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61" r:id="rId2"/>
    <p:sldId id="381" r:id="rId3"/>
    <p:sldId id="391" r:id="rId4"/>
    <p:sldId id="379" r:id="rId5"/>
    <p:sldId id="377" r:id="rId6"/>
    <p:sldId id="390" r:id="rId7"/>
    <p:sldId id="370" r:id="rId8"/>
    <p:sldId id="385" r:id="rId9"/>
    <p:sldId id="394" r:id="rId10"/>
    <p:sldId id="373" r:id="rId11"/>
    <p:sldId id="400" r:id="rId12"/>
    <p:sldId id="372" r:id="rId13"/>
    <p:sldId id="389" r:id="rId14"/>
    <p:sldId id="392" r:id="rId15"/>
    <p:sldId id="398" r:id="rId16"/>
    <p:sldId id="395" r:id="rId17"/>
    <p:sldId id="396" r:id="rId18"/>
    <p:sldId id="397" r:id="rId19"/>
    <p:sldId id="386" r:id="rId20"/>
    <p:sldId id="393" r:id="rId2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8228" autoAdjust="0"/>
  </p:normalViewPr>
  <p:slideViewPr>
    <p:cSldViewPr>
      <p:cViewPr varScale="1">
        <p:scale>
          <a:sx n="65" d="100"/>
          <a:sy n="65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C4C81-B43B-4111-8C70-C774880F760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578A3C-53A8-4EA9-8F10-14D70AE19BB9}">
      <dgm:prSet phldrT="[Текст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B880D-2B00-4301-B8C3-DF092FA95486}" type="parTrans" cxnId="{5E6B104D-79E9-4464-AE82-158920BDF36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B98CF9-CE2E-4BC5-AEC6-8E07CAC76BEB}" type="sibTrans" cxnId="{5E6B104D-79E9-4464-AE82-158920BDF36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48FF1D-B2AA-4F98-AA9F-022C73AA500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по одному субъекту Российской Федерации или нескольким субъектам Российской Федерации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663E1-2016-49D3-8E34-86CFAAA0B3C1}" type="parTrans" cxnId="{EE34ECBF-16C9-4191-8BA1-0BEC57F836B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924F3C-BCBE-4684-B8CF-D70D14A2726D}" type="sibTrans" cxnId="{EE34ECBF-16C9-4191-8BA1-0BEC57F836B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7BF7B6-9BC3-4681-AB48-2DA8DAF20C53}">
      <dgm:prSet phldrT="[Текст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74C44B-5340-43FA-AC8B-6E42321FE85D}" type="parTrans" cxnId="{7869EDF7-04FC-4293-A05B-BCC841F2097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706A89-F6ED-47A2-B166-F4A7E1880872}" type="sibTrans" cxnId="{7869EDF7-04FC-4293-A05B-BCC841F2097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C1FEAD-56BF-4759-933F-D805F1F1C46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по одному или нескольким муниципальным образованиям или населенным пунктам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5B8D9E-BDD9-407C-AB93-FF23A367D244}" type="parTrans" cxnId="{B1C3DEAF-CE13-4964-AAE4-F94C077AEA4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C9985F-CFBA-47F5-98F5-37348534C3F4}" type="sibTrans" cxnId="{B1C3DEAF-CE13-4964-AAE4-F94C077AEA4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74EC5-5393-4F72-BDDA-7EA11059EDA9}">
      <dgm:prSet phldrT="[Текст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DDE7B-CABF-46DA-B069-37A3BD4E393B}" type="parTrans" cxnId="{2FFC04D9-3A20-4DF3-9FDE-C79E9DC7375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75D843-DD8C-4753-8EEB-B58A28BC42E5}" type="sibTrans" cxnId="{2FFC04D9-3A20-4DF3-9FDE-C79E9DC7375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A0E08-721D-4AC9-9E39-7BB8541FC98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по типу медицинской организации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5725E-BDD0-4010-B5AB-60797C01860E}" type="parTrans" cxnId="{61AC8DAE-4EAD-40F9-B717-B33DEE13274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1962A7-0617-480C-BB26-C30EA229095C}" type="sibTrans" cxnId="{61AC8DAE-4EAD-40F9-B717-B33DEE13274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154678-AD09-46C0-B1E5-B1EFE3001706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по одному или нескольким профилям медицинской помощи (профилям коек)</a:t>
          </a:r>
          <a:endParaRPr lang="ru-RU" dirty="0"/>
        </a:p>
      </dgm:t>
    </dgm:pt>
    <dgm:pt modelId="{172FDDF0-BA54-4F75-97EF-05BA6F362EAD}" type="parTrans" cxnId="{CB92A63D-A8EF-4A89-960F-E89C4805A6BD}">
      <dgm:prSet/>
      <dgm:spPr/>
      <dgm:t>
        <a:bodyPr/>
        <a:lstStyle/>
        <a:p>
          <a:endParaRPr lang="ru-RU"/>
        </a:p>
      </dgm:t>
    </dgm:pt>
    <dgm:pt modelId="{2138B40E-CD92-4887-838D-E6E679FC27C0}" type="sibTrans" cxnId="{CB92A63D-A8EF-4A89-960F-E89C4805A6BD}">
      <dgm:prSet/>
      <dgm:spPr/>
      <dgm:t>
        <a:bodyPr/>
        <a:lstStyle/>
        <a:p>
          <a:endParaRPr lang="ru-RU"/>
        </a:p>
      </dgm:t>
    </dgm:pt>
    <dgm:pt modelId="{A06CDCED-7FEB-4E33-BA32-75AC3E2BFDF7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A55C69-FD97-48F1-97A0-5B5C32C7EA80}" type="sibTrans" cxnId="{70564654-CEB4-4E7C-ACDB-ABC8C650552C}">
      <dgm:prSet/>
      <dgm:spPr/>
      <dgm:t>
        <a:bodyPr/>
        <a:lstStyle/>
        <a:p>
          <a:endParaRPr lang="ru-RU"/>
        </a:p>
      </dgm:t>
    </dgm:pt>
    <dgm:pt modelId="{88F2AFB9-03B4-4728-B314-6A3C1066D822}" type="parTrans" cxnId="{70564654-CEB4-4E7C-ACDB-ABC8C650552C}">
      <dgm:prSet/>
      <dgm:spPr/>
      <dgm:t>
        <a:bodyPr/>
        <a:lstStyle/>
        <a:p>
          <a:endParaRPr lang="ru-RU"/>
        </a:p>
      </dgm:t>
    </dgm:pt>
    <dgm:pt modelId="{B9EED1C9-1DE8-4844-B8C1-8EA57BDB5EF3}" type="pres">
      <dgm:prSet presAssocID="{CF1C4C81-B43B-4111-8C70-C774880F76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A4ECB0-916A-48CC-B8F4-BE9AF0C8B60D}" type="pres">
      <dgm:prSet presAssocID="{37578A3C-53A8-4EA9-8F10-14D70AE19BB9}" presName="composite" presStyleCnt="0"/>
      <dgm:spPr/>
    </dgm:pt>
    <dgm:pt modelId="{ECB6D7B8-D45D-43C4-BC55-F11127FBF1DB}" type="pres">
      <dgm:prSet presAssocID="{37578A3C-53A8-4EA9-8F10-14D70AE19BB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A5609-05B7-4034-847A-73BBBB89FB8A}" type="pres">
      <dgm:prSet presAssocID="{37578A3C-53A8-4EA9-8F10-14D70AE19BB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A2DF5-C622-4EE5-A146-D3D97643956F}" type="pres">
      <dgm:prSet presAssocID="{32B98CF9-CE2E-4BC5-AEC6-8E07CAC76BEB}" presName="sp" presStyleCnt="0"/>
      <dgm:spPr/>
    </dgm:pt>
    <dgm:pt modelId="{6B1F3F03-B840-47B6-BE23-67809B7B351E}" type="pres">
      <dgm:prSet presAssocID="{927BF7B6-9BC3-4681-AB48-2DA8DAF20C53}" presName="composite" presStyleCnt="0"/>
      <dgm:spPr/>
    </dgm:pt>
    <dgm:pt modelId="{87FAF592-F54F-43C6-AF2E-2561A08C70CB}" type="pres">
      <dgm:prSet presAssocID="{927BF7B6-9BC3-4681-AB48-2DA8DAF20C5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0E573-9185-4523-832F-E13F4E735256}" type="pres">
      <dgm:prSet presAssocID="{927BF7B6-9BC3-4681-AB48-2DA8DAF20C5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1EC67-C5D9-4879-8AAF-30687860B864}" type="pres">
      <dgm:prSet presAssocID="{FB706A89-F6ED-47A2-B166-F4A7E1880872}" presName="sp" presStyleCnt="0"/>
      <dgm:spPr/>
    </dgm:pt>
    <dgm:pt modelId="{9B71258E-927E-439D-836F-654BA8BDA48F}" type="pres">
      <dgm:prSet presAssocID="{20374EC5-5393-4F72-BDDA-7EA11059EDA9}" presName="composite" presStyleCnt="0"/>
      <dgm:spPr/>
    </dgm:pt>
    <dgm:pt modelId="{962E2942-6AEE-49CE-8754-DDC3C88E4EF8}" type="pres">
      <dgm:prSet presAssocID="{20374EC5-5393-4F72-BDDA-7EA11059EDA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F8FA8-AD20-4AE7-B11B-E40A994D90DC}" type="pres">
      <dgm:prSet presAssocID="{20374EC5-5393-4F72-BDDA-7EA11059EDA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036FD-5C44-4F5B-9FF0-CF400748290E}" type="pres">
      <dgm:prSet presAssocID="{1275D843-DD8C-4753-8EEB-B58A28BC42E5}" presName="sp" presStyleCnt="0"/>
      <dgm:spPr/>
    </dgm:pt>
    <dgm:pt modelId="{110E8EF9-0BA8-4DD0-9506-FB01E4C8CFBA}" type="pres">
      <dgm:prSet presAssocID="{A06CDCED-7FEB-4E33-BA32-75AC3E2BFDF7}" presName="composite" presStyleCnt="0"/>
      <dgm:spPr/>
    </dgm:pt>
    <dgm:pt modelId="{D4B58300-CDD6-4C37-A08E-9B4B34503C91}" type="pres">
      <dgm:prSet presAssocID="{A06CDCED-7FEB-4E33-BA32-75AC3E2BFDF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FA920-67E6-449B-A877-59BE44D0C66A}" type="pres">
      <dgm:prSet presAssocID="{A06CDCED-7FEB-4E33-BA32-75AC3E2BFDF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34ECBF-16C9-4191-8BA1-0BEC57F836BD}" srcId="{37578A3C-53A8-4EA9-8F10-14D70AE19BB9}" destId="{7F48FF1D-B2AA-4F98-AA9F-022C73AA5004}" srcOrd="0" destOrd="0" parTransId="{589663E1-2016-49D3-8E34-86CFAAA0B3C1}" sibTransId="{46924F3C-BCBE-4684-B8CF-D70D14A2726D}"/>
    <dgm:cxn modelId="{C0FB120F-A8AC-4948-AA74-9F26AB03DF11}" type="presOf" srcId="{927BF7B6-9BC3-4681-AB48-2DA8DAF20C53}" destId="{87FAF592-F54F-43C6-AF2E-2561A08C70CB}" srcOrd="0" destOrd="0" presId="urn:microsoft.com/office/officeart/2005/8/layout/chevron2"/>
    <dgm:cxn modelId="{7869EDF7-04FC-4293-A05B-BCC841F20976}" srcId="{CF1C4C81-B43B-4111-8C70-C774880F7609}" destId="{927BF7B6-9BC3-4681-AB48-2DA8DAF20C53}" srcOrd="1" destOrd="0" parTransId="{A074C44B-5340-43FA-AC8B-6E42321FE85D}" sibTransId="{FB706A89-F6ED-47A2-B166-F4A7E1880872}"/>
    <dgm:cxn modelId="{DE5B7DA7-AD89-4C79-A040-A54C570D8682}" type="presOf" srcId="{F9C1FEAD-56BF-4759-933F-D805F1F1C466}" destId="{1010E573-9185-4523-832F-E13F4E735256}" srcOrd="0" destOrd="0" presId="urn:microsoft.com/office/officeart/2005/8/layout/chevron2"/>
    <dgm:cxn modelId="{5572AFA3-7037-4026-92AA-B1F27FE404FB}" type="presOf" srcId="{CF1C4C81-B43B-4111-8C70-C774880F7609}" destId="{B9EED1C9-1DE8-4844-B8C1-8EA57BDB5EF3}" srcOrd="0" destOrd="0" presId="urn:microsoft.com/office/officeart/2005/8/layout/chevron2"/>
    <dgm:cxn modelId="{61AC8DAE-4EAD-40F9-B717-B33DEE13274E}" srcId="{20374EC5-5393-4F72-BDDA-7EA11059EDA9}" destId="{E46A0E08-721D-4AC9-9E39-7BB8541FC988}" srcOrd="0" destOrd="0" parTransId="{6FE5725E-BDD0-4010-B5AB-60797C01860E}" sibTransId="{C71962A7-0617-480C-BB26-C30EA229095C}"/>
    <dgm:cxn modelId="{CB92A63D-A8EF-4A89-960F-E89C4805A6BD}" srcId="{A06CDCED-7FEB-4E33-BA32-75AC3E2BFDF7}" destId="{0B154678-AD09-46C0-B1E5-B1EFE3001706}" srcOrd="0" destOrd="0" parTransId="{172FDDF0-BA54-4F75-97EF-05BA6F362EAD}" sibTransId="{2138B40E-CD92-4887-838D-E6E679FC27C0}"/>
    <dgm:cxn modelId="{5E6B104D-79E9-4464-AE82-158920BDF368}" srcId="{CF1C4C81-B43B-4111-8C70-C774880F7609}" destId="{37578A3C-53A8-4EA9-8F10-14D70AE19BB9}" srcOrd="0" destOrd="0" parTransId="{2C6B880D-2B00-4301-B8C3-DF092FA95486}" sibTransId="{32B98CF9-CE2E-4BC5-AEC6-8E07CAC76BEB}"/>
    <dgm:cxn modelId="{2FFC04D9-3A20-4DF3-9FDE-C79E9DC73754}" srcId="{CF1C4C81-B43B-4111-8C70-C774880F7609}" destId="{20374EC5-5393-4F72-BDDA-7EA11059EDA9}" srcOrd="2" destOrd="0" parTransId="{EB6DDE7B-CABF-46DA-B069-37A3BD4E393B}" sibTransId="{1275D843-DD8C-4753-8EEB-B58A28BC42E5}"/>
    <dgm:cxn modelId="{49C55E0C-EC5F-48A1-8451-149D2AAD5719}" type="presOf" srcId="{0B154678-AD09-46C0-B1E5-B1EFE3001706}" destId="{E2CFA920-67E6-449B-A877-59BE44D0C66A}" srcOrd="0" destOrd="0" presId="urn:microsoft.com/office/officeart/2005/8/layout/chevron2"/>
    <dgm:cxn modelId="{5BBFABA2-50DA-4400-B795-5D57035EC316}" type="presOf" srcId="{7F48FF1D-B2AA-4F98-AA9F-022C73AA5004}" destId="{66DA5609-05B7-4034-847A-73BBBB89FB8A}" srcOrd="0" destOrd="0" presId="urn:microsoft.com/office/officeart/2005/8/layout/chevron2"/>
    <dgm:cxn modelId="{E1A7D654-A88D-4779-B111-02DBC7A7AFC7}" type="presOf" srcId="{20374EC5-5393-4F72-BDDA-7EA11059EDA9}" destId="{962E2942-6AEE-49CE-8754-DDC3C88E4EF8}" srcOrd="0" destOrd="0" presId="urn:microsoft.com/office/officeart/2005/8/layout/chevron2"/>
    <dgm:cxn modelId="{CD787F45-0F46-4483-944C-4B3BC2BE5D21}" type="presOf" srcId="{E46A0E08-721D-4AC9-9E39-7BB8541FC988}" destId="{809F8FA8-AD20-4AE7-B11B-E40A994D90DC}" srcOrd="0" destOrd="0" presId="urn:microsoft.com/office/officeart/2005/8/layout/chevron2"/>
    <dgm:cxn modelId="{70564654-CEB4-4E7C-ACDB-ABC8C650552C}" srcId="{CF1C4C81-B43B-4111-8C70-C774880F7609}" destId="{A06CDCED-7FEB-4E33-BA32-75AC3E2BFDF7}" srcOrd="3" destOrd="0" parTransId="{88F2AFB9-03B4-4728-B314-6A3C1066D822}" sibTransId="{31A55C69-FD97-48F1-97A0-5B5C32C7EA80}"/>
    <dgm:cxn modelId="{EB9BBA26-B84F-4F72-A546-58DDECE536FA}" type="presOf" srcId="{37578A3C-53A8-4EA9-8F10-14D70AE19BB9}" destId="{ECB6D7B8-D45D-43C4-BC55-F11127FBF1DB}" srcOrd="0" destOrd="0" presId="urn:microsoft.com/office/officeart/2005/8/layout/chevron2"/>
    <dgm:cxn modelId="{B1C3DEAF-CE13-4964-AAE4-F94C077AEA4F}" srcId="{927BF7B6-9BC3-4681-AB48-2DA8DAF20C53}" destId="{F9C1FEAD-56BF-4759-933F-D805F1F1C466}" srcOrd="0" destOrd="0" parTransId="{185B8D9E-BDD9-407C-AB93-FF23A367D244}" sibTransId="{27C9985F-CFBA-47F5-98F5-37348534C3F4}"/>
    <dgm:cxn modelId="{C22296D2-3F9B-4EEC-9DB2-B310D464BA96}" type="presOf" srcId="{A06CDCED-7FEB-4E33-BA32-75AC3E2BFDF7}" destId="{D4B58300-CDD6-4C37-A08E-9B4B34503C91}" srcOrd="0" destOrd="0" presId="urn:microsoft.com/office/officeart/2005/8/layout/chevron2"/>
    <dgm:cxn modelId="{B1140ED7-0D47-479F-9BDD-4FC8FAC4B486}" type="presParOf" srcId="{B9EED1C9-1DE8-4844-B8C1-8EA57BDB5EF3}" destId="{23A4ECB0-916A-48CC-B8F4-BE9AF0C8B60D}" srcOrd="0" destOrd="0" presId="urn:microsoft.com/office/officeart/2005/8/layout/chevron2"/>
    <dgm:cxn modelId="{152FA3AA-68BE-4AC4-9610-F97709F29291}" type="presParOf" srcId="{23A4ECB0-916A-48CC-B8F4-BE9AF0C8B60D}" destId="{ECB6D7B8-D45D-43C4-BC55-F11127FBF1DB}" srcOrd="0" destOrd="0" presId="urn:microsoft.com/office/officeart/2005/8/layout/chevron2"/>
    <dgm:cxn modelId="{DD3CE55B-DFCE-4B10-B74A-A123354FCC60}" type="presParOf" srcId="{23A4ECB0-916A-48CC-B8F4-BE9AF0C8B60D}" destId="{66DA5609-05B7-4034-847A-73BBBB89FB8A}" srcOrd="1" destOrd="0" presId="urn:microsoft.com/office/officeart/2005/8/layout/chevron2"/>
    <dgm:cxn modelId="{E6886547-2485-47B5-8A03-900266479961}" type="presParOf" srcId="{B9EED1C9-1DE8-4844-B8C1-8EA57BDB5EF3}" destId="{C48A2DF5-C622-4EE5-A146-D3D97643956F}" srcOrd="1" destOrd="0" presId="urn:microsoft.com/office/officeart/2005/8/layout/chevron2"/>
    <dgm:cxn modelId="{CDC140CD-F4BE-4181-911F-09974BE13C6A}" type="presParOf" srcId="{B9EED1C9-1DE8-4844-B8C1-8EA57BDB5EF3}" destId="{6B1F3F03-B840-47B6-BE23-67809B7B351E}" srcOrd="2" destOrd="0" presId="urn:microsoft.com/office/officeart/2005/8/layout/chevron2"/>
    <dgm:cxn modelId="{A2AC78C5-0CBF-482B-9396-8DF3F8F78A06}" type="presParOf" srcId="{6B1F3F03-B840-47B6-BE23-67809B7B351E}" destId="{87FAF592-F54F-43C6-AF2E-2561A08C70CB}" srcOrd="0" destOrd="0" presId="urn:microsoft.com/office/officeart/2005/8/layout/chevron2"/>
    <dgm:cxn modelId="{5DE138BC-3D44-47C4-8C05-2EE9944FB67F}" type="presParOf" srcId="{6B1F3F03-B840-47B6-BE23-67809B7B351E}" destId="{1010E573-9185-4523-832F-E13F4E735256}" srcOrd="1" destOrd="0" presId="urn:microsoft.com/office/officeart/2005/8/layout/chevron2"/>
    <dgm:cxn modelId="{04E49CF5-E53E-44A2-8951-F75621AF9989}" type="presParOf" srcId="{B9EED1C9-1DE8-4844-B8C1-8EA57BDB5EF3}" destId="{BC11EC67-C5D9-4879-8AAF-30687860B864}" srcOrd="3" destOrd="0" presId="urn:microsoft.com/office/officeart/2005/8/layout/chevron2"/>
    <dgm:cxn modelId="{6FC1DF1B-BB44-4067-99AE-DEE0CCF6ED10}" type="presParOf" srcId="{B9EED1C9-1DE8-4844-B8C1-8EA57BDB5EF3}" destId="{9B71258E-927E-439D-836F-654BA8BDA48F}" srcOrd="4" destOrd="0" presId="urn:microsoft.com/office/officeart/2005/8/layout/chevron2"/>
    <dgm:cxn modelId="{19FC9BA4-BB6E-4776-B507-BDA2756A59CA}" type="presParOf" srcId="{9B71258E-927E-439D-836F-654BA8BDA48F}" destId="{962E2942-6AEE-49CE-8754-DDC3C88E4EF8}" srcOrd="0" destOrd="0" presId="urn:microsoft.com/office/officeart/2005/8/layout/chevron2"/>
    <dgm:cxn modelId="{17E93CED-1C7F-42B7-B272-40B1450CC769}" type="presParOf" srcId="{9B71258E-927E-439D-836F-654BA8BDA48F}" destId="{809F8FA8-AD20-4AE7-B11B-E40A994D90DC}" srcOrd="1" destOrd="0" presId="urn:microsoft.com/office/officeart/2005/8/layout/chevron2"/>
    <dgm:cxn modelId="{3F78BB53-00F0-4882-9E70-7E783E3EADF9}" type="presParOf" srcId="{B9EED1C9-1DE8-4844-B8C1-8EA57BDB5EF3}" destId="{E45036FD-5C44-4F5B-9FF0-CF400748290E}" srcOrd="5" destOrd="0" presId="urn:microsoft.com/office/officeart/2005/8/layout/chevron2"/>
    <dgm:cxn modelId="{017AC734-DBEA-44F7-B61F-6441DD2DDA5B}" type="presParOf" srcId="{B9EED1C9-1DE8-4844-B8C1-8EA57BDB5EF3}" destId="{110E8EF9-0BA8-4DD0-9506-FB01E4C8CFBA}" srcOrd="6" destOrd="0" presId="urn:microsoft.com/office/officeart/2005/8/layout/chevron2"/>
    <dgm:cxn modelId="{05282446-699B-4882-A8C5-A0E056D5BD50}" type="presParOf" srcId="{110E8EF9-0BA8-4DD0-9506-FB01E4C8CFBA}" destId="{D4B58300-CDD6-4C37-A08E-9B4B34503C91}" srcOrd="0" destOrd="0" presId="urn:microsoft.com/office/officeart/2005/8/layout/chevron2"/>
    <dgm:cxn modelId="{D7903CF1-7255-445E-BF74-73E69A2E819A}" type="presParOf" srcId="{110E8EF9-0BA8-4DD0-9506-FB01E4C8CFBA}" destId="{E2CFA920-67E6-449B-A877-59BE44D0C6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6D7B8-D45D-43C4-BC55-F11127FBF1DB}">
      <dsp:nvSpPr>
        <dsp:cNvPr id="0" name=""/>
        <dsp:cNvSpPr/>
      </dsp:nvSpPr>
      <dsp:spPr>
        <a:xfrm rot="5400000">
          <a:off x="-217424" y="219456"/>
          <a:ext cx="1449499" cy="10146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509356"/>
        <a:ext cx="1014649" cy="434850"/>
      </dsp:txXfrm>
    </dsp:sp>
    <dsp:sp modelId="{66DA5609-05B7-4034-847A-73BBBB89FB8A}">
      <dsp:nvSpPr>
        <dsp:cNvPr id="0" name=""/>
        <dsp:cNvSpPr/>
      </dsp:nvSpPr>
      <dsp:spPr>
        <a:xfrm rot="5400000">
          <a:off x="4074043" y="-3057362"/>
          <a:ext cx="942174" cy="70609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по одному субъекту Российской Федерации или нескольким субъектам Российской Федерации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14650" y="48024"/>
        <a:ext cx="7014969" cy="850188"/>
      </dsp:txXfrm>
    </dsp:sp>
    <dsp:sp modelId="{87FAF592-F54F-43C6-AF2E-2561A08C70CB}">
      <dsp:nvSpPr>
        <dsp:cNvPr id="0" name=""/>
        <dsp:cNvSpPr/>
      </dsp:nvSpPr>
      <dsp:spPr>
        <a:xfrm rot="5400000">
          <a:off x="-217424" y="1524312"/>
          <a:ext cx="1449499" cy="10146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1814212"/>
        <a:ext cx="1014649" cy="434850"/>
      </dsp:txXfrm>
    </dsp:sp>
    <dsp:sp modelId="{1010E573-9185-4523-832F-E13F4E735256}">
      <dsp:nvSpPr>
        <dsp:cNvPr id="0" name=""/>
        <dsp:cNvSpPr/>
      </dsp:nvSpPr>
      <dsp:spPr>
        <a:xfrm rot="5400000">
          <a:off x="4074043" y="-1752506"/>
          <a:ext cx="942174" cy="70609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по одному или нескольким муниципальным образованиям или населенным пунктам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14650" y="1352880"/>
        <a:ext cx="7014969" cy="850188"/>
      </dsp:txXfrm>
    </dsp:sp>
    <dsp:sp modelId="{962E2942-6AEE-49CE-8754-DDC3C88E4EF8}">
      <dsp:nvSpPr>
        <dsp:cNvPr id="0" name=""/>
        <dsp:cNvSpPr/>
      </dsp:nvSpPr>
      <dsp:spPr>
        <a:xfrm rot="5400000">
          <a:off x="-217424" y="2829167"/>
          <a:ext cx="1449499" cy="10146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3119067"/>
        <a:ext cx="1014649" cy="434850"/>
      </dsp:txXfrm>
    </dsp:sp>
    <dsp:sp modelId="{809F8FA8-AD20-4AE7-B11B-E40A994D90DC}">
      <dsp:nvSpPr>
        <dsp:cNvPr id="0" name=""/>
        <dsp:cNvSpPr/>
      </dsp:nvSpPr>
      <dsp:spPr>
        <a:xfrm rot="5400000">
          <a:off x="4074043" y="-447650"/>
          <a:ext cx="942174" cy="70609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по типу медицинской организации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14650" y="2657736"/>
        <a:ext cx="7014969" cy="850188"/>
      </dsp:txXfrm>
    </dsp:sp>
    <dsp:sp modelId="{D4B58300-CDD6-4C37-A08E-9B4B34503C91}">
      <dsp:nvSpPr>
        <dsp:cNvPr id="0" name=""/>
        <dsp:cNvSpPr/>
      </dsp:nvSpPr>
      <dsp:spPr>
        <a:xfrm rot="5400000">
          <a:off x="-217424" y="4134023"/>
          <a:ext cx="1449499" cy="10146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4423923"/>
        <a:ext cx="1014649" cy="434850"/>
      </dsp:txXfrm>
    </dsp:sp>
    <dsp:sp modelId="{E2CFA920-67E6-449B-A877-59BE44D0C66A}">
      <dsp:nvSpPr>
        <dsp:cNvPr id="0" name=""/>
        <dsp:cNvSpPr/>
      </dsp:nvSpPr>
      <dsp:spPr>
        <a:xfrm rot="5400000">
          <a:off x="4074043" y="857205"/>
          <a:ext cx="942174" cy="70609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по одному или нескольким профилям медицинской помощи (профилям коек)</a:t>
          </a:r>
          <a:endParaRPr lang="ru-RU" sz="2300" kern="1200" dirty="0"/>
        </a:p>
      </dsp:txBody>
      <dsp:txXfrm rot="-5400000">
        <a:off x="1014650" y="3962592"/>
        <a:ext cx="7014969" cy="850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34" cy="496333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55" y="0"/>
            <a:ext cx="2946134" cy="496333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7C3434-AD50-4791-902D-68F244FDF951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15947"/>
            <a:ext cx="5438774" cy="4466988"/>
          </a:xfrm>
          <a:prstGeom prst="rect">
            <a:avLst/>
          </a:prstGeom>
        </p:spPr>
        <p:txBody>
          <a:bodyPr vert="horz" lIns="91541" tIns="45770" rIns="91541" bIns="4577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307"/>
            <a:ext cx="2946134" cy="496332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55" y="9430307"/>
            <a:ext cx="2946134" cy="496332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364166-5E5D-4666-A3AE-5F6769B43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026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3577C-DB62-4DD8-AC4E-5CFA7589C00A}" type="slidenum">
              <a:rPr lang="ru-RU" altLang="ru-RU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398" indent="-2837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927" indent="-22671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6533" indent="-22671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3138" indent="-22671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9743" indent="-226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6348" indent="-226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2954" indent="-226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58" indent="-226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04BF69CE-654C-4968-A9F6-CB575D6F1EBC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2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1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BB7D80-3194-4DC1-95AE-81A2676D91CF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7700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3577C-DB62-4DD8-AC4E-5CFA7589C00A}" type="slidenum">
              <a:rPr lang="ru-RU" altLang="ru-RU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alt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0EAFA-3A09-47D1-A584-79AC925DB334}" type="datetime1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7A1F-65AD-4261-B5E1-8DFF7E11C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B8F92-CDD5-43FB-8FAE-FA1F49CEF9CD}" type="datetime1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5FCE-8846-4867-982C-4E6A11A01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B74B-5576-42A5-ADE2-2DAEC862F7B2}" type="datetime1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8E27E-7C55-45FD-8346-5C68CD4B7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F677-C467-4D62-AC88-E5C91712E3A2}" type="datetime1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79439-08B5-4C95-BF9F-DBEC03279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638F8-54DE-457B-93A3-04391B556884}" type="datetime1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ECEB-3BD0-4916-84B6-CFDAD4C0E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302BF-DDF3-4628-83E8-92D7A0FAA1DB}" type="datetime1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C81C1-462F-4D10-8EEE-12FA015DD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E5C76-F041-4623-9709-793079580DC0}" type="datetime1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B0C74-5E6C-43F6-990E-55163AE0A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17967-91AD-4A26-8882-2F5E5C4F4436}" type="datetime1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3B741-FC0E-447A-9BBF-A0B7E3581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1D586-CE65-4D63-AF8F-123A12310347}" type="datetime1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7A23A-E848-4C12-B43F-23E0FF133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85388-A12B-4083-838B-8DEB3D830602}" type="datetime1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F9EA0-2D06-4FBB-A2B4-D6A2B2CA3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6CD53-C42C-46F6-BA2F-34A0F8BC9888}" type="datetime1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0FAAD-5708-4F9B-8E51-A1A995C47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A4A49B-B960-4D21-B4BE-D52D762CB254}" type="datetime1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39DB11-2BC9-414F-AE79-09D6FD7CC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toring.egisz.rosminzdrav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рямоугольник 3"/>
          <p:cNvSpPr>
            <a:spLocks noChangeArrowheads="1"/>
          </p:cNvSpPr>
          <p:nvPr/>
        </p:nvSpPr>
        <p:spPr bwMode="auto">
          <a:xfrm>
            <a:off x="71438" y="1643063"/>
            <a:ext cx="8964612" cy="3014761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en-US" alt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394791" y="2276872"/>
            <a:ext cx="79216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Геоинформационная система. Анализ ошибок,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перспективы развития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7416" y="6309320"/>
            <a:ext cx="3672408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2017 г.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7653" y="4759984"/>
            <a:ext cx="6019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А.В.Поликарпов, к.м.н.,</a:t>
            </a:r>
          </a:p>
          <a:p>
            <a:pPr algn="r"/>
            <a:r>
              <a:rPr lang="ru-RU" dirty="0" smtClean="0"/>
              <a:t>заместитель директора Департамента мониторинга,</a:t>
            </a:r>
          </a:p>
          <a:p>
            <a:pPr algn="r"/>
            <a:r>
              <a:rPr lang="ru-RU" dirty="0" smtClean="0"/>
              <a:t>анализа и стратегического развития здравоохранения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706" y="1844824"/>
            <a:ext cx="3355132" cy="4912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cxnSp>
        <p:nvCxnSpPr>
          <p:cNvPr id="6" name="Прямая соединительная линия 13"/>
          <p:cNvCxnSpPr/>
          <p:nvPr/>
        </p:nvCxnSpPr>
        <p:spPr>
          <a:xfrm>
            <a:off x="-1016" y="759760"/>
            <a:ext cx="266429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>
            <a:off x="2339752" y="741574"/>
            <a:ext cx="619268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5"/>
          <p:cNvCxnSpPr/>
          <p:nvPr/>
        </p:nvCxnSpPr>
        <p:spPr>
          <a:xfrm>
            <a:off x="8532813" y="741363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11188" y="0"/>
            <a:ext cx="1439862" cy="1889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Методические рекомендации по ведению Геоинформационной системы</a:t>
            </a: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44" y="1407156"/>
            <a:ext cx="3563888" cy="4985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744416" cy="5334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" r="1946"/>
          <a:stretch/>
        </p:blipFill>
        <p:spPr bwMode="auto">
          <a:xfrm>
            <a:off x="5508104" y="1700808"/>
            <a:ext cx="3293807" cy="4984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 r="3013" b="4101"/>
          <a:stretch/>
        </p:blipFill>
        <p:spPr bwMode="auto">
          <a:xfrm>
            <a:off x="5076056" y="1412776"/>
            <a:ext cx="3185653" cy="4868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cxnSp>
        <p:nvCxnSpPr>
          <p:cNvPr id="6" name="Прямая соединительная линия 13"/>
          <p:cNvCxnSpPr/>
          <p:nvPr/>
        </p:nvCxnSpPr>
        <p:spPr>
          <a:xfrm>
            <a:off x="-1016" y="759760"/>
            <a:ext cx="266429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>
            <a:off x="2339752" y="741574"/>
            <a:ext cx="619268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5"/>
          <p:cNvCxnSpPr/>
          <p:nvPr/>
        </p:nvCxnSpPr>
        <p:spPr>
          <a:xfrm>
            <a:off x="8532813" y="741363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11188" y="0"/>
            <a:ext cx="1439862" cy="1889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Единая </a:t>
            </a:r>
            <a:r>
              <a:rPr lang="ru-RU" alt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информационная система </a:t>
            </a:r>
            <a:r>
              <a:rPr lang="ru-RU" altLang="ru-RU" sz="1600" b="1" dirty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в сфере здравоохранения </a:t>
            </a:r>
            <a:endParaRPr lang="ru-RU" altLang="ru-RU" sz="1600" b="1" dirty="0" smtClean="0">
              <a:solidFill>
                <a:schemeClr val="bg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400" y="1233297"/>
            <a:ext cx="4050704" cy="243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ru-RU" sz="2000" b="1" dirty="0"/>
              <a:t>Проект постановления правительства РФ </a:t>
            </a:r>
            <a:endParaRPr lang="ru-RU" sz="2000" b="1" dirty="0" smtClean="0"/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ru-RU" sz="2000" b="1" dirty="0" smtClean="0"/>
              <a:t>"</a:t>
            </a:r>
            <a:r>
              <a:rPr lang="ru-RU" sz="2000" b="1" dirty="0"/>
              <a:t>Об утверждении Положения о единой государственной информационной системе в сфере здравоохранения"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r="2907" b="3999"/>
          <a:stretch/>
        </p:blipFill>
        <p:spPr bwMode="auto">
          <a:xfrm>
            <a:off x="4139952" y="976749"/>
            <a:ext cx="3215149" cy="4873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933056"/>
            <a:ext cx="2394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Опубликовано</a:t>
            </a:r>
          </a:p>
          <a:p>
            <a:r>
              <a:rPr lang="ru-RU" sz="1400" dirty="0"/>
              <a:t>15 сентября 2017</a:t>
            </a:r>
          </a:p>
        </p:txBody>
      </p:sp>
    </p:spTree>
    <p:extLst>
      <p:ext uri="{BB962C8B-B14F-4D97-AF65-F5344CB8AC3E}">
        <p14:creationId xmlns:p14="http://schemas.microsoft.com/office/powerpoint/2010/main" val="38393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920406"/>
              </p:ext>
            </p:extLst>
          </p:nvPr>
        </p:nvGraphicFramePr>
        <p:xfrm>
          <a:off x="251520" y="836712"/>
          <a:ext cx="4032448" cy="5684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3" imgW="5695753" imgH="8029530" progId="AcroExch.Document.11">
                  <p:embed/>
                </p:oleObj>
              </mc:Choice>
              <mc:Fallback>
                <p:oleObj name="Acrobat Document" r:id="rId3" imgW="5695753" imgH="8029530" progId="AcroExch.Document.11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836712"/>
                        <a:ext cx="4032448" cy="568450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225789"/>
              </p:ext>
            </p:extLst>
          </p:nvPr>
        </p:nvGraphicFramePr>
        <p:xfrm>
          <a:off x="4644008" y="836712"/>
          <a:ext cx="3960440" cy="5595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5" imgW="5676844" imgH="8019810" progId="AcroExch.Document.11">
                  <p:embed/>
                </p:oleObj>
              </mc:Choice>
              <mc:Fallback>
                <p:oleObj name="Acrobat Document" r:id="rId5" imgW="5676844" imgH="8019810" progId="AcroExch.Document.11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836712"/>
                        <a:ext cx="3960440" cy="559532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Прямая соединительная линия 13"/>
          <p:cNvCxnSpPr/>
          <p:nvPr/>
        </p:nvCxnSpPr>
        <p:spPr>
          <a:xfrm>
            <a:off x="-1016" y="759760"/>
            <a:ext cx="266429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2339752" y="741574"/>
            <a:ext cx="619268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5"/>
          <p:cNvCxnSpPr/>
          <p:nvPr/>
        </p:nvCxnSpPr>
        <p:spPr>
          <a:xfrm>
            <a:off x="8532813" y="741363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11188" y="0"/>
            <a:ext cx="1439862" cy="1889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Информационное сопровождение Геоинформационной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cxnSp>
        <p:nvCxnSpPr>
          <p:cNvPr id="4" name="Прямая соединительная линия 13"/>
          <p:cNvCxnSpPr/>
          <p:nvPr/>
        </p:nvCxnSpPr>
        <p:spPr>
          <a:xfrm>
            <a:off x="-1016" y="759760"/>
            <a:ext cx="266429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9"/>
          <p:cNvCxnSpPr/>
          <p:nvPr/>
        </p:nvCxnSpPr>
        <p:spPr>
          <a:xfrm>
            <a:off x="2339752" y="741574"/>
            <a:ext cx="619268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15"/>
          <p:cNvCxnSpPr/>
          <p:nvPr/>
        </p:nvCxnSpPr>
        <p:spPr>
          <a:xfrm>
            <a:off x="8532813" y="741363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11188" y="0"/>
            <a:ext cx="1439862" cy="1889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Анализ информации, содержащейся в Геоинформационной системе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47664" y="836713"/>
            <a:ext cx="6120680" cy="720079"/>
          </a:xfrm>
          <a:prstGeom prst="roundRect">
            <a:avLst>
              <a:gd name="adj" fmla="val 23101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Неточности, требующие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корректировки /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уточнения</a:t>
            </a:r>
            <a:endParaRPr lang="ru-RU" u="sng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3529" y="1916832"/>
            <a:ext cx="3600400" cy="1224136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0"/>
                </a:srgbClr>
              </a:gs>
              <a:gs pos="70000">
                <a:srgbClr val="C4D6EB">
                  <a:alpha val="41000"/>
                </a:srgbClr>
              </a:gs>
              <a:gs pos="100000">
                <a:srgbClr val="FFEBFA">
                  <a:alpha val="55000"/>
                </a:srgbClr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lvl="0" algn="ctr" eaLnBrk="0" hangingPunct="0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Отсутствие данных (значение 00.00.00) по графам «Широта» и «Долгота», а также отсутствие привязки  медицинской организации (структурного подразделения) к населенному пункту субъекта Российской Федерации</a:t>
            </a:r>
            <a:endParaRPr lang="ru-RU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3528" y="3429000"/>
            <a:ext cx="3600400" cy="1224136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0"/>
                </a:srgbClr>
              </a:gs>
              <a:gs pos="70000">
                <a:srgbClr val="C4D6EB">
                  <a:alpha val="41000"/>
                </a:srgbClr>
              </a:gs>
              <a:gs pos="100000">
                <a:srgbClr val="FFEBFA">
                  <a:alpha val="55000"/>
                </a:srgbClr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0" hangingPunct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Дублирование данных об одном и том же населенном пункте с одинаковыми значениями широты и долготы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860032" y="1916832"/>
            <a:ext cx="3600400" cy="1224136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0"/>
                </a:srgbClr>
              </a:gs>
              <a:gs pos="70000">
                <a:srgbClr val="C4D6EB">
                  <a:alpha val="41000"/>
                </a:srgbClr>
              </a:gs>
              <a:gs pos="100000">
                <a:srgbClr val="FFEBFA">
                  <a:alpha val="55000"/>
                </a:srgbClr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marL="0" lvl="7" algn="ctr" eaLnBrk="0" hangingPunct="0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Несоответствие внесенных данных по графе «Тип МО» утвержденной номенклатуре медицинских организаций, а также наличие незаполненных ячеек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860032" y="3429000"/>
            <a:ext cx="3600400" cy="1224136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0"/>
                </a:srgbClr>
              </a:gs>
              <a:gs pos="70000">
                <a:srgbClr val="C4D6EB">
                  <a:alpha val="41000"/>
                </a:srgbClr>
              </a:gs>
              <a:gs pos="100000">
                <a:srgbClr val="FFEBFA">
                  <a:alpha val="55000"/>
                </a:srgbClr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marL="0" lvl="7" algn="ctr" eaLnBrk="0" hangingPunct="0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Несоответствие внесенных данных по графе «Ведомственная принадлежность» органу исполнительной власти и ведомств, а также наличие незаполненных ячеек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3568" y="5013176"/>
            <a:ext cx="7488832" cy="720080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0"/>
                </a:srgbClr>
              </a:gs>
              <a:gs pos="70000">
                <a:srgbClr val="C4D6EB">
                  <a:alpha val="41000"/>
                </a:srgbClr>
              </a:gs>
              <a:gs pos="100000">
                <a:srgbClr val="FFEBFA">
                  <a:alpha val="55000"/>
                </a:srgbClr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lvl="0" algn="just" eaLnBrk="0" hangingPunct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Существенное расхождение суммарных данных по субъекту Российской Федерации по отдельным типам медицинских организаций с данными  форм федерального статистического наблюдения.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3568" y="5877272"/>
            <a:ext cx="7488832" cy="648072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0"/>
                </a:srgbClr>
              </a:gs>
              <a:gs pos="70000">
                <a:srgbClr val="C4D6EB">
                  <a:alpha val="41000"/>
                </a:srgbClr>
              </a:gs>
              <a:gs pos="100000">
                <a:srgbClr val="FFEBFA">
                  <a:alpha val="55000"/>
                </a:srgbClr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lvl="0" algn="just" eaLnBrk="0" hangingPunct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Расхождение данных по субъекту Российской Федерации по структуре коечного фонда с данными  форм федерального статистического наблюдения.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cxnSp>
        <p:nvCxnSpPr>
          <p:cNvPr id="5" name="Прямая соединительная линия 13"/>
          <p:cNvCxnSpPr/>
          <p:nvPr/>
        </p:nvCxnSpPr>
        <p:spPr>
          <a:xfrm>
            <a:off x="-1016" y="759760"/>
            <a:ext cx="266429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2339752" y="741574"/>
            <a:ext cx="619268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5"/>
          <p:cNvCxnSpPr/>
          <p:nvPr/>
        </p:nvCxnSpPr>
        <p:spPr>
          <a:xfrm>
            <a:off x="8532813" y="741363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11188" y="0"/>
            <a:ext cx="1439862" cy="1889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с субъектами Российской Федерации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496" y="836712"/>
            <a:ext cx="2304256" cy="576064"/>
          </a:xfrm>
          <a:prstGeom prst="roundRect">
            <a:avLst>
              <a:gd name="adj" fmla="val 23101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Завершили корректировку</a:t>
            </a:r>
            <a:endParaRPr lang="ru-RU" sz="1600" u="sng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93062" y="836712"/>
            <a:ext cx="3391106" cy="576064"/>
          </a:xfrm>
          <a:prstGeom prst="roundRect">
            <a:avLst>
              <a:gd name="adj" fmla="val 23101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В процессе внесение изменений</a:t>
            </a:r>
            <a:endParaRPr lang="ru-RU" u="sng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05603" y="836712"/>
            <a:ext cx="2538397" cy="576064"/>
          </a:xfrm>
          <a:prstGeom prst="roundRect">
            <a:avLst>
              <a:gd name="adj" fmla="val 23101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Отсутствие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«обратной связи»</a:t>
            </a:r>
            <a:endParaRPr lang="ru-RU" u="sng" dirty="0"/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79512" y="1412776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29 субъектов РФ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978" y="1770822"/>
            <a:ext cx="208877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Алтайский край</a:t>
            </a:r>
          </a:p>
          <a:p>
            <a:r>
              <a:rPr lang="ru-RU" sz="1000" dirty="0"/>
              <a:t>Астраханская область</a:t>
            </a:r>
          </a:p>
          <a:p>
            <a:r>
              <a:rPr lang="ru-RU" sz="1000" dirty="0"/>
              <a:t>Белгородская область</a:t>
            </a:r>
          </a:p>
          <a:p>
            <a:r>
              <a:rPr lang="ru-RU" sz="1000" dirty="0"/>
              <a:t>Владимирская область</a:t>
            </a:r>
          </a:p>
          <a:p>
            <a:r>
              <a:rPr lang="ru-RU" sz="1000" dirty="0"/>
              <a:t>Волгоградская область</a:t>
            </a:r>
          </a:p>
          <a:p>
            <a:r>
              <a:rPr lang="ru-RU" sz="1000" dirty="0"/>
              <a:t>Забайкальский край</a:t>
            </a:r>
          </a:p>
          <a:p>
            <a:r>
              <a:rPr lang="ru-RU" sz="1000" dirty="0"/>
              <a:t>Иркутская область</a:t>
            </a:r>
          </a:p>
          <a:p>
            <a:r>
              <a:rPr lang="ru-RU" sz="1000" dirty="0"/>
              <a:t>Калужская область</a:t>
            </a:r>
          </a:p>
          <a:p>
            <a:r>
              <a:rPr lang="ru-RU" sz="1000" dirty="0"/>
              <a:t>Камчатский край</a:t>
            </a:r>
          </a:p>
          <a:p>
            <a:r>
              <a:rPr lang="ru-RU" sz="1000" dirty="0"/>
              <a:t>Кировская область</a:t>
            </a:r>
          </a:p>
          <a:p>
            <a:r>
              <a:rPr lang="ru-RU" sz="1000" dirty="0"/>
              <a:t>Курганская область</a:t>
            </a:r>
          </a:p>
          <a:p>
            <a:r>
              <a:rPr lang="ru-RU" sz="1000" dirty="0"/>
              <a:t>Курская область</a:t>
            </a:r>
          </a:p>
          <a:p>
            <a:r>
              <a:rPr lang="ru-RU" sz="1000" dirty="0"/>
              <a:t>Ленинградская область</a:t>
            </a:r>
          </a:p>
          <a:p>
            <a:r>
              <a:rPr lang="ru-RU" sz="1000" dirty="0"/>
              <a:t>Магаданская область</a:t>
            </a:r>
          </a:p>
          <a:p>
            <a:r>
              <a:rPr lang="ru-RU" sz="1000" dirty="0"/>
              <a:t>Новгородская область</a:t>
            </a:r>
          </a:p>
          <a:p>
            <a:r>
              <a:rPr lang="ru-RU" sz="1000" dirty="0"/>
              <a:t>Новосибирская область</a:t>
            </a:r>
          </a:p>
          <a:p>
            <a:r>
              <a:rPr lang="ru-RU" sz="1000" dirty="0"/>
              <a:t>Оренбургская область</a:t>
            </a:r>
          </a:p>
          <a:p>
            <a:r>
              <a:rPr lang="ru-RU" sz="1000" dirty="0"/>
              <a:t>Псковская область</a:t>
            </a:r>
          </a:p>
          <a:p>
            <a:r>
              <a:rPr lang="ru-RU" sz="1000" dirty="0"/>
              <a:t>Республика Адыгея</a:t>
            </a:r>
          </a:p>
          <a:p>
            <a:r>
              <a:rPr lang="ru-RU" sz="1000" dirty="0"/>
              <a:t>Республика Алтай</a:t>
            </a:r>
          </a:p>
          <a:p>
            <a:r>
              <a:rPr lang="ru-RU" sz="1000" dirty="0"/>
              <a:t>Республика Башкортостан</a:t>
            </a:r>
          </a:p>
          <a:p>
            <a:r>
              <a:rPr lang="ru-RU" sz="1000" dirty="0"/>
              <a:t>Республика Марий Эл</a:t>
            </a:r>
          </a:p>
          <a:p>
            <a:r>
              <a:rPr lang="ru-RU" sz="1000" dirty="0"/>
              <a:t>Республика Мордовия</a:t>
            </a:r>
          </a:p>
          <a:p>
            <a:r>
              <a:rPr lang="ru-RU" sz="1000" dirty="0"/>
              <a:t>Республика Тыва</a:t>
            </a:r>
          </a:p>
          <a:p>
            <a:r>
              <a:rPr lang="ru-RU" sz="1000" dirty="0"/>
              <a:t>Республика Хакасия</a:t>
            </a:r>
          </a:p>
          <a:p>
            <a:r>
              <a:rPr lang="ru-RU" sz="1000" dirty="0"/>
              <a:t>Рязанская область</a:t>
            </a:r>
          </a:p>
          <a:p>
            <a:r>
              <a:rPr lang="ru-RU" sz="1000" dirty="0"/>
              <a:t>Томская область</a:t>
            </a:r>
          </a:p>
          <a:p>
            <a:r>
              <a:rPr lang="ru-RU" sz="1000" dirty="0"/>
              <a:t>Удмуртская Республика</a:t>
            </a:r>
          </a:p>
          <a:p>
            <a:r>
              <a:rPr lang="ru-RU" sz="1000" dirty="0"/>
              <a:t>Чукотский автономный округ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93062" y="1797861"/>
            <a:ext cx="19447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Амурская область</a:t>
            </a:r>
          </a:p>
          <a:p>
            <a:r>
              <a:rPr lang="ru-RU" sz="1000" dirty="0"/>
              <a:t>Архангельская область без автономного округа</a:t>
            </a:r>
          </a:p>
          <a:p>
            <a:r>
              <a:rPr lang="ru-RU" sz="1000" dirty="0"/>
              <a:t>Брянская область</a:t>
            </a:r>
          </a:p>
          <a:p>
            <a:r>
              <a:rPr lang="ru-RU" sz="1000" dirty="0"/>
              <a:t>Вологодская область</a:t>
            </a:r>
          </a:p>
          <a:p>
            <a:r>
              <a:rPr lang="ru-RU" sz="1000" dirty="0"/>
              <a:t>Воронежская область</a:t>
            </a:r>
          </a:p>
          <a:p>
            <a:r>
              <a:rPr lang="ru-RU" sz="1000" dirty="0"/>
              <a:t>город Москва</a:t>
            </a:r>
          </a:p>
          <a:p>
            <a:r>
              <a:rPr lang="ru-RU" sz="1000" dirty="0"/>
              <a:t>город Санкт - Петербург</a:t>
            </a:r>
          </a:p>
          <a:p>
            <a:r>
              <a:rPr lang="ru-RU" sz="1000" dirty="0"/>
              <a:t>город Севастополь</a:t>
            </a:r>
          </a:p>
          <a:p>
            <a:r>
              <a:rPr lang="ru-RU" sz="1000" dirty="0"/>
              <a:t>Калининградская область</a:t>
            </a:r>
          </a:p>
          <a:p>
            <a:r>
              <a:rPr lang="ru-RU" sz="1000" dirty="0"/>
              <a:t>Карачаево-Черкесская Республика</a:t>
            </a:r>
          </a:p>
          <a:p>
            <a:r>
              <a:rPr lang="ru-RU" sz="1000" dirty="0"/>
              <a:t>Кемеровская область</a:t>
            </a:r>
          </a:p>
          <a:p>
            <a:r>
              <a:rPr lang="ru-RU" sz="1000" dirty="0"/>
              <a:t>Костромская область</a:t>
            </a:r>
          </a:p>
          <a:p>
            <a:r>
              <a:rPr lang="ru-RU" sz="1000" dirty="0"/>
              <a:t>Краснодарский край</a:t>
            </a:r>
          </a:p>
          <a:p>
            <a:r>
              <a:rPr lang="ru-RU" sz="1000" dirty="0"/>
              <a:t>Красноярский край</a:t>
            </a:r>
          </a:p>
          <a:p>
            <a:r>
              <a:rPr lang="ru-RU" sz="1000" dirty="0"/>
              <a:t>Липецкая область</a:t>
            </a:r>
          </a:p>
          <a:p>
            <a:r>
              <a:rPr lang="ru-RU" sz="1000" dirty="0"/>
              <a:t>Московская область</a:t>
            </a:r>
          </a:p>
          <a:p>
            <a:r>
              <a:rPr lang="ru-RU" sz="1000" dirty="0"/>
              <a:t>Мурманская область</a:t>
            </a:r>
          </a:p>
          <a:p>
            <a:r>
              <a:rPr lang="ru-RU" sz="1000" dirty="0"/>
              <a:t>Ненецкий автономный округ</a:t>
            </a:r>
          </a:p>
          <a:p>
            <a:r>
              <a:rPr lang="ru-RU" sz="1000" dirty="0"/>
              <a:t>Нижегородская область</a:t>
            </a:r>
          </a:p>
          <a:p>
            <a:r>
              <a:rPr lang="ru-RU" sz="1000" dirty="0"/>
              <a:t>Омская область</a:t>
            </a:r>
          </a:p>
          <a:p>
            <a:r>
              <a:rPr lang="ru-RU" sz="1000" dirty="0"/>
              <a:t>Орловская область</a:t>
            </a:r>
          </a:p>
          <a:p>
            <a:r>
              <a:rPr lang="ru-RU" sz="1000" dirty="0"/>
              <a:t>Пермский край</a:t>
            </a:r>
          </a:p>
          <a:p>
            <a:r>
              <a:rPr lang="ru-RU" sz="1000" dirty="0"/>
              <a:t>Приморский </a:t>
            </a:r>
            <a:r>
              <a:rPr lang="ru-RU" sz="1000" dirty="0" smtClean="0"/>
              <a:t>край</a:t>
            </a:r>
            <a:endParaRPr lang="ru-RU" sz="1000" dirty="0"/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2984459" y="1443288"/>
            <a:ext cx="2808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44 субъекта РФ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60878" y="1797861"/>
            <a:ext cx="19447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Республика Дагестан</a:t>
            </a:r>
          </a:p>
          <a:p>
            <a:r>
              <a:rPr lang="ru-RU" sz="1000" dirty="0" smtClean="0"/>
              <a:t>Республика </a:t>
            </a:r>
            <a:r>
              <a:rPr lang="ru-RU" sz="1000" dirty="0"/>
              <a:t>Ингушетия</a:t>
            </a:r>
          </a:p>
          <a:p>
            <a:r>
              <a:rPr lang="ru-RU" sz="1000" dirty="0"/>
              <a:t>Республика Коми</a:t>
            </a:r>
          </a:p>
          <a:p>
            <a:r>
              <a:rPr lang="ru-RU" sz="1000" dirty="0"/>
              <a:t>Республика Крым</a:t>
            </a:r>
          </a:p>
          <a:p>
            <a:r>
              <a:rPr lang="ru-RU" sz="1000" dirty="0"/>
              <a:t>Республика Саха (Якутия)</a:t>
            </a:r>
          </a:p>
          <a:p>
            <a:r>
              <a:rPr lang="ru-RU" sz="1000" dirty="0"/>
              <a:t>Республика Северная Осетия - Алания</a:t>
            </a:r>
          </a:p>
          <a:p>
            <a:r>
              <a:rPr lang="ru-RU" sz="1000" dirty="0"/>
              <a:t>Республика Татарстан</a:t>
            </a:r>
          </a:p>
          <a:p>
            <a:r>
              <a:rPr lang="ru-RU" sz="1000" dirty="0"/>
              <a:t>Ростовская область</a:t>
            </a:r>
          </a:p>
          <a:p>
            <a:r>
              <a:rPr lang="ru-RU" sz="1000" dirty="0"/>
              <a:t>Самарская область</a:t>
            </a:r>
          </a:p>
          <a:p>
            <a:r>
              <a:rPr lang="ru-RU" sz="1000" dirty="0"/>
              <a:t>Саратовская область</a:t>
            </a:r>
          </a:p>
          <a:p>
            <a:r>
              <a:rPr lang="ru-RU" sz="1000" dirty="0"/>
              <a:t>Свердловская область</a:t>
            </a:r>
          </a:p>
          <a:p>
            <a:r>
              <a:rPr lang="ru-RU" sz="1000" dirty="0"/>
              <a:t>Ставропольский край</a:t>
            </a:r>
          </a:p>
          <a:p>
            <a:r>
              <a:rPr lang="ru-RU" sz="1000" dirty="0"/>
              <a:t>Тамбовская область</a:t>
            </a:r>
          </a:p>
          <a:p>
            <a:r>
              <a:rPr lang="ru-RU" sz="1000" dirty="0"/>
              <a:t>Тверская область</a:t>
            </a:r>
          </a:p>
          <a:p>
            <a:r>
              <a:rPr lang="ru-RU" sz="1000" dirty="0"/>
              <a:t>Тульская область</a:t>
            </a:r>
          </a:p>
          <a:p>
            <a:r>
              <a:rPr lang="ru-RU" sz="1000" dirty="0"/>
              <a:t>Тюменская область без автономного округа</a:t>
            </a:r>
          </a:p>
          <a:p>
            <a:r>
              <a:rPr lang="ru-RU" sz="1000" dirty="0"/>
              <a:t>Хабаровский край</a:t>
            </a:r>
          </a:p>
          <a:p>
            <a:r>
              <a:rPr lang="ru-RU" sz="1000" dirty="0"/>
              <a:t>Челябинская область</a:t>
            </a:r>
          </a:p>
          <a:p>
            <a:r>
              <a:rPr lang="ru-RU" sz="1000" dirty="0"/>
              <a:t>Чеченская Республика</a:t>
            </a:r>
          </a:p>
          <a:p>
            <a:r>
              <a:rPr lang="ru-RU" sz="1000" dirty="0"/>
              <a:t>Ямало-</a:t>
            </a:r>
            <a:r>
              <a:rPr lang="ru-RU" sz="1000" dirty="0" err="1"/>
              <a:t>Hенецкий</a:t>
            </a:r>
            <a:r>
              <a:rPr lang="ru-RU" sz="1000" dirty="0"/>
              <a:t> АО</a:t>
            </a:r>
          </a:p>
          <a:p>
            <a:r>
              <a:rPr lang="ru-RU" sz="1000" dirty="0"/>
              <a:t>Ярославская область</a:t>
            </a:r>
          </a:p>
          <a:p>
            <a:endParaRPr lang="ru-RU" sz="1000" dirty="0"/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6605602" y="1432268"/>
            <a:ext cx="25383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12 субъектов РФ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65114" y="1751330"/>
            <a:ext cx="18732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Еврейская автономная область</a:t>
            </a:r>
          </a:p>
          <a:p>
            <a:r>
              <a:rPr lang="ru-RU" sz="1000" dirty="0"/>
              <a:t>Ивановская область</a:t>
            </a:r>
          </a:p>
          <a:p>
            <a:r>
              <a:rPr lang="ru-RU" sz="1000" dirty="0"/>
              <a:t>Кабардино-Балкарская Республика</a:t>
            </a:r>
          </a:p>
          <a:p>
            <a:r>
              <a:rPr lang="ru-RU" sz="1000" dirty="0"/>
              <a:t>Пензенская область</a:t>
            </a:r>
          </a:p>
          <a:p>
            <a:r>
              <a:rPr lang="ru-RU" sz="1000" dirty="0"/>
              <a:t>Республика Бурятия</a:t>
            </a:r>
          </a:p>
          <a:p>
            <a:r>
              <a:rPr lang="ru-RU" sz="1000" dirty="0"/>
              <a:t>Республика Калмыкия</a:t>
            </a:r>
          </a:p>
          <a:p>
            <a:r>
              <a:rPr lang="ru-RU" sz="1000" dirty="0"/>
              <a:t>Республика Карелия</a:t>
            </a:r>
          </a:p>
          <a:p>
            <a:r>
              <a:rPr lang="ru-RU" sz="1000" dirty="0"/>
              <a:t>Сахалинская область</a:t>
            </a:r>
          </a:p>
          <a:p>
            <a:r>
              <a:rPr lang="ru-RU" sz="1000" dirty="0"/>
              <a:t>Смоленская область</a:t>
            </a:r>
          </a:p>
          <a:p>
            <a:r>
              <a:rPr lang="ru-RU" sz="1000" dirty="0"/>
              <a:t>Ульяновская область</a:t>
            </a:r>
          </a:p>
          <a:p>
            <a:r>
              <a:rPr lang="ru-RU" sz="1000" dirty="0"/>
              <a:t>Ханты-Мансийский АО</a:t>
            </a:r>
          </a:p>
          <a:p>
            <a:r>
              <a:rPr lang="ru-RU" sz="1000" dirty="0"/>
              <a:t>Чувашская </a:t>
            </a:r>
            <a:r>
              <a:rPr lang="ru-RU" sz="1000" dirty="0" smtClean="0"/>
              <a:t>Республика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cxnSp>
        <p:nvCxnSpPr>
          <p:cNvPr id="4" name="Прямая соединительная линия 13"/>
          <p:cNvCxnSpPr/>
          <p:nvPr/>
        </p:nvCxnSpPr>
        <p:spPr>
          <a:xfrm>
            <a:off x="-1016" y="759760"/>
            <a:ext cx="266429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9"/>
          <p:cNvCxnSpPr/>
          <p:nvPr/>
        </p:nvCxnSpPr>
        <p:spPr>
          <a:xfrm>
            <a:off x="2339752" y="741574"/>
            <a:ext cx="619268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15"/>
          <p:cNvCxnSpPr/>
          <p:nvPr/>
        </p:nvCxnSpPr>
        <p:spPr>
          <a:xfrm>
            <a:off x="8532813" y="741363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11188" y="0"/>
            <a:ext cx="1439862" cy="1889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Расхождение с данными официальной статистики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719136"/>
              </p:ext>
            </p:extLst>
          </p:nvPr>
        </p:nvGraphicFramePr>
        <p:xfrm>
          <a:off x="179511" y="908718"/>
          <a:ext cx="8658894" cy="4752529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736657"/>
                <a:gridCol w="988891"/>
                <a:gridCol w="988891"/>
                <a:gridCol w="988891"/>
                <a:gridCol w="988891"/>
                <a:gridCol w="988891"/>
                <a:gridCol w="988891"/>
                <a:gridCol w="988891"/>
              </a:tblGrid>
              <a:tr h="1642630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Амбулатория, в том числе врачебная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Дом ребенка, в том числе специализированный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станция переливания крови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станция скорой медицинской помощи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стоматологическая поликлиника, в том числе детская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Фельдшерский </a:t>
                      </a:r>
                      <a:r>
                        <a:rPr lang="ru-RU" sz="1100" u="none" strike="noStrike" dirty="0">
                          <a:effectLst/>
                        </a:rPr>
                        <a:t>пункт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Фельдшерско-акушерский пункт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</a:tr>
              <a:tr h="10292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</a:rPr>
                        <a:t>Данные</a:t>
                      </a:r>
                      <a:r>
                        <a:rPr lang="ru-RU" sz="1100" b="1" u="none" strike="noStrike" baseline="0" dirty="0" smtClean="0">
                          <a:effectLst/>
                        </a:rPr>
                        <a:t> в Геоинформационной системе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5508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160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199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1270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1460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2081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33862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</a:tr>
              <a:tr h="12890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</a:rPr>
                        <a:t>Сведения в формах федерального и отраслевого статистического наблюдения</a:t>
                      </a:r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5020</a:t>
                      </a:r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161</a:t>
                      </a:r>
                      <a:endParaRPr lang="ru-RU" sz="1100" b="1" i="0" u="none" strike="noStrike"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474</a:t>
                      </a:r>
                      <a:endParaRPr lang="ru-RU" sz="1100" b="1" i="0" u="none" strike="noStrike"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2458</a:t>
                      </a:r>
                      <a:endParaRPr lang="ru-RU" sz="1100" b="1" i="0" u="none" strike="noStrike"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658</a:t>
                      </a:r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2125</a:t>
                      </a:r>
                      <a:endParaRPr lang="ru-RU" sz="1100" b="1" i="0" u="none" strike="noStrike"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33979</a:t>
                      </a:r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</a:tr>
              <a:tr h="7915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</a:rPr>
                        <a:t>отклонение</a:t>
                      </a:r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488</a:t>
                      </a:r>
                      <a:endParaRPr lang="ru-RU" sz="1100" b="1" i="0" u="none" strike="noStrike"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-275</a:t>
                      </a:r>
                      <a:endParaRPr lang="ru-RU" sz="1100" b="1" i="0" u="none" strike="noStrike"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-1188</a:t>
                      </a:r>
                      <a:endParaRPr lang="ru-RU" sz="1100" b="1" i="0" u="none" strike="noStrike"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802</a:t>
                      </a:r>
                      <a:endParaRPr lang="ru-RU" sz="1100" b="1" i="0" u="none" strike="noStrike"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-44</a:t>
                      </a:r>
                      <a:endParaRPr lang="ru-RU" sz="1100" b="1" i="0" u="none" strike="noStrike"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-117</a:t>
                      </a:r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452" marR="9452" marT="9452" marB="0" anchor="ctr"/>
                </a:tc>
              </a:tr>
            </a:tbl>
          </a:graphicData>
        </a:graphic>
      </p:graphicFrame>
      <p:sp>
        <p:nvSpPr>
          <p:cNvPr id="3" name="Выноска 1 2"/>
          <p:cNvSpPr/>
          <p:nvPr/>
        </p:nvSpPr>
        <p:spPr>
          <a:xfrm>
            <a:off x="5580112" y="6165304"/>
            <a:ext cx="2304256" cy="288032"/>
          </a:xfrm>
          <a:prstGeom prst="borderCallout1">
            <a:avLst>
              <a:gd name="adj1" fmla="val -17093"/>
              <a:gd name="adj2" fmla="val 48560"/>
              <a:gd name="adj3" fmla="val -194724"/>
              <a:gd name="adj4" fmla="val 337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 счет частных МО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2556410"/>
            <a:ext cx="3748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Внесено: </a:t>
            </a:r>
            <a:r>
              <a:rPr lang="ru-RU" sz="2400" b="1" dirty="0" smtClean="0">
                <a:solidFill>
                  <a:srgbClr val="FF0000"/>
                </a:solidFill>
              </a:rPr>
              <a:t>51</a:t>
            </a:r>
            <a:r>
              <a:rPr lang="ru-RU" dirty="0" smtClean="0"/>
              <a:t> населенный пункт</a:t>
            </a:r>
            <a:endParaRPr lang="ru-RU" dirty="0"/>
          </a:p>
        </p:txBody>
      </p:sp>
      <p:cxnSp>
        <p:nvCxnSpPr>
          <p:cNvPr id="4" name="Прямая соединительная линия 13"/>
          <p:cNvCxnSpPr/>
          <p:nvPr/>
        </p:nvCxnSpPr>
        <p:spPr>
          <a:xfrm>
            <a:off x="-1016" y="759760"/>
            <a:ext cx="266429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9"/>
          <p:cNvCxnSpPr/>
          <p:nvPr/>
        </p:nvCxnSpPr>
        <p:spPr>
          <a:xfrm>
            <a:off x="2339752" y="741574"/>
            <a:ext cx="619268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15"/>
          <p:cNvCxnSpPr/>
          <p:nvPr/>
        </p:nvCxnSpPr>
        <p:spPr>
          <a:xfrm>
            <a:off x="8532813" y="741363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11188" y="0"/>
            <a:ext cx="1439862" cy="1889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с субъектами Российской Федерации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72"/>
          <a:stretch/>
        </p:blipFill>
        <p:spPr bwMode="auto">
          <a:xfrm>
            <a:off x="395536" y="3212976"/>
            <a:ext cx="7056784" cy="322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539180" y="5171816"/>
            <a:ext cx="143986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01902" y="1700808"/>
            <a:ext cx="453650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</a:t>
            </a:r>
            <a:r>
              <a:rPr lang="ru-RU" sz="1400" dirty="0"/>
              <a:t> город областного значения (город Магадан),</a:t>
            </a:r>
          </a:p>
          <a:p>
            <a:r>
              <a:rPr lang="ru-RU" sz="1400" dirty="0"/>
              <a:t>8 районов,</a:t>
            </a:r>
          </a:p>
          <a:p>
            <a:pPr lvl="1"/>
            <a:r>
              <a:rPr lang="ru-RU" dirty="0">
                <a:solidFill>
                  <a:srgbClr val="FF0000"/>
                </a:solidFill>
              </a:rPr>
              <a:t>1</a:t>
            </a:r>
            <a:r>
              <a:rPr lang="ru-RU" sz="1400" dirty="0"/>
              <a:t> город районного значения (город Сусуман)</a:t>
            </a:r>
          </a:p>
          <a:p>
            <a:pPr lvl="1"/>
            <a:r>
              <a:rPr lang="ru-RU" dirty="0">
                <a:solidFill>
                  <a:srgbClr val="FF0000"/>
                </a:solidFill>
              </a:rPr>
              <a:t>24</a:t>
            </a:r>
            <a:r>
              <a:rPr lang="ru-RU" sz="1400" dirty="0"/>
              <a:t> городских населённых </a:t>
            </a:r>
            <a:r>
              <a:rPr lang="ru-RU" sz="1400" dirty="0" smtClean="0"/>
              <a:t>пункта</a:t>
            </a:r>
            <a:endParaRPr lang="ru-RU" sz="1400" dirty="0"/>
          </a:p>
          <a:p>
            <a:pPr lvl="1"/>
            <a:r>
              <a:rPr lang="ru-RU" dirty="0" smtClean="0">
                <a:solidFill>
                  <a:srgbClr val="FF0000"/>
                </a:solidFill>
              </a:rPr>
              <a:t>50</a:t>
            </a:r>
            <a:r>
              <a:rPr lang="ru-RU" sz="1400" dirty="0" smtClean="0"/>
              <a:t> </a:t>
            </a:r>
            <a:r>
              <a:rPr lang="ru-RU" sz="1400" dirty="0"/>
              <a:t>сельских населённых </a:t>
            </a:r>
            <a:r>
              <a:rPr lang="ru-RU" sz="1400" dirty="0" smtClean="0"/>
              <a:t>пунктов.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2553" y="806140"/>
            <a:ext cx="8658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Согласно Закону «Об административно-территориальном устройстве Магаданской области» </a:t>
            </a:r>
            <a:r>
              <a:rPr lang="ru-RU" sz="1600" b="1" u="sng" dirty="0"/>
              <a:t>и Реестру административно-территориальных единиц Магаданской области</a:t>
            </a:r>
            <a:r>
              <a:rPr lang="ru-RU" sz="1600" dirty="0"/>
              <a:t>, субъект РФ включает следующие административно-территориальные </a:t>
            </a:r>
            <a:r>
              <a:rPr lang="ru-RU" sz="1600" dirty="0" smtClean="0"/>
              <a:t>единицы: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cxnSp>
        <p:nvCxnSpPr>
          <p:cNvPr id="4" name="Прямая соединительная линия 13"/>
          <p:cNvCxnSpPr/>
          <p:nvPr/>
        </p:nvCxnSpPr>
        <p:spPr>
          <a:xfrm>
            <a:off x="-1016" y="759760"/>
            <a:ext cx="266429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9"/>
          <p:cNvCxnSpPr/>
          <p:nvPr/>
        </p:nvCxnSpPr>
        <p:spPr>
          <a:xfrm>
            <a:off x="2339752" y="741574"/>
            <a:ext cx="619268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15"/>
          <p:cNvCxnSpPr/>
          <p:nvPr/>
        </p:nvCxnSpPr>
        <p:spPr>
          <a:xfrm>
            <a:off x="8532813" y="741363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11188" y="0"/>
            <a:ext cx="1439862" cy="1889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с субъектами Российской Федерации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3"/>
          <a:stretch/>
        </p:blipFill>
        <p:spPr bwMode="auto">
          <a:xfrm>
            <a:off x="5436094" y="980729"/>
            <a:ext cx="3372567" cy="536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078428"/>
              </p:ext>
            </p:extLst>
          </p:nvPr>
        </p:nvGraphicFramePr>
        <p:xfrm>
          <a:off x="179512" y="980726"/>
          <a:ext cx="6051570" cy="5369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/>
                <a:gridCol w="1800200"/>
                <a:gridCol w="1515066"/>
              </a:tblGrid>
              <a:tr h="2399750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ПСО </a:t>
                      </a:r>
                    </a:p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(</a:t>
                      </a:r>
                      <a:r>
                        <a:rPr lang="ru-RU" sz="1600" u="none" strike="noStrike" dirty="0">
                          <a:effectLst/>
                        </a:rPr>
                        <a:t>Первичное сосудистое отделение)</a:t>
                      </a:r>
                      <a:endParaRPr lang="ru-RU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РСЦ </a:t>
                      </a:r>
                    </a:p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(</a:t>
                      </a:r>
                      <a:r>
                        <a:rPr lang="ru-RU" sz="1600" u="none" strike="noStrike" dirty="0">
                          <a:effectLst/>
                        </a:rPr>
                        <a:t>Региональный сосудистый центр)</a:t>
                      </a:r>
                      <a:endParaRPr lang="ru-RU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98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Геоинформационная система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400</a:t>
                      </a:r>
                      <a:endParaRPr lang="ru-RU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111</a:t>
                      </a:r>
                      <a:endParaRPr lang="ru-RU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763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</a:rPr>
                        <a:t>Данные </a:t>
                      </a:r>
                      <a:r>
                        <a:rPr lang="ru-RU" sz="1600" u="none" strike="noStrike" dirty="0">
                          <a:effectLst/>
                        </a:rPr>
                        <a:t>из форм федерального статистического наблюдения</a:t>
                      </a:r>
                      <a:endParaRPr lang="ru-RU" sz="16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459</a:t>
                      </a:r>
                      <a:endParaRPr lang="ru-RU" sz="16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134</a:t>
                      </a:r>
                      <a:endParaRPr lang="ru-RU" sz="16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3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разница</a:t>
                      </a:r>
                      <a:endParaRPr lang="ru-RU" sz="16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-59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-23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cxnSp>
        <p:nvCxnSpPr>
          <p:cNvPr id="4" name="Прямая соединительная линия 13"/>
          <p:cNvCxnSpPr/>
          <p:nvPr/>
        </p:nvCxnSpPr>
        <p:spPr>
          <a:xfrm>
            <a:off x="-1016" y="759760"/>
            <a:ext cx="266429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9"/>
          <p:cNvCxnSpPr/>
          <p:nvPr/>
        </p:nvCxnSpPr>
        <p:spPr>
          <a:xfrm>
            <a:off x="2339752" y="741574"/>
            <a:ext cx="619268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15"/>
          <p:cNvCxnSpPr/>
          <p:nvPr/>
        </p:nvCxnSpPr>
        <p:spPr>
          <a:xfrm>
            <a:off x="8532813" y="741363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11188" y="0"/>
            <a:ext cx="1439862" cy="1889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с субъектами Российской Федерации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130331"/>
              </p:ext>
            </p:extLst>
          </p:nvPr>
        </p:nvGraphicFramePr>
        <p:xfrm>
          <a:off x="5508104" y="2348880"/>
          <a:ext cx="3456384" cy="3904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/>
                <a:gridCol w="720080"/>
              </a:tblGrid>
              <a:tr h="2500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</a:rPr>
                        <a:t>Ведомственная принадлежность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</a:rPr>
                        <a:t>Количество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НЕ ЗАПОЛНЕНО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Автономные медицинские организации (государственные)</a:t>
                      </a:r>
                      <a:endParaRPr lang="ru-RU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203</a:t>
                      </a:r>
                      <a:endParaRPr lang="ru-RU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Городские округа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19</a:t>
                      </a:r>
                      <a:endParaRPr lang="ru-RU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Иные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94</a:t>
                      </a:r>
                      <a:endParaRPr lang="ru-RU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Министерство здравоохранения Российской Федерации</a:t>
                      </a:r>
                      <a:endParaRPr lang="ru-RU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188</a:t>
                      </a:r>
                      <a:endParaRPr lang="ru-RU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Муниципальные районы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66</a:t>
                      </a:r>
                      <a:endParaRPr lang="ru-RU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Органы исполнительной власти в области здравоохранения субъектов Российской Федерации</a:t>
                      </a:r>
                      <a:endParaRPr lang="ru-RU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6956</a:t>
                      </a:r>
                      <a:endParaRPr lang="ru-RU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Органы местного самоуправления, осуществляющие полномочия в сфере охраны здоровья</a:t>
                      </a:r>
                      <a:endParaRPr lang="ru-RU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407</a:t>
                      </a:r>
                      <a:endParaRPr lang="ru-RU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Федеральное агентство научных организаций</a:t>
                      </a:r>
                      <a:endParaRPr lang="ru-RU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Федеральное медико-биологическое агентство</a:t>
                      </a:r>
                      <a:endParaRPr lang="ru-RU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89</a:t>
                      </a:r>
                      <a:endParaRPr lang="ru-RU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327576" y="1771728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dirty="0"/>
              <a:t>Ведомственная принадлежность</a:t>
            </a:r>
            <a:endParaRPr lang="ru-RU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83671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ПРИКАЗ от </a:t>
            </a:r>
            <a:r>
              <a:rPr lang="ru-RU" dirty="0"/>
              <a:t>6 августа 2013 года N 529н</a:t>
            </a:r>
            <a:br>
              <a:rPr lang="ru-RU" dirty="0"/>
            </a:br>
            <a:r>
              <a:rPr lang="ru-RU" dirty="0" smtClean="0"/>
              <a:t>«</a:t>
            </a:r>
            <a:r>
              <a:rPr lang="ru-RU" b="1" dirty="0" smtClean="0"/>
              <a:t>Об </a:t>
            </a:r>
            <a:r>
              <a:rPr lang="ru-RU" b="1" dirty="0"/>
              <a:t>утверждении номенклатуры медицинских </a:t>
            </a:r>
            <a:r>
              <a:rPr lang="ru-RU" b="1" dirty="0" smtClean="0"/>
              <a:t>организаций</a:t>
            </a:r>
            <a:r>
              <a:rPr lang="ru-RU" dirty="0" smtClean="0"/>
              <a:t>»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039474"/>
              </p:ext>
            </p:extLst>
          </p:nvPr>
        </p:nvGraphicFramePr>
        <p:xfrm>
          <a:off x="639798" y="4581129"/>
          <a:ext cx="4320852" cy="1966401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359605"/>
                <a:gridCol w="961247"/>
              </a:tblGrid>
              <a:tr h="4140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Лечебно-профилактические медицинские организации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172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Центры (в том числе детские), а также специализированные центры государственной и муниципальной систем здравоохранения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53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Центры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1" y="1556792"/>
            <a:ext cx="3237178" cy="116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88"/>
          <a:stretch/>
        </p:blipFill>
        <p:spPr bwMode="auto">
          <a:xfrm>
            <a:off x="432461" y="2631719"/>
            <a:ext cx="3180813" cy="58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1241356" y="2564904"/>
            <a:ext cx="1026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241356" y="3356992"/>
            <a:ext cx="1026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1" y="3419734"/>
            <a:ext cx="2983607" cy="101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605648" y="4067780"/>
            <a:ext cx="1266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dirty="0" smtClean="0"/>
              <a:t>Тип МО</a:t>
            </a:r>
            <a:endParaRPr lang="ru-RU" b="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3568" y="2492896"/>
            <a:ext cx="7848872" cy="8111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с формами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Федерального статистического наблюдения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11560" y="3573016"/>
            <a:ext cx="8002215" cy="827681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развитие системы в части распределение на уровни оказания по профилям медицинской помощи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19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8640"/>
            <a:ext cx="9144000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геоинформационной системы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0"/>
            <a:ext cx="1439862" cy="1889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836712"/>
            <a:ext cx="8229600" cy="61926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 eaLnBrk="0" hangingPunct="0">
              <a:spcBef>
                <a:spcPct val="20000"/>
              </a:spcBef>
              <a:defRPr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6"/>
          <p:cNvSpPr txBox="1">
            <a:spLocks/>
          </p:cNvSpPr>
          <p:nvPr/>
        </p:nvSpPr>
        <p:spPr bwMode="auto">
          <a:xfrm>
            <a:off x="683568" y="4725144"/>
            <a:ext cx="7848872" cy="8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Интеграция Федерального регистра Медицинских организаций 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еоинформационной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системой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Текст 6"/>
          <p:cNvSpPr txBox="1">
            <a:spLocks/>
          </p:cNvSpPr>
          <p:nvPr/>
        </p:nvSpPr>
        <p:spPr bwMode="auto">
          <a:xfrm>
            <a:off x="835968" y="1196752"/>
            <a:ext cx="7848872" cy="117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Дальнейшая актуализация данных содержащихся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азе Геоинформационной системы(населенные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пункты, Медицинские организации и т.д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3"/>
          <p:cNvCxnSpPr/>
          <p:nvPr/>
        </p:nvCxnSpPr>
        <p:spPr>
          <a:xfrm>
            <a:off x="107504" y="2492896"/>
            <a:ext cx="889406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3"/>
          <p:cNvCxnSpPr/>
          <p:nvPr/>
        </p:nvCxnSpPr>
        <p:spPr>
          <a:xfrm>
            <a:off x="107504" y="3429000"/>
            <a:ext cx="889406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3"/>
          <p:cNvCxnSpPr/>
          <p:nvPr/>
        </p:nvCxnSpPr>
        <p:spPr>
          <a:xfrm>
            <a:off x="70420" y="4653136"/>
            <a:ext cx="889406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4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8975"/>
          </a:xfrm>
        </p:spPr>
        <p:txBody>
          <a:bodyPr/>
          <a:lstStyle/>
          <a:p>
            <a:pPr eaLnBrk="1" hangingPunct="1"/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СХЕМА ОРГАНИЗАЦИИ МЕДИЦИНСКОЙ ПОМОЩИ ДЛЯ ТРУДНОДОСТУПНЫХ И МАЛОНАСЕЛЕННЫХ СЕЛЬСКИХ РАЙОНОВ</a:t>
            </a:r>
          </a:p>
        </p:txBody>
      </p:sp>
      <p:sp>
        <p:nvSpPr>
          <p:cNvPr id="25633" name="TextBox 7"/>
          <p:cNvSpPr txBox="1">
            <a:spLocks noChangeArrowheads="1"/>
          </p:cNvSpPr>
          <p:nvPr/>
        </p:nvSpPr>
        <p:spPr bwMode="auto">
          <a:xfrm>
            <a:off x="0" y="692696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Приказ Минздрава России от 23.06.2015 № 361н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«О внесении изменений в приказ Министерства здравоохранения и социального развития Российской Федерации от 15 мая 2012 г. N 543н </a:t>
            </a:r>
            <a:endParaRPr lang="en-US" alt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«Об утверждении Положения об организации оказания первичной медико-санитарной помощи взрослому населению»</a:t>
            </a:r>
          </a:p>
        </p:txBody>
      </p:sp>
      <p:cxnSp>
        <p:nvCxnSpPr>
          <p:cNvPr id="9" name="Прямая соединительная линия 13"/>
          <p:cNvCxnSpPr/>
          <p:nvPr/>
        </p:nvCxnSpPr>
        <p:spPr>
          <a:xfrm>
            <a:off x="-1588" y="351706"/>
            <a:ext cx="266541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339975" y="332656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5"/>
          <p:cNvCxnSpPr/>
          <p:nvPr/>
        </p:nvCxnSpPr>
        <p:spPr>
          <a:xfrm>
            <a:off x="8532813" y="332656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9" name="TextBox 13"/>
          <p:cNvSpPr txBox="1">
            <a:spLocks noChangeArrowheads="1"/>
          </p:cNvSpPr>
          <p:nvPr/>
        </p:nvSpPr>
        <p:spPr bwMode="auto">
          <a:xfrm>
            <a:off x="-9526" y="1889537"/>
            <a:ext cx="9153526" cy="1323439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Приказом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утверждены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требования к размещению объектов здравоохранения в малочисленных населенных пунктах. Так при численности населения свыше 101 человека и расстоянии до ближайшей медицинской организации более 6 км, приказом регламентировано оказание первичной медико-санитарной помощи на базе фельдшерского здравпункта или фельдшерско-акушерского пункта, а также организация выездных форм работы.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EED2D-9E22-483D-9EE9-40187003482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13" name="TextBox 37"/>
          <p:cNvSpPr txBox="1">
            <a:spLocks noChangeArrowheads="1"/>
          </p:cNvSpPr>
          <p:nvPr/>
        </p:nvSpPr>
        <p:spPr bwMode="auto">
          <a:xfrm>
            <a:off x="179512" y="3356992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Приказ Минздрава России от 27.02.2016 № 132н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«О  требованиях к размещению медицинских организаций государственной системы здравоохранения и муниципальной системы здравоохранения исходя из потребностей населения»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4451628"/>
            <a:ext cx="9036496" cy="156966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Рекомендуемая численность обслуживаемого населения, при которой создается медицинская организация, с учетом транспортной доступности, климатических и географических особенностей, уровнем и структурой заболеваемости населения субъектов Российской Федерации, особенностей половозрастного состава населения и возможности соблюдения порядков оказания медицинской помощи, а также плановой мощности медицинской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рямоугольник 3"/>
          <p:cNvSpPr>
            <a:spLocks noChangeArrowheads="1"/>
          </p:cNvSpPr>
          <p:nvPr/>
        </p:nvSpPr>
        <p:spPr bwMode="auto">
          <a:xfrm>
            <a:off x="71438" y="1643063"/>
            <a:ext cx="8964612" cy="3014761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en-US" alt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394791" y="2276872"/>
            <a:ext cx="79216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Геоинформационная система. Анализ ошибок,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перспективы развития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7416" y="6309320"/>
            <a:ext cx="3672408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2017 г.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7653" y="4759984"/>
            <a:ext cx="6019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А.В.Поликарпов, к.м.н.,</a:t>
            </a:r>
          </a:p>
          <a:p>
            <a:pPr algn="r"/>
            <a:r>
              <a:rPr lang="ru-RU" dirty="0" smtClean="0"/>
              <a:t>заместитель директора Департамента мониторинга,</a:t>
            </a:r>
          </a:p>
          <a:p>
            <a:pPr algn="r"/>
            <a:r>
              <a:rPr lang="ru-RU" dirty="0" smtClean="0"/>
              <a:t>анализа и стратегического развития здравоохранения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3960440"/>
          </a:xfrm>
        </p:spPr>
        <p:txBody>
          <a:bodyPr/>
          <a:lstStyle/>
          <a:p>
            <a:pPr marL="287338" indent="-285750" algn="just">
              <a:buFont typeface="Wingdings" panose="05000000000000000000" pitchFamily="2" charset="2"/>
              <a:buChar char="q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Планирование существующих ресурсов здравоохранения исходя из сложившейся региональной инфраструктуры;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Определение направлений перспективного развития здравоохранения в зависимости от потребности в медицинских организациях определенного профиля;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Выработка подходов к формированию иерархического взаимодействия между медицинскими организациями разных уровней.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8640"/>
            <a:ext cx="9144000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 и Задачи разработки Геоинформационной системы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0"/>
            <a:ext cx="1439862" cy="1889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188" y="0"/>
            <a:ext cx="1439862" cy="1889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1925" y="6381328"/>
            <a:ext cx="2133600" cy="365125"/>
          </a:xfrm>
        </p:spPr>
        <p:txBody>
          <a:bodyPr/>
          <a:lstStyle/>
          <a:p>
            <a:pPr>
              <a:defRPr/>
            </a:pPr>
            <a:fld id="{BC47A23A-E848-4C12-B43F-23E0FF133193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Алгоритм проведения картографического анализа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доступности медицинской помощи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764704"/>
            <a:ext cx="8229600" cy="64803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052736"/>
            <a:ext cx="17281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9"/>
          <p:cNvGrpSpPr/>
          <p:nvPr/>
        </p:nvGrpSpPr>
        <p:grpSpPr>
          <a:xfrm>
            <a:off x="3275856" y="980728"/>
            <a:ext cx="4536505" cy="1368150"/>
            <a:chOff x="1515726" y="67106"/>
            <a:chExt cx="3279115" cy="713792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2798388" y="-1215555"/>
              <a:ext cx="713792" cy="327911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1515726" y="105617"/>
              <a:ext cx="3240602" cy="6377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6985" rIns="6985" bIns="6985" numCol="1" spcCol="1270" anchor="ctr" anchorCtr="0">
              <a:noAutofit/>
            </a:bodyPr>
            <a:lstStyle/>
            <a:p>
              <a:pPr marL="57150" lvl="1" indent="-571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b="1" i="1" kern="1200" dirty="0" smtClean="0">
                  <a:latin typeface="Times New Roman" pitchFamily="18" charset="0"/>
                  <a:cs typeface="Times New Roman" pitchFamily="18" charset="0"/>
                </a:rPr>
                <a:t>Отбор населенные пунктов, находящихся вне зоны оказания:</a:t>
              </a:r>
            </a:p>
            <a:p>
              <a:pPr marL="228600" lvl="1" indent="-22860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AutoNum type="arabicParenR"/>
              </a:pP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Первичной медико-санитарной помощи;</a:t>
              </a:r>
            </a:p>
            <a:p>
              <a:pPr marL="228600" lvl="1" indent="-22860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AutoNum type="arabicParenR"/>
              </a:pPr>
              <a:r>
                <a:rPr lang="ru-RU" sz="1200" kern="1200" dirty="0" smtClean="0">
                  <a:latin typeface="Times New Roman" pitchFamily="18" charset="0"/>
                  <a:cs typeface="Times New Roman" pitchFamily="18" charset="0"/>
                </a:rPr>
                <a:t>Скорой медицинской помощи;</a:t>
              </a:r>
            </a:p>
            <a:p>
              <a:pPr marL="228600" lvl="1" indent="-22860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AutoNum type="arabicParenR"/>
              </a:pP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Специализированной медицинской помощи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23528" y="2420888"/>
            <a:ext cx="2304256" cy="1147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Разработка маршрута от населенного пункта до ближайших медицинских организаций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3789040"/>
            <a:ext cx="2025188" cy="1147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Формирование сводной таблицы проблемных населенных пунктов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5301208"/>
            <a:ext cx="2025188" cy="1147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Разработка решений по обеспечению доступности медицинской помощи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051720" y="1484784"/>
            <a:ext cx="12241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115616" y="1916832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115616" y="357301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115616" y="4941168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31"/>
          <p:cNvGrpSpPr/>
          <p:nvPr/>
        </p:nvGrpSpPr>
        <p:grpSpPr>
          <a:xfrm>
            <a:off x="3275856" y="2564904"/>
            <a:ext cx="4824536" cy="4104455"/>
            <a:chOff x="1203431" y="67105"/>
            <a:chExt cx="3487312" cy="1873706"/>
          </a:xfrm>
        </p:grpSpPr>
        <p:sp>
          <p:nvSpPr>
            <p:cNvPr id="34" name="Прямоугольник с двумя скругленными соседними углами 33"/>
            <p:cNvSpPr/>
            <p:nvPr/>
          </p:nvSpPr>
          <p:spPr>
            <a:xfrm rot="5400000">
              <a:off x="2448523" y="-1177987"/>
              <a:ext cx="788929" cy="327911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Прямоугольник 35"/>
            <p:cNvSpPr/>
            <p:nvPr/>
          </p:nvSpPr>
          <p:spPr>
            <a:xfrm>
              <a:off x="1203431" y="105617"/>
              <a:ext cx="3240602" cy="7119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6985" rIns="6985" bIns="6985" numCol="1" spcCol="1270" anchor="ctr" anchorCtr="0">
              <a:noAutofit/>
            </a:bodyPr>
            <a:lstStyle/>
            <a:p>
              <a:pPr marL="228600" lvl="1" indent="-22860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AutoNum type="arabicParenR"/>
              </a:pP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Первичную медико-санитарную помощь;</a:t>
              </a:r>
            </a:p>
            <a:p>
              <a:pPr marL="228600" lvl="1" indent="-22860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AutoNum type="arabicParenR"/>
              </a:pPr>
              <a:r>
                <a:rPr lang="ru-RU" sz="1200" kern="1200" dirty="0" smtClean="0">
                  <a:latin typeface="Times New Roman" pitchFamily="18" charset="0"/>
                  <a:cs typeface="Times New Roman" pitchFamily="18" charset="0"/>
                </a:rPr>
                <a:t>Скорую медицинской помощи;</a:t>
              </a:r>
            </a:p>
            <a:p>
              <a:pPr marL="228600" lvl="1" indent="-22860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AutoNum type="arabicParenR"/>
              </a:pP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Специализированную медицинскую помощь</a:t>
              </a:r>
              <a:endParaRPr lang="en-US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AutoNum type="arabicParenR"/>
              </a:pPr>
              <a:endParaRPr lang="en-US" sz="1200" b="1" i="1" u="sng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b="1" i="1" u="sng" dirty="0" smtClean="0">
                  <a:latin typeface="Times New Roman" pitchFamily="18" charset="0"/>
                  <a:cs typeface="Times New Roman" pitchFamily="18" charset="0"/>
                </a:rPr>
                <a:t>Оценка доступности медицинской помощи проводится на основе послойного анализа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Прямоугольник с двумя скругленными соседними углами 54"/>
            <p:cNvSpPr/>
            <p:nvPr/>
          </p:nvSpPr>
          <p:spPr>
            <a:xfrm rot="5400000">
              <a:off x="2552622" y="-93210"/>
              <a:ext cx="788929" cy="327911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307530" y="1217627"/>
              <a:ext cx="3383213" cy="7119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6985" rIns="6985" bIns="6985" numCol="1" spcCol="1270" anchor="ctr" anchorCtr="0">
              <a:noAutofit/>
            </a:bodyPr>
            <a:lstStyle/>
            <a:p>
              <a:pPr marL="228600" lvl="1" indent="-228600" defTabSz="466725">
                <a:lnSpc>
                  <a:spcPct val="90000"/>
                </a:lnSpc>
                <a:spcAft>
                  <a:spcPct val="15000"/>
                </a:spcAft>
                <a:buAutoNum type="arabicParenR"/>
              </a:pP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Составление плана мероприятий («дорожной карты») по обеспечению доступности медицинской помощи в населенных пунктах, находящихся вне зоны медицинского обслуживания</a:t>
              </a:r>
            </a:p>
            <a:p>
              <a:pPr marL="228600" lvl="1" indent="-22860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AutoNum type="arabicParenR"/>
              </a:pPr>
              <a:endParaRPr lang="ru-RU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AutoNum type="arabicParenR"/>
              </a:pP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Реализация мероприятий по повышению доступности медицинской помощи</a:t>
              </a:r>
              <a:endParaRPr lang="ru-RU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 defTabSz="466725">
                <a:lnSpc>
                  <a:spcPct val="90000"/>
                </a:lnSpc>
                <a:spcAft>
                  <a:spcPct val="15000"/>
                </a:spcAft>
              </a:pP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>
            <a:off x="2627784" y="3068960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2339752" y="5733256"/>
            <a:ext cx="10801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0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127776" y="6492875"/>
            <a:ext cx="2016224" cy="365125"/>
          </a:xfrm>
        </p:spPr>
        <p:txBody>
          <a:bodyPr/>
          <a:lstStyle/>
          <a:p>
            <a:pPr>
              <a:defRPr/>
            </a:pPr>
            <a:fld id="{BC47A23A-E848-4C12-B43F-23E0FF133193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5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8640"/>
            <a:ext cx="9144000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Оценка территориальной доступности медицинской помощи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0"/>
            <a:ext cx="1439862" cy="1889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836712"/>
            <a:ext cx="8229600" cy="61926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 eaLnBrk="0" hangingPunct="0">
              <a:spcBef>
                <a:spcPct val="20000"/>
              </a:spcBef>
              <a:defRPr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3059689" cy="4090818"/>
          </a:xfrm>
          <a:prstGeom prst="rect">
            <a:avLst/>
          </a:prstGeom>
        </p:spPr>
      </p:pic>
      <p:pic>
        <p:nvPicPr>
          <p:cNvPr id="7" name="Рисунок 6" descr="Безымянный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628800"/>
            <a:ext cx="3473379" cy="49210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12976"/>
            <a:ext cx="5364088" cy="337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23528" y="1216322"/>
            <a:ext cx="8424936" cy="48049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объектов здравоохранения в регионе и граничащих субъектах Российской Федерации;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для анализа территориальной доступности от каждого населенного пункта до каждой медицинской организации;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для анализа распределения медицинских организаций по профилям медицинской помощи;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оперативного ввода информации и динамического наблюдения за инфраструктурой здравоохранения в регионе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8640"/>
            <a:ext cx="9144000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Геоинформационной системы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0"/>
            <a:ext cx="1439862" cy="1889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Прямоугольник 5"/>
          <p:cNvSpPr>
            <a:spLocks noChangeArrowheads="1"/>
          </p:cNvSpPr>
          <p:nvPr/>
        </p:nvSpPr>
        <p:spPr bwMode="auto">
          <a:xfrm>
            <a:off x="218133" y="891558"/>
            <a:ext cx="26209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геоинформационную систему Минздрава России внесено:</a:t>
            </a:r>
          </a:p>
        </p:txBody>
      </p:sp>
      <p:sp>
        <p:nvSpPr>
          <p:cNvPr id="31" name="Прямоугольник 14"/>
          <p:cNvSpPr/>
          <p:nvPr/>
        </p:nvSpPr>
        <p:spPr>
          <a:xfrm>
            <a:off x="4067944" y="891558"/>
            <a:ext cx="193675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1000" dirty="0">
                <a:latin typeface="Tahoma" pitchFamily="34" charset="0"/>
                <a:cs typeface="Tahoma" pitchFamily="34" charset="0"/>
              </a:rPr>
              <a:t>медицинских организаций </a:t>
            </a:r>
            <a:br>
              <a:rPr lang="ru-RU" sz="1000" dirty="0">
                <a:latin typeface="Tahoma" pitchFamily="34" charset="0"/>
                <a:cs typeface="Tahoma" pitchFamily="34" charset="0"/>
              </a:rPr>
            </a:br>
            <a:r>
              <a:rPr lang="ru-RU" sz="1000" dirty="0">
                <a:latin typeface="Tahoma" pitchFamily="34" charset="0"/>
                <a:cs typeface="Tahoma" pitchFamily="34" charset="0"/>
              </a:rPr>
              <a:t>и их структурных подразделений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820392" y="912217"/>
            <a:ext cx="1751608" cy="584775"/>
            <a:chOff x="3949622" y="1017693"/>
            <a:chExt cx="1376006" cy="584784"/>
          </a:xfrm>
        </p:grpSpPr>
        <p:sp>
          <p:nvSpPr>
            <p:cNvPr id="30739" name="Rectangle 8"/>
            <p:cNvSpPr>
              <a:spLocks noChangeArrowheads="1"/>
            </p:cNvSpPr>
            <p:nvPr/>
          </p:nvSpPr>
          <p:spPr bwMode="auto">
            <a:xfrm>
              <a:off x="3949622" y="1017693"/>
              <a:ext cx="929501" cy="584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dirty="0" smtClean="0"/>
                <a:t>7</a:t>
              </a:r>
              <a:r>
                <a:rPr lang="en-US" sz="3200" dirty="0" smtClean="0"/>
                <a:t>5</a:t>
              </a:r>
              <a:endParaRPr lang="en-US" sz="3200" dirty="0"/>
            </a:p>
          </p:txBody>
        </p:sp>
        <p:sp>
          <p:nvSpPr>
            <p:cNvPr id="30740" name="Rectangle 9"/>
            <p:cNvSpPr>
              <a:spLocks noChangeArrowheads="1"/>
            </p:cNvSpPr>
            <p:nvPr/>
          </p:nvSpPr>
          <p:spPr bwMode="auto">
            <a:xfrm>
              <a:off x="4366965" y="1177076"/>
              <a:ext cx="958663" cy="307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latin typeface="Arial Narrow" pitchFamily="34" charset="0"/>
                </a:rPr>
                <a:t>тысячи</a:t>
              </a:r>
              <a:endParaRPr lang="en-US" sz="1400" dirty="0">
                <a:latin typeface="Arial Narrow" pitchFamily="34" charset="0"/>
              </a:endParaRPr>
            </a:p>
          </p:txBody>
        </p:sp>
      </p:grpSp>
      <p:sp>
        <p:nvSpPr>
          <p:cNvPr id="35" name="Прямоугольник 14"/>
          <p:cNvSpPr/>
          <p:nvPr/>
        </p:nvSpPr>
        <p:spPr>
          <a:xfrm>
            <a:off x="7484745" y="953113"/>
            <a:ext cx="12537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Tahoma" pitchFamily="34" charset="0"/>
                <a:cs typeface="Tahoma" pitchFamily="34" charset="0"/>
              </a:rPr>
              <a:t>н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аселенных 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пунктов</a:t>
            </a: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6988621" y="65309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31334" y="904278"/>
            <a:ext cx="138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157</a:t>
            </a:r>
            <a:r>
              <a:rPr lang="ru-RU" sz="1400" b="1" dirty="0" smtClean="0"/>
              <a:t> </a:t>
            </a:r>
            <a:r>
              <a:rPr lang="ru-RU" sz="1400" dirty="0">
                <a:latin typeface="Arial Narrow" pitchFamily="34" charset="0"/>
              </a:rPr>
              <a:t>тысяч</a:t>
            </a:r>
          </a:p>
        </p:txBody>
      </p:sp>
      <p:pic>
        <p:nvPicPr>
          <p:cNvPr id="1026" name="Picture 2" descr="C:\Users\PolikarpovAV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40960" cy="439248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5396" y="5337502"/>
            <a:ext cx="4493136" cy="13849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Российской Федерации </a:t>
            </a:r>
            <a:endParaRPr lang="en-US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медицинскими организациями и их структурными подразделениями, участвующими в реализации территориальных программ государственных гарантий бесплатного оказания гражданам медицинской помощи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8772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Информационный ресурс «Геоинформационная система» (</a:t>
            </a:r>
            <a:r>
              <a:rPr lang="ru-RU" u="sng" dirty="0" smtClean="0">
                <a:hlinkClick r:id="rId3"/>
              </a:rPr>
              <a:t>https://monitoring.egisz.rosminzdrav.ru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188" y="0"/>
            <a:ext cx="1439862" cy="1889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доступности медицинской помощи с использованием геоинформационной системы Минздрава России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6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Пензенская област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9144000" cy="42536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504" y="692696"/>
            <a:ext cx="882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Населенные пункты, медицинские организации и их структурные подразделения на карте </a:t>
            </a:r>
            <a:b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Пензенской области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65806" y="5488020"/>
            <a:ext cx="23762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населенных пунктов анализируемого субъекта Российской Федерации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23728" y="5481281"/>
            <a:ext cx="33843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Медицинские организации (структурные подразделения медицинских организаций) анализируемого субъекта Российской Федерации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73570" y="5494758"/>
            <a:ext cx="3562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Медицинские организации (структурные подразделения медицинских организаций) граничащего субъекта </a:t>
            </a:r>
            <a:b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Российской Федерации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827584" y="4653136"/>
            <a:ext cx="0" cy="887308"/>
          </a:xfrm>
          <a:prstGeom prst="straightConnector1">
            <a:avLst/>
          </a:prstGeom>
          <a:ln cmpd="sng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779912" y="3717032"/>
            <a:ext cx="576064" cy="1836258"/>
          </a:xfrm>
          <a:prstGeom prst="straightConnector1">
            <a:avLst/>
          </a:prstGeom>
          <a:ln cmpd="sng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5436096" y="4077072"/>
            <a:ext cx="864096" cy="1463374"/>
          </a:xfrm>
          <a:prstGeom prst="straightConnector1">
            <a:avLst/>
          </a:prstGeom>
          <a:ln cmpd="sng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654" y="619617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1411 населенных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пунктов, из них вне зоны медицинского обслуживания по оказанию первичной медико-санитарной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помощи – 18 населенных пунктов с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числом жителей от 1 до 100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Прямая соединительная линия 13"/>
          <p:cNvCxnSpPr/>
          <p:nvPr/>
        </p:nvCxnSpPr>
        <p:spPr>
          <a:xfrm>
            <a:off x="-1016" y="759760"/>
            <a:ext cx="266429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9"/>
          <p:cNvCxnSpPr/>
          <p:nvPr/>
        </p:nvCxnSpPr>
        <p:spPr>
          <a:xfrm>
            <a:off x="2339752" y="741574"/>
            <a:ext cx="619268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49"/>
          <p:cNvCxnSpPr/>
          <p:nvPr/>
        </p:nvCxnSpPr>
        <p:spPr>
          <a:xfrm>
            <a:off x="345532" y="6138328"/>
            <a:ext cx="8171577" cy="688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50"/>
          <p:cNvSpPr/>
          <p:nvPr/>
        </p:nvSpPr>
        <p:spPr>
          <a:xfrm>
            <a:off x="501648" y="6125409"/>
            <a:ext cx="1296144" cy="67161"/>
          </a:xfrm>
          <a:prstGeom prst="rect">
            <a:avLst/>
          </a:prstGeom>
          <a:solidFill>
            <a:srgbClr val="BC3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15"/>
          <p:cNvCxnSpPr/>
          <p:nvPr/>
        </p:nvCxnSpPr>
        <p:spPr>
          <a:xfrm>
            <a:off x="8532813" y="741363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3E1AA-585B-4999-B2C5-34CBEE8CE81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11188" y="0"/>
            <a:ext cx="1439862" cy="1889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Оценка инфраструктуры здравоохранения Пензенской области с использованием геоинформационной системы Минздрава России</a:t>
            </a:r>
            <a:endParaRPr lang="ru-RU" altLang="ru-RU" sz="1600" b="1" dirty="0">
              <a:solidFill>
                <a:schemeClr val="bg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2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127776" y="6492875"/>
            <a:ext cx="2016224" cy="365125"/>
          </a:xfrm>
        </p:spPr>
        <p:txBody>
          <a:bodyPr/>
          <a:lstStyle/>
          <a:p>
            <a:pPr>
              <a:defRPr/>
            </a:pPr>
            <a:fld id="{BC47A23A-E848-4C12-B43F-23E0FF133193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9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8640"/>
            <a:ext cx="9144000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Схема комплексной оценки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инфраструктуры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здравоохранения с использованием геоинформационной системы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0"/>
            <a:ext cx="1439862" cy="1889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836712"/>
            <a:ext cx="8229600" cy="61926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 eaLnBrk="0" hangingPunct="0">
              <a:spcBef>
                <a:spcPct val="20000"/>
              </a:spcBef>
              <a:defRPr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63694104"/>
              </p:ext>
            </p:extLst>
          </p:nvPr>
        </p:nvGraphicFramePr>
        <p:xfrm>
          <a:off x="611188" y="1124745"/>
          <a:ext cx="8075612" cy="536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639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4121</TotalTime>
  <Words>1299</Words>
  <Application>Microsoft Office PowerPoint</Application>
  <PresentationFormat>Экран (4:3)</PresentationFormat>
  <Paragraphs>296</Paragraphs>
  <Slides>20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Acrobat Document</vt:lpstr>
      <vt:lpstr>Презентация PowerPoint</vt:lpstr>
      <vt:lpstr>СХЕМА ОРГАНИЗАЦИИ МЕДИЦИНСКОЙ ПОМОЩИ ДЛЯ ТРУДНОДОСТУПНЫХ И МАЛОНАСЕЛЕННЫХ СЕЛЬСКИХ РАЙОНОВ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Чугаев Дмитрий Владиславович</dc:creator>
  <cp:lastModifiedBy>User</cp:lastModifiedBy>
  <cp:revision>439</cp:revision>
  <cp:lastPrinted>2015-02-03T18:38:24Z</cp:lastPrinted>
  <dcterms:created xsi:type="dcterms:W3CDTF">2015-01-30T14:40:08Z</dcterms:created>
  <dcterms:modified xsi:type="dcterms:W3CDTF">2017-10-12T19:18:07Z</dcterms:modified>
</cp:coreProperties>
</file>