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3968" r:id="rId2"/>
    <p:sldMasterId id="2147483980" r:id="rId3"/>
  </p:sldMasterIdLst>
  <p:notesMasterIdLst>
    <p:notesMasterId r:id="rId31"/>
  </p:notesMasterIdLst>
  <p:handoutMasterIdLst>
    <p:handoutMasterId r:id="rId32"/>
  </p:handoutMasterIdLst>
  <p:sldIdLst>
    <p:sldId id="1366" r:id="rId4"/>
    <p:sldId id="1398" r:id="rId5"/>
    <p:sldId id="1368" r:id="rId6"/>
    <p:sldId id="1385" r:id="rId7"/>
    <p:sldId id="1406" r:id="rId8"/>
    <p:sldId id="1378" r:id="rId9"/>
    <p:sldId id="1403" r:id="rId10"/>
    <p:sldId id="1376" r:id="rId11"/>
    <p:sldId id="1395" r:id="rId12"/>
    <p:sldId id="1380" r:id="rId13"/>
    <p:sldId id="1401" r:id="rId14"/>
    <p:sldId id="1400" r:id="rId15"/>
    <p:sldId id="1409" r:id="rId16"/>
    <p:sldId id="1384" r:id="rId17"/>
    <p:sldId id="1379" r:id="rId18"/>
    <p:sldId id="1387" r:id="rId19"/>
    <p:sldId id="1408" r:id="rId20"/>
    <p:sldId id="1388" r:id="rId21"/>
    <p:sldId id="1396" r:id="rId22"/>
    <p:sldId id="1402" r:id="rId23"/>
    <p:sldId id="1391" r:id="rId24"/>
    <p:sldId id="1407" r:id="rId25"/>
    <p:sldId id="1399" r:id="rId26"/>
    <p:sldId id="1405" r:id="rId27"/>
    <p:sldId id="1389" r:id="rId28"/>
    <p:sldId id="1390" r:id="rId29"/>
    <p:sldId id="1250" r:id="rId3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20202"/>
    <a:srgbClr val="CC0000"/>
    <a:srgbClr val="8B2C9E"/>
    <a:srgbClr val="EFEB35"/>
    <a:srgbClr val="320167"/>
    <a:srgbClr val="008000"/>
    <a:srgbClr val="1818B0"/>
    <a:srgbClr val="3E4D1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459" autoAdjust="0"/>
  </p:normalViewPr>
  <p:slideViewPr>
    <p:cSldViewPr>
      <p:cViewPr>
        <p:scale>
          <a:sx n="100" d="100"/>
          <a:sy n="100" d="100"/>
        </p:scale>
        <p:origin x="-41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33572027350496E-2"/>
          <c:y val="0.2310623432021765"/>
          <c:w val="0.96793285594529899"/>
          <c:h val="0.58191563986430461"/>
        </c:manualLayout>
      </c:layou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dLbls>
            <c:dLbl>
              <c:idx val="0"/>
              <c:layout>
                <c:manualLayout>
                  <c:x val="7.2878725137060073E-3"/>
                  <c:y val="2.223735476419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50-4AE6-8EAE-075FE54B6DB1}"/>
                </c:ext>
              </c:extLst>
            </c:dLbl>
            <c:dLbl>
              <c:idx val="1"/>
              <c:layout>
                <c:manualLayout>
                  <c:x val="1.4575974570318901E-3"/>
                  <c:y val="1.2947527794069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0-4AE6-8EAE-075FE54B6DB1}"/>
                </c:ext>
              </c:extLst>
            </c:dLbl>
            <c:dLbl>
              <c:idx val="2"/>
              <c:layout>
                <c:manualLayout>
                  <c:x val="0"/>
                  <c:y val="1.186083855568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50-4AE6-8EAE-075FE54B6DB1}"/>
                </c:ext>
              </c:extLst>
            </c:dLbl>
            <c:dLbl>
              <c:idx val="3"/>
              <c:layout>
                <c:manualLayout>
                  <c:x val="-1.4575974570318632E-3"/>
                  <c:y val="1.467698679474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0-4AE6-8EAE-075FE54B6DB1}"/>
                </c:ext>
              </c:extLst>
            </c:dLbl>
            <c:dLbl>
              <c:idx val="4"/>
              <c:layout>
                <c:manualLayout>
                  <c:x val="2.9151949140637265E-3"/>
                  <c:y val="-1.134095565608985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22,8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50-4AE6-8EAE-075FE54B6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2020</c:v>
                </c:pt>
                <c:pt idx="6">
                  <c:v>2025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20.6</c:v>
                </c:pt>
                <c:pt idx="1">
                  <c:v>21.1</c:v>
                </c:pt>
                <c:pt idx="2">
                  <c:v>21.6</c:v>
                </c:pt>
                <c:pt idx="3">
                  <c:v>22.2</c:v>
                </c:pt>
                <c:pt idx="4">
                  <c:v>22.8</c:v>
                </c:pt>
                <c:pt idx="5">
                  <c:v>24.9</c:v>
                </c:pt>
                <c:pt idx="6">
                  <c:v>26.4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E76-43D1-A39D-1F08B4627D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dLbls>
            <c:dLbl>
              <c:idx val="0"/>
              <c:layout>
                <c:manualLayout>
                  <c:x val="-4.0812728796892177E-2"/>
                  <c:y val="-5.742256028399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50-4AE6-8EAE-075FE54B6DB1}"/>
                </c:ext>
              </c:extLst>
            </c:dLbl>
            <c:dLbl>
              <c:idx val="1"/>
              <c:layout>
                <c:manualLayout>
                  <c:x val="-3.0609546597669103E-2"/>
                  <c:y val="-4.511772593742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50-4AE6-8EAE-075FE54B6DB1}"/>
                </c:ext>
              </c:extLst>
            </c:dLbl>
            <c:dLbl>
              <c:idx val="2"/>
              <c:layout>
                <c:manualLayout>
                  <c:x val="-2.7694351683605456E-2"/>
                  <c:y val="-4.306692021299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50-4AE6-8EAE-075FE54B6DB1}"/>
                </c:ext>
              </c:extLst>
            </c:dLbl>
            <c:dLbl>
              <c:idx val="3"/>
              <c:layout>
                <c:manualLayout>
                  <c:x val="-4.2270326253924038E-2"/>
                  <c:y val="-4.306692021299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50-4AE6-8EAE-075FE54B6DB1}"/>
                </c:ext>
              </c:extLst>
            </c:dLbl>
            <c:dLbl>
              <c:idx val="4"/>
              <c:layout>
                <c:manualLayout>
                  <c:x val="-3.2067144054700993E-2"/>
                  <c:y val="-5.332094883514235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25,2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50-4AE6-8EAE-075FE54B6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2020</c:v>
                </c:pt>
                <c:pt idx="6">
                  <c:v>2025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23.1</c:v>
                </c:pt>
                <c:pt idx="1">
                  <c:v>23.6</c:v>
                </c:pt>
                <c:pt idx="2">
                  <c:v>24.1</c:v>
                </c:pt>
                <c:pt idx="3">
                  <c:v>24.7</c:v>
                </c:pt>
                <c:pt idx="4">
                  <c:v>25.2</c:v>
                </c:pt>
                <c:pt idx="5">
                  <c:v>27.3</c:v>
                </c:pt>
                <c:pt idx="6" formatCode="0.0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D50-4AE6-8EAE-075FE54B6DB1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dLbls>
            <c:dLbl>
              <c:idx val="0"/>
              <c:layout>
                <c:manualLayout>
                  <c:x val="-1.3361155673581587E-17"/>
                  <c:y val="2.0186710520536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50-4AE6-8EAE-075FE54B6DB1}"/>
                </c:ext>
              </c:extLst>
            </c:dLbl>
            <c:dLbl>
              <c:idx val="1"/>
              <c:layout>
                <c:manualLayout>
                  <c:x val="-7.2879872851592895E-3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50-4AE6-8EAE-075FE54B6DB1}"/>
                </c:ext>
              </c:extLst>
            </c:dLbl>
            <c:dLbl>
              <c:idx val="2"/>
              <c:layout>
                <c:manualLayout>
                  <c:x val="-4.3727923710955895E-3"/>
                  <c:y val="2.4931015416891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50-4AE6-8EAE-075FE54B6DB1}"/>
                </c:ext>
              </c:extLst>
            </c:dLbl>
            <c:dLbl>
              <c:idx val="3"/>
              <c:layout>
                <c:manualLayout>
                  <c:x val="-1.4575974570318632E-3"/>
                  <c:y val="1.5442405624181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50-4AE6-8EAE-075FE54B6DB1}"/>
                </c:ext>
              </c:extLst>
            </c:dLbl>
            <c:dLbl>
              <c:idx val="4"/>
              <c:layout>
                <c:manualLayout>
                  <c:x val="-8.7456995136444889E-3"/>
                  <c:y val="3.819988993471009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24,6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50-4AE6-8EAE-075FE54B6DB1}"/>
                </c:ext>
              </c:extLst>
            </c:dLbl>
            <c:dLbl>
              <c:idx val="6"/>
              <c:layout>
                <c:manualLayout>
                  <c:x val="-1.8948766941414223E-2"/>
                  <c:y val="-4.306692021299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D50-4AE6-8EAE-075FE54B6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2020</c:v>
                </c:pt>
                <c:pt idx="6">
                  <c:v>2025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22.6</c:v>
                </c:pt>
                <c:pt idx="1">
                  <c:v>23.1</c:v>
                </c:pt>
                <c:pt idx="2">
                  <c:v>23.5</c:v>
                </c:pt>
                <c:pt idx="3">
                  <c:v>24</c:v>
                </c:pt>
                <c:pt idx="4">
                  <c:v>24.6</c:v>
                </c:pt>
                <c:pt idx="5">
                  <c:v>26.1</c:v>
                </c:pt>
                <c:pt idx="6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E76-43D1-A39D-1F08B4627D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39872"/>
        <c:axId val="5866240"/>
      </c:lineChart>
      <c:catAx>
        <c:axId val="58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600" b="1" i="0" u="none" strike="noStrike" kern="1200" baseline="0">
                <a:solidFill>
                  <a:srgbClr val="1F497D"/>
                </a:solidFill>
                <a:latin typeface="Arial" pitchFamily="34" charset="0"/>
                <a:ea typeface="+mj-ea"/>
                <a:cs typeface="Arial" pitchFamily="34" charset="0"/>
              </a:defRPr>
            </a:pPr>
            <a:endParaRPr lang="ru-RU"/>
          </a:p>
        </c:txPr>
        <c:crossAx val="5866240"/>
        <c:crosses val="autoZero"/>
        <c:auto val="1"/>
        <c:lblAlgn val="ctr"/>
        <c:lblOffset val="100"/>
        <c:noMultiLvlLbl val="0"/>
      </c:catAx>
      <c:valAx>
        <c:axId val="5866240"/>
        <c:scaling>
          <c:orientation val="minMax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5839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056593344541148"/>
          <c:y val="0.94048206530023792"/>
          <c:w val="0.42185579012800223"/>
          <c:h val="5.3134115589223936E-2"/>
        </c:manualLayout>
      </c:layout>
      <c:overlay val="0"/>
      <c:txPr>
        <a:bodyPr/>
        <a:lstStyle/>
        <a:p>
          <a:pPr algn="ctr">
            <a:defRPr lang="ru-RU" sz="1800" b="1" i="0" u="none" strike="noStrike" kern="1200" baseline="0">
              <a:solidFill>
                <a:srgbClr val="1F497D"/>
              </a:solidFill>
              <a:latin typeface="Arial" pitchFamily="34" charset="0"/>
              <a:ea typeface="+mj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7514899138191"/>
          <c:y val="4.3907516140863197E-2"/>
          <c:w val="0.87724851008618088"/>
          <c:h val="0.73390671169269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60-74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1 кв.2017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467147</c:v>
                </c:pt>
                <c:pt idx="1">
                  <c:v>477905</c:v>
                </c:pt>
                <c:pt idx="2">
                  <c:v>526228</c:v>
                </c:pt>
                <c:pt idx="3">
                  <c:v>520301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11-4AB4-A052-4C04C5FB05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75-89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1 кв.2017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239826</c:v>
                </c:pt>
                <c:pt idx="1">
                  <c:v>247076</c:v>
                </c:pt>
                <c:pt idx="2">
                  <c:v>237072</c:v>
                </c:pt>
                <c:pt idx="3">
                  <c:v>232096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11-4AB4-A052-4C04C5FB05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90лет и старше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1 кв.2017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8720</c:v>
                </c:pt>
                <c:pt idx="1">
                  <c:v>10406</c:v>
                </c:pt>
                <c:pt idx="2">
                  <c:v>11534</c:v>
                </c:pt>
                <c:pt idx="3">
                  <c:v>14169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11-4AB4-A052-4C04C5FB0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4080"/>
        <c:axId val="8095616"/>
      </c:barChart>
      <c:catAx>
        <c:axId val="80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95616"/>
        <c:crosses val="autoZero"/>
        <c:auto val="1"/>
        <c:lblAlgn val="ctr"/>
        <c:lblOffset val="100"/>
        <c:noMultiLvlLbl val="0"/>
      </c:catAx>
      <c:valAx>
        <c:axId val="8095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09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15059834621549"/>
          <c:y val="0.87451451985689488"/>
          <c:w val="0.84824578023076802"/>
          <c:h val="0.121569634071234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0.73554</cdr:x>
      <cdr:y>0.18605</cdr:y>
    </cdr:from>
    <cdr:to>
      <cdr:x>0.98347</cdr:x>
      <cdr:y>0.2907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408712" y="1152128"/>
          <a:ext cx="2160240" cy="64807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585" cy="49621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07" y="4"/>
            <a:ext cx="2945585" cy="49621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F64FF-EBA2-4F7C-8653-CC323E52F44F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069"/>
            <a:ext cx="2945585" cy="49621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07" y="9428069"/>
            <a:ext cx="2945585" cy="49621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0D41A-4403-44E0-8D4D-80A99EA81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5585" cy="4962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07" y="4"/>
            <a:ext cx="2945585" cy="4962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24402D86-2CC5-415E-ACC8-5809BD3583F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1363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25" y="4714034"/>
            <a:ext cx="5437923" cy="44682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069"/>
            <a:ext cx="2945585" cy="4962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07" y="9428069"/>
            <a:ext cx="2945585" cy="4962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76AD9D33-E752-48D0-8F6D-FC3150733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6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4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D9D33-E752-48D0-8F6D-FC31507335C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6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D9D33-E752-48D0-8F6D-FC31507335C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4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D9D33-E752-48D0-8F6D-FC31507335C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1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D9D33-E752-48D0-8F6D-FC31507335C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7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5F6A3-97B0-4E08-8C14-66C07FEF94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A73DA-B615-4935-A1CE-FE78013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5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21D9A-1308-4225-9BA8-FCC109AF0C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DA6A-76DD-4ED1-AAC6-BC5D35DC27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3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19CBB3-B119-4E54-8559-BF5004F58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75B47-7E82-4A5F-955E-349AF8BE37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952B-D9EC-4AB4-8F19-0D58A94BEC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73DA-B615-4935-A1CE-FE78013D5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9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2689-E199-4148-9A42-DCEF9E7643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642-8E14-4939-A2F8-33C5504553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5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E3EA-249D-40EA-9977-84A1F1D2A2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4A5E-89F2-4948-A4F1-68B6FF92F9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3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6785-7DAE-44AB-8952-92FF3BDCCF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7C3-DC91-4EF6-BB1C-4EA235431C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6EAE-B31A-4B98-A08F-9E3792DCE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BA7-8289-433B-9CBB-F61E76B13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0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EA42-7AC2-4A09-9B9C-ABFB08CF88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672B-5C86-4857-AB64-1ABEBFD7C2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11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F607-2877-40F0-8528-F4525F9692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143-BE2B-4826-A0E6-4EAF685696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37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814F-7BCF-4485-B7CE-D3245B450C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959-6C6B-464E-90F5-B6FA5F42FD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8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7B2B0-F10D-48F3-84A1-1851683C0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5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CCC8-E7F4-4D3D-97BA-52774C36D9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AF3-791D-4D6B-8D3F-533307B089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84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8379-1749-4457-9830-6117E3B80E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DA6A-76DD-4ED1-AAC6-BC5D35DC27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61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B067-A267-4C95-ACB5-FF1CF2DD92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5B47-7E82-4A5F-955E-349AF8BE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2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952B-D9EC-4AB4-8F19-0D58A94BEC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73DA-B615-4935-A1CE-FE78013D5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5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2689-E199-4148-9A42-DCEF9E7643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642-8E14-4939-A2F8-33C5504553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9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E3EA-249D-40EA-9977-84A1F1D2A2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4A5E-89F2-4948-A4F1-68B6FF92F9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21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6785-7DAE-44AB-8952-92FF3BDCCF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7C3-DC91-4EF6-BB1C-4EA235431C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65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6EAE-B31A-4B98-A08F-9E3792DCE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BA7-8289-433B-9CBB-F61E76B13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09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EA42-7AC2-4A09-9B9C-ABFB08CF88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672B-5C86-4857-AB64-1ABEBFD7C2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58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F607-2877-40F0-8528-F4525F9692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143-BE2B-4826-A0E6-4EAF685696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DFC37-73D5-43E0-9BCB-930D924FC8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84A5E-89F2-4948-A4F1-68B6FF92F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57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814F-7BCF-4485-B7CE-D3245B450C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959-6C6B-464E-90F5-B6FA5F42FD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33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CCC8-E7F4-4D3D-97BA-52774C36D9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AF3-791D-4D6B-8D3F-533307B089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69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8379-1749-4457-9830-6117E3B80E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DA6A-76DD-4ED1-AAC6-BC5D35DC27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06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B067-A267-4C95-ACB5-FF1CF2DD92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5B47-7E82-4A5F-955E-349AF8BE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49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203AB-BDA9-4A12-9458-C3C14B752F26}" type="datetime1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625E-3864-44E9-A74A-9E0934B17AB2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33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9936-52D8-47DF-8308-1219DAEFDDE5}" type="datetime1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05FA-0197-4E27-8AA1-2EBE0340C17A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5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7DF5-8C6A-4C47-80E8-E13F2197FD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067C3-DC91-4EF6-BB1C-4EA235431C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1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25F7C-8094-4C8D-889C-F9B70FA4BF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0BA7-8289-433B-9CBB-F61E76B1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8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D0D80-A2F7-49CC-AE89-5B26669D8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C672B-5C86-4857-AB64-1ABEBFD7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0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EF2D7-58F1-4A06-9278-6655AAD64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2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1D7C9-7C46-41F7-B8D6-9DF4D1BCAB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F6959-6C6B-464E-90F5-B6FA5F42F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7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F71A9-AF70-4078-8FCD-649116A617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B5AF3-791D-4D6B-8D3F-533307B08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3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EBF409-3BB3-4D61-BFB0-B411E7B29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44EBF8-6628-47AD-935A-F8C48248A8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2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C8E22D-7280-4ACB-846E-9D83C6EEA3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4EBF8-6628-47AD-935A-F8C48248A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8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C8E22D-7280-4ACB-846E-9D83C6EEA3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4EBF8-6628-47AD-935A-F8C48248A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4113" y="3429001"/>
            <a:ext cx="51943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264886" y="1484784"/>
            <a:ext cx="8637588" cy="18158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Итоги реализации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пилотного проекта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«Территория заботы»                                               в Республике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Башкортостан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 1 квартал 2017 года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94035"/>
            <a:ext cx="9144000" cy="688256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36000" rIns="72000" bIns="3600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МИНИСТЕРСТВО ЗДРАВООХРАНЕНИЯ</a:t>
            </a:r>
            <a:b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  <a:endParaRPr lang="ru-RU" sz="20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94113" y="3677271"/>
            <a:ext cx="511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  <a:latin typeface="Arial" charset="0"/>
              </a:rPr>
              <a:t>Мустафин Халил </a:t>
            </a:r>
            <a:r>
              <a:rPr lang="ru-RU" sz="2400" b="1" dirty="0" err="1">
                <a:solidFill>
                  <a:srgbClr val="1F497D"/>
                </a:solidFill>
                <a:latin typeface="Arial" charset="0"/>
              </a:rPr>
              <a:t>Мужавирович</a:t>
            </a:r>
            <a:endParaRPr lang="ru-RU" sz="24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56306" y="4686237"/>
            <a:ext cx="51943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Главный врач </a:t>
            </a:r>
            <a:r>
              <a:rPr lang="ru-RU" sz="1600" b="1" cap="all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гбуз</a:t>
            </a:r>
            <a:r>
              <a:rPr lang="ru-RU" sz="1600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600" b="1" cap="all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Ркгвв</a:t>
            </a:r>
            <a:r>
              <a:rPr lang="ru-RU" sz="1600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ru-RU" sz="1600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Главный внештатный гериатр </a:t>
            </a:r>
            <a:r>
              <a:rPr lang="ru-RU" sz="1600" b="1" cap="all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минздрава</a:t>
            </a:r>
            <a:r>
              <a:rPr lang="ru-RU" sz="1600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республики </a:t>
            </a:r>
            <a:r>
              <a:rPr lang="ru-RU" sz="1600" b="1" cap="all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башкортостан</a:t>
            </a:r>
            <a:endParaRPr lang="ru-RU" sz="1600" b="1" cap="all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1600" b="1" cap="all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600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26.04.2017</a:t>
            </a:r>
          </a:p>
        </p:txBody>
      </p:sp>
    </p:spTree>
    <p:extLst>
      <p:ext uri="{BB962C8B-B14F-4D97-AF65-F5344CB8AC3E}">
        <p14:creationId xmlns:p14="http://schemas.microsoft.com/office/powerpoint/2010/main" val="147324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073431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Организованы на базе: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ГБУЗ Республиканский клинический госпиталь ветеранов войн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коек);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НУЗ «Отделенческая клиническая больница на станции Уфа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ОАО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«РЖД» (40 коек).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/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/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/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/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квартал 2017 года на гериатрических койках пролечено 489 человек, преимущественно с заболеваниями сердечно-сосудистой системы, костно-мышечной системы, органов дыхания и пищеварения.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Гериатрические отделения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6" y="2780928"/>
            <a:ext cx="79613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8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1268760"/>
            <a:ext cx="821925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структуре заболеваемости гериатрических больных, пролеченных в отделениях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старческая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астения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выявлена у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249 (51%)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пациентов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Ведущие гериатрические синдромы: 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деменция  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%),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умеренные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когнитивные нарушения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 (19,9%),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риск падений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45 (18,3%),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зависимость от посторонней помощи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13,7%),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депрессия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 (6,5%),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недержание мочи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 (5,4%),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недостаточность питания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(4,6%),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одиночество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 (4,5%),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социально-значимые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нарушения зрения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(3,9%),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социально-значимые нарушения слуха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 (3,2%).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Гериатрические отделения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1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98" y="1124744"/>
            <a:ext cx="853812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Всего по итогам 1 квартала 2017 года в республике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функционировало 18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гериатрических кабинетов.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С 10.04.2017 г. дополнительно открыто 17 кабинетов (позднее открытие связано с оформлением лицензии).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гериатрических кабинетах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принято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1743 пациента.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Старческая астения выявлена у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1307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74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,9%)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пациентов.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Ведущие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гериатрические синдромы: </a:t>
            </a: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умеренные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когнитивные нарушения 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251 (19,2%),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одиночество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238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18,2%),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высокий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риск падений 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219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16,7%),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зависимость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посторонней помощи 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186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(14,3%),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депрессия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(9,3%),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недержание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мочи 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101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(7,8%),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недостаточность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питания 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81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(6,2%),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социально-значимые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нарушения зрения 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(3,1%),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социально-значимые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нарушения слуха 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(2,7%),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деменция 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(1,6%),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болезнь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Альцгеймера -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чел. (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0,9%).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Гериатрические кабинеты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79" y="1700806"/>
            <a:ext cx="5112568" cy="342502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80288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Реабилитация граждан старшего поколения 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8479" y="5301208"/>
            <a:ext cx="8686800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ru-RU" sz="2200" dirty="0" smtClean="0"/>
              <a:t> 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 квартале 2017 года в центре пролечено 293 пациента старше трудоспособного возраста, что составило 66,8% от общего количества пролеченных больных.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63688" y="1128448"/>
            <a:ext cx="5962922" cy="57235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Центр медицинской реабилитации и восстановительного лечения </a:t>
            </a:r>
          </a:p>
          <a:p>
            <a:pPr marL="0" indent="0" algn="just">
              <a:buFont typeface="Arial" charset="0"/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ГБУЗ Республиканский клинический госпиталь ветеранов войн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8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88632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ba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ВРАЧИ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a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01.04.2017 </a:t>
            </a:r>
            <a:r>
              <a:rPr lang="ba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в медицинских организациях работают </a:t>
            </a:r>
            <a:r>
              <a:rPr lang="ba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ba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врачей гериатров </a:t>
            </a:r>
            <a:r>
              <a:rPr lang="ba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специальности «гериария» (обучение прошли в г. Москва</a:t>
            </a:r>
            <a:r>
              <a:rPr lang="ba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</a:t>
            </a:r>
            <a:r>
              <a:rPr lang="ba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Самара, г. Уфа).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a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Первичную переподготовку на кафедре терапии и общей врачебной практики с курсом гериатрии ИДПО ГБОУ ВПО БГМУ МЗ РФ </a:t>
            </a:r>
            <a:r>
              <a:rPr lang="ba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ba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квартале 2017 года дополнительно прошли 27 врачей гериатров</a:t>
            </a:r>
            <a:r>
              <a:rPr lang="ba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a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ba-RU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25.04.2017 г</a:t>
            </a:r>
            <a:r>
              <a:rPr lang="ba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ba-RU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ba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регионе 54 врача  гериатра.</a:t>
            </a:r>
            <a:endParaRPr lang="ba-RU" sz="1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ba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ba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МЕДСЕСТРЫ</a:t>
            </a:r>
            <a:endParaRPr lang="ba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ГАОУ ДПО РБ «Центр повышения квалификации»  за 1 квартал 2017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вопросам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гериатрии (первичная специализация)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прошли                      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 медицинские сестры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3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кв.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запланирован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аналогичный цикл на 22 специалиста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Кроме того, в программах обучения средних медицинских работников содержаться вопросы по гериатрии.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3 квартал 2017 года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таких программах обучено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189 слушателей.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Кадровое обеспечение гериатрической службы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9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9846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298" y="522920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декабре 2016 года прошла республиканская научно-практическая конференция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Территория заботы» под руководством  главного внештатного гериатра Минздрава России, д.м.н., профессора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Ткачевой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О.Н. (06.12.2016 г.).</a:t>
            </a:r>
          </a:p>
        </p:txBody>
      </p:sp>
      <p:pic>
        <p:nvPicPr>
          <p:cNvPr id="1026" name="Picture 2" descr="C:\Елена Михайловна\Гериатрический центр, геронтология\Конференции, статьи, книги, журналы\2016 г\06.12.2016 г\ФОТО\фото от Биккузина\DZ3A6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4" y="3392996"/>
            <a:ext cx="23762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Елена Михайловна\Гериатрический центр, геронтология\Конференции, статьи, книги, журналы\2016 г\06.12.2016 г\ФОТО\фото от Биккузина\DZ3A6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8780"/>
            <a:ext cx="52925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0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9846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4396333"/>
            <a:ext cx="87752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январе-феврале 2017 года заместители министров здравоохранения и труда и социальной защиты населения Республики Башкортостан, главный врач госпиталя посетили недельный семинар по организации оказания гериатрической помощи пожилым людям в государстве Израиль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29.01.2017 г. – 02.02.2017 г.).</a:t>
            </a:r>
          </a:p>
        </p:txBody>
      </p:sp>
      <p:sp>
        <p:nvSpPr>
          <p:cNvPr id="6" name="AutoShape 2" descr="https://apf.mail.ru/cgi-bin/readmsg/%D1%81%D1%8B%D1%80%D1%82%D0%BB%D0%B0%D0%BD%D0%BE%D0%B2%D0%B0.jpg?id=14926818280000000191%3B0%3B2&amp;x-email=evngvv%40mail.ru&amp;exif=1&amp;bs=48178&amp;bl=104137&amp;ct=image%2Fjpeg&amp;cn=%25d1%2581%25d1%258b%25d1%2580%25d1%2582%25d0%25bb%25d0%25b0%25d0%25bd%25d0%25be%25d0%25b2%25d0%25b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apf.mail.ru/cgi-bin/readmsg/%D1%81%D1%8B%D1%80%D1%82%D0%BB%D0%B0%D0%BD%D0%BE%D0%B2%D0%B0.jpg?id=14926818280000000191%3B0%3B2&amp;x-email=evngvv%40mail.ru&amp;exif=1&amp;bs=48178&amp;bl=104137&amp;ct=image%2Fjpeg&amp;cn=%25d1%2581%25d1%258b%25d1%2580%25d1%2582%25d0%25bb%25d0%25b0%25d0%25bd%25d0%25be%25d0%25b2%25d0%25b0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Елена Михайловна\Гериатрический центр, геронтология\Конференции, статьи, книги, журналы\2016 г\13-14.04.2016 Г\Все фото\ГОСПИТАЛЬ\DZ3A1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318"/>
            <a:ext cx="4610326" cy="30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Елена Михайловна\Гериатрический центр, геронтология\Конференции, статьи, книги, журналы\2016 г\06.12.2016 г\ФОТО\фото от Биккузина\конф. Госпиталя 06.12\DZ3A6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94" y="1106219"/>
            <a:ext cx="4538870" cy="30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1\Desktop\foto_pozhilih_ludej_v_rossi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23" y="1106219"/>
            <a:ext cx="4577911" cy="30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4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1\Desktop\IMG-20170425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2" y="1178171"/>
            <a:ext cx="1419622" cy="18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G-20170425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1196752"/>
            <a:ext cx="2498997" cy="18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42476"/>
            <a:ext cx="882047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Семинар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организации оказания гериатрической помощи пожилым людям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29.01.2017 г. – 02.02.2017 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ИЗРАИЛЬ)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1\Desktop\IMG-20170425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7" y="3284984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IMG-20170425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76" y="4311098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IMG-20170425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78171"/>
            <a:ext cx="4012704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0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9846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451" y="4653136"/>
            <a:ext cx="8301747" cy="205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феврале 2017 года состоялась республиканская научно-практическая конференция по гериатрии «Тактика ведения пациентов с когнитивными расстройствами» для медицинских работников и специалистов социальной сферы с участием научного сотрудника отдела неврологии и клинической нейрофизиологии Первого Московского государственного медицинского университета им. И.М. Сеченова, к.м.н. 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Мхитарян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Э.А. (15.02.2017 г.).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Елена Михайловна\Гериатрический центр, геронтология\Конференции, статьи, книги, журналы\2017 г\16.02.2017 г\Фото\20170216_151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045980" cy="19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Елена Михайловна\Гериатрический центр, геронтология\Конференции, статьи, книги, журналы\2017 г\16.02.2017 г\Фото\DZ3A2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2" y="1391626"/>
            <a:ext cx="4794302" cy="30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4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9846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452" y="4731245"/>
            <a:ext cx="8301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рамках Медицинского форума «Неделя здравоохранения в Республике Башкортостан» ГБУЗ Республиканский клинический госпиталь ветеранов войн организовал выставочную экспозицию по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реализации пилотного проекта «Территория заботы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(04.04.2017 г.-07.04.2017 г.).</a:t>
            </a:r>
          </a:p>
        </p:txBody>
      </p:sp>
      <p:pic>
        <p:nvPicPr>
          <p:cNvPr id="1026" name="Picture 2" descr="C:\Users\1\Desktop\DSC_0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96" y="1562509"/>
            <a:ext cx="40078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DSC_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9" y="1257325"/>
            <a:ext cx="5291235" cy="30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2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C:\Users\1\Desktop\Poji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54616"/>
            <a:ext cx="3453272" cy="23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88641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Пилотный проект ПО РАЗВИТИЮ ГЕРИАТРИЧЕСКОЙ СЛУЖБЫ В РЕСПУБЛИКЕ БАШКОРТОСТАН «Территория </a:t>
            </a:r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заботы»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564" y="112474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ГЕРИАТРИЯ – </a:t>
            </a:r>
          </a:p>
          <a:p>
            <a:pPr algn="r">
              <a:lnSpc>
                <a:spcPct val="12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ПУТЬ К АКТИВНОМУ ДОЛГОЛЕТИЮ!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3576175"/>
            <a:ext cx="4503104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организация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гериатрической службы, как единой системы долговременной медицинской помощи за счет преемственности ведения пациента органами здравоохранения и социальной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защиты.</a:t>
            </a:r>
          </a:p>
        </p:txBody>
      </p:sp>
    </p:spTree>
    <p:extLst>
      <p:ext uri="{BB962C8B-B14F-4D97-AF65-F5344CB8AC3E}">
        <p14:creationId xmlns:p14="http://schemas.microsoft.com/office/powerpoint/2010/main" val="9222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9846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125" y="1340768"/>
            <a:ext cx="8471352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целях реализации пилотного проекта «Территория заботы» в                 1 квартале 2017 года прошли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рабочие встречи у заместителя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Премьер-министра Правительства Республики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Башкортостан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Сагитова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С.Т. с участием министра здравоохранения Республики Башкортостан Бакирова А.А. и министра труда и социальной защиты населения Республики Башкортостан Ивановой Л.Х.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целях интеграции работников здравоохранения и социальных служб для решения проблем старшего поколения.</a:t>
            </a:r>
          </a:p>
          <a:p>
            <a:pPr algn="just">
              <a:lnSpc>
                <a:spcPct val="120000"/>
              </a:lnSpc>
            </a:pP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Состоялась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встреча министра здравоохранения Республики Башкортостан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Бакирова А.А., министра труда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социальной защиты населения Республики Башкортостан Ивановой Л.Х.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главным внештатным геронтологом Минздрава России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Ткачевой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О.Н. (23.03.2017 г.)</a:t>
            </a:r>
          </a:p>
        </p:txBody>
      </p:sp>
    </p:spTree>
    <p:extLst>
      <p:ext uri="{BB962C8B-B14F-4D97-AF65-F5344CB8AC3E}">
        <p14:creationId xmlns:p14="http://schemas.microsoft.com/office/powerpoint/2010/main" val="29864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717032"/>
            <a:ext cx="8013577" cy="2376264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организационно-методической целью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реализации пилотного проекта «Территория заботы» в 1 квартале 2017 года проведены выездные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проверки и обучающие семинары по вопросам организации гериатрической помощи населению (приказ Минздрава РБ от 05.04.2017 № 136-А) в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медицинских организациях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республики.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9552" y="260648"/>
            <a:ext cx="8157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Выездная работа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1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14872"/>
            <a:ext cx="3326059" cy="221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3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744415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в Республике Башкортостан насчитывается 201 гражданин 100-летнего возраста, в том числе 48 человек проживают в г. Уфе.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апреля 2017 года по республике проходит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подворовой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обход 100-летних граждан участковым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терапевтом, проводиться комплексное обследование.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25.04.2017 г. в г. Уфа осмотрено 24 чел. (50% от числа лиц проживающих в г. Уфе); по районам республики – 57 чел. (37,2% от числа лиц проживающих в районах республики).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06760"/>
            <a:ext cx="8157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Обход 100-летних граждан </a:t>
            </a:r>
          </a:p>
          <a:p>
            <a:pPr eaLnBrk="1" hangingPunct="1"/>
            <a:r>
              <a:rPr lang="ru-RU" sz="20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Республике Башкортостан 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8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04455"/>
          </a:xfrm>
        </p:spPr>
        <p:txBody>
          <a:bodyPr/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Минздравом России и Фондом ОМС не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установлен норматив времени и нагрузки врача на 1 пациента гериатрического профиля в амбулаторно-поликлинической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службе (отсутствуют приказы);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решен вопрос оплаты труда врача гериатрического кабинета;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решен вопрос аттестации врачей (врач «теряет» свою категорию при  переходе из участковой службы в гериатрическую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определен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системе ОМС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уровень коэффициента сложности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курации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гериатрических пациентов;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88641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проблемы реализации </a:t>
            </a:r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пилотного проекта «Территория заботы»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69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/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Методических рекомендациях по способам оплаты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медицинской помощи за счет средств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ОМС,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отсутствует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профиль медицинской деятельности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(КПГ)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«Гериатрия».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сегодняшний день больных в гериатрических отделениях стационаров можно лечить только по профилю «Прочее» с КСГ заболеваний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№303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«Факторы, влияющие на состояние здоровья населения и обращения в учреждения здравоохранения» и коэффициентом относительной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затратоемкости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0,32, что не соответствует произведенным финансовым затратам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медицинской организации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лечение пациентов гериатрического профиля.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связи с вышесказанным,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необходимо определить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клинико-профильную группу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(КПГ) «Гериатрия» 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клинико-статистическую группу заболеваний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(КСГ)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профиля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«Гериатрия»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коэффициентом относительной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затратоемкости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менее 3,0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специализированной медицинской помощи в стационарных условиях.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88641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проблемы реализации </a:t>
            </a:r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пилотного проекта «Территория заботы»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28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9846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7512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настоящее время в республике развернуты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гериатрических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отделения, 35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гериатрических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кабинетов.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Отделения и кабинеты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оснащены на современном уровне в соответствии со стандартами, а лечение проводится в соответствие с порядками оказания медицинской помощи.</a:t>
            </a:r>
          </a:p>
          <a:p>
            <a:pPr algn="just"/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функционирования гериатрической службы на сегодняшний день имеются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54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сертифицированных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специалиста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врача гериатра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прошедших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в городах Москва, Уфа и Самара.</a:t>
            </a:r>
          </a:p>
          <a:p>
            <a:pPr algn="just"/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квартал 2017 года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первичную переподготовку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прошли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 медицинские сестры, 189 медсестер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прошли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усовершенствование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программах обучения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которых,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включены вопросы по гериатрии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Проведены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две республиканские конференции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участим сотрудников НИИ геронтологии (г. Москва),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выставка, серия рабочих совещаний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организационно-методической целью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проведены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выездные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проверки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обучающие семинары по вопросам организации гериатрической помощи населению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медицинских организациях республики. </a:t>
            </a: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3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Определить норматив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времени и нагрузки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врача гериатра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1 пациента гериатрического профиля в амбулаторно-поликлинической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службе.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Рассмотреть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определения стимулирующих выплат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врачам гериатрам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первичного звена до уровня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заработной платы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врачей участковой службы.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Решить вопрос аттестации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врачей гериатров.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системе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обязательного медицинского страхования уровень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коэффициента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сложности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гериатрических пациентов, а также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КПГ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КСГ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9846" y="342529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13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1F497D"/>
                </a:solidFill>
                <a:latin typeface="Arial" pitchFamily="34" charset="0"/>
                <a:ea typeface="+mj-ea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8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1"/>
            <a:ext cx="864096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ДИНАМИКА НАСЕЛЕНИЯ СТАРШЕ ТРУДОСПОСОБНОГО ВОЗРАСТА В РЕСПУБЛИКЕ БАШКОРТОСТАН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33897856"/>
              </p:ext>
            </p:extLst>
          </p:nvPr>
        </p:nvGraphicFramePr>
        <p:xfrm>
          <a:off x="251520" y="404664"/>
          <a:ext cx="871296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9709" y="1028958"/>
            <a:ext cx="2324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% к общей численности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02726" y="1664952"/>
            <a:ext cx="130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ПРОГНОЗ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0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ВОЗРАСТНОЕ РАСПРЕДЕЛЕНИЕ ЛИЦ СТАРШЕ </a:t>
            </a:r>
          </a:p>
          <a:p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ТРУДОСПОСОБНОГО 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ВОЗРАСТА В РЕСПУБЛИКЕ БАШКОРТОСТАН </a:t>
            </a:r>
            <a:endParaRPr lang="ru-RU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13420276"/>
              </p:ext>
            </p:extLst>
          </p:nvPr>
        </p:nvGraphicFramePr>
        <p:xfrm>
          <a:off x="539552" y="1412776"/>
          <a:ext cx="8064896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81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9941" y="181089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Основные регламентирующие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документы пилотного проекта «Территория заботы»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endParaRPr lang="ru-RU" b="1" cap="all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196752"/>
            <a:ext cx="8640960" cy="54726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распоряжением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Правительства Российской Федерации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05.02.2016 г.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№164-р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утверждена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«Стратегия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действий в интересах граждан старшего поколения в Российской Федерации до 2025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года»,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направленная на совершенствование системы охраны здоровья граждан старшего поколения, развитие гериатрической службы, включая профессиональную подготовку и дополнительное профессиональное образование специалистов в этой сфере.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Минздрава России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29.01.2016 г. 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38н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«Порядок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оказания медицинской помощи по профилю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«гериатрия».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предусматривает организацию гериатрической службы за счет преемственности ведения пациента между различными уровнями системы здравоохранения, а также между службами здравоохранения и социальной защиты.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620" y="1196752"/>
            <a:ext cx="8291264" cy="5472608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Минздрава РБ от 01.07.2016 г. №2022-Д «Об открытии гериатрического отделения на базе НУЗ «Отделенческая клиническая больница на станции Уфа ОАО «РЖД»;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риказ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Минздрава РБ от 05.08.2016 г. №2368-Д «Об открытии гериатрических кабинетов в медицинских организациях Республики Башкортостан»;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риказ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Минздрава РБ от 23.11.2016 г. № 3355-Д «Об организации деятельности Республиканского гериатрического центра»;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риказ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Минздрава РБ от 11.01.2017 г. №31-Д «О реализации пилотного проекта «Территория заботы» в Республике Башкортостан»;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риказ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Минздрава РБ от 13.01.2017 г. №4-А «Об организации проведения обучения средних медицинских работников».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08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НОРМАТИВНО-ПРАВОВЫЕ АКТЫ </a:t>
            </a:r>
            <a:b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пилотного проекта «Территория заботы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eaLnBrk="1" hangingPunct="1"/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Республике Башкортостан</a:t>
            </a:r>
            <a:endParaRPr lang="ru-RU" sz="2000" b="1" cap="all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9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91072"/>
          </a:xfrm>
        </p:spPr>
        <p:txBody>
          <a:bodyPr/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Минздрава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11.01.2017 г. №31-Д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реализации пилотного проекта «Территория заботы» в Республике Башкортостан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611269" cy="428133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0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22799" y="9045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СТРУКТУРА ГЕРИАТРИЧЕСКОЙ СЛУЖБЫ </a:t>
            </a:r>
          </a:p>
          <a:p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В РЕСПУБЛИКЕ БАШКОРТОСТАН</a:t>
            </a:r>
            <a:endParaRPr lang="ru-RU" sz="2000" b="1" cap="all" dirty="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71638" y="916502"/>
            <a:ext cx="4536504" cy="5928486"/>
            <a:chOff x="1786098" y="210104"/>
            <a:chExt cx="5485251" cy="7277052"/>
          </a:xfrm>
        </p:grpSpPr>
        <p:pic>
          <p:nvPicPr>
            <p:cNvPr id="1026" name="Picture 2" descr="C:\Users\TarziminaLR\Desktop\Рабочее\Карты\RB_03_RG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098" y="210104"/>
              <a:ext cx="548525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Блок-схема: узел 8"/>
            <p:cNvSpPr/>
            <p:nvPr/>
          </p:nvSpPr>
          <p:spPr>
            <a:xfrm>
              <a:off x="4198411" y="4854128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3773553" y="5279637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2637909" y="3441928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Блок-схема: узел 29"/>
            <p:cNvSpPr/>
            <p:nvPr/>
          </p:nvSpPr>
          <p:spPr>
            <a:xfrm>
              <a:off x="4111644" y="7262171"/>
              <a:ext cx="162029" cy="22498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4637348" y="4149080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4111644" y="2884483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4035087" y="1104528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3958979" y="4507408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3740911" y="1896616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3231284" y="698996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Блок-схема: узел 42"/>
            <p:cNvSpPr/>
            <p:nvPr/>
          </p:nvSpPr>
          <p:spPr>
            <a:xfrm>
              <a:off x="3141274" y="4171603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Блок-схема: узел 43"/>
            <p:cNvSpPr/>
            <p:nvPr/>
          </p:nvSpPr>
          <p:spPr>
            <a:xfrm>
              <a:off x="3819985" y="4099595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Блок-схема: узел 44"/>
            <p:cNvSpPr/>
            <p:nvPr/>
          </p:nvSpPr>
          <p:spPr>
            <a:xfrm>
              <a:off x="2413928" y="2933617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Блок-схема: узел 47"/>
            <p:cNvSpPr/>
            <p:nvPr/>
          </p:nvSpPr>
          <p:spPr>
            <a:xfrm>
              <a:off x="5580112" y="1608584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Блок-схема: узел 48"/>
            <p:cNvSpPr/>
            <p:nvPr/>
          </p:nvSpPr>
          <p:spPr>
            <a:xfrm>
              <a:off x="5965680" y="4363392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3855067" y="2620055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Блок-схема: узел 58"/>
            <p:cNvSpPr/>
            <p:nvPr/>
          </p:nvSpPr>
          <p:spPr>
            <a:xfrm>
              <a:off x="3231284" y="1680592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Блок-схема: узел 59"/>
            <p:cNvSpPr/>
            <p:nvPr/>
          </p:nvSpPr>
          <p:spPr>
            <a:xfrm>
              <a:off x="2794065" y="1276640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Блок-схема: узел 60"/>
            <p:cNvSpPr/>
            <p:nvPr/>
          </p:nvSpPr>
          <p:spPr>
            <a:xfrm>
              <a:off x="6588224" y="3100507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Блок-схема: узел 61"/>
            <p:cNvSpPr/>
            <p:nvPr/>
          </p:nvSpPr>
          <p:spPr>
            <a:xfrm>
              <a:off x="5940152" y="5165328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Блок-схема: узел 65"/>
            <p:cNvSpPr/>
            <p:nvPr/>
          </p:nvSpPr>
          <p:spPr>
            <a:xfrm>
              <a:off x="5548241" y="3443593"/>
              <a:ext cx="180020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8" name="Блок-схема: узел 67"/>
          <p:cNvSpPr/>
          <p:nvPr/>
        </p:nvSpPr>
        <p:spPr>
          <a:xfrm>
            <a:off x="5173330" y="1551803"/>
            <a:ext cx="180020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1487" y="6405187"/>
            <a:ext cx="2511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Гериатрические кабинеты</a:t>
            </a:r>
          </a:p>
        </p:txBody>
      </p:sp>
      <p:sp>
        <p:nvSpPr>
          <p:cNvPr id="69" name="5-конечная звезда 68"/>
          <p:cNvSpPr/>
          <p:nvPr/>
        </p:nvSpPr>
        <p:spPr>
          <a:xfrm>
            <a:off x="2882445" y="6463208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5-конечная звезда 70"/>
          <p:cNvSpPr/>
          <p:nvPr/>
        </p:nvSpPr>
        <p:spPr>
          <a:xfrm>
            <a:off x="5751854" y="2654637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24041" y="6400251"/>
            <a:ext cx="25909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Гериатрические отделения</a:t>
            </a:r>
          </a:p>
        </p:txBody>
      </p:sp>
      <p:sp>
        <p:nvSpPr>
          <p:cNvPr id="36" name="Блок-схема: узел 35"/>
          <p:cNvSpPr/>
          <p:nvPr/>
        </p:nvSpPr>
        <p:spPr>
          <a:xfrm>
            <a:off x="5497476" y="2676549"/>
            <a:ext cx="180020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5714075" y="2915243"/>
            <a:ext cx="180020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Блок-схема: узел 37"/>
          <p:cNvSpPr/>
          <p:nvPr/>
        </p:nvSpPr>
        <p:spPr>
          <a:xfrm>
            <a:off x="5639706" y="2777584"/>
            <a:ext cx="180020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5594371" y="2496255"/>
            <a:ext cx="180020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Блок-схема: узел 39"/>
          <p:cNvSpPr/>
          <p:nvPr/>
        </p:nvSpPr>
        <p:spPr>
          <a:xfrm>
            <a:off x="5507059" y="2781441"/>
            <a:ext cx="180020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5587486" y="2685030"/>
            <a:ext cx="180020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5-конечная звезда 45"/>
          <p:cNvSpPr/>
          <p:nvPr/>
        </p:nvSpPr>
        <p:spPr>
          <a:xfrm>
            <a:off x="5724221" y="2496255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987" y="1554283"/>
            <a:ext cx="431428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пилотного проекта на 25.04.2017 г. в республике открыты              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 гериатрических отделения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70 коек,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 гериатрических кабинетов.</a:t>
            </a: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Прописаны маршрутизация и порядок оказания медицинской помощи (норматив 1 врач на 20 тысяч лиц пожилого возраста).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4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933" y="2905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Республиканский гериатрический центр</a:t>
            </a:r>
            <a:endParaRPr lang="ru-RU" sz="2000" b="1" cap="all" dirty="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196752"/>
            <a:ext cx="8229600" cy="49294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Впервые открыт в 2000 г. на базе ГБУЗ Республиканский клинический госпиталь ветеранов войн.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Главная задача: оказание организационно-методической помощи медицинским организациям республики в вопросах организации медицинской помощи гражданам старшего поколения.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2" y="2348880"/>
            <a:ext cx="8024391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720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16770</TotalTime>
  <Words>1649</Words>
  <Application>Microsoft Office PowerPoint</Application>
  <PresentationFormat>Экран (4:3)</PresentationFormat>
  <Paragraphs>189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Zased_W_</vt:lpstr>
      <vt:lpstr>1_Zased_W_</vt:lpstr>
      <vt:lpstr>Презентация PowerPoint</vt:lpstr>
      <vt:lpstr>Презентация PowerPoint</vt:lpstr>
      <vt:lpstr>ДИНАМИКА НАСЕЛЕНИЯ СТАРШЕ ТРУДОСПОСОБНОГО ВОЗРАСТА В РЕСПУБЛИКЕ БАШКОРТОСТАН</vt:lpstr>
      <vt:lpstr>Презентация PowerPoint</vt:lpstr>
      <vt:lpstr>Презентация PowerPoint</vt:lpstr>
      <vt:lpstr>Презентация PowerPoint</vt:lpstr>
      <vt:lpstr>Приказ Минздрава Республики Башкортостан  от 11.01.2017 г. №31-Д   «О реализации пилотного проекта «Территория заботы» в Республике Башкортостан»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Выездная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ДЕМОГРАФИЧЕСКАЯ СИТУАЦИЯ</dc:title>
  <dc:creator>Курапова Лариса Евгеньевна</dc:creator>
  <cp:keywords>ГБУЗ РКГВВ</cp:keywords>
  <cp:lastModifiedBy>1</cp:lastModifiedBy>
  <cp:revision>1341</cp:revision>
  <cp:lastPrinted>2017-04-20T09:23:51Z</cp:lastPrinted>
  <dcterms:created xsi:type="dcterms:W3CDTF">2014-06-03T03:11:17Z</dcterms:created>
  <dcterms:modified xsi:type="dcterms:W3CDTF">2017-04-25T07:41:12Z</dcterms:modified>
</cp:coreProperties>
</file>