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26"/>
  </p:notesMasterIdLst>
  <p:sldIdLst>
    <p:sldId id="266" r:id="rId2"/>
    <p:sldId id="304" r:id="rId3"/>
    <p:sldId id="305" r:id="rId4"/>
    <p:sldId id="306" r:id="rId5"/>
    <p:sldId id="267" r:id="rId6"/>
    <p:sldId id="281" r:id="rId7"/>
    <p:sldId id="271" r:id="rId8"/>
    <p:sldId id="270" r:id="rId9"/>
    <p:sldId id="274" r:id="rId10"/>
    <p:sldId id="277" r:id="rId11"/>
    <p:sldId id="282" r:id="rId12"/>
    <p:sldId id="284" r:id="rId13"/>
    <p:sldId id="273" r:id="rId14"/>
    <p:sldId id="279" r:id="rId15"/>
    <p:sldId id="291" r:id="rId16"/>
    <p:sldId id="290" r:id="rId17"/>
    <p:sldId id="292" r:id="rId18"/>
    <p:sldId id="293" r:id="rId19"/>
    <p:sldId id="295" r:id="rId20"/>
    <p:sldId id="296" r:id="rId21"/>
    <p:sldId id="309" r:id="rId22"/>
    <p:sldId id="301" r:id="rId23"/>
    <p:sldId id="303" r:id="rId24"/>
    <p:sldId id="26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95382" autoAdjust="0"/>
  </p:normalViewPr>
  <p:slideViewPr>
    <p:cSldViewPr>
      <p:cViewPr>
        <p:scale>
          <a:sx n="80" d="100"/>
          <a:sy n="80" d="100"/>
        </p:scale>
        <p:origin x="-2514" y="-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9014B-83D4-4398-9CAF-7FD0A7ED03B1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275D8-E23E-42D6-9580-4C465281F9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27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275D8-E23E-42D6-9580-4C465281F92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193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275D8-E23E-42D6-9580-4C465281F92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30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275D8-E23E-42D6-9580-4C465281F92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084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22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1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0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2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08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82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9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7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21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28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4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4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gulation.gov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1170" y="406228"/>
            <a:ext cx="7671270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Инвестиционный проект по реконструкции здания общежития ФГБОУ ВО СЗГМУ им. И.И. Мечникова Минздрава России, при условии вовлечения в хозяйственный оборот объектов недвижимого имущества с адресными </a:t>
            </a:r>
            <a:r>
              <a:rPr lang="ru-RU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ориентирами:</a:t>
            </a:r>
            <a:endParaRPr lang="en-US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  <a:p>
            <a:pPr algn="ctr"/>
            <a:r>
              <a:rPr lang="ru-RU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г</a:t>
            </a:r>
            <a:r>
              <a:rPr lang="ru-RU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 Санкт-Петербург, ул. Руднева, д</a:t>
            </a:r>
            <a:r>
              <a:rPr lang="ru-RU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</a:t>
            </a:r>
            <a:r>
              <a:rPr lang="en-US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 </a:t>
            </a:r>
            <a:r>
              <a:rPr lang="ru-RU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15</a:t>
            </a:r>
            <a:r>
              <a:rPr lang="ru-RU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, лит. 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89" y="620466"/>
            <a:ext cx="1681659" cy="1152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19" y="2783522"/>
            <a:ext cx="4925161" cy="328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276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>
          <a:xfrm>
            <a:off x="254731" y="485501"/>
            <a:ext cx="8455026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Внутренний вид и состояние помещений общежития ФГБОУ ВО СЗГМУ им. И.И. Мечникова Минздрава России: г. Санкт-Петербург, ул. Кирилловская, д.14, лит. А</a:t>
            </a:r>
          </a:p>
        </p:txBody>
      </p:sp>
      <p:pic>
        <p:nvPicPr>
          <p:cNvPr id="15" name="Picture 2" descr="E:\Слайды для инвест.проекта\внетренее помещение здания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79" y="2298901"/>
            <a:ext cx="3158886" cy="193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Слайды для инвест.проекта\влана и плесень подва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89790"/>
            <a:ext cx="3021195" cy="193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Слайды для инвест.проекта\влага и плесен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04" y="4575264"/>
            <a:ext cx="3154061" cy="193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571018"/>
            <a:ext cx="3021196" cy="193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4999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>
          <a:xfrm>
            <a:off x="576426" y="356573"/>
            <a:ext cx="7845661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Технический паспорт на здание 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общежития ФГБОУ ВО СЗГМУ им. И.И. Мечникова Минздрава России: г. Санкт-Петербург, ул. Кирилловская, д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</a:t>
            </a:r>
            <a:r>
              <a:rPr lang="en-US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14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, лит. А</a:t>
            </a:r>
          </a:p>
        </p:txBody>
      </p:sp>
      <p:pic>
        <p:nvPicPr>
          <p:cNvPr id="12" name="Picture 7" descr="C:\Users\evgenii.pleshakov\Desktop\Слайды для инвест.проекта\Флэшка\стр. 26 (тех.паспорт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21772"/>
            <a:ext cx="3095609" cy="198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evgenii.pleshakov\Desktop\Слайды для инвест.проекта\Флэшка\файл 26 стр.5 сведения по зданию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13" y="4083458"/>
            <a:ext cx="3096344" cy="243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274987"/>
            <a:ext cx="3024336" cy="220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88024" y="4479163"/>
            <a:ext cx="3096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Raleway" panose="020B0303030101060003" pitchFamily="34" charset="-52"/>
              </a:rPr>
              <a:t>В целях обновления необходимых технических документов на здание, был получен обновленный технический паспорт,  который показал, что здание находится в неудовлетворительном состоянии, износ составляет </a:t>
            </a:r>
            <a:r>
              <a:rPr lang="ru-RU" sz="1400" dirty="0" smtClean="0">
                <a:solidFill>
                  <a:srgbClr val="FF0000"/>
                </a:solidFill>
                <a:latin typeface="Raleway" panose="020B0303030101060003" pitchFamily="34" charset="-52"/>
              </a:rPr>
              <a:t>54% </a:t>
            </a:r>
            <a:r>
              <a:rPr lang="ru-RU" sz="1400" dirty="0" smtClean="0">
                <a:latin typeface="Raleway" panose="020B0303030101060003" pitchFamily="34" charset="-52"/>
              </a:rPr>
              <a:t>, в связи с чем его эксплуатирование невозможно.</a:t>
            </a:r>
            <a:endParaRPr lang="ru-RU" sz="1400" dirty="0">
              <a:latin typeface="Raleway" panose="020B03030301010600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01134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559413" y="392516"/>
            <a:ext cx="7845661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Техническое заключение на здание 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общежития ФГБОУ ВО СЗГМУ им. И.И. Мечникова Минздрава России: г. Санкт-Петербург, ул. Кирилловская, д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</a:t>
            </a:r>
            <a:r>
              <a:rPr lang="en-US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14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, лит. 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09552" y="1925874"/>
            <a:ext cx="5150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Raleway" panose="020B0303030101060003" pitchFamily="34" charset="-52"/>
              </a:rPr>
              <a:t>Для дальнейшей безопасной эксплуатации здания рекомендуется выполнить работы по реконструкции с усилением несущих </a:t>
            </a:r>
            <a:r>
              <a:rPr lang="ru-RU" sz="1200" b="1" dirty="0" smtClean="0">
                <a:solidFill>
                  <a:srgbClr val="FF0000"/>
                </a:solidFill>
                <a:latin typeface="Raleway" panose="020B0303030101060003" pitchFamily="34" charset="-52"/>
              </a:rPr>
              <a:t>конструкций</a:t>
            </a:r>
            <a:r>
              <a:rPr lang="ru-RU" sz="1200" b="1" dirty="0">
                <a:solidFill>
                  <a:srgbClr val="FF0000"/>
                </a:solidFill>
                <a:latin typeface="Raleway" panose="020B0303030101060003" pitchFamily="34" charset="-52"/>
              </a:rPr>
              <a:t>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05839"/>
            <a:ext cx="2981968" cy="427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09552" y="2504645"/>
            <a:ext cx="529793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Raleway"/>
              </a:rPr>
              <a:t>1</a:t>
            </a:r>
            <a:r>
              <a:rPr lang="ru-RU" sz="1100" dirty="0">
                <a:latin typeface="Raleway"/>
              </a:rPr>
              <a:t>. Усиление фундаментов. </a:t>
            </a:r>
          </a:p>
          <a:p>
            <a:r>
              <a:rPr lang="ru-RU" sz="1100" dirty="0">
                <a:latin typeface="Raleway"/>
              </a:rPr>
              <a:t>2. Заделка трещин несущих стен. </a:t>
            </a:r>
          </a:p>
          <a:p>
            <a:r>
              <a:rPr lang="ru-RU" sz="1100" dirty="0">
                <a:latin typeface="Raleway"/>
              </a:rPr>
              <a:t>3. Замена металлических балок перекрытия с наибольшей потерей </a:t>
            </a:r>
            <a:r>
              <a:rPr lang="ru-RU" sz="1100" dirty="0" smtClean="0">
                <a:latin typeface="Raleway"/>
              </a:rPr>
              <a:t>сечения</a:t>
            </a:r>
            <a:r>
              <a:rPr lang="ru-RU" sz="1100" dirty="0">
                <a:latin typeface="Raleway"/>
              </a:rPr>
              <a:t>. </a:t>
            </a:r>
          </a:p>
          <a:p>
            <a:r>
              <a:rPr lang="ru-RU" sz="1100" dirty="0">
                <a:latin typeface="Raleway"/>
              </a:rPr>
              <a:t>4. Зачистка поверхности и восстановление антикоррозионного покрытия сохраняемых металлических балок перекрытий. </a:t>
            </a:r>
          </a:p>
          <a:p>
            <a:r>
              <a:rPr lang="ru-RU" sz="1100" dirty="0">
                <a:latin typeface="Raleway"/>
              </a:rPr>
              <a:t>5. Замена деревянных заполнений перекрытий на монолитные </a:t>
            </a:r>
            <a:r>
              <a:rPr lang="ru-RU" sz="1100" dirty="0" smtClean="0">
                <a:latin typeface="Raleway"/>
              </a:rPr>
              <a:t>железобетонные</a:t>
            </a:r>
            <a:r>
              <a:rPr lang="ru-RU" sz="1100" dirty="0">
                <a:latin typeface="Raleway"/>
              </a:rPr>
              <a:t>. </a:t>
            </a:r>
          </a:p>
          <a:p>
            <a:r>
              <a:rPr lang="ru-RU" sz="1100" dirty="0">
                <a:latin typeface="Raleway"/>
              </a:rPr>
              <a:t>6. Перекладка аварийных участков несущих стен. </a:t>
            </a:r>
          </a:p>
          <a:p>
            <a:r>
              <a:rPr lang="ru-RU" sz="1100" dirty="0">
                <a:latin typeface="Raleway"/>
              </a:rPr>
              <a:t>7. Перекладка или усиление перемычек. </a:t>
            </a:r>
          </a:p>
          <a:p>
            <a:r>
              <a:rPr lang="ru-RU" sz="1100" dirty="0">
                <a:latin typeface="Raleway"/>
              </a:rPr>
              <a:t>8. Замена перегородок. </a:t>
            </a:r>
          </a:p>
          <a:p>
            <a:r>
              <a:rPr lang="ru-RU" sz="1100" dirty="0">
                <a:latin typeface="Raleway"/>
              </a:rPr>
              <a:t>9. Полная замена конструкции крыши и кровли, водосточных труб. </a:t>
            </a:r>
          </a:p>
          <a:p>
            <a:r>
              <a:rPr lang="ru-RU" sz="1100" dirty="0">
                <a:latin typeface="Raleway"/>
              </a:rPr>
              <a:t>10. Выполнение текущего ремонта лестниц с восстановлением геометрии ступеней, локальный ремонт перил. </a:t>
            </a:r>
          </a:p>
          <a:p>
            <a:r>
              <a:rPr lang="ru-RU" sz="1100" dirty="0">
                <a:latin typeface="Raleway"/>
              </a:rPr>
              <a:t>11. Замена конструкций лестниц в цокольный этаж здания. </a:t>
            </a:r>
          </a:p>
          <a:p>
            <a:r>
              <a:rPr lang="ru-RU" sz="1100" dirty="0">
                <a:latin typeface="Raleway"/>
              </a:rPr>
              <a:t>12. Полная замена инженерных систем водоснабжения, канализации, отопления, электроснабжения и газоснабжения. </a:t>
            </a:r>
          </a:p>
          <a:p>
            <a:r>
              <a:rPr lang="ru-RU" sz="1100" dirty="0">
                <a:latin typeface="Raleway"/>
              </a:rPr>
              <a:t>13. Полная замена оконных и дверных заполнений. </a:t>
            </a:r>
          </a:p>
          <a:p>
            <a:r>
              <a:rPr lang="ru-RU" sz="1100" dirty="0">
                <a:latin typeface="Raleway"/>
              </a:rPr>
              <a:t>14. Антисептическая обработка конструкций, подверженных </a:t>
            </a:r>
            <a:r>
              <a:rPr lang="ru-RU" sz="1100" dirty="0" err="1" smtClean="0">
                <a:latin typeface="Raleway"/>
              </a:rPr>
              <a:t>биопоражениям</a:t>
            </a:r>
            <a:r>
              <a:rPr lang="ru-RU" sz="1100" dirty="0">
                <a:latin typeface="Raleway"/>
              </a:rPr>
              <a:t>. </a:t>
            </a:r>
          </a:p>
          <a:p>
            <a:r>
              <a:rPr lang="ru-RU" sz="1100" dirty="0">
                <a:latin typeface="Raleway"/>
              </a:rPr>
              <a:t>15 Полная замена внутренней отделки помещений, в том числе </a:t>
            </a:r>
            <a:r>
              <a:rPr lang="ru-RU" sz="1100" dirty="0" smtClean="0">
                <a:latin typeface="Raleway"/>
              </a:rPr>
              <a:t>конструкций </a:t>
            </a:r>
            <a:r>
              <a:rPr lang="ru-RU" sz="1100" dirty="0">
                <a:latin typeface="Raleway"/>
              </a:rPr>
              <a:t>полов. </a:t>
            </a:r>
          </a:p>
          <a:p>
            <a:r>
              <a:rPr lang="ru-RU" sz="1100" dirty="0">
                <a:latin typeface="Raleway"/>
              </a:rPr>
              <a:t>16. Реконструкция фасадов здания с восстановлением кирпичной кладки, архитектурного декора и заменой отделки. </a:t>
            </a:r>
          </a:p>
          <a:p>
            <a:r>
              <a:rPr lang="ru-RU" sz="1100" dirty="0">
                <a:latin typeface="Raleway"/>
              </a:rPr>
              <a:t>Проведение указанных работ требует разработки проекта реконструкции здания в соответствии с требованиями действующей нормативно-технической документации. </a:t>
            </a:r>
          </a:p>
        </p:txBody>
      </p:sp>
    </p:spTree>
    <p:extLst>
      <p:ext uri="{BB962C8B-B14F-4D97-AF65-F5344CB8AC3E}">
        <p14:creationId xmlns:p14="http://schemas.microsoft.com/office/powerpoint/2010/main" val="1035890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559413" y="523661"/>
            <a:ext cx="7845661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Объекты недвижимости,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вовлекаемые 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в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проект: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г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 Санкт-Петербург, ул. Руднева, д. 15, лит. 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201655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Raleway" panose="020B0303030101060003" pitchFamily="34" charset="-52"/>
              </a:rPr>
              <a:t>     </a:t>
            </a:r>
            <a:r>
              <a:rPr lang="ru-RU" sz="1400" dirty="0">
                <a:latin typeface="Raleway" panose="020B0303030101060003" pitchFamily="34" charset="-52"/>
              </a:rPr>
              <a:t>В то же </a:t>
            </a:r>
            <a:r>
              <a:rPr lang="ru-RU" sz="1400" dirty="0" smtClean="0">
                <a:latin typeface="Raleway" panose="020B0303030101060003" pitchFamily="34" charset="-52"/>
              </a:rPr>
              <a:t>время за Университетом, на праве постоянного (бессрочного) пользования закреплен земельный участок, на котором расположены 3 объекта </a:t>
            </a:r>
            <a:r>
              <a:rPr lang="ru-RU" sz="1400" dirty="0">
                <a:latin typeface="Raleway" panose="020B0303030101060003" pitchFamily="34" charset="-52"/>
              </a:rPr>
              <a:t>незавершенного </a:t>
            </a:r>
            <a:r>
              <a:rPr lang="ru-RU" sz="1400" dirty="0" smtClean="0">
                <a:latin typeface="Raleway" panose="020B0303030101060003" pitchFamily="34" charset="-52"/>
              </a:rPr>
              <a:t>строительства, </a:t>
            </a:r>
            <a:r>
              <a:rPr lang="ru-RU" sz="1400" dirty="0">
                <a:latin typeface="Raleway" panose="020B0303030101060003" pitchFamily="34" charset="-52"/>
              </a:rPr>
              <a:t>находящийся по адресу: Санкт-Петербург, ул. Руднева, д. 15, лит. Д (кадастровый № 78:36:0005526:2449) площадью 22 303 кв. м., на котором планировалось возвести 2-ую очередь студенческого общежития</a:t>
            </a:r>
            <a:r>
              <a:rPr lang="ru-RU" sz="1400" dirty="0" smtClean="0">
                <a:latin typeface="Raleway" panose="020B0303030101060003" pitchFamily="34" charset="-52"/>
              </a:rPr>
              <a:t>. </a:t>
            </a:r>
            <a:endParaRPr lang="ru-RU" sz="1400" dirty="0">
              <a:latin typeface="Raleway" panose="020B0303030101060003" pitchFamily="34" charset="-52"/>
            </a:endParaRPr>
          </a:p>
        </p:txBody>
      </p:sp>
      <p:pic>
        <p:nvPicPr>
          <p:cNvPr id="9" name="Picture 3" descr="C:\Users\evgenii.pleshakov\Desktop\Слайды для инвест.проекта\Флэшка\фото из отчета по Рудне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37" y="3407950"/>
            <a:ext cx="3296119" cy="31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410902"/>
            <a:ext cx="3240359" cy="311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47604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>
          <a:xfrm>
            <a:off x="559413" y="523661"/>
            <a:ext cx="7845661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Характеристики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объектов незавершенного строительства: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г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 Санкт-Петербург, ул. Руднева, д. 15, лит. 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4581128"/>
            <a:ext cx="87849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Raleway" panose="020B0303030101060003" pitchFamily="34" charset="-52"/>
              </a:rPr>
              <a:t>О</a:t>
            </a:r>
            <a:r>
              <a:rPr lang="ru-RU" sz="1400" dirty="0" smtClean="0">
                <a:latin typeface="Raleway" panose="020B0303030101060003" pitchFamily="34" charset="-52"/>
              </a:rPr>
              <a:t>бъекты </a:t>
            </a:r>
            <a:r>
              <a:rPr lang="ru-RU" sz="1400" dirty="0">
                <a:latin typeface="Raleway" panose="020B0303030101060003" pitchFamily="34" charset="-52"/>
              </a:rPr>
              <a:t>незавершённого </a:t>
            </a:r>
            <a:r>
              <a:rPr lang="ru-RU" sz="1400" dirty="0" smtClean="0">
                <a:latin typeface="Raleway" panose="020B0303030101060003" pitchFamily="34" charset="-52"/>
              </a:rPr>
              <a:t>строительства находятся </a:t>
            </a:r>
            <a:r>
              <a:rPr lang="ru-RU" sz="1400" dirty="0">
                <a:latin typeface="Raleway" panose="020B0303030101060003" pitchFamily="34" charset="-52"/>
              </a:rPr>
              <a:t>в неудовлетворительном состоянии, так как строительство было </a:t>
            </a:r>
            <a:r>
              <a:rPr lang="ru-RU" sz="1400" dirty="0" smtClean="0">
                <a:latin typeface="Raleway" panose="020B0303030101060003" pitchFamily="34" charset="-52"/>
              </a:rPr>
              <a:t>прекращено </a:t>
            </a:r>
            <a:r>
              <a:rPr lang="ru-RU" sz="1400" dirty="0">
                <a:latin typeface="Raleway" panose="020B0303030101060003" pitchFamily="34" charset="-52"/>
              </a:rPr>
              <a:t>в 1993 году. Наблюдаются следы деформации, происходит разрушение </a:t>
            </a:r>
            <a:r>
              <a:rPr lang="ru-RU" sz="1400" dirty="0" smtClean="0">
                <a:latin typeface="Raleway" panose="020B0303030101060003" pitchFamily="34" charset="-52"/>
              </a:rPr>
              <a:t>конструкций </a:t>
            </a:r>
            <a:r>
              <a:rPr lang="ru-RU" sz="1400" dirty="0">
                <a:latin typeface="Raleway" panose="020B0303030101060003" pitchFamily="34" charset="-52"/>
              </a:rPr>
              <a:t>вследствие длительного воздействия внешней среды, в связи с чем значение их физического износа находится в диапазоне 50-75</a:t>
            </a:r>
            <a:r>
              <a:rPr lang="ru-RU" sz="1400" dirty="0" smtClean="0">
                <a:latin typeface="Raleway" panose="020B0303030101060003" pitchFamily="34" charset="-52"/>
              </a:rPr>
              <a:t>%. </a:t>
            </a:r>
          </a:p>
          <a:p>
            <a:pPr algn="just"/>
            <a:r>
              <a:rPr lang="ru-RU" sz="1400" dirty="0" smtClean="0">
                <a:latin typeface="Raleway" panose="020B0303030101060003" pitchFamily="34" charset="-52"/>
              </a:rPr>
              <a:t>Данные объекты  являются потенциально опасными, так как несмотря на ограждение, привлекают внимание антисоциальных элементов и групп подростков. В связи с чем в адрес Университета Прокуратурой района выносятся Предписания, а также существуют риски привлечения к административно ответственности.</a:t>
            </a:r>
          </a:p>
          <a:p>
            <a:pPr algn="just"/>
            <a:r>
              <a:rPr lang="ru-RU" sz="1400" b="1" dirty="0" smtClean="0">
                <a:latin typeface="Raleway" panose="020B0303030101060003" pitchFamily="34" charset="-52"/>
              </a:rPr>
              <a:t>Бюджетное финансирование </a:t>
            </a:r>
            <a:r>
              <a:rPr lang="ru-RU" sz="1400" b="1" dirty="0">
                <a:latin typeface="Raleway" panose="020B0303030101060003" pitchFamily="34" charset="-52"/>
              </a:rPr>
              <a:t>завершения строительства </a:t>
            </a:r>
            <a:r>
              <a:rPr lang="ru-RU" sz="1400" b="1" dirty="0" smtClean="0">
                <a:latin typeface="Raleway" panose="020B0303030101060003" pitchFamily="34" charset="-52"/>
              </a:rPr>
              <a:t>объектов, а также и строительство на </a:t>
            </a:r>
            <a:r>
              <a:rPr lang="ru-RU" sz="1400" b="1" dirty="0">
                <a:latin typeface="Raleway" panose="020B0303030101060003" pitchFamily="34" charset="-52"/>
              </a:rPr>
              <a:t>земельном участке нового общежития для обучающихся </a:t>
            </a:r>
            <a:r>
              <a:rPr lang="ru-RU" sz="1400" b="1" dirty="0" smtClean="0">
                <a:latin typeface="Raleway" panose="020B0303030101060003" pitchFamily="34" charset="-52"/>
              </a:rPr>
              <a:t>не предусмотрено.</a:t>
            </a:r>
            <a:endParaRPr lang="ru-RU" sz="1400" b="1" dirty="0">
              <a:latin typeface="Raleway" panose="020B0303030101060003" pitchFamily="34" charset="-5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74" y="2163311"/>
            <a:ext cx="3281636" cy="234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63312"/>
            <a:ext cx="3170391" cy="234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0488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559413" y="914062"/>
            <a:ext cx="784566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Цели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Инвестиционного проекта</a:t>
            </a:r>
            <a:endParaRPr lang="ru-RU" sz="2400" dirty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289774"/>
            <a:ext cx="87849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Raleway" panose="020B0303030101060003" pitchFamily="34" charset="-52"/>
              </a:rPr>
              <a:t>Инвестиционный проект обладает высокой социальной значимостью и ставит своей целью реконструкцию здания общежития, расположенного на ул. Кирилловская, д. 14, лит. А, за счет привлечения финансовых средств инвестора при помощи механизмов государственно-частного партнерства.</a:t>
            </a:r>
          </a:p>
          <a:p>
            <a:pPr algn="just"/>
            <a:endParaRPr lang="ru-RU" sz="1400" b="1" dirty="0">
              <a:latin typeface="Raleway" panose="020B0303030101060003" pitchFamily="34" charset="-52"/>
            </a:endParaRPr>
          </a:p>
          <a:p>
            <a:pPr algn="just"/>
            <a:r>
              <a:rPr lang="ru-RU" sz="1400" dirty="0" smtClean="0">
                <a:latin typeface="Raleway" panose="020B0303030101060003" pitchFamily="34" charset="-52"/>
              </a:rPr>
              <a:t>Инвестор определяется путем проведения конкурсных процедур, в результате которых заключается инвестиционный договор.</a:t>
            </a:r>
          </a:p>
          <a:p>
            <a:pPr algn="just"/>
            <a:endParaRPr lang="ru-RU" sz="1400" b="1" dirty="0">
              <a:latin typeface="Raleway" panose="020B0303030101060003" pitchFamily="34" charset="-52"/>
            </a:endParaRPr>
          </a:p>
          <a:p>
            <a:pPr algn="just"/>
            <a:r>
              <a:rPr lang="ru-RU" sz="1400" dirty="0">
                <a:latin typeface="Raleway" panose="020B0303030101060003" pitchFamily="34" charset="-52"/>
              </a:rPr>
              <a:t>Инвестиционный </a:t>
            </a:r>
            <a:r>
              <a:rPr lang="ru-RU" sz="1400" dirty="0" smtClean="0">
                <a:latin typeface="Raleway" panose="020B0303030101060003" pitchFamily="34" charset="-52"/>
              </a:rPr>
              <a:t>договор </a:t>
            </a:r>
            <a:r>
              <a:rPr lang="ru-RU" sz="1400" dirty="0">
                <a:latin typeface="Raleway" panose="020B0303030101060003" pitchFamily="34" charset="-52"/>
              </a:rPr>
              <a:t>предусматривает </a:t>
            </a:r>
            <a:r>
              <a:rPr lang="ru-RU" sz="1400" dirty="0" smtClean="0">
                <a:latin typeface="Raleway" panose="020B0303030101060003" pitchFamily="34" charset="-52"/>
              </a:rPr>
              <a:t>привлечение </a:t>
            </a:r>
            <a:r>
              <a:rPr lang="ru-RU" sz="1400" dirty="0">
                <a:latin typeface="Raleway" panose="020B0303030101060003" pitchFamily="34" charset="-52"/>
              </a:rPr>
              <a:t>инвестиций в отношении находящихся в федеральной собственности и </a:t>
            </a:r>
            <a:r>
              <a:rPr lang="ru-RU" sz="1400" dirty="0" smtClean="0">
                <a:latin typeface="Raleway" panose="020B0303030101060003" pitchFamily="34" charset="-52"/>
              </a:rPr>
              <a:t>закрепленных </a:t>
            </a:r>
            <a:r>
              <a:rPr lang="ru-RU" sz="1400" dirty="0">
                <a:latin typeface="Raleway" panose="020B0303030101060003" pitchFamily="34" charset="-52"/>
              </a:rPr>
              <a:t>на праве оперативного управления за Университетом объектов недвижимого имущества: объектов незавершенного строительства (Санкт-Петербург, ул. Руднева, д. 15, лит. В, Д, Е</a:t>
            </a:r>
            <a:r>
              <a:rPr lang="ru-RU" sz="1400" dirty="0" smtClean="0">
                <a:latin typeface="Raleway" panose="020B0303030101060003" pitchFamily="34" charset="-52"/>
              </a:rPr>
              <a:t>), </a:t>
            </a:r>
            <a:r>
              <a:rPr lang="ru-RU" sz="1400" dirty="0">
                <a:latin typeface="Raleway" panose="020B0303030101060003" pitchFamily="34" charset="-52"/>
              </a:rPr>
              <a:t>расположенных на земельном участке </a:t>
            </a:r>
            <a:r>
              <a:rPr lang="ru-RU" sz="1400" dirty="0" smtClean="0">
                <a:latin typeface="Raleway" panose="020B0303030101060003" pitchFamily="34" charset="-52"/>
              </a:rPr>
              <a:t>площадью </a:t>
            </a:r>
            <a:r>
              <a:rPr lang="ru-RU" sz="1400" dirty="0">
                <a:latin typeface="Raleway" panose="020B0303030101060003" pitchFamily="34" charset="-52"/>
              </a:rPr>
              <a:t>22 303 кв. метра, </a:t>
            </a:r>
            <a:r>
              <a:rPr lang="ru-RU" sz="1400" dirty="0" smtClean="0">
                <a:latin typeface="Raleway" panose="020B0303030101060003" pitchFamily="34" charset="-52"/>
              </a:rPr>
              <a:t>находящемся </a:t>
            </a:r>
            <a:r>
              <a:rPr lang="ru-RU" sz="1400" dirty="0">
                <a:latin typeface="Raleway" panose="020B0303030101060003" pitchFamily="34" charset="-52"/>
              </a:rPr>
              <a:t>на праве постоянного (бессрочного) пользования у Университета </a:t>
            </a:r>
            <a:r>
              <a:rPr lang="ru-RU" sz="1400" dirty="0" smtClean="0">
                <a:latin typeface="Raleway" panose="020B0303030101060003" pitchFamily="34" charset="-52"/>
              </a:rPr>
              <a:t>и </a:t>
            </a:r>
            <a:r>
              <a:rPr lang="ru-RU" sz="1400" dirty="0">
                <a:latin typeface="Raleway" panose="020B0303030101060003" pitchFamily="34" charset="-52"/>
              </a:rPr>
              <a:t>здания общежития (Санкт-Петербург, ул. Кирилловская, д. 14, лит. А</a:t>
            </a:r>
            <a:r>
              <a:rPr lang="ru-RU" sz="1400" dirty="0" smtClean="0">
                <a:latin typeface="Raleway" panose="020B0303030101060003" pitchFamily="34" charset="-52"/>
              </a:rPr>
              <a:t>), </a:t>
            </a:r>
            <a:r>
              <a:rPr lang="ru-RU" sz="1400" dirty="0">
                <a:latin typeface="Raleway" panose="020B0303030101060003" pitchFamily="34" charset="-52"/>
              </a:rPr>
              <a:t>расположенного на земельном участке </a:t>
            </a:r>
            <a:r>
              <a:rPr lang="ru-RU" sz="1400" dirty="0" smtClean="0">
                <a:latin typeface="Raleway" panose="020B0303030101060003" pitchFamily="34" charset="-52"/>
              </a:rPr>
              <a:t>площадью </a:t>
            </a:r>
            <a:r>
              <a:rPr lang="ru-RU" sz="1400" dirty="0">
                <a:latin typeface="Raleway" panose="020B0303030101060003" pitchFamily="34" charset="-52"/>
              </a:rPr>
              <a:t>3 648 кв. метра, находящемся на праве постоянного (бессрочного) пользования у </a:t>
            </a:r>
            <a:r>
              <a:rPr lang="ru-RU" sz="1400" dirty="0" smtClean="0">
                <a:latin typeface="Raleway" panose="020B0303030101060003" pitchFamily="34" charset="-52"/>
              </a:rPr>
              <a:t>Университета, </a:t>
            </a:r>
            <a:r>
              <a:rPr lang="ru-RU" sz="1400" dirty="0">
                <a:latin typeface="Raleway" panose="020B0303030101060003" pitchFamily="34" charset="-52"/>
              </a:rPr>
              <a:t>для развития его учебной </a:t>
            </a:r>
            <a:r>
              <a:rPr lang="ru-RU" sz="1400" dirty="0" smtClean="0">
                <a:latin typeface="Raleway" panose="020B0303030101060003" pitchFamily="34" charset="-52"/>
              </a:rPr>
              <a:t>инфраструктуры.</a:t>
            </a:r>
          </a:p>
          <a:p>
            <a:pPr algn="just"/>
            <a:endParaRPr lang="ru-RU" sz="1400" dirty="0">
              <a:latin typeface="Raleway" panose="020B0303030101060003" pitchFamily="34" charset="-52"/>
            </a:endParaRPr>
          </a:p>
          <a:p>
            <a:pPr algn="just"/>
            <a:r>
              <a:rPr lang="ru-RU" sz="1400" b="1" dirty="0" smtClean="0">
                <a:latin typeface="Raleway" panose="020B0303030101060003" pitchFamily="34" charset="-52"/>
              </a:rPr>
              <a:t>Таким образом, недвижимое имущество вовлекаемое в Инвестиционный проект будет использовано строго в интересах отрасли для улучшения материально-технической базы  Университета.</a:t>
            </a:r>
            <a:endParaRPr lang="ru-RU" sz="1400" b="1" dirty="0">
              <a:latin typeface="Raleway" panose="020B03030301010600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593563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3" y="1946515"/>
            <a:ext cx="878497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Raleway" panose="020B0303030101060003" pitchFamily="34" charset="-52"/>
              </a:rPr>
              <a:t>Федеральный закон от 25.02.1999 № 39-ФЗ «Об инвестиционной деятельности в Российской Федерации, осуществляемой в форме капитальных вложений</a:t>
            </a:r>
            <a:r>
              <a:rPr lang="ru-RU" sz="1200" b="1" dirty="0" smtClean="0">
                <a:latin typeface="Raleway" panose="020B0303030101060003" pitchFamily="34" charset="-52"/>
              </a:rPr>
              <a:t>»;</a:t>
            </a:r>
          </a:p>
          <a:p>
            <a:pPr marL="171450" indent="-171450" algn="just">
              <a:buFontTx/>
              <a:buChar char="-"/>
            </a:pPr>
            <a:endParaRPr lang="ru-RU" sz="1200" b="1" dirty="0" smtClean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Raleway" panose="020B0303030101060003" pitchFamily="34" charset="-52"/>
              </a:rPr>
              <a:t>Постановление </a:t>
            </a:r>
            <a:r>
              <a:rPr lang="ru-RU" sz="1200" dirty="0">
                <a:latin typeface="Raleway" panose="020B0303030101060003" pitchFamily="34" charset="-52"/>
              </a:rPr>
              <a:t>Правительства Российской Федерации от 26.07.2010 № 537 «О порядке осуществления федеральными органами исполни-тельной власти функций и полномочий учредителя федерального государственного учреждения</a:t>
            </a:r>
            <a:r>
              <a:rPr lang="ru-RU" sz="1200" dirty="0" smtClean="0">
                <a:latin typeface="Raleway" panose="020B0303030101060003" pitchFamily="34" charset="-52"/>
              </a:rPr>
              <a:t>»;</a:t>
            </a:r>
          </a:p>
          <a:p>
            <a:pPr marL="171450" indent="-171450" algn="just">
              <a:buFontTx/>
              <a:buChar char="-"/>
            </a:pPr>
            <a:endParaRPr lang="ru-RU" sz="1200" dirty="0" smtClean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Raleway" panose="020B0303030101060003" pitchFamily="34" charset="-52"/>
              </a:rPr>
              <a:t>Распоряжение </a:t>
            </a:r>
            <a:r>
              <a:rPr lang="ru-RU" sz="1200" dirty="0">
                <a:latin typeface="Raleway" panose="020B0303030101060003" pitchFamily="34" charset="-52"/>
              </a:rPr>
              <a:t>Правительства Российской Федерации от 08.06.2016 № 1144-р об утверждении плана мероприятий («дорожной карты») «Поддержка доступа негосударственных организаций к предоставлению услуг в социальной сфере</a:t>
            </a:r>
            <a:r>
              <a:rPr lang="ru-RU" sz="1200" dirty="0" smtClean="0">
                <a:latin typeface="Raleway" panose="020B0303030101060003" pitchFamily="34" charset="-52"/>
              </a:rPr>
              <a:t>»;</a:t>
            </a:r>
          </a:p>
          <a:p>
            <a:pPr marL="171450" indent="-171450" algn="just">
              <a:buFontTx/>
              <a:buChar char="-"/>
            </a:pPr>
            <a:endParaRPr lang="ru-RU" sz="1200" dirty="0" smtClean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>
                <a:latin typeface="Raleway" panose="020B0303030101060003" pitchFamily="34" charset="-52"/>
              </a:rPr>
              <a:t>П</a:t>
            </a:r>
            <a:r>
              <a:rPr lang="ru-RU" sz="1200" dirty="0" smtClean="0">
                <a:latin typeface="Raleway" panose="020B0303030101060003" pitchFamily="34" charset="-52"/>
              </a:rPr>
              <a:t>риказ </a:t>
            </a:r>
            <a:r>
              <a:rPr lang="ru-RU" sz="1200" dirty="0">
                <a:latin typeface="Raleway" panose="020B0303030101060003" pitchFamily="34" charset="-52"/>
              </a:rPr>
              <a:t>Минздрава России от 04.02.2015 №37 «Об утверждении комплекса мер, </a:t>
            </a:r>
            <a:r>
              <a:rPr lang="ru-RU" sz="1200" dirty="0" smtClean="0">
                <a:latin typeface="Raleway" panose="020B0303030101060003" pitchFamily="34" charset="-52"/>
              </a:rPr>
              <a:t>направленных </a:t>
            </a:r>
            <a:r>
              <a:rPr lang="ru-RU" sz="1200" dirty="0">
                <a:latin typeface="Raleway" panose="020B0303030101060003" pitchFamily="34" charset="-52"/>
              </a:rPr>
              <a:t>на развитие инфраструктуры и государственно-частного партнерства в </a:t>
            </a:r>
            <a:r>
              <a:rPr lang="ru-RU" sz="1200" dirty="0" smtClean="0">
                <a:latin typeface="Raleway" panose="020B0303030101060003" pitchFamily="34" charset="-52"/>
              </a:rPr>
              <a:t>здравоохранении</a:t>
            </a:r>
            <a:r>
              <a:rPr lang="ru-RU" sz="1200" dirty="0">
                <a:latin typeface="Raleway" panose="020B0303030101060003" pitchFamily="34" charset="-52"/>
              </a:rPr>
              <a:t>, на 2015-2016 годы</a:t>
            </a:r>
            <a:r>
              <a:rPr lang="ru-RU" sz="1200" dirty="0" smtClean="0">
                <a:latin typeface="Raleway" panose="020B0303030101060003" pitchFamily="34" charset="-52"/>
              </a:rPr>
              <a:t>»;</a:t>
            </a:r>
          </a:p>
          <a:p>
            <a:pPr marL="171450" indent="-171450" algn="just">
              <a:buFontTx/>
              <a:buChar char="-"/>
            </a:pPr>
            <a:endParaRPr lang="ru-RU" sz="1200" dirty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Raleway" panose="020B0303030101060003" pitchFamily="34" charset="-52"/>
              </a:rPr>
              <a:t>Программа </a:t>
            </a:r>
            <a:r>
              <a:rPr lang="ru-RU" sz="1200" dirty="0">
                <a:latin typeface="Raleway" panose="020B0303030101060003" pitchFamily="34" charset="-52"/>
              </a:rPr>
              <a:t>Российской Федерации «Управление федеральным имуществом», </a:t>
            </a:r>
            <a:r>
              <a:rPr lang="ru-RU" sz="1200" dirty="0" smtClean="0">
                <a:latin typeface="Raleway" panose="020B0303030101060003" pitchFamily="34" charset="-52"/>
              </a:rPr>
              <a:t>утвержденная </a:t>
            </a:r>
            <a:r>
              <a:rPr lang="ru-RU" sz="1200" dirty="0">
                <a:latin typeface="Raleway" panose="020B0303030101060003" pitchFamily="34" charset="-52"/>
              </a:rPr>
              <a:t>постановлением Правительства Российской Федерации от 15.04.2014 № </a:t>
            </a:r>
            <a:r>
              <a:rPr lang="ru-RU" sz="1200" dirty="0" smtClean="0">
                <a:latin typeface="Raleway" panose="020B0303030101060003" pitchFamily="34" charset="-52"/>
              </a:rPr>
              <a:t>327;</a:t>
            </a:r>
          </a:p>
          <a:p>
            <a:pPr marL="171450" indent="-171450" algn="just">
              <a:buFontTx/>
              <a:buChar char="-"/>
            </a:pPr>
            <a:endParaRPr lang="ru-RU" sz="1200" dirty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Raleway" panose="020B0303030101060003" pitchFamily="34" charset="-52"/>
              </a:rPr>
              <a:t>План </a:t>
            </a:r>
            <a:r>
              <a:rPr lang="ru-RU" sz="1200" dirty="0">
                <a:latin typeface="Raleway" panose="020B0303030101060003" pitchFamily="34" charset="-52"/>
              </a:rPr>
              <a:t>мероприятий («дорожной карты») «Поддержка </a:t>
            </a:r>
            <a:r>
              <a:rPr lang="ru-RU" sz="1200" dirty="0" smtClean="0">
                <a:latin typeface="Raleway" panose="020B0303030101060003" pitchFamily="34" charset="-52"/>
              </a:rPr>
              <a:t>доступа </a:t>
            </a:r>
            <a:r>
              <a:rPr lang="ru-RU" sz="1200" dirty="0">
                <a:latin typeface="Raleway" panose="020B0303030101060003" pitchFamily="34" charset="-52"/>
              </a:rPr>
              <a:t>негосударственных организаций к предоставлению услуг в социальной сфере», </a:t>
            </a:r>
            <a:r>
              <a:rPr lang="ru-RU" sz="1200" dirty="0" smtClean="0">
                <a:latin typeface="Raleway" panose="020B0303030101060003" pitchFamily="34" charset="-52"/>
              </a:rPr>
              <a:t>утверждённый </a:t>
            </a:r>
            <a:r>
              <a:rPr lang="ru-RU" sz="1200" dirty="0">
                <a:latin typeface="Raleway" panose="020B0303030101060003" pitchFamily="34" charset="-52"/>
              </a:rPr>
              <a:t>распоряжением Правительства Российской Федерации от </a:t>
            </a:r>
            <a:r>
              <a:rPr lang="ru-RU" sz="1200" dirty="0" smtClean="0">
                <a:latin typeface="Raleway" panose="020B0303030101060003" pitchFamily="34" charset="-52"/>
              </a:rPr>
              <a:t>08.06.2016 №1144-р;</a:t>
            </a:r>
          </a:p>
          <a:p>
            <a:pPr algn="just"/>
            <a:endParaRPr lang="ru-RU" sz="1200" dirty="0" smtClean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Raleway" panose="020B0303030101060003" pitchFamily="34" charset="-52"/>
              </a:rPr>
              <a:t>Комплекс </a:t>
            </a:r>
            <a:r>
              <a:rPr lang="ru-RU" sz="1200" dirty="0">
                <a:latin typeface="Raleway" panose="020B0303030101060003" pitchFamily="34" charset="-52"/>
              </a:rPr>
              <a:t>мер, направленных на развитие инфраструктуры и </a:t>
            </a:r>
            <a:r>
              <a:rPr lang="ru-RU" sz="1200" dirty="0" smtClean="0">
                <a:latin typeface="Raleway" panose="020B0303030101060003" pitchFamily="34" charset="-52"/>
              </a:rPr>
              <a:t>государственно-частного </a:t>
            </a:r>
            <a:r>
              <a:rPr lang="ru-RU" sz="1200" dirty="0">
                <a:latin typeface="Raleway" panose="020B0303030101060003" pitchFamily="34" charset="-52"/>
              </a:rPr>
              <a:t>партнерства в здравоохранении, на 2015-2016 годы, </a:t>
            </a:r>
            <a:r>
              <a:rPr lang="ru-RU" sz="1200" dirty="0" smtClean="0">
                <a:latin typeface="Raleway" panose="020B0303030101060003" pitchFamily="34" charset="-52"/>
              </a:rPr>
              <a:t>утверждённого </a:t>
            </a:r>
            <a:r>
              <a:rPr lang="ru-RU" sz="1200" dirty="0">
                <a:latin typeface="Raleway" panose="020B0303030101060003" pitchFamily="34" charset="-52"/>
              </a:rPr>
              <a:t>приказом Министерства здравоохранения Российской Федерации от 04.02.2015 № </a:t>
            </a:r>
            <a:r>
              <a:rPr lang="ru-RU" sz="1200" dirty="0" smtClean="0">
                <a:latin typeface="Raleway" panose="020B0303030101060003" pitchFamily="34" charset="-52"/>
              </a:rPr>
              <a:t>37.</a:t>
            </a:r>
          </a:p>
          <a:p>
            <a:pPr algn="just"/>
            <a:endParaRPr lang="ru-RU" sz="1400" b="1" dirty="0">
              <a:latin typeface="Raleway" panose="020B0303030101060003" pitchFamily="34" charset="-52"/>
            </a:endParaRPr>
          </a:p>
        </p:txBody>
      </p:sp>
      <p:sp>
        <p:nvSpPr>
          <p:cNvPr id="9" name="Rectangle 4"/>
          <p:cNvSpPr/>
          <p:nvPr/>
        </p:nvSpPr>
        <p:spPr>
          <a:xfrm>
            <a:off x="559413" y="914062"/>
            <a:ext cx="784566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Правовые основы реализации 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И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нвестиционного 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8126716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559413" y="544730"/>
            <a:ext cx="784566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Результат реализации Инвестиционного проекта</a:t>
            </a:r>
            <a:endParaRPr lang="ru-RU" sz="2400" dirty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3" y="2158901"/>
            <a:ext cx="8784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Raleway" panose="020B0303030101060003" pitchFamily="34" charset="-52"/>
              </a:rPr>
              <a:t>Основным результатом реализации Инвестиционного проекта будет являться передача в собственность Российской Федерации и оперативное управление Университета реконструированного здание общежития на 650 мест, отвечающего всем современным правилам (СНИП, </a:t>
            </a:r>
            <a:r>
              <a:rPr lang="ru-RU" sz="1400" dirty="0" err="1" smtClean="0">
                <a:latin typeface="Raleway" panose="020B0303030101060003" pitchFamily="34" charset="-52"/>
              </a:rPr>
              <a:t>СанПин</a:t>
            </a:r>
            <a:r>
              <a:rPr lang="ru-RU" sz="1400" dirty="0" smtClean="0">
                <a:latin typeface="Raleway" panose="020B0303030101060003" pitchFamily="34" charset="-52"/>
              </a:rPr>
              <a:t>) для проживания обучающихся с выходом площадей 10 897, 7 </a:t>
            </a:r>
            <a:r>
              <a:rPr lang="ru-RU" sz="1400" dirty="0" err="1" smtClean="0">
                <a:latin typeface="Raleway" panose="020B0303030101060003" pitchFamily="34" charset="-52"/>
              </a:rPr>
              <a:t>кв.м</a:t>
            </a:r>
            <a:r>
              <a:rPr lang="ru-RU" sz="1400" dirty="0" smtClean="0">
                <a:latin typeface="Raleway" panose="020B0303030101060003" pitchFamily="34" charset="-52"/>
              </a:rPr>
              <a:t>. в срок не позднее 01.04.2019 г.:</a:t>
            </a:r>
            <a:endParaRPr lang="ru-RU" sz="1400" dirty="0">
              <a:latin typeface="Raleway" panose="020B0303030101060003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81" y="3429000"/>
            <a:ext cx="5813235" cy="32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2988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559413" y="544730"/>
            <a:ext cx="784566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Современный студенческий кампус</a:t>
            </a:r>
            <a:endParaRPr lang="ru-RU" sz="2400" dirty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2" y="2060848"/>
            <a:ext cx="6364776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7322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559413" y="544730"/>
            <a:ext cx="784566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Начало 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реализации Инвестиционного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проекта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498120"/>
            <a:ext cx="8748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Raleway"/>
              </a:rPr>
              <a:t>В 2015 году ректоратом </a:t>
            </a:r>
            <a:r>
              <a:rPr lang="ru-RU" dirty="0">
                <a:latin typeface="Raleway"/>
              </a:rPr>
              <a:t>Университета </a:t>
            </a:r>
            <a:r>
              <a:rPr lang="ru-RU" dirty="0" smtClean="0">
                <a:latin typeface="Raleway"/>
              </a:rPr>
              <a:t>была</a:t>
            </a:r>
            <a:r>
              <a:rPr lang="en-US" dirty="0" smtClean="0">
                <a:latin typeface="Raleway"/>
              </a:rPr>
              <a:t> </a:t>
            </a:r>
            <a:r>
              <a:rPr lang="ru-RU" dirty="0" smtClean="0">
                <a:latin typeface="Raleway"/>
              </a:rPr>
              <a:t>проработана</a:t>
            </a:r>
            <a:r>
              <a:rPr lang="en-US" dirty="0" smtClean="0">
                <a:latin typeface="Raleway"/>
              </a:rPr>
              <a:t> </a:t>
            </a:r>
            <a:r>
              <a:rPr lang="ru-RU" dirty="0" smtClean="0">
                <a:latin typeface="Raleway"/>
              </a:rPr>
              <a:t>концепция </a:t>
            </a:r>
            <a:r>
              <a:rPr lang="ru-RU" dirty="0">
                <a:latin typeface="Raleway"/>
              </a:rPr>
              <a:t>Инвестиционного проекта и подготовлено обращение на </a:t>
            </a:r>
            <a:r>
              <a:rPr lang="ru-RU" dirty="0" smtClean="0">
                <a:latin typeface="Raleway"/>
              </a:rPr>
              <a:t>имя</a:t>
            </a:r>
            <a:r>
              <a:rPr lang="en-US" dirty="0" smtClean="0">
                <a:latin typeface="Raleway"/>
              </a:rPr>
              <a:t> </a:t>
            </a:r>
            <a:r>
              <a:rPr lang="ru-RU" dirty="0" smtClean="0">
                <a:latin typeface="Raleway"/>
              </a:rPr>
              <a:t>Министра здравоохранения Российской Федерации Скворцовой </a:t>
            </a:r>
            <a:r>
              <a:rPr lang="ru-RU" dirty="0">
                <a:latin typeface="Raleway"/>
              </a:rPr>
              <a:t>Вероники </a:t>
            </a:r>
            <a:r>
              <a:rPr lang="ru-RU" dirty="0" smtClean="0">
                <a:latin typeface="Raleway"/>
              </a:rPr>
              <a:t>Игоревны.</a:t>
            </a:r>
          </a:p>
          <a:p>
            <a:endParaRPr lang="ru-RU" dirty="0">
              <a:latin typeface="Raleway"/>
            </a:endParaRPr>
          </a:p>
          <a:p>
            <a:r>
              <a:rPr lang="ru-RU" dirty="0">
                <a:latin typeface="Raleway" panose="020B0303030101060003" pitchFamily="34" charset="-52"/>
              </a:rPr>
              <a:t>Концепция Министерством здравоохранения Российской Федерации была поддержана и было предложено подготовить необходимый пакет </a:t>
            </a:r>
            <a:r>
              <a:rPr lang="ru-RU" dirty="0" smtClean="0">
                <a:latin typeface="Raleway" panose="020B0303030101060003" pitchFamily="34" charset="-52"/>
              </a:rPr>
              <a:t>документов.</a:t>
            </a:r>
          </a:p>
          <a:p>
            <a:endParaRPr lang="ru-RU" dirty="0">
              <a:latin typeface="Raleway" panose="020B0303030101060003" pitchFamily="34" charset="-52"/>
            </a:endParaRPr>
          </a:p>
          <a:p>
            <a:r>
              <a:rPr lang="ru-RU" dirty="0" smtClean="0">
                <a:latin typeface="Raleway" panose="020B0303030101060003" pitchFamily="34" charset="-52"/>
              </a:rPr>
              <a:t>Также, данный </a:t>
            </a:r>
            <a:r>
              <a:rPr lang="ru-RU" dirty="0">
                <a:latin typeface="Raleway" panose="020B0303030101060003" pitchFamily="34" charset="-52"/>
              </a:rPr>
              <a:t>И</a:t>
            </a:r>
            <a:r>
              <a:rPr lang="ru-RU" dirty="0" smtClean="0">
                <a:latin typeface="Raleway" panose="020B0303030101060003" pitchFamily="34" charset="-52"/>
              </a:rPr>
              <a:t>нвестиционный проект получил одобрение и поддержку администрации субъекта федерации – Санкт-Петербурга.</a:t>
            </a:r>
            <a:endParaRPr lang="ru-RU" dirty="0">
              <a:latin typeface="Raleway"/>
            </a:endParaRPr>
          </a:p>
        </p:txBody>
      </p:sp>
      <p:pic>
        <p:nvPicPr>
          <p:cNvPr id="6" name="Picture 6" descr="МАП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049589"/>
            <a:ext cx="2730649" cy="16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Пискарев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2782" r="1888" b="5415"/>
          <a:stretch>
            <a:fillRect/>
          </a:stretch>
        </p:blipFill>
        <p:spPr bwMode="auto">
          <a:xfrm>
            <a:off x="5148064" y="5032497"/>
            <a:ext cx="2808312" cy="163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74241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8815" cy="7161612"/>
          </a:xfrm>
          <a:prstGeom prst="rect">
            <a:avLst/>
          </a:prstGeom>
        </p:spPr>
      </p:pic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85039" y="619486"/>
            <a:ext cx="8062912" cy="880687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chemeClr val="bg1"/>
                </a:solidFill>
                <a:latin typeface="Raleway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bg1"/>
                </a:solidFill>
                <a:latin typeface="Raleway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bg1"/>
                </a:solidFill>
                <a:latin typeface="Raleway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bg1"/>
                </a:solidFill>
                <a:latin typeface="Raleway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bg1"/>
                </a:solidFill>
                <a:latin typeface="Raleway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bg1"/>
                </a:solidFill>
                <a:latin typeface="Raleway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bg1"/>
                </a:solidFill>
                <a:latin typeface="Raleway"/>
                <a:cs typeface="Times New Roman" pitchFamily="18" charset="0"/>
              </a:rPr>
              <a:t>Образование Университета</a:t>
            </a:r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468313" y="2603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053" name="Прямоугольник 8"/>
          <p:cNvSpPr>
            <a:spLocks noChangeArrowheads="1"/>
          </p:cNvSpPr>
          <p:nvPr/>
        </p:nvSpPr>
        <p:spPr bwMode="auto">
          <a:xfrm>
            <a:off x="1763713" y="2205038"/>
            <a:ext cx="134937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600" b="1" dirty="0">
                <a:latin typeface="Raleway"/>
                <a:cs typeface="Times New Roman" pitchFamily="18" charset="0"/>
              </a:rPr>
              <a:t/>
            </a:r>
            <a:br>
              <a:rPr lang="ru-RU" altLang="ru-RU" sz="1600" b="1" dirty="0">
                <a:latin typeface="Raleway"/>
                <a:cs typeface="Times New Roman" pitchFamily="18" charset="0"/>
              </a:rPr>
            </a:br>
            <a:endParaRPr lang="ru-RU" altLang="ru-RU" sz="1600" b="1" dirty="0">
              <a:latin typeface="Raleway"/>
              <a:cs typeface="Times New Roman" pitchFamily="18" charset="0"/>
            </a:endParaRPr>
          </a:p>
        </p:txBody>
      </p:sp>
      <p:sp>
        <p:nvSpPr>
          <p:cNvPr id="2055" name="Прямоугольник 10"/>
          <p:cNvSpPr>
            <a:spLocks noChangeArrowheads="1"/>
          </p:cNvSpPr>
          <p:nvPr/>
        </p:nvSpPr>
        <p:spPr bwMode="auto">
          <a:xfrm>
            <a:off x="5651500" y="2205038"/>
            <a:ext cx="165735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600" b="1" dirty="0">
                <a:latin typeface="Raleway"/>
                <a:cs typeface="Times New Roman" pitchFamily="18" charset="0"/>
              </a:rPr>
              <a:t/>
            </a:r>
            <a:br>
              <a:rPr lang="ru-RU" altLang="ru-RU" sz="1600" b="1" dirty="0">
                <a:latin typeface="Raleway"/>
                <a:cs typeface="Times New Roman" pitchFamily="18" charset="0"/>
              </a:rPr>
            </a:br>
            <a:endParaRPr lang="ru-RU" altLang="ru-RU" sz="1600" b="1" dirty="0">
              <a:latin typeface="Raleway"/>
              <a:cs typeface="Times New Roman" pitchFamily="18" charset="0"/>
            </a:endParaRPr>
          </a:p>
        </p:txBody>
      </p:sp>
      <p:sp>
        <p:nvSpPr>
          <p:cNvPr id="2056" name="Прямоугольник 11"/>
          <p:cNvSpPr>
            <a:spLocks noChangeArrowheads="1"/>
          </p:cNvSpPr>
          <p:nvPr/>
        </p:nvSpPr>
        <p:spPr bwMode="auto">
          <a:xfrm>
            <a:off x="142844" y="6143644"/>
            <a:ext cx="4572000" cy="77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600" b="1" dirty="0">
                <a:latin typeface="Raleway"/>
                <a:cs typeface="Times New Roman" pitchFamily="18" charset="0"/>
              </a:rPr>
              <a:t>Приказ </a:t>
            </a:r>
            <a:r>
              <a:rPr lang="ru-RU" altLang="ru-RU" sz="1600" b="1" dirty="0" err="1">
                <a:latin typeface="Raleway"/>
                <a:cs typeface="Times New Roman" pitchFamily="18" charset="0"/>
              </a:rPr>
              <a:t>Минздравсоцразвития</a:t>
            </a:r>
            <a:r>
              <a:rPr lang="ru-RU" altLang="ru-RU" sz="1600" b="1" dirty="0">
                <a:latin typeface="Raleway"/>
                <a:cs typeface="Times New Roman" pitchFamily="18" charset="0"/>
              </a:rPr>
              <a:t> РФ</a:t>
            </a:r>
            <a:br>
              <a:rPr lang="ru-RU" altLang="ru-RU" sz="1600" b="1" dirty="0">
                <a:latin typeface="Raleway"/>
                <a:cs typeface="Times New Roman" pitchFamily="18" charset="0"/>
              </a:rPr>
            </a:br>
            <a:r>
              <a:rPr lang="ru-RU" altLang="ru-RU" sz="1600" b="1" dirty="0">
                <a:latin typeface="Raleway"/>
                <a:cs typeface="Times New Roman" pitchFamily="18" charset="0"/>
              </a:rPr>
              <a:t>от 23.06.2011 №609 «О </a:t>
            </a:r>
            <a:r>
              <a:rPr lang="ru-RU" altLang="ru-RU" sz="1600" b="1" dirty="0" smtClean="0">
                <a:latin typeface="Raleway"/>
                <a:cs typeface="Times New Roman" pitchFamily="18" charset="0"/>
              </a:rPr>
              <a:t>реорганизации путем слияния…»</a:t>
            </a:r>
            <a:endParaRPr lang="ru-RU" altLang="ru-RU" sz="1600" b="1" dirty="0">
              <a:latin typeface="Raleway"/>
              <a:cs typeface="Times New Roman" pitchFamily="18" charset="0"/>
            </a:endParaRPr>
          </a:p>
        </p:txBody>
      </p:sp>
      <p:pic>
        <p:nvPicPr>
          <p:cNvPr id="1027" name="Picture 3" descr="C:\Users\Irina\Desktop\WaAwZr82FM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143116"/>
            <a:ext cx="7620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65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559413" y="544730"/>
            <a:ext cx="784566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Реализация 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Инвестиционного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проекта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3546" y="2095330"/>
            <a:ext cx="79573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Raleway" panose="020B0303030101060003" pitchFamily="34" charset="-52"/>
              </a:rPr>
              <a:t>В течение 2016 года Университетом были подготовлены необходимые для прохождения Инвестиционного проекта документы, состоящие из: правоустанавливающих документов, технической документации, разрешительной документации, документов об оценке, а также из проектов нормативно-правовых актов. Всего в количестве 75 документов.</a:t>
            </a:r>
          </a:p>
          <a:p>
            <a:pPr algn="just"/>
            <a:r>
              <a:rPr lang="ru-RU" sz="1600" dirty="0" smtClean="0">
                <a:latin typeface="Raleway" panose="020B0303030101060003" pitchFamily="34" charset="-52"/>
              </a:rPr>
              <a:t>Ключевыми документами проекта являются Отчеты об оценке рыночной стоимости имущества, вовлекаемого в хозяйственны оборот, подготовленные профессиональными оценщиками,  и подтвержденные  заключениями саморегулируемой организации оценщиков.</a:t>
            </a:r>
          </a:p>
          <a:p>
            <a:pPr algn="just"/>
            <a:endParaRPr lang="ru-RU" sz="1200" dirty="0">
              <a:latin typeface="Raleway" panose="020B0303030101060003" pitchFamily="34" charset="-52"/>
            </a:endParaRPr>
          </a:p>
          <a:p>
            <a:pPr algn="just"/>
            <a:r>
              <a:rPr lang="ru-RU" sz="1600" dirty="0" smtClean="0">
                <a:latin typeface="Raleway" panose="020B0303030101060003" pitchFamily="34" charset="-52"/>
              </a:rPr>
              <a:t>Также, важным этапом  подготовки проекта  являлась разработка и получение в Комитете по градостроительству и архитектуре Санкт-Петербурга Градостроительных планов земельных участков, подтвердивших возможность реконструкции студенческого о общежития в заданных  параметрах  по адресу: ул. Кирилловская д.14. лит А., и строительство Жилого  комплекса  в установленных  (ограничительных) параметрах по адресу: ул. Руднева д.15, </a:t>
            </a:r>
            <a:r>
              <a:rPr lang="ru-RU" sz="1600" dirty="0" err="1" smtClean="0">
                <a:latin typeface="Raleway" panose="020B0303030101060003" pitchFamily="34" charset="-52"/>
              </a:rPr>
              <a:t>лит.Д</a:t>
            </a:r>
            <a:r>
              <a:rPr lang="ru-RU" sz="1600" dirty="0" smtClean="0">
                <a:latin typeface="Raleway" panose="020B0303030101060003" pitchFamily="34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734008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559413" y="544730"/>
            <a:ext cx="784566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Реализация Инвестиционного проекта</a:t>
            </a:r>
            <a:endParaRPr lang="ru-RU" sz="2400" dirty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532" y="1946515"/>
            <a:ext cx="842493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u="sng" dirty="0" smtClean="0">
                <a:solidFill>
                  <a:srgbClr val="FF0000"/>
                </a:solidFill>
                <a:latin typeface="Raleway" panose="020B0303030101060003" pitchFamily="34" charset="-52"/>
              </a:rPr>
              <a:t>Технико-экономическое обоснование Инвестиционного проекта содержит следующие выводы:</a:t>
            </a:r>
          </a:p>
          <a:p>
            <a:pPr algn="just"/>
            <a:r>
              <a:rPr lang="ru-RU" sz="1000" b="1" dirty="0" smtClean="0"/>
              <a:t>Реализация </a:t>
            </a:r>
            <a:r>
              <a:rPr lang="ru-RU" sz="1000" b="1" dirty="0"/>
              <a:t>инвестиционного проекта по реконструкции здания </a:t>
            </a:r>
            <a:r>
              <a:rPr lang="ru-RU" sz="1000" b="1" dirty="0" smtClean="0"/>
              <a:t>общежития, </a:t>
            </a:r>
            <a:r>
              <a:rPr lang="ru-RU" sz="1000" b="1" dirty="0"/>
              <a:t>при условии вовлечения в хозяйственный оборот на инвестиционных условиях объектов недвижимого имущества - земельного участка площадью 22 303 </a:t>
            </a:r>
            <a:r>
              <a:rPr lang="ru-RU" sz="1000" b="1" dirty="0" err="1"/>
              <a:t>кв.м</a:t>
            </a:r>
            <a:r>
              <a:rPr lang="ru-RU" sz="1000" b="1" dirty="0"/>
              <a:t>., </a:t>
            </a:r>
            <a:r>
              <a:rPr lang="ru-RU" sz="1000" b="1" dirty="0" smtClean="0"/>
              <a:t>лит</a:t>
            </a:r>
            <a:r>
              <a:rPr lang="ru-RU" sz="1000" b="1" dirty="0"/>
              <a:t>. Д, с расположенными на нем объектами </a:t>
            </a:r>
            <a:r>
              <a:rPr lang="ru-RU" sz="1000" b="1" dirty="0" smtClean="0"/>
              <a:t>незавершенного строительства, </a:t>
            </a:r>
            <a:r>
              <a:rPr lang="ru-RU" sz="1000" b="1" dirty="0"/>
              <a:t>предоставляемого под возведение объектов многоэтажного жилищного </a:t>
            </a:r>
            <a:r>
              <a:rPr lang="ru-RU" sz="1000" b="1" dirty="0" smtClean="0"/>
              <a:t>строительства</a:t>
            </a:r>
            <a:r>
              <a:rPr lang="ru-RU" sz="1000" b="1" dirty="0"/>
              <a:t>, общей площадью квартир не более 44 606,0 </a:t>
            </a:r>
            <a:r>
              <a:rPr lang="ru-RU" sz="1000" b="1" dirty="0" err="1"/>
              <a:t>кв.м</a:t>
            </a:r>
            <a:r>
              <a:rPr lang="ru-RU" sz="1000" b="1" dirty="0"/>
              <a:t>., приведет к </a:t>
            </a:r>
            <a:r>
              <a:rPr lang="ru-RU" sz="1000" b="1" dirty="0" smtClean="0"/>
              <a:t>получению </a:t>
            </a:r>
            <a:r>
              <a:rPr lang="ru-RU" sz="1000" b="1" dirty="0"/>
              <a:t>следующих результатов</a:t>
            </a:r>
            <a:r>
              <a:rPr lang="ru-RU" sz="1000" b="1" dirty="0" smtClean="0"/>
              <a:t>:</a:t>
            </a:r>
          </a:p>
          <a:p>
            <a:pPr algn="just"/>
            <a:r>
              <a:rPr lang="ru-RU" sz="1000" b="1" dirty="0" smtClean="0"/>
              <a:t>1) бюджетному </a:t>
            </a:r>
            <a:r>
              <a:rPr lang="ru-RU" sz="1000" b="1" dirty="0"/>
              <a:t>эффекту для Российской Федерации в размере 735 878 тыс. руб., включающему в себя налоговые отчисления, а также неналоговые </a:t>
            </a:r>
            <a:r>
              <a:rPr lang="ru-RU" sz="1000" b="1" dirty="0" smtClean="0"/>
              <a:t>поступления</a:t>
            </a:r>
            <a:r>
              <a:rPr lang="ru-RU" sz="1000" b="1" dirty="0"/>
              <a:t>, в </a:t>
            </a:r>
            <a:r>
              <a:rPr lang="ru-RU" sz="1000" b="1" dirty="0" err="1"/>
              <a:t>т.ч</a:t>
            </a:r>
            <a:r>
              <a:rPr lang="ru-RU" sz="1000" b="1" dirty="0" smtClean="0"/>
              <a:t>.: передача </a:t>
            </a:r>
            <a:r>
              <a:rPr lang="ru-RU" sz="1000" b="1" dirty="0"/>
              <a:t>Российской Федерации реконструированного </a:t>
            </a:r>
            <a:r>
              <a:rPr lang="ru-RU" sz="1000" b="1" dirty="0" smtClean="0"/>
              <a:t>здания общежития, </a:t>
            </a:r>
            <a:r>
              <a:rPr lang="ru-RU" sz="1000" b="1" dirty="0"/>
              <a:t>с выходом площадей не менее 10 897,7 </a:t>
            </a:r>
            <a:r>
              <a:rPr lang="ru-RU" sz="1000" b="1" dirty="0" err="1"/>
              <a:t>кв.м</a:t>
            </a:r>
            <a:r>
              <a:rPr lang="ru-RU" sz="1000" b="1" dirty="0"/>
              <a:t>, в срок не позднее 01.10.2019 г.;</a:t>
            </a:r>
          </a:p>
          <a:p>
            <a:pPr algn="just"/>
            <a:r>
              <a:rPr lang="ru-RU" sz="1000" b="1" dirty="0" smtClean="0"/>
              <a:t>- передача </a:t>
            </a:r>
            <a:r>
              <a:rPr lang="ru-RU" sz="1000" b="1" dirty="0"/>
              <a:t>в собственность Российской Федерации и в оперативное </a:t>
            </a:r>
            <a:r>
              <a:rPr lang="ru-RU" sz="1000" b="1" dirty="0" smtClean="0"/>
              <a:t>управление </a:t>
            </a:r>
            <a:r>
              <a:rPr lang="ru-RU" sz="1000" b="1" dirty="0"/>
              <a:t>Университета 163,20 (Ста шестидесяти трех целых двух десятых) </a:t>
            </a:r>
            <a:r>
              <a:rPr lang="ru-RU" sz="1000" b="1" dirty="0" smtClean="0"/>
              <a:t>квадратных </a:t>
            </a:r>
            <a:r>
              <a:rPr lang="ru-RU" sz="1000" b="1" dirty="0"/>
              <a:t>метров, что составляет, округленно, 0,37% общей площади вновь </a:t>
            </a:r>
            <a:r>
              <a:rPr lang="ru-RU" sz="1000" b="1" dirty="0" smtClean="0"/>
              <a:t>построенных </a:t>
            </a:r>
            <a:r>
              <a:rPr lang="ru-RU" sz="1000" b="1" dirty="0"/>
              <a:t>жилых помещений (квартир) ком форт-класса в завершенном строительством объекте (жилом доме), предполагаемом к строительству на земельном участке по адресу: г. Санкт-Петербург, улица Руднева, дом 15, лит. Д, в срок не позднее 01.04.2020 г.;</a:t>
            </a:r>
          </a:p>
          <a:p>
            <a:pPr algn="just"/>
            <a:r>
              <a:rPr lang="ru-RU" sz="1000" b="1" dirty="0" smtClean="0"/>
              <a:t>2) обновлению </a:t>
            </a:r>
            <a:r>
              <a:rPr lang="ru-RU" sz="1000" b="1" dirty="0"/>
              <a:t>материально-технической базы Университета для полноценного осуществления им уставной деятельности, не привлекая средства </a:t>
            </a:r>
            <a:r>
              <a:rPr lang="ru-RU" sz="1000" b="1" dirty="0" smtClean="0"/>
              <a:t>федерального </a:t>
            </a:r>
            <a:r>
              <a:rPr lang="ru-RU" sz="1000" b="1" dirty="0"/>
              <a:t>бюджета (экономия бюджетных средств в размере 550 587 тыс. руб. (в текущих ценах), 649 303 тыс. руб. (в прогнозных ценах - с учетом инфляции в строительстве) на проведение необходимых работ по реконструкции), что будет способствовать созданию условий для повышения качества </a:t>
            </a:r>
            <a:r>
              <a:rPr lang="ru-RU" sz="1000" b="1" dirty="0" smtClean="0"/>
              <a:t>предоставляемого </a:t>
            </a:r>
            <a:r>
              <a:rPr lang="ru-RU" sz="1000" b="1" dirty="0"/>
              <a:t>Университетом образования и его конкурентоспособности;</a:t>
            </a:r>
          </a:p>
          <a:p>
            <a:pPr algn="just"/>
            <a:r>
              <a:rPr lang="ru-RU" sz="1000" b="1" dirty="0" smtClean="0"/>
              <a:t>3) улучшению </a:t>
            </a:r>
            <a:r>
              <a:rPr lang="ru-RU" sz="1000" b="1" dirty="0"/>
              <a:t>условий проживания обучающихся в реконструированном </a:t>
            </a:r>
            <a:r>
              <a:rPr lang="ru-RU" sz="1000" b="1" dirty="0" smtClean="0"/>
              <a:t>здании </a:t>
            </a:r>
            <a:r>
              <a:rPr lang="ru-RU" sz="1000" b="1" dirty="0"/>
              <a:t>общежития;</a:t>
            </a:r>
          </a:p>
          <a:p>
            <a:pPr algn="just"/>
            <a:r>
              <a:rPr lang="ru-RU" sz="1000" b="1" dirty="0" smtClean="0"/>
              <a:t>4) соответствию </a:t>
            </a:r>
            <a:r>
              <a:rPr lang="ru-RU" sz="1000" b="1" dirty="0"/>
              <a:t>здания по окончанию реконструкции современным </a:t>
            </a:r>
            <a:r>
              <a:rPr lang="ru-RU" sz="1000" b="1" dirty="0" smtClean="0"/>
              <a:t>требованиям</a:t>
            </a:r>
            <a:r>
              <a:rPr lang="ru-RU" sz="1000" b="1" dirty="0"/>
              <a:t>, предъявляемым нормативными документами к общежитиям</a:t>
            </a:r>
            <a:r>
              <a:rPr lang="ru-RU" sz="1000" b="1" dirty="0" smtClean="0"/>
              <a:t>.</a:t>
            </a:r>
          </a:p>
          <a:p>
            <a:pPr algn="just"/>
            <a:endParaRPr lang="ru-RU" sz="1000" b="1" dirty="0"/>
          </a:p>
          <a:p>
            <a:pPr algn="just"/>
            <a:r>
              <a:rPr lang="ru-RU" sz="1400" u="sng" dirty="0" smtClean="0">
                <a:solidFill>
                  <a:srgbClr val="FF0000"/>
                </a:solidFill>
              </a:rPr>
              <a:t>Объем имущественных прав сторон:</a:t>
            </a:r>
          </a:p>
          <a:p>
            <a:pPr algn="just"/>
            <a:r>
              <a:rPr lang="ru-RU" sz="1000" b="1" dirty="0" smtClean="0"/>
              <a:t>-  собственность </a:t>
            </a:r>
            <a:r>
              <a:rPr lang="ru-RU" sz="1000" b="1" dirty="0"/>
              <a:t>Российской Федерации:</a:t>
            </a:r>
          </a:p>
          <a:p>
            <a:pPr algn="just"/>
            <a:r>
              <a:rPr lang="ru-RU" sz="1000" b="1" dirty="0" smtClean="0"/>
              <a:t>• реконструированное </a:t>
            </a:r>
            <a:r>
              <a:rPr lang="ru-RU" sz="1000" b="1" dirty="0"/>
              <a:t>здание общежития ФГБОУ ВО СЗГМУ им. И.И. Мечникова Минздрава Рос-сии, общей площадью 10 897,7 </a:t>
            </a:r>
            <a:r>
              <a:rPr lang="ru-RU" sz="1000" b="1" dirty="0" err="1"/>
              <a:t>кв.м</a:t>
            </a:r>
            <a:r>
              <a:rPr lang="ru-RU" sz="1000" b="1" dirty="0"/>
              <a:t>., расположенное по </a:t>
            </a:r>
            <a:r>
              <a:rPr lang="ru-RU" sz="1000" b="1" dirty="0" smtClean="0"/>
              <a:t>адресу</a:t>
            </a:r>
            <a:r>
              <a:rPr lang="ru-RU" sz="1000" b="1" dirty="0"/>
              <a:t>: г. Санкт-Петербург, ул. </a:t>
            </a:r>
            <a:r>
              <a:rPr lang="ru-RU" sz="1000" b="1" dirty="0" smtClean="0"/>
              <a:t>Кирилловская</a:t>
            </a:r>
            <a:r>
              <a:rPr lang="ru-RU" sz="1000" b="1" dirty="0"/>
              <a:t>, д.14, литера А;</a:t>
            </a:r>
          </a:p>
          <a:p>
            <a:pPr algn="just"/>
            <a:r>
              <a:rPr lang="ru-RU" sz="1000" b="1" dirty="0" smtClean="0"/>
              <a:t>• 163,20 </a:t>
            </a:r>
            <a:r>
              <a:rPr lang="ru-RU" sz="1000" b="1" dirty="0"/>
              <a:t>(Сто шестьдесят три целых две десятые) квадратных метров, что </a:t>
            </a:r>
            <a:r>
              <a:rPr lang="ru-RU" sz="1000" b="1" dirty="0" smtClean="0"/>
              <a:t>составляет</a:t>
            </a:r>
            <a:r>
              <a:rPr lang="ru-RU" sz="1000" b="1" dirty="0"/>
              <a:t>, округленно, 0,37% общей площади вновь построенных жилых </a:t>
            </a:r>
            <a:r>
              <a:rPr lang="ru-RU" sz="1000" b="1" dirty="0" smtClean="0"/>
              <a:t>помещений </a:t>
            </a:r>
            <a:r>
              <a:rPr lang="ru-RU" sz="1000" b="1" dirty="0"/>
              <a:t>(квартир) в завершенном строительством объекте (жилом доме) по адресу: г. Санкт-Петербург, улица Руднева, дом 15, лит. Д в срок не позднее 01.04.2020 г.;</a:t>
            </a:r>
          </a:p>
          <a:p>
            <a:pPr algn="just"/>
            <a:r>
              <a:rPr lang="ru-RU" sz="1000" b="1" dirty="0" smtClean="0"/>
              <a:t>-собственность </a:t>
            </a:r>
            <a:r>
              <a:rPr lang="ru-RU" sz="1000" b="1" dirty="0"/>
              <a:t>потенциального Инвестора: многоквартирный жилой дом, общей</a:t>
            </a:r>
          </a:p>
          <a:p>
            <a:pPr algn="just"/>
            <a:r>
              <a:rPr lang="ru-RU" sz="1000" b="1" dirty="0"/>
              <a:t>площадью 73 796,9 </a:t>
            </a:r>
            <a:r>
              <a:rPr lang="ru-RU" sz="1000" b="1" dirty="0" err="1"/>
              <a:t>кв.м</a:t>
            </a:r>
            <a:r>
              <a:rPr lang="ru-RU" sz="1000" b="1" dirty="0"/>
              <a:t>., расположенный по адресу: г. Санкт-Петербург, улица Руднева, дом 15, лит. Д, в </a:t>
            </a:r>
            <a:r>
              <a:rPr lang="ru-RU" sz="1000" b="1" dirty="0" err="1"/>
              <a:t>т.ч</a:t>
            </a:r>
            <a:r>
              <a:rPr lang="ru-RU" sz="1000" b="1" dirty="0"/>
              <a:t>.:</a:t>
            </a:r>
          </a:p>
          <a:p>
            <a:pPr algn="just"/>
            <a:r>
              <a:rPr lang="ru-RU" sz="1000" b="1" dirty="0" smtClean="0"/>
              <a:t>• общая </a:t>
            </a:r>
            <a:r>
              <a:rPr lang="ru-RU" sz="1000" b="1" dirty="0"/>
              <a:t>площадь жилых помещений (квартир) - 44 442,8 </a:t>
            </a:r>
            <a:r>
              <a:rPr lang="ru-RU" sz="1000" b="1" dirty="0" err="1"/>
              <a:t>кв.м</a:t>
            </a:r>
            <a:r>
              <a:rPr lang="ru-RU" sz="1000" b="1" dirty="0"/>
              <a:t>.;</a:t>
            </a:r>
          </a:p>
          <a:p>
            <a:pPr algn="just"/>
            <a:r>
              <a:rPr lang="ru-RU" sz="1000" b="1" dirty="0" smtClean="0"/>
              <a:t>• общая </a:t>
            </a:r>
            <a:r>
              <a:rPr lang="ru-RU" sz="1000" b="1" dirty="0"/>
              <a:t>площадь нежилых помещений свободного назначения - 989,0 </a:t>
            </a:r>
            <a:r>
              <a:rPr lang="ru-RU" sz="1000" b="1" dirty="0" err="1"/>
              <a:t>кв.м</a:t>
            </a:r>
            <a:r>
              <a:rPr lang="ru-RU" sz="1000" b="1" dirty="0"/>
              <a:t>.;</a:t>
            </a:r>
          </a:p>
          <a:p>
            <a:pPr algn="just"/>
            <a:r>
              <a:rPr lang="ru-RU" sz="1000" b="1" dirty="0" smtClean="0"/>
              <a:t>• количество </a:t>
            </a:r>
            <a:r>
              <a:rPr lang="ru-RU" sz="1000" b="1" dirty="0" err="1"/>
              <a:t>машиномест</a:t>
            </a:r>
            <a:r>
              <a:rPr lang="ru-RU" sz="1000" b="1" dirty="0"/>
              <a:t> в подземном паркинге - 488 </a:t>
            </a:r>
            <a:r>
              <a:rPr lang="ru-RU" sz="1000" b="1" dirty="0" err="1"/>
              <a:t>машиномест</a:t>
            </a:r>
            <a:r>
              <a:rPr lang="ru-RU" sz="1000" b="1" dirty="0"/>
              <a:t>.</a:t>
            </a:r>
          </a:p>
          <a:p>
            <a:pPr algn="just"/>
            <a:endParaRPr lang="ru-RU" sz="1400" dirty="0"/>
          </a:p>
          <a:p>
            <a:pPr algn="just"/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100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559413" y="544730"/>
            <a:ext cx="784566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Реализация Инвестиционного проекта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40727" y="1946515"/>
            <a:ext cx="3474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0000"/>
                </a:solidFill>
                <a:latin typeface="Raleway" panose="020B0303030101060003" pitchFamily="34" charset="-52"/>
              </a:rPr>
              <a:t>Проект Инвестиционного договора: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54292"/>
            <a:ext cx="2780246" cy="39431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31766" y="2254292"/>
            <a:ext cx="56446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Raleway" panose="020B0303030101060003" pitchFamily="34" charset="-52"/>
              </a:rPr>
              <a:t>В разработанном Университетом проекте Инвестиционного договора предусмотрены правовые механизмы, позволяющие защитить интересы Университета с учетом специфики Инвестиционного проекта:</a:t>
            </a:r>
          </a:p>
          <a:p>
            <a:pPr algn="just"/>
            <a:endParaRPr lang="ru-RU" sz="1200" dirty="0" smtClean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Raleway" panose="020B0303030101060003" pitchFamily="34" charset="-52"/>
              </a:rPr>
              <a:t>Инвестор обязан осуществлять </a:t>
            </a:r>
            <a:r>
              <a:rPr lang="ru-RU" sz="1200" dirty="0">
                <a:latin typeface="Raleway" panose="020B0303030101060003" pitchFamily="34" charset="-52"/>
              </a:rPr>
              <a:t>реконструкцию Общежития и строительство Жилого комплекса одновременно. Реконструкция Общежития должна быть завершена Инвестором проекта не позднее окончания строительства Жилого </a:t>
            </a:r>
            <a:r>
              <a:rPr lang="ru-RU" sz="1200" dirty="0" smtClean="0">
                <a:latin typeface="Raleway" panose="020B0303030101060003" pitchFamily="34" charset="-52"/>
              </a:rPr>
              <a:t>комплекса;</a:t>
            </a:r>
          </a:p>
          <a:p>
            <a:pPr algn="just"/>
            <a:endParaRPr lang="ru-RU" sz="1200" dirty="0" smtClean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Raleway" panose="020B0303030101060003" pitchFamily="34" charset="-52"/>
              </a:rPr>
              <a:t>Банковские </a:t>
            </a:r>
            <a:r>
              <a:rPr lang="ru-RU" sz="1200" dirty="0">
                <a:latin typeface="Raleway" panose="020B0303030101060003" pitchFamily="34" charset="-52"/>
              </a:rPr>
              <a:t>гарантии, предоставляемые Инвестором проекта </a:t>
            </a:r>
            <a:r>
              <a:rPr lang="ru-RU" sz="1200" dirty="0" smtClean="0">
                <a:latin typeface="Raleway" panose="020B0303030101060003" pitchFamily="34" charset="-52"/>
              </a:rPr>
              <a:t>перед заключением Договора. Надлежащее </a:t>
            </a:r>
            <a:r>
              <a:rPr lang="ru-RU" sz="1200" dirty="0">
                <a:latin typeface="Raleway" panose="020B0303030101060003" pitchFamily="34" charset="-52"/>
              </a:rPr>
              <a:t>исполнение обязательств Инвестором проекта по </a:t>
            </a:r>
            <a:r>
              <a:rPr lang="ru-RU" sz="1200" dirty="0" smtClean="0">
                <a:latin typeface="Raleway" panose="020B0303030101060003" pitchFamily="34" charset="-52"/>
              </a:rPr>
              <a:t>Договору</a:t>
            </a:r>
            <a:r>
              <a:rPr lang="ru-RU" sz="1200" dirty="0">
                <a:latin typeface="Raleway" panose="020B0303030101060003" pitchFamily="34" charset="-52"/>
              </a:rPr>
              <a:t>, и предусмотренных Графиком финансирования инвестиционного </a:t>
            </a:r>
            <a:r>
              <a:rPr lang="ru-RU" sz="1200" dirty="0" smtClean="0">
                <a:latin typeface="Raleway" panose="020B0303030101060003" pitchFamily="34" charset="-52"/>
              </a:rPr>
              <a:t>проекта, </a:t>
            </a:r>
            <a:r>
              <a:rPr lang="ru-RU" sz="1200" dirty="0">
                <a:latin typeface="Raleway" panose="020B0303030101060003" pitchFamily="34" charset="-52"/>
              </a:rPr>
              <a:t>перед Инициатором </a:t>
            </a:r>
            <a:r>
              <a:rPr lang="ru-RU" sz="1200" dirty="0" smtClean="0">
                <a:latin typeface="Raleway" panose="020B0303030101060003" pitchFamily="34" charset="-52"/>
              </a:rPr>
              <a:t>проекта обеспечивается </a:t>
            </a:r>
            <a:r>
              <a:rPr lang="ru-RU" sz="1200" dirty="0">
                <a:latin typeface="Raleway" panose="020B0303030101060003" pitchFamily="34" charset="-52"/>
              </a:rPr>
              <a:t>банковской </a:t>
            </a:r>
            <a:r>
              <a:rPr lang="ru-RU" sz="1200" dirty="0" smtClean="0">
                <a:latin typeface="Raleway" panose="020B0303030101060003" pitchFamily="34" charset="-52"/>
              </a:rPr>
              <a:t>гарантией, выданной (наименование </a:t>
            </a:r>
            <a:r>
              <a:rPr lang="ru-RU" sz="1200" dirty="0">
                <a:latin typeface="Raleway" panose="020B0303030101060003" pitchFamily="34" charset="-52"/>
              </a:rPr>
              <a:t>банка полностью с указанием организационно-правовой формы) на </a:t>
            </a:r>
            <a:r>
              <a:rPr lang="ru-RU" sz="1200" dirty="0" smtClean="0">
                <a:latin typeface="Raleway" panose="020B0303030101060003" pitchFamily="34" charset="-52"/>
              </a:rPr>
              <a:t>сумму______ </a:t>
            </a:r>
            <a:r>
              <a:rPr lang="ru-RU" sz="1200" dirty="0">
                <a:latin typeface="Raleway" panose="020B0303030101060003" pitchFamily="34" charset="-52"/>
              </a:rPr>
              <a:t>(прописью) рублей сроком </a:t>
            </a:r>
            <a:r>
              <a:rPr lang="ru-RU" sz="1200" dirty="0" smtClean="0">
                <a:latin typeface="Raleway" panose="020B0303030101060003" pitchFamily="34" charset="-52"/>
              </a:rPr>
              <a:t>до _________г. Указанная </a:t>
            </a:r>
            <a:r>
              <a:rPr lang="ru-RU" sz="1200" dirty="0">
                <a:latin typeface="Raleway" panose="020B0303030101060003" pitchFamily="34" charset="-52"/>
              </a:rPr>
              <a:t>банковская гарантия </a:t>
            </a:r>
            <a:r>
              <a:rPr lang="ru-RU" sz="1200" dirty="0" smtClean="0">
                <a:latin typeface="Raleway" panose="020B0303030101060003" pitchFamily="34" charset="-52"/>
              </a:rPr>
              <a:t>передается </a:t>
            </a:r>
            <a:r>
              <a:rPr lang="ru-RU" sz="1200" dirty="0">
                <a:latin typeface="Raleway" panose="020B0303030101060003" pitchFamily="34" charset="-52"/>
              </a:rPr>
              <a:t>Инвестором проекта Инициатору проекта при подписании </a:t>
            </a:r>
            <a:r>
              <a:rPr lang="ru-RU" sz="1200" dirty="0" smtClean="0">
                <a:latin typeface="Raleway" panose="020B0303030101060003" pitchFamily="34" charset="-52"/>
              </a:rPr>
              <a:t>Договора</a:t>
            </a:r>
            <a:r>
              <a:rPr lang="ru-RU" sz="1200" dirty="0">
                <a:latin typeface="Raleway" panose="020B0303030101060003" pitchFamily="34" charset="-52"/>
              </a:rPr>
              <a:t>. Копия банковской гарантии </a:t>
            </a:r>
            <a:r>
              <a:rPr lang="ru-RU" sz="1200" dirty="0" smtClean="0">
                <a:latin typeface="Raleway" panose="020B0303030101060003" pitchFamily="34" charset="-52"/>
              </a:rPr>
              <a:t>является </a:t>
            </a:r>
            <a:r>
              <a:rPr lang="ru-RU" sz="1200" dirty="0">
                <a:latin typeface="Raleway" panose="020B0303030101060003" pitchFamily="34" charset="-52"/>
              </a:rPr>
              <a:t>приложением к </a:t>
            </a:r>
            <a:r>
              <a:rPr lang="ru-RU" sz="1200" dirty="0" smtClean="0">
                <a:latin typeface="Raleway" panose="020B0303030101060003" pitchFamily="34" charset="-52"/>
              </a:rPr>
              <a:t>Договору.</a:t>
            </a:r>
          </a:p>
          <a:p>
            <a:pPr marL="171450" indent="-171450" algn="just">
              <a:buFontTx/>
              <a:buChar char="-"/>
            </a:pPr>
            <a:endParaRPr lang="ru-RU" sz="1200" dirty="0" smtClean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Raleway" panose="020B0303030101060003" pitchFamily="34" charset="-52"/>
              </a:rPr>
              <a:t>Инициатор </a:t>
            </a:r>
            <a:r>
              <a:rPr lang="ru-RU" sz="1200" dirty="0">
                <a:latin typeface="Raleway" panose="020B0303030101060003" pitchFamily="34" charset="-52"/>
              </a:rPr>
              <a:t>проекта обязуется </a:t>
            </a:r>
            <a:r>
              <a:rPr lang="ru-RU" sz="1200" dirty="0" smtClean="0">
                <a:latin typeface="Raleway" panose="020B0303030101060003" pitchFamily="34" charset="-52"/>
              </a:rPr>
              <a:t>застраховать (виды рисков</a:t>
            </a:r>
            <a:r>
              <a:rPr lang="ru-RU" sz="1200" dirty="0">
                <a:latin typeface="Raleway" panose="020B0303030101060003" pitchFamily="34" charset="-52"/>
              </a:rPr>
              <a:t>) в </a:t>
            </a:r>
            <a:r>
              <a:rPr lang="ru-RU" sz="1200" dirty="0" smtClean="0">
                <a:latin typeface="Raleway" panose="020B0303030101060003" pitchFamily="34" charset="-52"/>
              </a:rPr>
              <a:t>срок ______на сумму _______ (сумма прописью) рублей</a:t>
            </a:r>
            <a:r>
              <a:rPr lang="ru-RU" sz="1200" dirty="0">
                <a:latin typeface="Raleway" panose="020B0303030101060003" pitchFamily="34" charset="-52"/>
              </a:rPr>
              <a:t>.</a:t>
            </a:r>
          </a:p>
          <a:p>
            <a:pPr marL="180975" algn="just"/>
            <a:r>
              <a:rPr lang="ru-RU" sz="1200" dirty="0" smtClean="0">
                <a:latin typeface="Raleway" panose="020B0303030101060003" pitchFamily="34" charset="-52"/>
              </a:rPr>
              <a:t>Инвестор </a:t>
            </a:r>
            <a:r>
              <a:rPr lang="ru-RU" sz="1200" dirty="0">
                <a:latin typeface="Raleway" panose="020B0303030101060003" pitchFamily="34" charset="-52"/>
              </a:rPr>
              <a:t>проекта обязуется застраховать 	 (</a:t>
            </a:r>
            <a:r>
              <a:rPr lang="ru-RU" sz="1200" dirty="0" smtClean="0">
                <a:latin typeface="Raleway" panose="020B0303030101060003" pitchFamily="34" charset="-52"/>
              </a:rPr>
              <a:t>виды рисков</a:t>
            </a:r>
            <a:r>
              <a:rPr lang="ru-RU" sz="1200" dirty="0">
                <a:latin typeface="Raleway" panose="020B0303030101060003" pitchFamily="34" charset="-52"/>
              </a:rPr>
              <a:t>) в </a:t>
            </a:r>
            <a:r>
              <a:rPr lang="ru-RU" sz="1200" dirty="0" smtClean="0">
                <a:latin typeface="Raleway" panose="020B0303030101060003" pitchFamily="34" charset="-52"/>
              </a:rPr>
              <a:t>срок ______на сумму ___________(сумма прописью) рублей</a:t>
            </a:r>
            <a:r>
              <a:rPr lang="ru-RU" sz="1200" dirty="0">
                <a:latin typeface="Raleway" panose="020B0303030101060003" pitchFamily="34" charset="-52"/>
              </a:rPr>
              <a:t>.</a:t>
            </a:r>
          </a:p>
          <a:p>
            <a:pPr marL="171450" indent="-171450" algn="just">
              <a:buFontTx/>
              <a:buChar char="-"/>
            </a:pPr>
            <a:endParaRPr lang="ru-RU" sz="1000" b="1" dirty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endParaRPr lang="ru-RU" sz="1000" b="1" dirty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endParaRPr lang="ru-RU" sz="1000" b="1" dirty="0" smtClean="0">
              <a:latin typeface="Raleway" panose="020B0303030101060003" pitchFamily="34" charset="-52"/>
            </a:endParaRPr>
          </a:p>
          <a:p>
            <a:pPr marL="171450" indent="-171450" algn="just">
              <a:buFontTx/>
              <a:buChar char="-"/>
            </a:pPr>
            <a:endParaRPr lang="ru-RU" sz="1000" b="1" dirty="0">
              <a:latin typeface="Raleway" panose="020B03030301010600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7017646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559413" y="544730"/>
            <a:ext cx="784566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Реализация 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Инвестиционного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проекта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2135901"/>
            <a:ext cx="7572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Raleway" panose="020B0303030101060003" pitchFamily="34" charset="-52"/>
              </a:rPr>
              <a:t>Заключительным документом является Проект Постановления </a:t>
            </a:r>
            <a:r>
              <a:rPr lang="ru-RU" sz="1400" b="1" dirty="0">
                <a:solidFill>
                  <a:srgbClr val="FF0000"/>
                </a:solidFill>
                <a:latin typeface="Raleway" panose="020B0303030101060003" pitchFamily="34" charset="-52"/>
              </a:rPr>
              <a:t>Правительства: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443678"/>
            <a:ext cx="271644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dirty="0">
                <a:latin typeface="Raleway" panose="020B0303030101060003" pitchFamily="34" charset="-52"/>
              </a:rPr>
              <a:t>ПРЕДЛОЖЕНИЯ</a:t>
            </a:r>
          </a:p>
          <a:p>
            <a:pPr algn="ctr"/>
            <a:r>
              <a:rPr lang="ru-RU" sz="700" dirty="0">
                <a:latin typeface="Raleway" panose="020B0303030101060003" pitchFamily="34" charset="-52"/>
              </a:rPr>
              <a:t>ПРАВИТЕЛЬСТВО РОСИИЙСКОЙ ФЕДЕРАЦИИ</a:t>
            </a:r>
          </a:p>
          <a:p>
            <a:pPr algn="ctr"/>
            <a:r>
              <a:rPr lang="ru-RU" sz="700" dirty="0">
                <a:latin typeface="Raleway" panose="020B0303030101060003" pitchFamily="34" charset="-52"/>
              </a:rPr>
              <a:t>ПОСТАНОВЛЕНИЕ</a:t>
            </a:r>
          </a:p>
          <a:p>
            <a:pPr algn="ctr"/>
            <a:r>
              <a:rPr lang="ru-RU" sz="700" dirty="0">
                <a:latin typeface="Raleway" panose="020B0303030101060003" pitchFamily="34" charset="-52"/>
              </a:rPr>
              <a:t>от</a:t>
            </a:r>
            <a:r>
              <a:rPr lang="ru-RU" sz="700" dirty="0" smtClean="0">
                <a:latin typeface="Raleway" panose="020B0303030101060003" pitchFamily="34" charset="-52"/>
              </a:rPr>
              <a:t>« » 2016 </a:t>
            </a:r>
            <a:r>
              <a:rPr lang="ru-RU" sz="700" dirty="0">
                <a:latin typeface="Raleway" panose="020B0303030101060003" pitchFamily="34" charset="-52"/>
              </a:rPr>
              <a:t>г. </a:t>
            </a:r>
            <a:r>
              <a:rPr lang="ru-RU" sz="700" dirty="0" smtClean="0">
                <a:latin typeface="Raleway" panose="020B0303030101060003" pitchFamily="34" charset="-52"/>
              </a:rPr>
              <a:t>№                           МОСКВА</a:t>
            </a:r>
            <a:endParaRPr lang="ru-RU" sz="700" dirty="0">
              <a:latin typeface="Raleway" panose="020B0303030101060003" pitchFamily="34" charset="-52"/>
            </a:endParaRPr>
          </a:p>
          <a:p>
            <a:pPr algn="ctr"/>
            <a:r>
              <a:rPr lang="ru-RU" sz="700" dirty="0">
                <a:latin typeface="Raleway" panose="020B0303030101060003" pitchFamily="34" charset="-52"/>
              </a:rPr>
              <a:t>О ПРИВЛЕЧЕНИИ ИНВЕСТИЦИЙ ДЛЯ РАЗВИТИЯ</a:t>
            </a:r>
          </a:p>
          <a:p>
            <a:pPr algn="ctr"/>
            <a:r>
              <a:rPr lang="ru-RU" sz="700" dirty="0">
                <a:latin typeface="Raleway" panose="020B0303030101060003" pitchFamily="34" charset="-52"/>
              </a:rPr>
              <a:t>ФЕДЕРАЛЬНОГО ГОСУДАРСТВЕННОГО БЮДЖЕТНОГО</a:t>
            </a:r>
          </a:p>
          <a:p>
            <a:pPr algn="ctr"/>
            <a:r>
              <a:rPr lang="ru-RU" sz="700" dirty="0">
                <a:latin typeface="Raleway" panose="020B0303030101060003" pitchFamily="34" charset="-52"/>
              </a:rPr>
              <a:t>ОБРАЗОВАТЕЛЬНОГО УЧРЕЖДЕНИЯ ВЫСШЕГО ОБРАЗОВАНИЯ</a:t>
            </a:r>
          </a:p>
          <a:p>
            <a:pPr algn="ctr"/>
            <a:r>
              <a:rPr lang="ru-RU" sz="700" dirty="0">
                <a:latin typeface="Raleway" panose="020B0303030101060003" pitchFamily="34" charset="-52"/>
              </a:rPr>
              <a:t>’ СЕВЕРО-ЗАПАДНЫЙ ГОСУДАРСТВЕННЫЙ МЕДИЦИНСКИЙ</a:t>
            </a:r>
          </a:p>
          <a:p>
            <a:pPr algn="ctr"/>
            <a:r>
              <a:rPr lang="ru-RU" sz="700" dirty="0">
                <a:latin typeface="Raleway" panose="020B0303030101060003" pitchFamily="34" charset="-52"/>
              </a:rPr>
              <a:t>УНИВЕРСИТЕТ ИМЕНИ И.И. МЕЧНИКОВА” МИНИСТЕРСТВА</a:t>
            </a:r>
          </a:p>
          <a:p>
            <a:pPr algn="ctr"/>
            <a:r>
              <a:rPr lang="ru-RU" sz="700" dirty="0">
                <a:latin typeface="Raleway" panose="020B0303030101060003" pitchFamily="34" charset="-52"/>
              </a:rPr>
              <a:t>ЗДРАВООХРАНЕНИЯ РОССИЙСКОЙ ФЕДЕРАЦИИ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В целях развития инфраструктуры федерального государственного </a:t>
            </a:r>
            <a:r>
              <a:rPr lang="ru-RU" sz="700" dirty="0" smtClean="0">
                <a:latin typeface="Raleway" panose="020B0303030101060003" pitchFamily="34" charset="-52"/>
              </a:rPr>
              <a:t>бюджетного </a:t>
            </a:r>
            <a:r>
              <a:rPr lang="ru-RU" sz="700" dirty="0">
                <a:latin typeface="Raleway" panose="020B0303030101060003" pitchFamily="34" charset="-52"/>
              </a:rPr>
              <a:t>образовательного учреждения высшего образования "Северо- </a:t>
            </a:r>
            <a:r>
              <a:rPr lang="ru-RU" sz="700" dirty="0" smtClean="0">
                <a:latin typeface="Raleway" panose="020B0303030101060003" pitchFamily="34" charset="-52"/>
              </a:rPr>
              <a:t>Западный </a:t>
            </a:r>
            <a:r>
              <a:rPr lang="ru-RU" sz="700" dirty="0">
                <a:latin typeface="Raleway" panose="020B0303030101060003" pitchFamily="34" charset="-52"/>
              </a:rPr>
              <a:t>государственный медицинский университет имени И.И. Мечникова" Министерства здравоохранения Российской Федерации Правительство </a:t>
            </a:r>
            <a:r>
              <a:rPr lang="ru-RU" sz="700" dirty="0" smtClean="0">
                <a:latin typeface="Raleway" panose="020B0303030101060003" pitchFamily="34" charset="-52"/>
              </a:rPr>
              <a:t>Российской </a:t>
            </a:r>
            <a:r>
              <a:rPr lang="ru-RU" sz="700" dirty="0">
                <a:latin typeface="Raleway" panose="020B0303030101060003" pitchFamily="34" charset="-52"/>
              </a:rPr>
              <a:t>Федерации постановляет: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1. Согласиться с предложением Министерства здравоохранения </a:t>
            </a:r>
            <a:r>
              <a:rPr lang="ru-RU" sz="700" dirty="0" smtClean="0">
                <a:latin typeface="Raleway" panose="020B0303030101060003" pitchFamily="34" charset="-52"/>
              </a:rPr>
              <a:t>Российской </a:t>
            </a:r>
            <a:r>
              <a:rPr lang="ru-RU" sz="700" dirty="0">
                <a:latin typeface="Raleway" panose="020B0303030101060003" pitchFamily="34" charset="-52"/>
              </a:rPr>
              <a:t>Федерации и федерального государственного бюджетного </a:t>
            </a:r>
            <a:r>
              <a:rPr lang="ru-RU" sz="700" dirty="0" smtClean="0">
                <a:latin typeface="Raleway" panose="020B0303030101060003" pitchFamily="34" charset="-52"/>
              </a:rPr>
              <a:t>образовательного </a:t>
            </a:r>
            <a:r>
              <a:rPr lang="ru-RU" sz="700" dirty="0">
                <a:latin typeface="Raleway" panose="020B0303030101060003" pitchFamily="34" charset="-52"/>
              </a:rPr>
              <a:t>учреждения высшего образования "Северо-Западный государственный медицинский университет имени И.И. Мечникова" Министерства здраво-охранения Российской Федерации (далее - учреждение), согласованным с Министерством экономического развития Российской Федерации и </a:t>
            </a:r>
            <a:r>
              <a:rPr lang="ru-RU" sz="700" dirty="0" smtClean="0">
                <a:latin typeface="Raleway" panose="020B0303030101060003" pitchFamily="34" charset="-52"/>
              </a:rPr>
              <a:t>Федеральным </a:t>
            </a:r>
            <a:r>
              <a:rPr lang="ru-RU" sz="700" dirty="0">
                <a:latin typeface="Raleway" panose="020B0303030101060003" pitchFamily="34" charset="-52"/>
              </a:rPr>
              <a:t>агентством по управлению государственным имуществом, о </a:t>
            </a:r>
            <a:r>
              <a:rPr lang="ru-RU" sz="700" dirty="0" smtClean="0">
                <a:latin typeface="Raleway" panose="020B0303030101060003" pitchFamily="34" charset="-52"/>
              </a:rPr>
              <a:t>заключении </a:t>
            </a:r>
            <a:r>
              <a:rPr lang="ru-RU" sz="700" dirty="0">
                <a:latin typeface="Raleway" panose="020B0303030101060003" pitchFamily="34" charset="-52"/>
              </a:rPr>
              <a:t>учреждением договора по привлечению инвестиций в отношении находящихся в федеральной собственности и закрепленных на праве </a:t>
            </a:r>
            <a:r>
              <a:rPr lang="ru-RU" sz="700" dirty="0" smtClean="0">
                <a:latin typeface="Raleway" panose="020B0303030101060003" pitchFamily="34" charset="-52"/>
              </a:rPr>
              <a:t>оперативного </a:t>
            </a:r>
            <a:r>
              <a:rPr lang="ru-RU" sz="700" dirty="0">
                <a:latin typeface="Raleway" panose="020B0303030101060003" pitchFamily="34" charset="-52"/>
              </a:rPr>
              <a:t>управления за учреждением объектов недвижимого имущества: </a:t>
            </a:r>
            <a:r>
              <a:rPr lang="ru-RU" sz="700" dirty="0" smtClean="0">
                <a:latin typeface="Raleway" panose="020B0303030101060003" pitchFamily="34" charset="-52"/>
              </a:rPr>
              <a:t>объектов </a:t>
            </a:r>
            <a:r>
              <a:rPr lang="ru-RU" sz="700" dirty="0">
                <a:latin typeface="Raleway" panose="020B0303030101060003" pitchFamily="34" charset="-52"/>
              </a:rPr>
              <a:t>незавершенного строительства (Санкт-Петербург, ул. Руднева, д. 15, лит. В, Д, Е), расположенных на земельном участке (кадастровый номер 78:36:0005526:2449) площадью 22 303 кв. метра, находящемся на праве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77310" y="2335955"/>
            <a:ext cx="27164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dirty="0">
                <a:latin typeface="Raleway" panose="020B0303030101060003" pitchFamily="34" charset="-52"/>
              </a:rPr>
              <a:t>постоянного (бессрочного) пользования у учреждения, и здания общежития (Санкт-Петербург, ул. Кирилловская, д. 14, лит. А), расположенного на </a:t>
            </a:r>
            <a:r>
              <a:rPr lang="ru-RU" sz="700" dirty="0" smtClean="0">
                <a:latin typeface="Raleway" panose="020B0303030101060003" pitchFamily="34" charset="-52"/>
              </a:rPr>
              <a:t>земельном </a:t>
            </a:r>
            <a:r>
              <a:rPr lang="ru-RU" sz="700" dirty="0">
                <a:latin typeface="Raleway" panose="020B0303030101060003" pitchFamily="34" charset="-52"/>
              </a:rPr>
              <a:t>участке (кадастровый номер 78:31:0001430:4) площадью 3 648 кв. метра, находящемся на праве постоянного (бессрочного) пользования у </a:t>
            </a:r>
            <a:r>
              <a:rPr lang="ru-RU" sz="700" dirty="0" smtClean="0">
                <a:latin typeface="Raleway" panose="020B0303030101060003" pitchFamily="34" charset="-52"/>
              </a:rPr>
              <a:t>учреждения</a:t>
            </a:r>
            <a:r>
              <a:rPr lang="ru-RU" sz="700" dirty="0">
                <a:latin typeface="Raleway" panose="020B0303030101060003" pitchFamily="34" charset="-52"/>
              </a:rPr>
              <a:t>, для развития его учебной и социальной инфраструктуры (далее </a:t>
            </a:r>
            <a:r>
              <a:rPr lang="ru-RU" sz="700" dirty="0" smtClean="0">
                <a:latin typeface="Raleway" panose="020B0303030101060003" pitchFamily="34" charset="-52"/>
              </a:rPr>
              <a:t>соответственно </a:t>
            </a:r>
            <a:r>
              <a:rPr lang="ru-RU" sz="700" dirty="0">
                <a:latin typeface="Raleway" panose="020B0303030101060003" pitchFamily="34" charset="-52"/>
              </a:rPr>
              <a:t>- объект, объекты, инвестиционный договор).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2. Установить, что согласование инвестиционного договора, указанного в пункте 1 настоящего постановления, возможно только при наличии в данном договоре обязательств инвестора по финансированию: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сноса объектов незавершенного строительства, указанных в пункте 1 настоящего постановления, с последующей передачей земельного участка (кадастровый номер 78:36:0005526:2449) инвестору под жилищное строительство;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проектирования и реконструкции объекта по адресу: Санкт-Петербург ул. Кирилловская, д. 14, лит. А в размере не менее 550,6 </a:t>
            </a:r>
            <a:r>
              <a:rPr lang="ru-RU" sz="700" dirty="0" err="1">
                <a:latin typeface="Raleway" panose="020B0303030101060003" pitchFamily="34" charset="-52"/>
              </a:rPr>
              <a:t>млн.рублей</a:t>
            </a:r>
            <a:r>
              <a:rPr lang="ru-RU" sz="700" dirty="0">
                <a:latin typeface="Raleway" panose="020B0303030101060003" pitchFamily="34" charset="-52"/>
              </a:rPr>
              <a:t>, </a:t>
            </a:r>
            <a:r>
              <a:rPr lang="ru-RU" sz="700" dirty="0" smtClean="0">
                <a:latin typeface="Raleway" panose="020B0303030101060003" pitchFamily="34" charset="-52"/>
              </a:rPr>
              <a:t>остающегося </a:t>
            </a:r>
            <a:r>
              <a:rPr lang="ru-RU" sz="700" dirty="0">
                <a:latin typeface="Raleway" panose="020B0303030101060003" pitchFamily="34" charset="-52"/>
              </a:rPr>
              <a:t>после реконструкции в собственности Российской Федерации и </a:t>
            </a:r>
            <a:r>
              <a:rPr lang="ru-RU" sz="700" dirty="0" smtClean="0">
                <a:latin typeface="Raleway" panose="020B0303030101060003" pitchFamily="34" charset="-52"/>
              </a:rPr>
              <a:t>оперативном </a:t>
            </a:r>
            <a:r>
              <a:rPr lang="ru-RU" sz="700" dirty="0">
                <a:latin typeface="Raleway" panose="020B0303030101060003" pitchFamily="34" charset="-52"/>
              </a:rPr>
              <a:t>управление учреждения;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проектирования и строительства объекта жилищного строительства (</a:t>
            </a:r>
            <a:r>
              <a:rPr lang="ru-RU" sz="700" dirty="0" smtClean="0">
                <a:latin typeface="Raleway" panose="020B0303030101060003" pitchFamily="34" charset="-52"/>
              </a:rPr>
              <a:t>жилого </a:t>
            </a:r>
            <a:r>
              <a:rPr lang="ru-RU" sz="700" dirty="0">
                <a:latin typeface="Raleway" panose="020B0303030101060003" pitchFamily="34" charset="-52"/>
              </a:rPr>
              <a:t>комплекса со встроенно-пристроенными нежилыми помещениями и встроенно-пристроенной подземной автостоянкой) по адресу:	Санкт-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Петербург, ул. Руднева, д. 15, лит. Д в размере не менее 3491,1 млн. рублей, общая площадь 73 796,92 кв. метра, в том числе наземная площадь не менее 58 184,8 кв. метра с передачей не менее 163,2 кв. метров функциональных (жилых) площадей в указанном здании в собственность Российской </a:t>
            </a:r>
            <a:r>
              <a:rPr lang="ru-RU" sz="700" dirty="0" smtClean="0">
                <a:latin typeface="Raleway" panose="020B0303030101060003" pitchFamily="34" charset="-52"/>
              </a:rPr>
              <a:t>Федерации </a:t>
            </a:r>
            <a:r>
              <a:rPr lang="ru-RU" sz="700" dirty="0">
                <a:latin typeface="Raleway" panose="020B0303030101060003" pitchFamily="34" charset="-52"/>
              </a:rPr>
              <a:t>и оперативное управление учреждения, остальных площадей в </a:t>
            </a:r>
            <a:r>
              <a:rPr lang="ru-RU" sz="700" dirty="0" smtClean="0">
                <a:latin typeface="Raleway" panose="020B0303030101060003" pitchFamily="34" charset="-52"/>
              </a:rPr>
              <a:t>собственность </a:t>
            </a:r>
            <a:r>
              <a:rPr lang="ru-RU" sz="700" dirty="0">
                <a:latin typeface="Raleway" panose="020B0303030101060003" pitchFamily="34" charset="-52"/>
              </a:rPr>
              <a:t>инвестора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инвестиционный договор заключается по результатам проведения </a:t>
            </a:r>
            <a:r>
              <a:rPr lang="ru-RU" sz="700" dirty="0" smtClean="0">
                <a:latin typeface="Raleway" panose="020B0303030101060003" pitchFamily="34" charset="-52"/>
              </a:rPr>
              <a:t>открытого </a:t>
            </a:r>
            <a:r>
              <a:rPr lang="ru-RU" sz="700" dirty="0">
                <a:latin typeface="Raleway" panose="020B0303030101060003" pitchFamily="34" charset="-52"/>
              </a:rPr>
              <a:t>конкурса на право заключения данного договора (далее - открытый кон-курс) в соответствии с законодательством Российской Федерации, а также </a:t>
            </a:r>
            <a:r>
              <a:rPr lang="ru-RU" sz="700" dirty="0" smtClean="0">
                <a:latin typeface="Raleway" panose="020B0303030101060003" pitchFamily="34" charset="-52"/>
              </a:rPr>
              <a:t>порядком </a:t>
            </a:r>
            <a:r>
              <a:rPr lang="ru-RU" sz="700" dirty="0">
                <a:latin typeface="Raleway" panose="020B0303030101060003" pitchFamily="34" charset="-52"/>
              </a:rPr>
              <a:t>проведения открытого конкурса.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46153" y="2347810"/>
            <a:ext cx="271644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dirty="0">
                <a:latin typeface="Raleway" panose="020B0303030101060003" pitchFamily="34" charset="-52"/>
              </a:rPr>
              <a:t>установленным Министерством здравоохранения Российской Федерации;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конкурсная документация на проведение открытого конкурса, </a:t>
            </a:r>
            <a:r>
              <a:rPr lang="ru-RU" sz="700" dirty="0" smtClean="0">
                <a:latin typeface="Raleway" panose="020B0303030101060003" pitchFamily="34" charset="-52"/>
              </a:rPr>
              <a:t>включающая </a:t>
            </a:r>
            <a:r>
              <a:rPr lang="ru-RU" sz="700" dirty="0">
                <a:latin typeface="Raleway" panose="020B0303030101060003" pitchFamily="34" charset="-52"/>
              </a:rPr>
              <a:t>проект инвестиционного договора, утверждается учреждением по </a:t>
            </a:r>
            <a:r>
              <a:rPr lang="ru-RU" sz="700" dirty="0" smtClean="0">
                <a:latin typeface="Raleway" panose="020B0303030101060003" pitchFamily="34" charset="-52"/>
              </a:rPr>
              <a:t>согласованию </a:t>
            </a:r>
            <a:r>
              <a:rPr lang="ru-RU" sz="700" dirty="0">
                <a:latin typeface="Raleway" panose="020B0303030101060003" pitchFamily="34" charset="-52"/>
              </a:rPr>
              <a:t>с Министерством здравоохранения Российской Федерации и </a:t>
            </a:r>
            <a:r>
              <a:rPr lang="ru-RU" sz="700" dirty="0" smtClean="0">
                <a:latin typeface="Raleway" panose="020B0303030101060003" pitchFamily="34" charset="-52"/>
              </a:rPr>
              <a:t>Федеральным </a:t>
            </a:r>
            <a:r>
              <a:rPr lang="ru-RU" sz="700" dirty="0">
                <a:latin typeface="Raleway" panose="020B0303030101060003" pitchFamily="34" charset="-52"/>
              </a:rPr>
              <a:t>агентством по управлению государственным имуществом;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реконструкция объекта, остающегося в собственности Российской Феде-рации и оперативном управлении учреждения, и снос объектов </a:t>
            </a:r>
            <a:r>
              <a:rPr lang="ru-RU" sz="700" dirty="0" smtClean="0">
                <a:latin typeface="Raleway" panose="020B0303030101060003" pitchFamily="34" charset="-52"/>
              </a:rPr>
              <a:t>незавершенного </a:t>
            </a:r>
            <a:r>
              <a:rPr lang="ru-RU" sz="700" dirty="0">
                <a:latin typeface="Raleway" panose="020B0303030101060003" pitchFamily="34" charset="-52"/>
              </a:rPr>
              <a:t>строительства, а также последующее жилищное строительство на земель-ном участке (кадастровый номер 78:36:0005526:2449) осуществляются </a:t>
            </a:r>
            <a:r>
              <a:rPr lang="ru-RU" sz="700" dirty="0" smtClean="0">
                <a:latin typeface="Raleway" panose="020B0303030101060003" pitchFamily="34" charset="-52"/>
              </a:rPr>
              <a:t>инвестором </a:t>
            </a:r>
            <a:r>
              <a:rPr lang="ru-RU" sz="700" dirty="0">
                <a:latin typeface="Raleway" panose="020B0303030101060003" pitchFamily="34" charset="-52"/>
              </a:rPr>
              <a:t>одновременно. При этом сроки осуществления реконструкции и </a:t>
            </a:r>
            <a:r>
              <a:rPr lang="ru-RU" sz="700" dirty="0" smtClean="0">
                <a:latin typeface="Raleway" panose="020B0303030101060003" pitchFamily="34" charset="-52"/>
              </a:rPr>
              <a:t>жилищного </a:t>
            </a:r>
            <a:r>
              <a:rPr lang="ru-RU" sz="700" dirty="0">
                <a:latin typeface="Raleway" panose="020B0303030101060003" pitchFamily="34" charset="-52"/>
              </a:rPr>
              <a:t>строительства определяется сторонами в инвестиционном договоре.</a:t>
            </a:r>
          </a:p>
          <a:p>
            <a:pPr algn="just"/>
            <a:r>
              <a:rPr lang="ru-RU" sz="700" dirty="0" smtClean="0">
                <a:latin typeface="Raleway" panose="020B0303030101060003" pitchFamily="34" charset="-52"/>
              </a:rPr>
              <a:t>3. Министерству</a:t>
            </a:r>
            <a:r>
              <a:rPr lang="ru-RU" sz="700" dirty="0">
                <a:latin typeface="Raleway" panose="020B0303030101060003" pitchFamily="34" charset="-52"/>
              </a:rPr>
              <a:t>	здравоохранения	Российской Федерации и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Федеральному агентству по управлению государственным имуществом </a:t>
            </a:r>
            <a:r>
              <a:rPr lang="ru-RU" sz="700" dirty="0" smtClean="0">
                <a:latin typeface="Raleway" panose="020B0303030101060003" pitchFamily="34" charset="-52"/>
              </a:rPr>
              <a:t>обеспечить </a:t>
            </a:r>
            <a:r>
              <a:rPr lang="ru-RU" sz="700" dirty="0">
                <a:latin typeface="Raleway" panose="020B0303030101060003" pitchFamily="34" charset="-52"/>
              </a:rPr>
              <a:t>согласование проекта конкурсной документации, указанной в пункте 2 настоящего постановления, в течение 10 рабочих дней со дня его </a:t>
            </a:r>
            <a:r>
              <a:rPr lang="ru-RU" sz="700" dirty="0" smtClean="0">
                <a:latin typeface="Raleway" panose="020B0303030101060003" pitchFamily="34" charset="-52"/>
              </a:rPr>
              <a:t>представления </a:t>
            </a:r>
            <a:r>
              <a:rPr lang="ru-RU" sz="700" dirty="0">
                <a:latin typeface="Raleway" panose="020B0303030101060003" pitchFamily="34" charset="-52"/>
              </a:rPr>
              <a:t>учреждением.</a:t>
            </a:r>
          </a:p>
          <a:p>
            <a:pPr algn="just"/>
            <a:r>
              <a:rPr lang="ru-RU" sz="700" dirty="0" smtClean="0">
                <a:latin typeface="Raleway" panose="020B0303030101060003" pitchFamily="34" charset="-52"/>
              </a:rPr>
              <a:t>4. Установить</a:t>
            </a:r>
            <a:r>
              <a:rPr lang="ru-RU" sz="700" dirty="0">
                <a:latin typeface="Raleway" panose="020B0303030101060003" pitchFamily="34" charset="-52"/>
              </a:rPr>
              <a:t>, что на правоотношения, возникающие в связи с </a:t>
            </a:r>
            <a:r>
              <a:rPr lang="ru-RU" sz="700" dirty="0" smtClean="0">
                <a:latin typeface="Raleway" panose="020B0303030101060003" pitchFamily="34" charset="-52"/>
              </a:rPr>
              <a:t>привлечением </a:t>
            </a:r>
            <a:r>
              <a:rPr lang="ru-RU" sz="700" dirty="0">
                <a:latin typeface="Raleway" panose="020B0303030101060003" pitchFamily="34" charset="-52"/>
              </a:rPr>
              <a:t>инвестиций в отношении объекта, не распространяется действие </a:t>
            </a:r>
            <a:r>
              <a:rPr lang="ru-RU" sz="700" dirty="0" smtClean="0">
                <a:latin typeface="Raleway" panose="020B0303030101060003" pitchFamily="34" charset="-52"/>
              </a:rPr>
              <a:t>постановлений </a:t>
            </a:r>
            <a:r>
              <a:rPr lang="ru-RU" sz="700" dirty="0">
                <a:latin typeface="Raleway" panose="020B0303030101060003" pitchFamily="34" charset="-52"/>
              </a:rPr>
              <a:t>Правительства Российской Федерации от 10 августа 2007 г. № 505 "О порядке принятия федеральными органами исполнительной власти решений о даче согласия на заключение сделок по привлечению инвестиций в отношении находящихся в федеральной собственности объектов недвижимо-</a:t>
            </a:r>
            <a:r>
              <a:rPr lang="ru-RU" sz="700" dirty="0" err="1">
                <a:latin typeface="Raleway" panose="020B0303030101060003" pitchFamily="34" charset="-52"/>
              </a:rPr>
              <a:t>го</a:t>
            </a:r>
            <a:r>
              <a:rPr lang="ru-RU" sz="700" dirty="0">
                <a:latin typeface="Raleway" panose="020B0303030101060003" pitchFamily="34" charset="-52"/>
              </a:rPr>
              <a:t> имущества" и от 3 апреля 2008 г. № 234 "Об обеспечении жилищного и иного строительства на земельных участках, находящихся в федеральной </a:t>
            </a:r>
            <a:r>
              <a:rPr lang="ru-RU" sz="700" dirty="0" smtClean="0">
                <a:latin typeface="Raleway" panose="020B0303030101060003" pitchFamily="34" charset="-52"/>
              </a:rPr>
              <a:t>собственности</a:t>
            </a:r>
            <a:r>
              <a:rPr lang="ru-RU" sz="700" dirty="0">
                <a:latin typeface="Raleway" panose="020B0303030101060003" pitchFamily="34" charset="-52"/>
              </a:rPr>
              <a:t>".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Председатель Правительств</a:t>
            </a:r>
          </a:p>
          <a:p>
            <a:pPr algn="just"/>
            <a:r>
              <a:rPr lang="ru-RU" sz="700" dirty="0">
                <a:latin typeface="Raleway" panose="020B0303030101060003" pitchFamily="34" charset="-52"/>
              </a:rPr>
              <a:t>Российской Федерации	Д. Медведев</a:t>
            </a:r>
          </a:p>
        </p:txBody>
      </p:sp>
    </p:spTree>
    <p:extLst>
      <p:ext uri="{BB962C8B-B14F-4D97-AF65-F5344CB8AC3E}">
        <p14:creationId xmlns:p14="http://schemas.microsoft.com/office/powerpoint/2010/main" val="230113912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90"/>
            <a:ext cx="8964488" cy="160324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929058" y="2214554"/>
            <a:ext cx="460851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200" dirty="0" smtClean="0">
                <a:latin typeface="Raleway" panose="020B0303030101060003" pitchFamily="34" charset="-52"/>
                <a:cs typeface="Arial" pitchFamily="34" charset="0"/>
              </a:rPr>
              <a:t>В настоящее время Проект Постановления Правительства Российской Федерации размещен на межведомственном портале в сети Интернет </a:t>
            </a:r>
            <a:r>
              <a:rPr lang="en-US" sz="1200" dirty="0" smtClean="0">
                <a:latin typeface="Raleway" panose="020B0303030101060003" pitchFamily="34" charset="-52"/>
                <a:cs typeface="Arial" pitchFamily="34" charset="0"/>
                <a:hlinkClick r:id="rId3"/>
              </a:rPr>
              <a:t>http://regulation.gov.ru</a:t>
            </a:r>
            <a:r>
              <a:rPr lang="ru-RU" sz="1200" dirty="0" smtClean="0">
                <a:latin typeface="Raleway" panose="020B0303030101060003" pitchFamily="34" charset="-52"/>
                <a:cs typeface="Arial" pitchFamily="34" charset="0"/>
              </a:rPr>
              <a:t>.</a:t>
            </a:r>
          </a:p>
          <a:p>
            <a:pPr algn="just">
              <a:spcBef>
                <a:spcPts val="300"/>
              </a:spcBef>
            </a:pPr>
            <a:r>
              <a:rPr lang="en-US" sz="1200" dirty="0" smtClean="0">
                <a:latin typeface="Raleway" panose="020B0303030101060003" pitchFamily="34" charset="-52"/>
                <a:cs typeface="Arial" pitchFamily="34" charset="0"/>
              </a:rPr>
              <a:t> </a:t>
            </a:r>
            <a:r>
              <a:rPr lang="ru-RU" sz="1200" dirty="0" smtClean="0">
                <a:latin typeface="Raleway" panose="020B0303030101060003" pitchFamily="34" charset="-52"/>
                <a:cs typeface="Arial" pitchFamily="34" charset="0"/>
              </a:rPr>
              <a:t>Документы по Инвестиционному проекту проходят оценку в Министерстве экономического развития Российской Федерации и Федеральном агентстве по управлению государственным имуществом (</a:t>
            </a:r>
            <a:r>
              <a:rPr lang="ru-RU" sz="1200" dirty="0" err="1" smtClean="0">
                <a:latin typeface="Raleway" panose="020B0303030101060003" pitchFamily="34" charset="-52"/>
                <a:cs typeface="Arial" pitchFamily="34" charset="0"/>
              </a:rPr>
              <a:t>Росимущество</a:t>
            </a:r>
            <a:r>
              <a:rPr lang="ru-RU" sz="1200" dirty="0" smtClean="0">
                <a:latin typeface="Raleway" panose="020B0303030101060003" pitchFamily="34" charset="-52"/>
                <a:cs typeface="Arial" pitchFamily="34" charset="0"/>
              </a:rPr>
              <a:t>).</a:t>
            </a:r>
          </a:p>
          <a:p>
            <a:pPr algn="just">
              <a:spcBef>
                <a:spcPts val="300"/>
              </a:spcBef>
            </a:pPr>
            <a:r>
              <a:rPr lang="ru-RU" sz="1200" dirty="0" smtClean="0">
                <a:latin typeface="Raleway" panose="020B0303030101060003" pitchFamily="34" charset="-52"/>
                <a:cs typeface="Arial" pitchFamily="34" charset="0"/>
              </a:rPr>
              <a:t>Замечания, представленные </a:t>
            </a:r>
            <a:r>
              <a:rPr lang="ru-RU" sz="1200" dirty="0" err="1" smtClean="0">
                <a:latin typeface="Raleway" panose="020B0303030101060003" pitchFamily="34" charset="-52"/>
                <a:cs typeface="Arial" pitchFamily="34" charset="0"/>
              </a:rPr>
              <a:t>Росимуществом</a:t>
            </a:r>
            <a:r>
              <a:rPr lang="ru-RU" sz="1200" dirty="0" smtClean="0">
                <a:latin typeface="Raleway" panose="020B0303030101060003" pitchFamily="34" charset="-52"/>
                <a:cs typeface="Arial" pitchFamily="34" charset="0"/>
              </a:rPr>
              <a:t>, устранены и доработанный пакет документов   передан для дальнейшего согласования.</a:t>
            </a:r>
            <a:endParaRPr lang="ru-RU" sz="1200" dirty="0">
              <a:latin typeface="Raleway" panose="020B0303030101060003" pitchFamily="34" charset="-52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413" y="544730"/>
            <a:ext cx="784566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Заключение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</p:txBody>
      </p:sp>
      <p:pic>
        <p:nvPicPr>
          <p:cNvPr id="1026" name="Picture 2" descr="C:\Users\Irina\Desktop\IMG_6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714620"/>
            <a:ext cx="3633800" cy="2571768"/>
          </a:xfrm>
          <a:prstGeom prst="rect">
            <a:avLst/>
          </a:prstGeom>
          <a:noFill/>
        </p:spPr>
      </p:pic>
      <p:pic>
        <p:nvPicPr>
          <p:cNvPr id="13" name="Picture 5" descr="C:\Users\Irina\Desktop\IMG_6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286256"/>
            <a:ext cx="4500594" cy="15208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8588" y="5883783"/>
            <a:ext cx="86776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700" b="1" dirty="0" smtClean="0">
                <a:solidFill>
                  <a:srgbClr val="FF0000"/>
                </a:solidFill>
                <a:latin typeface="Raleway" panose="020B0303030101060003" pitchFamily="34" charset="-52"/>
                <a:cs typeface="Arial" pitchFamily="34" charset="0"/>
              </a:rPr>
              <a:t>Просим поддержать представленный Инвестиционный проект Университета !</a:t>
            </a:r>
            <a:endParaRPr lang="ru-RU" sz="1700" b="1" dirty="0">
              <a:solidFill>
                <a:srgbClr val="FF0000"/>
              </a:solidFill>
              <a:latin typeface="Raleway" panose="020B0303030101060003" pitchFamily="34" charset="-52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70267" y="6390124"/>
            <a:ext cx="306041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1700" b="1" dirty="0" smtClean="0">
                <a:solidFill>
                  <a:srgbClr val="FF0000"/>
                </a:solidFill>
                <a:latin typeface="Raleway" panose="020B0303030101060003" pitchFamily="34" charset="-52"/>
                <a:cs typeface="Arial" pitchFamily="34" charset="0"/>
              </a:rPr>
              <a:t>Благодарим за внимание!</a:t>
            </a:r>
            <a:endParaRPr lang="ru-RU" sz="1700" b="1" dirty="0">
              <a:solidFill>
                <a:srgbClr val="FF0000"/>
              </a:solidFill>
              <a:latin typeface="Raleway" panose="020B0303030101060003" pitchFamily="34" charset="-52"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1071538" y="857232"/>
            <a:ext cx="6643734" cy="57626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  <a:latin typeface="Raleway"/>
                <a:ea typeface="+mj-ea"/>
                <a:cs typeface="Times New Roman" pitchFamily="18" charset="0"/>
              </a:rPr>
              <a:t>Миссия Университета</a:t>
            </a:r>
          </a:p>
        </p:txBody>
      </p:sp>
      <p:sp>
        <p:nvSpPr>
          <p:cNvPr id="3076" name="Rectangle 3"/>
          <p:cNvSpPr txBox="1">
            <a:spLocks/>
          </p:cNvSpPr>
          <p:nvPr/>
        </p:nvSpPr>
        <p:spPr bwMode="auto">
          <a:xfrm>
            <a:off x="468313" y="1341438"/>
            <a:ext cx="8229600" cy="266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  <a:buFont typeface="Arial" pitchFamily="34" charset="0"/>
              <a:buChar char="•"/>
            </a:pPr>
            <a:endParaRPr lang="en-US" altLang="ru-RU" sz="1600" b="1" dirty="0" smtClean="0">
              <a:latin typeface="Raleway"/>
              <a:cs typeface="Times New Roman" pitchFamily="18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endParaRPr lang="en-US" altLang="ru-RU" sz="1600" b="1" dirty="0" smtClean="0">
              <a:latin typeface="Raleway"/>
              <a:cs typeface="Times New Roman" pitchFamily="18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ru-RU" sz="1600" b="1" dirty="0" smtClean="0">
                <a:latin typeface="Raleway"/>
                <a:cs typeface="Times New Roman" pitchFamily="18" charset="0"/>
              </a:rPr>
              <a:t>Высококачественное </a:t>
            </a:r>
            <a:r>
              <a:rPr lang="ru-RU" altLang="ru-RU" sz="1600" b="1" dirty="0">
                <a:latin typeface="Raleway"/>
                <a:cs typeface="Times New Roman" pitchFamily="18" charset="0"/>
              </a:rPr>
              <a:t>образование российского врача в ХХ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altLang="ru-RU" sz="1600" b="1" dirty="0">
                <a:latin typeface="Raleway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latin typeface="Raleway"/>
                <a:cs typeface="Times New Roman" pitchFamily="18" charset="0"/>
              </a:rPr>
              <a:t>веке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ru-RU" sz="1600" b="1" dirty="0" smtClean="0">
                <a:latin typeface="Raleway"/>
                <a:cs typeface="Times New Roman" pitchFamily="18" charset="0"/>
              </a:rPr>
              <a:t>Инновационная </a:t>
            </a:r>
            <a:r>
              <a:rPr lang="ru-RU" altLang="ru-RU" sz="1600" b="1" dirty="0">
                <a:latin typeface="Raleway"/>
                <a:cs typeface="Times New Roman" pitchFamily="18" charset="0"/>
              </a:rPr>
              <a:t>научная деятельность и внедрение ее результатов в практическое здравоохранение и </a:t>
            </a:r>
            <a:r>
              <a:rPr lang="ru-RU" altLang="ru-RU" sz="1600" b="1" dirty="0" smtClean="0">
                <a:latin typeface="Raleway"/>
                <a:cs typeface="Times New Roman" pitchFamily="18" charset="0"/>
              </a:rPr>
              <a:t>образование</a:t>
            </a:r>
            <a:endParaRPr lang="ru-RU" altLang="ru-RU" sz="1600" b="1" dirty="0">
              <a:latin typeface="Raleway"/>
              <a:cs typeface="Times New Roman" pitchFamily="18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ru-RU" sz="1600" b="1" dirty="0">
                <a:latin typeface="Raleway"/>
                <a:cs typeface="Times New Roman" pitchFamily="18" charset="0"/>
              </a:rPr>
              <a:t>Высокоэффективная лечебная помощь гражданам Российской </a:t>
            </a:r>
            <a:r>
              <a:rPr lang="ru-RU" altLang="ru-RU" sz="1600" b="1" dirty="0" smtClean="0">
                <a:latin typeface="Raleway"/>
                <a:cs typeface="Times New Roman" pitchFamily="18" charset="0"/>
              </a:rPr>
              <a:t>Федерации</a:t>
            </a:r>
            <a:endParaRPr lang="ru-RU" altLang="ru-RU" sz="1600" b="1" dirty="0">
              <a:latin typeface="Raleway"/>
              <a:cs typeface="Times New Roman" pitchFamily="18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altLang="ru-RU" sz="1600" b="1" dirty="0">
                <a:latin typeface="Raleway"/>
                <a:cs typeface="Times New Roman" pitchFamily="18" charset="0"/>
              </a:rPr>
              <a:t>Формирование высокой нравственности и духовности российского врача</a:t>
            </a: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8675688" y="616585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074" name="Picture 2" descr="C:\Users\Irina\Desktop\HH6tdzx692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786190"/>
            <a:ext cx="8455197" cy="2908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852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80184"/>
            <a:ext cx="8215312" cy="24347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Raleway"/>
              </a:rPr>
              <a:t>Образовательная деятельность Университета осуществляется на 110 кафедрах, на</a:t>
            </a:r>
            <a:r>
              <a:rPr lang="ru-RU" sz="1800" dirty="0">
                <a:latin typeface="Raleway"/>
              </a:rPr>
              <a:t> </a:t>
            </a:r>
            <a:r>
              <a:rPr lang="ru-RU" sz="1800" dirty="0" smtClean="0">
                <a:latin typeface="Raleway"/>
              </a:rPr>
              <a:t>лечебном</a:t>
            </a:r>
            <a:r>
              <a:rPr lang="ru-RU" sz="1800" dirty="0">
                <a:latin typeface="Raleway"/>
              </a:rPr>
              <a:t>, медико-профилактическом, педиатрическом, стоматологическом, хирургическом, терапевтическом, </a:t>
            </a:r>
            <a:r>
              <a:rPr lang="ru-RU" sz="1800" dirty="0" smtClean="0">
                <a:latin typeface="Raleway"/>
              </a:rPr>
              <a:t>медико-биологическом факультетах и факультете </a:t>
            </a:r>
            <a:r>
              <a:rPr lang="ru-RU" sz="1800" dirty="0">
                <a:latin typeface="Raleway"/>
              </a:rPr>
              <a:t>сестринского образования и медико-социальной </a:t>
            </a:r>
            <a:r>
              <a:rPr lang="ru-RU" sz="1800" dirty="0" smtClean="0">
                <a:latin typeface="Raleway"/>
              </a:rPr>
              <a:t>работы.</a:t>
            </a:r>
            <a:br>
              <a:rPr lang="ru-RU" sz="1800" dirty="0" smtClean="0">
                <a:latin typeface="Raleway"/>
              </a:rPr>
            </a:br>
            <a:r>
              <a:rPr lang="ru-RU" sz="1800" dirty="0" smtClean="0">
                <a:latin typeface="Raleway"/>
              </a:rPr>
              <a:t>Клинические базы Университета рассчитаны на 892 койки и расположены на 5 собственных клинических площадках.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5928" y="404664"/>
            <a:ext cx="82153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Raleway"/>
              </a:rPr>
              <a:t>Образовательная и клиническая деятельность Университета</a:t>
            </a:r>
            <a:endParaRPr lang="ru-RU" sz="3200" b="1" dirty="0">
              <a:solidFill>
                <a:schemeClr val="bg1"/>
              </a:solidFill>
              <a:latin typeface="Raleway"/>
            </a:endParaRPr>
          </a:p>
        </p:txBody>
      </p:sp>
      <p:pic>
        <p:nvPicPr>
          <p:cNvPr id="2050" name="Picture 2" descr="C:\Users\Irina\Desktop\OetNjg87X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429132"/>
            <a:ext cx="8454990" cy="2170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5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51606" y="2296742"/>
            <a:ext cx="489654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Raleway" panose="020B0303030101060003" pitchFamily="34" charset="-52"/>
              </a:rPr>
              <a:t>Для целей уставной деятельности Университет использует </a:t>
            </a:r>
            <a:r>
              <a:rPr lang="ru-RU" sz="1400" dirty="0">
                <a:latin typeface="Raleway" panose="020B0303030101060003" pitchFamily="34" charset="-52"/>
              </a:rPr>
              <a:t>закрепленные за ним на праве оперативного управления 73 здания и сооружения учебной, научной, производственной, </a:t>
            </a:r>
            <a:r>
              <a:rPr lang="ru-RU" sz="1400" dirty="0" smtClean="0">
                <a:latin typeface="Raleway" panose="020B0303030101060003" pitchFamily="34" charset="-52"/>
              </a:rPr>
              <a:t>социальной инфраструктуры</a:t>
            </a:r>
            <a:r>
              <a:rPr lang="ru-RU" sz="1400" dirty="0">
                <a:latin typeface="Raleway" panose="020B0303030101060003" pitchFamily="34" charset="-52"/>
              </a:rPr>
              <a:t>, </a:t>
            </a:r>
            <a:r>
              <a:rPr lang="ru-RU" sz="1400" dirty="0" smtClean="0">
                <a:latin typeface="Raleway" panose="020B0303030101060003" pitchFamily="34" charset="-52"/>
              </a:rPr>
              <a:t>общая площадь </a:t>
            </a:r>
            <a:r>
              <a:rPr lang="ru-RU" sz="1400" dirty="0">
                <a:latin typeface="Raleway" panose="020B0303030101060003" pitchFamily="34" charset="-52"/>
              </a:rPr>
              <a:t>которых </a:t>
            </a:r>
            <a:r>
              <a:rPr lang="ru-RU" sz="1400" dirty="0" smtClean="0">
                <a:latin typeface="Raleway" panose="020B0303030101060003" pitchFamily="34" charset="-52"/>
              </a:rPr>
              <a:t>превышает 190 </a:t>
            </a:r>
            <a:r>
              <a:rPr lang="ru-RU" sz="1400" dirty="0">
                <a:latin typeface="Raleway" panose="020B0303030101060003" pitchFamily="34" charset="-52"/>
              </a:rPr>
              <a:t>000 кв. метров и которые расположены на девяти площадках в пяти </a:t>
            </a:r>
            <a:r>
              <a:rPr lang="ru-RU" sz="1400" dirty="0" smtClean="0">
                <a:latin typeface="Raleway" panose="020B0303030101060003" pitchFamily="34" charset="-52"/>
              </a:rPr>
              <a:t>административных </a:t>
            </a:r>
            <a:r>
              <a:rPr lang="ru-RU" sz="1400" dirty="0">
                <a:latin typeface="Raleway" panose="020B0303030101060003" pitchFamily="34" charset="-52"/>
              </a:rPr>
              <a:t>районах Санкт-Петербурга. Кроме того, </a:t>
            </a:r>
            <a:r>
              <a:rPr lang="ru-RU" sz="1400" dirty="0" smtClean="0">
                <a:latin typeface="Raleway" panose="020B0303030101060003" pitchFamily="34" charset="-52"/>
              </a:rPr>
              <a:t>Университет  </a:t>
            </a:r>
            <a:r>
              <a:rPr lang="ru-RU" sz="1400" dirty="0">
                <a:latin typeface="Raleway" panose="020B0303030101060003" pitchFamily="34" charset="-52"/>
              </a:rPr>
              <a:t>ведет учебную и научно-практическую деятельности на территории 60 клинических баз.</a:t>
            </a:r>
          </a:p>
          <a:p>
            <a:pPr algn="just"/>
            <a:r>
              <a:rPr lang="ru-RU" sz="1400" dirty="0" smtClean="0">
                <a:latin typeface="Raleway" panose="020B0303030101060003" pitchFamily="34" charset="-52"/>
              </a:rPr>
              <a:t>     При </a:t>
            </a:r>
            <a:r>
              <a:rPr lang="ru-RU" sz="1400" dirty="0">
                <a:latin typeface="Raleway" panose="020B0303030101060003" pitchFamily="34" charset="-52"/>
              </a:rPr>
              <a:t>этом 120 000 кв. метров площадей, находящихся в оперативном управлении </a:t>
            </a:r>
            <a:r>
              <a:rPr lang="ru-RU" sz="1400" dirty="0" smtClean="0">
                <a:latin typeface="Raleway" panose="020B0303030101060003" pitchFamily="34" charset="-52"/>
              </a:rPr>
              <a:t>Университета, </a:t>
            </a:r>
            <a:r>
              <a:rPr lang="ru-RU" sz="1400" dirty="0">
                <a:latin typeface="Raleway" panose="020B0303030101060003" pitchFamily="34" charset="-52"/>
              </a:rPr>
              <a:t>необходимых для обеспечения </a:t>
            </a:r>
            <a:r>
              <a:rPr lang="ru-RU" sz="1400" dirty="0" smtClean="0">
                <a:latin typeface="Raleway" panose="020B0303030101060003" pitchFamily="34" charset="-52"/>
              </a:rPr>
              <a:t>образовательного, </a:t>
            </a:r>
            <a:r>
              <a:rPr lang="ru-RU" sz="1400" dirty="0">
                <a:latin typeface="Raleway" panose="020B0303030101060003" pitchFamily="34" charset="-52"/>
              </a:rPr>
              <a:t>научного и </a:t>
            </a:r>
            <a:r>
              <a:rPr lang="ru-RU" sz="1400" dirty="0" smtClean="0">
                <a:latin typeface="Raleway" panose="020B0303030101060003" pitchFamily="34" charset="-52"/>
              </a:rPr>
              <a:t>клинического процессов, </a:t>
            </a:r>
            <a:r>
              <a:rPr lang="ru-RU" sz="1400" dirty="0">
                <a:latin typeface="Raleway" panose="020B0303030101060003" pitchFamily="34" charset="-52"/>
              </a:rPr>
              <a:t>проживания иногородних обучающихся, организации питания обучающихся и работников </a:t>
            </a:r>
            <a:r>
              <a:rPr lang="ru-RU" sz="1400" dirty="0" smtClean="0">
                <a:latin typeface="Raleway" panose="020B0303030101060003" pitchFamily="34" charset="-52"/>
              </a:rPr>
              <a:t>Университета, </a:t>
            </a:r>
            <a:r>
              <a:rPr lang="ru-RU" sz="1400" dirty="0">
                <a:latin typeface="Raleway" panose="020B0303030101060003" pitchFamily="34" charset="-52"/>
              </a:rPr>
              <a:t>функционирования структурных </a:t>
            </a:r>
            <a:r>
              <a:rPr lang="ru-RU" sz="1400" dirty="0" smtClean="0">
                <a:latin typeface="Raleway" panose="020B0303030101060003" pitchFamily="34" charset="-52"/>
              </a:rPr>
              <a:t>подразделений Университета, </a:t>
            </a:r>
            <a:r>
              <a:rPr lang="ru-RU" sz="1400" dirty="0">
                <a:latin typeface="Raleway" panose="020B0303030101060003" pitchFamily="34" charset="-52"/>
              </a:rPr>
              <a:t>требуют проведения </a:t>
            </a:r>
            <a:r>
              <a:rPr lang="ru-RU" sz="1400" dirty="0" smtClean="0">
                <a:latin typeface="Raleway" panose="020B0303030101060003" pitchFamily="34" charset="-52"/>
              </a:rPr>
              <a:t>реконструкции или капитального ремонта.</a:t>
            </a:r>
            <a:endParaRPr lang="ru-RU" sz="1400" dirty="0">
              <a:latin typeface="Raleway" panose="020B0303030101060003" pitchFamily="34" charset="-52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1021028" y="544730"/>
            <a:ext cx="6922431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Общие сведения об инфраструктуре объектов</a:t>
            </a:r>
          </a:p>
          <a:p>
            <a:pPr algn="ctr"/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ФГБОУ ВО СЗГМУ им. И.И. Мечникова Минздрава России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4" y="2296742"/>
            <a:ext cx="352839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52" y="-7358138"/>
            <a:ext cx="9144000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4063712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400" dirty="0" smtClean="0">
                <a:latin typeface="Raleway" panose="020B0303030101060003" pitchFamily="34" charset="-52"/>
              </a:rPr>
              <a:t>     </a:t>
            </a:r>
            <a:r>
              <a:rPr lang="ru-RU" sz="1400" dirty="0" smtClean="0">
                <a:latin typeface="Raleway" panose="020B0303030101060003" pitchFamily="34" charset="-52"/>
              </a:rPr>
              <a:t>Дефицит </a:t>
            </a:r>
            <a:r>
              <a:rPr lang="ru-RU" sz="1400" dirty="0">
                <a:latin typeface="Raleway" panose="020B0303030101060003" pitchFamily="34" charset="-52"/>
              </a:rPr>
              <a:t>мест в общежитиях для проживания студентов, интернов, ординаторов, аспирантов и </a:t>
            </a:r>
            <a:r>
              <a:rPr lang="ru-RU" sz="1400" dirty="0" smtClean="0">
                <a:latin typeface="Raleway" panose="020B0303030101060003" pitchFamily="34" charset="-52"/>
              </a:rPr>
              <a:t>слушателей Университета</a:t>
            </a:r>
            <a:r>
              <a:rPr lang="ru-RU" sz="1400" dirty="0">
                <a:latin typeface="Raleway" panose="020B0303030101060003" pitchFamily="34" charset="-52"/>
              </a:rPr>
              <a:t>, до сих пор остается одной из наиболее острых проблем учреждения, что существенно затрудняет привлечение в Университет наиболее подготовленных и способных к обучению граждан. В настоящее время из 6113 </a:t>
            </a:r>
            <a:r>
              <a:rPr lang="ru-RU" sz="1400" dirty="0" smtClean="0">
                <a:latin typeface="Raleway" panose="020B0303030101060003" pitchFamily="34" charset="-52"/>
              </a:rPr>
              <a:t>обучающихся, </a:t>
            </a:r>
            <a:r>
              <a:rPr lang="ru-RU" sz="1400" dirty="0">
                <a:latin typeface="Raleway" panose="020B0303030101060003" pitchFamily="34" charset="-52"/>
              </a:rPr>
              <a:t>4034 человека (66%) являются иногородними. В общежитиях Университета проживают 2025 студентов, из них 454 человека являются иностранными гражданами. Также в течение года в общежитиях Университета проживает около 2500 врачей-слушателей (в 2014-2015 учебном году – 2461). В связи с такой высокой загруженностью общежитий, нехватка мест является очень существенной.</a:t>
            </a:r>
          </a:p>
          <a:p>
            <a:pPr lvl="0" algn="just"/>
            <a:r>
              <a:rPr lang="en-US" sz="1400" dirty="0" smtClean="0">
                <a:latin typeface="Raleway" panose="020B0303030101060003" pitchFamily="34" charset="-52"/>
              </a:rPr>
              <a:t>     </a:t>
            </a:r>
            <a:r>
              <a:rPr lang="ru-RU" sz="1400" dirty="0" smtClean="0">
                <a:latin typeface="Raleway" panose="020B0303030101060003" pitchFamily="34" charset="-52"/>
              </a:rPr>
              <a:t>В </a:t>
            </a:r>
            <a:r>
              <a:rPr lang="ru-RU" sz="1400" dirty="0">
                <a:latin typeface="Raleway" panose="020B0303030101060003" pitchFamily="34" charset="-52"/>
              </a:rPr>
              <a:t>Университете имеется определенный имущественный потенциал для решения </a:t>
            </a:r>
            <a:r>
              <a:rPr lang="ru-RU" sz="1400" dirty="0" smtClean="0">
                <a:latin typeface="Raleway" panose="020B0303030101060003" pitchFamily="34" charset="-52"/>
              </a:rPr>
              <a:t>проблемы, связанной с увеличением </a:t>
            </a:r>
            <a:r>
              <a:rPr lang="ru-RU" sz="1400" dirty="0">
                <a:latin typeface="Raleway" panose="020B0303030101060003" pitchFamily="34" charset="-52"/>
              </a:rPr>
              <a:t>количества мест для проживания </a:t>
            </a:r>
            <a:r>
              <a:rPr lang="ru-RU" sz="1400" dirty="0" smtClean="0">
                <a:latin typeface="Raleway" panose="020B0303030101060003" pitchFamily="34" charset="-52"/>
              </a:rPr>
              <a:t>обучающихся </a:t>
            </a:r>
            <a:r>
              <a:rPr lang="ru-RU" sz="1400" dirty="0">
                <a:latin typeface="Raleway" panose="020B0303030101060003" pitchFamily="34" charset="-52"/>
              </a:rPr>
              <a:t>на базе следующего недвижимого </a:t>
            </a:r>
            <a:r>
              <a:rPr lang="ru-RU" sz="1400" dirty="0" smtClean="0">
                <a:latin typeface="Raleway" panose="020B0303030101060003" pitchFamily="34" charset="-52"/>
              </a:rPr>
              <a:t>имущества:</a:t>
            </a:r>
            <a:endParaRPr lang="ru-RU" sz="1400" dirty="0">
              <a:latin typeface="Raleway" panose="020B0303030101060003" pitchFamily="34" charset="-52"/>
            </a:endParaRPr>
          </a:p>
        </p:txBody>
      </p:sp>
      <p:pic>
        <p:nvPicPr>
          <p:cNvPr id="1026" name="Picture 2" descr="E:\Слайды для инвест.проекта\img_1752.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2143116"/>
            <a:ext cx="2592288" cy="183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/>
          <p:nvPr/>
        </p:nvSpPr>
        <p:spPr>
          <a:xfrm>
            <a:off x="1021028" y="544730"/>
            <a:ext cx="6922431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Проблематика вопроса с общежитиями ФГБОУ ВО СЗГМУ им. И.И.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Мечникова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Минздрава 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России</a:t>
            </a:r>
          </a:p>
        </p:txBody>
      </p:sp>
      <p:pic>
        <p:nvPicPr>
          <p:cNvPr id="2050" name="Picture 2" descr="C:\Users\Irina\Desktop\testingcrop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2143116"/>
            <a:ext cx="2154238" cy="1801394"/>
          </a:xfrm>
          <a:prstGeom prst="rect">
            <a:avLst/>
          </a:prstGeom>
          <a:noFill/>
        </p:spPr>
      </p:pic>
      <p:pic>
        <p:nvPicPr>
          <p:cNvPr id="11" name="Picture 4" descr="C:\Users\Irina\Desktop\IMG_8529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500826" y="2143116"/>
            <a:ext cx="1643074" cy="1851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816085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66"/>
            <a:ext cx="9144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>
          <a:xfrm>
            <a:off x="960309" y="544730"/>
            <a:ext cx="722338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Здание общежития ФГБОУ ВО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СЗГМУ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им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 И.И. Мечникова Минздрава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России: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г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 Санкт-Петербург, ул. Кирилловская, д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</a:t>
            </a:r>
            <a:r>
              <a:rPr lang="en-US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14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, лит. 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2269738"/>
            <a:ext cx="3415363" cy="27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5384562"/>
            <a:ext cx="87849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Raleway" panose="020B0303030101060003" pitchFamily="34" charset="-52"/>
              </a:rPr>
              <a:t>     </a:t>
            </a:r>
            <a:r>
              <a:rPr lang="ru-RU" sz="1400" dirty="0" smtClean="0">
                <a:latin typeface="Raleway" panose="020B0303030101060003" pitchFamily="34" charset="-52"/>
              </a:rPr>
              <a:t>Так в Университете имеется студенческое общежитие на 600 мест. В </a:t>
            </a:r>
            <a:r>
              <a:rPr lang="ru-RU" sz="1400" dirty="0">
                <a:latin typeface="Raleway" panose="020B0303030101060003" pitchFamily="34" charset="-52"/>
              </a:rPr>
              <a:t>настоящее </a:t>
            </a:r>
            <a:r>
              <a:rPr lang="ru-RU" sz="1400" dirty="0" smtClean="0">
                <a:latin typeface="Raleway" panose="020B0303030101060003" pitchFamily="34" charset="-52"/>
              </a:rPr>
              <a:t>время здание общежития </a:t>
            </a:r>
            <a:r>
              <a:rPr lang="ru-RU" sz="1400" dirty="0">
                <a:latin typeface="Raleway" panose="020B0303030101060003" pitchFamily="34" charset="-52"/>
              </a:rPr>
              <a:t>выведено из эксплуатации, не пригодно для проживания обучающихся в связи с неудовлетворительным состоянием, </a:t>
            </a:r>
            <a:r>
              <a:rPr lang="ru-RU" sz="1400" dirty="0" smtClean="0">
                <a:latin typeface="Raleway" panose="020B0303030101060003" pitchFamily="34" charset="-52"/>
              </a:rPr>
              <a:t>несоответствием </a:t>
            </a:r>
            <a:r>
              <a:rPr lang="ru-RU" sz="1400" dirty="0">
                <a:latin typeface="Raleway" panose="020B0303030101060003" pitchFamily="34" charset="-52"/>
              </a:rPr>
              <a:t>противопожарным нормам и требованиям безопасности. Общежитие </a:t>
            </a:r>
            <a:r>
              <a:rPr lang="ru-RU" sz="1400" dirty="0" smtClean="0">
                <a:latin typeface="Raleway" panose="020B0303030101060003" pitchFamily="34" charset="-52"/>
              </a:rPr>
              <a:t>расселено </a:t>
            </a:r>
            <a:r>
              <a:rPr lang="ru-RU" sz="1400" dirty="0">
                <a:latin typeface="Raleway" panose="020B0303030101060003" pitchFamily="34" charset="-52"/>
              </a:rPr>
              <a:t>в 2013 году, все проживающие сняты с регистрационного учета. Ежегодные </a:t>
            </a:r>
            <a:r>
              <a:rPr lang="ru-RU" sz="1400" dirty="0" smtClean="0">
                <a:latin typeface="Raleway" panose="020B0303030101060003" pitchFamily="34" charset="-52"/>
              </a:rPr>
              <a:t>затраты </a:t>
            </a:r>
            <a:r>
              <a:rPr lang="ru-RU" sz="1400" dirty="0">
                <a:latin typeface="Raleway" panose="020B0303030101060003" pitchFamily="34" charset="-52"/>
              </a:rPr>
              <a:t>на поддержание конструкций данного объекта от разрушения (расходы на </a:t>
            </a:r>
            <a:r>
              <a:rPr lang="ru-RU" sz="1400" dirty="0" smtClean="0">
                <a:latin typeface="Raleway" panose="020B0303030101060003" pitchFamily="34" charset="-52"/>
              </a:rPr>
              <a:t>коммунальные </a:t>
            </a:r>
            <a:r>
              <a:rPr lang="ru-RU" sz="1400" dirty="0">
                <a:latin typeface="Raleway" panose="020B0303030101060003" pitchFamily="34" charset="-52"/>
              </a:rPr>
              <a:t>услуги) составляют порядка 50 млн. рублей.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71" y="2269739"/>
            <a:ext cx="2519396" cy="13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71" y="3699011"/>
            <a:ext cx="2519396" cy="136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20906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04" y="2971769"/>
            <a:ext cx="4036418" cy="286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27984" y="2204864"/>
            <a:ext cx="45365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latin typeface="Raleway" panose="020B0303030101060003" pitchFamily="34" charset="-52"/>
              </a:rPr>
              <a:t>     </a:t>
            </a:r>
            <a:r>
              <a:rPr lang="ru-RU" sz="1000" b="1" dirty="0" smtClean="0">
                <a:latin typeface="Raleway" panose="020B0303030101060003" pitchFamily="34" charset="-52"/>
              </a:rPr>
              <a:t>Описание окружающей местности , ограничения:</a:t>
            </a:r>
          </a:p>
          <a:p>
            <a:pPr algn="just"/>
            <a:r>
              <a:rPr lang="en-US" sz="1100" dirty="0" smtClean="0">
                <a:latin typeface="Raleway" panose="020B0303030101060003" pitchFamily="34" charset="-52"/>
                <a:cs typeface="Times New Roman" panose="02020603050405020304" pitchFamily="18" charset="0"/>
              </a:rPr>
              <a:t>     </a:t>
            </a:r>
            <a:r>
              <a:rPr lang="ru-RU" sz="1100" dirty="0" smtClean="0">
                <a:latin typeface="Raleway" panose="020B0303030101060003" pitchFamily="34" charset="-52"/>
                <a:cs typeface="Times New Roman" panose="02020603050405020304" pitchFamily="18" charset="0"/>
              </a:rPr>
              <a:t>Согласно </a:t>
            </a:r>
            <a:r>
              <a:rPr lang="ru-RU" sz="1100" dirty="0">
                <a:latin typeface="Raleway" panose="020B0303030101060003" pitchFamily="34" charset="-52"/>
                <a:cs typeface="Times New Roman" panose="02020603050405020304" pitchFamily="18" charset="0"/>
              </a:rPr>
              <a:t>Закону Санкт-Петербурга от 24.12.2008 № 820-7 «О границах зон охраны объектов культурного наследия на территории Санкт-Петербурга и режимах использования земель в границах указанных зон и о внесении изменений в Закон Санкт-Петербурга «О Генеральном плане Санкт-Петербурга и границах зон охраны объектов культурного наследия на территории Санкт-Петербурга» (с дополнениями и изменениями на 25.06.2014) на территории ЗРЗ 2:</a:t>
            </a:r>
          </a:p>
          <a:p>
            <a:pPr algn="just"/>
            <a:r>
              <a:rPr lang="ru-RU" sz="1100" b="1" u="sng" dirty="0">
                <a:latin typeface="Raleway" panose="020B0303030101060003" pitchFamily="34" charset="-52"/>
                <a:cs typeface="Times New Roman" panose="02020603050405020304" pitchFamily="18" charset="0"/>
              </a:rPr>
              <a:t>1. Не допускается:</a:t>
            </a:r>
          </a:p>
          <a:p>
            <a:pPr algn="just"/>
            <a:r>
              <a:rPr lang="ru-RU" sz="1100" b="1" dirty="0" smtClean="0">
                <a:latin typeface="Raleway" panose="020B0303030101060003" pitchFamily="34" charset="-52"/>
                <a:cs typeface="Times New Roman" panose="02020603050405020304" pitchFamily="18" charset="0"/>
              </a:rPr>
              <a:t>а) снос </a:t>
            </a:r>
            <a:r>
              <a:rPr lang="ru-RU" sz="1100" b="1" dirty="0">
                <a:latin typeface="Raleway" panose="020B0303030101060003" pitchFamily="34" charset="-52"/>
                <a:cs typeface="Times New Roman" panose="02020603050405020304" pitchFamily="18" charset="0"/>
              </a:rPr>
              <a:t>(демонтаж) исторических зданий, сооружений </a:t>
            </a:r>
            <a:r>
              <a:rPr lang="ru-RU" sz="1100" dirty="0">
                <a:latin typeface="Raleway" panose="020B0303030101060003" pitchFamily="34" charset="-52"/>
                <a:cs typeface="Times New Roman" panose="02020603050405020304" pitchFamily="18" charset="0"/>
              </a:rPr>
              <a:t>(относящиеся к различным историческим периодам: в зонах охраны исторически сложившихся центральных районов - построенные до 1917 г. (год постройки включительно), за исключением разборки аварийных конструкций; в случае разборки аварийных конструкций требуется восстановление внешнего облика исторических зданий, сооружений формирующих уличный фронт застройки, которое производится в соответствии с заключением государственного органа охраны объектов культурного </a:t>
            </a:r>
            <a:r>
              <a:rPr lang="ru-RU" sz="1100" dirty="0" smtClean="0">
                <a:latin typeface="Raleway" panose="020B0303030101060003" pitchFamily="34" charset="-52"/>
                <a:cs typeface="Times New Roman" panose="02020603050405020304" pitchFamily="18" charset="0"/>
              </a:rPr>
              <a:t>наследия</a:t>
            </a:r>
            <a:r>
              <a:rPr lang="ru-RU" sz="1100" dirty="0">
                <a:latin typeface="Raleway" panose="020B0303030101060003" pitchFamily="34" charset="-52"/>
                <a:cs typeface="Times New Roman" panose="02020603050405020304" pitchFamily="18" charset="0"/>
              </a:rPr>
              <a:t>;</a:t>
            </a:r>
            <a:endParaRPr lang="ru-RU" sz="1100" dirty="0" smtClean="0">
              <a:latin typeface="Raleway" panose="020B0303030101060003" pitchFamily="34" charset="-52"/>
              <a:cs typeface="Times New Roman" panose="02020603050405020304" pitchFamily="18" charset="0"/>
            </a:endParaRPr>
          </a:p>
          <a:p>
            <a:pPr algn="just"/>
            <a:r>
              <a:rPr lang="ru-RU" sz="1100" b="1" dirty="0" smtClean="0">
                <a:latin typeface="Raleway" panose="020B0303030101060003" pitchFamily="34" charset="-52"/>
                <a:cs typeface="Times New Roman" panose="02020603050405020304" pitchFamily="18" charset="0"/>
              </a:rPr>
              <a:t>б) изменение внешнего облика исторических зданий, сооружений</a:t>
            </a:r>
            <a:r>
              <a:rPr lang="ru-RU" sz="1100" dirty="0" smtClean="0">
                <a:latin typeface="Raleway" panose="020B0303030101060003" pitchFamily="34" charset="-52"/>
                <a:cs typeface="Times New Roman" panose="02020603050405020304" pitchFamily="18" charset="0"/>
              </a:rPr>
              <a:t>, за исключением случаев, указанных в пункте 2 настоящего письма;</a:t>
            </a:r>
          </a:p>
          <a:p>
            <a:pPr algn="just"/>
            <a:r>
              <a:rPr lang="ru-RU" sz="1100" b="1" dirty="0" smtClean="0">
                <a:latin typeface="Raleway" panose="020B0303030101060003" pitchFamily="34" charset="-52"/>
                <a:cs typeface="Times New Roman" panose="02020603050405020304" pitchFamily="18" charset="0"/>
              </a:rPr>
              <a:t>в) изменение </a:t>
            </a:r>
            <a:r>
              <a:rPr lang="ru-RU" sz="1100" b="1" dirty="0">
                <a:latin typeface="Raleway" panose="020B0303030101060003" pitchFamily="34" charset="-52"/>
                <a:cs typeface="Times New Roman" panose="02020603050405020304" pitchFamily="18" charset="0"/>
              </a:rPr>
              <a:t>архитектурного решения лицевых фасадов исторических зданий,</a:t>
            </a:r>
            <a:r>
              <a:rPr lang="ru-RU" sz="1100" dirty="0">
                <a:latin typeface="Raleway" panose="020B0303030101060003" pitchFamily="34" charset="-52"/>
                <a:cs typeface="Times New Roman" panose="02020603050405020304" pitchFamily="18" charset="0"/>
              </a:rPr>
              <a:t> строений и </a:t>
            </a:r>
            <a:r>
              <a:rPr lang="ru-RU" sz="1100" dirty="0" smtClean="0">
                <a:latin typeface="Raleway" panose="020B0303030101060003" pitchFamily="34" charset="-52"/>
                <a:cs typeface="Times New Roman" panose="02020603050405020304" pitchFamily="18" charset="0"/>
              </a:rPr>
              <a:t>сооружений</a:t>
            </a:r>
            <a:r>
              <a:rPr lang="ru-RU" sz="1100" dirty="0">
                <a:latin typeface="Raleway" panose="020B0303030101060003" pitchFamily="34" charset="-52"/>
                <a:cs typeface="Times New Roman" panose="02020603050405020304" pitchFamily="18" charset="0"/>
              </a:rPr>
              <a:t>, за исключением локальных изменений в соответствии с заключением государственного органа охраны объектов культурного наследия. </a:t>
            </a:r>
          </a:p>
        </p:txBody>
      </p:sp>
      <p:sp>
        <p:nvSpPr>
          <p:cNvPr id="9" name="Rectangle 4"/>
          <p:cNvSpPr/>
          <p:nvPr/>
        </p:nvSpPr>
        <p:spPr>
          <a:xfrm>
            <a:off x="960309" y="544730"/>
            <a:ext cx="722338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Здание общежития ФГБОУ ВО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СЗГМУ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им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 И.И. Мечникова Минздрава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России:</a:t>
            </a:r>
            <a:endParaRPr lang="en-US" sz="2400" dirty="0" smtClean="0">
              <a:ln w="900" cmpd="sng">
                <a:solidFill>
                  <a:schemeClr val="bg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Raleway" panose="020B0303030101060003" pitchFamily="34" charset="-52"/>
            </a:endParaRPr>
          </a:p>
          <a:p>
            <a:pPr algn="ctr"/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г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 Санкт-Петербург, ул. Кирилловская, д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</a:t>
            </a:r>
            <a:r>
              <a:rPr lang="en-US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14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, лит. А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75"/>
            <a:ext cx="8964488" cy="1603240"/>
          </a:xfrm>
          <a:prstGeom prst="rect">
            <a:avLst/>
          </a:prstGeom>
        </p:spPr>
      </p:pic>
      <p:sp>
        <p:nvSpPr>
          <p:cNvPr id="13" name="Rectangle 4"/>
          <p:cNvSpPr/>
          <p:nvPr/>
        </p:nvSpPr>
        <p:spPr>
          <a:xfrm>
            <a:off x="509462" y="544730"/>
            <a:ext cx="7945564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Внешний вид и состояние общежития ФГБОУ ВО СЗГМУ им. И.И. Мечникова Минздрава России: г. Санкт-Петербург, ул. Кирилловская, д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.</a:t>
            </a:r>
            <a:r>
              <a:rPr lang="en-US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 </a:t>
            </a:r>
            <a:r>
              <a:rPr lang="ru-RU" sz="2400" dirty="0" smtClean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14</a:t>
            </a:r>
            <a:r>
              <a:rPr lang="ru-RU" sz="2400" dirty="0">
                <a:ln w="900" cmpd="sng">
                  <a:solidFill>
                    <a:schemeClr val="bg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Raleway" panose="020B0303030101060003" pitchFamily="34" charset="-52"/>
              </a:rPr>
              <a:t>, лит. А</a:t>
            </a:r>
          </a:p>
        </p:txBody>
      </p:sp>
      <p:pic>
        <p:nvPicPr>
          <p:cNvPr id="8" name="Picture 6" descr="C:\Users\evgenii.pleshakov\Desktop\Слайды для инвест.проекта\Кейль\стена-труб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44" y="2311742"/>
            <a:ext cx="3168352" cy="192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evgenii.pleshakov\Desktop\Слайды для инвест.проекта\Биопоражение кустам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11742"/>
            <a:ext cx="3171801" cy="192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evgenii.pleshakov\Desktop\Слайды для инвест.проекта\усиление конструкций несущих стен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44" y="4562505"/>
            <a:ext cx="3168352" cy="193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evgenii.pleshakov\Desktop\Слайды для инвест.проекта\Кейль\стена кирпич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36" y="4556682"/>
            <a:ext cx="3178381" cy="19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65831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1943</TotalTime>
  <Words>3080</Words>
  <Application>Microsoft Office PowerPoint</Application>
  <PresentationFormat>Экран (4:3)</PresentationFormat>
  <Paragraphs>173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   Образование Университета</vt:lpstr>
      <vt:lpstr>Презентация PowerPoint</vt:lpstr>
      <vt:lpstr>Образовательная деятельность Университета осуществляется на 110 кафедрах, на лечебном, медико-профилактическом, педиатрическом, стоматологическом, хирургическом, терапевтическом, медико-биологическом факультетах и факультете сестринского образования и медико-социальной работы. Клинические базы Университета рассчитаны на 892 койки и расположены на 5 собственных клинических площадках.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Схема</dc:title>
  <dc:creator>Плешаков Евгений Вадимович</dc:creator>
  <cp:lastModifiedBy>MilovanovaAI</cp:lastModifiedBy>
  <cp:revision>193</cp:revision>
  <dcterms:created xsi:type="dcterms:W3CDTF">2017-02-07T12:04:51Z</dcterms:created>
  <dcterms:modified xsi:type="dcterms:W3CDTF">2017-03-21T10:04:42Z</dcterms:modified>
</cp:coreProperties>
</file>