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4" r:id="rId1"/>
  </p:sldMasterIdLst>
  <p:notesMasterIdLst>
    <p:notesMasterId r:id="rId10"/>
  </p:notesMasterIdLst>
  <p:sldIdLst>
    <p:sldId id="319" r:id="rId2"/>
    <p:sldId id="386" r:id="rId3"/>
    <p:sldId id="385" r:id="rId4"/>
    <p:sldId id="397" r:id="rId5"/>
    <p:sldId id="399" r:id="rId6"/>
    <p:sldId id="391" r:id="rId7"/>
    <p:sldId id="394" r:id="rId8"/>
    <p:sldId id="398" r:id="rId9"/>
  </p:sldIdLst>
  <p:sldSz cx="9144000" cy="6858000" type="screen4x3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FF"/>
    <a:srgbClr val="FCFCE2"/>
    <a:srgbClr val="326C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01" autoAdjust="0"/>
    <p:restoredTop sz="97854" autoAdjust="0"/>
  </p:normalViewPr>
  <p:slideViewPr>
    <p:cSldViewPr>
      <p:cViewPr varScale="1">
        <p:scale>
          <a:sx n="104" d="100"/>
          <a:sy n="104" d="100"/>
        </p:scale>
        <p:origin x="-7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4" d="100"/>
        <a:sy n="144" d="100"/>
      </p:scale>
      <p:origin x="0" y="89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DDCF7F-9D76-46C6-86C5-46AC8CD15C6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9E9A68-9B37-4FCD-8DE1-DC989C778464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Создание правовых условий для развития инфраструктуры и ГЧП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в здравоохранении</a:t>
          </a:r>
        </a:p>
      </dgm:t>
    </dgm:pt>
    <dgm:pt modelId="{62B90E32-71F1-46C8-9FFA-6516AD1AADB3}" type="parTrans" cxnId="{8479FC5A-79E3-45F8-A03A-91097B044F6D}">
      <dgm:prSet/>
      <dgm:spPr/>
      <dgm:t>
        <a:bodyPr/>
        <a:lstStyle/>
        <a:p>
          <a:endParaRPr lang="ru-RU"/>
        </a:p>
      </dgm:t>
    </dgm:pt>
    <dgm:pt modelId="{A2C7F059-0316-4FAB-9094-22C947F58BB8}" type="sibTrans" cxnId="{8479FC5A-79E3-45F8-A03A-91097B044F6D}">
      <dgm:prSet/>
      <dgm:spPr/>
      <dgm:t>
        <a:bodyPr/>
        <a:lstStyle/>
        <a:p>
          <a:endParaRPr lang="ru-RU"/>
        </a:p>
      </dgm:t>
    </dgm:pt>
    <dgm:pt modelId="{89B6C659-51A2-4DF4-B3C6-E3804984CC8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Формирование методической базы по применению механизмов ГЧП для органов государственной власти 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dgm:t>
    </dgm:pt>
    <dgm:pt modelId="{67C62F02-FEFF-420F-B0C1-105DE20F59B3}" type="parTrans" cxnId="{8AADE800-6496-4944-830F-18FDA025613D}">
      <dgm:prSet/>
      <dgm:spPr/>
      <dgm:t>
        <a:bodyPr/>
        <a:lstStyle/>
        <a:p>
          <a:endParaRPr lang="ru-RU"/>
        </a:p>
      </dgm:t>
    </dgm:pt>
    <dgm:pt modelId="{F2351B4E-ED22-4DCB-964E-105BE1F2B120}" type="sibTrans" cxnId="{8AADE800-6496-4944-830F-18FDA025613D}">
      <dgm:prSet/>
      <dgm:spPr/>
      <dgm:t>
        <a:bodyPr/>
        <a:lstStyle/>
        <a:p>
          <a:endParaRPr lang="ru-RU"/>
        </a:p>
      </dgm:t>
    </dgm:pt>
    <dgm:pt modelId="{47CC9704-1C51-4970-B2C1-7C3FBEDAC640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Запуск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200" b="1" dirty="0" err="1" smtClean="0">
              <a:latin typeface="Times New Roman" pitchFamily="18" charset="0"/>
              <a:cs typeface="Times New Roman" pitchFamily="18" charset="0"/>
            </a:rPr>
            <a:t>пилотных</a:t>
          </a: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 проектов по развитию федеральной инфраструктуры с привлечением внебюджетных инвестиций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ru-RU" sz="2000" b="1" dirty="0"/>
        </a:p>
      </dgm:t>
    </dgm:pt>
    <dgm:pt modelId="{CC3E0FE4-EBA1-4A43-A83C-DF5D5E56388C}" type="parTrans" cxnId="{AB379B46-B9A0-4309-8AD4-39177ED4B1B4}">
      <dgm:prSet/>
      <dgm:spPr/>
      <dgm:t>
        <a:bodyPr/>
        <a:lstStyle/>
        <a:p>
          <a:endParaRPr lang="ru-RU"/>
        </a:p>
      </dgm:t>
    </dgm:pt>
    <dgm:pt modelId="{FCA60B5C-9599-4004-8403-0C728D2C80F5}" type="sibTrans" cxnId="{AB379B46-B9A0-4309-8AD4-39177ED4B1B4}">
      <dgm:prSet/>
      <dgm:spPr/>
      <dgm:t>
        <a:bodyPr/>
        <a:lstStyle/>
        <a:p>
          <a:endParaRPr lang="ru-RU"/>
        </a:p>
      </dgm:t>
    </dgm:pt>
    <dgm:pt modelId="{0E36C711-1EAE-431E-9101-E0BFC5372718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Тиражирование успешных практик взаимодействия власти и бизнеса в здравоохранении  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dgm:t>
    </dgm:pt>
    <dgm:pt modelId="{1975E87E-C7FF-4136-B2A6-E99AABFA4E4A}" type="parTrans" cxnId="{F190F90E-5278-4D22-8369-601BC05D322D}">
      <dgm:prSet/>
      <dgm:spPr/>
      <dgm:t>
        <a:bodyPr/>
        <a:lstStyle/>
        <a:p>
          <a:endParaRPr lang="ru-RU"/>
        </a:p>
      </dgm:t>
    </dgm:pt>
    <dgm:pt modelId="{A3D12996-3594-4A14-9F07-ECE85B79145A}" type="sibTrans" cxnId="{F190F90E-5278-4D22-8369-601BC05D322D}">
      <dgm:prSet/>
      <dgm:spPr/>
      <dgm:t>
        <a:bodyPr/>
        <a:lstStyle/>
        <a:p>
          <a:endParaRPr lang="ru-RU"/>
        </a:p>
      </dgm:t>
    </dgm:pt>
    <dgm:pt modelId="{363DE027-08F1-410F-973B-4CC0A04C4ABC}" type="pres">
      <dgm:prSet presAssocID="{66DDCF7F-9D76-46C6-86C5-46AC8CD15C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3863B6-E04D-4601-85B8-8FFAA3DA94C7}" type="pres">
      <dgm:prSet presAssocID="{509E9A68-9B37-4FCD-8DE1-DC989C778464}" presName="node" presStyleLbl="node1" presStyleIdx="0" presStyleCnt="4" custScaleY="82965" custLinFactNeighborY="1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3A6D58-9FF3-4B9E-BE50-B693B7B98E57}" type="pres">
      <dgm:prSet presAssocID="{A2C7F059-0316-4FAB-9094-22C947F58BB8}" presName="sibTrans" presStyleCnt="0"/>
      <dgm:spPr/>
    </dgm:pt>
    <dgm:pt modelId="{3F92B3A8-AFE7-43E2-ACC1-F850198F520B}" type="pres">
      <dgm:prSet presAssocID="{89B6C659-51A2-4DF4-B3C6-E3804984CC85}" presName="node" presStyleLbl="node1" presStyleIdx="1" presStyleCnt="4" custScaleY="80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FAB46-FDBB-4B48-BF8B-6DBB778ACA20}" type="pres">
      <dgm:prSet presAssocID="{F2351B4E-ED22-4DCB-964E-105BE1F2B120}" presName="sibTrans" presStyleCnt="0"/>
      <dgm:spPr/>
    </dgm:pt>
    <dgm:pt modelId="{3CEAE57C-A263-48DA-899F-09D7C0F5518B}" type="pres">
      <dgm:prSet presAssocID="{47CC9704-1C51-4970-B2C1-7C3FBEDAC640}" presName="node" presStyleLbl="node1" presStyleIdx="2" presStyleCnt="4" custScaleY="86966" custLinFactNeighborX="1479" custLinFactNeighborY="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78ADE-6E86-4E8C-8708-01C0EE2E4D11}" type="pres">
      <dgm:prSet presAssocID="{FCA60B5C-9599-4004-8403-0C728D2C80F5}" presName="sibTrans" presStyleCnt="0"/>
      <dgm:spPr/>
    </dgm:pt>
    <dgm:pt modelId="{9409B8D2-AF33-43DC-A403-6A0DEF5C07D6}" type="pres">
      <dgm:prSet presAssocID="{0E36C711-1EAE-431E-9101-E0BFC5372718}" presName="node" presStyleLbl="node1" presStyleIdx="3" presStyleCnt="4" custScaleY="89874" custLinFactNeighborX="3894" custLinFactNeighborY="-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79FC5A-79E3-45F8-A03A-91097B044F6D}" srcId="{66DDCF7F-9D76-46C6-86C5-46AC8CD15C6B}" destId="{509E9A68-9B37-4FCD-8DE1-DC989C778464}" srcOrd="0" destOrd="0" parTransId="{62B90E32-71F1-46C8-9FFA-6516AD1AADB3}" sibTransId="{A2C7F059-0316-4FAB-9094-22C947F58BB8}"/>
    <dgm:cxn modelId="{7EF2A3D5-4E23-40F0-826A-E0B07103E221}" type="presOf" srcId="{89B6C659-51A2-4DF4-B3C6-E3804984CC85}" destId="{3F92B3A8-AFE7-43E2-ACC1-F850198F520B}" srcOrd="0" destOrd="0" presId="urn:microsoft.com/office/officeart/2005/8/layout/default#1"/>
    <dgm:cxn modelId="{DD5DF71B-FE2C-4F5B-929C-FFC2B2AA2397}" type="presOf" srcId="{0E36C711-1EAE-431E-9101-E0BFC5372718}" destId="{9409B8D2-AF33-43DC-A403-6A0DEF5C07D6}" srcOrd="0" destOrd="0" presId="urn:microsoft.com/office/officeart/2005/8/layout/default#1"/>
    <dgm:cxn modelId="{F190F90E-5278-4D22-8369-601BC05D322D}" srcId="{66DDCF7F-9D76-46C6-86C5-46AC8CD15C6B}" destId="{0E36C711-1EAE-431E-9101-E0BFC5372718}" srcOrd="3" destOrd="0" parTransId="{1975E87E-C7FF-4136-B2A6-E99AABFA4E4A}" sibTransId="{A3D12996-3594-4A14-9F07-ECE85B79145A}"/>
    <dgm:cxn modelId="{1B34DE67-2D93-42CC-BB5B-3841BF9729D3}" type="presOf" srcId="{47CC9704-1C51-4970-B2C1-7C3FBEDAC640}" destId="{3CEAE57C-A263-48DA-899F-09D7C0F5518B}" srcOrd="0" destOrd="0" presId="urn:microsoft.com/office/officeart/2005/8/layout/default#1"/>
    <dgm:cxn modelId="{8E475C17-39F2-4FF9-8101-42E0121C7465}" type="presOf" srcId="{66DDCF7F-9D76-46C6-86C5-46AC8CD15C6B}" destId="{363DE027-08F1-410F-973B-4CC0A04C4ABC}" srcOrd="0" destOrd="0" presId="urn:microsoft.com/office/officeart/2005/8/layout/default#1"/>
    <dgm:cxn modelId="{2128E071-85EF-4A2D-9686-F8298FD9CCCD}" type="presOf" srcId="{509E9A68-9B37-4FCD-8DE1-DC989C778464}" destId="{0E3863B6-E04D-4601-85B8-8FFAA3DA94C7}" srcOrd="0" destOrd="0" presId="urn:microsoft.com/office/officeart/2005/8/layout/default#1"/>
    <dgm:cxn modelId="{AB379B46-B9A0-4309-8AD4-39177ED4B1B4}" srcId="{66DDCF7F-9D76-46C6-86C5-46AC8CD15C6B}" destId="{47CC9704-1C51-4970-B2C1-7C3FBEDAC640}" srcOrd="2" destOrd="0" parTransId="{CC3E0FE4-EBA1-4A43-A83C-DF5D5E56388C}" sibTransId="{FCA60B5C-9599-4004-8403-0C728D2C80F5}"/>
    <dgm:cxn modelId="{8AADE800-6496-4944-830F-18FDA025613D}" srcId="{66DDCF7F-9D76-46C6-86C5-46AC8CD15C6B}" destId="{89B6C659-51A2-4DF4-B3C6-E3804984CC85}" srcOrd="1" destOrd="0" parTransId="{67C62F02-FEFF-420F-B0C1-105DE20F59B3}" sibTransId="{F2351B4E-ED22-4DCB-964E-105BE1F2B120}"/>
    <dgm:cxn modelId="{745F71EF-2969-4ECC-B614-F1F824C4600A}" type="presParOf" srcId="{363DE027-08F1-410F-973B-4CC0A04C4ABC}" destId="{0E3863B6-E04D-4601-85B8-8FFAA3DA94C7}" srcOrd="0" destOrd="0" presId="urn:microsoft.com/office/officeart/2005/8/layout/default#1"/>
    <dgm:cxn modelId="{1152E21C-C5B7-4B12-B551-100472796035}" type="presParOf" srcId="{363DE027-08F1-410F-973B-4CC0A04C4ABC}" destId="{4A3A6D58-9FF3-4B9E-BE50-B693B7B98E57}" srcOrd="1" destOrd="0" presId="urn:microsoft.com/office/officeart/2005/8/layout/default#1"/>
    <dgm:cxn modelId="{7E914D1B-DE90-43BC-B1A8-5532C823CD46}" type="presParOf" srcId="{363DE027-08F1-410F-973B-4CC0A04C4ABC}" destId="{3F92B3A8-AFE7-43E2-ACC1-F850198F520B}" srcOrd="2" destOrd="0" presId="urn:microsoft.com/office/officeart/2005/8/layout/default#1"/>
    <dgm:cxn modelId="{24168DD7-4ACC-4E7D-A230-D0D0CB181D70}" type="presParOf" srcId="{363DE027-08F1-410F-973B-4CC0A04C4ABC}" destId="{D7BFAB46-FDBB-4B48-BF8B-6DBB778ACA20}" srcOrd="3" destOrd="0" presId="urn:microsoft.com/office/officeart/2005/8/layout/default#1"/>
    <dgm:cxn modelId="{FDE4F9B9-3F4C-48AD-9C31-CF9BB28C711F}" type="presParOf" srcId="{363DE027-08F1-410F-973B-4CC0A04C4ABC}" destId="{3CEAE57C-A263-48DA-899F-09D7C0F5518B}" srcOrd="4" destOrd="0" presId="urn:microsoft.com/office/officeart/2005/8/layout/default#1"/>
    <dgm:cxn modelId="{11BDA2D7-B4BA-4218-806B-7F0FA4E1E021}" type="presParOf" srcId="{363DE027-08F1-410F-973B-4CC0A04C4ABC}" destId="{F5278ADE-6E86-4E8C-8708-01C0EE2E4D11}" srcOrd="5" destOrd="0" presId="urn:microsoft.com/office/officeart/2005/8/layout/default#1"/>
    <dgm:cxn modelId="{B7740DB5-9147-4961-BD74-C33468948ECC}" type="presParOf" srcId="{363DE027-08F1-410F-973B-4CC0A04C4ABC}" destId="{9409B8D2-AF33-43DC-A403-6A0DEF5C07D6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B40DD9-E408-46B1-B448-DDA1013628B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B5F61DF-8A07-4F1A-B15B-C3B3C439E697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lvl="0" algn="ctr"/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КЛЮЧЕВЫЕ ПРОБЛЕМЫ:</a:t>
          </a:r>
          <a:endParaRPr lang="ru-RU" sz="12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just" eaLnBrk="0" hangingPunct="0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●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Отсутствие возможности участия федеральных государственных медицинских учреждений в КС и СГЧП на стороне </a:t>
          </a:r>
          <a:r>
            <a:rPr lang="ru-RU" sz="1400" dirty="0" err="1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концедента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 (публичного партнера);</a:t>
          </a:r>
          <a:endParaRPr lang="ru-RU" sz="1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just" eaLnBrk="0" hangingPunct="0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● Отсутствие правовых условий для организации системной работы по реализации инвестиционных проектов путем заключения ИД;</a:t>
          </a:r>
          <a:endParaRPr lang="ru-RU" sz="1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just" eaLnBrk="0" hangingPunct="0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● Отсутствие системной практики и примерных документов на федеральном уровне по реализации инфраструктурных проектов с использованием различных механизмов привлечения внебюджетных инвестиций (соглашения о ГЧП, КС и ИД); </a:t>
          </a:r>
          <a:endParaRPr lang="ru-RU" sz="1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just" eaLnBrk="0" hangingPunct="0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● Отсутствие необходимых условий поддержки инвестиционных проектов, реализуемых на территории Российской Федерации, на основе проектного финансирования в сфере здравоохранения.</a:t>
          </a:r>
          <a:endParaRPr lang="ru-RU" sz="2000" dirty="0"/>
        </a:p>
      </dgm:t>
    </dgm:pt>
    <dgm:pt modelId="{63A6A934-894C-482D-A83C-01BB2FE9E04E}" type="parTrans" cxnId="{6AAC7B65-6507-43B1-8115-ADDA3D168346}">
      <dgm:prSet/>
      <dgm:spPr/>
      <dgm:t>
        <a:bodyPr/>
        <a:lstStyle/>
        <a:p>
          <a:endParaRPr lang="ru-RU"/>
        </a:p>
      </dgm:t>
    </dgm:pt>
    <dgm:pt modelId="{24676632-24DC-4010-A87A-53B7F21DF341}" type="sibTrans" cxnId="{6AAC7B65-6507-43B1-8115-ADDA3D16834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527EEA63-9DD3-4A0E-A501-62AABA4A17C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eaLnBrk="0" hangingPunct="0"/>
          <a:endParaRPr lang="ru-RU" sz="1200" b="1" dirty="0" smtClean="0">
            <a:solidFill>
              <a:schemeClr val="tx1"/>
            </a:solidFill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 algn="ctr" eaLnBrk="0" hangingPunct="0"/>
          <a:endParaRPr lang="ru-RU" sz="1200" b="1" dirty="0" smtClean="0">
            <a:solidFill>
              <a:schemeClr val="tx1"/>
            </a:solidFill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 algn="ctr" eaLnBrk="0" hangingPunct="0"/>
          <a:endParaRPr lang="ru-RU" sz="1200" b="1" dirty="0" smtClean="0">
            <a:solidFill>
              <a:schemeClr val="tx1"/>
            </a:solidFill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 algn="ctr" eaLnBrk="0" hangingPunct="0"/>
          <a:endParaRPr lang="ru-RU" sz="1200" b="1" dirty="0" smtClean="0">
            <a:solidFill>
              <a:schemeClr val="tx1"/>
            </a:solidFill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 algn="ctr" eaLnBrk="0" hangingPunct="0"/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ПУТИ РЕШЕНИЯ:</a:t>
          </a:r>
        </a:p>
        <a:p>
          <a:pPr algn="just" eaLnBrk="0" hangingPunct="0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● Внесение изменений в законодательство о ГЧП и КС, предусматривающее участие федеральных государственных медицинских учреждений в КС и СГЧП;</a:t>
          </a:r>
        </a:p>
        <a:p>
          <a:pPr algn="just" eaLnBrk="0" hangingPunct="0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●Внесение изменений в ЗК РФ и постановления № 505 и 234, позволяющие системно использовать ИД в целях развития федеральной инфраструктуры, а также создание необходимых методических документов;</a:t>
          </a:r>
        </a:p>
        <a:p>
          <a:pPr algn="just" eaLnBrk="0" hangingPunct="0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●</a:t>
          </a:r>
          <a:r>
            <a:rPr lang="ru-RU" sz="1400" dirty="0" err="1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Донастройка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 утвержденной постановлением</a:t>
          </a:r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№</a:t>
          </a:r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1044 Программы поддержки</a:t>
          </a:r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инвестиционных проектов, реализуемых на территории Российской Федерации, на основе проектного финансирования (включение сферы здравоохранения в Программу, определение порядка и методики контроля за целевым использованием кредитов и др.);</a:t>
          </a:r>
        </a:p>
        <a:p>
          <a:pPr algn="just" eaLnBrk="0" hangingPunct="0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● Запуск </a:t>
          </a:r>
          <a:r>
            <a:rPr lang="ru-RU" sz="1400" dirty="0" err="1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пилотных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 проектов на федеральном уровне, обобщение и тиражирование успешной практики.</a:t>
          </a:r>
        </a:p>
        <a:p>
          <a:endParaRPr lang="ru-RU" sz="1200" dirty="0"/>
        </a:p>
      </dgm:t>
    </dgm:pt>
    <dgm:pt modelId="{078A02FB-18B7-458D-9FB9-BBBAB61EFBBE}" type="parTrans" cxnId="{3BEEAC83-BCCA-45C6-A4B2-1645E72AA14C}">
      <dgm:prSet/>
      <dgm:spPr/>
      <dgm:t>
        <a:bodyPr/>
        <a:lstStyle/>
        <a:p>
          <a:endParaRPr lang="ru-RU"/>
        </a:p>
      </dgm:t>
    </dgm:pt>
    <dgm:pt modelId="{4319D843-BF15-41C7-8377-B970D0B7F9D9}" type="sibTrans" cxnId="{3BEEAC83-BCCA-45C6-A4B2-1645E72AA14C}">
      <dgm:prSet/>
      <dgm:spPr/>
      <dgm:t>
        <a:bodyPr/>
        <a:lstStyle/>
        <a:p>
          <a:endParaRPr lang="ru-RU"/>
        </a:p>
      </dgm:t>
    </dgm:pt>
    <dgm:pt modelId="{BF2B2F09-1645-40F1-B32F-774C2B8B2981}" type="pres">
      <dgm:prSet presAssocID="{93B40DD9-E408-46B1-B448-DDA1013628B0}" presName="Name0" presStyleCnt="0">
        <dgm:presLayoutVars>
          <dgm:dir/>
          <dgm:resizeHandles val="exact"/>
        </dgm:presLayoutVars>
      </dgm:prSet>
      <dgm:spPr/>
    </dgm:pt>
    <dgm:pt modelId="{053B1ECB-9F6F-4DA1-8956-9DAC809BD2D7}" type="pres">
      <dgm:prSet presAssocID="{DB5F61DF-8A07-4F1A-B15B-C3B3C439E697}" presName="node" presStyleLbl="node1" presStyleIdx="0" presStyleCnt="2" custScaleX="124979" custScaleY="105001" custLinFactNeighborX="-727" custLinFactNeighborY="-1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EA33B-868E-4F53-A855-25A3D766B022}" type="pres">
      <dgm:prSet presAssocID="{24676632-24DC-4010-A87A-53B7F21DF341}" presName="sibTrans" presStyleLbl="sibTrans2D1" presStyleIdx="0" presStyleCnt="1" custScaleX="86151" custScaleY="88761"/>
      <dgm:spPr/>
      <dgm:t>
        <a:bodyPr/>
        <a:lstStyle/>
        <a:p>
          <a:endParaRPr lang="ru-RU"/>
        </a:p>
      </dgm:t>
    </dgm:pt>
    <dgm:pt modelId="{5BED6D03-78E3-4376-9259-BEADC6E57ADD}" type="pres">
      <dgm:prSet presAssocID="{24676632-24DC-4010-A87A-53B7F21DF341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F1BEE467-64ED-474E-9EDB-AE9926991CC7}" type="pres">
      <dgm:prSet presAssocID="{527EEA63-9DD3-4A0E-A501-62AABA4A17C3}" presName="node" presStyleLbl="node1" presStyleIdx="1" presStyleCnt="2" custScaleX="132757" custScaleY="106323" custLinFactNeighborX="-2451" custLinFactNeighborY="-1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E883B5-CEC4-4AFE-9C88-DAA4662D7796}" type="presOf" srcId="{DB5F61DF-8A07-4F1A-B15B-C3B3C439E697}" destId="{053B1ECB-9F6F-4DA1-8956-9DAC809BD2D7}" srcOrd="0" destOrd="0" presId="urn:microsoft.com/office/officeart/2005/8/layout/process1"/>
    <dgm:cxn modelId="{6AAC7B65-6507-43B1-8115-ADDA3D168346}" srcId="{93B40DD9-E408-46B1-B448-DDA1013628B0}" destId="{DB5F61DF-8A07-4F1A-B15B-C3B3C439E697}" srcOrd="0" destOrd="0" parTransId="{63A6A934-894C-482D-A83C-01BB2FE9E04E}" sibTransId="{24676632-24DC-4010-A87A-53B7F21DF341}"/>
    <dgm:cxn modelId="{222EDE91-1F77-4D41-B2E9-D9C95FF8EB26}" type="presOf" srcId="{527EEA63-9DD3-4A0E-A501-62AABA4A17C3}" destId="{F1BEE467-64ED-474E-9EDB-AE9926991CC7}" srcOrd="0" destOrd="0" presId="urn:microsoft.com/office/officeart/2005/8/layout/process1"/>
    <dgm:cxn modelId="{A6C47919-BD26-403E-B9F6-5263FDE7420E}" type="presOf" srcId="{24676632-24DC-4010-A87A-53B7F21DF341}" destId="{62BEA33B-868E-4F53-A855-25A3D766B022}" srcOrd="0" destOrd="0" presId="urn:microsoft.com/office/officeart/2005/8/layout/process1"/>
    <dgm:cxn modelId="{F71A74EC-ABAF-45CC-AF42-234B847AFAF9}" type="presOf" srcId="{24676632-24DC-4010-A87A-53B7F21DF341}" destId="{5BED6D03-78E3-4376-9259-BEADC6E57ADD}" srcOrd="1" destOrd="0" presId="urn:microsoft.com/office/officeart/2005/8/layout/process1"/>
    <dgm:cxn modelId="{3BEEAC83-BCCA-45C6-A4B2-1645E72AA14C}" srcId="{93B40DD9-E408-46B1-B448-DDA1013628B0}" destId="{527EEA63-9DD3-4A0E-A501-62AABA4A17C3}" srcOrd="1" destOrd="0" parTransId="{078A02FB-18B7-458D-9FB9-BBBAB61EFBBE}" sibTransId="{4319D843-BF15-41C7-8377-B970D0B7F9D9}"/>
    <dgm:cxn modelId="{6DFCEEEB-E17D-45ED-A4DC-56B08283C5B4}" type="presOf" srcId="{93B40DD9-E408-46B1-B448-DDA1013628B0}" destId="{BF2B2F09-1645-40F1-B32F-774C2B8B2981}" srcOrd="0" destOrd="0" presId="urn:microsoft.com/office/officeart/2005/8/layout/process1"/>
    <dgm:cxn modelId="{AF6FF7AB-39CA-4459-BAE6-FC78E77A1989}" type="presParOf" srcId="{BF2B2F09-1645-40F1-B32F-774C2B8B2981}" destId="{053B1ECB-9F6F-4DA1-8956-9DAC809BD2D7}" srcOrd="0" destOrd="0" presId="urn:microsoft.com/office/officeart/2005/8/layout/process1"/>
    <dgm:cxn modelId="{DCDE091B-5135-4B66-87E3-E4951CDC480E}" type="presParOf" srcId="{BF2B2F09-1645-40F1-B32F-774C2B8B2981}" destId="{62BEA33B-868E-4F53-A855-25A3D766B022}" srcOrd="1" destOrd="0" presId="urn:microsoft.com/office/officeart/2005/8/layout/process1"/>
    <dgm:cxn modelId="{C9794BDC-ABFE-4B56-BBB4-010199E1E97F}" type="presParOf" srcId="{62BEA33B-868E-4F53-A855-25A3D766B022}" destId="{5BED6D03-78E3-4376-9259-BEADC6E57ADD}" srcOrd="0" destOrd="0" presId="urn:microsoft.com/office/officeart/2005/8/layout/process1"/>
    <dgm:cxn modelId="{F88AAAE4-F425-4713-91BC-EDBC62C63DDD}" type="presParOf" srcId="{BF2B2F09-1645-40F1-B32F-774C2B8B2981}" destId="{F1BEE467-64ED-474E-9EDB-AE9926991CC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3863B6-E04D-4601-85B8-8FFAA3DA94C7}">
      <dsp:nvSpPr>
        <dsp:cNvPr id="0" name=""/>
        <dsp:cNvSpPr/>
      </dsp:nvSpPr>
      <dsp:spPr>
        <a:xfrm>
          <a:off x="1030" y="186583"/>
          <a:ext cx="4020743" cy="200148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Создание правовых условий для развития инфраструктуры и ГЧП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в здравоохранении</a:t>
          </a:r>
        </a:p>
      </dsp:txBody>
      <dsp:txXfrm>
        <a:off x="1030" y="186583"/>
        <a:ext cx="4020743" cy="2001486"/>
      </dsp:txXfrm>
    </dsp:sp>
    <dsp:sp modelId="{3F92B3A8-AFE7-43E2-ACC1-F850198F520B}">
      <dsp:nvSpPr>
        <dsp:cNvPr id="0" name=""/>
        <dsp:cNvSpPr/>
      </dsp:nvSpPr>
      <dsp:spPr>
        <a:xfrm>
          <a:off x="4423849" y="188477"/>
          <a:ext cx="4020743" cy="194935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Формирование методической базы по применению механизмов ГЧП для органов государственной власти 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23849" y="188477"/>
        <a:ext cx="4020743" cy="1949353"/>
      </dsp:txXfrm>
    </dsp:sp>
    <dsp:sp modelId="{3CEAE57C-A263-48DA-899F-09D7C0F5518B}">
      <dsp:nvSpPr>
        <dsp:cNvPr id="0" name=""/>
        <dsp:cNvSpPr/>
      </dsp:nvSpPr>
      <dsp:spPr>
        <a:xfrm>
          <a:off x="60497" y="2607537"/>
          <a:ext cx="4020743" cy="209800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Запуск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kern="1200" dirty="0" err="1" smtClean="0">
              <a:latin typeface="Times New Roman" pitchFamily="18" charset="0"/>
              <a:cs typeface="Times New Roman" pitchFamily="18" charset="0"/>
            </a:rPr>
            <a:t>пилотных</a:t>
          </a: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 проектов по развитию федеральной инфраструктуры с привлечением внебюджетных инвестиций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>
        <a:off x="60497" y="2607537"/>
        <a:ext cx="4020743" cy="2098008"/>
      </dsp:txXfrm>
    </dsp:sp>
    <dsp:sp modelId="{9409B8D2-AF33-43DC-A403-6A0DEF5C07D6}">
      <dsp:nvSpPr>
        <dsp:cNvPr id="0" name=""/>
        <dsp:cNvSpPr/>
      </dsp:nvSpPr>
      <dsp:spPr>
        <a:xfrm>
          <a:off x="4424880" y="2550386"/>
          <a:ext cx="4020743" cy="216816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Тиражирование успешных практик взаимодействия власти и бизнеса в здравоохранении  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24880" y="2550386"/>
        <a:ext cx="4020743" cy="21681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B1ECB-9F6F-4DA1-8956-9DAC809BD2D7}">
      <dsp:nvSpPr>
        <dsp:cNvPr id="0" name=""/>
        <dsp:cNvSpPr/>
      </dsp:nvSpPr>
      <dsp:spPr>
        <a:xfrm>
          <a:off x="0" y="0"/>
          <a:ext cx="3619107" cy="561790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КЛЮЧЕВЫЕ ПРОБЛЕМЫ:</a:t>
          </a:r>
          <a:endParaRPr lang="ru-RU" sz="12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just" defTabSz="533400" eaLnBrk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● 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Отсутствие возможности участия федеральных государственных медицинских учреждений в КС и СГЧП на стороне </a:t>
          </a:r>
          <a:r>
            <a:rPr lang="ru-RU" sz="1400" kern="1200" dirty="0" err="1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концедента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 (публичного партнера);</a:t>
          </a:r>
          <a:endParaRPr lang="ru-RU" sz="14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just" defTabSz="533400" eaLnBrk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● Отсутствие правовых условий для организации системной работы по реализации инвестиционных проектов путем заключения ИД;</a:t>
          </a:r>
          <a:endParaRPr lang="ru-RU" sz="14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just" defTabSz="533400" eaLnBrk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● Отсутствие системной практики и примерных документов на федеральном уровне по реализации инфраструктурных проектов с использованием различных механизмов привлечения внебюджетных инвестиций (соглашения о ГЧП, КС и ИД); </a:t>
          </a:r>
          <a:endParaRPr lang="ru-RU" sz="14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just" defTabSz="533400" eaLnBrk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● Отсутствие необходимых условий поддержки инвестиционных проектов, реализуемых на территории Российской Федерации, на основе проектного финансирования в сфере здравоохранения.</a:t>
          </a:r>
          <a:endParaRPr lang="ru-RU" sz="2000" kern="1200" dirty="0"/>
        </a:p>
      </dsp:txBody>
      <dsp:txXfrm>
        <a:off x="0" y="0"/>
        <a:ext cx="3619107" cy="5617900"/>
      </dsp:txXfrm>
    </dsp:sp>
    <dsp:sp modelId="{62BEA33B-868E-4F53-A855-25A3D766B022}">
      <dsp:nvSpPr>
        <dsp:cNvPr id="0" name=""/>
        <dsp:cNvSpPr/>
      </dsp:nvSpPr>
      <dsp:spPr>
        <a:xfrm rot="24981">
          <a:off x="3944492" y="2507628"/>
          <a:ext cx="518235" cy="6374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24981">
        <a:off x="3944492" y="2507628"/>
        <a:ext cx="518235" cy="637438"/>
      </dsp:txXfrm>
    </dsp:sp>
    <dsp:sp modelId="{F1BEE467-64ED-474E-9EDB-AE9926991CC7}">
      <dsp:nvSpPr>
        <dsp:cNvPr id="0" name=""/>
        <dsp:cNvSpPr/>
      </dsp:nvSpPr>
      <dsp:spPr>
        <a:xfrm>
          <a:off x="4754063" y="0"/>
          <a:ext cx="3844340" cy="568863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eaLnBrk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/>
            </a:solidFill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 lvl="0" algn="ctr" defTabSz="533400" eaLnBrk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/>
            </a:solidFill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 lvl="0" algn="ctr" defTabSz="533400" eaLnBrk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/>
            </a:solidFill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 lvl="0" algn="ctr" defTabSz="533400" eaLnBrk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/>
            </a:solidFill>
            <a:latin typeface="Times New Roman" pitchFamily="18" charset="0"/>
            <a:ea typeface="Calibri" pitchFamily="34" charset="0"/>
            <a:cs typeface="Times New Roman" pitchFamily="18" charset="0"/>
          </a:endParaRPr>
        </a:p>
        <a:p>
          <a:pPr lvl="0" algn="ctr" defTabSz="533400" eaLnBrk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ПУТИ РЕШЕНИЯ:</a:t>
          </a:r>
        </a:p>
        <a:p>
          <a:pPr lvl="0" algn="just" defTabSz="533400" eaLnBrk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● Внесение изменений в законодательство о ГЧП и КС, предусматривающее участие федеральных государственных медицинских учреждений в КС и СГЧП;</a:t>
          </a:r>
        </a:p>
        <a:p>
          <a:pPr lvl="0" algn="just" defTabSz="533400" eaLnBrk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●Внесение изменений в ЗК РФ и постановления № 505 и 234, позволяющие системно использовать ИД в целях развития федеральной инфраструктуры, а также создание необходимых методических документов;</a:t>
          </a:r>
        </a:p>
        <a:p>
          <a:pPr lvl="0" algn="just" defTabSz="533400" eaLnBrk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●</a:t>
          </a:r>
          <a:r>
            <a:rPr lang="ru-RU" sz="1400" kern="1200" dirty="0" err="1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Донастройка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 утвержденной постановлением</a:t>
          </a: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№</a:t>
          </a: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1044 Программы поддержки</a:t>
          </a: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инвестиционных проектов, реализуемых на территории Российской Федерации, на основе проектного финансирования (включение сферы здравоохранения в Программу, определение порядка и методики контроля за целевым использованием кредитов и др.);</a:t>
          </a:r>
        </a:p>
        <a:p>
          <a:pPr lvl="0" algn="just" defTabSz="533400" eaLnBrk="0" hangingPunct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● Запуск </a:t>
          </a:r>
          <a:r>
            <a:rPr lang="ru-RU" sz="1400" kern="1200" dirty="0" err="1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пилотных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rPr>
            <a:t> проектов на федеральном уровне, обобщение и тиражирование успешной практики.</a:t>
          </a:r>
        </a:p>
        <a:p>
          <a:pPr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4754063" y="0"/>
        <a:ext cx="3844340" cy="5688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88791"/>
          </a:xfrm>
          <a:prstGeom prst="rect">
            <a:avLst/>
          </a:prstGeom>
        </p:spPr>
        <p:txBody>
          <a:bodyPr vert="horz" lIns="89794" tIns="44897" rIns="89794" bIns="448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88791"/>
          </a:xfrm>
          <a:prstGeom prst="rect">
            <a:avLst/>
          </a:prstGeom>
        </p:spPr>
        <p:txBody>
          <a:bodyPr vert="horz" lIns="89794" tIns="44897" rIns="89794" bIns="44897" rtlCol="0"/>
          <a:lstStyle>
            <a:lvl1pPr algn="r">
              <a:defRPr sz="1200"/>
            </a:lvl1pPr>
          </a:lstStyle>
          <a:p>
            <a:fld id="{43C0B106-C2C2-4100-B241-169BFC6C604E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94" tIns="44897" rIns="89794" bIns="448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89794" tIns="44897" rIns="89794" bIns="4489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285338"/>
            <a:ext cx="2889938" cy="488791"/>
          </a:xfrm>
          <a:prstGeom prst="rect">
            <a:avLst/>
          </a:prstGeom>
        </p:spPr>
        <p:txBody>
          <a:bodyPr vert="horz" lIns="89794" tIns="44897" rIns="89794" bIns="448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88791"/>
          </a:xfrm>
          <a:prstGeom prst="rect">
            <a:avLst/>
          </a:prstGeom>
        </p:spPr>
        <p:txBody>
          <a:bodyPr vert="horz" lIns="89794" tIns="44897" rIns="89794" bIns="44897" rtlCol="0" anchor="b"/>
          <a:lstStyle>
            <a:lvl1pPr algn="r">
              <a:defRPr sz="1200"/>
            </a:lvl1pPr>
          </a:lstStyle>
          <a:p>
            <a:fld id="{F10D733F-248F-436B-9219-A2AD751AF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244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52C92-FFFB-40BC-BE49-35F5B625BA8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804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52C92-FFFB-40BC-BE49-35F5B625BA8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804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52C92-FFFB-40BC-BE49-35F5B625BA8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804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F4746-56B9-46B3-88AF-3E849E1F8A07}" type="datetime1">
              <a:rPr lang="ru-RU" smtClean="0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8AB19-481F-4B77-B776-3E0FB2F143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448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281FAA-3076-44B8-B724-8E36599FADB7}" type="datetime1">
              <a:rPr lang="ru-RU" smtClean="0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364D3-F896-4775-8036-BD36733611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652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07F8FB-7C12-4CF9-80D4-1254D5752AB9}" type="datetime1">
              <a:rPr lang="ru-RU" smtClean="0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55074-A4FB-4B68-8D84-AC36E066A2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086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C288FD-1CDC-4FF1-BBBD-BF38D829C94D}" type="datetime1">
              <a:rPr lang="ru-RU" smtClean="0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ED58E-0D9D-4794-805F-B87310D114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574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D0BFEB-3A38-4050-9003-281307FFB997}" type="datetime1">
              <a:rPr lang="ru-RU" smtClean="0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23683-1E1F-4355-8475-587773C435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277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8BCF6E-0F7D-4B29-9AA9-B9C456E3612A}" type="datetime1">
              <a:rPr lang="ru-RU" smtClean="0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6BBF9-1EE2-4CC1-B89E-CE01748A66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00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078A4-BB39-4A3B-B0A5-2B5AD435E431}" type="datetime1">
              <a:rPr lang="ru-RU" smtClean="0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C9EF6-C5B0-490E-9116-3B5E79EDC1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925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08214-72F3-403E-923B-B9E5A8D1EAD9}" type="datetime1">
              <a:rPr lang="ru-RU" smtClean="0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6850A-02C5-4BAC-A5F5-00835D1B14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705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3658F-DBF1-4208-A213-3962CD4B8CBD}" type="datetime1">
              <a:rPr lang="ru-RU" smtClean="0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2193B-19EB-4B92-B8DD-2CAA516876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446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0A3AB-CCC9-43E9-99C8-045927A59BA0}" type="datetime1">
              <a:rPr lang="ru-RU" smtClean="0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9CDDD-678E-4C12-B709-0FBFF496FD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61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96183A-E223-4A10-8758-567005CC530A}" type="datetime1">
              <a:rPr lang="ru-RU" smtClean="0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91C5A-3CB4-4375-B41A-587E210F27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034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E326AE0-93F3-41DC-B935-07FAE0DDBA11}" type="datetime1">
              <a:rPr lang="ru-RU" smtClean="0"/>
              <a:pPr>
                <a:defRPr/>
              </a:pPr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D1C157-90AB-4379-8642-A730E9A690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371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564904"/>
            <a:ext cx="8424936" cy="1656184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 реализации Комплекса мер, направленных на развитие инфраструктуры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государственно-частного партнерства в здравоохранении, на 2015-2016 годы, утвержденного приказом Минздрава России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4 февраля 2015 г. № 37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9064" y="260648"/>
            <a:ext cx="8424936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899592" y="836712"/>
            <a:ext cx="742786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ЗДРАВООХРАНЕНИЯ РОССИЙСКОЙ ФЕДЕРАЦИИ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(МИНЗДРАВ РОССИИ)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211960" y="1412776"/>
          <a:ext cx="657225" cy="838200"/>
        </p:xfrm>
        <a:graphic>
          <a:graphicData uri="http://schemas.openxmlformats.org/presentationml/2006/ole">
            <p:oleObj spid="_x0000_s36868" r:id="rId3" imgW="2991268" imgH="3648584" progId="">
              <p:embed/>
            </p:oleObj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6021288"/>
            <a:ext cx="9324528" cy="836712"/>
          </a:xfrm>
          <a:prstGeom prst="rect">
            <a:avLst/>
          </a:prstGeom>
          <a:solidFill>
            <a:srgbClr val="4F81BD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836711"/>
          </a:xfrm>
          <a:prstGeom prst="rect">
            <a:avLst/>
          </a:prstGeom>
          <a:solidFill>
            <a:srgbClr val="4F81BD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627784" y="5517232"/>
            <a:ext cx="367240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6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Москва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6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20</a:t>
            </a:r>
            <a:r>
              <a:rPr lang="en-US" sz="6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17</a:t>
            </a:r>
            <a:endParaRPr lang="ru-RU" sz="64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148064" y="4797152"/>
            <a:ext cx="381642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just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5600" dirty="0" smtClean="0">
                <a:latin typeface="Times New Roman" pitchFamily="18" charset="0"/>
                <a:ea typeface="+mj-ea"/>
                <a:cs typeface="Times New Roman" pitchFamily="18" charset="0"/>
              </a:rPr>
              <a:t>Заместитель директора Департамента инфраструктурного развития и ГЧП Минздрава России - Хрянин Кирилл Александрович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5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64896" cy="1080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Комплексом мер предусмотрены организационные и практические мероприятия по развитию и внедрению механизмов привлечения внебюджетных инвестиций в инфраструктуру здравоохранения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2592665332"/>
              </p:ext>
            </p:extLst>
          </p:nvPr>
        </p:nvGraphicFramePr>
        <p:xfrm>
          <a:off x="323528" y="1484784"/>
          <a:ext cx="844562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8551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ED58E-0D9D-4794-805F-B87310D114C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64896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правовых условий для развития инфраструктуры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ГЧП в здравоохранении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</a:br>
            <a:endParaRPr lang="ru-RU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441852" y="2673368"/>
            <a:ext cx="8260296" cy="78480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kern="12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79512" y="1196752"/>
            <a:ext cx="8712968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Разработан законопроект «О внесении изменений в статьи 5 и 8 Федерального закона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 концессионных соглашениях», предусматривающий возможность участия ФГУ на стороне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концедента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обязательствах по концессионному соглашению в отношении объектов здравоохранения (пункт 9 Комплекса мер)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9512" y="3645024"/>
            <a:ext cx="8712968" cy="17281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Подготовлен законопроект «О внесении изменений в Земельный кодекс Российской Федерации», устанавливающий возможность предоставления без проведения торгов земельных участков по инвестиционным договорам в отношении федеральной инфраструктуры лицу, с которым заключен такой договор, а также предусматривающий возможность предоставления земельного участка без торгов в соответствии с распоряжением Правительства Российской Федерации для размещения объектов здравоохранения (пункт 7 Комплекса мер)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9512" y="2492896"/>
            <a:ext cx="8712968" cy="9361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перечень случаев заключения КЖЦ включены работы по проектированию, строительству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реконструкции объектов капитального строительства в сфере здравоохранения (постановление от 29.12.2015 № 1480, изменения вступили в силу 16.01.2016) (пункт 5 Комплекса мер)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5517232"/>
            <a:ext cx="8712968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Подготовлены изменения в постановления Правительства Российской Федерации от 10.08.2007 № 505 и от 04.04.2008 № 234, предусматривающие системное использование такого механизма привлечения внебюджетных инвестиций в объекты федеральной  инфраструктуры, как инвестиционные договоры (пункт 8 Комплекса мер)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516855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89963" cy="72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правовых условий для развития инфраструктуры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ГЧП в здравоохранении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</a:br>
            <a:endParaRPr lang="ru-RU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441852" y="2673368"/>
            <a:ext cx="8260296" cy="78480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kern="12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1520" y="1340768"/>
            <a:ext cx="8712968" cy="16561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основании предложений Минздрава России ФАС России подготовлен проект приказа, предусматривающий включение объектов здравоохранения в Перечень видов имущества,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отношении которого заключение договоров, предусматривающих переход прав владения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(или) пользования в отношении государственного или муниципального имущества, может осуществляться путем проведения торгов в форме конкурса, утвержденный приказом ФАС России от 10.02.2010 № 67 (пункт 10 Комплекса мер)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3356992"/>
            <a:ext cx="8712968" cy="13681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Сформированы и направлены в Минэкономразвития России и в Правительство Российской Федерации предложения по внесению изменений в Программу поддержки инвестиционных проектов, реализуемых на территории Российской Федерации на основе проектного финансирования, утвержденную постановлением Правительства Российской Федерации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11.10.2014 № 1044  (пункт 11 Комплекса мер)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5157192"/>
            <a:ext cx="8712968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Минздравом России  сформированы и направлены в Минэкономразвития России предложения по наделению Минздрава России полномочиями по рассмотрению частной концессионной инициативы в отношении федеральных объектов здравоохранения и принятию по результатам рассмотрения соответствующего решения (пункт 12 Комплекса мер)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51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080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методической базы по применению механизмов ГЧП в сфере здравоохранения для органов государственной власти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76456" y="6309320"/>
            <a:ext cx="298376" cy="365125"/>
          </a:xfrm>
        </p:spPr>
        <p:txBody>
          <a:bodyPr/>
          <a:lstStyle/>
          <a:p>
            <a:fld id="{9283910B-2536-4AC0-BC98-F9D3B0FC7F34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23528" y="2204864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для органов государственной власти субъектов Российской Федерации по применению механизмов государственно-частного взаимодействия в сфере здравоохранения (одобрены на заседании Координационного совета Минздрава России по государственно-частному партнерству (протокол от 10.03.2015 № 73/23/9)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(утратили силу в связи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 вступлением в силу Федерального закона от 13.07.2015 № 224-ФЗ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 государственно-частном партнерстве,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муниципально-частном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партнерстве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Российской Федерации и внесении изменений в отдельные законодательные акты Российской Федерации»);</a:t>
            </a:r>
          </a:p>
          <a:p>
            <a:pPr algn="just">
              <a:buFont typeface="Wingdings" pitchFamily="2" charset="2"/>
              <a:buChar char="v"/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Предложения по особенностям реализации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ГЧП-проектов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здравоохранении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разработанные Минэкономразвития России межотраслевые Рекомендации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реализации проектов ГЧП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(пункты 3 и 6 Комплекса мер)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411760" y="1700808"/>
            <a:ext cx="4320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Минздравом России подготовлены: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6727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8640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Запуск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пилотных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проектов по развитию федеральной инфраструктуры с привлечением внебюджетных инвестиций</a:t>
            </a: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79512" y="1300262"/>
            <a:ext cx="871296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Минздравом России обеспечена подготовка решений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Правительства Российской Федерации по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развитию находящихся в федеральной собственности объектов инфраструктуры здравоохранения с привлечением внебюджетных источников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финансирования                                (пункт 2 Комплекса мер):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● распоряжение от 19.03.2015 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454-р о заключении концессионного соглашения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отношении объекта здравоохранения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–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здания, расположенного в г.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Новосибирске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находящегося в оперативном управлении ФГБУ НИИТО им.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Я.Л.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Цивьяна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450850" algn="just"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распоряжение от 21.10.2016 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2212-р о заключении концессионного соглашения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отношении объекта здравоохранения федеральной собственности «Центр спортивной медицины в г.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Сочи»;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450850" algn="just" eaLnBrk="0" hangingPunct="0"/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постановление от 13.05.2016 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408 о реализации инфраструктурного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проекта путем заключения инвестиционного проекта на базе ГБОУ ВПО ПГМУ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академика Е.А.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Вагнера.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Подготовлены проекты актов Правительства Российской Федерации по реализации инвестиционного проекта с использованием механизма концессии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 микрохирургии глаза в г.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Екатеринбург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пилотный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проект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развитию кампуса ФГБОУ ВО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СЗГМУ имени И.И.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Мечникова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путем заключения инвестиционного договора.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различных этапах подготовки в Минздраве России находятся более 20 инвестиционных проектов с использованием различных механизмов привлечения внебюджетных инвестиций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планируемым объемом инвестиций более 10 млрд. рублей.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7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Тиражирование успешных практик взаимодействия власти и бизнеса в здравоохранении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27584" y="6453336"/>
            <a:ext cx="6552728" cy="260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4252040" y="43934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251520" y="1397964"/>
            <a:ext cx="8712968" cy="4407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Минздравом России в 2015 и 2016 гг. инициировано проведение Всероссийского конкурса «Лучший проект государственно-частного взаимодействия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здравоохранении».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составы конкурсных комиссий вошли представители органов власти, научных, экспертных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пациентских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организаций. Всего в 2015 и 2016 годах на участие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Конкурсе было представлено 179 анкет-заявок, соответствующих установленным требованиям и принятых к рассмотрению конкурсной комиссии.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Лауреаты Конкурса были объявлены 07.12.2015 и 05.12.2016 в рамках Международного научно-практического форума «Российская неделя здравоохранения – 2015» и «Российская неделя здравоохранения – 2016».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Вместе с этим были отмечены СМИ, активно участвующие в освещении вопросов взаимодействия органов власти и организаций частного сектора.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Конкурса показали интерес заинтересованных органов власти, представителей бизнеса, экспертного сообщества и СМИ к такой форме оценки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тиражирования успешных практик в данной сфере (пункт 4 Комплекса мер).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7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ПРОБЛЕМЫ И ВЫЗОВЫ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Схема 18"/>
          <p:cNvGraphicFramePr/>
          <p:nvPr/>
        </p:nvGraphicFramePr>
        <p:xfrm>
          <a:off x="251520" y="836712"/>
          <a:ext cx="864096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12381</TotalTime>
  <Words>640</Words>
  <Application>Microsoft Office PowerPoint</Application>
  <PresentationFormat>Экран (4:3)</PresentationFormat>
  <Paragraphs>64</Paragraphs>
  <Slides>8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О реализации Комплекса мер, направленных на развитие инфраструктуры и государственно-частного партнерства в здравоохранении, на 2015-2016 годы, утвержденного приказом Минздрава России от 4 февраля 2015 г. № 37 </vt:lpstr>
      <vt:lpstr>Комплексом мер предусмотрены организационные и практические мероприятия по развитию и внедрению механизмов привлечения внебюджетных инвестиций в инфраструктуру здравоохранения</vt:lpstr>
      <vt:lpstr> Создание правовых условий для развития инфраструктуры и ГЧП в здравоохранении  </vt:lpstr>
      <vt:lpstr> Создание правовых условий для развития инфраструктуры и ГЧП в здравоохранении  </vt:lpstr>
      <vt:lpstr>Формирование методической базы по применению механизмов ГЧП в сфере здравоохранения для органов государственной власти</vt:lpstr>
      <vt:lpstr>Запуск пилотных проектов по развитию федеральной инфраструктуры с привлечением внебюджетных инвестиций</vt:lpstr>
      <vt:lpstr>Тиражирование успешных практик взаимодействия власти и бизнеса в здравоохранении  </vt:lpstr>
      <vt:lpstr>ПРОБЛЕМЫ И ВЫЗОВЫ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HryaninKA</cp:lastModifiedBy>
  <cp:revision>478</cp:revision>
  <dcterms:created xsi:type="dcterms:W3CDTF">2015-01-31T15:23:30Z</dcterms:created>
  <dcterms:modified xsi:type="dcterms:W3CDTF">2017-03-20T15:26:01Z</dcterms:modified>
</cp:coreProperties>
</file>