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5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51" r:id="rId1"/>
    <p:sldMasterId id="2147483653" r:id="rId2"/>
    <p:sldMasterId id="2147483661" r:id="rId3"/>
    <p:sldMasterId id="2147483671" r:id="rId4"/>
    <p:sldMasterId id="2147483673" r:id="rId5"/>
    <p:sldMasterId id="2147488011" r:id="rId6"/>
  </p:sldMasterIdLst>
  <p:notesMasterIdLst>
    <p:notesMasterId r:id="rId13"/>
  </p:notesMasterIdLst>
  <p:handoutMasterIdLst>
    <p:handoutMasterId r:id="rId14"/>
  </p:handoutMasterIdLst>
  <p:sldIdLst>
    <p:sldId id="515" r:id="rId7"/>
    <p:sldId id="524" r:id="rId8"/>
    <p:sldId id="525" r:id="rId9"/>
    <p:sldId id="526" r:id="rId10"/>
    <p:sldId id="527" r:id="rId11"/>
    <p:sldId id="521" r:id="rId12"/>
  </p:sldIdLst>
  <p:sldSz cx="9144000" cy="6858000" type="screen4x3"/>
  <p:notesSz cx="6797675" cy="9926638"/>
  <p:embeddedFontLst>
    <p:embeddedFont>
      <p:font typeface="Verdana" panose="020B060403050404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MS PGothic" panose="020B0600070205080204" pitchFamily="34" charset="-128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MS PGothic" panose="020B0600070205080204" pitchFamily="34" charset="-128"/>
      <p:regular r:id="rId21"/>
    </p:embeddedFont>
    <p:embeddedFont>
      <p:font typeface="Constantia" panose="02030602050306030303" pitchFamily="18" charset="0"/>
      <p:regular r:id="rId26"/>
      <p:bold r:id="rId27"/>
      <p:italic r:id="rId28"/>
      <p:boldItalic r:id="rId29"/>
    </p:embeddedFont>
    <p:embeddedFont>
      <p:font typeface="Segoe UI" panose="020B0502040204020203" pitchFamily="34" charset="0"/>
      <p:regular r:id="rId30"/>
      <p:bold r:id="rId31"/>
      <p:italic r:id="rId32"/>
      <p:boldItalic r:id="rId33"/>
    </p:embeddedFont>
  </p:embeddedFont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6600CC"/>
    <a:srgbClr val="9900FF"/>
    <a:srgbClr val="9933FF"/>
    <a:srgbClr val="9966FF"/>
    <a:srgbClr val="CC66FF"/>
    <a:srgbClr val="E9EDF4"/>
    <a:srgbClr val="DBFDF5"/>
    <a:srgbClr val="C0FEE9"/>
    <a:srgbClr val="DDE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301B821-A1FF-4177-AEE7-76D212191A09}">
  <a:tblStyle styleId="{B301B821-A1FF-4177-AEE7-76D212191A09}" styleName="Medium Style 9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9DCAF9ED-07DC-4A11-8D7F-57B35C25682E}" styleName="Medium Style 10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793D81CF-94F2-401A-BA57-92F5A7B2D0C5}" styleName="Medium Style 8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FD0F851-EC5A-4D38-B0AD-8093EC10F338}" styleName="Light Style 6">
    <a:wholeTbl>
      <a:tcTxStyle>
        <a:fontRef idx="minor">
          <a:scrgbClr r="0" g="0" b="0"/>
        </a:fontRef>
        <a:schemeClr val="accent5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1FECB4D8-DB02-4DC6-A0A2-4F2EBAE1DC90}" styleName="Medium Style 1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3B4B98B0-60AC-42C2-AFA5-B58CD77FA1E5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0E3FDE45-AF77-4B5C-9715-49D594BDF05E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502" autoAdjust="0"/>
    <p:restoredTop sz="86286" autoAdjust="0"/>
  </p:normalViewPr>
  <p:slideViewPr>
    <p:cSldViewPr>
      <p:cViewPr varScale="1">
        <p:scale>
          <a:sx n="90" d="100"/>
          <a:sy n="90" d="100"/>
        </p:scale>
        <p:origin x="22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7.fntdata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 bwMode="auto">
          <a:xfrm>
            <a:off x="0" y="9"/>
            <a:ext cx="2944813" cy="49680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364" tIns="45683" rIns="91364" bIns="45683" numCol="1" anchor="t" anchorCtr="0" compatLnSpc="1">
            <a:prstTxWarp prst="textNoShape">
              <a:avLst/>
            </a:prstTxWarp>
          </a:bodyPr>
          <a:lstStyle>
            <a:lvl1pPr defTabSz="913052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 bwMode="auto">
          <a:xfrm>
            <a:off x="3851280" y="9"/>
            <a:ext cx="2944813" cy="49680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364" tIns="45683" rIns="91364" bIns="45683" numCol="1" anchor="t" anchorCtr="0" compatLnSpc="1">
            <a:prstTxWarp prst="textNoShape">
              <a:avLst/>
            </a:prstTxWarp>
          </a:bodyPr>
          <a:lstStyle>
            <a:lvl1pPr defTabSz="913052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C271463-E76B-41E0-89F8-33A87A20E88C}" type="datetimeFigureOut">
              <a:rPr lang="ru-RU"/>
              <a:pPr>
                <a:defRPr/>
              </a:pPr>
              <a:t>20.03.2017</a:t>
            </a:fld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 bwMode="auto">
          <a:xfrm>
            <a:off x="0" y="9428251"/>
            <a:ext cx="2944813" cy="49680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364" tIns="45683" rIns="91364" bIns="45683" numCol="1" anchor="t" anchorCtr="0" compatLnSpc="1">
            <a:prstTxWarp prst="textNoShape">
              <a:avLst/>
            </a:prstTxWarp>
          </a:bodyPr>
          <a:lstStyle>
            <a:lvl1pPr defTabSz="913052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 bwMode="auto">
          <a:xfrm>
            <a:off x="3851280" y="9428251"/>
            <a:ext cx="2944813" cy="49680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364" tIns="45683" rIns="91364" bIns="45683" numCol="1" anchor="t" anchorCtr="0" compatLnSpc="1">
            <a:prstTxWarp prst="textNoShape">
              <a:avLst/>
            </a:prstTxWarp>
          </a:bodyPr>
          <a:lstStyle>
            <a:lvl1pPr defTabSz="911573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3D97D55-942A-4912-ADC4-125C3A2E364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449564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 bwMode="auto">
          <a:xfrm>
            <a:off x="0" y="9"/>
            <a:ext cx="2944813" cy="49680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364" tIns="45683" rIns="91364" bIns="45683" numCol="1" anchor="t" anchorCtr="0" compatLnSpc="1">
            <a:prstTxWarp prst="textNoShape">
              <a:avLst/>
            </a:prstTxWarp>
          </a:bodyPr>
          <a:lstStyle>
            <a:lvl1pPr defTabSz="913052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 bwMode="auto">
          <a:xfrm>
            <a:off x="3851280" y="9"/>
            <a:ext cx="2944813" cy="49680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364" tIns="45683" rIns="91364" bIns="45683" numCol="1" anchor="t" anchorCtr="0" compatLnSpc="1">
            <a:prstTxWarp prst="textNoShape">
              <a:avLst/>
            </a:prstTxWarp>
          </a:bodyPr>
          <a:lstStyle>
            <a:lvl1pPr defTabSz="913052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EF0AD48-1E37-4043-9F96-A095EF5B1C6A}" type="datetimeFigureOut">
              <a:rPr lang="ru-RU"/>
              <a:pPr>
                <a:defRPr/>
              </a:pPr>
              <a:t>20.03.2017</a:t>
            </a:fld>
            <a:endParaRPr lang="ru-RU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0937" cy="3719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90" tIns="45496" rIns="90990" bIns="45496" anchor="ctr"/>
          <a:lstStyle>
            <a:extLst/>
          </a:lstStyle>
          <a:p>
            <a:pPr lvl="0"/>
            <a:endParaRPr lang="ru-RU" noProof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 bwMode="auto">
          <a:xfrm>
            <a:off x="679453" y="4715716"/>
            <a:ext cx="5438775" cy="446651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364" tIns="45683" rIns="91364" bIns="45683" numCol="1" anchor="t" anchorCtr="0" compatLnSpc="1">
            <a:prstTxWarp prst="textNoShape">
              <a:avLst/>
            </a:prstTxWarp>
          </a:bodyPr>
          <a:lstStyle>
            <a:extLst/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 bwMode="auto">
          <a:xfrm>
            <a:off x="0" y="9428251"/>
            <a:ext cx="2944813" cy="49680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364" tIns="45683" rIns="91364" bIns="45683" numCol="1" anchor="t" anchorCtr="0" compatLnSpc="1">
            <a:prstTxWarp prst="textNoShape">
              <a:avLst/>
            </a:prstTxWarp>
          </a:bodyPr>
          <a:lstStyle>
            <a:lvl1pPr defTabSz="913052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 bwMode="auto">
          <a:xfrm>
            <a:off x="3851280" y="9428251"/>
            <a:ext cx="2944813" cy="49680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364" tIns="45683" rIns="91364" bIns="45683" numCol="1" anchor="t" anchorCtr="0" compatLnSpc="1">
            <a:prstTxWarp prst="textNoShape">
              <a:avLst/>
            </a:prstTxWarp>
          </a:bodyPr>
          <a:lstStyle>
            <a:lvl1pPr defTabSz="911573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76BFC71-FE34-404B-9C83-0DCF43F3745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373698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ru-RU" smtClean="0">
              <a:ea typeface="ＭＳ Ｐゴシック" pitchFamily="34" charset="-128"/>
            </a:endParaRPr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723" indent="-285663">
              <a:defRPr sz="12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2651" indent="-228529">
              <a:defRPr sz="12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599712" indent="-228529">
              <a:defRPr sz="12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6773" indent="-228529">
              <a:defRPr sz="12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3834" indent="-228529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0894" indent="-228529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7955" indent="-228529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5015" indent="-228529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05795812-DDD9-402E-9704-8209CD4F741A}" type="slidenum">
              <a:rPr lang="ru-RU" altLang="ru-RU" b="0">
                <a:solidFill>
                  <a:prstClr val="black"/>
                </a:solidFill>
                <a:latin typeface="Calibri" pitchFamily="34" charset="0"/>
              </a:rPr>
              <a:pPr/>
              <a:t>1</a:t>
            </a:fld>
            <a:endParaRPr lang="ru-RU" altLang="ru-RU" b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932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2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2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2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2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8FFB115-B807-48E2-A30C-5D6D3A9B9E98}" type="slidenum">
              <a:rPr lang="ru-RU" altLang="ru-RU" b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2</a:t>
            </a:fld>
            <a:endParaRPr lang="ru-RU" altLang="ru-RU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965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Чтобы упростить запуск и реализацию проектов ГЧП в регионах, Минэкономразвития России осуществляет методическое сопровождение этой сферы деятельности.</a:t>
            </a:r>
          </a:p>
          <a:p>
            <a:r>
              <a:rPr lang="ru-RU" altLang="ru-RU" smtClean="0"/>
              <a:t> </a:t>
            </a:r>
          </a:p>
          <a:p>
            <a:r>
              <a:rPr lang="ru-RU" altLang="ru-RU" smtClean="0"/>
              <a:t>Так, в соответствии с пунктом 14 поручения Правительства Российской Федерации от 7 марта 2016 г. № ДМ-П9-1228, данного во исполнение </a:t>
            </a:r>
            <a:r>
              <a:rPr lang="ru-RU" altLang="ru-RU" b="1" smtClean="0"/>
              <a:t>поручения Президента Российской Федерации от 27 февраля 2016 г. № Пр-369</a:t>
            </a:r>
            <a:r>
              <a:rPr lang="ru-RU" altLang="ru-RU" smtClean="0"/>
              <a:t> по итогам встречи с представителями НП «Клуб лидеров по продвижению инициатив бизнеса», и пунктом 4 поручения Правительства Российской Федерации от 1 марта 2016 г. № АД-П12-26пр Минэкономразвития России </a:t>
            </a:r>
            <a:r>
              <a:rPr lang="ru-RU" altLang="ru-RU" b="1" smtClean="0"/>
              <a:t>разработаны и разосланы в регионы методические рекомендации по реализации проектов государственно-частного партнерства в субъектах Российской Федерации, в том числе в социальной сфер</a:t>
            </a:r>
            <a:r>
              <a:rPr lang="ru-RU" altLang="ru-RU" smtClean="0"/>
              <a:t>е.</a:t>
            </a:r>
          </a:p>
          <a:p>
            <a:endParaRPr lang="ru-RU" altLang="ru-RU" smtClean="0"/>
          </a:p>
          <a:p>
            <a:r>
              <a:rPr lang="ru-RU" altLang="ru-RU" smtClean="0"/>
              <a:t>В методических рекомендациях:</a:t>
            </a:r>
          </a:p>
          <a:p>
            <a:endParaRPr lang="ru-RU" altLang="ru-RU" smtClean="0"/>
          </a:p>
          <a:p>
            <a:pPr>
              <a:buFontTx/>
              <a:buChar char="•"/>
            </a:pPr>
            <a:r>
              <a:rPr lang="ru-RU" altLang="ru-RU" smtClean="0"/>
              <a:t>отражены ключевые сведения о нормативном регулировании сферы ГЧП </a:t>
            </a:r>
            <a:br>
              <a:rPr lang="ru-RU" altLang="ru-RU" smtClean="0"/>
            </a:br>
            <a:r>
              <a:rPr lang="ru-RU" altLang="ru-RU" smtClean="0"/>
              <a:t>(с учетом последних изменений в законодательстве); </a:t>
            </a:r>
          </a:p>
          <a:p>
            <a:pPr>
              <a:buFontTx/>
              <a:buChar char="•"/>
            </a:pPr>
            <a:r>
              <a:rPr lang="ru-RU" altLang="ru-RU" smtClean="0"/>
              <a:t>даны рекомендации по структуре рисков проектов ГЧП; </a:t>
            </a:r>
          </a:p>
          <a:p>
            <a:pPr>
              <a:buFontTx/>
              <a:buChar char="•"/>
            </a:pPr>
            <a:r>
              <a:rPr lang="ru-RU" altLang="ru-RU" smtClean="0"/>
              <a:t>указаны меры, которые должны быть предприняты субъектами </a:t>
            </a:r>
            <a:br>
              <a:rPr lang="ru-RU" altLang="ru-RU" smtClean="0"/>
            </a:br>
            <a:r>
              <a:rPr lang="ru-RU" altLang="ru-RU" smtClean="0"/>
              <a:t>Российской Федерации для успешной реализации проектов ГЧП; </a:t>
            </a:r>
          </a:p>
          <a:p>
            <a:pPr>
              <a:buFontTx/>
              <a:buChar char="•"/>
            </a:pPr>
            <a:r>
              <a:rPr lang="ru-RU" altLang="ru-RU" smtClean="0"/>
              <a:t>отражена отраслевая специфика, включая примеры лучших практик реализации проектов ГЧП, в том числе в социальной сфере;</a:t>
            </a:r>
          </a:p>
          <a:p>
            <a:pPr>
              <a:buFontTx/>
              <a:buChar char="•"/>
            </a:pPr>
            <a:r>
              <a:rPr lang="ru-RU" altLang="ru-RU" smtClean="0"/>
              <a:t>сформулированы ответы на часто задаваемые вопросы по реализации проектов ГЧП (один из таких вопросов, в частности, касается факта обременения потенциального объекта соглашения правами третьих лиц. В методических рекомендациях отражен алгоритм действий, необходимых для решения данного вопроса)</a:t>
            </a:r>
          </a:p>
          <a:p>
            <a:r>
              <a:rPr lang="ru-RU" altLang="ru-RU" smtClean="0"/>
              <a:t> </a:t>
            </a:r>
          </a:p>
          <a:p>
            <a:r>
              <a:rPr lang="ru-RU" altLang="ru-RU" smtClean="0"/>
              <a:t>Данный документ поможет распространить положительный опыт реализации проектов ГЧП в субъектах Российской Федерации, его практическое использование будет способствовать увеличению количества инфраструктурных проектов, реализуемых с участием частных инвестиций, сокращению нагрузки и увеличению налоговых поступлений в бюджеты бюджетной системы Российской Федерации.</a:t>
            </a:r>
          </a:p>
          <a:p>
            <a:r>
              <a:rPr lang="ru-RU" altLang="ru-RU" smtClean="0"/>
              <a:t> </a:t>
            </a:r>
          </a:p>
          <a:p>
            <a:r>
              <a:rPr lang="ru-RU" altLang="ru-RU" b="1" u="sng" smtClean="0"/>
              <a:t>Заключение</a:t>
            </a:r>
            <a:endParaRPr lang="ru-RU" altLang="ru-RU" smtClean="0"/>
          </a:p>
          <a:p>
            <a:r>
              <a:rPr lang="ru-RU" altLang="ru-RU" smtClean="0"/>
              <a:t>В заключение еще раз подчеркну, на сегодняшний день вся правовая база для начала реализации масштабных проектов по строительству и реконструкции инфраструктурных объектов в России уже сформирована и продолжает улучшаться – предпосылки для того, чтобы грамотно и успешно применять механизм ГЧП имеются. Безусловно, помимо нормативной базы необходимо сформировать сильный кадровый состав на местах, в этой связи хотелось бы уже в ближайшее время увидеть пилотные проекты,  реализуемые в соответствии с Законом о ГЧП. </a:t>
            </a:r>
          </a:p>
          <a:p>
            <a:r>
              <a:rPr lang="ru-RU" altLang="ru-RU" smtClean="0"/>
              <a:t> </a:t>
            </a:r>
          </a:p>
          <a:p>
            <a:pPr eaLnBrk="1" hangingPunct="1">
              <a:spcBef>
                <a:spcPct val="0"/>
              </a:spcBef>
            </a:pPr>
            <a:endParaRPr lang="en-US" alt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2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2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2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2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103BA70-B3F1-4DA3-A5A8-0EA8FF852436}" type="slidenum">
              <a:rPr lang="ru-RU" altLang="ru-RU" b="0">
                <a:solidFill>
                  <a:schemeClr val="tx1"/>
                </a:solidFill>
                <a:latin typeface="Calibri" panose="020F0502020204030204" pitchFamily="34" charset="0"/>
              </a:rPr>
              <a:pPr/>
              <a:t>3</a:t>
            </a:fld>
            <a:endParaRPr lang="ru-RU" altLang="ru-RU" b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193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9163" y="746125"/>
            <a:ext cx="4960937" cy="37195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1137" indent="-284076">
              <a:defRPr sz="12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1066" indent="-226944">
              <a:defRPr sz="12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98126" indent="-226944">
              <a:defRPr sz="12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5187" indent="-226944">
              <a:defRPr sz="12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2247" indent="-226944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69308" indent="-226944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6368" indent="-226944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3430" indent="-226944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2806F57A-6A52-496A-A9EF-5D45403F0666}" type="slidenum">
              <a:rPr lang="ru-RU" altLang="ru-RU" b="0">
                <a:solidFill>
                  <a:schemeClr val="tx1"/>
                </a:solidFill>
                <a:latin typeface="Calibri" pitchFamily="34" charset="0"/>
              </a:rPr>
              <a:pPr/>
              <a:t>4</a:t>
            </a:fld>
            <a:endParaRPr lang="ru-RU" altLang="ru-RU" b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614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9163" y="746125"/>
            <a:ext cx="4960937" cy="37195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1137" indent="-284076">
              <a:defRPr sz="12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1066" indent="-226944">
              <a:defRPr sz="12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98126" indent="-226944">
              <a:defRPr sz="12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5187" indent="-226944">
              <a:defRPr sz="12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2247" indent="-226944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69308" indent="-226944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6368" indent="-226944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3430" indent="-226944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2806F57A-6A52-496A-A9EF-5D45403F0666}" type="slidenum">
              <a:rPr lang="ru-RU" altLang="ru-RU" b="0">
                <a:solidFill>
                  <a:schemeClr val="tx1"/>
                </a:solidFill>
                <a:latin typeface="Calibri" pitchFamily="34" charset="0"/>
              </a:rPr>
              <a:pPr/>
              <a:t>5</a:t>
            </a:fld>
            <a:endParaRPr lang="ru-RU" altLang="ru-RU" b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159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1619672" y="3284984"/>
            <a:ext cx="7128792" cy="648072"/>
          </a:xfrm>
          <a:prstGeom prst="rect">
            <a:avLst/>
          </a:prstGeom>
        </p:spPr>
        <p:txBody>
          <a:bodyPr/>
          <a:lstStyle>
            <a:lvl1pPr>
              <a:defRPr sz="3200" b="1" i="0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0"/>
          </p:nvPr>
        </p:nvSpPr>
        <p:spPr>
          <a:xfrm>
            <a:off x="1691685" y="6309323"/>
            <a:ext cx="3240087" cy="215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99901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040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  <a:prstGeom prst="rect">
            <a:avLst/>
          </a:prstGeo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33" y="1859757"/>
            <a:ext cx="4041775" cy="654843"/>
          </a:xfrm>
          <a:prstGeom prst="rect">
            <a:avLst/>
          </a:prstGeo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  <a:prstGeom prst="rect">
            <a:avLst/>
          </a:prstGeo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514600"/>
            <a:ext cx="4041775" cy="3845720"/>
          </a:xfrm>
          <a:prstGeom prst="rect">
            <a:avLst/>
          </a:prstGeo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A7DB237-D7C1-49DE-BB30-92B70F0F1BBC}" type="datetime1">
              <a:rPr lang="ru-RU"/>
              <a:pPr>
                <a:defRPr/>
              </a:pPr>
              <a:t>20.03.2017</a:t>
            </a:fld>
            <a:endParaRPr lang="ru-RU" dirty="0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>
          <a:xfrm>
            <a:off x="2667000" y="6356352"/>
            <a:ext cx="3352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7924800" y="6356352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CE41783-0C9F-491F-99CC-BC0E778F3C9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56460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1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1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9B14117-B7B9-44DF-8E2E-56C72335A3C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48669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1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1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ABCFEFC-AD43-469B-8F85-728D18D1E48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60318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1619672" y="3284984"/>
            <a:ext cx="7128792" cy="648072"/>
          </a:xfrm>
          <a:prstGeom prst="rect">
            <a:avLst/>
          </a:prstGeom>
        </p:spPr>
        <p:txBody>
          <a:bodyPr/>
          <a:lstStyle>
            <a:lvl1pPr>
              <a:defRPr sz="3200" b="1" i="0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0"/>
          </p:nvPr>
        </p:nvSpPr>
        <p:spPr>
          <a:xfrm>
            <a:off x="1691685" y="6309323"/>
            <a:ext cx="3240087" cy="215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97442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80674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7620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548681"/>
            <a:ext cx="6624736" cy="56207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1340768"/>
            <a:ext cx="6624736" cy="428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7212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547664" y="548681"/>
            <a:ext cx="3384376" cy="562075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1547664" y="1340768"/>
            <a:ext cx="3384376" cy="428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2" name="Объект 2"/>
          <p:cNvSpPr>
            <a:spLocks noGrp="1"/>
          </p:cNvSpPr>
          <p:nvPr>
            <p:ph idx="13"/>
          </p:nvPr>
        </p:nvSpPr>
        <p:spPr>
          <a:xfrm>
            <a:off x="5148064" y="1340768"/>
            <a:ext cx="3528392" cy="428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41736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548681"/>
            <a:ext cx="6624736" cy="56207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46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1412776"/>
            <a:ext cx="6624736" cy="439248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66018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98505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ED25CD1-0755-442F-B561-2D1006424FDF}" type="datetime1">
              <a:rPr lang="ru-RU"/>
              <a:pPr>
                <a:defRPr/>
              </a:pPr>
              <a:t>20.03.2017</a:t>
            </a:fld>
            <a:endParaRPr lang="ru-RU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>
          <a:xfrm>
            <a:off x="2667000" y="6356352"/>
            <a:ext cx="3352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7924800" y="6356352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8DDBD81-C550-4127-85DF-229B918E37A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270657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  <a:prstGeom prst="rect">
            <a:avLst/>
          </a:prstGeo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33" y="1859757"/>
            <a:ext cx="4041775" cy="654843"/>
          </a:xfrm>
          <a:prstGeom prst="rect">
            <a:avLst/>
          </a:prstGeo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  <a:prstGeom prst="rect">
            <a:avLst/>
          </a:prstGeo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514600"/>
            <a:ext cx="4041775" cy="3845720"/>
          </a:xfrm>
          <a:prstGeom prst="rect">
            <a:avLst/>
          </a:prstGeo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2815703-05CF-4F0E-8C88-C9236472E362}" type="datetime1">
              <a:rPr lang="ru-RU"/>
              <a:pPr>
                <a:defRPr/>
              </a:pPr>
              <a:t>20.03.2017</a:t>
            </a:fld>
            <a:endParaRPr lang="ru-RU" dirty="0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>
          <a:xfrm>
            <a:off x="2667000" y="6356352"/>
            <a:ext cx="3352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7924800" y="6356352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4BABF6E-2D96-4D6B-AE92-51854D763ED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639380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814" y="1412885"/>
            <a:ext cx="6624637" cy="5619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34976" y="1509713"/>
            <a:ext cx="8274051" cy="132244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35276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6224"/>
            <a:ext cx="8228013" cy="1568451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935162"/>
            <a:ext cx="8228013" cy="4387851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xfrm>
            <a:off x="7924800" y="6356352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DE930B3-C1ED-42F3-A764-FD153D5C01C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16847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1B0BD-9ACA-4AFA-9EE2-9D7C22A58602}" type="datetime1">
              <a:rPr lang="ru-RU" altLang="ru-RU" smtClean="0"/>
              <a:pPr>
                <a:defRPr/>
              </a:pPr>
              <a:t>20.03.2017</a:t>
            </a:fld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45D262-154C-49B6-B59A-F8A3B7CFDF6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398959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C6FBC-27AA-443B-A65F-2BEB788476CD}" type="datetime1">
              <a:rPr lang="ru-RU" altLang="ru-RU" smtClean="0"/>
              <a:pPr>
                <a:defRPr/>
              </a:pPr>
              <a:t>20.03.2017</a:t>
            </a:fld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8B3EE9-57B2-4B92-85D5-CA12512B474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871202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C9CF5-1067-4ECD-BDC6-7AF8715B6153}" type="datetime1">
              <a:rPr lang="ru-RU" altLang="ru-RU" smtClean="0"/>
              <a:pPr>
                <a:defRPr/>
              </a:pPr>
              <a:t>20.03.2017</a:t>
            </a:fld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055C5B-A260-490B-9EA2-FCA8389AE14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37397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38862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4"/>
            <a:ext cx="38862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D3A63-E50E-4D45-A3C5-45A396C61439}" type="datetime1">
              <a:rPr lang="ru-RU" altLang="ru-RU" smtClean="0"/>
              <a:pPr>
                <a:defRPr/>
              </a:pPr>
              <a:t>20.03.2017</a:t>
            </a:fld>
            <a:endParaRPr lang="ru-RU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1D5BFC-A753-4AD1-9329-3BE6B5CDDCB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732453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CF1ED-E1AC-4831-A2C2-6B6FB7C7DCC2}" type="datetime1">
              <a:rPr lang="ru-RU" altLang="ru-RU" smtClean="0"/>
              <a:pPr>
                <a:defRPr/>
              </a:pPr>
              <a:t>20.03.2017</a:t>
            </a:fld>
            <a:endParaRPr lang="ru-RU" alt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52C477-8655-4CFA-845D-A4476FDFB74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65774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547664" y="548681"/>
            <a:ext cx="7128792" cy="56207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1547664" y="1412777"/>
            <a:ext cx="3384376" cy="4281339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2" name="Объект 2"/>
          <p:cNvSpPr>
            <a:spLocks noGrp="1"/>
          </p:cNvSpPr>
          <p:nvPr>
            <p:ph idx="13"/>
          </p:nvPr>
        </p:nvSpPr>
        <p:spPr>
          <a:xfrm>
            <a:off x="5148064" y="1412777"/>
            <a:ext cx="3528392" cy="4281339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11191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60BE4-EDEE-47F9-8B7C-DFA7BC2EAD5C}" type="datetime1">
              <a:rPr lang="ru-RU" altLang="ru-RU" smtClean="0"/>
              <a:pPr>
                <a:defRPr/>
              </a:pPr>
              <a:t>20.03.2017</a:t>
            </a:fld>
            <a:endParaRPr lang="ru-RU" alt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1AE8DD-50D5-4552-BB53-4A47890B5A0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746623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7CFE0-8E40-4C0B-9123-2A65E6E4C9AD}" type="datetime1">
              <a:rPr lang="ru-RU" altLang="ru-RU" smtClean="0"/>
              <a:pPr>
                <a:defRPr/>
              </a:pPr>
              <a:t>20.03.2017</a:t>
            </a:fld>
            <a:endParaRPr lang="ru-RU" alt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F53C3B-4FC9-4762-A525-B0755DBCB5C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37765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09749-F495-4DE3-8FE2-9BC0002A525B}" type="datetime1">
              <a:rPr lang="ru-RU" altLang="ru-RU" smtClean="0"/>
              <a:pPr>
                <a:defRPr/>
              </a:pPr>
              <a:t>20.03.2017</a:t>
            </a:fld>
            <a:endParaRPr lang="ru-RU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2247D2-0C60-4767-ADD1-693C10E6407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639158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7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5A536-E140-4CBC-B999-D4434F13086E}" type="datetime1">
              <a:rPr lang="ru-RU" altLang="ru-RU" smtClean="0"/>
              <a:pPr>
                <a:defRPr/>
              </a:pPr>
              <a:t>20.03.2017</a:t>
            </a:fld>
            <a:endParaRPr lang="ru-RU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671284-6D92-42C2-8406-A179037E2C0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853669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0EF28-52BF-4B74-931F-7FCF42733819}" type="datetime1">
              <a:rPr lang="ru-RU" altLang="ru-RU" smtClean="0"/>
              <a:pPr>
                <a:defRPr/>
              </a:pPr>
              <a:t>20.03.2017</a:t>
            </a:fld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AB71A4-9ED6-470C-97A7-5FA7E7FDDBB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340345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4"/>
            <a:ext cx="1971675" cy="58118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365124"/>
            <a:ext cx="5800725" cy="58118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E714D-EF5F-4508-BA57-521251A89DE5}" type="datetime1">
              <a:rPr lang="ru-RU" altLang="ru-RU" smtClean="0"/>
              <a:pPr>
                <a:defRPr/>
              </a:pPr>
              <a:t>20.03.2017</a:t>
            </a:fld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4B77D1-3EE7-4B06-B3ED-4DAE7CB3BF1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995512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7895"/>
            <a:ext cx="9144000" cy="722251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00000"/>
            <a:ext cx="8640960" cy="5400000"/>
          </a:xfrm>
          <a:prstGeom prst="rect">
            <a:avLst/>
          </a:prstGeom>
        </p:spPr>
        <p:txBody>
          <a:bodyPr/>
          <a:lstStyle>
            <a:lvl1pPr>
              <a:buClr>
                <a:srgbClr val="002846"/>
              </a:buCl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Clr>
                <a:srgbClr val="0050A0"/>
              </a:buClr>
              <a:buSzPct val="70000"/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Clr>
                <a:srgbClr val="00518E"/>
              </a:buClr>
              <a:buSzPct val="60000"/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buClr>
                <a:srgbClr val="5F7CC3"/>
              </a:buClr>
              <a:buFont typeface="Wingdings" pitchFamily="2" charset="2"/>
              <a:buChar char="§"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buFont typeface="Wingdings" pitchFamily="2" charset="2"/>
              <a:buChar char="§"/>
              <a:defRPr sz="12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9pPr marL="3657600" indent="0">
              <a:buNone/>
              <a:defRPr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  <a:endParaRPr lang="en-US" dirty="0" smtClean="0"/>
          </a:p>
          <a:p>
            <a:pPr lvl="4"/>
            <a:r>
              <a:rPr lang="ru-RU" dirty="0" smtClean="0"/>
              <a:t>Пятый уровень </a:t>
            </a:r>
            <a:endParaRPr lang="en-US" dirty="0" smtClean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250825" y="6366933"/>
            <a:ext cx="1152525" cy="237067"/>
          </a:xfrm>
        </p:spPr>
        <p:txBody>
          <a:bodyPr/>
          <a:lstStyle>
            <a:lvl1pPr algn="l">
              <a:defRPr sz="1000">
                <a:solidFill>
                  <a:srgbClr val="898D94"/>
                </a:solidFill>
                <a:latin typeface="Verdana" pitchFamily="34" charset="0"/>
              </a:defRPr>
            </a:lvl1pPr>
          </a:lstStyle>
          <a:p>
            <a:fld id="{1E81D345-2A46-4430-961C-EAC615535B0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46767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900000"/>
            <a:ext cx="4248480" cy="5400000"/>
          </a:xfrm>
          <a:prstGeom prst="rect">
            <a:avLst/>
          </a:prstGeom>
        </p:spPr>
        <p:txBody>
          <a:bodyPr/>
          <a:lstStyle>
            <a:lvl1pPr>
              <a:buClr>
                <a:srgbClr val="002846"/>
              </a:buClr>
              <a:buFont typeface="Wingdings" pitchFamily="2" charset="2"/>
              <a:buChar char="§"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Clr>
                <a:srgbClr val="5F7CC3"/>
              </a:buClr>
              <a:buSzPct val="80000"/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Clr>
                <a:srgbClr val="5F7CC3"/>
              </a:buClr>
              <a:buSzPct val="65000"/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buClr>
                <a:srgbClr val="5F7CC3"/>
              </a:buClr>
              <a:buFont typeface="Wingdings" pitchFamily="2" charset="2"/>
              <a:buChar char="§"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447800" indent="-285750">
              <a:buFont typeface="Wingdings" panose="05000000000000000000" pitchFamily="2" charset="2"/>
              <a:buChar char="§"/>
              <a:defRPr sz="12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  <a:endParaRPr lang="en-US" dirty="0" smtClean="0"/>
          </a:p>
          <a:p>
            <a:pPr lvl="4"/>
            <a:r>
              <a:rPr lang="ru-RU" dirty="0" smtClean="0"/>
              <a:t>Пятый уровень </a:t>
            </a:r>
            <a:endParaRPr lang="en-US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0000" y="900000"/>
            <a:ext cx="4248000" cy="5400000"/>
          </a:xfrm>
          <a:prstGeom prst="rect">
            <a:avLst/>
          </a:prstGeom>
        </p:spPr>
        <p:txBody>
          <a:bodyPr/>
          <a:lstStyle>
            <a:lvl1pPr>
              <a:buClr>
                <a:srgbClr val="002846"/>
              </a:buCl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Clr>
                <a:srgbClr val="5F7CC3"/>
              </a:buClr>
              <a:buSzPct val="80000"/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Clr>
                <a:srgbClr val="5F7CC3"/>
              </a:buClr>
              <a:buSzPct val="65000"/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buClr>
                <a:srgbClr val="5F7CC3"/>
              </a:buClr>
              <a:buFont typeface="Wingdings" pitchFamily="2" charset="2"/>
              <a:buChar char="§"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buFont typeface="Wingdings" pitchFamily="2" charset="2"/>
              <a:buChar char="§"/>
              <a:defRPr sz="1200">
                <a:solidFill>
                  <a:schemeClr val="bg1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  <a:endParaRPr lang="en-US" dirty="0" smtClean="0"/>
          </a:p>
          <a:p>
            <a:pPr lvl="4"/>
            <a:r>
              <a:rPr lang="ru-RU" dirty="0" smtClean="0"/>
              <a:t>Пятый уровень </a:t>
            </a:r>
            <a:endParaRPr lang="en-US" dirty="0" smtClean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250825" y="6366933"/>
            <a:ext cx="1152525" cy="237067"/>
          </a:xfrm>
        </p:spPr>
        <p:txBody>
          <a:bodyPr/>
          <a:lstStyle>
            <a:lvl1pPr algn="l">
              <a:defRPr sz="1000">
                <a:solidFill>
                  <a:srgbClr val="898D94"/>
                </a:solidFill>
                <a:latin typeface="Verdana" pitchFamily="34" charset="0"/>
              </a:defRPr>
            </a:lvl1pPr>
          </a:lstStyle>
          <a:p>
            <a:fld id="{2557DF83-EBE0-46C9-90D5-6A45FA38262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969078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2"/>
          </p:nvPr>
        </p:nvSpPr>
        <p:spPr>
          <a:xfrm>
            <a:off x="5292725" y="1268413"/>
            <a:ext cx="3600450" cy="2160587"/>
          </a:xfrm>
          <a:prstGeom prst="rect">
            <a:avLst/>
          </a:prstGeom>
        </p:spPr>
        <p:txBody>
          <a:bodyPr/>
          <a:lstStyle>
            <a:lvl1pPr>
              <a:buClr>
                <a:srgbClr val="002846"/>
              </a:buCl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endParaRPr lang="ru-RU" noProof="0"/>
          </a:p>
        </p:txBody>
      </p:sp>
      <p:sp>
        <p:nvSpPr>
          <p:cNvPr id="13" name="Рисунок 7"/>
          <p:cNvSpPr>
            <a:spLocks noGrp="1"/>
          </p:cNvSpPr>
          <p:nvPr>
            <p:ph type="pic" sz="quarter" idx="13"/>
          </p:nvPr>
        </p:nvSpPr>
        <p:spPr>
          <a:xfrm>
            <a:off x="5292725" y="3645025"/>
            <a:ext cx="3600450" cy="2160587"/>
          </a:xfrm>
          <a:prstGeom prst="rect">
            <a:avLst/>
          </a:prstGeom>
        </p:spPr>
        <p:txBody>
          <a:bodyPr/>
          <a:lstStyle>
            <a:lvl1pPr>
              <a:buClr>
                <a:srgbClr val="002846"/>
              </a:buCl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endParaRPr lang="ru-RU" noProof="0"/>
          </a:p>
        </p:txBody>
      </p:sp>
      <p:sp>
        <p:nvSpPr>
          <p:cNvPr id="14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900000"/>
            <a:ext cx="4752528" cy="5400000"/>
          </a:xfrm>
          <a:prstGeom prst="rect">
            <a:avLst/>
          </a:prstGeom>
        </p:spPr>
        <p:txBody>
          <a:bodyPr/>
          <a:lstStyle>
            <a:lvl1pPr>
              <a:buClr>
                <a:srgbClr val="002846"/>
              </a:buClr>
              <a:buFont typeface="Wingdings" pitchFamily="2" charset="2"/>
              <a:buChar char="§"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Clr>
                <a:srgbClr val="5F7CC3"/>
              </a:buClr>
              <a:buSzPct val="80000"/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Clr>
                <a:srgbClr val="5F7CC3"/>
              </a:buClr>
              <a:buSzPct val="65000"/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buClr>
                <a:srgbClr val="5F7CC3"/>
              </a:buClr>
              <a:buFont typeface="Wingdings" pitchFamily="2" charset="2"/>
              <a:buChar char="§"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buFont typeface="Wingdings" pitchFamily="2" charset="2"/>
              <a:buChar char="§"/>
              <a:defRPr sz="12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  <a:endParaRPr lang="en-US" dirty="0" smtClean="0"/>
          </a:p>
          <a:p>
            <a:pPr lvl="4"/>
            <a:r>
              <a:rPr lang="ru-RU" dirty="0" smtClean="0"/>
              <a:t>Пятый уровень </a:t>
            </a:r>
            <a:endParaRPr lang="en-US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4"/>
          </p:nvPr>
        </p:nvSpPr>
        <p:spPr>
          <a:xfrm>
            <a:off x="250825" y="6366933"/>
            <a:ext cx="1152525" cy="237067"/>
          </a:xfrm>
        </p:spPr>
        <p:txBody>
          <a:bodyPr/>
          <a:lstStyle>
            <a:lvl1pPr algn="l">
              <a:defRPr sz="1000">
                <a:solidFill>
                  <a:srgbClr val="898D94"/>
                </a:solidFill>
                <a:latin typeface="Verdana" pitchFamily="34" charset="0"/>
              </a:defRPr>
            </a:lvl1pPr>
          </a:lstStyle>
          <a:p>
            <a:fld id="{D11BD0A1-40BF-4E6D-9EB8-FB39D5F117C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102700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7"/>
          <p:cNvSpPr>
            <a:spLocks noGrp="1"/>
          </p:cNvSpPr>
          <p:nvPr>
            <p:ph type="pic" sz="quarter" idx="14"/>
          </p:nvPr>
        </p:nvSpPr>
        <p:spPr>
          <a:xfrm>
            <a:off x="0" y="719117"/>
            <a:ext cx="3600000" cy="5580883"/>
          </a:xfrm>
          <a:prstGeom prst="rect">
            <a:avLst/>
          </a:prstGeom>
        </p:spPr>
        <p:txBody>
          <a:bodyPr/>
          <a:lstStyle>
            <a:lvl1pPr>
              <a:buClr>
                <a:srgbClr val="002846"/>
              </a:buClr>
              <a:defRPr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6" name="Заголовок 1"/>
          <p:cNvSpPr>
            <a:spLocks noGrp="1" noChangeAspect="1"/>
          </p:cNvSpPr>
          <p:nvPr>
            <p:ph type="title"/>
          </p:nvPr>
        </p:nvSpPr>
        <p:spPr>
          <a:xfrm>
            <a:off x="0" y="-7895"/>
            <a:ext cx="9144000" cy="722251"/>
          </a:xfrm>
          <a:prstGeom prst="rect">
            <a:avLst/>
          </a:prstGeom>
        </p:spPr>
        <p:txBody>
          <a:bodyPr lIns="36000" tIns="36000" rIns="36000" bIns="36000" rtlCol="0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7" name="Содержимое 2"/>
          <p:cNvSpPr>
            <a:spLocks noGrp="1"/>
          </p:cNvSpPr>
          <p:nvPr>
            <p:ph sz="half" idx="1"/>
          </p:nvPr>
        </p:nvSpPr>
        <p:spPr>
          <a:xfrm>
            <a:off x="3851920" y="900000"/>
            <a:ext cx="5040560" cy="5400000"/>
          </a:xfrm>
          <a:prstGeom prst="rect">
            <a:avLst/>
          </a:prstGeom>
        </p:spPr>
        <p:txBody>
          <a:bodyPr/>
          <a:lstStyle>
            <a:lvl1pPr>
              <a:buClr>
                <a:srgbClr val="002846"/>
              </a:buClr>
              <a:buFont typeface="Wingdings" pitchFamily="2" charset="2"/>
              <a:buChar char="§"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Clr>
                <a:srgbClr val="5F7CC3"/>
              </a:buClr>
              <a:buSzPct val="80000"/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Clr>
                <a:srgbClr val="5F7CC3"/>
              </a:buClr>
              <a:buSzPct val="65000"/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buClr>
                <a:srgbClr val="5F7CC3"/>
              </a:buClr>
              <a:buFont typeface="Wingdings" pitchFamily="2" charset="2"/>
              <a:buChar char="§"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buFont typeface="Wingdings" pitchFamily="2" charset="2"/>
              <a:buChar char="§"/>
              <a:defRPr sz="12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  <a:endParaRPr lang="en-US" dirty="0" smtClean="0"/>
          </a:p>
          <a:p>
            <a:pPr lvl="4"/>
            <a:r>
              <a:rPr lang="ru-RU" dirty="0" smtClean="0"/>
              <a:t>Пятый уровень </a:t>
            </a:r>
            <a:endParaRPr lang="en-US" dirty="0" smtClean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5"/>
          </p:nvPr>
        </p:nvSpPr>
        <p:spPr>
          <a:xfrm>
            <a:off x="250825" y="6366933"/>
            <a:ext cx="1152525" cy="237067"/>
          </a:xfrm>
        </p:spPr>
        <p:txBody>
          <a:bodyPr/>
          <a:lstStyle>
            <a:lvl1pPr algn="l">
              <a:defRPr sz="1000">
                <a:solidFill>
                  <a:srgbClr val="898D94"/>
                </a:solidFill>
                <a:latin typeface="Verdana" pitchFamily="34" charset="0"/>
              </a:defRPr>
            </a:lvl1pPr>
          </a:lstStyle>
          <a:p>
            <a:fld id="{D4512B81-CF12-4778-98F3-FBDA4FA2BB6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14717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752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 noChangeAspect="1"/>
          </p:cNvSpPr>
          <p:nvPr>
            <p:ph type="title"/>
          </p:nvPr>
        </p:nvSpPr>
        <p:spPr>
          <a:xfrm>
            <a:off x="0" y="-7895"/>
            <a:ext cx="9144000" cy="722251"/>
          </a:xfrm>
          <a:prstGeom prst="rect">
            <a:avLst/>
          </a:prstGeom>
        </p:spPr>
        <p:txBody>
          <a:bodyPr lIns="36000" tIns="36000" rIns="36000" bIns="36000" rtlCol="0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иаграмма 3"/>
          <p:cNvSpPr>
            <a:spLocks noGrp="1"/>
          </p:cNvSpPr>
          <p:nvPr>
            <p:ph type="chart" sz="quarter" idx="14"/>
          </p:nvPr>
        </p:nvSpPr>
        <p:spPr>
          <a:xfrm>
            <a:off x="539750" y="931171"/>
            <a:ext cx="8100250" cy="24839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ru-RU" noProof="0" dirty="0"/>
          </a:p>
        </p:txBody>
      </p:sp>
      <p:sp>
        <p:nvSpPr>
          <p:cNvPr id="13" name="Диаграмма 3"/>
          <p:cNvSpPr>
            <a:spLocks noGrp="1"/>
          </p:cNvSpPr>
          <p:nvPr>
            <p:ph type="chart" sz="quarter" idx="15"/>
          </p:nvPr>
        </p:nvSpPr>
        <p:spPr>
          <a:xfrm>
            <a:off x="539750" y="3631960"/>
            <a:ext cx="8100250" cy="24839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ru-RU" noProof="0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250825" y="6366933"/>
            <a:ext cx="1152525" cy="237067"/>
          </a:xfrm>
        </p:spPr>
        <p:txBody>
          <a:bodyPr/>
          <a:lstStyle>
            <a:lvl1pPr algn="l">
              <a:defRPr sz="1000">
                <a:solidFill>
                  <a:srgbClr val="898D94"/>
                </a:solidFill>
                <a:latin typeface="Verdana" pitchFamily="34" charset="0"/>
              </a:defRPr>
            </a:lvl1pPr>
          </a:lstStyle>
          <a:p>
            <a:fld id="{03E41D1E-9F1F-4258-B3E1-E7EDDC89CAF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144246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 noChangeAspect="1"/>
          </p:cNvSpPr>
          <p:nvPr>
            <p:ph type="title"/>
          </p:nvPr>
        </p:nvSpPr>
        <p:spPr>
          <a:xfrm>
            <a:off x="0" y="-7895"/>
            <a:ext cx="9144000" cy="722251"/>
          </a:xfrm>
          <a:prstGeom prst="rect">
            <a:avLst/>
          </a:prstGeom>
        </p:spPr>
        <p:txBody>
          <a:bodyPr lIns="36000" tIns="36000" rIns="36000" bIns="36000" rtlCol="0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2"/>
          </p:nvPr>
        </p:nvSpPr>
        <p:spPr>
          <a:xfrm>
            <a:off x="250825" y="1124744"/>
            <a:ext cx="8642350" cy="48245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ru-RU" noProof="0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3"/>
          </p:nvPr>
        </p:nvSpPr>
        <p:spPr>
          <a:xfrm>
            <a:off x="250825" y="6366933"/>
            <a:ext cx="1152525" cy="237067"/>
          </a:xfrm>
        </p:spPr>
        <p:txBody>
          <a:bodyPr/>
          <a:lstStyle>
            <a:lvl1pPr algn="l">
              <a:defRPr sz="1000">
                <a:solidFill>
                  <a:srgbClr val="898D94"/>
                </a:solidFill>
                <a:latin typeface="Verdana" pitchFamily="34" charset="0"/>
              </a:defRPr>
            </a:lvl1pPr>
          </a:lstStyle>
          <a:p>
            <a:fld id="{688300F2-4B76-4373-8FA9-DC0DFD34870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42044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7584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DD307DB-621D-4AAB-9F90-64326270AB01}" type="datetime1">
              <a:rPr lang="ru-RU"/>
              <a:pPr>
                <a:defRPr/>
              </a:pPr>
              <a:t>20.03.2017</a:t>
            </a:fld>
            <a:endParaRPr lang="ru-RU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>
          <a:xfrm>
            <a:off x="2667000" y="6356352"/>
            <a:ext cx="3352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7924800" y="6356352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F1F8A47-2008-42FE-BC13-AEA412F5EE1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9929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548681"/>
            <a:ext cx="6624736" cy="56207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1340768"/>
            <a:ext cx="6624736" cy="428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378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547664" y="548681"/>
            <a:ext cx="3384376" cy="562075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1547664" y="1340768"/>
            <a:ext cx="3384376" cy="428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2" name="Объект 2"/>
          <p:cNvSpPr>
            <a:spLocks noGrp="1"/>
          </p:cNvSpPr>
          <p:nvPr>
            <p:ph idx="13"/>
          </p:nvPr>
        </p:nvSpPr>
        <p:spPr>
          <a:xfrm>
            <a:off x="5148064" y="1340768"/>
            <a:ext cx="3528392" cy="428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0958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548681"/>
            <a:ext cx="6624736" cy="56207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112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5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5.jpeg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025" y="404813"/>
            <a:ext cx="475773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986" r:id="rId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1547814" y="549285"/>
            <a:ext cx="662463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1547814" y="1398590"/>
            <a:ext cx="6624637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692275" y="1268413"/>
            <a:ext cx="72009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3" name="TextBox 9"/>
          <p:cNvSpPr txBox="1">
            <a:spLocks noChangeArrowheads="1"/>
          </p:cNvSpPr>
          <p:nvPr/>
        </p:nvSpPr>
        <p:spPr bwMode="auto">
          <a:xfrm>
            <a:off x="8305801" y="6453188"/>
            <a:ext cx="442913" cy="127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4AD3AEF0-5703-4FCB-BD68-24D672BAFED4}" type="slidenum">
              <a:rPr lang="ru-RU" altLang="ru-RU" sz="1200" b="1" smtClean="0">
                <a:solidFill>
                  <a:srgbClr val="FFFFFF"/>
                </a:solidFill>
              </a:rPr>
              <a:pPr algn="r" eaLnBrk="1" hangingPunct="1">
                <a:defRPr/>
              </a:pPr>
              <a:t>‹#›</a:t>
            </a:fld>
            <a:endParaRPr lang="ru-RU" altLang="ru-RU" sz="1200" b="1" smtClean="0">
              <a:solidFill>
                <a:srgbClr val="FFFFFF"/>
              </a:solidFill>
            </a:endParaRPr>
          </a:p>
        </p:txBody>
      </p:sp>
      <p:pic>
        <p:nvPicPr>
          <p:cNvPr id="2054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7" t="61877" r="558" b="1480"/>
          <a:stretch>
            <a:fillRect/>
          </a:stretch>
        </p:blipFill>
        <p:spPr bwMode="auto">
          <a:xfrm>
            <a:off x="287338" y="620714"/>
            <a:ext cx="25558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7338" y="325437"/>
            <a:ext cx="2449512" cy="2539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>
                <a:solidFill>
                  <a:schemeClr val="bg1"/>
                </a:solidFill>
                <a:latin typeface="Constantia" pitchFamily="18" charset="0"/>
                <a:cs typeface="+mn-cs"/>
              </a:rPr>
              <a:t>Минэкономразвития России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987" r:id="rId1"/>
    <p:sldLayoutId id="2147487988" r:id="rId2"/>
    <p:sldLayoutId id="2147487989" r:id="rId3"/>
    <p:sldLayoutId id="2147487990" r:id="rId4"/>
    <p:sldLayoutId id="2147488003" r:id="rId5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1692275" y="981075"/>
            <a:ext cx="72009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075" name="TextBox 11"/>
          <p:cNvSpPr txBox="1">
            <a:spLocks noChangeArrowheads="1"/>
          </p:cNvSpPr>
          <p:nvPr/>
        </p:nvSpPr>
        <p:spPr bwMode="auto">
          <a:xfrm>
            <a:off x="8305801" y="6453188"/>
            <a:ext cx="442913" cy="127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300ADD40-B1D2-43A2-8191-D2997E7DE377}" type="slidenum">
              <a:rPr lang="ru-RU" altLang="ru-RU" sz="1200" b="1" smtClean="0">
                <a:solidFill>
                  <a:srgbClr val="7F7F7F"/>
                </a:solidFill>
                <a:latin typeface="Constantia" pitchFamily="18" charset="0"/>
              </a:rPr>
              <a:pPr algn="r" eaLnBrk="1" hangingPunct="1">
                <a:defRPr/>
              </a:pPr>
              <a:t>‹#›</a:t>
            </a:fld>
            <a:endParaRPr lang="ru-RU" altLang="ru-RU" sz="1200" b="1" smtClean="0">
              <a:solidFill>
                <a:srgbClr val="7F7F7F"/>
              </a:solidFill>
              <a:latin typeface="Constantia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991" r:id="rId1"/>
    <p:sldLayoutId id="2147487992" r:id="rId2"/>
    <p:sldLayoutId id="2147487993" r:id="rId3"/>
    <p:sldLayoutId id="2147487994" r:id="rId4"/>
    <p:sldLayoutId id="2147488005" r:id="rId5"/>
    <p:sldLayoutId id="2147488006" r:id="rId6"/>
    <p:sldLayoutId id="2147488007" r:id="rId7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04813"/>
            <a:ext cx="47593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995" r:id="rId1"/>
    <p:sldLayoutId id="2147487996" r:id="rId2"/>
    <p:sldLayoutId id="2147487997" r:id="rId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1692275" y="981075"/>
            <a:ext cx="72009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123" name="TextBox 11"/>
          <p:cNvSpPr txBox="1">
            <a:spLocks noChangeArrowheads="1"/>
          </p:cNvSpPr>
          <p:nvPr/>
        </p:nvSpPr>
        <p:spPr bwMode="auto">
          <a:xfrm>
            <a:off x="8305801" y="6453188"/>
            <a:ext cx="442913" cy="127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C92250EB-4AFC-4FE5-9E3A-499CD19F494C}" type="slidenum">
              <a:rPr lang="ru-RU" altLang="ru-RU" sz="1200" b="1" smtClean="0">
                <a:solidFill>
                  <a:srgbClr val="7F7F7F"/>
                </a:solidFill>
                <a:latin typeface="Constantia" pitchFamily="18" charset="0"/>
              </a:rPr>
              <a:pPr algn="r" eaLnBrk="1" hangingPunct="1">
                <a:defRPr/>
              </a:pPr>
              <a:t>‹#›</a:t>
            </a:fld>
            <a:endParaRPr lang="ru-RU" altLang="ru-RU" sz="1200" b="1" smtClean="0">
              <a:solidFill>
                <a:srgbClr val="7F7F7F"/>
              </a:solidFill>
              <a:latin typeface="Constantia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998" r:id="rId1"/>
    <p:sldLayoutId id="2147487999" r:id="rId2"/>
    <p:sldLayoutId id="2147488000" r:id="rId3"/>
    <p:sldLayoutId id="2147488001" r:id="rId4"/>
    <p:sldLayoutId id="2147488008" r:id="rId5"/>
    <p:sldLayoutId id="2147488009" r:id="rId6"/>
    <p:sldLayoutId id="2147488002" r:id="rId7"/>
    <p:sldLayoutId id="2147488010" r:id="rId8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6191"/>
            <a:ext cx="7886700" cy="1325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4569"/>
            <a:ext cx="7886700" cy="435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62"/>
            <a:ext cx="20574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342E95C1-DDA0-4185-935A-AC441E186186}" type="datetime1">
              <a:rPr lang="ru-RU" altLang="ru-RU" sz="1200" smtClean="0">
                <a:ea typeface="ＭＳ Ｐゴシック" pitchFamily="34" charset="-128"/>
                <a:cs typeface="+mn-cs"/>
              </a:rPr>
              <a:pPr>
                <a:defRPr/>
              </a:pPr>
              <a:t>20.03.2017</a:t>
            </a:fld>
            <a:endParaRPr lang="ru-RU" altLang="ru-RU" sz="1200">
              <a:ea typeface="ＭＳ Ｐゴシック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62"/>
            <a:ext cx="30861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62"/>
            <a:ext cx="20574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b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48928DD9-7186-4FB0-9AF6-244CC17D9FC7}" type="slidenum">
              <a:rPr lang="ru-RU" altLang="ru-RU" sz="1200">
                <a:ea typeface="ＭＳ Ｐゴシック" pitchFamily="34" charset="-128"/>
                <a:cs typeface="+mn-cs"/>
              </a:rPr>
              <a:pPr/>
              <a:t>‹#›</a:t>
            </a:fld>
            <a:endParaRPr lang="ru-RU" altLang="ru-RU" sz="1200"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4543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012" r:id="rId1"/>
    <p:sldLayoutId id="2147488013" r:id="rId2"/>
    <p:sldLayoutId id="2147488014" r:id="rId3"/>
    <p:sldLayoutId id="2147488015" r:id="rId4"/>
    <p:sldLayoutId id="2147488016" r:id="rId5"/>
    <p:sldLayoutId id="2147488017" r:id="rId6"/>
    <p:sldLayoutId id="2147488018" r:id="rId7"/>
    <p:sldLayoutId id="2147488019" r:id="rId8"/>
    <p:sldLayoutId id="2147488020" r:id="rId9"/>
    <p:sldLayoutId id="2147488021" r:id="rId10"/>
    <p:sldLayoutId id="2147488022" r:id="rId11"/>
    <p:sldLayoutId id="2147488023" r:id="rId12"/>
    <p:sldLayoutId id="2147488024" r:id="rId13"/>
    <p:sldLayoutId id="2147488025" r:id="rId14"/>
    <p:sldLayoutId id="2147488026" r:id="rId15"/>
    <p:sldLayoutId id="2147488027" r:id="rId16"/>
    <p:sldLayoutId id="2147488028" r:id="rId1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conomy.gov.ru/minec/activity/sections/%0bprivgovpartnerdev/suppor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501654" y="2132856"/>
            <a:ext cx="86423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2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2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2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2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ru-RU" altLang="ru-RU" sz="3200" dirty="0" smtClean="0">
                <a:solidFill>
                  <a:srgbClr val="1233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</a:t>
            </a:r>
            <a:endParaRPr lang="en-US" altLang="ru-RU" sz="3200" dirty="0" smtClean="0">
              <a:solidFill>
                <a:srgbClr val="12338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699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44451"/>
            <a:ext cx="5690468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Прямоугольник 1"/>
          <p:cNvSpPr>
            <a:spLocks noChangeArrowheads="1"/>
          </p:cNvSpPr>
          <p:nvPr/>
        </p:nvSpPr>
        <p:spPr bwMode="auto">
          <a:xfrm>
            <a:off x="5508629" y="5012267"/>
            <a:ext cx="3635375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123387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>
                <a:solidFill>
                  <a:srgbClr val="123387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15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782" name="TextBox 5"/>
          <p:cNvSpPr txBox="1">
            <a:spLocks noChangeArrowheads="1"/>
          </p:cNvSpPr>
          <p:nvPr/>
        </p:nvSpPr>
        <p:spPr bwMode="auto">
          <a:xfrm>
            <a:off x="0" y="6447380"/>
            <a:ext cx="30448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2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2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2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2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ru-RU" altLang="ru-RU" sz="1400" b="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Москва, </a:t>
            </a:r>
            <a:r>
              <a:rPr lang="ru-RU" altLang="ru-RU" sz="1400" b="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март </a:t>
            </a:r>
            <a:r>
              <a:rPr lang="ru-RU" altLang="ru-RU" sz="1400" b="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г</a:t>
            </a:r>
            <a:r>
              <a:rPr lang="ru-RU" altLang="ru-RU" sz="1400" b="0" dirty="0" smtClean="0">
                <a:solidFill>
                  <a:prstClr val="white"/>
                </a:solidFill>
                <a:latin typeface="Calibri"/>
                <a:cs typeface="Times New Roman" pitchFamily="18" charset="0"/>
              </a:rPr>
              <a:t>.</a:t>
            </a:r>
            <a:endParaRPr lang="en-US" altLang="ru-RU" sz="1400" b="0" dirty="0" smtClean="0">
              <a:solidFill>
                <a:prstClr val="white"/>
              </a:solidFill>
              <a:latin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31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3"/>
          <p:cNvSpPr txBox="1">
            <a:spLocks noChangeArrowheads="1"/>
          </p:cNvSpPr>
          <p:nvPr/>
        </p:nvSpPr>
        <p:spPr bwMode="auto">
          <a:xfrm>
            <a:off x="16146463" y="798940"/>
            <a:ext cx="5032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2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2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2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2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2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EE193E4-F719-49C0-A7F4-47B115A9F924}" type="slidenum">
              <a:rPr lang="bg-BG" altLang="ru-RU" sz="3600" b="0" baseline="30000">
                <a:solidFill>
                  <a:srgbClr val="595959"/>
                </a:solidFill>
                <a:cs typeface="Arial" panose="020B0604020202020204" pitchFamily="34" charset="0"/>
              </a:rPr>
              <a:pPr eaLnBrk="1" hangingPunct="1"/>
              <a:t>2</a:t>
            </a:fld>
            <a:endParaRPr lang="bg-BG" altLang="ru-RU" sz="3600" b="0" baseline="30000">
              <a:solidFill>
                <a:srgbClr val="595959"/>
              </a:solidFill>
              <a:cs typeface="Arial" panose="020B0604020202020204" pitchFamily="34" charset="0"/>
            </a:endParaRPr>
          </a:p>
        </p:txBody>
      </p:sp>
      <p:sp>
        <p:nvSpPr>
          <p:cNvPr id="28675" name="TextBox 32"/>
          <p:cNvSpPr txBox="1">
            <a:spLocks noChangeArrowheads="1"/>
          </p:cNvSpPr>
          <p:nvPr/>
        </p:nvSpPr>
        <p:spPr bwMode="auto">
          <a:xfrm>
            <a:off x="269082" y="167482"/>
            <a:ext cx="8569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2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2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2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2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/>
            <a:r>
              <a:rPr lang="ru-RU" altLang="ru-RU" sz="2800" dirty="0">
                <a:solidFill>
                  <a:srgbClr val="1233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</a:t>
            </a:r>
            <a:endParaRPr lang="ru-RU" altLang="ru-RU" sz="2400" dirty="0">
              <a:solidFill>
                <a:srgbClr val="12338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7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625" y="3820820"/>
            <a:ext cx="2271604" cy="296032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7F7F7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559424" y="6381328"/>
            <a:ext cx="278983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Rectangle 1"/>
          <p:cNvSpPr/>
          <p:nvPr/>
        </p:nvSpPr>
        <p:spPr>
          <a:xfrm>
            <a:off x="0" y="1124744"/>
            <a:ext cx="755650" cy="69850"/>
          </a:xfrm>
          <a:prstGeom prst="rect">
            <a:avLst/>
          </a:prstGeom>
          <a:solidFill>
            <a:srgbClr val="123387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050">
              <a:solidFill>
                <a:srgbClr val="123387"/>
              </a:solidFill>
            </a:endParaRPr>
          </a:p>
        </p:txBody>
      </p:sp>
      <p:sp>
        <p:nvSpPr>
          <p:cNvPr id="11" name="Rectangle 1"/>
          <p:cNvSpPr/>
          <p:nvPr/>
        </p:nvSpPr>
        <p:spPr>
          <a:xfrm>
            <a:off x="752475" y="1124744"/>
            <a:ext cx="755650" cy="698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050"/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497014" y="1124744"/>
            <a:ext cx="739775" cy="698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36000" rIns="72000" bIns="0"/>
          <a:lstStyle>
            <a:lvl1pPr>
              <a:defRPr sz="12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2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2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2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2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ru-RU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34"/>
          <p:cNvSpPr/>
          <p:nvPr/>
        </p:nvSpPr>
        <p:spPr>
          <a:xfrm>
            <a:off x="8545392" y="615602"/>
            <a:ext cx="611187" cy="192616"/>
          </a:xfrm>
          <a:prstGeom prst="rect">
            <a:avLst/>
          </a:prstGeom>
          <a:solidFill>
            <a:srgbClr val="123387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200" b="1">
              <a:solidFill>
                <a:srgbClr val="123387"/>
              </a:solidFill>
            </a:endParaRPr>
          </a:p>
        </p:txBody>
      </p:sp>
      <p:sp>
        <p:nvSpPr>
          <p:cNvPr id="14" name="TextBox 22"/>
          <p:cNvSpPr txBox="1">
            <a:spLocks noChangeArrowheads="1"/>
          </p:cNvSpPr>
          <p:nvPr/>
        </p:nvSpPr>
        <p:spPr bwMode="auto">
          <a:xfrm>
            <a:off x="8872771" y="332656"/>
            <a:ext cx="3429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bg-BG" altLang="ru-RU" sz="3600" baseline="30000" dirty="0" smtClean="0">
                <a:solidFill>
                  <a:srgbClr val="A6A6A6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pic>
        <p:nvPicPr>
          <p:cNvPr id="28680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248" y="3797388"/>
            <a:ext cx="2115216" cy="2983756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7F7F7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32" y="1376620"/>
            <a:ext cx="2501659" cy="181548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9512" y="4725144"/>
            <a:ext cx="388858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Поручение Президента по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итогам встречи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представителями НП «Клуб лидеров по продвижению инициатив бизнеса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 о разработке методических рекомендаций по ГЧП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269082" y="3516087"/>
            <a:ext cx="8479382" cy="5692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1835696" y="3429000"/>
            <a:ext cx="273348" cy="288032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единительная линия 18"/>
          <p:cNvCxnSpPr>
            <a:endCxn id="9" idx="4"/>
          </p:cNvCxnSpPr>
          <p:nvPr/>
        </p:nvCxnSpPr>
        <p:spPr>
          <a:xfrm flipV="1">
            <a:off x="1965028" y="3717032"/>
            <a:ext cx="7342" cy="86409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06474" y="3769257"/>
            <a:ext cx="1803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м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арт 2016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6545336" y="3380227"/>
            <a:ext cx="273348" cy="288032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6679647" y="2942708"/>
            <a:ext cx="0" cy="42936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4200636" y="1291267"/>
            <a:ext cx="462665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Минэкономразвития совестно с отраслевыми ФОИВ разработаны и размещены на официальном сайте, а также направлены в субъекты РФ Методические рекомендации по ГЧП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148064" y="2852936"/>
            <a:ext cx="1803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август 2016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79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Прямоугольник 1"/>
          <p:cNvSpPr>
            <a:spLocks noChangeArrowheads="1"/>
          </p:cNvSpPr>
          <p:nvPr/>
        </p:nvSpPr>
        <p:spPr bwMode="auto">
          <a:xfrm>
            <a:off x="5508626" y="4616451"/>
            <a:ext cx="3635375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2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2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2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2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/>
            <a:r>
              <a:rPr lang="ru-RU" altLang="ru-RU" sz="1800">
                <a:solidFill>
                  <a:srgbClr val="1233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>
                <a:solidFill>
                  <a:srgbClr val="1233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5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4490" y="981076"/>
            <a:ext cx="72135" cy="495007"/>
          </a:xfrm>
          <a:prstGeom prst="rect">
            <a:avLst/>
          </a:prstGeom>
          <a:noFill/>
        </p:spPr>
        <p:txBody>
          <a:bodyPr wrap="none" lIns="0" tIns="0" rIns="0">
            <a:spAutoFit/>
          </a:bodyPr>
          <a:lstStyle/>
          <a:p>
            <a:pPr algn="ctr" eaLnBrk="1" hangingPunct="1">
              <a:lnSpc>
                <a:spcPts val="3497"/>
              </a:lnSpc>
              <a:defRPr/>
            </a:pPr>
            <a:r>
              <a:rPr lang="ru-RU" altLang="zh-CN" sz="1050" dirty="0">
                <a:solidFill>
                  <a:srgbClr val="FFFFFF"/>
                </a:solidFill>
                <a:latin typeface="Segoe UI" pitchFamily="18" charset="0"/>
                <a:cs typeface="Segoe UI" pitchFamily="18" charset="0"/>
              </a:rPr>
              <a:t>2</a:t>
            </a:r>
            <a:endParaRPr lang="en-US" altLang="zh-CN" sz="1050" dirty="0">
              <a:solidFill>
                <a:srgbClr val="FFFFFF"/>
              </a:solidFill>
              <a:latin typeface="Segoe UI" pitchFamily="18" charset="0"/>
              <a:cs typeface="Segoe UI" pitchFamily="18" charset="0"/>
            </a:endParaRPr>
          </a:p>
        </p:txBody>
      </p:sp>
      <p:sp>
        <p:nvSpPr>
          <p:cNvPr id="29701" name="TextBox 1"/>
          <p:cNvSpPr txBox="1">
            <a:spLocks noChangeArrowheads="1"/>
          </p:cNvSpPr>
          <p:nvPr/>
        </p:nvSpPr>
        <p:spPr bwMode="auto">
          <a:xfrm>
            <a:off x="179512" y="306602"/>
            <a:ext cx="8136904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>
            <a:spAutoFit/>
          </a:bodyPr>
          <a:lstStyle>
            <a:lvl1pPr>
              <a:defRPr sz="12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2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2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2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2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ru-RU" altLang="ru-RU" sz="28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Содержание методических </a:t>
            </a:r>
            <a:r>
              <a:rPr lang="ru-RU" altLang="ru-RU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рекомендации</a:t>
            </a:r>
            <a:endParaRPr lang="en-US" altLang="ru-RU" sz="28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1"/>
          <p:cNvSpPr/>
          <p:nvPr/>
        </p:nvSpPr>
        <p:spPr>
          <a:xfrm>
            <a:off x="0" y="1198910"/>
            <a:ext cx="755650" cy="69850"/>
          </a:xfrm>
          <a:prstGeom prst="rect">
            <a:avLst/>
          </a:prstGeom>
          <a:solidFill>
            <a:srgbClr val="123387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050">
              <a:solidFill>
                <a:srgbClr val="123387"/>
              </a:solidFill>
            </a:endParaRPr>
          </a:p>
        </p:txBody>
      </p:sp>
      <p:sp>
        <p:nvSpPr>
          <p:cNvPr id="9" name="Rectangle 1"/>
          <p:cNvSpPr/>
          <p:nvPr/>
        </p:nvSpPr>
        <p:spPr>
          <a:xfrm>
            <a:off x="752475" y="1198910"/>
            <a:ext cx="755650" cy="698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050"/>
          </a:p>
        </p:txBody>
      </p:sp>
      <p:sp>
        <p:nvSpPr>
          <p:cNvPr id="29704" name="Rectangle 1"/>
          <p:cNvSpPr>
            <a:spLocks noChangeArrowheads="1"/>
          </p:cNvSpPr>
          <p:nvPr/>
        </p:nvSpPr>
        <p:spPr bwMode="auto">
          <a:xfrm>
            <a:off x="1497014" y="1198910"/>
            <a:ext cx="739775" cy="698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36000" rIns="72000" bIns="0"/>
          <a:lstStyle>
            <a:lvl1pPr>
              <a:defRPr sz="12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2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2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2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2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ru-RU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5" name="TextBox 1"/>
          <p:cNvSpPr txBox="1">
            <a:spLocks noChangeArrowheads="1"/>
          </p:cNvSpPr>
          <p:nvPr/>
        </p:nvSpPr>
        <p:spPr bwMode="auto">
          <a:xfrm>
            <a:off x="-26988" y="1476375"/>
            <a:ext cx="8703444" cy="435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>
            <a:spAutoFit/>
          </a:bodyPr>
          <a:lstStyle>
            <a:lvl1pPr marL="447675" indent="-285750">
              <a:defRPr sz="12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2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2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2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2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ru-RU" alt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alt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лючевые </a:t>
            </a:r>
            <a:r>
              <a:rPr lang="ru-RU" alt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нормативном регулировании сферы ГЧП (с учетом последних изменений в законодательстве)</a:t>
            </a:r>
          </a:p>
          <a:p>
            <a:pPr algn="just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ru-RU" alt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alt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собенности </a:t>
            </a:r>
            <a:r>
              <a:rPr lang="ru-RU" alt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проектами в рамках СГЧМ (СМЧП) и концессионных соглашений</a:t>
            </a:r>
          </a:p>
          <a:p>
            <a:pPr algn="just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ru-RU" alt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alt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екомендации </a:t>
            </a:r>
            <a:r>
              <a:rPr lang="ru-RU" alt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структуре рисков проектов ГЧП</a:t>
            </a:r>
          </a:p>
          <a:p>
            <a:pPr algn="just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ru-RU" alt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alt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еры</a:t>
            </a:r>
            <a:r>
              <a:rPr lang="ru-RU" alt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должны быть предприняты субъектами РФ для успешной реализации проектов ГЧП</a:t>
            </a:r>
          </a:p>
          <a:p>
            <a:pPr algn="just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ru-RU" alt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alt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тветы </a:t>
            </a:r>
            <a:r>
              <a:rPr lang="ru-RU" alt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часто задаваемые вопросы по реализации проектов ГЧП</a:t>
            </a:r>
          </a:p>
          <a:p>
            <a:pPr algn="just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ru-RU" alt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alt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траслевая </a:t>
            </a:r>
            <a:r>
              <a:rPr lang="ru-RU" alt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специфика, включая примеры лучших практик реализации проектов ГЧП, </a:t>
            </a:r>
            <a:br>
              <a:rPr lang="ru-RU" alt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 в социальной сфере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ru-RU" altLang="ru-RU" sz="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ru-RU" alt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Текст методических рекомендаций доступен на сайте Минэкономразвития России </a:t>
            </a:r>
            <a:br>
              <a:rPr lang="ru-RU" alt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разделе «Государственно-частное партнерство»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1600" u="sng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http://economy.gov.ru/minec/activity/sections/privgovpartnerdev/support/</a:t>
            </a:r>
            <a:r>
              <a:rPr lang="ru-RU" altLang="ru-RU" sz="16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alt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569325" y="6381328"/>
            <a:ext cx="26908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Rectangle 34"/>
          <p:cNvSpPr/>
          <p:nvPr/>
        </p:nvSpPr>
        <p:spPr>
          <a:xfrm>
            <a:off x="8536530" y="615602"/>
            <a:ext cx="611187" cy="192616"/>
          </a:xfrm>
          <a:prstGeom prst="rect">
            <a:avLst/>
          </a:prstGeom>
          <a:solidFill>
            <a:srgbClr val="123387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200" b="1">
              <a:solidFill>
                <a:srgbClr val="123387"/>
              </a:solidFill>
            </a:endParaRPr>
          </a:p>
        </p:txBody>
      </p:sp>
      <p:sp>
        <p:nvSpPr>
          <p:cNvPr id="14" name="TextBox 22"/>
          <p:cNvSpPr txBox="1">
            <a:spLocks noChangeArrowheads="1"/>
          </p:cNvSpPr>
          <p:nvPr/>
        </p:nvSpPr>
        <p:spPr bwMode="auto">
          <a:xfrm>
            <a:off x="8909620" y="326074"/>
            <a:ext cx="3429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bg-BG" altLang="ru-RU" sz="3600" baseline="30000" dirty="0" smtClean="0">
                <a:solidFill>
                  <a:srgbClr val="A6A6A6"/>
                </a:solidFill>
                <a:latin typeface="Arial" pitchFamily="34" charset="0"/>
                <a:cs typeface="Arial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63394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5565" y="50800"/>
            <a:ext cx="137858" cy="495007"/>
          </a:xfrm>
          <a:prstGeom prst="rect">
            <a:avLst/>
          </a:prstGeom>
          <a:noFill/>
        </p:spPr>
        <p:txBody>
          <a:bodyPr wrap="none" lIns="0" tIns="0" rIns="0">
            <a:spAutoFit/>
          </a:bodyPr>
          <a:lstStyle/>
          <a:p>
            <a:pPr algn="ctr" eaLnBrk="1" hangingPunct="1">
              <a:lnSpc>
                <a:spcPts val="3497"/>
              </a:lnSpc>
              <a:defRPr/>
            </a:pPr>
            <a:r>
              <a:rPr lang="ru-RU" altLang="zh-CN" sz="1998" dirty="0">
                <a:solidFill>
                  <a:srgbClr val="FFFFFF"/>
                </a:solidFill>
                <a:latin typeface="Segoe UI" pitchFamily="18" charset="0"/>
                <a:ea typeface="+mn-ea"/>
                <a:cs typeface="Segoe UI" pitchFamily="18" charset="0"/>
              </a:rPr>
              <a:t>2</a:t>
            </a:r>
            <a:endParaRPr lang="en-US" altLang="zh-CN" sz="1998" dirty="0">
              <a:solidFill>
                <a:srgbClr val="FFFFFF"/>
              </a:solidFill>
              <a:latin typeface="Segoe UI" pitchFamily="18" charset="0"/>
              <a:ea typeface="+mn-ea"/>
              <a:cs typeface="Segoe UI" pitchFamily="18" charset="0"/>
            </a:endParaRPr>
          </a:p>
        </p:txBody>
      </p:sp>
      <p:sp>
        <p:nvSpPr>
          <p:cNvPr id="21536" name="TextBox 1"/>
          <p:cNvSpPr txBox="1">
            <a:spLocks noChangeArrowheads="1"/>
          </p:cNvSpPr>
          <p:nvPr/>
        </p:nvSpPr>
        <p:spPr bwMode="auto">
          <a:xfrm>
            <a:off x="244673" y="460799"/>
            <a:ext cx="83597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7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Примеры </a:t>
            </a:r>
            <a:r>
              <a:rPr lang="ru-RU" altLang="ru-RU" sz="2700" b="1" dirty="0">
                <a:solidFill>
                  <a:srgbClr val="00206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лучших </a:t>
            </a:r>
            <a:r>
              <a:rPr lang="ru-RU" altLang="ru-RU" sz="27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практик в сфере здравоохранения </a:t>
            </a:r>
            <a:endParaRPr lang="en-US" altLang="ru-RU" sz="2700" b="1" dirty="0">
              <a:solidFill>
                <a:srgbClr val="002060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pic>
        <p:nvPicPr>
          <p:cNvPr id="21537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480" y="44624"/>
            <a:ext cx="25787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201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50731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1201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5174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8" name="Рисунок 47"/>
          <p:cNvPicPr/>
          <p:nvPr/>
        </p:nvPicPr>
        <p:blipFill rotWithShape="1">
          <a:blip r:embed="rId4"/>
          <a:srcRect r="70636" b="83999"/>
          <a:stretch/>
        </p:blipFill>
        <p:spPr>
          <a:xfrm>
            <a:off x="4572000" y="4644679"/>
            <a:ext cx="924448" cy="29648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427984" y="995032"/>
            <a:ext cx="72008" cy="5818344"/>
          </a:xfrm>
          <a:prstGeom prst="rect">
            <a:avLst/>
          </a:prstGeom>
          <a:pattFill prst="horzBrick">
            <a:fgClr>
              <a:schemeClr val="accent2">
                <a:lumMod val="60000"/>
                <a:lumOff val="40000"/>
              </a:schemeClr>
            </a:fgClr>
            <a:bgClr>
              <a:schemeClr val="accent1">
                <a:lumMod val="20000"/>
                <a:lumOff val="8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52634" y="5169849"/>
            <a:ext cx="3859326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ru-RU" sz="900" b="1" dirty="0" smtClean="0">
                <a:solidFill>
                  <a:schemeClr val="tx1"/>
                </a:solidFill>
              </a:rPr>
              <a:t>Характеристики объекта</a:t>
            </a:r>
            <a:r>
              <a:rPr lang="ru-RU" sz="900" dirty="0" smtClean="0">
                <a:solidFill>
                  <a:schemeClr val="tx1"/>
                </a:solidFill>
              </a:rPr>
              <a:t>: </a:t>
            </a:r>
            <a:r>
              <a:rPr lang="ru-RU" sz="900" dirty="0" smtClean="0">
                <a:solidFill>
                  <a:schemeClr val="tx1"/>
                </a:solidFill>
              </a:rPr>
              <a:t>реконструкция подвальных помещений </a:t>
            </a:r>
          </a:p>
          <a:p>
            <a:pPr>
              <a:lnSpc>
                <a:spcPct val="140000"/>
              </a:lnSpc>
            </a:pPr>
            <a:r>
              <a:rPr lang="ru-RU" sz="900" i="1" dirty="0" smtClean="0"/>
              <a:t>1 </a:t>
            </a:r>
            <a:r>
              <a:rPr lang="ru-RU" sz="900" i="1" dirty="0"/>
              <a:t>799,1 кв. м</a:t>
            </a:r>
            <a:r>
              <a:rPr lang="ru-RU" sz="900" i="1" dirty="0" smtClean="0"/>
              <a:t>., </a:t>
            </a:r>
            <a:r>
              <a:rPr lang="ru-RU" sz="900" i="1" dirty="0"/>
              <a:t>м</a:t>
            </a:r>
            <a:r>
              <a:rPr lang="ru-RU" sz="900" i="1" dirty="0" smtClean="0"/>
              <a:t>инимальный </a:t>
            </a:r>
            <a:r>
              <a:rPr lang="ru-RU" sz="900" i="1" dirty="0"/>
              <a:t>объем ЭКО – 48 чел./год</a:t>
            </a:r>
            <a:r>
              <a:rPr lang="ru-RU" sz="900" dirty="0" smtClean="0">
                <a:solidFill>
                  <a:schemeClr val="tx1"/>
                </a:solidFill>
              </a:rPr>
              <a:t>.</a:t>
            </a:r>
            <a:endParaRPr lang="ru-RU" sz="900" dirty="0" smtClean="0">
              <a:solidFill>
                <a:schemeClr val="tx1"/>
              </a:solidFill>
            </a:endParaRPr>
          </a:p>
          <a:p>
            <a:pPr>
              <a:lnSpc>
                <a:spcPct val="140000"/>
              </a:lnSpc>
            </a:pPr>
            <a:r>
              <a:rPr lang="ru-RU" sz="900" b="1" dirty="0" smtClean="0">
                <a:solidFill>
                  <a:schemeClr val="tx1"/>
                </a:solidFill>
              </a:rPr>
              <a:t>Способ реализации</a:t>
            </a:r>
            <a:r>
              <a:rPr lang="ru-RU" sz="900" dirty="0" smtClean="0">
                <a:solidFill>
                  <a:schemeClr val="tx1"/>
                </a:solidFill>
              </a:rPr>
              <a:t>: концессионное соглашение.</a:t>
            </a:r>
          </a:p>
          <a:p>
            <a:pPr>
              <a:lnSpc>
                <a:spcPct val="140000"/>
              </a:lnSpc>
            </a:pPr>
            <a:r>
              <a:rPr lang="ru-RU" sz="900" b="1" dirty="0" smtClean="0">
                <a:solidFill>
                  <a:schemeClr val="tx1"/>
                </a:solidFill>
              </a:rPr>
              <a:t>Сроки </a:t>
            </a:r>
            <a:r>
              <a:rPr lang="ru-RU" sz="900" b="1" dirty="0" smtClean="0">
                <a:solidFill>
                  <a:schemeClr val="tx1"/>
                </a:solidFill>
              </a:rPr>
              <a:t>реализации: </a:t>
            </a:r>
            <a:r>
              <a:rPr lang="ru-RU" sz="900" i="1" dirty="0" smtClean="0"/>
              <a:t>2012 </a:t>
            </a:r>
            <a:r>
              <a:rPr lang="ru-RU" sz="900" i="1" dirty="0"/>
              <a:t>– 2032 </a:t>
            </a:r>
            <a:r>
              <a:rPr lang="ru-RU" sz="900" dirty="0" smtClean="0">
                <a:solidFill>
                  <a:schemeClr val="tx1"/>
                </a:solidFill>
              </a:rPr>
              <a:t>гг., в </a:t>
            </a:r>
            <a:r>
              <a:rPr lang="ru-RU" sz="900" dirty="0" err="1" smtClean="0">
                <a:solidFill>
                  <a:schemeClr val="tx1"/>
                </a:solidFill>
              </a:rPr>
              <a:t>т.ч</a:t>
            </a:r>
            <a:r>
              <a:rPr lang="ru-RU" sz="900" dirty="0" smtClean="0">
                <a:solidFill>
                  <a:schemeClr val="tx1"/>
                </a:solidFill>
              </a:rPr>
              <a:t>. реконструкция </a:t>
            </a:r>
            <a:r>
              <a:rPr lang="ru-RU" sz="900" dirty="0" smtClean="0">
                <a:solidFill>
                  <a:schemeClr val="tx1"/>
                </a:solidFill>
              </a:rPr>
              <a:t>– 2 года.</a:t>
            </a:r>
          </a:p>
          <a:p>
            <a:pPr>
              <a:lnSpc>
                <a:spcPct val="140000"/>
              </a:lnSpc>
            </a:pPr>
            <a:r>
              <a:rPr lang="ru-RU" sz="900" b="1" dirty="0" smtClean="0">
                <a:solidFill>
                  <a:schemeClr val="tx1"/>
                </a:solidFill>
              </a:rPr>
              <a:t>Концессионер</a:t>
            </a:r>
            <a:r>
              <a:rPr lang="ru-RU" sz="900" dirty="0" smtClean="0">
                <a:solidFill>
                  <a:schemeClr val="tx1"/>
                </a:solidFill>
              </a:rPr>
              <a:t>: </a:t>
            </a:r>
            <a:r>
              <a:rPr lang="ru-RU" sz="900" i="1" dirty="0"/>
              <a:t>ЗАО «Медицинский </a:t>
            </a:r>
            <a:r>
              <a:rPr lang="ru-RU" sz="900" i="1" dirty="0" smtClean="0"/>
              <a:t>центр </a:t>
            </a:r>
            <a:r>
              <a:rPr lang="ru-RU" sz="900" i="1" dirty="0"/>
              <a:t>«Авиценна»</a:t>
            </a:r>
            <a:endParaRPr lang="ru-RU" sz="900" dirty="0" smtClean="0">
              <a:solidFill>
                <a:schemeClr val="tx1"/>
              </a:solidFill>
            </a:endParaRPr>
          </a:p>
          <a:p>
            <a:pPr>
              <a:lnSpc>
                <a:spcPct val="140000"/>
              </a:lnSpc>
            </a:pPr>
            <a:r>
              <a:rPr lang="ru-RU" sz="900" b="1" dirty="0" smtClean="0"/>
              <a:t>Концедент</a:t>
            </a:r>
            <a:r>
              <a:rPr lang="ru-RU" sz="900" dirty="0"/>
              <a:t>: </a:t>
            </a:r>
            <a:r>
              <a:rPr lang="ru-RU" sz="900" i="1" dirty="0"/>
              <a:t>Мэрия города Новосибирска</a:t>
            </a:r>
            <a:r>
              <a:rPr lang="ru-RU" sz="900" dirty="0" smtClean="0"/>
              <a:t>.</a:t>
            </a:r>
            <a:endParaRPr lang="ru-RU" sz="900" dirty="0"/>
          </a:p>
          <a:p>
            <a:pPr>
              <a:lnSpc>
                <a:spcPct val="140000"/>
              </a:lnSpc>
            </a:pPr>
            <a:r>
              <a:rPr lang="ru-RU" sz="900" b="1" dirty="0" smtClean="0">
                <a:solidFill>
                  <a:schemeClr val="tx1"/>
                </a:solidFill>
              </a:rPr>
              <a:t>Размер частных инвестиций</a:t>
            </a:r>
            <a:r>
              <a:rPr lang="ru-RU" sz="900" dirty="0" smtClean="0">
                <a:solidFill>
                  <a:schemeClr val="tx1"/>
                </a:solidFill>
              </a:rPr>
              <a:t>: свыше </a:t>
            </a:r>
            <a:r>
              <a:rPr lang="ru-RU" sz="900" dirty="0" smtClean="0">
                <a:solidFill>
                  <a:schemeClr val="tx1"/>
                </a:solidFill>
              </a:rPr>
              <a:t>95 млн. </a:t>
            </a:r>
            <a:r>
              <a:rPr lang="ru-RU" sz="900" dirty="0" smtClean="0">
                <a:solidFill>
                  <a:schemeClr val="tx1"/>
                </a:solidFill>
              </a:rPr>
              <a:t>рублей.</a:t>
            </a:r>
          </a:p>
          <a:p>
            <a:pPr>
              <a:lnSpc>
                <a:spcPct val="140000"/>
              </a:lnSpc>
            </a:pPr>
            <a:r>
              <a:rPr lang="ru-RU" sz="900" b="1" dirty="0" smtClean="0"/>
              <a:t>Текущий статус:</a:t>
            </a:r>
            <a:r>
              <a:rPr lang="ru-RU" sz="900" dirty="0" smtClean="0"/>
              <a:t> стадия эксплуатации</a:t>
            </a:r>
            <a:endParaRPr lang="ru-RU" sz="900" dirty="0" smtClean="0">
              <a:solidFill>
                <a:schemeClr val="tx1"/>
              </a:solidFill>
            </a:endParaRPr>
          </a:p>
        </p:txBody>
      </p:sp>
      <p:pic>
        <p:nvPicPr>
          <p:cNvPr id="22" name="Рисунок 21"/>
          <p:cNvPicPr/>
          <p:nvPr/>
        </p:nvPicPr>
        <p:blipFill rotWithShape="1">
          <a:blip r:embed="rId4"/>
          <a:srcRect r="70636" b="83999"/>
          <a:stretch/>
        </p:blipFill>
        <p:spPr>
          <a:xfrm>
            <a:off x="136610" y="4653136"/>
            <a:ext cx="875445" cy="296489"/>
          </a:xfrm>
          <a:prstGeom prst="rect">
            <a:avLst/>
          </a:prstGeom>
        </p:spPr>
      </p:pic>
      <p:sp>
        <p:nvSpPr>
          <p:cNvPr id="23" name="TextBox 14"/>
          <p:cNvSpPr txBox="1">
            <a:spLocks noChangeArrowheads="1"/>
          </p:cNvSpPr>
          <p:nvPr/>
        </p:nvSpPr>
        <p:spPr bwMode="auto">
          <a:xfrm>
            <a:off x="8837612" y="164987"/>
            <a:ext cx="3429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5C8A8076-5D63-40D8-90D5-9D84F7E9A5C6}" type="slidenum">
              <a:rPr kumimoji="0" lang="bg-BG" altLang="ru-RU" sz="3600" baseline="30000" smtClean="0">
                <a:solidFill>
                  <a:srgbClr val="A6A6A6"/>
                </a:solidFill>
                <a:latin typeface="Arial" pitchFamily="34" charset="0"/>
                <a:cs typeface="Arial" pitchFamily="34" charset="0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</a:t>
            </a:fld>
            <a:endParaRPr kumimoji="0" lang="bg-BG" altLang="ru-RU" sz="3600" baseline="30000" smtClean="0">
              <a:solidFill>
                <a:srgbClr val="A6A6A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1"/>
          <p:cNvSpPr/>
          <p:nvPr/>
        </p:nvSpPr>
        <p:spPr>
          <a:xfrm>
            <a:off x="8523296" y="478367"/>
            <a:ext cx="611187" cy="190500"/>
          </a:xfrm>
          <a:prstGeom prst="rect">
            <a:avLst/>
          </a:prstGeom>
          <a:solidFill>
            <a:srgbClr val="123387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200" b="1">
              <a:solidFill>
                <a:srgbClr val="123387"/>
              </a:solidFill>
            </a:endParaRPr>
          </a:p>
        </p:txBody>
      </p:sp>
      <p:pic>
        <p:nvPicPr>
          <p:cNvPr id="26" name="Рисунок 25"/>
          <p:cNvPicPr/>
          <p:nvPr/>
        </p:nvPicPr>
        <p:blipFill>
          <a:blip r:embed="rId5"/>
          <a:stretch>
            <a:fillRect/>
          </a:stretch>
        </p:blipFill>
        <p:spPr>
          <a:xfrm>
            <a:off x="184730" y="1811334"/>
            <a:ext cx="4120051" cy="308323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5496" y="1702764"/>
            <a:ext cx="4248472" cy="3622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0508" y="1287265"/>
            <a:ext cx="44644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 smtClean="0"/>
              <a:t>Реконструкция </a:t>
            </a:r>
            <a:r>
              <a:rPr lang="ru-RU" sz="1600" b="1" dirty="0"/>
              <a:t>помещений </a:t>
            </a:r>
            <a:endParaRPr lang="ru-RU" sz="1600" b="1" dirty="0" smtClean="0"/>
          </a:p>
          <a:p>
            <a:pPr lvl="0" algn="ctr"/>
            <a:r>
              <a:rPr lang="ru-RU" sz="1600" b="1" dirty="0" smtClean="0"/>
              <a:t>в </a:t>
            </a:r>
            <a:r>
              <a:rPr lang="ru-RU" sz="1600" b="1" dirty="0"/>
              <a:t>здании </a:t>
            </a:r>
            <a:r>
              <a:rPr lang="ru-RU" sz="1600" b="1" dirty="0" smtClean="0"/>
              <a:t>роддома</a:t>
            </a:r>
          </a:p>
          <a:p>
            <a:pPr lvl="0" algn="ctr"/>
            <a:r>
              <a:rPr lang="ru-RU" sz="1600" b="1" dirty="0" smtClean="0"/>
              <a:t> г. Новосибирск</a:t>
            </a:r>
            <a:endParaRPr lang="ru-RU" sz="1600" dirty="0"/>
          </a:p>
        </p:txBody>
      </p:sp>
      <p:pic>
        <p:nvPicPr>
          <p:cNvPr id="27" name="Рисунок 26"/>
          <p:cNvPicPr/>
          <p:nvPr/>
        </p:nvPicPr>
        <p:blipFill>
          <a:blip r:embed="rId6"/>
          <a:stretch>
            <a:fillRect/>
          </a:stretch>
        </p:blipFill>
        <p:spPr>
          <a:xfrm>
            <a:off x="4647391" y="2085995"/>
            <a:ext cx="3885049" cy="2859371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4589140" y="1832399"/>
            <a:ext cx="4248472" cy="3622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479508" y="1287264"/>
            <a:ext cx="4181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Корпус </a:t>
            </a:r>
            <a:r>
              <a:rPr lang="ru-RU" sz="1600" b="1" dirty="0"/>
              <a:t>Центра экстракорпоральной </a:t>
            </a:r>
            <a:r>
              <a:rPr lang="ru-RU" sz="1600" b="1" dirty="0" err="1"/>
              <a:t>гемокоррекции</a:t>
            </a:r>
            <a:r>
              <a:rPr lang="ru-RU" sz="1600" b="1" dirty="0"/>
              <a:t> и клинической трансфузиологии </a:t>
            </a:r>
            <a:r>
              <a:rPr lang="ru-RU" sz="1600" b="1" dirty="0" smtClean="0"/>
              <a:t>в </a:t>
            </a:r>
            <a:r>
              <a:rPr lang="ru-RU" sz="1600" b="1" dirty="0"/>
              <a:t>г. </a:t>
            </a:r>
            <a:r>
              <a:rPr lang="ru-RU" sz="1600" b="1" dirty="0"/>
              <a:t>Самара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802118" y="5111483"/>
            <a:ext cx="3859326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ru-RU" sz="900" b="1" dirty="0" smtClean="0">
                <a:solidFill>
                  <a:schemeClr val="tx1"/>
                </a:solidFill>
              </a:rPr>
              <a:t>Характеристики объекта</a:t>
            </a:r>
            <a:r>
              <a:rPr lang="ru-RU" sz="900" dirty="0" smtClean="0">
                <a:solidFill>
                  <a:schemeClr val="tx1"/>
                </a:solidFill>
              </a:rPr>
              <a:t>: </a:t>
            </a:r>
            <a:r>
              <a:rPr lang="ru-RU" sz="900" i="1" dirty="0" smtClean="0"/>
              <a:t>корпус </a:t>
            </a:r>
            <a:r>
              <a:rPr lang="ru-RU" sz="900" i="1" dirty="0"/>
              <a:t>общей площадью 4593,77 кв. </a:t>
            </a:r>
            <a:r>
              <a:rPr lang="ru-RU" sz="900" i="1" dirty="0" smtClean="0"/>
              <a:t>метров, </a:t>
            </a:r>
            <a:r>
              <a:rPr lang="ru-RU" sz="900" i="1" dirty="0"/>
              <a:t>48 аппаратов «Искусственной почки»</a:t>
            </a:r>
            <a:endParaRPr lang="ru-RU" sz="900" dirty="0" smtClean="0">
              <a:solidFill>
                <a:schemeClr val="tx1"/>
              </a:solidFill>
            </a:endParaRPr>
          </a:p>
          <a:p>
            <a:pPr>
              <a:lnSpc>
                <a:spcPct val="140000"/>
              </a:lnSpc>
            </a:pPr>
            <a:r>
              <a:rPr lang="ru-RU" sz="900" b="1" dirty="0" smtClean="0">
                <a:solidFill>
                  <a:schemeClr val="tx1"/>
                </a:solidFill>
              </a:rPr>
              <a:t>Способ реализации</a:t>
            </a:r>
            <a:r>
              <a:rPr lang="ru-RU" sz="900" dirty="0" smtClean="0">
                <a:solidFill>
                  <a:schemeClr val="tx1"/>
                </a:solidFill>
              </a:rPr>
              <a:t>: концессионное соглашение.</a:t>
            </a:r>
          </a:p>
          <a:p>
            <a:pPr>
              <a:lnSpc>
                <a:spcPct val="140000"/>
              </a:lnSpc>
            </a:pPr>
            <a:r>
              <a:rPr lang="ru-RU" sz="900" b="1" dirty="0" smtClean="0">
                <a:solidFill>
                  <a:schemeClr val="tx1"/>
                </a:solidFill>
              </a:rPr>
              <a:t>Сроки </a:t>
            </a:r>
            <a:r>
              <a:rPr lang="ru-RU" sz="900" b="1" dirty="0" smtClean="0">
                <a:solidFill>
                  <a:schemeClr val="tx1"/>
                </a:solidFill>
              </a:rPr>
              <a:t>реализации: </a:t>
            </a:r>
            <a:r>
              <a:rPr lang="ru-RU" sz="900" i="1" dirty="0" smtClean="0"/>
              <a:t>2013 </a:t>
            </a:r>
            <a:r>
              <a:rPr lang="ru-RU" sz="900" i="1" dirty="0"/>
              <a:t>– </a:t>
            </a:r>
            <a:r>
              <a:rPr lang="ru-RU" sz="900" i="1" dirty="0" smtClean="0"/>
              <a:t>2028 </a:t>
            </a:r>
            <a:r>
              <a:rPr lang="ru-RU" sz="900" dirty="0" smtClean="0">
                <a:solidFill>
                  <a:schemeClr val="tx1"/>
                </a:solidFill>
              </a:rPr>
              <a:t>гг., в </a:t>
            </a:r>
            <a:r>
              <a:rPr lang="ru-RU" sz="900" dirty="0" err="1" smtClean="0">
                <a:solidFill>
                  <a:schemeClr val="tx1"/>
                </a:solidFill>
              </a:rPr>
              <a:t>т.ч</a:t>
            </a:r>
            <a:r>
              <a:rPr lang="ru-RU" sz="900" dirty="0" smtClean="0">
                <a:solidFill>
                  <a:schemeClr val="tx1"/>
                </a:solidFill>
              </a:rPr>
              <a:t>. реконструкция </a:t>
            </a:r>
            <a:r>
              <a:rPr lang="ru-RU" sz="900" dirty="0" smtClean="0">
                <a:solidFill>
                  <a:schemeClr val="tx1"/>
                </a:solidFill>
              </a:rPr>
              <a:t>– </a:t>
            </a:r>
            <a:r>
              <a:rPr lang="ru-RU" sz="900" dirty="0" smtClean="0">
                <a:solidFill>
                  <a:schemeClr val="tx1"/>
                </a:solidFill>
              </a:rPr>
              <a:t>4 </a:t>
            </a:r>
            <a:r>
              <a:rPr lang="ru-RU" sz="900" dirty="0" smtClean="0">
                <a:solidFill>
                  <a:schemeClr val="tx1"/>
                </a:solidFill>
              </a:rPr>
              <a:t>года.</a:t>
            </a:r>
          </a:p>
          <a:p>
            <a:pPr>
              <a:lnSpc>
                <a:spcPct val="140000"/>
              </a:lnSpc>
            </a:pPr>
            <a:r>
              <a:rPr lang="ru-RU" sz="900" b="1" dirty="0" smtClean="0">
                <a:solidFill>
                  <a:schemeClr val="tx1"/>
                </a:solidFill>
              </a:rPr>
              <a:t>Концессионер</a:t>
            </a:r>
            <a:r>
              <a:rPr lang="ru-RU" sz="900" dirty="0" smtClean="0">
                <a:solidFill>
                  <a:schemeClr val="tx1"/>
                </a:solidFill>
              </a:rPr>
              <a:t>: </a:t>
            </a:r>
            <a:r>
              <a:rPr lang="ru-RU" sz="900" i="1" dirty="0"/>
              <a:t>ООО «ФАРМ СКД</a:t>
            </a:r>
            <a:r>
              <a:rPr lang="ru-RU" sz="900" i="1" dirty="0" smtClean="0"/>
              <a:t>»</a:t>
            </a:r>
          </a:p>
          <a:p>
            <a:pPr>
              <a:lnSpc>
                <a:spcPct val="140000"/>
              </a:lnSpc>
            </a:pPr>
            <a:r>
              <a:rPr lang="ru-RU" sz="900" b="1" dirty="0" err="1" smtClean="0"/>
              <a:t>Концедент</a:t>
            </a:r>
            <a:r>
              <a:rPr lang="ru-RU" sz="900" dirty="0"/>
              <a:t>: </a:t>
            </a:r>
            <a:r>
              <a:rPr lang="ru-RU" sz="900" i="1" dirty="0"/>
              <a:t>Правительство Самарской области </a:t>
            </a:r>
            <a:r>
              <a:rPr lang="ru-RU" sz="900" dirty="0" smtClean="0"/>
              <a:t>.</a:t>
            </a:r>
            <a:endParaRPr lang="ru-RU" sz="900" dirty="0"/>
          </a:p>
          <a:p>
            <a:pPr>
              <a:lnSpc>
                <a:spcPct val="140000"/>
              </a:lnSpc>
            </a:pPr>
            <a:r>
              <a:rPr lang="ru-RU" sz="900" b="1" dirty="0" smtClean="0">
                <a:solidFill>
                  <a:schemeClr val="tx1"/>
                </a:solidFill>
              </a:rPr>
              <a:t>Размер частных инвестиций</a:t>
            </a:r>
            <a:r>
              <a:rPr lang="ru-RU" sz="900" dirty="0" smtClean="0">
                <a:solidFill>
                  <a:schemeClr val="tx1"/>
                </a:solidFill>
              </a:rPr>
              <a:t>: свыше </a:t>
            </a:r>
            <a:r>
              <a:rPr lang="ru-RU" sz="900" dirty="0" smtClean="0"/>
              <a:t>250</a:t>
            </a:r>
            <a:r>
              <a:rPr lang="ru-RU" sz="900" dirty="0" smtClean="0">
                <a:solidFill>
                  <a:schemeClr val="tx1"/>
                </a:solidFill>
              </a:rPr>
              <a:t> млн. </a:t>
            </a:r>
            <a:r>
              <a:rPr lang="ru-RU" sz="900" dirty="0" smtClean="0">
                <a:solidFill>
                  <a:schemeClr val="tx1"/>
                </a:solidFill>
              </a:rPr>
              <a:t>рублей.</a:t>
            </a:r>
          </a:p>
          <a:p>
            <a:pPr>
              <a:lnSpc>
                <a:spcPct val="140000"/>
              </a:lnSpc>
            </a:pPr>
            <a:r>
              <a:rPr lang="ru-RU" sz="900" b="1" dirty="0" smtClean="0"/>
              <a:t>Текущий статус:</a:t>
            </a:r>
            <a:r>
              <a:rPr lang="ru-RU" sz="900" dirty="0" smtClean="0"/>
              <a:t> </a:t>
            </a:r>
            <a:r>
              <a:rPr lang="ru-RU" sz="900" dirty="0" smtClean="0"/>
              <a:t>ввод в эксплуатацию</a:t>
            </a:r>
            <a:endParaRPr lang="ru-RU" sz="900" dirty="0" smtClean="0">
              <a:solidFill>
                <a:schemeClr val="tx1"/>
              </a:solidFill>
            </a:endParaRPr>
          </a:p>
        </p:txBody>
      </p:sp>
      <p:sp>
        <p:nvSpPr>
          <p:cNvPr id="30" name="Rectangle 1"/>
          <p:cNvSpPr/>
          <p:nvPr/>
        </p:nvSpPr>
        <p:spPr>
          <a:xfrm>
            <a:off x="0" y="1198910"/>
            <a:ext cx="755650" cy="69850"/>
          </a:xfrm>
          <a:prstGeom prst="rect">
            <a:avLst/>
          </a:prstGeom>
          <a:solidFill>
            <a:srgbClr val="123387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050">
              <a:solidFill>
                <a:srgbClr val="123387"/>
              </a:solidFill>
            </a:endParaRPr>
          </a:p>
        </p:txBody>
      </p:sp>
      <p:sp>
        <p:nvSpPr>
          <p:cNvPr id="31" name="Rectangle 1"/>
          <p:cNvSpPr/>
          <p:nvPr/>
        </p:nvSpPr>
        <p:spPr>
          <a:xfrm>
            <a:off x="752475" y="1198910"/>
            <a:ext cx="755650" cy="698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050"/>
          </a:p>
        </p:txBody>
      </p:sp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1497014" y="1198910"/>
            <a:ext cx="739775" cy="698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36000" rIns="72000" bIns="0"/>
          <a:lstStyle>
            <a:lvl1pPr>
              <a:defRPr sz="12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2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2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2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2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ru-RU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91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5565" y="50800"/>
            <a:ext cx="137858" cy="495007"/>
          </a:xfrm>
          <a:prstGeom prst="rect">
            <a:avLst/>
          </a:prstGeom>
          <a:noFill/>
        </p:spPr>
        <p:txBody>
          <a:bodyPr wrap="none" lIns="0" tIns="0" rIns="0">
            <a:spAutoFit/>
          </a:bodyPr>
          <a:lstStyle/>
          <a:p>
            <a:pPr algn="ctr" eaLnBrk="1" hangingPunct="1">
              <a:lnSpc>
                <a:spcPts val="3497"/>
              </a:lnSpc>
              <a:defRPr/>
            </a:pPr>
            <a:r>
              <a:rPr lang="ru-RU" altLang="zh-CN" sz="1998" dirty="0">
                <a:solidFill>
                  <a:srgbClr val="FFFFFF"/>
                </a:solidFill>
                <a:latin typeface="Segoe UI" pitchFamily="18" charset="0"/>
                <a:ea typeface="+mn-ea"/>
                <a:cs typeface="Segoe UI" pitchFamily="18" charset="0"/>
              </a:rPr>
              <a:t>2</a:t>
            </a:r>
            <a:endParaRPr lang="en-US" altLang="zh-CN" sz="1998" dirty="0">
              <a:solidFill>
                <a:srgbClr val="FFFFFF"/>
              </a:solidFill>
              <a:latin typeface="Segoe UI" pitchFamily="18" charset="0"/>
              <a:ea typeface="+mn-ea"/>
              <a:cs typeface="Segoe UI" pitchFamily="18" charset="0"/>
            </a:endParaRPr>
          </a:p>
        </p:txBody>
      </p:sp>
      <p:sp>
        <p:nvSpPr>
          <p:cNvPr id="89" name="object 5"/>
          <p:cNvSpPr/>
          <p:nvPr/>
        </p:nvSpPr>
        <p:spPr>
          <a:xfrm>
            <a:off x="4378773" y="5399617"/>
            <a:ext cx="325437" cy="0"/>
          </a:xfrm>
          <a:custGeom>
            <a:avLst/>
            <a:gdLst/>
            <a:ahLst/>
            <a:cxnLst/>
            <a:rect l="l" t="t" r="r" b="b"/>
            <a:pathLst>
              <a:path w="593090">
                <a:moveTo>
                  <a:pt x="0" y="0"/>
                </a:moveTo>
                <a:lnTo>
                  <a:pt x="592988" y="0"/>
                </a:lnTo>
              </a:path>
            </a:pathLst>
          </a:custGeom>
          <a:ln w="30480">
            <a:solidFill>
              <a:srgbClr val="AEAFB2"/>
            </a:solidFill>
          </a:ln>
        </p:spPr>
        <p:txBody>
          <a:bodyPr lIns="0" tIns="0" rIns="0" bIns="0"/>
          <a:lstStyle/>
          <a:p>
            <a:pPr algn="ctr" eaLnBrk="1" hangingPunct="1">
              <a:defRPr/>
            </a:pPr>
            <a:endParaRPr sz="988">
              <a:ea typeface="+mn-ea"/>
            </a:endParaRPr>
          </a:p>
        </p:txBody>
      </p:sp>
      <p:sp>
        <p:nvSpPr>
          <p:cNvPr id="91" name="object 6"/>
          <p:cNvSpPr/>
          <p:nvPr/>
        </p:nvSpPr>
        <p:spPr>
          <a:xfrm>
            <a:off x="4378773" y="1661584"/>
            <a:ext cx="325437" cy="0"/>
          </a:xfrm>
          <a:custGeom>
            <a:avLst/>
            <a:gdLst/>
            <a:ahLst/>
            <a:cxnLst/>
            <a:rect l="l" t="t" r="r" b="b"/>
            <a:pathLst>
              <a:path w="593090">
                <a:moveTo>
                  <a:pt x="0" y="0"/>
                </a:moveTo>
                <a:lnTo>
                  <a:pt x="592988" y="0"/>
                </a:lnTo>
              </a:path>
            </a:pathLst>
          </a:custGeom>
          <a:ln w="30480">
            <a:solidFill>
              <a:srgbClr val="AEAFB2"/>
            </a:solidFill>
          </a:ln>
        </p:spPr>
        <p:txBody>
          <a:bodyPr lIns="0" tIns="0" rIns="0" bIns="0"/>
          <a:lstStyle/>
          <a:p>
            <a:pPr algn="ctr" eaLnBrk="1" hangingPunct="1">
              <a:defRPr/>
            </a:pPr>
            <a:endParaRPr sz="988">
              <a:ea typeface="+mn-ea"/>
            </a:endParaRPr>
          </a:p>
        </p:txBody>
      </p:sp>
      <p:sp>
        <p:nvSpPr>
          <p:cNvPr id="21510" name="object 8"/>
          <p:cNvSpPr txBox="1">
            <a:spLocks noChangeArrowheads="1"/>
          </p:cNvSpPr>
          <p:nvPr/>
        </p:nvSpPr>
        <p:spPr bwMode="auto">
          <a:xfrm>
            <a:off x="1543497" y="1350434"/>
            <a:ext cx="22098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669925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500">
                <a:solidFill>
                  <a:schemeClr val="bg1"/>
                </a:solidFill>
                <a:latin typeface="UniversC" charset="0"/>
              </a:rPr>
              <a:t>Блок 1</a:t>
            </a:r>
          </a:p>
        </p:txBody>
      </p:sp>
      <p:sp>
        <p:nvSpPr>
          <p:cNvPr id="93" name="object 9"/>
          <p:cNvSpPr/>
          <p:nvPr/>
        </p:nvSpPr>
        <p:spPr>
          <a:xfrm>
            <a:off x="1656209" y="3069167"/>
            <a:ext cx="1760538" cy="300567"/>
          </a:xfrm>
          <a:custGeom>
            <a:avLst/>
            <a:gdLst/>
            <a:ahLst/>
            <a:cxnLst/>
            <a:rect l="l" t="t" r="r" b="b"/>
            <a:pathLst>
              <a:path w="3206115" h="410210">
                <a:moveTo>
                  <a:pt x="3205670" y="0"/>
                </a:moveTo>
                <a:lnTo>
                  <a:pt x="0" y="0"/>
                </a:lnTo>
                <a:lnTo>
                  <a:pt x="0" y="220192"/>
                </a:lnTo>
                <a:lnTo>
                  <a:pt x="1602828" y="410032"/>
                </a:lnTo>
                <a:lnTo>
                  <a:pt x="3205670" y="220192"/>
                </a:lnTo>
                <a:lnTo>
                  <a:pt x="3205670" y="0"/>
                </a:lnTo>
                <a:close/>
              </a:path>
            </a:pathLst>
          </a:custGeom>
          <a:solidFill>
            <a:srgbClr val="41287D"/>
          </a:solidFill>
        </p:spPr>
        <p:txBody>
          <a:bodyPr lIns="0" tIns="0" rIns="0" bIns="0"/>
          <a:lstStyle/>
          <a:p>
            <a:pPr algn="ctr" eaLnBrk="1" hangingPunct="1">
              <a:defRPr/>
            </a:pPr>
            <a:endParaRPr sz="988">
              <a:ea typeface="+mn-ea"/>
            </a:endParaRPr>
          </a:p>
        </p:txBody>
      </p:sp>
      <p:sp>
        <p:nvSpPr>
          <p:cNvPr id="94" name="object 10"/>
          <p:cNvSpPr/>
          <p:nvPr/>
        </p:nvSpPr>
        <p:spPr>
          <a:xfrm>
            <a:off x="1316484" y="1401233"/>
            <a:ext cx="228600" cy="2091267"/>
          </a:xfrm>
          <a:custGeom>
            <a:avLst/>
            <a:gdLst/>
            <a:ahLst/>
            <a:cxnLst/>
            <a:rect l="l" t="t" r="r" b="b"/>
            <a:pathLst>
              <a:path w="415925" h="2922904">
                <a:moveTo>
                  <a:pt x="0" y="2922574"/>
                </a:moveTo>
                <a:lnTo>
                  <a:pt x="415556" y="2922574"/>
                </a:lnTo>
                <a:lnTo>
                  <a:pt x="415556" y="0"/>
                </a:lnTo>
                <a:lnTo>
                  <a:pt x="0" y="0"/>
                </a:lnTo>
                <a:lnTo>
                  <a:pt x="0" y="2922574"/>
                </a:lnTo>
                <a:close/>
              </a:path>
            </a:pathLst>
          </a:custGeom>
          <a:solidFill>
            <a:srgbClr val="AEAFB2"/>
          </a:solidFill>
        </p:spPr>
        <p:txBody>
          <a:bodyPr lIns="0" tIns="0" rIns="0" bIns="0"/>
          <a:lstStyle/>
          <a:p>
            <a:pPr algn="ctr" eaLnBrk="1" hangingPunct="1">
              <a:defRPr/>
            </a:pPr>
            <a:endParaRPr lang="ru-RU" sz="3597" dirty="0">
              <a:ea typeface="+mn-ea"/>
            </a:endParaRPr>
          </a:p>
          <a:p>
            <a:pPr algn="ctr" eaLnBrk="1" hangingPunct="1">
              <a:defRPr/>
            </a:pPr>
            <a:r>
              <a:rPr lang="ru-RU" sz="3197" dirty="0">
                <a:solidFill>
                  <a:schemeClr val="bg1"/>
                </a:solidFill>
                <a:ea typeface="+mn-ea"/>
              </a:rPr>
              <a:t>1</a:t>
            </a:r>
          </a:p>
        </p:txBody>
      </p:sp>
      <p:sp>
        <p:nvSpPr>
          <p:cNvPr id="95" name="object 11"/>
          <p:cNvSpPr/>
          <p:nvPr/>
        </p:nvSpPr>
        <p:spPr>
          <a:xfrm>
            <a:off x="1543498" y="1401233"/>
            <a:ext cx="2835275" cy="2091267"/>
          </a:xfrm>
          <a:custGeom>
            <a:avLst/>
            <a:gdLst/>
            <a:ahLst/>
            <a:cxnLst/>
            <a:rect l="l" t="t" r="r" b="b"/>
            <a:pathLst>
              <a:path w="4021454" h="2922904">
                <a:moveTo>
                  <a:pt x="0" y="2922574"/>
                </a:moveTo>
                <a:lnTo>
                  <a:pt x="4021442" y="2922574"/>
                </a:lnTo>
                <a:lnTo>
                  <a:pt x="4021442" y="0"/>
                </a:lnTo>
                <a:lnTo>
                  <a:pt x="0" y="0"/>
                </a:lnTo>
                <a:lnTo>
                  <a:pt x="0" y="2922574"/>
                </a:lnTo>
                <a:close/>
              </a:path>
            </a:pathLst>
          </a:custGeom>
          <a:solidFill>
            <a:srgbClr val="123387"/>
          </a:solidFill>
        </p:spPr>
        <p:txBody>
          <a:bodyPr lIns="0" tIns="0" rIns="0" bIns="0"/>
          <a:lstStyle/>
          <a:p>
            <a:pPr algn="ctr" eaLnBrk="1" hangingPunct="1">
              <a:defRPr/>
            </a:pPr>
            <a:endParaRPr sz="988">
              <a:ea typeface="+mn-ea"/>
            </a:endParaRPr>
          </a:p>
        </p:txBody>
      </p:sp>
      <p:sp>
        <p:nvSpPr>
          <p:cNvPr id="96" name="object 12"/>
          <p:cNvSpPr/>
          <p:nvPr/>
        </p:nvSpPr>
        <p:spPr>
          <a:xfrm>
            <a:off x="4704209" y="1401233"/>
            <a:ext cx="228600" cy="2084917"/>
          </a:xfrm>
          <a:custGeom>
            <a:avLst/>
            <a:gdLst/>
            <a:ahLst/>
            <a:cxnLst/>
            <a:rect l="l" t="t" r="r" b="b"/>
            <a:pathLst>
              <a:path w="415925" h="2922904">
                <a:moveTo>
                  <a:pt x="0" y="2922574"/>
                </a:moveTo>
                <a:lnTo>
                  <a:pt x="415556" y="2922574"/>
                </a:lnTo>
                <a:lnTo>
                  <a:pt x="415556" y="0"/>
                </a:lnTo>
                <a:lnTo>
                  <a:pt x="0" y="0"/>
                </a:lnTo>
                <a:lnTo>
                  <a:pt x="0" y="2922574"/>
                </a:lnTo>
                <a:close/>
              </a:path>
            </a:pathLst>
          </a:custGeom>
          <a:solidFill>
            <a:srgbClr val="AEAFB2"/>
          </a:solidFill>
        </p:spPr>
        <p:txBody>
          <a:bodyPr lIns="0" tIns="0" rIns="0" bIns="0"/>
          <a:lstStyle/>
          <a:p>
            <a:pPr algn="ctr" eaLnBrk="1" hangingPunct="1">
              <a:defRPr/>
            </a:pPr>
            <a:endParaRPr lang="ru-RU" sz="3597" dirty="0">
              <a:solidFill>
                <a:prstClr val="white"/>
              </a:solidFill>
              <a:ea typeface="+mn-ea"/>
            </a:endParaRPr>
          </a:p>
          <a:p>
            <a:pPr algn="ctr" eaLnBrk="1" hangingPunct="1">
              <a:defRPr/>
            </a:pPr>
            <a:r>
              <a:rPr lang="ru-RU" sz="3197" dirty="0">
                <a:solidFill>
                  <a:prstClr val="white"/>
                </a:solidFill>
                <a:ea typeface="+mn-ea"/>
              </a:rPr>
              <a:t>2</a:t>
            </a:r>
          </a:p>
        </p:txBody>
      </p:sp>
      <p:sp>
        <p:nvSpPr>
          <p:cNvPr id="97" name="object 13"/>
          <p:cNvSpPr/>
          <p:nvPr/>
        </p:nvSpPr>
        <p:spPr>
          <a:xfrm>
            <a:off x="4932809" y="1401234"/>
            <a:ext cx="2908424" cy="2089151"/>
          </a:xfrm>
          <a:custGeom>
            <a:avLst/>
            <a:gdLst/>
            <a:ahLst/>
            <a:cxnLst/>
            <a:rect l="l" t="t" r="r" b="b"/>
            <a:pathLst>
              <a:path w="4021454" h="2922904">
                <a:moveTo>
                  <a:pt x="0" y="2922574"/>
                </a:moveTo>
                <a:lnTo>
                  <a:pt x="4021442" y="2922574"/>
                </a:lnTo>
                <a:lnTo>
                  <a:pt x="4021442" y="0"/>
                </a:lnTo>
                <a:lnTo>
                  <a:pt x="0" y="0"/>
                </a:lnTo>
                <a:lnTo>
                  <a:pt x="0" y="2922574"/>
                </a:lnTo>
                <a:close/>
              </a:path>
            </a:pathLst>
          </a:custGeom>
          <a:solidFill>
            <a:srgbClr val="123387"/>
          </a:solidFill>
        </p:spPr>
        <p:txBody>
          <a:bodyPr lIns="0" tIns="0" rIns="0" bIns="0"/>
          <a:lstStyle/>
          <a:p>
            <a:pPr algn="ctr" eaLnBrk="1" hangingPunct="1">
              <a:defRPr/>
            </a:pPr>
            <a:endParaRPr sz="988" dirty="0">
              <a:ea typeface="+mn-ea"/>
            </a:endParaRPr>
          </a:p>
        </p:txBody>
      </p:sp>
      <p:sp>
        <p:nvSpPr>
          <p:cNvPr id="98" name="object 14"/>
          <p:cNvSpPr/>
          <p:nvPr/>
        </p:nvSpPr>
        <p:spPr>
          <a:xfrm>
            <a:off x="1324422" y="3644901"/>
            <a:ext cx="228600" cy="1987551"/>
          </a:xfrm>
          <a:custGeom>
            <a:avLst/>
            <a:gdLst/>
            <a:ahLst/>
            <a:cxnLst/>
            <a:rect l="l" t="t" r="r" b="b"/>
            <a:pathLst>
              <a:path w="415925" h="2922904">
                <a:moveTo>
                  <a:pt x="0" y="2922574"/>
                </a:moveTo>
                <a:lnTo>
                  <a:pt x="415556" y="2922574"/>
                </a:lnTo>
                <a:lnTo>
                  <a:pt x="415556" y="0"/>
                </a:lnTo>
                <a:lnTo>
                  <a:pt x="0" y="0"/>
                </a:lnTo>
                <a:lnTo>
                  <a:pt x="0" y="2922574"/>
                </a:lnTo>
                <a:close/>
              </a:path>
            </a:pathLst>
          </a:custGeom>
          <a:solidFill>
            <a:srgbClr val="AEAFB2"/>
          </a:solidFill>
        </p:spPr>
        <p:txBody>
          <a:bodyPr lIns="0" tIns="0" rIns="0" bIns="0"/>
          <a:lstStyle/>
          <a:p>
            <a:pPr algn="ctr" eaLnBrk="1" hangingPunct="1">
              <a:defRPr/>
            </a:pPr>
            <a:endParaRPr lang="ru-RU" sz="3597" dirty="0">
              <a:solidFill>
                <a:prstClr val="white"/>
              </a:solidFill>
              <a:ea typeface="+mn-ea"/>
            </a:endParaRPr>
          </a:p>
          <a:p>
            <a:pPr algn="ctr" eaLnBrk="1" hangingPunct="1">
              <a:defRPr/>
            </a:pPr>
            <a:r>
              <a:rPr lang="ru-RU" sz="3197" dirty="0">
                <a:solidFill>
                  <a:prstClr val="white"/>
                </a:solidFill>
                <a:ea typeface="+mn-ea"/>
              </a:rPr>
              <a:t>3</a:t>
            </a:r>
          </a:p>
        </p:txBody>
      </p:sp>
      <p:sp>
        <p:nvSpPr>
          <p:cNvPr id="99" name="object 15"/>
          <p:cNvSpPr/>
          <p:nvPr/>
        </p:nvSpPr>
        <p:spPr>
          <a:xfrm>
            <a:off x="1551435" y="3644901"/>
            <a:ext cx="2835275" cy="1987551"/>
          </a:xfrm>
          <a:custGeom>
            <a:avLst/>
            <a:gdLst/>
            <a:ahLst/>
            <a:cxnLst/>
            <a:rect l="l" t="t" r="r" b="b"/>
            <a:pathLst>
              <a:path w="4021454" h="2922904">
                <a:moveTo>
                  <a:pt x="0" y="2922574"/>
                </a:moveTo>
                <a:lnTo>
                  <a:pt x="4021442" y="2922574"/>
                </a:lnTo>
                <a:lnTo>
                  <a:pt x="4021442" y="0"/>
                </a:lnTo>
                <a:lnTo>
                  <a:pt x="0" y="0"/>
                </a:lnTo>
                <a:lnTo>
                  <a:pt x="0" y="2922574"/>
                </a:lnTo>
                <a:close/>
              </a:path>
            </a:pathLst>
          </a:custGeom>
          <a:solidFill>
            <a:srgbClr val="123387"/>
          </a:solidFill>
        </p:spPr>
        <p:txBody>
          <a:bodyPr lIns="0" tIns="0" rIns="0" bIns="0"/>
          <a:lstStyle/>
          <a:p>
            <a:pPr algn="ctr" eaLnBrk="1" hangingPunct="1">
              <a:defRPr/>
            </a:pPr>
            <a:endParaRPr sz="988">
              <a:ea typeface="+mn-ea"/>
            </a:endParaRPr>
          </a:p>
        </p:txBody>
      </p:sp>
      <p:sp>
        <p:nvSpPr>
          <p:cNvPr id="21518" name="object 17"/>
          <p:cNvSpPr txBox="1">
            <a:spLocks noChangeArrowheads="1"/>
          </p:cNvSpPr>
          <p:nvPr/>
        </p:nvSpPr>
        <p:spPr bwMode="auto">
          <a:xfrm>
            <a:off x="4932809" y="1861629"/>
            <a:ext cx="2851150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79388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tabLst>
                <a:tab pos="168275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tabLst>
                <a:tab pos="168275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tabLst>
                <a:tab pos="168275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tabLst>
                <a:tab pos="168275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tabLst>
                <a:tab pos="168275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168275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168275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168275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168275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5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Рабочий документ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400" dirty="0">
                <a:solidFill>
                  <a:srgbClr val="FFFFFF"/>
                </a:solidFill>
                <a:cs typeface="Arial" pitchFamily="34" charset="0"/>
              </a:rPr>
              <a:t>в первую очередь адресованы специалистам государственных </a:t>
            </a:r>
            <a:br>
              <a:rPr lang="ru-RU" altLang="ru-RU" sz="1400" dirty="0">
                <a:solidFill>
                  <a:srgbClr val="FFFFFF"/>
                </a:solidFill>
                <a:cs typeface="Arial" pitchFamily="34" charset="0"/>
              </a:rPr>
            </a:br>
            <a:r>
              <a:rPr lang="ru-RU" altLang="ru-RU" sz="1400" dirty="0">
                <a:solidFill>
                  <a:srgbClr val="FFFFFF"/>
                </a:solidFill>
                <a:cs typeface="Arial" pitchFamily="34" charset="0"/>
              </a:rPr>
              <a:t>и муниципальных органов для практического использования </a:t>
            </a:r>
            <a:br>
              <a:rPr lang="ru-RU" altLang="ru-RU" sz="1400" dirty="0">
                <a:solidFill>
                  <a:srgbClr val="FFFFFF"/>
                </a:solidFill>
                <a:cs typeface="Arial" pitchFamily="34" charset="0"/>
              </a:rPr>
            </a:br>
            <a:r>
              <a:rPr lang="ru-RU" altLang="ru-RU" sz="1400" dirty="0">
                <a:solidFill>
                  <a:srgbClr val="FFFFFF"/>
                </a:solidFill>
                <a:cs typeface="Arial" pitchFamily="34" charset="0"/>
              </a:rPr>
              <a:t>в работе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ru-RU" sz="13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object 18"/>
          <p:cNvSpPr/>
          <p:nvPr/>
        </p:nvSpPr>
        <p:spPr>
          <a:xfrm>
            <a:off x="4704209" y="3659718"/>
            <a:ext cx="228600" cy="1976967"/>
          </a:xfrm>
          <a:custGeom>
            <a:avLst/>
            <a:gdLst/>
            <a:ahLst/>
            <a:cxnLst/>
            <a:rect l="l" t="t" r="r" b="b"/>
            <a:pathLst>
              <a:path w="415925" h="2922904">
                <a:moveTo>
                  <a:pt x="0" y="2922574"/>
                </a:moveTo>
                <a:lnTo>
                  <a:pt x="415556" y="2922574"/>
                </a:lnTo>
                <a:lnTo>
                  <a:pt x="415556" y="0"/>
                </a:lnTo>
                <a:lnTo>
                  <a:pt x="0" y="0"/>
                </a:lnTo>
                <a:lnTo>
                  <a:pt x="0" y="2922574"/>
                </a:lnTo>
                <a:close/>
              </a:path>
            </a:pathLst>
          </a:custGeom>
          <a:solidFill>
            <a:srgbClr val="AEAFB2"/>
          </a:solidFill>
        </p:spPr>
        <p:txBody>
          <a:bodyPr lIns="0" tIns="0" rIns="0" bIns="0"/>
          <a:lstStyle/>
          <a:p>
            <a:pPr algn="ctr" eaLnBrk="1" hangingPunct="1">
              <a:defRPr/>
            </a:pPr>
            <a:endParaRPr lang="ru-RU" sz="3597" dirty="0">
              <a:solidFill>
                <a:prstClr val="white"/>
              </a:solidFill>
              <a:ea typeface="+mn-ea"/>
            </a:endParaRPr>
          </a:p>
          <a:p>
            <a:pPr algn="ctr" eaLnBrk="1" hangingPunct="1">
              <a:defRPr/>
            </a:pPr>
            <a:r>
              <a:rPr lang="ru-RU" sz="3197" dirty="0">
                <a:solidFill>
                  <a:prstClr val="white"/>
                </a:solidFill>
                <a:ea typeface="+mn-ea"/>
              </a:rPr>
              <a:t>4</a:t>
            </a:r>
          </a:p>
        </p:txBody>
      </p:sp>
      <p:sp>
        <p:nvSpPr>
          <p:cNvPr id="102" name="object 19"/>
          <p:cNvSpPr/>
          <p:nvPr/>
        </p:nvSpPr>
        <p:spPr>
          <a:xfrm>
            <a:off x="4932809" y="3649134"/>
            <a:ext cx="2908424" cy="1987551"/>
          </a:xfrm>
          <a:custGeom>
            <a:avLst/>
            <a:gdLst/>
            <a:ahLst/>
            <a:cxnLst/>
            <a:rect l="l" t="t" r="r" b="b"/>
            <a:pathLst>
              <a:path w="4021454" h="2922904">
                <a:moveTo>
                  <a:pt x="0" y="2922574"/>
                </a:moveTo>
                <a:lnTo>
                  <a:pt x="4021442" y="2922574"/>
                </a:lnTo>
                <a:lnTo>
                  <a:pt x="4021442" y="0"/>
                </a:lnTo>
                <a:lnTo>
                  <a:pt x="0" y="0"/>
                </a:lnTo>
                <a:lnTo>
                  <a:pt x="0" y="2922574"/>
                </a:lnTo>
                <a:close/>
              </a:path>
            </a:pathLst>
          </a:custGeom>
          <a:solidFill>
            <a:srgbClr val="123387"/>
          </a:solidFill>
        </p:spPr>
        <p:txBody>
          <a:bodyPr lIns="0" tIns="0" rIns="0" bIns="0"/>
          <a:lstStyle/>
          <a:p>
            <a:pPr algn="ctr" eaLnBrk="1" hangingPunct="1">
              <a:defRPr/>
            </a:pPr>
            <a:endParaRPr sz="988">
              <a:ea typeface="+mn-ea"/>
            </a:endParaRPr>
          </a:p>
        </p:txBody>
      </p:sp>
      <p:sp>
        <p:nvSpPr>
          <p:cNvPr id="21521" name="object 21"/>
          <p:cNvSpPr txBox="1">
            <a:spLocks noChangeArrowheads="1"/>
          </p:cNvSpPr>
          <p:nvPr/>
        </p:nvSpPr>
        <p:spPr bwMode="auto">
          <a:xfrm>
            <a:off x="1458337" y="4153830"/>
            <a:ext cx="2825750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79388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500" b="1" spc="-2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Источник для формирования программ обучения </a:t>
            </a:r>
            <a:endParaRPr lang="ru-RU" altLang="ru-RU" sz="1500" b="1" spc="-2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6" name="object 23"/>
          <p:cNvSpPr/>
          <p:nvPr/>
        </p:nvSpPr>
        <p:spPr>
          <a:xfrm>
            <a:off x="717203" y="2260866"/>
            <a:ext cx="407988" cy="400049"/>
          </a:xfrm>
          <a:custGeom>
            <a:avLst/>
            <a:gdLst/>
            <a:ahLst/>
            <a:cxnLst/>
            <a:rect l="l" t="t" r="r" b="b"/>
            <a:pathLst>
              <a:path w="744220" h="547370">
                <a:moveTo>
                  <a:pt x="55104" y="0"/>
                </a:moveTo>
                <a:lnTo>
                  <a:pt x="16876" y="1907"/>
                </a:lnTo>
                <a:lnTo>
                  <a:pt x="0" y="51514"/>
                </a:lnTo>
                <a:lnTo>
                  <a:pt x="36" y="495626"/>
                </a:lnTo>
                <a:lnTo>
                  <a:pt x="6438" y="539784"/>
                </a:lnTo>
                <a:lnTo>
                  <a:pt x="51514" y="547140"/>
                </a:lnTo>
                <a:lnTo>
                  <a:pt x="689108" y="547140"/>
                </a:lnTo>
                <a:lnTo>
                  <a:pt x="727278" y="545233"/>
                </a:lnTo>
                <a:lnTo>
                  <a:pt x="744155" y="495626"/>
                </a:lnTo>
                <a:lnTo>
                  <a:pt x="744118" y="51514"/>
                </a:lnTo>
                <a:lnTo>
                  <a:pt x="737716" y="7357"/>
                </a:lnTo>
                <a:lnTo>
                  <a:pt x="692640" y="0"/>
                </a:lnTo>
                <a:lnTo>
                  <a:pt x="55104" y="0"/>
                </a:lnTo>
                <a:close/>
              </a:path>
            </a:pathLst>
          </a:custGeom>
          <a:solidFill>
            <a:srgbClr val="AEAFB2"/>
          </a:solidFill>
        </p:spPr>
        <p:txBody>
          <a:bodyPr lIns="0" tIns="0" rIns="0" bIns="0"/>
          <a:lstStyle/>
          <a:p>
            <a:pPr algn="ctr" eaLnBrk="1" hangingPunct="1">
              <a:defRPr/>
            </a:pPr>
            <a:endParaRPr sz="988">
              <a:ea typeface="+mn-ea"/>
            </a:endParaRPr>
          </a:p>
        </p:txBody>
      </p:sp>
      <p:sp>
        <p:nvSpPr>
          <p:cNvPr id="107" name="object 24"/>
          <p:cNvSpPr/>
          <p:nvPr/>
        </p:nvSpPr>
        <p:spPr>
          <a:xfrm>
            <a:off x="826742" y="2097982"/>
            <a:ext cx="180975" cy="150284"/>
          </a:xfrm>
          <a:custGeom>
            <a:avLst/>
            <a:gdLst/>
            <a:ahLst/>
            <a:cxnLst/>
            <a:rect l="l" t="t" r="r" b="b"/>
            <a:pathLst>
              <a:path w="330200" h="206375">
                <a:moveTo>
                  <a:pt x="330149" y="205828"/>
                </a:moveTo>
                <a:lnTo>
                  <a:pt x="330149" y="64122"/>
                </a:lnTo>
                <a:lnTo>
                  <a:pt x="329974" y="40894"/>
                </a:lnTo>
                <a:lnTo>
                  <a:pt x="308261" y="1798"/>
                </a:lnTo>
                <a:lnTo>
                  <a:pt x="270090" y="1"/>
                </a:lnTo>
                <a:lnTo>
                  <a:pt x="64871" y="0"/>
                </a:lnTo>
                <a:lnTo>
                  <a:pt x="41372" y="173"/>
                </a:lnTo>
                <a:lnTo>
                  <a:pt x="1819" y="21634"/>
                </a:lnTo>
                <a:lnTo>
                  <a:pt x="1" y="59364"/>
                </a:lnTo>
                <a:lnTo>
                  <a:pt x="0" y="205828"/>
                </a:lnTo>
              </a:path>
            </a:pathLst>
          </a:custGeom>
          <a:ln w="50800">
            <a:solidFill>
              <a:srgbClr val="AEAFB2"/>
            </a:solidFill>
          </a:ln>
        </p:spPr>
        <p:txBody>
          <a:bodyPr lIns="0" tIns="0" rIns="0" bIns="0"/>
          <a:lstStyle/>
          <a:p>
            <a:pPr algn="ctr" eaLnBrk="1" hangingPunct="1">
              <a:defRPr/>
            </a:pPr>
            <a:endParaRPr sz="988">
              <a:ea typeface="+mn-ea"/>
            </a:endParaRPr>
          </a:p>
        </p:txBody>
      </p:sp>
      <p:sp>
        <p:nvSpPr>
          <p:cNvPr id="108" name="object 25"/>
          <p:cNvSpPr/>
          <p:nvPr/>
        </p:nvSpPr>
        <p:spPr>
          <a:xfrm>
            <a:off x="921198" y="1686985"/>
            <a:ext cx="388937" cy="425648"/>
          </a:xfrm>
          <a:custGeom>
            <a:avLst/>
            <a:gdLst/>
            <a:ahLst/>
            <a:cxnLst/>
            <a:rect l="l" t="t" r="r" b="b"/>
            <a:pathLst>
              <a:path w="721360" h="3376295">
                <a:moveTo>
                  <a:pt x="721080" y="0"/>
                </a:moveTo>
                <a:lnTo>
                  <a:pt x="0" y="0"/>
                </a:lnTo>
                <a:lnTo>
                  <a:pt x="0" y="3375863"/>
                </a:lnTo>
              </a:path>
            </a:pathLst>
          </a:custGeom>
          <a:ln w="30479">
            <a:solidFill>
              <a:srgbClr val="AEAFB2"/>
            </a:solidFill>
          </a:ln>
        </p:spPr>
        <p:txBody>
          <a:bodyPr lIns="0" tIns="0" rIns="0" bIns="0"/>
          <a:lstStyle/>
          <a:p>
            <a:pPr algn="ctr" eaLnBrk="1" hangingPunct="1">
              <a:defRPr/>
            </a:pPr>
            <a:endParaRPr sz="988">
              <a:ea typeface="+mn-ea"/>
            </a:endParaRPr>
          </a:p>
        </p:txBody>
      </p:sp>
      <p:sp>
        <p:nvSpPr>
          <p:cNvPr id="109" name="object 26"/>
          <p:cNvSpPr/>
          <p:nvPr/>
        </p:nvSpPr>
        <p:spPr>
          <a:xfrm>
            <a:off x="683569" y="4417484"/>
            <a:ext cx="461963" cy="522816"/>
          </a:xfrm>
          <a:custGeom>
            <a:avLst/>
            <a:gdLst/>
            <a:ahLst/>
            <a:cxnLst/>
            <a:rect l="l" t="t" r="r" b="b"/>
            <a:pathLst>
              <a:path w="860425" h="713739">
                <a:moveTo>
                  <a:pt x="447593" y="0"/>
                </a:moveTo>
                <a:lnTo>
                  <a:pt x="407816" y="4483"/>
                </a:lnTo>
                <a:lnTo>
                  <a:pt x="54329" y="175544"/>
                </a:lnTo>
                <a:lnTo>
                  <a:pt x="47574" y="179298"/>
                </a:lnTo>
                <a:lnTo>
                  <a:pt x="36797" y="186243"/>
                </a:lnTo>
                <a:lnTo>
                  <a:pt x="11375" y="215219"/>
                </a:lnTo>
                <a:lnTo>
                  <a:pt x="0" y="253371"/>
                </a:lnTo>
                <a:lnTo>
                  <a:pt x="51" y="266922"/>
                </a:lnTo>
                <a:lnTo>
                  <a:pt x="16169" y="312618"/>
                </a:lnTo>
                <a:lnTo>
                  <a:pt x="23828" y="322245"/>
                </a:lnTo>
                <a:lnTo>
                  <a:pt x="18890" y="334192"/>
                </a:lnTo>
                <a:lnTo>
                  <a:pt x="1718" y="383954"/>
                </a:lnTo>
                <a:lnTo>
                  <a:pt x="907" y="397903"/>
                </a:lnTo>
                <a:lnTo>
                  <a:pt x="1719" y="411011"/>
                </a:lnTo>
                <a:lnTo>
                  <a:pt x="19239" y="454541"/>
                </a:lnTo>
                <a:lnTo>
                  <a:pt x="26699" y="463074"/>
                </a:lnTo>
                <a:lnTo>
                  <a:pt x="20434" y="473975"/>
                </a:lnTo>
                <a:lnTo>
                  <a:pt x="4226" y="508538"/>
                </a:lnTo>
                <a:lnTo>
                  <a:pt x="1275" y="537196"/>
                </a:lnTo>
                <a:lnTo>
                  <a:pt x="2386" y="550646"/>
                </a:lnTo>
                <a:lnTo>
                  <a:pt x="21890" y="596268"/>
                </a:lnTo>
                <a:lnTo>
                  <a:pt x="60979" y="624043"/>
                </a:lnTo>
                <a:lnTo>
                  <a:pt x="458348" y="710276"/>
                </a:lnTo>
                <a:lnTo>
                  <a:pt x="476402" y="713371"/>
                </a:lnTo>
                <a:lnTo>
                  <a:pt x="482371" y="712939"/>
                </a:lnTo>
                <a:lnTo>
                  <a:pt x="578896" y="662050"/>
                </a:lnTo>
                <a:lnTo>
                  <a:pt x="472224" y="662050"/>
                </a:lnTo>
                <a:lnTo>
                  <a:pt x="83070" y="578433"/>
                </a:lnTo>
                <a:lnTo>
                  <a:pt x="49950" y="543570"/>
                </a:lnTo>
                <a:lnTo>
                  <a:pt x="49872" y="530584"/>
                </a:lnTo>
                <a:lnTo>
                  <a:pt x="54578" y="517420"/>
                </a:lnTo>
                <a:lnTo>
                  <a:pt x="62207" y="506897"/>
                </a:lnTo>
                <a:lnTo>
                  <a:pt x="72115" y="499336"/>
                </a:lnTo>
                <a:lnTo>
                  <a:pt x="83657" y="495060"/>
                </a:lnTo>
                <a:lnTo>
                  <a:pt x="96191" y="494390"/>
                </a:lnTo>
                <a:lnTo>
                  <a:pt x="336523" y="494390"/>
                </a:lnTo>
                <a:lnTo>
                  <a:pt x="83070" y="439876"/>
                </a:lnTo>
                <a:lnTo>
                  <a:pt x="49950" y="405009"/>
                </a:lnTo>
                <a:lnTo>
                  <a:pt x="49872" y="392025"/>
                </a:lnTo>
                <a:lnTo>
                  <a:pt x="54581" y="378868"/>
                </a:lnTo>
                <a:lnTo>
                  <a:pt x="62216" y="368345"/>
                </a:lnTo>
                <a:lnTo>
                  <a:pt x="72127" y="360782"/>
                </a:lnTo>
                <a:lnTo>
                  <a:pt x="83660" y="356503"/>
                </a:lnTo>
                <a:lnTo>
                  <a:pt x="96166" y="355835"/>
                </a:lnTo>
                <a:lnTo>
                  <a:pt x="335446" y="355835"/>
                </a:lnTo>
                <a:lnTo>
                  <a:pt x="83070" y="301789"/>
                </a:lnTo>
                <a:lnTo>
                  <a:pt x="50052" y="267238"/>
                </a:lnTo>
                <a:lnTo>
                  <a:pt x="49871" y="253937"/>
                </a:lnTo>
                <a:lnTo>
                  <a:pt x="54580" y="240780"/>
                </a:lnTo>
                <a:lnTo>
                  <a:pt x="62216" y="230257"/>
                </a:lnTo>
                <a:lnTo>
                  <a:pt x="72126" y="222694"/>
                </a:lnTo>
                <a:lnTo>
                  <a:pt x="83660" y="218416"/>
                </a:lnTo>
                <a:lnTo>
                  <a:pt x="96166" y="217748"/>
                </a:lnTo>
                <a:lnTo>
                  <a:pt x="609652" y="217748"/>
                </a:lnTo>
                <a:lnTo>
                  <a:pt x="734197" y="152513"/>
                </a:lnTo>
                <a:lnTo>
                  <a:pt x="544119" y="152513"/>
                </a:lnTo>
                <a:lnTo>
                  <a:pt x="376936" y="118782"/>
                </a:lnTo>
                <a:lnTo>
                  <a:pt x="450481" y="83933"/>
                </a:lnTo>
                <a:lnTo>
                  <a:pt x="841145" y="83933"/>
                </a:lnTo>
                <a:lnTo>
                  <a:pt x="840774" y="81949"/>
                </a:lnTo>
                <a:lnTo>
                  <a:pt x="833116" y="76052"/>
                </a:lnTo>
                <a:lnTo>
                  <a:pt x="471436" y="1980"/>
                </a:lnTo>
                <a:lnTo>
                  <a:pt x="460083" y="453"/>
                </a:lnTo>
                <a:lnTo>
                  <a:pt x="447593" y="0"/>
                </a:lnTo>
                <a:close/>
              </a:path>
              <a:path w="860425" h="713739">
                <a:moveTo>
                  <a:pt x="839824" y="474379"/>
                </a:moveTo>
                <a:lnTo>
                  <a:pt x="828455" y="474943"/>
                </a:lnTo>
                <a:lnTo>
                  <a:pt x="472224" y="662050"/>
                </a:lnTo>
                <a:lnTo>
                  <a:pt x="578896" y="662050"/>
                </a:lnTo>
                <a:lnTo>
                  <a:pt x="847242" y="520725"/>
                </a:lnTo>
                <a:lnTo>
                  <a:pt x="856297" y="512581"/>
                </a:lnTo>
                <a:lnTo>
                  <a:pt x="860359" y="501513"/>
                </a:lnTo>
                <a:lnTo>
                  <a:pt x="858783" y="489598"/>
                </a:lnTo>
                <a:lnTo>
                  <a:pt x="850461" y="479321"/>
                </a:lnTo>
                <a:lnTo>
                  <a:pt x="839824" y="474379"/>
                </a:lnTo>
                <a:close/>
              </a:path>
              <a:path w="860425" h="713739">
                <a:moveTo>
                  <a:pt x="336523" y="494390"/>
                </a:moveTo>
                <a:lnTo>
                  <a:pt x="96191" y="494390"/>
                </a:lnTo>
                <a:lnTo>
                  <a:pt x="266928" y="530707"/>
                </a:lnTo>
                <a:lnTo>
                  <a:pt x="269062" y="531126"/>
                </a:lnTo>
                <a:lnTo>
                  <a:pt x="468257" y="573586"/>
                </a:lnTo>
                <a:lnTo>
                  <a:pt x="477482" y="575169"/>
                </a:lnTo>
                <a:lnTo>
                  <a:pt x="482549" y="574293"/>
                </a:lnTo>
                <a:lnTo>
                  <a:pt x="488404" y="571347"/>
                </a:lnTo>
                <a:lnTo>
                  <a:pt x="579072" y="523607"/>
                </a:lnTo>
                <a:lnTo>
                  <a:pt x="472364" y="523607"/>
                </a:lnTo>
                <a:lnTo>
                  <a:pt x="336523" y="494390"/>
                </a:lnTo>
                <a:close/>
              </a:path>
              <a:path w="860425" h="713739">
                <a:moveTo>
                  <a:pt x="839825" y="336070"/>
                </a:moveTo>
                <a:lnTo>
                  <a:pt x="828462" y="336635"/>
                </a:lnTo>
                <a:lnTo>
                  <a:pt x="472364" y="523607"/>
                </a:lnTo>
                <a:lnTo>
                  <a:pt x="579072" y="523607"/>
                </a:lnTo>
                <a:lnTo>
                  <a:pt x="847242" y="382409"/>
                </a:lnTo>
                <a:lnTo>
                  <a:pt x="856297" y="374279"/>
                </a:lnTo>
                <a:lnTo>
                  <a:pt x="860359" y="363209"/>
                </a:lnTo>
                <a:lnTo>
                  <a:pt x="858783" y="351285"/>
                </a:lnTo>
                <a:lnTo>
                  <a:pt x="850458" y="341013"/>
                </a:lnTo>
                <a:lnTo>
                  <a:pt x="839825" y="336070"/>
                </a:lnTo>
                <a:close/>
              </a:path>
              <a:path w="860425" h="713739">
                <a:moveTo>
                  <a:pt x="335446" y="355835"/>
                </a:moveTo>
                <a:lnTo>
                  <a:pt x="96166" y="355835"/>
                </a:lnTo>
                <a:lnTo>
                  <a:pt x="465582" y="434530"/>
                </a:lnTo>
                <a:lnTo>
                  <a:pt x="478885" y="435316"/>
                </a:lnTo>
                <a:lnTo>
                  <a:pt x="490198" y="431973"/>
                </a:lnTo>
                <a:lnTo>
                  <a:pt x="579074" y="385216"/>
                </a:lnTo>
                <a:lnTo>
                  <a:pt x="472643" y="385216"/>
                </a:lnTo>
                <a:lnTo>
                  <a:pt x="335446" y="355835"/>
                </a:lnTo>
                <a:close/>
              </a:path>
              <a:path w="860425" h="713739">
                <a:moveTo>
                  <a:pt x="839831" y="197789"/>
                </a:moveTo>
                <a:lnTo>
                  <a:pt x="828471" y="198351"/>
                </a:lnTo>
                <a:lnTo>
                  <a:pt x="472643" y="385216"/>
                </a:lnTo>
                <a:lnTo>
                  <a:pt x="579074" y="385216"/>
                </a:lnTo>
                <a:lnTo>
                  <a:pt x="847242" y="244131"/>
                </a:lnTo>
                <a:lnTo>
                  <a:pt x="856298" y="235986"/>
                </a:lnTo>
                <a:lnTo>
                  <a:pt x="860359" y="224917"/>
                </a:lnTo>
                <a:lnTo>
                  <a:pt x="858780" y="213006"/>
                </a:lnTo>
                <a:lnTo>
                  <a:pt x="850459" y="202735"/>
                </a:lnTo>
                <a:lnTo>
                  <a:pt x="839831" y="197789"/>
                </a:lnTo>
                <a:close/>
              </a:path>
              <a:path w="860425" h="713739">
                <a:moveTo>
                  <a:pt x="609652" y="217748"/>
                </a:moveTo>
                <a:lnTo>
                  <a:pt x="96166" y="217748"/>
                </a:lnTo>
                <a:lnTo>
                  <a:pt x="452399" y="292798"/>
                </a:lnTo>
                <a:lnTo>
                  <a:pt x="463575" y="294639"/>
                </a:lnTo>
                <a:lnTo>
                  <a:pt x="468287" y="291515"/>
                </a:lnTo>
                <a:lnTo>
                  <a:pt x="471868" y="289559"/>
                </a:lnTo>
                <a:lnTo>
                  <a:pt x="609652" y="217748"/>
                </a:lnTo>
                <a:close/>
              </a:path>
              <a:path w="860425" h="713739">
                <a:moveTo>
                  <a:pt x="841145" y="83933"/>
                </a:moveTo>
                <a:lnTo>
                  <a:pt x="450481" y="83933"/>
                </a:lnTo>
                <a:lnTo>
                  <a:pt x="617690" y="117652"/>
                </a:lnTo>
                <a:lnTo>
                  <a:pt x="544119" y="152513"/>
                </a:lnTo>
                <a:lnTo>
                  <a:pt x="734197" y="152513"/>
                </a:lnTo>
                <a:lnTo>
                  <a:pt x="825462" y="104711"/>
                </a:lnTo>
                <a:lnTo>
                  <a:pt x="837028" y="96856"/>
                </a:lnTo>
                <a:lnTo>
                  <a:pt x="842105" y="89076"/>
                </a:lnTo>
                <a:lnTo>
                  <a:pt x="841145" y="83933"/>
                </a:lnTo>
                <a:close/>
              </a:path>
            </a:pathLst>
          </a:custGeom>
          <a:solidFill>
            <a:srgbClr val="AEAFB2"/>
          </a:solidFill>
        </p:spPr>
        <p:txBody>
          <a:bodyPr lIns="0" tIns="0" rIns="0" bIns="0"/>
          <a:lstStyle/>
          <a:p>
            <a:pPr algn="ctr" eaLnBrk="1" hangingPunct="1">
              <a:defRPr/>
            </a:pPr>
            <a:endParaRPr sz="988">
              <a:ea typeface="+mn-ea"/>
            </a:endParaRPr>
          </a:p>
        </p:txBody>
      </p:sp>
      <p:sp>
        <p:nvSpPr>
          <p:cNvPr id="110" name="object 27"/>
          <p:cNvSpPr/>
          <p:nvPr/>
        </p:nvSpPr>
        <p:spPr>
          <a:xfrm>
            <a:off x="8028385" y="4197086"/>
            <a:ext cx="465137" cy="622300"/>
          </a:xfrm>
          <a:custGeom>
            <a:avLst/>
            <a:gdLst/>
            <a:ahLst/>
            <a:cxnLst/>
            <a:rect l="l" t="t" r="r" b="b"/>
            <a:pathLst>
              <a:path w="863600" h="848360">
                <a:moveTo>
                  <a:pt x="780223" y="684542"/>
                </a:moveTo>
                <a:lnTo>
                  <a:pt x="189191" y="684542"/>
                </a:lnTo>
                <a:lnTo>
                  <a:pt x="198767" y="692860"/>
                </a:lnTo>
                <a:lnTo>
                  <a:pt x="229180" y="715810"/>
                </a:lnTo>
                <a:lnTo>
                  <a:pt x="250842" y="729310"/>
                </a:lnTo>
                <a:lnTo>
                  <a:pt x="228053" y="811174"/>
                </a:lnTo>
                <a:lnTo>
                  <a:pt x="364947" y="848169"/>
                </a:lnTo>
                <a:lnTo>
                  <a:pt x="391325" y="775119"/>
                </a:lnTo>
                <a:lnTo>
                  <a:pt x="623564" y="775119"/>
                </a:lnTo>
                <a:lnTo>
                  <a:pt x="609091" y="731380"/>
                </a:lnTo>
                <a:lnTo>
                  <a:pt x="620147" y="724944"/>
                </a:lnTo>
                <a:lnTo>
                  <a:pt x="630929" y="718127"/>
                </a:lnTo>
                <a:lnTo>
                  <a:pt x="641435" y="710940"/>
                </a:lnTo>
                <a:lnTo>
                  <a:pt x="651663" y="703397"/>
                </a:lnTo>
                <a:lnTo>
                  <a:pt x="661611" y="695511"/>
                </a:lnTo>
                <a:lnTo>
                  <a:pt x="671278" y="687293"/>
                </a:lnTo>
                <a:lnTo>
                  <a:pt x="778189" y="687293"/>
                </a:lnTo>
                <a:lnTo>
                  <a:pt x="780223" y="684542"/>
                </a:lnTo>
                <a:close/>
              </a:path>
              <a:path w="863600" h="848360">
                <a:moveTo>
                  <a:pt x="623721" y="775591"/>
                </a:moveTo>
                <a:lnTo>
                  <a:pt x="467700" y="775591"/>
                </a:lnTo>
                <a:lnTo>
                  <a:pt x="498614" y="848169"/>
                </a:lnTo>
                <a:lnTo>
                  <a:pt x="635495" y="811174"/>
                </a:lnTo>
                <a:lnTo>
                  <a:pt x="623721" y="775591"/>
                </a:lnTo>
                <a:close/>
              </a:path>
              <a:path w="863600" h="848360">
                <a:moveTo>
                  <a:pt x="623564" y="775119"/>
                </a:moveTo>
                <a:lnTo>
                  <a:pt x="391325" y="775119"/>
                </a:lnTo>
                <a:lnTo>
                  <a:pt x="403874" y="776314"/>
                </a:lnTo>
                <a:lnTo>
                  <a:pt x="416544" y="777127"/>
                </a:lnTo>
                <a:lnTo>
                  <a:pt x="429327" y="777484"/>
                </a:lnTo>
                <a:lnTo>
                  <a:pt x="443000" y="777258"/>
                </a:lnTo>
                <a:lnTo>
                  <a:pt x="455663" y="776605"/>
                </a:lnTo>
                <a:lnTo>
                  <a:pt x="467700" y="775591"/>
                </a:lnTo>
                <a:lnTo>
                  <a:pt x="623721" y="775591"/>
                </a:lnTo>
                <a:lnTo>
                  <a:pt x="623564" y="775119"/>
                </a:lnTo>
                <a:close/>
              </a:path>
              <a:path w="863600" h="848360">
                <a:moveTo>
                  <a:pt x="119875" y="114211"/>
                </a:moveTo>
                <a:lnTo>
                  <a:pt x="35306" y="228536"/>
                </a:lnTo>
                <a:lnTo>
                  <a:pt x="104482" y="277888"/>
                </a:lnTo>
                <a:lnTo>
                  <a:pt x="99357" y="289430"/>
                </a:lnTo>
                <a:lnTo>
                  <a:pt x="82905" y="337496"/>
                </a:lnTo>
                <a:lnTo>
                  <a:pt x="79911" y="349987"/>
                </a:lnTo>
                <a:lnTo>
                  <a:pt x="0" y="353402"/>
                </a:lnTo>
                <a:lnTo>
                  <a:pt x="0" y="494766"/>
                </a:lnTo>
                <a:lnTo>
                  <a:pt x="79184" y="494766"/>
                </a:lnTo>
                <a:lnTo>
                  <a:pt x="82047" y="507309"/>
                </a:lnTo>
                <a:lnTo>
                  <a:pt x="93400" y="543797"/>
                </a:lnTo>
                <a:lnTo>
                  <a:pt x="103058" y="567174"/>
                </a:lnTo>
                <a:lnTo>
                  <a:pt x="35306" y="619632"/>
                </a:lnTo>
                <a:lnTo>
                  <a:pt x="119913" y="734009"/>
                </a:lnTo>
                <a:lnTo>
                  <a:pt x="189191" y="684542"/>
                </a:lnTo>
                <a:lnTo>
                  <a:pt x="780223" y="684542"/>
                </a:lnTo>
                <a:lnTo>
                  <a:pt x="828217" y="619632"/>
                </a:lnTo>
                <a:lnTo>
                  <a:pt x="759091" y="570306"/>
                </a:lnTo>
                <a:lnTo>
                  <a:pt x="764214" y="558766"/>
                </a:lnTo>
                <a:lnTo>
                  <a:pt x="780659" y="510694"/>
                </a:lnTo>
                <a:lnTo>
                  <a:pt x="783656" y="498204"/>
                </a:lnTo>
                <a:lnTo>
                  <a:pt x="863574" y="494766"/>
                </a:lnTo>
                <a:lnTo>
                  <a:pt x="863574" y="353402"/>
                </a:lnTo>
                <a:lnTo>
                  <a:pt x="784390" y="353402"/>
                </a:lnTo>
                <a:lnTo>
                  <a:pt x="781522" y="340858"/>
                </a:lnTo>
                <a:lnTo>
                  <a:pt x="770171" y="304360"/>
                </a:lnTo>
                <a:lnTo>
                  <a:pt x="760516" y="280992"/>
                </a:lnTo>
                <a:lnTo>
                  <a:pt x="828243" y="228511"/>
                </a:lnTo>
                <a:lnTo>
                  <a:pt x="780233" y="163614"/>
                </a:lnTo>
                <a:lnTo>
                  <a:pt x="674357" y="163614"/>
                </a:lnTo>
                <a:lnTo>
                  <a:pt x="671216" y="160883"/>
                </a:lnTo>
                <a:lnTo>
                  <a:pt x="192255" y="160883"/>
                </a:lnTo>
                <a:lnTo>
                  <a:pt x="119875" y="114211"/>
                </a:lnTo>
                <a:close/>
              </a:path>
              <a:path w="863600" h="848360">
                <a:moveTo>
                  <a:pt x="778189" y="687293"/>
                </a:moveTo>
                <a:lnTo>
                  <a:pt x="671278" y="687293"/>
                </a:lnTo>
                <a:lnTo>
                  <a:pt x="743648" y="734009"/>
                </a:lnTo>
                <a:lnTo>
                  <a:pt x="778189" y="687293"/>
                </a:lnTo>
                <a:close/>
              </a:path>
              <a:path w="863600" h="848360">
                <a:moveTo>
                  <a:pt x="743648" y="114160"/>
                </a:moveTo>
                <a:lnTo>
                  <a:pt x="674357" y="163614"/>
                </a:lnTo>
                <a:lnTo>
                  <a:pt x="780233" y="163614"/>
                </a:lnTo>
                <a:lnTo>
                  <a:pt x="743648" y="114160"/>
                </a:lnTo>
                <a:close/>
              </a:path>
              <a:path w="863600" h="848360">
                <a:moveTo>
                  <a:pt x="364909" y="0"/>
                </a:moveTo>
                <a:lnTo>
                  <a:pt x="228053" y="36995"/>
                </a:lnTo>
                <a:lnTo>
                  <a:pt x="254457" y="116814"/>
                </a:lnTo>
                <a:lnTo>
                  <a:pt x="243397" y="123250"/>
                </a:lnTo>
                <a:lnTo>
                  <a:pt x="211871" y="144794"/>
                </a:lnTo>
                <a:lnTo>
                  <a:pt x="192255" y="160883"/>
                </a:lnTo>
                <a:lnTo>
                  <a:pt x="671216" y="160883"/>
                </a:lnTo>
                <a:lnTo>
                  <a:pt x="634376" y="132344"/>
                </a:lnTo>
                <a:lnTo>
                  <a:pt x="612708" y="118846"/>
                </a:lnTo>
                <a:lnTo>
                  <a:pt x="625443" y="73050"/>
                </a:lnTo>
                <a:lnTo>
                  <a:pt x="472236" y="73050"/>
                </a:lnTo>
                <a:lnTo>
                  <a:pt x="467337" y="72583"/>
                </a:lnTo>
                <a:lnTo>
                  <a:pt x="395863" y="72583"/>
                </a:lnTo>
                <a:lnTo>
                  <a:pt x="364909" y="0"/>
                </a:lnTo>
                <a:close/>
              </a:path>
              <a:path w="863600" h="848360">
                <a:moveTo>
                  <a:pt x="498614" y="0"/>
                </a:moveTo>
                <a:lnTo>
                  <a:pt x="472236" y="73050"/>
                </a:lnTo>
                <a:lnTo>
                  <a:pt x="625443" y="73050"/>
                </a:lnTo>
                <a:lnTo>
                  <a:pt x="635469" y="36995"/>
                </a:lnTo>
                <a:lnTo>
                  <a:pt x="498614" y="0"/>
                </a:lnTo>
                <a:close/>
              </a:path>
              <a:path w="863600" h="848360">
                <a:moveTo>
                  <a:pt x="434235" y="70685"/>
                </a:moveTo>
                <a:lnTo>
                  <a:pt x="420564" y="70911"/>
                </a:lnTo>
                <a:lnTo>
                  <a:pt x="407903" y="71564"/>
                </a:lnTo>
                <a:lnTo>
                  <a:pt x="395863" y="72583"/>
                </a:lnTo>
                <a:lnTo>
                  <a:pt x="467337" y="72583"/>
                </a:lnTo>
                <a:lnTo>
                  <a:pt x="459680" y="71855"/>
                </a:lnTo>
                <a:lnTo>
                  <a:pt x="447014" y="71041"/>
                </a:lnTo>
                <a:lnTo>
                  <a:pt x="434235" y="70685"/>
                </a:lnTo>
                <a:close/>
              </a:path>
            </a:pathLst>
          </a:custGeom>
          <a:solidFill>
            <a:srgbClr val="AEAFB2"/>
          </a:solidFill>
        </p:spPr>
        <p:txBody>
          <a:bodyPr lIns="0" tIns="0" rIns="0" bIns="0"/>
          <a:lstStyle/>
          <a:p>
            <a:pPr algn="ctr" eaLnBrk="1" hangingPunct="1">
              <a:defRPr/>
            </a:pPr>
            <a:endParaRPr sz="988">
              <a:ea typeface="+mn-ea"/>
            </a:endParaRPr>
          </a:p>
        </p:txBody>
      </p:sp>
      <p:sp>
        <p:nvSpPr>
          <p:cNvPr id="111" name="object 28"/>
          <p:cNvSpPr/>
          <p:nvPr/>
        </p:nvSpPr>
        <p:spPr>
          <a:xfrm>
            <a:off x="8116952" y="4310327"/>
            <a:ext cx="288000" cy="395816"/>
          </a:xfrm>
          <a:custGeom>
            <a:avLst/>
            <a:gdLst/>
            <a:ahLst/>
            <a:cxnLst/>
            <a:rect l="l" t="t" r="r" b="b"/>
            <a:pathLst>
              <a:path w="535940" h="540385">
                <a:moveTo>
                  <a:pt x="267665" y="0"/>
                </a:moveTo>
                <a:lnTo>
                  <a:pt x="224248" y="3534"/>
                </a:lnTo>
                <a:lnTo>
                  <a:pt x="183062" y="13765"/>
                </a:lnTo>
                <a:lnTo>
                  <a:pt x="144657" y="30138"/>
                </a:lnTo>
                <a:lnTo>
                  <a:pt x="109585" y="52096"/>
                </a:lnTo>
                <a:lnTo>
                  <a:pt x="78397" y="79084"/>
                </a:lnTo>
                <a:lnTo>
                  <a:pt x="51643" y="110545"/>
                </a:lnTo>
                <a:lnTo>
                  <a:pt x="29876" y="145923"/>
                </a:lnTo>
                <a:lnTo>
                  <a:pt x="13645" y="184663"/>
                </a:lnTo>
                <a:lnTo>
                  <a:pt x="3503" y="226208"/>
                </a:lnTo>
                <a:lnTo>
                  <a:pt x="0" y="270001"/>
                </a:lnTo>
                <a:lnTo>
                  <a:pt x="887" y="292145"/>
                </a:lnTo>
                <a:lnTo>
                  <a:pt x="7779" y="334884"/>
                </a:lnTo>
                <a:lnTo>
                  <a:pt x="21034" y="375095"/>
                </a:lnTo>
                <a:lnTo>
                  <a:pt x="40102" y="412224"/>
                </a:lnTo>
                <a:lnTo>
                  <a:pt x="64431" y="445713"/>
                </a:lnTo>
                <a:lnTo>
                  <a:pt x="93471" y="475007"/>
                </a:lnTo>
                <a:lnTo>
                  <a:pt x="126670" y="499549"/>
                </a:lnTo>
                <a:lnTo>
                  <a:pt x="163477" y="518784"/>
                </a:lnTo>
                <a:lnTo>
                  <a:pt x="203341" y="532156"/>
                </a:lnTo>
                <a:lnTo>
                  <a:pt x="245712" y="539108"/>
                </a:lnTo>
                <a:lnTo>
                  <a:pt x="267665" y="540003"/>
                </a:lnTo>
                <a:lnTo>
                  <a:pt x="289617" y="539108"/>
                </a:lnTo>
                <a:lnTo>
                  <a:pt x="331988" y="532156"/>
                </a:lnTo>
                <a:lnTo>
                  <a:pt x="371852" y="518784"/>
                </a:lnTo>
                <a:lnTo>
                  <a:pt x="408660" y="499549"/>
                </a:lnTo>
                <a:lnTo>
                  <a:pt x="441859" y="475007"/>
                </a:lnTo>
                <a:lnTo>
                  <a:pt x="470898" y="445713"/>
                </a:lnTo>
                <a:lnTo>
                  <a:pt x="495228" y="412224"/>
                </a:lnTo>
                <a:lnTo>
                  <a:pt x="514296" y="375095"/>
                </a:lnTo>
                <a:lnTo>
                  <a:pt x="527551" y="334884"/>
                </a:lnTo>
                <a:lnTo>
                  <a:pt x="534443" y="292145"/>
                </a:lnTo>
                <a:lnTo>
                  <a:pt x="535330" y="270001"/>
                </a:lnTo>
                <a:lnTo>
                  <a:pt x="534443" y="247858"/>
                </a:lnTo>
                <a:lnTo>
                  <a:pt x="527551" y="205119"/>
                </a:lnTo>
                <a:lnTo>
                  <a:pt x="514296" y="164908"/>
                </a:lnTo>
                <a:lnTo>
                  <a:pt x="495228" y="127779"/>
                </a:lnTo>
                <a:lnTo>
                  <a:pt x="470898" y="94290"/>
                </a:lnTo>
                <a:lnTo>
                  <a:pt x="441859" y="64996"/>
                </a:lnTo>
                <a:lnTo>
                  <a:pt x="408660" y="40454"/>
                </a:lnTo>
                <a:lnTo>
                  <a:pt x="371852" y="21219"/>
                </a:lnTo>
                <a:lnTo>
                  <a:pt x="331988" y="7847"/>
                </a:lnTo>
                <a:lnTo>
                  <a:pt x="289617" y="895"/>
                </a:lnTo>
                <a:lnTo>
                  <a:pt x="26766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lIns="0" tIns="0" rIns="0" bIns="0"/>
          <a:lstStyle/>
          <a:p>
            <a:pPr algn="ctr" eaLnBrk="1" hangingPunct="1">
              <a:defRPr/>
            </a:pPr>
            <a:endParaRPr sz="988">
              <a:ea typeface="+mn-ea"/>
            </a:endParaRPr>
          </a:p>
        </p:txBody>
      </p:sp>
      <p:sp>
        <p:nvSpPr>
          <p:cNvPr id="112" name="object 29"/>
          <p:cNvSpPr/>
          <p:nvPr/>
        </p:nvSpPr>
        <p:spPr>
          <a:xfrm>
            <a:off x="921197" y="4940300"/>
            <a:ext cx="404812" cy="484717"/>
          </a:xfrm>
          <a:custGeom>
            <a:avLst/>
            <a:gdLst/>
            <a:ahLst/>
            <a:cxnLst/>
            <a:rect l="l" t="t" r="r" b="b"/>
            <a:pathLst>
              <a:path w="753110" h="1075054">
                <a:moveTo>
                  <a:pt x="0" y="0"/>
                </a:moveTo>
                <a:lnTo>
                  <a:pt x="0" y="1074635"/>
                </a:lnTo>
                <a:lnTo>
                  <a:pt x="752729" y="1074635"/>
                </a:lnTo>
              </a:path>
            </a:pathLst>
          </a:custGeom>
          <a:ln w="30480">
            <a:solidFill>
              <a:srgbClr val="AEAFB2"/>
            </a:solidFill>
          </a:ln>
        </p:spPr>
        <p:txBody>
          <a:bodyPr lIns="0" tIns="0" rIns="0" bIns="0"/>
          <a:lstStyle/>
          <a:p>
            <a:pPr algn="ctr" eaLnBrk="1" hangingPunct="1">
              <a:defRPr/>
            </a:pPr>
            <a:endParaRPr sz="988">
              <a:ea typeface="+mn-ea"/>
            </a:endParaRPr>
          </a:p>
        </p:txBody>
      </p:sp>
      <p:sp>
        <p:nvSpPr>
          <p:cNvPr id="113" name="object 30"/>
          <p:cNvSpPr/>
          <p:nvPr/>
        </p:nvSpPr>
        <p:spPr>
          <a:xfrm>
            <a:off x="7858697" y="1689100"/>
            <a:ext cx="396875" cy="609600"/>
          </a:xfrm>
          <a:custGeom>
            <a:avLst/>
            <a:gdLst/>
            <a:ahLst/>
            <a:cxnLst/>
            <a:rect l="l" t="t" r="r" b="b"/>
            <a:pathLst>
              <a:path w="721359" h="833755">
                <a:moveTo>
                  <a:pt x="0" y="0"/>
                </a:moveTo>
                <a:lnTo>
                  <a:pt x="721080" y="0"/>
                </a:lnTo>
                <a:lnTo>
                  <a:pt x="721080" y="833399"/>
                </a:lnTo>
              </a:path>
            </a:pathLst>
          </a:custGeom>
          <a:ln w="30480">
            <a:solidFill>
              <a:srgbClr val="AEAFB2"/>
            </a:solidFill>
          </a:ln>
        </p:spPr>
        <p:txBody>
          <a:bodyPr lIns="0" tIns="0" rIns="0" bIns="0"/>
          <a:lstStyle/>
          <a:p>
            <a:pPr algn="ctr" eaLnBrk="1" hangingPunct="1">
              <a:defRPr/>
            </a:pPr>
            <a:endParaRPr sz="988">
              <a:ea typeface="+mn-ea"/>
            </a:endParaRPr>
          </a:p>
        </p:txBody>
      </p:sp>
      <p:sp>
        <p:nvSpPr>
          <p:cNvPr id="114" name="object 31"/>
          <p:cNvSpPr/>
          <p:nvPr/>
        </p:nvSpPr>
        <p:spPr>
          <a:xfrm>
            <a:off x="7841233" y="4773149"/>
            <a:ext cx="414338" cy="624000"/>
          </a:xfrm>
          <a:custGeom>
            <a:avLst/>
            <a:gdLst/>
            <a:ahLst/>
            <a:cxnLst/>
            <a:rect l="l" t="t" r="r" b="b"/>
            <a:pathLst>
              <a:path w="753109" h="1075054">
                <a:moveTo>
                  <a:pt x="752728" y="0"/>
                </a:moveTo>
                <a:lnTo>
                  <a:pt x="752728" y="1074635"/>
                </a:lnTo>
                <a:lnTo>
                  <a:pt x="0" y="1074635"/>
                </a:lnTo>
              </a:path>
            </a:pathLst>
          </a:custGeom>
          <a:ln w="30480">
            <a:solidFill>
              <a:srgbClr val="AEAFB2"/>
            </a:solidFill>
          </a:ln>
        </p:spPr>
        <p:txBody>
          <a:bodyPr lIns="0" tIns="0" rIns="0" bIns="0"/>
          <a:lstStyle/>
          <a:p>
            <a:pPr algn="ctr" eaLnBrk="1" hangingPunct="1">
              <a:defRPr/>
            </a:pPr>
            <a:endParaRPr sz="988">
              <a:ea typeface="+mn-ea"/>
            </a:endParaRPr>
          </a:p>
        </p:txBody>
      </p:sp>
      <p:sp>
        <p:nvSpPr>
          <p:cNvPr id="115" name="object 32"/>
          <p:cNvSpPr/>
          <p:nvPr/>
        </p:nvSpPr>
        <p:spPr>
          <a:xfrm>
            <a:off x="8255571" y="2805096"/>
            <a:ext cx="0" cy="1488000"/>
          </a:xfrm>
          <a:custGeom>
            <a:avLst/>
            <a:gdLst/>
            <a:ahLst/>
            <a:cxnLst/>
            <a:rect l="l" t="t" r="r" b="b"/>
            <a:pathLst>
              <a:path h="2412365">
                <a:moveTo>
                  <a:pt x="0" y="0"/>
                </a:moveTo>
                <a:lnTo>
                  <a:pt x="0" y="2411996"/>
                </a:lnTo>
              </a:path>
            </a:pathLst>
          </a:custGeom>
          <a:ln w="30480">
            <a:solidFill>
              <a:srgbClr val="AEAFB2"/>
            </a:solidFill>
          </a:ln>
        </p:spPr>
        <p:txBody>
          <a:bodyPr lIns="0" tIns="0" rIns="0" bIns="0"/>
          <a:lstStyle/>
          <a:p>
            <a:pPr algn="ctr" eaLnBrk="1" hangingPunct="1">
              <a:defRPr/>
            </a:pPr>
            <a:endParaRPr sz="988">
              <a:ea typeface="+mn-ea"/>
            </a:endParaRPr>
          </a:p>
        </p:txBody>
      </p:sp>
      <p:sp>
        <p:nvSpPr>
          <p:cNvPr id="21536" name="TextBox 1"/>
          <p:cNvSpPr txBox="1">
            <a:spLocks noChangeArrowheads="1"/>
          </p:cNvSpPr>
          <p:nvPr/>
        </p:nvSpPr>
        <p:spPr bwMode="auto">
          <a:xfrm>
            <a:off x="244673" y="460799"/>
            <a:ext cx="83597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7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Назначение методических рекомендаций</a:t>
            </a:r>
            <a:endParaRPr lang="en-US" altLang="ru-RU" sz="2700" b="1" dirty="0">
              <a:solidFill>
                <a:srgbClr val="002060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pic>
        <p:nvPicPr>
          <p:cNvPr id="21537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3014" y="31751"/>
            <a:ext cx="286583" cy="68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41" name="Прямоугольник 2"/>
          <p:cNvSpPr>
            <a:spLocks noChangeArrowheads="1"/>
          </p:cNvSpPr>
          <p:nvPr/>
        </p:nvSpPr>
        <p:spPr bwMode="auto">
          <a:xfrm>
            <a:off x="1475236" y="2035693"/>
            <a:ext cx="3008436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2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2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2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2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ru-RU" altLang="ru-RU" sz="1500" spc="-20" dirty="0" smtClean="0">
                <a:solidFill>
                  <a:srgbClr val="FFFFFF"/>
                </a:solidFill>
                <a:cs typeface="Arial" pitchFamily="34" charset="0"/>
              </a:rPr>
              <a:t>Рекомендации </a:t>
            </a:r>
            <a:r>
              <a:rPr lang="ru-RU" altLang="ru-RU" sz="1500" dirty="0" smtClean="0">
                <a:solidFill>
                  <a:srgbClr val="FFFFFF"/>
                </a:solidFill>
                <a:cs typeface="Arial" pitchFamily="34" charset="0"/>
              </a:rPr>
              <a:t>публичны и доступны всем участникам  рынка </a:t>
            </a:r>
            <a:r>
              <a:rPr lang="ru-RU" altLang="ru-RU" sz="1500" b="0" dirty="0" smtClean="0">
                <a:solidFill>
                  <a:srgbClr val="FFFFFF"/>
                </a:solidFill>
                <a:cs typeface="Arial" pitchFamily="34" charset="0"/>
              </a:rPr>
              <a:t>ГЧП</a:t>
            </a:r>
          </a:p>
        </p:txBody>
      </p:sp>
      <p:sp>
        <p:nvSpPr>
          <p:cNvPr id="34" name="object 26"/>
          <p:cNvSpPr/>
          <p:nvPr/>
        </p:nvSpPr>
        <p:spPr>
          <a:xfrm>
            <a:off x="8019827" y="2276872"/>
            <a:ext cx="461963" cy="522816"/>
          </a:xfrm>
          <a:custGeom>
            <a:avLst/>
            <a:gdLst/>
            <a:ahLst/>
            <a:cxnLst/>
            <a:rect l="l" t="t" r="r" b="b"/>
            <a:pathLst>
              <a:path w="860425" h="713739">
                <a:moveTo>
                  <a:pt x="447593" y="0"/>
                </a:moveTo>
                <a:lnTo>
                  <a:pt x="407816" y="4483"/>
                </a:lnTo>
                <a:lnTo>
                  <a:pt x="54329" y="175544"/>
                </a:lnTo>
                <a:lnTo>
                  <a:pt x="47574" y="179298"/>
                </a:lnTo>
                <a:lnTo>
                  <a:pt x="36797" y="186243"/>
                </a:lnTo>
                <a:lnTo>
                  <a:pt x="11375" y="215219"/>
                </a:lnTo>
                <a:lnTo>
                  <a:pt x="0" y="253371"/>
                </a:lnTo>
                <a:lnTo>
                  <a:pt x="51" y="266922"/>
                </a:lnTo>
                <a:lnTo>
                  <a:pt x="16169" y="312618"/>
                </a:lnTo>
                <a:lnTo>
                  <a:pt x="23828" y="322245"/>
                </a:lnTo>
                <a:lnTo>
                  <a:pt x="18890" y="334192"/>
                </a:lnTo>
                <a:lnTo>
                  <a:pt x="1718" y="383954"/>
                </a:lnTo>
                <a:lnTo>
                  <a:pt x="907" y="397903"/>
                </a:lnTo>
                <a:lnTo>
                  <a:pt x="1719" y="411011"/>
                </a:lnTo>
                <a:lnTo>
                  <a:pt x="19239" y="454541"/>
                </a:lnTo>
                <a:lnTo>
                  <a:pt x="26699" y="463074"/>
                </a:lnTo>
                <a:lnTo>
                  <a:pt x="20434" y="473975"/>
                </a:lnTo>
                <a:lnTo>
                  <a:pt x="4226" y="508538"/>
                </a:lnTo>
                <a:lnTo>
                  <a:pt x="1275" y="537196"/>
                </a:lnTo>
                <a:lnTo>
                  <a:pt x="2386" y="550646"/>
                </a:lnTo>
                <a:lnTo>
                  <a:pt x="21890" y="596268"/>
                </a:lnTo>
                <a:lnTo>
                  <a:pt x="60979" y="624043"/>
                </a:lnTo>
                <a:lnTo>
                  <a:pt x="458348" y="710276"/>
                </a:lnTo>
                <a:lnTo>
                  <a:pt x="476402" y="713371"/>
                </a:lnTo>
                <a:lnTo>
                  <a:pt x="482371" y="712939"/>
                </a:lnTo>
                <a:lnTo>
                  <a:pt x="578896" y="662050"/>
                </a:lnTo>
                <a:lnTo>
                  <a:pt x="472224" y="662050"/>
                </a:lnTo>
                <a:lnTo>
                  <a:pt x="83070" y="578433"/>
                </a:lnTo>
                <a:lnTo>
                  <a:pt x="49950" y="543570"/>
                </a:lnTo>
                <a:lnTo>
                  <a:pt x="49872" y="530584"/>
                </a:lnTo>
                <a:lnTo>
                  <a:pt x="54578" y="517420"/>
                </a:lnTo>
                <a:lnTo>
                  <a:pt x="62207" y="506897"/>
                </a:lnTo>
                <a:lnTo>
                  <a:pt x="72115" y="499336"/>
                </a:lnTo>
                <a:lnTo>
                  <a:pt x="83657" y="495060"/>
                </a:lnTo>
                <a:lnTo>
                  <a:pt x="96191" y="494390"/>
                </a:lnTo>
                <a:lnTo>
                  <a:pt x="336523" y="494390"/>
                </a:lnTo>
                <a:lnTo>
                  <a:pt x="83070" y="439876"/>
                </a:lnTo>
                <a:lnTo>
                  <a:pt x="49950" y="405009"/>
                </a:lnTo>
                <a:lnTo>
                  <a:pt x="49872" y="392025"/>
                </a:lnTo>
                <a:lnTo>
                  <a:pt x="54581" y="378868"/>
                </a:lnTo>
                <a:lnTo>
                  <a:pt x="62216" y="368345"/>
                </a:lnTo>
                <a:lnTo>
                  <a:pt x="72127" y="360782"/>
                </a:lnTo>
                <a:lnTo>
                  <a:pt x="83660" y="356503"/>
                </a:lnTo>
                <a:lnTo>
                  <a:pt x="96166" y="355835"/>
                </a:lnTo>
                <a:lnTo>
                  <a:pt x="335446" y="355835"/>
                </a:lnTo>
                <a:lnTo>
                  <a:pt x="83070" y="301789"/>
                </a:lnTo>
                <a:lnTo>
                  <a:pt x="50052" y="267238"/>
                </a:lnTo>
                <a:lnTo>
                  <a:pt x="49871" y="253937"/>
                </a:lnTo>
                <a:lnTo>
                  <a:pt x="54580" y="240780"/>
                </a:lnTo>
                <a:lnTo>
                  <a:pt x="62216" y="230257"/>
                </a:lnTo>
                <a:lnTo>
                  <a:pt x="72126" y="222694"/>
                </a:lnTo>
                <a:lnTo>
                  <a:pt x="83660" y="218416"/>
                </a:lnTo>
                <a:lnTo>
                  <a:pt x="96166" y="217748"/>
                </a:lnTo>
                <a:lnTo>
                  <a:pt x="609652" y="217748"/>
                </a:lnTo>
                <a:lnTo>
                  <a:pt x="734197" y="152513"/>
                </a:lnTo>
                <a:lnTo>
                  <a:pt x="544119" y="152513"/>
                </a:lnTo>
                <a:lnTo>
                  <a:pt x="376936" y="118782"/>
                </a:lnTo>
                <a:lnTo>
                  <a:pt x="450481" y="83933"/>
                </a:lnTo>
                <a:lnTo>
                  <a:pt x="841145" y="83933"/>
                </a:lnTo>
                <a:lnTo>
                  <a:pt x="840774" y="81949"/>
                </a:lnTo>
                <a:lnTo>
                  <a:pt x="833116" y="76052"/>
                </a:lnTo>
                <a:lnTo>
                  <a:pt x="471436" y="1980"/>
                </a:lnTo>
                <a:lnTo>
                  <a:pt x="460083" y="453"/>
                </a:lnTo>
                <a:lnTo>
                  <a:pt x="447593" y="0"/>
                </a:lnTo>
                <a:close/>
              </a:path>
              <a:path w="860425" h="713739">
                <a:moveTo>
                  <a:pt x="839824" y="474379"/>
                </a:moveTo>
                <a:lnTo>
                  <a:pt x="828455" y="474943"/>
                </a:lnTo>
                <a:lnTo>
                  <a:pt x="472224" y="662050"/>
                </a:lnTo>
                <a:lnTo>
                  <a:pt x="578896" y="662050"/>
                </a:lnTo>
                <a:lnTo>
                  <a:pt x="847242" y="520725"/>
                </a:lnTo>
                <a:lnTo>
                  <a:pt x="856297" y="512581"/>
                </a:lnTo>
                <a:lnTo>
                  <a:pt x="860359" y="501513"/>
                </a:lnTo>
                <a:lnTo>
                  <a:pt x="858783" y="489598"/>
                </a:lnTo>
                <a:lnTo>
                  <a:pt x="850461" y="479321"/>
                </a:lnTo>
                <a:lnTo>
                  <a:pt x="839824" y="474379"/>
                </a:lnTo>
                <a:close/>
              </a:path>
              <a:path w="860425" h="713739">
                <a:moveTo>
                  <a:pt x="336523" y="494390"/>
                </a:moveTo>
                <a:lnTo>
                  <a:pt x="96191" y="494390"/>
                </a:lnTo>
                <a:lnTo>
                  <a:pt x="266928" y="530707"/>
                </a:lnTo>
                <a:lnTo>
                  <a:pt x="269062" y="531126"/>
                </a:lnTo>
                <a:lnTo>
                  <a:pt x="468257" y="573586"/>
                </a:lnTo>
                <a:lnTo>
                  <a:pt x="477482" y="575169"/>
                </a:lnTo>
                <a:lnTo>
                  <a:pt x="482549" y="574293"/>
                </a:lnTo>
                <a:lnTo>
                  <a:pt x="488404" y="571347"/>
                </a:lnTo>
                <a:lnTo>
                  <a:pt x="579072" y="523607"/>
                </a:lnTo>
                <a:lnTo>
                  <a:pt x="472364" y="523607"/>
                </a:lnTo>
                <a:lnTo>
                  <a:pt x="336523" y="494390"/>
                </a:lnTo>
                <a:close/>
              </a:path>
              <a:path w="860425" h="713739">
                <a:moveTo>
                  <a:pt x="839825" y="336070"/>
                </a:moveTo>
                <a:lnTo>
                  <a:pt x="828462" y="336635"/>
                </a:lnTo>
                <a:lnTo>
                  <a:pt x="472364" y="523607"/>
                </a:lnTo>
                <a:lnTo>
                  <a:pt x="579072" y="523607"/>
                </a:lnTo>
                <a:lnTo>
                  <a:pt x="847242" y="382409"/>
                </a:lnTo>
                <a:lnTo>
                  <a:pt x="856297" y="374279"/>
                </a:lnTo>
                <a:lnTo>
                  <a:pt x="860359" y="363209"/>
                </a:lnTo>
                <a:lnTo>
                  <a:pt x="858783" y="351285"/>
                </a:lnTo>
                <a:lnTo>
                  <a:pt x="850458" y="341013"/>
                </a:lnTo>
                <a:lnTo>
                  <a:pt x="839825" y="336070"/>
                </a:lnTo>
                <a:close/>
              </a:path>
              <a:path w="860425" h="713739">
                <a:moveTo>
                  <a:pt x="335446" y="355835"/>
                </a:moveTo>
                <a:lnTo>
                  <a:pt x="96166" y="355835"/>
                </a:lnTo>
                <a:lnTo>
                  <a:pt x="465582" y="434530"/>
                </a:lnTo>
                <a:lnTo>
                  <a:pt x="478885" y="435316"/>
                </a:lnTo>
                <a:lnTo>
                  <a:pt x="490198" y="431973"/>
                </a:lnTo>
                <a:lnTo>
                  <a:pt x="579074" y="385216"/>
                </a:lnTo>
                <a:lnTo>
                  <a:pt x="472643" y="385216"/>
                </a:lnTo>
                <a:lnTo>
                  <a:pt x="335446" y="355835"/>
                </a:lnTo>
                <a:close/>
              </a:path>
              <a:path w="860425" h="713739">
                <a:moveTo>
                  <a:pt x="839831" y="197789"/>
                </a:moveTo>
                <a:lnTo>
                  <a:pt x="828471" y="198351"/>
                </a:lnTo>
                <a:lnTo>
                  <a:pt x="472643" y="385216"/>
                </a:lnTo>
                <a:lnTo>
                  <a:pt x="579074" y="385216"/>
                </a:lnTo>
                <a:lnTo>
                  <a:pt x="847242" y="244131"/>
                </a:lnTo>
                <a:lnTo>
                  <a:pt x="856298" y="235986"/>
                </a:lnTo>
                <a:lnTo>
                  <a:pt x="860359" y="224917"/>
                </a:lnTo>
                <a:lnTo>
                  <a:pt x="858780" y="213006"/>
                </a:lnTo>
                <a:lnTo>
                  <a:pt x="850459" y="202735"/>
                </a:lnTo>
                <a:lnTo>
                  <a:pt x="839831" y="197789"/>
                </a:lnTo>
                <a:close/>
              </a:path>
              <a:path w="860425" h="713739">
                <a:moveTo>
                  <a:pt x="609652" y="217748"/>
                </a:moveTo>
                <a:lnTo>
                  <a:pt x="96166" y="217748"/>
                </a:lnTo>
                <a:lnTo>
                  <a:pt x="452399" y="292798"/>
                </a:lnTo>
                <a:lnTo>
                  <a:pt x="463575" y="294639"/>
                </a:lnTo>
                <a:lnTo>
                  <a:pt x="468287" y="291515"/>
                </a:lnTo>
                <a:lnTo>
                  <a:pt x="471868" y="289559"/>
                </a:lnTo>
                <a:lnTo>
                  <a:pt x="609652" y="217748"/>
                </a:lnTo>
                <a:close/>
              </a:path>
              <a:path w="860425" h="713739">
                <a:moveTo>
                  <a:pt x="841145" y="83933"/>
                </a:moveTo>
                <a:lnTo>
                  <a:pt x="450481" y="83933"/>
                </a:lnTo>
                <a:lnTo>
                  <a:pt x="617690" y="117652"/>
                </a:lnTo>
                <a:lnTo>
                  <a:pt x="544119" y="152513"/>
                </a:lnTo>
                <a:lnTo>
                  <a:pt x="734197" y="152513"/>
                </a:lnTo>
                <a:lnTo>
                  <a:pt x="825462" y="104711"/>
                </a:lnTo>
                <a:lnTo>
                  <a:pt x="837028" y="96856"/>
                </a:lnTo>
                <a:lnTo>
                  <a:pt x="842105" y="89076"/>
                </a:lnTo>
                <a:lnTo>
                  <a:pt x="841145" y="83933"/>
                </a:lnTo>
                <a:close/>
              </a:path>
            </a:pathLst>
          </a:custGeom>
          <a:solidFill>
            <a:srgbClr val="AEAFB2"/>
          </a:solidFill>
        </p:spPr>
        <p:txBody>
          <a:bodyPr lIns="0" tIns="0" rIns="0" bIns="0"/>
          <a:lstStyle/>
          <a:p>
            <a:pPr algn="ctr" eaLnBrk="1" hangingPunct="1">
              <a:defRPr/>
            </a:pPr>
            <a:endParaRPr sz="988">
              <a:ea typeface="+mn-ea"/>
            </a:endParaRPr>
          </a:p>
        </p:txBody>
      </p:sp>
      <p:sp>
        <p:nvSpPr>
          <p:cNvPr id="35" name="object 32"/>
          <p:cNvSpPr/>
          <p:nvPr/>
        </p:nvSpPr>
        <p:spPr>
          <a:xfrm>
            <a:off x="922098" y="2660915"/>
            <a:ext cx="0" cy="1728000"/>
          </a:xfrm>
          <a:custGeom>
            <a:avLst/>
            <a:gdLst/>
            <a:ahLst/>
            <a:cxnLst/>
            <a:rect l="l" t="t" r="r" b="b"/>
            <a:pathLst>
              <a:path h="2412365">
                <a:moveTo>
                  <a:pt x="0" y="0"/>
                </a:moveTo>
                <a:lnTo>
                  <a:pt x="0" y="2411996"/>
                </a:lnTo>
              </a:path>
            </a:pathLst>
          </a:custGeom>
          <a:ln w="30480">
            <a:solidFill>
              <a:srgbClr val="AEAFB2"/>
            </a:solidFill>
          </a:ln>
        </p:spPr>
        <p:txBody>
          <a:bodyPr lIns="0" tIns="0" rIns="0" bIns="0"/>
          <a:lstStyle/>
          <a:p>
            <a:pPr algn="ctr" eaLnBrk="1" hangingPunct="1">
              <a:defRPr/>
            </a:pPr>
            <a:endParaRPr sz="988">
              <a:ea typeface="+mn-ea"/>
            </a:endParaRPr>
          </a:p>
        </p:txBody>
      </p:sp>
      <p:sp>
        <p:nvSpPr>
          <p:cNvPr id="36" name="TextBox 14"/>
          <p:cNvSpPr txBox="1">
            <a:spLocks noChangeArrowheads="1"/>
          </p:cNvSpPr>
          <p:nvPr/>
        </p:nvSpPr>
        <p:spPr bwMode="auto">
          <a:xfrm>
            <a:off x="8847138" y="164987"/>
            <a:ext cx="3429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5C8A8076-5D63-40D8-90D5-9D84F7E9A5C6}" type="slidenum">
              <a:rPr kumimoji="0" lang="bg-BG" altLang="ru-RU" sz="3600" baseline="30000" smtClean="0">
                <a:solidFill>
                  <a:srgbClr val="A6A6A6"/>
                </a:solidFill>
                <a:latin typeface="Arial" pitchFamily="34" charset="0"/>
                <a:cs typeface="Arial" pitchFamily="34" charset="0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</a:t>
            </a:fld>
            <a:endParaRPr kumimoji="0" lang="bg-BG" altLang="ru-RU" sz="3600" baseline="30000" smtClean="0">
              <a:solidFill>
                <a:srgbClr val="A6A6A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1"/>
          <p:cNvSpPr/>
          <p:nvPr/>
        </p:nvSpPr>
        <p:spPr>
          <a:xfrm>
            <a:off x="8532822" y="478367"/>
            <a:ext cx="611187" cy="190500"/>
          </a:xfrm>
          <a:prstGeom prst="rect">
            <a:avLst/>
          </a:prstGeom>
          <a:solidFill>
            <a:srgbClr val="123387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200" b="1">
              <a:solidFill>
                <a:srgbClr val="123387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604448" y="6381328"/>
            <a:ext cx="24269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55166" y="2175388"/>
            <a:ext cx="120394" cy="628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object 21"/>
          <p:cNvSpPr txBox="1">
            <a:spLocks noChangeArrowheads="1"/>
          </p:cNvSpPr>
          <p:nvPr/>
        </p:nvSpPr>
        <p:spPr bwMode="auto">
          <a:xfrm>
            <a:off x="4897611" y="4111332"/>
            <a:ext cx="28257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79388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500" b="1" spc="-2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Рекомендации постоянно обновляются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5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(уже 3 редакция)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3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1"/>
          <p:cNvSpPr/>
          <p:nvPr/>
        </p:nvSpPr>
        <p:spPr>
          <a:xfrm>
            <a:off x="0" y="1198910"/>
            <a:ext cx="755650" cy="69850"/>
          </a:xfrm>
          <a:prstGeom prst="rect">
            <a:avLst/>
          </a:prstGeom>
          <a:solidFill>
            <a:srgbClr val="123387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050">
              <a:solidFill>
                <a:srgbClr val="123387"/>
              </a:solidFill>
            </a:endParaRPr>
          </a:p>
        </p:txBody>
      </p:sp>
      <p:sp>
        <p:nvSpPr>
          <p:cNvPr id="42" name="Rectangle 1"/>
          <p:cNvSpPr/>
          <p:nvPr/>
        </p:nvSpPr>
        <p:spPr>
          <a:xfrm>
            <a:off x="752475" y="1198910"/>
            <a:ext cx="755650" cy="698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050"/>
          </a:p>
        </p:txBody>
      </p:sp>
      <p:sp>
        <p:nvSpPr>
          <p:cNvPr id="43" name="Rectangle 1"/>
          <p:cNvSpPr>
            <a:spLocks noChangeArrowheads="1"/>
          </p:cNvSpPr>
          <p:nvPr/>
        </p:nvSpPr>
        <p:spPr bwMode="auto">
          <a:xfrm>
            <a:off x="1497014" y="1198910"/>
            <a:ext cx="739775" cy="698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36000" rIns="72000" bIns="0"/>
          <a:lstStyle>
            <a:lvl1pPr>
              <a:defRPr sz="12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2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2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2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2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ru-RU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00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1"/>
          <p:cNvSpPr>
            <a:spLocks noChangeArrowheads="1"/>
          </p:cNvSpPr>
          <p:nvPr/>
        </p:nvSpPr>
        <p:spPr bwMode="auto">
          <a:xfrm>
            <a:off x="323528" y="2708920"/>
            <a:ext cx="8640763" cy="155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500" dirty="0">
                <a:solidFill>
                  <a:srgbClr val="123387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4500" dirty="0">
                <a:solidFill>
                  <a:srgbClr val="12338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500" b="1" dirty="0">
                <a:solidFill>
                  <a:srgbClr val="123387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br>
              <a:rPr lang="ru-RU" altLang="ru-RU" sz="2500" b="1" dirty="0">
                <a:solidFill>
                  <a:srgbClr val="123387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ru-RU" sz="2500" b="1" dirty="0">
              <a:solidFill>
                <a:srgbClr val="12338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987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05" y="1628800"/>
            <a:ext cx="6481639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604448" y="6381328"/>
            <a:ext cx="24269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Rectangle 1"/>
          <p:cNvSpPr/>
          <p:nvPr/>
        </p:nvSpPr>
        <p:spPr>
          <a:xfrm>
            <a:off x="174971" y="1126902"/>
            <a:ext cx="755650" cy="69850"/>
          </a:xfrm>
          <a:prstGeom prst="rect">
            <a:avLst/>
          </a:prstGeom>
          <a:solidFill>
            <a:srgbClr val="123387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050">
              <a:solidFill>
                <a:srgbClr val="123387"/>
              </a:solidFill>
            </a:endParaRPr>
          </a:p>
        </p:txBody>
      </p:sp>
      <p:sp>
        <p:nvSpPr>
          <p:cNvPr id="6" name="Rectangle 1"/>
          <p:cNvSpPr/>
          <p:nvPr/>
        </p:nvSpPr>
        <p:spPr>
          <a:xfrm>
            <a:off x="927446" y="1126902"/>
            <a:ext cx="755650" cy="698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05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671985" y="1126902"/>
            <a:ext cx="739775" cy="698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36000" rIns="72000" bIns="0"/>
          <a:lstStyle>
            <a:lvl1pPr>
              <a:defRPr sz="12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2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2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2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2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ru-RU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0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мониторинг Итог 5+Корнева+ Бурлаков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DRF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нутренние страницы 1">
  <a:themeElements>
    <a:clrScheme name="MEDRF">
      <a:dk1>
        <a:srgbClr val="000000"/>
      </a:dk1>
      <a:lt1>
        <a:srgbClr val="FFFFFF"/>
      </a:lt1>
      <a:dk2>
        <a:srgbClr val="0065BD"/>
      </a:dk2>
      <a:lt2>
        <a:srgbClr val="FFFFFF"/>
      </a:lt2>
      <a:accent1>
        <a:srgbClr val="FFFFFF"/>
      </a:accent1>
      <a:accent2>
        <a:srgbClr val="0065BD"/>
      </a:accent2>
      <a:accent3>
        <a:srgbClr val="00A1DE"/>
      </a:accent3>
      <a:accent4>
        <a:srgbClr val="009B48"/>
      </a:accent4>
      <a:accent5>
        <a:srgbClr val="FED100"/>
      </a:accent5>
      <a:accent6>
        <a:srgbClr val="D52B1E"/>
      </a:accent6>
      <a:hlink>
        <a:srgbClr val="0065BD"/>
      </a:hlink>
      <a:folHlink>
        <a:srgbClr val="D52B1E"/>
      </a:folHlink>
    </a:clrScheme>
    <a:fontScheme name="MEDRF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Внутренние страницы 2">
  <a:themeElements>
    <a:clrScheme name="MEDRF">
      <a:dk1>
        <a:srgbClr val="000000"/>
      </a:dk1>
      <a:lt1>
        <a:srgbClr val="FFFFFF"/>
      </a:lt1>
      <a:dk2>
        <a:srgbClr val="0065BD"/>
      </a:dk2>
      <a:lt2>
        <a:srgbClr val="FFFFFF"/>
      </a:lt2>
      <a:accent1>
        <a:srgbClr val="D8D8D8"/>
      </a:accent1>
      <a:accent2>
        <a:srgbClr val="0065BD"/>
      </a:accent2>
      <a:accent3>
        <a:srgbClr val="00A1DE"/>
      </a:accent3>
      <a:accent4>
        <a:srgbClr val="009B48"/>
      </a:accent4>
      <a:accent5>
        <a:srgbClr val="FED100"/>
      </a:accent5>
      <a:accent6>
        <a:srgbClr val="D52B1E"/>
      </a:accent6>
      <a:hlink>
        <a:srgbClr val="0065BD"/>
      </a:hlink>
      <a:folHlink>
        <a:srgbClr val="D52B1E"/>
      </a:folHlink>
    </a:clrScheme>
    <a:fontScheme name="MEDRF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Presentation_MEDRF_OLDLOGO_rus_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DRF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Внутренние страницы 2">
  <a:themeElements>
    <a:clrScheme name="MEDRF">
      <a:dk1>
        <a:srgbClr val="000000"/>
      </a:dk1>
      <a:lt1>
        <a:srgbClr val="FFFFFF"/>
      </a:lt1>
      <a:dk2>
        <a:srgbClr val="0065BD"/>
      </a:dk2>
      <a:lt2>
        <a:srgbClr val="FFFFFF"/>
      </a:lt2>
      <a:accent1>
        <a:srgbClr val="D8D8D8"/>
      </a:accent1>
      <a:accent2>
        <a:srgbClr val="0065BD"/>
      </a:accent2>
      <a:accent3>
        <a:srgbClr val="00A1DE"/>
      </a:accent3>
      <a:accent4>
        <a:srgbClr val="009B48"/>
      </a:accent4>
      <a:accent5>
        <a:srgbClr val="FED100"/>
      </a:accent5>
      <a:accent6>
        <a:srgbClr val="D52B1E"/>
      </a:accent6>
      <a:hlink>
        <a:srgbClr val="0065BD"/>
      </a:hlink>
      <a:folHlink>
        <a:srgbClr val="D52B1E"/>
      </a:folHlink>
    </a:clrScheme>
    <a:fontScheme name="MEDRF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Тема Office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мониторинг Итог 5+Корнева+ Бурлаков</Template>
  <TotalTime>0</TotalTime>
  <Words>469</Words>
  <Application>Microsoft Office PowerPoint</Application>
  <PresentationFormat>Экран (4:3)</PresentationFormat>
  <Paragraphs>86</Paragraphs>
  <Slides>6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6</vt:i4>
      </vt:variant>
    </vt:vector>
  </HeadingPairs>
  <TitlesOfParts>
    <vt:vector size="23" baseType="lpstr">
      <vt:lpstr>UniversC</vt:lpstr>
      <vt:lpstr>Verdana</vt:lpstr>
      <vt:lpstr>Wingdings</vt:lpstr>
      <vt:lpstr>Calibri Light</vt:lpstr>
      <vt:lpstr>MS PGothic</vt:lpstr>
      <vt:lpstr>Calibri</vt:lpstr>
      <vt:lpstr>Times New Roman</vt:lpstr>
      <vt:lpstr>Arial</vt:lpstr>
      <vt:lpstr>MS PGothic</vt:lpstr>
      <vt:lpstr>Constantia</vt:lpstr>
      <vt:lpstr>Segoe UI</vt:lpstr>
      <vt:lpstr>Презентация мониторинг Итог 5+Корнева+ Бурлаков</vt:lpstr>
      <vt:lpstr>Внутренние страницы 1</vt:lpstr>
      <vt:lpstr>Внутренние страницы 2</vt:lpstr>
      <vt:lpstr>Presentation_MEDRF_OLDLOGO_rus_</vt:lpstr>
      <vt:lpstr>1_Внутренние страницы 2</vt:lpstr>
      <vt:lpstr>3_Тема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2013-11-18T11:31:29Z</dcterms:created>
  <dcterms:modified xsi:type="dcterms:W3CDTF">2017-03-20T10:41:33Z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1049</vt:i4>
  </property>
  <property fmtid="{D5CDD505-2E9C-101B-9397-08002B2CF9AE}" pid="3" name="_Version">
    <vt:lpwstr>12.0.4518</vt:lpwstr>
  </property>
</Properties>
</file>