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1" r:id="rId3"/>
    <p:sldId id="308" r:id="rId4"/>
    <p:sldId id="294" r:id="rId5"/>
    <p:sldId id="273" r:id="rId6"/>
    <p:sldId id="277" r:id="rId7"/>
    <p:sldId id="275" r:id="rId8"/>
    <p:sldId id="276" r:id="rId9"/>
    <p:sldId id="303" r:id="rId10"/>
    <p:sldId id="282" r:id="rId11"/>
    <p:sldId id="283" r:id="rId12"/>
    <p:sldId id="307" r:id="rId13"/>
    <p:sldId id="287" r:id="rId14"/>
    <p:sldId id="284" r:id="rId15"/>
    <p:sldId id="315" r:id="rId16"/>
    <p:sldId id="256" r:id="rId17"/>
    <p:sldId id="268" r:id="rId18"/>
    <p:sldId id="269" r:id="rId19"/>
    <p:sldId id="314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ел Олегович" initials="ПО" lastIdx="2" clrIdx="0">
    <p:extLst>
      <p:ext uri="{19B8F6BF-5375-455C-9EA6-DF929625EA0E}">
        <p15:presenceInfo xmlns:p15="http://schemas.microsoft.com/office/powerpoint/2012/main" userId="Павел Олег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53" y="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16T02:55:03.468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812F4-7E00-4488-B5BE-4B35C4C0441C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9B1A000-63B8-4A56-9E9B-FCA6E8DBFCA6}">
      <dgm:prSet phldrT="[Текст]"/>
      <dgm:spPr/>
      <dgm:t>
        <a:bodyPr/>
        <a:lstStyle/>
        <a:p>
          <a:endParaRPr lang="ru-RU" dirty="0" smtClean="0">
            <a:latin typeface="Candara" panose="020E0502030303020204" pitchFamily="34" charset="0"/>
          </a:endParaRPr>
        </a:p>
        <a:p>
          <a:r>
            <a:rPr lang="ru-RU" b="1" dirty="0" smtClean="0">
              <a:solidFill>
                <a:schemeClr val="bg1"/>
              </a:solidFill>
              <a:latin typeface="Candara" panose="020E0502030303020204" pitchFamily="34" charset="0"/>
            </a:rPr>
            <a:t>ОТП</a:t>
          </a:r>
          <a:endParaRPr lang="ru-RU" b="1" dirty="0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5829E931-8070-499A-9872-BF2FD06F3F27}" type="parTrans" cxnId="{D9B5D9D4-F23C-4C79-A8D6-78AD520A20F1}">
      <dgm:prSet/>
      <dgm:spPr/>
      <dgm:t>
        <a:bodyPr/>
        <a:lstStyle/>
        <a:p>
          <a:endParaRPr lang="ru-RU"/>
        </a:p>
      </dgm:t>
    </dgm:pt>
    <dgm:pt modelId="{B83937DB-E35B-4640-8F2B-6895CDBCCB69}" type="sibTrans" cxnId="{D9B5D9D4-F23C-4C79-A8D6-78AD520A20F1}">
      <dgm:prSet/>
      <dgm:spPr/>
      <dgm:t>
        <a:bodyPr/>
        <a:lstStyle/>
        <a:p>
          <a:endParaRPr lang="ru-RU"/>
        </a:p>
      </dgm:t>
    </dgm:pt>
    <dgm:pt modelId="{9EC7FEA8-7F31-4A82-9990-B43783A713B6}">
      <dgm:prSet phldrT="[Текст]"/>
      <dgm:spPr/>
      <dgm:t>
        <a:bodyPr/>
        <a:lstStyle/>
        <a:p>
          <a:r>
            <a:rPr lang="ru-RU" b="1" dirty="0" smtClean="0">
              <a:latin typeface="Candara" panose="020E0502030303020204" pitchFamily="34" charset="0"/>
            </a:rPr>
            <a:t>Хирургический стационар</a:t>
          </a:r>
          <a:endParaRPr lang="ru-RU" b="1" dirty="0">
            <a:latin typeface="Candara" panose="020E0502030303020204" pitchFamily="34" charset="0"/>
          </a:endParaRPr>
        </a:p>
      </dgm:t>
    </dgm:pt>
    <dgm:pt modelId="{2D9F2FF5-DC4C-49E6-BBAF-CB17632A3588}" type="parTrans" cxnId="{BF9D881F-14EF-4B1B-B931-6ED685D13174}">
      <dgm:prSet/>
      <dgm:spPr/>
      <dgm:t>
        <a:bodyPr/>
        <a:lstStyle/>
        <a:p>
          <a:endParaRPr lang="ru-RU"/>
        </a:p>
      </dgm:t>
    </dgm:pt>
    <dgm:pt modelId="{7BD25FE4-087A-4A5D-AF0F-1192D70E3824}" type="sibTrans" cxnId="{BF9D881F-14EF-4B1B-B931-6ED685D13174}">
      <dgm:prSet/>
      <dgm:spPr/>
      <dgm:t>
        <a:bodyPr/>
        <a:lstStyle/>
        <a:p>
          <a:endParaRPr lang="ru-RU"/>
        </a:p>
      </dgm:t>
    </dgm:pt>
    <dgm:pt modelId="{65E49F20-32CE-4E98-A473-A15CA3F6AE7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andara" panose="020E0502030303020204" pitchFamily="34" charset="0"/>
            </a:rPr>
            <a:t>Круглосуточный</a:t>
          </a:r>
          <a:r>
            <a:rPr lang="ru-RU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lang="ru-RU" b="1" dirty="0" smtClean="0">
              <a:solidFill>
                <a:schemeClr val="bg1"/>
              </a:solidFill>
              <a:latin typeface="Candara" panose="020E0502030303020204" pitchFamily="34" charset="0"/>
            </a:rPr>
            <a:t>терапевтический</a:t>
          </a:r>
          <a:r>
            <a:rPr lang="ru-RU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lang="ru-RU" b="1" dirty="0" smtClean="0">
              <a:solidFill>
                <a:schemeClr val="bg1"/>
              </a:solidFill>
              <a:latin typeface="Candara" panose="020E0502030303020204" pitchFamily="34" charset="0"/>
            </a:rPr>
            <a:t>стационар</a:t>
          </a:r>
          <a:endParaRPr lang="ru-RU" b="1" dirty="0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A0EA4F28-C118-4C5C-8E50-AFF0AFBE74E4}" type="parTrans" cxnId="{03E9F241-C77A-4F75-AA05-DA83B6D1F1DB}">
      <dgm:prSet/>
      <dgm:spPr/>
      <dgm:t>
        <a:bodyPr/>
        <a:lstStyle/>
        <a:p>
          <a:endParaRPr lang="ru-RU"/>
        </a:p>
      </dgm:t>
    </dgm:pt>
    <dgm:pt modelId="{B8B9B97A-639A-43F9-A995-39F3A3C1A655}" type="sibTrans" cxnId="{03E9F241-C77A-4F75-AA05-DA83B6D1F1DB}">
      <dgm:prSet/>
      <dgm:spPr/>
      <dgm:t>
        <a:bodyPr/>
        <a:lstStyle/>
        <a:p>
          <a:endParaRPr lang="ru-RU"/>
        </a:p>
      </dgm:t>
    </dgm:pt>
    <dgm:pt modelId="{171D0C35-1B20-4C5A-AD52-9E875FA51977}">
      <dgm:prSet phldrT="[Текст]"/>
      <dgm:spPr/>
      <dgm:t>
        <a:bodyPr/>
        <a:lstStyle/>
        <a:p>
          <a:r>
            <a:rPr lang="ru-RU" b="1" i="0" dirty="0" smtClean="0">
              <a:latin typeface="Candara" panose="020E0502030303020204" pitchFamily="34" charset="0"/>
            </a:rPr>
            <a:t>Дневной стационар</a:t>
          </a:r>
          <a:endParaRPr lang="ru-RU" b="1" i="0" dirty="0">
            <a:latin typeface="Candara" panose="020E0502030303020204" pitchFamily="34" charset="0"/>
          </a:endParaRPr>
        </a:p>
      </dgm:t>
    </dgm:pt>
    <dgm:pt modelId="{FF1A4120-12CE-4DB3-8E84-C23EDBE8E74C}" type="parTrans" cxnId="{0DCDE144-FC88-4F0B-BFCA-4F0020AD2A3B}">
      <dgm:prSet/>
      <dgm:spPr/>
      <dgm:t>
        <a:bodyPr/>
        <a:lstStyle/>
        <a:p>
          <a:endParaRPr lang="ru-RU"/>
        </a:p>
      </dgm:t>
    </dgm:pt>
    <dgm:pt modelId="{CA9C46E1-C242-4333-B372-DDE7E082A8B7}" type="sibTrans" cxnId="{0DCDE144-FC88-4F0B-BFCA-4F0020AD2A3B}">
      <dgm:prSet/>
      <dgm:spPr/>
      <dgm:t>
        <a:bodyPr/>
        <a:lstStyle/>
        <a:p>
          <a:endParaRPr lang="ru-RU"/>
        </a:p>
      </dgm:t>
    </dgm:pt>
    <dgm:pt modelId="{C20E11EC-77F4-4782-9292-F5B5D360C9E2}">
      <dgm:prSet phldrT="[Текст]"/>
      <dgm:spPr/>
      <dgm:t>
        <a:bodyPr/>
        <a:lstStyle/>
        <a:p>
          <a:r>
            <a:rPr lang="ru-RU" b="1" dirty="0" smtClean="0">
              <a:latin typeface="Candara" panose="020E0502030303020204" pitchFamily="34" charset="0"/>
            </a:rPr>
            <a:t>Амбулаторно-поликлинический прием</a:t>
          </a:r>
          <a:endParaRPr lang="ru-RU" b="1" dirty="0">
            <a:latin typeface="Candara" panose="020E0502030303020204" pitchFamily="34" charset="0"/>
          </a:endParaRPr>
        </a:p>
      </dgm:t>
    </dgm:pt>
    <dgm:pt modelId="{76D9B13D-655B-4ABA-96DF-53EF87E53E0C}" type="parTrans" cxnId="{6B44EEE6-9F02-4B7E-B795-105463D89287}">
      <dgm:prSet/>
      <dgm:spPr/>
      <dgm:t>
        <a:bodyPr/>
        <a:lstStyle/>
        <a:p>
          <a:endParaRPr lang="ru-RU"/>
        </a:p>
      </dgm:t>
    </dgm:pt>
    <dgm:pt modelId="{99B5AC70-834B-43D6-8F38-A47300403412}" type="sibTrans" cxnId="{6B44EEE6-9F02-4B7E-B795-105463D89287}">
      <dgm:prSet/>
      <dgm:spPr/>
      <dgm:t>
        <a:bodyPr/>
        <a:lstStyle/>
        <a:p>
          <a:endParaRPr lang="ru-RU"/>
        </a:p>
      </dgm:t>
    </dgm:pt>
    <dgm:pt modelId="{8764DB75-312A-4C36-908D-511676D99682}" type="pres">
      <dgm:prSet presAssocID="{14E812F4-7E00-4488-B5BE-4B35C4C044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DEB586-E4FB-459F-8D9D-4030A6D0CE2C}" type="pres">
      <dgm:prSet presAssocID="{19B1A000-63B8-4A56-9E9B-FCA6E8DBFCA6}" presName="Name8" presStyleCnt="0"/>
      <dgm:spPr/>
    </dgm:pt>
    <dgm:pt modelId="{2630A245-55EB-41C9-8BF0-35C6AA1804E6}" type="pres">
      <dgm:prSet presAssocID="{19B1A000-63B8-4A56-9E9B-FCA6E8DBFCA6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C423D-2429-4C69-844C-86B993769F5E}" type="pres">
      <dgm:prSet presAssocID="{19B1A000-63B8-4A56-9E9B-FCA6E8DBFC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109E8-1502-43C5-9A0A-61AC491C0555}" type="pres">
      <dgm:prSet presAssocID="{9EC7FEA8-7F31-4A82-9990-B43783A713B6}" presName="Name8" presStyleCnt="0"/>
      <dgm:spPr/>
    </dgm:pt>
    <dgm:pt modelId="{4DF15266-E7C8-48C6-9C48-34797CA68051}" type="pres">
      <dgm:prSet presAssocID="{9EC7FEA8-7F31-4A82-9990-B43783A713B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225F2-42F2-4A37-B3AC-208EC4B3E481}" type="pres">
      <dgm:prSet presAssocID="{9EC7FEA8-7F31-4A82-9990-B43783A713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61A99-B8AE-42E7-AC5E-C5590C73C9B4}" type="pres">
      <dgm:prSet presAssocID="{65E49F20-32CE-4E98-A473-A15CA3F6AE70}" presName="Name8" presStyleCnt="0"/>
      <dgm:spPr/>
    </dgm:pt>
    <dgm:pt modelId="{A82C5964-4037-4695-8D37-73B4BF4B2104}" type="pres">
      <dgm:prSet presAssocID="{65E49F20-32CE-4E98-A473-A15CA3F6AE70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EAB0C-6D20-4FA9-BFFA-EAF4C9ACD376}" type="pres">
      <dgm:prSet presAssocID="{65E49F20-32CE-4E98-A473-A15CA3F6AE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77255-9B69-48B5-8EB0-3AEBD5840011}" type="pres">
      <dgm:prSet presAssocID="{171D0C35-1B20-4C5A-AD52-9E875FA51977}" presName="Name8" presStyleCnt="0"/>
      <dgm:spPr/>
    </dgm:pt>
    <dgm:pt modelId="{096860CC-1CBA-47D1-8011-45206A3D5967}" type="pres">
      <dgm:prSet presAssocID="{171D0C35-1B20-4C5A-AD52-9E875FA51977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87613-3EE5-4CD9-94F6-3E98D37D7C65}" type="pres">
      <dgm:prSet presAssocID="{171D0C35-1B20-4C5A-AD52-9E875FA519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7FEC5-E439-409E-BDF8-7C613106DDFC}" type="pres">
      <dgm:prSet presAssocID="{C20E11EC-77F4-4782-9292-F5B5D360C9E2}" presName="Name8" presStyleCnt="0"/>
      <dgm:spPr/>
    </dgm:pt>
    <dgm:pt modelId="{A6CEF68D-4D44-4F33-9A39-78FB4C00B2BD}" type="pres">
      <dgm:prSet presAssocID="{C20E11EC-77F4-4782-9292-F5B5D360C9E2}" presName="level" presStyleLbl="node1" presStyleIdx="4" presStyleCnt="5" custLinFactNeighborX="-2116" custLinFactNeighborY="-7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6BD45-0BEE-474C-B59E-7F2907DD78C7}" type="pres">
      <dgm:prSet presAssocID="{C20E11EC-77F4-4782-9292-F5B5D360C9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16F945-5C75-4887-A26A-72EF63C0BBDA}" type="presOf" srcId="{C20E11EC-77F4-4782-9292-F5B5D360C9E2}" destId="{A6CEF68D-4D44-4F33-9A39-78FB4C00B2BD}" srcOrd="0" destOrd="0" presId="urn:microsoft.com/office/officeart/2005/8/layout/pyramid1"/>
    <dgm:cxn modelId="{7A985A76-B1FA-42A8-A59E-096E09E112BD}" type="presOf" srcId="{19B1A000-63B8-4A56-9E9B-FCA6E8DBFCA6}" destId="{2630A245-55EB-41C9-8BF0-35C6AA1804E6}" srcOrd="0" destOrd="0" presId="urn:microsoft.com/office/officeart/2005/8/layout/pyramid1"/>
    <dgm:cxn modelId="{4D9CDF61-D230-4468-8C9C-9EF234D4CCA7}" type="presOf" srcId="{19B1A000-63B8-4A56-9E9B-FCA6E8DBFCA6}" destId="{3CDC423D-2429-4C69-844C-86B993769F5E}" srcOrd="1" destOrd="0" presId="urn:microsoft.com/office/officeart/2005/8/layout/pyramid1"/>
    <dgm:cxn modelId="{BB069BC3-B15A-48E1-8DA9-22F02692B9BF}" type="presOf" srcId="{171D0C35-1B20-4C5A-AD52-9E875FA51977}" destId="{F1087613-3EE5-4CD9-94F6-3E98D37D7C65}" srcOrd="1" destOrd="0" presId="urn:microsoft.com/office/officeart/2005/8/layout/pyramid1"/>
    <dgm:cxn modelId="{7496D296-8208-449B-9C8A-C2836CFDE44F}" type="presOf" srcId="{65E49F20-32CE-4E98-A473-A15CA3F6AE70}" destId="{33AEAB0C-6D20-4FA9-BFFA-EAF4C9ACD376}" srcOrd="1" destOrd="0" presId="urn:microsoft.com/office/officeart/2005/8/layout/pyramid1"/>
    <dgm:cxn modelId="{7E3D3946-4283-4493-BB7B-959B6B853F14}" type="presOf" srcId="{14E812F4-7E00-4488-B5BE-4B35C4C0441C}" destId="{8764DB75-312A-4C36-908D-511676D99682}" srcOrd="0" destOrd="0" presId="urn:microsoft.com/office/officeart/2005/8/layout/pyramid1"/>
    <dgm:cxn modelId="{BF289F95-8382-4B59-93CC-1EF195FD5724}" type="presOf" srcId="{9EC7FEA8-7F31-4A82-9990-B43783A713B6}" destId="{4DF15266-E7C8-48C6-9C48-34797CA68051}" srcOrd="0" destOrd="0" presId="urn:microsoft.com/office/officeart/2005/8/layout/pyramid1"/>
    <dgm:cxn modelId="{D9B5D9D4-F23C-4C79-A8D6-78AD520A20F1}" srcId="{14E812F4-7E00-4488-B5BE-4B35C4C0441C}" destId="{19B1A000-63B8-4A56-9E9B-FCA6E8DBFCA6}" srcOrd="0" destOrd="0" parTransId="{5829E931-8070-499A-9872-BF2FD06F3F27}" sibTransId="{B83937DB-E35B-4640-8F2B-6895CDBCCB69}"/>
    <dgm:cxn modelId="{03E9F241-C77A-4F75-AA05-DA83B6D1F1DB}" srcId="{14E812F4-7E00-4488-B5BE-4B35C4C0441C}" destId="{65E49F20-32CE-4E98-A473-A15CA3F6AE70}" srcOrd="2" destOrd="0" parTransId="{A0EA4F28-C118-4C5C-8E50-AFF0AFBE74E4}" sibTransId="{B8B9B97A-639A-43F9-A995-39F3A3C1A655}"/>
    <dgm:cxn modelId="{1B919D60-B243-4505-B8C0-5536F559BB75}" type="presOf" srcId="{171D0C35-1B20-4C5A-AD52-9E875FA51977}" destId="{096860CC-1CBA-47D1-8011-45206A3D5967}" srcOrd="0" destOrd="0" presId="urn:microsoft.com/office/officeart/2005/8/layout/pyramid1"/>
    <dgm:cxn modelId="{BF9D881F-14EF-4B1B-B931-6ED685D13174}" srcId="{14E812F4-7E00-4488-B5BE-4B35C4C0441C}" destId="{9EC7FEA8-7F31-4A82-9990-B43783A713B6}" srcOrd="1" destOrd="0" parTransId="{2D9F2FF5-DC4C-49E6-BBAF-CB17632A3588}" sibTransId="{7BD25FE4-087A-4A5D-AF0F-1192D70E3824}"/>
    <dgm:cxn modelId="{D20DE402-7CF9-448F-BA8B-21719413E75C}" type="presOf" srcId="{C20E11EC-77F4-4782-9292-F5B5D360C9E2}" destId="{A966BD45-0BEE-474C-B59E-7F2907DD78C7}" srcOrd="1" destOrd="0" presId="urn:microsoft.com/office/officeart/2005/8/layout/pyramid1"/>
    <dgm:cxn modelId="{6B44EEE6-9F02-4B7E-B795-105463D89287}" srcId="{14E812F4-7E00-4488-B5BE-4B35C4C0441C}" destId="{C20E11EC-77F4-4782-9292-F5B5D360C9E2}" srcOrd="4" destOrd="0" parTransId="{76D9B13D-655B-4ABA-96DF-53EF87E53E0C}" sibTransId="{99B5AC70-834B-43D6-8F38-A47300403412}"/>
    <dgm:cxn modelId="{0DCDE144-FC88-4F0B-BFCA-4F0020AD2A3B}" srcId="{14E812F4-7E00-4488-B5BE-4B35C4C0441C}" destId="{171D0C35-1B20-4C5A-AD52-9E875FA51977}" srcOrd="3" destOrd="0" parTransId="{FF1A4120-12CE-4DB3-8E84-C23EDBE8E74C}" sibTransId="{CA9C46E1-C242-4333-B372-DDE7E082A8B7}"/>
    <dgm:cxn modelId="{BFA7A5EB-29C5-49F7-AF14-28D1835FFD0D}" type="presOf" srcId="{9EC7FEA8-7F31-4A82-9990-B43783A713B6}" destId="{BF9225F2-42F2-4A37-B3AC-208EC4B3E481}" srcOrd="1" destOrd="0" presId="urn:microsoft.com/office/officeart/2005/8/layout/pyramid1"/>
    <dgm:cxn modelId="{6AFA397F-132F-4F2D-AAB7-184ADE698DA5}" type="presOf" srcId="{65E49F20-32CE-4E98-A473-A15CA3F6AE70}" destId="{A82C5964-4037-4695-8D37-73B4BF4B2104}" srcOrd="0" destOrd="0" presId="urn:microsoft.com/office/officeart/2005/8/layout/pyramid1"/>
    <dgm:cxn modelId="{0EDD06E3-CAD4-4431-9097-6842C7FD9E1D}" type="presParOf" srcId="{8764DB75-312A-4C36-908D-511676D99682}" destId="{5EDEB586-E4FB-459F-8D9D-4030A6D0CE2C}" srcOrd="0" destOrd="0" presId="urn:microsoft.com/office/officeart/2005/8/layout/pyramid1"/>
    <dgm:cxn modelId="{2603EA97-7A02-4F78-A753-497F6DCCFB6A}" type="presParOf" srcId="{5EDEB586-E4FB-459F-8D9D-4030A6D0CE2C}" destId="{2630A245-55EB-41C9-8BF0-35C6AA1804E6}" srcOrd="0" destOrd="0" presId="urn:microsoft.com/office/officeart/2005/8/layout/pyramid1"/>
    <dgm:cxn modelId="{2BD0B63F-6591-4103-A86B-BF1FAC383EAC}" type="presParOf" srcId="{5EDEB586-E4FB-459F-8D9D-4030A6D0CE2C}" destId="{3CDC423D-2429-4C69-844C-86B993769F5E}" srcOrd="1" destOrd="0" presId="urn:microsoft.com/office/officeart/2005/8/layout/pyramid1"/>
    <dgm:cxn modelId="{816C886F-10C6-42AD-9912-C099ED5CB4CA}" type="presParOf" srcId="{8764DB75-312A-4C36-908D-511676D99682}" destId="{B6D109E8-1502-43C5-9A0A-61AC491C0555}" srcOrd="1" destOrd="0" presId="urn:microsoft.com/office/officeart/2005/8/layout/pyramid1"/>
    <dgm:cxn modelId="{0CE046D6-7241-40DB-83B9-60F3FD15253A}" type="presParOf" srcId="{B6D109E8-1502-43C5-9A0A-61AC491C0555}" destId="{4DF15266-E7C8-48C6-9C48-34797CA68051}" srcOrd="0" destOrd="0" presId="urn:microsoft.com/office/officeart/2005/8/layout/pyramid1"/>
    <dgm:cxn modelId="{0199FDDB-BB90-45A1-9CF6-DD03434AE90B}" type="presParOf" srcId="{B6D109E8-1502-43C5-9A0A-61AC491C0555}" destId="{BF9225F2-42F2-4A37-B3AC-208EC4B3E481}" srcOrd="1" destOrd="0" presId="urn:microsoft.com/office/officeart/2005/8/layout/pyramid1"/>
    <dgm:cxn modelId="{50A59437-6233-4DE6-8A2C-4DA47E6177AF}" type="presParOf" srcId="{8764DB75-312A-4C36-908D-511676D99682}" destId="{79561A99-B8AE-42E7-AC5E-C5590C73C9B4}" srcOrd="2" destOrd="0" presId="urn:microsoft.com/office/officeart/2005/8/layout/pyramid1"/>
    <dgm:cxn modelId="{92F00B61-B399-4464-8A02-ED3D6FEC0E84}" type="presParOf" srcId="{79561A99-B8AE-42E7-AC5E-C5590C73C9B4}" destId="{A82C5964-4037-4695-8D37-73B4BF4B2104}" srcOrd="0" destOrd="0" presId="urn:microsoft.com/office/officeart/2005/8/layout/pyramid1"/>
    <dgm:cxn modelId="{E250B464-6641-4D6D-8BE5-A5C11763E5CD}" type="presParOf" srcId="{79561A99-B8AE-42E7-AC5E-C5590C73C9B4}" destId="{33AEAB0C-6D20-4FA9-BFFA-EAF4C9ACD376}" srcOrd="1" destOrd="0" presId="urn:microsoft.com/office/officeart/2005/8/layout/pyramid1"/>
    <dgm:cxn modelId="{C909F33C-20CA-45E8-8E56-3D921E9C9918}" type="presParOf" srcId="{8764DB75-312A-4C36-908D-511676D99682}" destId="{21B77255-9B69-48B5-8EB0-3AEBD5840011}" srcOrd="3" destOrd="0" presId="urn:microsoft.com/office/officeart/2005/8/layout/pyramid1"/>
    <dgm:cxn modelId="{B306295E-5AC9-412B-8021-D3A65890895D}" type="presParOf" srcId="{21B77255-9B69-48B5-8EB0-3AEBD5840011}" destId="{096860CC-1CBA-47D1-8011-45206A3D5967}" srcOrd="0" destOrd="0" presId="urn:microsoft.com/office/officeart/2005/8/layout/pyramid1"/>
    <dgm:cxn modelId="{31731EF3-089A-4E2B-A5C1-A48C6137717A}" type="presParOf" srcId="{21B77255-9B69-48B5-8EB0-3AEBD5840011}" destId="{F1087613-3EE5-4CD9-94F6-3E98D37D7C65}" srcOrd="1" destOrd="0" presId="urn:microsoft.com/office/officeart/2005/8/layout/pyramid1"/>
    <dgm:cxn modelId="{1571A636-AB4F-4C7C-8BC4-60633FC092BB}" type="presParOf" srcId="{8764DB75-312A-4C36-908D-511676D99682}" destId="{9F47FEC5-E439-409E-BDF8-7C613106DDFC}" srcOrd="4" destOrd="0" presId="urn:microsoft.com/office/officeart/2005/8/layout/pyramid1"/>
    <dgm:cxn modelId="{1BA297D7-CAC8-4E0A-B863-A322F7921AF3}" type="presParOf" srcId="{9F47FEC5-E439-409E-BDF8-7C613106DDFC}" destId="{A6CEF68D-4D44-4F33-9A39-78FB4C00B2BD}" srcOrd="0" destOrd="0" presId="urn:microsoft.com/office/officeart/2005/8/layout/pyramid1"/>
    <dgm:cxn modelId="{C96546FB-6F70-486C-A147-2B82A62162E7}" type="presParOf" srcId="{9F47FEC5-E439-409E-BDF8-7C613106DDFC}" destId="{A966BD45-0BEE-474C-B59E-7F2907DD78C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0A245-55EB-41C9-8BF0-35C6AA1804E6}">
      <dsp:nvSpPr>
        <dsp:cNvPr id="0" name=""/>
        <dsp:cNvSpPr/>
      </dsp:nvSpPr>
      <dsp:spPr>
        <a:xfrm>
          <a:off x="2448272" y="0"/>
          <a:ext cx="1224135" cy="1065718"/>
        </a:xfrm>
        <a:prstGeom prst="trapezoid">
          <a:avLst>
            <a:gd name="adj" fmla="val 574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Candara" panose="020E0502030303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ОТП</a:t>
          </a:r>
          <a:endParaRPr lang="ru-RU" sz="1800" b="1" kern="1200" dirty="0">
            <a:solidFill>
              <a:schemeClr val="bg1"/>
            </a:solidFill>
            <a:latin typeface="Candara" panose="020E0502030303020204" pitchFamily="34" charset="0"/>
          </a:endParaRPr>
        </a:p>
      </dsp:txBody>
      <dsp:txXfrm>
        <a:off x="2448272" y="0"/>
        <a:ext cx="1224135" cy="1065718"/>
      </dsp:txXfrm>
    </dsp:sp>
    <dsp:sp modelId="{4DF15266-E7C8-48C6-9C48-34797CA68051}">
      <dsp:nvSpPr>
        <dsp:cNvPr id="0" name=""/>
        <dsp:cNvSpPr/>
      </dsp:nvSpPr>
      <dsp:spPr>
        <a:xfrm>
          <a:off x="1836204" y="1065718"/>
          <a:ext cx="2448271" cy="1065718"/>
        </a:xfrm>
        <a:prstGeom prst="trapezoid">
          <a:avLst>
            <a:gd name="adj" fmla="val 574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ndara" panose="020E0502030303020204" pitchFamily="34" charset="0"/>
            </a:rPr>
            <a:t>Хирургический стационар</a:t>
          </a:r>
          <a:endParaRPr lang="ru-RU" sz="1800" b="1" kern="1200" dirty="0">
            <a:latin typeface="Candara" panose="020E0502030303020204" pitchFamily="34" charset="0"/>
          </a:endParaRPr>
        </a:p>
      </dsp:txBody>
      <dsp:txXfrm>
        <a:off x="2264651" y="1065718"/>
        <a:ext cx="1591376" cy="1065718"/>
      </dsp:txXfrm>
    </dsp:sp>
    <dsp:sp modelId="{A82C5964-4037-4695-8D37-73B4BF4B2104}">
      <dsp:nvSpPr>
        <dsp:cNvPr id="0" name=""/>
        <dsp:cNvSpPr/>
      </dsp:nvSpPr>
      <dsp:spPr>
        <a:xfrm>
          <a:off x="1224136" y="2131436"/>
          <a:ext cx="3672407" cy="1065718"/>
        </a:xfrm>
        <a:prstGeom prst="trapezoid">
          <a:avLst>
            <a:gd name="adj" fmla="val 574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Круглосуточный</a:t>
          </a:r>
          <a:r>
            <a:rPr lang="ru-RU" sz="1800" kern="1200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lang="ru-RU" sz="18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терапевтический</a:t>
          </a:r>
          <a:r>
            <a:rPr lang="ru-RU" sz="1800" kern="1200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lang="ru-RU" sz="18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стационар</a:t>
          </a:r>
          <a:endParaRPr lang="ru-RU" sz="1800" b="1" kern="1200" dirty="0">
            <a:solidFill>
              <a:schemeClr val="bg1"/>
            </a:solidFill>
            <a:latin typeface="Candara" panose="020E0502030303020204" pitchFamily="34" charset="0"/>
          </a:endParaRPr>
        </a:p>
      </dsp:txBody>
      <dsp:txXfrm>
        <a:off x="1866807" y="2131436"/>
        <a:ext cx="2387065" cy="1065718"/>
      </dsp:txXfrm>
    </dsp:sp>
    <dsp:sp modelId="{096860CC-1CBA-47D1-8011-45206A3D5967}">
      <dsp:nvSpPr>
        <dsp:cNvPr id="0" name=""/>
        <dsp:cNvSpPr/>
      </dsp:nvSpPr>
      <dsp:spPr>
        <a:xfrm>
          <a:off x="612068" y="3197155"/>
          <a:ext cx="4896543" cy="1065718"/>
        </a:xfrm>
        <a:prstGeom prst="trapezoid">
          <a:avLst>
            <a:gd name="adj" fmla="val 574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Candara" panose="020E0502030303020204" pitchFamily="34" charset="0"/>
            </a:rPr>
            <a:t>Дневной стационар</a:t>
          </a:r>
          <a:endParaRPr lang="ru-RU" sz="1800" b="1" i="0" kern="1200" dirty="0">
            <a:latin typeface="Candara" panose="020E0502030303020204" pitchFamily="34" charset="0"/>
          </a:endParaRPr>
        </a:p>
      </dsp:txBody>
      <dsp:txXfrm>
        <a:off x="1468963" y="3197155"/>
        <a:ext cx="3182753" cy="1065718"/>
      </dsp:txXfrm>
    </dsp:sp>
    <dsp:sp modelId="{A6CEF68D-4D44-4F33-9A39-78FB4C00B2BD}">
      <dsp:nvSpPr>
        <dsp:cNvPr id="0" name=""/>
        <dsp:cNvSpPr/>
      </dsp:nvSpPr>
      <dsp:spPr>
        <a:xfrm>
          <a:off x="0" y="4254902"/>
          <a:ext cx="6120679" cy="1065718"/>
        </a:xfrm>
        <a:prstGeom prst="trapezoid">
          <a:avLst>
            <a:gd name="adj" fmla="val 574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ndara" panose="020E0502030303020204" pitchFamily="34" charset="0"/>
            </a:rPr>
            <a:t>Амбулаторно-поликлинический прием</a:t>
          </a:r>
          <a:endParaRPr lang="ru-RU" sz="1800" b="1" kern="1200" dirty="0">
            <a:latin typeface="Candara" panose="020E0502030303020204" pitchFamily="34" charset="0"/>
          </a:endParaRPr>
        </a:p>
      </dsp:txBody>
      <dsp:txXfrm>
        <a:off x="1071118" y="4254902"/>
        <a:ext cx="3978442" cy="106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B7F4D-0387-446B-9B53-8D23E8AF080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8798E-0D94-4805-8432-97A0F88D4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7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69E21A-53AB-4581-8CD8-66C1F31B98AF}" type="slidenum">
              <a:rPr lang="en-GB" altLang="ru-RU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2</a:t>
            </a:fld>
            <a:endParaRPr lang="en-GB" altLang="ru-RU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677863"/>
            <a:ext cx="4592637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712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D9734B-79D2-4AA3-A16A-2D5CC093AA59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284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1B328-F193-45DB-97F4-FC074E14F61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5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2,4% + Дубна (данные)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5845A5-9B8F-4E9D-9D7A-F456CFEC6D1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2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1888" y="677863"/>
            <a:ext cx="4591050" cy="3443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38AB17-0E94-496C-898F-E0B38FE5FF6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eaLnBrk="1" hangingPunct="1"/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1888" y="677863"/>
            <a:ext cx="4591050" cy="3443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DCC0F43-DBA0-41D1-A3EB-8A10B4CB467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2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4076-C50E-4321-8EA9-18921459E9A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4D5F-D716-461D-9132-B1895288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4076-C50E-4321-8EA9-18921459E9A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4D5F-D716-461D-9132-B1895288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8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4076-C50E-4321-8EA9-18921459E9A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4D5F-D716-461D-9132-B1895288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5E2CF-B8E1-466F-B38F-4C4CBB89467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089D09-8793-45C1-9A31-21F6013476B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2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17AF1-7C72-4F7B-88E0-96909F54ED9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C9C499-C82C-4C0B-B15D-37D9B31F785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2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D1A5B-CA05-4D01-ABDF-186528AE853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43B0F6-BC81-4463-9CB5-F5402FC018B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04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CB277-D633-484E-B11D-3365541EE17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2A03F-F844-422A-8D89-10E6426296F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52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C0AB1-7DE3-403C-BD89-EAADEEC80D6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42F4B-80BD-4E2C-AA30-7A8DF712957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9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83F45-73D1-41F2-8218-DD9A0365E61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FA0CF7-F7A1-4B25-938B-26A4202360B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1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A803C-9EAF-466B-84BA-9CFE4496534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47D287-E5BF-4CE3-BC67-20EA773F97F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31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6C9A7-C2C7-41D8-ABEA-52B2A8ECCC4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268C6-08D8-4E4E-87B8-17BD19E8DA0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7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4076-C50E-4321-8EA9-18921459E9A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4D5F-D716-461D-9132-B1895288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21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257E0-E4FA-47CB-BA84-C8B0E2E9303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FE77E-B577-44E0-86FD-D93AF24659A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96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32297-AB50-403B-8434-836AD9353DF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4C344E-80CC-4A72-9E2B-5BA8C25C014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17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923CE-20FA-42A8-99AA-579D91D7DBE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607EC3-47B3-4A86-B5FA-D0C885A5271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2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4076-C50E-4321-8EA9-18921459E9A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4D5F-D716-461D-9132-B1895288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1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4076-C50E-4321-8EA9-18921459E9A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4D5F-D716-461D-9132-B1895288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4076-C50E-4321-8EA9-18921459E9A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4D5F-D716-461D-9132-B1895288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1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4076-C50E-4321-8EA9-18921459E9A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4D5F-D716-461D-9132-B1895288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9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4076-C50E-4321-8EA9-18921459E9A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4D5F-D716-461D-9132-B1895288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4076-C50E-4321-8EA9-18921459E9A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4D5F-D716-461D-9132-B1895288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7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4076-C50E-4321-8EA9-18921459E9A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4D5F-D716-461D-9132-B1895288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6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44076-C50E-4321-8EA9-18921459E9A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B4D5F-D716-461D-9132-B1895288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28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43008-2D7B-406D-986F-BD199B16E1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836E7A-A43D-42E3-B6D4-41862A992FB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4"/>
          <p:cNvSpPr>
            <a:spLocks noGrp="1"/>
          </p:cNvSpPr>
          <p:nvPr>
            <p:ph type="ctrTitle"/>
          </p:nvPr>
        </p:nvSpPr>
        <p:spPr>
          <a:xfrm>
            <a:off x="323850" y="2130425"/>
            <a:ext cx="8496300" cy="1470025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0000"/>
                </a:solidFill>
              </a:rPr>
              <a:t>Медицинская помощь пациентам с хроническим гепатитом 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С </a:t>
            </a:r>
            <a:br>
              <a:rPr lang="ru-RU" altLang="ru-RU" sz="4000" b="1" dirty="0" smtClean="0">
                <a:solidFill>
                  <a:srgbClr val="FF0000"/>
                </a:solidFill>
              </a:rPr>
            </a:br>
            <a:r>
              <a:rPr lang="ru-RU" altLang="ru-RU" sz="4000" b="1" dirty="0" smtClean="0">
                <a:solidFill>
                  <a:srgbClr val="FF0000"/>
                </a:solidFill>
              </a:rPr>
              <a:t>в Московской области</a:t>
            </a:r>
            <a:endParaRPr lang="ru-RU" alt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350" y="4652963"/>
            <a:ext cx="6400800" cy="134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Богомолов П.О.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Главный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гепатолог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МЗ Московской области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hepatology@monikiweb.ru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" y="125413"/>
            <a:ext cx="9001125" cy="116522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Схемы ведения пациентов с хроническим гепатитом С в рамках ОМС  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46100" y="1484313"/>
            <a:ext cx="7978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Утверждены Комиссией по разработке Московской областной программы ОМС от 25.12.2013 (протокол №22)</a:t>
            </a:r>
            <a:endParaRPr kumimoji="0" lang="ru-RU" altLang="ru-RU" sz="2000" b="0" i="1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74613" y="2625725"/>
            <a:ext cx="8494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условиях дневного стационара </a:t>
            </a:r>
            <a:r>
              <a:rPr kumimoji="0" lang="ru-RU" altLang="ru-RU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медицинских организациях  Московской области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343" name="Object 3"/>
          <p:cNvGraphicFramePr>
            <a:graphicFrameLocks noChangeAspect="1"/>
          </p:cNvGraphicFramePr>
          <p:nvPr/>
        </p:nvGraphicFramePr>
        <p:xfrm>
          <a:off x="179388" y="3560763"/>
          <a:ext cx="8674100" cy="303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Лист" r:id="rId3" imgW="8229600" imgH="2714625" progId="Excel.Sheet.12">
                  <p:embed/>
                </p:oleObj>
              </mc:Choice>
              <mc:Fallback>
                <p:oleObj name="Лист" r:id="rId3" imgW="8229600" imgH="2714625" progId="Excel.Sheet.12">
                  <p:embed/>
                  <p:pic>
                    <p:nvPicPr>
                      <p:cNvPr id="143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560763"/>
                        <a:ext cx="8674100" cy="303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0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Группа 3"/>
          <p:cNvGrpSpPr>
            <a:grpSpLocks/>
          </p:cNvGrpSpPr>
          <p:nvPr/>
        </p:nvGrpSpPr>
        <p:grpSpPr bwMode="auto">
          <a:xfrm>
            <a:off x="73025" y="1509713"/>
            <a:ext cx="7812088" cy="4464050"/>
            <a:chOff x="179512" y="1268760"/>
            <a:chExt cx="7992888" cy="5038328"/>
          </a:xfrm>
        </p:grpSpPr>
        <p:pic>
          <p:nvPicPr>
            <p:cNvPr id="29743" name="Picture 2" descr="C:\Users\Мациевич Мария\Pictures\map1_bi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006" y="1268760"/>
              <a:ext cx="5976664" cy="5038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364088" y="1412098"/>
              <a:ext cx="2088773" cy="360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763147" y="1564394"/>
              <a:ext cx="2088773" cy="360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9512" y="3427787"/>
              <a:ext cx="2088773" cy="360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50153" y="4724995"/>
              <a:ext cx="2087149" cy="360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651579" y="2420838"/>
              <a:ext cx="2088773" cy="360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83627" y="5588606"/>
              <a:ext cx="2088773" cy="360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59291" y="5543814"/>
              <a:ext cx="2088773" cy="360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9699" name="TextBox 10"/>
          <p:cNvSpPr txBox="1">
            <a:spLocks noChangeArrowheads="1"/>
          </p:cNvSpPr>
          <p:nvPr/>
        </p:nvSpPr>
        <p:spPr bwMode="auto">
          <a:xfrm>
            <a:off x="496476" y="53975"/>
            <a:ext cx="81415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Учреждения здравоохранения МО,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реализующие ПВТ в рамках программы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ОМС-2015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950" y="1052513"/>
            <a:ext cx="1584325" cy="3603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Егорьевский р-н ЦРБ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11338" y="1052513"/>
            <a:ext cx="1614487" cy="3603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>
                <a:solidFill>
                  <a:srgbClr val="000000"/>
                </a:solidFill>
              </a:rPr>
              <a:t>Коломна ЦРБ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0438" y="1052513"/>
            <a:ext cx="1763712" cy="3603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>
                <a:solidFill>
                  <a:srgbClr val="000000"/>
                </a:solidFill>
              </a:rPr>
              <a:t>Кашира ЦРБ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87975" y="1052513"/>
            <a:ext cx="1727200" cy="3603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>
                <a:solidFill>
                  <a:srgbClr val="000000"/>
                </a:solidFill>
              </a:rPr>
              <a:t>Лотошино ЦРБ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35825" y="1052513"/>
            <a:ext cx="1778000" cy="3603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Фрязино ЦГБ им. Гольца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950" y="1520825"/>
            <a:ext cx="1584325" cy="3841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Долгопрудный ЦГБ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03400" y="1506538"/>
            <a:ext cx="1622425" cy="3841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Королёв ГБ №2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87975" y="1498600"/>
            <a:ext cx="1727200" cy="3413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Дмитров ГБ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35825" y="1485900"/>
            <a:ext cx="1778000" cy="3683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Солнечногорск ЦРБ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45350" y="2959100"/>
            <a:ext cx="1768475" cy="3921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Щёлковский р-н, Монино ГБ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7950" y="1989138"/>
            <a:ext cx="1584325" cy="3905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Одинцово ЦРБ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45350" y="3429000"/>
            <a:ext cx="1768475" cy="431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Подольск гор. больница №3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7950" y="2997200"/>
            <a:ext cx="1584325" cy="3540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Раменское ЦРБ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87975" y="1930400"/>
            <a:ext cx="1727200" cy="3381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Домодедово ЦГБ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35825" y="1958975"/>
            <a:ext cx="1778000" cy="3476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Железнодорожный ЦГБ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45350" y="2379663"/>
            <a:ext cx="1768475" cy="4778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Люберецкий р-н РБ №2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87975" y="2352675"/>
            <a:ext cx="1727200" cy="333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Шаховская ЦРБ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7950" y="2492375"/>
            <a:ext cx="1584325" cy="3762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Видное РКБ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61225" y="3967163"/>
            <a:ext cx="1768475" cy="4222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Наро-Фоминск РБ №1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950" y="3860800"/>
            <a:ext cx="1584325" cy="317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Мытищи  ГКБ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288213" y="4479925"/>
            <a:ext cx="1741487" cy="5048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ООО «Новые медтехнологии»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7950" y="4292600"/>
            <a:ext cx="1584325" cy="3349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ГКБ г. Жуковский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321550" y="6273800"/>
            <a:ext cx="1708150" cy="5143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Истра ЦРБ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7950" y="3429000"/>
            <a:ext cx="1584325" cy="3381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Руза РБ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315200" y="5684838"/>
            <a:ext cx="1714500" cy="503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Воскресенск ГБ№1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7950" y="4724400"/>
            <a:ext cx="1574800" cy="3349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Чехов РБ№2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7950" y="5157788"/>
            <a:ext cx="1568450" cy="333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Яхрома ГБ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7950" y="5589588"/>
            <a:ext cx="1589088" cy="3349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Серпухов ЦРБ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7950" y="6021388"/>
            <a:ext cx="1595438" cy="3349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Клин ЦРБ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801813" y="5157788"/>
            <a:ext cx="1698625" cy="333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Высоковск ГБ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785938" y="6015038"/>
            <a:ext cx="1714500" cy="3349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Ивантеевка ЦГБ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778000" y="6453188"/>
            <a:ext cx="1722438" cy="3349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Шатура ЦРБ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635375" y="5940425"/>
            <a:ext cx="1752600" cy="3349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МОНИКИ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495925" y="5059363"/>
            <a:ext cx="1739900" cy="4857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Пушкино РБ им. Розанова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7950" y="6453188"/>
            <a:ext cx="1603375" cy="3349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 Балашиха ЦРБ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508625" y="5675313"/>
            <a:ext cx="1727200" cy="555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Климовск городская больница №2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508625" y="6356350"/>
            <a:ext cx="1727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Подольск районная поликлиника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635375" y="6350000"/>
            <a:ext cx="1752600" cy="444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 Климовск ЦГБ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387975" y="2787650"/>
            <a:ext cx="1744663" cy="3873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Апрелевка РБ №6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294563" y="5105400"/>
            <a:ext cx="1728787" cy="4841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Павловский Посад ЦРБ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17750" y="3838575"/>
            <a:ext cx="4351338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всего – 15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5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0 пациентов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801813" y="4714875"/>
            <a:ext cx="1546225" cy="333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Химки ЦГБ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801813" y="5589588"/>
            <a:ext cx="1698625" cy="3349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>
                <a:solidFill>
                  <a:srgbClr val="000000"/>
                </a:solidFill>
              </a:rPr>
              <a:t>Красногорск ЦГБ</a:t>
            </a:r>
            <a:r>
              <a:rPr lang="en-US" altLang="ru-RU" sz="1200">
                <a:solidFill>
                  <a:srgbClr val="000000"/>
                </a:solidFill>
              </a:rPr>
              <a:t> </a:t>
            </a:r>
            <a:r>
              <a:rPr lang="ru-RU" altLang="ru-RU" sz="1200">
                <a:solidFill>
                  <a:srgbClr val="000000"/>
                </a:solidFill>
              </a:rPr>
              <a:t>№1</a:t>
            </a:r>
          </a:p>
        </p:txBody>
      </p:sp>
    </p:spTree>
    <p:extLst>
      <p:ext uri="{BB962C8B-B14F-4D97-AF65-F5344CB8AC3E}">
        <p14:creationId xmlns:p14="http://schemas.microsoft.com/office/powerpoint/2010/main" val="32489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95362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</a:rPr>
              <a:t>2015 </a:t>
            </a:r>
            <a:r>
              <a:rPr lang="ru-RU" altLang="ru-RU" b="1" dirty="0" smtClean="0">
                <a:solidFill>
                  <a:srgbClr val="FF0000"/>
                </a:solidFill>
              </a:rPr>
              <a:t>год: </a:t>
            </a:r>
            <a:r>
              <a:rPr lang="ru-RU" altLang="ru-RU" b="1" dirty="0" smtClean="0">
                <a:solidFill>
                  <a:srgbClr val="FF0000"/>
                </a:solidFill>
              </a:rPr>
              <a:t>КСГ №21, 22, 2</a:t>
            </a:r>
            <a:r>
              <a:rPr lang="en-US" altLang="ru-RU" b="1" dirty="0" smtClean="0">
                <a:solidFill>
                  <a:srgbClr val="FF0000"/>
                </a:solidFill>
              </a:rPr>
              <a:t>3</a:t>
            </a:r>
            <a:r>
              <a:rPr lang="ru-RU" altLang="ru-RU" b="1" dirty="0" smtClean="0">
                <a:solidFill>
                  <a:srgbClr val="FF0000"/>
                </a:solidFill>
              </a:rPr>
              <a:t>, 24, 25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66813"/>
            <a:ext cx="8715375" cy="442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624013" y="5694363"/>
            <a:ext cx="61071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Условие оказания медицинской помощи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дневной стационар инфекционного профиля</a:t>
            </a:r>
          </a:p>
        </p:txBody>
      </p:sp>
    </p:spTree>
    <p:extLst>
      <p:ext uri="{BB962C8B-B14F-4D97-AF65-F5344CB8AC3E}">
        <p14:creationId xmlns:p14="http://schemas.microsoft.com/office/powerpoint/2010/main" val="31349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73025" y="1509713"/>
            <a:ext cx="7812088" cy="4464050"/>
            <a:chOff x="179512" y="1268760"/>
            <a:chExt cx="7992888" cy="5038328"/>
          </a:xfrm>
        </p:grpSpPr>
        <p:pic>
          <p:nvPicPr>
            <p:cNvPr id="15407" name="Picture 2" descr="C:\Users\Мациевич Мария\Pictures\map1_bi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006" y="1268760"/>
              <a:ext cx="5976664" cy="5038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364088" y="1412098"/>
              <a:ext cx="2088773" cy="360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763147" y="1564394"/>
              <a:ext cx="2088773" cy="360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9512" y="3427787"/>
              <a:ext cx="2088773" cy="360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50153" y="4724995"/>
              <a:ext cx="2087149" cy="360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651579" y="2420838"/>
              <a:ext cx="2088773" cy="360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83627" y="5588606"/>
              <a:ext cx="2088773" cy="360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59291" y="5543814"/>
              <a:ext cx="2088773" cy="360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-67524" y="53975"/>
            <a:ext cx="9269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Медицинские организации Подмосковья,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реализующие ПВТ в рамках программы ОМС-2016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66410" y="3188837"/>
            <a:ext cx="1725612" cy="5730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«Щёлковский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гепатологический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центр» 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9063" y="3154015"/>
            <a:ext cx="1584325" cy="3905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Одинцово ЦРБ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99544" y="5084026"/>
            <a:ext cx="1727200" cy="3381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Домодедово ЦГБ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66410" y="4020953"/>
            <a:ext cx="1778000" cy="3476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Железнодорожный ЦГБ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662363" y="5899945"/>
            <a:ext cx="1741487" cy="5048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«Новые 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медтехнологии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21602" y="5953974"/>
            <a:ext cx="1589088" cy="3349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Серпухов ЦРБ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613563" y="1288238"/>
            <a:ext cx="1595438" cy="3349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Клин ЦРБ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400429" y="1843221"/>
            <a:ext cx="1728787" cy="4841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Павловский Посад ЦРБ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17750" y="3838575"/>
            <a:ext cx="34500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всего – </a:t>
            </a:r>
            <a:r>
              <a:rPr lang="en-US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Arial" panose="020B0604020202020204" pitchFamily="34" charset="0"/>
              </a:rPr>
              <a:t>532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пациент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Arial" panose="020B0604020202020204" pitchFamily="34" charset="0"/>
              </a:rPr>
              <a:t>а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Структура </a:t>
            </a:r>
            <a:r>
              <a:rPr lang="ru-RU" sz="3600" b="1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гепатологического</a:t>
            </a:r>
            <a:r>
              <a:rPr lang="ru-RU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отдела МОНИКИ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547664" y="980728"/>
          <a:ext cx="61206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977631"/>
            <a:ext cx="299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ndara" panose="020E0502030303020204" pitchFamily="34" charset="0"/>
              </a:rPr>
              <a:t>раздел «Здравоохранение»</a:t>
            </a:r>
          </a:p>
          <a:p>
            <a:endParaRPr lang="ru-RU" b="1" dirty="0">
              <a:latin typeface="Candara" panose="020E0502030303020204" pitchFamily="34" charset="0"/>
            </a:endParaRPr>
          </a:p>
          <a:p>
            <a:endParaRPr lang="ru-RU" b="1" dirty="0">
              <a:latin typeface="Candara" panose="020E0502030303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2286" y="97143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ndara" panose="020E0502030303020204" pitchFamily="34" charset="0"/>
              </a:rPr>
              <a:t>раздел «Наука</a:t>
            </a:r>
            <a:r>
              <a:rPr lang="ru-RU" b="1" dirty="0" smtClean="0">
                <a:latin typeface="Candara" panose="020E0502030303020204" pitchFamily="34" charset="0"/>
              </a:rPr>
              <a:t>»</a:t>
            </a:r>
            <a:endParaRPr lang="ru-RU" b="1" dirty="0" smtClean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5517232"/>
            <a:ext cx="153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ndara" panose="020E0502030303020204" pitchFamily="34" charset="0"/>
              </a:rPr>
              <a:t>о</a:t>
            </a:r>
            <a:r>
              <a:rPr lang="ru-RU" dirty="0" smtClean="0">
                <a:latin typeface="Candara" panose="020E0502030303020204" pitchFamily="34" charset="0"/>
              </a:rPr>
              <a:t>тделение   </a:t>
            </a:r>
          </a:p>
          <a:p>
            <a:pPr lvl="0"/>
            <a:r>
              <a:rPr lang="ru-RU" dirty="0" smtClean="0">
                <a:latin typeface="Candara" panose="020E0502030303020204" pitchFamily="34" charset="0"/>
              </a:rPr>
              <a:t>  гепатологии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4544" y="5397023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dirty="0">
                <a:latin typeface="Candara" panose="020E0502030303020204" pitchFamily="34" charset="0"/>
              </a:rPr>
              <a:t>г</a:t>
            </a:r>
            <a:r>
              <a:rPr lang="ru-RU" dirty="0" smtClean="0">
                <a:latin typeface="Candara" panose="020E0502030303020204" pitchFamily="34" charset="0"/>
              </a:rPr>
              <a:t>епатологическое</a:t>
            </a:r>
          </a:p>
          <a:p>
            <a:pPr lvl="0" algn="ctr"/>
            <a:r>
              <a:rPr lang="ru-RU" dirty="0" smtClean="0">
                <a:latin typeface="Candara" panose="020E0502030303020204" pitchFamily="34" charset="0"/>
              </a:rPr>
              <a:t>         отделение</a:t>
            </a:r>
          </a:p>
          <a:p>
            <a:pPr lvl="0" algn="ctr"/>
            <a:r>
              <a:rPr lang="ru-RU" dirty="0" smtClean="0">
                <a:latin typeface="Candara" panose="020E0502030303020204" pitchFamily="34" charset="0"/>
              </a:rPr>
              <a:t>                КДО</a:t>
            </a:r>
            <a:endParaRPr lang="ru-RU" dirty="0">
              <a:latin typeface="Candara" panose="020E0502030303020204" pitchFamily="34" charset="0"/>
            </a:endParaRPr>
          </a:p>
          <a:p>
            <a:pPr algn="r"/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80528" y="4194259"/>
            <a:ext cx="28803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600" dirty="0" smtClean="0">
                <a:latin typeface="Candara" panose="020E0502030303020204" pitchFamily="34" charset="0"/>
              </a:rPr>
              <a:t>- г</a:t>
            </a:r>
            <a:r>
              <a:rPr lang="ru-RU" sz="1600" dirty="0" smtClean="0">
                <a:latin typeface="Candara" panose="020E0502030303020204" pitchFamily="34" charset="0"/>
              </a:rPr>
              <a:t>астроэнтерологический</a:t>
            </a:r>
            <a:endParaRPr lang="ru-RU" sz="1600" dirty="0" smtClean="0">
              <a:latin typeface="Candara" panose="020E0502030303020204" pitchFamily="34" charset="0"/>
            </a:endParaRPr>
          </a:p>
          <a:p>
            <a:pPr lvl="0" algn="ctr"/>
            <a:r>
              <a:rPr lang="ru-RU" sz="1600" dirty="0" smtClean="0">
                <a:latin typeface="Candara" panose="020E0502030303020204" pitchFamily="34" charset="0"/>
              </a:rPr>
              <a:t>                      - </a:t>
            </a:r>
            <a:r>
              <a:rPr lang="ru-RU" sz="1600" dirty="0" smtClean="0">
                <a:latin typeface="Candara" panose="020E0502030303020204" pitchFamily="34" charset="0"/>
              </a:rPr>
              <a:t>и</a:t>
            </a:r>
            <a:r>
              <a:rPr lang="ru-RU" sz="1600" dirty="0" smtClean="0">
                <a:latin typeface="Candara" panose="020E0502030303020204" pitchFamily="34" charset="0"/>
              </a:rPr>
              <a:t>нфекционный</a:t>
            </a:r>
          </a:p>
          <a:p>
            <a:pPr lvl="0" algn="ctr"/>
            <a:r>
              <a:rPr lang="ru-RU" sz="1600" dirty="0" smtClean="0">
                <a:latin typeface="Candara" panose="020E0502030303020204" pitchFamily="34" charset="0"/>
              </a:rPr>
              <a:t> - </a:t>
            </a:r>
            <a:r>
              <a:rPr lang="ru-RU" sz="1600" dirty="0">
                <a:latin typeface="Candara" panose="020E0502030303020204" pitchFamily="34" charset="0"/>
              </a:rPr>
              <a:t>х</a:t>
            </a:r>
            <a:r>
              <a:rPr lang="ru-RU" sz="1600" dirty="0" smtClean="0">
                <a:latin typeface="Candara" panose="020E0502030303020204" pitchFamily="34" charset="0"/>
              </a:rPr>
              <a:t>ирургический</a:t>
            </a:r>
            <a:endParaRPr lang="ru-RU" sz="1600" dirty="0" smtClean="0">
              <a:latin typeface="Candara" panose="020E0502030303020204" pitchFamily="34" charset="0"/>
            </a:endParaRPr>
          </a:p>
          <a:p>
            <a:pPr lvl="0" algn="ctr"/>
            <a:r>
              <a:rPr lang="ru-RU" sz="1600" dirty="0" smtClean="0">
                <a:latin typeface="Candara" panose="020E0502030303020204" pitchFamily="34" charset="0"/>
              </a:rPr>
              <a:t>    </a:t>
            </a:r>
            <a:r>
              <a:rPr lang="ru-RU" sz="1600" dirty="0" smtClean="0">
                <a:latin typeface="Candara" panose="020E0502030303020204" pitchFamily="34" charset="0"/>
              </a:rPr>
              <a:t>                 </a:t>
            </a:r>
            <a:r>
              <a:rPr lang="ru-RU" sz="1600" dirty="0" smtClean="0">
                <a:latin typeface="Candara" panose="020E0502030303020204" pitchFamily="34" charset="0"/>
              </a:rPr>
              <a:t>профиль</a:t>
            </a:r>
            <a:endParaRPr lang="ru-RU" sz="1600" dirty="0">
              <a:latin typeface="Candara" panose="020E0502030303020204" pitchFamily="34" charset="0"/>
            </a:endParaRPr>
          </a:p>
          <a:p>
            <a:pPr algn="r"/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2060848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Candara" panose="020E0502030303020204" pitchFamily="34" charset="0"/>
              </a:rPr>
              <a:t>Отделение</a:t>
            </a:r>
          </a:p>
          <a:p>
            <a:pPr lvl="0"/>
            <a:r>
              <a:rPr lang="ru-RU" dirty="0" smtClean="0">
                <a:latin typeface="Candara" panose="020E0502030303020204" pitchFamily="34" charset="0"/>
              </a:rPr>
              <a:t>  абдоминальной</a:t>
            </a:r>
          </a:p>
          <a:p>
            <a:pPr lvl="0"/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smtClean="0">
                <a:latin typeface="Candara" panose="020E0502030303020204" pitchFamily="34" charset="0"/>
              </a:rPr>
              <a:t>      хирургии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3109540"/>
            <a:ext cx="19960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latin typeface="Candara" panose="020E0502030303020204" pitchFamily="34" charset="0"/>
              </a:rPr>
              <a:t>Отделение</a:t>
            </a:r>
          </a:p>
          <a:p>
            <a:pPr lvl="0"/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smtClean="0">
                <a:latin typeface="Candara" panose="020E0502030303020204" pitchFamily="34" charset="0"/>
              </a:rPr>
              <a:t>    профпатологии</a:t>
            </a:r>
          </a:p>
          <a:p>
            <a:pPr lvl="0"/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smtClean="0">
                <a:latin typeface="Candara" panose="020E0502030303020204" pitchFamily="34" charset="0"/>
              </a:rPr>
              <a:t>       </a:t>
            </a:r>
            <a:r>
              <a:rPr lang="ru-RU" dirty="0">
                <a:latin typeface="Candara" panose="020E0502030303020204" pitchFamily="34" charset="0"/>
              </a:rPr>
              <a:t>и ВТЭ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1524" y="2199346"/>
            <a:ext cx="2129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 smtClean="0">
                <a:latin typeface="Candara" panose="020E0502030303020204" pitchFamily="34" charset="0"/>
              </a:rPr>
              <a:t>Хирургическое</a:t>
            </a:r>
          </a:p>
          <a:p>
            <a:pPr lvl="0"/>
            <a:r>
              <a:rPr lang="ru-RU" dirty="0" smtClean="0">
                <a:latin typeface="Candara" panose="020E0502030303020204" pitchFamily="34" charset="0"/>
              </a:rPr>
              <a:t>       отделение </a:t>
            </a:r>
            <a:r>
              <a:rPr lang="ru-RU" dirty="0">
                <a:latin typeface="Candara" panose="020E0502030303020204" pitchFamily="34" charset="0"/>
              </a:rPr>
              <a:t>№1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33626" y="3248039"/>
            <a:ext cx="2129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 smtClean="0">
                <a:latin typeface="Candara" panose="020E0502030303020204" pitchFamily="34" charset="0"/>
              </a:rPr>
              <a:t>Терапевтическое </a:t>
            </a:r>
          </a:p>
          <a:p>
            <a:pPr lvl="0"/>
            <a:r>
              <a:rPr lang="ru-RU" dirty="0" smtClean="0">
                <a:latin typeface="Candara" panose="020E0502030303020204" pitchFamily="34" charset="0"/>
              </a:rPr>
              <a:t>       отделение №2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52170" y="1233626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Candara" panose="020E0502030303020204" pitchFamily="34" charset="0"/>
              </a:rPr>
              <a:t>Группа трансплантации</a:t>
            </a:r>
            <a:endParaRPr lang="ru-R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Концепция </a:t>
            </a:r>
            <a:r>
              <a:rPr lang="ru-RU" b="1" dirty="0" err="1" smtClean="0">
                <a:solidFill>
                  <a:srgbClr val="FF0000"/>
                </a:solidFill>
              </a:rPr>
              <a:t>Risk-Sharing</a:t>
            </a:r>
            <a:r>
              <a:rPr lang="ru-RU" b="1" dirty="0" smtClean="0">
                <a:solidFill>
                  <a:srgbClr val="FF0000"/>
                </a:solidFill>
              </a:rPr>
              <a:t>: повышение доступности инновационных лекарственных </a:t>
            </a:r>
            <a:r>
              <a:rPr lang="ru-RU" b="1" dirty="0" smtClean="0">
                <a:solidFill>
                  <a:srgbClr val="FF0000"/>
                </a:solidFill>
              </a:rPr>
              <a:t>препаратов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Московской области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3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Италия: схема </a:t>
            </a:r>
            <a:r>
              <a:rPr lang="ru-RU" sz="3600" b="1" dirty="0">
                <a:solidFill>
                  <a:srgbClr val="FF0000"/>
                </a:solidFill>
              </a:rPr>
              <a:t>«распределение рисков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t="24215" r="29784" b="29082"/>
          <a:stretch/>
        </p:blipFill>
        <p:spPr bwMode="auto">
          <a:xfrm>
            <a:off x="827584" y="1578044"/>
            <a:ext cx="7364627" cy="40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368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87220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Московская область: риск-</a:t>
            </a:r>
            <a:r>
              <a:rPr lang="ru-RU" sz="3600" b="1" dirty="0" err="1" smtClean="0">
                <a:solidFill>
                  <a:srgbClr val="FF0000"/>
                </a:solidFill>
              </a:rPr>
              <a:t>шеринг</a:t>
            </a:r>
            <a:r>
              <a:rPr lang="ru-RU" sz="3600" b="1" dirty="0" smtClean="0">
                <a:solidFill>
                  <a:srgbClr val="FF0000"/>
                </a:solidFill>
              </a:rPr>
              <a:t> в лечении пациентов с ХГС в 2016 г.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424936" cy="396044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Исход-зависимая модель.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Принципиальные особенности: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Формирование списка пациентов (152-ФЗ; 323-ФЗ);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Размещение заказа (МНН);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Определение твёрдой цены ПВТ и сроков оплаты;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Контракт включает: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сведения о пациентах (Регистр);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условия оплаты;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контроль ПВТ (соответствие инструкции, отдельная учётная форма приёма препаратов);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к</a:t>
            </a:r>
            <a:r>
              <a:rPr lang="ru-RU" sz="1600" dirty="0" smtClean="0">
                <a:solidFill>
                  <a:schemeClr val="tx1"/>
                </a:solidFill>
              </a:rPr>
              <a:t>онтроль результатов ПВТ обеими сторонами;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м</a:t>
            </a:r>
            <a:r>
              <a:rPr lang="ru-RU" sz="1600" dirty="0" smtClean="0">
                <a:solidFill>
                  <a:schemeClr val="tx1"/>
                </a:solidFill>
              </a:rPr>
              <a:t>еханизм снижения объёма выплат («заверение об обстоятельствах»).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5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87220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«Заверение об обстоятельствах»  - основа имплементации риск-</a:t>
            </a:r>
            <a:r>
              <a:rPr lang="ru-RU" sz="3600" b="1" dirty="0" err="1" smtClean="0">
                <a:solidFill>
                  <a:srgbClr val="FF0000"/>
                </a:solidFill>
              </a:rPr>
              <a:t>шеринга</a:t>
            </a:r>
            <a:r>
              <a:rPr lang="ru-RU" sz="3600" b="1" dirty="0" smtClean="0">
                <a:solidFill>
                  <a:srgbClr val="FF0000"/>
                </a:solidFill>
              </a:rPr>
              <a:t> в РФ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424936" cy="396044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Заверение об обстоятельствах: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Новация в ГК РФ (ст. 431.2 с 1.06.2015);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Заверения поставщика лекарственных препаратов о следующих обстоятельствах: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Достижение УВО-12.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Компенсация за обстоятельства (</a:t>
            </a:r>
            <a:r>
              <a:rPr lang="ru-RU" sz="2000" dirty="0" err="1" smtClean="0">
                <a:solidFill>
                  <a:schemeClr val="tx1"/>
                </a:solidFill>
              </a:rPr>
              <a:t>недостижение</a:t>
            </a:r>
            <a:r>
              <a:rPr lang="ru-RU" sz="2000" dirty="0" smtClean="0">
                <a:solidFill>
                  <a:schemeClr val="tx1"/>
                </a:solidFill>
              </a:rPr>
              <a:t> результата ПВТ):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Частичный взаимозачёт исходя из стоимости препаратов, применение которых по инструкции не привело к излечению пациента (с учётом отсрочки платежа).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Вспомогательное, а не существенное значение в контракте.</a:t>
            </a:r>
          </a:p>
        </p:txBody>
      </p:sp>
    </p:spTree>
    <p:extLst>
      <p:ext uri="{BB962C8B-B14F-4D97-AF65-F5344CB8AC3E}">
        <p14:creationId xmlns:p14="http://schemas.microsoft.com/office/powerpoint/2010/main" val="108884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Организация медицинской помощи пациентам  с вирусными гепатитами. Что делать?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357313"/>
            <a:ext cx="8964612" cy="5311775"/>
          </a:xfrm>
        </p:spPr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Массовый скрининг и маршрутизация пациентов;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Селекция </a:t>
            </a:r>
            <a:r>
              <a:rPr lang="ru-RU" b="1" dirty="0"/>
              <a:t>пациентов, нуждающихся в лекарственном </a:t>
            </a:r>
            <a:r>
              <a:rPr lang="ru-RU" b="1" dirty="0" smtClean="0"/>
              <a:t>обеспечении;</a:t>
            </a:r>
            <a:endParaRPr lang="ru-RU" b="1" dirty="0"/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Реализация базовой программы </a:t>
            </a:r>
            <a:r>
              <a:rPr lang="ru-RU" b="1" dirty="0" smtClean="0"/>
              <a:t>ОМС;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Региональные целевые программы (социально значимые заболевания) для наиболее сложных </a:t>
            </a:r>
            <a:r>
              <a:rPr lang="ru-RU" b="1" smtClean="0"/>
              <a:t>когорт пациентов;</a:t>
            </a:r>
            <a:endParaRPr lang="ru-RU" b="1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Л</a:t>
            </a:r>
            <a:r>
              <a:rPr lang="ru-RU" b="1" dirty="0" smtClean="0"/>
              <a:t>ьготное лекарственное обеспечение для «особых» когорт населения.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Адекватное ценообразование </a:t>
            </a:r>
            <a:r>
              <a:rPr lang="ru-RU" b="1" dirty="0"/>
              <a:t>на лекарственные </a:t>
            </a:r>
            <a:r>
              <a:rPr lang="ru-RU" b="1" dirty="0" smtClean="0"/>
              <a:t>препараты. Риск-</a:t>
            </a:r>
            <a:r>
              <a:rPr lang="ru-RU" b="1" dirty="0" err="1" smtClean="0"/>
              <a:t>шеринг</a:t>
            </a:r>
            <a:r>
              <a:rPr lang="ru-RU" b="1" dirty="0" smtClean="0"/>
              <a:t> (исход-зависимый, финансово-зависимый) в ЛЛО, РЦП, ОМС;</a:t>
            </a:r>
            <a:endParaRPr lang="ru-RU" b="1" dirty="0"/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Образовательные проекты для населения, врачей с участием общественных организаций.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5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C:\Documents and Settings\Все остальные\Рабочий стол\стыдно!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064625" cy="6669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7900" y="0"/>
            <a:ext cx="4302125" cy="1844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В 2013 г «</a:t>
            </a:r>
            <a:r>
              <a:rPr lang="ru-RU" sz="2400" b="1" dirty="0" err="1">
                <a:solidFill>
                  <a:schemeClr val="tx1"/>
                </a:solidFill>
              </a:rPr>
              <a:t>гепатопротекторов</a:t>
            </a:r>
            <a:r>
              <a:rPr lang="ru-RU" sz="2400" b="1" dirty="0">
                <a:solidFill>
                  <a:schemeClr val="tx1"/>
                </a:solidFill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продано на 12,9 млрд. </a:t>
            </a:r>
            <a:r>
              <a:rPr lang="ru-RU" sz="2400" b="1" dirty="0" err="1">
                <a:solidFill>
                  <a:schemeClr val="tx1"/>
                </a:solidFill>
              </a:rPr>
              <a:t>руб</a:t>
            </a:r>
            <a:r>
              <a:rPr lang="ru-RU" sz="2400" b="1" dirty="0">
                <a:solidFill>
                  <a:schemeClr val="tx1"/>
                </a:solidFill>
              </a:rPr>
              <a:t>, а противовирусных препаратов – на 2,9 млрд. </a:t>
            </a:r>
            <a:r>
              <a:rPr lang="ru-RU" sz="2400" b="1" dirty="0" err="1">
                <a:solidFill>
                  <a:schemeClr val="tx1"/>
                </a:solidFill>
              </a:rPr>
              <a:t>руб</a:t>
            </a:r>
            <a:r>
              <a:rPr lang="ru-RU" sz="24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538" y="188913"/>
            <a:ext cx="360362" cy="2873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65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0"/>
            <a:ext cx="9172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ru-RU" b="1">
                <a:solidFill>
                  <a:srgbClr val="FF0000"/>
                </a:solidFill>
              </a:rPr>
              <a:t>Лечение поздних осложнений ХГС гораздо дороже, </a:t>
            </a:r>
            <a:r>
              <a:rPr lang="ru-RU" altLang="ru-RU" b="1">
                <a:solidFill>
                  <a:srgbClr val="FF0000"/>
                </a:solidFill>
              </a:rPr>
              <a:t>чем</a:t>
            </a:r>
            <a:r>
              <a:rPr lang="en-GB" altLang="ru-RU" b="1">
                <a:solidFill>
                  <a:srgbClr val="FF0000"/>
                </a:solidFill>
              </a:rPr>
              <a:t> эффективная ПВТ</a:t>
            </a:r>
          </a:p>
        </p:txBody>
      </p:sp>
      <p:sp>
        <p:nvSpPr>
          <p:cNvPr id="10243" name="Line 8"/>
          <p:cNvSpPr>
            <a:spLocks noChangeShapeType="1"/>
          </p:cNvSpPr>
          <p:nvPr/>
        </p:nvSpPr>
        <p:spPr bwMode="auto">
          <a:xfrm flipH="1">
            <a:off x="2987675" y="3284538"/>
            <a:ext cx="31686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ru-RU"/>
          </a:p>
        </p:txBody>
      </p:sp>
      <p:sp>
        <p:nvSpPr>
          <p:cNvPr id="10244" name="Line 9"/>
          <p:cNvSpPr>
            <a:spLocks noChangeShapeType="1"/>
          </p:cNvSpPr>
          <p:nvPr/>
        </p:nvSpPr>
        <p:spPr bwMode="auto">
          <a:xfrm>
            <a:off x="2484438" y="2205038"/>
            <a:ext cx="0" cy="863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ru-RU"/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323850" y="3176588"/>
            <a:ext cx="2663825" cy="400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FFFF"/>
              </a:buClr>
              <a:buFont typeface="Chalkboard"/>
              <a:buNone/>
            </a:pPr>
            <a:endParaRPr lang="en-GB" altLang="ru-RU" sz="2000">
              <a:latin typeface="Verdan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246" name="Text Box 17"/>
          <p:cNvSpPr txBox="1">
            <a:spLocks noChangeArrowheads="1"/>
          </p:cNvSpPr>
          <p:nvPr/>
        </p:nvSpPr>
        <p:spPr bwMode="auto">
          <a:xfrm>
            <a:off x="5815013" y="3068638"/>
            <a:ext cx="2808287" cy="400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FFFF"/>
              </a:buClr>
              <a:buFont typeface="Chalkboard"/>
              <a:buNone/>
            </a:pPr>
            <a:endParaRPr lang="en-GB" altLang="ru-RU" sz="2000">
              <a:latin typeface="Verdan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247" name="Text Box 18"/>
          <p:cNvSpPr txBox="1">
            <a:spLocks noChangeArrowheads="1"/>
          </p:cNvSpPr>
          <p:nvPr/>
        </p:nvSpPr>
        <p:spPr bwMode="auto">
          <a:xfrm>
            <a:off x="1609725" y="6542088"/>
            <a:ext cx="741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FFFFFF"/>
              </a:buClr>
              <a:buFont typeface="Chalkboard"/>
              <a:buNone/>
            </a:pPr>
            <a:r>
              <a:rPr lang="en-US" altLang="ru-RU" sz="1200" i="1">
                <a:latin typeface="Verdana" panose="020B0604030504040204" pitchFamily="34" charset="0"/>
                <a:cs typeface="Lucida Sans Unicode" panose="020B0602030504020204" pitchFamily="34" charset="0"/>
              </a:rPr>
              <a:t>Hu K.Q.</a:t>
            </a:r>
            <a:r>
              <a:rPr lang="ru-RU" altLang="ru-RU" sz="1200" i="1">
                <a:latin typeface="Verdana" panose="020B060403050404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ru-RU" sz="1200" i="1">
                <a:latin typeface="Verdana" panose="020B0604030504040204" pitchFamily="34" charset="0"/>
                <a:cs typeface="Lucida Sans Unicode" panose="020B0602030504020204" pitchFamily="34" charset="0"/>
              </a:rPr>
              <a:t>et al. Hepatology; 1999: 29: 1311-1316</a:t>
            </a:r>
            <a:r>
              <a:rPr lang="ru-RU" altLang="ru-RU" sz="1200" i="1">
                <a:latin typeface="Verdana" panose="020B0604030504040204" pitchFamily="34" charset="0"/>
                <a:cs typeface="Lucida Sans Unicode" panose="020B0602030504020204" pitchFamily="34" charset="0"/>
              </a:rPr>
              <a:t> </a:t>
            </a:r>
            <a:endParaRPr lang="en-GB" altLang="ru-RU" sz="1200" i="1">
              <a:latin typeface="Verdan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248" name="Text Box 19"/>
          <p:cNvSpPr txBox="1">
            <a:spLocks noChangeArrowheads="1"/>
          </p:cNvSpPr>
          <p:nvPr/>
        </p:nvSpPr>
        <p:spPr bwMode="auto">
          <a:xfrm>
            <a:off x="323850" y="5451475"/>
            <a:ext cx="2663825" cy="400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FFFF"/>
              </a:buClr>
              <a:buFont typeface="Chalkboard"/>
              <a:buNone/>
            </a:pPr>
            <a:endParaRPr lang="en-GB" altLang="ru-RU" sz="2000">
              <a:latin typeface="Verdan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249" name="Text Box 20"/>
          <p:cNvSpPr txBox="1">
            <a:spLocks noChangeArrowheads="1"/>
          </p:cNvSpPr>
          <p:nvPr/>
        </p:nvSpPr>
        <p:spPr bwMode="auto">
          <a:xfrm>
            <a:off x="6156325" y="5451475"/>
            <a:ext cx="2808288" cy="400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FFFF"/>
              </a:buClr>
              <a:buFont typeface="Chalkboard"/>
              <a:buNone/>
            </a:pPr>
            <a:endParaRPr lang="en-GB" altLang="ru-RU" sz="2000">
              <a:latin typeface="Verdan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250" name="Text Box 21"/>
          <p:cNvSpPr txBox="1">
            <a:spLocks noChangeArrowheads="1"/>
          </p:cNvSpPr>
          <p:nvPr/>
        </p:nvSpPr>
        <p:spPr bwMode="auto">
          <a:xfrm>
            <a:off x="3132138" y="5451475"/>
            <a:ext cx="2808287" cy="400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FFFF"/>
              </a:buClr>
              <a:buFont typeface="Chalkboard"/>
              <a:buNone/>
            </a:pPr>
            <a:endParaRPr lang="en-GB" altLang="ru-RU" sz="2000">
              <a:latin typeface="Verdan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251" name="Line 24"/>
          <p:cNvSpPr>
            <a:spLocks noChangeShapeType="1"/>
          </p:cNvSpPr>
          <p:nvPr/>
        </p:nvSpPr>
        <p:spPr bwMode="auto">
          <a:xfrm>
            <a:off x="6588125" y="2205038"/>
            <a:ext cx="0" cy="863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ru-RU"/>
          </a:p>
        </p:txBody>
      </p:sp>
      <p:sp>
        <p:nvSpPr>
          <p:cNvPr id="10252" name="Line 27"/>
          <p:cNvSpPr>
            <a:spLocks noChangeShapeType="1"/>
          </p:cNvSpPr>
          <p:nvPr/>
        </p:nvSpPr>
        <p:spPr bwMode="auto">
          <a:xfrm>
            <a:off x="1692275" y="3500438"/>
            <a:ext cx="0" cy="19446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ru-RU"/>
          </a:p>
        </p:txBody>
      </p:sp>
      <p:sp>
        <p:nvSpPr>
          <p:cNvPr id="10253" name="Line 28"/>
          <p:cNvSpPr>
            <a:spLocks noChangeShapeType="1"/>
          </p:cNvSpPr>
          <p:nvPr/>
        </p:nvSpPr>
        <p:spPr bwMode="auto">
          <a:xfrm>
            <a:off x="7524750" y="3500438"/>
            <a:ext cx="0" cy="19446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ru-RU"/>
          </a:p>
        </p:txBody>
      </p:sp>
      <p:sp>
        <p:nvSpPr>
          <p:cNvPr id="10254" name="Line 29"/>
          <p:cNvSpPr>
            <a:spLocks noChangeShapeType="1"/>
          </p:cNvSpPr>
          <p:nvPr/>
        </p:nvSpPr>
        <p:spPr bwMode="auto">
          <a:xfrm>
            <a:off x="4572000" y="4581525"/>
            <a:ext cx="0" cy="863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ru-RU"/>
          </a:p>
        </p:txBody>
      </p:sp>
      <p:sp>
        <p:nvSpPr>
          <p:cNvPr id="10255" name="Line 30"/>
          <p:cNvSpPr>
            <a:spLocks noChangeShapeType="1"/>
          </p:cNvSpPr>
          <p:nvPr/>
        </p:nvSpPr>
        <p:spPr bwMode="auto">
          <a:xfrm>
            <a:off x="2484438" y="3573463"/>
            <a:ext cx="935037" cy="5032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ru-RU"/>
          </a:p>
        </p:txBody>
      </p:sp>
      <p:sp>
        <p:nvSpPr>
          <p:cNvPr id="10256" name="Line 31"/>
          <p:cNvSpPr>
            <a:spLocks noChangeShapeType="1"/>
          </p:cNvSpPr>
          <p:nvPr/>
        </p:nvSpPr>
        <p:spPr bwMode="auto">
          <a:xfrm flipH="1">
            <a:off x="5651500" y="3573463"/>
            <a:ext cx="865188" cy="5032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ru-RU"/>
          </a:p>
        </p:txBody>
      </p:sp>
      <p:sp>
        <p:nvSpPr>
          <p:cNvPr id="10257" name="Rectangle 34"/>
          <p:cNvSpPr>
            <a:spLocks noChangeArrowheads="1"/>
          </p:cNvSpPr>
          <p:nvPr/>
        </p:nvSpPr>
        <p:spPr bwMode="auto">
          <a:xfrm>
            <a:off x="555625" y="3924300"/>
            <a:ext cx="1928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Chalkboard"/>
              <a:buNone/>
            </a:pPr>
            <a:r>
              <a:rPr lang="ru-RU" altLang="ru-RU" sz="1600">
                <a:latin typeface="Verdana" panose="020B0604030504040204" pitchFamily="34" charset="0"/>
              </a:rPr>
              <a:t>2,6-4,0%  в год </a:t>
            </a:r>
          </a:p>
        </p:txBody>
      </p:sp>
      <p:sp>
        <p:nvSpPr>
          <p:cNvPr id="10258" name="Rectangle 35"/>
          <p:cNvSpPr>
            <a:spLocks noChangeArrowheads="1"/>
          </p:cNvSpPr>
          <p:nvPr/>
        </p:nvSpPr>
        <p:spPr bwMode="auto">
          <a:xfrm>
            <a:off x="4130675" y="4900613"/>
            <a:ext cx="9398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Chalkboard"/>
              <a:buNone/>
            </a:pPr>
            <a:r>
              <a:rPr lang="ru-RU" altLang="ru-RU" sz="1600">
                <a:latin typeface="Verdana" panose="020B0604030504040204" pitchFamily="34" charset="0"/>
              </a:rPr>
              <a:t>100 % </a:t>
            </a:r>
          </a:p>
        </p:txBody>
      </p:sp>
      <p:sp>
        <p:nvSpPr>
          <p:cNvPr id="10259" name="Rectangle 0"/>
          <p:cNvSpPr>
            <a:spLocks noChangeArrowheads="1"/>
          </p:cNvSpPr>
          <p:nvPr/>
        </p:nvSpPr>
        <p:spPr bwMode="auto">
          <a:xfrm>
            <a:off x="3338513" y="2736850"/>
            <a:ext cx="26019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Chalkboard"/>
              <a:buNone/>
            </a:pPr>
            <a:r>
              <a:rPr lang="ru-RU" altLang="ru-RU" sz="1600">
                <a:latin typeface="Verdana" panose="020B0604030504040204" pitchFamily="34" charset="0"/>
              </a:rPr>
              <a:t>Большинство больных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28813" y="1114425"/>
            <a:ext cx="5256212" cy="7921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Verdana" pitchFamily="34" charset="0"/>
              </a:rPr>
              <a:t>Цирроз печени в исходе ХГ</a:t>
            </a:r>
            <a:r>
              <a:rPr lang="en-GB" dirty="0">
                <a:solidFill>
                  <a:schemeClr val="tx1"/>
                </a:solidFill>
                <a:latin typeface="Verdana" pitchFamily="34" charset="0"/>
              </a:rPr>
              <a:t>C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2811463"/>
            <a:ext cx="2809875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Verdana" pitchFamily="34" charset="0"/>
              </a:rPr>
              <a:t>Декомпенсация ЦП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51563" y="2887663"/>
            <a:ext cx="2808287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Verdana" pitchFamily="34" charset="0"/>
              </a:rPr>
              <a:t>ГЦК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96246" y="4077066"/>
            <a:ext cx="2808730" cy="6097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Verdana" pitchFamily="34" charset="0"/>
              </a:rPr>
              <a:t>Трансплантация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741" y="4794907"/>
            <a:ext cx="2808730" cy="6497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Verdana" pitchFamily="34" charset="0"/>
              </a:rPr>
              <a:t>Смерть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08331" y="5574149"/>
            <a:ext cx="2808730" cy="6497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Verdana" pitchFamily="34" charset="0"/>
              </a:rPr>
              <a:t>Рецидив ХГС</a:t>
            </a:r>
            <a:endParaRPr lang="en-GB" dirty="0">
              <a:solidFill>
                <a:srgbClr val="FFFF00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84092" y="4916204"/>
            <a:ext cx="2808730" cy="6497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Verdana" pitchFamily="34" charset="0"/>
              </a:rPr>
              <a:t>Резекция опухоли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609725" y="1989138"/>
            <a:ext cx="1585913" cy="747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940425" y="1989138"/>
            <a:ext cx="1547813" cy="822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816100" y="3503613"/>
            <a:ext cx="1311275" cy="6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151563" y="3619500"/>
            <a:ext cx="1187450" cy="531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0252" idx="0"/>
          </p:cNvCxnSpPr>
          <p:nvPr/>
        </p:nvCxnSpPr>
        <p:spPr>
          <a:xfrm>
            <a:off x="1692275" y="3500438"/>
            <a:ext cx="17463" cy="1185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507288" y="3611563"/>
            <a:ext cx="17462" cy="1187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640263" y="4740275"/>
            <a:ext cx="0" cy="71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82" name="Rectangle 33"/>
          <p:cNvSpPr>
            <a:spLocks noChangeArrowheads="1"/>
          </p:cNvSpPr>
          <p:nvPr/>
        </p:nvSpPr>
        <p:spPr bwMode="auto">
          <a:xfrm>
            <a:off x="5514975" y="2133600"/>
            <a:ext cx="2001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Chalkboard"/>
              <a:buNone/>
            </a:pPr>
            <a:r>
              <a:rPr lang="ru-RU" altLang="ru-RU" sz="1600">
                <a:latin typeface="Verdana" panose="020B0604030504040204" pitchFamily="34" charset="0"/>
              </a:rPr>
              <a:t>1,4-3,3%   в год </a:t>
            </a:r>
          </a:p>
        </p:txBody>
      </p:sp>
      <p:sp>
        <p:nvSpPr>
          <p:cNvPr id="10283" name="Rectangle 32"/>
          <p:cNvSpPr>
            <a:spLocks noChangeArrowheads="1"/>
          </p:cNvSpPr>
          <p:nvPr/>
        </p:nvSpPr>
        <p:spPr bwMode="auto">
          <a:xfrm>
            <a:off x="1350963" y="2100263"/>
            <a:ext cx="2000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Chalkboard"/>
              <a:buNone/>
            </a:pPr>
            <a:r>
              <a:rPr lang="ru-RU" altLang="ru-RU" sz="1600">
                <a:latin typeface="Verdana" panose="020B0604030504040204" pitchFamily="34" charset="0"/>
              </a:rPr>
              <a:t>3,6-6,0%   в год </a:t>
            </a:r>
          </a:p>
        </p:txBody>
      </p:sp>
    </p:spTree>
    <p:extLst>
      <p:ext uri="{BB962C8B-B14F-4D97-AF65-F5344CB8AC3E}">
        <p14:creationId xmlns:p14="http://schemas.microsoft.com/office/powerpoint/2010/main" val="9870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8" t="33792" r="29166" b="31209"/>
          <a:stretch>
            <a:fillRect/>
          </a:stretch>
        </p:blipFill>
        <p:spPr bwMode="auto">
          <a:xfrm>
            <a:off x="107950" y="765175"/>
            <a:ext cx="890746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3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7938" y="4102100"/>
            <a:ext cx="2235201" cy="5032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4763" y="2290763"/>
            <a:ext cx="2273301" cy="5048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7938" y="2897188"/>
            <a:ext cx="2208213" cy="5048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4763" y="3514725"/>
            <a:ext cx="2241551" cy="5048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8" y="4710113"/>
            <a:ext cx="2198687" cy="5032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84338"/>
            <a:ext cx="2268538" cy="5032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00" name="Заголовок 1"/>
          <p:cNvSpPr>
            <a:spLocks noGrp="1"/>
          </p:cNvSpPr>
          <p:nvPr>
            <p:ph type="title"/>
          </p:nvPr>
        </p:nvSpPr>
        <p:spPr>
          <a:xfrm>
            <a:off x="1588" y="115888"/>
            <a:ext cx="9142412" cy="865187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Скрининг на гепатит С в Подмосковье</a:t>
            </a:r>
          </a:p>
        </p:txBody>
      </p:sp>
      <p:graphicFrame>
        <p:nvGraphicFramePr>
          <p:cNvPr id="8201" name="Диаграмма 3"/>
          <p:cNvGraphicFramePr>
            <a:graphicFrameLocks/>
          </p:cNvGraphicFramePr>
          <p:nvPr/>
        </p:nvGraphicFramePr>
        <p:xfrm>
          <a:off x="128588" y="1441450"/>
          <a:ext cx="7950200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4" imgW="7949873" imgH="4797968" progId="Excel.Chart.8">
                  <p:embed/>
                </p:oleObj>
              </mc:Choice>
              <mc:Fallback>
                <p:oleObj r:id="rId4" imgW="7949873" imgH="4797968" progId="Excel.Chart.8">
                  <p:embed/>
                  <p:pic>
                    <p:nvPicPr>
                      <p:cNvPr id="8201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441450"/>
                        <a:ext cx="7950200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Box 7"/>
          <p:cNvSpPr txBox="1">
            <a:spLocks noChangeArrowheads="1"/>
          </p:cNvSpPr>
          <p:nvPr/>
        </p:nvSpPr>
        <p:spPr bwMode="auto">
          <a:xfrm>
            <a:off x="2278063" y="5386388"/>
            <a:ext cx="6326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                                                 %                                                   %</a:t>
            </a:r>
          </a:p>
        </p:txBody>
      </p:sp>
      <p:sp>
        <p:nvSpPr>
          <p:cNvPr id="8203" name="TextBox 8"/>
          <p:cNvSpPr txBox="1">
            <a:spLocks noChangeArrowheads="1"/>
          </p:cNvSpPr>
          <p:nvPr/>
        </p:nvSpPr>
        <p:spPr bwMode="auto">
          <a:xfrm>
            <a:off x="2222500" y="1714500"/>
            <a:ext cx="238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Всего - 206 человек</a:t>
            </a:r>
          </a:p>
        </p:txBody>
      </p:sp>
      <p:sp>
        <p:nvSpPr>
          <p:cNvPr id="8204" name="TextBox 16"/>
          <p:cNvSpPr txBox="1">
            <a:spLocks noChangeArrowheads="1"/>
          </p:cNvSpPr>
          <p:nvPr/>
        </p:nvSpPr>
        <p:spPr bwMode="auto">
          <a:xfrm>
            <a:off x="2236788" y="2928938"/>
            <a:ext cx="2381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Всего - 238 человек</a:t>
            </a:r>
          </a:p>
        </p:txBody>
      </p:sp>
      <p:sp>
        <p:nvSpPr>
          <p:cNvPr id="8205" name="TextBox 17"/>
          <p:cNvSpPr txBox="1">
            <a:spLocks noChangeArrowheads="1"/>
          </p:cNvSpPr>
          <p:nvPr/>
        </p:nvSpPr>
        <p:spPr bwMode="auto">
          <a:xfrm>
            <a:off x="2225675" y="3552825"/>
            <a:ext cx="2405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Всего - 83 человека</a:t>
            </a:r>
          </a:p>
        </p:txBody>
      </p:sp>
      <p:sp>
        <p:nvSpPr>
          <p:cNvPr id="8206" name="TextBox 18"/>
          <p:cNvSpPr txBox="1">
            <a:spLocks noChangeArrowheads="1"/>
          </p:cNvSpPr>
          <p:nvPr/>
        </p:nvSpPr>
        <p:spPr bwMode="auto">
          <a:xfrm>
            <a:off x="2228850" y="4168775"/>
            <a:ext cx="2417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Всего - 431 человек</a:t>
            </a:r>
          </a:p>
        </p:txBody>
      </p:sp>
      <p:sp>
        <p:nvSpPr>
          <p:cNvPr id="8207" name="TextBox 19"/>
          <p:cNvSpPr txBox="1">
            <a:spLocks noChangeArrowheads="1"/>
          </p:cNvSpPr>
          <p:nvPr/>
        </p:nvSpPr>
        <p:spPr bwMode="auto">
          <a:xfrm>
            <a:off x="2225675" y="4748213"/>
            <a:ext cx="256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Всего - 352 человека</a:t>
            </a:r>
          </a:p>
        </p:txBody>
      </p:sp>
      <p:sp>
        <p:nvSpPr>
          <p:cNvPr id="8208" name="TextBox 13"/>
          <p:cNvSpPr txBox="1">
            <a:spLocks noChangeArrowheads="1"/>
          </p:cNvSpPr>
          <p:nvPr/>
        </p:nvSpPr>
        <p:spPr bwMode="auto">
          <a:xfrm>
            <a:off x="7956550" y="3144838"/>
            <a:ext cx="1214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2,35%</a:t>
            </a: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7707313" y="1795463"/>
            <a:ext cx="358775" cy="3313112"/>
          </a:xfrm>
          <a:prstGeom prst="rightBrace">
            <a:avLst>
              <a:gd name="adj1" fmla="val 4740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10" name="TextBox 15"/>
          <p:cNvSpPr txBox="1">
            <a:spLocks noChangeArrowheads="1"/>
          </p:cNvSpPr>
          <p:nvPr/>
        </p:nvSpPr>
        <p:spPr bwMode="auto">
          <a:xfrm>
            <a:off x="2200275" y="6238875"/>
            <a:ext cx="508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Средний возраст тестируемых 44,3±13,6 лет</a:t>
            </a:r>
          </a:p>
        </p:txBody>
      </p:sp>
      <p:sp>
        <p:nvSpPr>
          <p:cNvPr id="8211" name="TextBox 20"/>
          <p:cNvSpPr txBox="1">
            <a:spLocks noChangeArrowheads="1"/>
          </p:cNvSpPr>
          <p:nvPr/>
        </p:nvSpPr>
        <p:spPr bwMode="auto">
          <a:xfrm>
            <a:off x="1547813" y="1095375"/>
            <a:ext cx="591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Проведено 3620 оральных экспресс-тестов</a:t>
            </a:r>
          </a:p>
        </p:txBody>
      </p:sp>
      <p:sp>
        <p:nvSpPr>
          <p:cNvPr id="8212" name="TextBox 22"/>
          <p:cNvSpPr txBox="1">
            <a:spLocks noChangeArrowheads="1"/>
          </p:cNvSpPr>
          <p:nvPr/>
        </p:nvSpPr>
        <p:spPr bwMode="auto">
          <a:xfrm>
            <a:off x="2244725" y="2343150"/>
            <a:ext cx="2382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Всего - 230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2816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1962150" y="-6350"/>
            <a:ext cx="7181850" cy="1260475"/>
          </a:xfrm>
          <a:prstGeom prst="rect">
            <a:avLst/>
          </a:prstGeom>
          <a:solidFill>
            <a:srgbClr val="ADF5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Гепатит С в Московской области: пол и возраст заболевших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8" t="33792" r="29169" b="31209"/>
          <a:stretch>
            <a:fillRect/>
          </a:stretch>
        </p:blipFill>
        <p:spPr bwMode="auto">
          <a:xfrm>
            <a:off x="-36513" y="-6350"/>
            <a:ext cx="1998663" cy="126047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8" name="Диаграмма 5"/>
          <p:cNvGraphicFramePr>
            <a:graphicFrameLocks/>
          </p:cNvGraphicFramePr>
          <p:nvPr/>
        </p:nvGraphicFramePr>
        <p:xfrm>
          <a:off x="4376738" y="1203325"/>
          <a:ext cx="4638675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r:id="rId4" imgW="4639458" imgH="3572566" progId="Excel.Chart.8">
                  <p:embed/>
                </p:oleObj>
              </mc:Choice>
              <mc:Fallback>
                <p:oleObj r:id="rId4" imgW="4639458" imgH="3572566" progId="Excel.Chart.8">
                  <p:embed/>
                  <p:pic>
                    <p:nvPicPr>
                      <p:cNvPr id="614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1203325"/>
                        <a:ext cx="4638675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Диаграмма 6"/>
          <p:cNvGraphicFramePr>
            <a:graphicFrameLocks/>
          </p:cNvGraphicFramePr>
          <p:nvPr/>
        </p:nvGraphicFramePr>
        <p:xfrm>
          <a:off x="273050" y="1865313"/>
          <a:ext cx="6581775" cy="478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r:id="rId6" imgW="6584251" imgH="4785775" progId="Excel.Chart.8">
                  <p:embed/>
                </p:oleObj>
              </mc:Choice>
              <mc:Fallback>
                <p:oleObj r:id="rId6" imgW="6584251" imgH="4785775" progId="Excel.Chart.8">
                  <p:embed/>
                  <p:pic>
                    <p:nvPicPr>
                      <p:cNvPr id="6149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865313"/>
                        <a:ext cx="6581775" cy="478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5553075" y="2565400"/>
            <a:ext cx="7921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75463" y="2563813"/>
            <a:ext cx="7921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5219700" y="2133600"/>
            <a:ext cx="333375" cy="43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667625" y="2106613"/>
            <a:ext cx="288925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211638" y="2132013"/>
            <a:ext cx="1008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956550" y="2106613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6" name="TextBox 20"/>
          <p:cNvSpPr txBox="1">
            <a:spLocks noChangeArrowheads="1"/>
          </p:cNvSpPr>
          <p:nvPr/>
        </p:nvSpPr>
        <p:spPr bwMode="auto">
          <a:xfrm>
            <a:off x="4140200" y="1835150"/>
            <a:ext cx="1154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женщины</a:t>
            </a: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7923213" y="1773238"/>
            <a:ext cx="1112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мужчины</a:t>
            </a: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34925" y="1587500"/>
            <a:ext cx="1323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 пациентов</a:t>
            </a: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6707188" y="6227763"/>
            <a:ext cx="1327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возраст (лет)</a:t>
            </a:r>
          </a:p>
        </p:txBody>
      </p:sp>
      <p:sp>
        <p:nvSpPr>
          <p:cNvPr id="2" name="Овал 1"/>
          <p:cNvSpPr/>
          <p:nvPr/>
        </p:nvSpPr>
        <p:spPr>
          <a:xfrm>
            <a:off x="1358900" y="2781300"/>
            <a:ext cx="2492375" cy="3784600"/>
          </a:xfrm>
          <a:prstGeom prst="ellipse">
            <a:avLst/>
          </a:prstGeom>
          <a:noFill/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92275" y="6565900"/>
            <a:ext cx="20161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8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62150" y="-6350"/>
            <a:ext cx="7181850" cy="1260475"/>
          </a:xfrm>
          <a:solidFill>
            <a:srgbClr val="ADF5D3"/>
          </a:solidFill>
        </p:spPr>
        <p:txBody>
          <a:bodyPr/>
          <a:lstStyle/>
          <a:p>
            <a:pPr algn="l" eaLnBrk="1" hangingPunct="1"/>
            <a:r>
              <a:rPr lang="ru-RU" altLang="ru-RU" sz="2800" b="1" smtClean="0">
                <a:solidFill>
                  <a:srgbClr val="FF0000"/>
                </a:solidFill>
              </a:rPr>
              <a:t>Гепатит С в Московской области: стадии заболевания печени</a:t>
            </a:r>
          </a:p>
        </p:txBody>
      </p:sp>
      <p:graphicFrame>
        <p:nvGraphicFramePr>
          <p:cNvPr id="7171" name="Диаграмма 3"/>
          <p:cNvGraphicFramePr>
            <a:graphicFrameLocks/>
          </p:cNvGraphicFramePr>
          <p:nvPr/>
        </p:nvGraphicFramePr>
        <p:xfrm>
          <a:off x="920750" y="1362075"/>
          <a:ext cx="7950200" cy="535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3" imgW="7949873" imgH="5358848" progId="Excel.Chart.8">
                  <p:embed/>
                </p:oleObj>
              </mc:Choice>
              <mc:Fallback>
                <p:oleObj r:id="rId3" imgW="7949873" imgH="5358848" progId="Excel.Chart.8">
                  <p:embed/>
                  <p:pic>
                    <p:nvPicPr>
                      <p:cNvPr id="7171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362075"/>
                        <a:ext cx="7950200" cy="535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5830888" y="3209925"/>
            <a:ext cx="720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551613" y="2420938"/>
            <a:ext cx="431800" cy="774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983413" y="2420938"/>
            <a:ext cx="1981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75" name="TextBox 12"/>
          <p:cNvSpPr txBox="1">
            <a:spLocks noChangeArrowheads="1"/>
          </p:cNvSpPr>
          <p:nvPr/>
        </p:nvSpPr>
        <p:spPr bwMode="auto">
          <a:xfrm>
            <a:off x="6735763" y="2051050"/>
            <a:ext cx="2516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F0</a:t>
            </a:r>
            <a:r>
              <a:rPr kumimoji="0" lang="en-US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отсутствие фиброза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140200" y="6034088"/>
            <a:ext cx="7191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59338" y="6021388"/>
            <a:ext cx="504825" cy="412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64163" y="6434138"/>
            <a:ext cx="34559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79" name="TextBox 18"/>
          <p:cNvSpPr txBox="1">
            <a:spLocks noChangeArrowheads="1"/>
          </p:cNvSpPr>
          <p:nvPr/>
        </p:nvSpPr>
        <p:spPr bwMode="auto">
          <a:xfrm>
            <a:off x="5364163" y="6088063"/>
            <a:ext cx="3665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минимальный фиброз печени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840038" y="4005263"/>
            <a:ext cx="576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11513" y="2924175"/>
            <a:ext cx="576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57650" y="2339975"/>
            <a:ext cx="5857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476500" y="4005263"/>
            <a:ext cx="363538" cy="3603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4925" y="4370388"/>
            <a:ext cx="2441575" cy="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771775" y="2673350"/>
            <a:ext cx="457200" cy="260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68313" y="2673350"/>
            <a:ext cx="23034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24238" y="1700213"/>
            <a:ext cx="633412" cy="639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03300" y="1700213"/>
            <a:ext cx="2420938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89" name="TextBox 38"/>
          <p:cNvSpPr txBox="1">
            <a:spLocks noChangeArrowheads="1"/>
          </p:cNvSpPr>
          <p:nvPr/>
        </p:nvSpPr>
        <p:spPr bwMode="auto">
          <a:xfrm>
            <a:off x="136525" y="4078288"/>
            <a:ext cx="1733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умеренный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фиброз печени </a:t>
            </a:r>
          </a:p>
        </p:txBody>
      </p:sp>
      <p:sp>
        <p:nvSpPr>
          <p:cNvPr id="7190" name="TextBox 39"/>
          <p:cNvSpPr txBox="1">
            <a:spLocks noChangeArrowheads="1"/>
          </p:cNvSpPr>
          <p:nvPr/>
        </p:nvSpPr>
        <p:spPr bwMode="auto">
          <a:xfrm>
            <a:off x="557213" y="2349500"/>
            <a:ext cx="1824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выраженный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фиброз печени </a:t>
            </a:r>
          </a:p>
        </p:txBody>
      </p:sp>
      <p:sp>
        <p:nvSpPr>
          <p:cNvPr id="7191" name="TextBox 40"/>
          <p:cNvSpPr txBox="1">
            <a:spLocks noChangeArrowheads="1"/>
          </p:cNvSpPr>
          <p:nvPr/>
        </p:nvSpPr>
        <p:spPr bwMode="auto">
          <a:xfrm>
            <a:off x="1042988" y="1341438"/>
            <a:ext cx="211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цирроз печени </a:t>
            </a:r>
          </a:p>
        </p:txBody>
      </p:sp>
      <p:pic>
        <p:nvPicPr>
          <p:cNvPr id="719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8" t="33792" r="29169" b="31209"/>
          <a:stretch>
            <a:fillRect/>
          </a:stretch>
        </p:blipFill>
        <p:spPr bwMode="auto">
          <a:xfrm>
            <a:off x="-36513" y="-6350"/>
            <a:ext cx="1998663" cy="126047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Финансирование медицинской помощи при ХГС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006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ОНЛС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Федеральная льгота.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Региональная льгота (сахарный диабет, онкологические заболевания).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Программа по предупреждению и борьбе с социально значимыми заболеваниями (подпрограмма «Вирусные гепатиты»)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Бюджет программы Государственных гарантий (ОМС)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Диагностика (диагностический стандарт);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Лечение (лечебный стандарт).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Собственные средства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15709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333375"/>
            <a:ext cx="8112125" cy="116522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Диагностика вирусных гепатитов</a:t>
            </a:r>
            <a:br>
              <a:rPr lang="ru-RU" alt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 в рамках ОМС 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582613" y="2060575"/>
            <a:ext cx="7978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Утверждены Комиссией по разработке Московской областной программы ОМС от 25.12.2013 (протокол №22)</a:t>
            </a:r>
            <a:endParaRPr kumimoji="0" lang="ru-RU" altLang="ru-RU" sz="2000" b="0" i="1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63650" y="3273425"/>
            <a:ext cx="6157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4508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в амбулаторных условиях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(обследование пациентов) </a:t>
            </a:r>
          </a:p>
          <a:p>
            <a:pPr marL="0" marR="0" lvl="0" indent="4508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в МОНИКИ им.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М.Ф.Владимирского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318" name="Object 2"/>
          <p:cNvGraphicFramePr>
            <a:graphicFrameLocks noChangeAspect="1"/>
          </p:cNvGraphicFramePr>
          <p:nvPr/>
        </p:nvGraphicFramePr>
        <p:xfrm>
          <a:off x="179388" y="4005263"/>
          <a:ext cx="878522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Лист" r:id="rId3" imgW="8229600" imgH="657225" progId="Excel.Sheet.12">
                  <p:embed/>
                </p:oleObj>
              </mc:Choice>
              <mc:Fallback>
                <p:oleObj name="Лист" r:id="rId3" imgW="8229600" imgH="657225" progId="Excel.Sheet.12">
                  <p:embed/>
                  <p:pic>
                    <p:nvPicPr>
                      <p:cNvPr id="133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005263"/>
                        <a:ext cx="8785225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563" y="5656263"/>
            <a:ext cx="8626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4508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Итог обследования: верифицированный диагноз и рекомендации по лечению.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849</Words>
  <Application>Microsoft Office PowerPoint</Application>
  <PresentationFormat>Экран (4:3)</PresentationFormat>
  <Paragraphs>190</Paragraphs>
  <Slides>19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Arial Narrow</vt:lpstr>
      <vt:lpstr>Calibri</vt:lpstr>
      <vt:lpstr>Candara</vt:lpstr>
      <vt:lpstr>Chalkboard</vt:lpstr>
      <vt:lpstr>Lucida Sans Unicode</vt:lpstr>
      <vt:lpstr>Times New Roman</vt:lpstr>
      <vt:lpstr>Verdana</vt:lpstr>
      <vt:lpstr>Тема Office</vt:lpstr>
      <vt:lpstr>1_Тема Office</vt:lpstr>
      <vt:lpstr>Диаграмма Microsoft Excel</vt:lpstr>
      <vt:lpstr>Лист</vt:lpstr>
      <vt:lpstr>Медицинская помощь пациентам с хроническим гепатитом С  в Московской области</vt:lpstr>
      <vt:lpstr>Презентация PowerPoint</vt:lpstr>
      <vt:lpstr>Презентация PowerPoint</vt:lpstr>
      <vt:lpstr>Презентация PowerPoint</vt:lpstr>
      <vt:lpstr>Скрининг на гепатит С в Подмосковье</vt:lpstr>
      <vt:lpstr>Презентация PowerPoint</vt:lpstr>
      <vt:lpstr>Гепатит С в Московской области: стадии заболевания печени</vt:lpstr>
      <vt:lpstr>Финансирование медицинской помощи при ХГС</vt:lpstr>
      <vt:lpstr>Диагностика вирусных гепатитов  в рамках ОМС </vt:lpstr>
      <vt:lpstr>Схемы ведения пациентов с хроническим гепатитом С в рамках ОМС  </vt:lpstr>
      <vt:lpstr>Презентация PowerPoint</vt:lpstr>
      <vt:lpstr>2015 год: КСГ №21, 22, 23, 24, 25</vt:lpstr>
      <vt:lpstr>Презентация PowerPoint</vt:lpstr>
      <vt:lpstr>Структура гепатологического отдела МОНИКИ</vt:lpstr>
      <vt:lpstr>Концепция Risk-Sharing: повышение доступности инновационных лекарственных препаратов  в Московской области</vt:lpstr>
      <vt:lpstr>Италия: схема «распределение рисков»</vt:lpstr>
      <vt:lpstr>Московская область: риск-шеринг в лечении пациентов с ХГС в 2016 г.</vt:lpstr>
      <vt:lpstr>«Заверение об обстоятельствах»  - основа имплементации риск-шеринга в РФ </vt:lpstr>
      <vt:lpstr>Организация медицинской помощи пациентам  с вирусными гепатитами. Что делать?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Подходы к повышению доступности инновационных (высокозатратных) лекарственных препаратов Концепция Risk-Sharing, возможности внедрения в РФ</dc:title>
  <dc:creator>Мациевич Мария</dc:creator>
  <cp:lastModifiedBy>Павел Олегович</cp:lastModifiedBy>
  <cp:revision>16</cp:revision>
  <dcterms:created xsi:type="dcterms:W3CDTF">2016-09-21T01:41:19Z</dcterms:created>
  <dcterms:modified xsi:type="dcterms:W3CDTF">2016-12-21T18:19:07Z</dcterms:modified>
</cp:coreProperties>
</file>