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6" r:id="rId2"/>
    <p:sldId id="256" r:id="rId3"/>
    <p:sldId id="258" r:id="rId4"/>
    <p:sldId id="257" r:id="rId5"/>
    <p:sldId id="259" r:id="rId6"/>
    <p:sldId id="302" r:id="rId7"/>
    <p:sldId id="289" r:id="rId8"/>
    <p:sldId id="309" r:id="rId9"/>
    <p:sldId id="290" r:id="rId10"/>
    <p:sldId id="303" r:id="rId11"/>
    <p:sldId id="298" r:id="rId12"/>
    <p:sldId id="300" r:id="rId13"/>
    <p:sldId id="299" r:id="rId14"/>
    <p:sldId id="301" r:id="rId15"/>
    <p:sldId id="304" r:id="rId16"/>
    <p:sldId id="305" r:id="rId17"/>
    <p:sldId id="308" r:id="rId18"/>
    <p:sldId id="291" r:id="rId19"/>
    <p:sldId id="292" r:id="rId20"/>
    <p:sldId id="293" r:id="rId21"/>
    <p:sldId id="297" r:id="rId22"/>
    <p:sldId id="306" r:id="rId23"/>
    <p:sldId id="307" r:id="rId24"/>
    <p:sldId id="310" r:id="rId25"/>
    <p:sldId id="275"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9FF"/>
    <a:srgbClr val="F79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0" autoAdjust="0"/>
    <p:restoredTop sz="94872" autoAdjust="0"/>
  </p:normalViewPr>
  <p:slideViewPr>
    <p:cSldViewPr>
      <p:cViewPr varScale="1">
        <p:scale>
          <a:sx n="75" d="100"/>
          <a:sy n="75" d="100"/>
        </p:scale>
        <p:origin x="489" y="45"/>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11111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221188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3311999.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122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1113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41144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555.xlsx"/></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Office_Excel5511666.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771177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dLbl>
              <c:idx val="0"/>
              <c:layout>
                <c:manualLayout>
                  <c:x val="2.8070175438596433E-2"/>
                  <c:y val="-3.49344978165938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035087719298189E-2"/>
                  <c:y val="-4.99064254522769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8713450292397547E-2"/>
                  <c:y val="-3.7429819089207825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Red]#,##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Оценочное число больных ХГВ и ХГС</c:v>
                </c:pt>
                <c:pt idx="1">
                  <c:v>Зарегистрировано</c:v>
                </c:pt>
                <c:pt idx="2">
                  <c:v>Состоит под наблюдением</c:v>
                </c:pt>
              </c:strCache>
            </c:strRef>
          </c:cat>
          <c:val>
            <c:numRef>
              <c:f>Лист1!$B$2:$B$4</c:f>
              <c:numCache>
                <c:formatCode>General</c:formatCode>
                <c:ptCount val="3"/>
                <c:pt idx="0">
                  <c:v>7600000</c:v>
                </c:pt>
                <c:pt idx="1">
                  <c:v>3921672</c:v>
                </c:pt>
                <c:pt idx="2">
                  <c:v>1040212</c:v>
                </c:pt>
              </c:numCache>
            </c:numRef>
          </c:val>
        </c:ser>
        <c:dLbls>
          <c:showLegendKey val="0"/>
          <c:showVal val="0"/>
          <c:showCatName val="0"/>
          <c:showSerName val="0"/>
          <c:showPercent val="0"/>
          <c:showBubbleSize val="0"/>
        </c:dLbls>
        <c:gapWidth val="150"/>
        <c:shape val="cylinder"/>
        <c:axId val="10078904"/>
        <c:axId val="312344672"/>
        <c:axId val="0"/>
      </c:bar3DChart>
      <c:catAx>
        <c:axId val="10078904"/>
        <c:scaling>
          <c:orientation val="minMax"/>
        </c:scaling>
        <c:delete val="0"/>
        <c:axPos val="b"/>
        <c:numFmt formatCode="General" sourceLinked="0"/>
        <c:majorTickMark val="out"/>
        <c:minorTickMark val="none"/>
        <c:tickLblPos val="nextTo"/>
        <c:crossAx val="312344672"/>
        <c:crosses val="autoZero"/>
        <c:auto val="1"/>
        <c:lblAlgn val="ctr"/>
        <c:lblOffset val="100"/>
        <c:noMultiLvlLbl val="0"/>
      </c:catAx>
      <c:valAx>
        <c:axId val="312344672"/>
        <c:scaling>
          <c:orientation val="minMax"/>
        </c:scaling>
        <c:delete val="0"/>
        <c:axPos val="l"/>
        <c:numFmt formatCode="#,##0_ ;\-#,##0\ " sourceLinked="0"/>
        <c:majorTickMark val="out"/>
        <c:minorTickMark val="none"/>
        <c:tickLblPos val="nextTo"/>
        <c:crossAx val="10078904"/>
        <c:crosses val="autoZero"/>
        <c:crossBetween val="between"/>
      </c:valAx>
    </c:plotArea>
    <c:plotVisOnly val="1"/>
    <c:dispBlanksAs val="gap"/>
    <c:showDLblsOverMax val="0"/>
  </c:chart>
  <c:txPr>
    <a:bodyPr/>
    <a:lstStyle/>
    <a:p>
      <a:pPr>
        <a:defRPr sz="1600">
          <a:solidFill>
            <a:srgbClr val="002060"/>
          </a:solidFill>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tx2">
                <a:lumMod val="60000"/>
                <a:lumOff val="40000"/>
              </a:schemeClr>
            </a:solidFill>
          </c:spPr>
          <c:invertIfNegative val="0"/>
          <c:dLbls>
            <c:numFmt formatCode="#,##0" sourceLinked="0"/>
            <c:spPr>
              <a:noFill/>
              <a:ln>
                <a:noFill/>
              </a:ln>
              <a:effectLst/>
            </c:spPr>
            <c:txPr>
              <a:bodyPr/>
              <a:lstStyle/>
              <a:p>
                <a:pPr>
                  <a:defRPr sz="8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Лист1!$A$2:$A$86</c:f>
              <c:strCache>
                <c:ptCount val="49"/>
                <c:pt idx="0">
                  <c:v>Белгородская область</c:v>
                </c:pt>
                <c:pt idx="1">
                  <c:v>Брянская область</c:v>
                </c:pt>
                <c:pt idx="2">
                  <c:v>Воронежская область</c:v>
                </c:pt>
                <c:pt idx="3">
                  <c:v>Курская область</c:v>
                </c:pt>
                <c:pt idx="4">
                  <c:v>Орловская область</c:v>
                </c:pt>
                <c:pt idx="5">
                  <c:v>Рязанская область</c:v>
                </c:pt>
                <c:pt idx="6">
                  <c:v>Смоленская область</c:v>
                </c:pt>
                <c:pt idx="7">
                  <c:v>Тульская область</c:v>
                </c:pt>
                <c:pt idx="8">
                  <c:v>Ярославская область</c:v>
                </c:pt>
                <c:pt idx="9">
                  <c:v>Волгоградская область</c:v>
                </c:pt>
                <c:pt idx="10">
                  <c:v>Республика Калмыкия</c:v>
                </c:pt>
                <c:pt idx="11">
                  <c:v>Республика Крым</c:v>
                </c:pt>
                <c:pt idx="12">
                  <c:v>Архангельская область</c:v>
                </c:pt>
                <c:pt idx="13">
                  <c:v>Вологодская область</c:v>
                </c:pt>
                <c:pt idx="14">
                  <c:v>Калининградская область</c:v>
                </c:pt>
                <c:pt idx="15">
                  <c:v>Мурманская область</c:v>
                </c:pt>
                <c:pt idx="16">
                  <c:v>Ненецкий автономный округ</c:v>
                </c:pt>
                <c:pt idx="17">
                  <c:v>Псковская область</c:v>
                </c:pt>
                <c:pt idx="18">
                  <c:v>Амурская область</c:v>
                </c:pt>
                <c:pt idx="19">
                  <c:v>Камчатский край</c:v>
                </c:pt>
                <c:pt idx="20">
                  <c:v>Магаданская область</c:v>
                </c:pt>
                <c:pt idx="21">
                  <c:v>Приморский край</c:v>
                </c:pt>
                <c:pt idx="22">
                  <c:v>Республика Саха (Якутия)</c:v>
                </c:pt>
                <c:pt idx="23">
                  <c:v>Сахалинская область</c:v>
                </c:pt>
                <c:pt idx="24">
                  <c:v>Хабаровский край</c:v>
                </c:pt>
                <c:pt idx="25">
                  <c:v>Республика Алтай</c:v>
                </c:pt>
                <c:pt idx="26">
                  <c:v>Забайкальский край</c:v>
                </c:pt>
                <c:pt idx="27">
                  <c:v>Иркутская область</c:v>
                </c:pt>
                <c:pt idx="28">
                  <c:v>Кемеровская область</c:v>
                </c:pt>
                <c:pt idx="29">
                  <c:v>Новосибирская область</c:v>
                </c:pt>
                <c:pt idx="30">
                  <c:v>Омская область</c:v>
                </c:pt>
                <c:pt idx="31">
                  <c:v>Томская область</c:v>
                </c:pt>
                <c:pt idx="32">
                  <c:v>Республика Тыва</c:v>
                </c:pt>
                <c:pt idx="33">
                  <c:v>Курганская область</c:v>
                </c:pt>
                <c:pt idx="34">
                  <c:v>Свердловская область</c:v>
                </c:pt>
                <c:pt idx="35">
                  <c:v>Тюменская область</c:v>
                </c:pt>
                <c:pt idx="36">
                  <c:v>Ханты-Мансийский автономный округ - Югра</c:v>
                </c:pt>
                <c:pt idx="37">
                  <c:v>Челябинская область</c:v>
                </c:pt>
                <c:pt idx="38">
                  <c:v>Республика Башкортостан</c:v>
                </c:pt>
                <c:pt idx="39">
                  <c:v>Кировская область</c:v>
                </c:pt>
                <c:pt idx="40">
                  <c:v>Республика Мордовия</c:v>
                </c:pt>
                <c:pt idx="41">
                  <c:v>Пензенская область</c:v>
                </c:pt>
                <c:pt idx="42">
                  <c:v>Самарская область</c:v>
                </c:pt>
                <c:pt idx="43">
                  <c:v>Саратовская область</c:v>
                </c:pt>
                <c:pt idx="44">
                  <c:v>Удмуртская Республика</c:v>
                </c:pt>
                <c:pt idx="45">
                  <c:v>Республика Ингушетия</c:v>
                </c:pt>
                <c:pt idx="46">
                  <c:v>Кабардино-Балкарская Республика</c:v>
                </c:pt>
                <c:pt idx="47">
                  <c:v>Карачаево-Черкесская Республика</c:v>
                </c:pt>
                <c:pt idx="48">
                  <c:v>Ставропольский край</c:v>
                </c:pt>
              </c:strCache>
            </c:strRef>
          </c:cat>
          <c:val>
            <c:numRef>
              <c:f>Лист1!$B$2:$B$86</c:f>
              <c:numCache>
                <c:formatCode>#,##0</c:formatCode>
                <c:ptCount val="49"/>
                <c:pt idx="0">
                  <c:v>13253</c:v>
                </c:pt>
                <c:pt idx="1">
                  <c:v>5230</c:v>
                </c:pt>
                <c:pt idx="2">
                  <c:v>3667</c:v>
                </c:pt>
                <c:pt idx="3">
                  <c:v>5576</c:v>
                </c:pt>
                <c:pt idx="4">
                  <c:v>5550</c:v>
                </c:pt>
                <c:pt idx="5">
                  <c:v>4440</c:v>
                </c:pt>
                <c:pt idx="6">
                  <c:v>2380</c:v>
                </c:pt>
                <c:pt idx="7">
                  <c:v>5314</c:v>
                </c:pt>
                <c:pt idx="8">
                  <c:v>4139</c:v>
                </c:pt>
                <c:pt idx="9">
                  <c:v>10969</c:v>
                </c:pt>
                <c:pt idx="10">
                  <c:v>1793</c:v>
                </c:pt>
                <c:pt idx="11">
                  <c:v>1012</c:v>
                </c:pt>
                <c:pt idx="12">
                  <c:v>1735</c:v>
                </c:pt>
                <c:pt idx="13">
                  <c:v>10125</c:v>
                </c:pt>
                <c:pt idx="14">
                  <c:v>10820</c:v>
                </c:pt>
                <c:pt idx="15">
                  <c:v>2939</c:v>
                </c:pt>
                <c:pt idx="16">
                  <c:v>352</c:v>
                </c:pt>
                <c:pt idx="17">
                  <c:v>119</c:v>
                </c:pt>
                <c:pt idx="18">
                  <c:v>4033</c:v>
                </c:pt>
                <c:pt idx="19">
                  <c:v>890</c:v>
                </c:pt>
                <c:pt idx="20">
                  <c:v>1280</c:v>
                </c:pt>
                <c:pt idx="21">
                  <c:v>16379</c:v>
                </c:pt>
                <c:pt idx="22">
                  <c:v>15665</c:v>
                </c:pt>
                <c:pt idx="23">
                  <c:v>2147</c:v>
                </c:pt>
                <c:pt idx="24">
                  <c:v>7426</c:v>
                </c:pt>
                <c:pt idx="25">
                  <c:v>1321</c:v>
                </c:pt>
                <c:pt idx="26">
                  <c:v>8688</c:v>
                </c:pt>
                <c:pt idx="27">
                  <c:v>7490</c:v>
                </c:pt>
                <c:pt idx="28">
                  <c:v>5749</c:v>
                </c:pt>
                <c:pt idx="29">
                  <c:v>7000</c:v>
                </c:pt>
                <c:pt idx="30">
                  <c:v>6680</c:v>
                </c:pt>
                <c:pt idx="31">
                  <c:v>7323</c:v>
                </c:pt>
                <c:pt idx="32">
                  <c:v>3880</c:v>
                </c:pt>
                <c:pt idx="33">
                  <c:v>7037</c:v>
                </c:pt>
                <c:pt idx="34">
                  <c:v>10532</c:v>
                </c:pt>
                <c:pt idx="35">
                  <c:v>5542</c:v>
                </c:pt>
                <c:pt idx="36">
                  <c:v>24408</c:v>
                </c:pt>
                <c:pt idx="37">
                  <c:v>28711</c:v>
                </c:pt>
                <c:pt idx="38">
                  <c:v>31612</c:v>
                </c:pt>
                <c:pt idx="39">
                  <c:v>1184</c:v>
                </c:pt>
                <c:pt idx="40">
                  <c:v>3454</c:v>
                </c:pt>
                <c:pt idx="41">
                  <c:v>5290</c:v>
                </c:pt>
                <c:pt idx="42">
                  <c:v>26330</c:v>
                </c:pt>
                <c:pt idx="43">
                  <c:v>16107</c:v>
                </c:pt>
                <c:pt idx="44">
                  <c:v>1358</c:v>
                </c:pt>
                <c:pt idx="45">
                  <c:v>148</c:v>
                </c:pt>
                <c:pt idx="46">
                  <c:v>891</c:v>
                </c:pt>
                <c:pt idx="47">
                  <c:v>1647</c:v>
                </c:pt>
                <c:pt idx="48">
                  <c:v>474</c:v>
                </c:pt>
              </c:numCache>
            </c:numRef>
          </c:val>
        </c:ser>
        <c:dLbls>
          <c:showLegendKey val="0"/>
          <c:showVal val="1"/>
          <c:showCatName val="0"/>
          <c:showSerName val="0"/>
          <c:showPercent val="0"/>
          <c:showBubbleSize val="0"/>
        </c:dLbls>
        <c:gapWidth val="58"/>
        <c:overlap val="-25"/>
        <c:axId val="314046224"/>
        <c:axId val="314043872"/>
      </c:barChart>
      <c:catAx>
        <c:axId val="314046224"/>
        <c:scaling>
          <c:orientation val="minMax"/>
        </c:scaling>
        <c:delete val="0"/>
        <c:axPos val="l"/>
        <c:numFmt formatCode="General" sourceLinked="0"/>
        <c:majorTickMark val="none"/>
        <c:minorTickMark val="none"/>
        <c:tickLblPos val="nextTo"/>
        <c:txPr>
          <a:bodyPr/>
          <a:lstStyle/>
          <a:p>
            <a:pPr>
              <a:defRPr sz="800"/>
            </a:pPr>
            <a:endParaRPr lang="ru-RU"/>
          </a:p>
        </c:txPr>
        <c:crossAx val="314043872"/>
        <c:crosses val="autoZero"/>
        <c:auto val="1"/>
        <c:lblAlgn val="ctr"/>
        <c:lblOffset val="100"/>
        <c:tickLblSkip val="1"/>
        <c:noMultiLvlLbl val="0"/>
      </c:catAx>
      <c:valAx>
        <c:axId val="314043872"/>
        <c:scaling>
          <c:orientation val="minMax"/>
        </c:scaling>
        <c:delete val="0"/>
        <c:axPos val="b"/>
        <c:majorGridlines/>
        <c:numFmt formatCode="#,##0" sourceLinked="0"/>
        <c:majorTickMark val="out"/>
        <c:minorTickMark val="none"/>
        <c:tickLblPos val="nextTo"/>
        <c:txPr>
          <a:bodyPr/>
          <a:lstStyle/>
          <a:p>
            <a:pPr>
              <a:defRPr sz="800"/>
            </a:pPr>
            <a:endParaRPr lang="ru-RU"/>
          </a:p>
        </c:txPr>
        <c:crossAx val="314046224"/>
        <c:crosses val="autoZero"/>
        <c:crossBetween val="between"/>
      </c:valAx>
      <c:spPr>
        <a:ln>
          <a:solidFill>
            <a:schemeClr val="accent1"/>
          </a:solidFill>
        </a:ln>
      </c:spPr>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FF0000"/>
            </a:solidFill>
          </c:spPr>
          <c:invertIfNegative val="0"/>
          <c:dPt>
            <c:idx val="0"/>
            <c:invertIfNegative val="0"/>
            <c:bubble3D val="0"/>
            <c:spPr>
              <a:solidFill>
                <a:srgbClr val="FFC000"/>
              </a:solidFill>
            </c:spPr>
          </c:dPt>
          <c:dPt>
            <c:idx val="1"/>
            <c:invertIfNegative val="0"/>
            <c:bubble3D val="0"/>
            <c:spPr>
              <a:solidFill>
                <a:srgbClr val="00B050"/>
              </a:solidFill>
            </c:spPr>
          </c:dPt>
          <c:dPt>
            <c:idx val="3"/>
            <c:invertIfNegative val="0"/>
            <c:bubble3D val="0"/>
            <c:spPr>
              <a:solidFill>
                <a:srgbClr val="FFC000"/>
              </a:solidFill>
            </c:spPr>
          </c:dPt>
          <c:dPt>
            <c:idx val="4"/>
            <c:invertIfNegative val="0"/>
            <c:bubble3D val="0"/>
            <c:spPr>
              <a:solidFill>
                <a:srgbClr val="00B050"/>
              </a:solidFill>
            </c:spPr>
          </c:dPt>
          <c:dPt>
            <c:idx val="5"/>
            <c:invertIfNegative val="0"/>
            <c:bubble3D val="0"/>
            <c:spPr>
              <a:solidFill>
                <a:srgbClr val="FFC000"/>
              </a:solidFill>
            </c:spPr>
          </c:dPt>
          <c:dPt>
            <c:idx val="8"/>
            <c:invertIfNegative val="0"/>
            <c:bubble3D val="0"/>
            <c:spPr>
              <a:solidFill>
                <a:srgbClr val="FFC000"/>
              </a:solidFill>
            </c:spPr>
          </c:dPt>
          <c:dPt>
            <c:idx val="10"/>
            <c:invertIfNegative val="0"/>
            <c:bubble3D val="0"/>
            <c:spPr>
              <a:solidFill>
                <a:srgbClr val="00B050"/>
              </a:solidFill>
            </c:spPr>
          </c:dPt>
          <c:dPt>
            <c:idx val="11"/>
            <c:invertIfNegative val="0"/>
            <c:bubble3D val="0"/>
            <c:spPr>
              <a:solidFill>
                <a:srgbClr val="FFC000"/>
              </a:solidFill>
            </c:spPr>
          </c:dPt>
          <c:dPt>
            <c:idx val="13"/>
            <c:invertIfNegative val="0"/>
            <c:bubble3D val="0"/>
            <c:spPr>
              <a:solidFill>
                <a:srgbClr val="FFC000"/>
              </a:solidFill>
            </c:spPr>
          </c:dPt>
          <c:dPt>
            <c:idx val="14"/>
            <c:invertIfNegative val="0"/>
            <c:bubble3D val="0"/>
            <c:spPr>
              <a:solidFill>
                <a:srgbClr val="00B050"/>
              </a:solidFill>
            </c:spPr>
          </c:dPt>
          <c:dPt>
            <c:idx val="16"/>
            <c:invertIfNegative val="0"/>
            <c:bubble3D val="0"/>
            <c:spPr>
              <a:solidFill>
                <a:srgbClr val="00B050"/>
              </a:solidFill>
            </c:spPr>
          </c:dPt>
          <c:dPt>
            <c:idx val="18"/>
            <c:invertIfNegative val="0"/>
            <c:bubble3D val="0"/>
            <c:spPr>
              <a:solidFill>
                <a:srgbClr val="00B050"/>
              </a:solidFill>
            </c:spPr>
          </c:dPt>
          <c:dPt>
            <c:idx val="19"/>
            <c:invertIfNegative val="0"/>
            <c:bubble3D val="0"/>
            <c:spPr>
              <a:solidFill>
                <a:srgbClr val="FFC000"/>
              </a:solidFill>
            </c:spPr>
          </c:dPt>
          <c:dPt>
            <c:idx val="21"/>
            <c:invertIfNegative val="0"/>
            <c:bubble3D val="0"/>
            <c:spPr>
              <a:solidFill>
                <a:srgbClr val="FFC000"/>
              </a:solidFill>
            </c:spPr>
          </c:dPt>
          <c:dPt>
            <c:idx val="22"/>
            <c:invertIfNegative val="0"/>
            <c:bubble3D val="0"/>
            <c:spPr>
              <a:solidFill>
                <a:srgbClr val="00B050"/>
              </a:solidFill>
            </c:spPr>
          </c:dPt>
          <c:dPt>
            <c:idx val="24"/>
            <c:invertIfNegative val="0"/>
            <c:bubble3D val="0"/>
            <c:spPr>
              <a:solidFill>
                <a:srgbClr val="FFC000"/>
              </a:solidFill>
            </c:spPr>
          </c:dPt>
          <c:dPt>
            <c:idx val="25"/>
            <c:invertIfNegative val="0"/>
            <c:bubble3D val="0"/>
            <c:spPr>
              <a:solidFill>
                <a:srgbClr val="FFC000"/>
              </a:solidFill>
            </c:spPr>
          </c:dPt>
          <c:dPt>
            <c:idx val="26"/>
            <c:invertIfNegative val="0"/>
            <c:bubble3D val="0"/>
            <c:spPr>
              <a:solidFill>
                <a:srgbClr val="FFC000"/>
              </a:solidFill>
            </c:spPr>
          </c:dPt>
          <c:dPt>
            <c:idx val="27"/>
            <c:invertIfNegative val="0"/>
            <c:bubble3D val="0"/>
            <c:spPr>
              <a:solidFill>
                <a:srgbClr val="00B050"/>
              </a:solidFill>
            </c:spPr>
          </c:dPt>
          <c:dPt>
            <c:idx val="31"/>
            <c:invertIfNegative val="0"/>
            <c:bubble3D val="0"/>
            <c:spPr>
              <a:solidFill>
                <a:srgbClr val="00B050"/>
              </a:solidFill>
            </c:spPr>
          </c:dPt>
          <c:dPt>
            <c:idx val="32"/>
            <c:invertIfNegative val="0"/>
            <c:bubble3D val="0"/>
            <c:spPr>
              <a:solidFill>
                <a:srgbClr val="00B050"/>
              </a:solidFill>
            </c:spPr>
          </c:dPt>
          <c:dPt>
            <c:idx val="33"/>
            <c:invertIfNegative val="0"/>
            <c:bubble3D val="0"/>
            <c:spPr>
              <a:solidFill>
                <a:srgbClr val="00B050"/>
              </a:solidFill>
            </c:spPr>
          </c:dPt>
          <c:dPt>
            <c:idx val="36"/>
            <c:invertIfNegative val="0"/>
            <c:bubble3D val="0"/>
            <c:spPr>
              <a:solidFill>
                <a:srgbClr val="FFC000"/>
              </a:solidFill>
            </c:spPr>
          </c:dPt>
          <c:dPt>
            <c:idx val="37"/>
            <c:invertIfNegative val="0"/>
            <c:bubble3D val="0"/>
            <c:spPr>
              <a:solidFill>
                <a:srgbClr val="FFC000"/>
              </a:solidFill>
            </c:spPr>
          </c:dPt>
          <c:dPt>
            <c:idx val="38"/>
            <c:invertIfNegative val="0"/>
            <c:bubble3D val="0"/>
            <c:spPr>
              <a:solidFill>
                <a:srgbClr val="FFC000"/>
              </a:solidFill>
            </c:spPr>
          </c:dPt>
          <c:dPt>
            <c:idx val="40"/>
            <c:invertIfNegative val="0"/>
            <c:bubble3D val="0"/>
            <c:spPr>
              <a:solidFill>
                <a:srgbClr val="FFC000"/>
              </a:solidFill>
            </c:spPr>
          </c:dPt>
          <c:dPt>
            <c:idx val="41"/>
            <c:invertIfNegative val="0"/>
            <c:bubble3D val="0"/>
            <c:spPr>
              <a:solidFill>
                <a:srgbClr val="00B050"/>
              </a:solidFill>
            </c:spPr>
          </c:dPt>
          <c:dPt>
            <c:idx val="42"/>
            <c:invertIfNegative val="0"/>
            <c:bubble3D val="0"/>
            <c:spPr>
              <a:solidFill>
                <a:srgbClr val="FFC000"/>
              </a:solidFill>
            </c:spPr>
          </c:dPt>
          <c:dPt>
            <c:idx val="43"/>
            <c:invertIfNegative val="0"/>
            <c:bubble3D val="0"/>
            <c:spPr>
              <a:solidFill>
                <a:srgbClr val="00B050"/>
              </a:solidFill>
            </c:spPr>
          </c:dPt>
          <c:dLbls>
            <c:dLbl>
              <c:idx val="19"/>
              <c:layout>
                <c:manualLayout>
                  <c:x val="-5.7179326464089834E-17"/>
                  <c:y val="9.701629071580834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0"/>
                  <c:y val="9.701629071580834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0"/>
                  <c:y val="7.27622180368558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0"/>
                  <c:y val="-7.27622180368562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0"/>
                  <c:y val="2.425407267895209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0"/>
                  <c:y val="7.27622180368564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5"/>
              <c:layout>
                <c:manualLayout>
                  <c:x val="0"/>
                  <c:y val="7.276221803685628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Лист1!$A$2:$A$86</c:f>
              <c:strCache>
                <c:ptCount val="49"/>
                <c:pt idx="0">
                  <c:v>Белгородская область</c:v>
                </c:pt>
                <c:pt idx="1">
                  <c:v>Брянская область</c:v>
                </c:pt>
                <c:pt idx="2">
                  <c:v>Воронежская область</c:v>
                </c:pt>
                <c:pt idx="3">
                  <c:v>Курская область</c:v>
                </c:pt>
                <c:pt idx="4">
                  <c:v>Орловская область</c:v>
                </c:pt>
                <c:pt idx="5">
                  <c:v>Рязанская область</c:v>
                </c:pt>
                <c:pt idx="6">
                  <c:v>Смоленская область</c:v>
                </c:pt>
                <c:pt idx="7">
                  <c:v>Тульская область</c:v>
                </c:pt>
                <c:pt idx="8">
                  <c:v>Ярославская область</c:v>
                </c:pt>
                <c:pt idx="9">
                  <c:v>Волгоградская область</c:v>
                </c:pt>
                <c:pt idx="10">
                  <c:v>Республика Калмыкия</c:v>
                </c:pt>
                <c:pt idx="11">
                  <c:v>Республика Крым</c:v>
                </c:pt>
                <c:pt idx="12">
                  <c:v>Архангельская область</c:v>
                </c:pt>
                <c:pt idx="13">
                  <c:v>Вологодская область</c:v>
                </c:pt>
                <c:pt idx="14">
                  <c:v>Калининградская область</c:v>
                </c:pt>
                <c:pt idx="15">
                  <c:v>Мурманская область</c:v>
                </c:pt>
                <c:pt idx="16">
                  <c:v>Ненецкий автономный округ</c:v>
                </c:pt>
                <c:pt idx="17">
                  <c:v>Псковская область</c:v>
                </c:pt>
                <c:pt idx="18">
                  <c:v>Амурская область</c:v>
                </c:pt>
                <c:pt idx="19">
                  <c:v>Камчатский край</c:v>
                </c:pt>
                <c:pt idx="20">
                  <c:v>Магаданская область</c:v>
                </c:pt>
                <c:pt idx="21">
                  <c:v>Приморский край</c:v>
                </c:pt>
                <c:pt idx="22">
                  <c:v>Республика Саха (Якутия)</c:v>
                </c:pt>
                <c:pt idx="23">
                  <c:v>Сахалинская область</c:v>
                </c:pt>
                <c:pt idx="24">
                  <c:v>Хабаровский край</c:v>
                </c:pt>
                <c:pt idx="25">
                  <c:v>Республика Алтай</c:v>
                </c:pt>
                <c:pt idx="26">
                  <c:v>Забайкальский край</c:v>
                </c:pt>
                <c:pt idx="27">
                  <c:v>Иркутская область</c:v>
                </c:pt>
                <c:pt idx="28">
                  <c:v>Кемеровская область</c:v>
                </c:pt>
                <c:pt idx="29">
                  <c:v>Новосибирская область</c:v>
                </c:pt>
                <c:pt idx="30">
                  <c:v>Омская область</c:v>
                </c:pt>
                <c:pt idx="31">
                  <c:v>Томская область</c:v>
                </c:pt>
                <c:pt idx="32">
                  <c:v>Республика Тыва</c:v>
                </c:pt>
                <c:pt idx="33">
                  <c:v>Курганская область</c:v>
                </c:pt>
                <c:pt idx="34">
                  <c:v>Свердловская область</c:v>
                </c:pt>
                <c:pt idx="35">
                  <c:v>Тюменская область</c:v>
                </c:pt>
                <c:pt idx="36">
                  <c:v>Ханты-Мансийский автономный округ - Югра</c:v>
                </c:pt>
                <c:pt idx="37">
                  <c:v>Челябинская область</c:v>
                </c:pt>
                <c:pt idx="38">
                  <c:v>Республика Башкортостан</c:v>
                </c:pt>
                <c:pt idx="39">
                  <c:v>Кировская область</c:v>
                </c:pt>
                <c:pt idx="40">
                  <c:v>Республика Мордовия</c:v>
                </c:pt>
                <c:pt idx="41">
                  <c:v>Пензенская область</c:v>
                </c:pt>
                <c:pt idx="42">
                  <c:v>Самарская область</c:v>
                </c:pt>
                <c:pt idx="43">
                  <c:v>Саратовская область</c:v>
                </c:pt>
                <c:pt idx="44">
                  <c:v>Удмуртская Республика</c:v>
                </c:pt>
                <c:pt idx="45">
                  <c:v>Республика Ингушетия</c:v>
                </c:pt>
                <c:pt idx="46">
                  <c:v>Кабардино-Балкарская Республика</c:v>
                </c:pt>
                <c:pt idx="47">
                  <c:v>Карачаево-Черкесская Республика</c:v>
                </c:pt>
                <c:pt idx="48">
                  <c:v>Ставропольский край</c:v>
                </c:pt>
              </c:strCache>
            </c:strRef>
          </c:cat>
          <c:val>
            <c:numRef>
              <c:f>Лист1!$B$2:$B$86</c:f>
              <c:numCache>
                <c:formatCode>0.00%</c:formatCode>
                <c:ptCount val="49"/>
                <c:pt idx="0">
                  <c:v>0.84694529652351769</c:v>
                </c:pt>
                <c:pt idx="1">
                  <c:v>1.7674890165596484</c:v>
                </c:pt>
                <c:pt idx="2">
                  <c:v>0.19750094253245007</c:v>
                </c:pt>
                <c:pt idx="3">
                  <c:v>0.94316644113667103</c:v>
                </c:pt>
                <c:pt idx="4">
                  <c:v>1.6772438803263825</c:v>
                </c:pt>
                <c:pt idx="5">
                  <c:v>0.63838964773544227</c:v>
                </c:pt>
                <c:pt idx="6">
                  <c:v>0.36751080914144546</c:v>
                </c:pt>
                <c:pt idx="7">
                  <c:v>0.43185696871190582</c:v>
                </c:pt>
                <c:pt idx="8">
                  <c:v>0.76379405794427035</c:v>
                </c:pt>
                <c:pt idx="9">
                  <c:v>0.30155326460481108</c:v>
                </c:pt>
                <c:pt idx="10">
                  <c:v>1.0280963302752293</c:v>
                </c:pt>
                <c:pt idx="11">
                  <c:v>0.61370527592480306</c:v>
                </c:pt>
                <c:pt idx="12">
                  <c:v>0.28266536331052466</c:v>
                </c:pt>
                <c:pt idx="13">
                  <c:v>0.70621468926553677</c:v>
                </c:pt>
                <c:pt idx="14">
                  <c:v>1.1834190090779833</c:v>
                </c:pt>
                <c:pt idx="15">
                  <c:v>0.25117511323818476</c:v>
                </c:pt>
                <c:pt idx="16">
                  <c:v>2.1204819277108435</c:v>
                </c:pt>
                <c:pt idx="17">
                  <c:v>7.5989782886334623E-2</c:v>
                </c:pt>
                <c:pt idx="18">
                  <c:v>1.2642633228840126</c:v>
                </c:pt>
                <c:pt idx="19">
                  <c:v>0.83099906629318432</c:v>
                </c:pt>
                <c:pt idx="20">
                  <c:v>0.4619271021291953</c:v>
                </c:pt>
                <c:pt idx="21">
                  <c:v>0.8385296677417704</c:v>
                </c:pt>
                <c:pt idx="22">
                  <c:v>1.0230538140020899</c:v>
                </c:pt>
                <c:pt idx="23">
                  <c:v>0.20220380485967226</c:v>
                </c:pt>
                <c:pt idx="24">
                  <c:v>0.77840670859538785</c:v>
                </c:pt>
                <c:pt idx="25">
                  <c:v>0.91608876560332864</c:v>
                </c:pt>
                <c:pt idx="26">
                  <c:v>0.90358814352574091</c:v>
                </c:pt>
                <c:pt idx="27">
                  <c:v>2.8317580340264641</c:v>
                </c:pt>
                <c:pt idx="28">
                  <c:v>0.40197175220248921</c:v>
                </c:pt>
                <c:pt idx="29">
                  <c:v>0.48766894245506481</c:v>
                </c:pt>
                <c:pt idx="30">
                  <c:v>0.49617470103245942</c:v>
                </c:pt>
                <c:pt idx="31">
                  <c:v>1.8059186189889023</c:v>
                </c:pt>
                <c:pt idx="32">
                  <c:v>1.8327822390174775</c:v>
                </c:pt>
                <c:pt idx="33">
                  <c:v>1.5899231812019881</c:v>
                </c:pt>
                <c:pt idx="34">
                  <c:v>0.43318389339036739</c:v>
                </c:pt>
                <c:pt idx="35">
                  <c:v>0.39859033371691605</c:v>
                </c:pt>
                <c:pt idx="36">
                  <c:v>0.95849204790889464</c:v>
                </c:pt>
                <c:pt idx="37">
                  <c:v>0.93150996041788348</c:v>
                </c:pt>
                <c:pt idx="38">
                  <c:v>0.66096556338469914</c:v>
                </c:pt>
                <c:pt idx="39">
                  <c:v>0.11016002977298103</c:v>
                </c:pt>
                <c:pt idx="40">
                  <c:v>0.79220183486238538</c:v>
                </c:pt>
                <c:pt idx="41">
                  <c:v>1.211357911609801</c:v>
                </c:pt>
                <c:pt idx="42">
                  <c:v>0.75924911329623124</c:v>
                </c:pt>
                <c:pt idx="43">
                  <c:v>1.1636324230602517</c:v>
                </c:pt>
                <c:pt idx="44">
                  <c:v>8.8590253767369065E-2</c:v>
                </c:pt>
                <c:pt idx="45">
                  <c:v>0.30962343096234313</c:v>
                </c:pt>
                <c:pt idx="46">
                  <c:v>0.33698940998487159</c:v>
                </c:pt>
                <c:pt idx="47">
                  <c:v>0.24800481855142303</c:v>
                </c:pt>
                <c:pt idx="48">
                  <c:v>3.0322415557830093E-2</c:v>
                </c:pt>
              </c:numCache>
            </c:numRef>
          </c:val>
        </c:ser>
        <c:dLbls>
          <c:showLegendKey val="0"/>
          <c:showVal val="0"/>
          <c:showCatName val="0"/>
          <c:showSerName val="0"/>
          <c:showPercent val="0"/>
          <c:showBubbleSize val="0"/>
        </c:dLbls>
        <c:gapWidth val="85"/>
        <c:axId val="314049360"/>
        <c:axId val="314043480"/>
      </c:barChart>
      <c:catAx>
        <c:axId val="314049360"/>
        <c:scaling>
          <c:orientation val="minMax"/>
        </c:scaling>
        <c:delete val="0"/>
        <c:axPos val="b"/>
        <c:numFmt formatCode="General" sourceLinked="0"/>
        <c:majorTickMark val="out"/>
        <c:minorTickMark val="none"/>
        <c:tickLblPos val="nextTo"/>
        <c:txPr>
          <a:bodyPr rot="-3000000"/>
          <a:lstStyle/>
          <a:p>
            <a:pPr>
              <a:defRPr sz="800"/>
            </a:pPr>
            <a:endParaRPr lang="ru-RU"/>
          </a:p>
        </c:txPr>
        <c:crossAx val="314043480"/>
        <c:crosses val="autoZero"/>
        <c:auto val="1"/>
        <c:lblAlgn val="ctr"/>
        <c:lblOffset val="100"/>
        <c:tickLblSkip val="1"/>
        <c:noMultiLvlLbl val="0"/>
      </c:catAx>
      <c:valAx>
        <c:axId val="314043480"/>
        <c:scaling>
          <c:orientation val="minMax"/>
          <c:max val="1"/>
        </c:scaling>
        <c:delete val="0"/>
        <c:axPos val="l"/>
        <c:majorGridlines/>
        <c:numFmt formatCode="0.00%" sourceLinked="1"/>
        <c:majorTickMark val="out"/>
        <c:minorTickMark val="none"/>
        <c:tickLblPos val="nextTo"/>
        <c:crossAx val="314049360"/>
        <c:crosses val="autoZero"/>
        <c:crossBetween val="between"/>
      </c:valAx>
    </c:plotArea>
    <c:plotVisOnly val="1"/>
    <c:dispBlanksAs val="gap"/>
    <c:showDLblsOverMax val="0"/>
  </c:chart>
  <c:txPr>
    <a:bodyPr/>
    <a:lstStyle/>
    <a:p>
      <a:pPr>
        <a:defRPr sz="10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81310908474557"/>
          <c:y val="2.8956152467304628E-2"/>
          <c:w val="0.79188922028606512"/>
          <c:h val="0.77589368179654994"/>
        </c:manualLayout>
      </c:layout>
      <c:barChart>
        <c:barDir val="bar"/>
        <c:grouping val="clustered"/>
        <c:varyColors val="0"/>
        <c:ser>
          <c:idx val="0"/>
          <c:order val="0"/>
          <c:tx>
            <c:strRef>
              <c:f>Лист1!$K$19</c:f>
              <c:strCache>
                <c:ptCount val="1"/>
                <c:pt idx="0">
                  <c:v>2009</c:v>
                </c:pt>
              </c:strCache>
            </c:strRef>
          </c:tx>
          <c:invertIfNegative val="0"/>
          <c:cat>
            <c:strRef>
              <c:f>Лист1!$B$20:$C$31</c:f>
              <c:strCache>
                <c:ptCount val="12"/>
                <c:pt idx="0">
                  <c:v>все население</c:v>
                </c:pt>
                <c:pt idx="1">
                  <c:v>до 1 года</c:v>
                </c:pt>
                <c:pt idx="2">
                  <c:v>1-2</c:v>
                </c:pt>
                <c:pt idx="3">
                  <c:v>3-6</c:v>
                </c:pt>
                <c:pt idx="4">
                  <c:v>7-10</c:v>
                </c:pt>
                <c:pt idx="5">
                  <c:v>11-14</c:v>
                </c:pt>
                <c:pt idx="6">
                  <c:v>15-19</c:v>
                </c:pt>
                <c:pt idx="7">
                  <c:v>20-29</c:v>
                </c:pt>
                <c:pt idx="8">
                  <c:v>30-39</c:v>
                </c:pt>
                <c:pt idx="9">
                  <c:v>40-49</c:v>
                </c:pt>
                <c:pt idx="10">
                  <c:v>50-59</c:v>
                </c:pt>
                <c:pt idx="11">
                  <c:v>более 60</c:v>
                </c:pt>
              </c:strCache>
            </c:strRef>
          </c:cat>
          <c:val>
            <c:numRef>
              <c:f>Лист1!$K$20:$K$31</c:f>
              <c:numCache>
                <c:formatCode>General</c:formatCode>
                <c:ptCount val="12"/>
                <c:pt idx="0">
                  <c:v>42.57</c:v>
                </c:pt>
                <c:pt idx="1">
                  <c:v>3.81</c:v>
                </c:pt>
                <c:pt idx="2">
                  <c:v>3.75</c:v>
                </c:pt>
                <c:pt idx="3">
                  <c:v>1.62</c:v>
                </c:pt>
                <c:pt idx="4">
                  <c:v>0.91</c:v>
                </c:pt>
                <c:pt idx="5">
                  <c:v>2.25</c:v>
                </c:pt>
                <c:pt idx="6">
                  <c:v>13.14</c:v>
                </c:pt>
                <c:pt idx="7">
                  <c:v>82.62</c:v>
                </c:pt>
                <c:pt idx="8">
                  <c:v>93.72</c:v>
                </c:pt>
                <c:pt idx="9">
                  <c:v>42.3</c:v>
                </c:pt>
                <c:pt idx="10">
                  <c:v>33.54</c:v>
                </c:pt>
                <c:pt idx="11">
                  <c:v>17.88</c:v>
                </c:pt>
              </c:numCache>
            </c:numRef>
          </c:val>
        </c:ser>
        <c:ser>
          <c:idx val="1"/>
          <c:order val="1"/>
          <c:tx>
            <c:strRef>
              <c:f>Лист1!$P$19</c:f>
              <c:strCache>
                <c:ptCount val="1"/>
                <c:pt idx="0">
                  <c:v>2014</c:v>
                </c:pt>
              </c:strCache>
            </c:strRef>
          </c:tx>
          <c:invertIfNegative val="0"/>
          <c:cat>
            <c:strRef>
              <c:f>Лист1!$B$20:$C$31</c:f>
              <c:strCache>
                <c:ptCount val="12"/>
                <c:pt idx="0">
                  <c:v>все население</c:v>
                </c:pt>
                <c:pt idx="1">
                  <c:v>до 1 года</c:v>
                </c:pt>
                <c:pt idx="2">
                  <c:v>1-2</c:v>
                </c:pt>
                <c:pt idx="3">
                  <c:v>3-6</c:v>
                </c:pt>
                <c:pt idx="4">
                  <c:v>7-10</c:v>
                </c:pt>
                <c:pt idx="5">
                  <c:v>11-14</c:v>
                </c:pt>
                <c:pt idx="6">
                  <c:v>15-19</c:v>
                </c:pt>
                <c:pt idx="7">
                  <c:v>20-29</c:v>
                </c:pt>
                <c:pt idx="8">
                  <c:v>30-39</c:v>
                </c:pt>
                <c:pt idx="9">
                  <c:v>40-49</c:v>
                </c:pt>
                <c:pt idx="10">
                  <c:v>50-59</c:v>
                </c:pt>
                <c:pt idx="11">
                  <c:v>более 60</c:v>
                </c:pt>
              </c:strCache>
            </c:strRef>
          </c:cat>
          <c:val>
            <c:numRef>
              <c:f>Лист1!$P$20:$P$31</c:f>
              <c:numCache>
                <c:formatCode>General</c:formatCode>
                <c:ptCount val="12"/>
                <c:pt idx="0">
                  <c:v>40.409999999999997</c:v>
                </c:pt>
                <c:pt idx="1">
                  <c:v>4.95</c:v>
                </c:pt>
                <c:pt idx="2">
                  <c:v>3.28</c:v>
                </c:pt>
                <c:pt idx="3">
                  <c:v>1.36</c:v>
                </c:pt>
                <c:pt idx="4">
                  <c:v>0.95</c:v>
                </c:pt>
                <c:pt idx="5">
                  <c:v>1.92</c:v>
                </c:pt>
                <c:pt idx="6">
                  <c:v>11.79</c:v>
                </c:pt>
                <c:pt idx="7">
                  <c:v>51.71</c:v>
                </c:pt>
                <c:pt idx="8">
                  <c:v>98.45</c:v>
                </c:pt>
                <c:pt idx="9">
                  <c:v>55.49</c:v>
                </c:pt>
                <c:pt idx="10">
                  <c:v>34.19</c:v>
                </c:pt>
                <c:pt idx="11">
                  <c:v>21.85</c:v>
                </c:pt>
              </c:numCache>
            </c:numRef>
          </c:val>
        </c:ser>
        <c:dLbls>
          <c:showLegendKey val="0"/>
          <c:showVal val="0"/>
          <c:showCatName val="0"/>
          <c:showSerName val="0"/>
          <c:showPercent val="0"/>
          <c:showBubbleSize val="0"/>
        </c:dLbls>
        <c:gapWidth val="150"/>
        <c:axId val="313159160"/>
        <c:axId val="312829856"/>
      </c:barChart>
      <c:catAx>
        <c:axId val="313159160"/>
        <c:scaling>
          <c:orientation val="minMax"/>
        </c:scaling>
        <c:delete val="0"/>
        <c:axPos val="l"/>
        <c:numFmt formatCode="General" sourceLinked="0"/>
        <c:majorTickMark val="out"/>
        <c:minorTickMark val="none"/>
        <c:tickLblPos val="nextTo"/>
        <c:crossAx val="312829856"/>
        <c:crosses val="autoZero"/>
        <c:auto val="1"/>
        <c:lblAlgn val="ctr"/>
        <c:lblOffset val="100"/>
        <c:noMultiLvlLbl val="0"/>
      </c:catAx>
      <c:valAx>
        <c:axId val="312829856"/>
        <c:scaling>
          <c:orientation val="minMax"/>
          <c:max val="110"/>
          <c:min val="0"/>
        </c:scaling>
        <c:delete val="0"/>
        <c:axPos val="b"/>
        <c:majorGridlines/>
        <c:numFmt formatCode="General" sourceLinked="1"/>
        <c:majorTickMark val="out"/>
        <c:minorTickMark val="none"/>
        <c:tickLblPos val="nextTo"/>
        <c:crossAx val="313159160"/>
        <c:crosses val="autoZero"/>
        <c:crossBetween val="between"/>
        <c:majorUnit val="20"/>
        <c:minorUnit val="4"/>
      </c:valAx>
    </c:plotArea>
    <c:legend>
      <c:legendPos val="b"/>
      <c:layout>
        <c:manualLayout>
          <c:xMode val="edge"/>
          <c:yMode val="edge"/>
          <c:x val="0.24732449006140819"/>
          <c:y val="0.93699094197866906"/>
          <c:w val="0.44803924563937342"/>
          <c:h val="4.9065702101475907E-2"/>
        </c:manualLayout>
      </c:layout>
      <c:overlay val="0"/>
    </c:legend>
    <c:plotVisOnly val="1"/>
    <c:dispBlanksAs val="gap"/>
    <c:showDLblsOverMax val="0"/>
  </c:chart>
  <c:txPr>
    <a:bodyPr/>
    <a:lstStyle/>
    <a:p>
      <a:pPr>
        <a:defRPr sz="1200" b="1" i="0" baseline="0"/>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spPr>
            <a:ln w="76200"/>
          </c:spPr>
          <c:marker>
            <c:symbol val="none"/>
          </c:marker>
          <c:dLbls>
            <c:dLbl>
              <c:idx val="221"/>
              <c:layout>
                <c:manualLayout>
                  <c:x val="-1.097598029363105E-16"/>
                  <c:y val="-4.2420461634435441E-2"/>
                </c:manualLayout>
              </c:layout>
              <c:numFmt formatCode="#,##0" sourceLinked="0"/>
              <c:spPr/>
              <c:txPr>
                <a:bodyPr/>
                <a:lstStyle/>
                <a:p>
                  <a:pPr>
                    <a:defRPr b="1"/>
                  </a:pPr>
                  <a:endParaRPr lang="ru-RU"/>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Лист1!$A$2:$A$223</c:f>
              <c:strCache>
                <c:ptCount val="222"/>
                <c:pt idx="0">
                  <c:v>24.09.2012</c:v>
                </c:pt>
                <c:pt idx="1">
                  <c:v>01.10.2012</c:v>
                </c:pt>
                <c:pt idx="2">
                  <c:v>08.10.2012</c:v>
                </c:pt>
                <c:pt idx="3">
                  <c:v>15.10.2012</c:v>
                </c:pt>
                <c:pt idx="4">
                  <c:v>22.10.2012</c:v>
                </c:pt>
                <c:pt idx="5">
                  <c:v>29.10.2012</c:v>
                </c:pt>
                <c:pt idx="6">
                  <c:v>05.11.2012</c:v>
                </c:pt>
                <c:pt idx="7">
                  <c:v>12.11.2012</c:v>
                </c:pt>
                <c:pt idx="8">
                  <c:v>19.11.2012</c:v>
                </c:pt>
                <c:pt idx="9">
                  <c:v>26.11.2012</c:v>
                </c:pt>
                <c:pt idx="10">
                  <c:v>03.12.2012</c:v>
                </c:pt>
                <c:pt idx="11">
                  <c:v>10.12.2012</c:v>
                </c:pt>
                <c:pt idx="12">
                  <c:v>17.12.2012</c:v>
                </c:pt>
                <c:pt idx="13">
                  <c:v>24.12.2012</c:v>
                </c:pt>
                <c:pt idx="14">
                  <c:v>31.12.2012</c:v>
                </c:pt>
                <c:pt idx="15">
                  <c:v>07.01.2013</c:v>
                </c:pt>
                <c:pt idx="16">
                  <c:v>14.01.2013</c:v>
                </c:pt>
                <c:pt idx="17">
                  <c:v>21.01.2013</c:v>
                </c:pt>
                <c:pt idx="18">
                  <c:v>28.01.2013</c:v>
                </c:pt>
                <c:pt idx="19">
                  <c:v>04.02.2013</c:v>
                </c:pt>
                <c:pt idx="20">
                  <c:v>11.02.2013</c:v>
                </c:pt>
                <c:pt idx="21">
                  <c:v>18.02.2013</c:v>
                </c:pt>
                <c:pt idx="22">
                  <c:v>25.02.2013</c:v>
                </c:pt>
                <c:pt idx="23">
                  <c:v>04.03.2013</c:v>
                </c:pt>
                <c:pt idx="24">
                  <c:v>11.03.2013</c:v>
                </c:pt>
                <c:pt idx="25">
                  <c:v>18.03.2013</c:v>
                </c:pt>
                <c:pt idx="26">
                  <c:v>25.03.2013</c:v>
                </c:pt>
                <c:pt idx="27">
                  <c:v>01.04.2013</c:v>
                </c:pt>
                <c:pt idx="28">
                  <c:v>08.04.2013</c:v>
                </c:pt>
                <c:pt idx="29">
                  <c:v>15.04.2013</c:v>
                </c:pt>
                <c:pt idx="30">
                  <c:v>22.04.2013</c:v>
                </c:pt>
                <c:pt idx="31">
                  <c:v>29.04.2013</c:v>
                </c:pt>
                <c:pt idx="32">
                  <c:v>06.05.2013</c:v>
                </c:pt>
                <c:pt idx="33">
                  <c:v>13.05.2013</c:v>
                </c:pt>
                <c:pt idx="34">
                  <c:v>20.05.2013</c:v>
                </c:pt>
                <c:pt idx="35">
                  <c:v>27.05.2013</c:v>
                </c:pt>
                <c:pt idx="36">
                  <c:v>03.06.2013</c:v>
                </c:pt>
                <c:pt idx="37">
                  <c:v>10.06.2013</c:v>
                </c:pt>
                <c:pt idx="38">
                  <c:v>17.06.2013</c:v>
                </c:pt>
                <c:pt idx="39">
                  <c:v>24.06.2013</c:v>
                </c:pt>
                <c:pt idx="40">
                  <c:v>01.07.2013</c:v>
                </c:pt>
                <c:pt idx="41">
                  <c:v>08.07.2013</c:v>
                </c:pt>
                <c:pt idx="42">
                  <c:v>15.07.2013</c:v>
                </c:pt>
                <c:pt idx="43">
                  <c:v>22.07.2013</c:v>
                </c:pt>
                <c:pt idx="44">
                  <c:v>29.07.2013</c:v>
                </c:pt>
                <c:pt idx="45">
                  <c:v>05.08.2013</c:v>
                </c:pt>
                <c:pt idx="46">
                  <c:v>12.08.2013</c:v>
                </c:pt>
                <c:pt idx="47">
                  <c:v>19.08.2013</c:v>
                </c:pt>
                <c:pt idx="48">
                  <c:v>26.08.2013</c:v>
                </c:pt>
                <c:pt idx="49">
                  <c:v>02.09.2013</c:v>
                </c:pt>
                <c:pt idx="50">
                  <c:v>09.09.2013</c:v>
                </c:pt>
                <c:pt idx="51">
                  <c:v>16.09.2013</c:v>
                </c:pt>
                <c:pt idx="52">
                  <c:v>23.09.2013</c:v>
                </c:pt>
                <c:pt idx="53">
                  <c:v>30.09.2013</c:v>
                </c:pt>
                <c:pt idx="54">
                  <c:v>07.10.2013</c:v>
                </c:pt>
                <c:pt idx="55">
                  <c:v>14.10.2013</c:v>
                </c:pt>
                <c:pt idx="56">
                  <c:v>21.10.2013</c:v>
                </c:pt>
                <c:pt idx="57">
                  <c:v>28.10.2013</c:v>
                </c:pt>
                <c:pt idx="58">
                  <c:v>04.11.2013</c:v>
                </c:pt>
                <c:pt idx="59">
                  <c:v>11.11.2013</c:v>
                </c:pt>
                <c:pt idx="60">
                  <c:v>18.11.2013</c:v>
                </c:pt>
                <c:pt idx="61">
                  <c:v>25.11.2013</c:v>
                </c:pt>
                <c:pt idx="62">
                  <c:v>02.12.2013</c:v>
                </c:pt>
                <c:pt idx="63">
                  <c:v>09.12.2013</c:v>
                </c:pt>
                <c:pt idx="64">
                  <c:v>16.12.2013</c:v>
                </c:pt>
                <c:pt idx="65">
                  <c:v>23.12.2013</c:v>
                </c:pt>
                <c:pt idx="66">
                  <c:v>30.12.2013</c:v>
                </c:pt>
                <c:pt idx="67">
                  <c:v>06.01.2014</c:v>
                </c:pt>
                <c:pt idx="68">
                  <c:v>13.01.2014</c:v>
                </c:pt>
                <c:pt idx="69">
                  <c:v>20.01.2014</c:v>
                </c:pt>
                <c:pt idx="70">
                  <c:v>27.01.2014</c:v>
                </c:pt>
                <c:pt idx="71">
                  <c:v>03.02.2014</c:v>
                </c:pt>
                <c:pt idx="72">
                  <c:v>10.02.2014</c:v>
                </c:pt>
                <c:pt idx="73">
                  <c:v>17.02.2014</c:v>
                </c:pt>
                <c:pt idx="74">
                  <c:v>24.02.2014</c:v>
                </c:pt>
                <c:pt idx="75">
                  <c:v>03.03.2014</c:v>
                </c:pt>
                <c:pt idx="76">
                  <c:v>10.03.2014</c:v>
                </c:pt>
                <c:pt idx="77">
                  <c:v>17.03.2014</c:v>
                </c:pt>
                <c:pt idx="78">
                  <c:v>24.03.2014</c:v>
                </c:pt>
                <c:pt idx="79">
                  <c:v>31.03.2014</c:v>
                </c:pt>
                <c:pt idx="80">
                  <c:v>07.04.2014</c:v>
                </c:pt>
                <c:pt idx="81">
                  <c:v>14.04.2014</c:v>
                </c:pt>
                <c:pt idx="82">
                  <c:v>21.04.2014</c:v>
                </c:pt>
                <c:pt idx="83">
                  <c:v>28.04.2014</c:v>
                </c:pt>
                <c:pt idx="84">
                  <c:v>05.05.2014</c:v>
                </c:pt>
                <c:pt idx="85">
                  <c:v>12.05.2014</c:v>
                </c:pt>
                <c:pt idx="86">
                  <c:v>19.05.2014</c:v>
                </c:pt>
                <c:pt idx="87">
                  <c:v>26.05.2014</c:v>
                </c:pt>
                <c:pt idx="88">
                  <c:v>02.06.2014</c:v>
                </c:pt>
                <c:pt idx="89">
                  <c:v>09.06.2014</c:v>
                </c:pt>
                <c:pt idx="90">
                  <c:v>16.06.2014</c:v>
                </c:pt>
                <c:pt idx="91">
                  <c:v>23.06.2014</c:v>
                </c:pt>
                <c:pt idx="92">
                  <c:v>30.06.2014</c:v>
                </c:pt>
                <c:pt idx="93">
                  <c:v>07.07.2014</c:v>
                </c:pt>
                <c:pt idx="94">
                  <c:v>14.07.2014</c:v>
                </c:pt>
                <c:pt idx="95">
                  <c:v>21.07.2014</c:v>
                </c:pt>
                <c:pt idx="96">
                  <c:v>28.07.2014</c:v>
                </c:pt>
                <c:pt idx="97">
                  <c:v>04.08.2014</c:v>
                </c:pt>
                <c:pt idx="98">
                  <c:v>11.08.2014</c:v>
                </c:pt>
                <c:pt idx="99">
                  <c:v>18.08.2014</c:v>
                </c:pt>
                <c:pt idx="100">
                  <c:v>25.08.2014</c:v>
                </c:pt>
                <c:pt idx="101">
                  <c:v>01.09.2014</c:v>
                </c:pt>
                <c:pt idx="102">
                  <c:v>08.09.2014</c:v>
                </c:pt>
                <c:pt idx="103">
                  <c:v>15.09.2014</c:v>
                </c:pt>
                <c:pt idx="104">
                  <c:v>22.09.2014</c:v>
                </c:pt>
                <c:pt idx="105">
                  <c:v>29.09.2014</c:v>
                </c:pt>
                <c:pt idx="106">
                  <c:v>06.10.2014</c:v>
                </c:pt>
                <c:pt idx="107">
                  <c:v>13.10.2014</c:v>
                </c:pt>
                <c:pt idx="108">
                  <c:v>20.10.2014</c:v>
                </c:pt>
                <c:pt idx="109">
                  <c:v>27.10.2014</c:v>
                </c:pt>
                <c:pt idx="110">
                  <c:v>03.11.2014</c:v>
                </c:pt>
                <c:pt idx="111">
                  <c:v>10.11.2014</c:v>
                </c:pt>
                <c:pt idx="112">
                  <c:v>17.11.2014</c:v>
                </c:pt>
                <c:pt idx="113">
                  <c:v>24.11.2014</c:v>
                </c:pt>
                <c:pt idx="114">
                  <c:v>01.12.2014</c:v>
                </c:pt>
                <c:pt idx="115">
                  <c:v>08.12.2014</c:v>
                </c:pt>
                <c:pt idx="116">
                  <c:v>15.12.2014</c:v>
                </c:pt>
                <c:pt idx="117">
                  <c:v>22.12.2014</c:v>
                </c:pt>
                <c:pt idx="118">
                  <c:v>29.12.2014</c:v>
                </c:pt>
                <c:pt idx="119">
                  <c:v>05.01.2015</c:v>
                </c:pt>
                <c:pt idx="120">
                  <c:v>12.01.2015</c:v>
                </c:pt>
                <c:pt idx="121">
                  <c:v>19.01.2015</c:v>
                </c:pt>
                <c:pt idx="122">
                  <c:v>26.01.2015</c:v>
                </c:pt>
                <c:pt idx="123">
                  <c:v>02.02.2015</c:v>
                </c:pt>
                <c:pt idx="124">
                  <c:v>09.02.2015</c:v>
                </c:pt>
                <c:pt idx="125">
                  <c:v>16.02.2015</c:v>
                </c:pt>
                <c:pt idx="126">
                  <c:v>23.02.2015</c:v>
                </c:pt>
                <c:pt idx="127">
                  <c:v>02.03.2015</c:v>
                </c:pt>
                <c:pt idx="128">
                  <c:v>09.03.2015</c:v>
                </c:pt>
                <c:pt idx="129">
                  <c:v>16.03.2015</c:v>
                </c:pt>
                <c:pt idx="130">
                  <c:v>23.03.2015</c:v>
                </c:pt>
                <c:pt idx="131">
                  <c:v>30.03.2015</c:v>
                </c:pt>
                <c:pt idx="132">
                  <c:v>06.04.2015</c:v>
                </c:pt>
                <c:pt idx="133">
                  <c:v>13.04.2015</c:v>
                </c:pt>
                <c:pt idx="134">
                  <c:v>20.04.2015</c:v>
                </c:pt>
                <c:pt idx="135">
                  <c:v>27.04.2015</c:v>
                </c:pt>
                <c:pt idx="136">
                  <c:v>04.05.2015</c:v>
                </c:pt>
                <c:pt idx="137">
                  <c:v>11.05.2015</c:v>
                </c:pt>
                <c:pt idx="138">
                  <c:v>18.05.2015</c:v>
                </c:pt>
                <c:pt idx="139">
                  <c:v>25.05.2015</c:v>
                </c:pt>
                <c:pt idx="140">
                  <c:v>01.06.2015</c:v>
                </c:pt>
                <c:pt idx="141">
                  <c:v>08.06.2015</c:v>
                </c:pt>
                <c:pt idx="142">
                  <c:v>15.06.2015</c:v>
                </c:pt>
                <c:pt idx="143">
                  <c:v>22.06.2015</c:v>
                </c:pt>
                <c:pt idx="144">
                  <c:v>29.06.2015</c:v>
                </c:pt>
                <c:pt idx="145">
                  <c:v>06.07.2015</c:v>
                </c:pt>
                <c:pt idx="146">
                  <c:v>13.07.2015</c:v>
                </c:pt>
                <c:pt idx="147">
                  <c:v>20.07.2015</c:v>
                </c:pt>
                <c:pt idx="148">
                  <c:v>27.07.2015</c:v>
                </c:pt>
                <c:pt idx="149">
                  <c:v>03.08.2015</c:v>
                </c:pt>
                <c:pt idx="150">
                  <c:v>10.08.2015</c:v>
                </c:pt>
                <c:pt idx="151">
                  <c:v>17.08.2015</c:v>
                </c:pt>
                <c:pt idx="152">
                  <c:v>24.08.2015</c:v>
                </c:pt>
                <c:pt idx="153">
                  <c:v>31.08.2015</c:v>
                </c:pt>
                <c:pt idx="154">
                  <c:v>07.09.2015</c:v>
                </c:pt>
                <c:pt idx="155">
                  <c:v>14.09.2015</c:v>
                </c:pt>
                <c:pt idx="156">
                  <c:v>21.09.2015</c:v>
                </c:pt>
                <c:pt idx="157">
                  <c:v>28.09.2015</c:v>
                </c:pt>
                <c:pt idx="158">
                  <c:v>05.10.2015</c:v>
                </c:pt>
                <c:pt idx="159">
                  <c:v>12.10.2015</c:v>
                </c:pt>
                <c:pt idx="160">
                  <c:v>19.10.2015</c:v>
                </c:pt>
                <c:pt idx="161">
                  <c:v>26.10.2015</c:v>
                </c:pt>
                <c:pt idx="162">
                  <c:v>02.11.2015</c:v>
                </c:pt>
                <c:pt idx="163">
                  <c:v>09.11.2015</c:v>
                </c:pt>
                <c:pt idx="164">
                  <c:v>16.11.2015</c:v>
                </c:pt>
                <c:pt idx="165">
                  <c:v>23.11.2015</c:v>
                </c:pt>
                <c:pt idx="166">
                  <c:v>30.11.2015</c:v>
                </c:pt>
                <c:pt idx="167">
                  <c:v>07.12.2015</c:v>
                </c:pt>
                <c:pt idx="168">
                  <c:v>14.12.2015</c:v>
                </c:pt>
                <c:pt idx="169">
                  <c:v>21.12.2015</c:v>
                </c:pt>
                <c:pt idx="170">
                  <c:v>28.12.2015</c:v>
                </c:pt>
                <c:pt idx="171">
                  <c:v>04.01.2016</c:v>
                </c:pt>
                <c:pt idx="172">
                  <c:v>11.01.2016</c:v>
                </c:pt>
                <c:pt idx="173">
                  <c:v>18.01.2016</c:v>
                </c:pt>
                <c:pt idx="174">
                  <c:v>25.01.2016</c:v>
                </c:pt>
                <c:pt idx="175">
                  <c:v>01.02.2016</c:v>
                </c:pt>
                <c:pt idx="176">
                  <c:v>08.02.2016</c:v>
                </c:pt>
                <c:pt idx="177">
                  <c:v>15.02.2016</c:v>
                </c:pt>
                <c:pt idx="178">
                  <c:v>22.02.2016</c:v>
                </c:pt>
                <c:pt idx="179">
                  <c:v>29.02.2016</c:v>
                </c:pt>
                <c:pt idx="180">
                  <c:v>07.03.2016</c:v>
                </c:pt>
                <c:pt idx="181">
                  <c:v>14.03.2016</c:v>
                </c:pt>
                <c:pt idx="182">
                  <c:v>21.03.2016</c:v>
                </c:pt>
                <c:pt idx="183">
                  <c:v>28.03.2016</c:v>
                </c:pt>
                <c:pt idx="184">
                  <c:v>04.04.2016</c:v>
                </c:pt>
                <c:pt idx="185">
                  <c:v>11.04.2016</c:v>
                </c:pt>
                <c:pt idx="186">
                  <c:v>18.04.2016</c:v>
                </c:pt>
                <c:pt idx="187">
                  <c:v>25.04.2016</c:v>
                </c:pt>
                <c:pt idx="188">
                  <c:v>02.05.2016</c:v>
                </c:pt>
                <c:pt idx="189">
                  <c:v>09.05.2016</c:v>
                </c:pt>
                <c:pt idx="190">
                  <c:v>16.05.2016</c:v>
                </c:pt>
                <c:pt idx="191">
                  <c:v>23.05.2016</c:v>
                </c:pt>
                <c:pt idx="192">
                  <c:v>30.05.2016</c:v>
                </c:pt>
                <c:pt idx="193">
                  <c:v>06.06.2016</c:v>
                </c:pt>
                <c:pt idx="194">
                  <c:v>13.06.2016</c:v>
                </c:pt>
                <c:pt idx="195">
                  <c:v>20.06.2016</c:v>
                </c:pt>
                <c:pt idx="196">
                  <c:v>27.06.2016</c:v>
                </c:pt>
                <c:pt idx="197">
                  <c:v>04.07.2016</c:v>
                </c:pt>
                <c:pt idx="198">
                  <c:v>11.07.2016</c:v>
                </c:pt>
                <c:pt idx="199">
                  <c:v>18.07.2016</c:v>
                </c:pt>
                <c:pt idx="200">
                  <c:v>25.07.2016</c:v>
                </c:pt>
                <c:pt idx="201">
                  <c:v>01.08.2016</c:v>
                </c:pt>
                <c:pt idx="202">
                  <c:v>08.08.2016</c:v>
                </c:pt>
                <c:pt idx="203">
                  <c:v>15.08.2016</c:v>
                </c:pt>
                <c:pt idx="204">
                  <c:v>22.08.2016</c:v>
                </c:pt>
                <c:pt idx="205">
                  <c:v>29.08.2016</c:v>
                </c:pt>
                <c:pt idx="206">
                  <c:v>05.09.2016</c:v>
                </c:pt>
                <c:pt idx="207">
                  <c:v>12.09.2016</c:v>
                </c:pt>
                <c:pt idx="208">
                  <c:v>19.09.2016</c:v>
                </c:pt>
                <c:pt idx="209">
                  <c:v>26.09.2016</c:v>
                </c:pt>
                <c:pt idx="210">
                  <c:v>03.10.2016</c:v>
                </c:pt>
                <c:pt idx="211">
                  <c:v>10.10.2016</c:v>
                </c:pt>
                <c:pt idx="212">
                  <c:v>17.10.2016</c:v>
                </c:pt>
                <c:pt idx="213">
                  <c:v>24.10.2016</c:v>
                </c:pt>
                <c:pt idx="214">
                  <c:v>31.10.2016</c:v>
                </c:pt>
                <c:pt idx="215">
                  <c:v>07.11.2016</c:v>
                </c:pt>
                <c:pt idx="216">
                  <c:v>14.11.2016</c:v>
                </c:pt>
                <c:pt idx="217">
                  <c:v>21.11.2016</c:v>
                </c:pt>
                <c:pt idx="218">
                  <c:v>28.11.2016</c:v>
                </c:pt>
                <c:pt idx="219">
                  <c:v>05.12.2016</c:v>
                </c:pt>
                <c:pt idx="220">
                  <c:v>12.12.2016</c:v>
                </c:pt>
                <c:pt idx="221">
                  <c:v>19.12.2016</c:v>
                </c:pt>
              </c:strCache>
            </c:strRef>
          </c:cat>
          <c:val>
            <c:numRef>
              <c:f>Лист1!$B$2:$B$223</c:f>
              <c:numCache>
                <c:formatCode>General</c:formatCode>
                <c:ptCount val="222"/>
                <c:pt idx="0">
                  <c:v>1</c:v>
                </c:pt>
                <c:pt idx="1">
                  <c:v>1</c:v>
                </c:pt>
                <c:pt idx="2">
                  <c:v>54</c:v>
                </c:pt>
                <c:pt idx="3">
                  <c:v>169</c:v>
                </c:pt>
                <c:pt idx="4">
                  <c:v>370</c:v>
                </c:pt>
                <c:pt idx="5">
                  <c:v>507</c:v>
                </c:pt>
                <c:pt idx="6">
                  <c:v>737</c:v>
                </c:pt>
                <c:pt idx="7">
                  <c:v>988</c:v>
                </c:pt>
                <c:pt idx="8">
                  <c:v>1087</c:v>
                </c:pt>
                <c:pt idx="9">
                  <c:v>1168</c:v>
                </c:pt>
                <c:pt idx="10">
                  <c:v>1206</c:v>
                </c:pt>
                <c:pt idx="11">
                  <c:v>1393</c:v>
                </c:pt>
                <c:pt idx="12">
                  <c:v>1745</c:v>
                </c:pt>
                <c:pt idx="13">
                  <c:v>3078</c:v>
                </c:pt>
                <c:pt idx="14">
                  <c:v>3893</c:v>
                </c:pt>
                <c:pt idx="15">
                  <c:v>4200</c:v>
                </c:pt>
                <c:pt idx="16">
                  <c:v>5384</c:v>
                </c:pt>
                <c:pt idx="17">
                  <c:v>9159</c:v>
                </c:pt>
                <c:pt idx="18">
                  <c:v>13093</c:v>
                </c:pt>
                <c:pt idx="19">
                  <c:v>14578</c:v>
                </c:pt>
                <c:pt idx="20">
                  <c:v>15969</c:v>
                </c:pt>
                <c:pt idx="21">
                  <c:v>18304</c:v>
                </c:pt>
                <c:pt idx="22">
                  <c:v>20185</c:v>
                </c:pt>
                <c:pt idx="23">
                  <c:v>21992</c:v>
                </c:pt>
                <c:pt idx="24">
                  <c:v>22481</c:v>
                </c:pt>
                <c:pt idx="25">
                  <c:v>23967</c:v>
                </c:pt>
                <c:pt idx="26">
                  <c:v>25567</c:v>
                </c:pt>
                <c:pt idx="27">
                  <c:v>29519</c:v>
                </c:pt>
                <c:pt idx="28">
                  <c:v>31236</c:v>
                </c:pt>
                <c:pt idx="29">
                  <c:v>33587</c:v>
                </c:pt>
                <c:pt idx="30">
                  <c:v>36227</c:v>
                </c:pt>
                <c:pt idx="31">
                  <c:v>39017</c:v>
                </c:pt>
                <c:pt idx="32">
                  <c:v>40182</c:v>
                </c:pt>
                <c:pt idx="33">
                  <c:v>41357</c:v>
                </c:pt>
                <c:pt idx="34">
                  <c:v>42182</c:v>
                </c:pt>
                <c:pt idx="35">
                  <c:v>42734</c:v>
                </c:pt>
                <c:pt idx="36">
                  <c:v>43676</c:v>
                </c:pt>
                <c:pt idx="37">
                  <c:v>44262</c:v>
                </c:pt>
                <c:pt idx="38">
                  <c:v>44398</c:v>
                </c:pt>
                <c:pt idx="39">
                  <c:v>44625</c:v>
                </c:pt>
                <c:pt idx="40">
                  <c:v>44761</c:v>
                </c:pt>
                <c:pt idx="41">
                  <c:v>44964</c:v>
                </c:pt>
                <c:pt idx="42">
                  <c:v>45137</c:v>
                </c:pt>
                <c:pt idx="43">
                  <c:v>45334</c:v>
                </c:pt>
                <c:pt idx="44">
                  <c:v>45668</c:v>
                </c:pt>
                <c:pt idx="45">
                  <c:v>45835</c:v>
                </c:pt>
                <c:pt idx="46">
                  <c:v>45933</c:v>
                </c:pt>
                <c:pt idx="47">
                  <c:v>46147</c:v>
                </c:pt>
                <c:pt idx="48">
                  <c:v>46623</c:v>
                </c:pt>
                <c:pt idx="49">
                  <c:v>47247</c:v>
                </c:pt>
                <c:pt idx="50">
                  <c:v>48204</c:v>
                </c:pt>
                <c:pt idx="51">
                  <c:v>49109</c:v>
                </c:pt>
                <c:pt idx="52">
                  <c:v>50402</c:v>
                </c:pt>
                <c:pt idx="53">
                  <c:v>52123</c:v>
                </c:pt>
                <c:pt idx="54">
                  <c:v>53788</c:v>
                </c:pt>
                <c:pt idx="55">
                  <c:v>55699</c:v>
                </c:pt>
                <c:pt idx="56">
                  <c:v>57863</c:v>
                </c:pt>
                <c:pt idx="57">
                  <c:v>61680</c:v>
                </c:pt>
                <c:pt idx="58">
                  <c:v>65243</c:v>
                </c:pt>
                <c:pt idx="59">
                  <c:v>69963</c:v>
                </c:pt>
                <c:pt idx="60">
                  <c:v>78743</c:v>
                </c:pt>
                <c:pt idx="61">
                  <c:v>86146</c:v>
                </c:pt>
                <c:pt idx="62">
                  <c:v>92073</c:v>
                </c:pt>
                <c:pt idx="63">
                  <c:v>97024</c:v>
                </c:pt>
                <c:pt idx="64">
                  <c:v>100155</c:v>
                </c:pt>
                <c:pt idx="65">
                  <c:v>103487</c:v>
                </c:pt>
                <c:pt idx="66">
                  <c:v>106938</c:v>
                </c:pt>
                <c:pt idx="67">
                  <c:v>107675</c:v>
                </c:pt>
                <c:pt idx="68">
                  <c:v>109168</c:v>
                </c:pt>
                <c:pt idx="69">
                  <c:v>111980</c:v>
                </c:pt>
                <c:pt idx="70">
                  <c:v>114493</c:v>
                </c:pt>
                <c:pt idx="71">
                  <c:v>116828</c:v>
                </c:pt>
                <c:pt idx="72">
                  <c:v>117966</c:v>
                </c:pt>
                <c:pt idx="73">
                  <c:v>119337</c:v>
                </c:pt>
                <c:pt idx="74">
                  <c:v>120660</c:v>
                </c:pt>
                <c:pt idx="75">
                  <c:v>121655</c:v>
                </c:pt>
                <c:pt idx="76">
                  <c:v>122354</c:v>
                </c:pt>
                <c:pt idx="77">
                  <c:v>123651</c:v>
                </c:pt>
                <c:pt idx="78">
                  <c:v>124322</c:v>
                </c:pt>
                <c:pt idx="79">
                  <c:v>125392</c:v>
                </c:pt>
                <c:pt idx="80">
                  <c:v>126498</c:v>
                </c:pt>
                <c:pt idx="81">
                  <c:v>128434</c:v>
                </c:pt>
                <c:pt idx="82">
                  <c:v>130022</c:v>
                </c:pt>
                <c:pt idx="83">
                  <c:v>132033</c:v>
                </c:pt>
                <c:pt idx="84">
                  <c:v>132989</c:v>
                </c:pt>
                <c:pt idx="85">
                  <c:v>133828</c:v>
                </c:pt>
                <c:pt idx="86">
                  <c:v>135184</c:v>
                </c:pt>
                <c:pt idx="87">
                  <c:v>136184</c:v>
                </c:pt>
                <c:pt idx="88">
                  <c:v>136831</c:v>
                </c:pt>
                <c:pt idx="89">
                  <c:v>137704</c:v>
                </c:pt>
                <c:pt idx="90">
                  <c:v>138018</c:v>
                </c:pt>
                <c:pt idx="91">
                  <c:v>138651</c:v>
                </c:pt>
                <c:pt idx="92">
                  <c:v>139464</c:v>
                </c:pt>
                <c:pt idx="93">
                  <c:v>140474</c:v>
                </c:pt>
                <c:pt idx="94">
                  <c:v>141164</c:v>
                </c:pt>
                <c:pt idx="95">
                  <c:v>141894</c:v>
                </c:pt>
                <c:pt idx="96">
                  <c:v>142628</c:v>
                </c:pt>
                <c:pt idx="97">
                  <c:v>143965</c:v>
                </c:pt>
                <c:pt idx="98">
                  <c:v>145767</c:v>
                </c:pt>
                <c:pt idx="99">
                  <c:v>147493</c:v>
                </c:pt>
                <c:pt idx="100">
                  <c:v>148553</c:v>
                </c:pt>
                <c:pt idx="101">
                  <c:v>149378</c:v>
                </c:pt>
                <c:pt idx="102">
                  <c:v>150508</c:v>
                </c:pt>
                <c:pt idx="103">
                  <c:v>151969</c:v>
                </c:pt>
                <c:pt idx="104">
                  <c:v>153224</c:v>
                </c:pt>
                <c:pt idx="105">
                  <c:v>154166</c:v>
                </c:pt>
                <c:pt idx="106">
                  <c:v>155381</c:v>
                </c:pt>
                <c:pt idx="107">
                  <c:v>157235</c:v>
                </c:pt>
                <c:pt idx="108">
                  <c:v>158791</c:v>
                </c:pt>
                <c:pt idx="109">
                  <c:v>160125</c:v>
                </c:pt>
                <c:pt idx="110">
                  <c:v>161265</c:v>
                </c:pt>
                <c:pt idx="111">
                  <c:v>162225</c:v>
                </c:pt>
                <c:pt idx="112">
                  <c:v>164127</c:v>
                </c:pt>
                <c:pt idx="113">
                  <c:v>166006</c:v>
                </c:pt>
                <c:pt idx="114">
                  <c:v>168523</c:v>
                </c:pt>
                <c:pt idx="115">
                  <c:v>171159</c:v>
                </c:pt>
                <c:pt idx="116">
                  <c:v>174689</c:v>
                </c:pt>
                <c:pt idx="117">
                  <c:v>179822</c:v>
                </c:pt>
                <c:pt idx="118">
                  <c:v>185933</c:v>
                </c:pt>
                <c:pt idx="119">
                  <c:v>187838</c:v>
                </c:pt>
                <c:pt idx="120">
                  <c:v>189165</c:v>
                </c:pt>
                <c:pt idx="121">
                  <c:v>192637</c:v>
                </c:pt>
                <c:pt idx="122">
                  <c:v>196348</c:v>
                </c:pt>
                <c:pt idx="123">
                  <c:v>198706</c:v>
                </c:pt>
                <c:pt idx="124">
                  <c:v>201432</c:v>
                </c:pt>
                <c:pt idx="125">
                  <c:v>203473</c:v>
                </c:pt>
                <c:pt idx="126">
                  <c:v>206731</c:v>
                </c:pt>
                <c:pt idx="127">
                  <c:v>209975</c:v>
                </c:pt>
                <c:pt idx="128">
                  <c:v>212575</c:v>
                </c:pt>
                <c:pt idx="129">
                  <c:v>215806</c:v>
                </c:pt>
                <c:pt idx="130">
                  <c:v>217899</c:v>
                </c:pt>
                <c:pt idx="131">
                  <c:v>219873</c:v>
                </c:pt>
                <c:pt idx="132">
                  <c:v>222417</c:v>
                </c:pt>
                <c:pt idx="133">
                  <c:v>224158</c:v>
                </c:pt>
                <c:pt idx="134">
                  <c:v>225362</c:v>
                </c:pt>
                <c:pt idx="135">
                  <c:v>226887</c:v>
                </c:pt>
                <c:pt idx="136">
                  <c:v>228253</c:v>
                </c:pt>
                <c:pt idx="137">
                  <c:v>229473</c:v>
                </c:pt>
                <c:pt idx="138">
                  <c:v>231115</c:v>
                </c:pt>
                <c:pt idx="139">
                  <c:v>232155</c:v>
                </c:pt>
                <c:pt idx="140">
                  <c:v>233213</c:v>
                </c:pt>
                <c:pt idx="141">
                  <c:v>234349</c:v>
                </c:pt>
                <c:pt idx="142">
                  <c:v>235091</c:v>
                </c:pt>
                <c:pt idx="143">
                  <c:v>235977</c:v>
                </c:pt>
                <c:pt idx="144">
                  <c:v>236768</c:v>
                </c:pt>
                <c:pt idx="145">
                  <c:v>237484</c:v>
                </c:pt>
                <c:pt idx="146">
                  <c:v>238758</c:v>
                </c:pt>
                <c:pt idx="147">
                  <c:v>239560</c:v>
                </c:pt>
                <c:pt idx="148">
                  <c:v>240420</c:v>
                </c:pt>
                <c:pt idx="149">
                  <c:v>241449</c:v>
                </c:pt>
                <c:pt idx="150">
                  <c:v>242466</c:v>
                </c:pt>
                <c:pt idx="151">
                  <c:v>243471</c:v>
                </c:pt>
                <c:pt idx="152">
                  <c:v>244263</c:v>
                </c:pt>
                <c:pt idx="153">
                  <c:v>245901</c:v>
                </c:pt>
                <c:pt idx="154">
                  <c:v>246794</c:v>
                </c:pt>
                <c:pt idx="155">
                  <c:v>248140</c:v>
                </c:pt>
                <c:pt idx="156">
                  <c:v>249236</c:v>
                </c:pt>
                <c:pt idx="157">
                  <c:v>250588</c:v>
                </c:pt>
                <c:pt idx="158">
                  <c:v>251829</c:v>
                </c:pt>
                <c:pt idx="159">
                  <c:v>253194</c:v>
                </c:pt>
                <c:pt idx="160">
                  <c:v>254616</c:v>
                </c:pt>
                <c:pt idx="161">
                  <c:v>256074</c:v>
                </c:pt>
                <c:pt idx="162">
                  <c:v>257697</c:v>
                </c:pt>
                <c:pt idx="163">
                  <c:v>259089</c:v>
                </c:pt>
                <c:pt idx="164">
                  <c:v>261123</c:v>
                </c:pt>
                <c:pt idx="165">
                  <c:v>263761</c:v>
                </c:pt>
                <c:pt idx="166">
                  <c:v>266334</c:v>
                </c:pt>
                <c:pt idx="167">
                  <c:v>268823</c:v>
                </c:pt>
                <c:pt idx="168">
                  <c:v>272315</c:v>
                </c:pt>
                <c:pt idx="169">
                  <c:v>275020</c:v>
                </c:pt>
                <c:pt idx="170">
                  <c:v>277555</c:v>
                </c:pt>
                <c:pt idx="171">
                  <c:v>278594</c:v>
                </c:pt>
                <c:pt idx="172">
                  <c:v>278963</c:v>
                </c:pt>
                <c:pt idx="173">
                  <c:v>280650</c:v>
                </c:pt>
                <c:pt idx="174">
                  <c:v>282189</c:v>
                </c:pt>
                <c:pt idx="175">
                  <c:v>283292</c:v>
                </c:pt>
                <c:pt idx="176">
                  <c:v>284690</c:v>
                </c:pt>
                <c:pt idx="177">
                  <c:v>286049</c:v>
                </c:pt>
                <c:pt idx="178">
                  <c:v>287741</c:v>
                </c:pt>
                <c:pt idx="179">
                  <c:v>288848</c:v>
                </c:pt>
                <c:pt idx="180">
                  <c:v>290200</c:v>
                </c:pt>
                <c:pt idx="181">
                  <c:v>291563</c:v>
                </c:pt>
                <c:pt idx="182">
                  <c:v>293107</c:v>
                </c:pt>
                <c:pt idx="183">
                  <c:v>294703</c:v>
                </c:pt>
                <c:pt idx="184">
                  <c:v>296179</c:v>
                </c:pt>
                <c:pt idx="185">
                  <c:v>297692</c:v>
                </c:pt>
                <c:pt idx="186">
                  <c:v>299064</c:v>
                </c:pt>
                <c:pt idx="187">
                  <c:v>300889</c:v>
                </c:pt>
                <c:pt idx="188">
                  <c:v>302220</c:v>
                </c:pt>
                <c:pt idx="189">
                  <c:v>303448</c:v>
                </c:pt>
                <c:pt idx="190">
                  <c:v>304804</c:v>
                </c:pt>
                <c:pt idx="191">
                  <c:v>306361</c:v>
                </c:pt>
                <c:pt idx="192">
                  <c:v>307906</c:v>
                </c:pt>
                <c:pt idx="193">
                  <c:v>309286</c:v>
                </c:pt>
                <c:pt idx="194">
                  <c:v>310517</c:v>
                </c:pt>
                <c:pt idx="195">
                  <c:v>312401</c:v>
                </c:pt>
                <c:pt idx="196">
                  <c:v>313733</c:v>
                </c:pt>
                <c:pt idx="197">
                  <c:v>314961</c:v>
                </c:pt>
                <c:pt idx="198">
                  <c:v>316257</c:v>
                </c:pt>
                <c:pt idx="199">
                  <c:v>317531</c:v>
                </c:pt>
                <c:pt idx="200">
                  <c:v>318700</c:v>
                </c:pt>
                <c:pt idx="201">
                  <c:v>320143</c:v>
                </c:pt>
                <c:pt idx="202">
                  <c:v>321106</c:v>
                </c:pt>
                <c:pt idx="203">
                  <c:v>322762</c:v>
                </c:pt>
                <c:pt idx="204">
                  <c:v>324001</c:v>
                </c:pt>
                <c:pt idx="205">
                  <c:v>325276</c:v>
                </c:pt>
                <c:pt idx="206">
                  <c:v>326306</c:v>
                </c:pt>
                <c:pt idx="207">
                  <c:v>327437</c:v>
                </c:pt>
                <c:pt idx="208">
                  <c:v>328746</c:v>
                </c:pt>
                <c:pt idx="209">
                  <c:v>329649</c:v>
                </c:pt>
                <c:pt idx="210">
                  <c:v>330327</c:v>
                </c:pt>
                <c:pt idx="211">
                  <c:v>331488</c:v>
                </c:pt>
                <c:pt idx="212">
                  <c:v>332749</c:v>
                </c:pt>
                <c:pt idx="213">
                  <c:v>335073</c:v>
                </c:pt>
                <c:pt idx="214">
                  <c:v>337659</c:v>
                </c:pt>
                <c:pt idx="215">
                  <c:v>339059</c:v>
                </c:pt>
                <c:pt idx="216">
                  <c:v>340835</c:v>
                </c:pt>
                <c:pt idx="217">
                  <c:v>342535</c:v>
                </c:pt>
                <c:pt idx="218">
                  <c:v>343412</c:v>
                </c:pt>
                <c:pt idx="219">
                  <c:v>345508</c:v>
                </c:pt>
                <c:pt idx="220">
                  <c:v>347879</c:v>
                </c:pt>
                <c:pt idx="221">
                  <c:v>350196</c:v>
                </c:pt>
              </c:numCache>
            </c:numRef>
          </c:val>
          <c:smooth val="0"/>
        </c:ser>
        <c:dLbls>
          <c:showLegendKey val="0"/>
          <c:showVal val="0"/>
          <c:showCatName val="0"/>
          <c:showSerName val="0"/>
          <c:showPercent val="0"/>
          <c:showBubbleSize val="0"/>
        </c:dLbls>
        <c:smooth val="0"/>
        <c:axId val="312006496"/>
        <c:axId val="313436808"/>
      </c:lineChart>
      <c:catAx>
        <c:axId val="312006496"/>
        <c:scaling>
          <c:orientation val="minMax"/>
        </c:scaling>
        <c:delete val="0"/>
        <c:axPos val="b"/>
        <c:numFmt formatCode="General" sourceLinked="0"/>
        <c:majorTickMark val="none"/>
        <c:minorTickMark val="none"/>
        <c:tickLblPos val="nextTo"/>
        <c:txPr>
          <a:bodyPr/>
          <a:lstStyle/>
          <a:p>
            <a:pPr>
              <a:defRPr sz="600"/>
            </a:pPr>
            <a:endParaRPr lang="ru-RU"/>
          </a:p>
        </c:txPr>
        <c:crossAx val="313436808"/>
        <c:crosses val="autoZero"/>
        <c:auto val="1"/>
        <c:lblAlgn val="ctr"/>
        <c:lblOffset val="100"/>
        <c:noMultiLvlLbl val="0"/>
      </c:catAx>
      <c:valAx>
        <c:axId val="313436808"/>
        <c:scaling>
          <c:orientation val="minMax"/>
        </c:scaling>
        <c:delete val="0"/>
        <c:axPos val="l"/>
        <c:majorGridlines/>
        <c:title>
          <c:tx>
            <c:rich>
              <a:bodyPr/>
              <a:lstStyle/>
              <a:p>
                <a:pPr>
                  <a:defRPr sz="1200"/>
                </a:pPr>
                <a:r>
                  <a:rPr lang="ru-RU" sz="1200" dirty="0" smtClean="0"/>
                  <a:t>Количество зарегистрированных</a:t>
                </a:r>
                <a:r>
                  <a:rPr lang="ru-RU" sz="1200" baseline="0" dirty="0" smtClean="0"/>
                  <a:t> пациентов, чел.</a:t>
                </a:r>
                <a:endParaRPr lang="ru-RU" sz="1200" dirty="0"/>
              </a:p>
            </c:rich>
          </c:tx>
          <c:overlay val="0"/>
        </c:title>
        <c:numFmt formatCode="General" sourceLinked="1"/>
        <c:majorTickMark val="none"/>
        <c:minorTickMark val="none"/>
        <c:tickLblPos val="nextTo"/>
        <c:txPr>
          <a:bodyPr/>
          <a:lstStyle/>
          <a:p>
            <a:pPr>
              <a:defRPr sz="800"/>
            </a:pPr>
            <a:endParaRPr lang="ru-RU"/>
          </a:p>
        </c:txPr>
        <c:crossAx val="31200649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1a</c:v>
                </c:pt>
              </c:strCache>
            </c:strRef>
          </c:tx>
          <c:spPr>
            <a:solidFill>
              <a:srgbClr val="FFC000"/>
            </a:solidFill>
            <a:ln w="28575">
              <a:solidFill>
                <a:schemeClr val="bg1"/>
              </a:solidFill>
            </a:ln>
            <a:effectLst/>
          </c:spPr>
          <c:invertIfNegative val="0"/>
          <c:cat>
            <c:strRef>
              <c:f>Лист1!$A$2</c:f>
              <c:strCache>
                <c:ptCount val="1"/>
                <c:pt idx="0">
                  <c:v>Категория 1</c:v>
                </c:pt>
              </c:strCache>
            </c:strRef>
          </c:cat>
          <c:val>
            <c:numRef>
              <c:f>Лист1!$B$2</c:f>
              <c:numCache>
                <c:formatCode>0.00%</c:formatCode>
                <c:ptCount val="1"/>
                <c:pt idx="0">
                  <c:v>1.8000000000000006E-2</c:v>
                </c:pt>
              </c:numCache>
            </c:numRef>
          </c:val>
        </c:ser>
        <c:ser>
          <c:idx val="1"/>
          <c:order val="1"/>
          <c:tx>
            <c:strRef>
              <c:f>Лист1!$C$1</c:f>
              <c:strCache>
                <c:ptCount val="1"/>
                <c:pt idx="0">
                  <c:v>1b</c:v>
                </c:pt>
              </c:strCache>
            </c:strRef>
          </c:tx>
          <c:spPr>
            <a:solidFill>
              <a:schemeClr val="accent2"/>
            </a:solidFill>
            <a:ln w="28575">
              <a:solidFill>
                <a:schemeClr val="bg1"/>
              </a:solidFill>
            </a:ln>
            <a:effectLst/>
          </c:spPr>
          <c:invertIfNegative val="0"/>
          <c:dLbls>
            <c:numFmt formatCode="0.0%" sourceLinked="0"/>
            <c:spPr>
              <a:noFill/>
              <a:ln>
                <a:noFill/>
              </a:ln>
              <a:effectLst/>
            </c:spPr>
            <c:txPr>
              <a:bodyPr/>
              <a:lstStyle/>
              <a:p>
                <a:pPr>
                  <a:defRPr sz="1600" b="1">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Лист1!$C$2</c:f>
              <c:numCache>
                <c:formatCode>0.00%</c:formatCode>
                <c:ptCount val="1"/>
                <c:pt idx="0">
                  <c:v>0.51400000000000001</c:v>
                </c:pt>
              </c:numCache>
            </c:numRef>
          </c:val>
        </c:ser>
        <c:ser>
          <c:idx val="2"/>
          <c:order val="2"/>
          <c:tx>
            <c:strRef>
              <c:f>Лист1!$D$1</c:f>
              <c:strCache>
                <c:ptCount val="1"/>
                <c:pt idx="0">
                  <c:v>2</c:v>
                </c:pt>
              </c:strCache>
            </c:strRef>
          </c:tx>
          <c:spPr>
            <a:solidFill>
              <a:schemeClr val="accent3"/>
            </a:solidFill>
            <a:ln w="28575">
              <a:solidFill>
                <a:schemeClr val="bg1"/>
              </a:solidFill>
            </a:ln>
            <a:effectLst/>
          </c:spPr>
          <c:invertIfNegative val="0"/>
          <c:dPt>
            <c:idx val="0"/>
            <c:invertIfNegative val="0"/>
            <c:bubble3D val="0"/>
            <c:spPr>
              <a:solidFill>
                <a:schemeClr val="tx2">
                  <a:lumMod val="60000"/>
                  <a:lumOff val="40000"/>
                </a:schemeClr>
              </a:solidFill>
              <a:ln w="28575">
                <a:solidFill>
                  <a:schemeClr val="bg1"/>
                </a:solidFill>
              </a:ln>
              <a:effectLst/>
              <a:sp3d/>
            </c:spPr>
          </c:dPt>
          <c:dLbls>
            <c:dLbl>
              <c:idx val="0"/>
              <c:numFmt formatCode="0.0%" sourceLinked="0"/>
              <c:spPr/>
              <c:txPr>
                <a:bodyPr/>
                <a:lstStyle/>
                <a:p>
                  <a:pPr>
                    <a:defRPr sz="1600" b="1">
                      <a:solidFill>
                        <a:schemeClr val="bg1"/>
                      </a:solidFill>
                    </a:defRPr>
                  </a:pPr>
                  <a:endParaRPr lang="ru-RU"/>
                </a:p>
              </c:txPr>
              <c:showLegendKey val="0"/>
              <c:showVal val="1"/>
              <c:showCatName val="0"/>
              <c:showSerName val="0"/>
              <c:showPercent val="0"/>
              <c:showBubbleSize val="0"/>
            </c:dLbl>
            <c:spPr>
              <a:noFill/>
              <a:ln>
                <a:noFill/>
              </a:ln>
              <a:effectLst/>
            </c:spPr>
            <c:txPr>
              <a:bodyPr/>
              <a:lstStyle/>
              <a:p>
                <a:pPr>
                  <a:defRPr sz="1600" b="1">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Лист1!$D$2</c:f>
              <c:numCache>
                <c:formatCode>0.00%</c:formatCode>
                <c:ptCount val="1"/>
                <c:pt idx="0">
                  <c:v>7.6000000000000026E-2</c:v>
                </c:pt>
              </c:numCache>
            </c:numRef>
          </c:val>
        </c:ser>
        <c:ser>
          <c:idx val="3"/>
          <c:order val="3"/>
          <c:tx>
            <c:strRef>
              <c:f>Лист1!$E$1</c:f>
              <c:strCache>
                <c:ptCount val="1"/>
                <c:pt idx="0">
                  <c:v>3</c:v>
                </c:pt>
              </c:strCache>
            </c:strRef>
          </c:tx>
          <c:spPr>
            <a:solidFill>
              <a:srgbClr val="339933"/>
            </a:solidFill>
            <a:ln w="28575">
              <a:solidFill>
                <a:schemeClr val="bg1"/>
              </a:solid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Категория 1</c:v>
                </c:pt>
              </c:strCache>
            </c:strRef>
          </c:cat>
          <c:val>
            <c:numRef>
              <c:f>Лист1!$E$2</c:f>
              <c:numCache>
                <c:formatCode>0.00%</c:formatCode>
                <c:ptCount val="1"/>
                <c:pt idx="0">
                  <c:v>0.39000000000000012</c:v>
                </c:pt>
              </c:numCache>
            </c:numRef>
          </c:val>
        </c:ser>
        <c:ser>
          <c:idx val="4"/>
          <c:order val="4"/>
          <c:tx>
            <c:strRef>
              <c:f>Лист1!$F$1</c:f>
              <c:strCache>
                <c:ptCount val="1"/>
                <c:pt idx="0">
                  <c:v>Др</c:v>
                </c:pt>
              </c:strCache>
            </c:strRef>
          </c:tx>
          <c:spPr>
            <a:solidFill>
              <a:srgbClr val="7030A0"/>
            </a:solidFill>
            <a:ln w="28575">
              <a:solidFill>
                <a:schemeClr val="bg1"/>
              </a:solidFill>
            </a:ln>
            <a:effectLst/>
          </c:spPr>
          <c:invertIfNegative val="0"/>
          <c:cat>
            <c:strRef>
              <c:f>Лист1!$A$2</c:f>
              <c:strCache>
                <c:ptCount val="1"/>
                <c:pt idx="0">
                  <c:v>Категория 1</c:v>
                </c:pt>
              </c:strCache>
            </c:strRef>
          </c:cat>
          <c:val>
            <c:numRef>
              <c:f>Лист1!$F$2</c:f>
              <c:numCache>
                <c:formatCode>0.00%</c:formatCode>
                <c:ptCount val="1"/>
                <c:pt idx="0">
                  <c:v>2.0000000000000009E-3</c:v>
                </c:pt>
              </c:numCache>
            </c:numRef>
          </c:val>
        </c:ser>
        <c:dLbls>
          <c:showLegendKey val="0"/>
          <c:showVal val="0"/>
          <c:showCatName val="0"/>
          <c:showSerName val="0"/>
          <c:showPercent val="0"/>
          <c:showBubbleSize val="0"/>
        </c:dLbls>
        <c:gapWidth val="299"/>
        <c:overlap val="100"/>
        <c:axId val="279481656"/>
        <c:axId val="279482440"/>
      </c:barChart>
      <c:catAx>
        <c:axId val="279481656"/>
        <c:scaling>
          <c:orientation val="minMax"/>
        </c:scaling>
        <c:delete val="1"/>
        <c:axPos val="l"/>
        <c:numFmt formatCode="General" sourceLinked="1"/>
        <c:majorTickMark val="none"/>
        <c:minorTickMark val="none"/>
        <c:tickLblPos val="none"/>
        <c:crossAx val="279482440"/>
        <c:crosses val="autoZero"/>
        <c:auto val="1"/>
        <c:lblAlgn val="ctr"/>
        <c:lblOffset val="100"/>
        <c:noMultiLvlLbl val="0"/>
      </c:catAx>
      <c:valAx>
        <c:axId val="279482440"/>
        <c:scaling>
          <c:orientation val="minMax"/>
        </c:scaling>
        <c:delete val="1"/>
        <c:axPos val="b"/>
        <c:numFmt formatCode="0%" sourceLinked="1"/>
        <c:majorTickMark val="none"/>
        <c:minorTickMark val="none"/>
        <c:tickLblPos val="none"/>
        <c:crossAx val="279481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28575">
              <a:solidFill>
                <a:srgbClr val="FFFFFF"/>
              </a:solidFill>
            </a:ln>
          </c:spPr>
          <c:dPt>
            <c:idx val="0"/>
            <c:bubble3D val="0"/>
            <c:spPr>
              <a:solidFill>
                <a:srgbClr val="92D050"/>
              </a:solidFill>
              <a:ln w="28575">
                <a:solidFill>
                  <a:srgbClr val="FFFFFF"/>
                </a:solidFill>
              </a:ln>
              <a:effectLst/>
            </c:spPr>
          </c:dPt>
          <c:dPt>
            <c:idx val="1"/>
            <c:bubble3D val="0"/>
            <c:spPr>
              <a:solidFill>
                <a:srgbClr val="FFCC00"/>
              </a:solidFill>
              <a:ln w="28575">
                <a:solidFill>
                  <a:srgbClr val="FFFFFF"/>
                </a:solidFill>
              </a:ln>
              <a:effectLst/>
            </c:spPr>
          </c:dPt>
          <c:dPt>
            <c:idx val="2"/>
            <c:bubble3D val="0"/>
            <c:spPr>
              <a:solidFill>
                <a:srgbClr val="FF9933"/>
              </a:solidFill>
              <a:ln w="28575">
                <a:solidFill>
                  <a:srgbClr val="FFFFFF"/>
                </a:solidFill>
              </a:ln>
              <a:effectLst/>
            </c:spPr>
          </c:dPt>
          <c:dPt>
            <c:idx val="3"/>
            <c:bubble3D val="0"/>
            <c:spPr>
              <a:solidFill>
                <a:srgbClr val="CC6600"/>
              </a:solidFill>
              <a:ln w="28575">
                <a:solidFill>
                  <a:srgbClr val="FFFFFF"/>
                </a:solidFill>
              </a:ln>
              <a:effectLst/>
            </c:spPr>
          </c:dPt>
          <c:dPt>
            <c:idx val="4"/>
            <c:bubble3D val="0"/>
            <c:spPr>
              <a:solidFill>
                <a:srgbClr val="C00000"/>
              </a:solidFill>
              <a:ln w="28575">
                <a:solidFill>
                  <a:srgbClr val="FFFFFF"/>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F0</c:v>
                </c:pt>
                <c:pt idx="1">
                  <c:v>F1</c:v>
                </c:pt>
                <c:pt idx="2">
                  <c:v>F2</c:v>
                </c:pt>
                <c:pt idx="3">
                  <c:v>F3</c:v>
                </c:pt>
                <c:pt idx="4">
                  <c:v>F4</c:v>
                </c:pt>
              </c:strCache>
            </c:strRef>
          </c:cat>
          <c:val>
            <c:numRef>
              <c:f>Лист1!$B$2:$B$6</c:f>
              <c:numCache>
                <c:formatCode>General</c:formatCode>
                <c:ptCount val="5"/>
                <c:pt idx="0">
                  <c:v>2092</c:v>
                </c:pt>
                <c:pt idx="1">
                  <c:v>1467</c:v>
                </c:pt>
                <c:pt idx="2">
                  <c:v>1060</c:v>
                </c:pt>
                <c:pt idx="3">
                  <c:v>598</c:v>
                </c:pt>
                <c:pt idx="4">
                  <c:v>854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zero"/>
    <c:showDLblsOverMax val="0"/>
  </c:chart>
  <c:spPr>
    <a:noFill/>
    <a:ln>
      <a:noFill/>
    </a:ln>
    <a:effectLst/>
  </c:spPr>
  <c:txPr>
    <a:bodyPr/>
    <a:lstStyle/>
    <a:p>
      <a:pPr>
        <a:defRPr/>
      </a:pPr>
      <a:endParaRPr lang="ru-R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Лист1!$C$1</c:f>
              <c:strCache>
                <c:ptCount val="1"/>
                <c:pt idx="0">
                  <c:v>Генотип 3</c:v>
                </c:pt>
              </c:strCache>
            </c:strRef>
          </c:tx>
          <c:spPr>
            <a:solidFill>
              <a:srgbClr val="92D050"/>
            </a:solidFill>
            <a:ln w="28575">
              <a:solidFill>
                <a:srgbClr val="FFFFFF"/>
              </a:solidFill>
            </a:ln>
          </c:spPr>
          <c:dPt>
            <c:idx val="0"/>
            <c:bubble3D val="0"/>
            <c:spPr>
              <a:solidFill>
                <a:srgbClr val="92D050"/>
              </a:solidFill>
              <a:ln w="28575">
                <a:solidFill>
                  <a:srgbClr val="FFFFFF"/>
                </a:solidFill>
              </a:ln>
              <a:effectLst/>
            </c:spPr>
          </c:dPt>
          <c:dPt>
            <c:idx val="1"/>
            <c:bubble3D val="0"/>
            <c:spPr>
              <a:solidFill>
                <a:srgbClr val="FFCC00"/>
              </a:solidFill>
              <a:ln w="28575">
                <a:solidFill>
                  <a:srgbClr val="FFFFFF"/>
                </a:solidFill>
              </a:ln>
              <a:effectLst/>
            </c:spPr>
          </c:dPt>
          <c:dPt>
            <c:idx val="2"/>
            <c:bubble3D val="0"/>
            <c:spPr>
              <a:solidFill>
                <a:srgbClr val="FF9900"/>
              </a:solidFill>
              <a:ln w="28575">
                <a:solidFill>
                  <a:srgbClr val="FFFFFF"/>
                </a:solidFill>
              </a:ln>
              <a:effectLst/>
            </c:spPr>
          </c:dPt>
          <c:dPt>
            <c:idx val="3"/>
            <c:bubble3D val="0"/>
            <c:spPr>
              <a:solidFill>
                <a:srgbClr val="CC6600"/>
              </a:solidFill>
              <a:ln w="28575">
                <a:solidFill>
                  <a:srgbClr val="FFFFFF"/>
                </a:solidFill>
              </a:ln>
              <a:effectLst/>
            </c:spPr>
          </c:dPt>
          <c:dPt>
            <c:idx val="4"/>
            <c:bubble3D val="0"/>
            <c:spPr>
              <a:solidFill>
                <a:srgbClr val="C00000"/>
              </a:solidFill>
              <a:ln w="28575">
                <a:solidFill>
                  <a:srgbClr val="FFFFFF"/>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F0</c:v>
                </c:pt>
                <c:pt idx="1">
                  <c:v>F1</c:v>
                </c:pt>
                <c:pt idx="2">
                  <c:v>F2</c:v>
                </c:pt>
                <c:pt idx="3">
                  <c:v>F3</c:v>
                </c:pt>
                <c:pt idx="4">
                  <c:v>F4</c:v>
                </c:pt>
              </c:strCache>
            </c:strRef>
          </c:cat>
          <c:val>
            <c:numRef>
              <c:f>Лист1!$C$2:$C$6</c:f>
              <c:numCache>
                <c:formatCode>General</c:formatCode>
                <c:ptCount val="5"/>
                <c:pt idx="0">
                  <c:v>1496</c:v>
                </c:pt>
                <c:pt idx="1">
                  <c:v>998</c:v>
                </c:pt>
                <c:pt idx="2">
                  <c:v>675</c:v>
                </c:pt>
                <c:pt idx="3">
                  <c:v>413</c:v>
                </c:pt>
                <c:pt idx="4">
                  <c:v>439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zero"/>
    <c:showDLblsOverMax val="0"/>
  </c:chart>
  <c:spPr>
    <a:noFill/>
    <a:ln>
      <a:noFill/>
    </a:ln>
    <a:effectLst/>
  </c:spPr>
  <c:txPr>
    <a:bodyPr/>
    <a:lstStyle/>
    <a:p>
      <a:pPr>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ИФН</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Нулевой ответ</c:v>
                </c:pt>
                <c:pt idx="1">
                  <c:v>Частичный ответ</c:v>
                </c:pt>
                <c:pt idx="2">
                  <c:v>Рецидив</c:v>
                </c:pt>
                <c:pt idx="3">
                  <c:v>УВО</c:v>
                </c:pt>
              </c:strCache>
            </c:strRef>
          </c:cat>
          <c:val>
            <c:numRef>
              <c:f>Лист1!$B$2:$B$5</c:f>
              <c:numCache>
                <c:formatCode>0.0%</c:formatCode>
                <c:ptCount val="4"/>
                <c:pt idx="0">
                  <c:v>0.109</c:v>
                </c:pt>
                <c:pt idx="1">
                  <c:v>1.5699999999999999E-2</c:v>
                </c:pt>
                <c:pt idx="2">
                  <c:v>0.14680000000000001</c:v>
                </c:pt>
                <c:pt idx="3">
                  <c:v>0.72850000000000004</c:v>
                </c:pt>
              </c:numCache>
            </c:numRef>
          </c:val>
        </c:ser>
        <c:ser>
          <c:idx val="1"/>
          <c:order val="1"/>
          <c:tx>
            <c:strRef>
              <c:f>Лист1!$C$1</c:f>
              <c:strCache>
                <c:ptCount val="1"/>
                <c:pt idx="0">
                  <c:v>ПППД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Нулевой ответ</c:v>
                </c:pt>
                <c:pt idx="1">
                  <c:v>Частичный ответ</c:v>
                </c:pt>
                <c:pt idx="2">
                  <c:v>Рецидив</c:v>
                </c:pt>
                <c:pt idx="3">
                  <c:v>УВО</c:v>
                </c:pt>
              </c:strCache>
            </c:strRef>
          </c:cat>
          <c:val>
            <c:numRef>
              <c:f>Лист1!$C$2:$C$5</c:f>
              <c:numCache>
                <c:formatCode>0.0%</c:formatCode>
                <c:ptCount val="4"/>
                <c:pt idx="0">
                  <c:v>3.2800000000000003E-2</c:v>
                </c:pt>
                <c:pt idx="1">
                  <c:v>3.2800000000000003E-2</c:v>
                </c:pt>
                <c:pt idx="2">
                  <c:v>4.9200000000000001E-2</c:v>
                </c:pt>
                <c:pt idx="3">
                  <c:v>0.88519999999999999</c:v>
                </c:pt>
              </c:numCache>
            </c:numRef>
          </c:val>
        </c:ser>
        <c:dLbls>
          <c:showLegendKey val="0"/>
          <c:showVal val="0"/>
          <c:showCatName val="0"/>
          <c:showSerName val="0"/>
          <c:showPercent val="0"/>
          <c:showBubbleSize val="0"/>
        </c:dLbls>
        <c:gapWidth val="150"/>
        <c:overlap val="-24"/>
        <c:axId val="279480480"/>
        <c:axId val="279482832"/>
      </c:barChart>
      <c:catAx>
        <c:axId val="279480480"/>
        <c:scaling>
          <c:orientation val="minMax"/>
        </c:scaling>
        <c:delete val="0"/>
        <c:axPos val="b"/>
        <c:numFmt formatCode="General" sourceLinked="0"/>
        <c:majorTickMark val="out"/>
        <c:minorTickMark val="none"/>
        <c:tickLblPos val="nextTo"/>
        <c:crossAx val="279482832"/>
        <c:crosses val="autoZero"/>
        <c:auto val="1"/>
        <c:lblAlgn val="ctr"/>
        <c:lblOffset val="100"/>
        <c:noMultiLvlLbl val="0"/>
      </c:catAx>
      <c:valAx>
        <c:axId val="279482832"/>
        <c:scaling>
          <c:orientation val="minMax"/>
        </c:scaling>
        <c:delete val="0"/>
        <c:axPos val="l"/>
        <c:majorGridlines/>
        <c:numFmt formatCode="0%" sourceLinked="0"/>
        <c:majorTickMark val="out"/>
        <c:minorTickMark val="none"/>
        <c:tickLblPos val="nextTo"/>
        <c:crossAx val="279480480"/>
        <c:crosses val="autoZero"/>
        <c:crossBetween val="between"/>
      </c:valAx>
    </c:plotArea>
    <c:legend>
      <c:legendPos val="b"/>
      <c:overlay val="0"/>
    </c:legend>
    <c:plotVisOnly val="1"/>
    <c:dispBlanksAs val="gap"/>
    <c:showDLblsOverMax val="0"/>
  </c:chart>
  <c:txPr>
    <a:bodyPr/>
    <a:lstStyle/>
    <a:p>
      <a:pPr>
        <a:defRPr sz="1800">
          <a:solidFill>
            <a:schemeClr val="tx1"/>
          </a:solidFill>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'3'!$B$12</c:f>
              <c:strCache>
                <c:ptCount val="1"/>
                <c:pt idx="0">
                  <c:v>Все</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'3'!$A$13:$A$16</c:f>
              <c:strCache>
                <c:ptCount val="4"/>
                <c:pt idx="0">
                  <c:v>Нулевой ответ</c:v>
                </c:pt>
                <c:pt idx="1">
                  <c:v>Частичный ответ</c:v>
                </c:pt>
                <c:pt idx="2">
                  <c:v>Рецидив</c:v>
                </c:pt>
                <c:pt idx="3">
                  <c:v>УВО</c:v>
                </c:pt>
              </c:strCache>
            </c:strRef>
          </c:cat>
          <c:val>
            <c:numRef>
              <c:f>'3'!$B$13:$B$16</c:f>
              <c:numCache>
                <c:formatCode>0.0%</c:formatCode>
                <c:ptCount val="4"/>
                <c:pt idx="0">
                  <c:v>0.1480000000000001</c:v>
                </c:pt>
                <c:pt idx="1">
                  <c:v>1.9000000000000013E-2</c:v>
                </c:pt>
                <c:pt idx="2">
                  <c:v>0.16400000000000001</c:v>
                </c:pt>
                <c:pt idx="3">
                  <c:v>0.6680000000000007</c:v>
                </c:pt>
              </c:numCache>
            </c:numRef>
          </c:val>
        </c:ser>
        <c:ser>
          <c:idx val="1"/>
          <c:order val="1"/>
          <c:tx>
            <c:strRef>
              <c:f>'3'!$F$12</c:f>
              <c:strCache>
                <c:ptCount val="1"/>
                <c:pt idx="0">
                  <c:v>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'3'!$A$13:$A$16</c:f>
              <c:strCache>
                <c:ptCount val="4"/>
                <c:pt idx="0">
                  <c:v>Нулевой ответ</c:v>
                </c:pt>
                <c:pt idx="1">
                  <c:v>Частичный ответ</c:v>
                </c:pt>
                <c:pt idx="2">
                  <c:v>Рецидив</c:v>
                </c:pt>
                <c:pt idx="3">
                  <c:v>УВО</c:v>
                </c:pt>
              </c:strCache>
            </c:strRef>
          </c:cat>
          <c:val>
            <c:numRef>
              <c:f>'3'!$F$13:$F$16</c:f>
              <c:numCache>
                <c:formatCode>0.0%</c:formatCode>
                <c:ptCount val="4"/>
                <c:pt idx="0">
                  <c:v>0.28979591836734692</c:v>
                </c:pt>
                <c:pt idx="1">
                  <c:v>3.2653061224489806E-2</c:v>
                </c:pt>
                <c:pt idx="2">
                  <c:v>0.21224489795918378</c:v>
                </c:pt>
                <c:pt idx="3">
                  <c:v>0.46122448979591857</c:v>
                </c:pt>
              </c:numCache>
            </c:numRef>
          </c:val>
        </c:ser>
        <c:ser>
          <c:idx val="2"/>
          <c:order val="2"/>
          <c:tx>
            <c:strRef>
              <c:f>'3'!$H$12</c:f>
              <c:strCache>
                <c:ptCount val="1"/>
                <c:pt idx="0">
                  <c:v>2 и 3</c:v>
                </c:pt>
              </c:strCache>
            </c:strRef>
          </c:tx>
          <c:spPr>
            <a:solidFill>
              <a:srgbClr val="008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'3'!$A$13:$A$16</c:f>
              <c:strCache>
                <c:ptCount val="4"/>
                <c:pt idx="0">
                  <c:v>Нулевой ответ</c:v>
                </c:pt>
                <c:pt idx="1">
                  <c:v>Частичный ответ</c:v>
                </c:pt>
                <c:pt idx="2">
                  <c:v>Рецидив</c:v>
                </c:pt>
                <c:pt idx="3">
                  <c:v>УВО</c:v>
                </c:pt>
              </c:strCache>
            </c:strRef>
          </c:cat>
          <c:val>
            <c:numRef>
              <c:f>'3'!$H$13:$H$16</c:f>
              <c:numCache>
                <c:formatCode>0.0%</c:formatCode>
                <c:ptCount val="4"/>
                <c:pt idx="0">
                  <c:v>4.6822742474916391E-2</c:v>
                </c:pt>
                <c:pt idx="1">
                  <c:v>6.6889632107023445E-3</c:v>
                </c:pt>
                <c:pt idx="2">
                  <c:v>0.15384615384615402</c:v>
                </c:pt>
                <c:pt idx="3">
                  <c:v>0.79264214046822745</c:v>
                </c:pt>
              </c:numCache>
            </c:numRef>
          </c:val>
        </c:ser>
        <c:dLbls>
          <c:showLegendKey val="0"/>
          <c:showVal val="0"/>
          <c:showCatName val="0"/>
          <c:showSerName val="0"/>
          <c:showPercent val="0"/>
          <c:showBubbleSize val="0"/>
        </c:dLbls>
        <c:gapWidth val="219"/>
        <c:overlap val="-27"/>
        <c:axId val="314048576"/>
        <c:axId val="314044656"/>
      </c:barChart>
      <c:catAx>
        <c:axId val="3140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314044656"/>
        <c:crosses val="autoZero"/>
        <c:auto val="1"/>
        <c:lblAlgn val="ctr"/>
        <c:lblOffset val="100"/>
        <c:noMultiLvlLbl val="0"/>
      </c:catAx>
      <c:valAx>
        <c:axId val="314044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314048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Lbls>
            <c:dLbl>
              <c:idx val="0"/>
              <c:layout>
                <c:manualLayout>
                  <c:x val="0"/>
                  <c:y val="4.9906425452277033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Всего в регистре</c:v>
                </c:pt>
                <c:pt idx="1">
                  <c:v>ХГС</c:v>
                </c:pt>
                <c:pt idx="2">
                  <c:v>Получили лечение</c:v>
                </c:pt>
              </c:strCache>
            </c:strRef>
          </c:cat>
          <c:val>
            <c:numRef>
              <c:f>Лист1!$B$2:$B$4</c:f>
              <c:numCache>
                <c:formatCode>General</c:formatCode>
                <c:ptCount val="3"/>
                <c:pt idx="0">
                  <c:v>350196</c:v>
                </c:pt>
                <c:pt idx="1">
                  <c:v>250624</c:v>
                </c:pt>
                <c:pt idx="2">
                  <c:v>8683</c:v>
                </c:pt>
              </c:numCache>
            </c:numRef>
          </c:val>
        </c:ser>
        <c:dLbls>
          <c:showLegendKey val="0"/>
          <c:showVal val="0"/>
          <c:showCatName val="0"/>
          <c:showSerName val="0"/>
          <c:showPercent val="0"/>
          <c:showBubbleSize val="0"/>
        </c:dLbls>
        <c:gapWidth val="150"/>
        <c:axId val="314049752"/>
        <c:axId val="314045440"/>
      </c:barChart>
      <c:catAx>
        <c:axId val="314049752"/>
        <c:scaling>
          <c:orientation val="minMax"/>
        </c:scaling>
        <c:delete val="0"/>
        <c:axPos val="b"/>
        <c:numFmt formatCode="General" sourceLinked="0"/>
        <c:majorTickMark val="out"/>
        <c:minorTickMark val="none"/>
        <c:tickLblPos val="nextTo"/>
        <c:crossAx val="314045440"/>
        <c:crosses val="autoZero"/>
        <c:auto val="1"/>
        <c:lblAlgn val="ctr"/>
        <c:lblOffset val="100"/>
        <c:noMultiLvlLbl val="0"/>
      </c:catAx>
      <c:valAx>
        <c:axId val="314045440"/>
        <c:scaling>
          <c:orientation val="minMax"/>
        </c:scaling>
        <c:delete val="0"/>
        <c:axPos val="l"/>
        <c:majorGridlines>
          <c:spPr>
            <a:ln>
              <a:solidFill>
                <a:srgbClr val="000000">
                  <a:lumMod val="15000"/>
                  <a:lumOff val="85000"/>
                </a:srgbClr>
              </a:solidFill>
            </a:ln>
          </c:spPr>
        </c:majorGridlines>
        <c:numFmt formatCode="General" sourceLinked="1"/>
        <c:majorTickMark val="out"/>
        <c:minorTickMark val="none"/>
        <c:tickLblPos val="nextTo"/>
        <c:spPr>
          <a:ln>
            <a:noFill/>
          </a:ln>
        </c:spPr>
        <c:crossAx val="3140497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0.35028</cdr:x>
      <cdr:y>0</cdr:y>
    </cdr:from>
    <cdr:to>
      <cdr:x>0.58389</cdr:x>
      <cdr:y>0.43963</cdr:y>
    </cdr:to>
    <cdr:sp macro="" textlink="">
      <cdr:nvSpPr>
        <cdr:cNvPr id="2" name="TextBox 9"/>
        <cdr:cNvSpPr txBox="1">
          <a:spLocks xmlns:a="http://schemas.openxmlformats.org/drawingml/2006/main" noChangeArrowheads="1"/>
        </cdr:cNvSpPr>
      </cdr:nvSpPr>
      <cdr:spPr bwMode="auto">
        <a:xfrm xmlns:a="http://schemas.openxmlformats.org/drawingml/2006/main">
          <a:off x="2872749" y="-980728"/>
          <a:ext cx="1915918" cy="2215991"/>
        </a:xfrm>
        <a:prstGeom xmlns:a="http://schemas.openxmlformats.org/drawingml/2006/main" prst="rect">
          <a:avLst/>
        </a:prstGeom>
        <a:noFill xmlns:a="http://schemas.openxmlformats.org/drawingml/2006/main"/>
        <a:ln xmlns:a="http://schemas.openxmlformats.org/drawingml/2006/main" w="19050">
          <a:solidFill>
            <a:srgbClr val="C00000"/>
          </a:solid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spAutoFit/>
        </a:bodyPr>
        <a:lstStyle xmlns:a="http://schemas.openxmlformats.org/drawingml/2006/main">
          <a:defPPr>
            <a:defRPr lang="en-US"/>
          </a:defPPr>
          <a:lvl1pPr algn="ctr" rtl="0" fontAlgn="base">
            <a:spcBef>
              <a:spcPct val="0"/>
            </a:spcBef>
            <a:spcAft>
              <a:spcPct val="0"/>
            </a:spcAft>
            <a:defRPr sz="1000" u="sng" kern="1200">
              <a:solidFill>
                <a:srgbClr val="0000FF"/>
              </a:solidFill>
              <a:latin typeface="Arial" pitchFamily="34" charset="0"/>
              <a:ea typeface="MS PGothic" pitchFamily="34" charset="-128"/>
              <a:cs typeface="Geneva"/>
            </a:defRPr>
          </a:lvl1pPr>
          <a:lvl2pPr marL="457200" algn="ctr" rtl="0" fontAlgn="base">
            <a:spcBef>
              <a:spcPct val="0"/>
            </a:spcBef>
            <a:spcAft>
              <a:spcPct val="0"/>
            </a:spcAft>
            <a:defRPr sz="1000" u="sng" kern="1200">
              <a:solidFill>
                <a:srgbClr val="0000FF"/>
              </a:solidFill>
              <a:latin typeface="Arial" pitchFamily="34" charset="0"/>
              <a:ea typeface="MS PGothic" pitchFamily="34" charset="-128"/>
              <a:cs typeface="Geneva"/>
            </a:defRPr>
          </a:lvl2pPr>
          <a:lvl3pPr marL="914400" algn="ctr" rtl="0" fontAlgn="base">
            <a:spcBef>
              <a:spcPct val="0"/>
            </a:spcBef>
            <a:spcAft>
              <a:spcPct val="0"/>
            </a:spcAft>
            <a:defRPr sz="1000" u="sng" kern="1200">
              <a:solidFill>
                <a:srgbClr val="0000FF"/>
              </a:solidFill>
              <a:latin typeface="Arial" pitchFamily="34" charset="0"/>
              <a:ea typeface="MS PGothic" pitchFamily="34" charset="-128"/>
              <a:cs typeface="Geneva"/>
            </a:defRPr>
          </a:lvl3pPr>
          <a:lvl4pPr marL="1371600" algn="ctr" rtl="0" fontAlgn="base">
            <a:spcBef>
              <a:spcPct val="0"/>
            </a:spcBef>
            <a:spcAft>
              <a:spcPct val="0"/>
            </a:spcAft>
            <a:defRPr sz="1000" u="sng" kern="1200">
              <a:solidFill>
                <a:srgbClr val="0000FF"/>
              </a:solidFill>
              <a:latin typeface="Arial" pitchFamily="34" charset="0"/>
              <a:ea typeface="MS PGothic" pitchFamily="34" charset="-128"/>
              <a:cs typeface="Geneva"/>
            </a:defRPr>
          </a:lvl4pPr>
          <a:lvl5pPr marL="1828800" algn="ctr" rtl="0" fontAlgn="base">
            <a:spcBef>
              <a:spcPct val="0"/>
            </a:spcBef>
            <a:spcAft>
              <a:spcPct val="0"/>
            </a:spcAft>
            <a:defRPr sz="1000" u="sng" kern="1200">
              <a:solidFill>
                <a:srgbClr val="0000FF"/>
              </a:solidFill>
              <a:latin typeface="Arial" pitchFamily="34" charset="0"/>
              <a:ea typeface="MS PGothic" pitchFamily="34" charset="-128"/>
              <a:cs typeface="Geneva"/>
            </a:defRPr>
          </a:lvl5pPr>
          <a:lvl6pPr marL="2286000" algn="l" defTabSz="914400" rtl="0" eaLnBrk="1" latinLnBrk="0" hangingPunct="1">
            <a:defRPr sz="1000" u="sng" kern="1200">
              <a:solidFill>
                <a:srgbClr val="0000FF"/>
              </a:solidFill>
              <a:latin typeface="Arial" pitchFamily="34" charset="0"/>
              <a:ea typeface="MS PGothic" pitchFamily="34" charset="-128"/>
              <a:cs typeface="Geneva"/>
            </a:defRPr>
          </a:lvl6pPr>
          <a:lvl7pPr marL="2743200" algn="l" defTabSz="914400" rtl="0" eaLnBrk="1" latinLnBrk="0" hangingPunct="1">
            <a:defRPr sz="1000" u="sng" kern="1200">
              <a:solidFill>
                <a:srgbClr val="0000FF"/>
              </a:solidFill>
              <a:latin typeface="Arial" pitchFamily="34" charset="0"/>
              <a:ea typeface="MS PGothic" pitchFamily="34" charset="-128"/>
              <a:cs typeface="Geneva"/>
            </a:defRPr>
          </a:lvl7pPr>
          <a:lvl8pPr marL="3200400" algn="l" defTabSz="914400" rtl="0" eaLnBrk="1" latinLnBrk="0" hangingPunct="1">
            <a:defRPr sz="1000" u="sng" kern="1200">
              <a:solidFill>
                <a:srgbClr val="0000FF"/>
              </a:solidFill>
              <a:latin typeface="Arial" pitchFamily="34" charset="0"/>
              <a:ea typeface="MS PGothic" pitchFamily="34" charset="-128"/>
              <a:cs typeface="Geneva"/>
            </a:defRPr>
          </a:lvl8pPr>
          <a:lvl9pPr marL="3657600" algn="l" defTabSz="914400" rtl="0" eaLnBrk="1" latinLnBrk="0" hangingPunct="1">
            <a:defRPr sz="1000" u="sng" kern="1200">
              <a:solidFill>
                <a:srgbClr val="0000FF"/>
              </a:solidFill>
              <a:latin typeface="Arial" pitchFamily="34" charset="0"/>
              <a:ea typeface="MS PGothic" pitchFamily="34" charset="-128"/>
              <a:cs typeface="Geneva"/>
            </a:defRPr>
          </a:lvl9pPr>
        </a:lstStyle>
        <a:p xmlns:a="http://schemas.openxmlformats.org/drawingml/2006/main">
          <a:pPr eaLnBrk="1" fontAlgn="auto" hangingPunct="1">
            <a:lnSpc>
              <a:spcPct val="150000"/>
            </a:lnSpc>
            <a:spcBef>
              <a:spcPts val="0"/>
            </a:spcBef>
            <a:spcAft>
              <a:spcPts val="0"/>
            </a:spcAft>
          </a:pPr>
          <a:r>
            <a:rPr lang="ru-RU" altLang="ru-RU" sz="1100" b="1" dirty="0" err="1" smtClean="0">
              <a:solidFill>
                <a:srgbClr val="C00000"/>
              </a:solidFill>
              <a:latin typeface="Arial" pitchFamily="34" charset="0"/>
              <a:cs typeface="Arial" pitchFamily="34" charset="0"/>
            </a:rPr>
            <a:t>Пилотное</a:t>
          </a:r>
          <a:r>
            <a:rPr lang="ru-RU" altLang="ru-RU" sz="1100" b="1" dirty="0" smtClean="0">
              <a:solidFill>
                <a:srgbClr val="C00000"/>
              </a:solidFill>
              <a:latin typeface="Arial" pitchFamily="34" charset="0"/>
              <a:cs typeface="Arial" pitchFamily="34" charset="0"/>
            </a:rPr>
            <a:t> внедрение</a:t>
          </a:r>
        </a:p>
        <a:p xmlns:a="http://schemas.openxmlformats.org/drawingml/2006/main">
          <a:pPr eaLnBrk="1" fontAlgn="auto" hangingPunct="1">
            <a:lnSpc>
              <a:spcPct val="150000"/>
            </a:lnSpc>
            <a:spcBef>
              <a:spcPts val="0"/>
            </a:spcBef>
            <a:spcAft>
              <a:spcPts val="0"/>
            </a:spcAft>
          </a:pPr>
          <a:r>
            <a:rPr lang="ru-RU" altLang="ru-RU" sz="1100" b="1" dirty="0" smtClean="0">
              <a:solidFill>
                <a:srgbClr val="C00000"/>
              </a:solidFill>
              <a:latin typeface="Arial" pitchFamily="34" charset="0"/>
              <a:cs typeface="Arial" pitchFamily="34" charset="0"/>
            </a:rPr>
            <a:t>(2 очередь)</a:t>
          </a:r>
        </a:p>
        <a:p xmlns:a="http://schemas.openxmlformats.org/drawingml/2006/main">
          <a:pPr algn="l" eaLnBrk="1" fontAlgn="auto" hangingPunct="1">
            <a:lnSpc>
              <a:spcPct val="150000"/>
            </a:lnSpc>
            <a:spcBef>
              <a:spcPts val="0"/>
            </a:spcBef>
            <a:spcAft>
              <a:spcPts val="0"/>
            </a:spcAft>
          </a:pPr>
          <a:r>
            <a:rPr lang="ru-RU" altLang="ru-RU" b="1" u="none" dirty="0" smtClean="0">
              <a:solidFill>
                <a:srgbClr val="C00000"/>
              </a:solidFill>
              <a:latin typeface="Arial" pitchFamily="34" charset="0"/>
              <a:cs typeface="Arial" pitchFamily="34" charset="0"/>
            </a:rPr>
            <a:t>Самарская </a:t>
          </a:r>
          <a:r>
            <a:rPr lang="ru-RU" altLang="ru-RU" b="1" u="none" dirty="0">
              <a:solidFill>
                <a:srgbClr val="C00000"/>
              </a:solidFill>
              <a:latin typeface="Arial" pitchFamily="34" charset="0"/>
              <a:cs typeface="Arial" pitchFamily="34" charset="0"/>
            </a:rPr>
            <a:t>область</a:t>
          </a:r>
        </a:p>
        <a:p xmlns:a="http://schemas.openxmlformats.org/drawingml/2006/main">
          <a:pPr algn="l" eaLnBrk="1" fontAlgn="auto" hangingPunct="1">
            <a:lnSpc>
              <a:spcPct val="150000"/>
            </a:lnSpc>
            <a:spcBef>
              <a:spcPts val="0"/>
            </a:spcBef>
            <a:spcAft>
              <a:spcPts val="0"/>
            </a:spcAft>
          </a:pPr>
          <a:r>
            <a:rPr lang="ru-RU" altLang="ru-RU" b="1" u="none" dirty="0">
              <a:solidFill>
                <a:srgbClr val="C00000"/>
              </a:solidFill>
              <a:latin typeface="Arial" pitchFamily="34" charset="0"/>
              <a:cs typeface="Arial" pitchFamily="34" charset="0"/>
            </a:rPr>
            <a:t>Республика Башкортостан</a:t>
          </a:r>
        </a:p>
        <a:p xmlns:a="http://schemas.openxmlformats.org/drawingml/2006/main">
          <a:pPr algn="l" eaLnBrk="1" fontAlgn="auto" hangingPunct="1">
            <a:lnSpc>
              <a:spcPct val="150000"/>
            </a:lnSpc>
            <a:spcBef>
              <a:spcPts val="0"/>
            </a:spcBef>
            <a:spcAft>
              <a:spcPts val="0"/>
            </a:spcAft>
          </a:pPr>
          <a:r>
            <a:rPr lang="ru-RU" altLang="ru-RU" b="1" u="none" dirty="0">
              <a:solidFill>
                <a:srgbClr val="C00000"/>
              </a:solidFill>
              <a:latin typeface="Arial" pitchFamily="34" charset="0"/>
              <a:cs typeface="Arial" pitchFamily="34" charset="0"/>
            </a:rPr>
            <a:t>Ставропольский край</a:t>
          </a:r>
        </a:p>
        <a:p xmlns:a="http://schemas.openxmlformats.org/drawingml/2006/main">
          <a:pPr algn="l" eaLnBrk="1" fontAlgn="auto" hangingPunct="1">
            <a:lnSpc>
              <a:spcPct val="150000"/>
            </a:lnSpc>
            <a:spcBef>
              <a:spcPts val="0"/>
            </a:spcBef>
            <a:spcAft>
              <a:spcPts val="0"/>
            </a:spcAft>
          </a:pPr>
          <a:r>
            <a:rPr lang="ru-RU" altLang="ru-RU" b="1" u="none" dirty="0">
              <a:solidFill>
                <a:srgbClr val="C00000"/>
              </a:solidFill>
              <a:latin typeface="Arial" pitchFamily="34" charset="0"/>
              <a:cs typeface="Arial" pitchFamily="34" charset="0"/>
            </a:rPr>
            <a:t>Калининградская область</a:t>
          </a:r>
        </a:p>
        <a:p xmlns:a="http://schemas.openxmlformats.org/drawingml/2006/main">
          <a:pPr algn="l" eaLnBrk="1" fontAlgn="auto" hangingPunct="1">
            <a:lnSpc>
              <a:spcPct val="150000"/>
            </a:lnSpc>
            <a:spcBef>
              <a:spcPts val="0"/>
            </a:spcBef>
            <a:spcAft>
              <a:spcPts val="0"/>
            </a:spcAft>
          </a:pPr>
          <a:r>
            <a:rPr lang="ru-RU" altLang="ru-RU" b="1" u="none" dirty="0">
              <a:solidFill>
                <a:srgbClr val="C00000"/>
              </a:solidFill>
              <a:latin typeface="Arial" pitchFamily="34" charset="0"/>
              <a:cs typeface="Arial" pitchFamily="34" charset="0"/>
            </a:rPr>
            <a:t>Ярославская область</a:t>
          </a:r>
        </a:p>
        <a:p xmlns:a="http://schemas.openxmlformats.org/drawingml/2006/main">
          <a:pPr algn="l" eaLnBrk="1" fontAlgn="auto" hangingPunct="1">
            <a:lnSpc>
              <a:spcPct val="150000"/>
            </a:lnSpc>
            <a:spcBef>
              <a:spcPts val="0"/>
            </a:spcBef>
            <a:spcAft>
              <a:spcPts val="0"/>
            </a:spcAft>
          </a:pPr>
          <a:r>
            <a:rPr lang="ru-RU" altLang="ru-RU" b="1" u="none" dirty="0">
              <a:solidFill>
                <a:srgbClr val="C00000"/>
              </a:solidFill>
              <a:latin typeface="Arial" pitchFamily="34" charset="0"/>
              <a:cs typeface="Arial" pitchFamily="34" charset="0"/>
            </a:rPr>
            <a:t>Челябинская область</a:t>
          </a:r>
        </a:p>
        <a:p xmlns:a="http://schemas.openxmlformats.org/drawingml/2006/main">
          <a:pPr algn="l" eaLnBrk="1" fontAlgn="auto" hangingPunct="1">
            <a:lnSpc>
              <a:spcPct val="150000"/>
            </a:lnSpc>
            <a:spcBef>
              <a:spcPts val="0"/>
            </a:spcBef>
            <a:spcAft>
              <a:spcPts val="0"/>
            </a:spcAft>
          </a:pPr>
          <a:r>
            <a:rPr lang="ru-RU" altLang="ru-RU" b="1" u="none" dirty="0">
              <a:solidFill>
                <a:srgbClr val="C00000"/>
              </a:solidFill>
              <a:latin typeface="Arial" pitchFamily="34" charset="0"/>
              <a:cs typeface="Arial" pitchFamily="34" charset="0"/>
            </a:rPr>
            <a:t>Курганская область</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C65A-B1D2-4FFD-9FB6-B9F4BC968B06}" type="datetimeFigureOut">
              <a:rPr lang="ru-RU" smtClean="0"/>
              <a:t>22.12.16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892A5-7BEC-4C91-9DE9-00F46F18EE98}" type="slidenum">
              <a:rPr lang="ru-RU" smtClean="0"/>
              <a:t>‹#›</a:t>
            </a:fld>
            <a:endParaRPr lang="ru-RU"/>
          </a:p>
        </p:txBody>
      </p:sp>
    </p:spTree>
    <p:extLst>
      <p:ext uri="{BB962C8B-B14F-4D97-AF65-F5344CB8AC3E}">
        <p14:creationId xmlns:p14="http://schemas.microsoft.com/office/powerpoint/2010/main" val="36877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заболеваемость острыми формами ежегодно снижается (острый гепатит В) либо имеет тенденцию к снижению в многолетней динамике заболеваемости (гепатит А и гепатит С).</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Показатели заболеваемости гепатитом Е</a:t>
            </a:r>
            <a:r>
              <a:rPr lang="ru-RU" baseline="0" dirty="0" smtClean="0"/>
              <a:t> в 2013-2015 гг. находились в пределах 0.06-0.08 случаев на 100 тыс. нас., что можно считать недостаточным из-за низкой настороженности врачей в отношении этой инфекции</a:t>
            </a:r>
            <a:endParaRPr lang="ru-RU" dirty="0" smtClean="0"/>
          </a:p>
          <a:p>
            <a:endParaRPr lang="ru-RU" dirty="0"/>
          </a:p>
        </p:txBody>
      </p:sp>
      <p:sp>
        <p:nvSpPr>
          <p:cNvPr id="4" name="Номер слайда 3"/>
          <p:cNvSpPr>
            <a:spLocks noGrp="1"/>
          </p:cNvSpPr>
          <p:nvPr>
            <p:ph type="sldNum" sz="quarter" idx="10"/>
          </p:nvPr>
        </p:nvSpPr>
        <p:spPr/>
        <p:txBody>
          <a:bodyPr/>
          <a:lstStyle/>
          <a:p>
            <a:fld id="{219892A5-7BEC-4C91-9DE9-00F46F18EE98}" type="slidenum">
              <a:rPr lang="ru-RU" smtClean="0"/>
              <a:t>2</a:t>
            </a:fld>
            <a:endParaRPr lang="ru-RU"/>
          </a:p>
        </p:txBody>
      </p:sp>
    </p:spTree>
    <p:extLst>
      <p:ext uri="{BB962C8B-B14F-4D97-AF65-F5344CB8AC3E}">
        <p14:creationId xmlns:p14="http://schemas.microsoft.com/office/powerpoint/2010/main" val="57150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высокая эпидемиологическая и социально-экономическая значимость вирусных гепатитов в Российской Федерации в последние годы определяется ежегодной регистрацией высоких уровней впервые выявленных хронических форм вирусных гепатитов</a:t>
            </a:r>
          </a:p>
          <a:p>
            <a:r>
              <a:rPr lang="ru-RU" dirty="0" smtClean="0"/>
              <a:t>Необходимо обратиться с</a:t>
            </a:r>
            <a:r>
              <a:rPr lang="ru-RU" baseline="0" dirty="0" smtClean="0"/>
              <a:t> предложением в МЗ РФ о включении современных высокоэффективных препаратов для лечения ХГС в список ЖНВЛС</a:t>
            </a:r>
          </a:p>
          <a:p>
            <a:endParaRPr lang="ru-RU" dirty="0"/>
          </a:p>
        </p:txBody>
      </p:sp>
      <p:sp>
        <p:nvSpPr>
          <p:cNvPr id="4" name="Номер слайда 3"/>
          <p:cNvSpPr>
            <a:spLocks noGrp="1"/>
          </p:cNvSpPr>
          <p:nvPr>
            <p:ph type="sldNum" sz="quarter" idx="10"/>
          </p:nvPr>
        </p:nvSpPr>
        <p:spPr/>
        <p:txBody>
          <a:bodyPr/>
          <a:lstStyle/>
          <a:p>
            <a:fld id="{219892A5-7BEC-4C91-9DE9-00F46F18EE98}" type="slidenum">
              <a:rPr lang="ru-RU" smtClean="0"/>
              <a:t>4</a:t>
            </a:fld>
            <a:endParaRPr lang="ru-RU"/>
          </a:p>
        </p:txBody>
      </p:sp>
    </p:spTree>
    <p:extLst>
      <p:ext uri="{BB962C8B-B14F-4D97-AF65-F5344CB8AC3E}">
        <p14:creationId xmlns:p14="http://schemas.microsoft.com/office/powerpoint/2010/main" val="310830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Разница в уровнях</a:t>
            </a:r>
            <a:r>
              <a:rPr lang="ru-RU" baseline="0" dirty="0" smtClean="0"/>
              <a:t> регистрации хронических форм ГВ</a:t>
            </a:r>
            <a:r>
              <a:rPr lang="ru-RU" dirty="0" smtClean="0"/>
              <a:t> связана с отсутствием</a:t>
            </a:r>
            <a:r>
              <a:rPr lang="ru-RU" baseline="0" dirty="0" smtClean="0"/>
              <a:t> единых подходов в диагностике.</a:t>
            </a:r>
          </a:p>
          <a:p>
            <a:r>
              <a:rPr lang="ru-RU" baseline="0" dirty="0" smtClean="0"/>
              <a:t>Необходимо внести изменения в нормативно-правовые акты в отношении диагностических подходов к гепатиту В (отказ от носительства как отдельной формы инфекции)</a:t>
            </a:r>
            <a:endParaRPr lang="ru-RU" dirty="0"/>
          </a:p>
        </p:txBody>
      </p:sp>
      <p:sp>
        <p:nvSpPr>
          <p:cNvPr id="4" name="Номер слайда 3"/>
          <p:cNvSpPr>
            <a:spLocks noGrp="1"/>
          </p:cNvSpPr>
          <p:nvPr>
            <p:ph type="sldNum" sz="quarter" idx="10"/>
          </p:nvPr>
        </p:nvSpPr>
        <p:spPr/>
        <p:txBody>
          <a:bodyPr/>
          <a:lstStyle/>
          <a:p>
            <a:fld id="{219892A5-7BEC-4C91-9DE9-00F46F18EE98}" type="slidenum">
              <a:rPr lang="ru-RU" smtClean="0"/>
              <a:t>5</a:t>
            </a:fld>
            <a:endParaRPr lang="ru-RU"/>
          </a:p>
        </p:txBody>
      </p:sp>
    </p:spTree>
    <p:extLst>
      <p:ext uri="{BB962C8B-B14F-4D97-AF65-F5344CB8AC3E}">
        <p14:creationId xmlns:p14="http://schemas.microsoft.com/office/powerpoint/2010/main" val="260000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p:spPr>
        <p:txBody>
          <a:bodyPr/>
          <a:lstStyle/>
          <a:p>
            <a:endParaRPr lang="ru-RU" smtClean="0"/>
          </a:p>
        </p:txBody>
      </p:sp>
      <p:sp>
        <p:nvSpPr>
          <p:cNvPr id="59396" name="Номер слайда 3"/>
          <p:cNvSpPr>
            <a:spLocks noGrp="1"/>
          </p:cNvSpPr>
          <p:nvPr>
            <p:ph type="sldNum" sz="quarter" idx="5"/>
          </p:nvPr>
        </p:nvSpPr>
        <p:spPr>
          <a:noFill/>
        </p:spPr>
        <p:txBody>
          <a:bodyPr/>
          <a:lstStyle>
            <a:lvl1pPr defTabSz="920750" eaLnBrk="0" hangingPunct="0">
              <a:defRPr sz="1000" u="sng">
                <a:solidFill>
                  <a:srgbClr val="0000FF"/>
                </a:solidFill>
                <a:latin typeface="Arial" pitchFamily="34" charset="0"/>
                <a:ea typeface="MS PGothic" pitchFamily="34" charset="-128"/>
              </a:defRPr>
            </a:lvl1pPr>
            <a:lvl2pPr marL="742950" indent="-285750" defTabSz="920750" eaLnBrk="0" hangingPunct="0">
              <a:defRPr sz="1000" u="sng">
                <a:solidFill>
                  <a:srgbClr val="0000FF"/>
                </a:solidFill>
                <a:latin typeface="Arial" pitchFamily="34" charset="0"/>
                <a:ea typeface="MS PGothic" pitchFamily="34" charset="-128"/>
              </a:defRPr>
            </a:lvl2pPr>
            <a:lvl3pPr marL="1143000" indent="-228600" defTabSz="920750" eaLnBrk="0" hangingPunct="0">
              <a:defRPr sz="1000" u="sng">
                <a:solidFill>
                  <a:srgbClr val="0000FF"/>
                </a:solidFill>
                <a:latin typeface="Arial" pitchFamily="34" charset="0"/>
                <a:ea typeface="MS PGothic" pitchFamily="34" charset="-128"/>
              </a:defRPr>
            </a:lvl3pPr>
            <a:lvl4pPr marL="1600200" indent="-228600" defTabSz="920750" eaLnBrk="0" hangingPunct="0">
              <a:defRPr sz="1000" u="sng">
                <a:solidFill>
                  <a:srgbClr val="0000FF"/>
                </a:solidFill>
                <a:latin typeface="Arial" pitchFamily="34" charset="0"/>
                <a:ea typeface="MS PGothic" pitchFamily="34" charset="-128"/>
              </a:defRPr>
            </a:lvl4pPr>
            <a:lvl5pPr marL="2057400" indent="-228600" defTabSz="920750" eaLnBrk="0" hangingPunct="0">
              <a:defRPr sz="1000" u="sng">
                <a:solidFill>
                  <a:srgbClr val="0000FF"/>
                </a:solidFill>
                <a:latin typeface="Arial" pitchFamily="34" charset="0"/>
                <a:ea typeface="MS PGothic" pitchFamily="34" charset="-128"/>
              </a:defRPr>
            </a:lvl5pPr>
            <a:lvl6pPr marL="2514600" indent="-228600" algn="ctr" defTabSz="920750" eaLnBrk="0" fontAlgn="base" hangingPunct="0">
              <a:spcBef>
                <a:spcPct val="0"/>
              </a:spcBef>
              <a:spcAft>
                <a:spcPct val="0"/>
              </a:spcAft>
              <a:defRPr sz="1000" u="sng">
                <a:solidFill>
                  <a:srgbClr val="0000FF"/>
                </a:solidFill>
                <a:latin typeface="Arial" pitchFamily="34" charset="0"/>
                <a:ea typeface="MS PGothic" pitchFamily="34" charset="-128"/>
              </a:defRPr>
            </a:lvl6pPr>
            <a:lvl7pPr marL="2971800" indent="-228600" algn="ctr" defTabSz="920750" eaLnBrk="0" fontAlgn="base" hangingPunct="0">
              <a:spcBef>
                <a:spcPct val="0"/>
              </a:spcBef>
              <a:spcAft>
                <a:spcPct val="0"/>
              </a:spcAft>
              <a:defRPr sz="1000" u="sng">
                <a:solidFill>
                  <a:srgbClr val="0000FF"/>
                </a:solidFill>
                <a:latin typeface="Arial" pitchFamily="34" charset="0"/>
                <a:ea typeface="MS PGothic" pitchFamily="34" charset="-128"/>
              </a:defRPr>
            </a:lvl7pPr>
            <a:lvl8pPr marL="3429000" indent="-228600" algn="ctr" defTabSz="920750" eaLnBrk="0" fontAlgn="base" hangingPunct="0">
              <a:spcBef>
                <a:spcPct val="0"/>
              </a:spcBef>
              <a:spcAft>
                <a:spcPct val="0"/>
              </a:spcAft>
              <a:defRPr sz="1000" u="sng">
                <a:solidFill>
                  <a:srgbClr val="0000FF"/>
                </a:solidFill>
                <a:latin typeface="Arial" pitchFamily="34" charset="0"/>
                <a:ea typeface="MS PGothic" pitchFamily="34" charset="-128"/>
              </a:defRPr>
            </a:lvl8pPr>
            <a:lvl9pPr marL="3886200" indent="-228600" algn="ctr" defTabSz="920750" eaLnBrk="0" fontAlgn="base" hangingPunct="0">
              <a:spcBef>
                <a:spcPct val="0"/>
              </a:spcBef>
              <a:spcAft>
                <a:spcPct val="0"/>
              </a:spcAft>
              <a:defRPr sz="1000" u="sng">
                <a:solidFill>
                  <a:srgbClr val="0000FF"/>
                </a:solidFill>
                <a:latin typeface="Arial" pitchFamily="34" charset="0"/>
                <a:ea typeface="MS PGothic" pitchFamily="34" charset="-128"/>
              </a:defRPr>
            </a:lvl9pPr>
          </a:lstStyle>
          <a:p>
            <a:pPr eaLnBrk="1" hangingPunct="1"/>
            <a:fld id="{E95AEBB7-E946-4F37-BD87-3F0616294189}" type="slidenum">
              <a:rPr lang="en-US" altLang="en-US" sz="800" u="none" smtClean="0">
                <a:solidFill>
                  <a:srgbClr val="000000"/>
                </a:solidFill>
              </a:rPr>
              <a:pPr eaLnBrk="1" hangingPunct="1"/>
              <a:t>7</a:t>
            </a:fld>
            <a:endParaRPr lang="en-US" altLang="en-US" sz="800" u="none" smtClean="0">
              <a:solidFill>
                <a:srgbClr val="000000"/>
              </a:solidFill>
            </a:endParaRPr>
          </a:p>
        </p:txBody>
      </p:sp>
    </p:spTree>
    <p:extLst>
      <p:ext uri="{BB962C8B-B14F-4D97-AF65-F5344CB8AC3E}">
        <p14:creationId xmlns:p14="http://schemas.microsoft.com/office/powerpoint/2010/main" val="150567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400" dirty="0" smtClean="0"/>
              <a:t>This slides shows the 10 core indicators for viral hepatitis along the </a:t>
            </a:r>
            <a:r>
              <a:rPr lang="en-GB" altLang="en-US" sz="1400" b="1" dirty="0" smtClean="0"/>
              <a:t>result chain. </a:t>
            </a:r>
            <a:endParaRPr lang="en-GB" altLang="en-US" sz="1400" dirty="0" smtClean="0"/>
          </a:p>
          <a:p>
            <a:r>
              <a:rPr lang="en-GB" altLang="en-US" sz="1400" dirty="0" smtClean="0"/>
              <a:t>At the top of the slide, in light orange, you can see the </a:t>
            </a:r>
            <a:r>
              <a:rPr lang="en-GB" altLang="en-US" sz="1400" b="1" dirty="0" smtClean="0"/>
              <a:t>progression from context, to input, to output and outcome, and finally impact.</a:t>
            </a:r>
            <a:endParaRPr lang="en-GB" altLang="en-US" sz="1400" dirty="0" smtClean="0"/>
          </a:p>
          <a:p>
            <a:r>
              <a:rPr lang="en-GB" altLang="en-US" sz="1400" dirty="0" smtClean="0"/>
              <a:t>The </a:t>
            </a:r>
            <a:r>
              <a:rPr lang="en-GB" altLang="en-US" sz="1400" b="1" dirty="0" smtClean="0"/>
              <a:t>context and needs </a:t>
            </a:r>
            <a:r>
              <a:rPr lang="en-GB" altLang="en-US" sz="1400" dirty="0" smtClean="0"/>
              <a:t>will inform about epidemic patterns, stigma and population in need. The key indicators (C1) are the prevalence of </a:t>
            </a:r>
            <a:r>
              <a:rPr lang="ru-RU" altLang="en-US" sz="1400" dirty="0" smtClean="0"/>
              <a:t>ВГВ</a:t>
            </a:r>
            <a:r>
              <a:rPr lang="en-GB" altLang="en-US" sz="1400" dirty="0" smtClean="0"/>
              <a:t> and </a:t>
            </a:r>
            <a:r>
              <a:rPr lang="ru-RU" altLang="en-US" sz="1400" dirty="0" smtClean="0"/>
              <a:t>ВГС</a:t>
            </a:r>
            <a:r>
              <a:rPr lang="en-GB" altLang="en-US" sz="1400" dirty="0" smtClean="0"/>
              <a:t> infection.</a:t>
            </a:r>
          </a:p>
          <a:p>
            <a:r>
              <a:rPr lang="en-GB" altLang="en-US" sz="1400" dirty="0" smtClean="0"/>
              <a:t>The </a:t>
            </a:r>
            <a:r>
              <a:rPr lang="en-GB" altLang="en-US" sz="1400" b="1" dirty="0" smtClean="0"/>
              <a:t>input </a:t>
            </a:r>
            <a:r>
              <a:rPr lang="en-GB" altLang="en-US" sz="1400" dirty="0" smtClean="0"/>
              <a:t>will inform about policy, laws, health systems, input and financing. The key indicator (c2) is about the infrastructure for testing.</a:t>
            </a:r>
          </a:p>
          <a:p>
            <a:r>
              <a:rPr lang="en-GB" altLang="en-US" sz="1400" dirty="0" smtClean="0"/>
              <a:t>Then, we enter the </a:t>
            </a:r>
            <a:r>
              <a:rPr lang="en-GB" altLang="en-US" sz="1400" b="1" dirty="0" smtClean="0"/>
              <a:t>cascade of prevention and care</a:t>
            </a:r>
            <a:r>
              <a:rPr lang="en-GB" altLang="en-US" sz="1400" dirty="0" smtClean="0"/>
              <a:t>, including prevention, testing, care and treatment and cure / viral suppression. Prevention indicators measure vaccination (C3), needle and syringe distribution (C4) and injection safety (C5). Then, the cascade of testing, care and treatment is reflected by C6 (proportion of persons diagnosed), C7 (initiation [</a:t>
            </a:r>
            <a:r>
              <a:rPr lang="ru-RU" altLang="en-US" sz="1400" dirty="0" smtClean="0"/>
              <a:t>ВГС</a:t>
            </a:r>
            <a:r>
              <a:rPr lang="en-GB" altLang="en-US" sz="1400" dirty="0" smtClean="0"/>
              <a:t>] or coverage [</a:t>
            </a:r>
            <a:r>
              <a:rPr lang="ru-RU" altLang="en-US" sz="1400" dirty="0" smtClean="0"/>
              <a:t>ВГВ</a:t>
            </a:r>
            <a:r>
              <a:rPr lang="en-GB" altLang="en-US" sz="1400" dirty="0" smtClean="0"/>
              <a:t>] of treatment) and C8 (cure [</a:t>
            </a:r>
            <a:r>
              <a:rPr lang="ru-RU" altLang="en-US" sz="1400" dirty="0" smtClean="0"/>
              <a:t>ВГС</a:t>
            </a:r>
            <a:r>
              <a:rPr lang="en-GB" altLang="en-US" sz="1400" dirty="0" smtClean="0"/>
              <a:t>] or viral suppression [</a:t>
            </a:r>
            <a:r>
              <a:rPr lang="ru-RU" altLang="en-US" sz="1400" dirty="0" smtClean="0"/>
              <a:t>ВГВ</a:t>
            </a:r>
            <a:r>
              <a:rPr lang="en-GB" altLang="en-US" sz="1400" dirty="0" smtClean="0"/>
              <a:t>]).</a:t>
            </a:r>
          </a:p>
          <a:p>
            <a:r>
              <a:rPr lang="en-GB" altLang="en-US" sz="1400" b="1" dirty="0" smtClean="0"/>
              <a:t>The result based framework finishes with impact indicators</a:t>
            </a:r>
            <a:r>
              <a:rPr lang="en-GB" altLang="en-US" sz="1400" dirty="0" smtClean="0"/>
              <a:t>, including (a) incidence of </a:t>
            </a:r>
            <a:r>
              <a:rPr lang="ru-RU" altLang="en-US" sz="1400" dirty="0" smtClean="0"/>
              <a:t>ВГВ</a:t>
            </a:r>
            <a:r>
              <a:rPr lang="en-GB" altLang="en-US" sz="1400" dirty="0" smtClean="0"/>
              <a:t> and </a:t>
            </a:r>
            <a:r>
              <a:rPr lang="ru-RU" altLang="en-US" sz="1400" dirty="0" smtClean="0"/>
              <a:t>ВГС</a:t>
            </a:r>
            <a:r>
              <a:rPr lang="en-GB" altLang="en-US" sz="1400" dirty="0" smtClean="0"/>
              <a:t> infection (C9) and (b) mortality (C10).</a:t>
            </a:r>
          </a:p>
          <a:p>
            <a:endParaRPr lang="en-GB" altLang="en-US" sz="1400" dirty="0" smtClean="0"/>
          </a:p>
          <a:p>
            <a:endParaRPr lang="en-GB" altLang="en-US" sz="1400" dirty="0" smtClean="0"/>
          </a:p>
          <a:p>
            <a:endParaRPr lang="en-GB" altLang="en-US" sz="1400"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06681A9C-9ED5-4888-935F-70B848B10C63}" type="slidenum">
              <a:rPr lang="en-GB" altLang="en-US">
                <a:solidFill>
                  <a:prstClr val="black"/>
                </a:solidFill>
              </a:rPr>
              <a:pPr/>
              <a:t>8</a:t>
            </a:fld>
            <a:endParaRPr lang="en-GB" altLang="en-US">
              <a:solidFill>
                <a:prstClr val="black"/>
              </a:solidFill>
            </a:endParaRPr>
          </a:p>
        </p:txBody>
      </p:sp>
    </p:spTree>
    <p:extLst>
      <p:ext uri="{BB962C8B-B14F-4D97-AF65-F5344CB8AC3E}">
        <p14:creationId xmlns:p14="http://schemas.microsoft.com/office/powerpoint/2010/main" val="291703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E44455-BDB6-4F0D-8EF2-EBA2B3EB7577}" type="slidenum">
              <a:rPr lang="ru-RU" smtClean="0">
                <a:solidFill>
                  <a:srgbClr val="000000"/>
                </a:solidFill>
              </a:rPr>
              <a:pPr/>
              <a:t>10</a:t>
            </a:fld>
            <a:endParaRPr lang="ru-RU">
              <a:solidFill>
                <a:srgbClr val="000000"/>
              </a:solidFill>
            </a:endParaRPr>
          </a:p>
        </p:txBody>
      </p:sp>
    </p:spTree>
    <p:extLst>
      <p:ext uri="{BB962C8B-B14F-4D97-AF65-F5344CB8AC3E}">
        <p14:creationId xmlns:p14="http://schemas.microsoft.com/office/powerpoint/2010/main" val="24562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5883D19-DC12-4F28-91C5-B16090B5FFD4}"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17906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Получение в Томске бесплатно.</a:t>
            </a:r>
            <a:endParaRPr lang="ru-RU" dirty="0"/>
          </a:p>
        </p:txBody>
      </p:sp>
      <p:sp>
        <p:nvSpPr>
          <p:cNvPr id="4" name="Номер слайда 3"/>
          <p:cNvSpPr>
            <a:spLocks noGrp="1"/>
          </p:cNvSpPr>
          <p:nvPr>
            <p:ph type="sldNum" sz="quarter" idx="10"/>
          </p:nvPr>
        </p:nvSpPr>
        <p:spPr/>
        <p:txBody>
          <a:bodyPr/>
          <a:lstStyle/>
          <a:p>
            <a:fld id="{EDEF52DB-3271-496B-9D89-3770F2282558}" type="slidenum">
              <a:rPr lang="ru-RU" smtClean="0">
                <a:solidFill>
                  <a:srgbClr val="000000"/>
                </a:solidFill>
              </a:rPr>
              <a:pPr/>
              <a:t>16</a:t>
            </a:fld>
            <a:endParaRPr lang="ru-RU">
              <a:solidFill>
                <a:srgbClr val="000000"/>
              </a:solidFill>
            </a:endParaRPr>
          </a:p>
        </p:txBody>
      </p:sp>
    </p:spTree>
    <p:extLst>
      <p:ext uri="{BB962C8B-B14F-4D97-AF65-F5344CB8AC3E}">
        <p14:creationId xmlns:p14="http://schemas.microsoft.com/office/powerpoint/2010/main" val="321344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B80BBB9-64D3-44EE-B828-2C3C03AA1D2D}" type="slidenum">
              <a:rPr lang="ru-RU" smtClean="0">
                <a:solidFill>
                  <a:srgbClr val="000000"/>
                </a:solidFill>
              </a:rPr>
              <a:pPr/>
              <a:t>17</a:t>
            </a:fld>
            <a:endParaRPr lang="ru-RU">
              <a:solidFill>
                <a:srgbClr val="000000"/>
              </a:solidFill>
            </a:endParaRPr>
          </a:p>
        </p:txBody>
      </p:sp>
    </p:spTree>
    <p:extLst>
      <p:ext uri="{BB962C8B-B14F-4D97-AF65-F5344CB8AC3E}">
        <p14:creationId xmlns:p14="http://schemas.microsoft.com/office/powerpoint/2010/main" val="344521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C852064-0030-40F8-8CEF-3E05E5EEE112}" type="datetimeFigureOut">
              <a:rPr lang="ru-RU" smtClean="0"/>
              <a:t>22.12.16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333024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852064-0030-40F8-8CEF-3E05E5EEE112}" type="datetimeFigureOut">
              <a:rPr lang="ru-RU" smtClean="0"/>
              <a:t>22.12.16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43331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852064-0030-40F8-8CEF-3E05E5EEE112}" type="datetimeFigureOut">
              <a:rPr lang="ru-RU" smtClean="0"/>
              <a:t>22.12.16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367069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852064-0030-40F8-8CEF-3E05E5EEE112}" type="datetimeFigureOut">
              <a:rPr lang="ru-RU" smtClean="0"/>
              <a:t>22.12.16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221188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C852064-0030-40F8-8CEF-3E05E5EEE112}" type="datetimeFigureOut">
              <a:rPr lang="ru-RU" smtClean="0"/>
              <a:t>22.12.16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131314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C852064-0030-40F8-8CEF-3E05E5EEE112}" type="datetimeFigureOut">
              <a:rPr lang="ru-RU" smtClean="0"/>
              <a:t>22.12.16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144520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C852064-0030-40F8-8CEF-3E05E5EEE112}" type="datetimeFigureOut">
              <a:rPr lang="ru-RU" smtClean="0"/>
              <a:t>22.12.16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324794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852064-0030-40F8-8CEF-3E05E5EEE112}" type="datetimeFigureOut">
              <a:rPr lang="ru-RU" smtClean="0"/>
              <a:t>22.12.16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226671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852064-0030-40F8-8CEF-3E05E5EEE112}" type="datetimeFigureOut">
              <a:rPr lang="ru-RU" smtClean="0"/>
              <a:t>22.12.16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97102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852064-0030-40F8-8CEF-3E05E5EEE112}" type="datetimeFigureOut">
              <a:rPr lang="ru-RU" smtClean="0"/>
              <a:t>22.12.16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36686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852064-0030-40F8-8CEF-3E05E5EEE112}" type="datetimeFigureOut">
              <a:rPr lang="ru-RU" smtClean="0"/>
              <a:t>22.12.16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1DE675-54E9-4290-AEAF-1F33548CB873}" type="slidenum">
              <a:rPr lang="ru-RU" smtClean="0"/>
              <a:t>‹#›</a:t>
            </a:fld>
            <a:endParaRPr lang="ru-RU"/>
          </a:p>
        </p:txBody>
      </p:sp>
    </p:spTree>
    <p:extLst>
      <p:ext uri="{BB962C8B-B14F-4D97-AF65-F5344CB8AC3E}">
        <p14:creationId xmlns:p14="http://schemas.microsoft.com/office/powerpoint/2010/main" val="318287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52064-0030-40F8-8CEF-3E05E5EEE112}" type="datetimeFigureOut">
              <a:rPr lang="ru-RU" smtClean="0"/>
              <a:t>22.12.16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DE675-54E9-4290-AEAF-1F33548CB873}" type="slidenum">
              <a:rPr lang="ru-RU" smtClean="0"/>
              <a:t>‹#›</a:t>
            </a:fld>
            <a:endParaRPr lang="ru-RU"/>
          </a:p>
        </p:txBody>
      </p:sp>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18475" y="6148388"/>
            <a:ext cx="9620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90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info@rcvh.r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132856"/>
            <a:ext cx="8208912" cy="1470025"/>
          </a:xfrm>
        </p:spPr>
        <p:txBody>
          <a:bodyPr>
            <a:normAutofit fontScale="90000"/>
          </a:bodyPr>
          <a:lstStyle/>
          <a:p>
            <a:r>
              <a:rPr lang="ru-RU" sz="3200" b="1" dirty="0" smtClean="0">
                <a:solidFill>
                  <a:schemeClr val="tx2"/>
                </a:solidFill>
                <a:latin typeface="Arial" panose="020B0604020202020204" pitchFamily="34" charset="0"/>
                <a:cs typeface="Arial" panose="020B0604020202020204" pitchFamily="34" charset="0"/>
              </a:rPr>
              <a:t>Эпидемиологический надзор за вирусными гепатитами. Система мониторинга за вирусными гепатитами</a:t>
            </a:r>
            <a:r>
              <a:rPr lang="en-US" sz="3200" b="1" dirty="0" smtClean="0">
                <a:solidFill>
                  <a:schemeClr val="tx2"/>
                </a:solidFill>
                <a:latin typeface="Arial" panose="020B0604020202020204" pitchFamily="34" charset="0"/>
                <a:cs typeface="Arial" panose="020B0604020202020204" pitchFamily="34" charset="0"/>
              </a:rPr>
              <a:t> </a:t>
            </a:r>
            <a:r>
              <a:rPr lang="ru-RU" sz="3200" b="1" dirty="0" smtClean="0">
                <a:solidFill>
                  <a:schemeClr val="tx2"/>
                </a:solidFill>
                <a:latin typeface="Arial" panose="020B0604020202020204" pitchFamily="34" charset="0"/>
                <a:cs typeface="Arial" panose="020B0604020202020204" pitchFamily="34" charset="0"/>
              </a:rPr>
              <a:t>в Российской Федерации. </a:t>
            </a:r>
            <a:endParaRPr lang="ru-RU" sz="3200" b="1" dirty="0">
              <a:solidFill>
                <a:schemeClr val="tx2"/>
              </a:solidFill>
              <a:latin typeface="Arial" panose="020B0604020202020204" pitchFamily="34" charset="0"/>
              <a:cs typeface="Arial" panose="020B0604020202020204" pitchFamily="34" charset="0"/>
            </a:endParaRPr>
          </a:p>
        </p:txBody>
      </p:sp>
      <p:sp>
        <p:nvSpPr>
          <p:cNvPr id="4" name="Text Box 3"/>
          <p:cNvSpPr txBox="1">
            <a:spLocks noChangeArrowheads="1"/>
          </p:cNvSpPr>
          <p:nvPr/>
        </p:nvSpPr>
        <p:spPr bwMode="auto">
          <a:xfrm>
            <a:off x="3383756" y="4365104"/>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u="sng">
                <a:solidFill>
                  <a:srgbClr val="0000FF"/>
                </a:solidFill>
                <a:latin typeface="Arial" pitchFamily="34" charset="0"/>
                <a:ea typeface="MS PGothic" pitchFamily="34" charset="-128"/>
              </a:defRPr>
            </a:lvl1pPr>
            <a:lvl2pPr marL="742950" indent="-285750" eaLnBrk="0" hangingPunct="0">
              <a:defRPr sz="1000" u="sng">
                <a:solidFill>
                  <a:srgbClr val="0000FF"/>
                </a:solidFill>
                <a:latin typeface="Arial" pitchFamily="34" charset="0"/>
                <a:ea typeface="MS PGothic" pitchFamily="34" charset="-128"/>
              </a:defRPr>
            </a:lvl2pPr>
            <a:lvl3pPr marL="1143000" indent="-228600" eaLnBrk="0" hangingPunct="0">
              <a:defRPr sz="1000" u="sng">
                <a:solidFill>
                  <a:srgbClr val="0000FF"/>
                </a:solidFill>
                <a:latin typeface="Arial" pitchFamily="34" charset="0"/>
                <a:ea typeface="MS PGothic" pitchFamily="34" charset="-128"/>
              </a:defRPr>
            </a:lvl3pPr>
            <a:lvl4pPr marL="1600200" indent="-228600" eaLnBrk="0" hangingPunct="0">
              <a:defRPr sz="1000" u="sng">
                <a:solidFill>
                  <a:srgbClr val="0000FF"/>
                </a:solidFill>
                <a:latin typeface="Arial" pitchFamily="34" charset="0"/>
                <a:ea typeface="MS PGothic" pitchFamily="34" charset="-128"/>
              </a:defRPr>
            </a:lvl4pPr>
            <a:lvl5pPr marL="2057400" indent="-228600" eaLnBrk="0" hangingPunct="0">
              <a:defRPr sz="1000" u="sng">
                <a:solidFill>
                  <a:srgbClr val="0000FF"/>
                </a:solidFill>
                <a:latin typeface="Arial" pitchFamily="34" charset="0"/>
                <a:ea typeface="MS PGothic" pitchFamily="34" charset="-128"/>
              </a:defRPr>
            </a:lvl5pPr>
            <a:lvl6pPr marL="25146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6pPr>
            <a:lvl7pPr marL="29718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7pPr>
            <a:lvl8pPr marL="34290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8pPr>
            <a:lvl9pPr marL="38862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9pPr>
          </a:lstStyle>
          <a:p>
            <a:pPr algn="ctr" eaLnBrk="1" fontAlgn="base" hangingPunct="1">
              <a:spcBef>
                <a:spcPct val="0"/>
              </a:spcBef>
              <a:spcAft>
                <a:spcPct val="0"/>
              </a:spcAft>
            </a:pPr>
            <a:r>
              <a:rPr lang="ru-RU" sz="2800" u="none" dirty="0">
                <a:solidFill>
                  <a:srgbClr val="002060"/>
                </a:solidFill>
                <a:cs typeface="Arial" pitchFamily="34" charset="0"/>
              </a:rPr>
              <a:t>В.П. Чуланов</a:t>
            </a:r>
          </a:p>
        </p:txBody>
      </p:sp>
      <p:sp>
        <p:nvSpPr>
          <p:cNvPr id="5" name="Text Box 4"/>
          <p:cNvSpPr txBox="1">
            <a:spLocks noChangeArrowheads="1"/>
          </p:cNvSpPr>
          <p:nvPr/>
        </p:nvSpPr>
        <p:spPr bwMode="auto">
          <a:xfrm>
            <a:off x="25400" y="544512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u="sng">
                <a:solidFill>
                  <a:srgbClr val="0000FF"/>
                </a:solidFill>
                <a:latin typeface="Arial" pitchFamily="34" charset="0"/>
                <a:ea typeface="MS PGothic" pitchFamily="34" charset="-128"/>
              </a:defRPr>
            </a:lvl1pPr>
            <a:lvl2pPr marL="742950" indent="-285750" eaLnBrk="0" hangingPunct="0">
              <a:defRPr sz="1000" u="sng">
                <a:solidFill>
                  <a:srgbClr val="0000FF"/>
                </a:solidFill>
                <a:latin typeface="Arial" pitchFamily="34" charset="0"/>
                <a:ea typeface="MS PGothic" pitchFamily="34" charset="-128"/>
              </a:defRPr>
            </a:lvl2pPr>
            <a:lvl3pPr marL="1143000" indent="-228600" eaLnBrk="0" hangingPunct="0">
              <a:defRPr sz="1000" u="sng">
                <a:solidFill>
                  <a:srgbClr val="0000FF"/>
                </a:solidFill>
                <a:latin typeface="Arial" pitchFamily="34" charset="0"/>
                <a:ea typeface="MS PGothic" pitchFamily="34" charset="-128"/>
              </a:defRPr>
            </a:lvl3pPr>
            <a:lvl4pPr marL="1600200" indent="-228600" eaLnBrk="0" hangingPunct="0">
              <a:defRPr sz="1000" u="sng">
                <a:solidFill>
                  <a:srgbClr val="0000FF"/>
                </a:solidFill>
                <a:latin typeface="Arial" pitchFamily="34" charset="0"/>
                <a:ea typeface="MS PGothic" pitchFamily="34" charset="-128"/>
              </a:defRPr>
            </a:lvl4pPr>
            <a:lvl5pPr marL="2057400" indent="-228600" eaLnBrk="0" hangingPunct="0">
              <a:defRPr sz="1000" u="sng">
                <a:solidFill>
                  <a:srgbClr val="0000FF"/>
                </a:solidFill>
                <a:latin typeface="Arial" pitchFamily="34" charset="0"/>
                <a:ea typeface="MS PGothic" pitchFamily="34" charset="-128"/>
              </a:defRPr>
            </a:lvl5pPr>
            <a:lvl6pPr marL="25146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6pPr>
            <a:lvl7pPr marL="29718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7pPr>
            <a:lvl8pPr marL="34290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8pPr>
            <a:lvl9pPr marL="38862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9pPr>
          </a:lstStyle>
          <a:p>
            <a:pPr algn="ctr" eaLnBrk="1" fontAlgn="base" hangingPunct="1">
              <a:spcBef>
                <a:spcPct val="0"/>
              </a:spcBef>
              <a:spcAft>
                <a:spcPct val="0"/>
              </a:spcAft>
            </a:pPr>
            <a:r>
              <a:rPr lang="ru-RU" sz="2000" u="none" dirty="0">
                <a:solidFill>
                  <a:srgbClr val="002060"/>
                </a:solidFill>
                <a:cs typeface="Arial" pitchFamily="34" charset="0"/>
              </a:rPr>
              <a:t>ФБУН Центральный НИИ эпидемиологии </a:t>
            </a:r>
            <a:r>
              <a:rPr lang="ru-RU" sz="2000" u="none" dirty="0" err="1">
                <a:solidFill>
                  <a:srgbClr val="002060"/>
                </a:solidFill>
                <a:cs typeface="Arial" pitchFamily="34" charset="0"/>
              </a:rPr>
              <a:t>Роспотребнадзора</a:t>
            </a:r>
            <a:endParaRPr lang="en-US" sz="2000" u="none" dirty="0">
              <a:solidFill>
                <a:srgbClr val="002060"/>
              </a:solidFill>
              <a:cs typeface="Arial" pitchFamily="34" charset="0"/>
            </a:endParaRPr>
          </a:p>
          <a:p>
            <a:pPr algn="ctr" eaLnBrk="1" fontAlgn="base" hangingPunct="1">
              <a:spcBef>
                <a:spcPct val="0"/>
              </a:spcBef>
              <a:spcAft>
                <a:spcPct val="0"/>
              </a:spcAft>
            </a:pPr>
            <a:r>
              <a:rPr lang="ru-RU" sz="2000" u="none" dirty="0">
                <a:solidFill>
                  <a:srgbClr val="002060"/>
                </a:solidFill>
                <a:cs typeface="Arial" pitchFamily="34" charset="0"/>
              </a:rPr>
              <a:t>Научно-консультативный клинико-диагностический центр</a:t>
            </a:r>
            <a:endParaRPr lang="en-US" sz="2000" u="none" dirty="0">
              <a:solidFill>
                <a:srgbClr val="002060"/>
              </a:solidFill>
              <a:cs typeface="Arial" pitchFamily="34" charset="0"/>
            </a:endParaRPr>
          </a:p>
          <a:p>
            <a:pPr algn="ctr" eaLnBrk="1" fontAlgn="base" hangingPunct="1">
              <a:spcBef>
                <a:spcPct val="0"/>
              </a:spcBef>
              <a:spcAft>
                <a:spcPct val="0"/>
              </a:spcAft>
            </a:pPr>
            <a:r>
              <a:rPr lang="ru-RU" sz="2000" u="none" dirty="0" err="1">
                <a:solidFill>
                  <a:srgbClr val="002060"/>
                </a:solidFill>
                <a:cs typeface="Arial" pitchFamily="34" charset="0"/>
              </a:rPr>
              <a:t>Референс</a:t>
            </a:r>
            <a:r>
              <a:rPr lang="ru-RU" sz="2000" u="none" dirty="0">
                <a:solidFill>
                  <a:srgbClr val="002060"/>
                </a:solidFill>
                <a:cs typeface="Arial" pitchFamily="34" charset="0"/>
              </a:rPr>
              <a:t>-центр по мониторингу за вирусными гепатитами</a:t>
            </a:r>
          </a:p>
        </p:txBody>
      </p:sp>
      <p:sp>
        <p:nvSpPr>
          <p:cNvPr id="7" name="Text Box 6"/>
          <p:cNvSpPr txBox="1">
            <a:spLocks noChangeArrowheads="1"/>
          </p:cNvSpPr>
          <p:nvPr/>
        </p:nvSpPr>
        <p:spPr bwMode="auto">
          <a:xfrm>
            <a:off x="0" y="153988"/>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u="sng">
                <a:solidFill>
                  <a:srgbClr val="0000FF"/>
                </a:solidFill>
                <a:latin typeface="Arial" pitchFamily="34" charset="0"/>
                <a:ea typeface="MS PGothic" pitchFamily="34" charset="-128"/>
              </a:defRPr>
            </a:lvl1pPr>
            <a:lvl2pPr marL="742950" indent="-285750" eaLnBrk="0" hangingPunct="0">
              <a:defRPr sz="1000" u="sng">
                <a:solidFill>
                  <a:srgbClr val="0000FF"/>
                </a:solidFill>
                <a:latin typeface="Arial" pitchFamily="34" charset="0"/>
                <a:ea typeface="MS PGothic" pitchFamily="34" charset="-128"/>
              </a:defRPr>
            </a:lvl2pPr>
            <a:lvl3pPr marL="1143000" indent="-228600" eaLnBrk="0" hangingPunct="0">
              <a:defRPr sz="1000" u="sng">
                <a:solidFill>
                  <a:srgbClr val="0000FF"/>
                </a:solidFill>
                <a:latin typeface="Arial" pitchFamily="34" charset="0"/>
                <a:ea typeface="MS PGothic" pitchFamily="34" charset="-128"/>
              </a:defRPr>
            </a:lvl3pPr>
            <a:lvl4pPr marL="1600200" indent="-228600" eaLnBrk="0" hangingPunct="0">
              <a:defRPr sz="1000" u="sng">
                <a:solidFill>
                  <a:srgbClr val="0000FF"/>
                </a:solidFill>
                <a:latin typeface="Arial" pitchFamily="34" charset="0"/>
                <a:ea typeface="MS PGothic" pitchFamily="34" charset="-128"/>
              </a:defRPr>
            </a:lvl4pPr>
            <a:lvl5pPr marL="2057400" indent="-228600" eaLnBrk="0" hangingPunct="0">
              <a:defRPr sz="1000" u="sng">
                <a:solidFill>
                  <a:srgbClr val="0000FF"/>
                </a:solidFill>
                <a:latin typeface="Arial" pitchFamily="34" charset="0"/>
                <a:ea typeface="MS PGothic" pitchFamily="34" charset="-128"/>
              </a:defRPr>
            </a:lvl5pPr>
            <a:lvl6pPr marL="25146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6pPr>
            <a:lvl7pPr marL="29718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7pPr>
            <a:lvl8pPr marL="34290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8pPr>
            <a:lvl9pPr marL="38862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9pPr>
          </a:lstStyle>
          <a:p>
            <a:pPr algn="ctr" eaLnBrk="1" hangingPunct="1">
              <a:lnSpc>
                <a:spcPct val="110000"/>
              </a:lnSpc>
            </a:pPr>
            <a:r>
              <a:rPr lang="ru-RU" sz="2000" u="none" dirty="0" err="1" smtClean="0">
                <a:solidFill>
                  <a:srgbClr val="002060"/>
                </a:solidFill>
                <a:latin typeface="Arial" charset="0"/>
              </a:rPr>
              <a:t>Видеоселекторное</a:t>
            </a:r>
            <a:r>
              <a:rPr lang="ru-RU" sz="2000" u="none" dirty="0" smtClean="0">
                <a:solidFill>
                  <a:srgbClr val="002060"/>
                </a:solidFill>
                <a:latin typeface="Arial" charset="0"/>
              </a:rPr>
              <a:t> совещание Министерства здравоохранения РФ «Актуальные вопросы оказания медицинской помощи больным</a:t>
            </a:r>
          </a:p>
          <a:p>
            <a:pPr algn="ctr" eaLnBrk="1" hangingPunct="1">
              <a:lnSpc>
                <a:spcPct val="110000"/>
              </a:lnSpc>
            </a:pPr>
            <a:r>
              <a:rPr lang="ru-RU" sz="2000" u="none" dirty="0" smtClean="0">
                <a:solidFill>
                  <a:srgbClr val="002060"/>
                </a:solidFill>
                <a:latin typeface="Arial" charset="0"/>
              </a:rPr>
              <a:t> вирусными гепатитами», </a:t>
            </a:r>
            <a:r>
              <a:rPr lang="ru-RU" sz="2000" u="none" dirty="0">
                <a:solidFill>
                  <a:srgbClr val="002060"/>
                </a:solidFill>
                <a:latin typeface="Arial" charset="0"/>
              </a:rPr>
              <a:t> </a:t>
            </a:r>
            <a:r>
              <a:rPr lang="ru-RU" sz="2000" u="none" dirty="0" smtClean="0">
                <a:solidFill>
                  <a:srgbClr val="002060"/>
                </a:solidFill>
                <a:latin typeface="Arial" charset="0"/>
              </a:rPr>
              <a:t>22 </a:t>
            </a:r>
            <a:r>
              <a:rPr lang="ru-RU" sz="2000" u="none" dirty="0">
                <a:solidFill>
                  <a:srgbClr val="002060"/>
                </a:solidFill>
                <a:latin typeface="Arial" charset="0"/>
              </a:rPr>
              <a:t>декабря, 2016 г</a:t>
            </a:r>
            <a:r>
              <a:rPr lang="ru-RU" sz="2000" u="none" dirty="0" smtClean="0">
                <a:solidFill>
                  <a:srgbClr val="002060"/>
                </a:solidFill>
                <a:latin typeface="Arial" charset="0"/>
              </a:rPr>
              <a:t>.</a:t>
            </a:r>
          </a:p>
          <a:p>
            <a:pPr algn="ctr" eaLnBrk="1" hangingPunct="1">
              <a:lnSpc>
                <a:spcPct val="110000"/>
              </a:lnSpc>
            </a:pPr>
            <a:endParaRPr lang="ru-RU" sz="2000" u="none" dirty="0" smtClean="0">
              <a:solidFill>
                <a:srgbClr val="002060"/>
              </a:solidFill>
              <a:latin typeface="Arial" charset="0"/>
            </a:endParaRPr>
          </a:p>
        </p:txBody>
      </p:sp>
    </p:spTree>
    <p:extLst>
      <p:ext uri="{BB962C8B-B14F-4D97-AF65-F5344CB8AC3E}">
        <p14:creationId xmlns:p14="http://schemas.microsoft.com/office/powerpoint/2010/main" val="299638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07504" y="332656"/>
            <a:ext cx="9144000" cy="523220"/>
          </a:xfrm>
          <a:prstGeom prst="rect">
            <a:avLst/>
          </a:prstGeom>
        </p:spPr>
        <p:txBody>
          <a:bodyPr wrap="square">
            <a:spAutoFit/>
          </a:bodyPr>
          <a:lstStyle/>
          <a:p>
            <a:pPr algn="ctr" fontAlgn="base">
              <a:spcBef>
                <a:spcPct val="0"/>
              </a:spcBef>
              <a:spcAft>
                <a:spcPct val="0"/>
              </a:spcAft>
            </a:pPr>
            <a:r>
              <a:rPr lang="ru-RU" sz="2800" b="1" dirty="0" smtClean="0">
                <a:solidFill>
                  <a:schemeClr val="tx2"/>
                </a:solidFill>
                <a:latin typeface="Arial" pitchFamily="34" charset="0"/>
                <a:ea typeface="MS PGothic" pitchFamily="34" charset="-128"/>
                <a:cs typeface="Arial" pitchFamily="34" charset="0"/>
              </a:rPr>
              <a:t>Назначение системы мониторинга</a:t>
            </a:r>
            <a:endParaRPr lang="en-US" sz="2800" b="1" dirty="0" smtClean="0">
              <a:solidFill>
                <a:schemeClr val="tx2"/>
              </a:solidFill>
              <a:latin typeface="Arial" pitchFamily="34" charset="0"/>
              <a:ea typeface="MS PGothic" pitchFamily="34" charset="-128"/>
              <a:cs typeface="Arial" pitchFamily="34" charset="0"/>
            </a:endParaRPr>
          </a:p>
        </p:txBody>
      </p:sp>
      <p:sp>
        <p:nvSpPr>
          <p:cNvPr id="15" name="Прямоугольник 14"/>
          <p:cNvSpPr/>
          <p:nvPr/>
        </p:nvSpPr>
        <p:spPr>
          <a:xfrm>
            <a:off x="251520" y="1484784"/>
            <a:ext cx="8640960" cy="3970318"/>
          </a:xfrm>
          <a:prstGeom prst="rect">
            <a:avLst/>
          </a:prstGeom>
        </p:spPr>
        <p:txBody>
          <a:bodyPr wrap="square">
            <a:spAutoFit/>
          </a:bodyPr>
          <a:lstStyle/>
          <a:p>
            <a:pPr marL="441325" indent="-441325" fontAlgn="base">
              <a:spcBef>
                <a:spcPct val="0"/>
              </a:spcBef>
              <a:spcAft>
                <a:spcPct val="0"/>
              </a:spcAft>
              <a:buFont typeface="Arial" pitchFamily="34" charset="0"/>
              <a:buChar char="•"/>
            </a:pPr>
            <a:r>
              <a:rPr lang="ru-RU" dirty="0" smtClean="0">
                <a:solidFill>
                  <a:srgbClr val="000000"/>
                </a:solidFill>
                <a:latin typeface="Arial" pitchFamily="34" charset="0"/>
                <a:ea typeface="MS PGothic" pitchFamily="34" charset="-128"/>
              </a:rPr>
              <a:t>Автоматизация и систематизация персонифицированного учета больных вирусными гепатитами В, С и Д (острые и хронические формы);</a:t>
            </a:r>
          </a:p>
          <a:p>
            <a:pPr marL="441325" indent="-441325" fontAlgn="base">
              <a:spcBef>
                <a:spcPct val="0"/>
              </a:spcBef>
              <a:spcAft>
                <a:spcPct val="0"/>
              </a:spcAft>
              <a:buFont typeface="Arial" pitchFamily="34" charset="0"/>
              <a:buChar char="•"/>
            </a:pPr>
            <a:endParaRPr lang="ru-RU" dirty="0" smtClean="0">
              <a:solidFill>
                <a:srgbClr val="000000"/>
              </a:solidFill>
              <a:latin typeface="Arial" pitchFamily="34" charset="0"/>
              <a:ea typeface="MS PGothic" pitchFamily="34" charset="-128"/>
            </a:endParaRPr>
          </a:p>
          <a:p>
            <a:pPr marL="441325" indent="-441325" fontAlgn="base">
              <a:spcBef>
                <a:spcPct val="0"/>
              </a:spcBef>
              <a:spcAft>
                <a:spcPct val="0"/>
              </a:spcAft>
              <a:buFont typeface="Arial" pitchFamily="34" charset="0"/>
              <a:buChar char="•"/>
            </a:pPr>
            <a:r>
              <a:rPr lang="ru-RU" dirty="0" smtClean="0">
                <a:solidFill>
                  <a:srgbClr val="000000"/>
                </a:solidFill>
                <a:latin typeface="Arial" pitchFamily="34" charset="0"/>
                <a:ea typeface="MS PGothic" pitchFamily="34" charset="-128"/>
              </a:rPr>
              <a:t>Сбор и анализ эпидемиологических данных; формирование регламентированных и нерегламентированных отчетных форм;</a:t>
            </a:r>
            <a:br>
              <a:rPr lang="ru-RU" dirty="0" smtClean="0">
                <a:solidFill>
                  <a:srgbClr val="000000"/>
                </a:solidFill>
                <a:latin typeface="Arial" pitchFamily="34" charset="0"/>
                <a:ea typeface="MS PGothic" pitchFamily="34" charset="-128"/>
              </a:rPr>
            </a:br>
            <a:endParaRPr lang="ru-RU" dirty="0" smtClean="0">
              <a:solidFill>
                <a:srgbClr val="000000"/>
              </a:solidFill>
              <a:latin typeface="Arial" pitchFamily="34" charset="0"/>
              <a:ea typeface="MS PGothic" pitchFamily="34" charset="-128"/>
            </a:endParaRPr>
          </a:p>
          <a:p>
            <a:pPr marL="441325" indent="-441325" fontAlgn="base">
              <a:spcBef>
                <a:spcPct val="0"/>
              </a:spcBef>
              <a:spcAft>
                <a:spcPct val="0"/>
              </a:spcAft>
              <a:buFont typeface="Arial" pitchFamily="34" charset="0"/>
              <a:buChar char="•"/>
            </a:pPr>
            <a:r>
              <a:rPr lang="ru-RU" dirty="0" smtClean="0">
                <a:solidFill>
                  <a:srgbClr val="000000"/>
                </a:solidFill>
                <a:latin typeface="Arial" pitchFamily="34" charset="0"/>
                <a:ea typeface="MS PGothic" pitchFamily="34" charset="-128"/>
              </a:rPr>
              <a:t>Оптимизация диспансерного наблюдения за больными ХВГ, контроль его полноты, своевременности и качества;</a:t>
            </a:r>
            <a:br>
              <a:rPr lang="ru-RU" dirty="0" smtClean="0">
                <a:solidFill>
                  <a:srgbClr val="000000"/>
                </a:solidFill>
                <a:latin typeface="Arial" pitchFamily="34" charset="0"/>
                <a:ea typeface="MS PGothic" pitchFamily="34" charset="-128"/>
              </a:rPr>
            </a:br>
            <a:endParaRPr lang="ru-RU" dirty="0" smtClean="0">
              <a:solidFill>
                <a:srgbClr val="000000"/>
              </a:solidFill>
              <a:latin typeface="Arial" pitchFamily="34" charset="0"/>
              <a:ea typeface="MS PGothic" pitchFamily="34" charset="-128"/>
            </a:endParaRPr>
          </a:p>
          <a:p>
            <a:pPr marL="441325" indent="-441325" fontAlgn="base">
              <a:spcBef>
                <a:spcPct val="0"/>
              </a:spcBef>
              <a:spcAft>
                <a:spcPct val="0"/>
              </a:spcAft>
              <a:buFont typeface="Arial" pitchFamily="34" charset="0"/>
              <a:buChar char="•"/>
            </a:pPr>
            <a:r>
              <a:rPr lang="ru-RU" dirty="0" smtClean="0">
                <a:solidFill>
                  <a:srgbClr val="000000"/>
                </a:solidFill>
                <a:latin typeface="Arial" pitchFamily="34" charset="0"/>
                <a:ea typeface="MS PGothic" pitchFamily="34" charset="-128"/>
              </a:rPr>
              <a:t>Информационное обеспечение разработки программ профилактики, диагностики и лечения вирусных гепатитов В, С и Д;</a:t>
            </a:r>
            <a:br>
              <a:rPr lang="ru-RU" dirty="0" smtClean="0">
                <a:solidFill>
                  <a:srgbClr val="000000"/>
                </a:solidFill>
                <a:latin typeface="Arial" pitchFamily="34" charset="0"/>
                <a:ea typeface="MS PGothic" pitchFamily="34" charset="-128"/>
              </a:rPr>
            </a:br>
            <a:endParaRPr lang="ru-RU" dirty="0" smtClean="0">
              <a:solidFill>
                <a:srgbClr val="000000"/>
              </a:solidFill>
              <a:latin typeface="Arial" pitchFamily="34" charset="0"/>
              <a:ea typeface="MS PGothic" pitchFamily="34" charset="-128"/>
            </a:endParaRPr>
          </a:p>
          <a:p>
            <a:pPr marL="441325" indent="-441325" fontAlgn="base">
              <a:spcBef>
                <a:spcPct val="0"/>
              </a:spcBef>
              <a:spcAft>
                <a:spcPct val="0"/>
              </a:spcAft>
              <a:buFont typeface="Arial" pitchFamily="34" charset="0"/>
              <a:buChar char="•"/>
            </a:pPr>
            <a:r>
              <a:rPr lang="ru-RU" dirty="0" smtClean="0">
                <a:solidFill>
                  <a:srgbClr val="000000"/>
                </a:solidFill>
                <a:latin typeface="Arial" pitchFamily="34" charset="0"/>
                <a:ea typeface="MS PGothic" pitchFamily="34" charset="-128"/>
              </a:rPr>
              <a:t>Сбор и анализ данных по эффективности лечения и контроль объемов оказания </a:t>
            </a:r>
            <a:r>
              <a:rPr lang="ru-RU" dirty="0" err="1" smtClean="0">
                <a:solidFill>
                  <a:srgbClr val="000000"/>
                </a:solidFill>
                <a:latin typeface="Arial" pitchFamily="34" charset="0"/>
                <a:ea typeface="MS PGothic" pitchFamily="34" charset="-128"/>
              </a:rPr>
              <a:t>специализированой</a:t>
            </a:r>
            <a:r>
              <a:rPr lang="ru-RU" dirty="0" smtClean="0">
                <a:solidFill>
                  <a:srgbClr val="000000"/>
                </a:solidFill>
                <a:latin typeface="Arial" pitchFamily="34" charset="0"/>
                <a:ea typeface="MS PGothic" pitchFamily="34" charset="-128"/>
              </a:rPr>
              <a:t> медицинской помощи больным ХВГ.</a:t>
            </a:r>
          </a:p>
        </p:txBody>
      </p:sp>
      <p:pic>
        <p:nvPicPr>
          <p:cNvPr id="4" name="Picture 1" descr="\\DOCSERVER\Documents\Лаборатория вирусных гепатитов\Уртиков Александр\Презентация_Регистр\logo.png"/>
          <p:cNvPicPr>
            <a:picLocks noChangeAspect="1" noChangeArrowheads="1"/>
          </p:cNvPicPr>
          <p:nvPr/>
        </p:nvPicPr>
        <p:blipFill>
          <a:blip r:embed="rId3" cstate="print"/>
          <a:srcRect/>
          <a:stretch>
            <a:fillRect/>
          </a:stretch>
        </p:blipFill>
        <p:spPr bwMode="auto">
          <a:xfrm>
            <a:off x="251520" y="260648"/>
            <a:ext cx="742950" cy="476250"/>
          </a:xfrm>
          <a:prstGeom prst="rect">
            <a:avLst/>
          </a:prstGeom>
          <a:noFill/>
        </p:spPr>
      </p:pic>
    </p:spTree>
    <p:extLst>
      <p:ext uri="{BB962C8B-B14F-4D97-AF65-F5344CB8AC3E}">
        <p14:creationId xmlns:p14="http://schemas.microsoft.com/office/powerpoint/2010/main" val="33160104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332468"/>
            <a:ext cx="8172450" cy="585788"/>
          </a:xfrm>
        </p:spPr>
        <p:txBody>
          <a:bodyPr>
            <a:noAutofit/>
          </a:bodyPr>
          <a:lstStyle/>
          <a:p>
            <a:r>
              <a:rPr lang="ru-RU" sz="2800" b="1" dirty="0" smtClean="0"/>
              <a:t>Распределение больных ХГС по генотипам и стадиям фиброза печени в России</a:t>
            </a:r>
            <a:endParaRPr lang="ru-RU" sz="2800" b="1" dirty="0"/>
          </a:p>
        </p:txBody>
      </p:sp>
      <p:sp>
        <p:nvSpPr>
          <p:cNvPr id="5" name="TextBox 16"/>
          <p:cNvSpPr txBox="1">
            <a:spLocks noChangeArrowheads="1"/>
          </p:cNvSpPr>
          <p:nvPr/>
        </p:nvSpPr>
        <p:spPr bwMode="auto">
          <a:xfrm>
            <a:off x="7969862" y="2421885"/>
            <a:ext cx="1045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u="sng">
                <a:solidFill>
                  <a:srgbClr val="0000FF"/>
                </a:solidFill>
                <a:latin typeface="Arial" pitchFamily="34" charset="0"/>
                <a:ea typeface="MS PGothic" pitchFamily="34" charset="-128"/>
              </a:defRPr>
            </a:lvl1pPr>
            <a:lvl2pPr marL="742950" indent="-285750" eaLnBrk="0" hangingPunct="0">
              <a:defRPr sz="1000" u="sng">
                <a:solidFill>
                  <a:srgbClr val="0000FF"/>
                </a:solidFill>
                <a:latin typeface="Arial" pitchFamily="34" charset="0"/>
                <a:ea typeface="MS PGothic" pitchFamily="34" charset="-128"/>
              </a:defRPr>
            </a:lvl2pPr>
            <a:lvl3pPr marL="1143000" indent="-228600" eaLnBrk="0" hangingPunct="0">
              <a:defRPr sz="1000" u="sng">
                <a:solidFill>
                  <a:srgbClr val="0000FF"/>
                </a:solidFill>
                <a:latin typeface="Arial" pitchFamily="34" charset="0"/>
                <a:ea typeface="MS PGothic" pitchFamily="34" charset="-128"/>
              </a:defRPr>
            </a:lvl3pPr>
            <a:lvl4pPr marL="1600200" indent="-228600" eaLnBrk="0" hangingPunct="0">
              <a:defRPr sz="1000" u="sng">
                <a:solidFill>
                  <a:srgbClr val="0000FF"/>
                </a:solidFill>
                <a:latin typeface="Arial" pitchFamily="34" charset="0"/>
                <a:ea typeface="MS PGothic" pitchFamily="34" charset="-128"/>
              </a:defRPr>
            </a:lvl4pPr>
            <a:lvl5pPr marL="2057400" indent="-228600" eaLnBrk="0" hangingPunct="0">
              <a:defRPr sz="1000" u="sng">
                <a:solidFill>
                  <a:srgbClr val="0000FF"/>
                </a:solidFill>
                <a:latin typeface="Arial" pitchFamily="34" charset="0"/>
                <a:ea typeface="MS PGothic" pitchFamily="34" charset="-128"/>
              </a:defRPr>
            </a:lvl5pPr>
            <a:lvl6pPr marL="25146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6pPr>
            <a:lvl7pPr marL="29718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7pPr>
            <a:lvl8pPr marL="34290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8pPr>
            <a:lvl9pPr marL="38862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9pPr>
          </a:lstStyle>
          <a:p>
            <a:pPr algn="ctr" eaLnBrk="1" fontAlgn="base" hangingPunct="1">
              <a:spcBef>
                <a:spcPct val="0"/>
              </a:spcBef>
              <a:spcAft>
                <a:spcPct val="0"/>
              </a:spcAft>
            </a:pPr>
            <a:r>
              <a:rPr lang="en-US" sz="1600" u="none" dirty="0" smtClean="0">
                <a:solidFill>
                  <a:srgbClr val="1F497D"/>
                </a:solidFill>
              </a:rPr>
              <a:t>n=</a:t>
            </a:r>
            <a:r>
              <a:rPr lang="ru-RU" sz="1600" u="none" dirty="0" smtClean="0">
                <a:solidFill>
                  <a:srgbClr val="1F497D"/>
                </a:solidFill>
              </a:rPr>
              <a:t>53</a:t>
            </a:r>
            <a:r>
              <a:rPr lang="en-US" sz="1600" u="none" dirty="0" smtClean="0">
                <a:solidFill>
                  <a:srgbClr val="1F497D"/>
                </a:solidFill>
              </a:rPr>
              <a:t> </a:t>
            </a:r>
            <a:r>
              <a:rPr lang="ru-RU" sz="1600" u="none" dirty="0" smtClean="0">
                <a:solidFill>
                  <a:srgbClr val="1F497D"/>
                </a:solidFill>
              </a:rPr>
              <a:t>718</a:t>
            </a:r>
            <a:endParaRPr lang="ru-RU" sz="1600" u="none" dirty="0">
              <a:solidFill>
                <a:srgbClr val="1F497D"/>
              </a:solidFill>
            </a:endParaRPr>
          </a:p>
        </p:txBody>
      </p:sp>
      <p:sp>
        <p:nvSpPr>
          <p:cNvPr id="6" name="TextBox 5"/>
          <p:cNvSpPr txBox="1">
            <a:spLocks noChangeArrowheads="1"/>
          </p:cNvSpPr>
          <p:nvPr/>
        </p:nvSpPr>
        <p:spPr bwMode="auto">
          <a:xfrm>
            <a:off x="226060" y="6405996"/>
            <a:ext cx="7832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u="sng">
                <a:solidFill>
                  <a:srgbClr val="0000FF"/>
                </a:solidFill>
                <a:latin typeface="Arial" pitchFamily="34" charset="0"/>
                <a:ea typeface="MS PGothic" pitchFamily="34" charset="-128"/>
              </a:defRPr>
            </a:lvl1pPr>
            <a:lvl2pPr marL="742950" indent="-285750" eaLnBrk="0" hangingPunct="0">
              <a:defRPr sz="1000" u="sng">
                <a:solidFill>
                  <a:srgbClr val="0000FF"/>
                </a:solidFill>
                <a:latin typeface="Arial" pitchFamily="34" charset="0"/>
                <a:ea typeface="MS PGothic" pitchFamily="34" charset="-128"/>
              </a:defRPr>
            </a:lvl2pPr>
            <a:lvl3pPr marL="1143000" indent="-228600" eaLnBrk="0" hangingPunct="0">
              <a:defRPr sz="1000" u="sng">
                <a:solidFill>
                  <a:srgbClr val="0000FF"/>
                </a:solidFill>
                <a:latin typeface="Arial" pitchFamily="34" charset="0"/>
                <a:ea typeface="MS PGothic" pitchFamily="34" charset="-128"/>
              </a:defRPr>
            </a:lvl3pPr>
            <a:lvl4pPr marL="1600200" indent="-228600" eaLnBrk="0" hangingPunct="0">
              <a:defRPr sz="1000" u="sng">
                <a:solidFill>
                  <a:srgbClr val="0000FF"/>
                </a:solidFill>
                <a:latin typeface="Arial" pitchFamily="34" charset="0"/>
                <a:ea typeface="MS PGothic" pitchFamily="34" charset="-128"/>
              </a:defRPr>
            </a:lvl4pPr>
            <a:lvl5pPr marL="2057400" indent="-228600" eaLnBrk="0" hangingPunct="0">
              <a:defRPr sz="1000" u="sng">
                <a:solidFill>
                  <a:srgbClr val="0000FF"/>
                </a:solidFill>
                <a:latin typeface="Arial" pitchFamily="34" charset="0"/>
                <a:ea typeface="MS PGothic" pitchFamily="34" charset="-128"/>
              </a:defRPr>
            </a:lvl5pPr>
            <a:lvl6pPr marL="25146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6pPr>
            <a:lvl7pPr marL="29718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7pPr>
            <a:lvl8pPr marL="34290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8pPr>
            <a:lvl9pPr marL="38862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9pPr>
          </a:lstStyle>
          <a:p>
            <a:pPr fontAlgn="base">
              <a:spcBef>
                <a:spcPct val="0"/>
              </a:spcBef>
              <a:spcAft>
                <a:spcPct val="0"/>
              </a:spcAft>
            </a:pPr>
            <a:r>
              <a:rPr lang="ru-RU" sz="1400" u="none" dirty="0" smtClean="0">
                <a:solidFill>
                  <a:srgbClr val="002060"/>
                </a:solidFill>
                <a:cs typeface="Arial" pitchFamily="34" charset="0"/>
              </a:rPr>
              <a:t>По данным Регистра больных вирусными гепатитами (2016) </a:t>
            </a:r>
            <a:endParaRPr lang="ru-RU" sz="1400" u="none" dirty="0">
              <a:solidFill>
                <a:srgbClr val="002060"/>
              </a:solidFill>
              <a:cs typeface="Arial" pitchFamily="34" charset="0"/>
            </a:endParaRPr>
          </a:p>
        </p:txBody>
      </p:sp>
      <p:grpSp>
        <p:nvGrpSpPr>
          <p:cNvPr id="14" name="Группа 13"/>
          <p:cNvGrpSpPr/>
          <p:nvPr/>
        </p:nvGrpSpPr>
        <p:grpSpPr>
          <a:xfrm>
            <a:off x="212166" y="350260"/>
            <a:ext cx="7499492" cy="3809486"/>
            <a:chOff x="514350" y="1744578"/>
            <a:chExt cx="7984672" cy="4147456"/>
          </a:xfrm>
        </p:grpSpPr>
        <p:graphicFrame>
          <p:nvGraphicFramePr>
            <p:cNvPr id="9" name="Диаграмма 8"/>
            <p:cNvGraphicFramePr/>
            <p:nvPr/>
          </p:nvGraphicFramePr>
          <p:xfrm>
            <a:off x="514350" y="1744578"/>
            <a:ext cx="7984672" cy="414745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5509" y="2926397"/>
              <a:ext cx="441147" cy="369332"/>
            </a:xfrm>
            <a:prstGeom prst="rect">
              <a:avLst/>
            </a:prstGeom>
            <a:noFill/>
          </p:spPr>
          <p:txBody>
            <a:bodyPr wrap="none" rtlCol="0">
              <a:spAutoFit/>
            </a:bodyPr>
            <a:lstStyle/>
            <a:p>
              <a:pPr algn="ctr" fontAlgn="base">
                <a:spcBef>
                  <a:spcPct val="0"/>
                </a:spcBef>
                <a:spcAft>
                  <a:spcPct val="0"/>
                </a:spcAft>
              </a:pPr>
              <a:r>
                <a:rPr lang="ru-RU" dirty="0">
                  <a:solidFill>
                    <a:srgbClr val="1F497D"/>
                  </a:solidFill>
                  <a:latin typeface="Arial" pitchFamily="34" charset="0"/>
                  <a:ea typeface="MS PGothic" pitchFamily="34" charset="-128"/>
                </a:rPr>
                <a:t>1</a:t>
              </a:r>
              <a:r>
                <a:rPr lang="en-US" dirty="0">
                  <a:solidFill>
                    <a:srgbClr val="1F497D"/>
                  </a:solidFill>
                  <a:latin typeface="Arial" pitchFamily="34" charset="0"/>
                  <a:ea typeface="MS PGothic" pitchFamily="34" charset="-128"/>
                </a:rPr>
                <a:t>a</a:t>
              </a:r>
              <a:endParaRPr lang="ru-RU" dirty="0">
                <a:solidFill>
                  <a:srgbClr val="1F497D"/>
                </a:solidFill>
                <a:latin typeface="Arial" pitchFamily="34" charset="0"/>
                <a:ea typeface="MS PGothic" pitchFamily="34" charset="-128"/>
              </a:endParaRPr>
            </a:p>
          </p:txBody>
        </p:sp>
        <p:sp>
          <p:nvSpPr>
            <p:cNvPr id="11" name="TextBox 10"/>
            <p:cNvSpPr txBox="1"/>
            <p:nvPr/>
          </p:nvSpPr>
          <p:spPr>
            <a:xfrm>
              <a:off x="2782110" y="2926397"/>
              <a:ext cx="441147" cy="369332"/>
            </a:xfrm>
            <a:prstGeom prst="rect">
              <a:avLst/>
            </a:prstGeom>
            <a:noFill/>
          </p:spPr>
          <p:txBody>
            <a:bodyPr wrap="none" rtlCol="0">
              <a:spAutoFit/>
            </a:bodyPr>
            <a:lstStyle/>
            <a:p>
              <a:pPr algn="ctr" fontAlgn="base">
                <a:spcBef>
                  <a:spcPct val="0"/>
                </a:spcBef>
                <a:spcAft>
                  <a:spcPct val="0"/>
                </a:spcAft>
              </a:pPr>
              <a:r>
                <a:rPr lang="ru-RU" dirty="0">
                  <a:solidFill>
                    <a:srgbClr val="1F497D"/>
                  </a:solidFill>
                  <a:latin typeface="Arial" pitchFamily="34" charset="0"/>
                  <a:ea typeface="MS PGothic" pitchFamily="34" charset="-128"/>
                </a:rPr>
                <a:t>1</a:t>
              </a:r>
              <a:r>
                <a:rPr lang="en-US" dirty="0">
                  <a:solidFill>
                    <a:srgbClr val="1F497D"/>
                  </a:solidFill>
                  <a:latin typeface="Arial" pitchFamily="34" charset="0"/>
                  <a:ea typeface="MS PGothic" pitchFamily="34" charset="-128"/>
                </a:rPr>
                <a:t>b</a:t>
              </a:r>
              <a:endParaRPr lang="ru-RU" dirty="0">
                <a:solidFill>
                  <a:srgbClr val="1F497D"/>
                </a:solidFill>
                <a:latin typeface="Arial" pitchFamily="34" charset="0"/>
                <a:ea typeface="MS PGothic" pitchFamily="34" charset="-128"/>
              </a:endParaRPr>
            </a:p>
          </p:txBody>
        </p:sp>
        <p:sp>
          <p:nvSpPr>
            <p:cNvPr id="12" name="TextBox 11"/>
            <p:cNvSpPr txBox="1"/>
            <p:nvPr/>
          </p:nvSpPr>
          <p:spPr>
            <a:xfrm>
              <a:off x="5016726" y="2923844"/>
              <a:ext cx="312906" cy="369332"/>
            </a:xfrm>
            <a:prstGeom prst="rect">
              <a:avLst/>
            </a:prstGeom>
            <a:noFill/>
          </p:spPr>
          <p:txBody>
            <a:bodyPr wrap="none" rtlCol="0">
              <a:spAutoFit/>
            </a:bodyPr>
            <a:lstStyle/>
            <a:p>
              <a:pPr algn="ctr" fontAlgn="base">
                <a:spcBef>
                  <a:spcPct val="0"/>
                </a:spcBef>
                <a:spcAft>
                  <a:spcPct val="0"/>
                </a:spcAft>
              </a:pPr>
              <a:r>
                <a:rPr lang="en-US" dirty="0">
                  <a:solidFill>
                    <a:srgbClr val="1F497D"/>
                  </a:solidFill>
                  <a:latin typeface="Arial" pitchFamily="34" charset="0"/>
                  <a:ea typeface="MS PGothic" pitchFamily="34" charset="-128"/>
                </a:rPr>
                <a:t>2</a:t>
              </a:r>
              <a:endParaRPr lang="ru-RU" dirty="0">
                <a:solidFill>
                  <a:srgbClr val="1F497D"/>
                </a:solidFill>
                <a:latin typeface="Arial" pitchFamily="34" charset="0"/>
                <a:ea typeface="MS PGothic" pitchFamily="34" charset="-128"/>
              </a:endParaRPr>
            </a:p>
          </p:txBody>
        </p:sp>
        <p:sp>
          <p:nvSpPr>
            <p:cNvPr id="13" name="TextBox 12"/>
            <p:cNvSpPr txBox="1"/>
            <p:nvPr/>
          </p:nvSpPr>
          <p:spPr>
            <a:xfrm>
              <a:off x="6637304" y="2930650"/>
              <a:ext cx="312906" cy="369332"/>
            </a:xfrm>
            <a:prstGeom prst="rect">
              <a:avLst/>
            </a:prstGeom>
            <a:noFill/>
          </p:spPr>
          <p:txBody>
            <a:bodyPr wrap="none" rtlCol="0">
              <a:spAutoFit/>
            </a:bodyPr>
            <a:lstStyle/>
            <a:p>
              <a:pPr algn="ctr" fontAlgn="base">
                <a:spcBef>
                  <a:spcPct val="0"/>
                </a:spcBef>
                <a:spcAft>
                  <a:spcPct val="0"/>
                </a:spcAft>
              </a:pPr>
              <a:r>
                <a:rPr lang="en-US" dirty="0">
                  <a:solidFill>
                    <a:srgbClr val="1F497D"/>
                  </a:solidFill>
                  <a:latin typeface="Arial" pitchFamily="34" charset="0"/>
                  <a:ea typeface="MS PGothic" pitchFamily="34" charset="-128"/>
                </a:rPr>
                <a:t>3</a:t>
              </a:r>
              <a:endParaRPr lang="ru-RU" dirty="0">
                <a:solidFill>
                  <a:srgbClr val="1F497D"/>
                </a:solidFill>
                <a:latin typeface="Arial" pitchFamily="34" charset="0"/>
                <a:ea typeface="MS PGothic" pitchFamily="34" charset="-128"/>
              </a:endParaRPr>
            </a:p>
          </p:txBody>
        </p:sp>
      </p:grpSp>
      <p:sp>
        <p:nvSpPr>
          <p:cNvPr id="15" name="TextBox 14"/>
          <p:cNvSpPr txBox="1"/>
          <p:nvPr/>
        </p:nvSpPr>
        <p:spPr>
          <a:xfrm>
            <a:off x="7994196" y="1706698"/>
            <a:ext cx="996811" cy="584775"/>
          </a:xfrm>
          <a:prstGeom prst="rect">
            <a:avLst/>
          </a:prstGeom>
          <a:noFill/>
        </p:spPr>
        <p:txBody>
          <a:bodyPr wrap="none" rtlCol="0">
            <a:spAutoFit/>
          </a:bodyPr>
          <a:lstStyle/>
          <a:p>
            <a:pPr algn="ctr" fontAlgn="base">
              <a:spcBef>
                <a:spcPct val="0"/>
              </a:spcBef>
              <a:spcAft>
                <a:spcPct val="0"/>
              </a:spcAft>
            </a:pPr>
            <a:r>
              <a:rPr lang="ru-RU" sz="1600" dirty="0">
                <a:solidFill>
                  <a:srgbClr val="1F497D"/>
                </a:solidFill>
                <a:latin typeface="Arial" pitchFamily="34" charset="0"/>
                <a:ea typeface="MS PGothic" pitchFamily="34" charset="-128"/>
              </a:rPr>
              <a:t>Генотип </a:t>
            </a:r>
          </a:p>
          <a:p>
            <a:pPr algn="ctr" fontAlgn="base">
              <a:spcBef>
                <a:spcPct val="0"/>
              </a:spcBef>
              <a:spcAft>
                <a:spcPct val="0"/>
              </a:spcAft>
            </a:pPr>
            <a:r>
              <a:rPr lang="en-US" sz="1600" dirty="0">
                <a:solidFill>
                  <a:srgbClr val="1F497D"/>
                </a:solidFill>
                <a:latin typeface="Arial" pitchFamily="34" charset="0"/>
                <a:ea typeface="MS PGothic" pitchFamily="34" charset="-128"/>
              </a:rPr>
              <a:t>HCV</a:t>
            </a:r>
            <a:endParaRPr lang="ru-RU" sz="1600" dirty="0">
              <a:solidFill>
                <a:srgbClr val="1F497D"/>
              </a:solidFill>
              <a:latin typeface="Arial" pitchFamily="34" charset="0"/>
              <a:ea typeface="MS PGothic" pitchFamily="34" charset="-128"/>
            </a:endParaRPr>
          </a:p>
        </p:txBody>
      </p:sp>
      <p:sp>
        <p:nvSpPr>
          <p:cNvPr id="16" name="TextBox 15"/>
          <p:cNvSpPr txBox="1"/>
          <p:nvPr/>
        </p:nvSpPr>
        <p:spPr>
          <a:xfrm>
            <a:off x="7285350" y="1470322"/>
            <a:ext cx="455574" cy="307777"/>
          </a:xfrm>
          <a:prstGeom prst="rect">
            <a:avLst/>
          </a:prstGeom>
          <a:noFill/>
        </p:spPr>
        <p:txBody>
          <a:bodyPr wrap="none" rtlCol="0">
            <a:spAutoFit/>
          </a:bodyPr>
          <a:lstStyle/>
          <a:p>
            <a:pPr algn="ctr" fontAlgn="base">
              <a:spcBef>
                <a:spcPct val="0"/>
              </a:spcBef>
              <a:spcAft>
                <a:spcPct val="0"/>
              </a:spcAft>
            </a:pPr>
            <a:r>
              <a:rPr lang="ru-RU" sz="1400" dirty="0">
                <a:solidFill>
                  <a:srgbClr val="1F497D"/>
                </a:solidFill>
                <a:latin typeface="Arial" pitchFamily="34" charset="0"/>
                <a:ea typeface="MS PGothic" pitchFamily="34" charset="-128"/>
              </a:rPr>
              <a:t>Др.</a:t>
            </a:r>
          </a:p>
        </p:txBody>
      </p:sp>
      <p:graphicFrame>
        <p:nvGraphicFramePr>
          <p:cNvPr id="19" name="Диаграмма 18"/>
          <p:cNvGraphicFramePr>
            <a:graphicFrameLocks/>
          </p:cNvGraphicFramePr>
          <p:nvPr>
            <p:extLst/>
          </p:nvPr>
        </p:nvGraphicFramePr>
        <p:xfrm>
          <a:off x="-247423" y="2999406"/>
          <a:ext cx="5179101" cy="3155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Диаграмма 19"/>
          <p:cNvGraphicFramePr>
            <a:graphicFrameLocks/>
          </p:cNvGraphicFramePr>
          <p:nvPr>
            <p:extLst/>
          </p:nvPr>
        </p:nvGraphicFramePr>
        <p:xfrm>
          <a:off x="3579302" y="3041682"/>
          <a:ext cx="5141626" cy="3112932"/>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7982310" y="4052868"/>
            <a:ext cx="1019125" cy="830997"/>
          </a:xfrm>
          <a:prstGeom prst="rect">
            <a:avLst/>
          </a:prstGeom>
          <a:noFill/>
        </p:spPr>
        <p:txBody>
          <a:bodyPr wrap="none" rtlCol="0">
            <a:spAutoFit/>
          </a:bodyPr>
          <a:lstStyle/>
          <a:p>
            <a:pPr algn="ctr" fontAlgn="base">
              <a:spcBef>
                <a:spcPct val="0"/>
              </a:spcBef>
              <a:spcAft>
                <a:spcPct val="0"/>
              </a:spcAft>
            </a:pPr>
            <a:r>
              <a:rPr lang="ru-RU" sz="1600" dirty="0">
                <a:solidFill>
                  <a:srgbClr val="1F497D"/>
                </a:solidFill>
                <a:latin typeface="Arial" pitchFamily="34" charset="0"/>
                <a:ea typeface="MS PGothic" pitchFamily="34" charset="-128"/>
              </a:rPr>
              <a:t>Стадия</a:t>
            </a:r>
          </a:p>
          <a:p>
            <a:pPr algn="ctr" fontAlgn="base">
              <a:spcBef>
                <a:spcPct val="0"/>
              </a:spcBef>
              <a:spcAft>
                <a:spcPct val="0"/>
              </a:spcAft>
            </a:pPr>
            <a:r>
              <a:rPr lang="ru-RU" sz="1600" dirty="0">
                <a:solidFill>
                  <a:srgbClr val="1F497D"/>
                </a:solidFill>
                <a:latin typeface="Arial" pitchFamily="34" charset="0"/>
                <a:ea typeface="MS PGothic" pitchFamily="34" charset="-128"/>
              </a:rPr>
              <a:t>фиброза</a:t>
            </a:r>
          </a:p>
          <a:p>
            <a:pPr algn="ctr" fontAlgn="base">
              <a:spcBef>
                <a:spcPct val="0"/>
              </a:spcBef>
              <a:spcAft>
                <a:spcPct val="0"/>
              </a:spcAft>
            </a:pPr>
            <a:r>
              <a:rPr lang="ru-RU" sz="1600" dirty="0">
                <a:solidFill>
                  <a:srgbClr val="1F497D"/>
                </a:solidFill>
                <a:latin typeface="Arial" pitchFamily="34" charset="0"/>
                <a:ea typeface="MS PGothic" pitchFamily="34" charset="-128"/>
              </a:rPr>
              <a:t>печени</a:t>
            </a:r>
          </a:p>
        </p:txBody>
      </p:sp>
      <p:cxnSp>
        <p:nvCxnSpPr>
          <p:cNvPr id="24" name="Прямая соединительная линия 23"/>
          <p:cNvCxnSpPr/>
          <p:nvPr/>
        </p:nvCxnSpPr>
        <p:spPr>
          <a:xfrm>
            <a:off x="501706" y="2678464"/>
            <a:ext cx="770503" cy="199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a:off x="3387256" y="2678464"/>
            <a:ext cx="780142" cy="2020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758117" y="2662280"/>
            <a:ext cx="306864" cy="1893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7227738" y="2670372"/>
            <a:ext cx="305947" cy="186187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1247" y="5331118"/>
            <a:ext cx="1045479" cy="338554"/>
          </a:xfrm>
          <a:prstGeom prst="rect">
            <a:avLst/>
          </a:prstGeom>
          <a:noFill/>
        </p:spPr>
        <p:txBody>
          <a:bodyPr wrap="none" rtlCol="0">
            <a:spAutoFit/>
          </a:bodyPr>
          <a:lstStyle/>
          <a:p>
            <a:pPr algn="ctr" fontAlgn="base">
              <a:spcBef>
                <a:spcPct val="0"/>
              </a:spcBef>
              <a:spcAft>
                <a:spcPct val="0"/>
              </a:spcAft>
            </a:pPr>
            <a:r>
              <a:rPr lang="en-US" sz="1600" dirty="0" smtClean="0">
                <a:solidFill>
                  <a:srgbClr val="1F497D"/>
                </a:solidFill>
                <a:latin typeface="Arial" pitchFamily="34" charset="0"/>
                <a:ea typeface="MS PGothic" pitchFamily="34" charset="-128"/>
              </a:rPr>
              <a:t>n=</a:t>
            </a:r>
            <a:r>
              <a:rPr lang="ru-RU" sz="1600" dirty="0" smtClean="0">
                <a:solidFill>
                  <a:srgbClr val="1F497D"/>
                </a:solidFill>
                <a:latin typeface="Arial" pitchFamily="34" charset="0"/>
                <a:ea typeface="MS PGothic" pitchFamily="34" charset="-128"/>
              </a:rPr>
              <a:t>27 764</a:t>
            </a:r>
            <a:endParaRPr lang="ru-RU" sz="1600" dirty="0">
              <a:solidFill>
                <a:srgbClr val="1F497D"/>
              </a:solidFill>
              <a:latin typeface="Arial" pitchFamily="34" charset="0"/>
              <a:ea typeface="MS PGothic" pitchFamily="34" charset="-128"/>
            </a:endParaRPr>
          </a:p>
        </p:txBody>
      </p:sp>
      <p:sp>
        <p:nvSpPr>
          <p:cNvPr id="32" name="TextBox 31"/>
          <p:cNvSpPr txBox="1"/>
          <p:nvPr/>
        </p:nvSpPr>
        <p:spPr>
          <a:xfrm>
            <a:off x="4543669" y="5317319"/>
            <a:ext cx="1045479" cy="338554"/>
          </a:xfrm>
          <a:prstGeom prst="rect">
            <a:avLst/>
          </a:prstGeom>
          <a:noFill/>
        </p:spPr>
        <p:txBody>
          <a:bodyPr wrap="none" rtlCol="0">
            <a:spAutoFit/>
          </a:bodyPr>
          <a:lstStyle/>
          <a:p>
            <a:pPr algn="ctr" fontAlgn="base">
              <a:spcBef>
                <a:spcPct val="0"/>
              </a:spcBef>
              <a:spcAft>
                <a:spcPct val="0"/>
              </a:spcAft>
            </a:pPr>
            <a:r>
              <a:rPr lang="en-US" sz="1600" dirty="0" smtClean="0">
                <a:solidFill>
                  <a:srgbClr val="1F497D"/>
                </a:solidFill>
                <a:latin typeface="Arial" pitchFamily="34" charset="0"/>
                <a:ea typeface="MS PGothic" pitchFamily="34" charset="-128"/>
              </a:rPr>
              <a:t>n=</a:t>
            </a:r>
            <a:r>
              <a:rPr lang="ru-RU" sz="1600" dirty="0" smtClean="0">
                <a:solidFill>
                  <a:srgbClr val="1F497D"/>
                </a:solidFill>
                <a:latin typeface="Arial" pitchFamily="34" charset="0"/>
                <a:ea typeface="MS PGothic" pitchFamily="34" charset="-128"/>
              </a:rPr>
              <a:t>21 055</a:t>
            </a:r>
            <a:endParaRPr lang="ru-RU" sz="1600" dirty="0">
              <a:solidFill>
                <a:srgbClr val="1F497D"/>
              </a:solidFill>
              <a:latin typeface="Arial" pitchFamily="34" charset="0"/>
              <a:ea typeface="MS PGothic" pitchFamily="34" charset="-128"/>
            </a:endParaRPr>
          </a:p>
        </p:txBody>
      </p:sp>
    </p:spTree>
    <p:extLst>
      <p:ext uri="{BB962C8B-B14F-4D97-AF65-F5344CB8AC3E}">
        <p14:creationId xmlns:p14="http://schemas.microsoft.com/office/powerpoint/2010/main" val="2910474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6060" y="6405996"/>
            <a:ext cx="7832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u="sng">
                <a:solidFill>
                  <a:srgbClr val="0000FF"/>
                </a:solidFill>
                <a:latin typeface="Arial" pitchFamily="34" charset="0"/>
                <a:ea typeface="MS PGothic" pitchFamily="34" charset="-128"/>
              </a:defRPr>
            </a:lvl1pPr>
            <a:lvl2pPr marL="742950" indent="-285750" eaLnBrk="0" hangingPunct="0">
              <a:defRPr sz="1000" u="sng">
                <a:solidFill>
                  <a:srgbClr val="0000FF"/>
                </a:solidFill>
                <a:latin typeface="Arial" pitchFamily="34" charset="0"/>
                <a:ea typeface="MS PGothic" pitchFamily="34" charset="-128"/>
              </a:defRPr>
            </a:lvl2pPr>
            <a:lvl3pPr marL="1143000" indent="-228600" eaLnBrk="0" hangingPunct="0">
              <a:defRPr sz="1000" u="sng">
                <a:solidFill>
                  <a:srgbClr val="0000FF"/>
                </a:solidFill>
                <a:latin typeface="Arial" pitchFamily="34" charset="0"/>
                <a:ea typeface="MS PGothic" pitchFamily="34" charset="-128"/>
              </a:defRPr>
            </a:lvl3pPr>
            <a:lvl4pPr marL="1600200" indent="-228600" eaLnBrk="0" hangingPunct="0">
              <a:defRPr sz="1000" u="sng">
                <a:solidFill>
                  <a:srgbClr val="0000FF"/>
                </a:solidFill>
                <a:latin typeface="Arial" pitchFamily="34" charset="0"/>
                <a:ea typeface="MS PGothic" pitchFamily="34" charset="-128"/>
              </a:defRPr>
            </a:lvl4pPr>
            <a:lvl5pPr marL="2057400" indent="-228600" eaLnBrk="0" hangingPunct="0">
              <a:defRPr sz="1000" u="sng">
                <a:solidFill>
                  <a:srgbClr val="0000FF"/>
                </a:solidFill>
                <a:latin typeface="Arial" pitchFamily="34" charset="0"/>
                <a:ea typeface="MS PGothic" pitchFamily="34" charset="-128"/>
              </a:defRPr>
            </a:lvl5pPr>
            <a:lvl6pPr marL="25146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6pPr>
            <a:lvl7pPr marL="29718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7pPr>
            <a:lvl8pPr marL="34290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8pPr>
            <a:lvl9pPr marL="38862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9pPr>
          </a:lstStyle>
          <a:p>
            <a:pPr fontAlgn="base">
              <a:spcBef>
                <a:spcPct val="0"/>
              </a:spcBef>
              <a:spcAft>
                <a:spcPct val="0"/>
              </a:spcAft>
            </a:pPr>
            <a:r>
              <a:rPr lang="ru-RU" sz="1400" u="none" dirty="0" smtClean="0">
                <a:solidFill>
                  <a:srgbClr val="002060"/>
                </a:solidFill>
                <a:cs typeface="Arial" pitchFamily="34" charset="0"/>
              </a:rPr>
              <a:t>По данным Регистра больных вирусными гепатитами (2016) </a:t>
            </a:r>
            <a:endParaRPr lang="ru-RU" sz="1400" u="none" dirty="0">
              <a:solidFill>
                <a:srgbClr val="002060"/>
              </a:solidFill>
              <a:cs typeface="Arial" pitchFamily="34" charset="0"/>
            </a:endParaRPr>
          </a:p>
        </p:txBody>
      </p:sp>
      <p:sp>
        <p:nvSpPr>
          <p:cNvPr id="6" name="Заголовок 1"/>
          <p:cNvSpPr>
            <a:spLocks noGrp="1"/>
          </p:cNvSpPr>
          <p:nvPr>
            <p:ph type="title"/>
          </p:nvPr>
        </p:nvSpPr>
        <p:spPr>
          <a:xfrm>
            <a:off x="611560" y="404664"/>
            <a:ext cx="8172450" cy="585788"/>
          </a:xfrm>
        </p:spPr>
        <p:txBody>
          <a:bodyPr>
            <a:noAutofit/>
          </a:bodyPr>
          <a:lstStyle/>
          <a:p>
            <a:r>
              <a:rPr lang="ru-RU" sz="2800" b="1" dirty="0" smtClean="0"/>
              <a:t>Исходы лечения ХГС в зависимости от схемы противовирусного лечения</a:t>
            </a:r>
            <a:endParaRPr lang="ru-RU" sz="2800" b="1" dirty="0"/>
          </a:p>
        </p:txBody>
      </p:sp>
      <p:graphicFrame>
        <p:nvGraphicFramePr>
          <p:cNvPr id="7" name="Диаграмма 6"/>
          <p:cNvGraphicFramePr/>
          <p:nvPr>
            <p:extLst>
              <p:ext uri="{D42A27DB-BD31-4B8C-83A1-F6EECF244321}">
                <p14:modId xmlns:p14="http://schemas.microsoft.com/office/powerpoint/2010/main" val="4256873365"/>
              </p:ext>
            </p:extLst>
          </p:nvPr>
        </p:nvGraphicFramePr>
        <p:xfrm>
          <a:off x="250853" y="1270450"/>
          <a:ext cx="8650386" cy="4774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0244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val="960358169"/>
              </p:ext>
            </p:extLst>
          </p:nvPr>
        </p:nvGraphicFramePr>
        <p:xfrm>
          <a:off x="345440" y="1270000"/>
          <a:ext cx="8564880" cy="47548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226060" y="6405996"/>
            <a:ext cx="7832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u="sng">
                <a:solidFill>
                  <a:srgbClr val="0000FF"/>
                </a:solidFill>
                <a:latin typeface="Arial" pitchFamily="34" charset="0"/>
                <a:ea typeface="MS PGothic" pitchFamily="34" charset="-128"/>
              </a:defRPr>
            </a:lvl1pPr>
            <a:lvl2pPr marL="742950" indent="-285750" eaLnBrk="0" hangingPunct="0">
              <a:defRPr sz="1000" u="sng">
                <a:solidFill>
                  <a:srgbClr val="0000FF"/>
                </a:solidFill>
                <a:latin typeface="Arial" pitchFamily="34" charset="0"/>
                <a:ea typeface="MS PGothic" pitchFamily="34" charset="-128"/>
              </a:defRPr>
            </a:lvl2pPr>
            <a:lvl3pPr marL="1143000" indent="-228600" eaLnBrk="0" hangingPunct="0">
              <a:defRPr sz="1000" u="sng">
                <a:solidFill>
                  <a:srgbClr val="0000FF"/>
                </a:solidFill>
                <a:latin typeface="Arial" pitchFamily="34" charset="0"/>
                <a:ea typeface="MS PGothic" pitchFamily="34" charset="-128"/>
              </a:defRPr>
            </a:lvl3pPr>
            <a:lvl4pPr marL="1600200" indent="-228600" eaLnBrk="0" hangingPunct="0">
              <a:defRPr sz="1000" u="sng">
                <a:solidFill>
                  <a:srgbClr val="0000FF"/>
                </a:solidFill>
                <a:latin typeface="Arial" pitchFamily="34" charset="0"/>
                <a:ea typeface="MS PGothic" pitchFamily="34" charset="-128"/>
              </a:defRPr>
            </a:lvl4pPr>
            <a:lvl5pPr marL="2057400" indent="-228600" eaLnBrk="0" hangingPunct="0">
              <a:defRPr sz="1000" u="sng">
                <a:solidFill>
                  <a:srgbClr val="0000FF"/>
                </a:solidFill>
                <a:latin typeface="Arial" pitchFamily="34" charset="0"/>
                <a:ea typeface="MS PGothic" pitchFamily="34" charset="-128"/>
              </a:defRPr>
            </a:lvl5pPr>
            <a:lvl6pPr marL="25146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6pPr>
            <a:lvl7pPr marL="29718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7pPr>
            <a:lvl8pPr marL="34290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8pPr>
            <a:lvl9pPr marL="3886200" indent="-228600" algn="ctr" eaLnBrk="0" fontAlgn="base" hangingPunct="0">
              <a:spcBef>
                <a:spcPct val="0"/>
              </a:spcBef>
              <a:spcAft>
                <a:spcPct val="0"/>
              </a:spcAft>
              <a:defRPr sz="1000" u="sng">
                <a:solidFill>
                  <a:srgbClr val="0000FF"/>
                </a:solidFill>
                <a:latin typeface="Arial" pitchFamily="34" charset="0"/>
                <a:ea typeface="MS PGothic" pitchFamily="34" charset="-128"/>
              </a:defRPr>
            </a:lvl9pPr>
          </a:lstStyle>
          <a:p>
            <a:pPr fontAlgn="base">
              <a:spcBef>
                <a:spcPct val="0"/>
              </a:spcBef>
              <a:spcAft>
                <a:spcPct val="0"/>
              </a:spcAft>
            </a:pPr>
            <a:r>
              <a:rPr lang="ru-RU" sz="1400" u="none" dirty="0" smtClean="0">
                <a:solidFill>
                  <a:srgbClr val="002060"/>
                </a:solidFill>
                <a:cs typeface="Arial" pitchFamily="34" charset="0"/>
              </a:rPr>
              <a:t>По данным Регистра больных вирусными гепатитами (2016) </a:t>
            </a:r>
            <a:endParaRPr lang="ru-RU" sz="1400" u="none" dirty="0">
              <a:solidFill>
                <a:srgbClr val="002060"/>
              </a:solidFill>
              <a:cs typeface="Arial" pitchFamily="34" charset="0"/>
            </a:endParaRPr>
          </a:p>
        </p:txBody>
      </p:sp>
      <p:sp>
        <p:nvSpPr>
          <p:cNvPr id="6" name="Заголовок 1"/>
          <p:cNvSpPr>
            <a:spLocks noGrp="1"/>
          </p:cNvSpPr>
          <p:nvPr>
            <p:ph type="title"/>
          </p:nvPr>
        </p:nvSpPr>
        <p:spPr>
          <a:xfrm>
            <a:off x="585470" y="339725"/>
            <a:ext cx="8172450" cy="585788"/>
          </a:xfrm>
        </p:spPr>
        <p:txBody>
          <a:bodyPr>
            <a:noAutofit/>
          </a:bodyPr>
          <a:lstStyle/>
          <a:p>
            <a:r>
              <a:rPr lang="ru-RU" sz="2800" b="1" dirty="0" smtClean="0"/>
              <a:t>Исходы лечения ХГС в зависимости от генотипа вируса: ПЕГ-ИФН + </a:t>
            </a:r>
            <a:r>
              <a:rPr lang="ru-RU" sz="2800" b="1" dirty="0" err="1" smtClean="0"/>
              <a:t>Рибавирин</a:t>
            </a:r>
            <a:endParaRPr lang="ru-RU" sz="2800" b="1" dirty="0"/>
          </a:p>
        </p:txBody>
      </p:sp>
      <p:sp>
        <p:nvSpPr>
          <p:cNvPr id="2" name="Овал 1"/>
          <p:cNvSpPr/>
          <p:nvPr/>
        </p:nvSpPr>
        <p:spPr>
          <a:xfrm>
            <a:off x="7380514" y="2816679"/>
            <a:ext cx="783772" cy="7102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000" u="sng">
              <a:solidFill>
                <a:srgbClr val="FFFFFF"/>
              </a:solidFill>
            </a:endParaRPr>
          </a:p>
        </p:txBody>
      </p:sp>
    </p:spTree>
    <p:extLst>
      <p:ext uri="{BB962C8B-B14F-4D97-AF65-F5344CB8AC3E}">
        <p14:creationId xmlns:p14="http://schemas.microsoft.com/office/powerpoint/2010/main" val="3552373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 y="-243408"/>
            <a:ext cx="8229600" cy="1143000"/>
          </a:xfrm>
        </p:spPr>
        <p:txBody>
          <a:bodyPr>
            <a:normAutofit/>
          </a:bodyPr>
          <a:lstStyle/>
          <a:p>
            <a:r>
              <a:rPr lang="ru-RU" sz="2800" b="1" dirty="0" smtClean="0"/>
              <a:t>Доля пациентов с ХГС, получивших лечение</a:t>
            </a:r>
            <a:endParaRPr lang="ru-RU" sz="2800" b="1" dirty="0"/>
          </a:p>
        </p:txBody>
      </p:sp>
      <p:graphicFrame>
        <p:nvGraphicFramePr>
          <p:cNvPr id="7" name="Содержимое 6"/>
          <p:cNvGraphicFramePr>
            <a:graphicFrameLocks noGrp="1"/>
          </p:cNvGraphicFramePr>
          <p:nvPr>
            <p:ph idx="1"/>
            <p:extLst/>
          </p:nvPr>
        </p:nvGraphicFramePr>
        <p:xfrm>
          <a:off x="542925" y="796925"/>
          <a:ext cx="8143875" cy="50895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04248" y="3861048"/>
            <a:ext cx="1354858" cy="707886"/>
          </a:xfrm>
          <a:prstGeom prst="rect">
            <a:avLst/>
          </a:prstGeom>
          <a:noFill/>
        </p:spPr>
        <p:txBody>
          <a:bodyPr wrap="none" rtlCol="0">
            <a:spAutoFit/>
          </a:bodyPr>
          <a:lstStyle/>
          <a:p>
            <a:pPr algn="ctr" fontAlgn="base">
              <a:spcBef>
                <a:spcPct val="0"/>
              </a:spcBef>
              <a:spcAft>
                <a:spcPct val="0"/>
              </a:spcAft>
            </a:pPr>
            <a:r>
              <a:rPr lang="en-US" sz="4000" b="1" dirty="0">
                <a:solidFill>
                  <a:srgbClr val="C00000"/>
                </a:solidFill>
                <a:latin typeface="Arial" pitchFamily="34" charset="0"/>
                <a:ea typeface="MS PGothic" pitchFamily="34" charset="-128"/>
              </a:rPr>
              <a:t>3,5%</a:t>
            </a:r>
            <a:endParaRPr lang="ru-RU" sz="4000" b="1" dirty="0">
              <a:solidFill>
                <a:srgbClr val="C00000"/>
              </a:solidFill>
              <a:latin typeface="Arial" pitchFamily="34" charset="0"/>
              <a:ea typeface="MS PGothic" pitchFamily="34" charset="-128"/>
            </a:endParaRPr>
          </a:p>
        </p:txBody>
      </p:sp>
    </p:spTree>
    <p:extLst>
      <p:ext uri="{BB962C8B-B14F-4D97-AF65-F5344CB8AC3E}">
        <p14:creationId xmlns:p14="http://schemas.microsoft.com/office/powerpoint/2010/main" val="2628444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11240" y="235914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0968" y="4430842"/>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23528" y="1073256"/>
            <a:ext cx="1857388" cy="369332"/>
          </a:xfrm>
          <a:prstGeom prst="rect">
            <a:avLst/>
          </a:prstGeom>
          <a:solidFill>
            <a:srgbClr val="CCFFCC"/>
          </a:solidFill>
          <a:ln>
            <a:solidFill>
              <a:schemeClr val="tx1"/>
            </a:solidFill>
          </a:ln>
        </p:spPr>
        <p:txBody>
          <a:bodyPr wrap="square" rtlCol="0">
            <a:spAutoFit/>
          </a:bodyPr>
          <a:lstStyle/>
          <a:p>
            <a:pPr algn="ctr"/>
            <a:r>
              <a:rPr lang="ru-RU" dirty="0" smtClean="0">
                <a:solidFill>
                  <a:srgbClr val="000000"/>
                </a:solidFill>
              </a:rPr>
              <a:t>РПН</a:t>
            </a:r>
            <a:endParaRPr lang="ru-RU" dirty="0">
              <a:solidFill>
                <a:srgbClr val="000000"/>
              </a:solidFill>
            </a:endParaRPr>
          </a:p>
        </p:txBody>
      </p:sp>
      <p:sp>
        <p:nvSpPr>
          <p:cNvPr id="10" name="TextBox 9"/>
          <p:cNvSpPr txBox="1"/>
          <p:nvPr/>
        </p:nvSpPr>
        <p:spPr>
          <a:xfrm>
            <a:off x="965744" y="1073256"/>
            <a:ext cx="171451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ru-RU" dirty="0" smtClean="0">
                <a:solidFill>
                  <a:srgbClr val="000000"/>
                </a:solidFill>
              </a:rPr>
              <a:t>МЗ РФ</a:t>
            </a:r>
            <a:endParaRPr lang="ru-RU" dirty="0">
              <a:solidFill>
                <a:srgbClr val="000000"/>
              </a:solidFill>
            </a:endParaRPr>
          </a:p>
        </p:txBody>
      </p:sp>
      <p:cxnSp>
        <p:nvCxnSpPr>
          <p:cNvPr id="13" name="Прямая соединительная линия 12"/>
          <p:cNvCxnSpPr>
            <a:endCxn id="10" idx="3"/>
          </p:cNvCxnSpPr>
          <p:nvPr/>
        </p:nvCxnSpPr>
        <p:spPr>
          <a:xfrm flipH="1">
            <a:off x="2680256" y="1257922"/>
            <a:ext cx="1304206"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endCxn id="9" idx="1"/>
          </p:cNvCxnSpPr>
          <p:nvPr/>
        </p:nvCxnSpPr>
        <p:spPr>
          <a:xfrm>
            <a:off x="5175918" y="1257922"/>
            <a:ext cx="647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6179924" y="1442588"/>
            <a:ext cx="1588" cy="1488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65744" y="2716330"/>
            <a:ext cx="171451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ru-RU" dirty="0" smtClean="0">
                <a:solidFill>
                  <a:srgbClr val="000000"/>
                </a:solidFill>
              </a:rPr>
              <a:t>МЗ в субъекте</a:t>
            </a:r>
            <a:endParaRPr lang="ru-RU" dirty="0">
              <a:solidFill>
                <a:srgbClr val="000000"/>
              </a:solidFill>
            </a:endParaRPr>
          </a:p>
        </p:txBody>
      </p:sp>
      <p:sp>
        <p:nvSpPr>
          <p:cNvPr id="48" name="TextBox 47"/>
          <p:cNvSpPr txBox="1"/>
          <p:nvPr/>
        </p:nvSpPr>
        <p:spPr>
          <a:xfrm>
            <a:off x="965744" y="4788032"/>
            <a:ext cx="1714512" cy="369332"/>
          </a:xfrm>
          <a:prstGeom prst="rect">
            <a:avLst/>
          </a:prstGeom>
          <a:solidFill>
            <a:schemeClr val="accent2">
              <a:lumMod val="20000"/>
              <a:lumOff val="80000"/>
            </a:schemeClr>
          </a:solidFill>
          <a:ln>
            <a:solidFill>
              <a:schemeClr val="tx1"/>
            </a:solidFill>
            <a:prstDash val="dash"/>
          </a:ln>
        </p:spPr>
        <p:txBody>
          <a:bodyPr wrap="square" rtlCol="0">
            <a:spAutoFit/>
          </a:bodyPr>
          <a:lstStyle/>
          <a:p>
            <a:pPr algn="ctr"/>
            <a:r>
              <a:rPr lang="ru-RU" dirty="0" smtClean="0">
                <a:solidFill>
                  <a:srgbClr val="000000"/>
                </a:solidFill>
              </a:rPr>
              <a:t>Гор.</a:t>
            </a:r>
            <a:r>
              <a:rPr lang="en-US" dirty="0" smtClean="0">
                <a:solidFill>
                  <a:srgbClr val="000000"/>
                </a:solidFill>
              </a:rPr>
              <a:t>/</a:t>
            </a:r>
            <a:r>
              <a:rPr lang="ru-RU" dirty="0" smtClean="0">
                <a:solidFill>
                  <a:srgbClr val="000000"/>
                </a:solidFill>
              </a:rPr>
              <a:t>район. ДЗ</a:t>
            </a:r>
            <a:endParaRPr lang="ru-RU" dirty="0">
              <a:solidFill>
                <a:srgbClr val="000000"/>
              </a:solidFill>
            </a:endParaRPr>
          </a:p>
        </p:txBody>
      </p:sp>
      <p:sp>
        <p:nvSpPr>
          <p:cNvPr id="49" name="TextBox 48"/>
          <p:cNvSpPr txBox="1"/>
          <p:nvPr/>
        </p:nvSpPr>
        <p:spPr>
          <a:xfrm>
            <a:off x="2323067" y="5570631"/>
            <a:ext cx="1071570"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ru-RU" dirty="0" smtClean="0">
                <a:solidFill>
                  <a:srgbClr val="000000"/>
                </a:solidFill>
              </a:rPr>
              <a:t>МУЗ</a:t>
            </a:r>
            <a:endParaRPr lang="ru-RU" dirty="0">
              <a:solidFill>
                <a:srgbClr val="000000"/>
              </a:solidFill>
            </a:endParaRPr>
          </a:p>
        </p:txBody>
      </p:sp>
      <p:sp>
        <p:nvSpPr>
          <p:cNvPr id="50" name="TextBox 49"/>
          <p:cNvSpPr txBox="1"/>
          <p:nvPr/>
        </p:nvSpPr>
        <p:spPr>
          <a:xfrm>
            <a:off x="5823528" y="2930644"/>
            <a:ext cx="1071570" cy="369332"/>
          </a:xfrm>
          <a:prstGeom prst="rect">
            <a:avLst/>
          </a:prstGeom>
          <a:solidFill>
            <a:srgbClr val="CCFFCC"/>
          </a:solidFill>
          <a:ln>
            <a:solidFill>
              <a:schemeClr val="tx1"/>
            </a:solidFill>
          </a:ln>
        </p:spPr>
        <p:txBody>
          <a:bodyPr wrap="square" rtlCol="0">
            <a:spAutoFit/>
          </a:bodyPr>
          <a:lstStyle/>
          <a:p>
            <a:pPr algn="ctr"/>
            <a:r>
              <a:rPr lang="ru-RU" dirty="0" smtClean="0">
                <a:solidFill>
                  <a:srgbClr val="000000"/>
                </a:solidFill>
              </a:rPr>
              <a:t>УРПН</a:t>
            </a:r>
            <a:endParaRPr lang="ru-RU" dirty="0">
              <a:solidFill>
                <a:srgbClr val="000000"/>
              </a:solidFill>
            </a:endParaRPr>
          </a:p>
        </p:txBody>
      </p:sp>
      <p:sp>
        <p:nvSpPr>
          <p:cNvPr id="51" name="TextBox 50"/>
          <p:cNvSpPr txBox="1"/>
          <p:nvPr/>
        </p:nvSpPr>
        <p:spPr>
          <a:xfrm>
            <a:off x="7338201" y="2930644"/>
            <a:ext cx="1557161" cy="369332"/>
          </a:xfrm>
          <a:prstGeom prst="rect">
            <a:avLst/>
          </a:prstGeom>
          <a:solidFill>
            <a:srgbClr val="CCFFCC"/>
          </a:solidFill>
          <a:ln>
            <a:solidFill>
              <a:schemeClr val="tx1"/>
            </a:solidFill>
          </a:ln>
        </p:spPr>
        <p:txBody>
          <a:bodyPr wrap="square" rtlCol="0">
            <a:spAutoFit/>
          </a:bodyPr>
          <a:lstStyle/>
          <a:p>
            <a:pPr algn="ctr"/>
            <a:r>
              <a:rPr lang="ru-RU" dirty="0" err="1" smtClean="0">
                <a:solidFill>
                  <a:srgbClr val="000000"/>
                </a:solidFill>
              </a:rPr>
              <a:t>ЦГиЭ</a:t>
            </a:r>
            <a:endParaRPr lang="ru-RU" dirty="0">
              <a:solidFill>
                <a:srgbClr val="000000"/>
              </a:solidFill>
            </a:endParaRPr>
          </a:p>
        </p:txBody>
      </p:sp>
      <p:sp>
        <p:nvSpPr>
          <p:cNvPr id="52" name="TextBox 51"/>
          <p:cNvSpPr txBox="1"/>
          <p:nvPr/>
        </p:nvSpPr>
        <p:spPr>
          <a:xfrm>
            <a:off x="5823528" y="5573850"/>
            <a:ext cx="1143008" cy="369332"/>
          </a:xfrm>
          <a:prstGeom prst="rect">
            <a:avLst/>
          </a:prstGeom>
          <a:solidFill>
            <a:srgbClr val="CCFFCC"/>
          </a:solidFill>
          <a:ln>
            <a:solidFill>
              <a:schemeClr val="tx1"/>
            </a:solidFill>
          </a:ln>
        </p:spPr>
        <p:txBody>
          <a:bodyPr wrap="square" rtlCol="0">
            <a:spAutoFit/>
          </a:bodyPr>
          <a:lstStyle/>
          <a:p>
            <a:pPr algn="ctr"/>
            <a:r>
              <a:rPr lang="ru-RU" dirty="0" smtClean="0">
                <a:solidFill>
                  <a:srgbClr val="000000"/>
                </a:solidFill>
              </a:rPr>
              <a:t>ТО УРПН</a:t>
            </a:r>
            <a:endParaRPr lang="ru-RU" dirty="0">
              <a:solidFill>
                <a:srgbClr val="000000"/>
              </a:solidFill>
            </a:endParaRPr>
          </a:p>
        </p:txBody>
      </p:sp>
      <p:sp>
        <p:nvSpPr>
          <p:cNvPr id="53" name="TextBox 52"/>
          <p:cNvSpPr txBox="1"/>
          <p:nvPr/>
        </p:nvSpPr>
        <p:spPr>
          <a:xfrm>
            <a:off x="7338201" y="5573850"/>
            <a:ext cx="1557161" cy="369332"/>
          </a:xfrm>
          <a:prstGeom prst="rect">
            <a:avLst/>
          </a:prstGeom>
          <a:solidFill>
            <a:srgbClr val="CCFFCC"/>
          </a:solidFill>
          <a:ln>
            <a:solidFill>
              <a:schemeClr val="tx1"/>
            </a:solidFill>
          </a:ln>
        </p:spPr>
        <p:txBody>
          <a:bodyPr wrap="square" rtlCol="0">
            <a:spAutoFit/>
          </a:bodyPr>
          <a:lstStyle/>
          <a:p>
            <a:pPr algn="ctr"/>
            <a:r>
              <a:rPr lang="ru-RU" dirty="0" smtClean="0">
                <a:solidFill>
                  <a:srgbClr val="000000"/>
                </a:solidFill>
              </a:rPr>
              <a:t>Филиал </a:t>
            </a:r>
            <a:r>
              <a:rPr lang="ru-RU" dirty="0" err="1" smtClean="0">
                <a:solidFill>
                  <a:srgbClr val="000000"/>
                </a:solidFill>
              </a:rPr>
              <a:t>ЦГиЭ</a:t>
            </a:r>
            <a:endParaRPr lang="ru-RU" dirty="0">
              <a:solidFill>
                <a:srgbClr val="000000"/>
              </a:solidFill>
            </a:endParaRPr>
          </a:p>
        </p:txBody>
      </p:sp>
      <p:sp>
        <p:nvSpPr>
          <p:cNvPr id="54" name="TextBox 53"/>
          <p:cNvSpPr txBox="1"/>
          <p:nvPr/>
        </p:nvSpPr>
        <p:spPr>
          <a:xfrm>
            <a:off x="2323066" y="3573586"/>
            <a:ext cx="1071570"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ru-RU" dirty="0" smtClean="0">
                <a:solidFill>
                  <a:srgbClr val="000000"/>
                </a:solidFill>
              </a:rPr>
              <a:t>ГЦ</a:t>
            </a:r>
            <a:endParaRPr lang="ru-RU" dirty="0">
              <a:solidFill>
                <a:srgbClr val="000000"/>
              </a:solidFill>
            </a:endParaRPr>
          </a:p>
        </p:txBody>
      </p:sp>
      <p:cxnSp>
        <p:nvCxnSpPr>
          <p:cNvPr id="56" name="Прямая соединительная линия 55"/>
          <p:cNvCxnSpPr>
            <a:stCxn id="10" idx="2"/>
            <a:endCxn id="46" idx="0"/>
          </p:cNvCxnSpPr>
          <p:nvPr/>
        </p:nvCxnSpPr>
        <p:spPr>
          <a:xfrm>
            <a:off x="1823000" y="1442588"/>
            <a:ext cx="0" cy="1273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5400000">
            <a:off x="2288141" y="3322759"/>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rot="5400000">
            <a:off x="966141" y="3930379"/>
            <a:ext cx="17153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a:stCxn id="50" idx="3"/>
            <a:endCxn id="51" idx="1"/>
          </p:cNvCxnSpPr>
          <p:nvPr/>
        </p:nvCxnSpPr>
        <p:spPr>
          <a:xfrm>
            <a:off x="6895098" y="3115310"/>
            <a:ext cx="443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rot="5400000">
            <a:off x="5037710" y="4430842"/>
            <a:ext cx="228601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a:stCxn id="51" idx="2"/>
            <a:endCxn id="53" idx="0"/>
          </p:cNvCxnSpPr>
          <p:nvPr/>
        </p:nvCxnSpPr>
        <p:spPr>
          <a:xfrm>
            <a:off x="8116782" y="3299976"/>
            <a:ext cx="0" cy="2273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338200" y="1573322"/>
            <a:ext cx="1557162" cy="369332"/>
          </a:xfrm>
          <a:prstGeom prst="rect">
            <a:avLst/>
          </a:prstGeom>
          <a:solidFill>
            <a:srgbClr val="CCFFCC"/>
          </a:solidFill>
          <a:ln>
            <a:solidFill>
              <a:schemeClr val="tx1"/>
            </a:solidFill>
          </a:ln>
        </p:spPr>
        <p:txBody>
          <a:bodyPr wrap="square" rtlCol="0">
            <a:spAutoFit/>
          </a:bodyPr>
          <a:lstStyle/>
          <a:p>
            <a:pPr algn="ctr"/>
            <a:r>
              <a:rPr lang="ru-RU" dirty="0" err="1" smtClean="0">
                <a:solidFill>
                  <a:srgbClr val="000000"/>
                </a:solidFill>
              </a:rPr>
              <a:t>ФЦГиЭ</a:t>
            </a:r>
            <a:endParaRPr lang="ru-RU" dirty="0">
              <a:solidFill>
                <a:srgbClr val="000000"/>
              </a:solidFill>
            </a:endParaRPr>
          </a:p>
        </p:txBody>
      </p:sp>
      <p:cxnSp>
        <p:nvCxnSpPr>
          <p:cNvPr id="85" name="Прямая соединительная линия 84"/>
          <p:cNvCxnSpPr>
            <a:stCxn id="83" idx="1"/>
          </p:cNvCxnSpPr>
          <p:nvPr/>
        </p:nvCxnSpPr>
        <p:spPr>
          <a:xfrm flipH="1">
            <a:off x="6181512" y="1757988"/>
            <a:ext cx="1156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18641" y="1774365"/>
            <a:ext cx="1446422" cy="584775"/>
          </a:xfrm>
          <a:prstGeom prst="rect">
            <a:avLst/>
          </a:prstGeom>
          <a:noFill/>
        </p:spPr>
        <p:txBody>
          <a:bodyPr wrap="none" rtlCol="0">
            <a:spAutoFit/>
          </a:bodyPr>
          <a:lstStyle/>
          <a:p>
            <a:r>
              <a:rPr lang="ru-RU" sz="1600" b="1" dirty="0" smtClean="0">
                <a:solidFill>
                  <a:srgbClr val="000000"/>
                </a:solidFill>
              </a:rPr>
              <a:t>Федеральный</a:t>
            </a:r>
          </a:p>
          <a:p>
            <a:r>
              <a:rPr lang="ru-RU" sz="1600" b="1" dirty="0" smtClean="0">
                <a:solidFill>
                  <a:srgbClr val="000000"/>
                </a:solidFill>
              </a:rPr>
              <a:t>уровень</a:t>
            </a:r>
            <a:endParaRPr lang="ru-RU" sz="1600" b="1" dirty="0">
              <a:solidFill>
                <a:srgbClr val="000000"/>
              </a:solidFill>
            </a:endParaRPr>
          </a:p>
        </p:txBody>
      </p:sp>
      <p:sp>
        <p:nvSpPr>
          <p:cNvPr id="106" name="TextBox 105"/>
          <p:cNvSpPr txBox="1"/>
          <p:nvPr/>
        </p:nvSpPr>
        <p:spPr>
          <a:xfrm>
            <a:off x="261922" y="3834973"/>
            <a:ext cx="1281120" cy="584775"/>
          </a:xfrm>
          <a:prstGeom prst="rect">
            <a:avLst/>
          </a:prstGeom>
          <a:noFill/>
        </p:spPr>
        <p:txBody>
          <a:bodyPr wrap="none" rtlCol="0">
            <a:spAutoFit/>
          </a:bodyPr>
          <a:lstStyle/>
          <a:p>
            <a:r>
              <a:rPr lang="ru-RU" sz="1600" b="1" dirty="0" smtClean="0">
                <a:solidFill>
                  <a:srgbClr val="000000"/>
                </a:solidFill>
              </a:rPr>
              <a:t>Уровень </a:t>
            </a:r>
          </a:p>
          <a:p>
            <a:r>
              <a:rPr lang="ru-RU" sz="1600" b="1" dirty="0">
                <a:solidFill>
                  <a:srgbClr val="000000"/>
                </a:solidFill>
              </a:rPr>
              <a:t>с</a:t>
            </a:r>
            <a:r>
              <a:rPr lang="ru-RU" sz="1600" b="1" dirty="0" smtClean="0">
                <a:solidFill>
                  <a:srgbClr val="000000"/>
                </a:solidFill>
              </a:rPr>
              <a:t>убъекта РФ</a:t>
            </a:r>
            <a:endParaRPr lang="ru-RU" sz="1600" b="1" dirty="0">
              <a:solidFill>
                <a:srgbClr val="000000"/>
              </a:solidFill>
            </a:endParaRPr>
          </a:p>
        </p:txBody>
      </p:sp>
      <p:sp>
        <p:nvSpPr>
          <p:cNvPr id="109" name="TextBox 108"/>
          <p:cNvSpPr txBox="1"/>
          <p:nvPr/>
        </p:nvSpPr>
        <p:spPr>
          <a:xfrm>
            <a:off x="127517" y="6128438"/>
            <a:ext cx="1005403" cy="584775"/>
          </a:xfrm>
          <a:prstGeom prst="rect">
            <a:avLst/>
          </a:prstGeom>
          <a:noFill/>
        </p:spPr>
        <p:txBody>
          <a:bodyPr wrap="none" rtlCol="0">
            <a:spAutoFit/>
          </a:bodyPr>
          <a:lstStyle/>
          <a:p>
            <a:r>
              <a:rPr lang="ru-RU" sz="1600" b="1" dirty="0" smtClean="0">
                <a:solidFill>
                  <a:srgbClr val="000000"/>
                </a:solidFill>
              </a:rPr>
              <a:t>Местный</a:t>
            </a:r>
          </a:p>
          <a:p>
            <a:r>
              <a:rPr lang="ru-RU" sz="1600" b="1" dirty="0" smtClean="0">
                <a:solidFill>
                  <a:srgbClr val="000000"/>
                </a:solidFill>
              </a:rPr>
              <a:t>уровень</a:t>
            </a:r>
            <a:endParaRPr lang="ru-RU" sz="1600" b="1" dirty="0">
              <a:solidFill>
                <a:srgbClr val="000000"/>
              </a:solidFill>
            </a:endParaRPr>
          </a:p>
        </p:txBody>
      </p:sp>
      <p:sp>
        <p:nvSpPr>
          <p:cNvPr id="110" name="Овал 109"/>
          <p:cNvSpPr/>
          <p:nvPr/>
        </p:nvSpPr>
        <p:spPr>
          <a:xfrm>
            <a:off x="277206" y="1011546"/>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АДМ</a:t>
            </a:r>
            <a:endParaRPr lang="ru-RU" sz="1600" dirty="0">
              <a:solidFill>
                <a:srgbClr val="000000"/>
              </a:solidFill>
            </a:endParaRPr>
          </a:p>
        </p:txBody>
      </p:sp>
      <p:sp>
        <p:nvSpPr>
          <p:cNvPr id="111" name="Овал 110"/>
          <p:cNvSpPr/>
          <p:nvPr/>
        </p:nvSpPr>
        <p:spPr>
          <a:xfrm>
            <a:off x="277206" y="1297298"/>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СПЕЦ</a:t>
            </a:r>
            <a:endParaRPr lang="ru-RU" sz="1600" dirty="0">
              <a:solidFill>
                <a:srgbClr val="000000"/>
              </a:solidFill>
            </a:endParaRPr>
          </a:p>
        </p:txBody>
      </p:sp>
      <p:sp>
        <p:nvSpPr>
          <p:cNvPr id="132" name="TextBox 131"/>
          <p:cNvSpPr txBox="1"/>
          <p:nvPr/>
        </p:nvSpPr>
        <p:spPr>
          <a:xfrm>
            <a:off x="2323066" y="1787636"/>
            <a:ext cx="1071570"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ru-RU" dirty="0" smtClean="0">
                <a:solidFill>
                  <a:srgbClr val="000000"/>
                </a:solidFill>
              </a:rPr>
              <a:t>МУЗ</a:t>
            </a:r>
            <a:endParaRPr lang="ru-RU" dirty="0">
              <a:solidFill>
                <a:srgbClr val="000000"/>
              </a:solidFill>
            </a:endParaRPr>
          </a:p>
        </p:txBody>
      </p:sp>
      <p:cxnSp>
        <p:nvCxnSpPr>
          <p:cNvPr id="134" name="Прямая соединительная линия 133"/>
          <p:cNvCxnSpPr/>
          <p:nvPr/>
        </p:nvCxnSpPr>
        <p:spPr>
          <a:xfrm rot="5400000">
            <a:off x="2287347" y="1609041"/>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Овал 147"/>
          <p:cNvSpPr/>
          <p:nvPr/>
        </p:nvSpPr>
        <p:spPr>
          <a:xfrm>
            <a:off x="251364" y="2644892"/>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АДМ</a:t>
            </a:r>
            <a:endParaRPr lang="ru-RU" sz="1600" dirty="0">
              <a:solidFill>
                <a:srgbClr val="000000"/>
              </a:solidFill>
            </a:endParaRPr>
          </a:p>
        </p:txBody>
      </p:sp>
      <p:sp>
        <p:nvSpPr>
          <p:cNvPr id="149" name="Овал 148"/>
          <p:cNvSpPr/>
          <p:nvPr/>
        </p:nvSpPr>
        <p:spPr>
          <a:xfrm>
            <a:off x="251364" y="2930644"/>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СПЕЦ</a:t>
            </a:r>
            <a:endParaRPr lang="ru-RU" sz="1600" dirty="0">
              <a:solidFill>
                <a:srgbClr val="000000"/>
              </a:solidFill>
            </a:endParaRPr>
          </a:p>
        </p:txBody>
      </p:sp>
      <p:sp>
        <p:nvSpPr>
          <p:cNvPr id="150" name="Овал 149"/>
          <p:cNvSpPr/>
          <p:nvPr/>
        </p:nvSpPr>
        <p:spPr>
          <a:xfrm>
            <a:off x="283890" y="4716594"/>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АДМ</a:t>
            </a:r>
            <a:endParaRPr lang="ru-RU" sz="1600" dirty="0">
              <a:solidFill>
                <a:srgbClr val="000000"/>
              </a:solidFill>
            </a:endParaRPr>
          </a:p>
        </p:txBody>
      </p:sp>
      <p:sp>
        <p:nvSpPr>
          <p:cNvPr id="151" name="Овал 150"/>
          <p:cNvSpPr/>
          <p:nvPr/>
        </p:nvSpPr>
        <p:spPr>
          <a:xfrm>
            <a:off x="283890" y="5002346"/>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СПЕЦ</a:t>
            </a:r>
            <a:endParaRPr lang="ru-RU" sz="1600" dirty="0">
              <a:solidFill>
                <a:srgbClr val="000000"/>
              </a:solidFill>
            </a:endParaRPr>
          </a:p>
        </p:txBody>
      </p:sp>
      <p:sp>
        <p:nvSpPr>
          <p:cNvPr id="102" name="Овал 101"/>
          <p:cNvSpPr/>
          <p:nvPr/>
        </p:nvSpPr>
        <p:spPr>
          <a:xfrm>
            <a:off x="7766126" y="1011546"/>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АДМ</a:t>
            </a:r>
            <a:endParaRPr lang="ru-RU" sz="1600" dirty="0">
              <a:solidFill>
                <a:srgbClr val="000000"/>
              </a:solidFill>
            </a:endParaRPr>
          </a:p>
        </p:txBody>
      </p:sp>
      <p:sp>
        <p:nvSpPr>
          <p:cNvPr id="104" name="Овал 103"/>
          <p:cNvSpPr/>
          <p:nvPr/>
        </p:nvSpPr>
        <p:spPr>
          <a:xfrm>
            <a:off x="7766126" y="1297298"/>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СПЕЦ</a:t>
            </a:r>
            <a:endParaRPr lang="ru-RU" sz="1600" dirty="0">
              <a:solidFill>
                <a:srgbClr val="000000"/>
              </a:solidFill>
            </a:endParaRPr>
          </a:p>
        </p:txBody>
      </p:sp>
      <p:sp>
        <p:nvSpPr>
          <p:cNvPr id="105" name="Овал 104"/>
          <p:cNvSpPr/>
          <p:nvPr/>
        </p:nvSpPr>
        <p:spPr>
          <a:xfrm>
            <a:off x="6253840" y="3365321"/>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АДМ</a:t>
            </a:r>
            <a:endParaRPr lang="ru-RU" sz="1600" dirty="0">
              <a:solidFill>
                <a:srgbClr val="000000"/>
              </a:solidFill>
            </a:endParaRPr>
          </a:p>
        </p:txBody>
      </p:sp>
      <p:sp>
        <p:nvSpPr>
          <p:cNvPr id="107" name="Овал 106"/>
          <p:cNvSpPr/>
          <p:nvPr/>
        </p:nvSpPr>
        <p:spPr>
          <a:xfrm>
            <a:off x="6253840" y="3651073"/>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СПЕЦ</a:t>
            </a:r>
            <a:endParaRPr lang="ru-RU" sz="1600" dirty="0">
              <a:solidFill>
                <a:srgbClr val="000000"/>
              </a:solidFill>
            </a:endParaRPr>
          </a:p>
        </p:txBody>
      </p:sp>
      <p:sp>
        <p:nvSpPr>
          <p:cNvPr id="108" name="Овал 107"/>
          <p:cNvSpPr/>
          <p:nvPr/>
        </p:nvSpPr>
        <p:spPr>
          <a:xfrm>
            <a:off x="6234384" y="5027321"/>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АДМ</a:t>
            </a:r>
            <a:endParaRPr lang="ru-RU" sz="1600" dirty="0">
              <a:solidFill>
                <a:srgbClr val="000000"/>
              </a:solidFill>
            </a:endParaRPr>
          </a:p>
        </p:txBody>
      </p:sp>
      <p:sp>
        <p:nvSpPr>
          <p:cNvPr id="112" name="Овал 111"/>
          <p:cNvSpPr/>
          <p:nvPr/>
        </p:nvSpPr>
        <p:spPr>
          <a:xfrm>
            <a:off x="6234384" y="5313073"/>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СПЕЦ</a:t>
            </a:r>
            <a:endParaRPr lang="ru-RU" sz="1600" dirty="0">
              <a:solidFill>
                <a:srgbClr val="000000"/>
              </a:solidFill>
            </a:endParaRPr>
          </a:p>
        </p:txBody>
      </p:sp>
      <p:sp>
        <p:nvSpPr>
          <p:cNvPr id="113" name="Овал 112"/>
          <p:cNvSpPr/>
          <p:nvPr/>
        </p:nvSpPr>
        <p:spPr>
          <a:xfrm>
            <a:off x="8143640" y="3372125"/>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АДМ</a:t>
            </a:r>
            <a:endParaRPr lang="ru-RU" sz="1600" dirty="0">
              <a:solidFill>
                <a:srgbClr val="000000"/>
              </a:solidFill>
            </a:endParaRPr>
          </a:p>
        </p:txBody>
      </p:sp>
      <p:sp>
        <p:nvSpPr>
          <p:cNvPr id="114" name="Овал 113"/>
          <p:cNvSpPr/>
          <p:nvPr/>
        </p:nvSpPr>
        <p:spPr>
          <a:xfrm>
            <a:off x="8143640" y="3657877"/>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СПЕЦ</a:t>
            </a:r>
            <a:endParaRPr lang="ru-RU" sz="1600" dirty="0">
              <a:solidFill>
                <a:srgbClr val="000000"/>
              </a:solidFill>
            </a:endParaRPr>
          </a:p>
        </p:txBody>
      </p:sp>
      <p:sp>
        <p:nvSpPr>
          <p:cNvPr id="115" name="Овал 114"/>
          <p:cNvSpPr/>
          <p:nvPr/>
        </p:nvSpPr>
        <p:spPr>
          <a:xfrm>
            <a:off x="8172823" y="5035555"/>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АДМ</a:t>
            </a:r>
            <a:endParaRPr lang="ru-RU" sz="1600" dirty="0">
              <a:solidFill>
                <a:srgbClr val="000000"/>
              </a:solidFill>
            </a:endParaRPr>
          </a:p>
        </p:txBody>
      </p:sp>
      <p:sp>
        <p:nvSpPr>
          <p:cNvPr id="116" name="Овал 115"/>
          <p:cNvSpPr/>
          <p:nvPr/>
        </p:nvSpPr>
        <p:spPr>
          <a:xfrm>
            <a:off x="8172823" y="5321307"/>
            <a:ext cx="642942"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0000"/>
                </a:solidFill>
              </a:rPr>
              <a:t>СПЕЦ</a:t>
            </a:r>
            <a:endParaRPr lang="ru-RU" sz="1600" dirty="0">
              <a:solidFill>
                <a:srgbClr val="000000"/>
              </a:solidFill>
            </a:endParaRPr>
          </a:p>
        </p:txBody>
      </p:sp>
      <p:sp>
        <p:nvSpPr>
          <p:cNvPr id="117" name="Заголовок 1"/>
          <p:cNvSpPr txBox="1">
            <a:spLocks/>
          </p:cNvSpPr>
          <p:nvPr/>
        </p:nvSpPr>
        <p:spPr bwMode="auto">
          <a:xfrm>
            <a:off x="572835" y="298339"/>
            <a:ext cx="8172450" cy="50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0" fontAlgn="base" hangingPunct="0">
              <a:lnSpc>
                <a:spcPct val="90000"/>
              </a:lnSpc>
              <a:spcBef>
                <a:spcPct val="0"/>
              </a:spcBef>
              <a:spcAft>
                <a:spcPct val="0"/>
              </a:spcAft>
              <a:defRPr sz="3200" b="1">
                <a:solidFill>
                  <a:srgbClr val="000066"/>
                </a:solidFill>
                <a:latin typeface="+mj-lt"/>
                <a:ea typeface="MS PGothic" pitchFamily="34" charset="-128"/>
                <a:cs typeface="+mj-cs"/>
              </a:defRPr>
            </a:lvl1pPr>
            <a:lvl2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2pPr>
            <a:lvl3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3pPr>
            <a:lvl4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4pPr>
            <a:lvl5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5pPr>
            <a:lvl6pPr marL="4572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6pPr>
            <a:lvl7pPr marL="9144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7pPr>
            <a:lvl8pPr marL="13716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8pPr>
            <a:lvl9pPr marL="18288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9pPr>
          </a:lstStyle>
          <a:p>
            <a:pPr algn="ctr">
              <a:defRPr/>
            </a:pPr>
            <a:r>
              <a:rPr lang="ru-RU" sz="2800" kern="0" dirty="0" smtClean="0">
                <a:solidFill>
                  <a:schemeClr val="tx2"/>
                </a:solidFill>
                <a:latin typeface="Arial" pitchFamily="34" charset="0"/>
                <a:cs typeface="Arial" pitchFamily="34" charset="0"/>
              </a:rPr>
              <a:t>Архитектура федеральной системы мониторинга вирусных гепатитов</a:t>
            </a:r>
            <a:endParaRPr lang="ru-RU" sz="2800" kern="0" dirty="0">
              <a:solidFill>
                <a:schemeClr val="tx2"/>
              </a:solidFill>
              <a:latin typeface="Arial" pitchFamily="34" charset="0"/>
              <a:cs typeface="Arial" pitchFamily="34" charset="0"/>
            </a:endParaRPr>
          </a:p>
        </p:txBody>
      </p:sp>
      <p:sp>
        <p:nvSpPr>
          <p:cNvPr id="69" name="Скругленный прямоугольник 68"/>
          <p:cNvSpPr/>
          <p:nvPr/>
        </p:nvSpPr>
        <p:spPr>
          <a:xfrm>
            <a:off x="3984462" y="989395"/>
            <a:ext cx="1191456" cy="744215"/>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4099" name="Picture 3" descr="C:\Users\Vlad.PCR_INT\AppData\Local\Microsoft\Windows\Temporary Internet Files\Content.IE5\6WELOJPZ\MC9004316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590" y="1036685"/>
            <a:ext cx="735540" cy="735540"/>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4052974" y="994947"/>
            <a:ext cx="384574" cy="738664"/>
          </a:xfrm>
          <a:prstGeom prst="rect">
            <a:avLst/>
          </a:prstGeom>
          <a:noFill/>
        </p:spPr>
        <p:txBody>
          <a:bodyPr wrap="square" rtlCol="0">
            <a:spAutoFit/>
          </a:bodyPr>
          <a:lstStyle/>
          <a:p>
            <a:r>
              <a:rPr lang="ru-RU" sz="1400" b="1" dirty="0" smtClean="0">
                <a:solidFill>
                  <a:srgbClr val="000000"/>
                </a:solidFill>
              </a:rPr>
              <a:t>ЦОД</a:t>
            </a:r>
            <a:endParaRPr lang="ru-RU" sz="1400" b="1" dirty="0">
              <a:solidFill>
                <a:srgbClr val="000000"/>
              </a:solidFill>
            </a:endParaRPr>
          </a:p>
        </p:txBody>
      </p:sp>
      <p:sp>
        <p:nvSpPr>
          <p:cNvPr id="76" name="Овал 75"/>
          <p:cNvSpPr/>
          <p:nvPr/>
        </p:nvSpPr>
        <p:spPr>
          <a:xfrm>
            <a:off x="3815913" y="5397736"/>
            <a:ext cx="1620179" cy="32147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0000"/>
                </a:solidFill>
              </a:rPr>
              <a:t>Врач</a:t>
            </a:r>
            <a:endParaRPr lang="ru-RU" sz="1100" dirty="0">
              <a:solidFill>
                <a:srgbClr val="000000"/>
              </a:solidFill>
            </a:endParaRPr>
          </a:p>
        </p:txBody>
      </p:sp>
      <p:sp>
        <p:nvSpPr>
          <p:cNvPr id="123" name="Овал 122"/>
          <p:cNvSpPr/>
          <p:nvPr/>
        </p:nvSpPr>
        <p:spPr>
          <a:xfrm>
            <a:off x="3815916" y="5075981"/>
            <a:ext cx="1620179" cy="32147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0000"/>
                </a:solidFill>
              </a:rPr>
              <a:t>Главный врач</a:t>
            </a:r>
            <a:endParaRPr lang="ru-RU" sz="1100" dirty="0">
              <a:solidFill>
                <a:srgbClr val="000000"/>
              </a:solidFill>
            </a:endParaRPr>
          </a:p>
        </p:txBody>
      </p:sp>
      <p:sp>
        <p:nvSpPr>
          <p:cNvPr id="124" name="Овал 123"/>
          <p:cNvSpPr/>
          <p:nvPr/>
        </p:nvSpPr>
        <p:spPr>
          <a:xfrm>
            <a:off x="3815917" y="4731925"/>
            <a:ext cx="1620179" cy="32147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0000"/>
                </a:solidFill>
              </a:rPr>
              <a:t>Администратор</a:t>
            </a:r>
            <a:endParaRPr lang="ru-RU" sz="1100" dirty="0">
              <a:solidFill>
                <a:srgbClr val="000000"/>
              </a:solidFill>
            </a:endParaRPr>
          </a:p>
        </p:txBody>
      </p:sp>
      <p:sp>
        <p:nvSpPr>
          <p:cNvPr id="125" name="Овал 124"/>
          <p:cNvSpPr/>
          <p:nvPr/>
        </p:nvSpPr>
        <p:spPr>
          <a:xfrm>
            <a:off x="3815914" y="5738386"/>
            <a:ext cx="1620179" cy="32147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0000"/>
                </a:solidFill>
              </a:rPr>
              <a:t>Регистратор</a:t>
            </a:r>
            <a:endParaRPr lang="ru-RU" sz="1100" dirty="0">
              <a:solidFill>
                <a:srgbClr val="000000"/>
              </a:solidFill>
            </a:endParaRPr>
          </a:p>
        </p:txBody>
      </p:sp>
      <p:sp>
        <p:nvSpPr>
          <p:cNvPr id="126" name="Овал 125"/>
          <p:cNvSpPr/>
          <p:nvPr/>
        </p:nvSpPr>
        <p:spPr>
          <a:xfrm>
            <a:off x="3815915" y="6059857"/>
            <a:ext cx="1620179" cy="32147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0000"/>
                </a:solidFill>
              </a:rPr>
              <a:t>Провизор</a:t>
            </a:r>
            <a:endParaRPr lang="ru-RU" sz="1100" dirty="0">
              <a:solidFill>
                <a:srgbClr val="000000"/>
              </a:solidFill>
            </a:endParaRPr>
          </a:p>
        </p:txBody>
      </p:sp>
      <p:sp>
        <p:nvSpPr>
          <p:cNvPr id="78" name="Правая круглая скобка 77"/>
          <p:cNvSpPr/>
          <p:nvPr/>
        </p:nvSpPr>
        <p:spPr>
          <a:xfrm>
            <a:off x="3394636" y="1609835"/>
            <a:ext cx="169252" cy="448346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0000"/>
              </a:solidFill>
            </a:endParaRPr>
          </a:p>
        </p:txBody>
      </p:sp>
      <p:sp>
        <p:nvSpPr>
          <p:cNvPr id="84" name="Левая круглая скобка 83"/>
          <p:cNvSpPr/>
          <p:nvPr/>
        </p:nvSpPr>
        <p:spPr>
          <a:xfrm>
            <a:off x="5739590" y="2827408"/>
            <a:ext cx="152034" cy="322141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0000"/>
              </a:solidFill>
            </a:endParaRPr>
          </a:p>
        </p:txBody>
      </p:sp>
      <p:sp>
        <p:nvSpPr>
          <p:cNvPr id="86" name="Пятиугольник 85"/>
          <p:cNvSpPr/>
          <p:nvPr/>
        </p:nvSpPr>
        <p:spPr>
          <a:xfrm rot="10800000">
            <a:off x="3629585" y="3288628"/>
            <a:ext cx="1979625" cy="932458"/>
          </a:xfrm>
          <a:prstGeom prst="homePlate">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8" name="TextBox 87"/>
          <p:cNvSpPr txBox="1"/>
          <p:nvPr/>
        </p:nvSpPr>
        <p:spPr>
          <a:xfrm>
            <a:off x="3995936" y="3362427"/>
            <a:ext cx="1613275" cy="738664"/>
          </a:xfrm>
          <a:prstGeom prst="rect">
            <a:avLst/>
          </a:prstGeom>
          <a:noFill/>
        </p:spPr>
        <p:txBody>
          <a:bodyPr wrap="square" rtlCol="0">
            <a:spAutoFit/>
          </a:bodyPr>
          <a:lstStyle/>
          <a:p>
            <a:r>
              <a:rPr lang="ru-RU" sz="1400" dirty="0" smtClean="0">
                <a:solidFill>
                  <a:srgbClr val="000000"/>
                </a:solidFill>
              </a:rPr>
              <a:t>Контроль полноты регистрации и качества ДН</a:t>
            </a:r>
            <a:endParaRPr lang="ru-RU" sz="1400" dirty="0">
              <a:solidFill>
                <a:srgbClr val="000000"/>
              </a:solidFill>
            </a:endParaRPr>
          </a:p>
        </p:txBody>
      </p:sp>
      <p:cxnSp>
        <p:nvCxnSpPr>
          <p:cNvPr id="164" name="Прямая соединительная линия 163"/>
          <p:cNvCxnSpPr>
            <a:stCxn id="54" idx="2"/>
            <a:endCxn id="49" idx="0"/>
          </p:cNvCxnSpPr>
          <p:nvPr/>
        </p:nvCxnSpPr>
        <p:spPr>
          <a:xfrm>
            <a:off x="2858851" y="3942918"/>
            <a:ext cx="1" cy="1627713"/>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Соединительная линия уступом 119"/>
          <p:cNvCxnSpPr>
            <a:stCxn id="48" idx="2"/>
            <a:endCxn id="49" idx="1"/>
          </p:cNvCxnSpPr>
          <p:nvPr/>
        </p:nvCxnSpPr>
        <p:spPr>
          <a:xfrm rot="16200000" flipH="1">
            <a:off x="1774067" y="5206296"/>
            <a:ext cx="597933" cy="50006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Picture 1" descr="\\DOCSERVER\Documents\Лаборатория вирусных гепатитов\Уртиков Александр\Презентация_Регистр\logo.png"/>
          <p:cNvPicPr>
            <a:picLocks noChangeAspect="1" noChangeArrowheads="1"/>
          </p:cNvPicPr>
          <p:nvPr/>
        </p:nvPicPr>
        <p:blipFill>
          <a:blip r:embed="rId3" cstate="print"/>
          <a:srcRect/>
          <a:stretch>
            <a:fillRect/>
          </a:stretch>
        </p:blipFill>
        <p:spPr bwMode="auto">
          <a:xfrm>
            <a:off x="251520" y="260648"/>
            <a:ext cx="742950" cy="476250"/>
          </a:xfrm>
          <a:prstGeom prst="rect">
            <a:avLst/>
          </a:prstGeom>
          <a:noFill/>
        </p:spPr>
      </p:pic>
    </p:spTree>
    <p:extLst>
      <p:ext uri="{BB962C8B-B14F-4D97-AF65-F5344CB8AC3E}">
        <p14:creationId xmlns:p14="http://schemas.microsoft.com/office/powerpoint/2010/main" val="370268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descr="http://www.gornovosti.ru/static/images/archive/2638/Elektronnyj_aukcion.jpg"/>
          <p:cNvPicPr>
            <a:picLocks noChangeAspect="1" noChangeArrowheads="1"/>
          </p:cNvPicPr>
          <p:nvPr/>
        </p:nvPicPr>
        <p:blipFill>
          <a:blip r:embed="rId3" cstate="print"/>
          <a:srcRect/>
          <a:stretch>
            <a:fillRect/>
          </a:stretch>
        </p:blipFill>
        <p:spPr bwMode="auto">
          <a:xfrm>
            <a:off x="6144553" y="2304205"/>
            <a:ext cx="2845232" cy="2069643"/>
          </a:xfrm>
          <a:prstGeom prst="rect">
            <a:avLst/>
          </a:prstGeom>
          <a:noFill/>
          <a:ln>
            <a:solidFill>
              <a:schemeClr val="bg1">
                <a:lumMod val="50000"/>
              </a:schemeClr>
            </a:solidFill>
          </a:ln>
        </p:spPr>
      </p:pic>
      <p:sp>
        <p:nvSpPr>
          <p:cNvPr id="7" name="TextBox 6"/>
          <p:cNvSpPr txBox="1"/>
          <p:nvPr/>
        </p:nvSpPr>
        <p:spPr>
          <a:xfrm>
            <a:off x="251520" y="272634"/>
            <a:ext cx="8640960" cy="830997"/>
          </a:xfrm>
          <a:prstGeom prst="rect">
            <a:avLst/>
          </a:prstGeom>
          <a:noFill/>
        </p:spPr>
        <p:txBody>
          <a:bodyPr wrap="square" rtlCol="0">
            <a:spAutoFit/>
          </a:bodyPr>
          <a:lstStyle/>
          <a:p>
            <a:pPr algn="ctr" fontAlgn="base">
              <a:spcBef>
                <a:spcPct val="0"/>
              </a:spcBef>
              <a:spcAft>
                <a:spcPct val="0"/>
              </a:spcAft>
            </a:pPr>
            <a:r>
              <a:rPr lang="ru-RU" sz="2400" b="1" dirty="0" smtClean="0">
                <a:solidFill>
                  <a:schemeClr val="tx2"/>
                </a:solidFill>
                <a:latin typeface="Arial" pitchFamily="34" charset="0"/>
                <a:ea typeface="MS PGothic" pitchFamily="34" charset="-128"/>
                <a:cs typeface="Arial" pitchFamily="34" charset="0"/>
              </a:rPr>
              <a:t>Защита персональных данных – обязательное</a:t>
            </a:r>
          </a:p>
          <a:p>
            <a:pPr algn="ctr" fontAlgn="base">
              <a:spcBef>
                <a:spcPct val="0"/>
              </a:spcBef>
              <a:spcAft>
                <a:spcPct val="0"/>
              </a:spcAft>
            </a:pPr>
            <a:r>
              <a:rPr lang="ru-RU" sz="2400" b="1" dirty="0" smtClean="0">
                <a:solidFill>
                  <a:schemeClr val="tx2"/>
                </a:solidFill>
                <a:latin typeface="Arial" pitchFamily="34" charset="0"/>
                <a:ea typeface="MS PGothic" pitchFamily="34" charset="-128"/>
                <a:cs typeface="Arial" pitchFamily="34" charset="0"/>
              </a:rPr>
              <a:t>требование к информационным системам</a:t>
            </a:r>
          </a:p>
        </p:txBody>
      </p:sp>
      <p:sp>
        <p:nvSpPr>
          <p:cNvPr id="9" name="TextBox 8"/>
          <p:cNvSpPr txBox="1"/>
          <p:nvPr/>
        </p:nvSpPr>
        <p:spPr>
          <a:xfrm>
            <a:off x="242894" y="1382358"/>
            <a:ext cx="5760640" cy="4555093"/>
          </a:xfrm>
          <a:prstGeom prst="rect">
            <a:avLst/>
          </a:prstGeom>
          <a:noFill/>
        </p:spPr>
        <p:txBody>
          <a:bodyPr wrap="square" rtlCol="0">
            <a:spAutoFit/>
          </a:bodyPr>
          <a:lstStyle/>
          <a:p>
            <a:pPr indent="457200" algn="just" fontAlgn="base">
              <a:spcBef>
                <a:spcPts val="1200"/>
              </a:spcBef>
              <a:spcAft>
                <a:spcPts val="1200"/>
              </a:spcAft>
            </a:pPr>
            <a:r>
              <a:rPr lang="ru-RU" sz="1300" dirty="0" smtClean="0">
                <a:solidFill>
                  <a:srgbClr val="000000"/>
                </a:solidFill>
                <a:latin typeface="Arial" pitchFamily="34" charset="0"/>
                <a:ea typeface="MS PGothic" pitchFamily="34" charset="-128"/>
                <a:cs typeface="Arial" pitchFamily="34" charset="0"/>
              </a:rPr>
              <a:t>Для соответствия требованиям </a:t>
            </a:r>
            <a:r>
              <a:rPr lang="en-US" sz="1300" dirty="0" smtClean="0">
                <a:solidFill>
                  <a:srgbClr val="000000"/>
                </a:solidFill>
                <a:latin typeface="Arial" pitchFamily="34" charset="0"/>
                <a:ea typeface="MS PGothic" pitchFamily="34" charset="-128"/>
                <a:cs typeface="Arial" pitchFamily="34" charset="0"/>
              </a:rPr>
              <a:t> </a:t>
            </a:r>
            <a:r>
              <a:rPr lang="ru-RU" sz="1300" dirty="0" smtClean="0">
                <a:solidFill>
                  <a:srgbClr val="000000"/>
                </a:solidFill>
                <a:latin typeface="Arial" pitchFamily="34" charset="0"/>
                <a:ea typeface="MS PGothic" pitchFamily="34" charset="-128"/>
                <a:cs typeface="Arial" pitchFamily="34" charset="0"/>
              </a:rPr>
              <a:t>Федерального закона от 27.07.2006 №152-ФЗ "О персональных данных" в системе реализована возможность использования защищенного соединения между клиентом и сервером с двухсторонней аутентификацией (аутентифицируются и сервер, и клиент) по протоколу HTTPS с использованием сертифицированных ФСБ средств шифрования (</a:t>
            </a:r>
            <a:r>
              <a:rPr lang="ru-RU" sz="1300" dirty="0" err="1" smtClean="0">
                <a:solidFill>
                  <a:srgbClr val="000000"/>
                </a:solidFill>
                <a:latin typeface="Arial" pitchFamily="34" charset="0"/>
                <a:ea typeface="MS PGothic" pitchFamily="34" charset="-128"/>
                <a:cs typeface="Arial" pitchFamily="34" charset="0"/>
              </a:rPr>
              <a:t>КриптоПро</a:t>
            </a:r>
            <a:r>
              <a:rPr lang="ru-RU" sz="1300" dirty="0" smtClean="0">
                <a:solidFill>
                  <a:srgbClr val="000000"/>
                </a:solidFill>
                <a:latin typeface="Arial" pitchFamily="34" charset="0"/>
                <a:ea typeface="MS PGothic" pitchFamily="34" charset="-128"/>
                <a:cs typeface="Arial" pitchFamily="34" charset="0"/>
              </a:rPr>
              <a:t> JCP, </a:t>
            </a:r>
            <a:r>
              <a:rPr lang="ru-RU" sz="1300" dirty="0" err="1" smtClean="0">
                <a:solidFill>
                  <a:srgbClr val="000000"/>
                </a:solidFill>
                <a:latin typeface="Arial" pitchFamily="34" charset="0"/>
                <a:ea typeface="MS PGothic" pitchFamily="34" charset="-128"/>
                <a:cs typeface="Arial" pitchFamily="34" charset="0"/>
              </a:rPr>
              <a:t>КриптоПро</a:t>
            </a:r>
            <a:r>
              <a:rPr lang="ru-RU" sz="1300" dirty="0" smtClean="0">
                <a:solidFill>
                  <a:srgbClr val="000000"/>
                </a:solidFill>
                <a:latin typeface="Arial" pitchFamily="34" charset="0"/>
                <a:ea typeface="MS PGothic" pitchFamily="34" charset="-128"/>
                <a:cs typeface="Arial" pitchFamily="34" charset="0"/>
              </a:rPr>
              <a:t> CSP, </a:t>
            </a:r>
            <a:r>
              <a:rPr lang="ru-RU" sz="1300" dirty="0" err="1" smtClean="0">
                <a:solidFill>
                  <a:srgbClr val="000000"/>
                </a:solidFill>
                <a:latin typeface="Arial" pitchFamily="34" charset="0"/>
                <a:ea typeface="MS PGothic" pitchFamily="34" charset="-128"/>
                <a:cs typeface="Arial" pitchFamily="34" charset="0"/>
              </a:rPr>
              <a:t>USB-токены</a:t>
            </a:r>
            <a:r>
              <a:rPr lang="ru-RU" sz="1300" dirty="0" smtClean="0">
                <a:solidFill>
                  <a:srgbClr val="000000"/>
                </a:solidFill>
                <a:latin typeface="Arial" pitchFamily="34" charset="0"/>
                <a:ea typeface="MS PGothic" pitchFamily="34" charset="-128"/>
                <a:cs typeface="Arial" pitchFamily="34" charset="0"/>
              </a:rPr>
              <a:t> </a:t>
            </a:r>
            <a:r>
              <a:rPr lang="ru-RU" sz="1300" dirty="0" err="1" smtClean="0">
                <a:solidFill>
                  <a:srgbClr val="000000"/>
                </a:solidFill>
                <a:latin typeface="Arial" pitchFamily="34" charset="0"/>
                <a:ea typeface="MS PGothic" pitchFamily="34" charset="-128"/>
                <a:cs typeface="Arial" pitchFamily="34" charset="0"/>
              </a:rPr>
              <a:t>Рутокен</a:t>
            </a:r>
            <a:r>
              <a:rPr lang="ru-RU" sz="1300" dirty="0" smtClean="0">
                <a:solidFill>
                  <a:srgbClr val="000000"/>
                </a:solidFill>
                <a:latin typeface="Arial" pitchFamily="34" charset="0"/>
                <a:ea typeface="MS PGothic" pitchFamily="34" charset="-128"/>
                <a:cs typeface="Arial" pitchFamily="34" charset="0"/>
              </a:rPr>
              <a:t> и </a:t>
            </a:r>
            <a:r>
              <a:rPr lang="ru-RU" sz="1300" dirty="0" err="1" smtClean="0">
                <a:solidFill>
                  <a:srgbClr val="000000"/>
                </a:solidFill>
                <a:latin typeface="Arial" pitchFamily="34" charset="0"/>
                <a:ea typeface="MS PGothic" pitchFamily="34" charset="-128"/>
                <a:cs typeface="Arial" pitchFamily="34" charset="0"/>
              </a:rPr>
              <a:t>eToken</a:t>
            </a:r>
            <a:r>
              <a:rPr lang="ru-RU" sz="1300" dirty="0" smtClean="0">
                <a:solidFill>
                  <a:srgbClr val="000000"/>
                </a:solidFill>
                <a:latin typeface="Arial" pitchFamily="34" charset="0"/>
                <a:ea typeface="MS PGothic" pitchFamily="34" charset="-128"/>
                <a:cs typeface="Arial" pitchFamily="34" charset="0"/>
              </a:rPr>
              <a:t>).</a:t>
            </a:r>
          </a:p>
          <a:p>
            <a:pPr indent="457200" algn="just" fontAlgn="base">
              <a:spcBef>
                <a:spcPts val="1200"/>
              </a:spcBef>
              <a:spcAft>
                <a:spcPts val="1200"/>
              </a:spcAft>
            </a:pPr>
            <a:r>
              <a:rPr lang="ru-RU" sz="1300" dirty="0" smtClean="0">
                <a:solidFill>
                  <a:srgbClr val="000000"/>
                </a:solidFill>
                <a:latin typeface="Arial" pitchFamily="34" charset="0"/>
                <a:ea typeface="MS PGothic" pitchFamily="34" charset="-128"/>
                <a:cs typeface="Arial" pitchFamily="34" charset="0"/>
              </a:rPr>
              <a:t>В протоколе HTTPS (</a:t>
            </a:r>
            <a:r>
              <a:rPr lang="ru-RU" sz="1300" dirty="0" err="1" smtClean="0">
                <a:solidFill>
                  <a:srgbClr val="000000"/>
                </a:solidFill>
                <a:latin typeface="Arial" pitchFamily="34" charset="0"/>
                <a:ea typeface="MS PGothic" pitchFamily="34" charset="-128"/>
                <a:cs typeface="Arial" pitchFamily="34" charset="0"/>
              </a:rPr>
              <a:t>Hypertext</a:t>
            </a:r>
            <a:r>
              <a:rPr lang="ru-RU" sz="1300" dirty="0" smtClean="0">
                <a:solidFill>
                  <a:srgbClr val="000000"/>
                </a:solidFill>
                <a:latin typeface="Arial" pitchFamily="34" charset="0"/>
                <a:ea typeface="MS PGothic" pitchFamily="34" charset="-128"/>
                <a:cs typeface="Arial" pitchFamily="34" charset="0"/>
              </a:rPr>
              <a:t> </a:t>
            </a:r>
            <a:r>
              <a:rPr lang="ru-RU" sz="1300" dirty="0" err="1" smtClean="0">
                <a:solidFill>
                  <a:srgbClr val="000000"/>
                </a:solidFill>
                <a:latin typeface="Arial" pitchFamily="34" charset="0"/>
                <a:ea typeface="MS PGothic" pitchFamily="34" charset="-128"/>
                <a:cs typeface="Arial" pitchFamily="34" charset="0"/>
              </a:rPr>
              <a:t>Transfer</a:t>
            </a:r>
            <a:r>
              <a:rPr lang="ru-RU" sz="1300" dirty="0" smtClean="0">
                <a:solidFill>
                  <a:srgbClr val="000000"/>
                </a:solidFill>
                <a:latin typeface="Arial" pitchFamily="34" charset="0"/>
                <a:ea typeface="MS PGothic" pitchFamily="34" charset="-128"/>
                <a:cs typeface="Arial" pitchFamily="34" charset="0"/>
              </a:rPr>
              <a:t> </a:t>
            </a:r>
            <a:r>
              <a:rPr lang="ru-RU" sz="1300" dirty="0" err="1" smtClean="0">
                <a:solidFill>
                  <a:srgbClr val="000000"/>
                </a:solidFill>
                <a:latin typeface="Arial" pitchFamily="34" charset="0"/>
                <a:ea typeface="MS PGothic" pitchFamily="34" charset="-128"/>
                <a:cs typeface="Arial" pitchFamily="34" charset="0"/>
              </a:rPr>
              <a:t>Protocol</a:t>
            </a:r>
            <a:r>
              <a:rPr lang="ru-RU" sz="1300" dirty="0" smtClean="0">
                <a:solidFill>
                  <a:srgbClr val="000000"/>
                </a:solidFill>
                <a:latin typeface="Arial" pitchFamily="34" charset="0"/>
                <a:ea typeface="MS PGothic" pitchFamily="34" charset="-128"/>
                <a:cs typeface="Arial" pitchFamily="34" charset="0"/>
              </a:rPr>
              <a:t> </a:t>
            </a:r>
            <a:r>
              <a:rPr lang="ru-RU" sz="1300" dirty="0" err="1" smtClean="0">
                <a:solidFill>
                  <a:srgbClr val="000000"/>
                </a:solidFill>
                <a:latin typeface="Arial" pitchFamily="34" charset="0"/>
                <a:ea typeface="MS PGothic" pitchFamily="34" charset="-128"/>
                <a:cs typeface="Arial" pitchFamily="34" charset="0"/>
              </a:rPr>
              <a:t>Secure</a:t>
            </a:r>
            <a:r>
              <a:rPr lang="ru-RU" sz="1300" dirty="0" smtClean="0">
                <a:solidFill>
                  <a:srgbClr val="000000"/>
                </a:solidFill>
                <a:latin typeface="Arial" pitchFamily="34" charset="0"/>
                <a:ea typeface="MS PGothic" pitchFamily="34" charset="-128"/>
                <a:cs typeface="Arial" pitchFamily="34" charset="0"/>
              </a:rPr>
              <a:t>) для обеспечения защищённой передачи данных используется протокол TLS (</a:t>
            </a:r>
            <a:r>
              <a:rPr lang="ru-RU" sz="1300" dirty="0" err="1" smtClean="0">
                <a:solidFill>
                  <a:srgbClr val="000000"/>
                </a:solidFill>
                <a:latin typeface="Arial" pitchFamily="34" charset="0"/>
                <a:ea typeface="MS PGothic" pitchFamily="34" charset="-128"/>
                <a:cs typeface="Arial" pitchFamily="34" charset="0"/>
              </a:rPr>
              <a:t>Transport</a:t>
            </a:r>
            <a:r>
              <a:rPr lang="ru-RU" sz="1300" dirty="0" smtClean="0">
                <a:solidFill>
                  <a:srgbClr val="000000"/>
                </a:solidFill>
                <a:latin typeface="Arial" pitchFamily="34" charset="0"/>
                <a:ea typeface="MS PGothic" pitchFamily="34" charset="-128"/>
                <a:cs typeface="Arial" pitchFamily="34" charset="0"/>
              </a:rPr>
              <a:t> </a:t>
            </a:r>
            <a:r>
              <a:rPr lang="ru-RU" sz="1300" dirty="0" err="1" smtClean="0">
                <a:solidFill>
                  <a:srgbClr val="000000"/>
                </a:solidFill>
                <a:latin typeface="Arial" pitchFamily="34" charset="0"/>
                <a:ea typeface="MS PGothic" pitchFamily="34" charset="-128"/>
                <a:cs typeface="Arial" pitchFamily="34" charset="0"/>
              </a:rPr>
              <a:t>Layer</a:t>
            </a:r>
            <a:r>
              <a:rPr lang="ru-RU" sz="1300" dirty="0" smtClean="0">
                <a:solidFill>
                  <a:srgbClr val="000000"/>
                </a:solidFill>
                <a:latin typeface="Arial" pitchFamily="34" charset="0"/>
                <a:ea typeface="MS PGothic" pitchFamily="34" charset="-128"/>
                <a:cs typeface="Arial" pitchFamily="34" charset="0"/>
              </a:rPr>
              <a:t> </a:t>
            </a:r>
            <a:r>
              <a:rPr lang="ru-RU" sz="1300" dirty="0" err="1" smtClean="0">
                <a:solidFill>
                  <a:srgbClr val="000000"/>
                </a:solidFill>
                <a:latin typeface="Arial" pitchFamily="34" charset="0"/>
                <a:ea typeface="MS PGothic" pitchFamily="34" charset="-128"/>
                <a:cs typeface="Arial" pitchFamily="34" charset="0"/>
              </a:rPr>
              <a:t>Security</a:t>
            </a:r>
            <a:r>
              <a:rPr lang="ru-RU" sz="1300" dirty="0" smtClean="0">
                <a:solidFill>
                  <a:srgbClr val="000000"/>
                </a:solidFill>
                <a:latin typeface="Arial" pitchFamily="34" charset="0"/>
                <a:ea typeface="MS PGothic" pitchFamily="34" charset="-128"/>
                <a:cs typeface="Arial" pitchFamily="34" charset="0"/>
              </a:rPr>
              <a:t>) с применением следующих российских криптографических стандартов:</a:t>
            </a:r>
          </a:p>
          <a:p>
            <a:pPr marL="620713" indent="-441325" fontAlgn="base">
              <a:spcBef>
                <a:spcPct val="0"/>
              </a:spcBef>
              <a:spcAft>
                <a:spcPct val="0"/>
              </a:spcAft>
              <a:buFont typeface="Arial" pitchFamily="34" charset="0"/>
              <a:buChar char="•"/>
            </a:pPr>
            <a:r>
              <a:rPr lang="ru-RU" sz="1300" dirty="0" smtClean="0">
                <a:solidFill>
                  <a:srgbClr val="000000"/>
                </a:solidFill>
                <a:latin typeface="Arial" pitchFamily="34" charset="0"/>
                <a:ea typeface="MS PGothic" pitchFamily="34" charset="-128"/>
                <a:cs typeface="Arial" pitchFamily="34" charset="0"/>
              </a:rPr>
              <a:t>"ГОСТ Р 34.10-2012 Информационная технология. Криптографическая защита информации. Процессы формирования и проверки электронной цифровой подписи";</a:t>
            </a:r>
          </a:p>
          <a:p>
            <a:pPr marL="620713" indent="-441325" fontAlgn="base">
              <a:spcBef>
                <a:spcPct val="0"/>
              </a:spcBef>
              <a:spcAft>
                <a:spcPct val="0"/>
              </a:spcAft>
              <a:buFont typeface="Arial" pitchFamily="34" charset="0"/>
              <a:buChar char="•"/>
            </a:pPr>
            <a:r>
              <a:rPr lang="ru-RU" sz="1300" dirty="0" smtClean="0">
                <a:solidFill>
                  <a:srgbClr val="000000"/>
                </a:solidFill>
                <a:latin typeface="Arial" pitchFamily="34" charset="0"/>
                <a:ea typeface="MS PGothic" pitchFamily="34" charset="-128"/>
                <a:cs typeface="Arial" pitchFamily="34" charset="0"/>
              </a:rPr>
              <a:t>"ГОСТ Р 34.11-94 Информационная технология. Криптографическая защита информации. Функция </a:t>
            </a:r>
            <a:r>
              <a:rPr lang="ru-RU" sz="1300" dirty="0" err="1" smtClean="0">
                <a:solidFill>
                  <a:srgbClr val="000000"/>
                </a:solidFill>
                <a:latin typeface="Arial" pitchFamily="34" charset="0"/>
                <a:ea typeface="MS PGothic" pitchFamily="34" charset="-128"/>
                <a:cs typeface="Arial" pitchFamily="34" charset="0"/>
              </a:rPr>
              <a:t>хэширования</a:t>
            </a:r>
            <a:r>
              <a:rPr lang="ru-RU" sz="1300" dirty="0" smtClean="0">
                <a:solidFill>
                  <a:srgbClr val="000000"/>
                </a:solidFill>
                <a:latin typeface="Arial" pitchFamily="34" charset="0"/>
                <a:ea typeface="MS PGothic" pitchFamily="34" charset="-128"/>
                <a:cs typeface="Arial" pitchFamily="34" charset="0"/>
              </a:rPr>
              <a:t>";</a:t>
            </a:r>
          </a:p>
          <a:p>
            <a:pPr marL="620713" indent="-441325" fontAlgn="base">
              <a:spcBef>
                <a:spcPct val="0"/>
              </a:spcBef>
              <a:spcAft>
                <a:spcPct val="0"/>
              </a:spcAft>
              <a:buFont typeface="Arial" pitchFamily="34" charset="0"/>
              <a:buChar char="•"/>
            </a:pPr>
            <a:r>
              <a:rPr lang="ru-RU" sz="1300" dirty="0" smtClean="0">
                <a:solidFill>
                  <a:srgbClr val="000000"/>
                </a:solidFill>
                <a:latin typeface="Arial" pitchFamily="34" charset="0"/>
                <a:ea typeface="MS PGothic" pitchFamily="34" charset="-128"/>
                <a:cs typeface="Arial" pitchFamily="34" charset="0"/>
              </a:rPr>
              <a:t>"ГОСТ 28147-89 Системы обработки информации. Защита криптографическая. Алгоритм криптографического преобразования".</a:t>
            </a:r>
          </a:p>
        </p:txBody>
      </p:sp>
      <p:pic>
        <p:nvPicPr>
          <p:cNvPr id="6" name="Picture 1" descr="\\DOCSERVER\Documents\Лаборатория вирусных гепатитов\Уртиков Александр\Презентация_Регистр\logo.png"/>
          <p:cNvPicPr>
            <a:picLocks noChangeAspect="1" noChangeArrowheads="1"/>
          </p:cNvPicPr>
          <p:nvPr/>
        </p:nvPicPr>
        <p:blipFill>
          <a:blip r:embed="rId4" cstate="print"/>
          <a:srcRect/>
          <a:stretch>
            <a:fillRect/>
          </a:stretch>
        </p:blipFill>
        <p:spPr bwMode="auto">
          <a:xfrm>
            <a:off x="251520" y="260648"/>
            <a:ext cx="742950" cy="476250"/>
          </a:xfrm>
          <a:prstGeom prst="rect">
            <a:avLst/>
          </a:prstGeom>
          <a:noFill/>
        </p:spPr>
      </p:pic>
    </p:spTree>
    <p:extLst>
      <p:ext uri="{BB962C8B-B14F-4D97-AF65-F5344CB8AC3E}">
        <p14:creationId xmlns:p14="http://schemas.microsoft.com/office/powerpoint/2010/main" val="251922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640960" cy="585788"/>
          </a:xfrm>
        </p:spPr>
        <p:txBody>
          <a:bodyPr>
            <a:noAutofit/>
          </a:bodyPr>
          <a:lstStyle/>
          <a:p>
            <a:pPr algn="ctr"/>
            <a:r>
              <a:rPr lang="ru-RU" sz="2800" b="1" dirty="0" smtClean="0"/>
              <a:t>Основания для создания системы мониторинга</a:t>
            </a:r>
            <a:endParaRPr lang="ru-RU" sz="2800" b="1" dirty="0"/>
          </a:p>
        </p:txBody>
      </p:sp>
      <p:sp>
        <p:nvSpPr>
          <p:cNvPr id="3" name="Содержимое 2"/>
          <p:cNvSpPr>
            <a:spLocks noGrp="1"/>
          </p:cNvSpPr>
          <p:nvPr>
            <p:ph idx="1"/>
          </p:nvPr>
        </p:nvSpPr>
        <p:spPr>
          <a:xfrm>
            <a:off x="251520" y="1484784"/>
            <a:ext cx="8640960" cy="4905722"/>
          </a:xfrm>
        </p:spPr>
        <p:txBody>
          <a:bodyPr>
            <a:normAutofit fontScale="70000" lnSpcReduction="20000"/>
          </a:bodyPr>
          <a:lstStyle/>
          <a:p>
            <a:r>
              <a:rPr lang="ru-RU" dirty="0" smtClean="0"/>
              <a:t>Приказ </a:t>
            </a:r>
            <a:r>
              <a:rPr lang="ru-RU" dirty="0" err="1" smtClean="0"/>
              <a:t>Роспотребнадзора</a:t>
            </a:r>
            <a:r>
              <a:rPr lang="ru-RU" dirty="0" smtClean="0"/>
              <a:t> от 27.06.2011 № 621 "О совершенствовании </a:t>
            </a:r>
            <a:r>
              <a:rPr lang="ru-RU" dirty="0" err="1" smtClean="0"/>
              <a:t>эпиднадзора</a:t>
            </a:r>
            <a:r>
              <a:rPr lang="ru-RU" dirty="0" smtClean="0"/>
              <a:t> и мерах профилактики вирусных гепатитов";</a:t>
            </a:r>
          </a:p>
          <a:p>
            <a:endParaRPr lang="ru-RU" dirty="0" smtClean="0"/>
          </a:p>
          <a:p>
            <a:r>
              <a:rPr lang="ru-RU" dirty="0" smtClean="0"/>
              <a:t>Постановления Главного государственного санитарного врача Российской Федерации от 30.05.2012 №34 «О мероприятиях, направленных на ликвидацию острого гепатита В </a:t>
            </a:r>
            <a:r>
              <a:rPr lang="ru-RU" dirty="0" err="1" smtClean="0"/>
              <a:t>в</a:t>
            </a:r>
            <a:r>
              <a:rPr lang="ru-RU" dirty="0" smtClean="0"/>
              <a:t> Российской Федерации»;</a:t>
            </a:r>
          </a:p>
          <a:p>
            <a:endParaRPr lang="ru-RU" dirty="0" smtClean="0"/>
          </a:p>
          <a:p>
            <a:r>
              <a:rPr lang="ru-RU" dirty="0" smtClean="0"/>
              <a:t>п.2.4 поручения Министра здравоохранения РФ от 06.08.2012 №68;</a:t>
            </a:r>
          </a:p>
          <a:p>
            <a:endParaRPr lang="ru-RU" dirty="0" smtClean="0"/>
          </a:p>
          <a:p>
            <a:r>
              <a:rPr lang="ru-RU" dirty="0" smtClean="0"/>
              <a:t>Решение Профильной комиссии Министерства здравоохранения Российской Федерации по специальности «Инфекционные болезни» (протокол заседания от 26.03.2013).</a:t>
            </a:r>
          </a:p>
        </p:txBody>
      </p:sp>
      <p:pic>
        <p:nvPicPr>
          <p:cNvPr id="4" name="Picture 1" descr="\\DOCSERVER\Documents\Лаборатория вирусных гепатитов\Уртиков Александр\Презентация_Регистр\logo.png"/>
          <p:cNvPicPr>
            <a:picLocks noChangeAspect="1" noChangeArrowheads="1"/>
          </p:cNvPicPr>
          <p:nvPr/>
        </p:nvPicPr>
        <p:blipFill>
          <a:blip r:embed="rId3" cstate="print"/>
          <a:srcRect/>
          <a:stretch>
            <a:fillRect/>
          </a:stretch>
        </p:blipFill>
        <p:spPr bwMode="auto">
          <a:xfrm>
            <a:off x="251520" y="260648"/>
            <a:ext cx="742950" cy="476250"/>
          </a:xfrm>
          <a:prstGeom prst="rect">
            <a:avLst/>
          </a:prstGeom>
          <a:noFill/>
        </p:spPr>
      </p:pic>
    </p:spTree>
    <p:extLst>
      <p:ext uri="{BB962C8B-B14F-4D97-AF65-F5344CB8AC3E}">
        <p14:creationId xmlns:p14="http://schemas.microsoft.com/office/powerpoint/2010/main" val="399562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4350" y="136525"/>
            <a:ext cx="8172450" cy="881392"/>
          </a:xfrm>
        </p:spPr>
        <p:txBody>
          <a:bodyPr/>
          <a:lstStyle/>
          <a:p>
            <a:r>
              <a:rPr lang="ru-RU" sz="2400" b="0" dirty="0" smtClean="0">
                <a:solidFill>
                  <a:schemeClr val="tx1"/>
                </a:solidFill>
              </a:rPr>
              <a:t>Количество больных вирусными гепатитами </a:t>
            </a:r>
            <a:br>
              <a:rPr lang="ru-RU" sz="2400" b="0" dirty="0" smtClean="0">
                <a:solidFill>
                  <a:schemeClr val="tx1"/>
                </a:solidFill>
              </a:rPr>
            </a:br>
            <a:r>
              <a:rPr lang="ru-RU" sz="2400" b="0" dirty="0" smtClean="0">
                <a:solidFill>
                  <a:schemeClr val="tx1"/>
                </a:solidFill>
              </a:rPr>
              <a:t>В и С, внесенных в Систему мониторинга (на </a:t>
            </a:r>
            <a:r>
              <a:rPr lang="en-US" sz="2400" b="0" dirty="0" smtClean="0">
                <a:solidFill>
                  <a:schemeClr val="tx1"/>
                </a:solidFill>
              </a:rPr>
              <a:t>19</a:t>
            </a:r>
            <a:r>
              <a:rPr lang="ru-RU" sz="2400" b="0" dirty="0" smtClean="0">
                <a:solidFill>
                  <a:schemeClr val="tx1"/>
                </a:solidFill>
              </a:rPr>
              <a:t>.</a:t>
            </a:r>
            <a:r>
              <a:rPr lang="en-US" sz="2400" b="0" dirty="0" smtClean="0">
                <a:solidFill>
                  <a:schemeClr val="tx1"/>
                </a:solidFill>
              </a:rPr>
              <a:t>1</a:t>
            </a:r>
            <a:r>
              <a:rPr lang="ru-RU" sz="2400" b="0" dirty="0" smtClean="0">
                <a:solidFill>
                  <a:schemeClr val="tx1"/>
                </a:solidFill>
              </a:rPr>
              <a:t>2.201</a:t>
            </a:r>
            <a:r>
              <a:rPr lang="en-US" sz="2400" b="0" dirty="0" smtClean="0">
                <a:solidFill>
                  <a:schemeClr val="tx1"/>
                </a:solidFill>
              </a:rPr>
              <a:t>6</a:t>
            </a:r>
            <a:r>
              <a:rPr lang="ru-RU" sz="2400" b="0" dirty="0" smtClean="0">
                <a:solidFill>
                  <a:schemeClr val="tx1"/>
                </a:solidFill>
              </a:rPr>
              <a:t> г.)</a:t>
            </a:r>
            <a:endParaRPr lang="ru-RU" sz="2400" b="0" dirty="0">
              <a:solidFill>
                <a:schemeClr val="tx1"/>
              </a:solidFill>
            </a:endParaRPr>
          </a:p>
        </p:txBody>
      </p:sp>
      <p:graphicFrame>
        <p:nvGraphicFramePr>
          <p:cNvPr id="8" name="Содержимое 7"/>
          <p:cNvGraphicFramePr>
            <a:graphicFrameLocks noGrp="1"/>
          </p:cNvGraphicFramePr>
          <p:nvPr>
            <p:ph idx="1"/>
          </p:nvPr>
        </p:nvGraphicFramePr>
        <p:xfrm>
          <a:off x="551552" y="1052422"/>
          <a:ext cx="8143875" cy="5262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1179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332656"/>
            <a:ext cx="9073008" cy="585788"/>
          </a:xfrm>
        </p:spPr>
        <p:txBody>
          <a:bodyPr>
            <a:normAutofit fontScale="90000"/>
          </a:bodyPr>
          <a:lstStyle/>
          <a:p>
            <a:pPr algn="ctr"/>
            <a:r>
              <a:rPr lang="ru-RU" sz="2400" b="0" dirty="0" smtClean="0">
                <a:solidFill>
                  <a:schemeClr val="tx1"/>
                </a:solidFill>
              </a:rPr>
              <a:t>Результат сравнения фактического количества больных вирусными гепатитами, внесенных в </a:t>
            </a:r>
            <a:r>
              <a:rPr lang="ru-RU" sz="2400" dirty="0" smtClean="0"/>
              <a:t>Систему мониторинга</a:t>
            </a:r>
            <a:r>
              <a:rPr lang="ru-RU" sz="2400" b="0" dirty="0" smtClean="0">
                <a:solidFill>
                  <a:schemeClr val="tx1"/>
                </a:solidFill>
              </a:rPr>
              <a:t>, с ожидаемым</a:t>
            </a:r>
            <a:endParaRPr lang="ru-RU" sz="2400" b="0" dirty="0">
              <a:solidFill>
                <a:schemeClr val="tx1"/>
              </a:solidFill>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4294861148"/>
              </p:ext>
            </p:extLst>
          </p:nvPr>
        </p:nvGraphicFramePr>
        <p:xfrm>
          <a:off x="542925" y="1196752"/>
          <a:ext cx="8143875" cy="5462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326102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7524" y="17562"/>
            <a:ext cx="8568952" cy="792088"/>
          </a:xfrm>
        </p:spPr>
        <p:txBody>
          <a:bodyPr>
            <a:noAutofit/>
          </a:bodyPr>
          <a:lstStyle/>
          <a:p>
            <a:r>
              <a:rPr lang="ru-RU" sz="2800" b="1" dirty="0" smtClean="0">
                <a:latin typeface="Arial" panose="020B0604020202020204" pitchFamily="34" charset="0"/>
                <a:cs typeface="Arial" panose="020B0604020202020204" pitchFamily="34" charset="0"/>
              </a:rPr>
              <a:t>Заболеваемость острыми вирусными гепатитами в РФ в 2001-2015 гг.</a:t>
            </a:r>
            <a:endParaRPr lang="ru-RU" sz="2800" b="1"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8" y="836712"/>
            <a:ext cx="8716448" cy="3467938"/>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661137"/>
            <a:ext cx="4878834" cy="2115046"/>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412776"/>
            <a:ext cx="244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369" y="4489118"/>
            <a:ext cx="244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Заголовок 3"/>
          <p:cNvSpPr txBox="1">
            <a:spLocks/>
          </p:cNvSpPr>
          <p:nvPr/>
        </p:nvSpPr>
        <p:spPr>
          <a:xfrm>
            <a:off x="1259632" y="4329100"/>
            <a:ext cx="6552728"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latin typeface="Arial" panose="020B0604020202020204" pitchFamily="34" charset="0"/>
                <a:cs typeface="Arial" panose="020B0604020202020204" pitchFamily="34" charset="0"/>
              </a:rPr>
              <a:t>Заболеваемость гепатитом Е в РФ в 2013-2015 гг.</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259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107502" y="6055743"/>
            <a:ext cx="2286000" cy="246221"/>
          </a:xfrm>
          <a:prstGeom prst="rect">
            <a:avLst/>
          </a:prstGeom>
          <a:noFill/>
        </p:spPr>
        <p:txBody>
          <a:bodyPr wrap="square" rtlCol="0">
            <a:spAutoFit/>
          </a:bodyPr>
          <a:lstStyle/>
          <a:p>
            <a:pPr fontAlgn="base">
              <a:spcBef>
                <a:spcPct val="0"/>
              </a:spcBef>
              <a:spcAft>
                <a:spcPct val="0"/>
              </a:spcAft>
            </a:pPr>
            <a:r>
              <a:rPr lang="ru-RU" sz="1000" dirty="0">
                <a:solidFill>
                  <a:srgbClr val="000000"/>
                </a:solidFill>
                <a:latin typeface="Arial" pitchFamily="34" charset="0"/>
                <a:ea typeface="MS PGothic" pitchFamily="34" charset="-128"/>
              </a:rPr>
              <a:t>            - Внедрение не проводится</a:t>
            </a:r>
          </a:p>
        </p:txBody>
      </p:sp>
      <p:sp>
        <p:nvSpPr>
          <p:cNvPr id="11" name="TextBox 10"/>
          <p:cNvSpPr txBox="1"/>
          <p:nvPr/>
        </p:nvSpPr>
        <p:spPr>
          <a:xfrm>
            <a:off x="3174521" y="6044240"/>
            <a:ext cx="2518913" cy="246221"/>
          </a:xfrm>
          <a:prstGeom prst="rect">
            <a:avLst/>
          </a:prstGeom>
          <a:noFill/>
        </p:spPr>
        <p:txBody>
          <a:bodyPr wrap="square" rtlCol="0">
            <a:spAutoFit/>
          </a:bodyPr>
          <a:lstStyle/>
          <a:p>
            <a:pPr fontAlgn="base">
              <a:spcBef>
                <a:spcPct val="0"/>
              </a:spcBef>
              <a:spcAft>
                <a:spcPct val="0"/>
              </a:spcAft>
            </a:pPr>
            <a:r>
              <a:rPr lang="ru-RU" sz="1000" dirty="0">
                <a:solidFill>
                  <a:srgbClr val="000000"/>
                </a:solidFill>
                <a:latin typeface="Arial" pitchFamily="34" charset="0"/>
                <a:ea typeface="MS PGothic" pitchFamily="34" charset="-128"/>
              </a:rPr>
              <a:t>            - Регистр на стадии внедрения</a:t>
            </a:r>
          </a:p>
        </p:txBody>
      </p:sp>
      <p:sp>
        <p:nvSpPr>
          <p:cNvPr id="2" name="Заголовок 1"/>
          <p:cNvSpPr>
            <a:spLocks noGrp="1"/>
          </p:cNvSpPr>
          <p:nvPr>
            <p:ph type="title"/>
          </p:nvPr>
        </p:nvSpPr>
        <p:spPr>
          <a:xfrm>
            <a:off x="522977" y="283174"/>
            <a:ext cx="8172450" cy="585788"/>
          </a:xfrm>
        </p:spPr>
        <p:txBody>
          <a:bodyPr>
            <a:normAutofit fontScale="90000"/>
          </a:bodyPr>
          <a:lstStyle/>
          <a:p>
            <a:r>
              <a:rPr lang="ru-RU" sz="2400" b="0" dirty="0" smtClean="0">
                <a:solidFill>
                  <a:schemeClr val="tx1"/>
                </a:solidFill>
              </a:rPr>
              <a:t>Внедрение Системы мониторинга больных вирусными гепатитами</a:t>
            </a:r>
            <a:br>
              <a:rPr lang="ru-RU" sz="2400" b="0" dirty="0" smtClean="0">
                <a:solidFill>
                  <a:schemeClr val="tx1"/>
                </a:solidFill>
              </a:rPr>
            </a:br>
            <a:r>
              <a:rPr lang="ru-RU" sz="2400" b="0" dirty="0" smtClean="0">
                <a:solidFill>
                  <a:schemeClr val="tx1"/>
                </a:solidFill>
              </a:rPr>
              <a:t>(по состоянию на 1</a:t>
            </a:r>
            <a:r>
              <a:rPr lang="en-US" sz="2400" b="0" dirty="0" smtClean="0">
                <a:solidFill>
                  <a:schemeClr val="tx1"/>
                </a:solidFill>
              </a:rPr>
              <a:t>9</a:t>
            </a:r>
            <a:r>
              <a:rPr lang="ru-RU" sz="2400" b="0" dirty="0" smtClean="0">
                <a:solidFill>
                  <a:schemeClr val="tx1"/>
                </a:solidFill>
              </a:rPr>
              <a:t>.</a:t>
            </a:r>
            <a:r>
              <a:rPr lang="en-US" sz="2400" b="0" dirty="0" smtClean="0">
                <a:solidFill>
                  <a:schemeClr val="tx1"/>
                </a:solidFill>
              </a:rPr>
              <a:t>1</a:t>
            </a:r>
            <a:r>
              <a:rPr lang="ru-RU" sz="2400" b="0" dirty="0" smtClean="0">
                <a:solidFill>
                  <a:schemeClr val="tx1"/>
                </a:solidFill>
              </a:rPr>
              <a:t>2.2016)</a:t>
            </a:r>
            <a:endParaRPr lang="ru-RU" sz="2400" b="0" dirty="0">
              <a:solidFill>
                <a:schemeClr val="tx1"/>
              </a:solidFill>
            </a:endParaRPr>
          </a:p>
        </p:txBody>
      </p:sp>
      <p:pic>
        <p:nvPicPr>
          <p:cNvPr id="6" name="Содержимое 5" descr="image.png"/>
          <p:cNvPicPr>
            <a:picLocks noGrp="1" noChangeAspect="1"/>
          </p:cNvPicPr>
          <p:nvPr>
            <p:ph idx="1"/>
          </p:nvPr>
        </p:nvPicPr>
        <p:blipFill>
          <a:blip r:embed="rId2" cstate="print"/>
          <a:stretch>
            <a:fillRect/>
          </a:stretch>
        </p:blipFill>
        <p:spPr>
          <a:xfrm>
            <a:off x="549563" y="1221884"/>
            <a:ext cx="8130598" cy="4239605"/>
          </a:xfrm>
        </p:spPr>
      </p:pic>
      <p:sp>
        <p:nvSpPr>
          <p:cNvPr id="8" name="Прямоугольник 7"/>
          <p:cNvSpPr/>
          <p:nvPr/>
        </p:nvSpPr>
        <p:spPr>
          <a:xfrm>
            <a:off x="1069675" y="6090249"/>
            <a:ext cx="345057" cy="14664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000" u="sng">
              <a:solidFill>
                <a:srgbClr val="FFFFFF"/>
              </a:solidFill>
            </a:endParaRPr>
          </a:p>
        </p:txBody>
      </p:sp>
      <p:sp>
        <p:nvSpPr>
          <p:cNvPr id="9" name="TextBox 8"/>
          <p:cNvSpPr txBox="1"/>
          <p:nvPr/>
        </p:nvSpPr>
        <p:spPr>
          <a:xfrm>
            <a:off x="974785" y="6038490"/>
            <a:ext cx="1820174" cy="246221"/>
          </a:xfrm>
          <a:prstGeom prst="rect">
            <a:avLst/>
          </a:prstGeom>
          <a:noFill/>
        </p:spPr>
        <p:txBody>
          <a:bodyPr wrap="square" rtlCol="0">
            <a:spAutoFit/>
          </a:bodyPr>
          <a:lstStyle/>
          <a:p>
            <a:pPr fontAlgn="base">
              <a:spcBef>
                <a:spcPct val="0"/>
              </a:spcBef>
              <a:spcAft>
                <a:spcPct val="0"/>
              </a:spcAft>
            </a:pPr>
            <a:r>
              <a:rPr lang="ru-RU" sz="1000" dirty="0">
                <a:solidFill>
                  <a:srgbClr val="000000"/>
                </a:solidFill>
                <a:latin typeface="Arial" pitchFamily="34" charset="0"/>
                <a:ea typeface="MS PGothic" pitchFamily="34" charset="-128"/>
              </a:rPr>
              <a:t>            - Регистр </a:t>
            </a:r>
            <a:r>
              <a:rPr lang="ru-RU" sz="1000" dirty="0" smtClean="0">
                <a:solidFill>
                  <a:srgbClr val="000000"/>
                </a:solidFill>
                <a:latin typeface="Arial" pitchFamily="34" charset="0"/>
                <a:ea typeface="MS PGothic" pitchFamily="34" charset="-128"/>
              </a:rPr>
              <a:t>внедрен</a:t>
            </a:r>
            <a:endParaRPr lang="ru-RU" sz="1000" dirty="0">
              <a:solidFill>
                <a:srgbClr val="000000"/>
              </a:solidFill>
              <a:latin typeface="Arial" pitchFamily="34" charset="0"/>
              <a:ea typeface="MS PGothic" pitchFamily="34" charset="-128"/>
            </a:endParaRPr>
          </a:p>
        </p:txBody>
      </p:sp>
      <p:sp>
        <p:nvSpPr>
          <p:cNvPr id="10" name="Прямоугольник 9"/>
          <p:cNvSpPr/>
          <p:nvPr/>
        </p:nvSpPr>
        <p:spPr>
          <a:xfrm>
            <a:off x="3283790" y="6096000"/>
            <a:ext cx="322572" cy="1466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000" u="sng">
              <a:solidFill>
                <a:srgbClr val="FFFFFF"/>
              </a:solidFill>
            </a:endParaRPr>
          </a:p>
        </p:txBody>
      </p:sp>
      <p:sp>
        <p:nvSpPr>
          <p:cNvPr id="12" name="Прямоугольник 11"/>
          <p:cNvSpPr/>
          <p:nvPr/>
        </p:nvSpPr>
        <p:spPr>
          <a:xfrm>
            <a:off x="6202393" y="6107502"/>
            <a:ext cx="345057" cy="1466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000" u="sng">
              <a:solidFill>
                <a:srgbClr val="FFFFFF"/>
              </a:solidFill>
            </a:endParaRPr>
          </a:p>
        </p:txBody>
      </p:sp>
    </p:spTree>
    <p:extLst>
      <p:ext uri="{BB962C8B-B14F-4D97-AF65-F5344CB8AC3E}">
        <p14:creationId xmlns:p14="http://schemas.microsoft.com/office/powerpoint/2010/main" val="824215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107502" y="6055743"/>
            <a:ext cx="2286000" cy="246221"/>
          </a:xfrm>
          <a:prstGeom prst="rect">
            <a:avLst/>
          </a:prstGeom>
          <a:noFill/>
        </p:spPr>
        <p:txBody>
          <a:bodyPr wrap="square" rtlCol="0">
            <a:spAutoFit/>
          </a:bodyPr>
          <a:lstStyle/>
          <a:p>
            <a:pPr fontAlgn="base">
              <a:spcBef>
                <a:spcPct val="0"/>
              </a:spcBef>
              <a:spcAft>
                <a:spcPct val="0"/>
              </a:spcAft>
            </a:pPr>
            <a:r>
              <a:rPr lang="ru-RU" sz="1000" dirty="0">
                <a:solidFill>
                  <a:srgbClr val="000000"/>
                </a:solidFill>
                <a:latin typeface="Arial" pitchFamily="34" charset="0"/>
                <a:ea typeface="MS PGothic" pitchFamily="34" charset="-128"/>
              </a:rPr>
              <a:t>            - Внедрение не проводится</a:t>
            </a:r>
          </a:p>
        </p:txBody>
      </p:sp>
      <p:sp>
        <p:nvSpPr>
          <p:cNvPr id="11" name="TextBox 10"/>
          <p:cNvSpPr txBox="1"/>
          <p:nvPr/>
        </p:nvSpPr>
        <p:spPr>
          <a:xfrm>
            <a:off x="3174521" y="6044240"/>
            <a:ext cx="2518913" cy="246221"/>
          </a:xfrm>
          <a:prstGeom prst="rect">
            <a:avLst/>
          </a:prstGeom>
          <a:noFill/>
        </p:spPr>
        <p:txBody>
          <a:bodyPr wrap="square" rtlCol="0">
            <a:spAutoFit/>
          </a:bodyPr>
          <a:lstStyle/>
          <a:p>
            <a:pPr fontAlgn="base">
              <a:spcBef>
                <a:spcPct val="0"/>
              </a:spcBef>
              <a:spcAft>
                <a:spcPct val="0"/>
              </a:spcAft>
            </a:pPr>
            <a:r>
              <a:rPr lang="ru-RU" sz="1000" dirty="0">
                <a:solidFill>
                  <a:srgbClr val="000000"/>
                </a:solidFill>
                <a:latin typeface="Arial" pitchFamily="34" charset="0"/>
                <a:ea typeface="MS PGothic" pitchFamily="34" charset="-128"/>
              </a:rPr>
              <a:t>            - Регистр на стадии внедрения</a:t>
            </a:r>
          </a:p>
        </p:txBody>
      </p:sp>
      <p:sp>
        <p:nvSpPr>
          <p:cNvPr id="2" name="Заголовок 1"/>
          <p:cNvSpPr>
            <a:spLocks noGrp="1"/>
          </p:cNvSpPr>
          <p:nvPr>
            <p:ph type="title"/>
          </p:nvPr>
        </p:nvSpPr>
        <p:spPr>
          <a:xfrm>
            <a:off x="522977" y="283174"/>
            <a:ext cx="8172450" cy="585788"/>
          </a:xfrm>
        </p:spPr>
        <p:txBody>
          <a:bodyPr>
            <a:normAutofit fontScale="90000"/>
          </a:bodyPr>
          <a:lstStyle/>
          <a:p>
            <a:r>
              <a:rPr lang="ru-RU" sz="2400" b="0" dirty="0" smtClean="0">
                <a:solidFill>
                  <a:schemeClr val="tx1"/>
                </a:solidFill>
              </a:rPr>
              <a:t>Внедрение Системы мониторинга </a:t>
            </a:r>
            <a:r>
              <a:rPr lang="ru-RU" sz="2400" dirty="0" smtClean="0"/>
              <a:t>за вирусными гепатитами</a:t>
            </a:r>
            <a:r>
              <a:rPr lang="ru-RU" sz="2400" b="0" dirty="0" smtClean="0">
                <a:solidFill>
                  <a:schemeClr val="tx1"/>
                </a:solidFill>
              </a:rPr>
              <a:t/>
            </a:r>
            <a:br>
              <a:rPr lang="ru-RU" sz="2400" b="0" dirty="0" smtClean="0">
                <a:solidFill>
                  <a:schemeClr val="tx1"/>
                </a:solidFill>
              </a:rPr>
            </a:br>
            <a:r>
              <a:rPr lang="ru-RU" sz="2400" b="0" dirty="0" smtClean="0">
                <a:solidFill>
                  <a:schemeClr val="tx1"/>
                </a:solidFill>
              </a:rPr>
              <a:t>(по состоянию на 1</a:t>
            </a:r>
            <a:r>
              <a:rPr lang="en-US" sz="2400" b="0" dirty="0" smtClean="0">
                <a:solidFill>
                  <a:schemeClr val="tx1"/>
                </a:solidFill>
              </a:rPr>
              <a:t>9</a:t>
            </a:r>
            <a:r>
              <a:rPr lang="ru-RU" sz="2400" b="0" dirty="0" smtClean="0">
                <a:solidFill>
                  <a:schemeClr val="tx1"/>
                </a:solidFill>
              </a:rPr>
              <a:t>.</a:t>
            </a:r>
            <a:r>
              <a:rPr lang="en-US" sz="2400" b="0" dirty="0" smtClean="0">
                <a:solidFill>
                  <a:schemeClr val="tx1"/>
                </a:solidFill>
              </a:rPr>
              <a:t>1</a:t>
            </a:r>
            <a:r>
              <a:rPr lang="ru-RU" sz="2400" b="0" dirty="0" smtClean="0">
                <a:solidFill>
                  <a:schemeClr val="tx1"/>
                </a:solidFill>
              </a:rPr>
              <a:t>2.2016)</a:t>
            </a:r>
            <a:endParaRPr lang="ru-RU" sz="2400" b="0" dirty="0">
              <a:solidFill>
                <a:schemeClr val="tx1"/>
              </a:solidFill>
            </a:endParaRPr>
          </a:p>
        </p:txBody>
      </p:sp>
      <p:pic>
        <p:nvPicPr>
          <p:cNvPr id="6" name="Содержимое 5" descr="image.png"/>
          <p:cNvPicPr>
            <a:picLocks noGrp="1" noChangeAspect="1"/>
          </p:cNvPicPr>
          <p:nvPr>
            <p:ph idx="1"/>
          </p:nvPr>
        </p:nvPicPr>
        <p:blipFill>
          <a:blip r:embed="rId2" cstate="print"/>
          <a:stretch>
            <a:fillRect/>
          </a:stretch>
        </p:blipFill>
        <p:spPr>
          <a:xfrm>
            <a:off x="549563" y="1221884"/>
            <a:ext cx="8130598" cy="4239605"/>
          </a:xfrm>
        </p:spPr>
      </p:pic>
      <p:sp>
        <p:nvSpPr>
          <p:cNvPr id="8" name="Прямоугольник 7"/>
          <p:cNvSpPr/>
          <p:nvPr/>
        </p:nvSpPr>
        <p:spPr>
          <a:xfrm>
            <a:off x="1069675" y="6090249"/>
            <a:ext cx="345057" cy="14664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000" u="sng">
              <a:solidFill>
                <a:srgbClr val="FFFFFF"/>
              </a:solidFill>
            </a:endParaRPr>
          </a:p>
        </p:txBody>
      </p:sp>
      <p:sp>
        <p:nvSpPr>
          <p:cNvPr id="9" name="TextBox 8"/>
          <p:cNvSpPr txBox="1"/>
          <p:nvPr/>
        </p:nvSpPr>
        <p:spPr>
          <a:xfrm>
            <a:off x="974785" y="6038490"/>
            <a:ext cx="1820174" cy="246221"/>
          </a:xfrm>
          <a:prstGeom prst="rect">
            <a:avLst/>
          </a:prstGeom>
          <a:noFill/>
        </p:spPr>
        <p:txBody>
          <a:bodyPr wrap="square" rtlCol="0">
            <a:spAutoFit/>
          </a:bodyPr>
          <a:lstStyle/>
          <a:p>
            <a:pPr fontAlgn="base">
              <a:spcBef>
                <a:spcPct val="0"/>
              </a:spcBef>
              <a:spcAft>
                <a:spcPct val="0"/>
              </a:spcAft>
            </a:pPr>
            <a:r>
              <a:rPr lang="ru-RU" sz="1000" dirty="0">
                <a:solidFill>
                  <a:srgbClr val="000000"/>
                </a:solidFill>
                <a:latin typeface="Arial" pitchFamily="34" charset="0"/>
                <a:ea typeface="MS PGothic" pitchFamily="34" charset="-128"/>
              </a:rPr>
              <a:t>            - Регистр </a:t>
            </a:r>
            <a:r>
              <a:rPr lang="ru-RU" sz="1000" dirty="0" smtClean="0">
                <a:solidFill>
                  <a:srgbClr val="000000"/>
                </a:solidFill>
                <a:latin typeface="Arial" pitchFamily="34" charset="0"/>
                <a:ea typeface="MS PGothic" pitchFamily="34" charset="-128"/>
              </a:rPr>
              <a:t>внедрен</a:t>
            </a:r>
            <a:endParaRPr lang="ru-RU" sz="1000" dirty="0">
              <a:solidFill>
                <a:srgbClr val="000000"/>
              </a:solidFill>
              <a:latin typeface="Arial" pitchFamily="34" charset="0"/>
              <a:ea typeface="MS PGothic" pitchFamily="34" charset="-128"/>
            </a:endParaRPr>
          </a:p>
        </p:txBody>
      </p:sp>
      <p:sp>
        <p:nvSpPr>
          <p:cNvPr id="10" name="Прямоугольник 9"/>
          <p:cNvSpPr/>
          <p:nvPr/>
        </p:nvSpPr>
        <p:spPr>
          <a:xfrm>
            <a:off x="3283790" y="6096000"/>
            <a:ext cx="322572" cy="1466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000" u="sng">
              <a:solidFill>
                <a:srgbClr val="FFFFFF"/>
              </a:solidFill>
            </a:endParaRPr>
          </a:p>
        </p:txBody>
      </p:sp>
      <p:sp>
        <p:nvSpPr>
          <p:cNvPr id="12" name="Прямоугольник 11"/>
          <p:cNvSpPr/>
          <p:nvPr/>
        </p:nvSpPr>
        <p:spPr>
          <a:xfrm>
            <a:off x="6202393" y="6107502"/>
            <a:ext cx="345057" cy="1466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000" u="sng">
              <a:solidFill>
                <a:srgbClr val="FFFFFF"/>
              </a:solidFill>
            </a:endParaRPr>
          </a:p>
        </p:txBody>
      </p:sp>
      <p:sp>
        <p:nvSpPr>
          <p:cNvPr id="17" name="Скругленный прямоугольник 16"/>
          <p:cNvSpPr/>
          <p:nvPr/>
        </p:nvSpPr>
        <p:spPr>
          <a:xfrm>
            <a:off x="3635896" y="1052737"/>
            <a:ext cx="3582199" cy="440875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bg1"/>
                </a:solidFill>
              </a:rPr>
              <a:t>Астраханская область</a:t>
            </a:r>
          </a:p>
          <a:p>
            <a:pPr algn="ctr"/>
            <a:r>
              <a:rPr lang="ru-RU" sz="1400" i="1" dirty="0">
                <a:solidFill>
                  <a:schemeClr val="bg1"/>
                </a:solidFill>
              </a:rPr>
              <a:t>Город Севастополь</a:t>
            </a:r>
          </a:p>
          <a:p>
            <a:pPr algn="ctr"/>
            <a:r>
              <a:rPr lang="ru-RU" sz="1400" i="1" dirty="0" smtClean="0">
                <a:solidFill>
                  <a:schemeClr val="bg1"/>
                </a:solidFill>
              </a:rPr>
              <a:t>Еврейская </a:t>
            </a:r>
            <a:r>
              <a:rPr lang="ru-RU" sz="1400" i="1" dirty="0">
                <a:solidFill>
                  <a:schemeClr val="bg1"/>
                </a:solidFill>
              </a:rPr>
              <a:t>автономная область</a:t>
            </a:r>
          </a:p>
          <a:p>
            <a:pPr algn="ctr"/>
            <a:r>
              <a:rPr lang="ru-RU" sz="1400" i="1" dirty="0" smtClean="0">
                <a:solidFill>
                  <a:schemeClr val="bg1"/>
                </a:solidFill>
              </a:rPr>
              <a:t>Ивановская область</a:t>
            </a:r>
          </a:p>
          <a:p>
            <a:pPr algn="ctr"/>
            <a:r>
              <a:rPr lang="ru-RU" sz="1400" i="1" dirty="0">
                <a:solidFill>
                  <a:schemeClr val="bg1"/>
                </a:solidFill>
              </a:rPr>
              <a:t>Красноярский край</a:t>
            </a:r>
          </a:p>
          <a:p>
            <a:pPr algn="ctr"/>
            <a:r>
              <a:rPr lang="ru-RU" sz="1400" i="1" dirty="0" smtClean="0">
                <a:solidFill>
                  <a:schemeClr val="bg1"/>
                </a:solidFill>
              </a:rPr>
              <a:t>Московская область</a:t>
            </a:r>
          </a:p>
          <a:p>
            <a:pPr algn="ctr"/>
            <a:r>
              <a:rPr lang="ru-RU" sz="1400" i="1" dirty="0">
                <a:solidFill>
                  <a:schemeClr val="bg1"/>
                </a:solidFill>
              </a:rPr>
              <a:t>Нижегородская </a:t>
            </a:r>
            <a:r>
              <a:rPr lang="ru-RU" sz="1400" i="1" dirty="0" smtClean="0">
                <a:solidFill>
                  <a:schemeClr val="bg1"/>
                </a:solidFill>
              </a:rPr>
              <a:t>область</a:t>
            </a:r>
          </a:p>
          <a:p>
            <a:pPr algn="ctr"/>
            <a:r>
              <a:rPr lang="ru-RU" sz="1400" i="1" dirty="0">
                <a:solidFill>
                  <a:schemeClr val="bg1"/>
                </a:solidFill>
              </a:rPr>
              <a:t>Пермский край</a:t>
            </a:r>
          </a:p>
          <a:p>
            <a:pPr algn="ctr"/>
            <a:r>
              <a:rPr lang="ru-RU" sz="1400" i="1" dirty="0" smtClean="0">
                <a:solidFill>
                  <a:schemeClr val="bg1"/>
                </a:solidFill>
              </a:rPr>
              <a:t>Республика Адыгея</a:t>
            </a:r>
          </a:p>
          <a:p>
            <a:pPr algn="ctr"/>
            <a:r>
              <a:rPr lang="ru-RU" sz="1400" i="1" dirty="0" smtClean="0">
                <a:solidFill>
                  <a:schemeClr val="bg1"/>
                </a:solidFill>
              </a:rPr>
              <a:t>Республика Карелия</a:t>
            </a:r>
          </a:p>
          <a:p>
            <a:pPr algn="ctr"/>
            <a:r>
              <a:rPr lang="ru-RU" sz="1400" i="1" dirty="0" smtClean="0">
                <a:solidFill>
                  <a:schemeClr val="bg1"/>
                </a:solidFill>
              </a:rPr>
              <a:t>Республика Коми</a:t>
            </a:r>
          </a:p>
          <a:p>
            <a:pPr algn="ctr"/>
            <a:r>
              <a:rPr lang="ru-RU" sz="1400" i="1" dirty="0" smtClean="0">
                <a:solidFill>
                  <a:schemeClr val="bg1"/>
                </a:solidFill>
              </a:rPr>
              <a:t>Республика Марий Эл</a:t>
            </a:r>
          </a:p>
          <a:p>
            <a:pPr algn="ctr"/>
            <a:r>
              <a:rPr lang="ru-RU" sz="1400" i="1" dirty="0">
                <a:solidFill>
                  <a:schemeClr val="bg1"/>
                </a:solidFill>
              </a:rPr>
              <a:t>Республика Северная Осетия - Алания</a:t>
            </a:r>
          </a:p>
          <a:p>
            <a:pPr algn="ctr"/>
            <a:r>
              <a:rPr lang="ru-RU" sz="1400" i="1" dirty="0" smtClean="0">
                <a:solidFill>
                  <a:schemeClr val="bg1"/>
                </a:solidFill>
              </a:rPr>
              <a:t>Республика </a:t>
            </a:r>
            <a:r>
              <a:rPr lang="ru-RU" sz="1400" i="1" dirty="0">
                <a:solidFill>
                  <a:schemeClr val="bg1"/>
                </a:solidFill>
              </a:rPr>
              <a:t>Татарстан</a:t>
            </a:r>
          </a:p>
          <a:p>
            <a:pPr algn="ctr"/>
            <a:r>
              <a:rPr lang="ru-RU" sz="1400" i="1" dirty="0" smtClean="0">
                <a:solidFill>
                  <a:schemeClr val="bg1"/>
                </a:solidFill>
              </a:rPr>
              <a:t>Ростовская </a:t>
            </a:r>
            <a:r>
              <a:rPr lang="ru-RU" sz="1400" i="1" dirty="0">
                <a:solidFill>
                  <a:schemeClr val="bg1"/>
                </a:solidFill>
              </a:rPr>
              <a:t>область</a:t>
            </a:r>
          </a:p>
          <a:p>
            <a:pPr algn="ctr"/>
            <a:r>
              <a:rPr lang="ru-RU" sz="1400" i="1" dirty="0" smtClean="0">
                <a:solidFill>
                  <a:schemeClr val="bg1"/>
                </a:solidFill>
              </a:rPr>
              <a:t>Тамбовская </a:t>
            </a:r>
            <a:r>
              <a:rPr lang="ru-RU" sz="1400" i="1" dirty="0">
                <a:solidFill>
                  <a:schemeClr val="bg1"/>
                </a:solidFill>
              </a:rPr>
              <a:t>область</a:t>
            </a:r>
          </a:p>
          <a:p>
            <a:pPr algn="ctr"/>
            <a:r>
              <a:rPr lang="ru-RU" sz="1400" i="1" dirty="0">
                <a:solidFill>
                  <a:schemeClr val="bg1"/>
                </a:solidFill>
              </a:rPr>
              <a:t>Тверская область</a:t>
            </a:r>
          </a:p>
          <a:p>
            <a:pPr algn="ctr"/>
            <a:r>
              <a:rPr lang="ru-RU" sz="1400" i="1" dirty="0">
                <a:solidFill>
                  <a:schemeClr val="bg1"/>
                </a:solidFill>
              </a:rPr>
              <a:t>Чеченская </a:t>
            </a:r>
            <a:r>
              <a:rPr lang="ru-RU" sz="1400" i="1" dirty="0" smtClean="0">
                <a:solidFill>
                  <a:schemeClr val="bg1"/>
                </a:solidFill>
              </a:rPr>
              <a:t>Республика</a:t>
            </a:r>
          </a:p>
          <a:p>
            <a:pPr algn="ctr"/>
            <a:r>
              <a:rPr lang="ru-RU" sz="1400" i="1" dirty="0" smtClean="0">
                <a:solidFill>
                  <a:schemeClr val="bg1"/>
                </a:solidFill>
              </a:rPr>
              <a:t>Ямало-Ненецкий </a:t>
            </a:r>
            <a:r>
              <a:rPr lang="ru-RU" sz="1400" i="1" dirty="0">
                <a:solidFill>
                  <a:schemeClr val="bg1"/>
                </a:solidFill>
              </a:rPr>
              <a:t>автономный округ</a:t>
            </a:r>
          </a:p>
          <a:p>
            <a:pPr algn="ctr"/>
            <a:endParaRPr lang="ru-RU" sz="1400" i="1" dirty="0">
              <a:solidFill>
                <a:schemeClr val="bg1"/>
              </a:solidFill>
            </a:endParaRPr>
          </a:p>
        </p:txBody>
      </p:sp>
      <p:cxnSp>
        <p:nvCxnSpPr>
          <p:cNvPr id="19" name="Прямая соединительная линия 18"/>
          <p:cNvCxnSpPr>
            <a:endCxn id="12" idx="0"/>
          </p:cNvCxnSpPr>
          <p:nvPr/>
        </p:nvCxnSpPr>
        <p:spPr>
          <a:xfrm flipH="1">
            <a:off x="6374922" y="5413572"/>
            <a:ext cx="1602" cy="693930"/>
          </a:xfrm>
          <a:prstGeom prst="line">
            <a:avLst/>
          </a:prstGeom>
          <a:ln w="66675"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574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05879"/>
            <a:ext cx="7931224" cy="585788"/>
          </a:xfrm>
        </p:spPr>
        <p:txBody>
          <a:bodyPr>
            <a:normAutofit fontScale="90000"/>
          </a:bodyPr>
          <a:lstStyle/>
          <a:p>
            <a:pPr algn="ctr"/>
            <a:r>
              <a:rPr lang="ru-RU" sz="2800" b="1" dirty="0" smtClean="0"/>
              <a:t>Шаги по внедрению системы мониторинга в регионе</a:t>
            </a:r>
            <a:endParaRPr lang="ru-RU" sz="2800" b="1" dirty="0"/>
          </a:p>
        </p:txBody>
      </p:sp>
      <p:sp>
        <p:nvSpPr>
          <p:cNvPr id="3" name="Объект 2"/>
          <p:cNvSpPr>
            <a:spLocks noGrp="1"/>
          </p:cNvSpPr>
          <p:nvPr>
            <p:ph idx="1"/>
          </p:nvPr>
        </p:nvSpPr>
        <p:spPr>
          <a:xfrm>
            <a:off x="528637" y="980728"/>
            <a:ext cx="8219827" cy="5089525"/>
          </a:xfrm>
        </p:spPr>
        <p:txBody>
          <a:bodyPr>
            <a:noAutofit/>
          </a:bodyPr>
          <a:lstStyle/>
          <a:p>
            <a:r>
              <a:rPr lang="ru-RU" sz="2200" dirty="0" smtClean="0"/>
              <a:t>Решение органа исполнительной власти в сфере охраны здоровья в субъекте РФ о внедрении системы мониторинга за вирусными гепатитами (издание приказа):</a:t>
            </a:r>
            <a:r>
              <a:rPr lang="en-US" sz="2200" dirty="0" smtClean="0"/>
              <a:t/>
            </a:r>
            <a:br>
              <a:rPr lang="en-US" sz="2200" dirty="0" smtClean="0"/>
            </a:br>
            <a:endParaRPr lang="ru-RU" sz="2200" dirty="0" smtClean="0"/>
          </a:p>
          <a:p>
            <a:pPr lvl="1"/>
            <a:r>
              <a:rPr lang="ru-RU" sz="2200" dirty="0" smtClean="0"/>
              <a:t>назначает ответственное лицо в субъекте;</a:t>
            </a:r>
          </a:p>
          <a:p>
            <a:pPr lvl="1"/>
            <a:r>
              <a:rPr lang="ru-RU" sz="2200" dirty="0" smtClean="0"/>
              <a:t>определяет головного учреждения по ведению системы мониторинга;</a:t>
            </a:r>
          </a:p>
          <a:p>
            <a:pPr lvl="1"/>
            <a:r>
              <a:rPr lang="ru-RU" sz="2200" dirty="0"/>
              <a:t>о</a:t>
            </a:r>
            <a:r>
              <a:rPr lang="ru-RU" sz="2200" dirty="0" smtClean="0"/>
              <a:t>пределяет перечень учреждений осуществляющих работу в системе мониторинга;</a:t>
            </a:r>
          </a:p>
          <a:p>
            <a:pPr lvl="1"/>
            <a:r>
              <a:rPr lang="ru-RU" sz="2200" dirty="0"/>
              <a:t>у</a:t>
            </a:r>
            <a:r>
              <a:rPr lang="ru-RU" sz="2200" dirty="0" smtClean="0"/>
              <a:t>станавливает сроки внедрения;</a:t>
            </a:r>
          </a:p>
          <a:p>
            <a:pPr marL="457200" lvl="1" indent="0">
              <a:buNone/>
            </a:pPr>
            <a:endParaRPr lang="ru-RU" sz="2200" dirty="0" smtClean="0"/>
          </a:p>
          <a:p>
            <a:r>
              <a:rPr lang="ru-RU" sz="2200" dirty="0" smtClean="0"/>
              <a:t>Запрос на предоставление доступа в систему в </a:t>
            </a:r>
            <a:r>
              <a:rPr lang="ru-RU" sz="2200" dirty="0" err="1" smtClean="0"/>
              <a:t>Референс</a:t>
            </a:r>
            <a:r>
              <a:rPr lang="ru-RU" sz="2200" dirty="0" smtClean="0"/>
              <a:t>-центр по мониторингу за вирусными гепатитами – </a:t>
            </a:r>
            <a:r>
              <a:rPr lang="en-US" sz="2200" dirty="0" smtClean="0">
                <a:hlinkClick r:id="rId2"/>
              </a:rPr>
              <a:t>info@rcvh.ru</a:t>
            </a:r>
            <a:r>
              <a:rPr lang="en-US" sz="2200" dirty="0" smtClean="0"/>
              <a:t> </a:t>
            </a:r>
            <a:r>
              <a:rPr lang="ru-RU" sz="2200" dirty="0" smtClean="0"/>
              <a:t>(Письмо Зам. министра МЗ РФ</a:t>
            </a:r>
            <a:r>
              <a:rPr lang="ru-RU" sz="2200" dirty="0"/>
              <a:t> </a:t>
            </a:r>
            <a:r>
              <a:rPr lang="ru-RU" sz="2200" dirty="0" smtClean="0"/>
              <a:t>№17-7/10/2-3331 от 30.06.2015)</a:t>
            </a:r>
          </a:p>
        </p:txBody>
      </p:sp>
      <p:pic>
        <p:nvPicPr>
          <p:cNvPr id="4" name="Picture 1" descr="\\DOCSERVER\Documents\Лаборатория вирусных гепатитов\Уртиков Александр\Презентация_Регистр\logo.png"/>
          <p:cNvPicPr>
            <a:picLocks noChangeAspect="1" noChangeArrowheads="1"/>
          </p:cNvPicPr>
          <p:nvPr/>
        </p:nvPicPr>
        <p:blipFill>
          <a:blip r:embed="rId3" cstate="print"/>
          <a:srcRect/>
          <a:stretch>
            <a:fillRect/>
          </a:stretch>
        </p:blipFill>
        <p:spPr bwMode="auto">
          <a:xfrm>
            <a:off x="251520" y="260648"/>
            <a:ext cx="742950" cy="476250"/>
          </a:xfrm>
          <a:prstGeom prst="rect">
            <a:avLst/>
          </a:prstGeom>
          <a:noFill/>
        </p:spPr>
      </p:pic>
    </p:spTree>
    <p:extLst>
      <p:ext uri="{BB962C8B-B14F-4D97-AF65-F5344CB8AC3E}">
        <p14:creationId xmlns:p14="http://schemas.microsoft.com/office/powerpoint/2010/main" val="378820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2995" y="1124744"/>
            <a:ext cx="8143875" cy="5089525"/>
          </a:xfrm>
        </p:spPr>
        <p:txBody>
          <a:bodyPr>
            <a:normAutofit fontScale="92500" lnSpcReduction="10000"/>
          </a:bodyPr>
          <a:lstStyle/>
          <a:p>
            <a:pPr>
              <a:spcBef>
                <a:spcPts val="1200"/>
              </a:spcBef>
              <a:spcAft>
                <a:spcPts val="1200"/>
              </a:spcAft>
            </a:pPr>
            <a:r>
              <a:rPr lang="ru-RU" sz="2400" dirty="0"/>
              <a:t>Формирование структуры </a:t>
            </a:r>
            <a:r>
              <a:rPr lang="ru-RU" sz="2400" dirty="0" smtClean="0"/>
              <a:t>системы мониторинга </a:t>
            </a:r>
            <a:r>
              <a:rPr lang="ru-RU" sz="2400" dirty="0"/>
              <a:t>в регионе (учетные записи </a:t>
            </a:r>
            <a:r>
              <a:rPr lang="ru-RU" sz="2400" dirty="0" err="1"/>
              <a:t>МУЗов</a:t>
            </a:r>
            <a:r>
              <a:rPr lang="ru-RU" sz="2400" dirty="0"/>
              <a:t>, пользователей, права доступа</a:t>
            </a:r>
            <a:r>
              <a:rPr lang="ru-RU" sz="2400" dirty="0" smtClean="0"/>
              <a:t>)</a:t>
            </a:r>
          </a:p>
          <a:p>
            <a:pPr>
              <a:spcBef>
                <a:spcPts val="1200"/>
              </a:spcBef>
              <a:spcAft>
                <a:spcPts val="1200"/>
              </a:spcAft>
            </a:pPr>
            <a:r>
              <a:rPr lang="ru-RU" sz="2400" dirty="0" smtClean="0"/>
              <a:t>Первичный ввод информации о больных вирусными гепатитами В и С, стоящих на учете (паспортная часть, диагноз);</a:t>
            </a:r>
          </a:p>
          <a:p>
            <a:pPr>
              <a:spcBef>
                <a:spcPts val="1200"/>
              </a:spcBef>
              <a:spcAft>
                <a:spcPts val="1200"/>
              </a:spcAft>
            </a:pPr>
            <a:r>
              <a:rPr lang="ru-RU" sz="2400" dirty="0" smtClean="0"/>
              <a:t>Заполнение медицинского модуля (данные обследования, ранее полученного лечения, потребности в лечении);</a:t>
            </a:r>
          </a:p>
          <a:p>
            <a:pPr>
              <a:spcBef>
                <a:spcPts val="1200"/>
              </a:spcBef>
              <a:spcAft>
                <a:spcPts val="1200"/>
              </a:spcAft>
            </a:pPr>
            <a:r>
              <a:rPr lang="ru-RU" sz="2400" dirty="0" smtClean="0"/>
              <a:t>Регулярное обновление информации в ходе диспансерного наблюдения (не реже 1 раза в 6 мес.);</a:t>
            </a:r>
          </a:p>
          <a:p>
            <a:pPr>
              <a:spcBef>
                <a:spcPts val="1200"/>
              </a:spcBef>
              <a:spcAft>
                <a:spcPts val="1200"/>
              </a:spcAft>
            </a:pPr>
            <a:r>
              <a:rPr lang="ru-RU" sz="2400" dirty="0" smtClean="0"/>
              <a:t>Формирование необходимой отчетности для разработки федеральных (региональных) программ оказания помощи больным ХГВ, контроля полноты и качества диспансерного наблюдения, оценки эффективности программ лечения;</a:t>
            </a:r>
          </a:p>
          <a:p>
            <a:pPr>
              <a:spcBef>
                <a:spcPts val="1200"/>
              </a:spcBef>
              <a:spcAft>
                <a:spcPts val="1200"/>
              </a:spcAft>
            </a:pPr>
            <a:endParaRPr lang="ru-RU" sz="2400" dirty="0" smtClean="0"/>
          </a:p>
          <a:p>
            <a:pPr>
              <a:spcBef>
                <a:spcPts val="1200"/>
              </a:spcBef>
              <a:spcAft>
                <a:spcPts val="1200"/>
              </a:spcAft>
            </a:pPr>
            <a:endParaRPr lang="ru-RU" sz="2400" dirty="0"/>
          </a:p>
        </p:txBody>
      </p:sp>
      <p:pic>
        <p:nvPicPr>
          <p:cNvPr id="4" name="Picture 1" descr="\\DOCSERVER\Documents\Лаборатория вирусных гепатитов\Уртиков Александр\Презентация_Регистр\logo.png"/>
          <p:cNvPicPr>
            <a:picLocks noChangeAspect="1" noChangeArrowheads="1"/>
          </p:cNvPicPr>
          <p:nvPr/>
        </p:nvPicPr>
        <p:blipFill>
          <a:blip r:embed="rId2" cstate="print"/>
          <a:srcRect/>
          <a:stretch>
            <a:fillRect/>
          </a:stretch>
        </p:blipFill>
        <p:spPr bwMode="auto">
          <a:xfrm>
            <a:off x="251520" y="260648"/>
            <a:ext cx="742950" cy="476250"/>
          </a:xfrm>
          <a:prstGeom prst="rect">
            <a:avLst/>
          </a:prstGeom>
          <a:noFill/>
        </p:spPr>
      </p:pic>
      <p:sp>
        <p:nvSpPr>
          <p:cNvPr id="6" name="Заголовок 1"/>
          <p:cNvSpPr txBox="1">
            <a:spLocks/>
          </p:cNvSpPr>
          <p:nvPr/>
        </p:nvSpPr>
        <p:spPr>
          <a:xfrm>
            <a:off x="899592" y="205879"/>
            <a:ext cx="7931224" cy="5857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t>Шаги по внедрению системы мониторинга в регионе</a:t>
            </a:r>
            <a:endParaRPr lang="ru-RU" sz="2800" b="1" dirty="0"/>
          </a:p>
        </p:txBody>
      </p:sp>
    </p:spTree>
    <p:extLst>
      <p:ext uri="{BB962C8B-B14F-4D97-AF65-F5344CB8AC3E}">
        <p14:creationId xmlns:p14="http://schemas.microsoft.com/office/powerpoint/2010/main" val="313823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9326"/>
            <a:ext cx="8229600" cy="1143000"/>
          </a:xfrm>
        </p:spPr>
        <p:txBody>
          <a:bodyPr>
            <a:normAutofit/>
          </a:bodyPr>
          <a:lstStyle/>
          <a:p>
            <a:r>
              <a:rPr lang="ru-RU" sz="2800" b="1" dirty="0" smtClean="0"/>
              <a:t>Текущая стратегия борьбы с ВГ в РФ и цели ВОЗ</a:t>
            </a:r>
            <a:endParaRPr lang="ru-RU" sz="2800" b="1" dirty="0"/>
          </a:p>
        </p:txBody>
      </p:sp>
      <p:grpSp>
        <p:nvGrpSpPr>
          <p:cNvPr id="51" name="Группа 50"/>
          <p:cNvGrpSpPr/>
          <p:nvPr/>
        </p:nvGrpSpPr>
        <p:grpSpPr>
          <a:xfrm>
            <a:off x="371952" y="815975"/>
            <a:ext cx="8359043" cy="5907567"/>
            <a:chOff x="425043" y="815975"/>
            <a:chExt cx="8359043" cy="5907567"/>
          </a:xfrm>
        </p:grpSpPr>
        <p:grpSp>
          <p:nvGrpSpPr>
            <p:cNvPr id="50" name="Группа 49"/>
            <p:cNvGrpSpPr/>
            <p:nvPr/>
          </p:nvGrpSpPr>
          <p:grpSpPr>
            <a:xfrm>
              <a:off x="4600573" y="815975"/>
              <a:ext cx="4175532" cy="2947433"/>
              <a:chOff x="425043" y="828677"/>
              <a:chExt cx="4175532" cy="2947433"/>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43" y="828677"/>
                <a:ext cx="4175532" cy="2947433"/>
              </a:xfrm>
              <a:prstGeom prst="rect">
                <a:avLst/>
              </a:prstGeom>
              <a:ln w="12700">
                <a:solidFill>
                  <a:schemeClr val="tx2"/>
                </a:solidFill>
              </a:ln>
            </p:spPr>
          </p:pic>
          <p:sp>
            <p:nvSpPr>
              <p:cNvPr id="8" name="TextBox 7"/>
              <p:cNvSpPr txBox="1"/>
              <p:nvPr/>
            </p:nvSpPr>
            <p:spPr>
              <a:xfrm>
                <a:off x="1207805" y="897099"/>
                <a:ext cx="2610010" cy="338554"/>
              </a:xfrm>
              <a:prstGeom prst="rect">
                <a:avLst/>
              </a:prstGeom>
              <a:solidFill>
                <a:schemeClr val="bg1"/>
              </a:solidFill>
            </p:spPr>
            <p:txBody>
              <a:bodyPr wrap="none" rtlCol="0">
                <a:spAutoFit/>
              </a:bodyPr>
              <a:lstStyle/>
              <a:p>
                <a:r>
                  <a:rPr lang="ru-RU" sz="1600" u="none" dirty="0" smtClean="0">
                    <a:solidFill>
                      <a:srgbClr val="002060"/>
                    </a:solidFill>
                  </a:rPr>
                  <a:t>Распространенность ХГС</a:t>
                </a:r>
                <a:endParaRPr lang="ru-RU" sz="1600" u="none" dirty="0">
                  <a:solidFill>
                    <a:srgbClr val="002060"/>
                  </a:solidFill>
                </a:endParaRPr>
              </a:p>
            </p:txBody>
          </p:sp>
          <p:grpSp>
            <p:nvGrpSpPr>
              <p:cNvPr id="21" name="Группа 20"/>
              <p:cNvGrpSpPr/>
              <p:nvPr/>
            </p:nvGrpSpPr>
            <p:grpSpPr>
              <a:xfrm>
                <a:off x="686243" y="3330512"/>
                <a:ext cx="3768510" cy="310533"/>
                <a:chOff x="686243" y="3330512"/>
                <a:chExt cx="3768510" cy="310533"/>
              </a:xfrm>
            </p:grpSpPr>
            <p:sp>
              <p:nvSpPr>
                <p:cNvPr id="13" name="Прямоугольник 12"/>
                <p:cNvSpPr/>
                <p:nvPr/>
              </p:nvSpPr>
              <p:spPr>
                <a:xfrm>
                  <a:off x="686243" y="3352800"/>
                  <a:ext cx="3768510" cy="288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130300" y="3390900"/>
                  <a:ext cx="127000" cy="1143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257300" y="3330512"/>
                  <a:ext cx="1503938" cy="261610"/>
                </a:xfrm>
                <a:prstGeom prst="rect">
                  <a:avLst/>
                </a:prstGeom>
                <a:solidFill>
                  <a:schemeClr val="bg1"/>
                </a:solidFill>
              </p:spPr>
              <p:txBody>
                <a:bodyPr wrap="none" rtlCol="0">
                  <a:spAutoFit/>
                </a:bodyPr>
                <a:lstStyle/>
                <a:p>
                  <a:r>
                    <a:rPr lang="ru-RU" sz="1100" b="1" u="none" dirty="0" smtClean="0">
                      <a:solidFill>
                        <a:srgbClr val="002060"/>
                      </a:solidFill>
                    </a:rPr>
                    <a:t>Текущая стратегия</a:t>
                  </a:r>
                  <a:endParaRPr lang="ru-RU" sz="1100" b="1" u="none" dirty="0">
                    <a:solidFill>
                      <a:srgbClr val="002060"/>
                    </a:solidFill>
                  </a:endParaRPr>
                </a:p>
              </p:txBody>
            </p:sp>
            <p:grpSp>
              <p:nvGrpSpPr>
                <p:cNvPr id="19" name="Группа 18"/>
                <p:cNvGrpSpPr/>
                <p:nvPr/>
              </p:nvGrpSpPr>
              <p:grpSpPr>
                <a:xfrm>
                  <a:off x="2761238" y="3435917"/>
                  <a:ext cx="381000" cy="50800"/>
                  <a:chOff x="5232400" y="1371600"/>
                  <a:chExt cx="381000" cy="50800"/>
                </a:xfrm>
              </p:grpSpPr>
              <p:cxnSp>
                <p:nvCxnSpPr>
                  <p:cNvPr id="17" name="Прямая соединительная линия 16"/>
                  <p:cNvCxnSpPr/>
                  <p:nvPr/>
                </p:nvCxnSpPr>
                <p:spPr>
                  <a:xfrm>
                    <a:off x="5232400" y="1397000"/>
                    <a:ext cx="381000" cy="0"/>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Ромб 17"/>
                  <p:cNvSpPr/>
                  <p:nvPr/>
                </p:nvSpPr>
                <p:spPr>
                  <a:xfrm>
                    <a:off x="5397500" y="1371600"/>
                    <a:ext cx="50800" cy="508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0" name="TextBox 19"/>
                <p:cNvSpPr txBox="1"/>
                <p:nvPr/>
              </p:nvSpPr>
              <p:spPr>
                <a:xfrm>
                  <a:off x="3160296" y="3330512"/>
                  <a:ext cx="880370" cy="261610"/>
                </a:xfrm>
                <a:prstGeom prst="rect">
                  <a:avLst/>
                </a:prstGeom>
                <a:solidFill>
                  <a:schemeClr val="bg1"/>
                </a:solidFill>
              </p:spPr>
              <p:txBody>
                <a:bodyPr wrap="none" rtlCol="0">
                  <a:spAutoFit/>
                </a:bodyPr>
                <a:lstStyle/>
                <a:p>
                  <a:r>
                    <a:rPr lang="ru-RU" sz="1100" b="1" u="none" dirty="0" smtClean="0">
                      <a:solidFill>
                        <a:srgbClr val="002060"/>
                      </a:solidFill>
                    </a:rPr>
                    <a:t>Цели ВОЗ</a:t>
                  </a:r>
                  <a:endParaRPr lang="ru-RU" sz="1100" b="1" u="none" dirty="0">
                    <a:solidFill>
                      <a:srgbClr val="002060"/>
                    </a:solidFill>
                  </a:endParaRPr>
                </a:p>
              </p:txBody>
            </p:sp>
          </p:grpSp>
        </p:grpSp>
        <p:grpSp>
          <p:nvGrpSpPr>
            <p:cNvPr id="49" name="Группа 48"/>
            <p:cNvGrpSpPr/>
            <p:nvPr/>
          </p:nvGrpSpPr>
          <p:grpSpPr>
            <a:xfrm>
              <a:off x="4608555" y="3776108"/>
              <a:ext cx="4175531" cy="2947434"/>
              <a:chOff x="4618633" y="828677"/>
              <a:chExt cx="4175531" cy="2947434"/>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633" y="828677"/>
                <a:ext cx="4175531" cy="2947434"/>
              </a:xfrm>
              <a:prstGeom prst="rect">
                <a:avLst/>
              </a:prstGeom>
              <a:ln w="12700">
                <a:solidFill>
                  <a:schemeClr val="tx2"/>
                </a:solidFill>
              </a:ln>
            </p:spPr>
          </p:pic>
          <p:sp>
            <p:nvSpPr>
              <p:cNvPr id="9" name="TextBox 8"/>
              <p:cNvSpPr txBox="1"/>
              <p:nvPr/>
            </p:nvSpPr>
            <p:spPr>
              <a:xfrm>
                <a:off x="5352058" y="897099"/>
                <a:ext cx="2855910" cy="338554"/>
              </a:xfrm>
              <a:prstGeom prst="rect">
                <a:avLst/>
              </a:prstGeom>
              <a:solidFill>
                <a:schemeClr val="bg1"/>
              </a:solidFill>
            </p:spPr>
            <p:txBody>
              <a:bodyPr wrap="none" rtlCol="0">
                <a:spAutoFit/>
              </a:bodyPr>
              <a:lstStyle/>
              <a:p>
                <a:r>
                  <a:rPr lang="ru-RU" sz="1600" u="none" dirty="0" smtClean="0">
                    <a:solidFill>
                      <a:srgbClr val="002060"/>
                    </a:solidFill>
                  </a:rPr>
                  <a:t>Смертность от исходов ХГС</a:t>
                </a:r>
                <a:endParaRPr lang="ru-RU" sz="1600" u="none" dirty="0">
                  <a:solidFill>
                    <a:srgbClr val="002060"/>
                  </a:solidFill>
                </a:endParaRPr>
              </a:p>
            </p:txBody>
          </p:sp>
          <p:grpSp>
            <p:nvGrpSpPr>
              <p:cNvPr id="23" name="Группа 22"/>
              <p:cNvGrpSpPr/>
              <p:nvPr/>
            </p:nvGrpSpPr>
            <p:grpSpPr>
              <a:xfrm>
                <a:off x="4898810" y="3325337"/>
                <a:ext cx="3768510" cy="310533"/>
                <a:chOff x="686243" y="3330512"/>
                <a:chExt cx="3768510" cy="310533"/>
              </a:xfrm>
            </p:grpSpPr>
            <p:sp>
              <p:nvSpPr>
                <p:cNvPr id="24" name="Прямоугольник 23"/>
                <p:cNvSpPr/>
                <p:nvPr/>
              </p:nvSpPr>
              <p:spPr>
                <a:xfrm>
                  <a:off x="686243" y="3352800"/>
                  <a:ext cx="3768510" cy="288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1130300" y="3390900"/>
                  <a:ext cx="127000" cy="1143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1257300" y="3330512"/>
                  <a:ext cx="1503938" cy="261610"/>
                </a:xfrm>
                <a:prstGeom prst="rect">
                  <a:avLst/>
                </a:prstGeom>
                <a:solidFill>
                  <a:schemeClr val="bg1"/>
                </a:solidFill>
              </p:spPr>
              <p:txBody>
                <a:bodyPr wrap="none" rtlCol="0">
                  <a:spAutoFit/>
                </a:bodyPr>
                <a:lstStyle/>
                <a:p>
                  <a:r>
                    <a:rPr lang="ru-RU" sz="1100" b="1" u="none" dirty="0" smtClean="0">
                      <a:solidFill>
                        <a:srgbClr val="002060"/>
                      </a:solidFill>
                    </a:rPr>
                    <a:t>Текущая стратегия</a:t>
                  </a:r>
                  <a:endParaRPr lang="ru-RU" sz="1100" b="1" u="none" dirty="0">
                    <a:solidFill>
                      <a:srgbClr val="002060"/>
                    </a:solidFill>
                  </a:endParaRPr>
                </a:p>
              </p:txBody>
            </p:sp>
            <p:grpSp>
              <p:nvGrpSpPr>
                <p:cNvPr id="27" name="Группа 26"/>
                <p:cNvGrpSpPr/>
                <p:nvPr/>
              </p:nvGrpSpPr>
              <p:grpSpPr>
                <a:xfrm>
                  <a:off x="2761238" y="3435917"/>
                  <a:ext cx="381000" cy="50800"/>
                  <a:chOff x="5232400" y="1371600"/>
                  <a:chExt cx="381000" cy="50800"/>
                </a:xfrm>
              </p:grpSpPr>
              <p:cxnSp>
                <p:nvCxnSpPr>
                  <p:cNvPr id="29" name="Прямая соединительная линия 28"/>
                  <p:cNvCxnSpPr/>
                  <p:nvPr/>
                </p:nvCxnSpPr>
                <p:spPr>
                  <a:xfrm>
                    <a:off x="5232400" y="1397000"/>
                    <a:ext cx="381000" cy="0"/>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Ромб 29"/>
                  <p:cNvSpPr/>
                  <p:nvPr/>
                </p:nvSpPr>
                <p:spPr>
                  <a:xfrm>
                    <a:off x="5397500" y="1371600"/>
                    <a:ext cx="50800" cy="508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8" name="TextBox 27"/>
                <p:cNvSpPr txBox="1"/>
                <p:nvPr/>
              </p:nvSpPr>
              <p:spPr>
                <a:xfrm>
                  <a:off x="3160296" y="3330512"/>
                  <a:ext cx="880370" cy="261610"/>
                </a:xfrm>
                <a:prstGeom prst="rect">
                  <a:avLst/>
                </a:prstGeom>
                <a:solidFill>
                  <a:schemeClr val="bg1"/>
                </a:solidFill>
              </p:spPr>
              <p:txBody>
                <a:bodyPr wrap="none" rtlCol="0">
                  <a:spAutoFit/>
                </a:bodyPr>
                <a:lstStyle/>
                <a:p>
                  <a:r>
                    <a:rPr lang="ru-RU" sz="1100" b="1" u="none" dirty="0" smtClean="0">
                      <a:solidFill>
                        <a:srgbClr val="002060"/>
                      </a:solidFill>
                    </a:rPr>
                    <a:t>Цели ВОЗ</a:t>
                  </a:r>
                  <a:endParaRPr lang="ru-RU" sz="1100" b="1" u="none" dirty="0">
                    <a:solidFill>
                      <a:srgbClr val="002060"/>
                    </a:solidFill>
                  </a:endParaRPr>
                </a:p>
              </p:txBody>
            </p:sp>
          </p:grpSp>
        </p:grpSp>
        <p:grpSp>
          <p:nvGrpSpPr>
            <p:cNvPr id="47" name="Группа 46"/>
            <p:cNvGrpSpPr/>
            <p:nvPr/>
          </p:nvGrpSpPr>
          <p:grpSpPr>
            <a:xfrm>
              <a:off x="425043" y="3776109"/>
              <a:ext cx="4175530" cy="2947433"/>
              <a:chOff x="425043" y="3776109"/>
              <a:chExt cx="4175530" cy="2947433"/>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43" y="3776109"/>
                <a:ext cx="4175530" cy="2947433"/>
              </a:xfrm>
              <a:prstGeom prst="rect">
                <a:avLst/>
              </a:prstGeom>
              <a:ln w="12700">
                <a:solidFill>
                  <a:schemeClr val="tx2"/>
                </a:solidFill>
              </a:ln>
            </p:spPr>
          </p:pic>
          <p:sp>
            <p:nvSpPr>
              <p:cNvPr id="10" name="TextBox 9"/>
              <p:cNvSpPr txBox="1"/>
              <p:nvPr/>
            </p:nvSpPr>
            <p:spPr>
              <a:xfrm>
                <a:off x="679202" y="3844532"/>
                <a:ext cx="3819636" cy="338554"/>
              </a:xfrm>
              <a:prstGeom prst="rect">
                <a:avLst/>
              </a:prstGeom>
              <a:solidFill>
                <a:schemeClr val="bg1"/>
              </a:solidFill>
            </p:spPr>
            <p:txBody>
              <a:bodyPr wrap="none" rtlCol="0">
                <a:spAutoFit/>
              </a:bodyPr>
              <a:lstStyle/>
              <a:p>
                <a:r>
                  <a:rPr lang="ru-RU" sz="1600" u="none" dirty="0" smtClean="0">
                    <a:solidFill>
                      <a:srgbClr val="002060"/>
                    </a:solidFill>
                  </a:rPr>
                  <a:t>Число больных, получающих лечение</a:t>
                </a:r>
                <a:endParaRPr lang="ru-RU" sz="1600" u="none" dirty="0">
                  <a:solidFill>
                    <a:srgbClr val="002060"/>
                  </a:solidFill>
                </a:endParaRPr>
              </a:p>
            </p:txBody>
          </p:sp>
          <p:grpSp>
            <p:nvGrpSpPr>
              <p:cNvPr id="31" name="Группа 30"/>
              <p:cNvGrpSpPr/>
              <p:nvPr/>
            </p:nvGrpSpPr>
            <p:grpSpPr>
              <a:xfrm>
                <a:off x="821987" y="6300233"/>
                <a:ext cx="3768510" cy="310533"/>
                <a:chOff x="686243" y="3330512"/>
                <a:chExt cx="3768510" cy="310533"/>
              </a:xfrm>
            </p:grpSpPr>
            <p:sp>
              <p:nvSpPr>
                <p:cNvPr id="32" name="Прямоугольник 31"/>
                <p:cNvSpPr/>
                <p:nvPr/>
              </p:nvSpPr>
              <p:spPr>
                <a:xfrm>
                  <a:off x="686243" y="3352800"/>
                  <a:ext cx="3768510" cy="288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1130300" y="3390900"/>
                  <a:ext cx="127000" cy="1143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p:cNvSpPr txBox="1"/>
                <p:nvPr/>
              </p:nvSpPr>
              <p:spPr>
                <a:xfrm>
                  <a:off x="1257300" y="3330512"/>
                  <a:ext cx="1503938" cy="261610"/>
                </a:xfrm>
                <a:prstGeom prst="rect">
                  <a:avLst/>
                </a:prstGeom>
                <a:solidFill>
                  <a:schemeClr val="bg1"/>
                </a:solidFill>
              </p:spPr>
              <p:txBody>
                <a:bodyPr wrap="none" rtlCol="0">
                  <a:spAutoFit/>
                </a:bodyPr>
                <a:lstStyle/>
                <a:p>
                  <a:r>
                    <a:rPr lang="ru-RU" sz="1100" b="1" u="none" dirty="0" smtClean="0">
                      <a:solidFill>
                        <a:srgbClr val="002060"/>
                      </a:solidFill>
                    </a:rPr>
                    <a:t>Текущая стратегия</a:t>
                  </a:r>
                  <a:endParaRPr lang="ru-RU" sz="1100" b="1" u="none" dirty="0">
                    <a:solidFill>
                      <a:srgbClr val="002060"/>
                    </a:solidFill>
                  </a:endParaRPr>
                </a:p>
              </p:txBody>
            </p:sp>
            <p:grpSp>
              <p:nvGrpSpPr>
                <p:cNvPr id="35" name="Группа 34"/>
                <p:cNvGrpSpPr/>
                <p:nvPr/>
              </p:nvGrpSpPr>
              <p:grpSpPr>
                <a:xfrm>
                  <a:off x="2761238" y="3435917"/>
                  <a:ext cx="381000" cy="50800"/>
                  <a:chOff x="5232400" y="1371600"/>
                  <a:chExt cx="381000" cy="50800"/>
                </a:xfrm>
              </p:grpSpPr>
              <p:cxnSp>
                <p:nvCxnSpPr>
                  <p:cNvPr id="37" name="Прямая соединительная линия 36"/>
                  <p:cNvCxnSpPr/>
                  <p:nvPr/>
                </p:nvCxnSpPr>
                <p:spPr>
                  <a:xfrm>
                    <a:off x="5232400" y="1397000"/>
                    <a:ext cx="381000" cy="0"/>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Ромб 37"/>
                  <p:cNvSpPr/>
                  <p:nvPr/>
                </p:nvSpPr>
                <p:spPr>
                  <a:xfrm>
                    <a:off x="5397500" y="1371600"/>
                    <a:ext cx="50800" cy="508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6" name="TextBox 35"/>
                <p:cNvSpPr txBox="1"/>
                <p:nvPr/>
              </p:nvSpPr>
              <p:spPr>
                <a:xfrm>
                  <a:off x="3160296" y="3330512"/>
                  <a:ext cx="880370" cy="261610"/>
                </a:xfrm>
                <a:prstGeom prst="rect">
                  <a:avLst/>
                </a:prstGeom>
                <a:solidFill>
                  <a:schemeClr val="bg1"/>
                </a:solidFill>
              </p:spPr>
              <p:txBody>
                <a:bodyPr wrap="none" rtlCol="0">
                  <a:spAutoFit/>
                </a:bodyPr>
                <a:lstStyle/>
                <a:p>
                  <a:r>
                    <a:rPr lang="ru-RU" sz="1100" b="1" u="none" dirty="0" smtClean="0">
                      <a:solidFill>
                        <a:srgbClr val="002060"/>
                      </a:solidFill>
                    </a:rPr>
                    <a:t>Цели ВОЗ</a:t>
                  </a:r>
                  <a:endParaRPr lang="ru-RU" sz="1100" b="1" u="none" dirty="0">
                    <a:solidFill>
                      <a:srgbClr val="002060"/>
                    </a:solidFill>
                  </a:endParaRPr>
                </a:p>
              </p:txBody>
            </p:sp>
          </p:grpSp>
        </p:grpSp>
        <p:grpSp>
          <p:nvGrpSpPr>
            <p:cNvPr id="48" name="Группа 47"/>
            <p:cNvGrpSpPr/>
            <p:nvPr/>
          </p:nvGrpSpPr>
          <p:grpSpPr>
            <a:xfrm>
              <a:off x="425043" y="815976"/>
              <a:ext cx="4175531" cy="2947433"/>
              <a:chOff x="4618633" y="3776109"/>
              <a:chExt cx="4175531" cy="2947433"/>
            </a:xfrm>
          </p:grpSpPr>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8633" y="3776109"/>
                <a:ext cx="4175531" cy="2947433"/>
              </a:xfrm>
              <a:prstGeom prst="rect">
                <a:avLst/>
              </a:prstGeom>
              <a:ln w="12700">
                <a:solidFill>
                  <a:schemeClr val="tx2"/>
                </a:solidFill>
              </a:ln>
            </p:spPr>
          </p:pic>
          <p:sp>
            <p:nvSpPr>
              <p:cNvPr id="11" name="TextBox 10"/>
              <p:cNvSpPr txBox="1"/>
              <p:nvPr/>
            </p:nvSpPr>
            <p:spPr>
              <a:xfrm>
                <a:off x="5734082" y="3844532"/>
                <a:ext cx="2218877" cy="338554"/>
              </a:xfrm>
              <a:prstGeom prst="rect">
                <a:avLst/>
              </a:prstGeom>
              <a:solidFill>
                <a:schemeClr val="bg1"/>
              </a:solidFill>
            </p:spPr>
            <p:txBody>
              <a:bodyPr wrap="none" rtlCol="0">
                <a:spAutoFit/>
              </a:bodyPr>
              <a:lstStyle/>
              <a:p>
                <a:r>
                  <a:rPr lang="ru-RU" sz="1600" u="none" dirty="0" smtClean="0">
                    <a:solidFill>
                      <a:srgbClr val="002060"/>
                    </a:solidFill>
                  </a:rPr>
                  <a:t>Заболеваемость ХГС</a:t>
                </a:r>
                <a:endParaRPr lang="ru-RU" sz="1600" u="none" dirty="0">
                  <a:solidFill>
                    <a:srgbClr val="002060"/>
                  </a:solidFill>
                </a:endParaRPr>
              </a:p>
            </p:txBody>
          </p:sp>
          <p:grpSp>
            <p:nvGrpSpPr>
              <p:cNvPr id="39" name="Группа 38"/>
              <p:cNvGrpSpPr/>
              <p:nvPr/>
            </p:nvGrpSpPr>
            <p:grpSpPr>
              <a:xfrm>
                <a:off x="4996018" y="6302627"/>
                <a:ext cx="3768510" cy="310533"/>
                <a:chOff x="686243" y="3330512"/>
                <a:chExt cx="3768510" cy="310533"/>
              </a:xfrm>
            </p:grpSpPr>
            <p:sp>
              <p:nvSpPr>
                <p:cNvPr id="40" name="Прямоугольник 39"/>
                <p:cNvSpPr/>
                <p:nvPr/>
              </p:nvSpPr>
              <p:spPr>
                <a:xfrm>
                  <a:off x="686243" y="3352800"/>
                  <a:ext cx="3768510" cy="288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1130300" y="3390900"/>
                  <a:ext cx="127000" cy="1143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1257300" y="3330512"/>
                  <a:ext cx="1503938" cy="261610"/>
                </a:xfrm>
                <a:prstGeom prst="rect">
                  <a:avLst/>
                </a:prstGeom>
                <a:solidFill>
                  <a:schemeClr val="bg1"/>
                </a:solidFill>
              </p:spPr>
              <p:txBody>
                <a:bodyPr wrap="none" rtlCol="0">
                  <a:spAutoFit/>
                </a:bodyPr>
                <a:lstStyle/>
                <a:p>
                  <a:r>
                    <a:rPr lang="ru-RU" sz="1100" b="1" u="none" dirty="0" smtClean="0">
                      <a:solidFill>
                        <a:srgbClr val="002060"/>
                      </a:solidFill>
                    </a:rPr>
                    <a:t>Текущая стратегия</a:t>
                  </a:r>
                  <a:endParaRPr lang="ru-RU" sz="1100" b="1" u="none" dirty="0">
                    <a:solidFill>
                      <a:srgbClr val="002060"/>
                    </a:solidFill>
                  </a:endParaRPr>
                </a:p>
              </p:txBody>
            </p:sp>
            <p:grpSp>
              <p:nvGrpSpPr>
                <p:cNvPr id="43" name="Группа 42"/>
                <p:cNvGrpSpPr/>
                <p:nvPr/>
              </p:nvGrpSpPr>
              <p:grpSpPr>
                <a:xfrm>
                  <a:off x="2761238" y="3435917"/>
                  <a:ext cx="381000" cy="50800"/>
                  <a:chOff x="5232400" y="1371600"/>
                  <a:chExt cx="381000" cy="50800"/>
                </a:xfrm>
              </p:grpSpPr>
              <p:cxnSp>
                <p:nvCxnSpPr>
                  <p:cNvPr id="45" name="Прямая соединительная линия 44"/>
                  <p:cNvCxnSpPr/>
                  <p:nvPr/>
                </p:nvCxnSpPr>
                <p:spPr>
                  <a:xfrm>
                    <a:off x="5232400" y="1397000"/>
                    <a:ext cx="381000" cy="0"/>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Ромб 45"/>
                  <p:cNvSpPr/>
                  <p:nvPr/>
                </p:nvSpPr>
                <p:spPr>
                  <a:xfrm>
                    <a:off x="5397500" y="1371600"/>
                    <a:ext cx="50800" cy="508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4" name="TextBox 43"/>
                <p:cNvSpPr txBox="1"/>
                <p:nvPr/>
              </p:nvSpPr>
              <p:spPr>
                <a:xfrm>
                  <a:off x="3160296" y="3330512"/>
                  <a:ext cx="880370" cy="261610"/>
                </a:xfrm>
                <a:prstGeom prst="rect">
                  <a:avLst/>
                </a:prstGeom>
                <a:solidFill>
                  <a:schemeClr val="bg1"/>
                </a:solidFill>
              </p:spPr>
              <p:txBody>
                <a:bodyPr wrap="none" rtlCol="0">
                  <a:spAutoFit/>
                </a:bodyPr>
                <a:lstStyle/>
                <a:p>
                  <a:r>
                    <a:rPr lang="ru-RU" sz="1100" b="1" u="none" dirty="0" smtClean="0">
                      <a:solidFill>
                        <a:srgbClr val="002060"/>
                      </a:solidFill>
                    </a:rPr>
                    <a:t>Цели ВОЗ</a:t>
                  </a:r>
                  <a:endParaRPr lang="ru-RU" sz="1100" b="1" u="none" dirty="0">
                    <a:solidFill>
                      <a:srgbClr val="002060"/>
                    </a:solidFill>
                  </a:endParaRPr>
                </a:p>
              </p:txBody>
            </p:sp>
          </p:grpSp>
        </p:grpSp>
      </p:grpSp>
      <p:pic>
        <p:nvPicPr>
          <p:cNvPr id="52" name="Рисунок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8475" y="6148388"/>
            <a:ext cx="9620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12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037" y="260648"/>
            <a:ext cx="8784976" cy="720080"/>
          </a:xfrm>
        </p:spPr>
        <p:txBody>
          <a:bodyPr>
            <a:noAutofit/>
          </a:bodyPr>
          <a:lstStyle/>
          <a:p>
            <a:r>
              <a:rPr lang="ru-RU" sz="2400" b="1" dirty="0" smtClean="0">
                <a:latin typeface="Arial" panose="020B0604020202020204" pitchFamily="34" charset="0"/>
                <a:cs typeface="Arial" panose="020B0604020202020204" pitchFamily="34" charset="0"/>
              </a:rPr>
              <a:t>Для снижения бремени хронических вирусных гепатитов в Российской Федерации необходимо:</a:t>
            </a:r>
            <a:endParaRPr lang="ru-RU" sz="2400" b="1" dirty="0">
              <a:latin typeface="Arial" panose="020B0604020202020204" pitchFamily="34" charset="0"/>
              <a:cs typeface="Arial" panose="020B0604020202020204" pitchFamily="34" charset="0"/>
            </a:endParaRPr>
          </a:p>
        </p:txBody>
      </p:sp>
      <p:sp>
        <p:nvSpPr>
          <p:cNvPr id="3" name="Прямоугольник 2"/>
          <p:cNvSpPr/>
          <p:nvPr/>
        </p:nvSpPr>
        <p:spPr>
          <a:xfrm>
            <a:off x="395536" y="1340768"/>
            <a:ext cx="8352928" cy="3877985"/>
          </a:xfrm>
          <a:prstGeom prst="rect">
            <a:avLst/>
          </a:prstGeom>
        </p:spPr>
        <p:txBody>
          <a:bodyPr wrap="square">
            <a:spAutoFit/>
          </a:bodyPr>
          <a:lstStyle/>
          <a:p>
            <a:pPr marL="285750" indent="-285750">
              <a:buFont typeface="Arial" panose="020B0604020202020204" pitchFamily="34" charset="0"/>
              <a:buChar char="•"/>
            </a:pPr>
            <a:r>
              <a:rPr lang="ru-RU" sz="1600" dirty="0" smtClean="0"/>
              <a:t>Разработка государственной стратегии профилактики </a:t>
            </a:r>
            <a:r>
              <a:rPr lang="ru-RU" sz="1600" dirty="0"/>
              <a:t>и лечения больных вирусными гепатитами в </a:t>
            </a:r>
            <a:r>
              <a:rPr lang="ru-RU" sz="1600" dirty="0" smtClean="0"/>
              <a:t>РФ;</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ru-RU" sz="1600" dirty="0" smtClean="0"/>
              <a:t>Внедрение Системы мониторинга за вирусными гепатитами во всех субъектах РФ;</a:t>
            </a:r>
          </a:p>
          <a:p>
            <a:pPr marL="285750" indent="-285750">
              <a:buFont typeface="Arial" panose="020B0604020202020204" pitchFamily="34" charset="0"/>
              <a:buChar char="•"/>
            </a:pPr>
            <a:endParaRPr lang="ru-RU" sz="1000" dirty="0" smtClean="0"/>
          </a:p>
          <a:p>
            <a:endParaRPr lang="ru-RU" sz="1000" dirty="0" smtClean="0"/>
          </a:p>
          <a:p>
            <a:pPr marL="285750" indent="-285750">
              <a:buFont typeface="Arial" panose="020B0604020202020204" pitchFamily="34" charset="0"/>
              <a:buChar char="•"/>
            </a:pPr>
            <a:r>
              <a:rPr lang="ru-RU" sz="1600" dirty="0" smtClean="0"/>
              <a:t>Совершенствование программ скрининга на вирусные гепатиты В и С;</a:t>
            </a:r>
          </a:p>
          <a:p>
            <a:pPr marL="285750" indent="-285750">
              <a:buFont typeface="Arial" panose="020B0604020202020204" pitchFamily="34" charset="0"/>
              <a:buChar char="•"/>
            </a:pPr>
            <a:endParaRPr lang="ru-RU" sz="1000" dirty="0" smtClean="0"/>
          </a:p>
          <a:p>
            <a:pPr marL="285750" indent="-285750">
              <a:buFont typeface="Arial" panose="020B0604020202020204" pitchFamily="34" charset="0"/>
              <a:buChar char="•"/>
            </a:pPr>
            <a:r>
              <a:rPr lang="ru-RU" sz="1600" dirty="0" smtClean="0"/>
              <a:t>Усовершенствование действующей нормативно-правовой базы по вирусным гепатитам; </a:t>
            </a:r>
          </a:p>
          <a:p>
            <a:pPr marL="285750" indent="-285750">
              <a:buFont typeface="Arial" panose="020B0604020202020204" pitchFamily="34" charset="0"/>
              <a:buChar char="•"/>
            </a:pPr>
            <a:endParaRPr lang="ru-RU" sz="1000" dirty="0" smtClean="0"/>
          </a:p>
          <a:p>
            <a:pPr marL="285750" indent="-285750">
              <a:buFont typeface="Arial" panose="020B0604020202020204" pitchFamily="34" charset="0"/>
              <a:buChar char="•"/>
            </a:pPr>
            <a:r>
              <a:rPr lang="ru-RU" sz="1600" dirty="0" smtClean="0"/>
              <a:t>Использование современные методы лабораторной диагностики вирусных гепатитов в медицинских организациях всех субъектов РФ;</a:t>
            </a:r>
            <a:endParaRPr lang="ru-RU" sz="1600" dirty="0"/>
          </a:p>
          <a:p>
            <a:endParaRPr lang="ru-RU" sz="1000" dirty="0"/>
          </a:p>
          <a:p>
            <a:pPr marL="285750" indent="-285750">
              <a:buFont typeface="Arial" panose="020B0604020202020204" pitchFamily="34" charset="0"/>
              <a:buChar char="•"/>
            </a:pPr>
            <a:r>
              <a:rPr lang="ru-RU" sz="1600" dirty="0" smtClean="0"/>
              <a:t>Повышение доступности и охвата современным противовирусным лечением хронических вирусных гепатитов;</a:t>
            </a:r>
          </a:p>
          <a:p>
            <a:pPr marL="285750" indent="-285750">
              <a:buFont typeface="Arial" panose="020B0604020202020204" pitchFamily="34" charset="0"/>
              <a:buChar char="•"/>
            </a:pPr>
            <a:endParaRPr lang="ru-RU" sz="1000" dirty="0" smtClean="0"/>
          </a:p>
          <a:p>
            <a:pPr marL="285750" indent="-285750">
              <a:buFont typeface="Arial" panose="020B0604020202020204" pitchFamily="34" charset="0"/>
              <a:buChar char="•"/>
            </a:pPr>
            <a:r>
              <a:rPr lang="ru-RU" sz="1600" dirty="0" smtClean="0"/>
              <a:t>Усиление мер по гигиеническому воспитанию населения с помощью современных средств массовой информации и привлечения общественных организаций</a:t>
            </a:r>
            <a:endParaRPr lang="ru-RU" sz="1600" dirty="0"/>
          </a:p>
        </p:txBody>
      </p:sp>
    </p:spTree>
    <p:extLst>
      <p:ext uri="{BB962C8B-B14F-4D97-AF65-F5344CB8AC3E}">
        <p14:creationId xmlns:p14="http://schemas.microsoft.com/office/powerpoint/2010/main" val="1672521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p:cNvSpPr txBox="1">
            <a:spLocks/>
          </p:cNvSpPr>
          <p:nvPr/>
        </p:nvSpPr>
        <p:spPr>
          <a:xfrm>
            <a:off x="287524" y="17562"/>
            <a:ext cx="8568952"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latin typeface="Arial" panose="020B0604020202020204" pitchFamily="34" charset="0"/>
                <a:cs typeface="Arial" panose="020B0604020202020204" pitchFamily="34" charset="0"/>
              </a:rPr>
              <a:t>Заболеваемость острыми вирусными гепатитами в субъектах РФ в 2015 г.</a:t>
            </a:r>
            <a:endParaRPr lang="ru-RU" sz="28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690" y="1268760"/>
            <a:ext cx="4138278" cy="2520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1189298" y="980728"/>
            <a:ext cx="1944216"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latin typeface="Arial" panose="020B0604020202020204" pitchFamily="34" charset="0"/>
                <a:cs typeface="Arial" panose="020B0604020202020204" pitchFamily="34" charset="0"/>
              </a:rPr>
              <a:t>Гепатит А</a:t>
            </a:r>
            <a:endParaRPr lang="ru-RU" sz="1800" b="1"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90" y="4221368"/>
            <a:ext cx="4138278" cy="2520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816" y="1260000"/>
            <a:ext cx="4140000" cy="252865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4221368"/>
            <a:ext cx="4130477" cy="2520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1189298" y="3933056"/>
            <a:ext cx="1944216"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latin typeface="Arial" panose="020B0604020202020204" pitchFamily="34" charset="0"/>
                <a:cs typeface="Arial" panose="020B0604020202020204" pitchFamily="34" charset="0"/>
              </a:rPr>
              <a:t>Гепатит Е</a:t>
            </a:r>
            <a:endParaRPr lang="ru-RU" sz="1800" b="1" dirty="0">
              <a:latin typeface="Arial" panose="020B0604020202020204" pitchFamily="34" charset="0"/>
              <a:cs typeface="Arial" panose="020B0604020202020204" pitchFamily="34" charset="0"/>
            </a:endParaRPr>
          </a:p>
        </p:txBody>
      </p:sp>
      <p:sp>
        <p:nvSpPr>
          <p:cNvPr id="9" name="Заголовок 1"/>
          <p:cNvSpPr txBox="1">
            <a:spLocks/>
          </p:cNvSpPr>
          <p:nvPr/>
        </p:nvSpPr>
        <p:spPr>
          <a:xfrm>
            <a:off x="5955432" y="980728"/>
            <a:ext cx="2339752"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latin typeface="Arial" panose="020B0604020202020204" pitchFamily="34" charset="0"/>
                <a:cs typeface="Arial" panose="020B0604020202020204" pitchFamily="34" charset="0"/>
              </a:rPr>
              <a:t>Острый гепатит В</a:t>
            </a:r>
            <a:endParaRPr lang="ru-RU" sz="1800" b="1" dirty="0">
              <a:latin typeface="Arial" panose="020B0604020202020204" pitchFamily="34" charset="0"/>
              <a:cs typeface="Arial" panose="020B0604020202020204" pitchFamily="34" charset="0"/>
            </a:endParaRPr>
          </a:p>
        </p:txBody>
      </p:sp>
      <p:sp>
        <p:nvSpPr>
          <p:cNvPr id="10" name="Заголовок 1"/>
          <p:cNvSpPr txBox="1">
            <a:spLocks/>
          </p:cNvSpPr>
          <p:nvPr/>
        </p:nvSpPr>
        <p:spPr>
          <a:xfrm>
            <a:off x="5967189" y="3933056"/>
            <a:ext cx="2339752"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latin typeface="Arial" panose="020B0604020202020204" pitchFamily="34" charset="0"/>
                <a:cs typeface="Arial" panose="020B0604020202020204" pitchFamily="34" charset="0"/>
              </a:rPr>
              <a:t>Острый гепатит С</a:t>
            </a:r>
            <a:endParaRPr lang="ru-RU" sz="1800" b="1" dirty="0">
              <a:latin typeface="Arial" panose="020B0604020202020204" pitchFamily="34" charset="0"/>
              <a:cs typeface="Arial" panose="020B0604020202020204" pitchFamily="34" charset="0"/>
            </a:endParaRPr>
          </a:p>
        </p:txBody>
      </p:sp>
      <p:sp>
        <p:nvSpPr>
          <p:cNvPr id="5" name="Прямоугольник 4"/>
          <p:cNvSpPr/>
          <p:nvPr/>
        </p:nvSpPr>
        <p:spPr>
          <a:xfrm>
            <a:off x="7452320" y="1268760"/>
            <a:ext cx="1842564" cy="584775"/>
          </a:xfrm>
          <a:prstGeom prst="rect">
            <a:avLst/>
          </a:prstGeom>
        </p:spPr>
        <p:txBody>
          <a:bodyPr wrap="square">
            <a:spAutoFit/>
          </a:bodyPr>
          <a:lstStyle/>
          <a:p>
            <a:r>
              <a:rPr lang="ru-RU" sz="1600" b="1" dirty="0" err="1" smtClean="0"/>
              <a:t>Абс</a:t>
            </a:r>
            <a:r>
              <a:rPr lang="ru-RU" sz="1600" b="1" dirty="0" smtClean="0"/>
              <a:t>. 1 637 </a:t>
            </a:r>
          </a:p>
          <a:p>
            <a:r>
              <a:rPr lang="ru-RU" sz="1600" b="1" dirty="0" smtClean="0"/>
              <a:t>1.12 на 100 тыс.</a:t>
            </a:r>
            <a:endParaRPr lang="ru-RU" sz="1600" b="1" dirty="0"/>
          </a:p>
        </p:txBody>
      </p:sp>
      <p:sp>
        <p:nvSpPr>
          <p:cNvPr id="13" name="Прямоугольник 12"/>
          <p:cNvSpPr/>
          <p:nvPr/>
        </p:nvSpPr>
        <p:spPr>
          <a:xfrm>
            <a:off x="2699792" y="1285639"/>
            <a:ext cx="1778140" cy="584775"/>
          </a:xfrm>
          <a:prstGeom prst="rect">
            <a:avLst/>
          </a:prstGeom>
        </p:spPr>
        <p:txBody>
          <a:bodyPr wrap="square">
            <a:spAutoFit/>
          </a:bodyPr>
          <a:lstStyle/>
          <a:p>
            <a:r>
              <a:rPr lang="ru-RU" sz="1600" b="1" dirty="0" err="1" smtClean="0"/>
              <a:t>Абс</a:t>
            </a:r>
            <a:r>
              <a:rPr lang="ru-RU" sz="1600" b="1" dirty="0"/>
              <a:t>. </a:t>
            </a:r>
            <a:r>
              <a:rPr lang="ru-RU" sz="1600" b="1" dirty="0" smtClean="0"/>
              <a:t>6  429 </a:t>
            </a:r>
            <a:br>
              <a:rPr lang="ru-RU" sz="1600" b="1" dirty="0" smtClean="0"/>
            </a:br>
            <a:r>
              <a:rPr lang="ru-RU" sz="1600" b="1" dirty="0" smtClean="0"/>
              <a:t>4.40 на 100 тыс.</a:t>
            </a:r>
            <a:endParaRPr lang="ru-RU" sz="1600" b="1" dirty="0"/>
          </a:p>
        </p:txBody>
      </p:sp>
      <p:sp>
        <p:nvSpPr>
          <p:cNvPr id="14" name="Прямоугольник 13"/>
          <p:cNvSpPr/>
          <p:nvPr/>
        </p:nvSpPr>
        <p:spPr>
          <a:xfrm>
            <a:off x="7452320" y="4239006"/>
            <a:ext cx="1784863" cy="584775"/>
          </a:xfrm>
          <a:prstGeom prst="rect">
            <a:avLst/>
          </a:prstGeom>
        </p:spPr>
        <p:txBody>
          <a:bodyPr wrap="square">
            <a:spAutoFit/>
          </a:bodyPr>
          <a:lstStyle/>
          <a:p>
            <a:r>
              <a:rPr lang="ru-RU" sz="1600" b="1" dirty="0" err="1" smtClean="0"/>
              <a:t>Абс</a:t>
            </a:r>
            <a:r>
              <a:rPr lang="ru-RU" sz="1600" b="1" dirty="0"/>
              <a:t>. </a:t>
            </a:r>
            <a:r>
              <a:rPr lang="ru-RU" sz="1600" b="1" dirty="0" smtClean="0"/>
              <a:t>2 099 </a:t>
            </a:r>
            <a:br>
              <a:rPr lang="ru-RU" sz="1600" b="1" dirty="0" smtClean="0"/>
            </a:br>
            <a:r>
              <a:rPr lang="ru-RU" sz="1600" b="1" dirty="0" smtClean="0"/>
              <a:t>1.44 на 100 тыс.</a:t>
            </a:r>
            <a:endParaRPr lang="ru-RU" sz="1600" b="1" dirty="0"/>
          </a:p>
        </p:txBody>
      </p:sp>
      <p:sp>
        <p:nvSpPr>
          <p:cNvPr id="15" name="Прямоугольник 14"/>
          <p:cNvSpPr/>
          <p:nvPr/>
        </p:nvSpPr>
        <p:spPr>
          <a:xfrm>
            <a:off x="2699792" y="4239006"/>
            <a:ext cx="1804495" cy="584775"/>
          </a:xfrm>
          <a:prstGeom prst="rect">
            <a:avLst/>
          </a:prstGeom>
        </p:spPr>
        <p:txBody>
          <a:bodyPr wrap="square">
            <a:spAutoFit/>
          </a:bodyPr>
          <a:lstStyle/>
          <a:p>
            <a:r>
              <a:rPr lang="ru-RU" sz="1600" b="1" dirty="0" err="1" smtClean="0"/>
              <a:t>Абс</a:t>
            </a:r>
            <a:r>
              <a:rPr lang="ru-RU" sz="1600" b="1" dirty="0"/>
              <a:t>. 96  </a:t>
            </a:r>
            <a:r>
              <a:rPr lang="ru-RU" sz="1600" b="1" dirty="0" smtClean="0"/>
              <a:t/>
            </a:r>
            <a:br>
              <a:rPr lang="ru-RU" sz="1600" b="1" dirty="0" smtClean="0"/>
            </a:br>
            <a:r>
              <a:rPr lang="ru-RU" sz="1600" b="1" dirty="0" smtClean="0"/>
              <a:t>0.07 на 100 тыс.</a:t>
            </a:r>
            <a:endParaRPr lang="ru-RU" sz="1600" b="1" dirty="0"/>
          </a:p>
        </p:txBody>
      </p:sp>
      <p:sp>
        <p:nvSpPr>
          <p:cNvPr id="3" name="Прямоугольник 2"/>
          <p:cNvSpPr/>
          <p:nvPr/>
        </p:nvSpPr>
        <p:spPr>
          <a:xfrm>
            <a:off x="2699792" y="1285639"/>
            <a:ext cx="1512168" cy="5847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46376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3"/>
          <p:cNvSpPr txBox="1">
            <a:spLocks/>
          </p:cNvSpPr>
          <p:nvPr/>
        </p:nvSpPr>
        <p:spPr>
          <a:xfrm>
            <a:off x="323528" y="116632"/>
            <a:ext cx="8568952"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latin typeface="Arial" panose="020B0604020202020204" pitchFamily="34" charset="0"/>
                <a:cs typeface="Arial" panose="020B0604020202020204" pitchFamily="34" charset="0"/>
              </a:rPr>
              <a:t>Заболеваемость хроническими формами гепатита В и С в РФ в 2001-2015 гг.</a:t>
            </a:r>
            <a:endParaRPr lang="ru-RU" sz="2800" b="1"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33" y="1484784"/>
            <a:ext cx="892386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56" y="1844824"/>
            <a:ext cx="244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376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31" y="1406135"/>
            <a:ext cx="4140000" cy="2526921"/>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02331" y="116632"/>
            <a:ext cx="8712968" cy="6480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latin typeface="Arial" panose="020B0604020202020204" pitchFamily="34" charset="0"/>
                <a:cs typeface="Arial" panose="020B0604020202020204" pitchFamily="34" charset="0"/>
              </a:rPr>
              <a:t>Частота регистрации хронических форм гепатита В и С в субъектах РФ в 2015 году</a:t>
            </a:r>
            <a:endParaRPr lang="ru-RU" sz="2800" b="1" dirty="0">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529" y="1413056"/>
            <a:ext cx="4135128" cy="252000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3576" y="4312121"/>
            <a:ext cx="4130477" cy="252000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Заголовок 1"/>
          <p:cNvSpPr txBox="1">
            <a:spLocks/>
          </p:cNvSpPr>
          <p:nvPr/>
        </p:nvSpPr>
        <p:spPr>
          <a:xfrm>
            <a:off x="755576" y="1124397"/>
            <a:ext cx="3096344"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latin typeface="Arial" panose="020B0604020202020204" pitchFamily="34" charset="0"/>
                <a:cs typeface="Arial" panose="020B0604020202020204" pitchFamily="34" charset="0"/>
              </a:rPr>
              <a:t>Хронический  гепатит В</a:t>
            </a:r>
            <a:endParaRPr lang="ru-RU" sz="1800" b="1" dirty="0">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3131840" y="4005064"/>
            <a:ext cx="2952328"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latin typeface="Arial" panose="020B0604020202020204" pitchFamily="34" charset="0"/>
                <a:cs typeface="Arial" panose="020B0604020202020204" pitchFamily="34" charset="0"/>
              </a:rPr>
              <a:t>Хронический  гепатит С</a:t>
            </a:r>
            <a:endParaRPr lang="ru-RU" sz="1800" b="1" dirty="0">
              <a:latin typeface="Arial" panose="020B0604020202020204" pitchFamily="34" charset="0"/>
              <a:cs typeface="Arial" panose="020B0604020202020204" pitchFamily="34" charset="0"/>
            </a:endParaRPr>
          </a:p>
        </p:txBody>
      </p:sp>
      <p:sp>
        <p:nvSpPr>
          <p:cNvPr id="12" name="Заголовок 1"/>
          <p:cNvSpPr txBox="1">
            <a:spLocks/>
          </p:cNvSpPr>
          <p:nvPr/>
        </p:nvSpPr>
        <p:spPr>
          <a:xfrm>
            <a:off x="5323921" y="1124397"/>
            <a:ext cx="3096344"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latin typeface="Arial" panose="020B0604020202020204" pitchFamily="34" charset="0"/>
                <a:cs typeface="Arial" panose="020B0604020202020204" pitchFamily="34" charset="0"/>
              </a:rPr>
              <a:t>Носительство ВГВ</a:t>
            </a:r>
            <a:endParaRPr lang="ru-RU" sz="1800" b="1" dirty="0">
              <a:latin typeface="Arial" panose="020B0604020202020204" pitchFamily="34" charset="0"/>
              <a:cs typeface="Arial" panose="020B0604020202020204" pitchFamily="34" charset="0"/>
            </a:endParaRPr>
          </a:p>
        </p:txBody>
      </p:sp>
      <p:sp>
        <p:nvSpPr>
          <p:cNvPr id="9" name="Прямоугольник 8"/>
          <p:cNvSpPr/>
          <p:nvPr/>
        </p:nvSpPr>
        <p:spPr>
          <a:xfrm>
            <a:off x="2965852" y="1414857"/>
            <a:ext cx="1390124" cy="523220"/>
          </a:xfrm>
          <a:prstGeom prst="rect">
            <a:avLst/>
          </a:prstGeom>
        </p:spPr>
        <p:txBody>
          <a:bodyPr wrap="none">
            <a:spAutoFit/>
          </a:bodyPr>
          <a:lstStyle/>
          <a:p>
            <a:r>
              <a:rPr lang="ru-RU" sz="1400" dirty="0" err="1" smtClean="0"/>
              <a:t>Абс</a:t>
            </a:r>
            <a:r>
              <a:rPr lang="ru-RU" sz="1400" dirty="0"/>
              <a:t>. </a:t>
            </a:r>
            <a:r>
              <a:rPr lang="ru-RU" sz="1400" dirty="0" smtClean="0"/>
              <a:t>15 748 </a:t>
            </a:r>
            <a:br>
              <a:rPr lang="ru-RU" sz="1400" dirty="0" smtClean="0"/>
            </a:br>
            <a:r>
              <a:rPr lang="ru-RU" sz="1400" dirty="0" smtClean="0"/>
              <a:t>10.8 на 100 тыс.</a:t>
            </a:r>
            <a:endParaRPr lang="ru-RU" sz="1400" dirty="0"/>
          </a:p>
        </p:txBody>
      </p:sp>
      <p:sp>
        <p:nvSpPr>
          <p:cNvPr id="13" name="Прямоугольник 12"/>
          <p:cNvSpPr/>
          <p:nvPr/>
        </p:nvSpPr>
        <p:spPr>
          <a:xfrm>
            <a:off x="7596336" y="1406135"/>
            <a:ext cx="1390124" cy="523220"/>
          </a:xfrm>
          <a:prstGeom prst="rect">
            <a:avLst/>
          </a:prstGeom>
        </p:spPr>
        <p:txBody>
          <a:bodyPr wrap="none">
            <a:spAutoFit/>
          </a:bodyPr>
          <a:lstStyle/>
          <a:p>
            <a:r>
              <a:rPr lang="ru-RU" sz="1400" dirty="0" err="1" smtClean="0"/>
              <a:t>Абс</a:t>
            </a:r>
            <a:r>
              <a:rPr lang="ru-RU" sz="1400" dirty="0"/>
              <a:t>. </a:t>
            </a:r>
            <a:r>
              <a:rPr lang="ru-RU" sz="1400" dirty="0" smtClean="0"/>
              <a:t>20 267 </a:t>
            </a:r>
            <a:br>
              <a:rPr lang="ru-RU" sz="1400" dirty="0" smtClean="0"/>
            </a:br>
            <a:r>
              <a:rPr lang="ru-RU" sz="1400" dirty="0" smtClean="0"/>
              <a:t>13.8 на 100 тыс.</a:t>
            </a:r>
            <a:endParaRPr lang="ru-RU" sz="1400" dirty="0"/>
          </a:p>
        </p:txBody>
      </p:sp>
      <p:sp>
        <p:nvSpPr>
          <p:cNvPr id="14" name="Прямоугольник 13"/>
          <p:cNvSpPr/>
          <p:nvPr/>
        </p:nvSpPr>
        <p:spPr>
          <a:xfrm>
            <a:off x="5148064" y="4391180"/>
            <a:ext cx="1369286" cy="523220"/>
          </a:xfrm>
          <a:prstGeom prst="rect">
            <a:avLst/>
          </a:prstGeom>
          <a:ln>
            <a:solidFill>
              <a:srgbClr val="C00000"/>
            </a:solidFill>
          </a:ln>
        </p:spPr>
        <p:txBody>
          <a:bodyPr wrap="none">
            <a:spAutoFit/>
          </a:bodyPr>
          <a:lstStyle/>
          <a:p>
            <a:r>
              <a:rPr lang="ru-RU" sz="1400" b="1" dirty="0" err="1" smtClean="0"/>
              <a:t>Абс</a:t>
            </a:r>
            <a:r>
              <a:rPr lang="ru-RU" sz="1400" b="1" dirty="0"/>
              <a:t>. </a:t>
            </a:r>
            <a:r>
              <a:rPr lang="ru-RU" sz="1400" b="1" dirty="0" smtClean="0"/>
              <a:t>55 596 </a:t>
            </a:r>
            <a:br>
              <a:rPr lang="ru-RU" sz="1400" b="1" dirty="0" smtClean="0"/>
            </a:br>
            <a:r>
              <a:rPr lang="ru-RU" sz="1400" b="1" dirty="0" smtClean="0"/>
              <a:t>38.1на 100 тыс.</a:t>
            </a:r>
            <a:endParaRPr lang="ru-RU" sz="1400" b="1" dirty="0"/>
          </a:p>
        </p:txBody>
      </p:sp>
    </p:spTree>
    <p:extLst>
      <p:ext uri="{BB962C8B-B14F-4D97-AF65-F5344CB8AC3E}">
        <p14:creationId xmlns:p14="http://schemas.microsoft.com/office/powerpoint/2010/main" val="2746376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585788"/>
          </a:xfrm>
        </p:spPr>
        <p:txBody>
          <a:bodyPr>
            <a:normAutofit fontScale="90000"/>
          </a:bodyPr>
          <a:lstStyle/>
          <a:p>
            <a:pPr algn="ctr"/>
            <a:r>
              <a:rPr lang="ru-RU" sz="2800" b="1" dirty="0" smtClean="0">
                <a:latin typeface="Arial" pitchFamily="34" charset="0"/>
                <a:cs typeface="Arial" pitchFamily="34" charset="0"/>
              </a:rPr>
              <a:t>Охват больных хроническими вирусными гепатитами диспансерным наблюдением</a:t>
            </a:r>
            <a:endParaRPr lang="ru-RU" sz="2800" b="1" dirty="0">
              <a:latin typeface="Arial" pitchFamily="34" charset="0"/>
              <a:cs typeface="Arial" pitchFamily="34" charset="0"/>
            </a:endParaRPr>
          </a:p>
        </p:txBody>
      </p:sp>
      <p:graphicFrame>
        <p:nvGraphicFramePr>
          <p:cNvPr id="4" name="Объект 3"/>
          <p:cNvGraphicFramePr>
            <a:graphicFrameLocks noGrp="1"/>
          </p:cNvGraphicFramePr>
          <p:nvPr>
            <p:ph idx="1"/>
            <p:extLst/>
          </p:nvPr>
        </p:nvGraphicFramePr>
        <p:xfrm>
          <a:off x="467544" y="1196752"/>
          <a:ext cx="8143875" cy="5089525"/>
        </p:xfrm>
        <a:graphic>
          <a:graphicData uri="http://schemas.openxmlformats.org/drawingml/2006/chart">
            <c:chart xmlns:c="http://schemas.openxmlformats.org/drawingml/2006/chart" xmlns:r="http://schemas.openxmlformats.org/officeDocument/2006/relationships" r:id="rId2"/>
          </a:graphicData>
        </a:graphic>
      </p:graphicFrame>
      <p:sp>
        <p:nvSpPr>
          <p:cNvPr id="8" name="Выгнутая вниз стрелка 7"/>
          <p:cNvSpPr/>
          <p:nvPr/>
        </p:nvSpPr>
        <p:spPr>
          <a:xfrm rot="10800000">
            <a:off x="5000675" y="2100635"/>
            <a:ext cx="2088232" cy="864096"/>
          </a:xfrm>
          <a:prstGeom prst="curvedUpArrow">
            <a:avLst>
              <a:gd name="adj1" fmla="val 17733"/>
              <a:gd name="adj2" fmla="val 47710"/>
              <a:gd name="adj3" fmla="val 2619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TextBox 8"/>
          <p:cNvSpPr txBox="1"/>
          <p:nvPr/>
        </p:nvSpPr>
        <p:spPr>
          <a:xfrm>
            <a:off x="6685591" y="3180755"/>
            <a:ext cx="806631" cy="523220"/>
          </a:xfrm>
          <a:prstGeom prst="rect">
            <a:avLst/>
          </a:prstGeom>
          <a:noFill/>
        </p:spPr>
        <p:txBody>
          <a:bodyPr wrap="none" rtlCol="0">
            <a:spAutoFit/>
          </a:bodyPr>
          <a:lstStyle/>
          <a:p>
            <a:r>
              <a:rPr lang="ru-RU" sz="2800" b="1" dirty="0" smtClean="0">
                <a:solidFill>
                  <a:srgbClr val="C00000"/>
                </a:solidFill>
              </a:rPr>
              <a:t>27%</a:t>
            </a:r>
            <a:endParaRPr lang="ru-RU" sz="2800" b="1" dirty="0">
              <a:solidFill>
                <a:srgbClr val="C00000"/>
              </a:solidFill>
            </a:endParaRPr>
          </a:p>
        </p:txBody>
      </p:sp>
      <p:sp>
        <p:nvSpPr>
          <p:cNvPr id="10" name="TextBox 8"/>
          <p:cNvSpPr txBox="1">
            <a:spLocks noChangeArrowheads="1"/>
          </p:cNvSpPr>
          <p:nvPr/>
        </p:nvSpPr>
        <p:spPr bwMode="auto">
          <a:xfrm>
            <a:off x="107504" y="6410696"/>
            <a:ext cx="7832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ru-RU" sz="1400" dirty="0" err="1" smtClean="0">
                <a:solidFill>
                  <a:srgbClr val="002060"/>
                </a:solidFill>
                <a:latin typeface="Arial" charset="0"/>
              </a:rPr>
              <a:t>Референс</a:t>
            </a:r>
            <a:r>
              <a:rPr lang="ru-RU" sz="1400" dirty="0" smtClean="0">
                <a:solidFill>
                  <a:srgbClr val="002060"/>
                </a:solidFill>
                <a:latin typeface="Arial" charset="0"/>
              </a:rPr>
              <a:t>-центр по мониторингу за вирусными гепатитами Роспотребнадзора</a:t>
            </a:r>
            <a:endParaRPr lang="ru-RU" sz="1400" dirty="0">
              <a:solidFill>
                <a:srgbClr val="002060"/>
              </a:solidFill>
              <a:latin typeface="Arial" charset="0"/>
            </a:endParaRPr>
          </a:p>
        </p:txBody>
      </p:sp>
    </p:spTree>
    <p:extLst>
      <p:ext uri="{BB962C8B-B14F-4D97-AF65-F5344CB8AC3E}">
        <p14:creationId xmlns:p14="http://schemas.microsoft.com/office/powerpoint/2010/main" val="2778676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0" y="188913"/>
            <a:ext cx="9144000" cy="935831"/>
          </a:xfrm>
          <a:prstGeom prst="rect">
            <a:avLst/>
          </a:prstGeom>
        </p:spPr>
        <p:txBody>
          <a:bodyPr/>
          <a:lstStyle/>
          <a:p>
            <a:pPr algn="ctr" eaLnBrk="0" fontAlgn="base" hangingPunct="0">
              <a:spcBef>
                <a:spcPct val="0"/>
              </a:spcBef>
              <a:spcAft>
                <a:spcPct val="0"/>
              </a:spcAft>
              <a:defRPr/>
            </a:pPr>
            <a:r>
              <a:rPr lang="ru-RU" sz="2800" b="1" kern="0" dirty="0">
                <a:solidFill>
                  <a:srgbClr val="1F497D"/>
                </a:solidFill>
                <a:latin typeface="Arial" pitchFamily="34" charset="0"/>
                <a:ea typeface="ＭＳ Ｐゴシック"/>
              </a:rPr>
              <a:t/>
            </a:r>
            <a:br>
              <a:rPr lang="ru-RU" sz="2800" b="1" kern="0" dirty="0">
                <a:solidFill>
                  <a:srgbClr val="1F497D"/>
                </a:solidFill>
                <a:latin typeface="Arial" pitchFamily="34" charset="0"/>
                <a:ea typeface="ＭＳ Ｐゴシック"/>
              </a:rPr>
            </a:br>
            <a:endParaRPr lang="ru-RU" sz="2800" b="1" kern="0" dirty="0">
              <a:solidFill>
                <a:srgbClr val="1F497D"/>
              </a:solidFill>
              <a:latin typeface="Arial" pitchFamily="34" charset="0"/>
              <a:ea typeface="ＭＳ Ｐゴシック"/>
            </a:endParaRPr>
          </a:p>
        </p:txBody>
      </p:sp>
      <p:graphicFrame>
        <p:nvGraphicFramePr>
          <p:cNvPr id="11" name="Диаграмма 10"/>
          <p:cNvGraphicFramePr>
            <a:graphicFrameLocks/>
          </p:cNvGraphicFramePr>
          <p:nvPr>
            <p:extLst/>
          </p:nvPr>
        </p:nvGraphicFramePr>
        <p:xfrm>
          <a:off x="323528" y="1484784"/>
          <a:ext cx="842493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3" name="Заголовок 2"/>
          <p:cNvSpPr>
            <a:spLocks noGrp="1"/>
          </p:cNvSpPr>
          <p:nvPr>
            <p:ph type="title"/>
          </p:nvPr>
        </p:nvSpPr>
        <p:spPr>
          <a:xfrm>
            <a:off x="251520" y="332656"/>
            <a:ext cx="8568952" cy="792088"/>
          </a:xfrm>
        </p:spPr>
        <p:txBody>
          <a:bodyPr>
            <a:noAutofit/>
          </a:bodyPr>
          <a:lstStyle/>
          <a:p>
            <a:r>
              <a:rPr lang="ru-RU" sz="2400" b="1" dirty="0" smtClean="0">
                <a:latin typeface="Arial" panose="020B0604020202020204" pitchFamily="34" charset="0"/>
                <a:cs typeface="Arial" panose="020B0604020202020204" pitchFamily="34" charset="0"/>
              </a:rPr>
              <a:t>Заболеваемость </a:t>
            </a:r>
            <a:r>
              <a:rPr lang="ru-RU" sz="2400" b="1" dirty="0">
                <a:latin typeface="Arial" panose="020B0604020202020204" pitchFamily="34" charset="0"/>
                <a:cs typeface="Arial" panose="020B0604020202020204" pitchFamily="34" charset="0"/>
              </a:rPr>
              <a:t>ХГС </a:t>
            </a:r>
            <a:r>
              <a:rPr lang="ru-RU" sz="2400" b="1" dirty="0" smtClean="0">
                <a:latin typeface="Arial" panose="020B0604020202020204" pitchFamily="34" charset="0"/>
                <a:cs typeface="Arial" panose="020B0604020202020204" pitchFamily="34" charset="0"/>
              </a:rPr>
              <a:t>в различных возрастных группах населения РФ в 2009 и 2014гг.</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90761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12"/>
          <p:cNvSpPr txBox="1">
            <a:spLocks noChangeArrowheads="1"/>
          </p:cNvSpPr>
          <p:nvPr/>
        </p:nvSpPr>
        <p:spPr bwMode="auto">
          <a:xfrm>
            <a:off x="6053138" y="3517801"/>
            <a:ext cx="19954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hangingPunct="1"/>
            <a:r>
              <a:rPr lang="it-IT" altLang="en-US" sz="4400">
                <a:solidFill>
                  <a:prstClr val="white"/>
                </a:solidFill>
              </a:rPr>
              <a:t>17</a:t>
            </a:r>
            <a:r>
              <a:rPr lang="it-IT" altLang="en-US" sz="1800">
                <a:solidFill>
                  <a:prstClr val="white"/>
                </a:solidFill>
              </a:rPr>
              <a:t> ADDITIONAL indicators from other programmes (A.11-A.27)</a:t>
            </a:r>
          </a:p>
        </p:txBody>
      </p:sp>
      <p:sp>
        <p:nvSpPr>
          <p:cNvPr id="13315" name="CasellaDiTesto 3"/>
          <p:cNvSpPr txBox="1">
            <a:spLocks noChangeArrowheads="1"/>
          </p:cNvSpPr>
          <p:nvPr/>
        </p:nvSpPr>
        <p:spPr bwMode="auto">
          <a:xfrm>
            <a:off x="395536" y="198132"/>
            <a:ext cx="85772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r>
              <a:rPr lang="ru-RU" altLang="en-US" sz="2800" b="1" dirty="0" smtClean="0"/>
              <a:t>Десять основных индикаторов реализации стратегии по борьбе с </a:t>
            </a:r>
            <a:r>
              <a:rPr lang="ru-RU" altLang="en-US" sz="2800" b="1" smtClean="0"/>
              <a:t>вирусными гепатитами</a:t>
            </a:r>
            <a:endParaRPr lang="it-IT" altLang="en-US" sz="2800" b="1" dirty="0"/>
          </a:p>
        </p:txBody>
      </p:sp>
      <p:grpSp>
        <p:nvGrpSpPr>
          <p:cNvPr id="13316" name="Group 1"/>
          <p:cNvGrpSpPr>
            <a:grpSpLocks/>
          </p:cNvGrpSpPr>
          <p:nvPr/>
        </p:nvGrpSpPr>
        <p:grpSpPr bwMode="auto">
          <a:xfrm>
            <a:off x="304800" y="1412776"/>
            <a:ext cx="8567738" cy="4535487"/>
            <a:chOff x="304800" y="1354138"/>
            <a:chExt cx="8567738" cy="4535487"/>
          </a:xfrm>
        </p:grpSpPr>
        <p:sp>
          <p:nvSpPr>
            <p:cNvPr id="10" name="Rettangolo 9"/>
            <p:cNvSpPr/>
            <p:nvPr/>
          </p:nvSpPr>
          <p:spPr>
            <a:xfrm>
              <a:off x="304800" y="1354138"/>
              <a:ext cx="1131888" cy="77946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b="1" dirty="0">
                  <a:solidFill>
                    <a:prstClr val="white"/>
                  </a:solidFill>
                </a:rPr>
                <a:t>Контекст </a:t>
              </a:r>
              <a:endParaRPr lang="it-IT" b="1" dirty="0">
                <a:solidFill>
                  <a:prstClr val="white"/>
                </a:solidFill>
              </a:endParaRPr>
            </a:p>
          </p:txBody>
        </p:sp>
        <p:sp>
          <p:nvSpPr>
            <p:cNvPr id="15" name="Rettangolo 9"/>
            <p:cNvSpPr/>
            <p:nvPr/>
          </p:nvSpPr>
          <p:spPr>
            <a:xfrm>
              <a:off x="1546225" y="1365250"/>
              <a:ext cx="1131888" cy="77946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b="1" dirty="0">
                  <a:solidFill>
                    <a:prstClr val="white"/>
                  </a:solidFill>
                </a:rPr>
                <a:t>Вклад</a:t>
              </a:r>
              <a:endParaRPr lang="it-IT" b="1" dirty="0">
                <a:solidFill>
                  <a:prstClr val="white"/>
                </a:solidFill>
              </a:endParaRPr>
            </a:p>
          </p:txBody>
        </p:sp>
        <p:sp>
          <p:nvSpPr>
            <p:cNvPr id="19" name="Rettangolo 9"/>
            <p:cNvSpPr/>
            <p:nvPr/>
          </p:nvSpPr>
          <p:spPr>
            <a:xfrm>
              <a:off x="2786063" y="1365250"/>
              <a:ext cx="4833937" cy="77946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b="1" dirty="0">
                  <a:solidFill>
                    <a:prstClr val="white"/>
                  </a:solidFill>
                </a:rPr>
                <a:t>Результаты мероприятий</a:t>
              </a:r>
              <a:endParaRPr lang="it-IT" b="1" dirty="0">
                <a:solidFill>
                  <a:prstClr val="white"/>
                </a:solidFill>
              </a:endParaRPr>
            </a:p>
          </p:txBody>
        </p:sp>
        <p:sp>
          <p:nvSpPr>
            <p:cNvPr id="24" name="Rettangolo 9"/>
            <p:cNvSpPr/>
            <p:nvPr/>
          </p:nvSpPr>
          <p:spPr>
            <a:xfrm>
              <a:off x="7729538" y="1365250"/>
              <a:ext cx="1131887" cy="77946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b="1" dirty="0">
                  <a:solidFill>
                    <a:prstClr val="white"/>
                  </a:solidFill>
                </a:rPr>
                <a:t>Воздействие</a:t>
              </a:r>
              <a:endParaRPr lang="it-IT" b="1" dirty="0">
                <a:solidFill>
                  <a:prstClr val="white"/>
                </a:solidFill>
              </a:endParaRPr>
            </a:p>
          </p:txBody>
        </p:sp>
        <p:sp>
          <p:nvSpPr>
            <p:cNvPr id="25" name="Rettangolo 9"/>
            <p:cNvSpPr/>
            <p:nvPr/>
          </p:nvSpPr>
          <p:spPr>
            <a:xfrm>
              <a:off x="315913" y="2212975"/>
              <a:ext cx="1131887" cy="1193800"/>
            </a:xfrm>
            <a:prstGeom prst="rect">
              <a:avLst/>
            </a:prstGeom>
            <a:solidFill>
              <a:srgbClr val="E27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sz="1600" dirty="0">
                  <a:solidFill>
                    <a:prstClr val="white"/>
                  </a:solidFill>
                </a:rPr>
                <a:t>Эпидемия</a:t>
              </a:r>
              <a:endParaRPr lang="it-IT" sz="1600" dirty="0">
                <a:solidFill>
                  <a:prstClr val="white"/>
                </a:solidFill>
              </a:endParaRPr>
            </a:p>
          </p:txBody>
        </p:sp>
        <p:sp>
          <p:nvSpPr>
            <p:cNvPr id="26" name="Rettangolo 9"/>
            <p:cNvSpPr/>
            <p:nvPr/>
          </p:nvSpPr>
          <p:spPr>
            <a:xfrm>
              <a:off x="1557338" y="2224088"/>
              <a:ext cx="1131887" cy="1182687"/>
            </a:xfrm>
            <a:prstGeom prst="rect">
              <a:avLst/>
            </a:prstGeom>
            <a:solidFill>
              <a:srgbClr val="E27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sz="1600" dirty="0">
                  <a:solidFill>
                    <a:prstClr val="white"/>
                  </a:solidFill>
                </a:rPr>
                <a:t>Система</a:t>
              </a:r>
              <a:endParaRPr lang="it-IT" sz="1600" dirty="0">
                <a:solidFill>
                  <a:prstClr val="white"/>
                </a:solidFill>
              </a:endParaRPr>
            </a:p>
          </p:txBody>
        </p:sp>
        <p:sp>
          <p:nvSpPr>
            <p:cNvPr id="27" name="Rettangolo 9"/>
            <p:cNvSpPr/>
            <p:nvPr/>
          </p:nvSpPr>
          <p:spPr>
            <a:xfrm>
              <a:off x="2786063" y="2233613"/>
              <a:ext cx="4833937" cy="1182687"/>
            </a:xfrm>
            <a:prstGeom prst="rect">
              <a:avLst/>
            </a:prstGeom>
            <a:solidFill>
              <a:srgbClr val="E2702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US" altLang="en-US" sz="1800" smtClean="0">
                <a:solidFill>
                  <a:srgbClr val="FFFFFF"/>
                </a:solidFill>
              </a:endParaRPr>
            </a:p>
          </p:txBody>
        </p:sp>
        <p:sp>
          <p:nvSpPr>
            <p:cNvPr id="28" name="Rettangolo 9"/>
            <p:cNvSpPr/>
            <p:nvPr/>
          </p:nvSpPr>
          <p:spPr>
            <a:xfrm>
              <a:off x="7740650" y="2224088"/>
              <a:ext cx="1131888" cy="1182687"/>
            </a:xfrm>
            <a:prstGeom prst="rect">
              <a:avLst/>
            </a:prstGeom>
            <a:solidFill>
              <a:srgbClr val="E27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sz="1600" dirty="0">
                  <a:solidFill>
                    <a:prstClr val="white"/>
                  </a:solidFill>
                </a:rPr>
                <a:t>Элиминация</a:t>
              </a:r>
              <a:endParaRPr lang="it-IT" sz="1600" dirty="0">
                <a:solidFill>
                  <a:prstClr val="white"/>
                </a:solidFill>
              </a:endParaRPr>
            </a:p>
          </p:txBody>
        </p:sp>
        <p:sp>
          <p:nvSpPr>
            <p:cNvPr id="4" name="Right Arrow 3"/>
            <p:cNvSpPr/>
            <p:nvPr/>
          </p:nvSpPr>
          <p:spPr>
            <a:xfrm>
              <a:off x="3135313" y="1933575"/>
              <a:ext cx="4222750" cy="527050"/>
            </a:xfrm>
            <a:prstGeom prst="righ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b="1" dirty="0">
                  <a:solidFill>
                    <a:prstClr val="white"/>
                  </a:solidFill>
                </a:rPr>
                <a:t>Каскад услуг по оказанию помощи</a:t>
              </a:r>
              <a:endParaRPr lang="en-GB" b="1" dirty="0">
                <a:solidFill>
                  <a:prstClr val="white"/>
                </a:solidFill>
              </a:endParaRPr>
            </a:p>
          </p:txBody>
        </p:sp>
        <p:sp>
          <p:nvSpPr>
            <p:cNvPr id="29" name="Rettangolo 9"/>
            <p:cNvSpPr/>
            <p:nvPr/>
          </p:nvSpPr>
          <p:spPr>
            <a:xfrm>
              <a:off x="2928938" y="2460625"/>
              <a:ext cx="1065212" cy="4889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sz="1400" b="1" dirty="0">
                  <a:solidFill>
                    <a:prstClr val="white"/>
                  </a:solidFill>
                </a:rPr>
                <a:t>Профилактика</a:t>
              </a:r>
              <a:endParaRPr lang="it-IT" sz="1400" b="1" dirty="0">
                <a:solidFill>
                  <a:prstClr val="white"/>
                </a:solidFill>
              </a:endParaRPr>
            </a:p>
          </p:txBody>
        </p:sp>
        <p:sp>
          <p:nvSpPr>
            <p:cNvPr id="30" name="Rettangolo 9"/>
            <p:cNvSpPr/>
            <p:nvPr/>
          </p:nvSpPr>
          <p:spPr>
            <a:xfrm>
              <a:off x="4159250" y="2460625"/>
              <a:ext cx="946150" cy="4889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sz="1400" b="1" dirty="0">
                  <a:solidFill>
                    <a:prstClr val="white"/>
                  </a:solidFill>
                </a:rPr>
                <a:t>Тестирование</a:t>
              </a:r>
              <a:endParaRPr lang="it-IT" sz="1400" b="1" dirty="0">
                <a:solidFill>
                  <a:prstClr val="white"/>
                </a:solidFill>
              </a:endParaRPr>
            </a:p>
          </p:txBody>
        </p:sp>
        <p:sp>
          <p:nvSpPr>
            <p:cNvPr id="31" name="Rettangolo 9"/>
            <p:cNvSpPr/>
            <p:nvPr/>
          </p:nvSpPr>
          <p:spPr>
            <a:xfrm>
              <a:off x="5270500" y="2460625"/>
              <a:ext cx="1065213" cy="4889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sz="1400" b="1" dirty="0">
                  <a:solidFill>
                    <a:prstClr val="white"/>
                  </a:solidFill>
                </a:rPr>
                <a:t>Лечение</a:t>
              </a:r>
              <a:endParaRPr lang="it-IT" sz="1400" b="1" dirty="0">
                <a:solidFill>
                  <a:prstClr val="white"/>
                </a:solidFill>
              </a:endParaRPr>
            </a:p>
          </p:txBody>
        </p:sp>
        <p:sp>
          <p:nvSpPr>
            <p:cNvPr id="32" name="Rettangolo 9"/>
            <p:cNvSpPr/>
            <p:nvPr/>
          </p:nvSpPr>
          <p:spPr>
            <a:xfrm>
              <a:off x="6402388" y="2460625"/>
              <a:ext cx="1166812" cy="4889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ru-RU" sz="1400" b="1" dirty="0">
                  <a:solidFill>
                    <a:prstClr val="white"/>
                  </a:solidFill>
                </a:rPr>
                <a:t>Выздоровление</a:t>
              </a:r>
              <a:endParaRPr lang="it-IT" sz="1400" b="1" dirty="0">
                <a:solidFill>
                  <a:prstClr val="white"/>
                </a:solidFill>
              </a:endParaRPr>
            </a:p>
          </p:txBody>
        </p:sp>
        <p:sp>
          <p:nvSpPr>
            <p:cNvPr id="33" name="Rettangolo 9"/>
            <p:cNvSpPr/>
            <p:nvPr/>
          </p:nvSpPr>
          <p:spPr>
            <a:xfrm>
              <a:off x="315913" y="3516313"/>
              <a:ext cx="1131887" cy="2362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C1. </a:t>
              </a:r>
              <a:r>
                <a:rPr lang="ru-RU" sz="1200" b="1" dirty="0">
                  <a:solidFill>
                    <a:prstClr val="white"/>
                  </a:solidFill>
                </a:rPr>
                <a:t>Распространенность</a:t>
              </a:r>
              <a:endParaRPr lang="it-IT" sz="1200" b="1" dirty="0">
                <a:solidFill>
                  <a:prstClr val="white"/>
                </a:solidFill>
              </a:endParaRPr>
            </a:p>
          </p:txBody>
        </p:sp>
        <p:sp>
          <p:nvSpPr>
            <p:cNvPr id="34" name="Rettangolo 9"/>
            <p:cNvSpPr/>
            <p:nvPr/>
          </p:nvSpPr>
          <p:spPr>
            <a:xfrm>
              <a:off x="1557338" y="3548063"/>
              <a:ext cx="1131887" cy="23304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C2. </a:t>
              </a:r>
              <a:r>
                <a:rPr lang="ru-RU" sz="1200" b="1" dirty="0">
                  <a:solidFill>
                    <a:prstClr val="white"/>
                  </a:solidFill>
                </a:rPr>
                <a:t>Инфраструктура для тестирования</a:t>
              </a:r>
              <a:endParaRPr lang="it-IT" sz="1200" b="1" dirty="0">
                <a:solidFill>
                  <a:prstClr val="white"/>
                </a:solidFill>
              </a:endParaRPr>
            </a:p>
          </p:txBody>
        </p:sp>
        <p:sp>
          <p:nvSpPr>
            <p:cNvPr id="35" name="Rettangolo 9"/>
            <p:cNvSpPr/>
            <p:nvPr/>
          </p:nvSpPr>
          <p:spPr>
            <a:xfrm>
              <a:off x="2928938" y="3532188"/>
              <a:ext cx="1119187" cy="7239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C3. </a:t>
              </a:r>
              <a:r>
                <a:rPr lang="ru-RU" sz="1200" b="1" dirty="0">
                  <a:solidFill>
                    <a:prstClr val="white"/>
                  </a:solidFill>
                </a:rPr>
                <a:t>Охват вакцинацией</a:t>
              </a:r>
              <a:endParaRPr lang="it-IT" sz="1200" b="1" dirty="0">
                <a:solidFill>
                  <a:prstClr val="white"/>
                </a:solidFill>
              </a:endParaRPr>
            </a:p>
          </p:txBody>
        </p:sp>
        <p:sp>
          <p:nvSpPr>
            <p:cNvPr id="36" name="Rettangolo 9"/>
            <p:cNvSpPr/>
            <p:nvPr/>
          </p:nvSpPr>
          <p:spPr>
            <a:xfrm>
              <a:off x="2928938" y="4308475"/>
              <a:ext cx="1119187" cy="73183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C4.</a:t>
              </a:r>
              <a:r>
                <a:rPr lang="ru-RU" sz="1200" b="1" dirty="0">
                  <a:solidFill>
                    <a:prstClr val="white"/>
                  </a:solidFill>
                </a:rPr>
                <a:t> Предос-тавление игл и шприцев ЛУИН</a:t>
              </a:r>
              <a:endParaRPr lang="it-IT" sz="1200" b="1" dirty="0">
                <a:solidFill>
                  <a:prstClr val="white"/>
                </a:solidFill>
              </a:endParaRPr>
            </a:p>
          </p:txBody>
        </p:sp>
        <p:sp>
          <p:nvSpPr>
            <p:cNvPr id="37" name="Rettangolo 9"/>
            <p:cNvSpPr/>
            <p:nvPr/>
          </p:nvSpPr>
          <p:spPr>
            <a:xfrm>
              <a:off x="2940050" y="5116513"/>
              <a:ext cx="1108075" cy="73977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C5. </a:t>
              </a:r>
              <a:r>
                <a:rPr lang="ru-RU" sz="1200" b="1" dirty="0">
                  <a:solidFill>
                    <a:prstClr val="white"/>
                  </a:solidFill>
                </a:rPr>
                <a:t>Безопасность инъекций</a:t>
              </a:r>
              <a:endParaRPr lang="it-IT" sz="1200" b="1" dirty="0">
                <a:solidFill>
                  <a:prstClr val="white"/>
                </a:solidFill>
              </a:endParaRPr>
            </a:p>
          </p:txBody>
        </p:sp>
        <p:sp>
          <p:nvSpPr>
            <p:cNvPr id="38" name="Rettangolo 9"/>
            <p:cNvSpPr/>
            <p:nvPr/>
          </p:nvSpPr>
          <p:spPr>
            <a:xfrm>
              <a:off x="7750175" y="3567113"/>
              <a:ext cx="1100138" cy="674687"/>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C.9 </a:t>
              </a:r>
              <a:r>
                <a:rPr lang="ru-RU" sz="1200" b="1" dirty="0">
                  <a:solidFill>
                    <a:prstClr val="white"/>
                  </a:solidFill>
                </a:rPr>
                <a:t>Число новых случаев</a:t>
              </a:r>
              <a:endParaRPr lang="it-IT" sz="1200" b="1" dirty="0">
                <a:solidFill>
                  <a:prstClr val="white"/>
                </a:solidFill>
              </a:endParaRPr>
            </a:p>
          </p:txBody>
        </p:sp>
        <p:sp>
          <p:nvSpPr>
            <p:cNvPr id="39" name="Rettangolo 9"/>
            <p:cNvSpPr/>
            <p:nvPr/>
          </p:nvSpPr>
          <p:spPr>
            <a:xfrm>
              <a:off x="4137025" y="3535363"/>
              <a:ext cx="968375" cy="232886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C.6 </a:t>
              </a:r>
              <a:r>
                <a:rPr lang="ru-RU" sz="1200" b="1" dirty="0">
                  <a:solidFill>
                    <a:prstClr val="white"/>
                  </a:solidFill>
                </a:rPr>
                <a:t>Установление диагноза у людей</a:t>
              </a:r>
              <a:endParaRPr lang="it-IT" sz="1200" b="1" dirty="0">
                <a:solidFill>
                  <a:prstClr val="white"/>
                </a:solidFill>
              </a:endParaRPr>
            </a:p>
          </p:txBody>
        </p:sp>
        <p:sp>
          <p:nvSpPr>
            <p:cNvPr id="40" name="Rettangolo 9"/>
            <p:cNvSpPr/>
            <p:nvPr/>
          </p:nvSpPr>
          <p:spPr>
            <a:xfrm>
              <a:off x="5387975" y="3548063"/>
              <a:ext cx="968375" cy="23304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C.7 </a:t>
              </a:r>
              <a:r>
                <a:rPr lang="ru-RU" sz="1200" b="1" dirty="0">
                  <a:solidFill>
                    <a:prstClr val="white"/>
                  </a:solidFill>
                </a:rPr>
                <a:t>Охват лечением/ начало лечения</a:t>
              </a:r>
              <a:endParaRPr lang="it-IT" sz="1200" b="1" dirty="0">
                <a:solidFill>
                  <a:prstClr val="white"/>
                </a:solidFill>
              </a:endParaRPr>
            </a:p>
          </p:txBody>
        </p:sp>
        <p:sp>
          <p:nvSpPr>
            <p:cNvPr id="41" name="Rettangolo 9"/>
            <p:cNvSpPr/>
            <p:nvPr/>
          </p:nvSpPr>
          <p:spPr>
            <a:xfrm>
              <a:off x="6577013" y="3559175"/>
              <a:ext cx="968375" cy="23304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C.8</a:t>
              </a:r>
              <a:r>
                <a:rPr lang="ru-RU" sz="1200" b="1" dirty="0">
                  <a:solidFill>
                    <a:prstClr val="white"/>
                  </a:solidFill>
                </a:rPr>
                <a:t> Подавление вирусной нагрузки (ВГВ) или излечение (ВГС)</a:t>
              </a:r>
              <a:endParaRPr lang="it-IT" sz="1200" b="1" dirty="0">
                <a:solidFill>
                  <a:prstClr val="white"/>
                </a:solidFill>
              </a:endParaRPr>
            </a:p>
          </p:txBody>
        </p:sp>
        <p:sp>
          <p:nvSpPr>
            <p:cNvPr id="42" name="Rettangolo 9"/>
            <p:cNvSpPr/>
            <p:nvPr/>
          </p:nvSpPr>
          <p:spPr>
            <a:xfrm>
              <a:off x="7761288" y="4308475"/>
              <a:ext cx="1100137" cy="15811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it-IT" sz="1200" b="1" dirty="0">
                  <a:solidFill>
                    <a:prstClr val="white"/>
                  </a:solidFill>
                </a:rPr>
                <a:t>C.10 </a:t>
              </a:r>
              <a:r>
                <a:rPr lang="ru-RU" sz="1200" b="1" dirty="0">
                  <a:solidFill>
                    <a:prstClr val="white"/>
                  </a:solidFill>
                </a:rPr>
                <a:t>Смертность от ГЦК, цирроза печени</a:t>
              </a:r>
              <a:endParaRPr lang="it-IT" sz="1200" b="1" dirty="0">
                <a:solidFill>
                  <a:prstClr val="white"/>
                </a:solidFill>
              </a:endParaRPr>
            </a:p>
          </p:txBody>
        </p:sp>
        <p:pic>
          <p:nvPicPr>
            <p:cNvPr id="13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2979738"/>
              <a:ext cx="409575" cy="35877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33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363" y="2994025"/>
              <a:ext cx="414337"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175" y="3038475"/>
              <a:ext cx="342900"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388" y="3038475"/>
              <a:ext cx="331787"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ight Arrow 43"/>
            <p:cNvSpPr/>
            <p:nvPr/>
          </p:nvSpPr>
          <p:spPr>
            <a:xfrm>
              <a:off x="1417638" y="1512888"/>
              <a:ext cx="193675" cy="527050"/>
            </a:xfrm>
            <a:prstGeom prst="righ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sp>
          <p:nvSpPr>
            <p:cNvPr id="45" name="Right Arrow 44"/>
            <p:cNvSpPr/>
            <p:nvPr/>
          </p:nvSpPr>
          <p:spPr>
            <a:xfrm>
              <a:off x="2659063" y="1512888"/>
              <a:ext cx="193675" cy="527050"/>
            </a:xfrm>
            <a:prstGeom prst="righ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sp>
          <p:nvSpPr>
            <p:cNvPr id="46" name="Right Arrow 45"/>
            <p:cNvSpPr/>
            <p:nvPr/>
          </p:nvSpPr>
          <p:spPr>
            <a:xfrm>
              <a:off x="7610475" y="1512888"/>
              <a:ext cx="193675" cy="527050"/>
            </a:xfrm>
            <a:prstGeom prst="righ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sp>
          <p:nvSpPr>
            <p:cNvPr id="47" name="Right Arrow 46"/>
            <p:cNvSpPr/>
            <p:nvPr/>
          </p:nvSpPr>
          <p:spPr>
            <a:xfrm rot="5400000">
              <a:off x="774700" y="3209925"/>
              <a:ext cx="279400" cy="527050"/>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sp>
          <p:nvSpPr>
            <p:cNvPr id="48" name="Right Arrow 47"/>
            <p:cNvSpPr/>
            <p:nvPr/>
          </p:nvSpPr>
          <p:spPr>
            <a:xfrm rot="5400000">
              <a:off x="1885157" y="3220243"/>
              <a:ext cx="279400" cy="525463"/>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sp>
          <p:nvSpPr>
            <p:cNvPr id="49" name="Right Arrow 48"/>
            <p:cNvSpPr/>
            <p:nvPr/>
          </p:nvSpPr>
          <p:spPr>
            <a:xfrm rot="5400000">
              <a:off x="3245644" y="3220244"/>
              <a:ext cx="279400" cy="525462"/>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sp>
          <p:nvSpPr>
            <p:cNvPr id="50" name="Right Arrow 49"/>
            <p:cNvSpPr/>
            <p:nvPr/>
          </p:nvSpPr>
          <p:spPr>
            <a:xfrm rot="5400000">
              <a:off x="4493419" y="3232944"/>
              <a:ext cx="277812" cy="527050"/>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sp>
          <p:nvSpPr>
            <p:cNvPr id="51" name="Right Arrow 50"/>
            <p:cNvSpPr/>
            <p:nvPr/>
          </p:nvSpPr>
          <p:spPr>
            <a:xfrm rot="5400000">
              <a:off x="5743575" y="3228975"/>
              <a:ext cx="279400" cy="527050"/>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sp>
          <p:nvSpPr>
            <p:cNvPr id="52" name="Right Arrow 51"/>
            <p:cNvSpPr/>
            <p:nvPr/>
          </p:nvSpPr>
          <p:spPr>
            <a:xfrm rot="5400000">
              <a:off x="6932613" y="3230563"/>
              <a:ext cx="279400" cy="527050"/>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sp>
          <p:nvSpPr>
            <p:cNvPr id="53" name="Right Arrow 52"/>
            <p:cNvSpPr/>
            <p:nvPr/>
          </p:nvSpPr>
          <p:spPr>
            <a:xfrm rot="5400000">
              <a:off x="8149432" y="3220243"/>
              <a:ext cx="279400" cy="525463"/>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hangingPunct="1">
                <a:spcBef>
                  <a:spcPct val="0"/>
                </a:spcBef>
                <a:buFontTx/>
                <a:buNone/>
                <a:defRPr/>
              </a:pPr>
              <a:endParaRPr lang="en-GB" altLang="en-US" sz="1800" b="1" smtClean="0">
                <a:solidFill>
                  <a:srgbClr val="FFFFFF"/>
                </a:solidFill>
              </a:endParaRPr>
            </a:p>
          </p:txBody>
        </p:sp>
      </p:grpSp>
      <p:sp>
        <p:nvSpPr>
          <p:cNvPr id="2" name="TextBox 1"/>
          <p:cNvSpPr txBox="1"/>
          <p:nvPr/>
        </p:nvSpPr>
        <p:spPr>
          <a:xfrm>
            <a:off x="298563" y="6352560"/>
            <a:ext cx="6278450" cy="369332"/>
          </a:xfrm>
          <a:prstGeom prst="rect">
            <a:avLst/>
          </a:prstGeom>
          <a:noFill/>
        </p:spPr>
        <p:txBody>
          <a:bodyPr wrap="none" rtlCol="0">
            <a:spAutoFit/>
          </a:bodyPr>
          <a:lstStyle/>
          <a:p>
            <a:r>
              <a:rPr lang="en-US" dirty="0" smtClean="0"/>
              <a:t>WHO: Global Health Sector Strategy on Viral Hepatitis 2016-2021</a:t>
            </a:r>
            <a:endParaRPr lang="ru-RU" dirty="0"/>
          </a:p>
        </p:txBody>
      </p:sp>
    </p:spTree>
    <p:extLst>
      <p:ext uri="{BB962C8B-B14F-4D97-AF65-F5344CB8AC3E}">
        <p14:creationId xmlns:p14="http://schemas.microsoft.com/office/powerpoint/2010/main" val="634007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0323107"/>
              </p:ext>
            </p:extLst>
          </p:nvPr>
        </p:nvGraphicFramePr>
        <p:xfrm>
          <a:off x="331099" y="980728"/>
          <a:ext cx="8201341" cy="5040561"/>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611560" y="161693"/>
            <a:ext cx="8172450" cy="585788"/>
          </a:xfrm>
        </p:spPr>
        <p:txBody>
          <a:bodyPr>
            <a:normAutofit fontScale="90000"/>
          </a:bodyPr>
          <a:lstStyle/>
          <a:p>
            <a:pPr algn="ctr"/>
            <a:r>
              <a:rPr lang="ru-RU" sz="2400" b="1" dirty="0" smtClean="0">
                <a:solidFill>
                  <a:schemeClr val="tx1"/>
                </a:solidFill>
              </a:rPr>
              <a:t>Динамика наполнения </a:t>
            </a:r>
            <a:r>
              <a:rPr lang="ru-RU" sz="2400" b="1" dirty="0" smtClean="0"/>
              <a:t>Системы мониторинга</a:t>
            </a:r>
            <a:r>
              <a:rPr lang="ru-RU" sz="2400" b="1" dirty="0" smtClean="0">
                <a:solidFill>
                  <a:schemeClr val="tx1"/>
                </a:solidFill>
              </a:rPr>
              <a:t> больных вирусными гепатитами в РФ (по состоянию на </a:t>
            </a:r>
            <a:r>
              <a:rPr lang="en-US" sz="2400" b="1" dirty="0" smtClean="0">
                <a:solidFill>
                  <a:schemeClr val="tx1"/>
                </a:solidFill>
              </a:rPr>
              <a:t>19</a:t>
            </a:r>
            <a:r>
              <a:rPr lang="ru-RU" sz="2400" b="1" dirty="0" smtClean="0">
                <a:solidFill>
                  <a:schemeClr val="tx1"/>
                </a:solidFill>
              </a:rPr>
              <a:t>.</a:t>
            </a:r>
            <a:r>
              <a:rPr lang="en-US" sz="2400" b="1" dirty="0" smtClean="0">
                <a:solidFill>
                  <a:schemeClr val="tx1"/>
                </a:solidFill>
              </a:rPr>
              <a:t>1</a:t>
            </a:r>
            <a:r>
              <a:rPr lang="ru-RU" sz="2400" b="1" dirty="0" smtClean="0">
                <a:solidFill>
                  <a:schemeClr val="tx1"/>
                </a:solidFill>
              </a:rPr>
              <a:t>2.2016 г.)</a:t>
            </a:r>
            <a:endParaRPr lang="ru-RU" sz="2400" b="1" dirty="0">
              <a:solidFill>
                <a:schemeClr val="tx1"/>
              </a:solidFill>
            </a:endParaRPr>
          </a:p>
        </p:txBody>
      </p:sp>
      <p:sp>
        <p:nvSpPr>
          <p:cNvPr id="7" name="TextBox 8"/>
          <p:cNvSpPr txBox="1">
            <a:spLocks noChangeArrowheads="1"/>
          </p:cNvSpPr>
          <p:nvPr/>
        </p:nvSpPr>
        <p:spPr bwMode="auto">
          <a:xfrm>
            <a:off x="1261727" y="1443841"/>
            <a:ext cx="1870113" cy="1985159"/>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ea typeface="Geneva"/>
                <a:cs typeface="Geneva"/>
              </a:defRPr>
            </a:lvl1pPr>
            <a:lvl2pPr marL="742950" indent="-285750" eaLnBrk="0" hangingPunct="0">
              <a:defRPr>
                <a:solidFill>
                  <a:schemeClr val="tx1"/>
                </a:solidFill>
                <a:latin typeface="Calibri" pitchFamily="34" charset="0"/>
                <a:ea typeface="Geneva"/>
                <a:cs typeface="Geneva"/>
              </a:defRPr>
            </a:lvl2pPr>
            <a:lvl3pPr marL="1143000" indent="-228600" eaLnBrk="0" hangingPunct="0">
              <a:defRPr>
                <a:solidFill>
                  <a:schemeClr val="tx1"/>
                </a:solidFill>
                <a:latin typeface="Calibri" pitchFamily="34" charset="0"/>
                <a:ea typeface="Geneva"/>
                <a:cs typeface="Geneva"/>
              </a:defRPr>
            </a:lvl3pPr>
            <a:lvl4pPr marL="1600200" indent="-228600" eaLnBrk="0" hangingPunct="0">
              <a:defRPr>
                <a:solidFill>
                  <a:schemeClr val="tx1"/>
                </a:solidFill>
                <a:latin typeface="Calibri" pitchFamily="34" charset="0"/>
                <a:ea typeface="Geneva"/>
                <a:cs typeface="Geneva"/>
              </a:defRPr>
            </a:lvl4pPr>
            <a:lvl5pPr marL="2057400" indent="-228600" eaLnBrk="0" hangingPunct="0">
              <a:defRPr>
                <a:solidFill>
                  <a:schemeClr val="tx1"/>
                </a:solidFill>
                <a:latin typeface="Calibri" pitchFamily="34" charset="0"/>
                <a:ea typeface="Geneva"/>
                <a:cs typeface="Geneva"/>
              </a:defRPr>
            </a:lvl5pPr>
            <a:lvl6pPr marL="2514600" indent="-228600" eaLnBrk="0" fontAlgn="base" hangingPunct="0">
              <a:spcBef>
                <a:spcPct val="0"/>
              </a:spcBef>
              <a:spcAft>
                <a:spcPct val="0"/>
              </a:spcAft>
              <a:defRPr>
                <a:solidFill>
                  <a:schemeClr val="tx1"/>
                </a:solidFill>
                <a:latin typeface="Calibri" pitchFamily="34" charset="0"/>
                <a:ea typeface="Geneva"/>
                <a:cs typeface="Geneva"/>
              </a:defRPr>
            </a:lvl6pPr>
            <a:lvl7pPr marL="2971800" indent="-228600" eaLnBrk="0" fontAlgn="base" hangingPunct="0">
              <a:spcBef>
                <a:spcPct val="0"/>
              </a:spcBef>
              <a:spcAft>
                <a:spcPct val="0"/>
              </a:spcAft>
              <a:defRPr>
                <a:solidFill>
                  <a:schemeClr val="tx1"/>
                </a:solidFill>
                <a:latin typeface="Calibri" pitchFamily="34" charset="0"/>
                <a:ea typeface="Geneva"/>
                <a:cs typeface="Geneva"/>
              </a:defRPr>
            </a:lvl7pPr>
            <a:lvl8pPr marL="3429000" indent="-228600" eaLnBrk="0" fontAlgn="base" hangingPunct="0">
              <a:spcBef>
                <a:spcPct val="0"/>
              </a:spcBef>
              <a:spcAft>
                <a:spcPct val="0"/>
              </a:spcAft>
              <a:defRPr>
                <a:solidFill>
                  <a:schemeClr val="tx1"/>
                </a:solidFill>
                <a:latin typeface="Calibri" pitchFamily="34" charset="0"/>
                <a:ea typeface="Geneva"/>
                <a:cs typeface="Geneva"/>
              </a:defRPr>
            </a:lvl8pPr>
            <a:lvl9pPr marL="3886200" indent="-228600" eaLnBrk="0" fontAlgn="base" hangingPunct="0">
              <a:spcBef>
                <a:spcPct val="0"/>
              </a:spcBef>
              <a:spcAft>
                <a:spcPct val="0"/>
              </a:spcAft>
              <a:defRPr>
                <a:solidFill>
                  <a:schemeClr val="tx1"/>
                </a:solidFill>
                <a:latin typeface="Calibri" pitchFamily="34" charset="0"/>
                <a:ea typeface="Geneva"/>
                <a:cs typeface="Geneva"/>
              </a:defRPr>
            </a:lvl9pPr>
          </a:lstStyle>
          <a:p>
            <a:pPr algn="ctr" eaLnBrk="1" hangingPunct="1">
              <a:lnSpc>
                <a:spcPct val="150000"/>
              </a:lnSpc>
            </a:pPr>
            <a:r>
              <a:rPr lang="ru-RU" altLang="ru-RU" sz="1100" b="1" u="sng" dirty="0" err="1" smtClean="0">
                <a:solidFill>
                  <a:srgbClr val="C00000"/>
                </a:solidFill>
                <a:latin typeface="Arial" pitchFamily="34" charset="0"/>
                <a:cs typeface="Arial" pitchFamily="34" charset="0"/>
              </a:rPr>
              <a:t>Пилотное</a:t>
            </a:r>
            <a:r>
              <a:rPr lang="ru-RU" altLang="ru-RU" sz="1100" b="1" u="sng" dirty="0" smtClean="0">
                <a:solidFill>
                  <a:srgbClr val="C00000"/>
                </a:solidFill>
                <a:latin typeface="Arial" pitchFamily="34" charset="0"/>
                <a:cs typeface="Arial" pitchFamily="34" charset="0"/>
              </a:rPr>
              <a:t> внедрение</a:t>
            </a:r>
          </a:p>
          <a:p>
            <a:pPr algn="ctr" eaLnBrk="1" hangingPunct="1">
              <a:lnSpc>
                <a:spcPct val="150000"/>
              </a:lnSpc>
            </a:pPr>
            <a:r>
              <a:rPr lang="ru-RU" altLang="ru-RU" sz="1100" b="1" u="sng" dirty="0" smtClean="0">
                <a:solidFill>
                  <a:srgbClr val="C00000"/>
                </a:solidFill>
                <a:latin typeface="Arial" pitchFamily="34" charset="0"/>
                <a:cs typeface="Arial" pitchFamily="34" charset="0"/>
              </a:rPr>
              <a:t>(1 очередь)</a:t>
            </a:r>
          </a:p>
          <a:p>
            <a:pPr eaLnBrk="1" hangingPunct="1">
              <a:lnSpc>
                <a:spcPct val="150000"/>
              </a:lnSpc>
            </a:pPr>
            <a:r>
              <a:rPr lang="ru-RU" altLang="ru-RU" sz="1000" b="1" dirty="0" smtClean="0">
                <a:solidFill>
                  <a:srgbClr val="C00000"/>
                </a:solidFill>
                <a:latin typeface="Arial" pitchFamily="34" charset="0"/>
                <a:cs typeface="Arial" pitchFamily="34" charset="0"/>
              </a:rPr>
              <a:t>Республика </a:t>
            </a:r>
            <a:r>
              <a:rPr lang="ru-RU" altLang="ru-RU" sz="1000" b="1" dirty="0">
                <a:solidFill>
                  <a:srgbClr val="C00000"/>
                </a:solidFill>
                <a:latin typeface="Arial" pitchFamily="34" charset="0"/>
                <a:cs typeface="Arial" pitchFamily="34" charset="0"/>
              </a:rPr>
              <a:t>Саха (Якутия)</a:t>
            </a:r>
          </a:p>
          <a:p>
            <a:pPr eaLnBrk="1" hangingPunct="1">
              <a:lnSpc>
                <a:spcPct val="150000"/>
              </a:lnSpc>
            </a:pPr>
            <a:r>
              <a:rPr lang="ru-RU" altLang="ru-RU" sz="1000" b="1" dirty="0">
                <a:solidFill>
                  <a:srgbClr val="C00000"/>
                </a:solidFill>
                <a:latin typeface="Arial" pitchFamily="34" charset="0"/>
                <a:cs typeface="Arial" pitchFamily="34" charset="0"/>
              </a:rPr>
              <a:t>Приморский край</a:t>
            </a:r>
          </a:p>
          <a:p>
            <a:pPr eaLnBrk="1" hangingPunct="1">
              <a:lnSpc>
                <a:spcPct val="150000"/>
              </a:lnSpc>
            </a:pPr>
            <a:r>
              <a:rPr lang="ru-RU" altLang="ru-RU" sz="1000" b="1" dirty="0">
                <a:solidFill>
                  <a:srgbClr val="C00000"/>
                </a:solidFill>
                <a:latin typeface="Arial" pitchFamily="34" charset="0"/>
                <a:cs typeface="Arial" pitchFamily="34" charset="0"/>
              </a:rPr>
              <a:t>Саратовская область</a:t>
            </a:r>
          </a:p>
          <a:p>
            <a:pPr eaLnBrk="1" hangingPunct="1">
              <a:lnSpc>
                <a:spcPct val="150000"/>
              </a:lnSpc>
            </a:pPr>
            <a:r>
              <a:rPr lang="ru-RU" altLang="ru-RU" sz="1000" b="1" dirty="0">
                <a:solidFill>
                  <a:srgbClr val="C00000"/>
                </a:solidFill>
                <a:latin typeface="Arial" pitchFamily="34" charset="0"/>
                <a:cs typeface="Arial" pitchFamily="34" charset="0"/>
              </a:rPr>
              <a:t>Иркутская область</a:t>
            </a:r>
          </a:p>
          <a:p>
            <a:pPr eaLnBrk="1" hangingPunct="1">
              <a:lnSpc>
                <a:spcPct val="150000"/>
              </a:lnSpc>
            </a:pPr>
            <a:r>
              <a:rPr lang="ru-RU" altLang="ru-RU" sz="1000" b="1" dirty="0">
                <a:solidFill>
                  <a:srgbClr val="C00000"/>
                </a:solidFill>
                <a:latin typeface="Arial" pitchFamily="34" charset="0"/>
                <a:cs typeface="Arial" pitchFamily="34" charset="0"/>
              </a:rPr>
              <a:t>Томская область</a:t>
            </a:r>
          </a:p>
          <a:p>
            <a:pPr eaLnBrk="1" hangingPunct="1">
              <a:lnSpc>
                <a:spcPct val="150000"/>
              </a:lnSpc>
            </a:pPr>
            <a:r>
              <a:rPr lang="ru-RU" altLang="ru-RU" sz="1000" b="1" dirty="0">
                <a:solidFill>
                  <a:srgbClr val="C00000"/>
                </a:solidFill>
                <a:latin typeface="Arial" pitchFamily="34" charset="0"/>
                <a:cs typeface="Arial" pitchFamily="34" charset="0"/>
              </a:rPr>
              <a:t>Республика Тыва</a:t>
            </a:r>
          </a:p>
        </p:txBody>
      </p:sp>
      <p:cxnSp>
        <p:nvCxnSpPr>
          <p:cNvPr id="10" name="Прямая со стрелкой 9"/>
          <p:cNvCxnSpPr>
            <a:stCxn id="7" idx="2"/>
          </p:cNvCxnSpPr>
          <p:nvPr/>
        </p:nvCxnSpPr>
        <p:spPr>
          <a:xfrm flipH="1">
            <a:off x="2196783" y="3429000"/>
            <a:ext cx="1" cy="151216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4139952" y="3192248"/>
            <a:ext cx="0" cy="70777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115616" y="6021287"/>
            <a:ext cx="540000" cy="35534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2012</a:t>
            </a:r>
            <a:endParaRPr lang="ru-RU" sz="1600" b="1" dirty="0">
              <a:solidFill>
                <a:schemeClr val="tx1"/>
              </a:solidFill>
            </a:endParaRPr>
          </a:p>
        </p:txBody>
      </p:sp>
      <p:sp>
        <p:nvSpPr>
          <p:cNvPr id="11" name="Прямоугольник 10"/>
          <p:cNvSpPr/>
          <p:nvPr/>
        </p:nvSpPr>
        <p:spPr>
          <a:xfrm>
            <a:off x="1655616" y="6021288"/>
            <a:ext cx="1692248" cy="35534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2013</a:t>
            </a:r>
            <a:endParaRPr lang="ru-RU" sz="1200" b="1" dirty="0">
              <a:solidFill>
                <a:schemeClr val="tx1"/>
              </a:solidFill>
            </a:endParaRPr>
          </a:p>
        </p:txBody>
      </p:sp>
      <p:sp>
        <p:nvSpPr>
          <p:cNvPr id="12" name="Прямоугольник 11"/>
          <p:cNvSpPr/>
          <p:nvPr/>
        </p:nvSpPr>
        <p:spPr>
          <a:xfrm>
            <a:off x="3356976" y="6021287"/>
            <a:ext cx="1698104" cy="35534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2014</a:t>
            </a:r>
            <a:endParaRPr lang="ru-RU" sz="1600" b="1" dirty="0">
              <a:solidFill>
                <a:schemeClr val="tx1"/>
              </a:solidFill>
            </a:endParaRPr>
          </a:p>
        </p:txBody>
      </p:sp>
      <p:sp>
        <p:nvSpPr>
          <p:cNvPr id="13" name="Прямоугольник 12"/>
          <p:cNvSpPr/>
          <p:nvPr/>
        </p:nvSpPr>
        <p:spPr>
          <a:xfrm>
            <a:off x="5049224" y="6021286"/>
            <a:ext cx="1611008" cy="35535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2015</a:t>
            </a:r>
            <a:endParaRPr lang="ru-RU" sz="1600" b="1" dirty="0">
              <a:solidFill>
                <a:schemeClr val="tx1"/>
              </a:solidFill>
            </a:endParaRPr>
          </a:p>
        </p:txBody>
      </p:sp>
      <p:sp>
        <p:nvSpPr>
          <p:cNvPr id="14" name="Прямоугольник 13"/>
          <p:cNvSpPr/>
          <p:nvPr/>
        </p:nvSpPr>
        <p:spPr>
          <a:xfrm>
            <a:off x="6660232" y="6021287"/>
            <a:ext cx="1691726" cy="35535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2016</a:t>
            </a:r>
            <a:endParaRPr lang="ru-RU" sz="1600" b="1" dirty="0">
              <a:solidFill>
                <a:schemeClr val="tx1"/>
              </a:solidFill>
            </a:endParaRPr>
          </a:p>
        </p:txBody>
      </p:sp>
      <p:sp>
        <p:nvSpPr>
          <p:cNvPr id="30" name="TextBox 29"/>
          <p:cNvSpPr txBox="1"/>
          <p:nvPr/>
        </p:nvSpPr>
        <p:spPr>
          <a:xfrm>
            <a:off x="6235716" y="3429000"/>
            <a:ext cx="2116242" cy="1384995"/>
          </a:xfrm>
          <a:prstGeom prst="rect">
            <a:avLst/>
          </a:prstGeom>
          <a:solidFill>
            <a:schemeClr val="accent3">
              <a:lumMod val="20000"/>
              <a:lumOff val="80000"/>
            </a:schemeClr>
          </a:solidFill>
          <a:ln>
            <a:solidFill>
              <a:schemeClr val="tx1"/>
            </a:solidFill>
          </a:ln>
        </p:spPr>
        <p:txBody>
          <a:bodyPr wrap="square" rtlCol="0">
            <a:spAutoFit/>
          </a:bodyPr>
          <a:lstStyle/>
          <a:p>
            <a:pPr algn="ctr">
              <a:lnSpc>
                <a:spcPct val="150000"/>
              </a:lnSpc>
            </a:pPr>
            <a:r>
              <a:rPr lang="ru-RU" sz="1400" b="1" dirty="0" smtClean="0">
                <a:solidFill>
                  <a:srgbClr val="000000"/>
                </a:solidFill>
              </a:rPr>
              <a:t>3 284 </a:t>
            </a:r>
            <a:r>
              <a:rPr lang="ru-RU" sz="1400" b="1" dirty="0">
                <a:solidFill>
                  <a:srgbClr val="000000"/>
                </a:solidFill>
              </a:rPr>
              <a:t>специалистов</a:t>
            </a:r>
          </a:p>
          <a:p>
            <a:pPr algn="ctr">
              <a:lnSpc>
                <a:spcPct val="150000"/>
              </a:lnSpc>
            </a:pPr>
            <a:r>
              <a:rPr lang="ru-RU" sz="1400" b="1" dirty="0">
                <a:solidFill>
                  <a:srgbClr val="000000"/>
                </a:solidFill>
              </a:rPr>
              <a:t>1 </a:t>
            </a:r>
            <a:r>
              <a:rPr lang="ru-RU" sz="1400" b="1" dirty="0" smtClean="0">
                <a:solidFill>
                  <a:srgbClr val="000000"/>
                </a:solidFill>
              </a:rPr>
              <a:t>954 </a:t>
            </a:r>
            <a:r>
              <a:rPr lang="ru-RU" sz="1400" b="1" dirty="0">
                <a:solidFill>
                  <a:srgbClr val="000000"/>
                </a:solidFill>
              </a:rPr>
              <a:t>мед. организаций</a:t>
            </a:r>
          </a:p>
          <a:p>
            <a:pPr algn="ctr" fontAlgn="auto">
              <a:lnSpc>
                <a:spcPct val="150000"/>
              </a:lnSpc>
              <a:spcBef>
                <a:spcPts val="0"/>
              </a:spcBef>
              <a:spcAft>
                <a:spcPts val="0"/>
              </a:spcAft>
            </a:pPr>
            <a:r>
              <a:rPr lang="ru-RU" sz="1400" b="1" dirty="0" smtClean="0">
                <a:solidFill>
                  <a:srgbClr val="000000"/>
                </a:solidFill>
                <a:latin typeface="Calibri"/>
              </a:rPr>
              <a:t>64</a:t>
            </a:r>
            <a:r>
              <a:rPr lang="ru-RU" sz="1400" b="1" u="none" dirty="0" smtClean="0">
                <a:solidFill>
                  <a:srgbClr val="000000"/>
                </a:solidFill>
                <a:latin typeface="Calibri"/>
              </a:rPr>
              <a:t> субъектов РФ</a:t>
            </a:r>
          </a:p>
          <a:p>
            <a:pPr algn="ctr">
              <a:lnSpc>
                <a:spcPct val="150000"/>
              </a:lnSpc>
            </a:pPr>
            <a:r>
              <a:rPr lang="ru-RU" sz="1400" b="1" dirty="0">
                <a:solidFill>
                  <a:srgbClr val="000000"/>
                </a:solidFill>
              </a:rPr>
              <a:t>9 федеральных </a:t>
            </a:r>
            <a:r>
              <a:rPr lang="ru-RU" sz="1400" b="1" dirty="0" smtClean="0">
                <a:solidFill>
                  <a:srgbClr val="000000"/>
                </a:solidFill>
              </a:rPr>
              <a:t>округов</a:t>
            </a:r>
            <a:endParaRPr lang="ru-RU" sz="1400" b="1" dirty="0">
              <a:solidFill>
                <a:srgbClr val="000000"/>
              </a:solidFill>
            </a:endParaRPr>
          </a:p>
        </p:txBody>
      </p:sp>
    </p:spTree>
    <p:extLst>
      <p:ext uri="{BB962C8B-B14F-4D97-AF65-F5344CB8AC3E}">
        <p14:creationId xmlns:p14="http://schemas.microsoft.com/office/powerpoint/2010/main" val="1541360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2612</TotalTime>
  <Words>1540</Words>
  <Application>Microsoft Office PowerPoint</Application>
  <PresentationFormat>Экран (4:3)</PresentationFormat>
  <Paragraphs>275</Paragraphs>
  <Slides>25</Slides>
  <Notes>9</Notes>
  <HiddenSlides>3</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MS PGothic</vt:lpstr>
      <vt:lpstr>MS PGothic</vt:lpstr>
      <vt:lpstr>Arial</vt:lpstr>
      <vt:lpstr>Calibri</vt:lpstr>
      <vt:lpstr>Geneva</vt:lpstr>
      <vt:lpstr>Тема Office</vt:lpstr>
      <vt:lpstr>Эпидемиологический надзор за вирусными гепатитами. Система мониторинга за вирусными гепатитами в Российской Федерации. </vt:lpstr>
      <vt:lpstr>Заболеваемость острыми вирусными гепатитами в РФ в 2001-2015 гг.</vt:lpstr>
      <vt:lpstr>Презентация PowerPoint</vt:lpstr>
      <vt:lpstr>Презентация PowerPoint</vt:lpstr>
      <vt:lpstr>Презентация PowerPoint</vt:lpstr>
      <vt:lpstr>Охват больных хроническими вирусными гепатитами диспансерным наблюдением</vt:lpstr>
      <vt:lpstr>Заболеваемость ХГС в различных возрастных группах населения РФ в 2009 и 2014гг.</vt:lpstr>
      <vt:lpstr>Презентация PowerPoint</vt:lpstr>
      <vt:lpstr>Динамика наполнения Системы мониторинга больных вирусными гепатитами в РФ (по состоянию на 19.12.2016 г.)</vt:lpstr>
      <vt:lpstr>Презентация PowerPoint</vt:lpstr>
      <vt:lpstr>Распределение больных ХГС по генотипам и стадиям фиброза печени в России</vt:lpstr>
      <vt:lpstr>Исходы лечения ХГС в зависимости от схемы противовирусного лечения</vt:lpstr>
      <vt:lpstr>Исходы лечения ХГС в зависимости от генотипа вируса: ПЕГ-ИФН + Рибавирин</vt:lpstr>
      <vt:lpstr>Доля пациентов с ХГС, получивших лечение</vt:lpstr>
      <vt:lpstr>Презентация PowerPoint</vt:lpstr>
      <vt:lpstr>Презентация PowerPoint</vt:lpstr>
      <vt:lpstr>Основания для создания системы мониторинга</vt:lpstr>
      <vt:lpstr>Количество больных вирусными гепатитами  В и С, внесенных в Систему мониторинга (на 19.12.2016 г.)</vt:lpstr>
      <vt:lpstr>Результат сравнения фактического количества больных вирусными гепатитами, внесенных в Систему мониторинга, с ожидаемым</vt:lpstr>
      <vt:lpstr>Внедрение Системы мониторинга больных вирусными гепатитами (по состоянию на 19.12.2016)</vt:lpstr>
      <vt:lpstr>Внедрение Системы мониторинга за вирусными гепатитами (по состоянию на 19.12.2016)</vt:lpstr>
      <vt:lpstr>Шаги по внедрению системы мониторинга в регионе</vt:lpstr>
      <vt:lpstr>Презентация PowerPoint</vt:lpstr>
      <vt:lpstr>Текущая стратегия борьбы с ВГ в РФ и цели ВОЗ</vt:lpstr>
      <vt:lpstr>Для снижения бремени хронических вирусных гепатитов в Российской Федерации необходимо:</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NP</dc:creator>
  <cp:lastModifiedBy>Владимир Чуланов</cp:lastModifiedBy>
  <cp:revision>424</cp:revision>
  <dcterms:created xsi:type="dcterms:W3CDTF">2016-03-22T09:28:43Z</dcterms:created>
  <dcterms:modified xsi:type="dcterms:W3CDTF">2016-12-22T07:33:03Z</dcterms:modified>
</cp:coreProperties>
</file>