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2" r:id="rId6"/>
    <p:sldMasterId id="2147483660" r:id="rId7"/>
    <p:sldMasterId id="2147483684" r:id="rId8"/>
  </p:sldMasterIdLst>
  <p:notesMasterIdLst>
    <p:notesMasterId r:id="rId28"/>
  </p:notesMasterIdLst>
  <p:sldIdLst>
    <p:sldId id="256" r:id="rId9"/>
    <p:sldId id="286" r:id="rId10"/>
    <p:sldId id="291" r:id="rId11"/>
    <p:sldId id="292" r:id="rId12"/>
    <p:sldId id="293" r:id="rId13"/>
    <p:sldId id="294" r:id="rId14"/>
    <p:sldId id="289" r:id="rId15"/>
    <p:sldId id="295" r:id="rId16"/>
    <p:sldId id="296" r:id="rId17"/>
    <p:sldId id="300" r:id="rId18"/>
    <p:sldId id="301" r:id="rId19"/>
    <p:sldId id="303" r:id="rId20"/>
    <p:sldId id="304" r:id="rId21"/>
    <p:sldId id="305" r:id="rId22"/>
    <p:sldId id="306" r:id="rId23"/>
    <p:sldId id="307" r:id="rId24"/>
    <p:sldId id="298" r:id="rId25"/>
    <p:sldId id="299" r:id="rId26"/>
    <p:sldId id="297" r:id="rId2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9" autoAdjust="0"/>
    <p:restoredTop sz="76978" autoAdjust="0"/>
  </p:normalViewPr>
  <p:slideViewPr>
    <p:cSldViewPr>
      <p:cViewPr varScale="1">
        <p:scale>
          <a:sx n="95" d="100"/>
          <a:sy n="95" d="100"/>
        </p:scale>
        <p:origin x="-90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-2172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794E8-4459-484C-8AF5-27916A4D44EF}" type="datetimeFigureOut">
              <a:rPr lang="en-US" smtClean="0"/>
              <a:t>12/21/2016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C5264-0BBC-4E78-8E81-160404FA7B42}" type="slidenum">
              <a:rPr lang="en-US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C5264-0BBC-4E78-8E81-160404FA7B42}" type="slidenum">
              <a:rPr lang="en-US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8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72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50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7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4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19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85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87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92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2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fontAlgn="base">
              <a:buFontTx/>
              <a:buNone/>
            </a:pPr>
            <a:endParaRPr lang="ru-RU" sz="1200" u="none" dirty="0" smtClean="0">
              <a:effectLst>
                <a:outerShdw sx="0" sy="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4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fontAlgn="base">
              <a:buFontTx/>
              <a:buNone/>
            </a:pPr>
            <a:endParaRPr lang="ru-RU" sz="1200" u="none" dirty="0" smtClean="0">
              <a:effectLst>
                <a:outerShdw sx="0" sy="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4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C719-5101-41A3-A716-5764E54876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8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106" y="3257550"/>
            <a:ext cx="8020552" cy="35992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C719-5101-41A3-A716-5764E54876E3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27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C719-5101-41A3-A716-5764E54876E3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6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C5264-0BBC-4E78-8E81-160404FA7B42}" type="slidenum">
              <a:rPr lang="en-US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8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40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16BA-4C5B-4AA6-AF2E-76B17A72D0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0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" y="0"/>
            <a:ext cx="9138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" y="0"/>
            <a:ext cx="9138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8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3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8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7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8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28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" y="0"/>
            <a:ext cx="9138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8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3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8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4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8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28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1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32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58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57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035844"/>
            <a:ext cx="4068762" cy="3458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035844"/>
            <a:ext cx="4070350" cy="3458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87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7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12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30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54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2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4494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4494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3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25" y="4988723"/>
            <a:ext cx="1847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3900" b="1" smtClean="0">
              <a:solidFill>
                <a:prstClr val="black"/>
              </a:solidFill>
            </a:endParaRPr>
          </a:p>
        </p:txBody>
      </p:sp>
      <p:sp>
        <p:nvSpPr>
          <p:cNvPr id="6" name="CuadroTexto 18"/>
          <p:cNvSpPr txBox="1">
            <a:spLocks noChangeArrowheads="1"/>
          </p:cNvSpPr>
          <p:nvPr userDrawn="1"/>
        </p:nvSpPr>
        <p:spPr bwMode="auto">
          <a:xfrm>
            <a:off x="1193800" y="4752979"/>
            <a:ext cx="303688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900" b="1" dirty="0" smtClean="0">
                <a:solidFill>
                  <a:srgbClr val="4F97B8"/>
                </a:solidFill>
                <a:latin typeface="Arial Narrow" pitchFamily="34" charset="0"/>
              </a:rPr>
              <a:t>30</a:t>
            </a:r>
            <a:r>
              <a:rPr lang="en-GB" sz="3900" b="1" baseline="30000" dirty="0" smtClean="0">
                <a:solidFill>
                  <a:srgbClr val="4F97B8"/>
                </a:solidFill>
                <a:latin typeface="Arial Narrow" pitchFamily="34" charset="0"/>
              </a:rPr>
              <a:t>th</a:t>
            </a:r>
            <a:r>
              <a:rPr lang="en-GB" sz="3900" b="1" dirty="0" smtClean="0">
                <a:solidFill>
                  <a:srgbClr val="4F97B8"/>
                </a:solidFill>
                <a:latin typeface="Arial Narrow" pitchFamily="34" charset="0"/>
              </a:rPr>
              <a:t> June 2013</a:t>
            </a:r>
            <a:endParaRPr lang="es-ES" sz="3900" b="1" dirty="0" smtClean="0">
              <a:solidFill>
                <a:srgbClr val="4F97B8"/>
              </a:solidFill>
              <a:latin typeface="Arial Narrow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" y="4413647"/>
            <a:ext cx="1087437" cy="685800"/>
          </a:xfrm>
          <a:prstGeom prst="rect">
            <a:avLst/>
          </a:prstGeom>
          <a:solidFill>
            <a:srgbClr val="0265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0" y="682141"/>
            <a:ext cx="7645400" cy="2702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6998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036077"/>
            <a:ext cx="8229600" cy="373261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4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28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381500"/>
            <a:ext cx="914095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28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381500"/>
            <a:ext cx="914095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28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4278-093F-4178-ABD2-CBB9C117E4A8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381500"/>
            <a:ext cx="914095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9286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Options for Hepatitis B Prevention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035844"/>
            <a:ext cx="8291512" cy="345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934641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624" y="4503541"/>
            <a:ext cx="9144000" cy="63222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40515" y="4819650"/>
            <a:ext cx="4248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96CCEE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0363" y="4799410"/>
            <a:ext cx="377626" cy="2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95DD7BA-F519-4F7D-A3FE-AD08B7D3E78C}" type="slidenum">
              <a:rPr lang="x-none" sz="1500" b="1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500" b="1" dirty="0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t> </a:t>
            </a:r>
            <a:endParaRPr lang="en-US" sz="2100" b="1" baseline="14000" dirty="0">
              <a:solidFill>
                <a:prstClr val="white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032" name="Picture 8" descr="WHO-EN-white-H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4530332"/>
            <a:ext cx="22082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51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267494"/>
            <a:ext cx="70567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1059582"/>
            <a:ext cx="7776864" cy="129614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5599"/>
                </a:solidFill>
              </a:rPr>
              <a:t>Рекомендации ВОЗ по профилактике, </a:t>
            </a:r>
            <a:r>
              <a:rPr lang="ru-RU" sz="3200" dirty="0" smtClean="0">
                <a:solidFill>
                  <a:srgbClr val="005599"/>
                </a:solidFill>
              </a:rPr>
              <a:t>помощи </a:t>
            </a:r>
            <a:r>
              <a:rPr lang="ru-RU" sz="3200" dirty="0">
                <a:solidFill>
                  <a:srgbClr val="005599"/>
                </a:solidFill>
              </a:rPr>
              <a:t>и лечению людей с хронической инфекцией, вызванной вирусом гепатита В</a:t>
            </a:r>
          </a:p>
        </p:txBody>
      </p:sp>
      <p:pic>
        <p:nvPicPr>
          <p:cNvPr id="5" name="Picture 4" descr="C:\Users\mozalevskisa\Desktop\WORK Desktop November\HBV guidelines RUSSIAN\coverHB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11710"/>
            <a:ext cx="1224136" cy="18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8568952" cy="8572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Действующие </a:t>
            </a:r>
            <a:r>
              <a:rPr lang="ru-RU" sz="2400" dirty="0" smtClean="0">
                <a:solidFill>
                  <a:schemeClr val="tx2"/>
                </a:solidFill>
              </a:rPr>
              <a:t>рекомендации, включенные в Руководство 2014 </a:t>
            </a:r>
            <a:r>
              <a:rPr lang="ru-RU" sz="2400" dirty="0">
                <a:solidFill>
                  <a:schemeClr val="tx2"/>
                </a:solidFill>
              </a:rPr>
              <a:t>г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r>
              <a:rPr lang="da-DK" sz="2400" dirty="0" smtClean="0">
                <a:solidFill>
                  <a:schemeClr val="tx2"/>
                </a:solidFill>
              </a:rPr>
              <a:t> –</a:t>
            </a:r>
            <a:r>
              <a:rPr lang="ru-RU" sz="2400" dirty="0" smtClean="0">
                <a:solidFill>
                  <a:schemeClr val="tx2"/>
                </a:solidFill>
              </a:rPr>
              <a:t> оценка перед  назначением терапии</a:t>
            </a:r>
            <a:endParaRPr lang="da-DK" sz="2400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2540" y="1059581"/>
            <a:ext cx="8291501" cy="332166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Рекомендуется </a:t>
            </a:r>
            <a:r>
              <a:rPr lang="ru-RU" sz="1800" dirty="0">
                <a:latin typeface="+mn-lt"/>
              </a:rPr>
              <a:t>проводить оценку уровней потребления алкоголя для всех людей с инфекцией ВГС с последующим предложением мероприятий по модификации </a:t>
            </a:r>
            <a:r>
              <a:rPr lang="ru-RU" sz="1800" dirty="0" smtClean="0">
                <a:latin typeface="+mn-lt"/>
              </a:rPr>
              <a:t>поведения</a:t>
            </a:r>
            <a:r>
              <a:rPr lang="en-US" sz="1800" dirty="0" smtClean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среди </a:t>
            </a:r>
            <a:r>
              <a:rPr lang="ru-RU" sz="1800" dirty="0">
                <a:latin typeface="+mn-lt"/>
              </a:rPr>
              <a:t>людей с уровнями потребления от умеренных до высоких.</a:t>
            </a:r>
            <a:endParaRPr lang="en-US" sz="1800" dirty="0" smtClean="0">
              <a:latin typeface="+mn-lt"/>
            </a:endParaRPr>
          </a:p>
          <a:p>
            <a:r>
              <a:rPr lang="ru-RU" sz="1800" dirty="0">
                <a:latin typeface="+mn-lt"/>
              </a:rPr>
              <a:t>Д</a:t>
            </a:r>
            <a:r>
              <a:rPr lang="ru-RU" sz="1800" dirty="0" smtClean="0">
                <a:latin typeface="+mn-lt"/>
              </a:rPr>
              <a:t>ля </a:t>
            </a:r>
            <a:r>
              <a:rPr lang="ru-RU" sz="1800" dirty="0">
                <a:latin typeface="+mn-lt"/>
              </a:rPr>
              <a:t>оценки </a:t>
            </a:r>
            <a:r>
              <a:rPr lang="ru-RU" sz="1800" dirty="0" smtClean="0">
                <a:latin typeface="+mn-lt"/>
              </a:rPr>
              <a:t>степени фиброза </a:t>
            </a:r>
            <a:r>
              <a:rPr lang="ru-RU" sz="1800" dirty="0">
                <a:latin typeface="+mn-lt"/>
              </a:rPr>
              <a:t>печени предлагается отдавать предпочтение тестам на соотношение аминотрансферазы к числу тромбоцитов (</a:t>
            </a:r>
            <a:r>
              <a:rPr lang="ru-RU" sz="1800" dirty="0" smtClean="0">
                <a:latin typeface="+mn-lt"/>
              </a:rPr>
              <a:t>APRI-тест) </a:t>
            </a:r>
            <a:r>
              <a:rPr lang="ru-RU" sz="1800" dirty="0">
                <a:latin typeface="+mn-lt"/>
              </a:rPr>
              <a:t>или FIB4 по сравнению с другими </a:t>
            </a:r>
            <a:r>
              <a:rPr lang="ru-RU" sz="1800" dirty="0" smtClean="0">
                <a:latin typeface="+mn-lt"/>
              </a:rPr>
              <a:t>неинвазивными и </a:t>
            </a:r>
            <a:r>
              <a:rPr lang="ru-RU" sz="1800" dirty="0">
                <a:latin typeface="+mn-lt"/>
              </a:rPr>
              <a:t>более ресурсоемкими тестами, такими как эластография или Фибротест.</a:t>
            </a:r>
            <a:endParaRPr lang="en-GB" sz="1800" dirty="0" smtClean="0">
              <a:latin typeface="+mn-lt"/>
            </a:endParaRPr>
          </a:p>
          <a:p>
            <a:r>
              <a:rPr lang="ru-RU" sz="1800" dirty="0">
                <a:latin typeface="+mn-lt"/>
              </a:rPr>
              <a:t>Необходимо проводить оценку состояния всех взрослых и детей с хронической </a:t>
            </a:r>
            <a:r>
              <a:rPr lang="ru-RU" sz="1800" dirty="0" smtClean="0">
                <a:latin typeface="+mn-lt"/>
              </a:rPr>
              <a:t>инфекцией, вызванной </a:t>
            </a:r>
            <a:r>
              <a:rPr lang="ru-RU" sz="1800" dirty="0">
                <a:latin typeface="+mn-lt"/>
              </a:rPr>
              <a:t>ВГС, </a:t>
            </a:r>
            <a:r>
              <a:rPr lang="ru-RU" sz="1800" dirty="0" smtClean="0">
                <a:latin typeface="+mn-lt"/>
              </a:rPr>
              <a:t>в том числе, людей, употребляющих инъекционные наркотики, на </a:t>
            </a:r>
            <a:r>
              <a:rPr lang="ru-RU" sz="1800" dirty="0">
                <a:latin typeface="+mn-lt"/>
              </a:rPr>
              <a:t>предмет </a:t>
            </a:r>
            <a:r>
              <a:rPr lang="ru-RU" sz="1800" dirty="0" smtClean="0">
                <a:latin typeface="+mn-lt"/>
              </a:rPr>
              <a:t>проведения противовирусного </a:t>
            </a:r>
            <a:r>
              <a:rPr lang="ru-RU" sz="1800" dirty="0">
                <a:latin typeface="+mn-lt"/>
              </a:rPr>
              <a:t>лечения</a:t>
            </a:r>
            <a:r>
              <a:rPr lang="ru-RU" sz="1800" dirty="0" smtClean="0">
                <a:latin typeface="+mn-lt"/>
              </a:rPr>
              <a:t>.</a:t>
            </a:r>
            <a:endParaRPr lang="da-DK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2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Лечение противовирусными препаратами прямого действия (ПППД)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2498" y="3196741"/>
            <a:ext cx="8291512" cy="12472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5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4863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100">
                <a:solidFill>
                  <a:srgbClr val="000066"/>
                </a:solidFill>
                <a:latin typeface="+mn-lt"/>
                <a:cs typeface="+mn-cs"/>
              </a:defRPr>
            </a:lvl2pPr>
            <a:lvl3pPr marL="12557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1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66211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1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1989138" indent="-147638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5pPr>
            <a:lvl6pPr marL="2446338" indent="-147638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6pPr>
            <a:lvl7pPr marL="2903538" indent="-147638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7pPr>
            <a:lvl8pPr marL="3360738" indent="-147638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8pPr>
            <a:lvl9pPr marL="3817938" indent="-147638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dk1"/>
                </a:solidFill>
              </a:rPr>
              <a:t>Особые соображения относительно подгрупп пациентов: </a:t>
            </a:r>
            <a:r>
              <a:rPr lang="ru-RU" sz="1800" dirty="0">
                <a:solidFill>
                  <a:schemeClr val="tx1"/>
                </a:solidFill>
              </a:rPr>
              <a:t>Пациентам с ВГC генотипа 3 с циррозом и пациентам с ВГC генотипа 5 и 6 с циррозом и без него в качестве альтернативного варианта лечения по-прежнему рекомендована комбинация </a:t>
            </a:r>
            <a:r>
              <a:rPr lang="ru-RU" sz="1800" dirty="0" smtClean="0">
                <a:solidFill>
                  <a:schemeClr val="tx1"/>
                </a:solidFill>
              </a:rPr>
              <a:t>софосбувир/пегилированный </a:t>
            </a:r>
            <a:r>
              <a:rPr lang="ru-RU" sz="1800" dirty="0">
                <a:solidFill>
                  <a:schemeClr val="tx1"/>
                </a:solidFill>
              </a:rPr>
              <a:t>интерферон и рибавирин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855376"/>
              </p:ext>
            </p:extLst>
          </p:nvPr>
        </p:nvGraphicFramePr>
        <p:xfrm>
          <a:off x="462500" y="1100686"/>
          <a:ext cx="8291511" cy="1975120"/>
        </p:xfrm>
        <a:graphic>
          <a:graphicData uri="http://schemas.openxmlformats.org/drawingml/2006/table">
            <a:tbl>
              <a:tblPr firstRow="1" bandRow="1"/>
              <a:tblGrid>
                <a:gridCol w="5132387"/>
                <a:gridCol w="1877020"/>
                <a:gridCol w="1282104"/>
              </a:tblGrid>
              <a:tr h="46636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Рекомендация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Сила рекомендации</a:t>
                      </a:r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Качество доказательств</a:t>
                      </a:r>
                      <a:endParaRPr lang="en-US" sz="1200" dirty="0"/>
                    </a:p>
                  </a:txBody>
                  <a:tcPr marT="34290" marB="34290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2008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лечения людей с инфекцией, вызванной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ВГС, р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екомендуется использовать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схемы с ПППД вместо схем с пегилированным интерфероном и рибавирином</a:t>
                      </a:r>
                      <a:endParaRPr lang="en-US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Сильная рекомендация</a:t>
                      </a:r>
                      <a:endParaRPr lang="en-US" sz="1500" b="1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Среднее</a:t>
                      </a:r>
                      <a:endParaRPr lang="en-US" sz="1500" b="1" dirty="0"/>
                    </a:p>
                  </a:txBody>
                  <a:tcPr marT="34290" marB="34290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8578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рекомендуется применять схемы терапии, содержащие боцепревир или телапревир, для лечения людей, инфицированных ВГС</a:t>
                      </a:r>
                      <a:endParaRPr lang="en-GB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Сильная рекомендация</a:t>
                      </a:r>
                      <a:endParaRPr lang="en-US" sz="1500" b="1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Среднее </a:t>
                      </a:r>
                      <a:endParaRPr lang="en-US" sz="1500" b="1" dirty="0"/>
                    </a:p>
                  </a:txBody>
                  <a:tcPr marT="34290" marB="34290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4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Определение </a:t>
            </a:r>
            <a:r>
              <a:rPr lang="ru-RU" sz="2400" dirty="0" smtClean="0"/>
              <a:t>предпочтительного и альтернативных режимов терапии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167"/>
            <a:ext cx="8229600" cy="288376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Оценка безопасности и клинической эффективности схем терапии для разных ВГС разных генотипов</a:t>
            </a:r>
            <a:endParaRPr lang="en-US" sz="2800" dirty="0" smtClean="0"/>
          </a:p>
          <a:p>
            <a:pPr lvl="1"/>
            <a:r>
              <a:rPr lang="ru-RU" sz="2400" dirty="0" smtClean="0"/>
              <a:t>Выбор схем с ПППД с сопоставимыми профилями безопасности и эффективности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Оценка приемлемости схем терапии для пациентов с учетом их характеристик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целом, «предпочтительными» режимами терапии считаются схемы лечения, характеризующиеся высокой безопасностью и эффективностью, с «высоким» или «средним» уровнем их приемлемости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17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Рекомендуемые предпочтительные режимы терапии для пациентов </a:t>
            </a:r>
            <a:r>
              <a:rPr lang="ru-RU" sz="2400" b="1" dirty="0" smtClean="0"/>
              <a:t>без цирроза печени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63838"/>
            <a:ext cx="740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ru-RU" sz="1600" dirty="0" smtClean="0"/>
              <a:t>При исходном уровне РНК ВГС </a:t>
            </a:r>
            <a:r>
              <a:rPr lang="en-US" sz="1600" dirty="0" smtClean="0"/>
              <a:t>&lt;</a:t>
            </a:r>
            <a:r>
              <a:rPr lang="ru-RU" sz="1600" dirty="0" smtClean="0"/>
              <a:t>6 х 10</a:t>
            </a:r>
            <a:r>
              <a:rPr lang="ru-RU" sz="1600" baseline="30000" dirty="0" smtClean="0"/>
              <a:t>5</a:t>
            </a:r>
            <a:r>
              <a:rPr lang="ru-RU" sz="1600" dirty="0" smtClean="0"/>
              <a:t> можно ограничиться 8 неделями терапии</a:t>
            </a:r>
            <a:endParaRPr lang="en-US" sz="16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351083"/>
              </p:ext>
            </p:extLst>
          </p:nvPr>
        </p:nvGraphicFramePr>
        <p:xfrm>
          <a:off x="457200" y="1125855"/>
          <a:ext cx="8363272" cy="2186940"/>
        </p:xfrm>
        <a:graphic>
          <a:graphicData uri="http://schemas.openxmlformats.org/drawingml/2006/table">
            <a:tbl>
              <a:tblPr firstRow="1" bandRow="1"/>
              <a:tblGrid>
                <a:gridCol w="1738536"/>
                <a:gridCol w="2160240"/>
                <a:gridCol w="2160240"/>
                <a:gridCol w="2304256"/>
              </a:tblGrid>
              <a:tr h="43434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Даклатасвир/ софосбувир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Ледипасвир/</a:t>
                      </a:r>
                      <a:r>
                        <a:rPr lang="ru-RU" sz="1400" baseline="0" dirty="0" smtClean="0"/>
                        <a:t> софосбувир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Софосбувир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ru-RU" sz="1400" baseline="0" dirty="0" smtClean="0"/>
                        <a:t>рибавирин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1</a:t>
                      </a:r>
                      <a:endParaRPr lang="en-US" sz="1400" b="1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ru-RU" sz="1400" dirty="0" smtClean="0"/>
                        <a:t>недель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ru-RU" sz="1400" dirty="0" smtClean="0"/>
                        <a:t>недель</a:t>
                      </a:r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2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ru-RU" sz="1400" dirty="0" smtClean="0"/>
                        <a:t>недель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3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ru-RU" sz="1400" dirty="0" smtClean="0"/>
                        <a:t>недель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24 </a:t>
                      </a:r>
                      <a:r>
                        <a:rPr lang="ru-RU" sz="1400" dirty="0" smtClean="0"/>
                        <a:t>недели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4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ru-RU" sz="1400" dirty="0" smtClean="0"/>
                        <a:t>недель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ru-RU" sz="1400" dirty="0" smtClean="0"/>
                        <a:t>недель</a:t>
                      </a:r>
                      <a:endParaRPr lang="en-US" sz="1400" b="1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5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ru-RU" sz="1400" dirty="0" smtClean="0"/>
                        <a:t>недель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6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ru-RU" sz="1400" dirty="0" smtClean="0"/>
                        <a:t>недель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19" y="4024804"/>
            <a:ext cx="8352927" cy="307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Продолжительность лечения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определялась на основании рекомендаций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AASLD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EASL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от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2015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г.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4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Рекомендуемые предпочтительные режимы терапии для пациентов </a:t>
            </a:r>
            <a:r>
              <a:rPr lang="ru-RU" sz="2400" b="1" dirty="0" smtClean="0"/>
              <a:t>с циррозом </a:t>
            </a:r>
            <a:r>
              <a:rPr lang="ru-RU" sz="2400" b="1" dirty="0"/>
              <a:t>печени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43584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ru-RU" sz="1600" dirty="0" smtClean="0"/>
              <a:t>При числе тромбоцитов </a:t>
            </a:r>
            <a:r>
              <a:rPr lang="en-US" sz="1600" dirty="0" smtClean="0"/>
              <a:t>&lt;75 x 10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/</a:t>
            </a:r>
            <a:r>
              <a:rPr lang="ru-RU" sz="1600" dirty="0" smtClean="0"/>
              <a:t>мкл следует проводить лечение по схемам с рибавирином в течение 24 недель</a:t>
            </a:r>
            <a:endParaRPr lang="en-US" sz="16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559364"/>
              </p:ext>
            </p:extLst>
          </p:nvPr>
        </p:nvGraphicFramePr>
        <p:xfrm>
          <a:off x="457200" y="1125857"/>
          <a:ext cx="8229600" cy="2345445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53805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Даклатасвир/ софосбувир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Даклатасвир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r>
                        <a:rPr lang="ru-RU" sz="1200" dirty="0" smtClean="0"/>
                        <a:t>софосбувир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r>
                        <a:rPr lang="ru-RU" sz="1200" dirty="0" smtClean="0"/>
                        <a:t>рибавирин</a:t>
                      </a:r>
                      <a:endParaRPr lang="en-US" sz="120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Ледипасвир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r>
                        <a:rPr lang="ru-RU" sz="1200" dirty="0" smtClean="0"/>
                        <a:t>софосбувир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Ледипасвир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r>
                        <a:rPr lang="ru-RU" sz="1200" dirty="0" smtClean="0"/>
                        <a:t>софосбувир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r>
                        <a:rPr lang="ru-RU" sz="1200" dirty="0" smtClean="0"/>
                        <a:t>рибавирин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/>
                        <a:t>Софосбувир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ru-RU" sz="1200" baseline="0" dirty="0" smtClean="0"/>
                        <a:t>рибавирин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1</a:t>
                      </a:r>
                      <a:endParaRPr lang="en-US" sz="1400" b="1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24 </a:t>
                      </a:r>
                      <a:r>
                        <a:rPr lang="ru-RU" sz="1200" dirty="0" smtClean="0"/>
                        <a:t>недели</a:t>
                      </a:r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12 </a:t>
                      </a:r>
                      <a:r>
                        <a:rPr lang="ru-RU" sz="1200" dirty="0" smtClean="0"/>
                        <a:t>недель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24 </a:t>
                      </a:r>
                      <a:r>
                        <a:rPr lang="ru-RU" sz="1200" dirty="0" smtClean="0"/>
                        <a:t>недел</a:t>
                      </a:r>
                      <a:r>
                        <a:rPr lang="ru-RU" sz="1200" baseline="0" dirty="0" smtClean="0"/>
                        <a:t>и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12 </a:t>
                      </a:r>
                      <a:r>
                        <a:rPr lang="ru-RU" sz="1200" dirty="0" smtClean="0"/>
                        <a:t>недель</a:t>
                      </a:r>
                      <a:r>
                        <a:rPr lang="en-US" sz="1200" cap="all" baseline="0" dirty="0" smtClean="0"/>
                        <a:t>*</a:t>
                      </a:r>
                      <a:endParaRPr lang="en-US" sz="120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2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16 </a:t>
                      </a:r>
                      <a:r>
                        <a:rPr lang="ru-RU" sz="1200" dirty="0" smtClean="0"/>
                        <a:t>недель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3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24 </a:t>
                      </a:r>
                      <a:r>
                        <a:rPr lang="ru-RU" sz="1200" dirty="0" smtClean="0"/>
                        <a:t>недели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4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24 </a:t>
                      </a:r>
                      <a:r>
                        <a:rPr lang="ru-RU" sz="1200" dirty="0" smtClean="0"/>
                        <a:t>недели</a:t>
                      </a:r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12 </a:t>
                      </a:r>
                      <a:r>
                        <a:rPr lang="ru-RU" sz="1200" dirty="0" smtClean="0"/>
                        <a:t>недель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24 </a:t>
                      </a:r>
                      <a:r>
                        <a:rPr lang="ru-RU" sz="1200" dirty="0" smtClean="0"/>
                        <a:t>недели</a:t>
                      </a:r>
                      <a:endParaRPr lang="en-US" sz="1200" b="1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12 </a:t>
                      </a:r>
                      <a:r>
                        <a:rPr lang="ru-RU" sz="1200" dirty="0" smtClean="0"/>
                        <a:t>недель</a:t>
                      </a:r>
                      <a:r>
                        <a:rPr lang="en-US" sz="1200" cap="all" baseline="0" dirty="0" smtClean="0"/>
                        <a:t>*</a:t>
                      </a:r>
                      <a:endParaRPr lang="en-US" sz="120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5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24 </a:t>
                      </a:r>
                      <a:r>
                        <a:rPr lang="ru-RU" sz="1200" dirty="0" smtClean="0"/>
                        <a:t>недели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12 </a:t>
                      </a:r>
                      <a:r>
                        <a:rPr lang="ru-RU" sz="1200" dirty="0" smtClean="0"/>
                        <a:t>недель</a:t>
                      </a:r>
                      <a:r>
                        <a:rPr lang="en-US" sz="1200" cap="all" baseline="0" dirty="0" smtClean="0"/>
                        <a:t>*</a:t>
                      </a:r>
                      <a:endParaRPr lang="en-US" sz="120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6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24 </a:t>
                      </a:r>
                      <a:r>
                        <a:rPr lang="ru-RU" sz="1200" dirty="0" smtClean="0"/>
                        <a:t>недели</a:t>
                      </a:r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12 </a:t>
                      </a:r>
                      <a:r>
                        <a:rPr lang="ru-RU" sz="1200" dirty="0" smtClean="0"/>
                        <a:t>недель</a:t>
                      </a:r>
                      <a:r>
                        <a:rPr lang="en-US" sz="1200" cap="all" baseline="0" dirty="0" smtClean="0"/>
                        <a:t>*</a:t>
                      </a:r>
                      <a:endParaRPr lang="en-US" sz="120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4136181"/>
            <a:ext cx="8208912" cy="307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</a:rPr>
              <a:t>Продолжительность лечения определялась на основании рекомендаций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 AASLD </a:t>
            </a:r>
            <a:r>
              <a:rPr lang="ru-RU" sz="1400" kern="0" dirty="0">
                <a:solidFill>
                  <a:prstClr val="black"/>
                </a:solidFill>
                <a:latin typeface="Calibri"/>
              </a:rPr>
              <a:t>и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 EASL</a:t>
            </a:r>
            <a:r>
              <a:rPr lang="ru-RU" sz="1400" kern="0" dirty="0">
                <a:solidFill>
                  <a:prstClr val="black"/>
                </a:solidFill>
                <a:latin typeface="Calibri"/>
              </a:rPr>
              <a:t> от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 2015</a:t>
            </a:r>
            <a:r>
              <a:rPr lang="ru-RU" sz="1400" kern="0" dirty="0">
                <a:solidFill>
                  <a:prstClr val="black"/>
                </a:solidFill>
                <a:latin typeface="Calibri"/>
              </a:rPr>
              <a:t> г</a:t>
            </a:r>
            <a:r>
              <a:rPr lang="ru-RU" sz="1400" kern="0" dirty="0" smtClean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5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Рекомендуемые альтернативные схемы терапии для пациентов без цирроза</a:t>
            </a:r>
            <a:endParaRPr lang="en-US" sz="24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435149"/>
              </p:ext>
            </p:extLst>
          </p:nvPr>
        </p:nvGraphicFramePr>
        <p:xfrm>
          <a:off x="439825" y="1015907"/>
          <a:ext cx="8470902" cy="2968740"/>
        </p:xfrm>
        <a:graphic>
          <a:graphicData uri="http://schemas.openxmlformats.org/drawingml/2006/table">
            <a:tbl>
              <a:tblPr firstRow="1" bandRow="1"/>
              <a:tblGrid>
                <a:gridCol w="1411817"/>
                <a:gridCol w="1411817"/>
                <a:gridCol w="1346455"/>
                <a:gridCol w="1477179"/>
                <a:gridCol w="1411817"/>
                <a:gridCol w="1411817"/>
              </a:tblGrid>
              <a:tr h="1083296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Симепревир/ софосбувир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Даклатасвир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r>
                        <a:rPr lang="ru-RU" sz="1400" dirty="0" smtClean="0"/>
                        <a:t>софосбувир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Омбитасвир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smtClean="0"/>
                        <a:t> паритапревир/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ритонавир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r>
                        <a:rPr lang="ru-RU" sz="1400" dirty="0" smtClean="0"/>
                        <a:t>дасабувир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Омбитасвирпаритапревир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dirty="0" smtClean="0"/>
                        <a:t>ритонавир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r>
                        <a:rPr lang="ru-RU" sz="1400" dirty="0" smtClean="0"/>
                        <a:t>рибавирин</a:t>
                      </a:r>
                      <a:endParaRPr lang="en-US" sz="140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Софосбувир</a:t>
                      </a:r>
                      <a:r>
                        <a:rPr lang="en-US" sz="1400" baseline="0" dirty="0" smtClean="0"/>
                        <a:t>/</a:t>
                      </a:r>
                    </a:p>
                    <a:p>
                      <a:r>
                        <a:rPr lang="ru-RU" sz="1400" baseline="0" dirty="0" smtClean="0"/>
                        <a:t>Пегилированный интерферон</a:t>
                      </a:r>
                      <a:r>
                        <a:rPr lang="en-US" sz="1400" baseline="0" dirty="0" smtClean="0"/>
                        <a:t>/</a:t>
                      </a:r>
                    </a:p>
                    <a:p>
                      <a:r>
                        <a:rPr lang="ru-RU" sz="1400" baseline="0" dirty="0" smtClean="0"/>
                        <a:t>рибавирин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69006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1</a:t>
                      </a:r>
                      <a:endParaRPr lang="en-US" sz="1400" b="1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baseline="3000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/>
                        <a:t>12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006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2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69006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3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69006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4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006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5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  <a:tr h="42366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6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0335" y="4064173"/>
            <a:ext cx="8106770" cy="307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</a:rPr>
              <a:t>Продолжительность лечения определялась на основании рекомендаций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 AASLD </a:t>
            </a:r>
            <a:r>
              <a:rPr lang="ru-RU" sz="1400" kern="0" dirty="0">
                <a:solidFill>
                  <a:prstClr val="black"/>
                </a:solidFill>
                <a:latin typeface="Calibri"/>
              </a:rPr>
              <a:t>и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 EASL</a:t>
            </a:r>
            <a:r>
              <a:rPr lang="ru-RU" sz="1400" kern="0" dirty="0">
                <a:solidFill>
                  <a:prstClr val="black"/>
                </a:solidFill>
                <a:latin typeface="Calibri"/>
              </a:rPr>
              <a:t> от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 2015</a:t>
            </a:r>
            <a:r>
              <a:rPr lang="ru-RU" sz="1400" kern="0" dirty="0">
                <a:solidFill>
                  <a:prstClr val="black"/>
                </a:solidFill>
                <a:latin typeface="Calibri"/>
              </a:rPr>
              <a:t> г</a:t>
            </a:r>
            <a:r>
              <a:rPr lang="ru-RU" sz="1400" kern="0" dirty="0" smtClean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1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Рекомендуемые альтернативные схемы терапии для пациентов с циррозом</a:t>
            </a:r>
            <a:endParaRPr lang="en-US" sz="24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324603"/>
              </p:ext>
            </p:extLst>
          </p:nvPr>
        </p:nvGraphicFramePr>
        <p:xfrm>
          <a:off x="863600" y="1059582"/>
          <a:ext cx="6858000" cy="282702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1371600"/>
                <a:gridCol w="1371600"/>
                <a:gridCol w="1346200"/>
                <a:gridCol w="1397000"/>
              </a:tblGrid>
              <a:tr h="98298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7672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Симепревир/ софосбувир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Симепревир/ софосбувир</a:t>
                      </a:r>
                      <a:endParaRPr lang="en-US" sz="1400" dirty="0" smtClean="0"/>
                    </a:p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/ рибавирин</a:t>
                      </a:r>
                      <a:endParaRPr lang="en-US" sz="140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 smtClean="0"/>
                        <a:t>Даклатасвир/софосбувир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Софосбувир</a:t>
                      </a:r>
                      <a:r>
                        <a:rPr lang="en-US" sz="1400" baseline="0" dirty="0" smtClean="0"/>
                        <a:t>/</a:t>
                      </a:r>
                    </a:p>
                    <a:p>
                      <a:r>
                        <a:rPr lang="ru-RU" sz="1400" baseline="0" dirty="0" smtClean="0"/>
                        <a:t>пегилированный интерферон/ рибавирин</a:t>
                      </a:r>
                      <a:endParaRPr lang="en-US" sz="14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1</a:t>
                      </a:r>
                      <a:endParaRPr lang="en-US" sz="1400" b="1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/>
                        <a:t>24 </a:t>
                      </a:r>
                      <a:r>
                        <a:rPr lang="ru-RU" sz="1400" b="0" dirty="0" smtClean="0"/>
                        <a:t>недели</a:t>
                      </a:r>
                      <a:endParaRPr lang="en-US" sz="1400" b="0" baseline="3000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baseline="3000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2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3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4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/>
                        <a:t>24 </a:t>
                      </a:r>
                      <a:r>
                        <a:rPr lang="ru-RU" sz="1400" b="0" dirty="0" smtClean="0"/>
                        <a:t>недели</a:t>
                      </a:r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5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Генотип </a:t>
                      </a:r>
                      <a:r>
                        <a:rPr lang="en-US" sz="1400" b="1" baseline="0" dirty="0" smtClean="0"/>
                        <a:t>6</a:t>
                      </a:r>
                      <a:endParaRPr lang="en-US" sz="1400" b="1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3601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67245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088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3451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1815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01783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685406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69037" algn="l" defTabSz="767245" rtl="0" eaLnBrk="1" latinLnBrk="0" hangingPunct="1">
                        <a:defRPr sz="153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12 </a:t>
                      </a:r>
                      <a:r>
                        <a:rPr lang="ru-RU" sz="1400" b="0" dirty="0" smtClean="0"/>
                        <a:t>недель</a:t>
                      </a:r>
                      <a:endParaRPr lang="en-US" sz="1400" b="0" dirty="0" smtClean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6101" y="4064173"/>
            <a:ext cx="7914088" cy="307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</a:rPr>
              <a:t>Продолжительность лечения определялась на основании рекомендаций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 AASLD </a:t>
            </a:r>
            <a:r>
              <a:rPr lang="ru-RU" sz="1400" kern="0" dirty="0">
                <a:solidFill>
                  <a:prstClr val="black"/>
                </a:solidFill>
                <a:latin typeface="Calibri"/>
              </a:rPr>
              <a:t>и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 EASL</a:t>
            </a:r>
            <a:r>
              <a:rPr lang="ru-RU" sz="1400" kern="0" dirty="0">
                <a:solidFill>
                  <a:prstClr val="black"/>
                </a:solidFill>
                <a:latin typeface="Calibri"/>
              </a:rPr>
              <a:t> от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 2015</a:t>
            </a:r>
            <a:r>
              <a:rPr lang="ru-RU" sz="1400" kern="0" dirty="0">
                <a:solidFill>
                  <a:prstClr val="black"/>
                </a:solidFill>
                <a:latin typeface="Calibri"/>
              </a:rPr>
              <a:t> г.</a:t>
            </a:r>
            <a:endParaRPr lang="en-US" sz="14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2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Кого следует лечить?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07" y="928708"/>
            <a:ext cx="8291501" cy="340596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+mn-lt"/>
              </a:rPr>
              <a:t>Официальной рекомендации по этому вопросу нет</a:t>
            </a:r>
            <a:endParaRPr lang="en-US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Для всех людей с инфекцией, вызванной ВГС, следует рассматривать возможность проведения лечения</a:t>
            </a:r>
            <a:endParaRPr lang="en-US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Приоритетом должны быть пациенты с повышенным риском</a:t>
            </a:r>
            <a:r>
              <a:rPr lang="en-US" sz="2800" dirty="0" smtClean="0">
                <a:latin typeface="+mn-lt"/>
              </a:rPr>
              <a:t>:</a:t>
            </a:r>
          </a:p>
          <a:p>
            <a:pPr lvl="1"/>
            <a:r>
              <a:rPr lang="ru-RU" sz="2000" dirty="0">
                <a:latin typeface="+mn-lt"/>
              </a:rPr>
              <a:t>д</a:t>
            </a:r>
            <a:r>
              <a:rPr lang="ru-RU" sz="2000" dirty="0" smtClean="0">
                <a:latin typeface="+mn-lt"/>
              </a:rPr>
              <a:t>екомпенсации функции печени и летального исхода</a:t>
            </a:r>
            <a:endParaRPr lang="en-US" sz="2000" dirty="0" smtClean="0">
              <a:latin typeface="+mn-lt"/>
            </a:endParaRPr>
          </a:p>
          <a:p>
            <a:pPr lvl="1"/>
            <a:r>
              <a:rPr lang="ru-RU" sz="2000" dirty="0">
                <a:latin typeface="+mn-lt"/>
              </a:rPr>
              <a:t>о</a:t>
            </a:r>
            <a:r>
              <a:rPr lang="ru-RU" sz="2000" dirty="0" smtClean="0">
                <a:latin typeface="+mn-lt"/>
              </a:rPr>
              <a:t>сложнений</a:t>
            </a:r>
            <a:endParaRPr lang="en-US" sz="2000" dirty="0" smtClean="0">
              <a:latin typeface="+mn-lt"/>
            </a:endParaRPr>
          </a:p>
          <a:p>
            <a:pPr lvl="1"/>
            <a:r>
              <a:rPr lang="ru-RU" sz="2000" dirty="0">
                <a:latin typeface="+mn-lt"/>
              </a:rPr>
              <a:t>с</a:t>
            </a:r>
            <a:r>
              <a:rPr lang="ru-RU" sz="2000" dirty="0" smtClean="0">
                <a:latin typeface="+mn-lt"/>
              </a:rPr>
              <a:t>тигматизации и дискриминации</a:t>
            </a:r>
            <a:endParaRPr lang="en-US" sz="2000" dirty="0" smtClean="0">
              <a:latin typeface="+mn-lt"/>
            </a:endParaRPr>
          </a:p>
          <a:p>
            <a:pPr lvl="1"/>
            <a:r>
              <a:rPr lang="ru-RU" sz="2000" dirty="0">
                <a:latin typeface="+mn-lt"/>
              </a:rPr>
              <a:t>п</a:t>
            </a:r>
            <a:r>
              <a:rPr lang="ru-RU" sz="2000" dirty="0" smtClean="0">
                <a:latin typeface="+mn-lt"/>
              </a:rPr>
              <a:t>ередачи вируса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52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95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Цена на софосбувир в ряде стран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07" y="915566"/>
            <a:ext cx="7247609" cy="306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4641" y="4083918"/>
            <a:ext cx="581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Hill et al. </a:t>
            </a:r>
            <a:r>
              <a:rPr lang="en-US" i="1" dirty="0"/>
              <a:t>Journal of Virus Eradication 2016; 2: 28–31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041331"/>
            <a:ext cx="553998" cy="2737007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1200" dirty="0" smtClean="0"/>
              <a:t>Цена 12-недельного курса терапии (долл. США)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67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Выводы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288376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Убедительная доказательная база для применения ПППД</a:t>
            </a:r>
            <a:endParaRPr lang="en-US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ПППД упрощают проведение терапии</a:t>
            </a:r>
            <a:r>
              <a:rPr lang="en-US" sz="2000" dirty="0" smtClean="0">
                <a:latin typeface="+mn-lt"/>
              </a:rPr>
              <a:t>:</a:t>
            </a:r>
          </a:p>
          <a:p>
            <a:pPr lvl="1"/>
            <a:r>
              <a:rPr lang="ru-RU" sz="1800" dirty="0" smtClean="0">
                <a:latin typeface="+mn-lt"/>
              </a:rPr>
              <a:t>Продолжительность терапии сокращается</a:t>
            </a:r>
            <a:endParaRPr lang="en-US" sz="1800" dirty="0" smtClean="0">
              <a:latin typeface="+mn-lt"/>
            </a:endParaRPr>
          </a:p>
          <a:p>
            <a:pPr lvl="1"/>
            <a:r>
              <a:rPr lang="ru-RU" sz="1800" dirty="0" smtClean="0">
                <a:latin typeface="+mn-lt"/>
              </a:rPr>
              <a:t>Требуется менее интенсивный мониторинг</a:t>
            </a:r>
            <a:endParaRPr lang="en-US" sz="18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Выбор схемы лечения остается сложной задачей, и одним из барьеров является генотипирование ВГС</a:t>
            </a:r>
            <a:endParaRPr lang="en-US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Весьма динамичная ситуация с определением цены на ПППД, но вопросы регистрации остаются проблемными</a:t>
            </a:r>
            <a:endParaRPr lang="en-US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Как обеспечить качество этих препаратов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03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/>
              <a:t>Обзор рекомендаций по лечению гепатита </a:t>
            </a:r>
            <a:r>
              <a:rPr lang="ru-RU" sz="2800" dirty="0" smtClean="0"/>
              <a:t>В</a:t>
            </a:r>
            <a:r>
              <a:rPr lang="en-US" sz="2800" dirty="0" smtClean="0"/>
              <a:t>: </a:t>
            </a:r>
            <a:endParaRPr lang="ru-RU" sz="2800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539552" y="1125213"/>
            <a:ext cx="5256584" cy="2952328"/>
          </a:xfrm>
        </p:spPr>
        <p:txBody>
          <a:bodyPr>
            <a:noAutofit/>
          </a:bodyPr>
          <a:lstStyle/>
          <a:p>
            <a:pPr lvl="0" fontAlgn="base">
              <a:spcBef>
                <a:spcPts val="1200"/>
              </a:spcBef>
            </a:pPr>
            <a:r>
              <a:rPr lang="ru-RU" sz="1800" dirty="0"/>
              <a:t>Использование неинвазивных методов для стадирования болезни печени</a:t>
            </a:r>
          </a:p>
          <a:p>
            <a:pPr lvl="0" fontAlgn="base">
              <a:spcBef>
                <a:spcPts val="1200"/>
              </a:spcBef>
            </a:pPr>
            <a:r>
              <a:rPr lang="ru-RU" sz="1800" dirty="0"/>
              <a:t>Кто подлежит лечению? </a:t>
            </a:r>
          </a:p>
          <a:p>
            <a:pPr lvl="0" fontAlgn="base">
              <a:spcBef>
                <a:spcPts val="1200"/>
              </a:spcBef>
            </a:pPr>
            <a:r>
              <a:rPr lang="ru-RU" sz="1800" dirty="0"/>
              <a:t>Какие режимы терапии использовать? (первой и второй линии)</a:t>
            </a:r>
          </a:p>
          <a:p>
            <a:pPr lvl="0" fontAlgn="base">
              <a:spcBef>
                <a:spcPts val="1200"/>
              </a:spcBef>
            </a:pPr>
            <a:r>
              <a:rPr lang="ru-RU" sz="1800" dirty="0"/>
              <a:t>Как осуществлять мониторинг? (АРТ, токсичности, ГЦК)</a:t>
            </a:r>
          </a:p>
          <a:p>
            <a:pPr lvl="0" fontAlgn="base">
              <a:spcBef>
                <a:spcPts val="1200"/>
              </a:spcBef>
            </a:pPr>
            <a:r>
              <a:rPr lang="ru-RU" sz="1800" dirty="0"/>
              <a:t>Когда прекращать лечение?</a:t>
            </a:r>
          </a:p>
        </p:txBody>
      </p:sp>
      <p:pic>
        <p:nvPicPr>
          <p:cNvPr id="3" name="Picture 2" descr="C:\Users\mozalevskisa\Desktop\WORK Desktop November\HBV guidelines RUSSIAN\coverHB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43559"/>
            <a:ext cx="2376264" cy="35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/>
              <a:t>История вопроса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95536" y="843558"/>
            <a:ext cx="8424936" cy="29523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Хроническая инфекция, вызванная ВГВ (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хВГВ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), является значимой причиной заболеваемости и смертности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240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миллионов человек с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хВГВ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30%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случаев – развитие осложнений: цирроза печени и ГЦК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45%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случаев ГЦК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+ 30%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случаев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цирроза печени вызваны ВГВ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Ежегодно умирают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686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000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пациентов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Глобальная программа по вакцинации грудных детей против ВГВ привела к значительному снижению распространенности этой инфекции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Весьма ограниченные возможности для тестирования на ВГВ и низкий охват лечением в СНСД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рекомендаций по ведению пациентов с гепатитом В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условиях с ограниченными ресурсами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008" y="1"/>
            <a:ext cx="9036496" cy="928688"/>
          </a:xfrm>
        </p:spPr>
        <p:txBody>
          <a:bodyPr/>
          <a:lstStyle/>
          <a:p>
            <a:r>
              <a:rPr lang="ru-RU" sz="2300" b="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Почему необходимы рекомендации ВОЗ по лечению гепатита В</a:t>
            </a:r>
            <a:r>
              <a:rPr lang="en-US" sz="2300" b="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US" sz="2300" b="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3052" y="918418"/>
            <a:ext cx="6919228" cy="3813572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Действующие рекомендации по ВГВ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EASL (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Европейская ассоциация по изучению болезней печени)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г.</a:t>
            </a: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APASL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Азиатско-Тихоокеанская ассоциация по изучению болезней печени)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AASLD (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Американская ассоциация по изучению болезней печени)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Ряд схожих моментов и некоторые различия в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оказаниях к назначению лечению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ыборе противовирусного препарата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екомендациях по эпиднадзору за ГЦК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Акцент на страны с высоким уровнем доходов и регионы, где обеспечен доступ к тестированию на ВГВ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6" y="718827"/>
            <a:ext cx="1080120" cy="122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65671"/>
            <a:ext cx="1224136" cy="126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47714"/>
            <a:ext cx="1152128" cy="126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6669"/>
            <a:ext cx="9144000" cy="698209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Отличительные черты рекомендаций ВОЗ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6660847"/>
              </p:ext>
            </p:extLst>
          </p:nvPr>
        </p:nvGraphicFramePr>
        <p:xfrm>
          <a:off x="179512" y="627534"/>
          <a:ext cx="8784976" cy="42286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157714"/>
                <a:gridCol w="4117269"/>
                <a:gridCol w="2509993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Отличительная черта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Рекомендации ВОЗ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Другие рекомендации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</a:tr>
              <a:tr h="387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ЦЕЛЕВАЯ АУДИТОРИЯ</a:t>
                      </a:r>
                      <a:endParaRPr kumimoji="0" lang="en-GB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национальных программ</a:t>
                      </a:r>
                      <a:endParaRPr kumimoji="0" lang="en-GB" sz="16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Лечащие врачи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2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УСЛОВИЯ</a:t>
                      </a:r>
                      <a:endParaRPr kumimoji="0" lang="en-GB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Страны с низким и средним уровнями доходов</a:t>
                      </a:r>
                      <a:endParaRPr lang="en-GB" sz="1600" kern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Генерализованная/ концентрированная эпидемия</a:t>
                      </a:r>
                      <a:endParaRPr lang="en-GB" sz="1600" kern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Низкая доступность биопсии печени и анализа на ДНК ВГВ</a:t>
                      </a: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Страны с высоким уровнем доходов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5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ПОДХОД НА ОСНОВЕ ФАКТИЧЕСКИХ ДАННЫХ ДЛЯ ПРИМЕНЕНИЯ СИСТЕМЫ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GRADE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Принимаются во внимание осуществимость, справедливость, эффективность использования ресурсов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Разная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степень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использования доказательной базы</a:t>
                      </a:r>
                      <a:endParaRPr lang="en-US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ПОДХОД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Подход с позиций общественного здравоохранения</a:t>
                      </a:r>
                      <a:endParaRPr kumimoji="0" lang="en-GB" sz="1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Индивидуализированное лечение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Calibri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2937" y="24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18192"/>
              </p:ext>
            </p:extLst>
          </p:nvPr>
        </p:nvGraphicFramePr>
        <p:xfrm>
          <a:off x="0" y="525772"/>
          <a:ext cx="9144000" cy="45878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557220"/>
                <a:gridCol w="6586780"/>
              </a:tblGrid>
              <a:tr h="298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ТЕМА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РЕКОМЕНДАЦИЯ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739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Стадирование </a:t>
                      </a: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неинвазивный</a:t>
                      </a:r>
                      <a:r>
                        <a:rPr lang="ru-RU" sz="1300" b="1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метод (НИМ)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  <a:alpha val="9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APRI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-тест – это наиболее предпочтительный НИМ для оценки наличия цирроза печени.</a:t>
                      </a:r>
                      <a:endParaRPr lang="en-US" sz="1200" spc="0" dirty="0" smtClean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kern="1200" dirty="0" err="1" smtClean="0">
                          <a:effectLst/>
                        </a:rPr>
                        <a:t>Транзиентная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r>
                        <a:rPr lang="ru-RU" sz="1200" kern="1200" baseline="0" dirty="0" err="1" smtClean="0">
                          <a:effectLst/>
                        </a:rPr>
                        <a:t>эластография</a:t>
                      </a:r>
                      <a:r>
                        <a:rPr lang="ru-RU" sz="1200" kern="1200" baseline="0" dirty="0" smtClean="0">
                          <a:effectLst/>
                        </a:rPr>
                        <a:t> или </a:t>
                      </a:r>
                      <a:r>
                        <a:rPr lang="ru-RU" sz="1200" kern="1200" baseline="0" dirty="0" err="1" smtClean="0">
                          <a:effectLst/>
                        </a:rPr>
                        <a:t>Фибротест</a:t>
                      </a:r>
                      <a:r>
                        <a:rPr lang="ru-RU" sz="1200" kern="1200" baseline="0" dirty="0" smtClean="0">
                          <a:effectLst/>
                        </a:rPr>
                        <a:t> могут быть предпочтительными НИМ в условиях, где они доступны, и где стоимость исследования не является серьезным ограничением.</a:t>
                      </a:r>
                      <a:endParaRPr lang="en-US" sz="1200" spc="0" dirty="0" smtClean="0">
                        <a:effectLst/>
                        <a:latin typeface="+mn-lt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  <a:alpha val="96863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R="1217930" algn="l">
                        <a:spcAft>
                          <a:spcPts val="0"/>
                        </a:spcAft>
                        <a:tabLst>
                          <a:tab pos="1260475" algn="l"/>
                          <a:tab pos="1532890" algn="l"/>
                        </a:tabLst>
                      </a:pPr>
                      <a:r>
                        <a:rPr lang="ru-RU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Кто подлежит лечению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Пациенты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с декомпенсированным циррозом или циррозом (клинические критерии или индекс </a:t>
                      </a:r>
                      <a:r>
                        <a:rPr lang="en-US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APRI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2), независимо от уровней АЛТ, выявления </a:t>
                      </a:r>
                      <a:r>
                        <a:rPr lang="en-US" sz="1200" spc="0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HBeAg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или показателей ДНК ВГВ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.</a:t>
                      </a:r>
                      <a:endParaRPr lang="en-GB" sz="1200" spc="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Пациенты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без цирроза, но со стойким повышением уровней АЛТ </a:t>
                      </a:r>
                      <a:r>
                        <a:rPr lang="en-US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+/-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продолжающаяся репликация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ВГВ (ДНК ВГВ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spc="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000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МЕ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мл,</a:t>
                      </a:r>
                      <a:r>
                        <a:rPr lang="en-US" sz="1200" i="1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i="1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или</a:t>
                      </a:r>
                      <a:r>
                        <a:rPr lang="en-US" sz="1200" i="1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spc="0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HBeAg</a:t>
                      </a:r>
                      <a:r>
                        <a:rPr lang="en-US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+)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. </a:t>
                      </a:r>
                      <a:endParaRPr lang="en-GB" sz="1200" spc="0" dirty="0" smtClean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Терапия первой линии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Препараты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с </a:t>
                      </a:r>
                      <a:r>
                        <a:rPr lang="ru-RU" sz="1200" spc="0" baseline="0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всоким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барьером к резистентности (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тенофовир</a:t>
                      </a:r>
                      <a:r>
                        <a:rPr lang="en-US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[TDF] 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или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энтекавир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[ETV]).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ETV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для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детей в возрасте 2-11 лет.</a:t>
                      </a:r>
                      <a:endParaRPr lang="en-GB" sz="1200" spc="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Неудача лечения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Переход на </a:t>
                      </a:r>
                      <a:r>
                        <a:rPr lang="en-US" sz="120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TDF</a:t>
                      </a:r>
                      <a:r>
                        <a:rPr lang="ru-RU" sz="120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, если есть подтверждение устойчивости к </a:t>
                      </a:r>
                      <a:r>
                        <a:rPr lang="en-US" sz="120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3TC, ETV, ADF, TBV.</a:t>
                      </a:r>
                      <a:endParaRPr lang="en-GB" sz="1200" spc="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39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Отмена</a:t>
                      </a:r>
                      <a:r>
                        <a:rPr lang="ru-RU" sz="1300" b="1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терапии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Не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допускаюется отмена терапии у людей с циррозом печени</a:t>
                      </a:r>
                      <a:r>
                        <a:rPr lang="en-CA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. </a:t>
                      </a:r>
                      <a:endParaRPr lang="en-GB" sz="1200" spc="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При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отсутствии цирроза – отмена в индивидуальном порядке (стойкая утрата </a:t>
                      </a:r>
                      <a:r>
                        <a:rPr lang="en-CA" sz="1200" spc="0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HBeAg</a:t>
                      </a:r>
                      <a:r>
                        <a:rPr lang="en-CA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и/или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CA" sz="1200" spc="0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HBsAg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или неопределяемая ДНК ВГВ</a:t>
                      </a:r>
                      <a:r>
                        <a:rPr lang="en-CA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9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Мониторинг (ответа на лечение/токсичности</a:t>
                      </a: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)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1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Во время или до терапии</a:t>
                      </a:r>
                      <a:r>
                        <a:rPr lang="en-US" sz="1200" b="0" i="1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ru-RU" sz="1200" b="0" i="1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ежегодно – АЛТ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spc="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ДНК</a:t>
                      </a:r>
                      <a:r>
                        <a:rPr lang="ru-RU" sz="1200" spc="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ВГВ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до начала лечения - </a:t>
                      </a:r>
                      <a:r>
                        <a:rPr lang="en-US" sz="1200" spc="0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HBsAg</a:t>
                      </a:r>
                      <a:r>
                        <a:rPr lang="en-US" sz="1200" spc="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spc="0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HBeAg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APRI-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тест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).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Более частый мониторинг требуется при циррозе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.</a:t>
                      </a:r>
                      <a:endParaRPr lang="en-GB" sz="1200" spc="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Оценка исходной функции почек до начала терапии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.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3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Мониторинг для выявления ГЦК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УЗИ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АФП каждые 6 месяцев для людей с циррозом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и/или ГЦК в семейном анамнезе</a:t>
                      </a:r>
                      <a:r>
                        <a:rPr lang="en-US" sz="1200" spc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.</a:t>
                      </a:r>
                      <a:endParaRPr lang="en-GB" sz="1200" spc="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3"/>
          <p:cNvSpPr txBox="1"/>
          <p:nvPr/>
        </p:nvSpPr>
        <p:spPr>
          <a:xfrm>
            <a:off x="530064" y="51472"/>
            <a:ext cx="800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Краткий обзор рекомендаций Руководства по ВГВ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3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267494"/>
            <a:ext cx="70567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8280920" cy="129614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5599"/>
                </a:solidFill>
              </a:rPr>
              <a:t>Обновленные рекомендации по лечению людей с хронической инфекцией, вызванной вирусом гепатита С</a:t>
            </a:r>
          </a:p>
        </p:txBody>
      </p:sp>
      <p:pic>
        <p:nvPicPr>
          <p:cNvPr id="5" name="Picture 2" descr="C:\Users\mozalevskisa\Desktop\WORK Desktop November\HCV guidelines RUSSIAN\coverHC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82" y="2571750"/>
            <a:ext cx="989219" cy="14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Обновления в Руководстве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200153"/>
            <a:ext cx="6264696" cy="288376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+mn-lt"/>
              </a:rPr>
              <a:t>Основная рекомендация – использовать противовирусные препараты прямого действия вместо пегинтерферона/рибавирина</a:t>
            </a:r>
            <a:endParaRPr lang="en-US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Обзор рекомендаций относительно боцепревира и телапревира</a:t>
            </a:r>
            <a:endParaRPr lang="ru-RU" sz="28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Предпочтительные режимы терапии в зависимости от генотипа вируса и характеристик пациентов</a:t>
            </a:r>
            <a:endParaRPr lang="en-US" sz="2800" dirty="0" smtClean="0">
              <a:latin typeface="+mn-lt"/>
            </a:endParaRPr>
          </a:p>
        </p:txBody>
      </p:sp>
      <p:pic>
        <p:nvPicPr>
          <p:cNvPr id="2050" name="Picture 2" descr="C:\Users\mozalevskisa\Desktop\WORK Desktop November\HCV guidelines RUSSIAN\coverHC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9582"/>
            <a:ext cx="2098163" cy="313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Действующие рекомендации, включенные в Руководство 2014 г. – тестирование на ВГС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200153"/>
            <a:ext cx="8435280" cy="288376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Серологическое тестирование на ВГС следует предлагать лицам, которые</a:t>
            </a:r>
            <a:endParaRPr lang="en-GB" sz="2400" dirty="0" smtClean="0">
              <a:latin typeface="+mn-lt"/>
            </a:endParaRPr>
          </a:p>
          <a:p>
            <a:pPr lvl="1"/>
            <a:r>
              <a:rPr lang="ru-RU" sz="1600" dirty="0">
                <a:latin typeface="+mn-lt"/>
              </a:rPr>
              <a:t>о</a:t>
            </a:r>
            <a:r>
              <a:rPr lang="ru-RU" sz="1600" dirty="0" smtClean="0">
                <a:latin typeface="+mn-lt"/>
              </a:rPr>
              <a:t>тносятся к группам населения с высокой распространенностью ВГС, или</a:t>
            </a:r>
            <a:endParaRPr lang="en-GB" sz="1600" dirty="0">
              <a:latin typeface="+mn-lt"/>
            </a:endParaRPr>
          </a:p>
          <a:p>
            <a:pPr lvl="1"/>
            <a:r>
              <a:rPr lang="ru-RU" sz="1600" dirty="0" smtClean="0">
                <a:latin typeface="+mn-lt"/>
              </a:rPr>
              <a:t>сталкивались с риском заражения ВГС/ практиковали рискованные модели поведения</a:t>
            </a:r>
            <a:endParaRPr lang="en-GB" sz="16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Анализ нуклеиновых кислот (</a:t>
            </a:r>
            <a:r>
              <a:rPr lang="en-US" sz="2400" dirty="0" smtClean="0">
                <a:latin typeface="+mn-lt"/>
              </a:rPr>
              <a:t>NAT)</a:t>
            </a:r>
            <a:r>
              <a:rPr lang="ru-RU" sz="2400" dirty="0" smtClean="0">
                <a:latin typeface="+mn-lt"/>
              </a:rPr>
              <a:t> для выявления РНК ВГС следует проводить</a:t>
            </a:r>
            <a:endParaRPr lang="en-GB" sz="2400" dirty="0" smtClean="0">
              <a:latin typeface="+mn-lt"/>
            </a:endParaRPr>
          </a:p>
          <a:p>
            <a:pPr lvl="1"/>
            <a:r>
              <a:rPr lang="ru-RU" sz="1600" dirty="0">
                <a:latin typeface="+mn-lt"/>
              </a:rPr>
              <a:t>н</a:t>
            </a:r>
            <a:r>
              <a:rPr lang="ru-RU" sz="1600" dirty="0" smtClean="0">
                <a:latin typeface="+mn-lt"/>
              </a:rPr>
              <a:t>езамедлительно после получения положительных результатов анализа на антитела к ВГС – для установления диагноза хронической инфекции, вызванной ВГС</a:t>
            </a:r>
            <a:r>
              <a:rPr lang="en-GB" sz="1600" dirty="0" smtClean="0">
                <a:latin typeface="+mn-lt"/>
              </a:rPr>
              <a:t>, </a:t>
            </a:r>
            <a:r>
              <a:rPr lang="ru-RU" sz="1600" dirty="0" smtClean="0">
                <a:latin typeface="+mn-lt"/>
              </a:rPr>
              <a:t>и</a:t>
            </a:r>
            <a:endParaRPr lang="en-GB" sz="1600" dirty="0" smtClean="0">
              <a:latin typeface="+mn-lt"/>
            </a:endParaRPr>
          </a:p>
          <a:p>
            <a:pPr lvl="1"/>
            <a:r>
              <a:rPr lang="ru-RU" sz="1600" dirty="0">
                <a:latin typeface="+mn-lt"/>
              </a:rPr>
              <a:t>в</a:t>
            </a:r>
            <a:r>
              <a:rPr lang="ru-RU" sz="1600" dirty="0" smtClean="0">
                <a:latin typeface="+mn-lt"/>
              </a:rPr>
              <a:t> рамках обследования для начала терапии ВГС</a:t>
            </a:r>
            <a:r>
              <a:rPr lang="da-DK" sz="1600" dirty="0" smtClean="0">
                <a:latin typeface="+mn-lt"/>
              </a:rPr>
              <a:t>.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2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Time xmlns="88702faf-b26c-4069-9abd-b0d6ffcc54b5">Day 3</PresentationTime>
    <Processing xmlns="88702faf-b26c-4069-9abd-b0d6ffcc54b5">in-house</Processing>
    <Resposible_x0020_officer xmlns="88702faf-b26c-4069-9abd-b0d6ffcc54b5">
      <UserInfo>
        <DisplayName/>
        <AccountId xsi:nil="true"/>
        <AccountType/>
      </UserInfo>
    </Resposible_x0020_officer>
    <PPTStatus xmlns="88702faf-b26c-4069-9abd-b0d6ffcc54b5">In progress</PPTStatus>
    <LNG_x0020_Job_x0020_number xmlns="88702faf-b26c-4069-9abd-b0d6ffcc54b5">160738</LNG_x0020_Job_x0020_number>
    <TRA_x0020_Language xmlns="88702faf-b26c-4069-9abd-b0d6ffcc54b5">Russian</TRA_x0020_Language>
    <WordCount xmlns="88702faf-b26c-4069-9abd-b0d6ffcc54b5">521</WordCount>
    <When xmlns="88702faf-b26c-4069-9abd-b0d6ffcc54b5">afternoon session</When>
    <_dlc_DocId xmlns="88702faf-b26c-4069-9abd-b0d6ffcc54b5">2NFW73KD5CKP-27868203-47</_dlc_DocId>
    <_dlc_DocIdUrl xmlns="88702faf-b26c-4069-9abd-b0d6ffcc54b5">
      <Url>https://workspace.who.int/sites/EURO-LNGdocRequests/ppts/_layouts/15/DocIdRedir.aspx?ID=2NFW73KD5CKP-27868203-47</Url>
      <Description>2NFW73KD5CKP-27868203-47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CandSCRCppt" ma:contentTypeID="0x01010001ABB43514F4D045B60AFD9F3AA569400043BB34986E0C984ABF9E49FD3F5E7C13" ma:contentTypeVersion="27" ma:contentTypeDescription="" ma:contentTypeScope="" ma:versionID="e39b9ea2f0d0ae44b7aee09d5d939389">
  <xsd:schema xmlns:xsd="http://www.w3.org/2001/XMLSchema" xmlns:xs="http://www.w3.org/2001/XMLSchema" xmlns:p="http://schemas.microsoft.com/office/2006/metadata/properties" xmlns:ns1="88702faf-b26c-4069-9abd-b0d6ffcc54b5" targetNamespace="http://schemas.microsoft.com/office/2006/metadata/properties" ma:root="true" ma:fieldsID="dae9d1d0525a29f99bcfcc9d088402b2" ns1:_="">
    <xsd:import namespace="88702faf-b26c-4069-9abd-b0d6ffcc54b5"/>
    <xsd:element name="properties">
      <xsd:complexType>
        <xsd:sequence>
          <xsd:element name="documentManagement">
            <xsd:complexType>
              <xsd:all>
                <xsd:element ref="ns1:LNG_x0020_Job_x0020_number" minOccurs="0"/>
                <xsd:element ref="ns1:WordCount" minOccurs="0"/>
                <xsd:element ref="ns1:TRA_x0020_Language" minOccurs="0"/>
                <xsd:element ref="ns1:PresentationTime" minOccurs="0"/>
                <xsd:element ref="ns1:When" minOccurs="0"/>
                <xsd:element ref="ns1:Processing" minOccurs="0"/>
                <xsd:element ref="ns1:Resposible_x0020_officer" minOccurs="0"/>
                <xsd:element ref="ns1:_dlc_DocId" minOccurs="0"/>
                <xsd:element ref="ns1:_dlc_DocIdUrl" minOccurs="0"/>
                <xsd:element ref="ns1:_dlc_DocIdPersistId" minOccurs="0"/>
                <xsd:element ref="ns1:PPT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02faf-b26c-4069-9abd-b0d6ffcc54b5" elementFormDefault="qualified">
    <xsd:import namespace="http://schemas.microsoft.com/office/2006/documentManagement/types"/>
    <xsd:import namespace="http://schemas.microsoft.com/office/infopath/2007/PartnerControls"/>
    <xsd:element name="LNG_x0020_Job_x0020_number" ma:index="0" nillable="true" ma:displayName="LNG Job number" ma:internalName="LNG_x0020_Job_x0020_number">
      <xsd:simpleType>
        <xsd:restriction base="dms:Text">
          <xsd:maxLength value="255"/>
        </xsd:restriction>
      </xsd:simpleType>
    </xsd:element>
    <xsd:element name="WordCount" ma:index="1" nillable="true" ma:displayName="WordCount" ma:decimals="0" ma:internalName="WordCount">
      <xsd:simpleType>
        <xsd:restriction base="dms:Number"/>
      </xsd:simpleType>
    </xsd:element>
    <xsd:element name="TRA_x0020_Language" ma:index="4" nillable="true" ma:displayName="Document language" ma:format="Dropdown" ma:internalName="TRA_x0020_Language" ma:readOnly="false">
      <xsd:simpleType>
        <xsd:restriction base="dms:Choice">
          <xsd:enumeration value="English"/>
          <xsd:enumeration value="French"/>
          <xsd:enumeration value="German"/>
          <xsd:enumeration value="Russian"/>
        </xsd:restriction>
      </xsd:simpleType>
    </xsd:element>
    <xsd:element name="PresentationTime" ma:index="5" nillable="true" ma:displayName="PresentationTime" ma:default="Day 1" ma:format="Dropdown" ma:internalName="PresentationTime">
      <xsd:simpleType>
        <xsd:restriction base="dms:Choice">
          <xsd:enumeration value="Day 1"/>
          <xsd:enumeration value="Day 2"/>
          <xsd:enumeration value="Day 3"/>
          <xsd:enumeration value="Day 4"/>
        </xsd:restriction>
      </xsd:simpleType>
    </xsd:element>
    <xsd:element name="When" ma:index="6" nillable="true" ma:displayName="When" ma:default="morning session" ma:format="Dropdown" ma:internalName="When" ma:readOnly="false">
      <xsd:simpleType>
        <xsd:restriction base="dms:Choice">
          <xsd:enumeration value="morning session"/>
          <xsd:enumeration value="afternoon session"/>
        </xsd:restriction>
      </xsd:simpleType>
    </xsd:element>
    <xsd:element name="Processing" ma:index="7" nillable="true" ma:displayName="Processing" ma:description="Editing/translation is done in-house or outsourced to freelancers." ma:format="Dropdown" ma:internalName="Processing" ma:readOnly="false">
      <xsd:simpleType>
        <xsd:restriction base="dms:Choice">
          <xsd:enumeration value="in-house"/>
          <xsd:enumeration value="outsourced"/>
        </xsd:restriction>
      </xsd:simpleType>
    </xsd:element>
    <xsd:element name="Resposible_x0020_officer" ma:index="9" nillable="true" ma:displayName="Responsible officer" ma:description="Please, indicate the author of the document or a person who can be contacted in case of editorial queries." ma:list="UserInfo" ma:SharePointGroup="0" ma:internalName="Resposible_x0020_offic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PTStatus" ma:index="20" nillable="true" ma:displayName="PPTStatus" ma:format="Dropdown" ma:internalName="PPTStatus">
      <xsd:simpleType>
        <xsd:restriction base="dms:Choice">
          <xsd:enumeration value="Original"/>
          <xsd:enumeration value="In progress"/>
          <xsd:enumeration value="Edited"/>
          <xsd:enumeration value="Final"/>
          <xsd:enumeration value="Publish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3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744B34-C9EC-4B8B-BFDB-DDFB95F9A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2EB8F7-A6E8-4987-933D-C56EDB22481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EFC40F-D227-4867-B350-5C81D23A9D62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8702faf-b26c-4069-9abd-b0d6ffcc54b5"/>
  </ds:schemaRefs>
</ds:datastoreItem>
</file>

<file path=customXml/itemProps4.xml><?xml version="1.0" encoding="utf-8"?>
<ds:datastoreItem xmlns:ds="http://schemas.openxmlformats.org/officeDocument/2006/customXml" ds:itemID="{ED2B2DDF-A5A8-42E3-B08D-2CAB53C21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02faf-b26c-4069-9abd-b0d6ffcc5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1428</Words>
  <Application>Microsoft Office PowerPoint</Application>
  <PresentationFormat>On-screen Show (16:9)</PresentationFormat>
  <Paragraphs>237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2_Office Theme</vt:lpstr>
      <vt:lpstr>1_Office Theme</vt:lpstr>
      <vt:lpstr>master</vt:lpstr>
      <vt:lpstr>Рекомендации ВОЗ по профилактике, помощи и лечению людей с хронической инфекцией, вызванной вирусом гепатита В</vt:lpstr>
      <vt:lpstr>Обзор рекомендаций по лечению гепатита В: </vt:lpstr>
      <vt:lpstr>История вопроса</vt:lpstr>
      <vt:lpstr>Почему необходимы рекомендации ВОЗ по лечению гепатита В?</vt:lpstr>
      <vt:lpstr>Отличительные черты рекомендаций ВОЗ:</vt:lpstr>
      <vt:lpstr>PowerPoint Presentation</vt:lpstr>
      <vt:lpstr>Обновленные рекомендации по лечению людей с хронической инфекцией, вызванной вирусом гепатита С</vt:lpstr>
      <vt:lpstr>Обновления в Руководстве</vt:lpstr>
      <vt:lpstr>Действующие рекомендации, включенные в Руководство 2014 г. – тестирование на ВГС</vt:lpstr>
      <vt:lpstr>Действующие рекомендации, включенные в Руководство 2014 г. – оценка перед  назначением терапии</vt:lpstr>
      <vt:lpstr>Лечение противовирусными препаратами прямого действия (ПППД)</vt:lpstr>
      <vt:lpstr>Определение предпочтительного и альтернативных режимов терапии</vt:lpstr>
      <vt:lpstr>Рекомендуемые предпочтительные режимы терапии для пациентов без цирроза печени</vt:lpstr>
      <vt:lpstr>Рекомендуемые предпочтительные режимы терапии для пациентов с циррозом печени</vt:lpstr>
      <vt:lpstr>Рекомендуемые альтернативные схемы терапии для пациентов без цирроза</vt:lpstr>
      <vt:lpstr>Рекомендуемые альтернативные схемы терапии для пациентов с циррозом</vt:lpstr>
      <vt:lpstr>Кого следует лечить?</vt:lpstr>
      <vt:lpstr>Цена на софосбувир в ряде стран</vt:lpstr>
      <vt:lpstr>Выводы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for the health sector response to viral hepatitis</dc:title>
  <dc:creator>World Health Organization Regional Office for Europe</dc:creator>
  <cp:lastModifiedBy>MOZALEVSKIS, Antons</cp:lastModifiedBy>
  <cp:revision>98</cp:revision>
  <dcterms:created xsi:type="dcterms:W3CDTF">2016-07-06T13:14:59Z</dcterms:created>
  <dcterms:modified xsi:type="dcterms:W3CDTF">2016-12-21T12:58:31Z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8" name="ContentTypeId">
    <vt:lpwstr>0x01010001ABB43514F4D045B60AFD9F3AA569400043BB34986E0C984ABF9E49FD3F5E7C13</vt:lpwstr>
  </property>
  <property fmtid="{D5CDD505-2E9C-101B-9397-08002B2CF9AE}" pid="9" name="_dlc_DocIdItemGuid">
    <vt:lpwstr>79408d9a-c017-4ae7-9ca4-545651570b01</vt:lpwstr>
  </property>
</Properties>
</file>