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850" r:id="rId2"/>
  </p:sldMasterIdLst>
  <p:notesMasterIdLst>
    <p:notesMasterId r:id="rId24"/>
  </p:notesMasterIdLst>
  <p:handoutMasterIdLst>
    <p:handoutMasterId r:id="rId25"/>
  </p:handoutMasterIdLst>
  <p:sldIdLst>
    <p:sldId id="316" r:id="rId3"/>
    <p:sldId id="295" r:id="rId4"/>
    <p:sldId id="296" r:id="rId5"/>
    <p:sldId id="348" r:id="rId6"/>
    <p:sldId id="349" r:id="rId7"/>
    <p:sldId id="350" r:id="rId8"/>
    <p:sldId id="332" r:id="rId9"/>
    <p:sldId id="303" r:id="rId10"/>
    <p:sldId id="297" r:id="rId11"/>
    <p:sldId id="333" r:id="rId12"/>
    <p:sldId id="337" r:id="rId13"/>
    <p:sldId id="338" r:id="rId14"/>
    <p:sldId id="334" r:id="rId15"/>
    <p:sldId id="335" r:id="rId16"/>
    <p:sldId id="336" r:id="rId17"/>
    <p:sldId id="307" r:id="rId18"/>
    <p:sldId id="344" r:id="rId19"/>
    <p:sldId id="343" r:id="rId20"/>
    <p:sldId id="357" r:id="rId21"/>
    <p:sldId id="289" r:id="rId22"/>
    <p:sldId id="276" r:id="rId23"/>
  </p:sldIdLst>
  <p:sldSz cx="9144000" cy="6858000" type="screen4x3"/>
  <p:notesSz cx="6669088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99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4915" autoAdjust="0"/>
  </p:normalViewPr>
  <p:slideViewPr>
    <p:cSldViewPr snapToObjects="1">
      <p:cViewPr varScale="1">
        <p:scale>
          <a:sx n="83" d="100"/>
          <a:sy n="83" d="100"/>
        </p:scale>
        <p:origin x="-7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9" d="100"/>
          <a:sy n="89" d="100"/>
        </p:scale>
        <p:origin x="37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cuments\&#1057;&#1058;&#1040;&#1058;&#1068;&#1048;\&#1087;&#1086;%20&#1075;&#1086;&#1076;.&#1086;&#1090;&#1095;&#1077;&#1090;&#1091;\&#1087;&#1086;%20&#1089;&#1072;&#1081;&#1090;&#1091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Documents\&#1057;&#1058;&#1040;&#1058;&#1068;&#1048;\&#1087;&#1086;%20&#1075;&#1086;&#1076;.&#1086;&#1090;&#1095;&#1077;&#1090;&#1091;\&#1087;&#1086;%20&#1089;&#1072;&#1081;&#1090;&#1091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Documents\&#1057;&#1058;&#1040;&#1058;&#1068;&#1048;\&#1087;&#1086;%20&#1075;&#1086;&#1076;.&#1086;&#1090;&#1095;&#1077;&#1090;&#1091;\&#1087;&#1086;%20&#1089;&#1072;&#1081;&#1090;&#10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0449060333634E-2"/>
          <c:y val="0.20317117542495283"/>
          <c:w val="0.90694955093966634"/>
          <c:h val="0.588763163742040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сообщения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4"/>
              <c:layout>
                <c:manualLayout>
                  <c:x val="0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Лист1!$B$1:$G$1</c:f>
              <c:strCache>
                <c:ptCount val="6"/>
                <c:pt idx="0">
                  <c:v>Годовой отчет 2010</c:v>
                </c:pt>
                <c:pt idx="1">
                  <c:v>Годовой отчет 2011</c:v>
                </c:pt>
                <c:pt idx="2">
                  <c:v>Годовой отчет 2012</c:v>
                </c:pt>
                <c:pt idx="3">
                  <c:v>Годовой отчет 2013</c:v>
                </c:pt>
                <c:pt idx="4">
                  <c:v>Годовой отчет 2014</c:v>
                </c:pt>
                <c:pt idx="5">
                  <c:v>Годовой отчет 2015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74</c:v>
                </c:pt>
                <c:pt idx="1">
                  <c:v>117</c:v>
                </c:pt>
                <c:pt idx="2">
                  <c:v>181</c:v>
                </c:pt>
                <c:pt idx="3">
                  <c:v>64</c:v>
                </c:pt>
                <c:pt idx="4">
                  <c:v>723</c:v>
                </c:pt>
                <c:pt idx="5">
                  <c:v>891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642432"/>
        <c:axId val="38643968"/>
        <c:axId val="0"/>
      </c:bar3DChart>
      <c:catAx>
        <c:axId val="38642432"/>
        <c:scaling>
          <c:orientation val="minMax"/>
        </c:scaling>
        <c:delete val="0"/>
        <c:axPos val="b"/>
        <c:majorTickMark val="out"/>
        <c:minorTickMark val="none"/>
        <c:tickLblPos val="nextTo"/>
        <c:crossAx val="38643968"/>
        <c:crosses val="autoZero"/>
        <c:auto val="1"/>
        <c:lblAlgn val="ctr"/>
        <c:lblOffset val="100"/>
        <c:noMultiLvlLbl val="0"/>
      </c:catAx>
      <c:valAx>
        <c:axId val="38643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642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35902534247233"/>
          <c:y val="0.21119839960802075"/>
          <c:w val="0.87391643612116054"/>
          <c:h val="0.58244186318479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Лист1!$A$5</c:f>
              <c:strCache>
                <c:ptCount val="1"/>
                <c:pt idx="0">
                  <c:v>просмотров ВСЕГО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4"/>
              <c:layout>
                <c:manualLayout>
                  <c:x val="0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Лист1!$B$1:$G$1</c:f>
              <c:strCache>
                <c:ptCount val="6"/>
                <c:pt idx="0">
                  <c:v>Годовой отчет 2010</c:v>
                </c:pt>
                <c:pt idx="1">
                  <c:v>Годовой отчет 2011</c:v>
                </c:pt>
                <c:pt idx="2">
                  <c:v>Годовой отчет 2012</c:v>
                </c:pt>
                <c:pt idx="3">
                  <c:v>Годовой отчет 2013</c:v>
                </c:pt>
                <c:pt idx="4">
                  <c:v>Годовой отчет 2014</c:v>
                </c:pt>
                <c:pt idx="5">
                  <c:v>Годовой отчет 2015</c:v>
                </c:pt>
              </c:strCache>
            </c: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3114</c:v>
                </c:pt>
                <c:pt idx="1">
                  <c:v>4644</c:v>
                </c:pt>
                <c:pt idx="2">
                  <c:v>11774</c:v>
                </c:pt>
                <c:pt idx="3">
                  <c:v>4334</c:v>
                </c:pt>
                <c:pt idx="4">
                  <c:v>29827</c:v>
                </c:pt>
                <c:pt idx="5">
                  <c:v>29317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269504"/>
        <c:axId val="39271040"/>
        <c:axId val="0"/>
      </c:bar3DChart>
      <c:catAx>
        <c:axId val="39269504"/>
        <c:scaling>
          <c:orientation val="minMax"/>
        </c:scaling>
        <c:delete val="0"/>
        <c:axPos val="b"/>
        <c:majorTickMark val="out"/>
        <c:minorTickMark val="none"/>
        <c:tickLblPos val="nextTo"/>
        <c:crossAx val="39271040"/>
        <c:crosses val="autoZero"/>
        <c:auto val="1"/>
        <c:lblAlgn val="ctr"/>
        <c:lblOffset val="100"/>
        <c:noMultiLvlLbl val="0"/>
      </c:catAx>
      <c:valAx>
        <c:axId val="39271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269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50530845806431E-2"/>
          <c:y val="0.16642780431803875"/>
          <c:w val="0.87391643612116054"/>
          <c:h val="0.6439363218901603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просмотров одной темы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00B050"/>
                </a:solidFill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>
                  <a:solidFill>
                    <a:srgbClr val="00B050"/>
                  </a:solidFill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FF0000"/>
                </a:solidFill>
                <a:ln>
                  <a:solidFill>
                    <a:srgbClr val="00B050"/>
                  </a:solidFill>
                </a:ln>
              </c:spPr>
            </c:marker>
            <c:bubble3D val="0"/>
          </c:dPt>
          <c:dPt>
            <c:idx val="3"/>
            <c:marker>
              <c:spPr>
                <a:solidFill>
                  <a:srgbClr val="FF0000"/>
                </a:solidFill>
                <a:ln>
                  <a:solidFill>
                    <a:srgbClr val="00B050"/>
                  </a:solidFill>
                </a:ln>
              </c:spPr>
            </c:marker>
            <c:bubble3D val="0"/>
          </c:dPt>
          <c:dLbls>
            <c:dLbl>
              <c:idx val="3"/>
              <c:layout>
                <c:manualLayout>
                  <c:x val="-7.2254234163348419E-2"/>
                  <c:y val="-9.3809363491154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Лист1!$B$1:$G$1</c:f>
              <c:strCache>
                <c:ptCount val="6"/>
                <c:pt idx="0">
                  <c:v>Годовой отчет 2010</c:v>
                </c:pt>
                <c:pt idx="1">
                  <c:v>Годовой отчет 2011</c:v>
                </c:pt>
                <c:pt idx="2">
                  <c:v>Годовой отчет 2012</c:v>
                </c:pt>
                <c:pt idx="3">
                  <c:v>Годовой отчет 2013</c:v>
                </c:pt>
                <c:pt idx="4">
                  <c:v>Годовой отчет 2014</c:v>
                </c:pt>
                <c:pt idx="5">
                  <c:v>Годовой отчет 2015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784</c:v>
                </c:pt>
                <c:pt idx="1">
                  <c:v>1309</c:v>
                </c:pt>
                <c:pt idx="2">
                  <c:v>2869</c:v>
                </c:pt>
                <c:pt idx="3">
                  <c:v>1470</c:v>
                </c:pt>
                <c:pt idx="4">
                  <c:v>6429</c:v>
                </c:pt>
                <c:pt idx="5">
                  <c:v>8986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13408"/>
        <c:axId val="39314944"/>
      </c:lineChart>
      <c:catAx>
        <c:axId val="39313408"/>
        <c:scaling>
          <c:orientation val="minMax"/>
        </c:scaling>
        <c:delete val="0"/>
        <c:axPos val="b"/>
        <c:majorTickMark val="out"/>
        <c:minorTickMark val="none"/>
        <c:tickLblPos val="nextTo"/>
        <c:crossAx val="39314944"/>
        <c:crosses val="autoZero"/>
        <c:auto val="1"/>
        <c:lblAlgn val="ctr"/>
        <c:lblOffset val="100"/>
        <c:noMultiLvlLbl val="0"/>
      </c:catAx>
      <c:valAx>
        <c:axId val="39314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313408"/>
        <c:crosses val="autoZero"/>
        <c:crossBetween val="between"/>
        <c:majorUnit val="2000"/>
        <c:minorUnit val="5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0.02747</cdr:x>
      <cdr:y>0.05263</cdr:y>
    </cdr:from>
    <cdr:to>
      <cdr:x>0.96061</cdr:x>
      <cdr:y>0.1557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104" y="144016"/>
          <a:ext cx="4147344" cy="282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b="1" dirty="0" smtClean="0"/>
            <a:t>Количество </a:t>
          </a:r>
          <a:r>
            <a:rPr lang="ru-RU" b="1" dirty="0"/>
            <a:t>сообщений в </a:t>
          </a:r>
          <a:r>
            <a:rPr lang="ru-RU" b="1" dirty="0" smtClean="0"/>
            <a:t>разделе " Годовой отчет" </a:t>
          </a:r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0.05496</cdr:x>
      <cdr:y>0</cdr:y>
    </cdr:from>
    <cdr:to>
      <cdr:x>0.96266</cdr:x>
      <cdr:y>0.17163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4745" y="-1196752"/>
          <a:ext cx="3877123" cy="481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b="1" dirty="0"/>
            <a:t>Суммарное количество просмотров тем </a:t>
          </a:r>
          <a:endParaRPr lang="ru-RU" b="1" dirty="0" smtClean="0"/>
        </a:p>
        <a:p xmlns:a="http://schemas.openxmlformats.org/drawingml/2006/main">
          <a:pPr algn="ctr"/>
          <a:r>
            <a:rPr lang="ru-RU" b="1" dirty="0" smtClean="0"/>
            <a:t>в разделе " </a:t>
          </a:r>
          <a:r>
            <a:rPr lang="ru-RU" b="1" dirty="0"/>
            <a:t>Годовой отчет"</a:t>
          </a:r>
          <a:endParaRPr lang="ru-RU" dirty="0"/>
        </a:p>
        <a:p xmlns:a="http://schemas.openxmlformats.org/drawingml/2006/main">
          <a:pPr algn="ctr"/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0.1559</cdr:x>
      <cdr:y>0.03333</cdr:y>
    </cdr:from>
    <cdr:to>
      <cdr:x>0.82937</cdr:x>
      <cdr:y>0.16667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0138" y="72007"/>
          <a:ext cx="47525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b="1" dirty="0"/>
            <a:t>Максимальное количество просмотров темы в разделе" Годовой отчет</a:t>
          </a:r>
          <a:r>
            <a:rPr lang="ru-RU" b="1" dirty="0" smtClean="0"/>
            <a:t>"</a:t>
          </a:r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0BF47A-B7D6-464C-98CC-9A33C21F8A4F}" type="datetimeFigureOut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0C5FA3-C5A7-438B-8571-F22F538E97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562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72AF63-03D8-4D2C-A421-8999FD951E79}" type="datetimeFigureOut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5FBC841-0450-4DCD-97EA-AEE8B673B1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865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B0C2EF-4738-4617-A9F9-0C6DB01F3147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EDB1B68-F2DD-44A2-835E-DDEE63829FD0}" type="slidenum">
              <a:rPr lang="ru-RU" altLang="ru-RU" smtClean="0">
                <a:latin typeface="Calibri" pitchFamily="34" charset="0"/>
              </a:rPr>
              <a:pPr/>
              <a:t>10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727E1CD-1127-4804-B1AA-C9AF38D92F47}" type="slidenum">
              <a:rPr lang="ru-RU" altLang="ru-RU" smtClean="0">
                <a:latin typeface="Calibri" pitchFamily="34" charset="0"/>
              </a:rPr>
              <a:pPr/>
              <a:t>11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843FC16-5091-4D4A-AB0B-3CE461F16DA1}" type="slidenum">
              <a:rPr lang="ru-RU" altLang="ru-RU" smtClean="0">
                <a:latin typeface="Calibri" pitchFamily="34" charset="0"/>
              </a:rPr>
              <a:pPr/>
              <a:t>12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0DDD553-9E7B-4822-8E09-418D73815A18}" type="slidenum">
              <a:rPr lang="ru-RU" altLang="ru-RU" smtClean="0">
                <a:latin typeface="Calibri" pitchFamily="34" charset="0"/>
              </a:rPr>
              <a:pPr/>
              <a:t>13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66700" algn="l"/>
              </a:tabLst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14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66700" algn="l"/>
              </a:tabLst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A322678-0E0F-4364-B7C5-57DA7FB86DCC}" type="slidenum">
              <a:rPr lang="ru-RU" altLang="ru-RU" smtClean="0">
                <a:latin typeface="Calibri" pitchFamily="34" charset="0"/>
              </a:rPr>
              <a:pPr/>
              <a:t>15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12D97F9-C1BD-48F4-85BF-0DA5413D51F1}" type="slidenum">
              <a:rPr lang="ru-RU" altLang="ru-RU" smtClean="0">
                <a:latin typeface="Calibri" pitchFamily="34" charset="0"/>
              </a:rPr>
              <a:pPr/>
              <a:t>16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53C8DFD-9596-4993-BB6F-6F2718BCA244}" type="slidenum">
              <a:rPr lang="ru-RU" altLang="ru-RU" smtClean="0">
                <a:latin typeface="Calibri" pitchFamily="34" charset="0"/>
              </a:rPr>
              <a:pPr/>
              <a:t>17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11C2A12-897B-4FFA-A0F6-4B535AD1A7BE}" type="slidenum">
              <a:rPr lang="ru-RU" altLang="ru-RU" smtClean="0">
                <a:latin typeface="Calibri" pitchFamily="34" charset="0"/>
              </a:rPr>
              <a:pPr/>
              <a:t>18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99E8BF3-50D6-42F2-9843-4D6791E1AE1C}" type="slidenum">
              <a:rPr lang="ru-RU" altLang="ru-RU" smtClean="0">
                <a:latin typeface="Calibri" pitchFamily="34" charset="0"/>
              </a:rPr>
              <a:pPr/>
              <a:t>19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5CB534E-97C4-48F8-AD16-484D3631679E}" type="slidenum">
              <a:rPr lang="ru-RU" altLang="ru-RU" smtClean="0">
                <a:latin typeface="Calibri" pitchFamily="34" charset="0"/>
              </a:rPr>
              <a:pPr/>
              <a:t>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BC841-0450-4DCD-97EA-AEE8B673B186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8573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BC841-0450-4DCD-97EA-AEE8B673B186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777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100" dirty="0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6360E9A-D628-4000-BBA8-CD4429823E4D}" type="slidenum">
              <a:rPr lang="ru-RU" altLang="ru-RU" smtClean="0">
                <a:latin typeface="Calibri" pitchFamily="34" charset="0"/>
              </a:rPr>
              <a:pPr/>
              <a:t>3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4EA2A93-E3E8-4CD9-91FC-7770E71C6C61}" type="slidenum">
              <a:rPr lang="ru-RU" altLang="ru-RU" smtClean="0">
                <a:latin typeface="Calibri" pitchFamily="34" charset="0"/>
              </a:rPr>
              <a:pPr/>
              <a:t>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99E8BF3-50D6-42F2-9843-4D6791E1AE1C}" type="slidenum">
              <a:rPr lang="ru-RU" altLang="ru-RU" smtClean="0">
                <a:latin typeface="Calibri" pitchFamily="34" charset="0"/>
              </a:rPr>
              <a:pPr/>
              <a:t>5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2CFAA95-64E9-46D5-B641-9E75EC8DD393}" type="slidenum">
              <a:rPr lang="ru-RU" altLang="ru-RU" smtClean="0">
                <a:latin typeface="Calibri" pitchFamily="34" charset="0"/>
              </a:rPr>
              <a:pPr/>
              <a:t>6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44E014B-5CBE-4287-AAE1-ED36A1A43F41}" type="slidenum">
              <a:rPr lang="ru-RU" altLang="ru-RU" smtClean="0">
                <a:latin typeface="Calibri" pitchFamily="34" charset="0"/>
              </a:rPr>
              <a:pPr/>
              <a:t>7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954CFED-6944-46C4-9996-5F64F422E11D}" type="slidenum">
              <a:rPr lang="ru-RU" altLang="ru-RU" smtClean="0">
                <a:latin typeface="Calibri" pitchFamily="34" charset="0"/>
              </a:rPr>
              <a:pPr/>
              <a:t>8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0407DC-1EC9-4598-83C2-117FDDF01290}" type="slidenum">
              <a:rPr lang="ru-RU" altLang="ru-RU" smtClean="0">
                <a:latin typeface="Calibri" pitchFamily="34" charset="0"/>
              </a:rPr>
              <a:pPr/>
              <a:t>9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46CC1-7F95-40D1-AECE-DAEEB50EB6D3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972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4743-F9C2-4366-88C2-0383A43F976F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293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0BC6-5904-4AC9-AD79-7879231339B3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221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04C79-30F2-449D-A5D8-894F8516B9F3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2795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844F5-5C5D-4D06-93A8-AFFDBB32D9B6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44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32EA6-4B8B-4F62-ABE2-1B06B1B371F6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2106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07DF9-34EA-4A41-ABAA-8C978CA3B2DF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202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24880-F090-45BF-9C02-7F3A7E424FB5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0842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E02E-3AE3-4995-99D1-A0B2F5A714E4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7121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D1AD8-CCA5-425F-8C37-8FD9F524D0D3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3586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0BCE-F858-4568-ADF1-A7F58BE641D0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210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7C59-1AFD-4DF8-91EA-E27C1C84307D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24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FA6D-1671-48BE-B4EE-5683DD1C4CF0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2717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47640-CD38-40BE-8CE2-D825A66A566B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9155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DEF7B-7381-4430-9744-9CA4CC3B6812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273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91740-AE7B-4522-ADA3-1160D935274B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336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D279-4019-4856-B86F-4621774742F9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52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541E4-D8E2-4A1F-9FE0-6F4003E8F391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870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76690-1BA5-4200-AE35-E072A524F0DD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008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360D-97E6-4495-A426-C7860F6CE526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598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DA59-7952-4DA9-99FB-309A028391A3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27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38104-0A8A-4F9F-8277-C1285E87B7BC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676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66FF83-14D0-4AFF-B425-17DE66A49FC2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F8DEC8-84EF-46FB-8142-796BCF0E6D05}" type="datetime1">
              <a:rPr lang="ru-RU"/>
              <a:pPr>
                <a:defRPr/>
              </a:pPr>
              <a:t>13.10.2016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dravmanager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ravmanager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21037"/>
            <a:ext cx="7884319" cy="2592288"/>
          </a:xfrm>
        </p:spPr>
        <p:txBody>
          <a:bodyPr/>
          <a:lstStyle/>
          <a:p>
            <a:pPr eaLnBrk="1" hangingPunct="1"/>
            <a:r>
              <a:rPr lang="ru-RU" sz="3600" i="1" dirty="0">
                <a:solidFill>
                  <a:schemeClr val="bg1"/>
                </a:solidFill>
              </a:rPr>
              <a:t>Информационное взаимодействие между территориальным органом субъекта Российской Федерации и ФГБУ «ЦНИИОИЗ» Минздрава России</a:t>
            </a:r>
            <a:endParaRPr lang="ru-RU" altLang="ru-RU" sz="3600" dirty="0" smtClean="0">
              <a:solidFill>
                <a:schemeClr val="bg1"/>
              </a:solidFill>
            </a:endParaRP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3419872" y="5013325"/>
            <a:ext cx="5703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400" b="1" dirty="0">
                <a:solidFill>
                  <a:srgbClr val="FFFFFF"/>
                </a:solidFill>
              </a:rPr>
              <a:t>А.В. Поликарпов, к.м.н., зав. отделом статистики</a:t>
            </a:r>
          </a:p>
          <a:p>
            <a:pPr algn="r" eaLnBrk="1" hangingPunct="1"/>
            <a:r>
              <a:rPr lang="ru-RU" altLang="ru-RU" sz="1400" b="1" dirty="0">
                <a:solidFill>
                  <a:srgbClr val="FFFFFF"/>
                </a:solidFill>
              </a:rPr>
              <a:t> ФГБУ «Центральный Научно-исследовательский институт организации и информатизации здравоохранения» </a:t>
            </a:r>
          </a:p>
          <a:p>
            <a:pPr algn="r" eaLnBrk="1" hangingPunct="1"/>
            <a:r>
              <a:rPr lang="ru-RU" altLang="ru-RU" sz="1400" b="1" dirty="0">
                <a:solidFill>
                  <a:srgbClr val="FFFFFF"/>
                </a:solidFill>
              </a:rPr>
              <a:t>Министерства здравоохранения Российской Федерации</a:t>
            </a:r>
            <a:endParaRPr lang="ru-RU" altLang="ru-RU" sz="16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112713"/>
            <a:ext cx="8639175" cy="781050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800" b="1" dirty="0"/>
              <a:t>Система обработки статистической отчетности «МЕДСТАТ» </a:t>
            </a: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1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607" y="990600"/>
            <a:ext cx="8408194" cy="5138738"/>
          </a:xfrm>
          <a:prstGeom prst="roundRect">
            <a:avLst>
              <a:gd name="adj" fmla="val 93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600" u="sng" dirty="0"/>
          </a:p>
        </p:txBody>
      </p:sp>
      <p:sp>
        <p:nvSpPr>
          <p:cNvPr id="204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438DA4D-CD04-4B87-92EA-112ADA9141B1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10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0486" name="Picture 3" descr="C:\Users\n.golubev\Documents\Годовой отчет 2015\WEB-семинары\Доклад по медстат\S120x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666" y="722314"/>
            <a:ext cx="626269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7263" y="1008064"/>
            <a:ext cx="66389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spc="300" dirty="0">
                <a:solidFill>
                  <a:srgbClr val="FF0000"/>
                </a:solidFill>
              </a:rPr>
              <a:t>Преимущества «МЕДСТАТ»</a:t>
            </a:r>
          </a:p>
        </p:txBody>
      </p:sp>
      <p:sp>
        <p:nvSpPr>
          <p:cNvPr id="20488" name="Прямоугольник 4"/>
          <p:cNvSpPr>
            <a:spLocks noChangeArrowheads="1"/>
          </p:cNvSpPr>
          <p:nvPr/>
        </p:nvSpPr>
        <p:spPr bwMode="auto">
          <a:xfrm>
            <a:off x="452437" y="1484784"/>
            <a:ext cx="8234363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2800" dirty="0"/>
              <a:t>Не только осуществляет агрегацию информации, но и позволяет генерировать отчеты различной степени сложности.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2800" dirty="0"/>
              <a:t>Обладает минимальными требованиями к аппаратной конфигурации рабочего места.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2800" dirty="0"/>
              <a:t>Разработана и поддерживается при непосредственном взаимодействии с Минздравом России.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2800" dirty="0"/>
              <a:t>Не является коммерческим продуктом и предоставляется </a:t>
            </a:r>
            <a:r>
              <a:rPr lang="ru-RU" altLang="ru-RU" sz="2800" b="1" u="sng" dirty="0"/>
              <a:t>бесплатно</a:t>
            </a:r>
            <a:r>
              <a:rPr lang="ru-RU" altLang="ru-RU" sz="2800" u="sng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112713"/>
            <a:ext cx="8639175" cy="781050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274638">
              <a:tabLst>
                <a:tab pos="266700" algn="l"/>
              </a:tabLst>
              <a:defRPr/>
            </a:pPr>
            <a:r>
              <a:rPr lang="ru-RU" sz="2800" b="1" dirty="0" smtClean="0"/>
              <a:t>Проведение контроля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1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60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382672B-527B-46BB-87B3-EABFEE6ADF87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11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253604" y="915988"/>
            <a:ext cx="85975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4638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dirty="0"/>
              <a:t>Для запуска </a:t>
            </a:r>
            <a:r>
              <a:rPr lang="ru-RU" altLang="ru-RU" sz="2000" b="1" dirty="0"/>
              <a:t>межтабличных </a:t>
            </a:r>
            <a:r>
              <a:rPr lang="ru-RU" altLang="ru-RU" sz="2000" dirty="0"/>
              <a:t>(</a:t>
            </a:r>
            <a:r>
              <a:rPr lang="ru-RU" altLang="ru-RU" sz="2000" dirty="0" err="1"/>
              <a:t>внутриформенных</a:t>
            </a:r>
            <a:r>
              <a:rPr lang="ru-RU" altLang="ru-RU" sz="2000" dirty="0"/>
              <a:t>),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межформенных</a:t>
            </a:r>
            <a:r>
              <a:rPr lang="ru-RU" altLang="ru-RU" sz="2000" b="1" dirty="0"/>
              <a:t> и межгодовых </a:t>
            </a:r>
            <a:r>
              <a:rPr lang="ru-RU" altLang="ru-RU" sz="2000" dirty="0"/>
              <a:t>контролей</a:t>
            </a:r>
            <a:r>
              <a:rPr lang="ru-RU" altLang="ru-RU" sz="2000" b="1" dirty="0"/>
              <a:t>:</a:t>
            </a:r>
            <a:r>
              <a:rPr lang="ru-RU" altLang="ru-RU" sz="2000" dirty="0"/>
              <a:t> меню </a:t>
            </a:r>
            <a:r>
              <a:rPr lang="ru-RU" altLang="ru-RU" sz="2000" b="1" dirty="0">
                <a:solidFill>
                  <a:srgbClr val="FF0000"/>
                </a:solidFill>
              </a:rPr>
              <a:t>Оператор</a:t>
            </a:r>
            <a:r>
              <a:rPr lang="ru-RU" altLang="ru-RU" sz="2000" dirty="0"/>
              <a:t> – </a:t>
            </a:r>
            <a:r>
              <a:rPr lang="ru-RU" altLang="ru-RU" sz="2000" b="1" dirty="0">
                <a:solidFill>
                  <a:srgbClr val="FF0000"/>
                </a:solidFill>
              </a:rPr>
              <a:t>Контроль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872" y="1809750"/>
            <a:ext cx="546735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Овал 12"/>
          <p:cNvSpPr/>
          <p:nvPr/>
        </p:nvSpPr>
        <p:spPr>
          <a:xfrm>
            <a:off x="4133850" y="3219450"/>
            <a:ext cx="1541860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00776" y="1970088"/>
            <a:ext cx="2650331" cy="4623911"/>
          </a:xfrm>
          <a:prstGeom prst="roundRect">
            <a:avLst>
              <a:gd name="adj" fmla="val 95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/>
              <a:t>Направление базы данных в ЦНИИОИЗ необходимо осуществлять только </a:t>
            </a:r>
            <a:r>
              <a:rPr lang="ru-RU" sz="2600" b="1" dirty="0">
                <a:solidFill>
                  <a:srgbClr val="0000FF"/>
                </a:solidFill>
              </a:rPr>
              <a:t>после проведения и анализа</a:t>
            </a:r>
            <a:r>
              <a:rPr lang="ru-RU" sz="2600" dirty="0">
                <a:solidFill>
                  <a:srgbClr val="0000FF"/>
                </a:solidFill>
              </a:rPr>
              <a:t> </a:t>
            </a:r>
            <a:r>
              <a:rPr lang="ru-RU" sz="2600" dirty="0"/>
              <a:t>результатов </a:t>
            </a:r>
            <a:r>
              <a:rPr lang="ru-RU" sz="2600" b="1" dirty="0">
                <a:solidFill>
                  <a:srgbClr val="0000FF"/>
                </a:solidFill>
              </a:rPr>
              <a:t>всех видов контроля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5816" y="2355851"/>
            <a:ext cx="1309688" cy="5635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8553" y="2267878"/>
            <a:ext cx="3129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6905" y="3779054"/>
            <a:ext cx="3129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8513" y="2462584"/>
            <a:ext cx="3129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112713"/>
            <a:ext cx="8639175" cy="781050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274638">
              <a:tabLst>
                <a:tab pos="266700" algn="l"/>
              </a:tabLst>
              <a:defRPr/>
            </a:pPr>
            <a:r>
              <a:rPr lang="ru-RU" sz="2800" b="1" dirty="0" smtClean="0"/>
              <a:t>Проведение контроля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1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62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1503EF9-567C-44D8-9F02-39DF7B96BB0B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12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794" y="1001713"/>
            <a:ext cx="8597504" cy="542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6630" name="TextBox 3"/>
          <p:cNvSpPr txBox="1">
            <a:spLocks noChangeArrowheads="1"/>
          </p:cNvSpPr>
          <p:nvPr/>
        </p:nvSpPr>
        <p:spPr bwMode="auto">
          <a:xfrm>
            <a:off x="3481388" y="2282825"/>
            <a:ext cx="2260619" cy="369332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rgbClr val="FF0000"/>
                </a:solidFill>
              </a:rPr>
              <a:t>условие контроля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062288" y="2466976"/>
            <a:ext cx="432197" cy="19526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TextBox 15"/>
          <p:cNvSpPr txBox="1">
            <a:spLocks noChangeArrowheads="1"/>
          </p:cNvSpPr>
          <p:nvPr/>
        </p:nvSpPr>
        <p:spPr bwMode="auto">
          <a:xfrm>
            <a:off x="478631" y="3771901"/>
            <a:ext cx="2140714" cy="307777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dirty="0">
                <a:solidFill>
                  <a:srgbClr val="FF0000"/>
                </a:solidFill>
              </a:rPr>
              <a:t>значение левой части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1222773" y="3659189"/>
            <a:ext cx="134540" cy="22542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TextBox 18"/>
          <p:cNvSpPr txBox="1">
            <a:spLocks noChangeArrowheads="1"/>
          </p:cNvSpPr>
          <p:nvPr/>
        </p:nvSpPr>
        <p:spPr bwMode="auto">
          <a:xfrm>
            <a:off x="958824" y="4216685"/>
            <a:ext cx="3037113" cy="307777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dirty="0">
                <a:solidFill>
                  <a:srgbClr val="FF0000"/>
                </a:solidFill>
              </a:rPr>
              <a:t>значение правой части условия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2697958" y="3619502"/>
            <a:ext cx="217858" cy="46017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TextBox 22"/>
          <p:cNvSpPr txBox="1">
            <a:spLocks noChangeArrowheads="1"/>
          </p:cNvSpPr>
          <p:nvPr/>
        </p:nvSpPr>
        <p:spPr bwMode="auto">
          <a:xfrm>
            <a:off x="3758804" y="3192464"/>
            <a:ext cx="916789" cy="307777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>
                <a:solidFill>
                  <a:srgbClr val="FF0000"/>
                </a:solidFill>
              </a:rPr>
              <a:t>разница</a:t>
            </a:r>
          </a:p>
        </p:txBody>
      </p:sp>
      <p:cxnSp>
        <p:nvCxnSpPr>
          <p:cNvPr id="24" name="Прямая со стрелкой 23"/>
          <p:cNvCxnSpPr>
            <a:stCxn id="26636" idx="1"/>
          </p:cNvCxnSpPr>
          <p:nvPr/>
        </p:nvCxnSpPr>
        <p:spPr>
          <a:xfrm flipH="1" flipV="1">
            <a:off x="3612358" y="3233738"/>
            <a:ext cx="146446" cy="11261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92307" y="3477752"/>
            <a:ext cx="4690864" cy="2845177"/>
          </a:xfrm>
          <a:prstGeom prst="roundRect">
            <a:avLst>
              <a:gd name="adj" fmla="val 748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dirty="0"/>
              <a:t>Расшифровка условия контроля:</a:t>
            </a:r>
            <a:endParaRPr lang="ru-RU" sz="1600" dirty="0"/>
          </a:p>
          <a:p>
            <a:pPr>
              <a:lnSpc>
                <a:spcPct val="150000"/>
              </a:lnSpc>
              <a:defRPr/>
            </a:pPr>
            <a:r>
              <a:rPr lang="ru-RU" sz="1600" dirty="0"/>
              <a:t>30,2800,1,03:06 =</a:t>
            </a:r>
          </a:p>
          <a:p>
            <a:pPr>
              <a:defRPr/>
            </a:pPr>
            <a:r>
              <a:rPr lang="ru-RU" sz="1600" dirty="0"/>
              <a:t>30,2800,2+6+8+9+12+15П20,03:06*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200" dirty="0"/>
              <a:t>означает</a:t>
            </a:r>
          </a:p>
          <a:p>
            <a:pPr>
              <a:defRPr/>
            </a:pPr>
            <a:r>
              <a:rPr lang="ru-RU" sz="1600" dirty="0"/>
              <a:t>по форме </a:t>
            </a:r>
            <a:r>
              <a:rPr lang="ru-RU" sz="1600" b="1" dirty="0">
                <a:solidFill>
                  <a:srgbClr val="FF0000"/>
                </a:solidFill>
              </a:rPr>
              <a:t>30 </a:t>
            </a:r>
            <a:r>
              <a:rPr lang="ru-RU" sz="1600" dirty="0"/>
              <a:t>таблице </a:t>
            </a:r>
            <a:r>
              <a:rPr lang="ru-RU" sz="1600" b="1" dirty="0">
                <a:solidFill>
                  <a:srgbClr val="FF0000"/>
                </a:solidFill>
              </a:rPr>
              <a:t>2800</a:t>
            </a:r>
            <a:r>
              <a:rPr lang="ru-RU" sz="1600" dirty="0"/>
              <a:t> </a:t>
            </a:r>
          </a:p>
          <a:p>
            <a:pPr>
              <a:defRPr/>
            </a:pPr>
            <a:r>
              <a:rPr lang="ru-RU" sz="1600" dirty="0"/>
              <a:t>  строка </a:t>
            </a:r>
            <a:r>
              <a:rPr lang="ru-RU" sz="1600" b="1" dirty="0">
                <a:solidFill>
                  <a:srgbClr val="FF0000"/>
                </a:solidFill>
              </a:rPr>
              <a:t>1</a:t>
            </a:r>
            <a:r>
              <a:rPr lang="ru-RU" sz="1600" dirty="0"/>
              <a:t> по графам </a:t>
            </a:r>
            <a:r>
              <a:rPr lang="ru-RU" sz="1600" b="1" dirty="0">
                <a:solidFill>
                  <a:srgbClr val="FF0000"/>
                </a:solidFill>
              </a:rPr>
              <a:t>с 3 по 6 </a:t>
            </a:r>
          </a:p>
          <a:p>
            <a:pPr>
              <a:defRPr/>
            </a:pPr>
            <a:r>
              <a:rPr lang="ru-RU" sz="1600" dirty="0"/>
              <a:t>должна быть </a:t>
            </a:r>
            <a:r>
              <a:rPr lang="ru-RU" sz="1600" b="1" dirty="0">
                <a:solidFill>
                  <a:srgbClr val="FF0000"/>
                </a:solidFill>
              </a:rPr>
              <a:t>равна</a:t>
            </a:r>
            <a:r>
              <a:rPr lang="ru-RU" sz="1600" dirty="0"/>
              <a:t> </a:t>
            </a:r>
          </a:p>
          <a:p>
            <a:pPr>
              <a:defRPr/>
            </a:pPr>
            <a:r>
              <a:rPr lang="ru-RU" sz="1600" dirty="0"/>
              <a:t>  в той же таблице </a:t>
            </a:r>
          </a:p>
          <a:p>
            <a:pPr>
              <a:defRPr/>
            </a:pPr>
            <a:r>
              <a:rPr lang="ru-RU" sz="1600" dirty="0"/>
              <a:t>строкам </a:t>
            </a:r>
            <a:r>
              <a:rPr lang="ru-RU" sz="1600" b="1" dirty="0">
                <a:solidFill>
                  <a:srgbClr val="FF0000"/>
                </a:solidFill>
              </a:rPr>
              <a:t>2 + 6 + 8 + 9 + 12 + с 15 по 20 </a:t>
            </a:r>
          </a:p>
          <a:p>
            <a:pPr>
              <a:defRPr/>
            </a:pPr>
            <a:r>
              <a:rPr lang="ru-RU" sz="1600" dirty="0"/>
              <a:t>  по графам </a:t>
            </a:r>
            <a:r>
              <a:rPr lang="ru-RU" sz="1600" b="1" dirty="0">
                <a:solidFill>
                  <a:srgbClr val="FF0000"/>
                </a:solidFill>
              </a:rPr>
              <a:t>с 3 по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084784" y="4419601"/>
            <a:ext cx="5151511" cy="1330325"/>
          </a:xfrm>
          <a:prstGeom prst="roundRect">
            <a:avLst>
              <a:gd name="adj" fmla="val 2310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600" u="sng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83907" y="1271589"/>
            <a:ext cx="4274344" cy="2827337"/>
          </a:xfrm>
          <a:prstGeom prst="roundRect">
            <a:avLst>
              <a:gd name="adj" fmla="val 638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600" u="sng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1931" y="1272534"/>
            <a:ext cx="4193381" cy="2827337"/>
          </a:xfrm>
          <a:prstGeom prst="roundRect">
            <a:avLst>
              <a:gd name="adj" fmla="val 638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600" u="sng" dirty="0"/>
          </a:p>
        </p:txBody>
      </p:sp>
      <p:pic>
        <p:nvPicPr>
          <p:cNvPr id="11269" name="Рисунок 24" descr="Федеральное государственное бюджетное учреждение «Центральный научно-исследовательский институт организации и информатизации здравоохранения» Министерства здравоохранения Российской Федер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12"/>
          <a:stretch>
            <a:fillRect/>
          </a:stretch>
        </p:blipFill>
        <p:spPr bwMode="auto">
          <a:xfrm>
            <a:off x="0" y="6129338"/>
            <a:ext cx="68461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112713"/>
            <a:ext cx="8639175" cy="781050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800" b="1" dirty="0"/>
              <a:t>Источники </a:t>
            </a:r>
            <a:r>
              <a:rPr lang="ru-RU" sz="2800" b="1" dirty="0" smtClean="0"/>
              <a:t>получения </a:t>
            </a:r>
            <a:r>
              <a:rPr lang="ru-RU" sz="2800" b="1" dirty="0"/>
              <a:t>актуальной версии «МЕДСТАТ» </a:t>
            </a: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1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27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3BD990A-F298-4552-846F-CD08CE5F402B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13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273" name="Прямоугольник 16"/>
          <p:cNvSpPr>
            <a:spLocks noChangeArrowheads="1"/>
          </p:cNvSpPr>
          <p:nvPr/>
        </p:nvSpPr>
        <p:spPr bwMode="auto">
          <a:xfrm>
            <a:off x="2308622" y="4899819"/>
            <a:ext cx="416123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dirty="0"/>
              <a:t>Электронная почта МИАЦ и ОУЗ.</a:t>
            </a:r>
          </a:p>
        </p:txBody>
      </p:sp>
      <p:sp>
        <p:nvSpPr>
          <p:cNvPr id="11274" name="Прямоугольник 6"/>
          <p:cNvSpPr>
            <a:spLocks noChangeArrowheads="1"/>
          </p:cNvSpPr>
          <p:nvPr/>
        </p:nvSpPr>
        <p:spPr bwMode="auto">
          <a:xfrm>
            <a:off x="4697016" y="1354139"/>
            <a:ext cx="41612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/>
              <a:t>Форум </a:t>
            </a:r>
            <a:r>
              <a:rPr lang="en-US" altLang="ru-RU" sz="2400" b="1">
                <a:solidFill>
                  <a:srgbClr val="0000FF"/>
                </a:solidFill>
              </a:rPr>
              <a:t>www.zdravmanager.ru</a:t>
            </a:r>
            <a:r>
              <a:rPr lang="en-US" altLang="ru-RU"/>
              <a:t> </a:t>
            </a:r>
            <a:r>
              <a:rPr lang="ru-RU" altLang="ru-RU"/>
              <a:t>      в разделе «Годовой отчет»</a:t>
            </a:r>
          </a:p>
        </p:txBody>
      </p:sp>
      <p:pic>
        <p:nvPicPr>
          <p:cNvPr id="11275" name="Picture 3" descr="C:\Users\n.golubev\Documents\Годовой отчет 2015\WEB-семинары\Доклад по медстат\Web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32" y="4860132"/>
            <a:ext cx="35718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Прямоугольник 22"/>
          <p:cNvSpPr>
            <a:spLocks noChangeArrowheads="1"/>
          </p:cNvSpPr>
          <p:nvPr/>
        </p:nvSpPr>
        <p:spPr bwMode="auto">
          <a:xfrm>
            <a:off x="244079" y="1409700"/>
            <a:ext cx="41612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/>
              <a:t>Официальный сайт ФГБУ «ЦНИИОИЗ» Минздрава России </a:t>
            </a:r>
            <a:r>
              <a:rPr lang="en-US" altLang="ru-RU" sz="2400" b="1">
                <a:solidFill>
                  <a:srgbClr val="0000FF"/>
                </a:solidFill>
              </a:rPr>
              <a:t>www.mednet.ru</a:t>
            </a:r>
            <a:r>
              <a:rPr lang="en-US" altLang="ru-RU" sz="2400"/>
              <a:t> </a:t>
            </a:r>
            <a:endParaRPr lang="ru-RU" altLang="ru-RU" sz="240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/>
          <a:stretch/>
        </p:blipFill>
        <p:spPr bwMode="auto">
          <a:xfrm>
            <a:off x="4695543" y="2322597"/>
            <a:ext cx="4161692" cy="158019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l="22038" t="4071" r="22305" b="61733"/>
          <a:stretch/>
        </p:blipFill>
        <p:spPr bwMode="auto">
          <a:xfrm>
            <a:off x="244133" y="2266180"/>
            <a:ext cx="4161691" cy="15580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1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14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88" y="112713"/>
            <a:ext cx="8639175" cy="78105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r>
              <a:rPr lang="ru-RU" sz="2800" b="1" dirty="0"/>
              <a:t>Система </a:t>
            </a:r>
            <a:r>
              <a:rPr lang="ru-RU" sz="2800" b="1" dirty="0" err="1"/>
              <a:t>МедСтат</a:t>
            </a:r>
            <a:r>
              <a:rPr lang="en-US" sz="2800" b="1" dirty="0"/>
              <a:t>WEB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1509" name="Прямоугольник 11"/>
          <p:cNvSpPr>
            <a:spLocks noChangeArrowheads="1"/>
          </p:cNvSpPr>
          <p:nvPr/>
        </p:nvSpPr>
        <p:spPr bwMode="auto">
          <a:xfrm>
            <a:off x="251222" y="893763"/>
            <a:ext cx="860464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altLang="ru-RU" b="1"/>
              <a:t>Регистрационная карточка</a:t>
            </a:r>
            <a:r>
              <a:rPr lang="ru-RU" altLang="ru-RU"/>
              <a:t> ответственных лиц в субъекте по формированию, предоставлению, координации форм государственного статистического наблюдения;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altLang="ru-RU" b="1"/>
              <a:t>Переписка с ФГБУ ЦНИИОИЗ Минздрава России – передача файлов DBF.                        </a:t>
            </a:r>
            <a:r>
              <a:rPr lang="ru-RU" altLang="ru-RU"/>
              <a:t>Данная функция позволяет организовать переписку между работником Субъекта РФ и работником ЦНИИОИЗ, ответственным за проведение форматного контроля файла в формате </a:t>
            </a:r>
            <a:r>
              <a:rPr lang="en-US" altLang="ru-RU"/>
              <a:t>DBF</a:t>
            </a:r>
            <a:r>
              <a:rPr lang="ru-RU" altLang="ru-RU"/>
              <a:t>, содержащего все формы за отчетный год по Субъекту РФ.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3849261"/>
            <a:ext cx="402203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cap="all" dirty="0"/>
              <a:t>Адрес для входа в систему:</a:t>
            </a:r>
          </a:p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http</a:t>
            </a:r>
            <a:r>
              <a:rPr lang="ru-RU" sz="2000" dirty="0">
                <a:solidFill>
                  <a:srgbClr val="FF0000"/>
                </a:solidFill>
              </a:rPr>
              <a:t>://</a:t>
            </a:r>
            <a:r>
              <a:rPr lang="en-US" sz="2000" dirty="0">
                <a:solidFill>
                  <a:srgbClr val="FF0000"/>
                </a:solidFill>
              </a:rPr>
              <a:t>rain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  <a:r>
              <a:rPr lang="en-US" sz="2000" dirty="0" err="1">
                <a:solidFill>
                  <a:srgbClr val="FF0000"/>
                </a:solidFill>
              </a:rPr>
              <a:t>mednet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  <a:r>
              <a:rPr lang="en-US" sz="2000" dirty="0" err="1">
                <a:solidFill>
                  <a:srgbClr val="FF0000"/>
                </a:solidFill>
              </a:rPr>
              <a:t>ru</a:t>
            </a:r>
            <a:r>
              <a:rPr lang="ru-RU" sz="2000" dirty="0">
                <a:solidFill>
                  <a:srgbClr val="FF0000"/>
                </a:solidFill>
              </a:rPr>
              <a:t>:5907/</a:t>
            </a:r>
            <a:r>
              <a:rPr lang="en-US" sz="2000" dirty="0">
                <a:solidFill>
                  <a:srgbClr val="FF0000"/>
                </a:solidFill>
              </a:rPr>
              <a:t>med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2" b="45551"/>
          <a:stretch>
            <a:fillRect/>
          </a:stretch>
        </p:blipFill>
        <p:spPr bwMode="auto">
          <a:xfrm>
            <a:off x="252035" y="3569643"/>
            <a:ext cx="44862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1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53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46D485-EBD7-40B7-977A-1DBCE5E42F8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15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88" y="112713"/>
            <a:ext cx="8639175" cy="78105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r>
              <a:rPr lang="ru-RU" sz="2800" b="1" dirty="0" smtClean="0"/>
              <a:t>Региональная </a:t>
            </a:r>
            <a:r>
              <a:rPr lang="ru-RU" sz="2800" b="1" dirty="0"/>
              <a:t>учетная карточка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19" y="969964"/>
            <a:ext cx="8643938" cy="560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4" name="TextBox 17"/>
          <p:cNvSpPr txBox="1">
            <a:spLocks noChangeArrowheads="1"/>
          </p:cNvSpPr>
          <p:nvPr/>
        </p:nvSpPr>
        <p:spPr bwMode="auto">
          <a:xfrm>
            <a:off x="3594497" y="2119314"/>
            <a:ext cx="5084341" cy="307777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dirty="0">
                <a:solidFill>
                  <a:srgbClr val="FF0000"/>
                </a:solidFill>
              </a:rPr>
              <a:t>Минздрав или профильный департамент субъекта РФ</a:t>
            </a:r>
          </a:p>
        </p:txBody>
      </p:sp>
      <p:sp>
        <p:nvSpPr>
          <p:cNvPr id="22535" name="TextBox 18"/>
          <p:cNvSpPr txBox="1">
            <a:spLocks noChangeArrowheads="1"/>
          </p:cNvSpPr>
          <p:nvPr/>
        </p:nvSpPr>
        <p:spPr bwMode="auto">
          <a:xfrm>
            <a:off x="4737497" y="2754314"/>
            <a:ext cx="3862019" cy="307777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dirty="0">
                <a:solidFill>
                  <a:srgbClr val="FF0000"/>
                </a:solidFill>
              </a:rPr>
              <a:t>МИАЦ или бюро статистики субъекта РФ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3128963" y="2308225"/>
            <a:ext cx="432197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305301" y="2924175"/>
            <a:ext cx="432197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22"/>
          <p:cNvSpPr txBox="1">
            <a:spLocks noChangeArrowheads="1"/>
          </p:cNvSpPr>
          <p:nvPr/>
        </p:nvSpPr>
        <p:spPr bwMode="auto">
          <a:xfrm>
            <a:off x="4888706" y="3605214"/>
            <a:ext cx="3694216" cy="307777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dirty="0">
                <a:solidFill>
                  <a:srgbClr val="FF0000"/>
                </a:solidFill>
              </a:rPr>
              <a:t>Ответственные по отдельным формам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4888706" y="3929063"/>
            <a:ext cx="280988" cy="17621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112713"/>
            <a:ext cx="8639175" cy="781050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/>
              <a:t>Переписка с ЦНИИОИЗ</a:t>
            </a: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1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556" name="Прямоугольник 2"/>
          <p:cNvSpPr>
            <a:spLocks noChangeArrowheads="1"/>
          </p:cNvSpPr>
          <p:nvPr/>
        </p:nvSpPr>
        <p:spPr bwMode="auto">
          <a:xfrm>
            <a:off x="280988" y="976313"/>
            <a:ext cx="8593931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/>
              <a:t>организация передачи файлов, содержащих формы за отчетный период;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/>
              <a:t>контроль хода форматного контроля файлов в ЦНИИОИЗ;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/>
              <a:t>получения от ЦНИИОИЗ либо: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ru-RU" altLang="ru-RU" b="1" u="sng"/>
              <a:t>подтверждения </a:t>
            </a:r>
            <a:r>
              <a:rPr lang="ru-RU" altLang="ru-RU"/>
              <a:t>об успешном выполнении форматного контроля файлов и переходе к следующим этапам проработки форм;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ru-RU" altLang="ru-RU" b="1" u="sng"/>
              <a:t>отказа в приеме файла </a:t>
            </a:r>
            <a:r>
              <a:rPr lang="ru-RU" altLang="ru-RU"/>
              <a:t>с указанием причины. 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r="16541" b="45629"/>
          <a:stretch/>
        </p:blipFill>
        <p:spPr bwMode="auto">
          <a:xfrm>
            <a:off x="280988" y="3243264"/>
            <a:ext cx="847606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17609F4-C472-43DC-A6B3-D3FCDE23061F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16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112713"/>
            <a:ext cx="8639175" cy="781050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800" b="1" dirty="0" smtClean="0"/>
              <a:t>Результаты по оптимизации обмена информацией позволили:</a:t>
            </a:r>
            <a:endParaRPr lang="ru-RU" sz="28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1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994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BB0E84E-6CD7-4407-B8B3-8B6E2A00376C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17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4610" y="1341438"/>
            <a:ext cx="6173390" cy="4678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sz="2000" dirty="0"/>
              <a:t>структурировать и персонифицировать процесс получения информации в электронном виде; </a:t>
            </a:r>
          </a:p>
          <a:p>
            <a:pPr marL="285750" indent="-285750">
              <a:buFontTx/>
              <a:buChar char="-"/>
              <a:defRPr/>
            </a:pPr>
            <a:endParaRPr lang="ru-RU" sz="2000" dirty="0"/>
          </a:p>
          <a:p>
            <a:pPr marL="285750" indent="-285750">
              <a:buFontTx/>
              <a:buChar char="-"/>
              <a:defRPr/>
            </a:pPr>
            <a:r>
              <a:rPr lang="ru-RU" sz="2000" dirty="0"/>
              <a:t>выявлять дефекты на начальном этапе, сокращая объем корректировок;</a:t>
            </a:r>
          </a:p>
          <a:p>
            <a:pPr marL="285750" indent="-285750">
              <a:buFontTx/>
              <a:buChar char="-"/>
              <a:defRPr/>
            </a:pPr>
            <a:endParaRPr lang="ru-RU" sz="2000" dirty="0"/>
          </a:p>
          <a:p>
            <a:pPr marL="285750" indent="-285750">
              <a:buFontTx/>
              <a:buChar char="-"/>
              <a:defRPr/>
            </a:pPr>
            <a:r>
              <a:rPr lang="ru-RU" sz="2000" dirty="0"/>
              <a:t>формализовать и структурировать процесс получения информации в электронном виде;</a:t>
            </a:r>
          </a:p>
          <a:p>
            <a:pPr marL="285750" indent="-285750">
              <a:buFontTx/>
              <a:buChar char="-"/>
              <a:defRPr/>
            </a:pPr>
            <a:endParaRPr lang="ru-RU" sz="2000" dirty="0"/>
          </a:p>
          <a:p>
            <a:pPr marL="285750" indent="-285750">
              <a:buFontTx/>
              <a:buChar char="-"/>
              <a:defRPr/>
            </a:pPr>
            <a:r>
              <a:rPr lang="ru-RU" sz="2000" dirty="0"/>
              <a:t>защитить формы статистической отчетности от внесения случайных исправлений;</a:t>
            </a:r>
          </a:p>
          <a:p>
            <a:pPr marL="285750" indent="-285750">
              <a:buFontTx/>
              <a:buChar char="-"/>
              <a:defRPr/>
            </a:pPr>
            <a:endParaRPr lang="ru-RU" sz="2000" dirty="0"/>
          </a:p>
          <a:p>
            <a:pPr marL="285750" indent="-285750">
              <a:buFontTx/>
              <a:buChar char="-"/>
              <a:defRPr/>
            </a:pPr>
            <a:r>
              <a:rPr lang="ru-RU" sz="2000" dirty="0"/>
              <a:t>автоматизировать процесс внесения корректировок при приеме годового отчета;</a:t>
            </a:r>
          </a:p>
          <a:p>
            <a:pPr>
              <a:defRPr/>
            </a:pPr>
            <a:r>
              <a:rPr lang="ru-RU" sz="2000" dirty="0"/>
              <a:t> 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591" y="1268414"/>
            <a:ext cx="8672513" cy="472598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112713"/>
            <a:ext cx="8639175" cy="781050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800" b="1" dirty="0" smtClean="0"/>
              <a:t>Результаты по оптимизации системы «Медстат» позволили:</a:t>
            </a:r>
            <a:endParaRPr lang="ru-RU" sz="28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1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096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80AA268-10FC-4E8C-9783-21E50939F527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18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4610" y="1527175"/>
            <a:ext cx="78478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sz="2000" dirty="0"/>
              <a:t>существенно оптимизировать трудоемкий процесс сверки информации на бумажном носителе и в базе данных;</a:t>
            </a:r>
          </a:p>
          <a:p>
            <a:pPr marL="285750" indent="-285750">
              <a:buFontTx/>
              <a:buChar char="-"/>
              <a:defRPr/>
            </a:pPr>
            <a:endParaRPr lang="ru-RU" sz="2000" dirty="0"/>
          </a:p>
          <a:p>
            <a:pPr marL="285750" indent="-285750">
              <a:buFontTx/>
              <a:buChar char="-"/>
              <a:defRPr/>
            </a:pPr>
            <a:r>
              <a:rPr lang="ru-RU" sz="2000" dirty="0"/>
              <a:t>защитить формы статистической отчетности от внесения случайных исправлений;</a:t>
            </a:r>
          </a:p>
          <a:p>
            <a:pPr marL="285750" indent="-285750">
              <a:buFontTx/>
              <a:buChar char="-"/>
              <a:defRPr/>
            </a:pPr>
            <a:endParaRPr lang="ru-RU" sz="2000" dirty="0"/>
          </a:p>
          <a:p>
            <a:pPr marL="285750" indent="-285750">
              <a:buFontTx/>
              <a:buChar char="-"/>
              <a:defRPr/>
            </a:pPr>
            <a:r>
              <a:rPr lang="ru-RU" sz="2000" dirty="0"/>
              <a:t>оптимизировать интерфейс системы «МЕДСТАТ» для работы на современных персональных компьютерах с высоким разрешением экрана;</a:t>
            </a:r>
          </a:p>
          <a:p>
            <a:pPr marL="285750" indent="-285750">
              <a:buFontTx/>
              <a:buChar char="-"/>
              <a:defRPr/>
            </a:pPr>
            <a:endParaRPr lang="ru-RU" sz="2000" dirty="0"/>
          </a:p>
          <a:p>
            <a:pPr marL="285750" indent="-285750">
              <a:buFontTx/>
              <a:buChar char="-"/>
              <a:defRPr/>
            </a:pPr>
            <a:r>
              <a:rPr lang="ru-RU" sz="2000" dirty="0"/>
              <a:t>разработать алгоритм обмена базами данных в части выгрузки отдельных наборов таблиц из одной </a:t>
            </a:r>
            <a:r>
              <a:rPr lang="ru-RU" sz="2000" dirty="0" smtClean="0"/>
              <a:t>формы;</a:t>
            </a:r>
          </a:p>
          <a:p>
            <a:pPr marL="285750" indent="-285750">
              <a:buFontTx/>
              <a:buChar char="-"/>
              <a:defRPr/>
            </a:pPr>
            <a:endParaRPr lang="ru-RU" sz="2000" dirty="0" smtClean="0"/>
          </a:p>
          <a:p>
            <a:pPr marL="285750" indent="-285750">
              <a:buFontTx/>
              <a:buChar char="-"/>
              <a:defRPr/>
            </a:pPr>
            <a:r>
              <a:rPr lang="ru-RU" sz="2000" dirty="0" smtClean="0"/>
              <a:t>Исключить дробление таблиц( форма 14, 55)</a:t>
            </a:r>
            <a:endParaRPr lang="ru-RU" sz="2000" dirty="0"/>
          </a:p>
          <a:p>
            <a:pPr>
              <a:defRPr/>
            </a:pPr>
            <a:r>
              <a:rPr lang="ru-RU" sz="2000" dirty="0"/>
              <a:t> 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591" y="1196975"/>
            <a:ext cx="8672513" cy="487045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112713"/>
            <a:ext cx="8639175" cy="781050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 smtClean="0"/>
              <a:t>Расширение функционала МЕДСТАТ 2016</a:t>
            </a:r>
            <a:endParaRPr lang="ru-RU" sz="24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1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2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679752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CA1981E-3FF9-4831-9750-DA0F99CA600B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19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514"/>
            <a:ext cx="3528392" cy="220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462563"/>
              </p:ext>
            </p:extLst>
          </p:nvPr>
        </p:nvGraphicFramePr>
        <p:xfrm>
          <a:off x="554003" y="3350493"/>
          <a:ext cx="8273800" cy="2670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7054"/>
                <a:gridCol w="587054"/>
                <a:gridCol w="3256319"/>
                <a:gridCol w="587054"/>
                <a:gridCol w="3256319"/>
              </a:tblGrid>
              <a:tr h="1904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кн. 56</a:t>
                      </a:r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форма 12, таблица 1000, строка 10, графа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=</a:t>
                      </a:r>
                      <a:endParaRPr lang="ru-RU" sz="800" b="1" i="0" u="none" strike="noStrike">
                        <a:effectLst/>
                        <a:latin typeface="Tahoma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форме 12, таблице 1000, строке 20+30+40+50+60+70+80+90+100+110+120+130+140+150+160+170+180+190+200, графе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</a:tr>
              <a:tr h="128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кн. 56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форма 12, таблица 1000, строка 10-200.300-360.411-421.511-523.711-791.810-812.921-942, графа 04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&gt;=</a:t>
                      </a:r>
                      <a:endParaRPr lang="ru-RU" sz="800" b="1" i="0" u="none" strike="noStrike">
                        <a:effectLst/>
                        <a:latin typeface="Tahoma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форме 12, таблице 1000, строке 10-200.300-360.411-421.511-523.711-791.810-812.921-942, графе 07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</a:tr>
              <a:tr h="128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кн. 56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форма 12, таблица 1000, строка 111-114.316-319.314.313.326.327.328.345.170.921.101, графа 04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=</a:t>
                      </a:r>
                      <a:endParaRPr lang="ru-RU" sz="800" b="1" i="0" u="none" strike="noStrike" dirty="0">
                        <a:effectLst/>
                        <a:latin typeface="Tahoma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форме 12, таблице 1000, строке 111-114.316-319.314.313.326.327.328.345.170.921.101, графе 07</a:t>
                      </a:r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</a:tr>
              <a:tr h="73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кн. 56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форма 12, таблица 1000, строка 40, графа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&gt;=</a:t>
                      </a:r>
                      <a:endParaRPr lang="ru-RU" sz="800" b="1" i="0" u="none" strike="noStrike">
                        <a:effectLst/>
                        <a:latin typeface="Tahoma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форме 12, таблице 1000, строке 41+..+43, графе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</a:tr>
              <a:tr h="73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кн. 56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форма 12, таблица 1000, строка 42, графа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&gt;=</a:t>
                      </a:r>
                      <a:endParaRPr lang="ru-RU" sz="800" b="1" i="0" u="none" strike="noStrike">
                        <a:effectLst/>
                        <a:latin typeface="Tahoma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форме 12, таблице 1000, строке 421, графе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</a:tr>
              <a:tr h="128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кн. 56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форма 12, таблица 1000, строка 50, графа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&gt;=</a:t>
                      </a:r>
                      <a:endParaRPr lang="ru-RU" sz="800" b="1" i="0" u="none" strike="noStrike">
                        <a:effectLst/>
                        <a:latin typeface="Tahoma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форме 12, таблице 1000, строке 51+..+59+341+342+343+360.510, графе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</a:tr>
              <a:tr h="73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кн. 56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форма 12, таблица 1000, строка 52, графа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&gt;=</a:t>
                      </a:r>
                      <a:endParaRPr lang="ru-RU" sz="800" b="1" i="0" u="none" strike="noStrike">
                        <a:effectLst/>
                        <a:latin typeface="Tahoma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форме 12, таблице 1000, строке 522+523, графе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</a:tr>
              <a:tr h="128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кн. 56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форма 12, таблица 1000, строка 70, графа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&gt;=</a:t>
                      </a:r>
                      <a:endParaRPr lang="ru-RU" sz="800" b="1" i="0" u="none" strike="noStrike">
                        <a:effectLst/>
                        <a:latin typeface="Tahoma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форме 12, таблице 1000, строке 71+..+79+710+300, графе 04.06.07.08.09.12.13</a:t>
                      </a:r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</a:tr>
              <a:tr h="128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кн. 56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форма 12, таблица 1000, строка 80, графа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&gt;=</a:t>
                      </a:r>
                      <a:endParaRPr lang="ru-RU" sz="800" b="1" i="0" u="none" strike="noStrike">
                        <a:effectLst/>
                        <a:latin typeface="Tahoma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форме 12, таблице 1000, строке 81+..+89+810+811+812, графе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</a:tr>
              <a:tr h="73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кн. 56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форма 12, таблица 1000, строка 90, графа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&gt;=</a:t>
                      </a:r>
                      <a:endParaRPr lang="ru-RU" sz="800" b="1" i="0" u="none" strike="noStrike">
                        <a:effectLst/>
                        <a:latin typeface="Tahoma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форме 12, таблице 1000, строке 91+..+94, графе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</a:tr>
              <a:tr h="73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кн. 56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форма 12, таблица 1000, строка 100, графа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&gt;=</a:t>
                      </a:r>
                      <a:endParaRPr lang="ru-RU" sz="800" b="1" i="0" u="none" strike="noStrike">
                        <a:effectLst/>
                        <a:latin typeface="Tahoma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форме 12, таблице 1000, строке 101+..+109, графе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</a:tr>
              <a:tr h="73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кн. 56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форма 12, таблица 1000, строка 106, графа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=</a:t>
                      </a:r>
                      <a:endParaRPr lang="ru-RU" sz="800" b="1" i="0" u="none" strike="noStrike">
                        <a:effectLst/>
                        <a:latin typeface="Tahoma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форме 12, таблице 1000, строке 316+..+321+345, графе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</a:tr>
              <a:tr h="128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кн. 56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форма 12, таблица 1000, строка 110, графа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&gt;=</a:t>
                      </a:r>
                      <a:endParaRPr lang="ru-RU" sz="800" b="1" i="0" u="none" strike="noStrike">
                        <a:effectLst/>
                        <a:latin typeface="Tahoma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форме 12, таблице 1000, строке 111+..+119+329+355, графе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</a:tr>
              <a:tr h="73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кн. 56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форма 12, таблица 1000, строка 120, графа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&gt;=</a:t>
                      </a:r>
                      <a:endParaRPr lang="ru-RU" sz="800" b="1" i="0" u="none" strike="noStrike">
                        <a:effectLst/>
                        <a:latin typeface="Tahoma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форме 12, таблице 1000, строке 121+..+129, графе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</a:tr>
              <a:tr h="73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кн. 56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форма 12, таблица 1000, строка 130, графа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&gt;=</a:t>
                      </a:r>
                      <a:endParaRPr lang="ru-RU" sz="800" b="1" i="0" u="none" strike="noStrike">
                        <a:effectLst/>
                        <a:latin typeface="Tahoma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форме 12, таблице 1000, строке 131+..+136, графе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</a:tr>
              <a:tr h="73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кн. 56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форма 12, таблица 1000, строка 140, графа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&gt;=</a:t>
                      </a:r>
                      <a:endParaRPr lang="ru-RU" sz="800" b="1" i="0" u="none" strike="noStrike">
                        <a:effectLst/>
                        <a:latin typeface="Tahoma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форме 12, таблице 1000, строке 141+..+146, графе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</a:tr>
              <a:tr h="128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кн. 56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форма 12, таблица 1000, строка 150, графа 04.06.07.08.09.12.13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&gt;=</a:t>
                      </a:r>
                      <a:endParaRPr lang="ru-RU" sz="800" b="1" i="0" u="none" strike="noStrike">
                        <a:effectLst/>
                        <a:latin typeface="Tahoma"/>
                      </a:endParaRPr>
                    </a:p>
                  </a:txBody>
                  <a:tcPr marL="7395" marR="7395" marT="73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форме 12, таблице 1000, строке 151+..+159+344+348, графе 04.06.07.08.09.12.13</a:t>
                      </a:r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7395" marR="7395" marT="739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3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112713"/>
            <a:ext cx="8639175" cy="781050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 smtClean="0"/>
              <a:t>Основные элементы взаимодействия при сдаче отчета</a:t>
            </a:r>
            <a:endParaRPr lang="ru-RU" sz="24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1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9" name="Picture 2" descr="C:\Documents and Settings\polikarpov\Рабочий стол\материалы для защиты министра Ростов 2013\1791152_карта-Россия-вектора-Мир-фон-путешествия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4999" y="938489"/>
            <a:ext cx="8708351" cy="542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388144" y="2273301"/>
            <a:ext cx="4180285" cy="849313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Сбор информации внутри субъекта (любыми информационными системами)</a:t>
            </a:r>
            <a:endParaRPr lang="ru-RU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8144" y="3284538"/>
            <a:ext cx="4180285" cy="1560512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Агрегация и обработка информации внутри субъекта (выверка первичной медицинской документации, организация свода и аналитическая обработка)</a:t>
            </a:r>
            <a:endParaRPr lang="ru-RU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72100" y="2189163"/>
            <a:ext cx="3290888" cy="2806700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Обеспечение </a:t>
            </a:r>
            <a:r>
              <a:rPr lang="ru-RU" b="1" dirty="0"/>
              <a:t>передачи форм статистического наблюдения в ЦНИИОИЗ в электронном виде</a:t>
            </a:r>
            <a:r>
              <a:rPr lang="ru-RU" dirty="0"/>
              <a:t> для проведения форматного контроля через информационную систему </a:t>
            </a:r>
            <a:r>
              <a:rPr lang="ru-RU" dirty="0" err="1"/>
              <a:t>МедСтатWEB</a:t>
            </a:r>
            <a:endParaRPr lang="ru-RU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21694" y="1008064"/>
            <a:ext cx="5341144" cy="6429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Региональный уровень</a:t>
            </a: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367904" y="2090738"/>
            <a:ext cx="4883944" cy="3048000"/>
          </a:xfrm>
          <a:prstGeom prst="rightArrowCallout">
            <a:avLst>
              <a:gd name="adj1" fmla="val 96814"/>
              <a:gd name="adj2" fmla="val 48407"/>
              <a:gd name="adj3" fmla="val 9889"/>
              <a:gd name="adj4" fmla="val 578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4" name="Прямоугольник 16"/>
          <p:cNvSpPr>
            <a:spLocks noChangeArrowheads="1"/>
          </p:cNvSpPr>
          <p:nvPr/>
        </p:nvSpPr>
        <p:spPr bwMode="auto">
          <a:xfrm>
            <a:off x="6292572" y="1635125"/>
            <a:ext cx="13725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sz="2800" b="1">
                <a:latin typeface="Algerian" pitchFamily="82" charset="0"/>
              </a:rPr>
              <a:t>I I </a:t>
            </a:r>
            <a:r>
              <a:rPr lang="ru-RU" altLang="ru-RU" sz="2800" b="1"/>
              <a:t>этап</a:t>
            </a:r>
          </a:p>
        </p:txBody>
      </p:sp>
      <p:sp>
        <p:nvSpPr>
          <p:cNvPr id="6155" name="Прямоугольник 17"/>
          <p:cNvSpPr>
            <a:spLocks noChangeArrowheads="1"/>
          </p:cNvSpPr>
          <p:nvPr/>
        </p:nvSpPr>
        <p:spPr bwMode="auto">
          <a:xfrm>
            <a:off x="2067577" y="1644651"/>
            <a:ext cx="12619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sz="2800" b="1">
                <a:latin typeface="Algerian" pitchFamily="82" charset="0"/>
              </a:rPr>
              <a:t>I  </a:t>
            </a:r>
            <a:r>
              <a:rPr lang="ru-RU" altLang="ru-RU" sz="2800" b="1"/>
              <a:t>этап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915716" y="5461001"/>
            <a:ext cx="6913959" cy="849313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Предоставление информации на бумажном носителе, согласно сроку сдачи отчетов руководителем  службы медицинской статистики субъекта Российской Федерации в ЦНИИОИЗ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67904" y="5341939"/>
            <a:ext cx="8643937" cy="108743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8" name="Прямоугольник 32"/>
          <p:cNvSpPr>
            <a:spLocks noChangeArrowheads="1"/>
          </p:cNvSpPr>
          <p:nvPr/>
        </p:nvSpPr>
        <p:spPr bwMode="auto">
          <a:xfrm>
            <a:off x="542455" y="5624513"/>
            <a:ext cx="13732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sz="2400" b="1" dirty="0">
                <a:latin typeface="Algerian" pitchFamily="82" charset="0"/>
              </a:rPr>
              <a:t>I </a:t>
            </a:r>
            <a:r>
              <a:rPr lang="en-US" altLang="ru-RU" sz="2400" b="1" dirty="0" err="1">
                <a:latin typeface="Algerian" pitchFamily="82" charset="0"/>
              </a:rPr>
              <a:t>I</a:t>
            </a:r>
            <a:r>
              <a:rPr lang="ru-RU" altLang="ru-RU" sz="2400" b="1" dirty="0">
                <a:latin typeface="Algerian" pitchFamily="82" charset="0"/>
              </a:rPr>
              <a:t> </a:t>
            </a:r>
            <a:r>
              <a:rPr lang="en-US" altLang="ru-RU" sz="2400" b="1" dirty="0">
                <a:latin typeface="Algerian" pitchFamily="82" charset="0"/>
              </a:rPr>
              <a:t>I </a:t>
            </a:r>
            <a:r>
              <a:rPr lang="ru-RU" altLang="ru-RU" sz="2400" b="1" dirty="0"/>
              <a:t>этап</a:t>
            </a:r>
          </a:p>
        </p:txBody>
      </p:sp>
      <p:sp>
        <p:nvSpPr>
          <p:cNvPr id="615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DCFB7D3-2A5A-4787-A96F-B3DE6589B878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2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Блок-схема: магнитный диск 151"/>
          <p:cNvSpPr/>
          <p:nvPr/>
        </p:nvSpPr>
        <p:spPr>
          <a:xfrm>
            <a:off x="7474744" y="4791075"/>
            <a:ext cx="1343025" cy="1358900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dirty="0"/>
              <a:t>Хранилища электронных медицинских документов, библиотеки …</a:t>
            </a:r>
          </a:p>
        </p:txBody>
      </p:sp>
      <p:sp>
        <p:nvSpPr>
          <p:cNvPr id="26" name="Блок-схема: магнитный диск 25"/>
          <p:cNvSpPr/>
          <p:nvPr/>
        </p:nvSpPr>
        <p:spPr>
          <a:xfrm>
            <a:off x="2645569" y="4745038"/>
            <a:ext cx="1343025" cy="1358900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 smtClean="0"/>
              <a:t>Формы статистических наблюдений</a:t>
            </a:r>
            <a:endParaRPr lang="ru-RU" sz="1200" dirty="0"/>
          </a:p>
        </p:txBody>
      </p:sp>
      <p:sp>
        <p:nvSpPr>
          <p:cNvPr id="58" name="Блок-схема: процесс 57"/>
          <p:cNvSpPr/>
          <p:nvPr/>
        </p:nvSpPr>
        <p:spPr bwMode="auto">
          <a:xfrm>
            <a:off x="7234238" y="655638"/>
            <a:ext cx="1466850" cy="5524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ru-RU" altLang="ru-RU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ФОИВ</a:t>
            </a:r>
            <a:endParaRPr lang="ru-RU" altLang="ru-RU" sz="28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7" name="Текст 5"/>
          <p:cNvSpPr>
            <a:spLocks noGrp="1"/>
          </p:cNvSpPr>
          <p:nvPr>
            <p:ph type="body" sz="half" idx="2"/>
          </p:nvPr>
        </p:nvSpPr>
        <p:spPr>
          <a:xfrm>
            <a:off x="317897" y="1435100"/>
            <a:ext cx="2256234" cy="4565650"/>
          </a:xfrm>
          <a:solidFill>
            <a:srgbClr val="426997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b="1" dirty="0" smtClean="0">
                <a:solidFill>
                  <a:schemeClr val="bg1"/>
                </a:solidFill>
              </a:rPr>
              <a:t>Разнородные источники информации, необходимые для анализа деятельности системы здравоохранения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b="1" dirty="0" smtClean="0">
                <a:solidFill>
                  <a:schemeClr val="bg1"/>
                </a:solidFill>
              </a:rPr>
              <a:t>Доступ к аналитической информации: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ru-RU" altLang="ru-RU" sz="1100" b="1" dirty="0" smtClean="0">
                <a:solidFill>
                  <a:schemeClr val="bg1"/>
                </a:solidFill>
              </a:rPr>
              <a:t> Федеральные и региональные органы управления здравоохранением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ru-RU" altLang="ru-RU" sz="1100" b="1" dirty="0" smtClean="0">
                <a:solidFill>
                  <a:schemeClr val="bg1"/>
                </a:solidFill>
              </a:rPr>
              <a:t> Медицинские работники – эксперты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ru-RU" altLang="ru-RU" sz="1100" b="1" dirty="0" smtClean="0">
                <a:solidFill>
                  <a:schemeClr val="bg1"/>
                </a:solidFill>
              </a:rPr>
              <a:t>Правозащитники, эксперты гражданского общества, общественные организации </a:t>
            </a:r>
          </a:p>
          <a:p>
            <a:pPr lvl="1" eaLnBrk="1" hangingPunct="1"/>
            <a:r>
              <a:rPr lang="ru-RU" altLang="ru-RU" sz="1100" b="1" dirty="0" smtClean="0">
                <a:solidFill>
                  <a:schemeClr val="bg1"/>
                </a:solidFill>
              </a:rPr>
              <a:t> …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ru-RU" altLang="ru-RU" sz="1000" dirty="0" smtClean="0">
              <a:solidFill>
                <a:schemeClr val="bg1"/>
              </a:solidFill>
            </a:endParaRPr>
          </a:p>
          <a:p>
            <a:pPr eaLnBrk="1" hangingPunct="1"/>
            <a:endParaRPr lang="ru-RU" altLang="ru-RU" sz="1100" dirty="0" smtClean="0">
              <a:solidFill>
                <a:schemeClr val="bg1"/>
              </a:solidFill>
            </a:endParaRPr>
          </a:p>
        </p:txBody>
      </p:sp>
      <p:sp>
        <p:nvSpPr>
          <p:cNvPr id="33798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  <a:solidFill>
            <a:srgbClr val="CC0000"/>
          </a:solidFill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bg1"/>
                </a:solidFill>
              </a:rPr>
              <a:t>Поставщики и пользователи информации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800" name="AutoShape 14" descr="Cover art"/>
          <p:cNvSpPr>
            <a:spLocks noChangeAspect="1" noChangeArrowheads="1"/>
          </p:cNvSpPr>
          <p:nvPr/>
        </p:nvSpPr>
        <p:spPr bwMode="auto">
          <a:xfrm>
            <a:off x="-111919" y="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32" name="Picture 8" descr="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1" y="577850"/>
            <a:ext cx="4286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422" y="1978025"/>
            <a:ext cx="2703909" cy="202723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Блок-схема: процесс 34"/>
          <p:cNvSpPr/>
          <p:nvPr/>
        </p:nvSpPr>
        <p:spPr bwMode="auto">
          <a:xfrm>
            <a:off x="2743200" y="1484313"/>
            <a:ext cx="1466850" cy="5524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ru-RU" altLang="ru-RU" sz="105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Территориальные органы управления здравоохранением</a:t>
            </a:r>
            <a:endParaRPr lang="ru-RU" altLang="ru-RU" sz="14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Блок-схема: процесс 35"/>
          <p:cNvSpPr/>
          <p:nvPr/>
        </p:nvSpPr>
        <p:spPr bwMode="auto">
          <a:xfrm>
            <a:off x="2795588" y="1382713"/>
            <a:ext cx="1465660" cy="5524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ru-RU" altLang="ru-RU" sz="9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Территориальные органы управления здравоохранением</a:t>
            </a:r>
            <a:endParaRPr lang="ru-RU" altLang="ru-RU" sz="11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Соединительная линия уступом 5"/>
          <p:cNvCxnSpPr>
            <a:stCxn id="29" idx="0"/>
            <a:endCxn id="33" idx="2"/>
          </p:cNvCxnSpPr>
          <p:nvPr/>
        </p:nvCxnSpPr>
        <p:spPr>
          <a:xfrm rot="5400000" flipH="1" flipV="1">
            <a:off x="5447507" y="1198563"/>
            <a:ext cx="1201737" cy="357188"/>
          </a:xfrm>
          <a:prstGeom prst="bentConnector3">
            <a:avLst>
              <a:gd name="adj1" fmla="val 277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29" idx="1"/>
            <a:endCxn id="35" idx="2"/>
          </p:cNvCxnSpPr>
          <p:nvPr/>
        </p:nvCxnSpPr>
        <p:spPr>
          <a:xfrm rot="10800000">
            <a:off x="3476626" y="2036764"/>
            <a:ext cx="1041797" cy="95408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процесс 49"/>
          <p:cNvSpPr/>
          <p:nvPr/>
        </p:nvSpPr>
        <p:spPr bwMode="auto">
          <a:xfrm>
            <a:off x="7179469" y="539750"/>
            <a:ext cx="1466850" cy="5524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ru-RU" altLang="ru-RU" sz="16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ФОИВ и ТОИВ </a:t>
            </a:r>
            <a:endParaRPr lang="ru-RU" altLang="ru-RU" sz="24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Соединительная линия уступом 51"/>
          <p:cNvCxnSpPr>
            <a:stCxn id="29" idx="0"/>
            <a:endCxn id="58" idx="2"/>
          </p:cNvCxnSpPr>
          <p:nvPr/>
        </p:nvCxnSpPr>
        <p:spPr>
          <a:xfrm rot="5400000" flipH="1" flipV="1">
            <a:off x="6533754" y="544117"/>
            <a:ext cx="769937" cy="2097881"/>
          </a:xfrm>
          <a:prstGeom prst="bentConnector3">
            <a:avLst>
              <a:gd name="adj1" fmla="val 432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Блок-схема: процесс 68"/>
          <p:cNvSpPr/>
          <p:nvPr/>
        </p:nvSpPr>
        <p:spPr bwMode="auto">
          <a:xfrm>
            <a:off x="3764756" y="779463"/>
            <a:ext cx="1466850" cy="5524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ru-RU" altLang="ru-RU" sz="105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05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Медицински</a:t>
            </a:r>
            <a:endParaRPr lang="ru-RU" altLang="ru-RU" sz="14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Блок-схема: процесс 72"/>
          <p:cNvSpPr/>
          <p:nvPr/>
        </p:nvSpPr>
        <p:spPr bwMode="auto">
          <a:xfrm>
            <a:off x="3817144" y="687388"/>
            <a:ext cx="1465660" cy="5524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ru-RU" altLang="ru-RU" sz="9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Медицинское экспертное сообщество, ученые, аналитики …</a:t>
            </a:r>
            <a:endParaRPr lang="ru-RU" altLang="ru-RU" sz="11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Соединительная линия уступом 76"/>
          <p:cNvCxnSpPr>
            <a:stCxn id="29" idx="0"/>
            <a:endCxn id="69" idx="2"/>
          </p:cNvCxnSpPr>
          <p:nvPr/>
        </p:nvCxnSpPr>
        <p:spPr>
          <a:xfrm rot="16200000" flipV="1">
            <a:off x="4860925" y="969169"/>
            <a:ext cx="646112" cy="13716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Блок-схема: магнитный диск 82"/>
          <p:cNvSpPr/>
          <p:nvPr/>
        </p:nvSpPr>
        <p:spPr>
          <a:xfrm>
            <a:off x="3814763" y="4960938"/>
            <a:ext cx="1343025" cy="1358900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/>
              <a:t>Государственные статистические наблюдения</a:t>
            </a:r>
          </a:p>
        </p:txBody>
      </p:sp>
      <p:grpSp>
        <p:nvGrpSpPr>
          <p:cNvPr id="33813" name="Группа 14391"/>
          <p:cNvGrpSpPr>
            <a:grpSpLocks/>
          </p:cNvGrpSpPr>
          <p:nvPr/>
        </p:nvGrpSpPr>
        <p:grpSpPr bwMode="auto">
          <a:xfrm>
            <a:off x="5494735" y="223838"/>
            <a:ext cx="1465659" cy="552450"/>
            <a:chOff x="7223113" y="206289"/>
            <a:chExt cx="1954832" cy="552450"/>
          </a:xfrm>
        </p:grpSpPr>
        <p:sp>
          <p:nvSpPr>
            <p:cNvPr id="33" name="Блок-схема: процесс 32"/>
            <p:cNvSpPr/>
            <p:nvPr/>
          </p:nvSpPr>
          <p:spPr bwMode="auto">
            <a:xfrm>
              <a:off x="7223113" y="206289"/>
              <a:ext cx="1954832" cy="55245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ts val="600"/>
                </a:spcBef>
                <a:spcAft>
                  <a:spcPts val="1000"/>
                </a:spcAft>
                <a:defRPr/>
              </a:pPr>
              <a:r>
                <a:rPr lang="ru-RU" altLang="ru-RU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Минздрав России</a:t>
              </a:r>
              <a:endParaRPr lang="ru-RU" alt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3837" name="Picture 2" descr="Министерство здравоохранения Российской Федерации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117" y="224418"/>
              <a:ext cx="1899172" cy="524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14" name="TextBox 14345"/>
          <p:cNvSpPr txBox="1">
            <a:spLocks noChangeArrowheads="1"/>
          </p:cNvSpPr>
          <p:nvPr/>
        </p:nvSpPr>
        <p:spPr bwMode="auto">
          <a:xfrm>
            <a:off x="4313635" y="5076826"/>
            <a:ext cx="6575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000">
                <a:solidFill>
                  <a:schemeClr val="bg1"/>
                </a:solidFill>
              </a:rPr>
              <a:t>Росстат</a:t>
            </a:r>
          </a:p>
        </p:txBody>
      </p:sp>
      <p:pic>
        <p:nvPicPr>
          <p:cNvPr id="33815" name="Рисунок 143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85" y="5022850"/>
            <a:ext cx="2000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6" name="Прямоугольник 14346"/>
          <p:cNvSpPr>
            <a:spLocks noChangeArrowheads="1"/>
          </p:cNvSpPr>
          <p:nvPr/>
        </p:nvSpPr>
        <p:spPr bwMode="auto">
          <a:xfrm>
            <a:off x="2980814" y="4805364"/>
            <a:ext cx="1016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700">
                <a:solidFill>
                  <a:schemeClr val="bg1"/>
                </a:solidFill>
              </a:rPr>
              <a:t>ФГБУ «ЦНИИОИЗ» </a:t>
            </a:r>
          </a:p>
          <a:p>
            <a:pPr algn="ctr" eaLnBrk="1" hangingPunct="1"/>
            <a:r>
              <a:rPr lang="ru-RU" altLang="ru-RU" sz="700">
                <a:solidFill>
                  <a:schemeClr val="bg1"/>
                </a:solidFill>
              </a:rPr>
              <a:t>Минздрава России</a:t>
            </a:r>
          </a:p>
        </p:txBody>
      </p:sp>
      <p:pic>
        <p:nvPicPr>
          <p:cNvPr id="33817" name="Picture 4" descr="Логотип ФГБУ «ЦНИИОИЗ» Минздравсоцразвития Росс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60" y="4730750"/>
            <a:ext cx="28694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50" name="Соединительная линия уступом 14349"/>
          <p:cNvCxnSpPr>
            <a:stCxn id="26" idx="1"/>
            <a:endCxn id="29" idx="2"/>
          </p:cNvCxnSpPr>
          <p:nvPr/>
        </p:nvCxnSpPr>
        <p:spPr>
          <a:xfrm rot="5400000" flipH="1" flipV="1">
            <a:off x="4223544" y="3098801"/>
            <a:ext cx="739775" cy="2552700"/>
          </a:xfrm>
          <a:prstGeom prst="bentConnector3">
            <a:avLst>
              <a:gd name="adj1" fmla="val 3599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83" idx="1"/>
            <a:endCxn id="29" idx="2"/>
          </p:cNvCxnSpPr>
          <p:nvPr/>
        </p:nvCxnSpPr>
        <p:spPr>
          <a:xfrm rot="5400000" flipH="1" flipV="1">
            <a:off x="4700191" y="3791348"/>
            <a:ext cx="955675" cy="138350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Блок-схема: процесс 132"/>
          <p:cNvSpPr/>
          <p:nvPr/>
        </p:nvSpPr>
        <p:spPr bwMode="auto">
          <a:xfrm>
            <a:off x="7491413" y="1817688"/>
            <a:ext cx="1465660" cy="5524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ru-RU" altLang="ru-RU" sz="105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гражданского общества, правозащитники …</a:t>
            </a:r>
          </a:p>
        </p:txBody>
      </p:sp>
      <p:cxnSp>
        <p:nvCxnSpPr>
          <p:cNvPr id="139" name="Соединительная линия уступом 138"/>
          <p:cNvCxnSpPr>
            <a:stCxn id="95" idx="1"/>
            <a:endCxn id="29" idx="2"/>
          </p:cNvCxnSpPr>
          <p:nvPr/>
        </p:nvCxnSpPr>
        <p:spPr>
          <a:xfrm rot="5400000" flipH="1" flipV="1">
            <a:off x="5361187" y="4293594"/>
            <a:ext cx="796925" cy="220265"/>
          </a:xfrm>
          <a:prstGeom prst="bentConnector3">
            <a:avLst>
              <a:gd name="adj1" fmla="val 402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Блок-схема: магнитный диск 143"/>
          <p:cNvSpPr/>
          <p:nvPr/>
        </p:nvSpPr>
        <p:spPr>
          <a:xfrm>
            <a:off x="6190060" y="5089525"/>
            <a:ext cx="1343025" cy="1358900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dirty="0"/>
              <a:t>Федеральные и территориальные отраслевые справочники, регистры </a:t>
            </a:r>
          </a:p>
        </p:txBody>
      </p:sp>
      <p:sp>
        <p:nvSpPr>
          <p:cNvPr id="33823" name="Прямоугольник 146"/>
          <p:cNvSpPr>
            <a:spLocks noChangeArrowheads="1"/>
          </p:cNvSpPr>
          <p:nvPr/>
        </p:nvSpPr>
        <p:spPr bwMode="auto">
          <a:xfrm>
            <a:off x="6222061" y="5199063"/>
            <a:ext cx="1351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" dirty="0">
                <a:solidFill>
                  <a:schemeClr val="bg1"/>
                </a:solidFill>
              </a:rPr>
              <a:t>Федеральные и Территориальные органы</a:t>
            </a:r>
            <a:br>
              <a:rPr lang="ru-RU" altLang="ru-RU" sz="400" dirty="0">
                <a:solidFill>
                  <a:schemeClr val="bg1"/>
                </a:solidFill>
              </a:rPr>
            </a:br>
            <a:r>
              <a:rPr lang="ru-RU" altLang="ru-RU" sz="400" dirty="0">
                <a:solidFill>
                  <a:schemeClr val="bg1"/>
                </a:solidFill>
              </a:rPr>
              <a:t>управления здравоохранением, ФГБУ, МО и т.п.</a:t>
            </a:r>
          </a:p>
        </p:txBody>
      </p:sp>
      <p:cxnSp>
        <p:nvCxnSpPr>
          <p:cNvPr id="148" name="Соединительная линия уступом 147"/>
          <p:cNvCxnSpPr>
            <a:stCxn id="144" idx="1"/>
            <a:endCxn id="29" idx="2"/>
          </p:cNvCxnSpPr>
          <p:nvPr/>
        </p:nvCxnSpPr>
        <p:spPr>
          <a:xfrm rot="16200000" flipV="1">
            <a:off x="5823546" y="4051499"/>
            <a:ext cx="1084262" cy="991791"/>
          </a:xfrm>
          <a:prstGeom prst="bentConnector3">
            <a:avLst>
              <a:gd name="adj1" fmla="val 555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825" name="Группа 85"/>
          <p:cNvGrpSpPr>
            <a:grpSpLocks/>
          </p:cNvGrpSpPr>
          <p:nvPr/>
        </p:nvGrpSpPr>
        <p:grpSpPr bwMode="auto">
          <a:xfrm>
            <a:off x="4978003" y="4802188"/>
            <a:ext cx="1364462" cy="1358900"/>
            <a:chOff x="6615677" y="4930806"/>
            <a:chExt cx="1819283" cy="1358900"/>
          </a:xfrm>
        </p:grpSpPr>
        <p:sp>
          <p:nvSpPr>
            <p:cNvPr id="95" name="Блок-схема: магнитный диск 94"/>
            <p:cNvSpPr/>
            <p:nvPr/>
          </p:nvSpPr>
          <p:spPr>
            <a:xfrm>
              <a:off x="6615677" y="4930806"/>
              <a:ext cx="1790700" cy="1358900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900" dirty="0"/>
                <a:t>Результаты мониторинга деятельности системы здравоохранения в Субъектах РФ</a:t>
              </a:r>
            </a:p>
          </p:txBody>
        </p:sp>
        <p:sp>
          <p:nvSpPr>
            <p:cNvPr id="33834" name="Прямоугольник 144"/>
            <p:cNvSpPr>
              <a:spLocks noChangeArrowheads="1"/>
            </p:cNvSpPr>
            <p:nvPr/>
          </p:nvSpPr>
          <p:spPr bwMode="auto">
            <a:xfrm>
              <a:off x="7079460" y="5011704"/>
              <a:ext cx="13555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solidFill>
                    <a:schemeClr val="bg1"/>
                  </a:solidFill>
                </a:rPr>
                <a:t>ФГБУ «ЦНИИОИЗ» </a:t>
              </a:r>
            </a:p>
            <a:p>
              <a:pPr algn="ctr" eaLnBrk="1" hangingPunct="1"/>
              <a:r>
                <a:rPr lang="ru-RU" altLang="ru-RU" sz="700">
                  <a:solidFill>
                    <a:schemeClr val="bg1"/>
                  </a:solidFill>
                </a:rPr>
                <a:t>Минздрава России</a:t>
              </a:r>
            </a:p>
          </p:txBody>
        </p:sp>
        <p:pic>
          <p:nvPicPr>
            <p:cNvPr id="33835" name="Picture 4" descr="Логотип ФГБУ «ЦНИИОИЗ» Минздравсоцразвития России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9710" y="4991948"/>
              <a:ext cx="382659" cy="38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1" name="Соединительная линия уступом 170"/>
          <p:cNvCxnSpPr>
            <a:stCxn id="152" idx="1"/>
            <a:endCxn id="29" idx="2"/>
          </p:cNvCxnSpPr>
          <p:nvPr/>
        </p:nvCxnSpPr>
        <p:spPr>
          <a:xfrm rot="16200000" flipV="1">
            <a:off x="6615113" y="3259932"/>
            <a:ext cx="785812" cy="2276475"/>
          </a:xfrm>
          <a:prstGeom prst="bentConnector3">
            <a:avLst>
              <a:gd name="adj1" fmla="val 390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Соединительная линия уступом 177"/>
          <p:cNvCxnSpPr>
            <a:stCxn id="29" idx="3"/>
            <a:endCxn id="133" idx="2"/>
          </p:cNvCxnSpPr>
          <p:nvPr/>
        </p:nvCxnSpPr>
        <p:spPr>
          <a:xfrm flipV="1">
            <a:off x="7222332" y="2370138"/>
            <a:ext cx="1002506" cy="6207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Блок-схема: типовой процесс 180"/>
          <p:cNvSpPr/>
          <p:nvPr/>
        </p:nvSpPr>
        <p:spPr bwMode="auto">
          <a:xfrm>
            <a:off x="5347097" y="4313238"/>
            <a:ext cx="941784" cy="347662"/>
          </a:xfrm>
          <a:prstGeom prst="flowChartPredefined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ru-RU" altLang="ru-RU" sz="1000" dirty="0" smtClean="0">
                <a:solidFill>
                  <a:srgbClr val="595959"/>
                </a:solidFill>
                <a:latin typeface="Times New Roman" panose="02020603050405020304" pitchFamily="18" charset="0"/>
              </a:rPr>
              <a:t>ИАС </a:t>
            </a:r>
            <a:r>
              <a:rPr lang="en-US" altLang="ru-RU" sz="1000" dirty="0" smtClean="0">
                <a:solidFill>
                  <a:srgbClr val="595959"/>
                </a:solidFill>
                <a:latin typeface="Times New Roman" panose="02020603050405020304" pitchFamily="18" charset="0"/>
              </a:rPr>
              <a:t>WEB</a:t>
            </a:r>
            <a:endParaRPr lang="ru-RU" alt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29" name="Прямоугольник 181"/>
          <p:cNvSpPr>
            <a:spLocks noChangeArrowheads="1"/>
          </p:cNvSpPr>
          <p:nvPr/>
        </p:nvSpPr>
        <p:spPr bwMode="auto">
          <a:xfrm>
            <a:off x="7496497" y="4867276"/>
            <a:ext cx="12137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500" dirty="0">
                <a:solidFill>
                  <a:schemeClr val="bg1"/>
                </a:solidFill>
              </a:rPr>
              <a:t>Федеральные и территориальные </a:t>
            </a:r>
            <a:br>
              <a:rPr lang="ru-RU" altLang="ru-RU" sz="500" dirty="0">
                <a:solidFill>
                  <a:schemeClr val="bg1"/>
                </a:solidFill>
              </a:rPr>
            </a:br>
            <a:r>
              <a:rPr lang="ru-RU" altLang="ru-RU" sz="500" dirty="0">
                <a:solidFill>
                  <a:schemeClr val="bg1"/>
                </a:solidFill>
              </a:rPr>
              <a:t>медицинские организации.</a:t>
            </a:r>
          </a:p>
        </p:txBody>
      </p:sp>
      <p:sp>
        <p:nvSpPr>
          <p:cNvPr id="183" name="Блок-схема: сохраненные данные 182"/>
          <p:cNvSpPr/>
          <p:nvPr/>
        </p:nvSpPr>
        <p:spPr>
          <a:xfrm>
            <a:off x="5598319" y="1490663"/>
            <a:ext cx="867966" cy="328612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en-US" sz="900" dirty="0">
                <a:solidFill>
                  <a:srgbClr val="595959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Internet</a:t>
            </a:r>
            <a:br>
              <a:rPr lang="en-US" sz="900" dirty="0">
                <a:solidFill>
                  <a:srgbClr val="595959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</a:br>
            <a:r>
              <a:rPr lang="en-US" sz="900" dirty="0">
                <a:solidFill>
                  <a:srgbClr val="595959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Browser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Блок-схема: сохраненные данные 183"/>
          <p:cNvSpPr/>
          <p:nvPr/>
        </p:nvSpPr>
        <p:spPr>
          <a:xfrm>
            <a:off x="3570685" y="2814638"/>
            <a:ext cx="867965" cy="328612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en-US" sz="900" dirty="0">
                <a:solidFill>
                  <a:srgbClr val="595959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Internet</a:t>
            </a:r>
            <a:br>
              <a:rPr lang="en-US" sz="900" dirty="0">
                <a:solidFill>
                  <a:srgbClr val="595959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</a:br>
            <a:r>
              <a:rPr lang="en-US" sz="900" dirty="0">
                <a:solidFill>
                  <a:srgbClr val="595959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Browser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Блок-схема: сохраненные данные 184"/>
          <p:cNvSpPr/>
          <p:nvPr/>
        </p:nvSpPr>
        <p:spPr>
          <a:xfrm>
            <a:off x="7318773" y="2813051"/>
            <a:ext cx="867965" cy="327025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en-US" sz="900" dirty="0">
                <a:solidFill>
                  <a:srgbClr val="595959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Internet</a:t>
            </a:r>
            <a:br>
              <a:rPr lang="en-US" sz="900" dirty="0">
                <a:solidFill>
                  <a:srgbClr val="595959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</a:br>
            <a:r>
              <a:rPr lang="en-US" sz="900" dirty="0">
                <a:solidFill>
                  <a:srgbClr val="595959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Browser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6"/>
          <p:cNvSpPr>
            <a:spLocks noGrp="1"/>
          </p:cNvSpPr>
          <p:nvPr>
            <p:ph type="title"/>
          </p:nvPr>
        </p:nvSpPr>
        <p:spPr>
          <a:xfrm>
            <a:off x="4489648" y="2224606"/>
            <a:ext cx="4114800" cy="308322"/>
          </a:xfrm>
          <a:solidFill>
            <a:srgbClr val="4269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1200" b="0" dirty="0">
                <a:solidFill>
                  <a:schemeClr val="bg1"/>
                </a:solidFill>
              </a:rPr>
              <a:t>Представление сведений в виде диаграмм, графиков и т.п.</a:t>
            </a:r>
          </a:p>
        </p:txBody>
      </p:sp>
      <p:sp>
        <p:nvSpPr>
          <p:cNvPr id="34819" name="Текст 8"/>
          <p:cNvSpPr>
            <a:spLocks noGrp="1"/>
          </p:cNvSpPr>
          <p:nvPr>
            <p:ph type="body" sz="half" idx="2"/>
          </p:nvPr>
        </p:nvSpPr>
        <p:spPr>
          <a:xfrm>
            <a:off x="4350266" y="2564904"/>
            <a:ext cx="4592360" cy="804862"/>
          </a:xfrm>
        </p:spPr>
        <p:txBody>
          <a:bodyPr/>
          <a:lstStyle/>
          <a:p>
            <a:pPr algn="ctr" eaLnBrk="1" hangingPunct="1"/>
            <a:r>
              <a:rPr lang="ru-RU" altLang="ru-RU" sz="1000" dirty="0" smtClean="0"/>
              <a:t>ИАС </a:t>
            </a:r>
            <a:r>
              <a:rPr lang="en-US" altLang="ru-RU" sz="1000" dirty="0" smtClean="0"/>
              <a:t>WEB </a:t>
            </a:r>
            <a:r>
              <a:rPr lang="ru-RU" altLang="ru-RU" sz="1000" dirty="0" smtClean="0"/>
              <a:t>позволяет построить различные виды диаграмм, графиков и т.п. Для этого достаточно выбрать медицинский показатель, указать территорию, указать дополнительные условия (Например, временной период) и выбрать тип представления.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89648" y="194000"/>
            <a:ext cx="3874978" cy="1946787"/>
          </a:xfr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194000"/>
            <a:ext cx="3673584" cy="194678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 bwMode="auto">
          <a:xfrm>
            <a:off x="179512" y="2204864"/>
            <a:ext cx="3673584" cy="416029"/>
          </a:xfrm>
          <a:prstGeom prst="rect">
            <a:avLst/>
          </a:prstGeom>
          <a:solidFill>
            <a:srgbClr val="4269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400" b="0" dirty="0" smtClean="0">
                <a:solidFill>
                  <a:schemeClr val="bg1"/>
                </a:solidFill>
              </a:rPr>
              <a:t>Графическая визуализация пространственных данных</a:t>
            </a:r>
            <a:endParaRPr lang="ru-RU" altLang="ru-RU" sz="1400" dirty="0" smtClean="0">
              <a:solidFill>
                <a:schemeClr val="bg1"/>
              </a:solidFill>
            </a:endParaRPr>
          </a:p>
        </p:txBody>
      </p:sp>
      <p:sp>
        <p:nvSpPr>
          <p:cNvPr id="9" name="Текст 8"/>
          <p:cNvSpPr txBox="1">
            <a:spLocks/>
          </p:cNvSpPr>
          <p:nvPr/>
        </p:nvSpPr>
        <p:spPr bwMode="auto">
          <a:xfrm>
            <a:off x="179512" y="2636882"/>
            <a:ext cx="3673584" cy="59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100" dirty="0" smtClean="0"/>
              <a:t>Возможности ИАС </a:t>
            </a:r>
            <a:r>
              <a:rPr lang="en-US" altLang="ru-RU" sz="1100" dirty="0" smtClean="0"/>
              <a:t>WEB </a:t>
            </a:r>
            <a:r>
              <a:rPr lang="ru-RU" altLang="ru-RU" sz="1100" dirty="0" smtClean="0"/>
              <a:t>дополнены функциями ГИС. Система позволяет наглядно представить и оперативно оценить ситуацию в субъектах РФ.</a:t>
            </a:r>
            <a:endParaRPr lang="ru-RU" altLang="ru-RU" sz="1100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670" y="3212976"/>
            <a:ext cx="3664426" cy="178337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6"/>
          <p:cNvSpPr txBox="1">
            <a:spLocks/>
          </p:cNvSpPr>
          <p:nvPr/>
        </p:nvSpPr>
        <p:spPr bwMode="auto">
          <a:xfrm>
            <a:off x="107504" y="5061187"/>
            <a:ext cx="3807266" cy="213085"/>
          </a:xfrm>
          <a:prstGeom prst="rect">
            <a:avLst/>
          </a:prstGeom>
          <a:solidFill>
            <a:srgbClr val="4269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200" b="0" smtClean="0">
                <a:solidFill>
                  <a:schemeClr val="bg1"/>
                </a:solidFill>
              </a:rPr>
              <a:t>Автоматическое формирование отчетных документов</a:t>
            </a:r>
            <a:endParaRPr lang="ru-RU" altLang="ru-RU" sz="1200" dirty="0" smtClean="0">
              <a:solidFill>
                <a:schemeClr val="bg1"/>
              </a:solidFill>
            </a:endParaRPr>
          </a:p>
        </p:txBody>
      </p:sp>
      <p:sp>
        <p:nvSpPr>
          <p:cNvPr id="12" name="Текст 8"/>
          <p:cNvSpPr txBox="1">
            <a:spLocks/>
          </p:cNvSpPr>
          <p:nvPr/>
        </p:nvSpPr>
        <p:spPr bwMode="auto">
          <a:xfrm>
            <a:off x="107505" y="5306828"/>
            <a:ext cx="3807266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900" smtClean="0"/>
              <a:t>В системе предусмотрена возможность автоматической генерации отчетных документов. Функция позволяет значительно сэкономить время для подготовки докладов и в оперативном режиме ознакомиться с ситуацией в Российской Федерации и ей Субъектах.</a:t>
            </a:r>
            <a:endParaRPr lang="ru-RU" altLang="ru-RU" sz="900" dirty="0" smtClean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89649" y="3212976"/>
            <a:ext cx="3874978" cy="178337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4" name="Заголовок 6"/>
          <p:cNvSpPr txBox="1">
            <a:spLocks/>
          </p:cNvSpPr>
          <p:nvPr/>
        </p:nvSpPr>
        <p:spPr bwMode="auto">
          <a:xfrm>
            <a:off x="4534496" y="5110400"/>
            <a:ext cx="3830132" cy="478840"/>
          </a:xfrm>
          <a:prstGeom prst="rect">
            <a:avLst/>
          </a:prstGeom>
          <a:solidFill>
            <a:srgbClr val="4269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chemeClr val="bg1"/>
                </a:solidFill>
              </a:rPr>
              <a:t>Формы федерального статистического наблюдения</a:t>
            </a:r>
            <a:endParaRPr lang="ru-RU" altLang="ru-RU" sz="1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112713"/>
            <a:ext cx="8639175" cy="482600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 smtClean="0"/>
              <a:t>Основные элементы взаимодействия при сдаче отчета</a:t>
            </a:r>
            <a:endParaRPr lang="ru-RU" sz="24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1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90638" y="641351"/>
            <a:ext cx="6373416" cy="847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Федеральный уровень, </a:t>
            </a:r>
          </a:p>
          <a:p>
            <a:pPr algn="ctr">
              <a:defRPr/>
            </a:pPr>
            <a:r>
              <a:rPr lang="ru-RU" sz="2800" b="1" dirty="0"/>
              <a:t>ФГБУ «ЦНИИОИЗ» Минздрава России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9398" y="2120901"/>
            <a:ext cx="7979569" cy="849313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Первичная технологическая обработка на предмет идентификации и </a:t>
            </a:r>
            <a:r>
              <a:rPr lang="ru-RU" dirty="0" smtClean="0"/>
              <a:t>соответствия </a:t>
            </a:r>
            <a:r>
              <a:rPr lang="ru-RU" dirty="0"/>
              <a:t>информации с действующим программным обеспечением (МЕДСТАТ)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9398" y="3240088"/>
            <a:ext cx="7979569" cy="354012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Направление информации в адрес профильных специалистов по разделам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9398" y="1604963"/>
            <a:ext cx="7979569" cy="455612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Получение информации от субъекта Российской Федерации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9398" y="3730625"/>
            <a:ext cx="7979569" cy="652463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Выверка значений содержащихся в отчетах на предмет Методологического соответствия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6541" y="4808539"/>
            <a:ext cx="7972425" cy="663575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Агрегация и обработка информации за субъект  (организации свода и аналитическая обработка)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6541" y="5588001"/>
            <a:ext cx="7972425" cy="849313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Обеспечение </a:t>
            </a:r>
            <a:r>
              <a:rPr lang="ru-RU" b="1" dirty="0"/>
              <a:t>передачи итоговых сводных форм за каждый субъект в адрес Министерства здравоохранения Российской Федерации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0254" y="1589089"/>
            <a:ext cx="8896350" cy="150812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0253" y="3227388"/>
            <a:ext cx="8891588" cy="127635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0254" y="4664075"/>
            <a:ext cx="8891588" cy="19827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82" name="Прямоугольник 19"/>
          <p:cNvSpPr>
            <a:spLocks noChangeArrowheads="1"/>
          </p:cNvSpPr>
          <p:nvPr/>
        </p:nvSpPr>
        <p:spPr bwMode="auto">
          <a:xfrm rot="16200000">
            <a:off x="-111625" y="2081541"/>
            <a:ext cx="11721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sz="2800" b="1">
                <a:latin typeface="Algerian" pitchFamily="82" charset="0"/>
              </a:rPr>
              <a:t>I </a:t>
            </a:r>
            <a:r>
              <a:rPr lang="ru-RU" altLang="ru-RU" sz="2800" b="1"/>
              <a:t>этап</a:t>
            </a:r>
          </a:p>
        </p:txBody>
      </p:sp>
      <p:sp>
        <p:nvSpPr>
          <p:cNvPr id="7183" name="Прямоугольник 20"/>
          <p:cNvSpPr>
            <a:spLocks noChangeArrowheads="1"/>
          </p:cNvSpPr>
          <p:nvPr/>
        </p:nvSpPr>
        <p:spPr bwMode="auto">
          <a:xfrm rot="16200000">
            <a:off x="-207051" y="3596809"/>
            <a:ext cx="13725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sz="2800" b="1">
                <a:latin typeface="Algerian" pitchFamily="82" charset="0"/>
              </a:rPr>
              <a:t>I I </a:t>
            </a:r>
            <a:r>
              <a:rPr lang="ru-RU" altLang="ru-RU" sz="2800" b="1"/>
              <a:t>этап</a:t>
            </a:r>
          </a:p>
        </p:txBody>
      </p:sp>
      <p:sp>
        <p:nvSpPr>
          <p:cNvPr id="7184" name="Прямоугольник 21"/>
          <p:cNvSpPr>
            <a:spLocks noChangeArrowheads="1"/>
          </p:cNvSpPr>
          <p:nvPr/>
        </p:nvSpPr>
        <p:spPr bwMode="auto">
          <a:xfrm rot="16200000">
            <a:off x="-281966" y="5297254"/>
            <a:ext cx="1572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sz="2800" b="1" dirty="0">
                <a:latin typeface="Algerian" pitchFamily="82" charset="0"/>
              </a:rPr>
              <a:t>I </a:t>
            </a:r>
            <a:r>
              <a:rPr lang="en-US" altLang="ru-RU" sz="2800" b="1" dirty="0" err="1">
                <a:latin typeface="Algerian" pitchFamily="82" charset="0"/>
              </a:rPr>
              <a:t>I</a:t>
            </a:r>
            <a:r>
              <a:rPr lang="ru-RU" altLang="ru-RU" sz="2800" b="1" dirty="0">
                <a:latin typeface="Algerian" pitchFamily="82" charset="0"/>
              </a:rPr>
              <a:t> </a:t>
            </a:r>
            <a:r>
              <a:rPr lang="en-US" altLang="ru-RU" sz="2800" b="1" dirty="0">
                <a:latin typeface="Algerian" pitchFamily="82" charset="0"/>
              </a:rPr>
              <a:t>I </a:t>
            </a:r>
            <a:r>
              <a:rPr lang="ru-RU" altLang="ru-RU" sz="2800" b="1" dirty="0"/>
              <a:t>этап</a:t>
            </a:r>
          </a:p>
        </p:txBody>
      </p:sp>
      <p:sp>
        <p:nvSpPr>
          <p:cNvPr id="718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3A5C79D-834F-4C6A-9D2E-1E174EA7E577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3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112713"/>
            <a:ext cx="8639175" cy="781050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 smtClean="0"/>
              <a:t>Планируемые мероприятия</a:t>
            </a:r>
            <a:endParaRPr lang="ru-RU" sz="24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1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2888" y="2852739"/>
            <a:ext cx="7427118" cy="1584373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Организация цикла информационных </a:t>
            </a:r>
            <a:r>
              <a:rPr lang="en-US" sz="2000" dirty="0"/>
              <a:t>web</a:t>
            </a:r>
            <a:r>
              <a:rPr lang="ru-RU" sz="2400" dirty="0"/>
              <a:t>-семинаров</a:t>
            </a:r>
            <a:r>
              <a:rPr lang="ru-RU" sz="2000" dirty="0"/>
              <a:t>, охватывающих все формы годового отчета, которые позволяют донести информацию до мед работников не только органа управления, но и всех заинтересованных специалистов в субъекте </a:t>
            </a:r>
            <a:r>
              <a:rPr lang="ru-RU" sz="2000" dirty="0" smtClean="0"/>
              <a:t>(</a:t>
            </a:r>
            <a:r>
              <a:rPr lang="ru-RU" sz="2000" dirty="0"/>
              <a:t>в 2014-2015 году охвачены все субъекты РФ)</a:t>
            </a:r>
            <a:endParaRPr lang="ru-RU" sz="20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42888" y="1001714"/>
            <a:ext cx="8498681" cy="1563687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Подготовка информационного письма по порядку сбора, обработки и предоставления отчетов в Министерство здравоохранения от органов исполнительной власти субъектов Российской Федерации в сфере здравоохранения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97656" y="4581128"/>
            <a:ext cx="84974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97656" y="2708275"/>
            <a:ext cx="8496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0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C65612-9EF3-4395-BD6D-36240FD3378C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4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8201" name="Группа 29"/>
          <p:cNvGrpSpPr>
            <a:grpSpLocks/>
          </p:cNvGrpSpPr>
          <p:nvPr/>
        </p:nvGrpSpPr>
        <p:grpSpPr bwMode="auto">
          <a:xfrm>
            <a:off x="7670006" y="2997201"/>
            <a:ext cx="1576388" cy="1014413"/>
            <a:chOff x="1518449" y="1333500"/>
            <a:chExt cx="2929725" cy="1758950"/>
          </a:xfrm>
        </p:grpSpPr>
        <p:sp>
          <p:nvSpPr>
            <p:cNvPr id="14" name="Овал 13"/>
            <p:cNvSpPr/>
            <p:nvPr/>
          </p:nvSpPr>
          <p:spPr>
            <a:xfrm>
              <a:off x="2006600" y="1333500"/>
              <a:ext cx="20193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8206" name="Picture 9" descr="http://picsfab.com/download/image/68674/5800x3480_belyij-fon-chelovechki-krug-soveschani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449" y="1333500"/>
              <a:ext cx="29297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Скругленный прямоугольник 12"/>
          <p:cNvSpPr/>
          <p:nvPr/>
        </p:nvSpPr>
        <p:spPr>
          <a:xfrm>
            <a:off x="467544" y="4797152"/>
            <a:ext cx="7672388" cy="1112837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Поддержание </a:t>
            </a:r>
            <a:r>
              <a:rPr lang="en-US" dirty="0"/>
              <a:t>web</a:t>
            </a:r>
            <a:r>
              <a:rPr lang="ru-RU" dirty="0"/>
              <a:t>-портала «Всероссийский форум организаторов здравоохранения» (</a:t>
            </a:r>
            <a:r>
              <a:rPr lang="en-US" dirty="0">
                <a:hlinkClick r:id="rId4"/>
              </a:rPr>
              <a:t>www</a:t>
            </a:r>
            <a:r>
              <a:rPr lang="ru-RU" dirty="0">
                <a:hlinkClick r:id="rId4"/>
              </a:rPr>
              <a:t>.</a:t>
            </a:r>
            <a:r>
              <a:rPr lang="en-US" dirty="0" err="1">
                <a:hlinkClick r:id="rId4"/>
              </a:rPr>
              <a:t>zdravmanager</a:t>
            </a:r>
            <a:r>
              <a:rPr lang="ru-RU" dirty="0">
                <a:hlinkClick r:id="rId4"/>
              </a:rPr>
              <a:t>.</a:t>
            </a:r>
            <a:r>
              <a:rPr lang="en-US" dirty="0" err="1">
                <a:hlinkClick r:id="rId4"/>
              </a:rPr>
              <a:t>ru</a:t>
            </a:r>
            <a:r>
              <a:rPr lang="ru-RU" dirty="0"/>
              <a:t>), в рамках которого будут созданы разделы по формам и будет размещаться обновление ПО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112713"/>
            <a:ext cx="8639175" cy="781050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 smtClean="0"/>
              <a:t>Планируемые мероприятия</a:t>
            </a:r>
            <a:endParaRPr lang="ru-RU" sz="24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1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42888" y="1052514"/>
            <a:ext cx="8715375" cy="518479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96541" y="1366839"/>
            <a:ext cx="7672388" cy="1112837"/>
          </a:xfrm>
          <a:prstGeom prst="round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0"/>
                </a:srgbClr>
              </a:gs>
              <a:gs pos="70000">
                <a:srgbClr val="C4D6EB">
                  <a:alpha val="41000"/>
                </a:srgbClr>
              </a:gs>
              <a:gs pos="100000">
                <a:srgbClr val="FFEBFA">
                  <a:alpha val="55000"/>
                </a:srgbClr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Поддержание </a:t>
            </a:r>
            <a:r>
              <a:rPr lang="en-US" dirty="0"/>
              <a:t>web</a:t>
            </a:r>
            <a:r>
              <a:rPr lang="ru-RU" dirty="0"/>
              <a:t>-портала «Всероссийский форум организаторов здравоохранения» (</a:t>
            </a:r>
            <a:r>
              <a:rPr lang="en-US" dirty="0">
                <a:hlinkClick r:id="rId3"/>
              </a:rPr>
              <a:t>www</a:t>
            </a:r>
            <a:r>
              <a:rPr lang="ru-RU" dirty="0">
                <a:hlinkClick r:id="rId3"/>
              </a:rPr>
              <a:t>.</a:t>
            </a:r>
            <a:r>
              <a:rPr lang="en-US" dirty="0" err="1">
                <a:hlinkClick r:id="rId3"/>
              </a:rPr>
              <a:t>zdravmanager</a:t>
            </a:r>
            <a:r>
              <a:rPr lang="ru-RU" dirty="0">
                <a:hlinkClick r:id="rId3"/>
              </a:rPr>
              <a:t>.</a:t>
            </a:r>
            <a:r>
              <a:rPr lang="en-US" dirty="0" err="1">
                <a:hlinkClick r:id="rId3"/>
              </a:rPr>
              <a:t>ru</a:t>
            </a:r>
            <a:r>
              <a:rPr lang="ru-RU" dirty="0"/>
              <a:t>), в рамках которого будут созданы разделы по формам и будет размещаться обновление ПО </a:t>
            </a:r>
          </a:p>
        </p:txBody>
      </p:sp>
      <p:sp>
        <p:nvSpPr>
          <p:cNvPr id="922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CA1981E-3FF9-4831-9750-DA0F99CA600B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5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/>
          <a:stretch/>
        </p:blipFill>
        <p:spPr bwMode="auto">
          <a:xfrm>
            <a:off x="2710924" y="2579075"/>
            <a:ext cx="4161692" cy="158019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8" name="Скругленный прямоугольник 17"/>
          <p:cNvSpPr/>
          <p:nvPr/>
        </p:nvSpPr>
        <p:spPr>
          <a:xfrm>
            <a:off x="539552" y="3130551"/>
            <a:ext cx="1676202" cy="1330325"/>
          </a:xfrm>
          <a:prstGeom prst="roundRect">
            <a:avLst>
              <a:gd name="adj" fmla="val 2310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 smtClean="0"/>
              <a:t>Минздрав </a:t>
            </a:r>
            <a:r>
              <a:rPr lang="ru-RU" u="sng" dirty="0"/>
              <a:t>России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77653" y="4622801"/>
            <a:ext cx="2168029" cy="1330325"/>
          </a:xfrm>
          <a:prstGeom prst="roundRect">
            <a:avLst>
              <a:gd name="adj" fmla="val 2310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/>
              <a:t>Специалисты органов управления здравоохранением субъектов РФ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77692" y="4622801"/>
            <a:ext cx="1746436" cy="1330325"/>
          </a:xfrm>
          <a:prstGeom prst="roundRect">
            <a:avLst>
              <a:gd name="adj" fmla="val 2310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/>
              <a:t>Специалисты службы статистики субъектов РФ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97341" y="2906714"/>
            <a:ext cx="1389459" cy="1330325"/>
          </a:xfrm>
          <a:prstGeom prst="roundRect">
            <a:avLst>
              <a:gd name="adj" fmla="val 2310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/>
              <a:t>Ответственные за прием форм ФСН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31967" y="4694238"/>
            <a:ext cx="2105694" cy="1330325"/>
          </a:xfrm>
          <a:prstGeom prst="roundRect">
            <a:avLst>
              <a:gd name="adj" fmla="val 2310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/>
              <a:t>Специалисты службы статистики медицинских организаций субъектов РФ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2033587" y="3368675"/>
            <a:ext cx="614363" cy="42703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9" idx="0"/>
          </p:cNvCxnSpPr>
          <p:nvPr/>
        </p:nvCxnSpPr>
        <p:spPr>
          <a:xfrm flipV="1">
            <a:off x="2461668" y="4159251"/>
            <a:ext cx="706586" cy="46355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733925" y="4108450"/>
            <a:ext cx="0" cy="46355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6299597" y="4237039"/>
            <a:ext cx="351234" cy="42703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1" idx="1"/>
          </p:cNvCxnSpPr>
          <p:nvPr/>
        </p:nvCxnSpPr>
        <p:spPr>
          <a:xfrm flipH="1" flipV="1">
            <a:off x="6872287" y="3359151"/>
            <a:ext cx="425054" cy="21272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644" y="117476"/>
            <a:ext cx="8639175" cy="779463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 smtClean="0"/>
              <a:t>Статистика форума</a:t>
            </a:r>
            <a:endParaRPr lang="ru-RU" sz="24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1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5529" y="1052514"/>
            <a:ext cx="8542734" cy="5303837"/>
          </a:xfrm>
          <a:prstGeom prst="roundRect">
            <a:avLst>
              <a:gd name="adj" fmla="val 11741"/>
            </a:avLst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DC140D3-8BAC-43B9-A5EA-90482834FB81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6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891441"/>
              </p:ext>
            </p:extLst>
          </p:nvPr>
        </p:nvGraphicFramePr>
        <p:xfrm>
          <a:off x="417448" y="1196752"/>
          <a:ext cx="4444503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075572"/>
              </p:ext>
            </p:extLst>
          </p:nvPr>
        </p:nvGraphicFramePr>
        <p:xfrm>
          <a:off x="4860032" y="1196752"/>
          <a:ext cx="409823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685406"/>
              </p:ext>
            </p:extLst>
          </p:nvPr>
        </p:nvGraphicFramePr>
        <p:xfrm>
          <a:off x="1090698" y="3933056"/>
          <a:ext cx="705678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112713"/>
            <a:ext cx="8639175" cy="781050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800" b="1" dirty="0" smtClean="0"/>
              <a:t>Первичное заполнение базы </a:t>
            </a:r>
            <a:r>
              <a:rPr lang="ru-RU" sz="2800" b="1" dirty="0" smtClean="0"/>
              <a:t>данных МЕДСТСТ 2016</a:t>
            </a:r>
            <a:endParaRPr lang="ru-RU" sz="28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1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41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09600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C7AEBF3-87C5-4302-B876-0E35E38ECB32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7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741" y="1819276"/>
            <a:ext cx="2957513" cy="268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5754" y="2400300"/>
            <a:ext cx="2677715" cy="243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5"/>
          <a:srcRect/>
          <a:stretch/>
        </p:blipFill>
        <p:spPr bwMode="auto">
          <a:xfrm>
            <a:off x="3933825" y="2857501"/>
            <a:ext cx="2750344" cy="251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0" name="Овал 19"/>
          <p:cNvSpPr/>
          <p:nvPr/>
        </p:nvSpPr>
        <p:spPr>
          <a:xfrm>
            <a:off x="5743575" y="3024188"/>
            <a:ext cx="1042988" cy="531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7" name="TextBox 3"/>
          <p:cNvSpPr txBox="1">
            <a:spLocks noChangeArrowheads="1"/>
          </p:cNvSpPr>
          <p:nvPr/>
        </p:nvSpPr>
        <p:spPr bwMode="auto">
          <a:xfrm>
            <a:off x="205331" y="1106488"/>
            <a:ext cx="2425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u="sng">
                <a:solidFill>
                  <a:srgbClr val="0000FF"/>
                </a:solidFill>
              </a:rPr>
              <a:t>Вводится имя </a:t>
            </a:r>
          </a:p>
          <a:p>
            <a:pPr algn="ctr"/>
            <a:r>
              <a:rPr lang="ru-RU" altLang="ru-RU" u="sng">
                <a:solidFill>
                  <a:srgbClr val="0000FF"/>
                </a:solidFill>
              </a:rPr>
              <a:t>загружаемого файла</a:t>
            </a:r>
          </a:p>
        </p:txBody>
      </p:sp>
      <p:sp>
        <p:nvSpPr>
          <p:cNvPr id="17418" name="TextBox 21"/>
          <p:cNvSpPr txBox="1">
            <a:spLocks noChangeArrowheads="1"/>
          </p:cNvSpPr>
          <p:nvPr/>
        </p:nvSpPr>
        <p:spPr bwMode="auto">
          <a:xfrm>
            <a:off x="2915817" y="1496110"/>
            <a:ext cx="22322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u="sng" dirty="0">
                <a:solidFill>
                  <a:srgbClr val="0000FF"/>
                </a:solidFill>
              </a:rPr>
              <a:t>Визуально </a:t>
            </a:r>
          </a:p>
          <a:p>
            <a:pPr algn="ctr"/>
            <a:r>
              <a:rPr lang="ru-RU" altLang="ru-RU" u="sng" dirty="0">
                <a:solidFill>
                  <a:srgbClr val="0000FF"/>
                </a:solidFill>
              </a:rPr>
              <a:t>проверяется структура</a:t>
            </a:r>
          </a:p>
        </p:txBody>
      </p:sp>
      <p:sp>
        <p:nvSpPr>
          <p:cNvPr id="17419" name="TextBox 23"/>
          <p:cNvSpPr txBox="1">
            <a:spLocks noChangeArrowheads="1"/>
          </p:cNvSpPr>
          <p:nvPr/>
        </p:nvSpPr>
        <p:spPr bwMode="auto">
          <a:xfrm>
            <a:off x="4959666" y="2155607"/>
            <a:ext cx="1957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u="sng" dirty="0">
                <a:solidFill>
                  <a:srgbClr val="0000FF"/>
                </a:solidFill>
              </a:rPr>
              <a:t>Подтверждение </a:t>
            </a:r>
          </a:p>
          <a:p>
            <a:pPr algn="ctr"/>
            <a:r>
              <a:rPr lang="ru-RU" altLang="ru-RU" u="sng" dirty="0">
                <a:solidFill>
                  <a:srgbClr val="0000FF"/>
                </a:solidFill>
              </a:rPr>
              <a:t>загрузки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1152525" y="2376488"/>
            <a:ext cx="1042988" cy="425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/>
          <a:srcRect b="1265"/>
          <a:stretch/>
        </p:blipFill>
        <p:spPr bwMode="auto">
          <a:xfrm>
            <a:off x="4893469" y="3489326"/>
            <a:ext cx="4055269" cy="268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7422" name="TextBox 18"/>
          <p:cNvSpPr txBox="1">
            <a:spLocks noChangeArrowheads="1"/>
          </p:cNvSpPr>
          <p:nvPr/>
        </p:nvSpPr>
        <p:spPr bwMode="auto">
          <a:xfrm>
            <a:off x="6897292" y="2938464"/>
            <a:ext cx="2390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u="sng">
                <a:solidFill>
                  <a:srgbClr val="0000FF"/>
                </a:solidFill>
              </a:rPr>
              <a:t>Ручной ввод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117476"/>
            <a:ext cx="8324850" cy="747713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defRPr/>
            </a:pPr>
            <a:r>
              <a:rPr lang="ru-RU" sz="2400" dirty="0" smtClean="0"/>
              <a:t>Программа «МЕДСТАТ»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1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1019" y="1603376"/>
            <a:ext cx="8284369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Возможность распространения Программы МЕДСТАТ на подведомственные Медицинские Организации и соответственно организовать сбор на территории субъекта:</a:t>
            </a:r>
          </a:p>
          <a:p>
            <a:pPr>
              <a:defRPr/>
            </a:pPr>
            <a:endParaRPr lang="ru-RU" sz="2000" b="1" dirty="0">
              <a:latin typeface="+mn-lt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000" b="1" dirty="0">
                <a:latin typeface="+mn-lt"/>
              </a:rPr>
              <a:t>Не требуется дополнительное обучение персонала;</a:t>
            </a:r>
          </a:p>
          <a:p>
            <a:pPr marL="285750" indent="-285750">
              <a:buFontTx/>
              <a:buChar char="-"/>
              <a:defRPr/>
            </a:pPr>
            <a:endParaRPr lang="ru-RU" sz="2000" b="1" dirty="0">
              <a:latin typeface="+mn-lt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000" b="1" dirty="0">
                <a:latin typeface="+mn-lt"/>
              </a:rPr>
              <a:t>При внедрении на территории субъекта необходимо лишь изменить справочники МЕДСТАТА (сеть МО);</a:t>
            </a:r>
          </a:p>
          <a:p>
            <a:pPr marL="285750" indent="-285750">
              <a:buFontTx/>
              <a:buChar char="-"/>
              <a:defRPr/>
            </a:pPr>
            <a:endParaRPr lang="ru-RU" sz="2000" b="1" dirty="0">
              <a:latin typeface="+mn-lt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000" b="1" dirty="0">
                <a:latin typeface="+mn-lt"/>
              </a:rPr>
              <a:t>Сохранение полного функционала и синхронизация с базовым программным обеспечением, используемым при приеме отчетов;</a:t>
            </a:r>
          </a:p>
          <a:p>
            <a:pPr marL="285750" indent="-285750">
              <a:buFontTx/>
              <a:buChar char="-"/>
              <a:defRPr/>
            </a:pPr>
            <a:endParaRPr lang="ru-RU" sz="2000" b="1" dirty="0">
              <a:latin typeface="+mn-lt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000" b="1" dirty="0">
                <a:latin typeface="+mn-lt"/>
              </a:rPr>
              <a:t>Возможность внесения дополнительных контролей на любом уровне;</a:t>
            </a:r>
          </a:p>
          <a:p>
            <a:pPr marL="285750" indent="-285750">
              <a:buFontTx/>
              <a:buChar char="-"/>
              <a:defRPr/>
            </a:pPr>
            <a:endParaRPr lang="ru-RU" sz="2000" b="1" dirty="0">
              <a:latin typeface="+mn-lt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000" b="1" dirty="0">
                <a:latin typeface="+mn-lt"/>
              </a:rPr>
              <a:t>Распространяется бесплатно.</a:t>
            </a:r>
          </a:p>
          <a:p>
            <a:pPr>
              <a:defRPr/>
            </a:pPr>
            <a:endParaRPr lang="ru-RU" sz="2000" b="1" dirty="0">
              <a:latin typeface="+mn-lt"/>
            </a:endParaRPr>
          </a:p>
          <a:p>
            <a:pPr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8573" y="960438"/>
            <a:ext cx="5341144" cy="4762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Региональный уровень</a:t>
            </a:r>
          </a:p>
        </p:txBody>
      </p:sp>
      <p:sp>
        <p:nvSpPr>
          <p:cNvPr id="1843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B0F5C1C-9E8B-4ECE-9A64-E95787D70096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8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117476"/>
            <a:ext cx="8324850" cy="747713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defRPr/>
            </a:pPr>
            <a:r>
              <a:rPr lang="ru-RU" sz="2400" dirty="0" smtClean="0"/>
              <a:t>Сбор, агрегация </a:t>
            </a:r>
            <a:r>
              <a:rPr lang="ru-RU" sz="2400" dirty="0"/>
              <a:t>и обработка информации внутри </a:t>
            </a:r>
            <a:r>
              <a:rPr lang="ru-RU" sz="2400" dirty="0" smtClean="0"/>
              <a:t>субъекта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1" y="-26988"/>
            <a:ext cx="1319213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460" name="Прямоугольник 7"/>
          <p:cNvSpPr>
            <a:spLocks noChangeArrowheads="1"/>
          </p:cNvSpPr>
          <p:nvPr/>
        </p:nvSpPr>
        <p:spPr bwMode="auto">
          <a:xfrm>
            <a:off x="321469" y="1152526"/>
            <a:ext cx="860464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000" b="1"/>
              <a:t>1. Организация сбора информации внутри субъекта действующими информационными системами.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469" y="2460625"/>
            <a:ext cx="8604647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000" b="1" dirty="0"/>
              <a:t>2. Организация сбора информации внутри субъекта программой МЕДСТАТ:</a:t>
            </a:r>
            <a:endParaRPr lang="ru-RU" b="1" dirty="0"/>
          </a:p>
          <a:p>
            <a:pPr marL="285750" indent="-285750">
              <a:spcAft>
                <a:spcPts val="600"/>
              </a:spcAft>
              <a:buFontTx/>
              <a:buChar char="-"/>
              <a:defRPr/>
            </a:pPr>
            <a:r>
              <a:rPr lang="ru-RU" dirty="0"/>
              <a:t>Бесплатное Программное обеспечение;</a:t>
            </a:r>
          </a:p>
          <a:p>
            <a:pPr marL="285750" indent="-285750">
              <a:spcAft>
                <a:spcPts val="600"/>
              </a:spcAft>
              <a:buFontTx/>
              <a:buChar char="-"/>
              <a:defRPr/>
            </a:pPr>
            <a:r>
              <a:rPr lang="ru-RU" dirty="0"/>
              <a:t>Внесение корректировок в кратчайшее время;</a:t>
            </a:r>
          </a:p>
          <a:p>
            <a:pPr marL="285750" indent="-285750">
              <a:spcAft>
                <a:spcPts val="600"/>
              </a:spcAft>
              <a:buFontTx/>
              <a:buChar char="-"/>
              <a:defRPr/>
            </a:pPr>
            <a:r>
              <a:rPr lang="ru-RU" dirty="0"/>
              <a:t>Наличие встроенного функционала;</a:t>
            </a:r>
          </a:p>
          <a:p>
            <a:pPr marL="285750" indent="-285750">
              <a:spcAft>
                <a:spcPts val="600"/>
              </a:spcAft>
              <a:buFontTx/>
              <a:buChar char="-"/>
              <a:defRPr/>
            </a:pPr>
            <a:r>
              <a:rPr lang="ru-RU" dirty="0"/>
              <a:t>Наличие «Контролей», которые будут учитываться при приеме;</a:t>
            </a:r>
          </a:p>
          <a:p>
            <a:pPr marL="285750" indent="-285750">
              <a:spcAft>
                <a:spcPts val="600"/>
              </a:spcAft>
              <a:buFontTx/>
              <a:buChar char="-"/>
              <a:defRPr/>
            </a:pPr>
            <a:r>
              <a:rPr lang="ru-RU" dirty="0"/>
              <a:t>Возможность выгрузки информации из Базы Данных;</a:t>
            </a:r>
          </a:p>
          <a:p>
            <a:pPr marL="285750" indent="-285750">
              <a:spcAft>
                <a:spcPts val="600"/>
              </a:spcAft>
              <a:buFontTx/>
              <a:buChar char="-"/>
              <a:defRPr/>
            </a:pPr>
            <a:r>
              <a:rPr lang="ru-RU" dirty="0"/>
              <a:t>Простота в эксплуатации;</a:t>
            </a:r>
          </a:p>
          <a:p>
            <a:pPr marL="285750" indent="-285750">
              <a:spcAft>
                <a:spcPts val="600"/>
              </a:spcAft>
              <a:buFontTx/>
              <a:buChar char="-"/>
              <a:defRPr/>
            </a:pPr>
            <a:r>
              <a:rPr lang="ru-RU" dirty="0"/>
              <a:t>Не требует установки дополнительного программного обеспечения;</a:t>
            </a:r>
          </a:p>
          <a:p>
            <a:pPr marL="285750" indent="-285750">
              <a:spcAft>
                <a:spcPts val="600"/>
              </a:spcAft>
              <a:buFontTx/>
              <a:buChar char="-"/>
              <a:defRPr/>
            </a:pPr>
            <a:r>
              <a:rPr lang="ru-RU" dirty="0"/>
              <a:t>Синхронизация ПО с ФГБУ «ЦНИИОИЗ» Минздрава России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3603" y="949325"/>
            <a:ext cx="8672513" cy="102235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3591" y="2205038"/>
            <a:ext cx="8672513" cy="386238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022493-A7E3-45BE-B915-808F17B06563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9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ЦНИИОИЗ 97-20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презентации ЦНИИОИЗ 97-20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ЦНИИОИЗ 97-2003</Template>
  <TotalTime>1299</TotalTime>
  <Words>1779</Words>
  <Application>Microsoft Office PowerPoint</Application>
  <PresentationFormat>Экран (4:3)</PresentationFormat>
  <Paragraphs>307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Шаблон презентации ЦНИИОИЗ 97-2003</vt:lpstr>
      <vt:lpstr>1_Шаблон презентации ЦНИИОИЗ 97-2003</vt:lpstr>
      <vt:lpstr>Презентация PowerPoint</vt:lpstr>
      <vt:lpstr>Основные элементы взаимодействия при сдаче отчета</vt:lpstr>
      <vt:lpstr>Основные элементы взаимодействия при сдаче отчета</vt:lpstr>
      <vt:lpstr>Планируемые мероприятия</vt:lpstr>
      <vt:lpstr>Планируемые мероприятия</vt:lpstr>
      <vt:lpstr>Статистика форума</vt:lpstr>
      <vt:lpstr>Первичное заполнение базы данных МЕДСТСТ 2016</vt:lpstr>
      <vt:lpstr>Программа «МЕДСТАТ»</vt:lpstr>
      <vt:lpstr>Сбор, агрегация и обработка информации внутри субъекта</vt:lpstr>
      <vt:lpstr>Система обработки статистической отчетности «МЕДСТАТ» </vt:lpstr>
      <vt:lpstr>Проведение контроля</vt:lpstr>
      <vt:lpstr>Проведение контроля</vt:lpstr>
      <vt:lpstr>Источники получения актуальной версии «МЕДСТАТ» </vt:lpstr>
      <vt:lpstr>Презентация PowerPoint</vt:lpstr>
      <vt:lpstr>Презентация PowerPoint</vt:lpstr>
      <vt:lpstr>Переписка с ЦНИИОИЗ</vt:lpstr>
      <vt:lpstr>Результаты по оптимизации обмена информацией позволили:</vt:lpstr>
      <vt:lpstr>Результаты по оптимизации системы «Медстат» позволили:</vt:lpstr>
      <vt:lpstr>Расширение функционала МЕДСТАТ 2016</vt:lpstr>
      <vt:lpstr>Поставщики и пользователи информации</vt:lpstr>
      <vt:lpstr>Представление сведений в виде диаграмм, графиков и т.п.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Лисненко А.А</dc:creator>
  <cp:lastModifiedBy>Polikarpov</cp:lastModifiedBy>
  <cp:revision>139</cp:revision>
  <cp:lastPrinted>2016-09-19T12:51:33Z</cp:lastPrinted>
  <dcterms:created xsi:type="dcterms:W3CDTF">2015-09-10T08:43:19Z</dcterms:created>
  <dcterms:modified xsi:type="dcterms:W3CDTF">2016-10-13T09:35:42Z</dcterms:modified>
</cp:coreProperties>
</file>