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ags/tag29.xml" ContentType="application/vnd.openxmlformats-officedocument.presentationml.tags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tags/tag27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tags/tag7.xml" ContentType="application/vnd.openxmlformats-officedocument.presentationml.tags+xml"/>
  <Default Extension="bin" ContentType="application/vnd.openxmlformats-officedocument.oleObject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tags/tag3.xml" ContentType="application/vnd.openxmlformats-officedocument.presentationml.tags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96" r:id="rId1"/>
  </p:sldMasterIdLst>
  <p:notesMasterIdLst>
    <p:notesMasterId r:id="rId38"/>
  </p:notesMasterIdLst>
  <p:handoutMasterIdLst>
    <p:handoutMasterId r:id="rId39"/>
  </p:handoutMasterIdLst>
  <p:sldIdLst>
    <p:sldId id="256" r:id="rId2"/>
    <p:sldId id="829" r:id="rId3"/>
    <p:sldId id="1020" r:id="rId4"/>
    <p:sldId id="1030" r:id="rId5"/>
    <p:sldId id="1021" r:id="rId6"/>
    <p:sldId id="938" r:id="rId7"/>
    <p:sldId id="939" r:id="rId8"/>
    <p:sldId id="1035" r:id="rId9"/>
    <p:sldId id="993" r:id="rId10"/>
    <p:sldId id="932" r:id="rId11"/>
    <p:sldId id="1012" r:id="rId12"/>
    <p:sldId id="987" r:id="rId13"/>
    <p:sldId id="942" r:id="rId14"/>
    <p:sldId id="873" r:id="rId15"/>
    <p:sldId id="983" r:id="rId16"/>
    <p:sldId id="984" r:id="rId17"/>
    <p:sldId id="961" r:id="rId18"/>
    <p:sldId id="1037" r:id="rId19"/>
    <p:sldId id="1009" r:id="rId20"/>
    <p:sldId id="945" r:id="rId21"/>
    <p:sldId id="863" r:id="rId22"/>
    <p:sldId id="944" r:id="rId23"/>
    <p:sldId id="1013" r:id="rId24"/>
    <p:sldId id="1014" r:id="rId25"/>
    <p:sldId id="946" r:id="rId26"/>
    <p:sldId id="869" r:id="rId27"/>
    <p:sldId id="1022" r:id="rId28"/>
    <p:sldId id="1023" r:id="rId29"/>
    <p:sldId id="1029" r:id="rId30"/>
    <p:sldId id="1024" r:id="rId31"/>
    <p:sldId id="1027" r:id="rId32"/>
    <p:sldId id="1015" r:id="rId33"/>
    <p:sldId id="1033" r:id="rId34"/>
    <p:sldId id="1034" r:id="rId35"/>
    <p:sldId id="1038" r:id="rId36"/>
    <p:sldId id="915" r:id="rId37"/>
  </p:sldIdLst>
  <p:sldSz cx="9144000" cy="6858000" type="screen4x3"/>
  <p:notesSz cx="6669088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99"/>
    <a:srgbClr val="8D45E5"/>
    <a:srgbClr val="0033CC"/>
    <a:srgbClr val="71FD9C"/>
    <a:srgbClr val="3399FF"/>
    <a:srgbClr val="8230FA"/>
    <a:srgbClr val="008000"/>
    <a:srgbClr val="D9D0E2"/>
    <a:srgbClr val="769EB4"/>
    <a:srgbClr val="00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23" autoAdjust="0"/>
    <p:restoredTop sz="95886" autoAdjust="0"/>
  </p:normalViewPr>
  <p:slideViewPr>
    <p:cSldViewPr>
      <p:cViewPr>
        <p:scale>
          <a:sx n="105" d="100"/>
          <a:sy n="105" d="100"/>
        </p:scale>
        <p:origin x="-1794" y="-2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90665" cy="498395"/>
          </a:xfrm>
          <a:prstGeom prst="rect">
            <a:avLst/>
          </a:prstGeom>
        </p:spPr>
        <p:txBody>
          <a:bodyPr vert="horz" lIns="90727" tIns="45363" rIns="90727" bIns="45363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776866" y="1"/>
            <a:ext cx="2890665" cy="498395"/>
          </a:xfrm>
          <a:prstGeom prst="rect">
            <a:avLst/>
          </a:prstGeom>
        </p:spPr>
        <p:txBody>
          <a:bodyPr vert="horz" lIns="90727" tIns="45363" rIns="90727" bIns="45363" rtlCol="0"/>
          <a:lstStyle>
            <a:lvl1pPr algn="r">
              <a:defRPr sz="1200"/>
            </a:lvl1pPr>
          </a:lstStyle>
          <a:p>
            <a:fld id="{66C6876D-D322-4BE9-A4DF-669E83D7E3E6}" type="datetimeFigureOut">
              <a:rPr lang="ru-RU" smtClean="0"/>
              <a:pPr/>
              <a:t>16.03.2016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243"/>
            <a:ext cx="2890665" cy="498395"/>
          </a:xfrm>
          <a:prstGeom prst="rect">
            <a:avLst/>
          </a:prstGeom>
        </p:spPr>
        <p:txBody>
          <a:bodyPr vert="horz" lIns="90727" tIns="45363" rIns="90727" bIns="45363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776866" y="9428243"/>
            <a:ext cx="2890665" cy="498395"/>
          </a:xfrm>
          <a:prstGeom prst="rect">
            <a:avLst/>
          </a:prstGeom>
        </p:spPr>
        <p:txBody>
          <a:bodyPr vert="horz" lIns="90727" tIns="45363" rIns="90727" bIns="45363" rtlCol="0" anchor="b"/>
          <a:lstStyle>
            <a:lvl1pPr algn="r">
              <a:defRPr sz="1200"/>
            </a:lvl1pPr>
          </a:lstStyle>
          <a:p>
            <a:fld id="{2B64A701-F79A-4A7B-AFB6-38B4063E0D1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501816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889938" cy="496332"/>
          </a:xfrm>
          <a:prstGeom prst="rect">
            <a:avLst/>
          </a:prstGeom>
        </p:spPr>
        <p:txBody>
          <a:bodyPr vert="horz" lIns="90727" tIns="45363" rIns="90727" bIns="45363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7608" y="1"/>
            <a:ext cx="2889938" cy="496332"/>
          </a:xfrm>
          <a:prstGeom prst="rect">
            <a:avLst/>
          </a:prstGeom>
        </p:spPr>
        <p:txBody>
          <a:bodyPr vert="horz" lIns="90727" tIns="45363" rIns="90727" bIns="45363" rtlCol="0"/>
          <a:lstStyle>
            <a:lvl1pPr algn="r">
              <a:defRPr sz="1200"/>
            </a:lvl1pPr>
          </a:lstStyle>
          <a:p>
            <a:fld id="{F7EFF95A-F9FB-408F-9221-B4193580BB6D}" type="datetimeFigureOut">
              <a:rPr lang="ru-RU" smtClean="0"/>
              <a:pPr/>
              <a:t>16.03.2016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27" tIns="45363" rIns="90727" bIns="45363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909" y="4715155"/>
            <a:ext cx="5335270" cy="4466987"/>
          </a:xfrm>
          <a:prstGeom prst="rect">
            <a:avLst/>
          </a:prstGeom>
        </p:spPr>
        <p:txBody>
          <a:bodyPr vert="horz" lIns="90727" tIns="45363" rIns="90727" bIns="45363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5"/>
            <a:ext cx="2889938" cy="496332"/>
          </a:xfrm>
          <a:prstGeom prst="rect">
            <a:avLst/>
          </a:prstGeom>
        </p:spPr>
        <p:txBody>
          <a:bodyPr vert="horz" lIns="90727" tIns="45363" rIns="90727" bIns="45363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7608" y="9428585"/>
            <a:ext cx="2889938" cy="496332"/>
          </a:xfrm>
          <a:prstGeom prst="rect">
            <a:avLst/>
          </a:prstGeom>
        </p:spPr>
        <p:txBody>
          <a:bodyPr vert="horz" lIns="90727" tIns="45363" rIns="90727" bIns="45363" rtlCol="0" anchor="b"/>
          <a:lstStyle>
            <a:lvl1pPr algn="r">
              <a:defRPr sz="1200"/>
            </a:lvl1pPr>
          </a:lstStyle>
          <a:p>
            <a:fld id="{E403FABB-D37F-4D8E-98BB-2EDD0AABEC4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62766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8294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1CBD753-56FD-4C46-AB35-18366A254B3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00274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11280" indent="-273569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094279" indent="-218856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531990" indent="-218856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1969701" indent="-218856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407413" indent="-21885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845124" indent="-21885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282835" indent="-21885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720546" indent="-21885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9849778-E9F7-448F-BB24-6D22857FEC92}" type="slidenum">
              <a:rPr kumimoji="0" lang="nl-NL" altLang="ru-RU" sz="130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32</a:t>
            </a:fld>
            <a:endParaRPr kumimoji="0" lang="nl-NL" altLang="ru-RU" sz="1300">
              <a:latin typeface="Arial" pitchFamily="34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5663" y="746125"/>
            <a:ext cx="4957762" cy="3719513"/>
          </a:xfrm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584" tIns="47293" rIns="94584" bIns="47293"/>
          <a:lstStyle/>
          <a:p>
            <a:endParaRPr lang="en-GB" altLang="ru-RU" dirty="0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5666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FBC8A-4E00-4272-BF15-BDDB8AAD262E}" type="slidenum">
              <a:rPr lang="ru-RU" smtClean="0"/>
              <a:pPr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27678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3FABB-D37F-4D8E-98BB-2EDD0AABEC4F}" type="slidenum">
              <a:rPr lang="ru-RU" smtClean="0"/>
              <a:pPr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75147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7.xml"/><Relationship Id="rId3" Type="http://schemas.openxmlformats.org/officeDocument/2006/relationships/tags" Target="../tags/tag2.xml"/><Relationship Id="rId7" Type="http://schemas.openxmlformats.org/officeDocument/2006/relationships/tags" Target="../tags/tag6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10" Type="http://schemas.openxmlformats.org/officeDocument/2006/relationships/oleObject" Target="../embeddings/oleObject1.bin"/><Relationship Id="rId4" Type="http://schemas.openxmlformats.org/officeDocument/2006/relationships/tags" Target="../tags/tag3.xml"/><Relationship Id="rId9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AA8ED-24CB-4651-8A1E-BFFE195E2EA7}" type="datetimeFigureOut">
              <a:rPr lang="ru-RU" smtClean="0"/>
              <a:pPr/>
              <a:t>16.03.2016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0DFD8-56A5-4D30-A2F0-B02783D7160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51362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AA8ED-24CB-4651-8A1E-BFFE195E2EA7}" type="datetimeFigureOut">
              <a:rPr lang="ru-RU" smtClean="0"/>
              <a:pPr/>
              <a:t>16.03.2016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0DFD8-56A5-4D30-A2F0-B02783D7160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2477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AA8ED-24CB-4651-8A1E-BFFE195E2EA7}" type="datetimeFigureOut">
              <a:rPr lang="ru-RU" smtClean="0"/>
              <a:pPr/>
              <a:t>16.03.2016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0DFD8-56A5-4D30-A2F0-B02783D7160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21030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981200"/>
            <a:ext cx="8229600" cy="3886200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EC6D4-7D33-4841-B45E-5E03E6F3E13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ransition>
    <p:cover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бло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p:oleObj spid="_x0000_s605256" name="think-cell Slide" r:id="rId10" imgW="360" imgH="360" progId="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Вывод слайда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  <p:custDataLst>
              <p:tags r:id="rId3"/>
            </p:custDataLst>
          </p:nvPr>
        </p:nvSpPr>
        <p:spPr>
          <a:xfrm>
            <a:off x="250825" y="215900"/>
            <a:ext cx="8642350" cy="215900"/>
          </a:xfrm>
        </p:spPr>
        <p:txBody>
          <a:bodyPr lIns="0" tIns="0" rIns="0" bIns="18000" anchor="b" anchorCtr="0"/>
          <a:lstStyle>
            <a:lvl1pPr>
              <a:spcBef>
                <a:spcPts val="0"/>
              </a:spcBef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Название раздела</a:t>
            </a:r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4"/>
            <p:custDataLst>
              <p:tags r:id="rId4"/>
            </p:custDataLst>
          </p:nvPr>
        </p:nvSpPr>
        <p:spPr>
          <a:xfrm>
            <a:off x="250825" y="1692000"/>
            <a:ext cx="4176713" cy="4608512"/>
          </a:xfrm>
          <a:ln>
            <a:solidFill>
              <a:schemeClr val="bg2"/>
            </a:solidFill>
          </a:ln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5"/>
            <p:custDataLst>
              <p:tags r:id="rId5"/>
            </p:custDataLst>
          </p:nvPr>
        </p:nvSpPr>
        <p:spPr>
          <a:xfrm>
            <a:off x="4716463" y="1692000"/>
            <a:ext cx="4176713" cy="4608512"/>
          </a:xfrm>
          <a:ln>
            <a:solidFill>
              <a:schemeClr val="bg2"/>
            </a:solidFill>
          </a:ln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16" hasCustomPrompt="1"/>
            <p:custDataLst>
              <p:tags r:id="rId6"/>
            </p:custDataLst>
          </p:nvPr>
        </p:nvSpPr>
        <p:spPr>
          <a:xfrm>
            <a:off x="250825" y="6337300"/>
            <a:ext cx="8640000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aseline="0"/>
            </a:lvl1pPr>
          </a:lstStyle>
          <a:p>
            <a:pPr lvl="0"/>
            <a:r>
              <a:rPr lang="ru-RU" dirty="0" smtClean="0"/>
              <a:t>Примечания: 1 –</a:t>
            </a:r>
            <a:br>
              <a:rPr lang="ru-RU" dirty="0" smtClean="0"/>
            </a:br>
            <a:r>
              <a:rPr lang="ru-RU" dirty="0" smtClean="0"/>
              <a:t>Источники: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  <p:custDataLst>
              <p:tags r:id="rId7"/>
            </p:custDataLst>
          </p:nvPr>
        </p:nvSpPr>
        <p:spPr>
          <a:xfrm>
            <a:off x="250825" y="1260000"/>
            <a:ext cx="4176000" cy="431800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defRPr lang="ru-RU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3" hasCustomPrompt="1"/>
            <p:custDataLst>
              <p:tags r:id="rId8"/>
            </p:custDataLst>
          </p:nvPr>
        </p:nvSpPr>
        <p:spPr>
          <a:xfrm>
            <a:off x="4716463" y="1260000"/>
            <a:ext cx="4176000" cy="431800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defRPr lang="ru-RU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92001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6727AB-7EAD-405A-8248-00FEEEC38D5A}" type="slidenum">
              <a:rPr lang="ru-RU"/>
              <a:pPr/>
              <a:t>‹#›</a:t>
            </a:fld>
            <a:endParaRPr lang="ru-RU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27590978"/>
      </p:ext>
    </p:extLst>
  </p:cSld>
  <p:clrMapOvr>
    <a:masterClrMapping/>
  </p:clrMapOvr>
  <p:transition>
    <p:cover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8652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AA8ED-24CB-4651-8A1E-BFFE195E2EA7}" type="datetimeFigureOut">
              <a:rPr lang="ru-RU" smtClean="0"/>
              <a:pPr/>
              <a:t>16.03.2016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0DFD8-56A5-4D30-A2F0-B02783D7160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07014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AA8ED-24CB-4651-8A1E-BFFE195E2EA7}" type="datetimeFigureOut">
              <a:rPr lang="ru-RU" smtClean="0"/>
              <a:pPr/>
              <a:t>16.03.2016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0DFD8-56A5-4D30-A2F0-B02783D7160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47887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AA8ED-24CB-4651-8A1E-BFFE195E2EA7}" type="datetimeFigureOut">
              <a:rPr lang="ru-RU" smtClean="0"/>
              <a:pPr/>
              <a:t>16.03.2016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0DFD8-56A5-4D30-A2F0-B02783D7160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42578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AA8ED-24CB-4651-8A1E-BFFE195E2EA7}" type="datetimeFigureOut">
              <a:rPr lang="ru-RU" smtClean="0"/>
              <a:pPr/>
              <a:t>16.03.2016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0DFD8-56A5-4D30-A2F0-B02783D7160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51031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AA8ED-24CB-4651-8A1E-BFFE195E2EA7}" type="datetimeFigureOut">
              <a:rPr lang="ru-RU" smtClean="0"/>
              <a:pPr/>
              <a:t>16.03.2016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0DFD8-56A5-4D30-A2F0-B02783D7160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38548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AA8ED-24CB-4651-8A1E-BFFE195E2EA7}" type="datetimeFigureOut">
              <a:rPr lang="ru-RU" smtClean="0"/>
              <a:pPr/>
              <a:t>16.03.2016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0DFD8-56A5-4D30-A2F0-B02783D7160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6420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AA8ED-24CB-4651-8A1E-BFFE195E2EA7}" type="datetimeFigureOut">
              <a:rPr lang="ru-RU" smtClean="0"/>
              <a:pPr/>
              <a:t>16.03.2016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0DFD8-56A5-4D30-A2F0-B02783D7160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40141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AA8ED-24CB-4651-8A1E-BFFE195E2EA7}" type="datetimeFigureOut">
              <a:rPr lang="ru-RU" smtClean="0"/>
              <a:pPr/>
              <a:t>16.03.2016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0DFD8-56A5-4D30-A2F0-B02783D7160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39864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AA8ED-24CB-4651-8A1E-BFFE195E2EA7}" type="datetimeFigureOut">
              <a:rPr lang="ru-RU" smtClean="0"/>
              <a:pPr/>
              <a:t>16.03.2016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0DFD8-56A5-4D30-A2F0-B02783D7160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891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9" r:id="rId12"/>
    <p:sldLayoutId id="2147483717" r:id="rId13"/>
    <p:sldLayoutId id="2147483718" r:id="rId14"/>
    <p:sldLayoutId id="2147483719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13" Type="http://schemas.openxmlformats.org/officeDocument/2006/relationships/tags" Target="../tags/tag19.xml"/><Relationship Id="rId18" Type="http://schemas.openxmlformats.org/officeDocument/2006/relationships/tags" Target="../tags/tag24.xml"/><Relationship Id="rId26" Type="http://schemas.openxmlformats.org/officeDocument/2006/relationships/oleObject" Target="../embeddings/oleObject3.bin"/><Relationship Id="rId3" Type="http://schemas.openxmlformats.org/officeDocument/2006/relationships/tags" Target="../tags/tag9.xml"/><Relationship Id="rId21" Type="http://schemas.openxmlformats.org/officeDocument/2006/relationships/tags" Target="../tags/tag27.xml"/><Relationship Id="rId7" Type="http://schemas.openxmlformats.org/officeDocument/2006/relationships/tags" Target="../tags/tag13.xml"/><Relationship Id="rId12" Type="http://schemas.openxmlformats.org/officeDocument/2006/relationships/tags" Target="../tags/tag18.xml"/><Relationship Id="rId17" Type="http://schemas.openxmlformats.org/officeDocument/2006/relationships/tags" Target="../tags/tag23.xml"/><Relationship Id="rId25" Type="http://schemas.openxmlformats.org/officeDocument/2006/relationships/oleObject" Target="../embeddings/oleObject2.bin"/><Relationship Id="rId2" Type="http://schemas.openxmlformats.org/officeDocument/2006/relationships/tags" Target="../tags/tag8.xml"/><Relationship Id="rId16" Type="http://schemas.openxmlformats.org/officeDocument/2006/relationships/tags" Target="../tags/tag22.xml"/><Relationship Id="rId20" Type="http://schemas.openxmlformats.org/officeDocument/2006/relationships/tags" Target="../tags/tag26.xml"/><Relationship Id="rId1" Type="http://schemas.openxmlformats.org/officeDocument/2006/relationships/vmlDrawing" Target="../drawings/vmlDrawing2.vml"/><Relationship Id="rId6" Type="http://schemas.openxmlformats.org/officeDocument/2006/relationships/tags" Target="../tags/tag12.xml"/><Relationship Id="rId11" Type="http://schemas.openxmlformats.org/officeDocument/2006/relationships/tags" Target="../tags/tag17.xml"/><Relationship Id="rId24" Type="http://schemas.openxmlformats.org/officeDocument/2006/relationships/slideLayout" Target="../slideLayouts/slideLayout13.xml"/><Relationship Id="rId5" Type="http://schemas.openxmlformats.org/officeDocument/2006/relationships/tags" Target="../tags/tag11.xml"/><Relationship Id="rId15" Type="http://schemas.openxmlformats.org/officeDocument/2006/relationships/tags" Target="../tags/tag21.xml"/><Relationship Id="rId23" Type="http://schemas.openxmlformats.org/officeDocument/2006/relationships/tags" Target="../tags/tag29.xml"/><Relationship Id="rId28" Type="http://schemas.openxmlformats.org/officeDocument/2006/relationships/image" Target="../media/image3.png"/><Relationship Id="rId10" Type="http://schemas.openxmlformats.org/officeDocument/2006/relationships/tags" Target="../tags/tag16.xml"/><Relationship Id="rId19" Type="http://schemas.openxmlformats.org/officeDocument/2006/relationships/tags" Target="../tags/tag25.xml"/><Relationship Id="rId4" Type="http://schemas.openxmlformats.org/officeDocument/2006/relationships/tags" Target="../tags/tag10.xml"/><Relationship Id="rId9" Type="http://schemas.openxmlformats.org/officeDocument/2006/relationships/tags" Target="../tags/tag15.xml"/><Relationship Id="rId14" Type="http://schemas.openxmlformats.org/officeDocument/2006/relationships/tags" Target="../tags/tag20.xml"/><Relationship Id="rId22" Type="http://schemas.openxmlformats.org/officeDocument/2006/relationships/tags" Target="../tags/tag28.xml"/><Relationship Id="rId27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images.yandex.ru/" TargetMode="Externa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jpe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3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10" Type="http://schemas.openxmlformats.org/officeDocument/2006/relationships/image" Target="../media/image3.pn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ашивка 11"/>
          <p:cNvSpPr/>
          <p:nvPr/>
        </p:nvSpPr>
        <p:spPr>
          <a:xfrm>
            <a:off x="3143240" y="5357826"/>
            <a:ext cx="471068" cy="240200"/>
          </a:xfrm>
          <a:prstGeom prst="chevron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3" name="Нашивка 12"/>
          <p:cNvSpPr/>
          <p:nvPr/>
        </p:nvSpPr>
        <p:spPr>
          <a:xfrm>
            <a:off x="2857488" y="5357826"/>
            <a:ext cx="374836" cy="236566"/>
          </a:xfrm>
          <a:prstGeom prst="chevron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  <a:shade val="30000"/>
                  <a:satMod val="115000"/>
                </a:srgbClr>
              </a:gs>
              <a:gs pos="50000">
                <a:srgbClr val="7030A0">
                  <a:tint val="66000"/>
                  <a:satMod val="160000"/>
                  <a:shade val="67500"/>
                  <a:satMod val="115000"/>
                </a:srgbClr>
              </a:gs>
              <a:gs pos="100000">
                <a:srgbClr val="7030A0">
                  <a:tint val="66000"/>
                  <a:satMod val="160000"/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rgbClr val="BE80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4" name="Нашивка 13"/>
          <p:cNvSpPr/>
          <p:nvPr/>
        </p:nvSpPr>
        <p:spPr>
          <a:xfrm>
            <a:off x="2571736" y="5357826"/>
            <a:ext cx="414308" cy="235602"/>
          </a:xfrm>
          <a:prstGeom prst="chevr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5" name="Нашивка 14"/>
          <p:cNvSpPr/>
          <p:nvPr/>
        </p:nvSpPr>
        <p:spPr>
          <a:xfrm>
            <a:off x="2214546" y="5357826"/>
            <a:ext cx="437757" cy="241577"/>
          </a:xfrm>
          <a:prstGeom prst="chevron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  <a:shade val="30000"/>
                  <a:satMod val="115000"/>
                </a:srgbClr>
              </a:gs>
              <a:gs pos="50000">
                <a:srgbClr val="00B050">
                  <a:tint val="66000"/>
                  <a:satMod val="160000"/>
                  <a:shade val="67500"/>
                  <a:satMod val="115000"/>
                </a:srgbClr>
              </a:gs>
              <a:gs pos="100000">
                <a:srgbClr val="00B050">
                  <a:tint val="66000"/>
                  <a:satMod val="160000"/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rgbClr val="92EC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6" name="Нашивка 15"/>
          <p:cNvSpPr/>
          <p:nvPr/>
        </p:nvSpPr>
        <p:spPr>
          <a:xfrm>
            <a:off x="1928794" y="5357826"/>
            <a:ext cx="443634" cy="241577"/>
          </a:xfrm>
          <a:prstGeom prst="chevron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05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3" name="Нашивка 22"/>
          <p:cNvSpPr/>
          <p:nvPr/>
        </p:nvSpPr>
        <p:spPr>
          <a:xfrm>
            <a:off x="1571604" y="5357826"/>
            <a:ext cx="471068" cy="240200"/>
          </a:xfrm>
          <a:prstGeom prst="chevron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4" name="Нашивка 23"/>
          <p:cNvSpPr/>
          <p:nvPr/>
        </p:nvSpPr>
        <p:spPr>
          <a:xfrm>
            <a:off x="1285852" y="5357826"/>
            <a:ext cx="374836" cy="236566"/>
          </a:xfrm>
          <a:prstGeom prst="chevron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  <a:shade val="30000"/>
                  <a:satMod val="115000"/>
                </a:srgbClr>
              </a:gs>
              <a:gs pos="50000">
                <a:srgbClr val="7030A0">
                  <a:tint val="66000"/>
                  <a:satMod val="160000"/>
                  <a:shade val="67500"/>
                  <a:satMod val="115000"/>
                </a:srgbClr>
              </a:gs>
              <a:gs pos="100000">
                <a:srgbClr val="7030A0">
                  <a:tint val="66000"/>
                  <a:satMod val="160000"/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rgbClr val="BE80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5" name="Нашивка 24"/>
          <p:cNvSpPr/>
          <p:nvPr/>
        </p:nvSpPr>
        <p:spPr>
          <a:xfrm>
            <a:off x="928662" y="5357826"/>
            <a:ext cx="414308" cy="235602"/>
          </a:xfrm>
          <a:prstGeom prst="chevr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6" name="Нашивка 25"/>
          <p:cNvSpPr/>
          <p:nvPr/>
        </p:nvSpPr>
        <p:spPr>
          <a:xfrm>
            <a:off x="571472" y="5357826"/>
            <a:ext cx="437757" cy="241577"/>
          </a:xfrm>
          <a:prstGeom prst="chevron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  <a:shade val="30000"/>
                  <a:satMod val="115000"/>
                </a:srgbClr>
              </a:gs>
              <a:gs pos="50000">
                <a:srgbClr val="00B050">
                  <a:tint val="66000"/>
                  <a:satMod val="160000"/>
                  <a:shade val="67500"/>
                  <a:satMod val="115000"/>
                </a:srgbClr>
              </a:gs>
              <a:gs pos="100000">
                <a:srgbClr val="00B050">
                  <a:tint val="66000"/>
                  <a:satMod val="160000"/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rgbClr val="92EC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7" name="Нашивка 26"/>
          <p:cNvSpPr/>
          <p:nvPr/>
        </p:nvSpPr>
        <p:spPr>
          <a:xfrm>
            <a:off x="214282" y="5357826"/>
            <a:ext cx="443634" cy="241577"/>
          </a:xfrm>
          <a:prstGeom prst="chevron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05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18" name="Picture 5" descr="S500087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43050"/>
            <a:ext cx="4657288" cy="357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Нашивка 20"/>
          <p:cNvSpPr/>
          <p:nvPr/>
        </p:nvSpPr>
        <p:spPr>
          <a:xfrm>
            <a:off x="3500430" y="5357826"/>
            <a:ext cx="443634" cy="241577"/>
          </a:xfrm>
          <a:prstGeom prst="chevron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05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2" name="Нашивка 21"/>
          <p:cNvSpPr/>
          <p:nvPr/>
        </p:nvSpPr>
        <p:spPr>
          <a:xfrm>
            <a:off x="3857620" y="5357826"/>
            <a:ext cx="437757" cy="241577"/>
          </a:xfrm>
          <a:prstGeom prst="chevron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  <a:shade val="30000"/>
                  <a:satMod val="115000"/>
                </a:srgbClr>
              </a:gs>
              <a:gs pos="50000">
                <a:srgbClr val="00B050">
                  <a:tint val="66000"/>
                  <a:satMod val="160000"/>
                  <a:shade val="67500"/>
                  <a:satMod val="115000"/>
                </a:srgbClr>
              </a:gs>
              <a:gs pos="100000">
                <a:srgbClr val="00B050">
                  <a:tint val="66000"/>
                  <a:satMod val="160000"/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rgbClr val="92EC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9" name="Нашивка 28"/>
          <p:cNvSpPr/>
          <p:nvPr/>
        </p:nvSpPr>
        <p:spPr>
          <a:xfrm>
            <a:off x="4214810" y="5357826"/>
            <a:ext cx="414308" cy="235602"/>
          </a:xfrm>
          <a:prstGeom prst="chevr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643438" y="3286124"/>
            <a:ext cx="45005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99"/>
                </a:solidFill>
              </a:rPr>
              <a:t>Реализация проектов государственно – частного партнерства</a:t>
            </a:r>
          </a:p>
          <a:p>
            <a:pPr algn="ctr"/>
            <a:r>
              <a:rPr lang="ru-RU" sz="2800" b="1" dirty="0" smtClean="0">
                <a:solidFill>
                  <a:srgbClr val="000099"/>
                </a:solidFill>
              </a:rPr>
              <a:t> в сфере здравоохранения Самарской области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14348" y="357166"/>
            <a:ext cx="3929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</a:rPr>
              <a:t>Министерство здравоохранения Самарской области</a:t>
            </a:r>
            <a:endParaRPr lang="ru-RU" b="1" dirty="0">
              <a:solidFill>
                <a:srgbClr val="000099"/>
              </a:solidFill>
            </a:endParaRPr>
          </a:p>
        </p:txBody>
      </p:sp>
      <p:pic>
        <p:nvPicPr>
          <p:cNvPr id="28" name="Picture 1" descr="kozelbl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52"/>
            <a:ext cx="642910" cy="683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 flipV="1">
            <a:off x="4629118" y="392347"/>
            <a:ext cx="4514882" cy="294452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733161" y="5623780"/>
            <a:ext cx="52108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rgbClr val="000099"/>
                </a:solidFill>
              </a:rPr>
              <a:t>Навасардян А.С.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</a:rPr>
              <a:t>Заместитель министра здравоохранения Самарской области</a:t>
            </a:r>
            <a:endParaRPr lang="ru-RU" b="1" dirty="0">
              <a:solidFill>
                <a:srgbClr val="000099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14282" y="5900779"/>
            <a:ext cx="2105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99"/>
                </a:solidFill>
              </a:rPr>
              <a:t> 21 марта 2016 г.</a:t>
            </a:r>
            <a:endParaRPr lang="ru-RU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2026279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BF385-2D7E-497D-8E12-46C884CE2D0D}" type="slidenum">
              <a:rPr lang="en-US" altLang="ru-RU"/>
              <a:pPr/>
              <a:t>10</a:t>
            </a:fld>
            <a:endParaRPr lang="en-US" altLang="ru-RU" dirty="0"/>
          </a:p>
        </p:txBody>
      </p:sp>
      <p:grpSp>
        <p:nvGrpSpPr>
          <p:cNvPr id="99331" name="Group 3"/>
          <p:cNvGrpSpPr>
            <a:grpSpLocks/>
          </p:cNvGrpSpPr>
          <p:nvPr/>
        </p:nvGrpSpPr>
        <p:grpSpPr bwMode="auto">
          <a:xfrm>
            <a:off x="1473201" y="531813"/>
            <a:ext cx="6045202" cy="4238625"/>
            <a:chOff x="724" y="768"/>
            <a:chExt cx="3808" cy="2670"/>
          </a:xfrm>
        </p:grpSpPr>
        <p:sp>
          <p:nvSpPr>
            <p:cNvPr id="99336" name="Rectangle 8"/>
            <p:cNvSpPr>
              <a:spLocks noChangeArrowheads="1"/>
            </p:cNvSpPr>
            <p:nvPr/>
          </p:nvSpPr>
          <p:spPr bwMode="gray">
            <a:xfrm rot="13770025">
              <a:off x="2951" y="2306"/>
              <a:ext cx="605" cy="121"/>
            </a:xfrm>
            <a:prstGeom prst="rect">
              <a:avLst/>
            </a:prstGeom>
            <a:gradFill rotWithShape="1">
              <a:gsLst>
                <a:gs pos="0">
                  <a:srgbClr val="969696">
                    <a:gamma/>
                    <a:shade val="46275"/>
                    <a:invGamma/>
                  </a:srgbClr>
                </a:gs>
                <a:gs pos="50000">
                  <a:srgbClr val="969696"/>
                </a:gs>
                <a:gs pos="100000">
                  <a:srgbClr val="969696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99337" name="Rectangle 9"/>
            <p:cNvSpPr>
              <a:spLocks noChangeArrowheads="1"/>
            </p:cNvSpPr>
            <p:nvPr/>
          </p:nvSpPr>
          <p:spPr bwMode="gray">
            <a:xfrm rot="734602">
              <a:off x="1732" y="1519"/>
              <a:ext cx="636" cy="109"/>
            </a:xfrm>
            <a:prstGeom prst="rect">
              <a:avLst/>
            </a:prstGeom>
            <a:gradFill rotWithShape="1">
              <a:gsLst>
                <a:gs pos="0">
                  <a:srgbClr val="969696">
                    <a:gamma/>
                    <a:shade val="46275"/>
                    <a:invGamma/>
                  </a:srgbClr>
                </a:gs>
                <a:gs pos="50000">
                  <a:srgbClr val="969696"/>
                </a:gs>
                <a:gs pos="100000">
                  <a:srgbClr val="969696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99338" name="Group 10"/>
            <p:cNvGrpSpPr>
              <a:grpSpLocks/>
            </p:cNvGrpSpPr>
            <p:nvPr/>
          </p:nvGrpSpPr>
          <p:grpSpPr bwMode="auto">
            <a:xfrm>
              <a:off x="2229" y="1186"/>
              <a:ext cx="1136" cy="1180"/>
              <a:chOff x="2373" y="1234"/>
              <a:chExt cx="1136" cy="1180"/>
            </a:xfrm>
          </p:grpSpPr>
          <p:sp>
            <p:nvSpPr>
              <p:cNvPr id="99339" name="Rectangle 11"/>
              <p:cNvSpPr>
                <a:spLocks noChangeArrowheads="1"/>
              </p:cNvSpPr>
              <p:nvPr/>
            </p:nvSpPr>
            <p:spPr bwMode="gray">
              <a:xfrm rot="-3205350">
                <a:off x="3175" y="1380"/>
                <a:ext cx="376" cy="83"/>
              </a:xfrm>
              <a:prstGeom prst="rect">
                <a:avLst/>
              </a:prstGeom>
              <a:gradFill rotWithShape="1">
                <a:gsLst>
                  <a:gs pos="0">
                    <a:srgbClr val="969696">
                      <a:gamma/>
                      <a:shade val="46275"/>
                      <a:invGamma/>
                    </a:srgbClr>
                  </a:gs>
                  <a:gs pos="50000">
                    <a:srgbClr val="969696"/>
                  </a:gs>
                  <a:gs pos="100000">
                    <a:srgbClr val="969696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99341" name="Oval 13"/>
              <p:cNvSpPr>
                <a:spLocks noChangeArrowheads="1"/>
              </p:cNvSpPr>
              <p:nvPr/>
            </p:nvSpPr>
            <p:spPr bwMode="gray">
              <a:xfrm>
                <a:off x="2373" y="1359"/>
                <a:ext cx="1135" cy="1055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24314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99343" name="Text Box 15"/>
              <p:cNvSpPr txBox="1">
                <a:spLocks noChangeArrowheads="1"/>
              </p:cNvSpPr>
              <p:nvPr/>
            </p:nvSpPr>
            <p:spPr bwMode="gray">
              <a:xfrm>
                <a:off x="2373" y="1734"/>
                <a:ext cx="1136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ru-RU" altLang="ru-RU" sz="2400" b="1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56 проектов</a:t>
                </a:r>
                <a:endParaRPr lang="en-US" altLang="ru-RU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grpSp>
          <p:nvGrpSpPr>
            <p:cNvPr id="99344" name="Group 16"/>
            <p:cNvGrpSpPr>
              <a:grpSpLocks/>
            </p:cNvGrpSpPr>
            <p:nvPr/>
          </p:nvGrpSpPr>
          <p:grpSpPr bwMode="auto">
            <a:xfrm>
              <a:off x="3134" y="768"/>
              <a:ext cx="655" cy="543"/>
              <a:chOff x="3278" y="816"/>
              <a:chExt cx="655" cy="543"/>
            </a:xfrm>
          </p:grpSpPr>
          <p:sp>
            <p:nvSpPr>
              <p:cNvPr id="99346" name="Oval 18"/>
              <p:cNvSpPr>
                <a:spLocks noChangeArrowheads="1"/>
              </p:cNvSpPr>
              <p:nvPr/>
            </p:nvSpPr>
            <p:spPr bwMode="gray">
              <a:xfrm>
                <a:off x="3321" y="816"/>
                <a:ext cx="549" cy="543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5490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99348" name="Text Box 20"/>
              <p:cNvSpPr txBox="1">
                <a:spLocks noChangeArrowheads="1"/>
              </p:cNvSpPr>
              <p:nvPr/>
            </p:nvSpPr>
            <p:spPr bwMode="gray">
              <a:xfrm>
                <a:off x="3278" y="875"/>
                <a:ext cx="655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ru-RU" altLang="ru-RU" sz="1400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</a:rPr>
                  <a:t>26 </a:t>
                </a:r>
              </a:p>
              <a:p>
                <a:pPr algn="ctr" eaLnBrk="0" hangingPunct="0"/>
                <a:r>
                  <a:rPr lang="ru-RU" altLang="ru-RU" sz="1400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</a:rPr>
                  <a:t>проектов</a:t>
                </a:r>
                <a:endParaRPr lang="en-US" altLang="ru-RU" sz="1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endParaRPr>
              </a:p>
            </p:txBody>
          </p:sp>
        </p:grpSp>
        <p:grpSp>
          <p:nvGrpSpPr>
            <p:cNvPr id="99349" name="Group 21"/>
            <p:cNvGrpSpPr>
              <a:grpSpLocks/>
            </p:cNvGrpSpPr>
            <p:nvPr/>
          </p:nvGrpSpPr>
          <p:grpSpPr bwMode="auto">
            <a:xfrm>
              <a:off x="724" y="1010"/>
              <a:ext cx="1099" cy="1128"/>
              <a:chOff x="868" y="1058"/>
              <a:chExt cx="1099" cy="1128"/>
            </a:xfrm>
          </p:grpSpPr>
          <p:sp>
            <p:nvSpPr>
              <p:cNvPr id="99351" name="Oval 23"/>
              <p:cNvSpPr>
                <a:spLocks noChangeArrowheads="1"/>
              </p:cNvSpPr>
              <p:nvPr/>
            </p:nvSpPr>
            <p:spPr bwMode="gray">
              <a:xfrm>
                <a:off x="868" y="1058"/>
                <a:ext cx="1099" cy="1128"/>
              </a:xfrm>
              <a:prstGeom prst="ellipse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72549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99353" name="Text Box 25"/>
              <p:cNvSpPr txBox="1">
                <a:spLocks noChangeArrowheads="1"/>
              </p:cNvSpPr>
              <p:nvPr/>
            </p:nvSpPr>
            <p:spPr bwMode="gray">
              <a:xfrm>
                <a:off x="957" y="1356"/>
                <a:ext cx="896" cy="5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ru-RU" altLang="ru-RU" sz="2400" b="1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14 </a:t>
                </a:r>
              </a:p>
              <a:p>
                <a:pPr algn="ctr" eaLnBrk="0" hangingPunct="0"/>
                <a:r>
                  <a:rPr lang="ru-RU" altLang="ru-RU" sz="2400" b="1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проектов</a:t>
                </a:r>
                <a:endParaRPr lang="en-US" altLang="ru-RU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grpSp>
          <p:nvGrpSpPr>
            <p:cNvPr id="99354" name="Group 26"/>
            <p:cNvGrpSpPr>
              <a:grpSpLocks/>
            </p:cNvGrpSpPr>
            <p:nvPr/>
          </p:nvGrpSpPr>
          <p:grpSpPr bwMode="auto">
            <a:xfrm>
              <a:off x="3264" y="2185"/>
              <a:ext cx="1268" cy="1253"/>
              <a:chOff x="3408" y="2233"/>
              <a:chExt cx="1268" cy="1253"/>
            </a:xfrm>
          </p:grpSpPr>
          <p:sp>
            <p:nvSpPr>
              <p:cNvPr id="99356" name="Oval 28"/>
              <p:cNvSpPr>
                <a:spLocks noChangeArrowheads="1"/>
              </p:cNvSpPr>
              <p:nvPr/>
            </p:nvSpPr>
            <p:spPr bwMode="gray">
              <a:xfrm>
                <a:off x="3408" y="2233"/>
                <a:ext cx="1268" cy="1253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54510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sy="50000" kx="-2453608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99358" name="Text Box 30"/>
              <p:cNvSpPr txBox="1">
                <a:spLocks noChangeArrowheads="1"/>
              </p:cNvSpPr>
              <p:nvPr/>
            </p:nvSpPr>
            <p:spPr bwMode="gray">
              <a:xfrm>
                <a:off x="3596" y="2548"/>
                <a:ext cx="896" cy="5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ru-RU" altLang="ru-RU" sz="2400" b="1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16</a:t>
                </a:r>
              </a:p>
              <a:p>
                <a:pPr algn="ctr" eaLnBrk="0" hangingPunct="0"/>
                <a:r>
                  <a:rPr lang="ru-RU" altLang="ru-RU" sz="2400" b="1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проектов</a:t>
                </a:r>
                <a:endParaRPr lang="en-US" altLang="ru-RU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</p:grpSp>
      <p:sp>
        <p:nvSpPr>
          <p:cNvPr id="31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7560840" cy="54868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0099"/>
                </a:solidFill>
              </a:rPr>
              <a:t>Информация по проектам ГЧП</a:t>
            </a:r>
            <a:r>
              <a:rPr lang="en-US" sz="2800" b="1" dirty="0" smtClean="0">
                <a:solidFill>
                  <a:srgbClr val="000099"/>
                </a:solidFill>
              </a:rPr>
              <a:t> </a:t>
            </a:r>
            <a:r>
              <a:rPr lang="ru-RU" sz="2800" b="1" dirty="0" smtClean="0">
                <a:solidFill>
                  <a:srgbClr val="000099"/>
                </a:solidFill>
              </a:rPr>
              <a:t>в Самарской области</a:t>
            </a:r>
            <a:endParaRPr lang="ru-RU" sz="2800" b="1" dirty="0">
              <a:solidFill>
                <a:srgbClr val="000099"/>
              </a:solidFill>
            </a:endParaRPr>
          </a:p>
        </p:txBody>
      </p:sp>
      <p:sp>
        <p:nvSpPr>
          <p:cNvPr id="32" name="AutoShape 21"/>
          <p:cNvSpPr>
            <a:spLocks noChangeArrowheads="1"/>
          </p:cNvSpPr>
          <p:nvPr/>
        </p:nvSpPr>
        <p:spPr bwMode="auto">
          <a:xfrm>
            <a:off x="5873688" y="962818"/>
            <a:ext cx="3090800" cy="174386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007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vl="0" algn="ctr" eaLnBrk="0" hangingPunct="0"/>
            <a:r>
              <a:rPr lang="ru-RU" altLang="ru-RU" sz="1400" b="1" dirty="0" smtClean="0">
                <a:solidFill>
                  <a:srgbClr val="FF0000"/>
                </a:solidFill>
              </a:rPr>
              <a:t>РАССМОТРЕНИЕ</a:t>
            </a:r>
            <a:r>
              <a:rPr lang="en-US" altLang="ru-RU" sz="1400" b="1" dirty="0" smtClean="0">
                <a:solidFill>
                  <a:srgbClr val="FF0000"/>
                </a:solidFill>
              </a:rPr>
              <a:t>:</a:t>
            </a:r>
            <a:endParaRPr lang="ru-RU" altLang="ru-RU" sz="1400" b="1" dirty="0" smtClean="0">
              <a:solidFill>
                <a:srgbClr val="FF0000"/>
              </a:solidFill>
            </a:endParaRPr>
          </a:p>
          <a:p>
            <a:pPr lvl="0" algn="ctr" eaLnBrk="0" hangingPunct="0"/>
            <a:r>
              <a:rPr lang="ru-RU" altLang="ru-RU" sz="1400" b="1" dirty="0" smtClean="0">
                <a:solidFill>
                  <a:srgbClr val="000099"/>
                </a:solidFill>
              </a:rPr>
              <a:t>в </a:t>
            </a:r>
            <a:r>
              <a:rPr lang="ru-RU" altLang="ru-RU" sz="1400" b="1" dirty="0">
                <a:solidFill>
                  <a:srgbClr val="000099"/>
                </a:solidFill>
              </a:rPr>
              <a:t>сфере здравоохранения - 7</a:t>
            </a:r>
          </a:p>
          <a:p>
            <a:pPr lvl="0" algn="ctr" eaLnBrk="0" hangingPunct="0"/>
            <a:r>
              <a:rPr lang="ru-RU" altLang="ru-RU" sz="1400" b="1" dirty="0">
                <a:solidFill>
                  <a:srgbClr val="000099"/>
                </a:solidFill>
              </a:rPr>
              <a:t>в </a:t>
            </a:r>
            <a:r>
              <a:rPr lang="ru-RU" altLang="ru-RU" sz="1400" b="1" dirty="0" smtClean="0">
                <a:solidFill>
                  <a:srgbClr val="000099"/>
                </a:solidFill>
              </a:rPr>
              <a:t>сфере транспорта - 8</a:t>
            </a:r>
            <a:endParaRPr lang="ru-RU" altLang="ru-RU" sz="1400" b="1" dirty="0">
              <a:solidFill>
                <a:srgbClr val="000099"/>
              </a:solidFill>
            </a:endParaRPr>
          </a:p>
          <a:p>
            <a:pPr lvl="0" algn="ctr" eaLnBrk="0" hangingPunct="0"/>
            <a:r>
              <a:rPr lang="ru-RU" altLang="ru-RU" sz="1400" b="1" dirty="0">
                <a:solidFill>
                  <a:srgbClr val="000099"/>
                </a:solidFill>
              </a:rPr>
              <a:t>в сфере спорта и туризма -</a:t>
            </a:r>
            <a:r>
              <a:rPr lang="ru-RU" altLang="ru-RU" sz="1400" b="1" dirty="0" smtClean="0">
                <a:solidFill>
                  <a:srgbClr val="000099"/>
                </a:solidFill>
              </a:rPr>
              <a:t> 7</a:t>
            </a:r>
          </a:p>
          <a:p>
            <a:pPr lvl="0" algn="ctr" eaLnBrk="0" hangingPunct="0"/>
            <a:r>
              <a:rPr lang="ru-RU" altLang="ru-RU" sz="1400" b="1" dirty="0" smtClean="0">
                <a:solidFill>
                  <a:srgbClr val="000099"/>
                </a:solidFill>
              </a:rPr>
              <a:t>в сфере образования и культуры - 2</a:t>
            </a:r>
            <a:endParaRPr lang="ru-RU" altLang="ru-RU" sz="1400" b="1" dirty="0">
              <a:solidFill>
                <a:srgbClr val="000099"/>
              </a:solidFill>
            </a:endParaRPr>
          </a:p>
          <a:p>
            <a:pPr lvl="0" algn="ctr" eaLnBrk="0" hangingPunct="0"/>
            <a:r>
              <a:rPr lang="ru-RU" altLang="ru-RU" sz="1400" b="1" dirty="0">
                <a:solidFill>
                  <a:srgbClr val="000099"/>
                </a:solidFill>
              </a:rPr>
              <a:t>в сфере </a:t>
            </a:r>
            <a:r>
              <a:rPr lang="ru-RU" altLang="ru-RU" sz="1400" b="1" dirty="0" smtClean="0">
                <a:solidFill>
                  <a:srgbClr val="000099"/>
                </a:solidFill>
              </a:rPr>
              <a:t>ЖКХ – 1</a:t>
            </a:r>
          </a:p>
          <a:p>
            <a:pPr lvl="0" algn="ctr" eaLnBrk="0" hangingPunct="0"/>
            <a:r>
              <a:rPr lang="ru-RU" altLang="ru-RU" sz="1400" b="1" dirty="0">
                <a:solidFill>
                  <a:srgbClr val="000099"/>
                </a:solidFill>
              </a:rPr>
              <a:t>в</a:t>
            </a:r>
            <a:r>
              <a:rPr lang="ru-RU" altLang="ru-RU" sz="1400" b="1" dirty="0" smtClean="0">
                <a:solidFill>
                  <a:srgbClr val="000099"/>
                </a:solidFill>
              </a:rPr>
              <a:t> сфере промышленности - 1 </a:t>
            </a:r>
            <a:endParaRPr lang="en-US" altLang="ru-RU" sz="1400" b="1" dirty="0">
              <a:solidFill>
                <a:srgbClr val="000099"/>
              </a:solidFill>
            </a:endParaRPr>
          </a:p>
        </p:txBody>
      </p:sp>
      <p:sp>
        <p:nvSpPr>
          <p:cNvPr id="34" name="AutoShape 21"/>
          <p:cNvSpPr>
            <a:spLocks noChangeArrowheads="1"/>
          </p:cNvSpPr>
          <p:nvPr/>
        </p:nvSpPr>
        <p:spPr bwMode="auto">
          <a:xfrm>
            <a:off x="899592" y="3356992"/>
            <a:ext cx="3928373" cy="118469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C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ru-RU" altLang="ru-RU" sz="1400" b="1" dirty="0" smtClean="0">
                <a:solidFill>
                  <a:srgbClr val="FF0000"/>
                </a:solidFill>
              </a:rPr>
              <a:t>Согласование документации и </a:t>
            </a:r>
          </a:p>
          <a:p>
            <a:pPr algn="ctr" eaLnBrk="0" hangingPunct="0"/>
            <a:r>
              <a:rPr lang="ru-RU" altLang="ru-RU" sz="1400" b="1" dirty="0" smtClean="0">
                <a:solidFill>
                  <a:srgbClr val="FF0000"/>
                </a:solidFill>
              </a:rPr>
              <a:t>проведение конкурса </a:t>
            </a:r>
            <a:r>
              <a:rPr lang="ru-RU" altLang="ru-RU" sz="1400" b="1" dirty="0" smtClean="0">
                <a:solidFill>
                  <a:srgbClr val="000099"/>
                </a:solidFill>
              </a:rPr>
              <a:t>на право заключения </a:t>
            </a:r>
          </a:p>
          <a:p>
            <a:pPr algn="ctr" eaLnBrk="0" hangingPunct="0"/>
            <a:r>
              <a:rPr lang="ru-RU" altLang="ru-RU" sz="1400" b="1" dirty="0" smtClean="0">
                <a:solidFill>
                  <a:srgbClr val="000099"/>
                </a:solidFill>
              </a:rPr>
              <a:t>концессионного </a:t>
            </a:r>
            <a:r>
              <a:rPr lang="ru-RU" altLang="ru-RU" sz="1400" b="1" dirty="0">
                <a:solidFill>
                  <a:srgbClr val="000099"/>
                </a:solidFill>
              </a:rPr>
              <a:t>соглашения </a:t>
            </a:r>
            <a:r>
              <a:rPr lang="ru-RU" altLang="ru-RU" sz="1400" b="1" dirty="0" smtClean="0">
                <a:solidFill>
                  <a:srgbClr val="000099"/>
                </a:solidFill>
              </a:rPr>
              <a:t>по </a:t>
            </a:r>
            <a:r>
              <a:rPr lang="ru-RU" altLang="ru-RU" sz="1400" b="1" dirty="0">
                <a:solidFill>
                  <a:srgbClr val="000099"/>
                </a:solidFill>
              </a:rPr>
              <a:t>4</a:t>
            </a:r>
            <a:r>
              <a:rPr lang="ru-RU" altLang="ru-RU" sz="1400" b="1" dirty="0" smtClean="0">
                <a:solidFill>
                  <a:srgbClr val="000099"/>
                </a:solidFill>
              </a:rPr>
              <a:t> </a:t>
            </a:r>
            <a:r>
              <a:rPr lang="ru-RU" altLang="ru-RU" sz="1400" b="1" dirty="0">
                <a:solidFill>
                  <a:srgbClr val="000099"/>
                </a:solidFill>
              </a:rPr>
              <a:t>проектам </a:t>
            </a:r>
            <a:endParaRPr lang="ru-RU" altLang="ru-RU" sz="1400" b="1" dirty="0" smtClean="0">
              <a:solidFill>
                <a:srgbClr val="000099"/>
              </a:solidFill>
            </a:endParaRPr>
          </a:p>
          <a:p>
            <a:pPr algn="ctr" eaLnBrk="0" hangingPunct="0"/>
            <a:r>
              <a:rPr lang="ru-RU" altLang="ru-RU" sz="1400" b="1" dirty="0" smtClean="0">
                <a:solidFill>
                  <a:srgbClr val="000099"/>
                </a:solidFill>
              </a:rPr>
              <a:t>в сфере здравоохранения</a:t>
            </a:r>
          </a:p>
          <a:p>
            <a:pPr algn="ctr" eaLnBrk="0" hangingPunct="0"/>
            <a:r>
              <a:rPr lang="ru-RU" altLang="ru-RU" sz="1400" b="1" dirty="0" smtClean="0">
                <a:solidFill>
                  <a:srgbClr val="000099"/>
                </a:solidFill>
              </a:rPr>
              <a:t>на </a:t>
            </a:r>
            <a:r>
              <a:rPr lang="ru-RU" altLang="ru-RU" sz="1400" b="1" dirty="0">
                <a:solidFill>
                  <a:srgbClr val="000099"/>
                </a:solidFill>
              </a:rPr>
              <a:t>общую сумму  </a:t>
            </a:r>
            <a:r>
              <a:rPr lang="ru-RU" altLang="ru-RU" sz="1400" b="1" dirty="0" smtClean="0">
                <a:solidFill>
                  <a:srgbClr val="000099"/>
                </a:solidFill>
              </a:rPr>
              <a:t>0,9 </a:t>
            </a:r>
            <a:r>
              <a:rPr lang="ru-RU" altLang="ru-RU" sz="1400" b="1" dirty="0">
                <a:solidFill>
                  <a:srgbClr val="000099"/>
                </a:solidFill>
              </a:rPr>
              <a:t>млрд</a:t>
            </a:r>
            <a:r>
              <a:rPr lang="ru-RU" altLang="ru-RU" sz="1400" b="1" dirty="0" smtClean="0">
                <a:solidFill>
                  <a:srgbClr val="000099"/>
                </a:solidFill>
              </a:rPr>
              <a:t>. руб.</a:t>
            </a:r>
            <a:endParaRPr lang="ru-RU" altLang="ru-RU" sz="1400" b="1" dirty="0">
              <a:solidFill>
                <a:srgbClr val="000099"/>
              </a:solidFill>
            </a:endParaRPr>
          </a:p>
        </p:txBody>
      </p:sp>
      <p:sp>
        <p:nvSpPr>
          <p:cNvPr id="35" name="AutoShape 21"/>
          <p:cNvSpPr>
            <a:spLocks noChangeArrowheads="1"/>
          </p:cNvSpPr>
          <p:nvPr/>
        </p:nvSpPr>
        <p:spPr bwMode="auto">
          <a:xfrm>
            <a:off x="6156175" y="4247695"/>
            <a:ext cx="2808313" cy="108951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vl="0" algn="ctr" eaLnBrk="0" hangingPunct="0"/>
            <a:r>
              <a:rPr lang="ru-RU" altLang="ru-RU" sz="1400" b="1" dirty="0" smtClean="0">
                <a:solidFill>
                  <a:srgbClr val="FF0000"/>
                </a:solidFill>
              </a:rPr>
              <a:t>РЕАЛИЗАЦИЯ</a:t>
            </a:r>
            <a:r>
              <a:rPr lang="en-US" altLang="ru-RU" sz="1400" b="1" dirty="0" smtClean="0">
                <a:solidFill>
                  <a:srgbClr val="FF0000"/>
                </a:solidFill>
              </a:rPr>
              <a:t>:</a:t>
            </a:r>
            <a:endParaRPr lang="ru-RU" altLang="ru-RU" sz="1400" b="1" dirty="0" smtClean="0">
              <a:solidFill>
                <a:srgbClr val="FF0000"/>
              </a:solidFill>
            </a:endParaRPr>
          </a:p>
          <a:p>
            <a:pPr lvl="0" algn="ctr" eaLnBrk="0" hangingPunct="0"/>
            <a:r>
              <a:rPr lang="ru-RU" altLang="ru-RU" sz="1400" b="1" dirty="0" smtClean="0">
                <a:solidFill>
                  <a:srgbClr val="000099"/>
                </a:solidFill>
              </a:rPr>
              <a:t>в </a:t>
            </a:r>
            <a:r>
              <a:rPr lang="ru-RU" altLang="ru-RU" sz="1400" b="1" dirty="0">
                <a:solidFill>
                  <a:srgbClr val="000099"/>
                </a:solidFill>
              </a:rPr>
              <a:t>сфере здравоохранения - </a:t>
            </a:r>
            <a:r>
              <a:rPr lang="ru-RU" altLang="ru-RU" sz="1400" b="1" dirty="0" smtClean="0">
                <a:solidFill>
                  <a:srgbClr val="000099"/>
                </a:solidFill>
              </a:rPr>
              <a:t>11</a:t>
            </a:r>
            <a:endParaRPr lang="ru-RU" altLang="ru-RU" sz="1400" b="1" dirty="0">
              <a:solidFill>
                <a:srgbClr val="000099"/>
              </a:solidFill>
            </a:endParaRPr>
          </a:p>
          <a:p>
            <a:pPr lvl="0" algn="ctr" eaLnBrk="0" hangingPunct="0"/>
            <a:r>
              <a:rPr lang="ru-RU" altLang="ru-RU" sz="1400" b="1" dirty="0">
                <a:solidFill>
                  <a:srgbClr val="000099"/>
                </a:solidFill>
              </a:rPr>
              <a:t>в сфере </a:t>
            </a:r>
            <a:r>
              <a:rPr lang="ru-RU" altLang="ru-RU" sz="1400" b="1" dirty="0" smtClean="0">
                <a:solidFill>
                  <a:srgbClr val="000099"/>
                </a:solidFill>
              </a:rPr>
              <a:t>спорта  </a:t>
            </a:r>
            <a:r>
              <a:rPr lang="ru-RU" altLang="ru-RU" sz="1400" b="1" dirty="0">
                <a:solidFill>
                  <a:srgbClr val="000099"/>
                </a:solidFill>
              </a:rPr>
              <a:t>- </a:t>
            </a:r>
            <a:r>
              <a:rPr lang="ru-RU" altLang="ru-RU" sz="1400" b="1" dirty="0" smtClean="0">
                <a:solidFill>
                  <a:srgbClr val="000099"/>
                </a:solidFill>
              </a:rPr>
              <a:t>4</a:t>
            </a:r>
          </a:p>
          <a:p>
            <a:pPr lvl="0" algn="ctr" eaLnBrk="0" hangingPunct="0"/>
            <a:r>
              <a:rPr lang="ru-RU" altLang="ru-RU" sz="1400" b="1" dirty="0" smtClean="0">
                <a:solidFill>
                  <a:srgbClr val="000099"/>
                </a:solidFill>
              </a:rPr>
              <a:t>В сфере туризма - 1</a:t>
            </a:r>
            <a:endParaRPr lang="ru-RU" altLang="ru-RU" sz="1400" b="1" dirty="0">
              <a:solidFill>
                <a:srgbClr val="000099"/>
              </a:solidFill>
            </a:endParaRPr>
          </a:p>
        </p:txBody>
      </p:sp>
      <p:sp>
        <p:nvSpPr>
          <p:cNvPr id="36" name="AutoShape 21"/>
          <p:cNvSpPr>
            <a:spLocks noChangeArrowheads="1"/>
          </p:cNvSpPr>
          <p:nvPr/>
        </p:nvSpPr>
        <p:spPr bwMode="auto">
          <a:xfrm>
            <a:off x="6156175" y="5338826"/>
            <a:ext cx="2808313" cy="57606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vl="0" algn="ctr" eaLnBrk="0" hangingPunct="0"/>
            <a:r>
              <a:rPr lang="ru-RU" altLang="ru-RU" sz="1400" b="1" dirty="0">
                <a:solidFill>
                  <a:srgbClr val="000099"/>
                </a:solidFill>
              </a:rPr>
              <a:t>Привлечено </a:t>
            </a:r>
            <a:r>
              <a:rPr lang="ru-RU" altLang="ru-RU" sz="1400" b="1" dirty="0" smtClean="0">
                <a:solidFill>
                  <a:srgbClr val="000099"/>
                </a:solidFill>
              </a:rPr>
              <a:t>8,9 </a:t>
            </a:r>
            <a:r>
              <a:rPr lang="ru-RU" altLang="ru-RU" sz="1400" b="1" dirty="0">
                <a:solidFill>
                  <a:srgbClr val="000099"/>
                </a:solidFill>
              </a:rPr>
              <a:t>млрд. рублей </a:t>
            </a:r>
          </a:p>
          <a:p>
            <a:pPr lvl="0" algn="ctr" eaLnBrk="0" hangingPunct="0"/>
            <a:r>
              <a:rPr lang="ru-RU" altLang="ru-RU" sz="1400" b="1" dirty="0">
                <a:solidFill>
                  <a:srgbClr val="000099"/>
                </a:solidFill>
              </a:rPr>
              <a:t>частных инвестиций </a:t>
            </a:r>
            <a:endParaRPr lang="en-US" altLang="ru-RU" sz="1400" b="1" dirty="0">
              <a:solidFill>
                <a:srgbClr val="000099"/>
              </a:solidFill>
            </a:endParaRPr>
          </a:p>
        </p:txBody>
      </p:sp>
      <p:sp>
        <p:nvSpPr>
          <p:cNvPr id="37" name="AutoShape 21"/>
          <p:cNvSpPr>
            <a:spLocks noChangeArrowheads="1"/>
          </p:cNvSpPr>
          <p:nvPr/>
        </p:nvSpPr>
        <p:spPr bwMode="auto">
          <a:xfrm>
            <a:off x="6156174" y="5949280"/>
            <a:ext cx="2808313" cy="57606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vl="0" algn="ctr" eaLnBrk="0" hangingPunct="0"/>
            <a:r>
              <a:rPr lang="ru-RU" altLang="ru-RU" sz="1400" b="1" dirty="0">
                <a:solidFill>
                  <a:srgbClr val="000099"/>
                </a:solidFill>
              </a:rPr>
              <a:t>Создание </a:t>
            </a:r>
            <a:r>
              <a:rPr lang="en-US" altLang="ru-RU" sz="1400" b="1" dirty="0">
                <a:solidFill>
                  <a:srgbClr val="000099"/>
                </a:solidFill>
              </a:rPr>
              <a:t>~ </a:t>
            </a:r>
            <a:r>
              <a:rPr lang="ru-RU" altLang="ru-RU" sz="1400" b="1" dirty="0" smtClean="0">
                <a:solidFill>
                  <a:srgbClr val="000099"/>
                </a:solidFill>
              </a:rPr>
              <a:t>1400 </a:t>
            </a:r>
            <a:endParaRPr lang="ru-RU" altLang="ru-RU" sz="1400" b="1" dirty="0">
              <a:solidFill>
                <a:srgbClr val="000099"/>
              </a:solidFill>
            </a:endParaRPr>
          </a:p>
          <a:p>
            <a:pPr lvl="0" algn="ctr" eaLnBrk="0" hangingPunct="0"/>
            <a:r>
              <a:rPr lang="ru-RU" altLang="ru-RU" sz="1400" b="1" dirty="0">
                <a:solidFill>
                  <a:srgbClr val="000099"/>
                </a:solidFill>
              </a:rPr>
              <a:t>рабочих мест </a:t>
            </a:r>
            <a:endParaRPr lang="en-US" altLang="ru-RU" sz="1400" b="1" dirty="0">
              <a:solidFill>
                <a:srgbClr val="000099"/>
              </a:solidFill>
            </a:endParaRPr>
          </a:p>
        </p:txBody>
      </p:sp>
      <p:sp>
        <p:nvSpPr>
          <p:cNvPr id="38" name="AutoShape 21"/>
          <p:cNvSpPr>
            <a:spLocks noChangeArrowheads="1"/>
          </p:cNvSpPr>
          <p:nvPr/>
        </p:nvSpPr>
        <p:spPr bwMode="auto">
          <a:xfrm>
            <a:off x="370016" y="4617130"/>
            <a:ext cx="5433093" cy="19802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C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ru-RU" altLang="ru-RU" sz="1400" b="1" dirty="0" smtClean="0">
                <a:solidFill>
                  <a:srgbClr val="FF0000"/>
                </a:solidFill>
              </a:rPr>
              <a:t>Поиск потенциальных инвесторов</a:t>
            </a:r>
            <a:r>
              <a:rPr lang="en-US" altLang="ru-RU" sz="1400" b="1" dirty="0" smtClean="0">
                <a:solidFill>
                  <a:srgbClr val="FF0000"/>
                </a:solidFill>
              </a:rPr>
              <a:t>:</a:t>
            </a:r>
            <a:endParaRPr lang="ru-RU" altLang="ru-RU" sz="1400" b="1" dirty="0" smtClean="0">
              <a:solidFill>
                <a:srgbClr val="FF0000"/>
              </a:solidFill>
            </a:endParaRPr>
          </a:p>
          <a:p>
            <a:pPr marL="285750" indent="-285750" algn="just" eaLnBrk="0" hangingPunct="0">
              <a:buFont typeface="Wingdings" panose="05000000000000000000" pitchFamily="2" charset="2"/>
              <a:buChar char="ü"/>
            </a:pPr>
            <a:r>
              <a:rPr lang="ru-RU" altLang="ru-RU" sz="1400" b="1" dirty="0" smtClean="0">
                <a:solidFill>
                  <a:srgbClr val="000099"/>
                </a:solidFill>
              </a:rPr>
              <a:t>Реконструкция объекта незавершенного строительства по </a:t>
            </a:r>
          </a:p>
          <a:p>
            <a:pPr algn="just" eaLnBrk="0" hangingPunct="0"/>
            <a:r>
              <a:rPr lang="ru-RU" altLang="ru-RU" sz="1400" b="1" dirty="0">
                <a:solidFill>
                  <a:srgbClr val="000099"/>
                </a:solidFill>
              </a:rPr>
              <a:t>а</a:t>
            </a:r>
            <a:r>
              <a:rPr lang="ru-RU" altLang="ru-RU" sz="1400" b="1" dirty="0" smtClean="0">
                <a:solidFill>
                  <a:srgbClr val="000099"/>
                </a:solidFill>
              </a:rPr>
              <a:t>дресу Ленинская, 75 под территориальную поликлинику </a:t>
            </a:r>
          </a:p>
          <a:p>
            <a:pPr marL="285750" indent="-285750" algn="just" eaLnBrk="0" hangingPunct="0">
              <a:buFont typeface="Wingdings" panose="05000000000000000000" pitchFamily="2" charset="2"/>
              <a:buChar char="ü"/>
            </a:pPr>
            <a:r>
              <a:rPr lang="ru-RU" altLang="ru-RU" sz="1400" b="1" dirty="0" smtClean="0">
                <a:solidFill>
                  <a:srgbClr val="000099"/>
                </a:solidFill>
              </a:rPr>
              <a:t>Строительство территориальных поликлиник </a:t>
            </a:r>
          </a:p>
          <a:p>
            <a:pPr algn="just" eaLnBrk="0" hangingPunct="0"/>
            <a:r>
              <a:rPr lang="ru-RU" altLang="ru-RU" sz="1400" b="1" dirty="0">
                <a:solidFill>
                  <a:srgbClr val="000099"/>
                </a:solidFill>
              </a:rPr>
              <a:t> </a:t>
            </a:r>
            <a:r>
              <a:rPr lang="ru-RU" altLang="ru-RU" sz="1400" b="1" dirty="0" smtClean="0">
                <a:solidFill>
                  <a:srgbClr val="000099"/>
                </a:solidFill>
              </a:rPr>
              <a:t>            в г.о. Самара, г.о. Тольятти, г.о. Сызрань   </a:t>
            </a:r>
          </a:p>
          <a:p>
            <a:pPr marL="285750" indent="-285750" algn="just" eaLnBrk="0" hangingPunct="0">
              <a:buFont typeface="Wingdings" panose="05000000000000000000" pitchFamily="2" charset="2"/>
              <a:buChar char="ü"/>
            </a:pPr>
            <a:r>
              <a:rPr lang="ru-RU" altLang="ru-RU" sz="1400" b="1" dirty="0" smtClean="0">
                <a:solidFill>
                  <a:srgbClr val="000099"/>
                </a:solidFill>
              </a:rPr>
              <a:t>Строительство хирургического корпуса и приемно – </a:t>
            </a:r>
          </a:p>
          <a:p>
            <a:pPr algn="just" eaLnBrk="0" hangingPunct="0"/>
            <a:r>
              <a:rPr lang="ru-RU" altLang="ru-RU" sz="1400" b="1" dirty="0">
                <a:solidFill>
                  <a:srgbClr val="000099"/>
                </a:solidFill>
              </a:rPr>
              <a:t> </a:t>
            </a:r>
            <a:r>
              <a:rPr lang="ru-RU" altLang="ru-RU" sz="1400" b="1" dirty="0" smtClean="0">
                <a:solidFill>
                  <a:srgbClr val="000099"/>
                </a:solidFill>
              </a:rPr>
              <a:t>       диагностического отделения</a:t>
            </a:r>
            <a:r>
              <a:rPr lang="ru-RU" altLang="ru-RU" sz="1400" b="1" dirty="0">
                <a:solidFill>
                  <a:srgbClr val="000099"/>
                </a:solidFill>
              </a:rPr>
              <a:t> </a:t>
            </a:r>
            <a:r>
              <a:rPr lang="ru-RU" altLang="ru-RU" sz="1400" b="1" dirty="0" smtClean="0">
                <a:solidFill>
                  <a:srgbClr val="000099"/>
                </a:solidFill>
              </a:rPr>
              <a:t>ГКБ № 8 г.о. Самара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212606" y="2866662"/>
            <a:ext cx="0" cy="2362538"/>
          </a:xfrm>
          <a:prstGeom prst="line">
            <a:avLst/>
          </a:prstGeom>
          <a:ln w="31750">
            <a:solidFill>
              <a:srgbClr val="C046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>
            <a:endCxn id="34" idx="1"/>
          </p:cNvCxnSpPr>
          <p:nvPr/>
        </p:nvCxnSpPr>
        <p:spPr>
          <a:xfrm flipV="1">
            <a:off x="212606" y="3949341"/>
            <a:ext cx="686986" cy="36004"/>
          </a:xfrm>
          <a:prstGeom prst="straightConnector1">
            <a:avLst/>
          </a:prstGeom>
          <a:ln w="31750">
            <a:solidFill>
              <a:srgbClr val="C0464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>
            <a:off x="214282" y="5229200"/>
            <a:ext cx="155734" cy="216024"/>
          </a:xfrm>
          <a:prstGeom prst="straightConnector1">
            <a:avLst/>
          </a:prstGeom>
          <a:ln w="31750">
            <a:solidFill>
              <a:srgbClr val="C0464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AutoShape 21"/>
          <p:cNvSpPr>
            <a:spLocks noChangeArrowheads="1"/>
          </p:cNvSpPr>
          <p:nvPr/>
        </p:nvSpPr>
        <p:spPr bwMode="auto">
          <a:xfrm>
            <a:off x="189824" y="2255838"/>
            <a:ext cx="2876712" cy="102717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C0464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vl="0" algn="ctr" eaLnBrk="0" hangingPunct="0"/>
            <a:r>
              <a:rPr lang="ru-RU" altLang="ru-RU" sz="1400" b="1" dirty="0" smtClean="0">
                <a:solidFill>
                  <a:srgbClr val="FF0000"/>
                </a:solidFill>
              </a:rPr>
              <a:t>СТРУКТУРИРОВАНИЕ</a:t>
            </a:r>
            <a:r>
              <a:rPr lang="en-US" altLang="ru-RU" sz="1400" b="1" dirty="0" smtClean="0">
                <a:solidFill>
                  <a:srgbClr val="FF0000"/>
                </a:solidFill>
              </a:rPr>
              <a:t>:</a:t>
            </a:r>
            <a:endParaRPr lang="ru-RU" altLang="ru-RU" sz="1400" b="1" dirty="0" smtClean="0">
              <a:solidFill>
                <a:srgbClr val="FF0000"/>
              </a:solidFill>
            </a:endParaRPr>
          </a:p>
          <a:p>
            <a:pPr lvl="0" algn="ctr" eaLnBrk="0" hangingPunct="0"/>
            <a:r>
              <a:rPr lang="ru-RU" altLang="ru-RU" sz="1400" b="1" dirty="0" smtClean="0">
                <a:solidFill>
                  <a:srgbClr val="000099"/>
                </a:solidFill>
              </a:rPr>
              <a:t>в </a:t>
            </a:r>
            <a:r>
              <a:rPr lang="ru-RU" altLang="ru-RU" sz="1400" b="1" dirty="0">
                <a:solidFill>
                  <a:srgbClr val="000099"/>
                </a:solidFill>
              </a:rPr>
              <a:t>сфере здравоохранения - </a:t>
            </a:r>
            <a:r>
              <a:rPr lang="ru-RU" altLang="ru-RU" sz="1400" b="1" dirty="0" smtClean="0">
                <a:solidFill>
                  <a:srgbClr val="000099"/>
                </a:solidFill>
              </a:rPr>
              <a:t>10</a:t>
            </a:r>
            <a:endParaRPr lang="ru-RU" altLang="ru-RU" sz="1400" b="1" dirty="0">
              <a:solidFill>
                <a:srgbClr val="000099"/>
              </a:solidFill>
            </a:endParaRPr>
          </a:p>
          <a:p>
            <a:pPr lvl="0" algn="ctr" eaLnBrk="0" hangingPunct="0"/>
            <a:r>
              <a:rPr lang="ru-RU" altLang="ru-RU" sz="1400" b="1" dirty="0">
                <a:solidFill>
                  <a:srgbClr val="000099"/>
                </a:solidFill>
              </a:rPr>
              <a:t>в сфере </a:t>
            </a:r>
            <a:r>
              <a:rPr lang="ru-RU" altLang="ru-RU" sz="1400" b="1" dirty="0" smtClean="0">
                <a:solidFill>
                  <a:srgbClr val="000099"/>
                </a:solidFill>
              </a:rPr>
              <a:t>соц. обеспечения  </a:t>
            </a:r>
            <a:r>
              <a:rPr lang="ru-RU" altLang="ru-RU" sz="1400" b="1" dirty="0">
                <a:solidFill>
                  <a:srgbClr val="000099"/>
                </a:solidFill>
              </a:rPr>
              <a:t>- 3</a:t>
            </a:r>
            <a:endParaRPr lang="ru-RU" altLang="ru-RU" sz="1400" b="1" dirty="0" smtClean="0">
              <a:solidFill>
                <a:srgbClr val="000099"/>
              </a:solidFill>
            </a:endParaRPr>
          </a:p>
          <a:p>
            <a:pPr lvl="0" algn="ctr" eaLnBrk="0" hangingPunct="0"/>
            <a:r>
              <a:rPr lang="ru-RU" altLang="ru-RU" sz="1400" b="1" dirty="0" smtClean="0">
                <a:solidFill>
                  <a:srgbClr val="000099"/>
                </a:solidFill>
              </a:rPr>
              <a:t>в сфере спорта - 1</a:t>
            </a:r>
            <a:endParaRPr lang="ru-RU" altLang="ru-RU" sz="1400" b="1" dirty="0">
              <a:solidFill>
                <a:srgbClr val="000099"/>
              </a:solidFill>
            </a:endParaRPr>
          </a:p>
        </p:txBody>
      </p:sp>
      <p:pic>
        <p:nvPicPr>
          <p:cNvPr id="39" name="Picture 1" descr="kozelbl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642910" cy="683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12302999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Заголовок 1"/>
          <p:cNvSpPr>
            <a:spLocks noGrp="1"/>
          </p:cNvSpPr>
          <p:nvPr>
            <p:ph type="title"/>
          </p:nvPr>
        </p:nvSpPr>
        <p:spPr>
          <a:xfrm>
            <a:off x="457200" y="164421"/>
            <a:ext cx="8593138" cy="620713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0099"/>
                </a:solidFill>
              </a:rPr>
              <a:t>Информационная система управления проектами ГЧП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893175" y="2852738"/>
            <a:ext cx="157163" cy="1508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82687" y="1052736"/>
            <a:ext cx="8710488" cy="0"/>
          </a:xfrm>
          <a:prstGeom prst="line">
            <a:avLst/>
          </a:prstGeom>
          <a:ln w="317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51" y="7684"/>
            <a:ext cx="855142" cy="934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6792"/>
            <a:ext cx="6876256" cy="5174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0566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D5208-727E-4C76-B1EF-E8CD2A7EE408}" type="slidenum">
              <a:rPr lang="en-US" altLang="ru-RU"/>
              <a:pPr/>
              <a:t>12</a:t>
            </a:fld>
            <a:endParaRPr lang="en-US" altLang="ru-RU" dirty="0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 rot="16200000">
            <a:off x="-2891196" y="3007828"/>
            <a:ext cx="6741368" cy="95897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0099"/>
                </a:solidFill>
              </a:rPr>
              <a:t>Информационная система управления проектами ГЧП</a:t>
            </a:r>
            <a:endParaRPr lang="ru-RU" sz="2400" b="1" dirty="0">
              <a:solidFill>
                <a:srgbClr val="000099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4192" y="116632"/>
            <a:ext cx="8097912" cy="6557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kozelbl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52"/>
            <a:ext cx="642910" cy="683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6002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878815" y="266097"/>
            <a:ext cx="8219256" cy="56207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0099"/>
                </a:solidFill>
              </a:rPr>
              <a:t>Реализуемые проекты в Самарской области</a:t>
            </a:r>
            <a:endParaRPr lang="en-US" sz="2800" b="1" dirty="0">
              <a:solidFill>
                <a:srgbClr val="000099"/>
              </a:solidFill>
            </a:endParaRPr>
          </a:p>
        </p:txBody>
      </p:sp>
      <p:sp>
        <p:nvSpPr>
          <p:cNvPr id="71683" name="AutoShape 3"/>
          <p:cNvSpPr>
            <a:spLocks noChangeArrowheads="1"/>
          </p:cNvSpPr>
          <p:nvPr/>
        </p:nvSpPr>
        <p:spPr bwMode="auto">
          <a:xfrm>
            <a:off x="6259144" y="3016980"/>
            <a:ext cx="2705343" cy="3580372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rgbClr val="99CCFF"/>
                    </a:gs>
                    <a:gs pos="100000">
                      <a:srgbClr val="99CCFF">
                        <a:gamma/>
                        <a:tint val="2745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ru-RU" dirty="0">
              <a:latin typeface="Verdana" pitchFamily="34" charset="0"/>
            </a:endParaRPr>
          </a:p>
        </p:txBody>
      </p:sp>
      <p:sp>
        <p:nvSpPr>
          <p:cNvPr id="71685" name="AutoShape 5"/>
          <p:cNvSpPr>
            <a:spLocks noChangeArrowheads="1"/>
          </p:cNvSpPr>
          <p:nvPr/>
        </p:nvSpPr>
        <p:spPr bwMode="auto">
          <a:xfrm>
            <a:off x="394486" y="3042804"/>
            <a:ext cx="3025386" cy="3554548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rgbClr val="99CCFF"/>
                    </a:gs>
                    <a:gs pos="100000">
                      <a:srgbClr val="99CCFF">
                        <a:gamma/>
                        <a:tint val="2745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ru-RU" dirty="0">
              <a:latin typeface="Verdana" pitchFamily="34" charset="0"/>
            </a:endParaRPr>
          </a:p>
        </p:txBody>
      </p:sp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394486" y="3073692"/>
            <a:ext cx="3025386" cy="358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rgbClr val="000099"/>
                </a:solidFill>
              </a:rPr>
              <a:t>Участие  Самарской области</a:t>
            </a:r>
          </a:p>
          <a:p>
            <a:pPr algn="just" eaLnBrk="0" hangingPunct="0"/>
            <a:r>
              <a:rPr lang="ru-RU" sz="1400" b="1" dirty="0" smtClean="0">
                <a:solidFill>
                  <a:srgbClr val="000099"/>
                </a:solidFill>
              </a:rPr>
              <a:t>* предоставление </a:t>
            </a:r>
            <a:r>
              <a:rPr lang="ru-RU" sz="1400" b="1" dirty="0">
                <a:solidFill>
                  <a:srgbClr val="000099"/>
                </a:solidFill>
              </a:rPr>
              <a:t>земельного участка в аренду</a:t>
            </a:r>
            <a:r>
              <a:rPr lang="ru-RU" sz="1400" b="1" dirty="0" smtClean="0">
                <a:solidFill>
                  <a:srgbClr val="000099"/>
                </a:solidFill>
              </a:rPr>
              <a:t>;</a:t>
            </a:r>
          </a:p>
          <a:p>
            <a:pPr algn="just" eaLnBrk="0" hangingPunct="0"/>
            <a:endParaRPr lang="ru-RU" sz="500" b="1" dirty="0">
              <a:solidFill>
                <a:srgbClr val="000099"/>
              </a:solidFill>
            </a:endParaRPr>
          </a:p>
          <a:p>
            <a:pPr algn="just" eaLnBrk="0" hangingPunct="0"/>
            <a:r>
              <a:rPr lang="ru-RU" sz="1400" b="1" dirty="0" smtClean="0">
                <a:solidFill>
                  <a:srgbClr val="000099"/>
                </a:solidFill>
              </a:rPr>
              <a:t>* обеспечение </a:t>
            </a:r>
            <a:r>
              <a:rPr lang="ru-RU" sz="1400" b="1" dirty="0">
                <a:solidFill>
                  <a:srgbClr val="000099"/>
                </a:solidFill>
              </a:rPr>
              <a:t>возможности технологического подключения объекта к сетям инженерно-технического обеспечения</a:t>
            </a:r>
            <a:r>
              <a:rPr lang="ru-RU" sz="1400" b="1" dirty="0" smtClean="0">
                <a:solidFill>
                  <a:srgbClr val="000099"/>
                </a:solidFill>
              </a:rPr>
              <a:t>;</a:t>
            </a:r>
          </a:p>
          <a:p>
            <a:pPr algn="just" eaLnBrk="0" hangingPunct="0"/>
            <a:endParaRPr lang="ru-RU" sz="500" b="1" dirty="0">
              <a:solidFill>
                <a:srgbClr val="000099"/>
              </a:solidFill>
            </a:endParaRPr>
          </a:p>
          <a:p>
            <a:pPr algn="just" eaLnBrk="0" hangingPunct="0"/>
            <a:r>
              <a:rPr lang="ru-RU" sz="1400" b="1" dirty="0" smtClean="0">
                <a:solidFill>
                  <a:srgbClr val="000099"/>
                </a:solidFill>
              </a:rPr>
              <a:t>* обеспечение </a:t>
            </a:r>
            <a:r>
              <a:rPr lang="ru-RU" sz="1400" b="1" dirty="0">
                <a:solidFill>
                  <a:srgbClr val="000099"/>
                </a:solidFill>
              </a:rPr>
              <a:t>ежегодным заказом на оказание населению бесплатной медицинской помощи, оплачиваемой за счет средств </a:t>
            </a:r>
            <a:r>
              <a:rPr lang="ru-RU" sz="1400" b="1" dirty="0" smtClean="0">
                <a:solidFill>
                  <a:srgbClr val="000099"/>
                </a:solidFill>
              </a:rPr>
              <a:t>ТФОМС;</a:t>
            </a:r>
          </a:p>
          <a:p>
            <a:pPr algn="just" eaLnBrk="0" hangingPunct="0"/>
            <a:endParaRPr lang="ru-RU" sz="500" b="1" dirty="0">
              <a:solidFill>
                <a:srgbClr val="000099"/>
              </a:solidFill>
            </a:endParaRPr>
          </a:p>
          <a:p>
            <a:pPr algn="just" eaLnBrk="0" hangingPunct="0"/>
            <a:r>
              <a:rPr lang="ru-RU" sz="1400" b="1" dirty="0" smtClean="0">
                <a:solidFill>
                  <a:srgbClr val="000099"/>
                </a:solidFill>
              </a:rPr>
              <a:t>* предоставление организационной </a:t>
            </a:r>
            <a:r>
              <a:rPr lang="ru-RU" sz="1400" b="1" dirty="0">
                <a:solidFill>
                  <a:srgbClr val="000099"/>
                </a:solidFill>
              </a:rPr>
              <a:t>и правовой поддержки.</a:t>
            </a:r>
          </a:p>
          <a:p>
            <a:pPr eaLnBrk="0" hangingPunct="0"/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71688" name="AutoShape 8"/>
          <p:cNvSpPr>
            <a:spLocks noChangeAspect="1" noChangeArrowheads="1" noTextEdit="1"/>
          </p:cNvSpPr>
          <p:nvPr/>
        </p:nvSpPr>
        <p:spPr bwMode="gray">
          <a:xfrm flipH="1">
            <a:off x="4868863" y="3252788"/>
            <a:ext cx="909637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/>
          </a:p>
        </p:txBody>
      </p:sp>
      <p:grpSp>
        <p:nvGrpSpPr>
          <p:cNvPr id="71690" name="Group 10"/>
          <p:cNvGrpSpPr>
            <a:grpSpLocks/>
          </p:cNvGrpSpPr>
          <p:nvPr/>
        </p:nvGrpSpPr>
        <p:grpSpPr bwMode="auto">
          <a:xfrm>
            <a:off x="518312" y="825944"/>
            <a:ext cx="8159030" cy="1666952"/>
            <a:chOff x="1997" y="1314"/>
            <a:chExt cx="1889" cy="1009"/>
          </a:xfrm>
        </p:grpSpPr>
        <p:grpSp>
          <p:nvGrpSpPr>
            <p:cNvPr id="71691" name="Group 11"/>
            <p:cNvGrpSpPr>
              <a:grpSpLocks/>
            </p:cNvGrpSpPr>
            <p:nvPr/>
          </p:nvGrpSpPr>
          <p:grpSpPr bwMode="auto">
            <a:xfrm>
              <a:off x="1997" y="1404"/>
              <a:ext cx="1889" cy="919"/>
              <a:chOff x="1973" y="1027"/>
              <a:chExt cx="1926" cy="937"/>
            </a:xfrm>
          </p:grpSpPr>
          <p:sp>
            <p:nvSpPr>
              <p:cNvPr id="71692" name="Oval 12"/>
              <p:cNvSpPr>
                <a:spLocks noChangeArrowheads="1"/>
              </p:cNvSpPr>
              <p:nvPr/>
            </p:nvSpPr>
            <p:spPr bwMode="gray">
              <a:xfrm>
                <a:off x="1994" y="1057"/>
                <a:ext cx="1905" cy="907"/>
              </a:xfrm>
              <a:prstGeom prst="ellipse">
                <a:avLst/>
              </a:prstGeom>
              <a:ln/>
              <a:extLst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71693" name="Oval 13"/>
              <p:cNvSpPr>
                <a:spLocks noChangeArrowheads="1"/>
              </p:cNvSpPr>
              <p:nvPr/>
            </p:nvSpPr>
            <p:spPr bwMode="gray">
              <a:xfrm>
                <a:off x="1973" y="1027"/>
                <a:ext cx="1905" cy="907"/>
              </a:xfrm>
              <a:prstGeom prst="ellipse">
                <a:avLst/>
              </a:prstGeom>
              <a:ln/>
              <a:extLst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ru-RU" dirty="0"/>
              </a:p>
            </p:txBody>
          </p:sp>
        </p:grpSp>
        <p:sp>
          <p:nvSpPr>
            <p:cNvPr id="71694" name="Oval 14"/>
            <p:cNvSpPr>
              <a:spLocks noChangeArrowheads="1"/>
            </p:cNvSpPr>
            <p:nvPr/>
          </p:nvSpPr>
          <p:spPr bwMode="gray">
            <a:xfrm>
              <a:off x="2086" y="1314"/>
              <a:ext cx="1691" cy="845"/>
            </a:xfrm>
            <a:prstGeom prst="ellipse">
              <a:avLst/>
            </a:prstGeom>
            <a:ln/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eaVert" wrap="none" anchor="ctr"/>
            <a:lstStyle/>
            <a:p>
              <a:endParaRPr lang="ru-RU" dirty="0"/>
            </a:p>
          </p:txBody>
        </p:sp>
        <p:sp>
          <p:nvSpPr>
            <p:cNvPr id="71695" name="Oval 15"/>
            <p:cNvSpPr>
              <a:spLocks noChangeArrowheads="1"/>
            </p:cNvSpPr>
            <p:nvPr/>
          </p:nvSpPr>
          <p:spPr bwMode="gray">
            <a:xfrm>
              <a:off x="2108" y="1319"/>
              <a:ext cx="1650" cy="824"/>
            </a:xfrm>
            <a:prstGeom prst="ellipse">
              <a:avLst/>
            </a:prstGeom>
            <a:ln/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eaVert" wrap="none" anchor="ctr"/>
            <a:lstStyle/>
            <a:p>
              <a:endParaRPr lang="ru-RU" dirty="0"/>
            </a:p>
          </p:txBody>
        </p:sp>
        <p:sp>
          <p:nvSpPr>
            <p:cNvPr id="71696" name="Oval 16"/>
            <p:cNvSpPr>
              <a:spLocks noChangeArrowheads="1"/>
            </p:cNvSpPr>
            <p:nvPr/>
          </p:nvSpPr>
          <p:spPr bwMode="gray">
            <a:xfrm>
              <a:off x="2125" y="1327"/>
              <a:ext cx="1570" cy="770"/>
            </a:xfrm>
            <a:prstGeom prst="ellipse">
              <a:avLst/>
            </a:prstGeom>
            <a:ln/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eaVert" wrap="none" anchor="ctr"/>
            <a:lstStyle/>
            <a:p>
              <a:endParaRPr lang="ru-RU" dirty="0"/>
            </a:p>
          </p:txBody>
        </p:sp>
        <p:sp>
          <p:nvSpPr>
            <p:cNvPr id="71697" name="Oval 17"/>
            <p:cNvSpPr>
              <a:spLocks noChangeArrowheads="1"/>
            </p:cNvSpPr>
            <p:nvPr/>
          </p:nvSpPr>
          <p:spPr bwMode="gray">
            <a:xfrm>
              <a:off x="2208" y="1344"/>
              <a:ext cx="1382" cy="624"/>
            </a:xfrm>
            <a:prstGeom prst="ellipse">
              <a:avLst/>
            </a:prstGeom>
            <a:ln/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eaVert" wrap="none" anchor="ctr"/>
            <a:lstStyle/>
            <a:p>
              <a:endParaRPr lang="ru-RU" dirty="0"/>
            </a:p>
          </p:txBody>
        </p:sp>
      </p:grpSp>
      <p:sp>
        <p:nvSpPr>
          <p:cNvPr id="71698" name="Text Box 18"/>
          <p:cNvSpPr txBox="1">
            <a:spLocks noChangeArrowheads="1"/>
          </p:cNvSpPr>
          <p:nvPr/>
        </p:nvSpPr>
        <p:spPr bwMode="auto">
          <a:xfrm>
            <a:off x="1485459" y="991923"/>
            <a:ext cx="626868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000" b="1" dirty="0">
                <a:solidFill>
                  <a:srgbClr val="000099"/>
                </a:solidFill>
              </a:rPr>
              <a:t>Строительство и </a:t>
            </a:r>
            <a:r>
              <a:rPr lang="ru-RU" sz="2000" b="1" dirty="0" smtClean="0">
                <a:solidFill>
                  <a:srgbClr val="000099"/>
                </a:solidFill>
              </a:rPr>
              <a:t>оснащение кардиохирургического центра в </a:t>
            </a:r>
            <a:r>
              <a:rPr lang="ru-RU" sz="2000" b="1" dirty="0">
                <a:solidFill>
                  <a:srgbClr val="000099"/>
                </a:solidFill>
              </a:rPr>
              <a:t>г.о</a:t>
            </a:r>
            <a:r>
              <a:rPr lang="ru-RU" sz="2000" b="1" dirty="0" smtClean="0">
                <a:solidFill>
                  <a:srgbClr val="000099"/>
                </a:solidFill>
              </a:rPr>
              <a:t>. Самара</a:t>
            </a:r>
          </a:p>
          <a:p>
            <a:pPr algn="ctr" eaLnBrk="0" hangingPunct="0"/>
            <a:r>
              <a:rPr lang="ru-RU" sz="2000" b="1" dirty="0" smtClean="0">
                <a:solidFill>
                  <a:schemeClr val="bg1"/>
                </a:solidFill>
              </a:rPr>
              <a:t>Инвестор </a:t>
            </a:r>
            <a:r>
              <a:rPr lang="ru-RU" sz="2000" b="1" dirty="0">
                <a:solidFill>
                  <a:schemeClr val="bg1"/>
                </a:solidFill>
              </a:rPr>
              <a:t>– ООО </a:t>
            </a:r>
            <a:r>
              <a:rPr lang="ru-RU" sz="2000" b="1" dirty="0" smtClean="0">
                <a:solidFill>
                  <a:schemeClr val="bg1"/>
                </a:solidFill>
              </a:rPr>
              <a:t>«Современные </a:t>
            </a:r>
            <a:r>
              <a:rPr lang="ru-RU" sz="2000" b="1" dirty="0">
                <a:solidFill>
                  <a:schemeClr val="bg1"/>
                </a:solidFill>
              </a:rPr>
              <a:t>медицинские технологии</a:t>
            </a:r>
            <a:r>
              <a:rPr lang="ru-RU" sz="2000" b="1" dirty="0" smtClean="0">
                <a:solidFill>
                  <a:schemeClr val="bg1"/>
                </a:solidFill>
              </a:rPr>
              <a:t>» 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71699" name="Text Box 19"/>
          <p:cNvSpPr txBox="1">
            <a:spLocks noChangeArrowheads="1"/>
          </p:cNvSpPr>
          <p:nvPr/>
        </p:nvSpPr>
        <p:spPr bwMode="auto">
          <a:xfrm>
            <a:off x="6354116" y="3016980"/>
            <a:ext cx="2515397" cy="3385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99"/>
                </a:solidFill>
              </a:rPr>
              <a:t>Этап реализации проекта</a:t>
            </a:r>
          </a:p>
          <a:p>
            <a:pPr algn="ctr"/>
            <a:endParaRPr lang="ru-RU" sz="1000" b="1" dirty="0" smtClean="0">
              <a:solidFill>
                <a:srgbClr val="000099"/>
              </a:solidFill>
            </a:endParaRPr>
          </a:p>
          <a:p>
            <a:pPr lvl="0" indent="180000" algn="just"/>
            <a:r>
              <a:rPr lang="ru-RU" sz="1400" b="1" dirty="0" smtClean="0">
                <a:solidFill>
                  <a:srgbClr val="000099"/>
                </a:solidFill>
                <a:ea typeface="Calibri"/>
                <a:cs typeface="Times New Roman"/>
              </a:rPr>
              <a:t>Подписан инвестиционный меморандум со сроком действия 10 лет </a:t>
            </a:r>
            <a:r>
              <a:rPr lang="ru-RU" sz="1400" b="1" dirty="0">
                <a:solidFill>
                  <a:srgbClr val="000099"/>
                </a:solidFill>
                <a:ea typeface="Calibri"/>
                <a:cs typeface="Times New Roman"/>
              </a:rPr>
              <a:t>с </a:t>
            </a:r>
            <a:r>
              <a:rPr lang="ru-RU" sz="1400" b="1" dirty="0" smtClean="0">
                <a:solidFill>
                  <a:srgbClr val="000099"/>
                </a:solidFill>
                <a:ea typeface="Calibri"/>
                <a:cs typeface="Times New Roman"/>
              </a:rPr>
              <a:t>                      ООО «СМТ»</a:t>
            </a:r>
          </a:p>
          <a:p>
            <a:pPr lvl="0" indent="180000" algn="just"/>
            <a:endParaRPr lang="ru-RU" sz="600" b="1" dirty="0">
              <a:solidFill>
                <a:srgbClr val="000099"/>
              </a:solidFill>
              <a:ea typeface="Calibri"/>
              <a:cs typeface="Times New Roman"/>
            </a:endParaRPr>
          </a:p>
          <a:p>
            <a:pPr lvl="0" indent="180000" algn="just"/>
            <a:r>
              <a:rPr lang="ru-RU" sz="1400" b="1" dirty="0" smtClean="0">
                <a:solidFill>
                  <a:srgbClr val="000099"/>
                </a:solidFill>
                <a:ea typeface="Calibri"/>
                <a:cs typeface="Times New Roman"/>
              </a:rPr>
              <a:t>Предоставлен </a:t>
            </a:r>
            <a:r>
              <a:rPr lang="ru-RU" sz="1400" b="1" dirty="0">
                <a:solidFill>
                  <a:srgbClr val="000099"/>
                </a:solidFill>
                <a:ea typeface="Calibri"/>
                <a:cs typeface="Times New Roman"/>
              </a:rPr>
              <a:t>земельный </a:t>
            </a:r>
            <a:r>
              <a:rPr lang="ru-RU" sz="1400" b="1" dirty="0" smtClean="0">
                <a:solidFill>
                  <a:srgbClr val="000099"/>
                </a:solidFill>
                <a:ea typeface="Calibri"/>
                <a:cs typeface="Times New Roman"/>
              </a:rPr>
              <a:t>участок, разработана </a:t>
            </a:r>
            <a:r>
              <a:rPr lang="ru-RU" sz="1400" b="1" dirty="0">
                <a:solidFill>
                  <a:srgbClr val="000099"/>
                </a:solidFill>
                <a:ea typeface="Calibri"/>
                <a:cs typeface="Times New Roman"/>
              </a:rPr>
              <a:t>ПСД, получено положительное заключение </a:t>
            </a:r>
            <a:r>
              <a:rPr lang="ru-RU" sz="1400" b="1" dirty="0" smtClean="0">
                <a:solidFill>
                  <a:srgbClr val="000099"/>
                </a:solidFill>
                <a:ea typeface="Calibri"/>
                <a:cs typeface="Times New Roman"/>
              </a:rPr>
              <a:t>экспертизы, получено разрешение на строительство</a:t>
            </a:r>
          </a:p>
          <a:p>
            <a:pPr lvl="0" indent="180000" algn="just"/>
            <a:r>
              <a:rPr lang="ru-RU" sz="1400" b="1" dirty="0" smtClean="0">
                <a:solidFill>
                  <a:srgbClr val="000099"/>
                </a:solidFill>
                <a:ea typeface="Calibri"/>
                <a:cs typeface="Times New Roman"/>
              </a:rPr>
              <a:t>Идет строительство центра на стадии внутренних отделочных работ.</a:t>
            </a:r>
            <a:endParaRPr lang="ru-RU" sz="1400" b="1" dirty="0">
              <a:solidFill>
                <a:srgbClr val="000099"/>
              </a:solidFill>
              <a:ea typeface="Calibri"/>
              <a:cs typeface="Times New Roman"/>
            </a:endParaRPr>
          </a:p>
        </p:txBody>
      </p:sp>
      <p:sp>
        <p:nvSpPr>
          <p:cNvPr id="21" name="AutoShape 5"/>
          <p:cNvSpPr>
            <a:spLocks noChangeArrowheads="1"/>
          </p:cNvSpPr>
          <p:nvPr/>
        </p:nvSpPr>
        <p:spPr bwMode="auto">
          <a:xfrm>
            <a:off x="3690216" y="3068960"/>
            <a:ext cx="2321944" cy="3528392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rgbClr val="99CCFF"/>
                    </a:gs>
                    <a:gs pos="100000">
                      <a:srgbClr val="99CCFF">
                        <a:gamma/>
                        <a:tint val="2745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ru-RU" dirty="0">
              <a:latin typeface="Verdana" pitchFamily="34" charset="0"/>
            </a:endParaRP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3762224" y="3042804"/>
            <a:ext cx="2249936" cy="4001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rgbClr val="000099"/>
                </a:solidFill>
              </a:rPr>
              <a:t>Параметры проекта:</a:t>
            </a:r>
          </a:p>
          <a:p>
            <a:pPr algn="ctr" eaLnBrk="0" hangingPunct="0"/>
            <a:endParaRPr lang="ru-RU" sz="1600" b="1" dirty="0">
              <a:solidFill>
                <a:srgbClr val="000099"/>
              </a:solidFill>
            </a:endParaRPr>
          </a:p>
          <a:p>
            <a:pPr algn="ctr" eaLnBrk="0" hangingPunct="0"/>
            <a:r>
              <a:rPr lang="ru-RU" sz="1400" b="1" u="sng" dirty="0" smtClean="0">
                <a:solidFill>
                  <a:srgbClr val="000099"/>
                </a:solidFill>
              </a:rPr>
              <a:t>Стоимость</a:t>
            </a:r>
            <a:r>
              <a:rPr lang="ru-RU" sz="1400" b="1" dirty="0" smtClean="0">
                <a:solidFill>
                  <a:srgbClr val="000099"/>
                </a:solidFill>
              </a:rPr>
              <a:t>  </a:t>
            </a:r>
          </a:p>
          <a:p>
            <a:pPr algn="ctr" eaLnBrk="0" hangingPunct="0"/>
            <a:r>
              <a:rPr lang="ru-RU" sz="1400" b="1" dirty="0" smtClean="0">
                <a:solidFill>
                  <a:srgbClr val="000099"/>
                </a:solidFill>
              </a:rPr>
              <a:t>3 000 млн. рублей</a:t>
            </a:r>
          </a:p>
          <a:p>
            <a:pPr algn="ctr" eaLnBrk="0" hangingPunct="0"/>
            <a:endParaRPr lang="ru-RU" sz="1400" b="1" dirty="0">
              <a:solidFill>
                <a:srgbClr val="000099"/>
              </a:solidFill>
            </a:endParaRPr>
          </a:p>
          <a:p>
            <a:pPr algn="ctr" eaLnBrk="0" hangingPunct="0"/>
            <a:r>
              <a:rPr lang="ru-RU" sz="1400" b="1" u="sng" dirty="0" smtClean="0">
                <a:solidFill>
                  <a:srgbClr val="000099"/>
                </a:solidFill>
              </a:rPr>
              <a:t>Мощность</a:t>
            </a:r>
            <a:r>
              <a:rPr lang="ru-RU" sz="1400" b="1" dirty="0" smtClean="0">
                <a:solidFill>
                  <a:srgbClr val="000099"/>
                </a:solidFill>
              </a:rPr>
              <a:t>  </a:t>
            </a:r>
          </a:p>
          <a:p>
            <a:pPr algn="ctr" eaLnBrk="0" hangingPunct="0"/>
            <a:r>
              <a:rPr lang="ru-RU" sz="1400" b="1" dirty="0" smtClean="0">
                <a:solidFill>
                  <a:srgbClr val="000099"/>
                </a:solidFill>
              </a:rPr>
              <a:t>106 коек</a:t>
            </a:r>
          </a:p>
          <a:p>
            <a:pPr algn="ctr" eaLnBrk="0" hangingPunct="0"/>
            <a:endParaRPr lang="ru-RU" sz="1400" b="1" dirty="0">
              <a:solidFill>
                <a:srgbClr val="000099"/>
              </a:solidFill>
            </a:endParaRPr>
          </a:p>
          <a:p>
            <a:pPr algn="ctr" eaLnBrk="0" hangingPunct="0"/>
            <a:r>
              <a:rPr lang="ru-RU" sz="1400" b="1" u="sng" dirty="0" smtClean="0">
                <a:solidFill>
                  <a:srgbClr val="000099"/>
                </a:solidFill>
              </a:rPr>
              <a:t>Количество рабочих мест</a:t>
            </a:r>
            <a:r>
              <a:rPr lang="ru-RU" sz="1400" b="1" dirty="0" smtClean="0">
                <a:solidFill>
                  <a:srgbClr val="000099"/>
                </a:solidFill>
              </a:rPr>
              <a:t>  350</a:t>
            </a:r>
          </a:p>
          <a:p>
            <a:pPr algn="ctr" eaLnBrk="0" hangingPunct="0"/>
            <a:endParaRPr lang="ru-RU" sz="1400" b="1" dirty="0">
              <a:solidFill>
                <a:srgbClr val="000099"/>
              </a:solidFill>
            </a:endParaRPr>
          </a:p>
          <a:p>
            <a:pPr algn="ctr" eaLnBrk="0" hangingPunct="0"/>
            <a:r>
              <a:rPr lang="ru-RU" sz="1400" b="1" u="sng" dirty="0">
                <a:solidFill>
                  <a:srgbClr val="000099"/>
                </a:solidFill>
              </a:rPr>
              <a:t>Срок </a:t>
            </a:r>
            <a:r>
              <a:rPr lang="ru-RU" sz="1400" b="1" u="sng" dirty="0" smtClean="0">
                <a:solidFill>
                  <a:srgbClr val="000099"/>
                </a:solidFill>
              </a:rPr>
              <a:t>ввода</a:t>
            </a:r>
          </a:p>
          <a:p>
            <a:pPr algn="ctr" eaLnBrk="0" hangingPunct="0"/>
            <a:r>
              <a:rPr lang="ru-RU" sz="1400" b="1" dirty="0" smtClean="0">
                <a:solidFill>
                  <a:srgbClr val="000099"/>
                </a:solidFill>
              </a:rPr>
              <a:t>2016 год</a:t>
            </a:r>
            <a:endParaRPr lang="ru-RU" sz="1400" b="1" dirty="0">
              <a:solidFill>
                <a:srgbClr val="000099"/>
              </a:solidFill>
            </a:endParaRPr>
          </a:p>
          <a:p>
            <a:pPr algn="ctr" eaLnBrk="0" hangingPunct="0"/>
            <a:endParaRPr lang="ru-RU" sz="1400" b="1" dirty="0" smtClean="0">
              <a:solidFill>
                <a:srgbClr val="000099"/>
              </a:solidFill>
            </a:endParaRPr>
          </a:p>
          <a:p>
            <a:pPr algn="ctr" eaLnBrk="0" hangingPunct="0"/>
            <a:endParaRPr lang="ru-RU" sz="1600" b="1" dirty="0" smtClean="0">
              <a:solidFill>
                <a:srgbClr val="000000"/>
              </a:solidFill>
            </a:endParaRPr>
          </a:p>
          <a:p>
            <a:pPr algn="ctr" eaLnBrk="0" hangingPunct="0"/>
            <a:endParaRPr lang="ru-RU" sz="1600" b="1" dirty="0" smtClean="0">
              <a:solidFill>
                <a:srgbClr val="000000"/>
              </a:solidFill>
            </a:endParaRPr>
          </a:p>
          <a:p>
            <a:pPr eaLnBrk="0" hangingPunct="0"/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" name="Нашивка 2"/>
          <p:cNvSpPr/>
          <p:nvPr/>
        </p:nvSpPr>
        <p:spPr>
          <a:xfrm rot="5400000">
            <a:off x="4583562" y="2561276"/>
            <a:ext cx="426777" cy="484632"/>
          </a:xfrm>
          <a:prstGeom prst="chevron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6" name="Нашивка 25"/>
          <p:cNvSpPr/>
          <p:nvPr/>
        </p:nvSpPr>
        <p:spPr>
          <a:xfrm rot="8199841">
            <a:off x="1187560" y="2470956"/>
            <a:ext cx="645990" cy="484632"/>
          </a:xfrm>
          <a:prstGeom prst="chevron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8" name="Нашивка 27"/>
          <p:cNvSpPr/>
          <p:nvPr/>
        </p:nvSpPr>
        <p:spPr>
          <a:xfrm rot="2619282">
            <a:off x="7400521" y="2453021"/>
            <a:ext cx="645990" cy="484632"/>
          </a:xfrm>
          <a:prstGeom prst="chevron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3" name="Picture 1" descr="kozelbl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642910" cy="683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" descr="kozelbl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857" y="142852"/>
            <a:ext cx="642910" cy="683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0264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kozelbl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642910" cy="683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842250" y="260648"/>
            <a:ext cx="76901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Calibri" panose="020F0502020204030204" pitchFamily="34" charset="0"/>
              </a:rPr>
              <a:t>Макет здания кардиохирургического центра</a:t>
            </a:r>
          </a:p>
        </p:txBody>
      </p:sp>
      <p:pic>
        <p:nvPicPr>
          <p:cNvPr id="616450" name="Picture 2" descr="D:\ЯКОВЕНКО\КОЛЛЕГИИ МЗ\ИТОГОВАЯ 2016\фото\кардио\в38 испр10_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8631982" cy="503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5117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kozelbl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642910" cy="683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842250" y="260648"/>
            <a:ext cx="76901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Calibri" panose="020F0502020204030204" pitchFamily="34" charset="0"/>
              </a:rPr>
              <a:t>Строительство здания кардиохирургического центра</a:t>
            </a:r>
          </a:p>
        </p:txBody>
      </p:sp>
      <p:pic>
        <p:nvPicPr>
          <p:cNvPr id="5" name="Рисунок 4"/>
          <p:cNvPicPr/>
          <p:nvPr/>
        </p:nvPicPr>
        <p:blipFill rotWithShape="1">
          <a:blip r:embed="rId3" cstate="print"/>
          <a:srcRect l="15697" r="15475" b="3041"/>
          <a:stretch/>
        </p:blipFill>
        <p:spPr bwMode="auto">
          <a:xfrm>
            <a:off x="535737" y="921149"/>
            <a:ext cx="8076196" cy="55446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99194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kozelbl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642910" cy="683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842250" y="260648"/>
            <a:ext cx="76901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Calibri" panose="020F0502020204030204" pitchFamily="34" charset="0"/>
              </a:rPr>
              <a:t>Строительство здания кардиохирургического центра</a:t>
            </a:r>
          </a:p>
        </p:txBody>
      </p:sp>
      <p:pic>
        <p:nvPicPr>
          <p:cNvPr id="613378" name="Picture 2" descr="https://e.mail.ru/cgi-bin/getattach?file=DSC_8875.JPG&amp;id=14562936690000000594;0;4&amp;mode=attachment&amp;&amp;x-email=albert-samara%40bk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8332383" cy="551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145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745231" y="119255"/>
            <a:ext cx="8219256" cy="56207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0099"/>
                </a:solidFill>
              </a:rPr>
              <a:t>Реализуемые проекты в Самарской области</a:t>
            </a:r>
            <a:endParaRPr lang="en-US" sz="2800" b="1" dirty="0">
              <a:solidFill>
                <a:srgbClr val="000099"/>
              </a:solidFill>
            </a:endParaRPr>
          </a:p>
        </p:txBody>
      </p:sp>
      <p:sp>
        <p:nvSpPr>
          <p:cNvPr id="71683" name="AutoShape 3"/>
          <p:cNvSpPr>
            <a:spLocks noChangeArrowheads="1"/>
          </p:cNvSpPr>
          <p:nvPr/>
        </p:nvSpPr>
        <p:spPr bwMode="auto">
          <a:xfrm>
            <a:off x="6259144" y="3016980"/>
            <a:ext cx="2705343" cy="3580372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rgbClr val="99CCFF"/>
                    </a:gs>
                    <a:gs pos="100000">
                      <a:srgbClr val="99CCFF">
                        <a:gamma/>
                        <a:tint val="2745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ru-RU" dirty="0">
              <a:latin typeface="Verdana" pitchFamily="34" charset="0"/>
            </a:endParaRPr>
          </a:p>
        </p:txBody>
      </p:sp>
      <p:sp>
        <p:nvSpPr>
          <p:cNvPr id="71685" name="AutoShape 5"/>
          <p:cNvSpPr>
            <a:spLocks noChangeArrowheads="1"/>
          </p:cNvSpPr>
          <p:nvPr/>
        </p:nvSpPr>
        <p:spPr bwMode="auto">
          <a:xfrm>
            <a:off x="251520" y="3016980"/>
            <a:ext cx="3025386" cy="356746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rgbClr val="99CCFF"/>
                    </a:gs>
                    <a:gs pos="100000">
                      <a:srgbClr val="99CCFF">
                        <a:gamma/>
                        <a:tint val="2745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ru-RU" dirty="0">
              <a:latin typeface="Verdana" pitchFamily="34" charset="0"/>
            </a:endParaRPr>
          </a:p>
        </p:txBody>
      </p:sp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251520" y="3037608"/>
            <a:ext cx="3025386" cy="3708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rgbClr val="000099"/>
                </a:solidFill>
              </a:rPr>
              <a:t>Участие  Самарской области</a:t>
            </a:r>
          </a:p>
          <a:p>
            <a:pPr algn="ctr" eaLnBrk="0" hangingPunct="0"/>
            <a:endParaRPr lang="ru-RU" sz="1600" b="1" dirty="0" smtClean="0">
              <a:solidFill>
                <a:srgbClr val="000099"/>
              </a:solidFill>
            </a:endParaRPr>
          </a:p>
          <a:p>
            <a:pPr eaLnBrk="0" hangingPunct="0"/>
            <a:r>
              <a:rPr lang="ru-RU" sz="1400" b="1" dirty="0" smtClean="0">
                <a:solidFill>
                  <a:srgbClr val="000099"/>
                </a:solidFill>
              </a:rPr>
              <a:t>* проведение конкурсных процедур на право заключения концессионного соглашения;</a:t>
            </a:r>
          </a:p>
          <a:p>
            <a:pPr eaLnBrk="0" hangingPunct="0"/>
            <a:endParaRPr lang="ru-RU" sz="600" b="1" dirty="0" smtClean="0">
              <a:solidFill>
                <a:srgbClr val="000099"/>
              </a:solidFill>
            </a:endParaRPr>
          </a:p>
          <a:p>
            <a:pPr eaLnBrk="0" hangingPunct="0"/>
            <a:r>
              <a:rPr lang="ru-RU" sz="1400" b="1" dirty="0" smtClean="0">
                <a:solidFill>
                  <a:srgbClr val="000099"/>
                </a:solidFill>
              </a:rPr>
              <a:t>* предоставление </a:t>
            </a:r>
            <a:r>
              <a:rPr lang="ru-RU" sz="1400" b="1" dirty="0">
                <a:solidFill>
                  <a:srgbClr val="000099"/>
                </a:solidFill>
              </a:rPr>
              <a:t>земельного участка в аренду</a:t>
            </a:r>
            <a:r>
              <a:rPr lang="ru-RU" sz="1400" b="1" dirty="0" smtClean="0">
                <a:solidFill>
                  <a:srgbClr val="000099"/>
                </a:solidFill>
              </a:rPr>
              <a:t>;</a:t>
            </a:r>
          </a:p>
          <a:p>
            <a:pPr eaLnBrk="0" hangingPunct="0"/>
            <a:endParaRPr lang="ru-RU" sz="500" b="1" dirty="0">
              <a:solidFill>
                <a:srgbClr val="000099"/>
              </a:solidFill>
            </a:endParaRPr>
          </a:p>
          <a:p>
            <a:pPr eaLnBrk="0" hangingPunct="0"/>
            <a:endParaRPr lang="ru-RU" sz="500" b="1" dirty="0">
              <a:solidFill>
                <a:srgbClr val="000099"/>
              </a:solidFill>
            </a:endParaRPr>
          </a:p>
          <a:p>
            <a:pPr eaLnBrk="0" hangingPunct="0"/>
            <a:r>
              <a:rPr lang="ru-RU" sz="1400" b="1" dirty="0" smtClean="0">
                <a:solidFill>
                  <a:srgbClr val="000099"/>
                </a:solidFill>
              </a:rPr>
              <a:t>* осуществление </a:t>
            </a:r>
            <a:r>
              <a:rPr lang="ru-RU" sz="1400" b="1" dirty="0">
                <a:solidFill>
                  <a:srgbClr val="000099"/>
                </a:solidFill>
              </a:rPr>
              <a:t>медицинской деятельности персоналом ГБУЗ «СОКБ им. </a:t>
            </a:r>
            <a:r>
              <a:rPr lang="ru-RU" sz="1400" b="1" dirty="0" smtClean="0">
                <a:solidFill>
                  <a:srgbClr val="000099"/>
                </a:solidFill>
              </a:rPr>
              <a:t>В.Д. Середавина»;</a:t>
            </a:r>
          </a:p>
          <a:p>
            <a:pPr eaLnBrk="0" hangingPunct="0"/>
            <a:endParaRPr lang="ru-RU" sz="500" b="1" dirty="0" smtClean="0">
              <a:solidFill>
                <a:srgbClr val="000099"/>
              </a:solidFill>
            </a:endParaRPr>
          </a:p>
          <a:p>
            <a:pPr eaLnBrk="0" hangingPunct="0"/>
            <a:r>
              <a:rPr lang="ru-RU" sz="1400" b="1" dirty="0" smtClean="0">
                <a:solidFill>
                  <a:srgbClr val="000099"/>
                </a:solidFill>
              </a:rPr>
              <a:t>* предоставление информационной</a:t>
            </a:r>
            <a:r>
              <a:rPr lang="ru-RU" sz="1400" b="1" dirty="0">
                <a:solidFill>
                  <a:srgbClr val="000099"/>
                </a:solidFill>
              </a:rPr>
              <a:t>, организационной и правовой </a:t>
            </a:r>
            <a:r>
              <a:rPr lang="ru-RU" sz="1400" b="1" dirty="0" smtClean="0">
                <a:solidFill>
                  <a:srgbClr val="000099"/>
                </a:solidFill>
              </a:rPr>
              <a:t>   </a:t>
            </a:r>
          </a:p>
          <a:p>
            <a:pPr eaLnBrk="0" hangingPunct="0"/>
            <a:r>
              <a:rPr lang="ru-RU" sz="1400" b="1" dirty="0" smtClean="0">
                <a:solidFill>
                  <a:srgbClr val="000099"/>
                </a:solidFill>
              </a:rPr>
              <a:t>    поддержки</a:t>
            </a:r>
            <a:r>
              <a:rPr lang="ru-RU" sz="1400" b="1" dirty="0">
                <a:solidFill>
                  <a:srgbClr val="000099"/>
                </a:solidFill>
              </a:rPr>
              <a:t>.</a:t>
            </a:r>
          </a:p>
          <a:p>
            <a:pPr eaLnBrk="0" hangingPunct="0"/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71688" name="AutoShape 8"/>
          <p:cNvSpPr>
            <a:spLocks noChangeAspect="1" noChangeArrowheads="1" noTextEdit="1"/>
          </p:cNvSpPr>
          <p:nvPr/>
        </p:nvSpPr>
        <p:spPr bwMode="gray">
          <a:xfrm flipH="1">
            <a:off x="4868863" y="3252788"/>
            <a:ext cx="909637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/>
          </a:p>
        </p:txBody>
      </p:sp>
      <p:grpSp>
        <p:nvGrpSpPr>
          <p:cNvPr id="71690" name="Group 10"/>
          <p:cNvGrpSpPr>
            <a:grpSpLocks/>
          </p:cNvGrpSpPr>
          <p:nvPr/>
        </p:nvGrpSpPr>
        <p:grpSpPr bwMode="auto">
          <a:xfrm>
            <a:off x="518312" y="1017466"/>
            <a:ext cx="8159030" cy="1229516"/>
            <a:chOff x="1997" y="1314"/>
            <a:chExt cx="1889" cy="1009"/>
          </a:xfr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2">
                  <a:lumMod val="60000"/>
                  <a:lumOff val="40000"/>
                  <a:shade val="100000"/>
                  <a:satMod val="115000"/>
                </a:schemeClr>
              </a:gs>
            </a:gsLst>
            <a:lin ang="16200000" scaled="1"/>
            <a:tileRect/>
          </a:gradFill>
        </p:grpSpPr>
        <p:grpSp>
          <p:nvGrpSpPr>
            <p:cNvPr id="71691" name="Group 11"/>
            <p:cNvGrpSpPr>
              <a:grpSpLocks/>
            </p:cNvGrpSpPr>
            <p:nvPr/>
          </p:nvGrpSpPr>
          <p:grpSpPr bwMode="auto">
            <a:xfrm>
              <a:off x="1997" y="1404"/>
              <a:ext cx="1889" cy="919"/>
              <a:chOff x="1973" y="1027"/>
              <a:chExt cx="1926" cy="937"/>
            </a:xfrm>
            <a:grpFill/>
          </p:grpSpPr>
          <p:sp>
            <p:nvSpPr>
              <p:cNvPr id="71692" name="Oval 12"/>
              <p:cNvSpPr>
                <a:spLocks noChangeArrowheads="1"/>
              </p:cNvSpPr>
              <p:nvPr/>
            </p:nvSpPr>
            <p:spPr bwMode="gray">
              <a:xfrm>
                <a:off x="1994" y="1057"/>
                <a:ext cx="1905" cy="907"/>
              </a:xfrm>
              <a:prstGeom prst="ellipse">
                <a:avLst/>
              </a:prstGeom>
              <a:grpFill/>
              <a:ln/>
              <a:ex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71693" name="Oval 13"/>
              <p:cNvSpPr>
                <a:spLocks noChangeArrowheads="1"/>
              </p:cNvSpPr>
              <p:nvPr/>
            </p:nvSpPr>
            <p:spPr bwMode="gray">
              <a:xfrm>
                <a:off x="1973" y="1027"/>
                <a:ext cx="1905" cy="907"/>
              </a:xfrm>
              <a:prstGeom prst="ellipse">
                <a:avLst/>
              </a:prstGeom>
              <a:grpFill/>
              <a:ln/>
              <a:ex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ru-RU" dirty="0"/>
              </a:p>
            </p:txBody>
          </p:sp>
        </p:grpSp>
        <p:sp>
          <p:nvSpPr>
            <p:cNvPr id="71694" name="Oval 14"/>
            <p:cNvSpPr>
              <a:spLocks noChangeArrowheads="1"/>
            </p:cNvSpPr>
            <p:nvPr/>
          </p:nvSpPr>
          <p:spPr bwMode="gray">
            <a:xfrm>
              <a:off x="2086" y="1314"/>
              <a:ext cx="1691" cy="845"/>
            </a:xfrm>
            <a:prstGeom prst="ellipse">
              <a:avLst/>
            </a:prstGeom>
            <a:grpFill/>
            <a:ln/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eaVert" wrap="none" anchor="ctr"/>
            <a:lstStyle/>
            <a:p>
              <a:endParaRPr lang="ru-RU" dirty="0"/>
            </a:p>
          </p:txBody>
        </p:sp>
        <p:sp>
          <p:nvSpPr>
            <p:cNvPr id="71695" name="Oval 15"/>
            <p:cNvSpPr>
              <a:spLocks noChangeArrowheads="1"/>
            </p:cNvSpPr>
            <p:nvPr/>
          </p:nvSpPr>
          <p:spPr bwMode="gray">
            <a:xfrm>
              <a:off x="2108" y="1319"/>
              <a:ext cx="1650" cy="824"/>
            </a:xfrm>
            <a:prstGeom prst="ellipse">
              <a:avLst/>
            </a:prstGeom>
            <a:grpFill/>
            <a:ln/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eaVert" wrap="none" anchor="ctr"/>
            <a:lstStyle/>
            <a:p>
              <a:endParaRPr lang="ru-RU" dirty="0"/>
            </a:p>
          </p:txBody>
        </p:sp>
        <p:sp>
          <p:nvSpPr>
            <p:cNvPr id="71696" name="Oval 16"/>
            <p:cNvSpPr>
              <a:spLocks noChangeArrowheads="1"/>
            </p:cNvSpPr>
            <p:nvPr/>
          </p:nvSpPr>
          <p:spPr bwMode="gray">
            <a:xfrm>
              <a:off x="2125" y="1327"/>
              <a:ext cx="1570" cy="770"/>
            </a:xfrm>
            <a:prstGeom prst="ellipse">
              <a:avLst/>
            </a:prstGeom>
            <a:grpFill/>
            <a:ln/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eaVert" wrap="none" anchor="ctr"/>
            <a:lstStyle/>
            <a:p>
              <a:endParaRPr lang="ru-RU" dirty="0"/>
            </a:p>
          </p:txBody>
        </p:sp>
        <p:sp>
          <p:nvSpPr>
            <p:cNvPr id="71697" name="Oval 17"/>
            <p:cNvSpPr>
              <a:spLocks noChangeArrowheads="1"/>
            </p:cNvSpPr>
            <p:nvPr/>
          </p:nvSpPr>
          <p:spPr bwMode="gray">
            <a:xfrm>
              <a:off x="2208" y="1344"/>
              <a:ext cx="1382" cy="624"/>
            </a:xfrm>
            <a:prstGeom prst="ellipse">
              <a:avLst/>
            </a:prstGeom>
            <a:grpFill/>
            <a:ln/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eaVert" wrap="none" anchor="ctr"/>
            <a:lstStyle/>
            <a:p>
              <a:endParaRPr lang="ru-RU" dirty="0"/>
            </a:p>
          </p:txBody>
        </p:sp>
      </p:grpSp>
      <p:sp>
        <p:nvSpPr>
          <p:cNvPr id="71698" name="Text Box 18"/>
          <p:cNvSpPr txBox="1">
            <a:spLocks noChangeArrowheads="1"/>
          </p:cNvSpPr>
          <p:nvPr/>
        </p:nvSpPr>
        <p:spPr bwMode="auto">
          <a:xfrm>
            <a:off x="956714" y="1209137"/>
            <a:ext cx="720879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>
                <a:solidFill>
                  <a:schemeClr val="bg1"/>
                </a:solidFill>
              </a:rPr>
              <a:t>Строительство и </a:t>
            </a:r>
            <a:r>
              <a:rPr lang="ru-RU" b="1" dirty="0" smtClean="0">
                <a:solidFill>
                  <a:schemeClr val="bg1"/>
                </a:solidFill>
              </a:rPr>
              <a:t>эксплуатация Самарского областного Центра </a:t>
            </a:r>
            <a:r>
              <a:rPr lang="ru-RU" b="1" dirty="0">
                <a:solidFill>
                  <a:schemeClr val="bg1"/>
                </a:solidFill>
              </a:rPr>
              <a:t>нефрологии, диализа и клинической трансфузиологии в г.о. Самара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1699" name="Text Box 19"/>
          <p:cNvSpPr txBox="1">
            <a:spLocks noChangeArrowheads="1"/>
          </p:cNvSpPr>
          <p:nvPr/>
        </p:nvSpPr>
        <p:spPr bwMode="auto">
          <a:xfrm>
            <a:off x="6372200" y="3062982"/>
            <a:ext cx="2592287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99"/>
                </a:solidFill>
              </a:rPr>
              <a:t>Этап реализации проекта</a:t>
            </a:r>
          </a:p>
          <a:p>
            <a:pPr algn="ctr"/>
            <a:endParaRPr lang="ru-RU" sz="1000" b="1" dirty="0" smtClean="0">
              <a:solidFill>
                <a:srgbClr val="000099"/>
              </a:solidFill>
            </a:endParaRPr>
          </a:p>
          <a:p>
            <a:pPr lvl="0" indent="180000" algn="just"/>
            <a:r>
              <a:rPr lang="ru-RU" sz="1400" b="1" dirty="0" smtClean="0">
                <a:solidFill>
                  <a:srgbClr val="000099"/>
                </a:solidFill>
                <a:ea typeface="Calibri"/>
                <a:cs typeface="Times New Roman"/>
              </a:rPr>
              <a:t>Проведен конкурс на право заключения концессионного соглашения, подписано концессионное соглашение с ООО </a:t>
            </a:r>
            <a:r>
              <a:rPr lang="ru-RU" sz="1400" b="1" dirty="0">
                <a:solidFill>
                  <a:srgbClr val="000099"/>
                </a:solidFill>
                <a:ea typeface="Calibri"/>
                <a:cs typeface="Times New Roman"/>
              </a:rPr>
              <a:t>«ФАРМ СКД» </a:t>
            </a:r>
            <a:r>
              <a:rPr lang="ru-RU" sz="1400" b="1" dirty="0" smtClean="0">
                <a:solidFill>
                  <a:srgbClr val="000099"/>
                </a:solidFill>
                <a:ea typeface="Calibri"/>
                <a:cs typeface="Times New Roman"/>
              </a:rPr>
              <a:t>на 15 лет.</a:t>
            </a:r>
            <a:endParaRPr lang="ru-RU" sz="1400" b="1" dirty="0">
              <a:solidFill>
                <a:srgbClr val="000099"/>
              </a:solidFill>
              <a:ea typeface="Calibri"/>
              <a:cs typeface="Times New Roman"/>
            </a:endParaRPr>
          </a:p>
          <a:p>
            <a:pPr lvl="0" indent="180000" algn="just"/>
            <a:r>
              <a:rPr lang="ru-RU" sz="1400" b="1" dirty="0" smtClean="0">
                <a:solidFill>
                  <a:srgbClr val="000099"/>
                </a:solidFill>
                <a:cs typeface="Times New Roman"/>
              </a:rPr>
              <a:t>Выделен земельный участок, </a:t>
            </a:r>
            <a:r>
              <a:rPr lang="ru-RU" sz="1400" b="1" dirty="0">
                <a:solidFill>
                  <a:srgbClr val="000099"/>
                </a:solidFill>
                <a:cs typeface="Times New Roman"/>
              </a:rPr>
              <a:t>п</a:t>
            </a:r>
            <a:r>
              <a:rPr lang="ru-RU" sz="1400" b="1" dirty="0" smtClean="0">
                <a:solidFill>
                  <a:srgbClr val="000099"/>
                </a:solidFill>
                <a:cs typeface="Times New Roman"/>
              </a:rPr>
              <a:t>одготовлена строительная площадка.</a:t>
            </a:r>
          </a:p>
          <a:p>
            <a:pPr lvl="0" indent="180000" algn="just"/>
            <a:r>
              <a:rPr lang="ru-RU" sz="1400" b="1" dirty="0" smtClean="0">
                <a:solidFill>
                  <a:srgbClr val="000099"/>
                </a:solidFill>
                <a:cs typeface="Times New Roman"/>
              </a:rPr>
              <a:t>Получено положительное заключение экспертизы на  ПСД и разрешение на строительство.                               Идет строительство здания. </a:t>
            </a:r>
          </a:p>
        </p:txBody>
      </p:sp>
      <p:sp>
        <p:nvSpPr>
          <p:cNvPr id="21" name="AutoShape 5"/>
          <p:cNvSpPr>
            <a:spLocks noChangeArrowheads="1"/>
          </p:cNvSpPr>
          <p:nvPr/>
        </p:nvSpPr>
        <p:spPr bwMode="auto">
          <a:xfrm>
            <a:off x="3586092" y="3016980"/>
            <a:ext cx="2465960" cy="362681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rgbClr val="99CCFF"/>
                    </a:gs>
                    <a:gs pos="100000">
                      <a:srgbClr val="99CCFF">
                        <a:gamma/>
                        <a:tint val="2745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ru-RU" dirty="0">
              <a:latin typeface="Verdana" pitchFamily="34" charset="0"/>
            </a:endParaRP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3639562" y="3029873"/>
            <a:ext cx="2393952" cy="3570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rgbClr val="000099"/>
                </a:solidFill>
              </a:rPr>
              <a:t>Параметры проекта:</a:t>
            </a:r>
          </a:p>
          <a:p>
            <a:pPr algn="ctr" eaLnBrk="0" hangingPunct="0"/>
            <a:endParaRPr lang="ru-RU" sz="1000" b="1" dirty="0">
              <a:solidFill>
                <a:srgbClr val="000099"/>
              </a:solidFill>
            </a:endParaRPr>
          </a:p>
          <a:p>
            <a:pPr algn="ctr" eaLnBrk="0" hangingPunct="0"/>
            <a:r>
              <a:rPr lang="ru-RU" sz="1400" b="1" u="sng" dirty="0" smtClean="0">
                <a:solidFill>
                  <a:srgbClr val="000099"/>
                </a:solidFill>
              </a:rPr>
              <a:t>Стоимость</a:t>
            </a:r>
            <a:r>
              <a:rPr lang="ru-RU" sz="1400" b="1" dirty="0" smtClean="0">
                <a:solidFill>
                  <a:srgbClr val="000099"/>
                </a:solidFill>
              </a:rPr>
              <a:t> </a:t>
            </a:r>
          </a:p>
          <a:p>
            <a:pPr algn="ctr" eaLnBrk="0" hangingPunct="0"/>
            <a:r>
              <a:rPr lang="ru-RU" sz="1400" b="1" dirty="0" smtClean="0">
                <a:solidFill>
                  <a:srgbClr val="000099"/>
                </a:solidFill>
              </a:rPr>
              <a:t>450 млн. рублей</a:t>
            </a:r>
          </a:p>
          <a:p>
            <a:pPr algn="ctr" eaLnBrk="0" hangingPunct="0"/>
            <a:endParaRPr lang="ru-RU" sz="600" b="1" dirty="0">
              <a:solidFill>
                <a:srgbClr val="000099"/>
              </a:solidFill>
            </a:endParaRPr>
          </a:p>
          <a:p>
            <a:pPr algn="ctr" eaLnBrk="0" hangingPunct="0"/>
            <a:r>
              <a:rPr lang="ru-RU" sz="1400" b="1" u="sng" dirty="0" smtClean="0">
                <a:solidFill>
                  <a:srgbClr val="000099"/>
                </a:solidFill>
              </a:rPr>
              <a:t>Мощность</a:t>
            </a:r>
            <a:r>
              <a:rPr lang="ru-RU" sz="1400" b="1" dirty="0" smtClean="0">
                <a:solidFill>
                  <a:srgbClr val="000099"/>
                </a:solidFill>
              </a:rPr>
              <a:t>  </a:t>
            </a:r>
          </a:p>
          <a:p>
            <a:pPr algn="ctr" eaLnBrk="0" hangingPunct="0"/>
            <a:r>
              <a:rPr lang="ru-RU" sz="1400" b="1" dirty="0" smtClean="0">
                <a:solidFill>
                  <a:srgbClr val="000099"/>
                </a:solidFill>
              </a:rPr>
              <a:t>50 </a:t>
            </a:r>
            <a:r>
              <a:rPr lang="ru-RU" sz="1400" b="1" dirty="0">
                <a:solidFill>
                  <a:srgbClr val="000099"/>
                </a:solidFill>
              </a:rPr>
              <a:t>аппаратов «Искусственной почки», </a:t>
            </a:r>
            <a:r>
              <a:rPr lang="ru-RU" sz="1400" b="1" dirty="0" smtClean="0">
                <a:solidFill>
                  <a:srgbClr val="000099"/>
                </a:solidFill>
              </a:rPr>
              <a:t>расчетное </a:t>
            </a:r>
            <a:r>
              <a:rPr lang="ru-RU" sz="1400" b="1" dirty="0">
                <a:solidFill>
                  <a:srgbClr val="000099"/>
                </a:solidFill>
              </a:rPr>
              <a:t>количество пациентов </a:t>
            </a:r>
            <a:r>
              <a:rPr lang="ru-RU" sz="1400" b="1" dirty="0" smtClean="0">
                <a:solidFill>
                  <a:srgbClr val="000099"/>
                </a:solidFill>
              </a:rPr>
              <a:t>– </a:t>
            </a:r>
          </a:p>
          <a:p>
            <a:pPr algn="ctr" eaLnBrk="0" hangingPunct="0"/>
            <a:r>
              <a:rPr lang="ru-RU" sz="1400" b="1" dirty="0">
                <a:solidFill>
                  <a:srgbClr val="000099"/>
                </a:solidFill>
              </a:rPr>
              <a:t>д</a:t>
            </a:r>
            <a:r>
              <a:rPr lang="ru-RU" sz="1400" b="1" dirty="0" smtClean="0">
                <a:solidFill>
                  <a:srgbClr val="000099"/>
                </a:solidFill>
              </a:rPr>
              <a:t>о 300 человек</a:t>
            </a:r>
          </a:p>
          <a:p>
            <a:pPr algn="ctr" eaLnBrk="0" hangingPunct="0"/>
            <a:endParaRPr lang="ru-RU" sz="600" b="1" dirty="0">
              <a:solidFill>
                <a:srgbClr val="000099"/>
              </a:solidFill>
            </a:endParaRPr>
          </a:p>
          <a:p>
            <a:pPr algn="ctr" eaLnBrk="0" hangingPunct="0"/>
            <a:r>
              <a:rPr lang="ru-RU" sz="1400" b="1" u="sng" dirty="0" smtClean="0">
                <a:solidFill>
                  <a:srgbClr val="000099"/>
                </a:solidFill>
              </a:rPr>
              <a:t>Количество рабочих мест</a:t>
            </a:r>
          </a:p>
          <a:p>
            <a:pPr algn="ctr" eaLnBrk="0" hangingPunct="0"/>
            <a:r>
              <a:rPr lang="ru-RU" sz="1400" b="1" dirty="0" smtClean="0">
                <a:solidFill>
                  <a:srgbClr val="000099"/>
                </a:solidFill>
              </a:rPr>
              <a:t>93</a:t>
            </a:r>
            <a:endParaRPr lang="ru-RU" sz="1600" b="1" dirty="0" smtClean="0">
              <a:solidFill>
                <a:srgbClr val="000099"/>
              </a:solidFill>
            </a:endParaRPr>
          </a:p>
          <a:p>
            <a:pPr algn="ctr" eaLnBrk="0" hangingPunct="0"/>
            <a:endParaRPr lang="ru-RU" sz="600" b="1" dirty="0" smtClean="0">
              <a:solidFill>
                <a:srgbClr val="000099"/>
              </a:solidFill>
            </a:endParaRPr>
          </a:p>
          <a:p>
            <a:pPr algn="ctr" eaLnBrk="0" hangingPunct="0"/>
            <a:r>
              <a:rPr lang="ru-RU" sz="1400" b="1" u="sng" dirty="0" smtClean="0">
                <a:solidFill>
                  <a:srgbClr val="000099"/>
                </a:solidFill>
              </a:rPr>
              <a:t>Срок ввода</a:t>
            </a:r>
            <a:r>
              <a:rPr lang="ru-RU" sz="1400" b="1" dirty="0" smtClean="0">
                <a:solidFill>
                  <a:srgbClr val="000099"/>
                </a:solidFill>
              </a:rPr>
              <a:t> </a:t>
            </a:r>
            <a:endParaRPr lang="ru-RU" sz="1400" b="1" dirty="0">
              <a:solidFill>
                <a:srgbClr val="000099"/>
              </a:solidFill>
            </a:endParaRPr>
          </a:p>
          <a:p>
            <a:pPr algn="ctr" eaLnBrk="0" hangingPunct="0"/>
            <a:r>
              <a:rPr lang="ru-RU" sz="1400" b="1" dirty="0" smtClean="0">
                <a:solidFill>
                  <a:srgbClr val="000099"/>
                </a:solidFill>
              </a:rPr>
              <a:t>2017 год</a:t>
            </a:r>
            <a:endParaRPr lang="ru-RU" sz="1400" b="1" dirty="0">
              <a:solidFill>
                <a:srgbClr val="000099"/>
              </a:solidFill>
            </a:endParaRPr>
          </a:p>
          <a:p>
            <a:pPr eaLnBrk="0" hangingPunct="0"/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" name="Нашивка 2"/>
          <p:cNvSpPr/>
          <p:nvPr/>
        </p:nvSpPr>
        <p:spPr>
          <a:xfrm rot="5400000">
            <a:off x="4441377" y="2524512"/>
            <a:ext cx="305690" cy="484632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6" name="Нашивка 25"/>
          <p:cNvSpPr/>
          <p:nvPr/>
        </p:nvSpPr>
        <p:spPr>
          <a:xfrm rot="8199841">
            <a:off x="2233735" y="2402577"/>
            <a:ext cx="645990" cy="484632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8" name="Нашивка 27"/>
          <p:cNvSpPr/>
          <p:nvPr/>
        </p:nvSpPr>
        <p:spPr>
          <a:xfrm rot="3402312">
            <a:off x="6315998" y="2371667"/>
            <a:ext cx="645990" cy="484632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3" name="Picture 1" descr="kozelbl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642910" cy="683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27548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4282" y="1368644"/>
            <a:ext cx="8678199" cy="522870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42250" y="260648"/>
            <a:ext cx="807246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99"/>
                </a:solidFill>
              </a:rPr>
              <a:t>Проект здания Самарского областного центра нефрологии, диализа и клинической трансфузиологии</a:t>
            </a:r>
            <a:endParaRPr lang="ru-RU" sz="2400" dirty="0"/>
          </a:p>
          <a:p>
            <a:pPr algn="ctr"/>
            <a:endParaRPr lang="ru-RU" dirty="0"/>
          </a:p>
        </p:txBody>
      </p:sp>
      <p:pic>
        <p:nvPicPr>
          <p:cNvPr id="4" name="Picture 1" descr="kozelbl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52"/>
            <a:ext cx="642910" cy="683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51781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42250" y="260648"/>
            <a:ext cx="807246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</a:rPr>
              <a:t>Строительство </a:t>
            </a:r>
            <a:r>
              <a:rPr lang="ru-RU" sz="2400" b="1" dirty="0">
                <a:solidFill>
                  <a:srgbClr val="000099"/>
                </a:solidFill>
              </a:rPr>
              <a:t>здания Самарского областного центра нефрологии, диализа и клинической трансфузиологии</a:t>
            </a:r>
            <a:endParaRPr lang="ru-RU" sz="2400" dirty="0"/>
          </a:p>
          <a:p>
            <a:pPr algn="ctr"/>
            <a:endParaRPr lang="ru-RU" dirty="0"/>
          </a:p>
        </p:txBody>
      </p:sp>
      <p:pic>
        <p:nvPicPr>
          <p:cNvPr id="4" name="Picture 1" descr="kozelbl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642910" cy="683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474" name="Picture 2" descr="D:\ЯКОВЕНКО\КОЛЛЕГИИ МЗ\ИТОГОВАЯ 2016\фото\диализ_Середавина\Фото строящего Центра_18.02.2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4663" y="1124744"/>
            <a:ext cx="7848872" cy="563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6455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8" name="Объект 97" hidden="1"/>
          <p:cNvGraphicFramePr>
            <a:graphicFrameLocks/>
          </p:cNvGraphicFramePr>
          <p:nvPr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606352" name="think-cell Slide" r:id="rId25" imgW="360" imgH="360" progId="">
              <p:embed/>
            </p:oleObj>
          </a:graphicData>
        </a:graphic>
      </p:graphicFrame>
      <p:sp>
        <p:nvSpPr>
          <p:cNvPr id="97" name="Прямоугольник 96" hidden="1"/>
          <p:cNvSpPr/>
          <p:nvPr>
            <p:custDataLst>
              <p:tags r:id="rId2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1000" dirty="0" smtClea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11554" y="47172"/>
            <a:ext cx="8771094" cy="62068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</a:rPr>
              <a:t>Основные проблемные зоны качества жизни </a:t>
            </a:r>
            <a:br>
              <a:rPr lang="ru-RU" sz="2400" b="1" dirty="0" smtClean="0">
                <a:solidFill>
                  <a:srgbClr val="000099"/>
                </a:solidFill>
              </a:rPr>
            </a:br>
            <a:r>
              <a:rPr lang="ru-RU" sz="2400" b="1" dirty="0" smtClean="0">
                <a:solidFill>
                  <a:srgbClr val="000099"/>
                </a:solidFill>
              </a:rPr>
              <a:t>населения в Самарской области</a:t>
            </a:r>
            <a:endParaRPr lang="ru-RU" sz="2400" b="1" dirty="0">
              <a:solidFill>
                <a:srgbClr val="000099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4"/>
          </p:nvPr>
        </p:nvSpPr>
        <p:spPr>
          <a:xfrm>
            <a:off x="289619" y="1085722"/>
            <a:ext cx="4145138" cy="336622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5"/>
          </p:nvPr>
        </p:nvSpPr>
        <p:spPr>
          <a:xfrm>
            <a:off x="4650845" y="1085722"/>
            <a:ext cx="4176713" cy="415752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/>
          </p:nvPr>
        </p:nvSpPr>
        <p:spPr>
          <a:xfrm>
            <a:off x="337410" y="5517232"/>
            <a:ext cx="8463064" cy="792088"/>
          </a:xfrm>
        </p:spPr>
        <p:txBody>
          <a:bodyPr/>
          <a:lstStyle/>
          <a:p>
            <a:pPr marL="0" indent="0" defTabSz="900113">
              <a:lnSpc>
                <a:spcPct val="90000"/>
              </a:lnSpc>
              <a:buNone/>
            </a:pPr>
            <a:r>
              <a:rPr lang="ru-RU" sz="1600" b="1" dirty="0" smtClean="0">
                <a:solidFill>
                  <a:srgbClr val="FFFFFF"/>
                </a:solidFill>
                <a:cs typeface="Tahoma" pitchFamily="34" charset="0"/>
              </a:rPr>
              <a:t>К наиболее значимым проблемам качества жизни жители Самарской области относят </a:t>
            </a:r>
            <a:r>
              <a:rPr lang="ru-RU" sz="1600" b="1" dirty="0" smtClean="0"/>
              <a:t>медицину, работу, а также алкоголизм и наркоманию</a:t>
            </a:r>
            <a:endParaRPr lang="ru-RU" sz="1600" b="1" dirty="0">
              <a:solidFill>
                <a:srgbClr val="FFFFFF"/>
              </a:solidFill>
              <a:cs typeface="Tahoma" pitchFamily="34" charset="0"/>
            </a:endParaRPr>
          </a:p>
        </p:txBody>
      </p:sp>
      <p:graphicFrame>
        <p:nvGraphicFramePr>
          <p:cNvPr id="64" name="Объект 6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204028328"/>
              </p:ext>
            </p:extLst>
          </p:nvPr>
        </p:nvGraphicFramePr>
        <p:xfrm>
          <a:off x="6518596" y="1036714"/>
          <a:ext cx="2171485" cy="4362357"/>
        </p:xfrm>
        <a:graphic>
          <a:graphicData uri="http://schemas.openxmlformats.org/presentationml/2006/ole">
            <p:oleObj spid="_x0000_s606353" name="Chart" r:id="rId26" imgW="2171599" imgH="4362390" progId="MSGraph.Chart.8">
              <p:embed followColorScheme="full"/>
            </p:oleObj>
          </a:graphicData>
        </a:graphic>
      </p:graphicFrame>
      <p:sp>
        <p:nvSpPr>
          <p:cNvPr id="82" name="Прямоугольник 81"/>
          <p:cNvSpPr/>
          <p:nvPr>
            <p:custDataLst>
              <p:tags r:id="rId3"/>
            </p:custDataLst>
          </p:nvPr>
        </p:nvSpPr>
        <p:spPr bwMode="auto">
          <a:xfrm>
            <a:off x="5994720" y="4275213"/>
            <a:ext cx="698500" cy="1524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2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fld id="{19D5FF38-9EB9-4C76-8076-E06E766F0976}" type="datetime'''''''С''''''''''''П''''О ''''''и'' ''''В''''П''''''''''''О'">
              <a:rPr lang="en-US" sz="1000" b="1">
                <a:solidFill>
                  <a:srgbClr val="000000"/>
                </a:solidFill>
              </a:rPr>
              <a:pPr algn="r">
                <a:spcBef>
                  <a:spcPct val="0"/>
                </a:spcBef>
                <a:spcAft>
                  <a:spcPct val="0"/>
                </a:spcAft>
              </a:pPr>
              <a:t>СПО и ВПО</a:t>
            </a:fld>
            <a:endParaRPr lang="ru-RU" sz="1000" b="1" dirty="0" smtClean="0">
              <a:solidFill>
                <a:srgbClr val="000000"/>
              </a:solidFill>
              <a:sym typeface="Arial"/>
            </a:endParaRPr>
          </a:p>
        </p:txBody>
      </p:sp>
      <p:sp>
        <p:nvSpPr>
          <p:cNvPr id="79" name="Прямоугольник 78"/>
          <p:cNvSpPr/>
          <p:nvPr>
            <p:custDataLst>
              <p:tags r:id="rId4"/>
            </p:custDataLst>
          </p:nvPr>
        </p:nvSpPr>
        <p:spPr bwMode="auto">
          <a:xfrm>
            <a:off x="5421633" y="3576713"/>
            <a:ext cx="1271588" cy="122238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2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r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fld id="{870D8160-522D-4040-8951-40C57D4568EB}" type="datetime'Р''''''а''зв''''''''лечения и от''д''''ы''''х'''''''">
              <a:rPr lang="en-US" sz="1000" b="1">
                <a:solidFill>
                  <a:srgbClr val="000000"/>
                </a:solidFill>
              </a:rPr>
              <a:pPr algn="r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t>Развлечения и отдых</a:t>
            </a:fld>
            <a:endParaRPr lang="ru-RU" sz="1000" b="1" dirty="0" smtClean="0">
              <a:solidFill>
                <a:srgbClr val="000000"/>
              </a:solidFill>
              <a:sym typeface="Arial"/>
            </a:endParaRPr>
          </a:p>
        </p:txBody>
      </p:sp>
      <p:sp>
        <p:nvSpPr>
          <p:cNvPr id="80" name="Прямоугольник 79"/>
          <p:cNvSpPr/>
          <p:nvPr>
            <p:custDataLst>
              <p:tags r:id="rId5"/>
            </p:custDataLst>
          </p:nvPr>
        </p:nvSpPr>
        <p:spPr bwMode="auto">
          <a:xfrm>
            <a:off x="5150170" y="3814838"/>
            <a:ext cx="1543050" cy="122238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2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r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fld id="{ECD26039-F7EF-49C2-AFF0-C3F9F6E9DC0B}" type="datetime'''О''''''''бщ''естве''''нный ''тран''с''''''п''орт'''''''''''">
              <a:rPr lang="en-US" sz="1000" b="1">
                <a:solidFill>
                  <a:srgbClr val="000000"/>
                </a:solidFill>
              </a:rPr>
              <a:pPr algn="r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t>Общественный транспорт</a:t>
            </a:fld>
            <a:endParaRPr lang="ru-RU" sz="1000" b="1" dirty="0" smtClean="0">
              <a:solidFill>
                <a:srgbClr val="000000"/>
              </a:solidFill>
              <a:sym typeface="Arial"/>
            </a:endParaRPr>
          </a:p>
        </p:txBody>
      </p:sp>
      <p:sp>
        <p:nvSpPr>
          <p:cNvPr id="83" name="Прямоугольник 82"/>
          <p:cNvSpPr/>
          <p:nvPr>
            <p:custDataLst>
              <p:tags r:id="rId6"/>
            </p:custDataLst>
          </p:nvPr>
        </p:nvSpPr>
        <p:spPr bwMode="auto">
          <a:xfrm>
            <a:off x="5359720" y="4513338"/>
            <a:ext cx="1333500" cy="1524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2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fld id="{3CB9971A-3B77-4832-B923-43EBDDD3CE5B}" type="datetime'''Затруд''н''я''''''юсь'' ''о''''''''''т''''вет''''''ить'''">
              <a:rPr lang="en-US" sz="1000" b="1">
                <a:solidFill>
                  <a:srgbClr val="000000"/>
                </a:solidFill>
              </a:rPr>
              <a:pPr algn="r">
                <a:spcBef>
                  <a:spcPct val="0"/>
                </a:spcBef>
                <a:spcAft>
                  <a:spcPct val="0"/>
                </a:spcAft>
              </a:pPr>
              <a:t>Затрудняюсь ответить</a:t>
            </a:fld>
            <a:endParaRPr lang="ru-RU" sz="1000" b="1" dirty="0" smtClean="0">
              <a:solidFill>
                <a:srgbClr val="000000"/>
              </a:solidFill>
              <a:sym typeface="Arial"/>
            </a:endParaRPr>
          </a:p>
        </p:txBody>
      </p:sp>
      <p:sp>
        <p:nvSpPr>
          <p:cNvPr id="77" name="Прямоугольник 76"/>
          <p:cNvSpPr/>
          <p:nvPr>
            <p:custDataLst>
              <p:tags r:id="rId7"/>
            </p:custDataLst>
          </p:nvPr>
        </p:nvSpPr>
        <p:spPr bwMode="auto">
          <a:xfrm>
            <a:off x="4977133" y="4675263"/>
            <a:ext cx="1716088" cy="3048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2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fld id="{89D5037F-C6FA-40DD-B77E-D0A7082A3012}" type="datetime'Про''доволь''ств''''енные товар''ы ''&#10;и'' п''''ромто''вары'">
              <a:rPr lang="en-US" sz="1000" b="1">
                <a:solidFill>
                  <a:srgbClr val="000000"/>
                </a:solidFill>
              </a:rPr>
              <a:pPr algn="r">
                <a:spcBef>
                  <a:spcPct val="0"/>
                </a:spcBef>
                <a:spcAft>
                  <a:spcPct val="0"/>
                </a:spcAft>
              </a:pPr>
              <a:t>Продовольственные товары 
и промтовары</a:t>
            </a:fld>
            <a:endParaRPr lang="ru-RU" sz="1000" b="1" dirty="0" smtClean="0">
              <a:solidFill>
                <a:srgbClr val="000000"/>
              </a:solidFill>
              <a:sym typeface="Arial"/>
            </a:endParaRPr>
          </a:p>
        </p:txBody>
      </p:sp>
      <p:sp>
        <p:nvSpPr>
          <p:cNvPr id="81" name="Прямоугольник 80"/>
          <p:cNvSpPr/>
          <p:nvPr>
            <p:custDataLst>
              <p:tags r:id="rId8"/>
            </p:custDataLst>
          </p:nvPr>
        </p:nvSpPr>
        <p:spPr bwMode="auto">
          <a:xfrm>
            <a:off x="6334445" y="4037088"/>
            <a:ext cx="358775" cy="1524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2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fld id="{464D5C23-F4D0-4865-AC73-90DEE0B731D1}" type="datetime'''С''''''''''п''''''''''о''''''''''''''р''''т'''">
              <a:rPr lang="en-US" sz="1000" b="1">
                <a:solidFill>
                  <a:srgbClr val="000000"/>
                </a:solidFill>
              </a:rPr>
              <a:pPr algn="r">
                <a:spcBef>
                  <a:spcPct val="0"/>
                </a:spcBef>
                <a:spcAft>
                  <a:spcPct val="0"/>
                </a:spcAft>
              </a:pPr>
              <a:t>Спорт</a:t>
            </a:fld>
            <a:endParaRPr lang="ru-RU" sz="1000" b="1" dirty="0" smtClean="0">
              <a:solidFill>
                <a:srgbClr val="000000"/>
              </a:solidFill>
              <a:sym typeface="Arial"/>
            </a:endParaRPr>
          </a:p>
        </p:txBody>
      </p:sp>
      <p:sp>
        <p:nvSpPr>
          <p:cNvPr id="72" name="Прямоугольник 71"/>
          <p:cNvSpPr/>
          <p:nvPr>
            <p:custDataLst>
              <p:tags r:id="rId9"/>
            </p:custDataLst>
          </p:nvPr>
        </p:nvSpPr>
        <p:spPr bwMode="gray">
          <a:xfrm>
            <a:off x="7801295" y="1646313"/>
            <a:ext cx="392113" cy="1524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2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7463" tIns="0" rIns="17463" bIns="0" rtlCol="0" anchor="ctr"/>
          <a:lstStyle/>
          <a:p>
            <a:pPr>
              <a:spcBef>
                <a:spcPct val="0"/>
              </a:spcBef>
              <a:spcAft>
                <a:spcPct val="0"/>
              </a:spcAft>
            </a:pPr>
            <a:fld id="{248AFF57-FBEF-4A5A-B627-0D904BD006EA}" type="datetime'''''''1''''''''''''''''''''''''''1'',''''8''''''''''%'''''">
              <a:rPr lang="en-US" sz="1000">
                <a:solidFill>
                  <a:srgbClr val="000000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</a:pPr>
              <a:t>11,8%</a:t>
            </a:fld>
            <a:endParaRPr lang="ru-RU" sz="1000" dirty="0" smtClean="0">
              <a:solidFill>
                <a:srgbClr val="000000"/>
              </a:solidFill>
              <a:sym typeface="Arial"/>
            </a:endParaRPr>
          </a:p>
        </p:txBody>
      </p:sp>
      <p:sp>
        <p:nvSpPr>
          <p:cNvPr id="84" name="Прямоугольник 83"/>
          <p:cNvSpPr/>
          <p:nvPr>
            <p:custDataLst>
              <p:tags r:id="rId10"/>
            </p:custDataLst>
          </p:nvPr>
        </p:nvSpPr>
        <p:spPr bwMode="gray">
          <a:xfrm>
            <a:off x="7696520" y="1884438"/>
            <a:ext cx="392113" cy="1524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2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7463" tIns="0" rIns="17463" bIns="0" rtlCol="0" anchor="ctr"/>
          <a:lstStyle/>
          <a:p>
            <a:pPr>
              <a:spcBef>
                <a:spcPct val="0"/>
              </a:spcBef>
              <a:spcAft>
                <a:spcPct val="0"/>
              </a:spcAft>
            </a:pPr>
            <a:fld id="{740BC0DE-879C-45FC-9197-7A7D9229E44B}" type="datetime'''1''''''0'''''''',''''''''''''6''''%'''''''''''''''''''''''">
              <a:rPr lang="en-US" sz="1000">
                <a:solidFill>
                  <a:srgbClr val="000000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</a:pPr>
              <a:t>10,6%</a:t>
            </a:fld>
            <a:endParaRPr lang="ru-RU" sz="1000" dirty="0" smtClean="0">
              <a:solidFill>
                <a:srgbClr val="000000"/>
              </a:solidFill>
              <a:sym typeface="Arial"/>
            </a:endParaRPr>
          </a:p>
        </p:txBody>
      </p:sp>
      <p:sp>
        <p:nvSpPr>
          <p:cNvPr id="75" name="Прямоугольник 74"/>
          <p:cNvSpPr/>
          <p:nvPr>
            <p:custDataLst>
              <p:tags r:id="rId11"/>
            </p:custDataLst>
          </p:nvPr>
        </p:nvSpPr>
        <p:spPr bwMode="auto">
          <a:xfrm>
            <a:off x="5426395" y="2841701"/>
            <a:ext cx="1266825" cy="1524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2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fld id="{1F65C11E-4A34-4A91-8BC6-18F19BC031EF}" type="datetime'''Лич''''на''я'''' бе''''зо''па''с''н''''''''ость'''">
              <a:rPr lang="en-US" sz="1000" b="1">
                <a:solidFill>
                  <a:srgbClr val="000000"/>
                </a:solidFill>
              </a:rPr>
              <a:pPr algn="r">
                <a:spcBef>
                  <a:spcPct val="0"/>
                </a:spcBef>
                <a:spcAft>
                  <a:spcPct val="0"/>
                </a:spcAft>
              </a:pPr>
              <a:t>Личная безопасность</a:t>
            </a:fld>
            <a:endParaRPr lang="ru-RU" sz="1000" b="1" dirty="0" smtClean="0">
              <a:solidFill>
                <a:srgbClr val="000000"/>
              </a:solidFill>
              <a:sym typeface="Arial"/>
            </a:endParaRPr>
          </a:p>
        </p:txBody>
      </p:sp>
      <p:sp>
        <p:nvSpPr>
          <p:cNvPr id="65" name="Прямоугольник 64"/>
          <p:cNvSpPr/>
          <p:nvPr>
            <p:custDataLst>
              <p:tags r:id="rId12"/>
            </p:custDataLst>
          </p:nvPr>
        </p:nvSpPr>
        <p:spPr bwMode="auto">
          <a:xfrm>
            <a:off x="5012058" y="1170063"/>
            <a:ext cx="1681163" cy="1524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2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fld id="{84A59A90-B305-4555-9BAE-C1AC523BDFDD}" type="datetime'''М''''е''''''''диц''и''''''нск''ое'' об''слу''жив''а''ние'">
              <a:rPr lang="en-US" sz="1000" b="1">
                <a:solidFill>
                  <a:srgbClr val="000000"/>
                </a:solidFill>
              </a:rPr>
              <a:pPr algn="r">
                <a:spcBef>
                  <a:spcPct val="0"/>
                </a:spcBef>
                <a:spcAft>
                  <a:spcPct val="0"/>
                </a:spcAft>
              </a:pPr>
              <a:t>Медицинское обслуживание</a:t>
            </a:fld>
            <a:endParaRPr lang="ru-RU" sz="1000" b="1" dirty="0" smtClean="0">
              <a:solidFill>
                <a:srgbClr val="000000"/>
              </a:solidFill>
              <a:sym typeface="Arial"/>
            </a:endParaRPr>
          </a:p>
        </p:txBody>
      </p:sp>
      <p:sp>
        <p:nvSpPr>
          <p:cNvPr id="78" name="Прямоугольник 77"/>
          <p:cNvSpPr/>
          <p:nvPr>
            <p:custDataLst>
              <p:tags r:id="rId13"/>
            </p:custDataLst>
          </p:nvPr>
        </p:nvSpPr>
        <p:spPr bwMode="auto">
          <a:xfrm>
            <a:off x="6296345" y="3322713"/>
            <a:ext cx="396875" cy="1524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2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fld id="{18A22C02-E153-4DCA-B724-560F9D959812}" type="datetime'''''''''''''В''''''''з''я''''тк''и'''''''''''''''''''''''''''">
              <a:rPr lang="en-US" sz="1000" b="1">
                <a:solidFill>
                  <a:srgbClr val="000000"/>
                </a:solidFill>
              </a:rPr>
              <a:pPr algn="r">
                <a:spcBef>
                  <a:spcPct val="0"/>
                </a:spcBef>
                <a:spcAft>
                  <a:spcPct val="0"/>
                </a:spcAft>
              </a:pPr>
              <a:t>Взятки</a:t>
            </a:fld>
            <a:endParaRPr lang="ru-RU" sz="1000" b="1" dirty="0" smtClean="0">
              <a:solidFill>
                <a:srgbClr val="000000"/>
              </a:solidFill>
              <a:sym typeface="Arial"/>
            </a:endParaRPr>
          </a:p>
        </p:txBody>
      </p:sp>
      <p:sp>
        <p:nvSpPr>
          <p:cNvPr id="66" name="Прямоугольник 65"/>
          <p:cNvSpPr/>
          <p:nvPr>
            <p:custDataLst>
              <p:tags r:id="rId14"/>
            </p:custDataLst>
          </p:nvPr>
        </p:nvSpPr>
        <p:spPr bwMode="auto">
          <a:xfrm>
            <a:off x="5804220" y="1408188"/>
            <a:ext cx="889000" cy="1524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2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fld id="{2854C1E3-61DA-4D49-AE88-D79542C0D94A}" type="datetime'''''''''''''''''Р''''аб''''о''''чи''е ''ме''''''с''т''''а'''">
              <a:rPr lang="en-US" sz="1000" b="1">
                <a:solidFill>
                  <a:srgbClr val="000000"/>
                </a:solidFill>
              </a:rPr>
              <a:pPr algn="r">
                <a:spcBef>
                  <a:spcPct val="0"/>
                </a:spcBef>
                <a:spcAft>
                  <a:spcPct val="0"/>
                </a:spcAft>
              </a:pPr>
              <a:t>Рабочие места</a:t>
            </a:fld>
            <a:endParaRPr lang="ru-RU" sz="1000" b="1" dirty="0" smtClean="0">
              <a:solidFill>
                <a:srgbClr val="000000"/>
              </a:solidFill>
              <a:sym typeface="Arial"/>
            </a:endParaRPr>
          </a:p>
        </p:txBody>
      </p:sp>
      <p:sp>
        <p:nvSpPr>
          <p:cNvPr id="70" name="Прямоугольник 69"/>
          <p:cNvSpPr/>
          <p:nvPr>
            <p:custDataLst>
              <p:tags r:id="rId15"/>
            </p:custDataLst>
          </p:nvPr>
        </p:nvSpPr>
        <p:spPr bwMode="gray">
          <a:xfrm>
            <a:off x="8144195" y="1408188"/>
            <a:ext cx="392113" cy="1524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2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7463" tIns="0" rIns="17463" bIns="0" rtlCol="0" anchor="ctr"/>
          <a:lstStyle/>
          <a:p>
            <a:pPr>
              <a:spcBef>
                <a:spcPct val="0"/>
              </a:spcBef>
              <a:spcAft>
                <a:spcPct val="0"/>
              </a:spcAft>
            </a:pPr>
            <a:fld id="{5B239E39-2BD8-466C-9FAD-ABF4926AD5DE}" type="datetime'''''''1''''''''''''''''''''''''''6'''''''',''''''0''''''''''%'">
              <a:rPr lang="en-US" sz="1000">
                <a:solidFill>
                  <a:srgbClr val="000000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</a:pPr>
              <a:t>16,0%</a:t>
            </a:fld>
            <a:endParaRPr lang="ru-RU" sz="1000" dirty="0" smtClean="0">
              <a:solidFill>
                <a:srgbClr val="000000"/>
              </a:solidFill>
              <a:sym typeface="Arial"/>
            </a:endParaRPr>
          </a:p>
        </p:txBody>
      </p:sp>
      <p:sp>
        <p:nvSpPr>
          <p:cNvPr id="69" name="Прямоугольник 68"/>
          <p:cNvSpPr/>
          <p:nvPr>
            <p:custDataLst>
              <p:tags r:id="rId16"/>
            </p:custDataLst>
          </p:nvPr>
        </p:nvSpPr>
        <p:spPr bwMode="auto">
          <a:xfrm>
            <a:off x="6293170" y="2360688"/>
            <a:ext cx="400050" cy="1524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2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fld id="{A240FF4C-53FC-4D61-A550-FC47247BB7BD}" type="datetime'''''''''Ж''и''''л''''''''''ь''''''''''''е'''''''''''''''">
              <a:rPr lang="en-US" sz="1000">
                <a:solidFill>
                  <a:srgbClr val="000000"/>
                </a:solidFill>
              </a:rPr>
              <a:pPr algn="r">
                <a:spcBef>
                  <a:spcPct val="0"/>
                </a:spcBef>
                <a:spcAft>
                  <a:spcPct val="0"/>
                </a:spcAft>
              </a:pPr>
              <a:t>Жилье</a:t>
            </a:fld>
            <a:endParaRPr lang="ru-RU" sz="1000" dirty="0" smtClean="0">
              <a:solidFill>
                <a:srgbClr val="000000"/>
              </a:solidFill>
              <a:sym typeface="Arial"/>
            </a:endParaRPr>
          </a:p>
        </p:txBody>
      </p:sp>
      <p:sp>
        <p:nvSpPr>
          <p:cNvPr id="71" name="Прямоугольник 70"/>
          <p:cNvSpPr/>
          <p:nvPr>
            <p:custDataLst>
              <p:tags r:id="rId17"/>
            </p:custDataLst>
          </p:nvPr>
        </p:nvSpPr>
        <p:spPr bwMode="auto">
          <a:xfrm>
            <a:off x="6145533" y="2122563"/>
            <a:ext cx="547688" cy="1524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2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fld id="{C5FD1C59-70F4-4726-AAC3-5CACC8533612}" type="datetime'''''''Э''''''''''''к''о''''''''''л''''''ог''''''''и''''я'''">
              <a:rPr lang="en-US" sz="1000" b="1">
                <a:solidFill>
                  <a:srgbClr val="000000"/>
                </a:solidFill>
              </a:rPr>
              <a:pPr algn="r">
                <a:spcBef>
                  <a:spcPct val="0"/>
                </a:spcBef>
                <a:spcAft>
                  <a:spcPct val="0"/>
                </a:spcAft>
              </a:pPr>
              <a:t>Экология</a:t>
            </a:fld>
            <a:endParaRPr lang="ru-RU" sz="1000" b="1" dirty="0" smtClean="0">
              <a:solidFill>
                <a:srgbClr val="000000"/>
              </a:solidFill>
              <a:sym typeface="Arial"/>
            </a:endParaRPr>
          </a:p>
        </p:txBody>
      </p:sp>
      <p:sp>
        <p:nvSpPr>
          <p:cNvPr id="73" name="Прямоугольник 72"/>
          <p:cNvSpPr/>
          <p:nvPr>
            <p:custDataLst>
              <p:tags r:id="rId18"/>
            </p:custDataLst>
          </p:nvPr>
        </p:nvSpPr>
        <p:spPr bwMode="auto">
          <a:xfrm>
            <a:off x="5380358" y="1884438"/>
            <a:ext cx="1312863" cy="1524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2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fld id="{53451A7C-D1E6-44F5-99C0-7A5708EFFAF2}" type="datetime'К''''''оммун''''''а''''ль''н''ы''е у''''с''''''''''луг''и'''">
              <a:rPr lang="en-US" sz="1000" b="1">
                <a:solidFill>
                  <a:srgbClr val="000000"/>
                </a:solidFill>
              </a:rPr>
              <a:pPr algn="r">
                <a:spcBef>
                  <a:spcPct val="0"/>
                </a:spcBef>
                <a:spcAft>
                  <a:spcPct val="0"/>
                </a:spcAft>
              </a:pPr>
              <a:t>Коммунальные услуги</a:t>
            </a:fld>
            <a:endParaRPr lang="ru-RU" sz="1000" b="1" dirty="0" smtClean="0">
              <a:solidFill>
                <a:srgbClr val="000000"/>
              </a:solidFill>
              <a:sym typeface="Arial"/>
            </a:endParaRPr>
          </a:p>
        </p:txBody>
      </p:sp>
      <p:sp>
        <p:nvSpPr>
          <p:cNvPr id="76" name="Прямоугольник 75"/>
          <p:cNvSpPr/>
          <p:nvPr>
            <p:custDataLst>
              <p:tags r:id="rId19"/>
            </p:custDataLst>
          </p:nvPr>
        </p:nvSpPr>
        <p:spPr bwMode="auto">
          <a:xfrm>
            <a:off x="5305745" y="3084588"/>
            <a:ext cx="1387475" cy="1524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2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fld id="{1CC396A5-4454-45D7-B17B-6F6624A5E206}" type="datetime'Ш''''кол''ьное'''''''' ''о''''бра''зов''''''''''''ани''''''е'">
              <a:rPr lang="en-US" sz="1000" b="1">
                <a:solidFill>
                  <a:srgbClr val="000000"/>
                </a:solidFill>
              </a:rPr>
              <a:pPr algn="r">
                <a:spcBef>
                  <a:spcPct val="0"/>
                </a:spcBef>
                <a:spcAft>
                  <a:spcPct val="0"/>
                </a:spcAft>
              </a:pPr>
              <a:t>Школьное образование</a:t>
            </a:fld>
            <a:endParaRPr lang="ru-RU" sz="1000" b="1" dirty="0" smtClean="0">
              <a:solidFill>
                <a:srgbClr val="000000"/>
              </a:solidFill>
              <a:sym typeface="Arial"/>
            </a:endParaRPr>
          </a:p>
        </p:txBody>
      </p:sp>
      <p:sp>
        <p:nvSpPr>
          <p:cNvPr id="74" name="Прямоугольник 73"/>
          <p:cNvSpPr/>
          <p:nvPr>
            <p:custDataLst>
              <p:tags r:id="rId20"/>
            </p:custDataLst>
          </p:nvPr>
        </p:nvSpPr>
        <p:spPr bwMode="auto">
          <a:xfrm>
            <a:off x="5110483" y="2598813"/>
            <a:ext cx="1582738" cy="1524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2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fld id="{21C1688C-FF35-4386-BA4D-B77ED1C963F3}" type="datetime'''''''''Д''ор''''''о''''жн''ая инфр''''аструкт''''''''ур''а'">
              <a:rPr lang="en-US" sz="1000" b="1">
                <a:solidFill>
                  <a:srgbClr val="000000"/>
                </a:solidFill>
              </a:rPr>
              <a:pPr algn="r">
                <a:spcBef>
                  <a:spcPct val="0"/>
                </a:spcBef>
                <a:spcAft>
                  <a:spcPct val="0"/>
                </a:spcAft>
              </a:pPr>
              <a:t>Дорожная инфраструктура</a:t>
            </a:fld>
            <a:endParaRPr lang="ru-RU" sz="1000" b="1" dirty="0" smtClean="0">
              <a:solidFill>
                <a:srgbClr val="000000"/>
              </a:solidFill>
              <a:sym typeface="Arial"/>
            </a:endParaRPr>
          </a:p>
        </p:txBody>
      </p:sp>
      <p:sp>
        <p:nvSpPr>
          <p:cNvPr id="85" name="Прямоугольник 84"/>
          <p:cNvSpPr/>
          <p:nvPr>
            <p:custDataLst>
              <p:tags r:id="rId21"/>
            </p:custDataLst>
          </p:nvPr>
        </p:nvSpPr>
        <p:spPr bwMode="gray">
          <a:xfrm>
            <a:off x="7658420" y="2122563"/>
            <a:ext cx="392113" cy="1524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2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7463" tIns="0" rIns="17463" bIns="0" rtlCol="0" anchor="ctr"/>
          <a:lstStyle/>
          <a:p>
            <a:pPr>
              <a:spcBef>
                <a:spcPct val="0"/>
              </a:spcBef>
              <a:spcAft>
                <a:spcPct val="0"/>
              </a:spcAft>
            </a:pPr>
            <a:fld id="{CD826BE3-B5EB-4BA6-AAA9-572BCE8B476C}" type="datetime'1''0'''''''''''',1''''''''''''''''''''%'''''''''''''''''''''">
              <a:rPr lang="en-US" sz="1000">
                <a:solidFill>
                  <a:srgbClr val="000000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</a:pPr>
              <a:t>10,1%</a:t>
            </a:fld>
            <a:endParaRPr lang="ru-RU" sz="1000" dirty="0" smtClean="0">
              <a:solidFill>
                <a:srgbClr val="000000"/>
              </a:solidFill>
              <a:sym typeface="Arial"/>
            </a:endParaRPr>
          </a:p>
        </p:txBody>
      </p:sp>
      <p:sp>
        <p:nvSpPr>
          <p:cNvPr id="68" name="Прямоугольник 67"/>
          <p:cNvSpPr/>
          <p:nvPr>
            <p:custDataLst>
              <p:tags r:id="rId22"/>
            </p:custDataLst>
          </p:nvPr>
        </p:nvSpPr>
        <p:spPr bwMode="gray">
          <a:xfrm>
            <a:off x="8220395" y="1170063"/>
            <a:ext cx="392113" cy="1524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2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7463" tIns="0" rIns="17463" bIns="0" rtlCol="0" anchor="ctr"/>
          <a:lstStyle/>
          <a:p>
            <a:pPr>
              <a:spcBef>
                <a:spcPct val="0"/>
              </a:spcBef>
              <a:spcAft>
                <a:spcPct val="0"/>
              </a:spcAft>
            </a:pPr>
            <a:fld id="{22E95162-4BF3-4555-AA51-118FFC7D5185}" type="datetime'1''''''''''6'''',''''''''''''''9''''''''''''''''''''''''''%'">
              <a:rPr lang="en-US" sz="1000">
                <a:solidFill>
                  <a:srgbClr val="000000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</a:pPr>
              <a:t>16,9%</a:t>
            </a:fld>
            <a:endParaRPr lang="ru-RU" sz="1000" dirty="0" smtClean="0">
              <a:solidFill>
                <a:srgbClr val="000000"/>
              </a:solidFill>
              <a:sym typeface="Arial"/>
            </a:endParaRPr>
          </a:p>
        </p:txBody>
      </p:sp>
      <p:sp>
        <p:nvSpPr>
          <p:cNvPr id="67" name="Прямоугольник 66"/>
          <p:cNvSpPr/>
          <p:nvPr>
            <p:custDataLst>
              <p:tags r:id="rId23"/>
            </p:custDataLst>
          </p:nvPr>
        </p:nvSpPr>
        <p:spPr bwMode="auto">
          <a:xfrm>
            <a:off x="5221608" y="1646313"/>
            <a:ext cx="1471613" cy="1524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2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fld id="{764F732E-F581-416C-BA45-8635C47B3D9E}" type="datetime'''Нарко''м''''''а''''ния, а''''л''ког''ол''''''''''изм'''''''">
              <a:rPr lang="en-US" sz="1000" b="1">
                <a:solidFill>
                  <a:srgbClr val="000000"/>
                </a:solidFill>
              </a:rPr>
              <a:pPr algn="r">
                <a:spcBef>
                  <a:spcPct val="0"/>
                </a:spcBef>
                <a:spcAft>
                  <a:spcPct val="0"/>
                </a:spcAft>
              </a:pPr>
              <a:t>Наркомания, алкоголизм</a:t>
            </a:fld>
            <a:endParaRPr lang="ru-RU" sz="1000" b="1" dirty="0" smtClean="0">
              <a:solidFill>
                <a:srgbClr val="000000"/>
              </a:solidFill>
              <a:sym typeface="Arial"/>
            </a:endParaRPr>
          </a:p>
        </p:txBody>
      </p:sp>
      <p:sp>
        <p:nvSpPr>
          <p:cNvPr id="95" name="Прямоугольник 94"/>
          <p:cNvSpPr/>
          <p:nvPr/>
        </p:nvSpPr>
        <p:spPr>
          <a:xfrm>
            <a:off x="337410" y="4467786"/>
            <a:ext cx="253801" cy="145384"/>
          </a:xfrm>
          <a:prstGeom prst="rect">
            <a:avLst/>
          </a:prstGeom>
          <a:solidFill>
            <a:srgbClr val="4C7013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ru-RU" sz="800" dirty="0">
              <a:solidFill>
                <a:srgbClr val="000000"/>
              </a:solidFill>
            </a:endParaRPr>
          </a:p>
        </p:txBody>
      </p:sp>
      <p:sp>
        <p:nvSpPr>
          <p:cNvPr id="96" name="Прямоугольник 95"/>
          <p:cNvSpPr/>
          <p:nvPr/>
        </p:nvSpPr>
        <p:spPr>
          <a:xfrm>
            <a:off x="337410" y="4871371"/>
            <a:ext cx="253801" cy="145384"/>
          </a:xfrm>
          <a:prstGeom prst="rect">
            <a:avLst/>
          </a:prstGeom>
          <a:solidFill>
            <a:srgbClr val="FF0000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ru-RU" sz="800" dirty="0">
              <a:solidFill>
                <a:srgbClr val="000000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692677" y="4481233"/>
            <a:ext cx="125996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800" dirty="0" smtClean="0">
                <a:solidFill>
                  <a:srgbClr val="000000"/>
                </a:solidFill>
              </a:rPr>
              <a:t>Высокая оценка элемента</a:t>
            </a:r>
          </a:p>
        </p:txBody>
      </p:sp>
      <p:sp>
        <p:nvSpPr>
          <p:cNvPr id="100" name="Прямоугольник 99"/>
          <p:cNvSpPr/>
          <p:nvPr/>
        </p:nvSpPr>
        <p:spPr>
          <a:xfrm>
            <a:off x="337410" y="4668794"/>
            <a:ext cx="253801" cy="145384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ru-RU" sz="800" dirty="0">
              <a:solidFill>
                <a:srgbClr val="000000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92677" y="4876515"/>
            <a:ext cx="1186223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800" dirty="0" smtClean="0">
                <a:solidFill>
                  <a:srgbClr val="000000"/>
                </a:solidFill>
              </a:rPr>
              <a:t>Низкая оценка элемента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692677" y="4687586"/>
            <a:ext cx="126637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800" dirty="0" smtClean="0">
                <a:solidFill>
                  <a:srgbClr val="000000"/>
                </a:solidFill>
              </a:rPr>
              <a:t>Средняя оценка элемента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16"/>
          </p:nvPr>
        </p:nvSpPr>
        <p:spPr>
          <a:xfrm>
            <a:off x="127636" y="6309336"/>
            <a:ext cx="8640000" cy="288000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/>
              <a:t>                                                                                                                  </a:t>
            </a:r>
            <a:r>
              <a:rPr lang="ru-RU" sz="1200" b="1" dirty="0" smtClean="0"/>
              <a:t>* </a:t>
            </a:r>
            <a:r>
              <a:rPr lang="ru-RU" b="1" dirty="0" smtClean="0"/>
              <a:t>Источники</a:t>
            </a:r>
            <a:r>
              <a:rPr lang="en-US" b="1" dirty="0" smtClean="0"/>
              <a:t>:</a:t>
            </a:r>
            <a:r>
              <a:rPr lang="ru-RU" b="1" dirty="0" smtClean="0"/>
              <a:t>  </a:t>
            </a:r>
            <a:r>
              <a:rPr lang="en-US" b="1" dirty="0" smtClean="0"/>
              <a:t> </a:t>
            </a:r>
            <a:r>
              <a:rPr lang="ru-RU" b="1" dirty="0" smtClean="0"/>
              <a:t>результаты </a:t>
            </a:r>
            <a:r>
              <a:rPr lang="ru-RU" b="1" dirty="0"/>
              <a:t>опроса населения Самарской области по качеству </a:t>
            </a:r>
            <a:r>
              <a:rPr lang="ru-RU" b="1" dirty="0" smtClean="0"/>
              <a:t>жизни</a:t>
            </a:r>
            <a:r>
              <a:rPr lang="en-US" b="1" dirty="0" smtClean="0"/>
              <a:t> </a:t>
            </a:r>
            <a:r>
              <a:rPr lang="ru-RU" b="1" dirty="0" smtClean="0"/>
              <a:t>в ноябре 2013 г., </a:t>
            </a:r>
            <a:r>
              <a:rPr lang="ru-RU" b="1" dirty="0"/>
              <a:t>аналитика </a:t>
            </a:r>
            <a:r>
              <a:rPr lang="en-US" b="1" dirty="0"/>
              <a:t>Strategy Partners Group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657932" y="720778"/>
            <a:ext cx="41625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00" b="1" dirty="0">
                <a:solidFill>
                  <a:srgbClr val="000099"/>
                </a:solidFill>
              </a:rPr>
              <a:t> </a:t>
            </a:r>
            <a:r>
              <a:rPr lang="ru-RU" sz="1400" b="1" dirty="0" smtClean="0">
                <a:solidFill>
                  <a:srgbClr val="000099"/>
                </a:solidFill>
              </a:rPr>
              <a:t>Наиболее  </a:t>
            </a:r>
            <a:r>
              <a:rPr lang="ru-RU" sz="1400" b="1" dirty="0">
                <a:solidFill>
                  <a:srgbClr val="000099"/>
                </a:solidFill>
              </a:rPr>
              <a:t>проблемные </a:t>
            </a:r>
            <a:r>
              <a:rPr lang="ru-RU" sz="1400" b="1" dirty="0" smtClean="0">
                <a:solidFill>
                  <a:srgbClr val="000099"/>
                </a:solidFill>
              </a:rPr>
              <a:t>сферы качества </a:t>
            </a:r>
            <a:r>
              <a:rPr lang="ru-RU" sz="1400" b="1" dirty="0">
                <a:solidFill>
                  <a:srgbClr val="000099"/>
                </a:solidFill>
              </a:rPr>
              <a:t>жизни </a:t>
            </a:r>
            <a:endParaRPr lang="en-US" sz="1400" b="1" dirty="0" smtClean="0">
              <a:solidFill>
                <a:srgbClr val="000099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000099"/>
                </a:solidFill>
              </a:rPr>
              <a:t>в </a:t>
            </a:r>
            <a:r>
              <a:rPr lang="ru-RU" sz="1400" b="1" dirty="0">
                <a:solidFill>
                  <a:srgbClr val="000099"/>
                </a:solidFill>
              </a:rPr>
              <a:t>Самарской области, </a:t>
            </a:r>
            <a:r>
              <a:rPr lang="ru-RU" sz="1400" b="1" dirty="0" smtClean="0">
                <a:solidFill>
                  <a:srgbClr val="000099"/>
                </a:solidFill>
              </a:rPr>
              <a:t>% ответов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692677" y="720779"/>
            <a:ext cx="389483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0099"/>
                </a:solidFill>
              </a:rPr>
              <a:t>Интегральная оценка элементов качества жизни </a:t>
            </a:r>
            <a:endParaRPr lang="en-US" sz="1400" b="1" dirty="0" smtClean="0">
              <a:solidFill>
                <a:srgbClr val="000099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000099"/>
                </a:solidFill>
              </a:rPr>
              <a:t>в Самарской области</a:t>
            </a:r>
          </a:p>
        </p:txBody>
      </p:sp>
      <p:pic>
        <p:nvPicPr>
          <p:cNvPr id="484906" name="Picture 554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982" y="1438379"/>
            <a:ext cx="4041775" cy="31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1" descr="kozelblu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214282" y="142852"/>
            <a:ext cx="642910" cy="683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8376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585177" y="344611"/>
            <a:ext cx="8219256" cy="562074"/>
          </a:xfrm>
        </p:spPr>
        <p:txBody>
          <a:bodyPr>
            <a:noAutofit/>
          </a:bodyPr>
          <a:lstStyle/>
          <a:p>
            <a:pPr eaLnBrk="0" hangingPunct="0"/>
            <a:r>
              <a:rPr lang="ru-RU" sz="2400" b="1" dirty="0">
                <a:solidFill>
                  <a:srgbClr val="000099"/>
                </a:solidFill>
              </a:rPr>
              <a:t>Строительство двух диализных центров </a:t>
            </a:r>
            <a:br>
              <a:rPr lang="ru-RU" sz="2400" b="1" dirty="0">
                <a:solidFill>
                  <a:srgbClr val="000099"/>
                </a:solidFill>
              </a:rPr>
            </a:br>
            <a:r>
              <a:rPr lang="ru-RU" sz="2400" b="1" dirty="0">
                <a:solidFill>
                  <a:srgbClr val="000099"/>
                </a:solidFill>
              </a:rPr>
              <a:t>в городских округах Самара и Сызрань</a:t>
            </a:r>
            <a:br>
              <a:rPr lang="ru-RU" sz="2400" b="1" dirty="0">
                <a:solidFill>
                  <a:srgbClr val="000099"/>
                </a:solidFill>
              </a:rPr>
            </a:b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71683" name="AutoShape 3"/>
          <p:cNvSpPr>
            <a:spLocks noChangeArrowheads="1"/>
          </p:cNvSpPr>
          <p:nvPr/>
        </p:nvSpPr>
        <p:spPr bwMode="auto">
          <a:xfrm>
            <a:off x="6259144" y="3016980"/>
            <a:ext cx="2705343" cy="3580372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rgbClr val="99CCFF"/>
                    </a:gs>
                    <a:gs pos="100000">
                      <a:srgbClr val="99CCFF">
                        <a:gamma/>
                        <a:tint val="2745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ru-RU" dirty="0">
              <a:latin typeface="Verdana" pitchFamily="34" charset="0"/>
            </a:endParaRPr>
          </a:p>
        </p:txBody>
      </p:sp>
      <p:sp>
        <p:nvSpPr>
          <p:cNvPr id="71685" name="AutoShape 5"/>
          <p:cNvSpPr>
            <a:spLocks noChangeArrowheads="1"/>
          </p:cNvSpPr>
          <p:nvPr/>
        </p:nvSpPr>
        <p:spPr bwMode="auto">
          <a:xfrm>
            <a:off x="323528" y="3042804"/>
            <a:ext cx="3168352" cy="3554548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rgbClr val="99CCFF"/>
                    </a:gs>
                    <a:gs pos="100000">
                      <a:srgbClr val="99CCFF">
                        <a:gamma/>
                        <a:tint val="2745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ru-RU" dirty="0">
              <a:latin typeface="Verdana" pitchFamily="34" charset="0"/>
            </a:endParaRPr>
          </a:p>
        </p:txBody>
      </p:sp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323528" y="3073692"/>
            <a:ext cx="3168352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rgbClr val="000099"/>
                </a:solidFill>
              </a:rPr>
              <a:t>Участие  Самарской области</a:t>
            </a:r>
          </a:p>
          <a:p>
            <a:pPr algn="ctr" eaLnBrk="0" hangingPunct="0"/>
            <a:endParaRPr lang="ru-RU" sz="1600" b="1" dirty="0" smtClean="0">
              <a:solidFill>
                <a:srgbClr val="000099"/>
              </a:solidFill>
            </a:endParaRPr>
          </a:p>
          <a:p>
            <a:pPr algn="just" eaLnBrk="0" hangingPunct="0"/>
            <a:r>
              <a:rPr lang="ru-RU" sz="1400" b="1" dirty="0" smtClean="0">
                <a:solidFill>
                  <a:srgbClr val="000099"/>
                </a:solidFill>
              </a:rPr>
              <a:t>* предоставление </a:t>
            </a:r>
            <a:r>
              <a:rPr lang="ru-RU" sz="1400" b="1" dirty="0">
                <a:solidFill>
                  <a:srgbClr val="000099"/>
                </a:solidFill>
              </a:rPr>
              <a:t>земельного участка в аренду</a:t>
            </a:r>
            <a:r>
              <a:rPr lang="ru-RU" sz="1400" b="1" dirty="0" smtClean="0">
                <a:solidFill>
                  <a:srgbClr val="000099"/>
                </a:solidFill>
              </a:rPr>
              <a:t>;</a:t>
            </a:r>
          </a:p>
          <a:p>
            <a:pPr algn="just" eaLnBrk="0" hangingPunct="0"/>
            <a:endParaRPr lang="ru-RU" sz="500" b="1" dirty="0" smtClean="0">
              <a:solidFill>
                <a:srgbClr val="000099"/>
              </a:solidFill>
            </a:endParaRPr>
          </a:p>
          <a:p>
            <a:pPr algn="just" eaLnBrk="0" hangingPunct="0"/>
            <a:endParaRPr lang="ru-RU" sz="500" b="1" dirty="0">
              <a:solidFill>
                <a:srgbClr val="000099"/>
              </a:solidFill>
            </a:endParaRPr>
          </a:p>
          <a:p>
            <a:pPr algn="just" eaLnBrk="0" hangingPunct="0"/>
            <a:endParaRPr lang="ru-RU" sz="500" b="1" dirty="0">
              <a:solidFill>
                <a:srgbClr val="000099"/>
              </a:solidFill>
            </a:endParaRPr>
          </a:p>
          <a:p>
            <a:pPr algn="just" eaLnBrk="0" hangingPunct="0"/>
            <a:r>
              <a:rPr lang="ru-RU" sz="1400" b="1" dirty="0" smtClean="0">
                <a:solidFill>
                  <a:srgbClr val="000099"/>
                </a:solidFill>
              </a:rPr>
              <a:t>* размещение заказа на предоставление специализированной медицинской помощи по программе государственных гарантий в соответствии с </a:t>
            </a:r>
            <a:r>
              <a:rPr lang="ru-RU" sz="1400" b="1" dirty="0">
                <a:solidFill>
                  <a:srgbClr val="000099"/>
                </a:solidFill>
              </a:rPr>
              <a:t>решением Комиссии по разработке Территориальной программы </a:t>
            </a:r>
            <a:r>
              <a:rPr lang="ru-RU" sz="1400" b="1" dirty="0" smtClean="0">
                <a:solidFill>
                  <a:srgbClr val="000099"/>
                </a:solidFill>
              </a:rPr>
              <a:t>ОМС;</a:t>
            </a:r>
            <a:endParaRPr lang="ru-RU" sz="1400" b="1" dirty="0">
              <a:solidFill>
                <a:srgbClr val="000099"/>
              </a:solidFill>
            </a:endParaRPr>
          </a:p>
          <a:p>
            <a:pPr algn="just" eaLnBrk="0" hangingPunct="0"/>
            <a:endParaRPr lang="ru-RU" sz="500" b="1" dirty="0">
              <a:solidFill>
                <a:srgbClr val="000099"/>
              </a:solidFill>
            </a:endParaRPr>
          </a:p>
          <a:p>
            <a:pPr algn="just" eaLnBrk="0" hangingPunct="0"/>
            <a:r>
              <a:rPr lang="ru-RU" sz="1400" b="1" dirty="0" smtClean="0">
                <a:solidFill>
                  <a:srgbClr val="000099"/>
                </a:solidFill>
              </a:rPr>
              <a:t>* предоставление организационной </a:t>
            </a:r>
            <a:r>
              <a:rPr lang="ru-RU" sz="1400" b="1" dirty="0">
                <a:solidFill>
                  <a:srgbClr val="000099"/>
                </a:solidFill>
              </a:rPr>
              <a:t>и правовой поддержки.</a:t>
            </a:r>
          </a:p>
          <a:p>
            <a:pPr eaLnBrk="0" hangingPunct="0"/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71688" name="AutoShape 8"/>
          <p:cNvSpPr>
            <a:spLocks noChangeAspect="1" noChangeArrowheads="1" noTextEdit="1"/>
          </p:cNvSpPr>
          <p:nvPr/>
        </p:nvSpPr>
        <p:spPr bwMode="gray">
          <a:xfrm flipH="1">
            <a:off x="4868863" y="3252788"/>
            <a:ext cx="909637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/>
          </a:p>
        </p:txBody>
      </p:sp>
      <p:grpSp>
        <p:nvGrpSpPr>
          <p:cNvPr id="71690" name="Group 10"/>
          <p:cNvGrpSpPr>
            <a:grpSpLocks/>
          </p:cNvGrpSpPr>
          <p:nvPr/>
        </p:nvGrpSpPr>
        <p:grpSpPr bwMode="auto">
          <a:xfrm>
            <a:off x="518312" y="1017466"/>
            <a:ext cx="8159030" cy="1229516"/>
            <a:chOff x="1997" y="1314"/>
            <a:chExt cx="1889" cy="1009"/>
          </a:xfrm>
        </p:grpSpPr>
        <p:grpSp>
          <p:nvGrpSpPr>
            <p:cNvPr id="71691" name="Group 11"/>
            <p:cNvGrpSpPr>
              <a:grpSpLocks/>
            </p:cNvGrpSpPr>
            <p:nvPr/>
          </p:nvGrpSpPr>
          <p:grpSpPr bwMode="auto">
            <a:xfrm>
              <a:off x="1997" y="1404"/>
              <a:ext cx="1889" cy="919"/>
              <a:chOff x="1973" y="1027"/>
              <a:chExt cx="1926" cy="937"/>
            </a:xfrm>
          </p:grpSpPr>
          <p:sp>
            <p:nvSpPr>
              <p:cNvPr id="71692" name="Oval 12"/>
              <p:cNvSpPr>
                <a:spLocks noChangeArrowheads="1"/>
              </p:cNvSpPr>
              <p:nvPr/>
            </p:nvSpPr>
            <p:spPr bwMode="gray">
              <a:xfrm>
                <a:off x="1994" y="1057"/>
                <a:ext cx="1905" cy="907"/>
              </a:xfrm>
              <a:prstGeom prst="ellipse">
                <a:avLst/>
              </a:prstGeom>
              <a:ln/>
              <a:extLst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71693" name="Oval 13"/>
              <p:cNvSpPr>
                <a:spLocks noChangeArrowheads="1"/>
              </p:cNvSpPr>
              <p:nvPr/>
            </p:nvSpPr>
            <p:spPr bwMode="gray">
              <a:xfrm>
                <a:off x="1973" y="1027"/>
                <a:ext cx="1905" cy="907"/>
              </a:xfrm>
              <a:prstGeom prst="ellipse">
                <a:avLst/>
              </a:prstGeom>
              <a:ln/>
              <a:extLst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ru-RU" dirty="0"/>
              </a:p>
            </p:txBody>
          </p:sp>
        </p:grpSp>
        <p:sp>
          <p:nvSpPr>
            <p:cNvPr id="71694" name="Oval 14"/>
            <p:cNvSpPr>
              <a:spLocks noChangeArrowheads="1"/>
            </p:cNvSpPr>
            <p:nvPr/>
          </p:nvSpPr>
          <p:spPr bwMode="gray">
            <a:xfrm>
              <a:off x="2086" y="1314"/>
              <a:ext cx="1691" cy="845"/>
            </a:xfrm>
            <a:prstGeom prst="ellipse">
              <a:avLst/>
            </a:prstGeom>
            <a:ln/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eaVert" wrap="none" anchor="ctr"/>
            <a:lstStyle/>
            <a:p>
              <a:endParaRPr lang="ru-RU" dirty="0"/>
            </a:p>
          </p:txBody>
        </p:sp>
        <p:sp>
          <p:nvSpPr>
            <p:cNvPr id="71695" name="Oval 15"/>
            <p:cNvSpPr>
              <a:spLocks noChangeArrowheads="1"/>
            </p:cNvSpPr>
            <p:nvPr/>
          </p:nvSpPr>
          <p:spPr bwMode="gray">
            <a:xfrm>
              <a:off x="2108" y="1319"/>
              <a:ext cx="1650" cy="824"/>
            </a:xfrm>
            <a:prstGeom prst="ellipse">
              <a:avLst/>
            </a:prstGeom>
            <a:ln/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eaVert" wrap="none" anchor="ctr"/>
            <a:lstStyle/>
            <a:p>
              <a:endParaRPr lang="ru-RU" dirty="0"/>
            </a:p>
          </p:txBody>
        </p:sp>
        <p:sp>
          <p:nvSpPr>
            <p:cNvPr id="71696" name="Oval 16"/>
            <p:cNvSpPr>
              <a:spLocks noChangeArrowheads="1"/>
            </p:cNvSpPr>
            <p:nvPr/>
          </p:nvSpPr>
          <p:spPr bwMode="gray">
            <a:xfrm>
              <a:off x="2125" y="1327"/>
              <a:ext cx="1570" cy="770"/>
            </a:xfrm>
            <a:prstGeom prst="ellipse">
              <a:avLst/>
            </a:prstGeom>
            <a:ln/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eaVert" wrap="none" anchor="ctr"/>
            <a:lstStyle/>
            <a:p>
              <a:endParaRPr lang="ru-RU" dirty="0"/>
            </a:p>
          </p:txBody>
        </p:sp>
        <p:sp>
          <p:nvSpPr>
            <p:cNvPr id="71697" name="Oval 17"/>
            <p:cNvSpPr>
              <a:spLocks noChangeArrowheads="1"/>
            </p:cNvSpPr>
            <p:nvPr/>
          </p:nvSpPr>
          <p:spPr bwMode="gray">
            <a:xfrm>
              <a:off x="2208" y="1344"/>
              <a:ext cx="1382" cy="624"/>
            </a:xfrm>
            <a:prstGeom prst="ellipse">
              <a:avLst/>
            </a:prstGeom>
            <a:ln/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eaVert" wrap="none" anchor="ctr"/>
            <a:lstStyle/>
            <a:p>
              <a:endParaRPr lang="ru-RU" dirty="0"/>
            </a:p>
          </p:txBody>
        </p:sp>
      </p:grpSp>
      <p:sp>
        <p:nvSpPr>
          <p:cNvPr id="71698" name="Text Box 18"/>
          <p:cNvSpPr txBox="1">
            <a:spLocks noChangeArrowheads="1"/>
          </p:cNvSpPr>
          <p:nvPr/>
        </p:nvSpPr>
        <p:spPr bwMode="auto">
          <a:xfrm>
            <a:off x="1367385" y="1300380"/>
            <a:ext cx="679284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200" b="1" dirty="0" smtClean="0">
                <a:solidFill>
                  <a:schemeClr val="bg1"/>
                </a:solidFill>
              </a:rPr>
              <a:t>Инвестор </a:t>
            </a:r>
            <a:r>
              <a:rPr lang="ru-RU" sz="2200" b="1" dirty="0">
                <a:solidFill>
                  <a:schemeClr val="bg1"/>
                </a:solidFill>
              </a:rPr>
              <a:t>– ООО «Фрезениус Медикл Кеа Холдинг» </a:t>
            </a:r>
          </a:p>
        </p:txBody>
      </p:sp>
      <p:sp>
        <p:nvSpPr>
          <p:cNvPr id="71699" name="Text Box 19"/>
          <p:cNvSpPr txBox="1">
            <a:spLocks noChangeArrowheads="1"/>
          </p:cNvSpPr>
          <p:nvPr/>
        </p:nvSpPr>
        <p:spPr bwMode="auto">
          <a:xfrm>
            <a:off x="6259144" y="3016980"/>
            <a:ext cx="2705343" cy="2686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99"/>
                </a:solidFill>
              </a:rPr>
              <a:t>Этап реализации проекта</a:t>
            </a:r>
          </a:p>
          <a:p>
            <a:pPr algn="ctr"/>
            <a:endParaRPr lang="ru-RU" sz="1000" b="1" dirty="0" smtClean="0">
              <a:solidFill>
                <a:srgbClr val="000099"/>
              </a:solidFill>
            </a:endParaRPr>
          </a:p>
          <a:p>
            <a:pPr lvl="0" indent="180000"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000099"/>
                </a:solidFill>
                <a:ea typeface="Calibri"/>
                <a:cs typeface="Times New Roman"/>
              </a:rPr>
              <a:t>Подписано </a:t>
            </a:r>
            <a:r>
              <a:rPr lang="ru-RU" sz="1400" b="1" dirty="0">
                <a:solidFill>
                  <a:srgbClr val="000099"/>
                </a:solidFill>
                <a:ea typeface="Calibri"/>
                <a:cs typeface="Times New Roman"/>
              </a:rPr>
              <a:t>соглашение о социально-экономическом </a:t>
            </a:r>
            <a:r>
              <a:rPr lang="ru-RU" sz="1400" b="1" dirty="0" smtClean="0">
                <a:solidFill>
                  <a:srgbClr val="000099"/>
                </a:solidFill>
                <a:ea typeface="Calibri"/>
                <a:cs typeface="Times New Roman"/>
              </a:rPr>
              <a:t>сотрудничестве</a:t>
            </a:r>
          </a:p>
          <a:p>
            <a:pPr lvl="0" indent="180000" algn="just">
              <a:lnSpc>
                <a:spcPct val="115000"/>
              </a:lnSpc>
              <a:spcAft>
                <a:spcPts val="0"/>
              </a:spcAft>
            </a:pPr>
            <a:endParaRPr lang="ru-RU" sz="600" b="1" dirty="0">
              <a:solidFill>
                <a:srgbClr val="000099"/>
              </a:solidFill>
              <a:ea typeface="Calibri"/>
              <a:cs typeface="Times New Roman"/>
            </a:endParaRPr>
          </a:p>
          <a:p>
            <a:pPr lvl="0" indent="180000"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000099"/>
                </a:solidFill>
                <a:ea typeface="Calibri"/>
                <a:cs typeface="Times New Roman"/>
              </a:rPr>
              <a:t>Предоставлены и подготовлены земельные участки, получены разрешения на строительство, начато строительство в г.о. Сызрань.</a:t>
            </a:r>
          </a:p>
          <a:p>
            <a:pPr lvl="0" indent="180000" algn="just">
              <a:lnSpc>
                <a:spcPct val="115000"/>
              </a:lnSpc>
              <a:spcAft>
                <a:spcPts val="0"/>
              </a:spcAft>
            </a:pPr>
            <a:endParaRPr lang="ru-RU" sz="600" b="1" dirty="0">
              <a:solidFill>
                <a:srgbClr val="000099"/>
              </a:solidFill>
              <a:ea typeface="Calibri"/>
              <a:cs typeface="Times New Roman"/>
            </a:endParaRPr>
          </a:p>
        </p:txBody>
      </p:sp>
      <p:sp>
        <p:nvSpPr>
          <p:cNvPr id="21" name="AutoShape 5"/>
          <p:cNvSpPr>
            <a:spLocks noChangeArrowheads="1"/>
          </p:cNvSpPr>
          <p:nvPr/>
        </p:nvSpPr>
        <p:spPr bwMode="auto">
          <a:xfrm>
            <a:off x="3690216" y="3068960"/>
            <a:ext cx="2321944" cy="3528392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rgbClr val="99CCFF"/>
                    </a:gs>
                    <a:gs pos="100000">
                      <a:srgbClr val="99CCFF">
                        <a:gamma/>
                        <a:tint val="2745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ru-RU" dirty="0">
              <a:latin typeface="Verdana" pitchFamily="34" charset="0"/>
            </a:endParaRP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3762224" y="3042804"/>
            <a:ext cx="2249936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rgbClr val="000099"/>
                </a:solidFill>
              </a:rPr>
              <a:t>Параметры проекта:</a:t>
            </a:r>
          </a:p>
          <a:p>
            <a:pPr algn="ctr" eaLnBrk="0" hangingPunct="0"/>
            <a:endParaRPr lang="ru-RU" sz="1600" b="1" dirty="0">
              <a:solidFill>
                <a:srgbClr val="000099"/>
              </a:solidFill>
            </a:endParaRPr>
          </a:p>
          <a:p>
            <a:pPr algn="ctr" eaLnBrk="0" hangingPunct="0"/>
            <a:r>
              <a:rPr lang="ru-RU" sz="1400" b="1" u="sng" dirty="0" smtClean="0">
                <a:solidFill>
                  <a:srgbClr val="000099"/>
                </a:solidFill>
              </a:rPr>
              <a:t>Стоимость</a:t>
            </a:r>
            <a:r>
              <a:rPr lang="ru-RU" sz="1400" b="1" dirty="0" smtClean="0">
                <a:solidFill>
                  <a:srgbClr val="000099"/>
                </a:solidFill>
              </a:rPr>
              <a:t>  </a:t>
            </a:r>
          </a:p>
          <a:p>
            <a:pPr algn="ctr" eaLnBrk="0" hangingPunct="0"/>
            <a:r>
              <a:rPr lang="ru-RU" sz="1400" b="1" dirty="0" smtClean="0">
                <a:solidFill>
                  <a:srgbClr val="000099"/>
                </a:solidFill>
              </a:rPr>
              <a:t>600 млн. рублей</a:t>
            </a:r>
          </a:p>
          <a:p>
            <a:pPr algn="ctr" eaLnBrk="0" hangingPunct="0"/>
            <a:endParaRPr lang="ru-RU" sz="1400" b="1" dirty="0">
              <a:solidFill>
                <a:srgbClr val="000099"/>
              </a:solidFill>
            </a:endParaRPr>
          </a:p>
          <a:p>
            <a:pPr algn="ctr" eaLnBrk="0" hangingPunct="0"/>
            <a:r>
              <a:rPr lang="ru-RU" sz="1400" b="1" u="sng" dirty="0" smtClean="0">
                <a:solidFill>
                  <a:srgbClr val="000099"/>
                </a:solidFill>
              </a:rPr>
              <a:t>Мощность</a:t>
            </a:r>
            <a:r>
              <a:rPr lang="ru-RU" sz="1400" b="1" dirty="0" smtClean="0">
                <a:solidFill>
                  <a:srgbClr val="000099"/>
                </a:solidFill>
              </a:rPr>
              <a:t>  </a:t>
            </a:r>
          </a:p>
          <a:p>
            <a:pPr algn="ctr" eaLnBrk="0" hangingPunct="0"/>
            <a:r>
              <a:rPr lang="ru-RU" sz="1400" b="1" dirty="0" smtClean="0">
                <a:solidFill>
                  <a:srgbClr val="000099"/>
                </a:solidFill>
              </a:rPr>
              <a:t>58 аппаратов «Искусственной почки»</a:t>
            </a:r>
          </a:p>
          <a:p>
            <a:pPr algn="ctr" eaLnBrk="0" hangingPunct="0"/>
            <a:endParaRPr lang="ru-RU" sz="1400" b="1" dirty="0">
              <a:solidFill>
                <a:srgbClr val="000099"/>
              </a:solidFill>
            </a:endParaRPr>
          </a:p>
          <a:p>
            <a:pPr algn="ctr" eaLnBrk="0" hangingPunct="0"/>
            <a:r>
              <a:rPr lang="ru-RU" sz="1400" b="1" u="sng" dirty="0" smtClean="0">
                <a:solidFill>
                  <a:srgbClr val="000099"/>
                </a:solidFill>
              </a:rPr>
              <a:t>Количество рабочих мест</a:t>
            </a:r>
            <a:r>
              <a:rPr lang="ru-RU" sz="1400" b="1" dirty="0" smtClean="0">
                <a:solidFill>
                  <a:srgbClr val="000099"/>
                </a:solidFill>
              </a:rPr>
              <a:t>  80</a:t>
            </a:r>
          </a:p>
          <a:p>
            <a:pPr algn="ctr" eaLnBrk="0" hangingPunct="0"/>
            <a:endParaRPr lang="ru-RU" sz="1400" b="1" dirty="0">
              <a:solidFill>
                <a:srgbClr val="000099"/>
              </a:solidFill>
            </a:endParaRPr>
          </a:p>
          <a:p>
            <a:pPr algn="ctr" eaLnBrk="0" hangingPunct="0"/>
            <a:r>
              <a:rPr lang="ru-RU" sz="1400" b="1" u="sng" dirty="0">
                <a:solidFill>
                  <a:srgbClr val="000099"/>
                </a:solidFill>
              </a:rPr>
              <a:t>Срок </a:t>
            </a:r>
            <a:r>
              <a:rPr lang="ru-RU" sz="1400" b="1" u="sng" dirty="0" smtClean="0">
                <a:solidFill>
                  <a:srgbClr val="000099"/>
                </a:solidFill>
              </a:rPr>
              <a:t>ввода</a:t>
            </a:r>
          </a:p>
          <a:p>
            <a:pPr algn="ctr" eaLnBrk="0" hangingPunct="0"/>
            <a:r>
              <a:rPr lang="ru-RU" sz="1400" b="1" dirty="0" smtClean="0">
                <a:solidFill>
                  <a:srgbClr val="000099"/>
                </a:solidFill>
              </a:rPr>
              <a:t>2017 год</a:t>
            </a:r>
            <a:endParaRPr lang="ru-RU" sz="1400" b="1" dirty="0">
              <a:solidFill>
                <a:srgbClr val="000099"/>
              </a:solidFill>
            </a:endParaRPr>
          </a:p>
          <a:p>
            <a:pPr algn="ctr" eaLnBrk="0" hangingPunct="0"/>
            <a:endParaRPr lang="ru-RU" sz="1400" dirty="0" smtClean="0">
              <a:solidFill>
                <a:srgbClr val="000000"/>
              </a:solidFill>
            </a:endParaRPr>
          </a:p>
          <a:p>
            <a:pPr algn="ctr" eaLnBrk="0" hangingPunct="0"/>
            <a:endParaRPr lang="ru-RU" sz="1600" b="1" dirty="0" smtClean="0">
              <a:solidFill>
                <a:srgbClr val="000000"/>
              </a:solidFill>
            </a:endParaRPr>
          </a:p>
          <a:p>
            <a:pPr algn="ctr" eaLnBrk="0" hangingPunct="0"/>
            <a:endParaRPr lang="ru-RU" sz="1600" b="1" dirty="0" smtClean="0">
              <a:solidFill>
                <a:srgbClr val="000000"/>
              </a:solidFill>
            </a:endParaRPr>
          </a:p>
          <a:p>
            <a:pPr eaLnBrk="0" hangingPunct="0"/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" name="Нашивка 2"/>
          <p:cNvSpPr/>
          <p:nvPr/>
        </p:nvSpPr>
        <p:spPr>
          <a:xfrm rot="5400000">
            <a:off x="4441377" y="2524512"/>
            <a:ext cx="305690" cy="484632"/>
          </a:xfrm>
          <a:prstGeom prst="chevron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6" name="Нашивка 25"/>
          <p:cNvSpPr/>
          <p:nvPr/>
        </p:nvSpPr>
        <p:spPr>
          <a:xfrm rot="8199841">
            <a:off x="2233735" y="2402577"/>
            <a:ext cx="645990" cy="484632"/>
          </a:xfrm>
          <a:prstGeom prst="chevron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8" name="Нашивка 27"/>
          <p:cNvSpPr/>
          <p:nvPr/>
        </p:nvSpPr>
        <p:spPr>
          <a:xfrm rot="3402312">
            <a:off x="6315998" y="2371667"/>
            <a:ext cx="645990" cy="484632"/>
          </a:xfrm>
          <a:prstGeom prst="chevron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3" name="Picture 1" descr="kozelbl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642910" cy="683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3031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42250" y="260648"/>
            <a:ext cx="80724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99"/>
                </a:solidFill>
              </a:rPr>
              <a:t>Строительство двух диализных </a:t>
            </a:r>
            <a:r>
              <a:rPr lang="ru-RU" sz="2400" b="1" dirty="0" smtClean="0">
                <a:solidFill>
                  <a:srgbClr val="000099"/>
                </a:solidFill>
              </a:rPr>
              <a:t>центров </a:t>
            </a:r>
            <a:r>
              <a:rPr lang="en-US" sz="2400" b="1" dirty="0" smtClean="0">
                <a:solidFill>
                  <a:srgbClr val="000099"/>
                </a:solidFill>
              </a:rPr>
              <a:t>Fresenius MC</a:t>
            </a:r>
            <a:r>
              <a:rPr lang="ru-RU" sz="2400" b="1" dirty="0" smtClean="0">
                <a:solidFill>
                  <a:srgbClr val="000099"/>
                </a:solidFill>
              </a:rPr>
              <a:t> </a:t>
            </a:r>
            <a:r>
              <a:rPr lang="ru-RU" sz="2400" b="1" dirty="0">
                <a:solidFill>
                  <a:srgbClr val="000099"/>
                </a:solidFill>
              </a:rPr>
              <a:t/>
            </a:r>
            <a:br>
              <a:rPr lang="ru-RU" sz="2400" b="1" dirty="0">
                <a:solidFill>
                  <a:srgbClr val="000099"/>
                </a:solidFill>
              </a:rPr>
            </a:br>
            <a:r>
              <a:rPr lang="ru-RU" sz="2400" b="1" dirty="0">
                <a:solidFill>
                  <a:srgbClr val="000099"/>
                </a:solidFill>
              </a:rPr>
              <a:t>в городских округах Самара и Сызрань</a:t>
            </a:r>
            <a:endParaRPr lang="ru-RU" sz="2400" dirty="0"/>
          </a:p>
        </p:txBody>
      </p:sp>
      <p:pic>
        <p:nvPicPr>
          <p:cNvPr id="4" name="Picture 1" descr="kozelbl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642910" cy="683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23" t="32413" r="30933" b="27271"/>
          <a:stretch>
            <a:fillRect/>
          </a:stretch>
        </p:blipFill>
        <p:spPr bwMode="auto">
          <a:xfrm>
            <a:off x="395537" y="1252722"/>
            <a:ext cx="8519176" cy="540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9662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1174" y="192913"/>
            <a:ext cx="8219256" cy="56207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0099"/>
                </a:solidFill>
              </a:rPr>
              <a:t>Реализуемые проекты в Самарской области</a:t>
            </a:r>
            <a:endParaRPr lang="en-US" sz="2800" b="1" dirty="0">
              <a:solidFill>
                <a:srgbClr val="000099"/>
              </a:solidFill>
            </a:endParaRPr>
          </a:p>
        </p:txBody>
      </p:sp>
      <p:sp>
        <p:nvSpPr>
          <p:cNvPr id="71683" name="AutoShape 3"/>
          <p:cNvSpPr>
            <a:spLocks noChangeArrowheads="1"/>
          </p:cNvSpPr>
          <p:nvPr/>
        </p:nvSpPr>
        <p:spPr bwMode="auto">
          <a:xfrm>
            <a:off x="6259144" y="3016980"/>
            <a:ext cx="2705343" cy="3580372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rgbClr val="99CCFF"/>
                    </a:gs>
                    <a:gs pos="100000">
                      <a:srgbClr val="99CCFF">
                        <a:gamma/>
                        <a:tint val="2745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ru-RU" dirty="0">
              <a:latin typeface="Verdana" pitchFamily="34" charset="0"/>
            </a:endParaRPr>
          </a:p>
        </p:txBody>
      </p:sp>
      <p:sp>
        <p:nvSpPr>
          <p:cNvPr id="71685" name="AutoShape 5"/>
          <p:cNvSpPr>
            <a:spLocks noChangeArrowheads="1"/>
          </p:cNvSpPr>
          <p:nvPr/>
        </p:nvSpPr>
        <p:spPr bwMode="auto">
          <a:xfrm>
            <a:off x="394486" y="3042804"/>
            <a:ext cx="3025386" cy="3554548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rgbClr val="99CCFF"/>
                    </a:gs>
                    <a:gs pos="100000">
                      <a:srgbClr val="99CCFF">
                        <a:gamma/>
                        <a:tint val="2745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ru-RU" dirty="0">
              <a:latin typeface="Verdana" pitchFamily="34" charset="0"/>
            </a:endParaRPr>
          </a:p>
        </p:txBody>
      </p:sp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323528" y="3073692"/>
            <a:ext cx="3096344" cy="2539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rgbClr val="000099"/>
                </a:solidFill>
              </a:rPr>
              <a:t>Участие  Самарской области</a:t>
            </a:r>
          </a:p>
          <a:p>
            <a:pPr algn="ctr" eaLnBrk="0" hangingPunct="0"/>
            <a:endParaRPr lang="ru-RU" sz="1600" b="1" dirty="0" smtClean="0">
              <a:solidFill>
                <a:srgbClr val="000099"/>
              </a:solidFill>
            </a:endParaRPr>
          </a:p>
          <a:p>
            <a:pPr algn="just" eaLnBrk="0" hangingPunct="0"/>
            <a:r>
              <a:rPr lang="ru-RU" sz="1400" b="1" dirty="0" smtClean="0">
                <a:solidFill>
                  <a:srgbClr val="000099"/>
                </a:solidFill>
              </a:rPr>
              <a:t>* предоставление </a:t>
            </a:r>
            <a:r>
              <a:rPr lang="ru-RU" sz="1400" b="1" dirty="0">
                <a:solidFill>
                  <a:srgbClr val="000099"/>
                </a:solidFill>
              </a:rPr>
              <a:t>земельного участка в аренду</a:t>
            </a:r>
            <a:r>
              <a:rPr lang="ru-RU" sz="1400" b="1" dirty="0" smtClean="0">
                <a:solidFill>
                  <a:srgbClr val="000099"/>
                </a:solidFill>
              </a:rPr>
              <a:t>;</a:t>
            </a:r>
          </a:p>
          <a:p>
            <a:pPr algn="just" eaLnBrk="0" hangingPunct="0"/>
            <a:endParaRPr lang="ru-RU" sz="500" b="1" dirty="0">
              <a:solidFill>
                <a:srgbClr val="000099"/>
              </a:solidFill>
            </a:endParaRPr>
          </a:p>
          <a:p>
            <a:pPr algn="just" eaLnBrk="0" hangingPunct="0"/>
            <a:endParaRPr lang="ru-RU" sz="500" b="1" dirty="0">
              <a:solidFill>
                <a:srgbClr val="000099"/>
              </a:solidFill>
            </a:endParaRPr>
          </a:p>
          <a:p>
            <a:pPr algn="just" eaLnBrk="0" hangingPunct="0"/>
            <a:r>
              <a:rPr lang="ru-RU" sz="1400" b="1" dirty="0" smtClean="0">
                <a:solidFill>
                  <a:srgbClr val="000099"/>
                </a:solidFill>
              </a:rPr>
              <a:t>* оплата медицинской помощи населению за </a:t>
            </a:r>
            <a:r>
              <a:rPr lang="ru-RU" sz="1400" b="1" dirty="0">
                <a:solidFill>
                  <a:srgbClr val="000099"/>
                </a:solidFill>
              </a:rPr>
              <a:t>счет средств </a:t>
            </a:r>
            <a:r>
              <a:rPr lang="ru-RU" sz="1400" b="1" dirty="0" smtClean="0">
                <a:solidFill>
                  <a:srgbClr val="000099"/>
                </a:solidFill>
              </a:rPr>
              <a:t>ТФОМС;</a:t>
            </a:r>
          </a:p>
          <a:p>
            <a:pPr algn="just" eaLnBrk="0" hangingPunct="0"/>
            <a:endParaRPr lang="ru-RU" sz="500" b="1" dirty="0">
              <a:solidFill>
                <a:srgbClr val="000099"/>
              </a:solidFill>
            </a:endParaRPr>
          </a:p>
          <a:p>
            <a:pPr algn="just" eaLnBrk="0" hangingPunct="0"/>
            <a:r>
              <a:rPr lang="ru-RU" sz="1400" b="1" dirty="0" smtClean="0">
                <a:solidFill>
                  <a:srgbClr val="000099"/>
                </a:solidFill>
              </a:rPr>
              <a:t>* предоставление </a:t>
            </a:r>
            <a:r>
              <a:rPr lang="ru-RU" sz="1400" b="1" dirty="0">
                <a:solidFill>
                  <a:srgbClr val="000099"/>
                </a:solidFill>
              </a:rPr>
              <a:t>информационной, организационной и правовой поддержки.</a:t>
            </a:r>
          </a:p>
          <a:p>
            <a:pPr eaLnBrk="0" hangingPunct="0"/>
            <a:endParaRPr lang="en-US" sz="1400" dirty="0">
              <a:solidFill>
                <a:srgbClr val="000099"/>
              </a:solidFill>
            </a:endParaRPr>
          </a:p>
        </p:txBody>
      </p:sp>
      <p:sp>
        <p:nvSpPr>
          <p:cNvPr id="71688" name="AutoShape 8"/>
          <p:cNvSpPr>
            <a:spLocks noChangeAspect="1" noChangeArrowheads="1" noTextEdit="1"/>
          </p:cNvSpPr>
          <p:nvPr/>
        </p:nvSpPr>
        <p:spPr bwMode="gray">
          <a:xfrm flipH="1">
            <a:off x="4868863" y="3252788"/>
            <a:ext cx="909637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/>
          </a:p>
        </p:txBody>
      </p:sp>
      <p:grpSp>
        <p:nvGrpSpPr>
          <p:cNvPr id="71690" name="Group 10"/>
          <p:cNvGrpSpPr>
            <a:grpSpLocks/>
          </p:cNvGrpSpPr>
          <p:nvPr/>
        </p:nvGrpSpPr>
        <p:grpSpPr bwMode="auto">
          <a:xfrm>
            <a:off x="518312" y="1017466"/>
            <a:ext cx="8159030" cy="1229516"/>
            <a:chOff x="1997" y="1314"/>
            <a:chExt cx="1889" cy="1009"/>
          </a:xfr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1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</p:grpSpPr>
        <p:grpSp>
          <p:nvGrpSpPr>
            <p:cNvPr id="71691" name="Group 11"/>
            <p:cNvGrpSpPr>
              <a:grpSpLocks/>
            </p:cNvGrpSpPr>
            <p:nvPr/>
          </p:nvGrpSpPr>
          <p:grpSpPr bwMode="auto">
            <a:xfrm>
              <a:off x="1997" y="1404"/>
              <a:ext cx="1889" cy="919"/>
              <a:chOff x="1973" y="1027"/>
              <a:chExt cx="1926" cy="937"/>
            </a:xfrm>
            <a:grpFill/>
          </p:grpSpPr>
          <p:sp>
            <p:nvSpPr>
              <p:cNvPr id="71692" name="Oval 12"/>
              <p:cNvSpPr>
                <a:spLocks noChangeArrowheads="1"/>
              </p:cNvSpPr>
              <p:nvPr/>
            </p:nvSpPr>
            <p:spPr bwMode="gray">
              <a:xfrm>
                <a:off x="1994" y="1057"/>
                <a:ext cx="1905" cy="907"/>
              </a:xfrm>
              <a:prstGeom prst="ellipse">
                <a:avLst/>
              </a:prstGeom>
              <a:grpFill/>
              <a:ln/>
              <a:extLst/>
            </p:spPr>
            <p:style>
              <a:lnRef idx="1">
                <a:schemeClr val="accent1"/>
              </a:lnRef>
              <a:fillRef idx="1003">
                <a:schemeClr val="lt2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71693" name="Oval 13"/>
              <p:cNvSpPr>
                <a:spLocks noChangeArrowheads="1"/>
              </p:cNvSpPr>
              <p:nvPr/>
            </p:nvSpPr>
            <p:spPr bwMode="gray">
              <a:xfrm>
                <a:off x="1973" y="1027"/>
                <a:ext cx="1905" cy="907"/>
              </a:xfrm>
              <a:prstGeom prst="ellipse">
                <a:avLst/>
              </a:prstGeom>
              <a:grpFill/>
              <a:ln/>
              <a:extLst/>
            </p:spPr>
            <p:style>
              <a:lnRef idx="1">
                <a:schemeClr val="accent1"/>
              </a:lnRef>
              <a:fillRef idx="1003">
                <a:schemeClr val="lt2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ru-RU" dirty="0"/>
              </a:p>
            </p:txBody>
          </p:sp>
        </p:grpSp>
        <p:sp>
          <p:nvSpPr>
            <p:cNvPr id="71694" name="Oval 14"/>
            <p:cNvSpPr>
              <a:spLocks noChangeArrowheads="1"/>
            </p:cNvSpPr>
            <p:nvPr/>
          </p:nvSpPr>
          <p:spPr bwMode="gray">
            <a:xfrm>
              <a:off x="2086" y="1314"/>
              <a:ext cx="1691" cy="845"/>
            </a:xfrm>
            <a:prstGeom prst="ellipse">
              <a:avLst/>
            </a:prstGeom>
            <a:grpFill/>
            <a:ln/>
            <a:extLst/>
          </p:spPr>
          <p:style>
            <a:lnRef idx="1">
              <a:schemeClr val="accent1"/>
            </a:lnRef>
            <a:fillRef idx="1003">
              <a:schemeClr val="lt2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eaVert" wrap="none" anchor="ctr"/>
            <a:lstStyle/>
            <a:p>
              <a:endParaRPr lang="ru-RU" dirty="0"/>
            </a:p>
          </p:txBody>
        </p:sp>
        <p:sp>
          <p:nvSpPr>
            <p:cNvPr id="71695" name="Oval 15"/>
            <p:cNvSpPr>
              <a:spLocks noChangeArrowheads="1"/>
            </p:cNvSpPr>
            <p:nvPr/>
          </p:nvSpPr>
          <p:spPr bwMode="gray">
            <a:xfrm>
              <a:off x="2108" y="1319"/>
              <a:ext cx="1650" cy="824"/>
            </a:xfrm>
            <a:prstGeom prst="ellipse">
              <a:avLst/>
            </a:prstGeom>
            <a:grpFill/>
            <a:ln/>
            <a:extLst/>
          </p:spPr>
          <p:style>
            <a:lnRef idx="1">
              <a:schemeClr val="accent1"/>
            </a:lnRef>
            <a:fillRef idx="1003">
              <a:schemeClr val="lt2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eaVert" wrap="none" anchor="ctr"/>
            <a:lstStyle/>
            <a:p>
              <a:endParaRPr lang="ru-RU" dirty="0"/>
            </a:p>
          </p:txBody>
        </p:sp>
        <p:sp>
          <p:nvSpPr>
            <p:cNvPr id="71696" name="Oval 16"/>
            <p:cNvSpPr>
              <a:spLocks noChangeArrowheads="1"/>
            </p:cNvSpPr>
            <p:nvPr/>
          </p:nvSpPr>
          <p:spPr bwMode="gray">
            <a:xfrm>
              <a:off x="2125" y="1327"/>
              <a:ext cx="1570" cy="770"/>
            </a:xfrm>
            <a:prstGeom prst="ellipse">
              <a:avLst/>
            </a:prstGeom>
            <a:grpFill/>
            <a:ln/>
            <a:extLst/>
          </p:spPr>
          <p:style>
            <a:lnRef idx="1">
              <a:schemeClr val="accent1"/>
            </a:lnRef>
            <a:fillRef idx="1003">
              <a:schemeClr val="lt2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eaVert" wrap="none" anchor="ctr"/>
            <a:lstStyle/>
            <a:p>
              <a:endParaRPr lang="ru-RU" dirty="0"/>
            </a:p>
          </p:txBody>
        </p:sp>
        <p:sp>
          <p:nvSpPr>
            <p:cNvPr id="71697" name="Oval 17"/>
            <p:cNvSpPr>
              <a:spLocks noChangeArrowheads="1"/>
            </p:cNvSpPr>
            <p:nvPr/>
          </p:nvSpPr>
          <p:spPr bwMode="gray">
            <a:xfrm>
              <a:off x="2208" y="1344"/>
              <a:ext cx="1382" cy="624"/>
            </a:xfrm>
            <a:prstGeom prst="ellipse">
              <a:avLst/>
            </a:prstGeom>
            <a:grpFill/>
            <a:ln/>
            <a:extLst/>
          </p:spPr>
          <p:style>
            <a:lnRef idx="1">
              <a:schemeClr val="accent1"/>
            </a:lnRef>
            <a:fillRef idx="1003">
              <a:schemeClr val="lt2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eaVert" wrap="none" anchor="ctr"/>
            <a:lstStyle/>
            <a:p>
              <a:endParaRPr lang="ru-RU" dirty="0"/>
            </a:p>
          </p:txBody>
        </p:sp>
      </p:grpSp>
      <p:sp>
        <p:nvSpPr>
          <p:cNvPr id="71698" name="Text Box 18"/>
          <p:cNvSpPr txBox="1">
            <a:spLocks noChangeArrowheads="1"/>
          </p:cNvSpPr>
          <p:nvPr/>
        </p:nvSpPr>
        <p:spPr bwMode="auto">
          <a:xfrm>
            <a:off x="1485459" y="1116903"/>
            <a:ext cx="626868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/>
              <a:t>Строительство и оснащение </a:t>
            </a:r>
            <a:r>
              <a:rPr lang="ru-RU" b="1" dirty="0" smtClean="0"/>
              <a:t>Центра позитронно-эмиссионной </a:t>
            </a:r>
            <a:r>
              <a:rPr lang="ru-RU" b="1" dirty="0"/>
              <a:t>и компьютерной томографии в </a:t>
            </a:r>
            <a:r>
              <a:rPr lang="ru-RU" b="1" dirty="0" smtClean="0"/>
              <a:t>г.о.Самара</a:t>
            </a:r>
          </a:p>
          <a:p>
            <a:pPr algn="ctr" eaLnBrk="0" hangingPunct="0"/>
            <a:r>
              <a:rPr lang="ru-RU" b="1" dirty="0" smtClean="0">
                <a:solidFill>
                  <a:schemeClr val="bg1"/>
                </a:solidFill>
              </a:rPr>
              <a:t>Инвестор </a:t>
            </a:r>
            <a:r>
              <a:rPr lang="ru-RU" b="1" dirty="0">
                <a:solidFill>
                  <a:schemeClr val="bg1"/>
                </a:solidFill>
              </a:rPr>
              <a:t>– ООО </a:t>
            </a:r>
            <a:r>
              <a:rPr lang="ru-RU" b="1" dirty="0" smtClean="0">
                <a:solidFill>
                  <a:schemeClr val="bg1"/>
                </a:solidFill>
              </a:rPr>
              <a:t>«ПЭТ-Технолоджи»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1699" name="Text Box 19"/>
          <p:cNvSpPr txBox="1">
            <a:spLocks noChangeArrowheads="1"/>
          </p:cNvSpPr>
          <p:nvPr/>
        </p:nvSpPr>
        <p:spPr bwMode="auto">
          <a:xfrm>
            <a:off x="6259144" y="3062982"/>
            <a:ext cx="2700461" cy="3168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99"/>
                </a:solidFill>
              </a:rPr>
              <a:t>Этап реализации проекта</a:t>
            </a:r>
          </a:p>
          <a:p>
            <a:pPr algn="ctr"/>
            <a:endParaRPr lang="ru-RU" sz="1600" b="1" dirty="0" smtClean="0">
              <a:solidFill>
                <a:srgbClr val="000099"/>
              </a:solidFill>
            </a:endParaRPr>
          </a:p>
          <a:p>
            <a:pPr lvl="0" indent="180000"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000099"/>
                </a:solidFill>
                <a:ea typeface="Calibri"/>
                <a:cs typeface="Times New Roman"/>
              </a:rPr>
              <a:t>Подписано соглашение о социально-экономическом сотрудничестве с ООО «ПЭТ- Технолоджи»</a:t>
            </a:r>
          </a:p>
          <a:p>
            <a:pPr lvl="0" indent="180000" algn="just">
              <a:lnSpc>
                <a:spcPct val="115000"/>
              </a:lnSpc>
              <a:spcAft>
                <a:spcPts val="0"/>
              </a:spcAft>
            </a:pPr>
            <a:endParaRPr lang="ru-RU" sz="600" b="1" dirty="0">
              <a:solidFill>
                <a:srgbClr val="000099"/>
              </a:solidFill>
              <a:ea typeface="Calibri"/>
              <a:cs typeface="Times New Roman"/>
            </a:endParaRPr>
          </a:p>
          <a:p>
            <a:pPr lvl="0" indent="180000"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000099"/>
                </a:solidFill>
                <a:ea typeface="Calibri"/>
                <a:cs typeface="Times New Roman"/>
              </a:rPr>
              <a:t>Предоставлен </a:t>
            </a:r>
            <a:r>
              <a:rPr lang="ru-RU" sz="1400" b="1" dirty="0">
                <a:solidFill>
                  <a:srgbClr val="000099"/>
                </a:solidFill>
                <a:ea typeface="Calibri"/>
                <a:cs typeface="Times New Roman"/>
              </a:rPr>
              <a:t>земельный </a:t>
            </a:r>
            <a:r>
              <a:rPr lang="ru-RU" sz="1400" b="1" dirty="0" smtClean="0">
                <a:solidFill>
                  <a:srgbClr val="000099"/>
                </a:solidFill>
                <a:ea typeface="Calibri"/>
                <a:cs typeface="Times New Roman"/>
              </a:rPr>
              <a:t>участок, разработана ПСД, получено разрешение на строительство, ведутся строительно – монтажные работы. 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21" name="AutoShape 5"/>
          <p:cNvSpPr>
            <a:spLocks noChangeArrowheads="1"/>
          </p:cNvSpPr>
          <p:nvPr/>
        </p:nvSpPr>
        <p:spPr bwMode="auto">
          <a:xfrm>
            <a:off x="3690216" y="3068960"/>
            <a:ext cx="2321944" cy="3528392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rgbClr val="99CCFF"/>
                    </a:gs>
                    <a:gs pos="100000">
                      <a:srgbClr val="99CCFF">
                        <a:gamma/>
                        <a:tint val="2745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ru-RU" dirty="0">
              <a:latin typeface="Verdana" pitchFamily="34" charset="0"/>
            </a:endParaRP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3762224" y="3042804"/>
            <a:ext cx="2249936" cy="3508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rgbClr val="000099"/>
                </a:solidFill>
              </a:rPr>
              <a:t>Параметры проекта:</a:t>
            </a:r>
          </a:p>
          <a:p>
            <a:pPr algn="ctr" eaLnBrk="0" hangingPunct="0"/>
            <a:endParaRPr lang="ru-RU" sz="1600" b="1" dirty="0">
              <a:solidFill>
                <a:srgbClr val="000099"/>
              </a:solidFill>
            </a:endParaRPr>
          </a:p>
          <a:p>
            <a:pPr algn="ctr" eaLnBrk="0" hangingPunct="0"/>
            <a:r>
              <a:rPr lang="ru-RU" sz="1400" b="1" u="sng" dirty="0" smtClean="0">
                <a:solidFill>
                  <a:srgbClr val="000099"/>
                </a:solidFill>
              </a:rPr>
              <a:t>Стоимость</a:t>
            </a:r>
            <a:r>
              <a:rPr lang="ru-RU" sz="1400" b="1" dirty="0" smtClean="0">
                <a:solidFill>
                  <a:srgbClr val="000099"/>
                </a:solidFill>
              </a:rPr>
              <a:t> </a:t>
            </a:r>
          </a:p>
          <a:p>
            <a:pPr algn="ctr" eaLnBrk="0" hangingPunct="0"/>
            <a:r>
              <a:rPr lang="ru-RU" sz="1400" b="1" dirty="0" smtClean="0">
                <a:solidFill>
                  <a:srgbClr val="000099"/>
                </a:solidFill>
              </a:rPr>
              <a:t>350 млн. рублей</a:t>
            </a:r>
          </a:p>
          <a:p>
            <a:pPr algn="ctr" eaLnBrk="0" hangingPunct="0"/>
            <a:endParaRPr lang="ru-RU" sz="1400" b="1" dirty="0">
              <a:solidFill>
                <a:srgbClr val="000099"/>
              </a:solidFill>
            </a:endParaRPr>
          </a:p>
          <a:p>
            <a:pPr algn="ctr" eaLnBrk="0" hangingPunct="0"/>
            <a:r>
              <a:rPr lang="ru-RU" sz="1400" b="1" u="sng" dirty="0" smtClean="0">
                <a:solidFill>
                  <a:srgbClr val="000099"/>
                </a:solidFill>
              </a:rPr>
              <a:t>Мощность</a:t>
            </a:r>
            <a:r>
              <a:rPr lang="ru-RU" sz="1400" b="1" dirty="0" smtClean="0">
                <a:solidFill>
                  <a:srgbClr val="000099"/>
                </a:solidFill>
              </a:rPr>
              <a:t> </a:t>
            </a:r>
          </a:p>
          <a:p>
            <a:pPr algn="ctr" eaLnBrk="0" hangingPunct="0"/>
            <a:r>
              <a:rPr lang="ru-RU" sz="1400" b="1" dirty="0" smtClean="0">
                <a:solidFill>
                  <a:srgbClr val="000099"/>
                </a:solidFill>
              </a:rPr>
              <a:t>7800 обследований </a:t>
            </a:r>
            <a:r>
              <a:rPr lang="ru-RU" sz="1400" b="1" dirty="0">
                <a:solidFill>
                  <a:srgbClr val="000099"/>
                </a:solidFill>
              </a:rPr>
              <a:t>в год</a:t>
            </a:r>
          </a:p>
          <a:p>
            <a:pPr algn="ctr" eaLnBrk="0" hangingPunct="0"/>
            <a:endParaRPr lang="ru-RU" sz="1400" b="1" dirty="0">
              <a:solidFill>
                <a:srgbClr val="000099"/>
              </a:solidFill>
            </a:endParaRPr>
          </a:p>
          <a:p>
            <a:pPr algn="ctr" eaLnBrk="0" hangingPunct="0"/>
            <a:r>
              <a:rPr lang="ru-RU" sz="1400" b="1" u="sng" dirty="0" smtClean="0">
                <a:solidFill>
                  <a:srgbClr val="000099"/>
                </a:solidFill>
              </a:rPr>
              <a:t>Количество рабочих мест</a:t>
            </a:r>
            <a:r>
              <a:rPr lang="ru-RU" sz="1400" b="1" dirty="0" smtClean="0">
                <a:solidFill>
                  <a:srgbClr val="000099"/>
                </a:solidFill>
              </a:rPr>
              <a:t> 35</a:t>
            </a:r>
          </a:p>
          <a:p>
            <a:pPr algn="ctr" eaLnBrk="0" hangingPunct="0"/>
            <a:endParaRPr lang="ru-RU" sz="1600" b="1" dirty="0" smtClean="0">
              <a:solidFill>
                <a:srgbClr val="000099"/>
              </a:solidFill>
            </a:endParaRPr>
          </a:p>
          <a:p>
            <a:pPr algn="ctr" eaLnBrk="0" hangingPunct="0"/>
            <a:r>
              <a:rPr lang="ru-RU" sz="1400" b="1" u="sng" dirty="0">
                <a:solidFill>
                  <a:srgbClr val="000099"/>
                </a:solidFill>
              </a:rPr>
              <a:t>Срок ввода</a:t>
            </a:r>
          </a:p>
          <a:p>
            <a:pPr algn="ctr" eaLnBrk="0" hangingPunct="0"/>
            <a:r>
              <a:rPr lang="ru-RU" sz="1400" b="1" dirty="0">
                <a:solidFill>
                  <a:srgbClr val="000099"/>
                </a:solidFill>
              </a:rPr>
              <a:t>2016 год</a:t>
            </a:r>
          </a:p>
          <a:p>
            <a:pPr algn="ctr" eaLnBrk="0" hangingPunct="0"/>
            <a:endParaRPr lang="ru-RU" sz="1600" b="1" dirty="0" smtClean="0">
              <a:solidFill>
                <a:srgbClr val="000099"/>
              </a:solidFill>
            </a:endParaRPr>
          </a:p>
          <a:p>
            <a:pPr eaLnBrk="0" hangingPunct="0"/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" name="Нашивка 2"/>
          <p:cNvSpPr/>
          <p:nvPr/>
        </p:nvSpPr>
        <p:spPr>
          <a:xfrm rot="5400000">
            <a:off x="4587145" y="2427965"/>
            <a:ext cx="498785" cy="484632"/>
          </a:xfrm>
          <a:prstGeom prst="chevron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6" name="Нашивка 25"/>
          <p:cNvSpPr/>
          <p:nvPr/>
        </p:nvSpPr>
        <p:spPr>
          <a:xfrm rot="8199841">
            <a:off x="1697900" y="2402577"/>
            <a:ext cx="645990" cy="484632"/>
          </a:xfrm>
          <a:prstGeom prst="chevron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8" name="Нашивка 27"/>
          <p:cNvSpPr/>
          <p:nvPr/>
        </p:nvSpPr>
        <p:spPr>
          <a:xfrm rot="3402312">
            <a:off x="7134529" y="2371666"/>
            <a:ext cx="645990" cy="484632"/>
          </a:xfrm>
          <a:prstGeom prst="chevron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3" name="Picture 1" descr="kozelbl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642910" cy="683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3170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42250" y="260648"/>
            <a:ext cx="80724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</a:rPr>
              <a:t>Проект ПЭТ – центра </a:t>
            </a:r>
            <a:endParaRPr lang="ru-RU" sz="2400" dirty="0"/>
          </a:p>
        </p:txBody>
      </p:sp>
      <p:pic>
        <p:nvPicPr>
          <p:cNvPr id="4" name="Picture 1" descr="kozelbl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642910" cy="683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6248" y="1340768"/>
            <a:ext cx="8748464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556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42250" y="260648"/>
            <a:ext cx="80724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99"/>
                </a:solidFill>
              </a:rPr>
              <a:t>С</a:t>
            </a:r>
            <a:r>
              <a:rPr lang="ru-RU" sz="2400" b="1" dirty="0" smtClean="0">
                <a:solidFill>
                  <a:srgbClr val="000099"/>
                </a:solidFill>
              </a:rPr>
              <a:t>троительство ПЭТ – центра </a:t>
            </a:r>
            <a:endParaRPr lang="ru-RU" sz="2400" dirty="0"/>
          </a:p>
        </p:txBody>
      </p:sp>
      <p:pic>
        <p:nvPicPr>
          <p:cNvPr id="4" name="Picture 1" descr="kozelbl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642910" cy="683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556792"/>
            <a:ext cx="9004346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254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831010" y="263870"/>
            <a:ext cx="8219256" cy="56207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0099"/>
                </a:solidFill>
              </a:rPr>
              <a:t>Реализуемые проекты в Самарской области</a:t>
            </a:r>
            <a:endParaRPr lang="en-US" sz="2800" b="1" dirty="0">
              <a:solidFill>
                <a:srgbClr val="000099"/>
              </a:solidFill>
            </a:endParaRPr>
          </a:p>
        </p:txBody>
      </p:sp>
      <p:sp>
        <p:nvSpPr>
          <p:cNvPr id="71683" name="AutoShape 3"/>
          <p:cNvSpPr>
            <a:spLocks noChangeArrowheads="1"/>
          </p:cNvSpPr>
          <p:nvPr/>
        </p:nvSpPr>
        <p:spPr bwMode="auto">
          <a:xfrm>
            <a:off x="6372200" y="3016980"/>
            <a:ext cx="2592287" cy="3580372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rgbClr val="99CCFF"/>
                    </a:gs>
                    <a:gs pos="100000">
                      <a:srgbClr val="99CCFF">
                        <a:gamma/>
                        <a:tint val="2745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ru-RU" dirty="0">
              <a:latin typeface="Verdana" pitchFamily="34" charset="0"/>
            </a:endParaRPr>
          </a:p>
        </p:txBody>
      </p:sp>
      <p:sp>
        <p:nvSpPr>
          <p:cNvPr id="71685" name="AutoShape 5"/>
          <p:cNvSpPr>
            <a:spLocks noChangeArrowheads="1"/>
          </p:cNvSpPr>
          <p:nvPr/>
        </p:nvSpPr>
        <p:spPr bwMode="auto">
          <a:xfrm>
            <a:off x="323528" y="3042804"/>
            <a:ext cx="3168352" cy="3554548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rgbClr val="99CCFF"/>
                    </a:gs>
                    <a:gs pos="100000">
                      <a:srgbClr val="99CCFF">
                        <a:gamma/>
                        <a:tint val="2745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ru-RU" dirty="0">
              <a:latin typeface="Verdana" pitchFamily="34" charset="0"/>
            </a:endParaRPr>
          </a:p>
        </p:txBody>
      </p:sp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394486" y="3073692"/>
            <a:ext cx="3097394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rgbClr val="000099"/>
                </a:solidFill>
              </a:rPr>
              <a:t>Участие  Самарской области</a:t>
            </a:r>
          </a:p>
          <a:p>
            <a:pPr algn="ctr" eaLnBrk="0" hangingPunct="0"/>
            <a:endParaRPr lang="ru-RU" sz="1600" b="1" dirty="0" smtClean="0">
              <a:solidFill>
                <a:srgbClr val="000099"/>
              </a:solidFill>
            </a:endParaRPr>
          </a:p>
          <a:p>
            <a:pPr algn="just" eaLnBrk="0" hangingPunct="0"/>
            <a:r>
              <a:rPr lang="ru-RU" sz="1400" b="1" dirty="0" smtClean="0">
                <a:solidFill>
                  <a:srgbClr val="000099"/>
                </a:solidFill>
              </a:rPr>
              <a:t>* предоставление </a:t>
            </a:r>
            <a:r>
              <a:rPr lang="ru-RU" sz="1400" b="1" dirty="0">
                <a:solidFill>
                  <a:srgbClr val="000099"/>
                </a:solidFill>
              </a:rPr>
              <a:t>земельного участка в </a:t>
            </a:r>
            <a:r>
              <a:rPr lang="ru-RU" sz="1400" b="1" dirty="0" smtClean="0">
                <a:solidFill>
                  <a:srgbClr val="000099"/>
                </a:solidFill>
              </a:rPr>
              <a:t>аренду;</a:t>
            </a:r>
          </a:p>
          <a:p>
            <a:pPr algn="just" eaLnBrk="0" hangingPunct="0"/>
            <a:endParaRPr lang="ru-RU" sz="1400" b="1" dirty="0" smtClean="0">
              <a:solidFill>
                <a:srgbClr val="000099"/>
              </a:solidFill>
            </a:endParaRPr>
          </a:p>
          <a:p>
            <a:pPr algn="just" eaLnBrk="0" hangingPunct="0"/>
            <a:r>
              <a:rPr lang="ru-RU" sz="1400" b="1" dirty="0" smtClean="0">
                <a:solidFill>
                  <a:srgbClr val="000099"/>
                </a:solidFill>
              </a:rPr>
              <a:t>* обеспечение </a:t>
            </a:r>
            <a:r>
              <a:rPr lang="ru-RU" sz="1400" b="1" dirty="0">
                <a:solidFill>
                  <a:srgbClr val="000099"/>
                </a:solidFill>
              </a:rPr>
              <a:t>возможности технологического подключения объекта к сетям инженерно-технического </a:t>
            </a:r>
            <a:r>
              <a:rPr lang="ru-RU" sz="1400" b="1" dirty="0" smtClean="0">
                <a:solidFill>
                  <a:srgbClr val="000099"/>
                </a:solidFill>
              </a:rPr>
              <a:t>обеспечения;</a:t>
            </a:r>
          </a:p>
          <a:p>
            <a:pPr algn="just" eaLnBrk="0" hangingPunct="0"/>
            <a:endParaRPr lang="ru-RU" sz="1400" b="1" dirty="0" smtClean="0">
              <a:solidFill>
                <a:srgbClr val="000099"/>
              </a:solidFill>
            </a:endParaRPr>
          </a:p>
          <a:p>
            <a:pPr algn="just" eaLnBrk="0" hangingPunct="0"/>
            <a:r>
              <a:rPr lang="ru-RU" sz="1400" b="1" dirty="0" smtClean="0">
                <a:solidFill>
                  <a:srgbClr val="000099"/>
                </a:solidFill>
              </a:rPr>
              <a:t>*предоставление информационной</a:t>
            </a:r>
            <a:r>
              <a:rPr lang="ru-RU" sz="1400" b="1" dirty="0">
                <a:solidFill>
                  <a:srgbClr val="000099"/>
                </a:solidFill>
              </a:rPr>
              <a:t>, организационной и правовой поддержки.</a:t>
            </a:r>
          </a:p>
          <a:p>
            <a:pPr eaLnBrk="0" hangingPunct="0"/>
            <a:endParaRPr lang="en-US" sz="1400" b="1" dirty="0">
              <a:solidFill>
                <a:srgbClr val="000099"/>
              </a:solidFill>
            </a:endParaRPr>
          </a:p>
        </p:txBody>
      </p:sp>
      <p:sp>
        <p:nvSpPr>
          <p:cNvPr id="71688" name="AutoShape 8"/>
          <p:cNvSpPr>
            <a:spLocks noChangeAspect="1" noChangeArrowheads="1" noTextEdit="1"/>
          </p:cNvSpPr>
          <p:nvPr/>
        </p:nvSpPr>
        <p:spPr bwMode="gray">
          <a:xfrm flipH="1">
            <a:off x="4868863" y="3252788"/>
            <a:ext cx="909637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/>
          </a:p>
        </p:txBody>
      </p:sp>
      <p:grpSp>
        <p:nvGrpSpPr>
          <p:cNvPr id="71690" name="Group 10"/>
          <p:cNvGrpSpPr>
            <a:grpSpLocks/>
          </p:cNvGrpSpPr>
          <p:nvPr/>
        </p:nvGrpSpPr>
        <p:grpSpPr bwMode="auto">
          <a:xfrm>
            <a:off x="518312" y="825944"/>
            <a:ext cx="8159030" cy="1421038"/>
            <a:chOff x="1997" y="1314"/>
            <a:chExt cx="1889" cy="1009"/>
          </a:xfrm>
          <a:solidFill>
            <a:schemeClr val="accent6"/>
          </a:solidFill>
        </p:grpSpPr>
        <p:grpSp>
          <p:nvGrpSpPr>
            <p:cNvPr id="71691" name="Group 11"/>
            <p:cNvGrpSpPr>
              <a:grpSpLocks/>
            </p:cNvGrpSpPr>
            <p:nvPr/>
          </p:nvGrpSpPr>
          <p:grpSpPr bwMode="auto">
            <a:xfrm>
              <a:off x="1997" y="1404"/>
              <a:ext cx="1889" cy="919"/>
              <a:chOff x="1973" y="1027"/>
              <a:chExt cx="1926" cy="937"/>
            </a:xfrm>
            <a:grpFill/>
          </p:grpSpPr>
          <p:sp>
            <p:nvSpPr>
              <p:cNvPr id="71692" name="Oval 12"/>
              <p:cNvSpPr>
                <a:spLocks noChangeArrowheads="1"/>
              </p:cNvSpPr>
              <p:nvPr/>
            </p:nvSpPr>
            <p:spPr bwMode="gray">
              <a:xfrm>
                <a:off x="1994" y="1057"/>
                <a:ext cx="1905" cy="907"/>
              </a:xfrm>
              <a:prstGeom prst="ellipse">
                <a:avLst/>
              </a:prstGeom>
              <a:ln/>
              <a:ex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71693" name="Oval 13"/>
              <p:cNvSpPr>
                <a:spLocks noChangeArrowheads="1"/>
              </p:cNvSpPr>
              <p:nvPr/>
            </p:nvSpPr>
            <p:spPr bwMode="gray">
              <a:xfrm>
                <a:off x="1973" y="1027"/>
                <a:ext cx="1905" cy="907"/>
              </a:xfrm>
              <a:prstGeom prst="ellipse">
                <a:avLst/>
              </a:prstGeom>
              <a:ln/>
              <a:ex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ru-RU" dirty="0"/>
              </a:p>
            </p:txBody>
          </p:sp>
        </p:grpSp>
        <p:sp>
          <p:nvSpPr>
            <p:cNvPr id="71694" name="Oval 14"/>
            <p:cNvSpPr>
              <a:spLocks noChangeArrowheads="1"/>
            </p:cNvSpPr>
            <p:nvPr/>
          </p:nvSpPr>
          <p:spPr bwMode="gray">
            <a:xfrm>
              <a:off x="2086" y="1314"/>
              <a:ext cx="1691" cy="845"/>
            </a:xfrm>
            <a:prstGeom prst="ellipse">
              <a:avLst/>
            </a:prstGeom>
            <a:ln/>
            <a:ex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eaVert" wrap="none" anchor="ctr"/>
            <a:lstStyle/>
            <a:p>
              <a:endParaRPr lang="ru-RU" dirty="0"/>
            </a:p>
          </p:txBody>
        </p:sp>
        <p:sp>
          <p:nvSpPr>
            <p:cNvPr id="71695" name="Oval 15"/>
            <p:cNvSpPr>
              <a:spLocks noChangeArrowheads="1"/>
            </p:cNvSpPr>
            <p:nvPr/>
          </p:nvSpPr>
          <p:spPr bwMode="gray">
            <a:xfrm>
              <a:off x="2108" y="1319"/>
              <a:ext cx="1650" cy="824"/>
            </a:xfrm>
            <a:prstGeom prst="ellipse">
              <a:avLst/>
            </a:prstGeom>
            <a:ln/>
            <a:ex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eaVert" wrap="none" anchor="ctr"/>
            <a:lstStyle/>
            <a:p>
              <a:endParaRPr lang="ru-RU" dirty="0"/>
            </a:p>
          </p:txBody>
        </p:sp>
        <p:sp>
          <p:nvSpPr>
            <p:cNvPr id="71696" name="Oval 16"/>
            <p:cNvSpPr>
              <a:spLocks noChangeArrowheads="1"/>
            </p:cNvSpPr>
            <p:nvPr/>
          </p:nvSpPr>
          <p:spPr bwMode="gray">
            <a:xfrm>
              <a:off x="2125" y="1327"/>
              <a:ext cx="1570" cy="770"/>
            </a:xfrm>
            <a:prstGeom prst="ellipse">
              <a:avLst/>
            </a:prstGeom>
            <a:ln/>
            <a:ex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eaVert" wrap="none" anchor="ctr"/>
            <a:lstStyle/>
            <a:p>
              <a:endParaRPr lang="ru-RU" dirty="0"/>
            </a:p>
          </p:txBody>
        </p:sp>
        <p:sp>
          <p:nvSpPr>
            <p:cNvPr id="71697" name="Oval 17"/>
            <p:cNvSpPr>
              <a:spLocks noChangeArrowheads="1"/>
            </p:cNvSpPr>
            <p:nvPr/>
          </p:nvSpPr>
          <p:spPr bwMode="gray">
            <a:xfrm>
              <a:off x="2208" y="1344"/>
              <a:ext cx="1382" cy="624"/>
            </a:xfrm>
            <a:prstGeom prst="ellipse">
              <a:avLst/>
            </a:prstGeom>
            <a:ln/>
            <a:ex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eaVert" wrap="none" anchor="ctr"/>
            <a:lstStyle/>
            <a:p>
              <a:endParaRPr lang="ru-RU" dirty="0"/>
            </a:p>
          </p:txBody>
        </p:sp>
      </p:grpSp>
      <p:sp>
        <p:nvSpPr>
          <p:cNvPr id="71698" name="Text Box 18"/>
          <p:cNvSpPr txBox="1">
            <a:spLocks noChangeArrowheads="1"/>
          </p:cNvSpPr>
          <p:nvPr/>
        </p:nvSpPr>
        <p:spPr bwMode="auto">
          <a:xfrm>
            <a:off x="997748" y="1116903"/>
            <a:ext cx="720879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/>
              <a:t>Создание и оснащение многофункционального реабилитационного </a:t>
            </a:r>
            <a:endParaRPr lang="ru-RU" b="1" dirty="0" smtClean="0"/>
          </a:p>
          <a:p>
            <a:pPr algn="ctr" eaLnBrk="0" hangingPunct="0"/>
            <a:r>
              <a:rPr lang="ru-RU" b="1" dirty="0" smtClean="0"/>
              <a:t>и </a:t>
            </a:r>
            <a:r>
              <a:rPr lang="ru-RU" b="1" dirty="0"/>
              <a:t>перинатального госпиталя в г.о. </a:t>
            </a:r>
            <a:r>
              <a:rPr lang="ru-RU" b="1" dirty="0" smtClean="0"/>
              <a:t>Самара</a:t>
            </a:r>
          </a:p>
          <a:p>
            <a:pPr algn="ctr" eaLnBrk="0" hangingPunct="0"/>
            <a:r>
              <a:rPr lang="ru-RU" b="1" dirty="0" smtClean="0">
                <a:solidFill>
                  <a:schemeClr val="bg1"/>
                </a:solidFill>
              </a:rPr>
              <a:t>Инвестор </a:t>
            </a:r>
            <a:r>
              <a:rPr lang="ru-RU" b="1" dirty="0">
                <a:solidFill>
                  <a:schemeClr val="bg1"/>
                </a:solidFill>
              </a:rPr>
              <a:t>– ЗАО «Медицинская компания ИДК</a:t>
            </a:r>
            <a:r>
              <a:rPr lang="ru-RU" b="1" dirty="0" smtClean="0">
                <a:solidFill>
                  <a:schemeClr val="bg1"/>
                </a:solidFill>
              </a:rPr>
              <a:t>» - ГК «Мать и дитя»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1699" name="Text Box 19"/>
          <p:cNvSpPr txBox="1">
            <a:spLocks noChangeArrowheads="1"/>
          </p:cNvSpPr>
          <p:nvPr/>
        </p:nvSpPr>
        <p:spPr bwMode="auto">
          <a:xfrm>
            <a:off x="6372200" y="3062982"/>
            <a:ext cx="2587405" cy="1929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99"/>
                </a:solidFill>
              </a:rPr>
              <a:t>Этап реализации проекта</a:t>
            </a:r>
          </a:p>
          <a:p>
            <a:pPr algn="ctr"/>
            <a:endParaRPr lang="ru-RU" sz="1600" b="1" dirty="0" smtClean="0">
              <a:solidFill>
                <a:srgbClr val="000099"/>
              </a:solidFill>
            </a:endParaRPr>
          </a:p>
          <a:p>
            <a:pPr lvl="0" indent="180000"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0099"/>
                </a:solidFill>
                <a:ea typeface="Calibri"/>
                <a:cs typeface="Times New Roman"/>
              </a:rPr>
              <a:t>Подписан инвестиционный </a:t>
            </a:r>
            <a:r>
              <a:rPr lang="ru-RU" sz="1400" b="1" dirty="0" smtClean="0">
                <a:solidFill>
                  <a:srgbClr val="000099"/>
                </a:solidFill>
                <a:ea typeface="Calibri"/>
                <a:cs typeface="Times New Roman"/>
              </a:rPr>
              <a:t>меморандум</a:t>
            </a:r>
            <a:endParaRPr lang="ru-RU" sz="600" b="1" dirty="0">
              <a:solidFill>
                <a:srgbClr val="000099"/>
              </a:solidFill>
              <a:ea typeface="Calibri"/>
              <a:cs typeface="Times New Roman"/>
            </a:endParaRPr>
          </a:p>
          <a:p>
            <a:pPr lvl="0" indent="180000" algn="just">
              <a:lnSpc>
                <a:spcPct val="115000"/>
              </a:lnSpc>
              <a:spcAft>
                <a:spcPts val="0"/>
              </a:spcAft>
            </a:pPr>
            <a:endParaRPr lang="ru-RU" sz="600" b="1" dirty="0">
              <a:solidFill>
                <a:srgbClr val="000099"/>
              </a:solidFill>
              <a:ea typeface="Calibri"/>
              <a:cs typeface="Times New Roman"/>
            </a:endParaRPr>
          </a:p>
          <a:p>
            <a:pPr lvl="0" indent="180000" algn="just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solidFill>
                  <a:srgbClr val="000099"/>
                </a:solidFill>
                <a:cs typeface="Times New Roman"/>
              </a:rPr>
              <a:t>Процедура выделения земельного </a:t>
            </a:r>
            <a:r>
              <a:rPr lang="ru-RU" sz="1400" b="1" dirty="0" smtClean="0">
                <a:solidFill>
                  <a:srgbClr val="000099"/>
                </a:solidFill>
                <a:cs typeface="Times New Roman"/>
              </a:rPr>
              <a:t>участка, разработка ПСД. </a:t>
            </a:r>
            <a:endParaRPr lang="ru-RU" sz="1400" b="1" dirty="0">
              <a:solidFill>
                <a:srgbClr val="000099"/>
              </a:solidFill>
              <a:cs typeface="Times New Roman"/>
            </a:endParaRPr>
          </a:p>
        </p:txBody>
      </p:sp>
      <p:sp>
        <p:nvSpPr>
          <p:cNvPr id="21" name="AutoShape 5"/>
          <p:cNvSpPr>
            <a:spLocks noChangeArrowheads="1"/>
          </p:cNvSpPr>
          <p:nvPr/>
        </p:nvSpPr>
        <p:spPr bwMode="auto">
          <a:xfrm>
            <a:off x="3690216" y="3068960"/>
            <a:ext cx="2465960" cy="3528392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rgbClr val="99CCFF"/>
                    </a:gs>
                    <a:gs pos="100000">
                      <a:srgbClr val="99CCFF">
                        <a:gamma/>
                        <a:tint val="2745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ru-RU" dirty="0">
              <a:latin typeface="Verdana" pitchFamily="34" charset="0"/>
            </a:endParaRP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3762224" y="3042804"/>
            <a:ext cx="2393952" cy="270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rgbClr val="000099"/>
                </a:solidFill>
              </a:rPr>
              <a:t>Параметры проекта:</a:t>
            </a:r>
          </a:p>
          <a:p>
            <a:pPr algn="ctr" eaLnBrk="0" hangingPunct="0"/>
            <a:endParaRPr lang="ru-RU" sz="1000" b="1" dirty="0">
              <a:solidFill>
                <a:srgbClr val="000099"/>
              </a:solidFill>
            </a:endParaRPr>
          </a:p>
          <a:p>
            <a:pPr algn="ctr" eaLnBrk="0" hangingPunct="0"/>
            <a:r>
              <a:rPr lang="ru-RU" sz="1400" b="1" u="sng" dirty="0" smtClean="0">
                <a:solidFill>
                  <a:srgbClr val="000099"/>
                </a:solidFill>
              </a:rPr>
              <a:t>Стоимость</a:t>
            </a:r>
            <a:r>
              <a:rPr lang="ru-RU" sz="1400" b="1" dirty="0" smtClean="0">
                <a:solidFill>
                  <a:srgbClr val="000099"/>
                </a:solidFill>
              </a:rPr>
              <a:t> </a:t>
            </a:r>
          </a:p>
          <a:p>
            <a:pPr algn="ctr" eaLnBrk="0" hangingPunct="0"/>
            <a:r>
              <a:rPr lang="ru-RU" sz="1400" b="1" dirty="0" smtClean="0">
                <a:solidFill>
                  <a:srgbClr val="000099"/>
                </a:solidFill>
              </a:rPr>
              <a:t>3  млрд. рублей</a:t>
            </a:r>
          </a:p>
          <a:p>
            <a:pPr algn="ctr" eaLnBrk="0" hangingPunct="0"/>
            <a:endParaRPr lang="ru-RU" sz="600" b="1" dirty="0">
              <a:solidFill>
                <a:srgbClr val="000099"/>
              </a:solidFill>
            </a:endParaRPr>
          </a:p>
          <a:p>
            <a:pPr algn="ctr" eaLnBrk="0" hangingPunct="0"/>
            <a:r>
              <a:rPr lang="ru-RU" sz="1400" b="1" u="sng" dirty="0" smtClean="0">
                <a:solidFill>
                  <a:srgbClr val="000099"/>
                </a:solidFill>
              </a:rPr>
              <a:t>Мощность</a:t>
            </a:r>
            <a:r>
              <a:rPr lang="ru-RU" sz="1400" b="1" dirty="0" smtClean="0">
                <a:solidFill>
                  <a:srgbClr val="000099"/>
                </a:solidFill>
              </a:rPr>
              <a:t>  </a:t>
            </a:r>
          </a:p>
          <a:p>
            <a:pPr algn="ctr" eaLnBrk="0" hangingPunct="0"/>
            <a:r>
              <a:rPr lang="ru-RU" sz="1400" b="1" dirty="0">
                <a:solidFill>
                  <a:srgbClr val="000099"/>
                </a:solidFill>
              </a:rPr>
              <a:t>150 </a:t>
            </a:r>
            <a:r>
              <a:rPr lang="ru-RU" sz="1400" b="1" dirty="0" smtClean="0">
                <a:solidFill>
                  <a:srgbClr val="000099"/>
                </a:solidFill>
              </a:rPr>
              <a:t>коек</a:t>
            </a:r>
          </a:p>
          <a:p>
            <a:pPr algn="ctr" eaLnBrk="0" hangingPunct="0"/>
            <a:endParaRPr lang="ru-RU" sz="600" b="1" dirty="0">
              <a:solidFill>
                <a:srgbClr val="000099"/>
              </a:solidFill>
            </a:endParaRPr>
          </a:p>
          <a:p>
            <a:pPr algn="ctr" eaLnBrk="0" hangingPunct="0"/>
            <a:r>
              <a:rPr lang="ru-RU" sz="1400" b="1" u="sng" dirty="0" smtClean="0">
                <a:solidFill>
                  <a:srgbClr val="000099"/>
                </a:solidFill>
              </a:rPr>
              <a:t>Количество рабочих мест</a:t>
            </a:r>
          </a:p>
          <a:p>
            <a:pPr algn="ctr" eaLnBrk="0" hangingPunct="0"/>
            <a:r>
              <a:rPr lang="ru-RU" sz="1400" b="1" dirty="0" smtClean="0">
                <a:solidFill>
                  <a:srgbClr val="000099"/>
                </a:solidFill>
              </a:rPr>
              <a:t>800</a:t>
            </a:r>
            <a:endParaRPr lang="ru-RU" sz="1600" b="1" dirty="0" smtClean="0">
              <a:solidFill>
                <a:srgbClr val="000099"/>
              </a:solidFill>
            </a:endParaRPr>
          </a:p>
          <a:p>
            <a:pPr algn="ctr" eaLnBrk="0" hangingPunct="0"/>
            <a:endParaRPr lang="ru-RU" sz="600" b="1" dirty="0" smtClean="0">
              <a:solidFill>
                <a:srgbClr val="000099"/>
              </a:solidFill>
            </a:endParaRPr>
          </a:p>
          <a:p>
            <a:pPr algn="ctr" eaLnBrk="0" hangingPunct="0"/>
            <a:r>
              <a:rPr lang="ru-RU" sz="1400" b="1" u="sng" dirty="0">
                <a:solidFill>
                  <a:srgbClr val="000099"/>
                </a:solidFill>
              </a:rPr>
              <a:t>Срок ввода</a:t>
            </a:r>
            <a:r>
              <a:rPr lang="ru-RU" sz="1400" b="1" dirty="0">
                <a:solidFill>
                  <a:srgbClr val="000099"/>
                </a:solidFill>
              </a:rPr>
              <a:t> </a:t>
            </a:r>
          </a:p>
          <a:p>
            <a:pPr algn="ctr" eaLnBrk="0" hangingPunct="0"/>
            <a:r>
              <a:rPr lang="ru-RU" sz="1400" b="1" dirty="0" smtClean="0">
                <a:solidFill>
                  <a:srgbClr val="000099"/>
                </a:solidFill>
              </a:rPr>
              <a:t>2018 </a:t>
            </a:r>
            <a:r>
              <a:rPr lang="ru-RU" sz="1400" b="1" dirty="0">
                <a:solidFill>
                  <a:srgbClr val="000099"/>
                </a:solidFill>
              </a:rPr>
              <a:t>год</a:t>
            </a:r>
          </a:p>
          <a:p>
            <a:pPr eaLnBrk="0" hangingPunct="0"/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" name="Нашивка 2"/>
          <p:cNvSpPr/>
          <p:nvPr/>
        </p:nvSpPr>
        <p:spPr>
          <a:xfrm rot="5400000">
            <a:off x="4441377" y="2524512"/>
            <a:ext cx="305690" cy="484632"/>
          </a:xfrm>
          <a:prstGeom prst="chevron">
            <a:avLst/>
          </a:prstGeom>
          <a:solidFill>
            <a:schemeClr val="accent6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6" name="Нашивка 25"/>
          <p:cNvSpPr/>
          <p:nvPr/>
        </p:nvSpPr>
        <p:spPr>
          <a:xfrm rot="8199841">
            <a:off x="2233735" y="2402577"/>
            <a:ext cx="645990" cy="484632"/>
          </a:xfrm>
          <a:prstGeom prst="chevron">
            <a:avLst/>
          </a:prstGeom>
          <a:solidFill>
            <a:schemeClr val="accent6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8" name="Нашивка 27"/>
          <p:cNvSpPr/>
          <p:nvPr/>
        </p:nvSpPr>
        <p:spPr>
          <a:xfrm rot="3402312">
            <a:off x="6315998" y="2371667"/>
            <a:ext cx="645990" cy="484632"/>
          </a:xfrm>
          <a:prstGeom prst="chevron">
            <a:avLst/>
          </a:prstGeom>
          <a:solidFill>
            <a:schemeClr val="accent6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3" name="Picture 1" descr="kozelbl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642910" cy="683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6020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8650" y="129204"/>
            <a:ext cx="8229600" cy="62068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0099"/>
                </a:solidFill>
              </a:rPr>
              <a:t>Реализуемые проекты ГЧП в Самарской области</a:t>
            </a:r>
            <a:endParaRPr lang="ru-RU" sz="2800" b="1" dirty="0">
              <a:solidFill>
                <a:srgbClr val="000099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02416095"/>
              </p:ext>
            </p:extLst>
          </p:nvPr>
        </p:nvGraphicFramePr>
        <p:xfrm>
          <a:off x="214282" y="908721"/>
          <a:ext cx="8750206" cy="5846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5103"/>
                <a:gridCol w="2874981"/>
                <a:gridCol w="1500122"/>
              </a:tblGrid>
              <a:tr h="706871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Наименование проекта</a:t>
                      </a:r>
                      <a:endParaRPr lang="ru-RU" sz="1800" dirty="0"/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75000"/>
                          </a:schemeClr>
                        </a:gs>
                        <a:gs pos="10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Форма</a:t>
                      </a:r>
                      <a:endParaRPr lang="ru-RU" sz="1800" dirty="0"/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75000"/>
                          </a:schemeClr>
                        </a:gs>
                        <a:gs pos="10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Объем инвестиций</a:t>
                      </a:r>
                      <a:endParaRPr lang="ru-RU" sz="1800" dirty="0"/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75000"/>
                          </a:schemeClr>
                        </a:gs>
                        <a:gs pos="10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1447404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0099"/>
                          </a:solidFill>
                        </a:rPr>
                        <a:t>Реконструкция стационара областной специализированной больницы восстановительного лечения в городском округе Самара</a:t>
                      </a:r>
                      <a:endParaRPr lang="ru-RU" sz="1600" b="1" dirty="0">
                        <a:solidFill>
                          <a:srgbClr val="000099"/>
                        </a:solidFill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bg1">
                            <a:lumMod val="75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99"/>
                          </a:solidFill>
                        </a:rPr>
                        <a:t>Концессионное соглашение сроком на 49 лет</a:t>
                      </a:r>
                    </a:p>
                    <a:p>
                      <a:pPr algn="ctr"/>
                      <a:r>
                        <a:rPr lang="ru-RU" sz="1600" b="1" baseline="0" dirty="0" smtClean="0">
                          <a:solidFill>
                            <a:srgbClr val="000099"/>
                          </a:solidFill>
                        </a:rPr>
                        <a:t>Срок ввода – 2017 год</a:t>
                      </a:r>
                      <a:endParaRPr lang="ru-RU" sz="1600" b="1" dirty="0">
                        <a:solidFill>
                          <a:srgbClr val="000099"/>
                        </a:solidFill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bg1">
                            <a:lumMod val="75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FF0000"/>
                          </a:solidFill>
                        </a:rPr>
                        <a:t>352</a:t>
                      </a:r>
                      <a:r>
                        <a:rPr lang="ru-RU" sz="16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ru-RU" sz="1600" b="1" baseline="0" dirty="0" smtClean="0">
                          <a:solidFill>
                            <a:srgbClr val="000099"/>
                          </a:solidFill>
                        </a:rPr>
                        <a:t>млн. рублей</a:t>
                      </a:r>
                      <a:r>
                        <a:rPr lang="ru-RU" sz="1600" b="1" dirty="0" smtClean="0">
                          <a:solidFill>
                            <a:srgbClr val="000099"/>
                          </a:solidFill>
                        </a:rPr>
                        <a:t> </a:t>
                      </a:r>
                      <a:endParaRPr lang="ru-RU" sz="1600" b="1" dirty="0">
                        <a:solidFill>
                          <a:srgbClr val="000099"/>
                        </a:solidFill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bg1">
                            <a:lumMod val="75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</a:tr>
              <a:tr h="1716687"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Создание и модернизация объектов здравоохранения, предназначенных для осуществления деятельности по организации лечебного питания </a:t>
                      </a:r>
                      <a:r>
                        <a:rPr lang="ru-RU" sz="1600" b="1" dirty="0" smtClean="0">
                          <a:solidFill>
                            <a:srgbClr val="000099"/>
                          </a:solidFill>
                        </a:rPr>
                        <a:t>ГБУЗ «Самарская областная клиническая больница им.</a:t>
                      </a:r>
                      <a:r>
                        <a:rPr lang="ru-RU" sz="1600" b="1" baseline="0" dirty="0" smtClean="0">
                          <a:solidFill>
                            <a:srgbClr val="000099"/>
                          </a:solidFill>
                        </a:rPr>
                        <a:t> В.Д. Середавина</a:t>
                      </a:r>
                      <a:r>
                        <a:rPr lang="ru-RU" sz="1600" b="1" dirty="0" smtClean="0">
                          <a:solidFill>
                            <a:srgbClr val="000099"/>
                          </a:solidFill>
                        </a:rPr>
                        <a:t>»</a:t>
                      </a:r>
                      <a:endParaRPr lang="ru-RU" sz="1600" b="1" dirty="0">
                        <a:solidFill>
                          <a:srgbClr val="000099"/>
                        </a:solidFill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bg1">
                            <a:lumMod val="75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99"/>
                          </a:solidFill>
                        </a:rPr>
                        <a:t>Концессионное соглашение сроком на 15 лет.</a:t>
                      </a: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000099"/>
                          </a:solidFill>
                        </a:rPr>
                        <a:t>Сроки ввода: – 2017 – 2018 гг. </a:t>
                      </a:r>
                      <a:endParaRPr lang="ru-RU" sz="1600" b="1" dirty="0">
                        <a:solidFill>
                          <a:srgbClr val="000099"/>
                        </a:solidFill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bg1">
                            <a:lumMod val="75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ru-RU" sz="1600" b="1" dirty="0" smtClean="0"/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000099"/>
                          </a:solidFill>
                        </a:rPr>
                        <a:t>млн. рублей</a:t>
                      </a:r>
                    </a:p>
                    <a:p>
                      <a:pPr algn="ctr"/>
                      <a:endParaRPr lang="ru-RU" sz="1600" b="1" dirty="0"/>
                    </a:p>
                  </a:txBody>
                  <a:tcPr anchor="ctr">
                    <a:gradFill>
                      <a:gsLst>
                        <a:gs pos="0">
                          <a:schemeClr val="bg1">
                            <a:lumMod val="75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</a:tr>
              <a:tr h="9088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000099"/>
                          </a:solidFill>
                        </a:rPr>
                        <a:t>Создание современного стерилизационного отделения в структуре ГБУЗ «Самарская областная клиническая больница им.</a:t>
                      </a:r>
                      <a:r>
                        <a:rPr lang="ru-RU" sz="1600" b="1" baseline="0" dirty="0" smtClean="0">
                          <a:solidFill>
                            <a:srgbClr val="000099"/>
                          </a:solidFill>
                        </a:rPr>
                        <a:t> В.Д. </a:t>
                      </a:r>
                      <a:r>
                        <a:rPr lang="ru-RU" sz="1600" b="1" baseline="0" dirty="0" err="1" smtClean="0">
                          <a:solidFill>
                            <a:srgbClr val="000099"/>
                          </a:solidFill>
                        </a:rPr>
                        <a:t>Середавина</a:t>
                      </a:r>
                      <a:r>
                        <a:rPr lang="ru-RU" sz="1600" b="1" dirty="0" smtClean="0">
                          <a:solidFill>
                            <a:srgbClr val="000099"/>
                          </a:solidFill>
                        </a:rPr>
                        <a:t>»</a:t>
                      </a:r>
                    </a:p>
                  </a:txBody>
                  <a:tcPr anchor="ctr">
                    <a:gradFill>
                      <a:gsLst>
                        <a:gs pos="0">
                          <a:schemeClr val="bg1">
                            <a:lumMod val="75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99"/>
                          </a:solidFill>
                        </a:rPr>
                        <a:t>Концессионное соглашение сроком на 9 лет.</a:t>
                      </a: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000099"/>
                          </a:solidFill>
                        </a:rPr>
                        <a:t>Срок ввода</a:t>
                      </a:r>
                      <a:r>
                        <a:rPr lang="ru-RU" sz="1600" b="1" baseline="0" dirty="0" smtClean="0">
                          <a:solidFill>
                            <a:srgbClr val="000099"/>
                          </a:solidFill>
                        </a:rPr>
                        <a:t> – март 2016 года.</a:t>
                      </a:r>
                      <a:r>
                        <a:rPr lang="ru-RU" sz="1600" b="1" dirty="0" smtClean="0">
                          <a:solidFill>
                            <a:srgbClr val="000099"/>
                          </a:solidFill>
                        </a:rPr>
                        <a:t> </a:t>
                      </a:r>
                    </a:p>
                  </a:txBody>
                  <a:tcPr anchor="ctr">
                    <a:gradFill>
                      <a:gsLst>
                        <a:gs pos="0">
                          <a:schemeClr val="bg1">
                            <a:lumMod val="75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  <a:p>
                      <a:pPr algn="ctr"/>
                      <a:r>
                        <a:rPr lang="ru-RU" sz="1600" b="1" baseline="0" dirty="0" smtClean="0">
                          <a:solidFill>
                            <a:srgbClr val="000099"/>
                          </a:solidFill>
                        </a:rPr>
                        <a:t>млн. рублей</a:t>
                      </a:r>
                      <a:endParaRPr lang="ru-RU" sz="1600" b="1" dirty="0">
                        <a:solidFill>
                          <a:srgbClr val="000099"/>
                        </a:solidFill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bg1">
                            <a:lumMod val="75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</a:tr>
              <a:tr h="9088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000099"/>
                          </a:solidFill>
                        </a:rPr>
                        <a:t>Строительстве диагностического центра на территории ГБУЗ «Самарская городская больница № 10»</a:t>
                      </a:r>
                    </a:p>
                  </a:txBody>
                  <a:tcPr anchor="ctr">
                    <a:gradFill>
                      <a:gsLst>
                        <a:gs pos="0">
                          <a:schemeClr val="bg1">
                            <a:lumMod val="75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99"/>
                          </a:solidFill>
                        </a:rPr>
                        <a:t>Концессионное соглашение</a:t>
                      </a: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000099"/>
                          </a:solidFill>
                        </a:rPr>
                        <a:t>сроком на 26 лет</a:t>
                      </a: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000099"/>
                          </a:solidFill>
                        </a:rPr>
                        <a:t>Срок ввода – 2017 год.</a:t>
                      </a:r>
                      <a:endParaRPr lang="ru-RU" sz="1600" b="1" dirty="0">
                        <a:solidFill>
                          <a:srgbClr val="000099"/>
                        </a:solidFill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bg1">
                            <a:lumMod val="75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115</a:t>
                      </a:r>
                      <a:endParaRPr lang="ru-RU" sz="1600" b="1" dirty="0" smtClean="0"/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000099"/>
                          </a:solidFill>
                        </a:rPr>
                        <a:t>млн. рублей</a:t>
                      </a:r>
                      <a:endParaRPr lang="ru-RU" sz="1600" b="1" dirty="0">
                        <a:solidFill>
                          <a:srgbClr val="000099"/>
                        </a:solidFill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bg1">
                            <a:lumMod val="75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</a:tr>
            </a:tbl>
          </a:graphicData>
        </a:graphic>
      </p:graphicFrame>
      <p:pic>
        <p:nvPicPr>
          <p:cNvPr id="5" name="Picture 1" descr="kozelbl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642910" cy="683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9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085184"/>
            <a:ext cx="8229600" cy="137160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0099"/>
                </a:solidFill>
              </a:rPr>
              <a:t>Р</a:t>
            </a:r>
            <a:r>
              <a:rPr lang="ru-RU" sz="2800" b="1" dirty="0" smtClean="0">
                <a:solidFill>
                  <a:srgbClr val="000099"/>
                </a:solidFill>
              </a:rPr>
              <a:t>еализация проектов по созданию </a:t>
            </a:r>
            <a:r>
              <a:rPr lang="ru-RU" sz="2800" b="1" dirty="0">
                <a:solidFill>
                  <a:srgbClr val="000099"/>
                </a:solidFill>
              </a:rPr>
              <a:t>фармацевтического производства полного цикла,</a:t>
            </a:r>
            <a:r>
              <a:rPr lang="ru-RU" sz="2800" dirty="0">
                <a:solidFill>
                  <a:srgbClr val="000099"/>
                </a:solidFill>
              </a:rPr>
              <a:t/>
            </a:r>
            <a:br>
              <a:rPr lang="ru-RU" sz="2800" dirty="0">
                <a:solidFill>
                  <a:srgbClr val="000099"/>
                </a:solidFill>
              </a:rPr>
            </a:br>
            <a:r>
              <a:rPr lang="ru-RU" sz="2800" b="1" dirty="0">
                <a:solidFill>
                  <a:srgbClr val="000099"/>
                </a:solidFill>
              </a:rPr>
              <a:t>включающего опытно-промышленный синтез </a:t>
            </a:r>
            <a:r>
              <a:rPr lang="ru-RU" sz="2800" b="1" dirty="0" smtClean="0">
                <a:solidFill>
                  <a:srgbClr val="000099"/>
                </a:solidFill>
              </a:rPr>
              <a:t>фармацевтических субстанций</a:t>
            </a:r>
            <a:r>
              <a:rPr lang="ru-RU" sz="2800" dirty="0">
                <a:solidFill>
                  <a:srgbClr val="000099"/>
                </a:solidFill>
              </a:rPr>
              <a:t/>
            </a:r>
            <a:br>
              <a:rPr lang="ru-RU" sz="2800" dirty="0">
                <a:solidFill>
                  <a:srgbClr val="000099"/>
                </a:solidFill>
              </a:rPr>
            </a:br>
            <a:endParaRPr lang="ru-RU" sz="2800" dirty="0">
              <a:solidFill>
                <a:srgbClr val="000099"/>
              </a:solidFill>
            </a:endParaRPr>
          </a:p>
        </p:txBody>
      </p:sp>
      <p:pic>
        <p:nvPicPr>
          <p:cNvPr id="596996" name="Picture 4" descr="http://favea.org/media/rokgallery/d/deb69f5d-8e43-424e-b722-1441be967739/9530e715-cde9-44b3-9082-7b93e027a90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77364"/>
            <a:ext cx="4093047" cy="245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6998" name="Picture 6" descr="https://encrypted-tbn0.gstatic.com/images?q=tbn:ANd9GcTCyf2WCQ014bLcRPWKlt9hcl5NoDB_BHj_toWpbTSGtQq3GtT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56504" y="2009932"/>
            <a:ext cx="2187496" cy="245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7000" name="Picture 8" descr="https://encrypted-tbn3.gstatic.com/images?q=tbn:ANd9GcTNp0XR8MAQ0lC9dm3eLLx7gbXNrPyv472jXQ4FDs_-vUAPsp9oKw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93047" y="1556792"/>
            <a:ext cx="2863457" cy="245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" descr="kozelbl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42852"/>
            <a:ext cx="642910" cy="683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597907658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1174" y="192913"/>
            <a:ext cx="8219256" cy="56207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0099"/>
                </a:solidFill>
              </a:rPr>
              <a:t>Реализуемые проекты в Самарской области</a:t>
            </a:r>
            <a:endParaRPr lang="en-US" sz="2800" b="1" dirty="0">
              <a:solidFill>
                <a:srgbClr val="000099"/>
              </a:solidFill>
            </a:endParaRPr>
          </a:p>
        </p:txBody>
      </p:sp>
      <p:sp>
        <p:nvSpPr>
          <p:cNvPr id="71683" name="AutoShape 3"/>
          <p:cNvSpPr>
            <a:spLocks noChangeArrowheads="1"/>
          </p:cNvSpPr>
          <p:nvPr/>
        </p:nvSpPr>
        <p:spPr bwMode="auto">
          <a:xfrm>
            <a:off x="6259144" y="3016980"/>
            <a:ext cx="2705343" cy="3580372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rgbClr val="99CCFF"/>
                    </a:gs>
                    <a:gs pos="100000">
                      <a:srgbClr val="99CCFF">
                        <a:gamma/>
                        <a:tint val="2745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ru-RU" dirty="0">
              <a:latin typeface="Verdana" pitchFamily="34" charset="0"/>
            </a:endParaRPr>
          </a:p>
        </p:txBody>
      </p:sp>
      <p:sp>
        <p:nvSpPr>
          <p:cNvPr id="71685" name="AutoShape 5"/>
          <p:cNvSpPr>
            <a:spLocks noChangeArrowheads="1"/>
          </p:cNvSpPr>
          <p:nvPr/>
        </p:nvSpPr>
        <p:spPr bwMode="auto">
          <a:xfrm>
            <a:off x="394486" y="3042804"/>
            <a:ext cx="3025386" cy="3554548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rgbClr val="99CCFF"/>
                    </a:gs>
                    <a:gs pos="100000">
                      <a:srgbClr val="99CCFF">
                        <a:gamma/>
                        <a:tint val="2745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ru-RU" dirty="0">
              <a:latin typeface="Verdana" pitchFamily="34" charset="0"/>
            </a:endParaRPr>
          </a:p>
        </p:txBody>
      </p:sp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323528" y="3073692"/>
            <a:ext cx="3096344" cy="340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rgbClr val="000099"/>
                </a:solidFill>
              </a:rPr>
              <a:t>Участие  Самарской области</a:t>
            </a:r>
          </a:p>
          <a:p>
            <a:pPr algn="ctr" eaLnBrk="0" hangingPunct="0"/>
            <a:endParaRPr lang="ru-RU" sz="1600" b="1" dirty="0" smtClean="0">
              <a:solidFill>
                <a:srgbClr val="000099"/>
              </a:solidFill>
            </a:endParaRPr>
          </a:p>
          <a:p>
            <a:pPr algn="just" eaLnBrk="0" hangingPunct="0"/>
            <a:r>
              <a:rPr lang="ru-RU" sz="1400" b="1" dirty="0" smtClean="0">
                <a:solidFill>
                  <a:srgbClr val="000099"/>
                </a:solidFill>
              </a:rPr>
              <a:t>* Заключение договора аренды с инвестиционными обязательствами сроком на 15 лет с предоставлением площади 1000 м на территории хирургического корпуса ГКБ № 5 г.о. Тольятти;</a:t>
            </a:r>
          </a:p>
          <a:p>
            <a:pPr algn="just" eaLnBrk="0" hangingPunct="0"/>
            <a:endParaRPr lang="ru-RU" sz="500" b="1" dirty="0">
              <a:solidFill>
                <a:srgbClr val="000099"/>
              </a:solidFill>
            </a:endParaRPr>
          </a:p>
          <a:p>
            <a:pPr algn="just" eaLnBrk="0" hangingPunct="0"/>
            <a:endParaRPr lang="ru-RU" sz="500" b="1" dirty="0">
              <a:solidFill>
                <a:srgbClr val="000099"/>
              </a:solidFill>
            </a:endParaRPr>
          </a:p>
          <a:p>
            <a:pPr algn="just" eaLnBrk="0" hangingPunct="0"/>
            <a:r>
              <a:rPr lang="ru-RU" sz="1400" b="1" dirty="0" smtClean="0">
                <a:solidFill>
                  <a:srgbClr val="000099"/>
                </a:solidFill>
              </a:rPr>
              <a:t>* оплата медицинской помощи населению за </a:t>
            </a:r>
            <a:r>
              <a:rPr lang="ru-RU" sz="1400" b="1" dirty="0">
                <a:solidFill>
                  <a:srgbClr val="000099"/>
                </a:solidFill>
              </a:rPr>
              <a:t>счет средств </a:t>
            </a:r>
            <a:r>
              <a:rPr lang="ru-RU" sz="1400" b="1" dirty="0" smtClean="0">
                <a:solidFill>
                  <a:srgbClr val="000099"/>
                </a:solidFill>
              </a:rPr>
              <a:t>ТФОМС;</a:t>
            </a:r>
          </a:p>
          <a:p>
            <a:pPr algn="just" eaLnBrk="0" hangingPunct="0"/>
            <a:endParaRPr lang="ru-RU" sz="500" b="1" dirty="0">
              <a:solidFill>
                <a:srgbClr val="000099"/>
              </a:solidFill>
            </a:endParaRPr>
          </a:p>
          <a:p>
            <a:pPr algn="just" eaLnBrk="0" hangingPunct="0"/>
            <a:r>
              <a:rPr lang="ru-RU" sz="1400" b="1" dirty="0" smtClean="0">
                <a:solidFill>
                  <a:srgbClr val="000099"/>
                </a:solidFill>
              </a:rPr>
              <a:t>* </a:t>
            </a:r>
            <a:r>
              <a:rPr lang="ru-RU" sz="1400" b="1" dirty="0">
                <a:solidFill>
                  <a:srgbClr val="000099"/>
                </a:solidFill>
              </a:rPr>
              <a:t>предоставление информационной, организационной и правовой поддержки.</a:t>
            </a:r>
          </a:p>
          <a:p>
            <a:pPr eaLnBrk="0" hangingPunct="0"/>
            <a:endParaRPr lang="en-US" sz="1400" dirty="0">
              <a:solidFill>
                <a:srgbClr val="000099"/>
              </a:solidFill>
            </a:endParaRPr>
          </a:p>
        </p:txBody>
      </p:sp>
      <p:sp>
        <p:nvSpPr>
          <p:cNvPr id="71688" name="AutoShape 8"/>
          <p:cNvSpPr>
            <a:spLocks noChangeAspect="1" noChangeArrowheads="1" noTextEdit="1"/>
          </p:cNvSpPr>
          <p:nvPr/>
        </p:nvSpPr>
        <p:spPr bwMode="gray">
          <a:xfrm flipH="1">
            <a:off x="4868863" y="3252788"/>
            <a:ext cx="909637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/>
          </a:p>
        </p:txBody>
      </p:sp>
      <p:grpSp>
        <p:nvGrpSpPr>
          <p:cNvPr id="71690" name="Group 10"/>
          <p:cNvGrpSpPr>
            <a:grpSpLocks/>
          </p:cNvGrpSpPr>
          <p:nvPr/>
        </p:nvGrpSpPr>
        <p:grpSpPr bwMode="auto">
          <a:xfrm>
            <a:off x="518312" y="1017466"/>
            <a:ext cx="8159030" cy="1229516"/>
            <a:chOff x="1997" y="1314"/>
            <a:chExt cx="1889" cy="1009"/>
          </a:xfr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1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</p:grpSpPr>
        <p:grpSp>
          <p:nvGrpSpPr>
            <p:cNvPr id="71691" name="Group 11"/>
            <p:cNvGrpSpPr>
              <a:grpSpLocks/>
            </p:cNvGrpSpPr>
            <p:nvPr/>
          </p:nvGrpSpPr>
          <p:grpSpPr bwMode="auto">
            <a:xfrm>
              <a:off x="1997" y="1404"/>
              <a:ext cx="1889" cy="919"/>
              <a:chOff x="1973" y="1027"/>
              <a:chExt cx="1926" cy="937"/>
            </a:xfrm>
            <a:grpFill/>
          </p:grpSpPr>
          <p:sp>
            <p:nvSpPr>
              <p:cNvPr id="71692" name="Oval 12"/>
              <p:cNvSpPr>
                <a:spLocks noChangeArrowheads="1"/>
              </p:cNvSpPr>
              <p:nvPr/>
            </p:nvSpPr>
            <p:spPr bwMode="gray">
              <a:xfrm>
                <a:off x="1994" y="1057"/>
                <a:ext cx="1905" cy="907"/>
              </a:xfrm>
              <a:prstGeom prst="ellipse">
                <a:avLst/>
              </a:prstGeom>
              <a:grpFill/>
              <a:ln/>
              <a:extLst/>
            </p:spPr>
            <p:style>
              <a:lnRef idx="1">
                <a:schemeClr val="accent1"/>
              </a:lnRef>
              <a:fillRef idx="1003">
                <a:schemeClr val="lt2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71693" name="Oval 13"/>
              <p:cNvSpPr>
                <a:spLocks noChangeArrowheads="1"/>
              </p:cNvSpPr>
              <p:nvPr/>
            </p:nvSpPr>
            <p:spPr bwMode="gray">
              <a:xfrm>
                <a:off x="1973" y="1027"/>
                <a:ext cx="1905" cy="907"/>
              </a:xfrm>
              <a:prstGeom prst="ellipse">
                <a:avLst/>
              </a:prstGeom>
              <a:grpFill/>
              <a:ln/>
              <a:extLst/>
            </p:spPr>
            <p:style>
              <a:lnRef idx="1">
                <a:schemeClr val="accent1"/>
              </a:lnRef>
              <a:fillRef idx="1003">
                <a:schemeClr val="lt2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ru-RU" dirty="0"/>
              </a:p>
            </p:txBody>
          </p:sp>
        </p:grpSp>
        <p:sp>
          <p:nvSpPr>
            <p:cNvPr id="71694" name="Oval 14"/>
            <p:cNvSpPr>
              <a:spLocks noChangeArrowheads="1"/>
            </p:cNvSpPr>
            <p:nvPr/>
          </p:nvSpPr>
          <p:spPr bwMode="gray">
            <a:xfrm>
              <a:off x="2086" y="1314"/>
              <a:ext cx="1691" cy="845"/>
            </a:xfrm>
            <a:prstGeom prst="ellipse">
              <a:avLst/>
            </a:prstGeom>
            <a:grpFill/>
            <a:ln/>
            <a:extLst/>
          </p:spPr>
          <p:style>
            <a:lnRef idx="1">
              <a:schemeClr val="accent1"/>
            </a:lnRef>
            <a:fillRef idx="1003">
              <a:schemeClr val="lt2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eaVert" wrap="none" anchor="ctr"/>
            <a:lstStyle/>
            <a:p>
              <a:endParaRPr lang="ru-RU" dirty="0"/>
            </a:p>
          </p:txBody>
        </p:sp>
        <p:sp>
          <p:nvSpPr>
            <p:cNvPr id="71695" name="Oval 15"/>
            <p:cNvSpPr>
              <a:spLocks noChangeArrowheads="1"/>
            </p:cNvSpPr>
            <p:nvPr/>
          </p:nvSpPr>
          <p:spPr bwMode="gray">
            <a:xfrm>
              <a:off x="2108" y="1319"/>
              <a:ext cx="1650" cy="824"/>
            </a:xfrm>
            <a:prstGeom prst="ellipse">
              <a:avLst/>
            </a:prstGeom>
            <a:grpFill/>
            <a:ln/>
            <a:extLst/>
          </p:spPr>
          <p:style>
            <a:lnRef idx="1">
              <a:schemeClr val="accent1"/>
            </a:lnRef>
            <a:fillRef idx="1003">
              <a:schemeClr val="lt2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eaVert" wrap="none" anchor="ctr"/>
            <a:lstStyle/>
            <a:p>
              <a:endParaRPr lang="ru-RU" dirty="0"/>
            </a:p>
          </p:txBody>
        </p:sp>
        <p:sp>
          <p:nvSpPr>
            <p:cNvPr id="71696" name="Oval 16"/>
            <p:cNvSpPr>
              <a:spLocks noChangeArrowheads="1"/>
            </p:cNvSpPr>
            <p:nvPr/>
          </p:nvSpPr>
          <p:spPr bwMode="gray">
            <a:xfrm>
              <a:off x="2125" y="1327"/>
              <a:ext cx="1570" cy="770"/>
            </a:xfrm>
            <a:prstGeom prst="ellipse">
              <a:avLst/>
            </a:prstGeom>
            <a:grpFill/>
            <a:ln/>
            <a:extLst/>
          </p:spPr>
          <p:style>
            <a:lnRef idx="1">
              <a:schemeClr val="accent1"/>
            </a:lnRef>
            <a:fillRef idx="1003">
              <a:schemeClr val="lt2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eaVert" wrap="none" anchor="ctr"/>
            <a:lstStyle/>
            <a:p>
              <a:endParaRPr lang="ru-RU" dirty="0"/>
            </a:p>
          </p:txBody>
        </p:sp>
        <p:sp>
          <p:nvSpPr>
            <p:cNvPr id="71697" name="Oval 17"/>
            <p:cNvSpPr>
              <a:spLocks noChangeArrowheads="1"/>
            </p:cNvSpPr>
            <p:nvPr/>
          </p:nvSpPr>
          <p:spPr bwMode="gray">
            <a:xfrm>
              <a:off x="2208" y="1344"/>
              <a:ext cx="1382" cy="624"/>
            </a:xfrm>
            <a:prstGeom prst="ellipse">
              <a:avLst/>
            </a:prstGeom>
            <a:grpFill/>
            <a:ln/>
            <a:extLst/>
          </p:spPr>
          <p:style>
            <a:lnRef idx="1">
              <a:schemeClr val="accent1"/>
            </a:lnRef>
            <a:fillRef idx="1003">
              <a:schemeClr val="lt2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eaVert" wrap="none" anchor="ctr"/>
            <a:lstStyle/>
            <a:p>
              <a:endParaRPr lang="ru-RU" dirty="0"/>
            </a:p>
          </p:txBody>
        </p:sp>
      </p:grpSp>
      <p:sp>
        <p:nvSpPr>
          <p:cNvPr id="71698" name="Text Box 18"/>
          <p:cNvSpPr txBox="1">
            <a:spLocks noChangeArrowheads="1"/>
          </p:cNvSpPr>
          <p:nvPr/>
        </p:nvSpPr>
        <p:spPr bwMode="auto">
          <a:xfrm>
            <a:off x="1485459" y="1116903"/>
            <a:ext cx="626868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 smtClean="0"/>
              <a:t>Реконструкция </a:t>
            </a:r>
            <a:r>
              <a:rPr lang="ru-RU" b="1" dirty="0"/>
              <a:t>и оснащение </a:t>
            </a:r>
            <a:r>
              <a:rPr lang="ru-RU" b="1" dirty="0" smtClean="0"/>
              <a:t>центра нефрологии и диализа на базе ГКБ № 5 г.о. Тольятти</a:t>
            </a:r>
          </a:p>
          <a:p>
            <a:pPr algn="ctr" eaLnBrk="0" hangingPunct="0"/>
            <a:r>
              <a:rPr lang="ru-RU" b="1" dirty="0" smtClean="0">
                <a:solidFill>
                  <a:schemeClr val="bg1"/>
                </a:solidFill>
              </a:rPr>
              <a:t>Инвестор </a:t>
            </a:r>
            <a:r>
              <a:rPr lang="ru-RU" b="1" dirty="0">
                <a:solidFill>
                  <a:schemeClr val="bg1"/>
                </a:solidFill>
              </a:rPr>
              <a:t>– ООО </a:t>
            </a:r>
            <a:r>
              <a:rPr lang="ru-RU" b="1" dirty="0" smtClean="0">
                <a:solidFill>
                  <a:schemeClr val="bg1"/>
                </a:solidFill>
              </a:rPr>
              <a:t>«</a:t>
            </a:r>
            <a:r>
              <a:rPr lang="ru-RU" b="1" dirty="0">
                <a:solidFill>
                  <a:schemeClr val="bg1"/>
                </a:solidFill>
              </a:rPr>
              <a:t>Медикал сервис компани</a:t>
            </a:r>
            <a:r>
              <a:rPr lang="ru-RU" b="1" dirty="0" smtClean="0">
                <a:solidFill>
                  <a:schemeClr val="bg1"/>
                </a:solidFill>
              </a:rPr>
              <a:t>»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1699" name="Text Box 19"/>
          <p:cNvSpPr txBox="1">
            <a:spLocks noChangeArrowheads="1"/>
          </p:cNvSpPr>
          <p:nvPr/>
        </p:nvSpPr>
        <p:spPr bwMode="auto">
          <a:xfrm>
            <a:off x="6259144" y="3062982"/>
            <a:ext cx="2700461" cy="3168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99"/>
                </a:solidFill>
              </a:rPr>
              <a:t>Этап реализации проекта</a:t>
            </a:r>
          </a:p>
          <a:p>
            <a:pPr algn="ctr"/>
            <a:endParaRPr lang="ru-RU" sz="1600" b="1" dirty="0" smtClean="0">
              <a:solidFill>
                <a:srgbClr val="000099"/>
              </a:solidFill>
            </a:endParaRPr>
          </a:p>
          <a:p>
            <a:pPr lvl="0" indent="180000"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000099"/>
                </a:solidFill>
                <a:ea typeface="Calibri"/>
                <a:cs typeface="Times New Roman"/>
              </a:rPr>
              <a:t>Подписан </a:t>
            </a:r>
            <a:r>
              <a:rPr lang="ru-RU" sz="1400" b="1" dirty="0" smtClean="0">
                <a:solidFill>
                  <a:srgbClr val="000099"/>
                </a:solidFill>
              </a:rPr>
              <a:t>договор </a:t>
            </a:r>
            <a:r>
              <a:rPr lang="ru-RU" sz="1400" b="1" dirty="0">
                <a:solidFill>
                  <a:srgbClr val="000099"/>
                </a:solidFill>
              </a:rPr>
              <a:t>аренды с </a:t>
            </a:r>
            <a:r>
              <a:rPr lang="ru-RU" sz="1400" b="1" dirty="0" smtClean="0">
                <a:solidFill>
                  <a:srgbClr val="000099"/>
                </a:solidFill>
              </a:rPr>
              <a:t>инвестиционными обязательствами </a:t>
            </a:r>
            <a:r>
              <a:rPr lang="ru-RU" sz="1400" b="1" dirty="0">
                <a:solidFill>
                  <a:srgbClr val="000099"/>
                </a:solidFill>
              </a:rPr>
              <a:t>сроком на 15 лет </a:t>
            </a:r>
            <a:r>
              <a:rPr lang="en-US" sz="1400" b="1" dirty="0" smtClean="0">
                <a:solidFill>
                  <a:srgbClr val="000099"/>
                </a:solidFill>
              </a:rPr>
              <a:t>c </a:t>
            </a:r>
            <a:r>
              <a:rPr lang="ru-RU" sz="1400" b="1" dirty="0" smtClean="0">
                <a:solidFill>
                  <a:srgbClr val="000099"/>
                </a:solidFill>
                <a:ea typeface="Calibri"/>
                <a:cs typeface="Times New Roman"/>
              </a:rPr>
              <a:t>ООО «</a:t>
            </a:r>
            <a:r>
              <a:rPr lang="en-US" sz="1400" b="1" dirty="0" smtClean="0">
                <a:solidFill>
                  <a:srgbClr val="000099"/>
                </a:solidFill>
                <a:ea typeface="Calibri"/>
                <a:cs typeface="Times New Roman"/>
              </a:rPr>
              <a:t>MSC</a:t>
            </a:r>
            <a:r>
              <a:rPr lang="ru-RU" sz="1400" b="1" dirty="0" smtClean="0">
                <a:solidFill>
                  <a:srgbClr val="000099"/>
                </a:solidFill>
                <a:ea typeface="Calibri"/>
                <a:cs typeface="Times New Roman"/>
              </a:rPr>
              <a:t>»</a:t>
            </a:r>
            <a:r>
              <a:rPr lang="ru-RU" sz="1400" b="1" dirty="0">
                <a:solidFill>
                  <a:srgbClr val="000099"/>
                </a:solidFill>
                <a:ea typeface="Calibri"/>
                <a:cs typeface="Times New Roman"/>
              </a:rPr>
              <a:t>.</a:t>
            </a:r>
            <a:endParaRPr lang="ru-RU" sz="1400" b="1" dirty="0" smtClean="0">
              <a:solidFill>
                <a:srgbClr val="000099"/>
              </a:solidFill>
              <a:ea typeface="Calibri"/>
              <a:cs typeface="Times New Roman"/>
            </a:endParaRPr>
          </a:p>
          <a:p>
            <a:pPr lvl="0" indent="180000" algn="just">
              <a:lnSpc>
                <a:spcPct val="115000"/>
              </a:lnSpc>
              <a:spcAft>
                <a:spcPts val="0"/>
              </a:spcAft>
            </a:pPr>
            <a:endParaRPr lang="ru-RU" sz="600" b="1" dirty="0">
              <a:solidFill>
                <a:srgbClr val="000099"/>
              </a:solidFill>
              <a:ea typeface="Calibri"/>
              <a:cs typeface="Times New Roman"/>
            </a:endParaRPr>
          </a:p>
          <a:p>
            <a:pPr lvl="0" indent="180000"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000099"/>
                </a:solidFill>
                <a:ea typeface="Calibri"/>
                <a:cs typeface="Times New Roman"/>
              </a:rPr>
              <a:t>Проведен капитальный ремонт центра и оснащение оборудованием.</a:t>
            </a:r>
          </a:p>
          <a:p>
            <a:pPr lvl="0" indent="180000" algn="just">
              <a:lnSpc>
                <a:spcPct val="115000"/>
              </a:lnSpc>
              <a:spcAft>
                <a:spcPts val="0"/>
              </a:spcAft>
            </a:pPr>
            <a:endParaRPr lang="ru-RU" sz="1400" b="1" dirty="0">
              <a:solidFill>
                <a:srgbClr val="000099"/>
              </a:solidFill>
              <a:cs typeface="Times New Roman"/>
            </a:endParaRPr>
          </a:p>
          <a:p>
            <a:pPr lvl="0" indent="180000"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000099"/>
                </a:solidFill>
                <a:cs typeface="Times New Roman"/>
              </a:rPr>
              <a:t>Центр полностью готов к работе.  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21" name="AutoShape 5"/>
          <p:cNvSpPr>
            <a:spLocks noChangeArrowheads="1"/>
          </p:cNvSpPr>
          <p:nvPr/>
        </p:nvSpPr>
        <p:spPr bwMode="auto">
          <a:xfrm>
            <a:off x="3690216" y="3068960"/>
            <a:ext cx="2321944" cy="3528392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rgbClr val="99CCFF"/>
                    </a:gs>
                    <a:gs pos="100000">
                      <a:srgbClr val="99CCFF">
                        <a:gamma/>
                        <a:tint val="2745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ru-RU" dirty="0">
              <a:latin typeface="Verdana" pitchFamily="34" charset="0"/>
            </a:endParaRP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3762224" y="3042804"/>
            <a:ext cx="2249936" cy="366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rgbClr val="000099"/>
                </a:solidFill>
              </a:rPr>
              <a:t>Параметры проекта:</a:t>
            </a:r>
          </a:p>
          <a:p>
            <a:pPr algn="ctr" eaLnBrk="0" hangingPunct="0"/>
            <a:endParaRPr lang="ru-RU" sz="1600" b="1" dirty="0">
              <a:solidFill>
                <a:srgbClr val="000099"/>
              </a:solidFill>
            </a:endParaRPr>
          </a:p>
          <a:p>
            <a:pPr algn="ctr" eaLnBrk="0" hangingPunct="0"/>
            <a:r>
              <a:rPr lang="ru-RU" sz="1400" b="1" u="sng" dirty="0" smtClean="0">
                <a:solidFill>
                  <a:srgbClr val="000099"/>
                </a:solidFill>
              </a:rPr>
              <a:t>Стоимость</a:t>
            </a:r>
            <a:r>
              <a:rPr lang="ru-RU" sz="1400" b="1" dirty="0" smtClean="0">
                <a:solidFill>
                  <a:srgbClr val="000099"/>
                </a:solidFill>
              </a:rPr>
              <a:t> </a:t>
            </a:r>
          </a:p>
          <a:p>
            <a:pPr algn="ctr" eaLnBrk="0" hangingPunct="0"/>
            <a:r>
              <a:rPr lang="ru-RU" sz="1400" b="1" dirty="0" smtClean="0">
                <a:solidFill>
                  <a:srgbClr val="000099"/>
                </a:solidFill>
              </a:rPr>
              <a:t>140 млн. рублей</a:t>
            </a:r>
          </a:p>
          <a:p>
            <a:pPr algn="ctr" eaLnBrk="0" hangingPunct="0"/>
            <a:endParaRPr lang="ru-RU" sz="1400" b="1" dirty="0">
              <a:solidFill>
                <a:srgbClr val="000099"/>
              </a:solidFill>
            </a:endParaRPr>
          </a:p>
          <a:p>
            <a:pPr algn="ctr" eaLnBrk="0" hangingPunct="0"/>
            <a:r>
              <a:rPr lang="ru-RU" sz="1400" b="1" u="sng" dirty="0" smtClean="0">
                <a:solidFill>
                  <a:srgbClr val="000099"/>
                </a:solidFill>
              </a:rPr>
              <a:t>Мощность</a:t>
            </a:r>
            <a:r>
              <a:rPr lang="ru-RU" sz="1400" b="1" dirty="0" smtClean="0">
                <a:solidFill>
                  <a:srgbClr val="000099"/>
                </a:solidFill>
              </a:rPr>
              <a:t> </a:t>
            </a:r>
          </a:p>
          <a:p>
            <a:pPr algn="ctr" eaLnBrk="0" hangingPunct="0"/>
            <a:r>
              <a:rPr lang="ru-RU" sz="1400" b="1" dirty="0" smtClean="0">
                <a:solidFill>
                  <a:srgbClr val="000099"/>
                </a:solidFill>
              </a:rPr>
              <a:t>25 аппаратов «ИП»</a:t>
            </a:r>
          </a:p>
          <a:p>
            <a:pPr algn="ctr" eaLnBrk="0" hangingPunct="0"/>
            <a:r>
              <a:rPr lang="ru-RU" sz="1400" b="1" dirty="0" smtClean="0">
                <a:solidFill>
                  <a:srgbClr val="000099"/>
                </a:solidFill>
              </a:rPr>
              <a:t>(150 пациентов)</a:t>
            </a:r>
            <a:endParaRPr lang="ru-RU" sz="1400" b="1" dirty="0">
              <a:solidFill>
                <a:srgbClr val="000099"/>
              </a:solidFill>
            </a:endParaRPr>
          </a:p>
          <a:p>
            <a:pPr algn="ctr" eaLnBrk="0" hangingPunct="0"/>
            <a:endParaRPr lang="ru-RU" sz="1400" b="1" dirty="0">
              <a:solidFill>
                <a:srgbClr val="000099"/>
              </a:solidFill>
            </a:endParaRPr>
          </a:p>
          <a:p>
            <a:pPr algn="ctr" eaLnBrk="0" hangingPunct="0"/>
            <a:r>
              <a:rPr lang="ru-RU" sz="1400" b="1" u="sng" dirty="0" smtClean="0">
                <a:solidFill>
                  <a:srgbClr val="000099"/>
                </a:solidFill>
              </a:rPr>
              <a:t>Количество рабочих мест</a:t>
            </a:r>
            <a:r>
              <a:rPr lang="ru-RU" sz="1400" b="1" dirty="0" smtClean="0">
                <a:solidFill>
                  <a:srgbClr val="000099"/>
                </a:solidFill>
              </a:rPr>
              <a:t> 50</a:t>
            </a:r>
          </a:p>
          <a:p>
            <a:pPr algn="ctr" eaLnBrk="0" hangingPunct="0"/>
            <a:endParaRPr lang="ru-RU" sz="1600" b="1" dirty="0" smtClean="0">
              <a:solidFill>
                <a:srgbClr val="000099"/>
              </a:solidFill>
            </a:endParaRPr>
          </a:p>
          <a:p>
            <a:pPr algn="ctr" eaLnBrk="0" hangingPunct="0"/>
            <a:r>
              <a:rPr lang="ru-RU" sz="1400" b="1" u="sng" dirty="0">
                <a:solidFill>
                  <a:srgbClr val="000099"/>
                </a:solidFill>
              </a:rPr>
              <a:t>Срок ввода</a:t>
            </a:r>
          </a:p>
          <a:p>
            <a:pPr algn="ctr" eaLnBrk="0" hangingPunct="0"/>
            <a:r>
              <a:rPr lang="ru-RU" sz="1400" b="1" dirty="0" smtClean="0">
                <a:solidFill>
                  <a:srgbClr val="000099"/>
                </a:solidFill>
              </a:rPr>
              <a:t>1 апреля 2016 года</a:t>
            </a:r>
            <a:endParaRPr lang="ru-RU" sz="1400" b="1" dirty="0">
              <a:solidFill>
                <a:srgbClr val="000099"/>
              </a:solidFill>
            </a:endParaRPr>
          </a:p>
          <a:p>
            <a:pPr algn="ctr" eaLnBrk="0" hangingPunct="0"/>
            <a:endParaRPr lang="ru-RU" sz="1600" b="1" dirty="0" smtClean="0">
              <a:solidFill>
                <a:srgbClr val="000099"/>
              </a:solidFill>
            </a:endParaRPr>
          </a:p>
          <a:p>
            <a:pPr eaLnBrk="0" hangingPunct="0"/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" name="Нашивка 2"/>
          <p:cNvSpPr/>
          <p:nvPr/>
        </p:nvSpPr>
        <p:spPr>
          <a:xfrm rot="5400000">
            <a:off x="4587145" y="2427965"/>
            <a:ext cx="498785" cy="484632"/>
          </a:xfrm>
          <a:prstGeom prst="chevron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6" name="Нашивка 25"/>
          <p:cNvSpPr/>
          <p:nvPr/>
        </p:nvSpPr>
        <p:spPr>
          <a:xfrm rot="8199841">
            <a:off x="1697900" y="2402577"/>
            <a:ext cx="645990" cy="484632"/>
          </a:xfrm>
          <a:prstGeom prst="chevron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8" name="Нашивка 27"/>
          <p:cNvSpPr/>
          <p:nvPr/>
        </p:nvSpPr>
        <p:spPr>
          <a:xfrm rot="3402312">
            <a:off x="7134529" y="2371666"/>
            <a:ext cx="645990" cy="484632"/>
          </a:xfrm>
          <a:prstGeom prst="chevron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3" name="Picture 1" descr="kozelbl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642910" cy="683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8857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57192" y="0"/>
            <a:ext cx="80724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</a:rPr>
              <a:t>Центр нефрологии и диализа ГКБ № 5 г.о. Тольятти</a:t>
            </a:r>
          </a:p>
          <a:p>
            <a:pPr algn="ctr"/>
            <a:r>
              <a:rPr lang="ru-RU" sz="1600" b="1" dirty="0" smtClean="0">
                <a:solidFill>
                  <a:srgbClr val="000099"/>
                </a:solidFill>
              </a:rPr>
              <a:t>Форма реализации проекта – аренда с инвестиционными обязательствами </a:t>
            </a:r>
            <a:endParaRPr lang="ru-RU" sz="1600" dirty="0"/>
          </a:p>
        </p:txBody>
      </p:sp>
      <p:pic>
        <p:nvPicPr>
          <p:cNvPr id="4" name="Picture 1" descr="kozelbl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642910" cy="683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" y="825944"/>
            <a:ext cx="9144000" cy="603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850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Название 1"/>
          <p:cNvSpPr>
            <a:spLocks noGrp="1"/>
          </p:cNvSpPr>
          <p:nvPr>
            <p:ph type="title"/>
          </p:nvPr>
        </p:nvSpPr>
        <p:spPr>
          <a:xfrm>
            <a:off x="971600" y="292544"/>
            <a:ext cx="8172400" cy="1066800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ru-RU" sz="2400" b="1" dirty="0" smtClean="0">
                <a:solidFill>
                  <a:srgbClr val="000099"/>
                </a:solidFill>
                <a:cs typeface="Arial" panose="020B0604020202020204" pitchFamily="34" charset="0"/>
              </a:rPr>
              <a:t>Привлечение внебюджетных инвестиций - </a:t>
            </a:r>
            <a:br>
              <a:rPr lang="ru-RU" altLang="ru-RU" sz="2400" b="1" dirty="0" smtClean="0">
                <a:solidFill>
                  <a:srgbClr val="000099"/>
                </a:solidFill>
                <a:cs typeface="Arial" panose="020B0604020202020204" pitchFamily="34" charset="0"/>
              </a:rPr>
            </a:br>
            <a:r>
              <a:rPr lang="ru-RU" altLang="ru-RU" sz="2400" b="1" dirty="0" smtClean="0">
                <a:solidFill>
                  <a:srgbClr val="000099"/>
                </a:solidFill>
                <a:cs typeface="Arial" panose="020B0604020202020204" pitchFamily="34" charset="0"/>
              </a:rPr>
              <a:t>эффективный механизм модернизации инфраструктуры системы здравоохранения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84784"/>
            <a:ext cx="8820472" cy="5190268"/>
          </a:xfrm>
        </p:spPr>
        <p:txBody>
          <a:bodyPr>
            <a:normAutofit lnSpcReduction="10000"/>
          </a:bodyPr>
          <a:lstStyle/>
          <a:p>
            <a:pPr marL="457200" lvl="1" indent="0" algn="just" eaLnBrk="1" hangingPunct="1">
              <a:lnSpc>
                <a:spcPct val="120000"/>
              </a:lnSpc>
              <a:spcBef>
                <a:spcPts val="0"/>
              </a:spcBef>
              <a:buClr>
                <a:srgbClr val="C00000"/>
              </a:buClr>
              <a:buNone/>
              <a:defRPr/>
            </a:pPr>
            <a:endParaRPr lang="ru-RU" sz="2400" b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lvl="1" algn="just">
              <a:lnSpc>
                <a:spcPct val="120000"/>
              </a:lnSpc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Активизация инвестиционных процессов </a:t>
            </a:r>
            <a:r>
              <a:rPr lang="ru-RU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в сфере здравоохранения должна стать ключом к дальнейшему развитию в отрасли, оказывать прямое влияние на доступность и качество медицинской помощи</a:t>
            </a:r>
            <a:r>
              <a:rPr lang="ru-RU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lvl="1" indent="0" algn="just">
              <a:lnSpc>
                <a:spcPct val="120000"/>
              </a:lnSpc>
              <a:spcBef>
                <a:spcPts val="0"/>
              </a:spcBef>
              <a:buClr>
                <a:srgbClr val="C00000"/>
              </a:buClr>
              <a:buNone/>
              <a:defRPr/>
            </a:pPr>
            <a:endParaRPr lang="ru-RU" sz="2400" b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lvl="1" algn="just">
              <a:lnSpc>
                <a:spcPct val="120000"/>
              </a:lnSpc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ru-RU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Рост эффективности управления инфраструктурой за счет привлечения частных инвестиций позволит существенно </a:t>
            </a:r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снизить риски за счет грамотного перераспределения бюджетных финансовых средств.</a:t>
            </a:r>
            <a:r>
              <a:rPr lang="ru-RU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endParaRPr lang="ru-RU" sz="2400" b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lvl="1" algn="just" eaLnBrk="1" hangingPunct="1">
              <a:lnSpc>
                <a:spcPct val="120000"/>
              </a:lnSpc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endParaRPr lang="ru-RU" sz="2400" b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A38BBEB-E0A0-48FF-9C48-5D541B8A033B}" type="slidenum">
              <a:rPr lang="ru-RU" altLang="ru-RU">
                <a:solidFill>
                  <a:srgbClr val="FFFFFF"/>
                </a:solidFill>
                <a:cs typeface="Arial" panose="020B0604020202020204" pitchFamily="34" charset="0"/>
              </a:rPr>
              <a:pPr/>
              <a:t>3</a:t>
            </a:fld>
            <a:endParaRPr lang="ru-RU" altLang="ru-RU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pic>
        <p:nvPicPr>
          <p:cNvPr id="5" name="Picture 1" descr="kozelbl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642910" cy="683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3392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57192" y="0"/>
            <a:ext cx="80724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</a:rPr>
              <a:t>Центр нефрологии и диализа ГКБ № 5 г.о. Тольятти</a:t>
            </a:r>
          </a:p>
          <a:p>
            <a:pPr algn="ctr"/>
            <a:r>
              <a:rPr lang="ru-RU" sz="1600" b="1" dirty="0" smtClean="0">
                <a:solidFill>
                  <a:srgbClr val="000099"/>
                </a:solidFill>
              </a:rPr>
              <a:t>Форма реализации проекта – аренда с инвестиционными обязательствами </a:t>
            </a:r>
            <a:endParaRPr lang="ru-RU" sz="1600" dirty="0"/>
          </a:p>
        </p:txBody>
      </p:sp>
      <p:pic>
        <p:nvPicPr>
          <p:cNvPr id="4" name="Picture 1" descr="kozelbl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642910" cy="683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07869"/>
            <a:ext cx="9144000" cy="595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517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57192" y="0"/>
            <a:ext cx="80724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</a:rPr>
              <a:t>Центр нефрологии и диализа ГКБ № 5 г.о. Тольятти</a:t>
            </a:r>
          </a:p>
          <a:p>
            <a:pPr algn="ctr"/>
            <a:r>
              <a:rPr lang="ru-RU" sz="1600" b="1" dirty="0" smtClean="0">
                <a:solidFill>
                  <a:srgbClr val="000099"/>
                </a:solidFill>
              </a:rPr>
              <a:t>Форма реализации проекта – аренда с инвестиционными обязательствами </a:t>
            </a:r>
            <a:endParaRPr lang="ru-RU" sz="1600" dirty="0"/>
          </a:p>
        </p:txBody>
      </p:sp>
      <p:pic>
        <p:nvPicPr>
          <p:cNvPr id="4" name="Picture 1" descr="kozelbl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642910" cy="683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25944"/>
            <a:ext cx="9144000" cy="603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783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3" name="Rectangle 3"/>
          <p:cNvSpPr>
            <a:spLocks noGrp="1" noChangeArrowheads="1"/>
          </p:cNvSpPr>
          <p:nvPr>
            <p:ph idx="1"/>
          </p:nvPr>
        </p:nvSpPr>
        <p:spPr>
          <a:xfrm>
            <a:off x="234882" y="1268760"/>
            <a:ext cx="8642350" cy="5255914"/>
          </a:xfrm>
        </p:spPr>
        <p:txBody>
          <a:bodyPr>
            <a:noAutofit/>
          </a:bodyPr>
          <a:lstStyle/>
          <a:p>
            <a:pPr marL="0" lvl="1" indent="447675" algn="just">
              <a:spcBef>
                <a:spcPts val="0"/>
              </a:spcBef>
              <a:buNone/>
            </a:pPr>
            <a:r>
              <a:rPr lang="ru-RU" sz="2400" b="1" dirty="0">
                <a:solidFill>
                  <a:srgbClr val="000099"/>
                </a:solidFill>
              </a:rPr>
              <a:t>Кроме </a:t>
            </a:r>
            <a:r>
              <a:rPr lang="ru-RU" sz="2400" b="1" dirty="0" smtClean="0">
                <a:solidFill>
                  <a:srgbClr val="000099"/>
                </a:solidFill>
              </a:rPr>
              <a:t>вышеперечисленных на этапе структурирования находятся </a:t>
            </a:r>
            <a:r>
              <a:rPr lang="ru-RU" sz="2400" b="1" dirty="0" smtClean="0">
                <a:solidFill>
                  <a:srgbClr val="FF0000"/>
                </a:solidFill>
              </a:rPr>
              <a:t>16 </a:t>
            </a:r>
            <a:r>
              <a:rPr lang="ru-RU" sz="2400" b="1" dirty="0">
                <a:solidFill>
                  <a:srgbClr val="FF0000"/>
                </a:solidFill>
              </a:rPr>
              <a:t>проектов </a:t>
            </a:r>
            <a:r>
              <a:rPr lang="ru-RU" sz="2400" b="1" dirty="0" smtClean="0">
                <a:solidFill>
                  <a:srgbClr val="FF0000"/>
                </a:solidFill>
              </a:rPr>
              <a:t>ГЧП в </a:t>
            </a:r>
            <a:r>
              <a:rPr lang="ru-RU" sz="2400" b="1" dirty="0">
                <a:solidFill>
                  <a:srgbClr val="FF0000"/>
                </a:solidFill>
              </a:rPr>
              <a:t>сфере </a:t>
            </a:r>
            <a:r>
              <a:rPr lang="ru-RU" sz="2400" b="1" dirty="0" smtClean="0">
                <a:solidFill>
                  <a:srgbClr val="FF0000"/>
                </a:solidFill>
              </a:rPr>
              <a:t>здравоохранения</a:t>
            </a:r>
            <a:r>
              <a:rPr lang="ru-RU" sz="2400" b="1" dirty="0" smtClean="0">
                <a:solidFill>
                  <a:srgbClr val="000099"/>
                </a:solidFill>
              </a:rPr>
              <a:t>, в основном в формате концессионных соглашений, среди </a:t>
            </a:r>
            <a:r>
              <a:rPr lang="ru-RU" sz="2400" b="1" dirty="0">
                <a:solidFill>
                  <a:srgbClr val="000099"/>
                </a:solidFill>
              </a:rPr>
              <a:t>которых </a:t>
            </a:r>
            <a:r>
              <a:rPr lang="ru-RU" sz="2400" b="1" dirty="0">
                <a:solidFill>
                  <a:srgbClr val="FF0000"/>
                </a:solidFill>
              </a:rPr>
              <a:t>проекты по </a:t>
            </a:r>
            <a:r>
              <a:rPr lang="ru-RU" sz="2400" b="1" dirty="0" smtClean="0">
                <a:solidFill>
                  <a:srgbClr val="FF0000"/>
                </a:solidFill>
              </a:rPr>
              <a:t>созданию</a:t>
            </a:r>
            <a:r>
              <a:rPr lang="ru-RU" sz="2400" b="1" dirty="0" smtClean="0">
                <a:solidFill>
                  <a:srgbClr val="000099"/>
                </a:solidFill>
              </a:rPr>
              <a:t>:</a:t>
            </a:r>
          </a:p>
          <a:p>
            <a:pPr marL="342900" lvl="1" indent="-342900" algn="just">
              <a:spcBef>
                <a:spcPts val="0"/>
              </a:spcBef>
              <a:buFontTx/>
              <a:buChar char="-"/>
            </a:pPr>
            <a:r>
              <a:rPr lang="ru-RU" sz="2400" b="1" dirty="0" smtClean="0">
                <a:solidFill>
                  <a:srgbClr val="000099"/>
                </a:solidFill>
              </a:rPr>
              <a:t>центра </a:t>
            </a:r>
            <a:r>
              <a:rPr lang="ru-RU" sz="2400" b="1" dirty="0">
                <a:solidFill>
                  <a:srgbClr val="000099"/>
                </a:solidFill>
              </a:rPr>
              <a:t>охраны здоровья семьи и </a:t>
            </a:r>
            <a:r>
              <a:rPr lang="ru-RU" sz="2400" b="1" dirty="0" smtClean="0">
                <a:solidFill>
                  <a:srgbClr val="000099"/>
                </a:solidFill>
              </a:rPr>
              <a:t>репродукции,</a:t>
            </a:r>
          </a:p>
          <a:p>
            <a:pPr marL="342900" lvl="1" indent="-342900" algn="just">
              <a:spcBef>
                <a:spcPts val="0"/>
              </a:spcBef>
              <a:buFontTx/>
              <a:buChar char="-"/>
            </a:pPr>
            <a:r>
              <a:rPr lang="ru-RU" sz="2400" b="1" dirty="0" smtClean="0">
                <a:solidFill>
                  <a:srgbClr val="000099"/>
                </a:solidFill>
              </a:rPr>
              <a:t>реабилитационных </a:t>
            </a:r>
            <a:r>
              <a:rPr lang="ru-RU" sz="2400" b="1" dirty="0">
                <a:solidFill>
                  <a:srgbClr val="000099"/>
                </a:solidFill>
              </a:rPr>
              <a:t>центров, </a:t>
            </a:r>
            <a:endParaRPr lang="ru-RU" sz="2400" b="1" dirty="0" smtClean="0">
              <a:solidFill>
                <a:srgbClr val="000099"/>
              </a:solidFill>
            </a:endParaRPr>
          </a:p>
          <a:p>
            <a:pPr marL="342900" lvl="1" indent="-342900" algn="just">
              <a:spcBef>
                <a:spcPts val="0"/>
              </a:spcBef>
              <a:buFontTx/>
              <a:buChar char="-"/>
            </a:pPr>
            <a:r>
              <a:rPr lang="ru-RU" sz="2400" b="1" dirty="0" smtClean="0">
                <a:solidFill>
                  <a:srgbClr val="000099"/>
                </a:solidFill>
              </a:rPr>
              <a:t>детских </a:t>
            </a:r>
            <a:r>
              <a:rPr lang="ru-RU" sz="2400" b="1" dirty="0">
                <a:solidFill>
                  <a:srgbClr val="000099"/>
                </a:solidFill>
              </a:rPr>
              <a:t>и взрослых поликлиник, </a:t>
            </a:r>
            <a:endParaRPr lang="ru-RU" sz="2400" b="1" dirty="0" smtClean="0">
              <a:solidFill>
                <a:srgbClr val="000099"/>
              </a:solidFill>
            </a:endParaRPr>
          </a:p>
          <a:p>
            <a:pPr marL="342900" lvl="1" indent="-342900" algn="just">
              <a:spcBef>
                <a:spcPts val="0"/>
              </a:spcBef>
              <a:buFontTx/>
              <a:buChar char="-"/>
            </a:pPr>
            <a:r>
              <a:rPr lang="ru-RU" sz="2400" b="1" dirty="0" smtClean="0">
                <a:solidFill>
                  <a:srgbClr val="000099"/>
                </a:solidFill>
              </a:rPr>
              <a:t>стоматологических поликлиник.</a:t>
            </a:r>
          </a:p>
          <a:p>
            <a:pPr marL="0" lvl="1" indent="0" algn="just">
              <a:spcBef>
                <a:spcPts val="0"/>
              </a:spcBef>
              <a:buNone/>
            </a:pPr>
            <a:endParaRPr lang="ru-RU" sz="2400" b="1" dirty="0" smtClean="0">
              <a:solidFill>
                <a:srgbClr val="000099"/>
              </a:solidFill>
            </a:endParaRPr>
          </a:p>
          <a:p>
            <a:pPr marL="0" lvl="1" indent="0" algn="just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rgbClr val="000099"/>
                </a:solidFill>
              </a:rPr>
              <a:t>     </a:t>
            </a:r>
            <a:r>
              <a:rPr lang="ru-RU" sz="2400" b="1" dirty="0" smtClean="0">
                <a:solidFill>
                  <a:srgbClr val="FF0000"/>
                </a:solidFill>
              </a:rPr>
              <a:t>модернизации </a:t>
            </a:r>
            <a:r>
              <a:rPr lang="ru-RU" sz="2400" b="1" dirty="0">
                <a:solidFill>
                  <a:srgbClr val="FF0000"/>
                </a:solidFill>
              </a:rPr>
              <a:t>материально-технической </a:t>
            </a:r>
            <a:r>
              <a:rPr lang="ru-RU" sz="2400" b="1" dirty="0" smtClean="0">
                <a:solidFill>
                  <a:srgbClr val="FF0000"/>
                </a:solidFill>
              </a:rPr>
              <a:t>базы: </a:t>
            </a:r>
          </a:p>
          <a:p>
            <a:pPr marL="342900" lvl="1" indent="-342900" algn="just">
              <a:spcBef>
                <a:spcPts val="0"/>
              </a:spcBef>
              <a:buFontTx/>
              <a:buChar char="-"/>
            </a:pPr>
            <a:r>
              <a:rPr lang="ru-RU" sz="2400" b="1" dirty="0" smtClean="0">
                <a:solidFill>
                  <a:srgbClr val="000099"/>
                </a:solidFill>
              </a:rPr>
              <a:t>санаториев,</a:t>
            </a:r>
          </a:p>
          <a:p>
            <a:pPr marL="342900" lvl="1" indent="-342900" algn="just">
              <a:spcBef>
                <a:spcPts val="0"/>
              </a:spcBef>
              <a:buFontTx/>
              <a:buChar char="-"/>
            </a:pPr>
            <a:r>
              <a:rPr lang="ru-RU" sz="2400" b="1" dirty="0" smtClean="0">
                <a:solidFill>
                  <a:srgbClr val="000099"/>
                </a:solidFill>
              </a:rPr>
              <a:t>сосудистых центров, </a:t>
            </a:r>
          </a:p>
          <a:p>
            <a:pPr marL="342900" lvl="1" indent="-342900" algn="just">
              <a:spcBef>
                <a:spcPts val="0"/>
              </a:spcBef>
              <a:buFontTx/>
              <a:buChar char="-"/>
            </a:pPr>
            <a:r>
              <a:rPr lang="ru-RU" sz="2400" b="1" dirty="0" smtClean="0">
                <a:solidFill>
                  <a:srgbClr val="000099"/>
                </a:solidFill>
              </a:rPr>
              <a:t>систем энергоснабжения и теплоснабжения ЛПУ, </a:t>
            </a:r>
            <a:endParaRPr lang="ru-RU" sz="2400" b="1" dirty="0">
              <a:solidFill>
                <a:srgbClr val="000099"/>
              </a:solidFill>
            </a:endParaRPr>
          </a:p>
          <a:p>
            <a:pPr marL="0" lvl="1" indent="0" algn="just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rgbClr val="000099"/>
                </a:solidFill>
              </a:rPr>
              <a:t>                                     и </a:t>
            </a:r>
            <a:r>
              <a:rPr lang="ru-RU" sz="2400" b="1" dirty="0">
                <a:solidFill>
                  <a:srgbClr val="000099"/>
                </a:solidFill>
              </a:rPr>
              <a:t>ряд иных социально значимых проектов.</a:t>
            </a:r>
          </a:p>
          <a:p>
            <a:pPr marL="0" lvl="1" indent="447675" algn="just">
              <a:spcBef>
                <a:spcPts val="1200"/>
              </a:spcBef>
              <a:buNone/>
            </a:pPr>
            <a:endParaRPr lang="ru-RU" altLang="ru-RU" sz="2400" b="1" dirty="0" smtClean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043608" y="277813"/>
            <a:ext cx="7643192" cy="703262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ru-RU" alt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Проекты на этапе структурирования</a:t>
            </a:r>
          </a:p>
        </p:txBody>
      </p:sp>
      <p:pic>
        <p:nvPicPr>
          <p:cNvPr id="4" name="Picture 1" descr="kozelbl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52"/>
            <a:ext cx="642910" cy="683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110108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3" name="Прямоугольник 31"/>
          <p:cNvSpPr>
            <a:spLocks noChangeArrowheads="1"/>
          </p:cNvSpPr>
          <p:nvPr/>
        </p:nvSpPr>
        <p:spPr bwMode="auto">
          <a:xfrm>
            <a:off x="3592289" y="2924944"/>
            <a:ext cx="5314596" cy="183742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chemeClr val="bg1">
                <a:alpha val="32000"/>
              </a:schemeClr>
            </a:outerShdw>
          </a:effectLst>
          <a:extLst/>
        </p:spPr>
        <p:txBody>
          <a:bodyPr wrap="square" lIns="36000" rIns="36000">
            <a:spAutoFit/>
          </a:bodyPr>
          <a:lstStyle/>
          <a:p>
            <a:pPr algn="just" defTabSz="8001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b="1" dirty="0" smtClean="0">
                <a:solidFill>
                  <a:srgbClr val="000099"/>
                </a:solidFill>
                <a:latin typeface="+mj-lt"/>
                <a:cs typeface="Tahoma" pitchFamily="34" charset="0"/>
              </a:rPr>
              <a:t>Структура тарифа четко закреплена и включает в себя только расходы на зарплату, приобретение лекарственных средств и иных расходных материалов</a:t>
            </a:r>
            <a:r>
              <a:rPr lang="ru-RU" b="1" dirty="0">
                <a:solidFill>
                  <a:srgbClr val="000099"/>
                </a:solidFill>
                <a:latin typeface="+mj-lt"/>
                <a:cs typeface="Tahoma" pitchFamily="34" charset="0"/>
              </a:rPr>
              <a:t>, расходы на оплату стоимости лабораторных исследований, организации питания и прочие коммунальные </a:t>
            </a:r>
            <a:r>
              <a:rPr lang="ru-RU" b="1" dirty="0" smtClean="0">
                <a:solidFill>
                  <a:srgbClr val="000099"/>
                </a:solidFill>
                <a:latin typeface="+mj-lt"/>
                <a:cs typeface="Tahoma" pitchFamily="34" charset="0"/>
              </a:rPr>
              <a:t>расходы – но не включает инвестиционную составляющую</a:t>
            </a:r>
            <a:endParaRPr lang="ru-RU" b="1" dirty="0">
              <a:solidFill>
                <a:srgbClr val="000099"/>
              </a:solidFill>
              <a:latin typeface="+mj-lt"/>
              <a:cs typeface="Tahoma" pitchFamily="34" charset="0"/>
            </a:endParaRPr>
          </a:p>
        </p:txBody>
      </p:sp>
      <p:sp>
        <p:nvSpPr>
          <p:cNvPr id="94210" name="Rectangle 2">
            <a:hlinkClick r:id="rId2"/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 dirty="0">
              <a:latin typeface="Calibri" pitchFamily="34" charset="0"/>
            </a:endParaRPr>
          </a:p>
        </p:txBody>
      </p:sp>
      <p:sp>
        <p:nvSpPr>
          <p:cNvPr id="94211" name="Rectangle 3">
            <a:hlinkClick r:id="rId2"/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 dirty="0">
              <a:latin typeface="Calibri" pitchFamily="34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 bwMode="auto">
          <a:xfrm>
            <a:off x="185474" y="955362"/>
            <a:ext cx="2419350" cy="1328738"/>
          </a:xfrm>
          <a:prstGeom prst="roundRect">
            <a:avLst/>
          </a:prstGeom>
          <a:solidFill>
            <a:srgbClr val="FD4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4213" name="Прямоугольник 41"/>
          <p:cNvSpPr>
            <a:spLocks noChangeArrowheads="1"/>
          </p:cNvSpPr>
          <p:nvPr/>
        </p:nvSpPr>
        <p:spPr bwMode="auto">
          <a:xfrm>
            <a:off x="265354" y="967023"/>
            <a:ext cx="1873250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b="1" dirty="0">
                <a:solidFill>
                  <a:srgbClr val="000099"/>
                </a:solidFill>
                <a:latin typeface="Calibri" pitchFamily="34" charset="0"/>
                <a:cs typeface="Tahoma" pitchFamily="34" charset="0"/>
              </a:rPr>
              <a:t>Противоречие отдельных федеральных законов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19696" y="4991100"/>
            <a:ext cx="2483803" cy="1231900"/>
          </a:xfrm>
          <a:prstGeom prst="roundRect">
            <a:avLst/>
          </a:prstGeom>
          <a:solidFill>
            <a:srgbClr val="FD4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4215" name="Прямоугольник 34"/>
          <p:cNvSpPr>
            <a:spLocks noChangeArrowheads="1"/>
          </p:cNvSpPr>
          <p:nvPr/>
        </p:nvSpPr>
        <p:spPr bwMode="auto">
          <a:xfrm>
            <a:off x="103188" y="5013325"/>
            <a:ext cx="198913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altLang="ru-RU" b="1" dirty="0" smtClean="0">
                <a:solidFill>
                  <a:srgbClr val="000099"/>
                </a:solidFill>
                <a:latin typeface="Calibri" pitchFamily="34" charset="0"/>
                <a:cs typeface="Tahoma" pitchFamily="34" charset="0"/>
              </a:rPr>
              <a:t>Невозможность оплаты услуг по программе ВМП - бюджет</a:t>
            </a:r>
            <a:endParaRPr lang="ru-RU" altLang="ru-RU" b="1" dirty="0">
              <a:solidFill>
                <a:srgbClr val="000099"/>
              </a:solidFill>
              <a:latin typeface="Calibri" pitchFamily="34" charset="0"/>
              <a:cs typeface="Tahoma" pitchFamily="34" charset="0"/>
            </a:endParaRPr>
          </a:p>
        </p:txBody>
      </p:sp>
      <p:pic>
        <p:nvPicPr>
          <p:cNvPr id="9421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6925" y="4984750"/>
            <a:ext cx="1360488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4217" name="Группа 2"/>
          <p:cNvGrpSpPr>
            <a:grpSpLocks/>
          </p:cNvGrpSpPr>
          <p:nvPr/>
        </p:nvGrpSpPr>
        <p:grpSpPr bwMode="auto">
          <a:xfrm>
            <a:off x="0" y="3053771"/>
            <a:ext cx="2616803" cy="1258668"/>
            <a:chOff x="3880242" y="3609602"/>
            <a:chExt cx="2511763" cy="1258775"/>
          </a:xfrm>
        </p:grpSpPr>
        <p:sp>
          <p:nvSpPr>
            <p:cNvPr id="26" name="Скругленный прямоугольник 25"/>
            <p:cNvSpPr/>
            <p:nvPr/>
          </p:nvSpPr>
          <p:spPr bwMode="auto">
            <a:xfrm>
              <a:off x="3995134" y="3618909"/>
              <a:ext cx="2396871" cy="1249468"/>
            </a:xfrm>
            <a:prstGeom prst="roundRect">
              <a:avLst/>
            </a:prstGeom>
            <a:solidFill>
              <a:srgbClr val="FD47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112" name="Прямоугольник 27"/>
            <p:cNvSpPr>
              <a:spLocks noChangeArrowheads="1"/>
            </p:cNvSpPr>
            <p:nvPr/>
          </p:nvSpPr>
          <p:spPr bwMode="auto">
            <a:xfrm>
              <a:off x="3880242" y="3609602"/>
              <a:ext cx="1987340" cy="120043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 smtClean="0">
                  <a:solidFill>
                    <a:srgbClr val="000099"/>
                  </a:solidFill>
                  <a:latin typeface="+mj-lt"/>
                  <a:cs typeface="Tahoma" pitchFamily="34" charset="0"/>
                </a:rPr>
                <a:t>Отсутствие в тарифе ОМС инвестиционной составляющей</a:t>
              </a:r>
              <a:endParaRPr lang="ru-RU" b="1" dirty="0">
                <a:solidFill>
                  <a:srgbClr val="000099"/>
                </a:solidFill>
                <a:latin typeface="+mj-lt"/>
                <a:cs typeface="Tahoma" pitchFamily="34" charset="0"/>
              </a:endParaRPr>
            </a:p>
          </p:txBody>
        </p:sp>
      </p:grpSp>
      <p:sp>
        <p:nvSpPr>
          <p:cNvPr id="24" name="Заголовок 1"/>
          <p:cNvSpPr txBox="1">
            <a:spLocks/>
          </p:cNvSpPr>
          <p:nvPr/>
        </p:nvSpPr>
        <p:spPr>
          <a:xfrm>
            <a:off x="457200" y="0"/>
            <a:ext cx="8229600" cy="76517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200" b="1" dirty="0" smtClean="0">
                <a:solidFill>
                  <a:srgbClr val="000099"/>
                </a:solidFill>
              </a:rPr>
              <a:t>Законодательные ограничения </a:t>
            </a:r>
            <a:br>
              <a:rPr lang="ru-RU" sz="2200" b="1" dirty="0" smtClean="0">
                <a:solidFill>
                  <a:srgbClr val="000099"/>
                </a:solidFill>
              </a:rPr>
            </a:br>
            <a:r>
              <a:rPr lang="ru-RU" sz="2200" b="1" dirty="0" smtClean="0">
                <a:solidFill>
                  <a:srgbClr val="000099"/>
                </a:solidFill>
              </a:rPr>
              <a:t>в сфере государственно-частного партнерства</a:t>
            </a:r>
            <a:endParaRPr lang="ru-RU" sz="2200" b="1" dirty="0">
              <a:solidFill>
                <a:srgbClr val="000099"/>
              </a:solidFill>
            </a:endParaRPr>
          </a:p>
        </p:txBody>
      </p:sp>
      <p:pic>
        <p:nvPicPr>
          <p:cNvPr id="94221" name="Picture 4" descr="Ответственность по 94 фз рефера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8820" y="955362"/>
            <a:ext cx="1320800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Прямоугольник 31"/>
          <p:cNvSpPr>
            <a:spLocks noChangeArrowheads="1"/>
          </p:cNvSpPr>
          <p:nvPr/>
        </p:nvSpPr>
        <p:spPr bwMode="auto">
          <a:xfrm>
            <a:off x="3592289" y="708870"/>
            <a:ext cx="5314596" cy="203132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chemeClr val="bg1">
                <a:alpha val="32000"/>
              </a:scheme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square" lIns="36000" rIns="36000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0099"/>
                </a:solidFill>
                <a:latin typeface="+mn-lt"/>
              </a:rPr>
              <a:t>Необходимость проведения двух, не связанных между собой, конкурсных процедур, по федеральному закону о концессионных соглашениях и федеральному закону о контрактной системе в сфере закупок в случае создания объекта ГЧП и предоставления на его базе услуг для </a:t>
            </a:r>
            <a:r>
              <a:rPr lang="ru-RU" b="1" dirty="0" smtClean="0">
                <a:solidFill>
                  <a:srgbClr val="000099"/>
                </a:solidFill>
                <a:latin typeface="+mn-lt"/>
              </a:rPr>
              <a:t>конкретных бюджетных </a:t>
            </a:r>
            <a:r>
              <a:rPr lang="ru-RU" b="1" dirty="0">
                <a:solidFill>
                  <a:srgbClr val="000099"/>
                </a:solidFill>
                <a:latin typeface="+mn-lt"/>
              </a:rPr>
              <a:t>учреждений.</a:t>
            </a:r>
          </a:p>
        </p:txBody>
      </p:sp>
      <p:sp>
        <p:nvSpPr>
          <p:cNvPr id="32" name="Прямоугольник 31"/>
          <p:cNvSpPr>
            <a:spLocks noChangeArrowheads="1"/>
          </p:cNvSpPr>
          <p:nvPr/>
        </p:nvSpPr>
        <p:spPr bwMode="auto">
          <a:xfrm>
            <a:off x="3592289" y="4984750"/>
            <a:ext cx="5314596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chemeClr val="bg1">
                <a:alpha val="32000"/>
              </a:schemeClr>
            </a:outerShdw>
          </a:effectLst>
          <a:extLst/>
        </p:spPr>
        <p:txBody>
          <a:bodyPr wrap="square" lIns="36000" rIns="36000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b="1" dirty="0" smtClean="0">
                <a:solidFill>
                  <a:srgbClr val="000099"/>
                </a:solidFill>
              </a:rPr>
              <a:t>В соответствии с федеральным законодательством оплата медицинских услуг по линии ВМП – бюджет распространяется только на подведомственные государственные бюджетные учреждения</a:t>
            </a:r>
            <a:endParaRPr lang="en-US" altLang="ru-RU" b="1" dirty="0">
              <a:solidFill>
                <a:srgbClr val="000099"/>
              </a:solidFill>
              <a:latin typeface="+mn-lt"/>
            </a:endParaRPr>
          </a:p>
        </p:txBody>
      </p:sp>
      <p:pic>
        <p:nvPicPr>
          <p:cNvPr id="19865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8604" y="3063077"/>
            <a:ext cx="1288809" cy="1252802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196397" y="765175"/>
            <a:ext cx="8710488" cy="0"/>
          </a:xfrm>
          <a:prstGeom prst="line">
            <a:avLst/>
          </a:prstGeom>
          <a:ln w="317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51" y="7684"/>
            <a:ext cx="855142" cy="934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9528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1276707" y="800666"/>
            <a:ext cx="756084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kern="0" dirty="0">
                <a:solidFill>
                  <a:schemeClr val="bg1"/>
                </a:solidFill>
              </a:rPr>
              <a:t>Проблемы, возникающие в ходе реализации мероприятий по созданию медицинских объектов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370888" y="6267450"/>
            <a:ext cx="376237" cy="257175"/>
          </a:xfrm>
        </p:spPr>
        <p:txBody>
          <a:bodyPr/>
          <a:lstStyle/>
          <a:p>
            <a:pPr>
              <a:defRPr/>
            </a:pPr>
            <a:fld id="{B5BC5E33-9785-448A-BF52-9324378A24AA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906770" y="1091092"/>
            <a:ext cx="7188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kern="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«Дорогое удовольствие» естественных монополий</a:t>
            </a:r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0503" y="121596"/>
            <a:ext cx="82870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kern="0" dirty="0">
                <a:solidFill>
                  <a:srgbClr val="000099"/>
                </a:solidFill>
              </a:rPr>
              <a:t>Проблемы, возникающие в ходе реализации </a:t>
            </a:r>
            <a:r>
              <a:rPr lang="en-US" sz="2400" b="1" kern="0" dirty="0">
                <a:solidFill>
                  <a:srgbClr val="000099"/>
                </a:solidFill>
              </a:rPr>
              <a:t>     </a:t>
            </a:r>
            <a:r>
              <a:rPr lang="ru-RU" sz="2400" b="1" kern="0" dirty="0">
                <a:solidFill>
                  <a:srgbClr val="000099"/>
                </a:solidFill>
              </a:rPr>
              <a:t>мероприятий по созданию медицинских</a:t>
            </a:r>
            <a:r>
              <a:rPr lang="en-US" sz="2400" b="1" kern="0" dirty="0">
                <a:solidFill>
                  <a:srgbClr val="000099"/>
                </a:solidFill>
              </a:rPr>
              <a:t> </a:t>
            </a:r>
            <a:r>
              <a:rPr lang="ru-RU" sz="2400" b="1" kern="0" dirty="0">
                <a:solidFill>
                  <a:srgbClr val="000099"/>
                </a:solidFill>
              </a:rPr>
              <a:t>объектов</a:t>
            </a:r>
            <a:br>
              <a:rPr lang="ru-RU" sz="2400" b="1" kern="0" dirty="0">
                <a:solidFill>
                  <a:srgbClr val="000099"/>
                </a:solidFill>
              </a:rPr>
            </a:br>
            <a:endParaRPr lang="ru-RU" sz="2400" dirty="0"/>
          </a:p>
        </p:txBody>
      </p:sp>
      <p:pic>
        <p:nvPicPr>
          <p:cNvPr id="14" name="Picture 1" descr="kozelbl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52"/>
            <a:ext cx="642910" cy="683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0306" name="Picture 2" descr="http://s.pfst.net/2014.05/625890088061fabef09f42150360f0ba14546d79f55_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685" y="2132856"/>
            <a:ext cx="3097397" cy="212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0308" name="Picture 4" descr="Опора линии электропередач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23367" y="1558595"/>
            <a:ext cx="1586961" cy="238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0310" name="Picture 6" descr="Градирня промышленного предприяти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596688"/>
            <a:ext cx="1541291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0312" name="Picture 8" descr="http://seomander.ru/wp-content/uploads/2012/06/710887_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6707" y="4437112"/>
            <a:ext cx="2655605" cy="212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0314" name="Picture 10" descr="Картинки по запросу газовые трубы фото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4066" y="4140803"/>
            <a:ext cx="2564277" cy="244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904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57192" y="0"/>
            <a:ext cx="807246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kern="0" dirty="0">
                <a:solidFill>
                  <a:srgbClr val="000099"/>
                </a:solidFill>
              </a:rPr>
              <a:t>Проблемы, возникающие в ходе реализации </a:t>
            </a:r>
            <a:r>
              <a:rPr lang="en-US" sz="2400" b="1" kern="0" dirty="0">
                <a:solidFill>
                  <a:srgbClr val="000099"/>
                </a:solidFill>
              </a:rPr>
              <a:t>     </a:t>
            </a:r>
            <a:r>
              <a:rPr lang="ru-RU" sz="2400" b="1" kern="0" dirty="0">
                <a:solidFill>
                  <a:srgbClr val="000099"/>
                </a:solidFill>
              </a:rPr>
              <a:t>мероприятий по созданию медицинских</a:t>
            </a:r>
            <a:r>
              <a:rPr lang="en-US" sz="2400" b="1" kern="0" dirty="0">
                <a:solidFill>
                  <a:srgbClr val="000099"/>
                </a:solidFill>
              </a:rPr>
              <a:t> </a:t>
            </a:r>
            <a:r>
              <a:rPr lang="ru-RU" sz="2400" b="1" kern="0" dirty="0" smtClean="0">
                <a:solidFill>
                  <a:srgbClr val="000099"/>
                </a:solidFill>
              </a:rPr>
              <a:t>объектов</a:t>
            </a:r>
          </a:p>
          <a:p>
            <a:pPr algn="ctr"/>
            <a:r>
              <a:rPr lang="ru-RU" sz="2000" b="1" kern="0" dirty="0" smtClean="0">
                <a:solidFill>
                  <a:srgbClr val="000099"/>
                </a:solidFill>
              </a:rPr>
              <a:t>Дефицит кадров</a:t>
            </a:r>
            <a:endParaRPr lang="ru-RU" sz="2000" dirty="0"/>
          </a:p>
        </p:txBody>
      </p:sp>
      <p:pic>
        <p:nvPicPr>
          <p:cNvPr id="4" name="Picture 1" descr="kozelbl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52"/>
            <a:ext cx="642910" cy="683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23528" y="1400327"/>
            <a:ext cx="86061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+mj-lt"/>
                <a:ea typeface="Times New Roman" panose="02020603050405020304" pitchFamily="18" charset="0"/>
              </a:rPr>
              <a:t>Рекомендовать предусмотреть </a:t>
            </a:r>
            <a:r>
              <a:rPr lang="ru-RU" b="1" dirty="0">
                <a:solidFill>
                  <a:srgbClr val="000099"/>
                </a:solidFill>
                <a:latin typeface="+mj-lt"/>
                <a:ea typeface="Times New Roman" panose="02020603050405020304" pitchFamily="18" charset="0"/>
              </a:rPr>
              <a:t>в структуре органов исполнительной власти в сфере здравоохранения </a:t>
            </a:r>
            <a:r>
              <a:rPr lang="ru-RU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специализированные отделы (управления), </a:t>
            </a:r>
            <a:r>
              <a:rPr lang="ru-RU" b="1" dirty="0">
                <a:solidFill>
                  <a:srgbClr val="000099"/>
                </a:solidFill>
                <a:latin typeface="+mj-lt"/>
                <a:ea typeface="Times New Roman" panose="02020603050405020304" pitchFamily="18" charset="0"/>
              </a:rPr>
              <a:t>осуществляющие функции по </a:t>
            </a:r>
            <a:r>
              <a:rPr lang="ru-RU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подготовке, координации, реализации и мониторингу инфраструктурных проектов </a:t>
            </a:r>
            <a:r>
              <a:rPr lang="ru-RU" b="1" dirty="0">
                <a:solidFill>
                  <a:srgbClr val="000099"/>
                </a:solidFill>
                <a:latin typeface="+mj-lt"/>
                <a:ea typeface="Times New Roman" panose="02020603050405020304" pitchFamily="18" charset="0"/>
              </a:rPr>
              <a:t>в сфере здравоохранения </a:t>
            </a:r>
            <a:r>
              <a:rPr lang="ru-RU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в формате ГЧП.</a:t>
            </a:r>
            <a:endParaRPr lang="ru-RU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5445224"/>
            <a:ext cx="86061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+mj-lt"/>
              </a:rPr>
              <a:t>Необходимо проработать </a:t>
            </a:r>
            <a:r>
              <a:rPr lang="ru-RU" b="1" dirty="0" smtClean="0">
                <a:solidFill>
                  <a:srgbClr val="FF0000"/>
                </a:solidFill>
                <a:latin typeface="+mj-lt"/>
              </a:rPr>
              <a:t>программы по подготовке кадров</a:t>
            </a:r>
            <a:r>
              <a:rPr lang="ru-RU" b="1" dirty="0" smtClean="0">
                <a:solidFill>
                  <a:srgbClr val="000099"/>
                </a:solidFill>
                <a:latin typeface="+mj-lt"/>
              </a:rPr>
              <a:t> (организаторов здравоохранения, юристов, экономистов) </a:t>
            </a:r>
            <a:r>
              <a:rPr lang="ru-RU" b="1" dirty="0" smtClean="0">
                <a:solidFill>
                  <a:srgbClr val="FF0000"/>
                </a:solidFill>
                <a:latin typeface="+mj-lt"/>
              </a:rPr>
              <a:t>для реализации проектов государственно – частного партнерства.  </a:t>
            </a:r>
            <a:endParaRPr lang="ru-RU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617474" name="Picture 2" descr="http://img1.liveinternet.ru/images/attach/c/7/94/332/94332471_Obuchenie_personal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6337" y="2631359"/>
            <a:ext cx="3197746" cy="255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7476" name="Picture 4" descr="http://www.vyatsu.ru/uploads/2012/06/13/large/p_prog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12976"/>
            <a:ext cx="4320416" cy="190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3716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Нашивка 32"/>
          <p:cNvSpPr/>
          <p:nvPr/>
        </p:nvSpPr>
        <p:spPr>
          <a:xfrm>
            <a:off x="7102575" y="6276603"/>
            <a:ext cx="1871662" cy="377825"/>
          </a:xfrm>
          <a:prstGeom prst="chevron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РЕЗУЛЬТАТ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Нашивка 33"/>
          <p:cNvSpPr/>
          <p:nvPr/>
        </p:nvSpPr>
        <p:spPr>
          <a:xfrm>
            <a:off x="5373713" y="6275015"/>
            <a:ext cx="1871662" cy="377825"/>
          </a:xfrm>
          <a:prstGeom prst="chevron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  <a:shade val="30000"/>
                  <a:satMod val="115000"/>
                </a:srgbClr>
              </a:gs>
              <a:gs pos="50000">
                <a:srgbClr val="7030A0">
                  <a:tint val="66000"/>
                  <a:satMod val="160000"/>
                  <a:shade val="67500"/>
                  <a:satMod val="115000"/>
                </a:srgbClr>
              </a:gs>
              <a:gs pos="100000">
                <a:srgbClr val="7030A0">
                  <a:tint val="66000"/>
                  <a:satMod val="160000"/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rgbClr val="BE80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РЕСУРСЫ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Нашивка 34"/>
          <p:cNvSpPr/>
          <p:nvPr/>
        </p:nvSpPr>
        <p:spPr>
          <a:xfrm>
            <a:off x="3683100" y="6276603"/>
            <a:ext cx="1871663" cy="377825"/>
          </a:xfrm>
          <a:prstGeom prst="chevr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Нашивка 36"/>
          <p:cNvSpPr/>
          <p:nvPr/>
        </p:nvSpPr>
        <p:spPr>
          <a:xfrm>
            <a:off x="1959075" y="6276603"/>
            <a:ext cx="1871663" cy="377825"/>
          </a:xfrm>
          <a:prstGeom prst="chevron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  <a:shade val="30000"/>
                  <a:satMod val="115000"/>
                </a:srgbClr>
              </a:gs>
              <a:gs pos="50000">
                <a:srgbClr val="00B050">
                  <a:tint val="66000"/>
                  <a:satMod val="160000"/>
                  <a:shade val="67500"/>
                  <a:satMod val="115000"/>
                </a:srgbClr>
              </a:gs>
              <a:gs pos="100000">
                <a:srgbClr val="00B050">
                  <a:tint val="66000"/>
                  <a:satMod val="160000"/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rgbClr val="92EC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Нашивка 37"/>
          <p:cNvSpPr/>
          <p:nvPr/>
        </p:nvSpPr>
        <p:spPr>
          <a:xfrm>
            <a:off x="260450" y="6275014"/>
            <a:ext cx="1855788" cy="377825"/>
          </a:xfrm>
          <a:prstGeom prst="chevron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6082" name="Object 2"/>
          <p:cNvGraphicFramePr>
            <a:graphicFrameLocks noChangeAspect="1"/>
          </p:cNvGraphicFramePr>
          <p:nvPr/>
        </p:nvGraphicFramePr>
        <p:xfrm>
          <a:off x="571472" y="1285860"/>
          <a:ext cx="8302625" cy="5219700"/>
        </p:xfrm>
        <a:graphic>
          <a:graphicData uri="http://schemas.openxmlformats.org/presentationml/2006/ole">
            <p:oleObj spid="_x0000_s612407" name="Документ" r:id="rId3" imgW="10116960" imgH="6348896" progId="Word.Document.12">
              <p:embed/>
            </p:oleObj>
          </a:graphicData>
        </a:graphic>
      </p:graphicFrame>
      <p:pic>
        <p:nvPicPr>
          <p:cNvPr id="9" name="Picture 6" descr="samara 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071670" y="1142984"/>
            <a:ext cx="52864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0033CC"/>
                </a:solidFill>
              </a:rPr>
              <a:t>Спасибо за Ваше внимание !</a:t>
            </a:r>
            <a:endParaRPr lang="ru-RU" sz="5400" b="1" i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2948466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57192" y="53752"/>
            <a:ext cx="8251311" cy="1143000"/>
          </a:xfrm>
        </p:spPr>
        <p:txBody>
          <a:bodyPr>
            <a:noAutofit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2800" b="1" dirty="0" smtClean="0">
                <a:solidFill>
                  <a:srgbClr val="000099"/>
                </a:solidFill>
              </a:rPr>
              <a:t>Сроки эксплуатации объектов здравоохранения </a:t>
            </a:r>
            <a:br>
              <a:rPr lang="ru-RU" sz="2800" b="1" dirty="0" smtClean="0">
                <a:solidFill>
                  <a:srgbClr val="000099"/>
                </a:solidFill>
              </a:rPr>
            </a:br>
            <a:r>
              <a:rPr lang="ru-RU" sz="2800" b="1" dirty="0" smtClean="0">
                <a:solidFill>
                  <a:srgbClr val="000099"/>
                </a:solidFill>
              </a:rPr>
              <a:t>на территории Самарской области </a:t>
            </a:r>
            <a:r>
              <a:rPr lang="ru-RU" sz="2800" b="1" dirty="0">
                <a:solidFill>
                  <a:srgbClr val="000099"/>
                </a:solidFill>
              </a:rPr>
              <a:t/>
            </a:r>
            <a:br>
              <a:rPr lang="ru-RU" sz="2800" b="1" dirty="0">
                <a:solidFill>
                  <a:srgbClr val="000099"/>
                </a:solidFill>
              </a:rPr>
            </a:br>
            <a:endParaRPr lang="ru-RU" sz="2800" b="1" dirty="0">
              <a:solidFill>
                <a:srgbClr val="000099"/>
              </a:solidFill>
            </a:endParaRPr>
          </a:p>
        </p:txBody>
      </p:sp>
      <p:pic>
        <p:nvPicPr>
          <p:cNvPr id="5" name="Picture 1" descr="kozelbl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52"/>
            <a:ext cx="642910" cy="683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Object 5"/>
          <p:cNvGraphicFramePr>
            <a:graphicFrameLocks noChangeAspect="1"/>
          </p:cNvGraphicFramePr>
          <p:nvPr/>
        </p:nvGraphicFramePr>
        <p:xfrm>
          <a:off x="1403648" y="1725323"/>
          <a:ext cx="5937517" cy="3694586"/>
        </p:xfrm>
        <a:graphic>
          <a:graphicData uri="http://schemas.openxmlformats.org/presentationml/2006/ole">
            <p:oleObj spid="_x0000_s615451" name="Chart" r:id="rId4" imgW="6858135" imgH="4267080" progId="MSGraph.Chart.8">
              <p:embed followColorScheme="full"/>
            </p:oleObj>
          </a:graphicData>
        </a:graphic>
      </p:graphicFrame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61003" y="5419909"/>
            <a:ext cx="90364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ru-RU" sz="24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До 83 % </a:t>
            </a:r>
            <a:r>
              <a:rPr kumimoji="1" lang="ru-RU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объектов здравоохранения </a:t>
            </a:r>
            <a:endParaRPr kumimoji="1" lang="ru-RU" sz="2400" dirty="0" smtClean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ru-RU" sz="24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имеют </a:t>
            </a:r>
            <a:r>
              <a:rPr kumimoji="1" lang="ru-RU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возраст более </a:t>
            </a:r>
            <a:r>
              <a:rPr kumimoji="1" lang="ru-RU" sz="24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25 </a:t>
            </a:r>
            <a:r>
              <a:rPr kumimoji="1" lang="ru-RU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лет</a:t>
            </a:r>
          </a:p>
        </p:txBody>
      </p:sp>
    </p:spTree>
    <p:extLst>
      <p:ext uri="{BB962C8B-B14F-4D97-AF65-F5344CB8AC3E}">
        <p14:creationId xmlns:p14="http://schemas.microsoft.com/office/powerpoint/2010/main" xmlns="" val="2154777056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4282" y="1196752"/>
            <a:ext cx="860619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000099"/>
                </a:solidFill>
              </a:rPr>
              <a:t>До </a:t>
            </a:r>
            <a:r>
              <a:rPr lang="ru-RU" sz="2400" b="1" dirty="0">
                <a:solidFill>
                  <a:srgbClr val="FF0000"/>
                </a:solidFill>
              </a:rPr>
              <a:t>7</a:t>
            </a:r>
            <a:r>
              <a:rPr lang="ru-RU" sz="2400" b="1" dirty="0" smtClean="0">
                <a:solidFill>
                  <a:srgbClr val="FF0000"/>
                </a:solidFill>
              </a:rPr>
              <a:t>0 </a:t>
            </a:r>
            <a:r>
              <a:rPr lang="ru-RU" sz="2400" b="1" dirty="0">
                <a:solidFill>
                  <a:srgbClr val="FF0000"/>
                </a:solidFill>
              </a:rPr>
              <a:t>% объектов </a:t>
            </a:r>
            <a:r>
              <a:rPr lang="ru-RU" sz="2400" b="1" dirty="0" smtClean="0">
                <a:solidFill>
                  <a:srgbClr val="FF0000"/>
                </a:solidFill>
              </a:rPr>
              <a:t>в сфере здравоохранения Самарской области </a:t>
            </a:r>
            <a:r>
              <a:rPr lang="ru-RU" sz="2400" b="1" dirty="0" smtClean="0">
                <a:solidFill>
                  <a:srgbClr val="000099"/>
                </a:solidFill>
              </a:rPr>
              <a:t>нуждаются </a:t>
            </a:r>
            <a:r>
              <a:rPr lang="ru-RU" sz="2400" b="1" dirty="0">
                <a:solidFill>
                  <a:srgbClr val="000099"/>
                </a:solidFill>
              </a:rPr>
              <a:t>в разной степени модернизации, капитальном ремонте или реконструкции, в том числе и в модернизации  </a:t>
            </a:r>
            <a:r>
              <a:rPr lang="ru-RU" sz="2400" b="1" dirty="0" smtClean="0">
                <a:solidFill>
                  <a:srgbClr val="000099"/>
                </a:solidFill>
              </a:rPr>
              <a:t>оборудования, что </a:t>
            </a:r>
            <a:r>
              <a:rPr lang="ru-RU" sz="2400" b="1" dirty="0">
                <a:solidFill>
                  <a:srgbClr val="000099"/>
                </a:solidFill>
              </a:rPr>
              <a:t>объясняется </a:t>
            </a:r>
            <a:r>
              <a:rPr lang="ru-RU" sz="2400" b="1" dirty="0" smtClean="0">
                <a:solidFill>
                  <a:srgbClr val="000099"/>
                </a:solidFill>
              </a:rPr>
              <a:t>моральной </a:t>
            </a:r>
            <a:r>
              <a:rPr lang="ru-RU" sz="2400" b="1" dirty="0">
                <a:solidFill>
                  <a:srgbClr val="000099"/>
                </a:solidFill>
              </a:rPr>
              <a:t>и физической изношенностью фондов, созданных десятилетия назад</a:t>
            </a:r>
            <a:r>
              <a:rPr lang="ru-RU" sz="2400" b="1" dirty="0" smtClean="0">
                <a:solidFill>
                  <a:srgbClr val="000099"/>
                </a:solidFill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 smtClean="0">
              <a:solidFill>
                <a:srgbClr val="000099"/>
              </a:solidFill>
            </a:endParaRPr>
          </a:p>
          <a:p>
            <a:pPr marL="342900" lvl="1" indent="-342900" algn="just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0099"/>
                </a:solidFill>
                <a:cs typeface="Arial" pitchFamily="34" charset="0"/>
              </a:rPr>
              <a:t>Привлечение частных инвестиций в сферу здравоохранения в условиях дефицита бюджетного финансирования дает возможность </a:t>
            </a:r>
            <a:r>
              <a:rPr lang="ru-RU" sz="2400" b="1" dirty="0">
                <a:solidFill>
                  <a:srgbClr val="FF0000"/>
                </a:solidFill>
                <a:cs typeface="Arial" pitchFamily="34" charset="0"/>
              </a:rPr>
              <a:t>эффективно продолжить процесс </a:t>
            </a:r>
            <a:r>
              <a:rPr lang="ru-RU" sz="2400" b="1" dirty="0" smtClean="0">
                <a:solidFill>
                  <a:srgbClr val="FF0000"/>
                </a:solidFill>
                <a:cs typeface="Arial" pitchFamily="34" charset="0"/>
              </a:rPr>
              <a:t>инфраструктурного переоснащения </a:t>
            </a:r>
            <a:r>
              <a:rPr lang="ru-RU" sz="2400" b="1" dirty="0" smtClean="0">
                <a:solidFill>
                  <a:srgbClr val="000099"/>
                </a:solidFill>
                <a:cs typeface="Arial" pitchFamily="34" charset="0"/>
              </a:rPr>
              <a:t>здравоохранения </a:t>
            </a:r>
            <a:r>
              <a:rPr lang="ru-RU" sz="2400" b="1" dirty="0">
                <a:solidFill>
                  <a:srgbClr val="000099"/>
                </a:solidFill>
                <a:cs typeface="Arial" pitchFamily="34" charset="0"/>
              </a:rPr>
              <a:t>за счет строительства современных поликлиник, стационарных медицинских комплексов и высокотехнологичных медицинских </a:t>
            </a:r>
            <a:r>
              <a:rPr lang="ru-RU" sz="2400" b="1" dirty="0" smtClean="0">
                <a:solidFill>
                  <a:srgbClr val="000099"/>
                </a:solidFill>
                <a:cs typeface="Arial" pitchFamily="34" charset="0"/>
              </a:rPr>
              <a:t>центров.</a:t>
            </a:r>
            <a:endParaRPr lang="ru-RU" sz="2400" b="1" dirty="0">
              <a:solidFill>
                <a:srgbClr val="000099"/>
              </a:solidFill>
              <a:cs typeface="Arial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02577" y="53752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2800" b="1" dirty="0" smtClean="0">
                <a:solidFill>
                  <a:srgbClr val="000099"/>
                </a:solidFill>
              </a:rPr>
              <a:t>Одна из основных проблем</a:t>
            </a:r>
            <a:r>
              <a:rPr lang="ru-RU" sz="2800" b="1" dirty="0">
                <a:solidFill>
                  <a:srgbClr val="000099"/>
                </a:solidFill>
              </a:rPr>
              <a:t/>
            </a:r>
            <a:br>
              <a:rPr lang="ru-RU" sz="2800" b="1" dirty="0">
                <a:solidFill>
                  <a:srgbClr val="000099"/>
                </a:solidFill>
              </a:rPr>
            </a:br>
            <a:endParaRPr lang="ru-RU" sz="2800" b="1" dirty="0">
              <a:solidFill>
                <a:srgbClr val="000099"/>
              </a:solidFill>
            </a:endParaRPr>
          </a:p>
        </p:txBody>
      </p:sp>
      <p:pic>
        <p:nvPicPr>
          <p:cNvPr id="5" name="Picture 1" descr="kozelbl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642910" cy="683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91178275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43608" y="8745"/>
            <a:ext cx="7534275" cy="738664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0099"/>
                </a:solidFill>
                <a:latin typeface="+mj-lt"/>
              </a:rPr>
              <a:t>Развитие инфраструктуры через </a:t>
            </a:r>
            <a:r>
              <a:rPr lang="ru-RU" sz="2400" b="1" dirty="0" smtClean="0">
                <a:solidFill>
                  <a:srgbClr val="000099"/>
                </a:solidFill>
                <a:latin typeface="+mj-lt"/>
              </a:rPr>
              <a:t>механизм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0099"/>
                </a:solidFill>
                <a:latin typeface="+mj-lt"/>
              </a:rPr>
              <a:t>г</a:t>
            </a:r>
            <a:r>
              <a:rPr lang="ru-RU" sz="2400" b="1" dirty="0" smtClean="0">
                <a:solidFill>
                  <a:srgbClr val="000099"/>
                </a:solidFill>
                <a:latin typeface="+mj-lt"/>
              </a:rPr>
              <a:t>осударственно-частного партнерства</a:t>
            </a:r>
            <a:endParaRPr lang="ru-RU" sz="2400" b="1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29" name="Равнобедренный треугольник 28"/>
          <p:cNvSpPr/>
          <p:nvPr/>
        </p:nvSpPr>
        <p:spPr>
          <a:xfrm rot="10800000">
            <a:off x="1150938" y="1169988"/>
            <a:ext cx="6497637" cy="433387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pSp>
        <p:nvGrpSpPr>
          <p:cNvPr id="81925" name="Группа 2"/>
          <p:cNvGrpSpPr>
            <a:grpSpLocks/>
          </p:cNvGrpSpPr>
          <p:nvPr/>
        </p:nvGrpSpPr>
        <p:grpSpPr bwMode="auto">
          <a:xfrm>
            <a:off x="323850" y="1722438"/>
            <a:ext cx="8424863" cy="4745037"/>
            <a:chOff x="827584" y="1721872"/>
            <a:chExt cx="7128791" cy="4745603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3018475" y="1721872"/>
              <a:ext cx="2741635" cy="64618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81927" name="TextBox 10"/>
            <p:cNvSpPr txBox="1">
              <a:spLocks noChangeArrowheads="1"/>
            </p:cNvSpPr>
            <p:nvPr/>
          </p:nvSpPr>
          <p:spPr bwMode="auto">
            <a:xfrm>
              <a:off x="3018296" y="1832944"/>
              <a:ext cx="2741441" cy="92333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ru-RU" b="1" dirty="0">
                  <a:solidFill>
                    <a:schemeClr val="bg1"/>
                  </a:solidFill>
                  <a:latin typeface="Calibri" pitchFamily="34" charset="0"/>
                </a:rPr>
                <a:t>МЕДИЦИНСКАЯ ИНФРАСТРУКТУРА</a:t>
              </a:r>
              <a:endParaRPr lang="ru-RU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grpSp>
          <p:nvGrpSpPr>
            <p:cNvPr id="81928" name="Группа 17"/>
            <p:cNvGrpSpPr>
              <a:grpSpLocks/>
            </p:cNvGrpSpPr>
            <p:nvPr/>
          </p:nvGrpSpPr>
          <p:grpSpPr bwMode="auto">
            <a:xfrm>
              <a:off x="827584" y="1721872"/>
              <a:ext cx="1989361" cy="2168529"/>
              <a:chOff x="1108213" y="1814892"/>
              <a:chExt cx="2652481" cy="2168529"/>
            </a:xfrm>
          </p:grpSpPr>
          <p:pic>
            <p:nvPicPr>
              <p:cNvPr id="81940" name="Рисунок 11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108213" y="2349666"/>
                <a:ext cx="2652481" cy="16337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1108213" y="1814892"/>
                <a:ext cx="2652532" cy="646189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b="1" dirty="0">
                    <a:solidFill>
                      <a:schemeClr val="bg1"/>
                    </a:solidFill>
                    <a:latin typeface="+mn-lt"/>
                  </a:rPr>
                  <a:t>ТРАНСПОРТНАЯ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b="1" dirty="0">
                    <a:solidFill>
                      <a:schemeClr val="bg1"/>
                    </a:solidFill>
                    <a:latin typeface="+mn-lt"/>
                  </a:rPr>
                  <a:t>ИНФРАСТРУКТУРА</a:t>
                </a:r>
                <a:endParaRPr lang="ru-RU" dirty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sp>
          <p:nvSpPr>
            <p:cNvPr id="81929" name="TextBox 14"/>
            <p:cNvSpPr txBox="1">
              <a:spLocks noChangeArrowheads="1"/>
            </p:cNvSpPr>
            <p:nvPr/>
          </p:nvSpPr>
          <p:spPr bwMode="auto">
            <a:xfrm>
              <a:off x="827585" y="3894166"/>
              <a:ext cx="1988640" cy="646331"/>
            </a:xfrm>
            <a:prstGeom prst="rect">
              <a:avLst/>
            </a:prstGeom>
            <a:solidFill>
              <a:srgbClr val="FFC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Calibri" pitchFamily="34" charset="0"/>
                </a:rPr>
                <a:t>СПОРТИВНАЯ</a:t>
              </a:r>
            </a:p>
            <a:p>
              <a:pPr algn="ctr"/>
              <a:r>
                <a:rPr lang="ru-RU" b="1" dirty="0">
                  <a:solidFill>
                    <a:schemeClr val="bg1"/>
                  </a:solidFill>
                  <a:latin typeface="Calibri" pitchFamily="34" charset="0"/>
                </a:rPr>
                <a:t>ИНФРАСТРУКТУРА</a:t>
              </a:r>
              <a:endParaRPr lang="ru-RU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81930" name="Рисунок 16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27585" y="4540497"/>
              <a:ext cx="1999689" cy="1926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1931" name="Группа 6"/>
            <p:cNvGrpSpPr>
              <a:grpSpLocks/>
            </p:cNvGrpSpPr>
            <p:nvPr/>
          </p:nvGrpSpPr>
          <p:grpSpPr bwMode="auto">
            <a:xfrm>
              <a:off x="5911298" y="3930403"/>
              <a:ext cx="2045076" cy="2537072"/>
              <a:chOff x="7902750" y="3583560"/>
              <a:chExt cx="2726767" cy="2541695"/>
            </a:xfrm>
          </p:grpSpPr>
          <p:pic>
            <p:nvPicPr>
              <p:cNvPr id="81938" name="Рисунок 22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902751" y="4229891"/>
                <a:ext cx="2726763" cy="18953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1939" name="TextBox 21"/>
              <p:cNvSpPr txBox="1">
                <a:spLocks noChangeArrowheads="1"/>
              </p:cNvSpPr>
              <p:nvPr/>
            </p:nvSpPr>
            <p:spPr bwMode="auto">
              <a:xfrm>
                <a:off x="7902750" y="3583560"/>
                <a:ext cx="2726767" cy="646331"/>
              </a:xfrm>
              <a:prstGeom prst="rect">
                <a:avLst/>
              </a:prstGeom>
              <a:solidFill>
                <a:srgbClr val="92D05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ru-RU" b="1" dirty="0">
                    <a:solidFill>
                      <a:schemeClr val="bg1"/>
                    </a:solidFill>
                    <a:latin typeface="Calibri" pitchFamily="34" charset="0"/>
                  </a:rPr>
                  <a:t>ЖИЛИЩНАЯ</a:t>
                </a:r>
              </a:p>
              <a:p>
                <a:pPr algn="ctr"/>
                <a:r>
                  <a:rPr lang="ru-RU" b="1" dirty="0">
                    <a:solidFill>
                      <a:schemeClr val="bg1"/>
                    </a:solidFill>
                    <a:latin typeface="Calibri" pitchFamily="34" charset="0"/>
                  </a:rPr>
                  <a:t>ИНФРАСТРУКТУРА</a:t>
                </a:r>
                <a:endParaRPr lang="ru-RU" dirty="0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81932" name="Группа 15"/>
            <p:cNvGrpSpPr>
              <a:grpSpLocks/>
            </p:cNvGrpSpPr>
            <p:nvPr/>
          </p:nvGrpSpPr>
          <p:grpSpPr bwMode="auto">
            <a:xfrm>
              <a:off x="5911297" y="1749013"/>
              <a:ext cx="2045078" cy="2165432"/>
              <a:chOff x="7881729" y="1449276"/>
              <a:chExt cx="2726771" cy="2165432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7882536" y="1449125"/>
                <a:ext cx="2725964" cy="646190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b="1" dirty="0">
                    <a:solidFill>
                      <a:schemeClr val="bg1"/>
                    </a:solidFill>
                    <a:latin typeface="+mn-lt"/>
                  </a:rPr>
                  <a:t>СОЦИАЛЬНАЯ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b="1" dirty="0">
                    <a:solidFill>
                      <a:schemeClr val="bg1"/>
                    </a:solidFill>
                    <a:latin typeface="+mn-lt"/>
                  </a:rPr>
                  <a:t>ИНФРАСТРУКТУРА</a:t>
                </a:r>
                <a:endParaRPr lang="ru-RU" dirty="0">
                  <a:solidFill>
                    <a:schemeClr val="bg1"/>
                  </a:solidFill>
                  <a:latin typeface="+mn-lt"/>
                </a:endParaRPr>
              </a:p>
            </p:txBody>
          </p:sp>
          <p:pic>
            <p:nvPicPr>
              <p:cNvPr id="81937" name="Рисунок 1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7881729" y="2095607"/>
                <a:ext cx="2726770" cy="15191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81933" name="Рисунок 20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018297" y="2773253"/>
              <a:ext cx="2741441" cy="1879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3018475" y="4628931"/>
              <a:ext cx="2741635" cy="3699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>
                  <a:solidFill>
                    <a:schemeClr val="bg1"/>
                  </a:solidFill>
                  <a:latin typeface="+mn-lt"/>
                </a:rPr>
                <a:t>ТУРИЗМ</a:t>
              </a:r>
              <a:endParaRPr lang="ru-RU" dirty="0">
                <a:solidFill>
                  <a:schemeClr val="bg1"/>
                </a:solidFill>
                <a:latin typeface="+mn-lt"/>
              </a:endParaRPr>
            </a:p>
          </p:txBody>
        </p:sp>
        <p:pic>
          <p:nvPicPr>
            <p:cNvPr id="81935" name="Picture 5" descr="TLT.ru - Новости Тольятти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018296" y="4998132"/>
              <a:ext cx="2741441" cy="14693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23" name="Прямая соединительная линия 22"/>
          <p:cNvCxnSpPr/>
          <p:nvPr/>
        </p:nvCxnSpPr>
        <p:spPr>
          <a:xfrm>
            <a:off x="323851" y="759794"/>
            <a:ext cx="8710488" cy="0"/>
          </a:xfrm>
          <a:prstGeom prst="line">
            <a:avLst/>
          </a:prstGeom>
          <a:ln w="317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1" descr="kozelblu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4282" y="142852"/>
            <a:ext cx="642910" cy="683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7892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91" name="Group 3"/>
          <p:cNvGrpSpPr>
            <a:grpSpLocks/>
          </p:cNvGrpSpPr>
          <p:nvPr/>
        </p:nvGrpSpPr>
        <p:grpSpPr bwMode="auto">
          <a:xfrm>
            <a:off x="3259154" y="1742597"/>
            <a:ext cx="2362200" cy="2438400"/>
            <a:chOff x="4071" y="1584"/>
            <a:chExt cx="1092" cy="1097"/>
          </a:xfrm>
        </p:grpSpPr>
        <p:sp>
          <p:nvSpPr>
            <p:cNvPr id="89092" name="Oval 4"/>
            <p:cNvSpPr>
              <a:spLocks noChangeArrowheads="1"/>
            </p:cNvSpPr>
            <p:nvPr/>
          </p:nvSpPr>
          <p:spPr bwMode="gray">
            <a:xfrm>
              <a:off x="4071" y="1584"/>
              <a:ext cx="1090" cy="1088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gamma/>
                    <a:tint val="0"/>
                    <a:invGamma/>
                  </a:srgbClr>
                </a:gs>
                <a:gs pos="50000">
                  <a:srgbClr val="D8755A"/>
                </a:gs>
                <a:gs pos="100000">
                  <a:srgbClr val="D8755A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 dirty="0"/>
            </a:p>
          </p:txBody>
        </p:sp>
        <p:sp>
          <p:nvSpPr>
            <p:cNvPr id="89093" name="Oval 5"/>
            <p:cNvSpPr>
              <a:spLocks noChangeArrowheads="1"/>
            </p:cNvSpPr>
            <p:nvPr/>
          </p:nvSpPr>
          <p:spPr bwMode="gray">
            <a:xfrm>
              <a:off x="4073" y="1593"/>
              <a:ext cx="1090" cy="1088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alpha val="32001"/>
                  </a:srgbClr>
                </a:gs>
                <a:gs pos="100000">
                  <a:srgbClr val="D8755A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 dirty="0"/>
            </a:p>
          </p:txBody>
        </p:sp>
        <p:sp>
          <p:nvSpPr>
            <p:cNvPr id="89094" name="Oval 6"/>
            <p:cNvSpPr>
              <a:spLocks noChangeArrowheads="1"/>
            </p:cNvSpPr>
            <p:nvPr/>
          </p:nvSpPr>
          <p:spPr bwMode="gray">
            <a:xfrm>
              <a:off x="4131" y="1655"/>
              <a:ext cx="946" cy="945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gamma/>
                    <a:shade val="54118"/>
                    <a:invGamma/>
                  </a:srgbClr>
                </a:gs>
                <a:gs pos="50000">
                  <a:srgbClr val="D8755A"/>
                </a:gs>
                <a:gs pos="100000">
                  <a:srgbClr val="D8755A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 dirty="0"/>
            </a:p>
          </p:txBody>
        </p:sp>
        <p:sp>
          <p:nvSpPr>
            <p:cNvPr id="89095" name="Oval 7"/>
            <p:cNvSpPr>
              <a:spLocks noChangeArrowheads="1"/>
            </p:cNvSpPr>
            <p:nvPr/>
          </p:nvSpPr>
          <p:spPr bwMode="gray">
            <a:xfrm>
              <a:off x="4128" y="1650"/>
              <a:ext cx="946" cy="945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gamma/>
                    <a:shade val="63529"/>
                    <a:invGamma/>
                  </a:srgbClr>
                </a:gs>
                <a:gs pos="100000">
                  <a:srgbClr val="D8755A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 dirty="0"/>
            </a:p>
          </p:txBody>
        </p:sp>
        <p:sp>
          <p:nvSpPr>
            <p:cNvPr id="89096" name="Oval 8"/>
            <p:cNvSpPr>
              <a:spLocks noChangeArrowheads="1"/>
            </p:cNvSpPr>
            <p:nvPr/>
          </p:nvSpPr>
          <p:spPr bwMode="gray">
            <a:xfrm>
              <a:off x="4178" y="1703"/>
              <a:ext cx="852" cy="85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 dirty="0"/>
            </a:p>
          </p:txBody>
        </p:sp>
        <p:grpSp>
          <p:nvGrpSpPr>
            <p:cNvPr id="89097" name="Group 9"/>
            <p:cNvGrpSpPr>
              <a:grpSpLocks/>
            </p:cNvGrpSpPr>
            <p:nvPr/>
          </p:nvGrpSpPr>
          <p:grpSpPr bwMode="auto">
            <a:xfrm>
              <a:off x="4197" y="1716"/>
              <a:ext cx="826" cy="825"/>
              <a:chOff x="4166" y="1706"/>
              <a:chExt cx="1252" cy="1252"/>
            </a:xfrm>
          </p:grpSpPr>
          <p:sp>
            <p:nvSpPr>
              <p:cNvPr id="89098" name="Oval 10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 dirty="0"/>
              </a:p>
            </p:txBody>
          </p:sp>
          <p:sp>
            <p:nvSpPr>
              <p:cNvPr id="89099" name="Oval 11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 dirty="0"/>
              </a:p>
            </p:txBody>
          </p:sp>
          <p:sp>
            <p:nvSpPr>
              <p:cNvPr id="89100" name="Oval 12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 dirty="0"/>
              </a:p>
            </p:txBody>
          </p:sp>
          <p:sp>
            <p:nvSpPr>
              <p:cNvPr id="89101" name="Oval 13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 dirty="0"/>
              </a:p>
            </p:txBody>
          </p:sp>
        </p:grpSp>
      </p:grpSp>
      <p:grpSp>
        <p:nvGrpSpPr>
          <p:cNvPr id="89102" name="Group 14"/>
          <p:cNvGrpSpPr>
            <a:grpSpLocks/>
          </p:cNvGrpSpPr>
          <p:nvPr/>
        </p:nvGrpSpPr>
        <p:grpSpPr bwMode="auto">
          <a:xfrm>
            <a:off x="2649554" y="2733197"/>
            <a:ext cx="3581400" cy="1828800"/>
            <a:chOff x="1680" y="1824"/>
            <a:chExt cx="2256" cy="1152"/>
          </a:xfrm>
        </p:grpSpPr>
        <p:sp>
          <p:nvSpPr>
            <p:cNvPr id="89103" name="AutoShape 15"/>
            <p:cNvSpPr>
              <a:spLocks noChangeArrowheads="1"/>
            </p:cNvSpPr>
            <p:nvPr/>
          </p:nvSpPr>
          <p:spPr bwMode="gray">
            <a:xfrm rot="10800000">
              <a:off x="3552" y="1824"/>
              <a:ext cx="384" cy="288"/>
            </a:xfrm>
            <a:prstGeom prst="leftArrow">
              <a:avLst>
                <a:gd name="adj1" fmla="val 31250"/>
                <a:gd name="adj2" fmla="val 71531"/>
              </a:avLst>
            </a:prstGeom>
            <a:gradFill rotWithShape="1">
              <a:gsLst>
                <a:gs pos="0">
                  <a:srgbClr val="666699"/>
                </a:gs>
                <a:gs pos="100000">
                  <a:srgbClr val="666699">
                    <a:gamma/>
                    <a:tint val="42353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89104" name="AutoShape 16"/>
            <p:cNvSpPr>
              <a:spLocks noChangeArrowheads="1"/>
            </p:cNvSpPr>
            <p:nvPr/>
          </p:nvSpPr>
          <p:spPr bwMode="gray">
            <a:xfrm rot="17914860">
              <a:off x="2112" y="2640"/>
              <a:ext cx="384" cy="288"/>
            </a:xfrm>
            <a:prstGeom prst="leftArrow">
              <a:avLst>
                <a:gd name="adj1" fmla="val 31250"/>
                <a:gd name="adj2" fmla="val 71531"/>
              </a:avLst>
            </a:prstGeom>
            <a:gradFill rotWithShape="1">
              <a:gsLst>
                <a:gs pos="0">
                  <a:srgbClr val="666699"/>
                </a:gs>
                <a:gs pos="100000">
                  <a:srgbClr val="666699">
                    <a:gamma/>
                    <a:tint val="42353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89105" name="AutoShape 17"/>
            <p:cNvSpPr>
              <a:spLocks noChangeArrowheads="1"/>
            </p:cNvSpPr>
            <p:nvPr/>
          </p:nvSpPr>
          <p:spPr bwMode="gray">
            <a:xfrm>
              <a:off x="1680" y="1824"/>
              <a:ext cx="384" cy="288"/>
            </a:xfrm>
            <a:prstGeom prst="leftArrow">
              <a:avLst>
                <a:gd name="adj1" fmla="val 31250"/>
                <a:gd name="adj2" fmla="val 71531"/>
              </a:avLst>
            </a:prstGeom>
            <a:gradFill rotWithShape="1">
              <a:gsLst>
                <a:gs pos="0">
                  <a:srgbClr val="666699"/>
                </a:gs>
                <a:gs pos="100000">
                  <a:srgbClr val="666699">
                    <a:gamma/>
                    <a:tint val="42353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89106" name="AutoShape 18"/>
            <p:cNvSpPr>
              <a:spLocks noChangeArrowheads="1"/>
            </p:cNvSpPr>
            <p:nvPr/>
          </p:nvSpPr>
          <p:spPr bwMode="gray">
            <a:xfrm rot="-29384550">
              <a:off x="3120" y="2640"/>
              <a:ext cx="384" cy="288"/>
            </a:xfrm>
            <a:prstGeom prst="leftArrow">
              <a:avLst>
                <a:gd name="adj1" fmla="val 31250"/>
                <a:gd name="adj2" fmla="val 71531"/>
              </a:avLst>
            </a:prstGeom>
            <a:gradFill rotWithShape="1">
              <a:gsLst>
                <a:gs pos="0">
                  <a:srgbClr val="666699"/>
                </a:gs>
                <a:gs pos="100000">
                  <a:srgbClr val="666699">
                    <a:gamma/>
                    <a:tint val="42353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</p:grpSp>
      <p:sp>
        <p:nvSpPr>
          <p:cNvPr id="89107" name="Text Box 19"/>
          <p:cNvSpPr txBox="1">
            <a:spLocks noChangeArrowheads="1"/>
          </p:cNvSpPr>
          <p:nvPr/>
        </p:nvSpPr>
        <p:spPr bwMode="gray">
          <a:xfrm>
            <a:off x="3831017" y="2504597"/>
            <a:ext cx="120577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ru-RU" altLang="ru-RU" sz="2400" b="1" dirty="0" smtClean="0">
                <a:solidFill>
                  <a:srgbClr val="000099"/>
                </a:solidFill>
              </a:rPr>
              <a:t>Проект </a:t>
            </a:r>
          </a:p>
          <a:p>
            <a:pPr algn="ctr" eaLnBrk="0" hangingPunct="0"/>
            <a:r>
              <a:rPr lang="ru-RU" altLang="ru-RU" sz="2400" b="1" dirty="0" smtClean="0">
                <a:solidFill>
                  <a:srgbClr val="000099"/>
                </a:solidFill>
              </a:rPr>
              <a:t>ГЧП</a:t>
            </a:r>
            <a:endParaRPr lang="en-US" altLang="ru-RU" sz="2400" b="1" dirty="0">
              <a:solidFill>
                <a:srgbClr val="000099"/>
              </a:solidFill>
            </a:endParaRPr>
          </a:p>
        </p:txBody>
      </p:sp>
      <p:grpSp>
        <p:nvGrpSpPr>
          <p:cNvPr id="89108" name="Group 20"/>
          <p:cNvGrpSpPr>
            <a:grpSpLocks/>
          </p:cNvGrpSpPr>
          <p:nvPr/>
        </p:nvGrpSpPr>
        <p:grpSpPr bwMode="auto">
          <a:xfrm>
            <a:off x="6391292" y="2275997"/>
            <a:ext cx="2399158" cy="1439863"/>
            <a:chOff x="2789" y="1625"/>
            <a:chExt cx="907" cy="907"/>
          </a:xfrm>
        </p:grpSpPr>
        <p:sp>
          <p:nvSpPr>
            <p:cNvPr id="89109" name="Oval 21"/>
            <p:cNvSpPr>
              <a:spLocks noChangeArrowheads="1"/>
            </p:cNvSpPr>
            <p:nvPr/>
          </p:nvSpPr>
          <p:spPr bwMode="gray">
            <a:xfrm>
              <a:off x="2789" y="1625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tint val="0"/>
                    <a:invGamma/>
                  </a:srgbClr>
                </a:gs>
                <a:gs pos="50000">
                  <a:srgbClr val="83A6A7"/>
                </a:gs>
                <a:gs pos="100000">
                  <a:srgbClr val="83A6A7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 dirty="0"/>
            </a:p>
          </p:txBody>
        </p:sp>
        <p:sp>
          <p:nvSpPr>
            <p:cNvPr id="89110" name="Oval 22"/>
            <p:cNvSpPr>
              <a:spLocks noChangeArrowheads="1"/>
            </p:cNvSpPr>
            <p:nvPr/>
          </p:nvSpPr>
          <p:spPr bwMode="gray">
            <a:xfrm>
              <a:off x="2789" y="1625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alpha val="32001"/>
                  </a:srgbClr>
                </a:gs>
                <a:gs pos="100000">
                  <a:srgbClr val="83A6A7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 dirty="0"/>
            </a:p>
          </p:txBody>
        </p:sp>
        <p:sp>
          <p:nvSpPr>
            <p:cNvPr id="89111" name="Oval 23"/>
            <p:cNvSpPr>
              <a:spLocks noChangeArrowheads="1"/>
            </p:cNvSpPr>
            <p:nvPr/>
          </p:nvSpPr>
          <p:spPr bwMode="gray">
            <a:xfrm>
              <a:off x="2849" y="1684"/>
              <a:ext cx="787" cy="788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shade val="54118"/>
                    <a:invGamma/>
                  </a:srgbClr>
                </a:gs>
                <a:gs pos="50000">
                  <a:srgbClr val="83A6A7"/>
                </a:gs>
                <a:gs pos="100000">
                  <a:srgbClr val="83A6A7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 dirty="0"/>
            </a:p>
          </p:txBody>
        </p:sp>
        <p:sp>
          <p:nvSpPr>
            <p:cNvPr id="89112" name="Oval 24"/>
            <p:cNvSpPr>
              <a:spLocks noChangeArrowheads="1"/>
            </p:cNvSpPr>
            <p:nvPr/>
          </p:nvSpPr>
          <p:spPr bwMode="gray">
            <a:xfrm>
              <a:off x="2849" y="1686"/>
              <a:ext cx="787" cy="788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shade val="63529"/>
                    <a:invGamma/>
                  </a:srgbClr>
                </a:gs>
                <a:gs pos="100000">
                  <a:srgbClr val="83A6A7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 dirty="0"/>
            </a:p>
          </p:txBody>
        </p:sp>
        <p:sp>
          <p:nvSpPr>
            <p:cNvPr id="89113" name="Oval 25"/>
            <p:cNvSpPr>
              <a:spLocks noChangeArrowheads="1"/>
            </p:cNvSpPr>
            <p:nvPr/>
          </p:nvSpPr>
          <p:spPr bwMode="gray">
            <a:xfrm>
              <a:off x="2888" y="1724"/>
              <a:ext cx="709" cy="70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 dirty="0"/>
            </a:p>
          </p:txBody>
        </p:sp>
        <p:grpSp>
          <p:nvGrpSpPr>
            <p:cNvPr id="89114" name="Group 26"/>
            <p:cNvGrpSpPr>
              <a:grpSpLocks/>
            </p:cNvGrpSpPr>
            <p:nvPr/>
          </p:nvGrpSpPr>
          <p:grpSpPr bwMode="auto">
            <a:xfrm>
              <a:off x="2899" y="1735"/>
              <a:ext cx="687" cy="688"/>
              <a:chOff x="4166" y="1706"/>
              <a:chExt cx="1252" cy="1252"/>
            </a:xfrm>
          </p:grpSpPr>
          <p:sp>
            <p:nvSpPr>
              <p:cNvPr id="89115" name="Oval 27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 dirty="0"/>
              </a:p>
            </p:txBody>
          </p:sp>
          <p:sp>
            <p:nvSpPr>
              <p:cNvPr id="89116" name="Oval 28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 dirty="0"/>
              </a:p>
            </p:txBody>
          </p:sp>
          <p:sp>
            <p:nvSpPr>
              <p:cNvPr id="89117" name="Oval 29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 dirty="0"/>
              </a:p>
            </p:txBody>
          </p:sp>
          <p:sp>
            <p:nvSpPr>
              <p:cNvPr id="89118" name="Oval 30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 dirty="0"/>
              </a:p>
            </p:txBody>
          </p:sp>
        </p:grpSp>
      </p:grpSp>
      <p:sp>
        <p:nvSpPr>
          <p:cNvPr id="89119" name="Text Box 31"/>
          <p:cNvSpPr txBox="1">
            <a:spLocks noChangeArrowheads="1"/>
          </p:cNvSpPr>
          <p:nvPr/>
        </p:nvSpPr>
        <p:spPr bwMode="gray">
          <a:xfrm>
            <a:off x="6864292" y="2689263"/>
            <a:ext cx="145315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ru-RU" altLang="ru-RU" b="1" dirty="0" smtClean="0">
                <a:solidFill>
                  <a:srgbClr val="000099"/>
                </a:solidFill>
              </a:rPr>
              <a:t>Соглашение </a:t>
            </a:r>
          </a:p>
          <a:p>
            <a:pPr algn="ctr" eaLnBrk="0" hangingPunct="0"/>
            <a:r>
              <a:rPr lang="ru-RU" altLang="ru-RU" b="1" dirty="0" smtClean="0">
                <a:solidFill>
                  <a:srgbClr val="000099"/>
                </a:solidFill>
              </a:rPr>
              <a:t>о ГЧП</a:t>
            </a:r>
            <a:endParaRPr lang="en-US" altLang="ru-RU" b="1" dirty="0">
              <a:solidFill>
                <a:srgbClr val="000099"/>
              </a:solidFill>
            </a:endParaRPr>
          </a:p>
        </p:txBody>
      </p:sp>
      <p:grpSp>
        <p:nvGrpSpPr>
          <p:cNvPr id="89120" name="Group 32"/>
          <p:cNvGrpSpPr>
            <a:grpSpLocks/>
          </p:cNvGrpSpPr>
          <p:nvPr/>
        </p:nvGrpSpPr>
        <p:grpSpPr bwMode="auto">
          <a:xfrm>
            <a:off x="5011751" y="4257197"/>
            <a:ext cx="3182372" cy="2124131"/>
            <a:chOff x="864" y="1680"/>
            <a:chExt cx="910" cy="960"/>
          </a:xfrm>
        </p:grpSpPr>
        <p:sp>
          <p:nvSpPr>
            <p:cNvPr id="89121" name="Oval 33"/>
            <p:cNvSpPr>
              <a:spLocks noChangeArrowheads="1"/>
            </p:cNvSpPr>
            <p:nvPr/>
          </p:nvSpPr>
          <p:spPr bwMode="gray">
            <a:xfrm>
              <a:off x="864" y="1680"/>
              <a:ext cx="910" cy="960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gamma/>
                    <a:tint val="0"/>
                    <a:invGamma/>
                  </a:srgbClr>
                </a:gs>
                <a:gs pos="50000">
                  <a:srgbClr val="FF6699"/>
                </a:gs>
                <a:gs pos="100000">
                  <a:srgbClr val="FF6699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 dirty="0"/>
            </a:p>
          </p:txBody>
        </p:sp>
        <p:sp>
          <p:nvSpPr>
            <p:cNvPr id="89122" name="Oval 34"/>
            <p:cNvSpPr>
              <a:spLocks noChangeArrowheads="1"/>
            </p:cNvSpPr>
            <p:nvPr/>
          </p:nvSpPr>
          <p:spPr bwMode="gray">
            <a:xfrm>
              <a:off x="864" y="1680"/>
              <a:ext cx="910" cy="960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alpha val="32001"/>
                  </a:srgbClr>
                </a:gs>
                <a:gs pos="100000">
                  <a:srgbClr val="FF6699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 dirty="0"/>
            </a:p>
          </p:txBody>
        </p:sp>
        <p:sp>
          <p:nvSpPr>
            <p:cNvPr id="89123" name="Oval 35"/>
            <p:cNvSpPr>
              <a:spLocks noChangeArrowheads="1"/>
            </p:cNvSpPr>
            <p:nvPr/>
          </p:nvSpPr>
          <p:spPr bwMode="gray">
            <a:xfrm>
              <a:off x="923" y="1742"/>
              <a:ext cx="792" cy="836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gamma/>
                    <a:shade val="54118"/>
                    <a:invGamma/>
                  </a:srgbClr>
                </a:gs>
                <a:gs pos="50000">
                  <a:srgbClr val="FF6699"/>
                </a:gs>
                <a:gs pos="100000">
                  <a:srgbClr val="FF6699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 dirty="0"/>
            </a:p>
          </p:txBody>
        </p:sp>
        <p:sp>
          <p:nvSpPr>
            <p:cNvPr id="89124" name="Oval 36"/>
            <p:cNvSpPr>
              <a:spLocks noChangeArrowheads="1"/>
            </p:cNvSpPr>
            <p:nvPr/>
          </p:nvSpPr>
          <p:spPr bwMode="gray">
            <a:xfrm>
              <a:off x="912" y="1728"/>
              <a:ext cx="791" cy="836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gamma/>
                    <a:shade val="63529"/>
                    <a:invGamma/>
                  </a:srgbClr>
                </a:gs>
                <a:gs pos="100000">
                  <a:srgbClr val="FF6699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 dirty="0"/>
            </a:p>
          </p:txBody>
        </p:sp>
        <p:sp>
          <p:nvSpPr>
            <p:cNvPr id="89125" name="Oval 37"/>
            <p:cNvSpPr>
              <a:spLocks noChangeArrowheads="1"/>
            </p:cNvSpPr>
            <p:nvPr/>
          </p:nvSpPr>
          <p:spPr bwMode="gray">
            <a:xfrm>
              <a:off x="966" y="1785"/>
              <a:ext cx="712" cy="75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 dirty="0"/>
            </a:p>
          </p:txBody>
        </p:sp>
        <p:sp>
          <p:nvSpPr>
            <p:cNvPr id="89126" name="Oval 38"/>
            <p:cNvSpPr>
              <a:spLocks noChangeArrowheads="1"/>
            </p:cNvSpPr>
            <p:nvPr/>
          </p:nvSpPr>
          <p:spPr bwMode="gray">
            <a:xfrm>
              <a:off x="960" y="1776"/>
              <a:ext cx="689" cy="727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 dirty="0"/>
            </a:p>
          </p:txBody>
        </p:sp>
        <p:sp>
          <p:nvSpPr>
            <p:cNvPr id="89127" name="Oval 39"/>
            <p:cNvSpPr>
              <a:spLocks noChangeArrowheads="1"/>
            </p:cNvSpPr>
            <p:nvPr/>
          </p:nvSpPr>
          <p:spPr bwMode="gray">
            <a:xfrm>
              <a:off x="986" y="1801"/>
              <a:ext cx="673" cy="709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C0C0C0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 dirty="0"/>
            </a:p>
          </p:txBody>
        </p:sp>
        <p:sp>
          <p:nvSpPr>
            <p:cNvPr id="89128" name="Oval 40"/>
            <p:cNvSpPr>
              <a:spLocks noChangeArrowheads="1"/>
            </p:cNvSpPr>
            <p:nvPr/>
          </p:nvSpPr>
          <p:spPr bwMode="gray">
            <a:xfrm>
              <a:off x="993" y="1895"/>
              <a:ext cx="640" cy="663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79216"/>
                    <a:invGamma/>
                  </a:srgbClr>
                </a:gs>
                <a:gs pos="100000">
                  <a:srgbClr val="C0C0C0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 dirty="0"/>
            </a:p>
          </p:txBody>
        </p:sp>
        <p:sp>
          <p:nvSpPr>
            <p:cNvPr id="89129" name="Oval 41"/>
            <p:cNvSpPr>
              <a:spLocks noChangeArrowheads="1"/>
            </p:cNvSpPr>
            <p:nvPr/>
          </p:nvSpPr>
          <p:spPr bwMode="gray">
            <a:xfrm>
              <a:off x="1031" y="1827"/>
              <a:ext cx="569" cy="538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tint val="0"/>
                    <a:invGamma/>
                  </a:srgbClr>
                </a:gs>
                <a:gs pos="100000">
                  <a:srgbClr val="C0C0C0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 dirty="0"/>
            </a:p>
          </p:txBody>
        </p:sp>
        <p:sp>
          <p:nvSpPr>
            <p:cNvPr id="89130" name="Text Box 42"/>
            <p:cNvSpPr txBox="1">
              <a:spLocks noChangeArrowheads="1"/>
            </p:cNvSpPr>
            <p:nvPr/>
          </p:nvSpPr>
          <p:spPr bwMode="gray">
            <a:xfrm>
              <a:off x="923" y="1882"/>
              <a:ext cx="791" cy="5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ru-RU" altLang="ru-RU" b="1" dirty="0" smtClean="0">
                  <a:solidFill>
                    <a:srgbClr val="000099"/>
                  </a:solidFill>
                </a:rPr>
                <a:t>Соглашение о </a:t>
              </a:r>
            </a:p>
            <a:p>
              <a:pPr algn="ctr" eaLnBrk="0" hangingPunct="0"/>
              <a:r>
                <a:rPr lang="ru-RU" altLang="ru-RU" b="1" dirty="0" smtClean="0">
                  <a:solidFill>
                    <a:srgbClr val="000099"/>
                  </a:solidFill>
                </a:rPr>
                <a:t>социально-экономическом </a:t>
              </a:r>
            </a:p>
            <a:p>
              <a:pPr algn="ctr" eaLnBrk="0" hangingPunct="0"/>
              <a:r>
                <a:rPr lang="ru-RU" altLang="ru-RU" b="1" dirty="0" smtClean="0">
                  <a:solidFill>
                    <a:srgbClr val="000099"/>
                  </a:solidFill>
                </a:rPr>
                <a:t>сотрудничестве</a:t>
              </a:r>
              <a:endParaRPr lang="en-US" altLang="ru-RU" b="1" dirty="0">
                <a:solidFill>
                  <a:srgbClr val="000099"/>
                </a:solidFill>
              </a:endParaRPr>
            </a:p>
          </p:txBody>
        </p:sp>
      </p:grpSp>
      <p:grpSp>
        <p:nvGrpSpPr>
          <p:cNvPr id="89131" name="Group 43"/>
          <p:cNvGrpSpPr>
            <a:grpSpLocks/>
          </p:cNvGrpSpPr>
          <p:nvPr/>
        </p:nvGrpSpPr>
        <p:grpSpPr bwMode="auto">
          <a:xfrm>
            <a:off x="221498" y="2275997"/>
            <a:ext cx="2274069" cy="1524000"/>
            <a:chOff x="884" y="2523"/>
            <a:chExt cx="862" cy="862"/>
          </a:xfrm>
        </p:grpSpPr>
        <p:sp>
          <p:nvSpPr>
            <p:cNvPr id="89132" name="Oval 44"/>
            <p:cNvSpPr>
              <a:spLocks noChangeArrowheads="1"/>
            </p:cNvSpPr>
            <p:nvPr/>
          </p:nvSpPr>
          <p:spPr bwMode="gray">
            <a:xfrm>
              <a:off x="884" y="2523"/>
              <a:ext cx="862" cy="862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tint val="0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 dirty="0"/>
            </a:p>
          </p:txBody>
        </p:sp>
        <p:sp>
          <p:nvSpPr>
            <p:cNvPr id="89133" name="Oval 45"/>
            <p:cNvSpPr>
              <a:spLocks noChangeArrowheads="1"/>
            </p:cNvSpPr>
            <p:nvPr/>
          </p:nvSpPr>
          <p:spPr bwMode="gray">
            <a:xfrm>
              <a:off x="884" y="2523"/>
              <a:ext cx="862" cy="862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alpha val="32001"/>
                  </a:srgbClr>
                </a:gs>
                <a:gs pos="100000">
                  <a:srgbClr val="00CC66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 dirty="0"/>
            </a:p>
          </p:txBody>
        </p:sp>
        <p:sp>
          <p:nvSpPr>
            <p:cNvPr id="89134" name="Oval 46"/>
            <p:cNvSpPr>
              <a:spLocks noChangeArrowheads="1"/>
            </p:cNvSpPr>
            <p:nvPr/>
          </p:nvSpPr>
          <p:spPr bwMode="gray">
            <a:xfrm>
              <a:off x="940" y="2579"/>
              <a:ext cx="750" cy="750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shade val="54118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 dirty="0"/>
            </a:p>
          </p:txBody>
        </p:sp>
        <p:sp>
          <p:nvSpPr>
            <p:cNvPr id="89135" name="Oval 47"/>
            <p:cNvSpPr>
              <a:spLocks noChangeArrowheads="1"/>
            </p:cNvSpPr>
            <p:nvPr/>
          </p:nvSpPr>
          <p:spPr bwMode="gray">
            <a:xfrm>
              <a:off x="941" y="2579"/>
              <a:ext cx="749" cy="750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shade val="63529"/>
                    <a:invGamma/>
                  </a:srgbClr>
                </a:gs>
                <a:gs pos="100000">
                  <a:srgbClr val="00CC66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 dirty="0"/>
            </a:p>
          </p:txBody>
        </p:sp>
        <p:sp>
          <p:nvSpPr>
            <p:cNvPr id="89136" name="Oval 48"/>
            <p:cNvSpPr>
              <a:spLocks noChangeArrowheads="1"/>
            </p:cNvSpPr>
            <p:nvPr/>
          </p:nvSpPr>
          <p:spPr bwMode="gray">
            <a:xfrm>
              <a:off x="981" y="2617"/>
              <a:ext cx="674" cy="674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 dirty="0"/>
            </a:p>
          </p:txBody>
        </p:sp>
        <p:sp>
          <p:nvSpPr>
            <p:cNvPr id="89137" name="Oval 49"/>
            <p:cNvSpPr>
              <a:spLocks noChangeArrowheads="1"/>
            </p:cNvSpPr>
            <p:nvPr/>
          </p:nvSpPr>
          <p:spPr bwMode="gray">
            <a:xfrm>
              <a:off x="992" y="2628"/>
              <a:ext cx="653" cy="653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 dirty="0"/>
            </a:p>
          </p:txBody>
        </p:sp>
        <p:sp>
          <p:nvSpPr>
            <p:cNvPr id="89138" name="Oval 50"/>
            <p:cNvSpPr>
              <a:spLocks noChangeArrowheads="1"/>
            </p:cNvSpPr>
            <p:nvPr/>
          </p:nvSpPr>
          <p:spPr bwMode="gray">
            <a:xfrm>
              <a:off x="1000" y="2632"/>
              <a:ext cx="637" cy="636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C0C0C0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 dirty="0"/>
            </a:p>
          </p:txBody>
        </p:sp>
        <p:sp>
          <p:nvSpPr>
            <p:cNvPr id="89139" name="Oval 51"/>
            <p:cNvSpPr>
              <a:spLocks noChangeArrowheads="1"/>
            </p:cNvSpPr>
            <p:nvPr/>
          </p:nvSpPr>
          <p:spPr bwMode="gray">
            <a:xfrm>
              <a:off x="1007" y="2638"/>
              <a:ext cx="606" cy="595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79216"/>
                    <a:invGamma/>
                  </a:srgbClr>
                </a:gs>
                <a:gs pos="100000">
                  <a:srgbClr val="C0C0C0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 dirty="0"/>
            </a:p>
          </p:txBody>
        </p:sp>
        <p:sp>
          <p:nvSpPr>
            <p:cNvPr id="89140" name="Oval 52"/>
            <p:cNvSpPr>
              <a:spLocks noChangeArrowheads="1"/>
            </p:cNvSpPr>
            <p:nvPr/>
          </p:nvSpPr>
          <p:spPr bwMode="gray">
            <a:xfrm>
              <a:off x="1042" y="2655"/>
              <a:ext cx="539" cy="483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tint val="0"/>
                    <a:invGamma/>
                  </a:srgbClr>
                </a:gs>
                <a:gs pos="100000">
                  <a:srgbClr val="C0C0C0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 dirty="0"/>
            </a:p>
          </p:txBody>
        </p:sp>
      </p:grpSp>
      <p:sp>
        <p:nvSpPr>
          <p:cNvPr id="89141" name="Text Box 53"/>
          <p:cNvSpPr txBox="1">
            <a:spLocks noChangeArrowheads="1"/>
          </p:cNvSpPr>
          <p:nvPr/>
        </p:nvSpPr>
        <p:spPr bwMode="gray">
          <a:xfrm>
            <a:off x="489665" y="2733197"/>
            <a:ext cx="173945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ru-RU" altLang="ru-RU" b="1" dirty="0" smtClean="0">
                <a:solidFill>
                  <a:srgbClr val="000099"/>
                </a:solidFill>
              </a:rPr>
              <a:t>Концессионное</a:t>
            </a:r>
          </a:p>
          <a:p>
            <a:pPr algn="ctr" eaLnBrk="0" hangingPunct="0"/>
            <a:r>
              <a:rPr lang="ru-RU" altLang="ru-RU" b="1" dirty="0" smtClean="0">
                <a:solidFill>
                  <a:srgbClr val="000099"/>
                </a:solidFill>
              </a:rPr>
              <a:t>соглашение</a:t>
            </a:r>
            <a:endParaRPr lang="en-US" altLang="ru-RU" b="1" dirty="0">
              <a:solidFill>
                <a:srgbClr val="000099"/>
              </a:solidFill>
            </a:endParaRPr>
          </a:p>
        </p:txBody>
      </p:sp>
      <p:grpSp>
        <p:nvGrpSpPr>
          <p:cNvPr id="89142" name="Group 54"/>
          <p:cNvGrpSpPr>
            <a:grpSpLocks/>
          </p:cNvGrpSpPr>
          <p:nvPr/>
        </p:nvGrpSpPr>
        <p:grpSpPr bwMode="auto">
          <a:xfrm>
            <a:off x="1013586" y="4257197"/>
            <a:ext cx="2815295" cy="1908105"/>
            <a:chOff x="1685" y="3125"/>
            <a:chExt cx="907" cy="907"/>
          </a:xfrm>
        </p:grpSpPr>
        <p:grpSp>
          <p:nvGrpSpPr>
            <p:cNvPr id="89143" name="Group 55"/>
            <p:cNvGrpSpPr>
              <a:grpSpLocks/>
            </p:cNvGrpSpPr>
            <p:nvPr/>
          </p:nvGrpSpPr>
          <p:grpSpPr bwMode="auto">
            <a:xfrm>
              <a:off x="1685" y="3125"/>
              <a:ext cx="907" cy="907"/>
              <a:chOff x="2832" y="1728"/>
              <a:chExt cx="907" cy="907"/>
            </a:xfrm>
          </p:grpSpPr>
          <p:sp>
            <p:nvSpPr>
              <p:cNvPr id="89144" name="Oval 56"/>
              <p:cNvSpPr>
                <a:spLocks noChangeArrowheads="1"/>
              </p:cNvSpPr>
              <p:nvPr/>
            </p:nvSpPr>
            <p:spPr bwMode="gray">
              <a:xfrm>
                <a:off x="2832" y="1728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tint val="0"/>
                      <a:invGamma/>
                    </a:srgbClr>
                  </a:gs>
                  <a:gs pos="50000">
                    <a:srgbClr val="3965E1"/>
                  </a:gs>
                  <a:gs pos="100000">
                    <a:srgbClr val="3965E1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ru-RU" dirty="0"/>
              </a:p>
            </p:txBody>
          </p:sp>
          <p:sp>
            <p:nvSpPr>
              <p:cNvPr id="89145" name="Oval 57"/>
              <p:cNvSpPr>
                <a:spLocks noChangeArrowheads="1"/>
              </p:cNvSpPr>
              <p:nvPr/>
            </p:nvSpPr>
            <p:spPr bwMode="gray">
              <a:xfrm>
                <a:off x="2832" y="1728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alpha val="32001"/>
                    </a:srgbClr>
                  </a:gs>
                  <a:gs pos="100000">
                    <a:srgbClr val="3965E1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ru-RU" dirty="0"/>
              </a:p>
            </p:txBody>
          </p:sp>
          <p:sp>
            <p:nvSpPr>
              <p:cNvPr id="89146" name="Oval 58"/>
              <p:cNvSpPr>
                <a:spLocks noChangeArrowheads="1"/>
              </p:cNvSpPr>
              <p:nvPr/>
            </p:nvSpPr>
            <p:spPr bwMode="gray">
              <a:xfrm>
                <a:off x="2889" y="1788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shade val="54118"/>
                      <a:invGamma/>
                    </a:srgbClr>
                  </a:gs>
                  <a:gs pos="50000">
                    <a:srgbClr val="3965E1"/>
                  </a:gs>
                  <a:gs pos="100000">
                    <a:srgbClr val="3965E1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ru-RU" dirty="0"/>
              </a:p>
            </p:txBody>
          </p:sp>
          <p:sp>
            <p:nvSpPr>
              <p:cNvPr id="89147" name="Oval 59"/>
              <p:cNvSpPr>
                <a:spLocks noChangeArrowheads="1"/>
              </p:cNvSpPr>
              <p:nvPr/>
            </p:nvSpPr>
            <p:spPr bwMode="gray">
              <a:xfrm>
                <a:off x="2889" y="1794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shade val="66667"/>
                      <a:invGamma/>
                    </a:srgbClr>
                  </a:gs>
                  <a:gs pos="100000">
                    <a:srgbClr val="3965E1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ru-RU" dirty="0"/>
              </a:p>
            </p:txBody>
          </p:sp>
          <p:sp>
            <p:nvSpPr>
              <p:cNvPr id="89148" name="Oval 60"/>
              <p:cNvSpPr>
                <a:spLocks noChangeArrowheads="1"/>
              </p:cNvSpPr>
              <p:nvPr/>
            </p:nvSpPr>
            <p:spPr bwMode="gray">
              <a:xfrm>
                <a:off x="2928" y="1833"/>
                <a:ext cx="709" cy="709"/>
              </a:xfrm>
              <a:prstGeom prst="ellipse">
                <a:avLst/>
              </a:prstGeom>
              <a:gradFill rotWithShape="1">
                <a:gsLst>
                  <a:gs pos="0">
                    <a:srgbClr val="3965E1"/>
                  </a:gs>
                  <a:gs pos="100000">
                    <a:srgbClr val="3965E1">
                      <a:gamma/>
                      <a:shade val="588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ru-RU" dirty="0"/>
              </a:p>
            </p:txBody>
          </p:sp>
          <p:grpSp>
            <p:nvGrpSpPr>
              <p:cNvPr id="89149" name="Group 61"/>
              <p:cNvGrpSpPr>
                <a:grpSpLocks/>
              </p:cNvGrpSpPr>
              <p:nvPr/>
            </p:nvGrpSpPr>
            <p:grpSpPr bwMode="auto">
              <a:xfrm>
                <a:off x="2946" y="1842"/>
                <a:ext cx="687" cy="688"/>
                <a:chOff x="4166" y="1706"/>
                <a:chExt cx="1252" cy="1252"/>
              </a:xfrm>
            </p:grpSpPr>
            <p:sp>
              <p:nvSpPr>
                <p:cNvPr id="89150" name="Oval 62"/>
                <p:cNvSpPr>
                  <a:spLocks noChangeArrowheads="1"/>
                </p:cNvSpPr>
                <p:nvPr/>
              </p:nvSpPr>
              <p:spPr bwMode="gray">
                <a:xfrm>
                  <a:off x="4166" y="1706"/>
                  <a:ext cx="1252" cy="125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46275"/>
                        <a:invGamma/>
                      </a:srgbClr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ru-RU" dirty="0"/>
                </a:p>
              </p:txBody>
            </p:sp>
            <p:sp>
              <p:nvSpPr>
                <p:cNvPr id="89151" name="Oval 63"/>
                <p:cNvSpPr>
                  <a:spLocks noChangeArrowheads="1"/>
                </p:cNvSpPr>
                <p:nvPr/>
              </p:nvSpPr>
              <p:spPr bwMode="gray">
                <a:xfrm>
                  <a:off x="4182" y="1713"/>
                  <a:ext cx="1222" cy="122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D6E1E2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ru-RU" dirty="0"/>
                </a:p>
              </p:txBody>
            </p:sp>
            <p:sp>
              <p:nvSpPr>
                <p:cNvPr id="89152" name="Oval 64"/>
                <p:cNvSpPr>
                  <a:spLocks noChangeArrowheads="1"/>
                </p:cNvSpPr>
                <p:nvPr/>
              </p:nvSpPr>
              <p:spPr bwMode="gray">
                <a:xfrm>
                  <a:off x="4195" y="1725"/>
                  <a:ext cx="1162" cy="11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79216"/>
                        <a:invGamma/>
                      </a:srgbClr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ru-RU" dirty="0"/>
                </a:p>
              </p:txBody>
            </p:sp>
            <p:sp>
              <p:nvSpPr>
                <p:cNvPr id="89153" name="Oval 65"/>
                <p:cNvSpPr>
                  <a:spLocks noChangeArrowheads="1"/>
                </p:cNvSpPr>
                <p:nvPr/>
              </p:nvSpPr>
              <p:spPr bwMode="gray">
                <a:xfrm>
                  <a:off x="4263" y="1912"/>
                  <a:ext cx="1033" cy="92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tint val="0"/>
                        <a:invGamma/>
                      </a:srgbClr>
                    </a:gs>
                    <a:gs pos="100000">
                      <a:srgbClr val="D6E1E2">
                        <a:alpha val="3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ru-RU" dirty="0"/>
                </a:p>
              </p:txBody>
            </p:sp>
          </p:grpSp>
        </p:grpSp>
        <p:sp>
          <p:nvSpPr>
            <p:cNvPr id="89154" name="Text Box 66"/>
            <p:cNvSpPr txBox="1">
              <a:spLocks noChangeArrowheads="1"/>
            </p:cNvSpPr>
            <p:nvPr/>
          </p:nvSpPr>
          <p:spPr bwMode="gray">
            <a:xfrm>
              <a:off x="1827" y="3391"/>
              <a:ext cx="623" cy="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altLang="ru-RU" b="1" dirty="0" smtClean="0">
                  <a:solidFill>
                    <a:srgbClr val="000099"/>
                  </a:solidFill>
                </a:rPr>
                <a:t>Инвестиционный</a:t>
              </a:r>
            </a:p>
            <a:p>
              <a:pPr algn="ctr" eaLnBrk="0" hangingPunct="0"/>
              <a:r>
                <a:rPr lang="ru-RU" altLang="ru-RU" b="1" dirty="0" smtClean="0">
                  <a:solidFill>
                    <a:srgbClr val="000099"/>
                  </a:solidFill>
                </a:rPr>
                <a:t>меморандум</a:t>
              </a:r>
              <a:endParaRPr lang="en-US" altLang="ru-RU" b="1" dirty="0">
                <a:solidFill>
                  <a:srgbClr val="000099"/>
                </a:solidFill>
              </a:endParaRPr>
            </a:p>
          </p:txBody>
        </p:sp>
      </p:grpSp>
      <p:sp>
        <p:nvSpPr>
          <p:cNvPr id="66" name="Заголовок 1"/>
          <p:cNvSpPr>
            <a:spLocks noGrp="1"/>
          </p:cNvSpPr>
          <p:nvPr>
            <p:ph type="title"/>
          </p:nvPr>
        </p:nvSpPr>
        <p:spPr>
          <a:xfrm>
            <a:off x="477397" y="225407"/>
            <a:ext cx="8568952" cy="62068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0099"/>
                </a:solidFill>
              </a:rPr>
              <a:t>Формы реализации проектов</a:t>
            </a:r>
            <a:r>
              <a:rPr lang="ru-RU" sz="3200" b="1" dirty="0">
                <a:solidFill>
                  <a:srgbClr val="000099"/>
                </a:solidFill>
              </a:rPr>
              <a:t> </a:t>
            </a:r>
            <a:r>
              <a:rPr lang="ru-RU" sz="3200" b="1" dirty="0" smtClean="0">
                <a:solidFill>
                  <a:srgbClr val="000099"/>
                </a:solidFill>
              </a:rPr>
              <a:t>ГЧП</a:t>
            </a:r>
            <a:endParaRPr lang="ru-RU" sz="3200" b="1" dirty="0">
              <a:solidFill>
                <a:srgbClr val="000099"/>
              </a:solidFill>
            </a:endParaRPr>
          </a:p>
        </p:txBody>
      </p:sp>
      <p:pic>
        <p:nvPicPr>
          <p:cNvPr id="68" name="Picture 1" descr="kozelbl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642910" cy="683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1180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6" descr="спартакиада городов Новости Ярославля, новости Нижнего Новгорода, новости Твери, новости Саратова, новости ЦФО Imenno.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5395" y="717685"/>
            <a:ext cx="1444814" cy="1083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5" name="Picture 8" descr="Бойко Стоковые фото, иллюстрации и векторные изображения - Страница 3 Depositphoto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7195" y="717685"/>
            <a:ext cx="1393825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6" name="Picture 4" descr="МФЦ Портал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32886" y="656445"/>
            <a:ext cx="1682651" cy="12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8035" name="AutoShape 3"/>
          <p:cNvSpPr>
            <a:spLocks noChangeArrowheads="1"/>
          </p:cNvSpPr>
          <p:nvPr/>
        </p:nvSpPr>
        <p:spPr bwMode="gray">
          <a:xfrm>
            <a:off x="1294922" y="1946254"/>
            <a:ext cx="7056784" cy="4443322"/>
          </a:xfrm>
          <a:prstGeom prst="upArrow">
            <a:avLst>
              <a:gd name="adj1" fmla="val 73769"/>
              <a:gd name="adj2" fmla="val 32588"/>
            </a:avLst>
          </a:prstGeom>
          <a:gradFill rotWithShape="1">
            <a:gsLst>
              <a:gs pos="0">
                <a:srgbClr val="4090E8"/>
              </a:gs>
              <a:gs pos="100000">
                <a:srgbClr val="4090E8">
                  <a:gamma/>
                  <a:tint val="0"/>
                  <a:invGamma/>
                  <a:alpha val="0"/>
                </a:srgbClr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</a:endParaRPr>
          </a:p>
        </p:txBody>
      </p:sp>
      <p:sp>
        <p:nvSpPr>
          <p:cNvPr id="79880" name="AutoShape 5"/>
          <p:cNvSpPr>
            <a:spLocks noChangeArrowheads="1"/>
          </p:cNvSpPr>
          <p:nvPr/>
        </p:nvSpPr>
        <p:spPr bwMode="gray">
          <a:xfrm>
            <a:off x="2414955" y="3898216"/>
            <a:ext cx="4691063" cy="2685812"/>
          </a:xfrm>
          <a:prstGeom prst="upArrow">
            <a:avLst>
              <a:gd name="adj1" fmla="val 72694"/>
              <a:gd name="adj2" fmla="val 33931"/>
            </a:avLst>
          </a:prstGeom>
          <a:gradFill rotWithShape="1">
            <a:gsLst>
              <a:gs pos="0">
                <a:srgbClr val="0066CC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>
              <a:latin typeface="Calibri" pitchFamily="34" charset="0"/>
            </a:endParaRPr>
          </a:p>
        </p:txBody>
      </p:sp>
      <p:sp>
        <p:nvSpPr>
          <p:cNvPr id="428039" name="AutoShape 7"/>
          <p:cNvSpPr>
            <a:spLocks noChangeArrowheads="1"/>
          </p:cNvSpPr>
          <p:nvPr/>
        </p:nvSpPr>
        <p:spPr bwMode="gray">
          <a:xfrm>
            <a:off x="5765800" y="4939036"/>
            <a:ext cx="2680436" cy="1647542"/>
          </a:xfrm>
          <a:prstGeom prst="upArrow">
            <a:avLst>
              <a:gd name="adj1" fmla="val 78306"/>
              <a:gd name="adj2" fmla="val 48213"/>
            </a:avLst>
          </a:prstGeom>
          <a:gradFill rotWithShape="1">
            <a:gsLst>
              <a:gs pos="0">
                <a:srgbClr val="88CE58"/>
              </a:gs>
              <a:gs pos="100000">
                <a:srgbClr val="88CE58">
                  <a:gamma/>
                  <a:tint val="0"/>
                  <a:invGamma/>
                  <a:alpha val="0"/>
                </a:srgbClr>
              </a:gs>
            </a:gsLst>
            <a:lin ang="5400000" scaled="1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</a:endParaRPr>
          </a:p>
        </p:txBody>
      </p:sp>
      <p:sp>
        <p:nvSpPr>
          <p:cNvPr id="428038" name="AutoShape 6"/>
          <p:cNvSpPr>
            <a:spLocks noChangeArrowheads="1"/>
          </p:cNvSpPr>
          <p:nvPr/>
        </p:nvSpPr>
        <p:spPr bwMode="gray">
          <a:xfrm>
            <a:off x="3479800" y="5402469"/>
            <a:ext cx="2286000" cy="1600200"/>
          </a:xfrm>
          <a:prstGeom prst="upArrow">
            <a:avLst>
              <a:gd name="adj1" fmla="val 78306"/>
              <a:gd name="adj2" fmla="val 48213"/>
            </a:avLst>
          </a:prstGeom>
          <a:gradFill rotWithShape="1">
            <a:gsLst>
              <a:gs pos="0">
                <a:srgbClr val="88CE58"/>
              </a:gs>
              <a:gs pos="100000">
                <a:srgbClr val="88CE58">
                  <a:gamma/>
                  <a:tint val="0"/>
                  <a:invGamma/>
                  <a:alpha val="0"/>
                </a:srgbClr>
              </a:gs>
            </a:gsLst>
            <a:lin ang="5400000" scaled="1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</a:endParaRPr>
          </a:p>
        </p:txBody>
      </p:sp>
      <p:sp>
        <p:nvSpPr>
          <p:cNvPr id="428040" name="Text Box 8"/>
          <p:cNvSpPr txBox="1">
            <a:spLocks noChangeArrowheads="1"/>
          </p:cNvSpPr>
          <p:nvPr/>
        </p:nvSpPr>
        <p:spPr bwMode="gray">
          <a:xfrm>
            <a:off x="3769186" y="5821764"/>
            <a:ext cx="1796270" cy="95410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Совершенствование нормативной правовой базы в сфере ГЧП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sp>
        <p:nvSpPr>
          <p:cNvPr id="428041" name="Text Box 9"/>
          <p:cNvSpPr txBox="1">
            <a:spLocks noChangeArrowheads="1"/>
          </p:cNvSpPr>
          <p:nvPr/>
        </p:nvSpPr>
        <p:spPr bwMode="gray">
          <a:xfrm>
            <a:off x="6062237" y="5419725"/>
            <a:ext cx="2087562" cy="138499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Внедрение порядка взаимодействия публичных и частных партнеров при структурировании и реализации проектов  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sp>
        <p:nvSpPr>
          <p:cNvPr id="428042" name="Text Box 10"/>
          <p:cNvSpPr txBox="1">
            <a:spLocks noChangeArrowheads="1"/>
          </p:cNvSpPr>
          <p:nvPr/>
        </p:nvSpPr>
        <p:spPr bwMode="gray">
          <a:xfrm>
            <a:off x="3181839" y="4338871"/>
            <a:ext cx="3282950" cy="120032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Индивидуальный подход к каждому проекту и разработка эксклюзивной схемы реализации проекта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sp>
        <p:nvSpPr>
          <p:cNvPr id="428043" name="Text Box 11"/>
          <p:cNvSpPr txBox="1">
            <a:spLocks noChangeArrowheads="1"/>
          </p:cNvSpPr>
          <p:nvPr/>
        </p:nvSpPr>
        <p:spPr bwMode="gray">
          <a:xfrm>
            <a:off x="2338877" y="2267000"/>
            <a:ext cx="4968875" cy="163121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Привлечение </a:t>
            </a:r>
            <a:endParaRPr lang="ru-RU" sz="2000" b="1" i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внебюджетных инвестиций для реализации социально значимых проектов с использованием механизмов государственно-частного партнерства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sp>
        <p:nvSpPr>
          <p:cNvPr id="428046" name="AutoShape 14"/>
          <p:cNvSpPr>
            <a:spLocks noChangeArrowheads="1"/>
          </p:cNvSpPr>
          <p:nvPr/>
        </p:nvSpPr>
        <p:spPr bwMode="gray">
          <a:xfrm>
            <a:off x="1123950" y="4997450"/>
            <a:ext cx="2286000" cy="1600200"/>
          </a:xfrm>
          <a:prstGeom prst="upArrow">
            <a:avLst>
              <a:gd name="adj1" fmla="val 78306"/>
              <a:gd name="adj2" fmla="val 48213"/>
            </a:avLst>
          </a:prstGeom>
          <a:gradFill rotWithShape="1">
            <a:gsLst>
              <a:gs pos="0">
                <a:srgbClr val="88CE58"/>
              </a:gs>
              <a:gs pos="100000">
                <a:srgbClr val="88CE58">
                  <a:gamma/>
                  <a:tint val="0"/>
                  <a:invGamma/>
                  <a:alpha val="0"/>
                </a:srgbClr>
              </a:gs>
            </a:gsLst>
            <a:lin ang="5400000" scaled="1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</a:endParaRPr>
          </a:p>
        </p:txBody>
      </p:sp>
      <p:sp>
        <p:nvSpPr>
          <p:cNvPr id="428047" name="Text Box 15"/>
          <p:cNvSpPr txBox="1">
            <a:spLocks noChangeArrowheads="1"/>
          </p:cNvSpPr>
          <p:nvPr/>
        </p:nvSpPr>
        <p:spPr bwMode="gray">
          <a:xfrm>
            <a:off x="1373188" y="5419725"/>
            <a:ext cx="1787525" cy="138499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Определение уполномоченного органа по подготовке и сопровождению проектов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3753" y="63500"/>
            <a:ext cx="8278812" cy="3683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0099"/>
                </a:solidFill>
                <a:latin typeface="+mj-lt"/>
              </a:rPr>
              <a:t>Государственно-частное партнерство в Самарской области</a:t>
            </a:r>
          </a:p>
        </p:txBody>
      </p:sp>
      <p:pic>
        <p:nvPicPr>
          <p:cNvPr id="19968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949" y="1823429"/>
            <a:ext cx="1457937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7403261" y="1535517"/>
            <a:ext cx="1740739" cy="1395405"/>
            <a:chOff x="7353300" y="481537"/>
            <a:chExt cx="1740739" cy="1434576"/>
          </a:xfrm>
        </p:grpSpPr>
        <p:pic>
          <p:nvPicPr>
            <p:cNvPr id="22" name="Picture 2" descr="Проект Четвертого транспортного кольца урезали — Ситуация на The Villag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3300" y="1249336"/>
              <a:ext cx="862407" cy="666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" name="Группа 1"/>
            <p:cNvGrpSpPr/>
            <p:nvPr/>
          </p:nvGrpSpPr>
          <p:grpSpPr>
            <a:xfrm>
              <a:off x="7353300" y="481537"/>
              <a:ext cx="1740739" cy="1434576"/>
              <a:chOff x="7353300" y="481537"/>
              <a:chExt cx="1740739" cy="1434576"/>
            </a:xfrm>
          </p:grpSpPr>
          <p:pic>
            <p:nvPicPr>
              <p:cNvPr id="20" name="Picture 12"/>
              <p:cNvPicPr>
                <a:picLocks noChangeAspect="1"/>
              </p:cNvPicPr>
              <p:nvPr/>
            </p:nvPicPr>
            <p:blipFill rotWithShape="1">
              <a:blip r:embed="rId7" cstate="print"/>
              <a:srcRect t="24809" r="30299" b="7310"/>
              <a:stretch/>
            </p:blipFill>
            <p:spPr>
              <a:xfrm>
                <a:off x="7353300" y="481537"/>
                <a:ext cx="882681" cy="762210"/>
              </a:xfrm>
              <a:prstGeom prst="rect">
                <a:avLst/>
              </a:prstGeom>
            </p:spPr>
          </p:pic>
          <p:pic>
            <p:nvPicPr>
              <p:cNvPr id="21" name="Picture 3"/>
              <p:cNvPicPr>
                <a:picLocks noChangeAspect="1"/>
              </p:cNvPicPr>
              <p:nvPr/>
            </p:nvPicPr>
            <p:blipFill rotWithShape="1">
              <a:blip r:embed="rId8" cstate="print"/>
              <a:srcRect t="9627" b="4728"/>
              <a:stretch/>
            </p:blipFill>
            <p:spPr>
              <a:xfrm>
                <a:off x="8235981" y="481538"/>
                <a:ext cx="858058" cy="767798"/>
              </a:xfrm>
              <a:prstGeom prst="rect">
                <a:avLst/>
              </a:prstGeom>
            </p:spPr>
          </p:pic>
          <p:pic>
            <p:nvPicPr>
              <p:cNvPr id="23" name="Picture 1" descr="Kanatka.jpg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1373"/>
              <a:stretch/>
            </p:blipFill>
            <p:spPr>
              <a:xfrm>
                <a:off x="8215707" y="1249336"/>
                <a:ext cx="878332" cy="666777"/>
              </a:xfrm>
              <a:prstGeom prst="rect">
                <a:avLst/>
              </a:prstGeom>
            </p:spPr>
          </p:pic>
        </p:grpSp>
      </p:grpSp>
      <p:cxnSp>
        <p:nvCxnSpPr>
          <p:cNvPr id="5" name="Прямая соединительная линия 4"/>
          <p:cNvCxnSpPr/>
          <p:nvPr/>
        </p:nvCxnSpPr>
        <p:spPr>
          <a:xfrm>
            <a:off x="312077" y="548680"/>
            <a:ext cx="8710488" cy="0"/>
          </a:xfrm>
          <a:prstGeom prst="line">
            <a:avLst/>
          </a:prstGeom>
          <a:ln w="317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1" descr="kozelblu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4282" y="142852"/>
            <a:ext cx="642910" cy="683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5266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1124744"/>
            <a:ext cx="8640959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" descr="kozelbl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52"/>
            <a:ext cx="642910" cy="683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107504" y="2996951"/>
            <a:ext cx="8928992" cy="2016225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411760" y="3573016"/>
            <a:ext cx="4248472" cy="1296144"/>
          </a:xfrm>
          <a:prstGeom prst="roundRect">
            <a:avLst/>
          </a:prstGeom>
          <a:solidFill>
            <a:schemeClr val="bg1">
              <a:alpha val="0"/>
            </a:schemeClr>
          </a:solidFill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857191" y="142852"/>
            <a:ext cx="8247497" cy="850106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solidFill>
                  <a:srgbClr val="000099"/>
                </a:solidFill>
              </a:rPr>
              <a:t>Схема и этапы структурирования и сопровождения </a:t>
            </a:r>
            <a:br>
              <a:rPr lang="ru-RU" sz="2200" b="1" dirty="0" smtClean="0">
                <a:solidFill>
                  <a:srgbClr val="000099"/>
                </a:solidFill>
              </a:rPr>
            </a:br>
            <a:r>
              <a:rPr lang="ru-RU" sz="2200" b="1" dirty="0" smtClean="0">
                <a:solidFill>
                  <a:srgbClr val="000099"/>
                </a:solidFill>
              </a:rPr>
              <a:t>проектов ГЧП в Самарской области </a:t>
            </a:r>
            <a:endParaRPr lang="ru-RU" sz="22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18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mGh0mSw6EKue4Pz_ephOQ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2DqB05KVkuCMcQ3X8IlK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iksKTofikmyCgWMHw_jV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3rjSL13b0K1G2YFEWmSu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YtblVdFsUS_hEJTG.jkZ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RdggiVcskSU0_muRgqCr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z32bmCQgESoGtNSU9Ogl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XUdX2s3SEyUjfiM1RgDJ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81d5wRiaE6.uEU6xihDI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7thPg1QwE618kdn2D5F.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20BFWNx9UOi_KBHSTuYS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oeLnljpiUuPrRNLwEo95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5qMOiVhk0ufUDst5Qf.T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mlImm6J5k.QeWK0OIHmv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_pCTlnlV0OokXTc7Fdmd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FY7ApU5zkOlW0C9ByHf9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AGcjTrQMkKcSAjqHnLoU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WiYlV6H1keD5SwaY.0ps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w0mP2fkEOFya9BKhPZ3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3znf9RtH0eHRyYI5bVfl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e8ZBZ9uDkO8ubq8FTgTv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LD8cSZHZ0yb1Mm.eEEE5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mADQtKJO0ChEOfjj9r_l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haz.QxIeU.hhbFsEfZx7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AqouCGfDEeoBFvz0zYaU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S6WmsICdU.LEcLrVw9lV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KFqIjyiJUSfA9Ku9TaMT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5.ZZv8AT0u0lLO4xNTuL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Sja66cLt0SBsY9Iae5YIg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11776</TotalTime>
  <Words>1813</Words>
  <Application>Microsoft Office PowerPoint</Application>
  <PresentationFormat>Экран (4:3)</PresentationFormat>
  <Paragraphs>385</Paragraphs>
  <Slides>36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36</vt:i4>
      </vt:variant>
    </vt:vector>
  </HeadingPairs>
  <TitlesOfParts>
    <vt:vector size="40" baseType="lpstr">
      <vt:lpstr>Тема Office</vt:lpstr>
      <vt:lpstr>think-cell Slide</vt:lpstr>
      <vt:lpstr>Chart</vt:lpstr>
      <vt:lpstr>Документ</vt:lpstr>
      <vt:lpstr>Слайд 1</vt:lpstr>
      <vt:lpstr>Основные проблемные зоны качества жизни  населения в Самарской области</vt:lpstr>
      <vt:lpstr>Привлечение внебюджетных инвестиций -  эффективный механизм модернизации инфраструктуры системы здравоохранения</vt:lpstr>
      <vt:lpstr> Сроки эксплуатации объектов здравоохранения  на территории Самарской области  </vt:lpstr>
      <vt:lpstr> Одна из основных проблем </vt:lpstr>
      <vt:lpstr>Слайд 6</vt:lpstr>
      <vt:lpstr>Формы реализации проектов ГЧП</vt:lpstr>
      <vt:lpstr>Слайд 8</vt:lpstr>
      <vt:lpstr>Схема и этапы структурирования и сопровождения  проектов ГЧП в Самарской области </vt:lpstr>
      <vt:lpstr>Информация по проектам ГЧП в Самарской области</vt:lpstr>
      <vt:lpstr>Информационная система управления проектами ГЧП</vt:lpstr>
      <vt:lpstr>Информационная система управления проектами ГЧП</vt:lpstr>
      <vt:lpstr>Реализуемые проекты в Самарской области</vt:lpstr>
      <vt:lpstr>Слайд 14</vt:lpstr>
      <vt:lpstr>Слайд 15</vt:lpstr>
      <vt:lpstr>Слайд 16</vt:lpstr>
      <vt:lpstr>Реализуемые проекты в Самарской области</vt:lpstr>
      <vt:lpstr>Слайд 18</vt:lpstr>
      <vt:lpstr>Слайд 19</vt:lpstr>
      <vt:lpstr>Строительство двух диализных центров  в городских округах Самара и Сызрань </vt:lpstr>
      <vt:lpstr>Слайд 21</vt:lpstr>
      <vt:lpstr>Реализуемые проекты в Самарской области</vt:lpstr>
      <vt:lpstr>Слайд 23</vt:lpstr>
      <vt:lpstr>Слайд 24</vt:lpstr>
      <vt:lpstr>Реализуемые проекты в Самарской области</vt:lpstr>
      <vt:lpstr>Реализуемые проекты ГЧП в Самарской области</vt:lpstr>
      <vt:lpstr>Реализация проектов по созданию фармацевтического производства полного цикла, включающего опытно-промышленный синтез фармацевтических субстанций </vt:lpstr>
      <vt:lpstr>Реализуемые проекты в Самарской области</vt:lpstr>
      <vt:lpstr>Слайд 29</vt:lpstr>
      <vt:lpstr>Слайд 30</vt:lpstr>
      <vt:lpstr>Слайд 31</vt:lpstr>
      <vt:lpstr>   Проекты на этапе структурирования</vt:lpstr>
      <vt:lpstr>Слайд 33</vt:lpstr>
      <vt:lpstr>Слайд 34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Карасева Ольга Александровна</dc:creator>
  <cp:lastModifiedBy>DektyarevaEB</cp:lastModifiedBy>
  <cp:revision>612</cp:revision>
  <cp:lastPrinted>2016-02-26T05:51:18Z</cp:lastPrinted>
  <dcterms:created xsi:type="dcterms:W3CDTF">2012-12-21T08:58:02Z</dcterms:created>
  <dcterms:modified xsi:type="dcterms:W3CDTF">2016-03-16T12:29:22Z</dcterms:modified>
</cp:coreProperties>
</file>