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364" r:id="rId2"/>
    <p:sldId id="358" r:id="rId3"/>
    <p:sldId id="323" r:id="rId4"/>
    <p:sldId id="359" r:id="rId5"/>
    <p:sldId id="361" r:id="rId6"/>
    <p:sldId id="362" r:id="rId7"/>
    <p:sldId id="3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ey Kharlamov" initials="SK" lastIdx="5" clrIdx="0"/>
  <p:cmAuthor id="1" name="Ирина Княгинина" initials="ИК" lastIdx="1" clrIdx="1">
    <p:extLst>
      <p:ext uri="{19B8F6BF-5375-455C-9EA6-DF929625EA0E}">
        <p15:presenceInfo xmlns:p15="http://schemas.microsoft.com/office/powerpoint/2012/main" xmlns="" userId="Ирина Княгини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8385E"/>
    <a:srgbClr val="1B4296"/>
    <a:srgbClr val="EB6E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99605" autoAdjust="0"/>
  </p:normalViewPr>
  <p:slideViewPr>
    <p:cSldViewPr snapToGrid="0">
      <p:cViewPr varScale="1">
        <p:scale>
          <a:sx n="89" d="100"/>
          <a:sy n="89" d="100"/>
        </p:scale>
        <p:origin x="-126" y="-7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3228" y="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D0E5B-D01E-40CB-9413-56B49C783B9D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B21F0-30FE-4E65-A100-F047B5D670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7120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CC20-6C97-4F2F-9240-9D4A188133D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9837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A1240-F6D6-418F-A00C-3DD3A18EEBA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85EBB-7110-493D-A3A3-2F5D84AC9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902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EC15B-D6E5-4697-A202-89D39202702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A53BA-98D6-4C77-AA59-28FE7B31C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473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5" y="365125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64C83-1BDC-4E50-BA15-955EEDE5607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14D14-3B2E-4718-B43D-E12B9E29A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4302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895"/>
            <a:ext cx="12192000" cy="722251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360" y="900000"/>
            <a:ext cx="11521280" cy="540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0050A0"/>
              </a:buClr>
              <a:buSzPct val="70000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00518E"/>
              </a:buClr>
              <a:buSzPct val="60000"/>
              <a:defRPr sz="21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867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Font typeface="Wingdings" pitchFamily="2" charset="2"/>
              <a:buChar char="§"/>
              <a:defRPr sz="16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9pPr marL="4876678" indent="0">
              <a:buNone/>
              <a:defRPr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4"/>
            <a:r>
              <a:rPr lang="ru-RU" dirty="0" smtClean="0"/>
              <a:t>Пятый уровень </a:t>
            </a:r>
            <a:endParaRPr lang="en-US" dirty="0" smtClean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35360" y="6367781"/>
            <a:ext cx="1536171" cy="23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95D674A-043F-45DA-B63E-6539544E189A}" type="slidenum">
              <a:rPr lang="ru-RU" smtClean="0">
                <a:solidFill>
                  <a:srgbClr val="002846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284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9457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35360" y="900000"/>
            <a:ext cx="5664640" cy="540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buFont typeface="Wingdings" pitchFamily="2" charset="2"/>
              <a:buChar char="§"/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5F7CC3"/>
              </a:buClr>
              <a:buSzPct val="80000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5F7CC3"/>
              </a:buClr>
              <a:buSzPct val="65000"/>
              <a:defRPr sz="21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8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930352" indent="-380990">
              <a:buFont typeface="Wingdings" panose="05000000000000000000" pitchFamily="2" charset="2"/>
              <a:buChar char="§"/>
              <a:defRPr sz="16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4"/>
            <a:r>
              <a:rPr lang="ru-RU" dirty="0" smtClean="0"/>
              <a:t>Пятый уровень </a:t>
            </a:r>
            <a:endParaRPr lang="en-US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40000" y="900000"/>
            <a:ext cx="5664000" cy="540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5F7CC3"/>
              </a:buClr>
              <a:buSzPct val="80000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5F7CC3"/>
              </a:buClr>
              <a:buSzPct val="65000"/>
              <a:defRPr sz="21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8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Font typeface="Wingdings" pitchFamily="2" charset="2"/>
              <a:buChar char="§"/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4"/>
            <a:r>
              <a:rPr lang="ru-RU" dirty="0" smtClean="0"/>
              <a:t>Пятый уровень </a:t>
            </a:r>
            <a:endParaRPr lang="en-US" dirty="0" smtClean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35360" y="6367781"/>
            <a:ext cx="1536171" cy="23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95D674A-043F-45DA-B63E-6539544E189A}" type="slidenum">
              <a:rPr lang="ru-RU" smtClean="0">
                <a:solidFill>
                  <a:srgbClr val="002846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284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6051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2"/>
          </p:nvPr>
        </p:nvSpPr>
        <p:spPr>
          <a:xfrm>
            <a:off x="7056967" y="1268413"/>
            <a:ext cx="4800600" cy="2160587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/>
          </a:p>
        </p:txBody>
      </p:sp>
      <p:sp>
        <p:nvSpPr>
          <p:cNvPr id="13" name="Рисунок 7"/>
          <p:cNvSpPr>
            <a:spLocks noGrp="1"/>
          </p:cNvSpPr>
          <p:nvPr>
            <p:ph type="pic" sz="quarter" idx="13"/>
          </p:nvPr>
        </p:nvSpPr>
        <p:spPr>
          <a:xfrm>
            <a:off x="7056967" y="3645025"/>
            <a:ext cx="4800600" cy="2160587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/>
          </a:p>
        </p:txBody>
      </p:sp>
      <p:sp>
        <p:nvSpPr>
          <p:cNvPr id="14" name="Содержимое 2"/>
          <p:cNvSpPr>
            <a:spLocks noGrp="1"/>
          </p:cNvSpPr>
          <p:nvPr>
            <p:ph sz="half" idx="1"/>
          </p:nvPr>
        </p:nvSpPr>
        <p:spPr>
          <a:xfrm>
            <a:off x="335360" y="900000"/>
            <a:ext cx="6336704" cy="540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buFont typeface="Wingdings" pitchFamily="2" charset="2"/>
              <a:buChar char="§"/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5F7CC3"/>
              </a:buClr>
              <a:buSzPct val="80000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5F7CC3"/>
              </a:buClr>
              <a:buSzPct val="65000"/>
              <a:defRPr sz="21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8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Font typeface="Wingdings" pitchFamily="2" charset="2"/>
              <a:buChar char="§"/>
              <a:defRPr sz="16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4"/>
            <a:r>
              <a:rPr lang="ru-RU" dirty="0" smtClean="0"/>
              <a:t>Пятый уровень </a:t>
            </a:r>
            <a:endParaRPr lang="en-US" dirty="0" smtClean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35360" y="6367781"/>
            <a:ext cx="1536171" cy="23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95D674A-043F-45DA-B63E-6539544E189A}" type="slidenum">
              <a:rPr lang="ru-RU" smtClean="0">
                <a:solidFill>
                  <a:srgbClr val="002846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284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337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7"/>
          <p:cNvSpPr>
            <a:spLocks noGrp="1"/>
          </p:cNvSpPr>
          <p:nvPr>
            <p:ph type="pic" sz="quarter" idx="14"/>
          </p:nvPr>
        </p:nvSpPr>
        <p:spPr>
          <a:xfrm>
            <a:off x="0" y="719117"/>
            <a:ext cx="4800000" cy="5580883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/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6" name="Заголовок 1"/>
          <p:cNvSpPr>
            <a:spLocks noGrp="1" noChangeAspect="1"/>
          </p:cNvSpPr>
          <p:nvPr>
            <p:ph type="title"/>
          </p:nvPr>
        </p:nvSpPr>
        <p:spPr>
          <a:xfrm>
            <a:off x="0" y="-7895"/>
            <a:ext cx="12192000" cy="722251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sz="half" idx="1"/>
          </p:nvPr>
        </p:nvSpPr>
        <p:spPr>
          <a:xfrm>
            <a:off x="5135893" y="900000"/>
            <a:ext cx="6720747" cy="540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buFont typeface="Wingdings" pitchFamily="2" charset="2"/>
              <a:buChar char="§"/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5F7CC3"/>
              </a:buClr>
              <a:buSzPct val="80000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5F7CC3"/>
              </a:buClr>
              <a:buSzPct val="65000"/>
              <a:defRPr sz="21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8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Font typeface="Wingdings" pitchFamily="2" charset="2"/>
              <a:buChar char="§"/>
              <a:defRPr sz="16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4"/>
            <a:r>
              <a:rPr lang="ru-RU" dirty="0" smtClean="0"/>
              <a:t>Пятый уровень </a:t>
            </a:r>
            <a:endParaRPr lang="en-US" dirty="0" smtClean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35360" y="6367781"/>
            <a:ext cx="1536171" cy="23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95D674A-043F-45DA-B63E-6539544E189A}" type="slidenum">
              <a:rPr lang="ru-RU" smtClean="0">
                <a:solidFill>
                  <a:srgbClr val="002846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284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6237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 noChangeAspect="1"/>
          </p:cNvSpPr>
          <p:nvPr>
            <p:ph type="title"/>
          </p:nvPr>
        </p:nvSpPr>
        <p:spPr>
          <a:xfrm>
            <a:off x="0" y="-7895"/>
            <a:ext cx="12192000" cy="722251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4"/>
          </p:nvPr>
        </p:nvSpPr>
        <p:spPr>
          <a:xfrm>
            <a:off x="719667" y="931171"/>
            <a:ext cx="10800333" cy="2483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 dirty="0"/>
          </a:p>
        </p:txBody>
      </p:sp>
      <p:sp>
        <p:nvSpPr>
          <p:cNvPr id="13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719667" y="3631960"/>
            <a:ext cx="10800333" cy="2483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35360" y="6367781"/>
            <a:ext cx="1536171" cy="23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95D674A-043F-45DA-B63E-6539544E189A}" type="slidenum">
              <a:rPr lang="ru-RU" smtClean="0">
                <a:solidFill>
                  <a:srgbClr val="002846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284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7413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 noChangeAspect="1"/>
          </p:cNvSpPr>
          <p:nvPr>
            <p:ph type="title"/>
          </p:nvPr>
        </p:nvSpPr>
        <p:spPr>
          <a:xfrm>
            <a:off x="0" y="-7895"/>
            <a:ext cx="12192000" cy="722251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2"/>
          </p:nvPr>
        </p:nvSpPr>
        <p:spPr>
          <a:xfrm>
            <a:off x="334434" y="1124744"/>
            <a:ext cx="11523133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/>
          <a:lstStyle>
            <a:lvl1pPr marL="0" indent="0" algn="ctr">
              <a:buNone/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35360" y="6367781"/>
            <a:ext cx="1536171" cy="23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95D674A-043F-45DA-B63E-6539544E189A}" type="slidenum">
              <a:rPr lang="ru-RU" smtClean="0">
                <a:solidFill>
                  <a:srgbClr val="002846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284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431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Образец заголовка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4302198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742B2-25D3-4476-B14C-020CCFFE3E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627EB-F50C-44ED-9DB0-31A1C96C8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442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F45F2-C36E-48EE-90D4-91D86ED0F05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79BA-0F62-4BC9-9C17-693ED46AA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488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41C27-ADB5-42BA-8568-ABC02647D37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C533-4832-4E30-9F91-5C3EA7169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22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10" y="1681163"/>
            <a:ext cx="5183188" cy="82391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1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60FD-D7DA-4554-9C79-CC4F8ED07C4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76958-FCBF-43A9-89E7-31DBA5888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963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725F2-7A85-4E46-A7E1-CE26A20BDC8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ADE2D-A2D6-4E29-8A58-3630BD8AE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886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BE780-CD61-4840-BBAE-34B1BB060D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3DB72-90B3-49D9-A704-62E19D6E7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117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7357E-BE02-442A-96D8-24023DE5830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02C02-7395-4121-9CF8-25F59FEC9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218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B790F-74FC-457A-B4B1-AEAB25B066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ACF6B-62D9-4635-B1BD-B2F15D5A2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60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4"/>
            <a:ext cx="10515600" cy="435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A51F65-72A0-4720-B420-818F086EBE3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F2C11C-3247-4227-9A0D-6ECBCD47FED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571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304792" indent="-304792" algn="l" rtl="0" eaLnBrk="0" fontAlgn="base" hangingPunct="0">
        <a:lnSpc>
          <a:spcPct val="90000"/>
        </a:lnSpc>
        <a:spcBef>
          <a:spcPts val="1333"/>
        </a:spcBef>
        <a:spcAft>
          <a:spcPct val="0"/>
        </a:spcAft>
        <a:buFont typeface="Arial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7030" y="6021289"/>
            <a:ext cx="12199030" cy="836712"/>
          </a:xfrm>
          <a:prstGeom prst="rect">
            <a:avLst/>
          </a:prstGeom>
          <a:solidFill>
            <a:srgbClr val="18385E"/>
          </a:solidFill>
          <a:ln>
            <a:solidFill>
              <a:srgbClr val="1838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Picture 49" descr="лого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295" y="594905"/>
            <a:ext cx="3811272" cy="99005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8960" y="2197893"/>
            <a:ext cx="1119632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>
                <a:solidFill>
                  <a:srgbClr val="18385E"/>
                </a:solidFill>
              </a:rPr>
              <a:t>Методика оценки эффективности и сравнительного преимущества проектов </a:t>
            </a:r>
            <a:r>
              <a:rPr lang="ru-RU" sz="3200" b="1" dirty="0" smtClean="0">
                <a:solidFill>
                  <a:srgbClr val="18385E"/>
                </a:solidFill>
              </a:rPr>
              <a:t>государственно-частного партнерства, проектов </a:t>
            </a:r>
            <a:r>
              <a:rPr lang="ru-RU" sz="3200" b="1" dirty="0" err="1" smtClean="0">
                <a:solidFill>
                  <a:srgbClr val="18385E"/>
                </a:solidFill>
              </a:rPr>
              <a:t>муниципально</a:t>
            </a:r>
            <a:r>
              <a:rPr lang="ru-RU" sz="3200" b="1" dirty="0" smtClean="0">
                <a:solidFill>
                  <a:srgbClr val="18385E"/>
                </a:solidFill>
              </a:rPr>
              <a:t>-частного партнерства</a:t>
            </a:r>
            <a:r>
              <a:rPr lang="ru-RU" sz="3200" b="1" dirty="0">
                <a:solidFill>
                  <a:srgbClr val="18385E"/>
                </a:solidFill>
              </a:rPr>
              <a:t>  </a:t>
            </a:r>
          </a:p>
          <a:p>
            <a:pPr algn="ctr"/>
            <a:r>
              <a:rPr lang="ru-RU" sz="2000" dirty="0">
                <a:solidFill>
                  <a:srgbClr val="18385E"/>
                </a:solidFill>
                <a:cs typeface="Times New Roman"/>
              </a:rPr>
              <a:t>(в соответствии с положениями </a:t>
            </a:r>
            <a:r>
              <a:rPr lang="ru-RU" sz="2000" dirty="0" smtClean="0">
                <a:solidFill>
                  <a:srgbClr val="18385E"/>
                </a:solidFill>
                <a:cs typeface="Times New Roman"/>
              </a:rPr>
              <a:t>нормативных </a:t>
            </a:r>
            <a:r>
              <a:rPr lang="ru-RU" sz="2000" dirty="0">
                <a:solidFill>
                  <a:srgbClr val="18385E"/>
                </a:solidFill>
                <a:cs typeface="Times New Roman"/>
              </a:rPr>
              <a:t>правовых актов, разработанных во исполнение Федерального закона № 224-ФЗ «О государственно-частном партнерстве, </a:t>
            </a:r>
            <a:r>
              <a:rPr lang="ru-RU" sz="2000" dirty="0" err="1">
                <a:solidFill>
                  <a:srgbClr val="18385E"/>
                </a:solidFill>
                <a:cs typeface="Times New Roman"/>
              </a:rPr>
              <a:t>муниципально-частном</a:t>
            </a:r>
            <a:r>
              <a:rPr lang="ru-RU" sz="2000" dirty="0">
                <a:solidFill>
                  <a:srgbClr val="18385E"/>
                </a:solidFill>
                <a:cs typeface="Times New Roman"/>
              </a:rPr>
              <a:t> партнерстве в Российской Федерации...») </a:t>
            </a:r>
          </a:p>
        </p:txBody>
      </p:sp>
      <p:pic>
        <p:nvPicPr>
          <p:cNvPr id="8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10008" y="-18029"/>
            <a:ext cx="12202007" cy="61293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-10007" y="6170040"/>
            <a:ext cx="12202007" cy="60247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300" dirty="0" smtClean="0">
                <a:solidFill>
                  <a:schemeClr val="bg1"/>
                </a:solidFill>
                <a:latin typeface="Arial"/>
                <a:cs typeface="Arial"/>
              </a:rPr>
              <a:t>Центр развития государственно-частного партнерства</a:t>
            </a:r>
          </a:p>
          <a:p>
            <a:pPr algn="ctr">
              <a:lnSpc>
                <a:spcPct val="85000"/>
              </a:lnSpc>
            </a:pPr>
            <a:r>
              <a:rPr lang="ru-RU" sz="1300" dirty="0" smtClean="0">
                <a:solidFill>
                  <a:schemeClr val="bg1"/>
                </a:solidFill>
                <a:latin typeface="Arial"/>
                <a:cs typeface="Arial"/>
              </a:rPr>
              <a:t>115035 г. Москва, Садовническая ул., д.14, стр. 2</a:t>
            </a:r>
            <a:endParaRPr lang="ru-RU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lnSpc>
                <a:spcPct val="85000"/>
              </a:lnSpc>
            </a:pPr>
            <a:r>
              <a:rPr lang="ru-RU" sz="1300" dirty="0" err="1" smtClean="0">
                <a:solidFill>
                  <a:schemeClr val="bg1"/>
                </a:solidFill>
                <a:latin typeface="Arial"/>
                <a:cs typeface="Arial"/>
              </a:rPr>
              <a:t>www.p</a:t>
            </a:r>
            <a:r>
              <a:rPr lang="en-US" sz="1300" dirty="0" err="1" smtClean="0">
                <a:solidFill>
                  <a:schemeClr val="bg1"/>
                </a:solidFill>
                <a:latin typeface="Arial"/>
                <a:cs typeface="Arial"/>
              </a:rPr>
              <a:t>ppcenter.ru</a:t>
            </a:r>
            <a:endParaRPr lang="ru-RU" sz="13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410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Shape 693"/>
          <p:cNvSpPr/>
          <p:nvPr/>
        </p:nvSpPr>
        <p:spPr>
          <a:xfrm>
            <a:off x="510384" y="168826"/>
            <a:ext cx="10819347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000" b="1">
                <a:solidFill>
                  <a:srgbClr val="FF2600"/>
                </a:solidFill>
              </a:defRPr>
            </a:lvl1pPr>
          </a:lstStyle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</a:t>
            </a:r>
            <a:r>
              <a:rPr dirty="0" err="1" smtClean="0">
                <a:solidFill>
                  <a:schemeClr val="accent5">
                    <a:lumMod val="50000"/>
                  </a:schemeClr>
                </a:solidFill>
              </a:rPr>
              <a:t>оряд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</a:t>
            </a:r>
            <a:r>
              <a:rPr dirty="0" smtClean="0">
                <a:solidFill>
                  <a:schemeClr val="accent5">
                    <a:lumMod val="50000"/>
                  </a:schemeClr>
                </a:solidFill>
              </a:rPr>
              <a:t>к </a:t>
            </a:r>
            <a:r>
              <a:rPr dirty="0" err="1">
                <a:solidFill>
                  <a:schemeClr val="accent5">
                    <a:lumMod val="50000"/>
                  </a:schemeClr>
                </a:solidFill>
              </a:rPr>
              <a:t>проведения</a:t>
            </a:r>
            <a:r>
              <a:rPr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dirty="0" err="1" smtClean="0">
                <a:solidFill>
                  <a:schemeClr val="accent5">
                    <a:lumMod val="50000"/>
                  </a:schemeClr>
                </a:solidFill>
              </a:rPr>
              <a:t>оценки</a:t>
            </a:r>
            <a:r>
              <a:rPr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5">
                    <a:lumMod val="50000"/>
                  </a:schemeClr>
                </a:solidFill>
              </a:rPr>
              <a:t>эффективности</a:t>
            </a:r>
            <a:r>
              <a:rPr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5">
                    <a:lumMod val="50000"/>
                  </a:schemeClr>
                </a:solidFill>
              </a:rPr>
              <a:t>проекта</a:t>
            </a:r>
            <a:r>
              <a:rPr dirty="0">
                <a:solidFill>
                  <a:schemeClr val="accent5">
                    <a:lumMod val="50000"/>
                  </a:schemeClr>
                </a:solidFill>
              </a:rPr>
              <a:t> ГЧП, МЧП и </a:t>
            </a:r>
            <a:r>
              <a:rPr dirty="0" err="1">
                <a:solidFill>
                  <a:schemeClr val="accent5">
                    <a:lumMod val="50000"/>
                  </a:schemeClr>
                </a:solidFill>
              </a:rPr>
              <a:t>определения</a:t>
            </a:r>
            <a:r>
              <a:rPr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5">
                    <a:lumMod val="50000"/>
                  </a:schemeClr>
                </a:solidFill>
              </a:rPr>
              <a:t>сравнительного</a:t>
            </a:r>
            <a:r>
              <a:rPr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dirty="0" err="1" smtClean="0">
                <a:solidFill>
                  <a:schemeClr val="accent5">
                    <a:lumMod val="50000"/>
                  </a:schemeClr>
                </a:solidFill>
              </a:rPr>
              <a:t>преимущества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(Постановление Правительства РФ от 30 декабря 2015 №1514)</a:t>
            </a:r>
            <a:endParaRPr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321478" y="1823424"/>
            <a:ext cx="8223535" cy="32948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96" name="Parallelogram 70"/>
          <p:cNvSpPr/>
          <p:nvPr/>
        </p:nvSpPr>
        <p:spPr>
          <a:xfrm flipH="1">
            <a:off x="7559893" y="4302381"/>
            <a:ext cx="3465911" cy="527883"/>
          </a:xfrm>
          <a:prstGeom prst="parallelogram">
            <a:avLst/>
          </a:prstGeom>
          <a:solidFill>
            <a:srgbClr val="1B429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67" dirty="0">
                <a:solidFill>
                  <a:schemeClr val="bg1"/>
                </a:solidFill>
                <a:cs typeface="Coli"/>
              </a:rPr>
              <a:t>Привязка к целевым показателям документов программирования</a:t>
            </a:r>
            <a:endParaRPr lang="en-US" sz="1333" dirty="0"/>
          </a:p>
        </p:txBody>
      </p:sp>
      <p:sp>
        <p:nvSpPr>
          <p:cNvPr id="97" name="Parallelogram 68"/>
          <p:cNvSpPr/>
          <p:nvPr/>
        </p:nvSpPr>
        <p:spPr>
          <a:xfrm>
            <a:off x="7559894" y="3774498"/>
            <a:ext cx="3465911" cy="516644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67" dirty="0">
                <a:solidFill>
                  <a:schemeClr val="bg1"/>
                </a:solidFill>
                <a:cs typeface="Coli"/>
              </a:rPr>
              <a:t>Оценка социально-экономических эффектов от реализации проекта</a:t>
            </a:r>
            <a:endParaRPr lang="en-US" sz="1333" dirty="0"/>
          </a:p>
        </p:txBody>
      </p:sp>
      <p:sp>
        <p:nvSpPr>
          <p:cNvPr id="98" name="Parallelogram 70"/>
          <p:cNvSpPr/>
          <p:nvPr/>
        </p:nvSpPr>
        <p:spPr>
          <a:xfrm>
            <a:off x="8438509" y="2817112"/>
            <a:ext cx="2481757" cy="527883"/>
          </a:xfrm>
          <a:prstGeom prst="parallelogram">
            <a:avLst/>
          </a:prstGeom>
          <a:solidFill>
            <a:srgbClr val="1B429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67" dirty="0" err="1">
                <a:solidFill>
                  <a:schemeClr val="bg1"/>
                </a:solidFill>
                <a:cs typeface="Coli"/>
              </a:rPr>
              <a:t>NPVp</a:t>
            </a:r>
            <a:r>
              <a:rPr lang="en-US" sz="1467" dirty="0">
                <a:solidFill>
                  <a:schemeClr val="bg1"/>
                </a:solidFill>
                <a:cs typeface="Coli"/>
              </a:rPr>
              <a:t>&gt;0 </a:t>
            </a:r>
            <a:endParaRPr lang="ru-RU" sz="1467" dirty="0">
              <a:solidFill>
                <a:schemeClr val="bg1"/>
              </a:solidFill>
              <a:cs typeface="Coli"/>
            </a:endParaRPr>
          </a:p>
          <a:p>
            <a:pPr algn="ctr"/>
            <a:r>
              <a:rPr lang="en-US" sz="1467" dirty="0">
                <a:solidFill>
                  <a:schemeClr val="bg1"/>
                </a:solidFill>
                <a:cs typeface="Coli"/>
              </a:rPr>
              <a:t>(</a:t>
            </a:r>
            <a:r>
              <a:rPr lang="ru-RU" sz="1467" dirty="0">
                <a:solidFill>
                  <a:schemeClr val="bg1"/>
                </a:solidFill>
                <a:cs typeface="Coli"/>
              </a:rPr>
              <a:t>при </a:t>
            </a:r>
            <a:r>
              <a:rPr lang="en-US" sz="1467" dirty="0">
                <a:solidFill>
                  <a:schemeClr val="bg1"/>
                </a:solidFill>
                <a:cs typeface="Coli"/>
              </a:rPr>
              <a:t>r</a:t>
            </a:r>
            <a:r>
              <a:rPr lang="ru-RU" sz="1467" dirty="0">
                <a:solidFill>
                  <a:schemeClr val="bg1"/>
                </a:solidFill>
                <a:cs typeface="Coli"/>
              </a:rPr>
              <a:t> </a:t>
            </a:r>
            <a:r>
              <a:rPr lang="en-US" sz="1467" dirty="0">
                <a:solidFill>
                  <a:schemeClr val="bg1"/>
                </a:solidFill>
                <a:cs typeface="Coli"/>
              </a:rPr>
              <a:t>&gt;</a:t>
            </a:r>
            <a:r>
              <a:rPr lang="ru-RU" sz="1467" dirty="0">
                <a:solidFill>
                  <a:schemeClr val="bg1"/>
                </a:solidFill>
                <a:cs typeface="Coli"/>
              </a:rPr>
              <a:t> ОФЗ + 2,5%)</a:t>
            </a:r>
            <a:endParaRPr lang="en-US" sz="1333" dirty="0"/>
          </a:p>
        </p:txBody>
      </p:sp>
      <p:sp>
        <p:nvSpPr>
          <p:cNvPr id="99" name="Parallelogram 68"/>
          <p:cNvSpPr/>
          <p:nvPr/>
        </p:nvSpPr>
        <p:spPr>
          <a:xfrm flipH="1">
            <a:off x="8438505" y="2289228"/>
            <a:ext cx="2481757" cy="516644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67" dirty="0">
                <a:solidFill>
                  <a:schemeClr val="bg1"/>
                </a:solidFill>
                <a:cs typeface="Coli"/>
              </a:rPr>
              <a:t>Оценка финансовой эффективности проекта</a:t>
            </a:r>
            <a:endParaRPr lang="en-US" sz="1333" dirty="0"/>
          </a:p>
        </p:txBody>
      </p:sp>
      <p:sp>
        <p:nvSpPr>
          <p:cNvPr id="100" name="TextBox 99"/>
          <p:cNvSpPr txBox="1"/>
          <p:nvPr/>
        </p:nvSpPr>
        <p:spPr>
          <a:xfrm>
            <a:off x="10187331" y="1835226"/>
            <a:ext cx="1403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1B4296"/>
                </a:solidFill>
                <a:cs typeface="Arial" panose="020B0604020202020204" pitchFamily="34" charset="0"/>
              </a:rPr>
              <a:t>&lt;</a:t>
            </a:r>
            <a:r>
              <a:rPr lang="ru-RU" sz="1600" b="1" dirty="0">
                <a:solidFill>
                  <a:srgbClr val="1B4296"/>
                </a:solidFill>
                <a:cs typeface="Arial" panose="020B0604020202020204" pitchFamily="34" charset="0"/>
              </a:rPr>
              <a:t> 180 дней</a:t>
            </a:r>
          </a:p>
        </p:txBody>
      </p:sp>
      <p:sp>
        <p:nvSpPr>
          <p:cNvPr id="101" name="Parallelogram 70"/>
          <p:cNvSpPr/>
          <p:nvPr/>
        </p:nvSpPr>
        <p:spPr>
          <a:xfrm>
            <a:off x="4315124" y="2817112"/>
            <a:ext cx="2956511" cy="527883"/>
          </a:xfrm>
          <a:prstGeom prst="parallelogram">
            <a:avLst/>
          </a:prstGeom>
          <a:solidFill>
            <a:srgbClr val="1B429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67" dirty="0">
                <a:solidFill>
                  <a:schemeClr val="bg1"/>
                </a:solidFill>
                <a:cs typeface="Coli"/>
              </a:rPr>
              <a:t>Соответствен установленной форме и требованиям</a:t>
            </a:r>
            <a:endParaRPr lang="en-US" sz="1333" dirty="0"/>
          </a:p>
        </p:txBody>
      </p:sp>
      <p:sp>
        <p:nvSpPr>
          <p:cNvPr id="102" name="Parallelogram 68"/>
          <p:cNvSpPr/>
          <p:nvPr/>
        </p:nvSpPr>
        <p:spPr>
          <a:xfrm flipH="1">
            <a:off x="4315121" y="2289228"/>
            <a:ext cx="2956511" cy="516644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67" dirty="0">
                <a:solidFill>
                  <a:schemeClr val="bg1"/>
                </a:solidFill>
                <a:cs typeface="Coli"/>
              </a:rPr>
              <a:t>Оценка на комплектность и правильность оформления</a:t>
            </a:r>
            <a:endParaRPr lang="en-US" sz="1333" dirty="0"/>
          </a:p>
        </p:txBody>
      </p:sp>
      <p:sp>
        <p:nvSpPr>
          <p:cNvPr id="103" name="Parallelogram 70"/>
          <p:cNvSpPr/>
          <p:nvPr/>
        </p:nvSpPr>
        <p:spPr>
          <a:xfrm>
            <a:off x="359093" y="2805872"/>
            <a:ext cx="2433345" cy="527883"/>
          </a:xfrm>
          <a:prstGeom prst="parallelogram">
            <a:avLst/>
          </a:prstGeom>
          <a:noFill/>
          <a:ln w="19050">
            <a:solidFill>
              <a:srgbClr val="123387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67" b="1" dirty="0">
                <a:solidFill>
                  <a:srgbClr val="123387"/>
                </a:solidFill>
                <a:cs typeface="Coli"/>
              </a:rPr>
              <a:t>Разработка или согласование* проекта</a:t>
            </a:r>
            <a:endParaRPr lang="en-US" sz="1333" b="1" dirty="0">
              <a:solidFill>
                <a:srgbClr val="123387"/>
              </a:solidFill>
            </a:endParaRPr>
          </a:p>
        </p:txBody>
      </p:sp>
      <p:sp>
        <p:nvSpPr>
          <p:cNvPr id="104" name="Parallelogram 68"/>
          <p:cNvSpPr/>
          <p:nvPr/>
        </p:nvSpPr>
        <p:spPr>
          <a:xfrm flipH="1">
            <a:off x="359095" y="2289228"/>
            <a:ext cx="2433345" cy="516644"/>
          </a:xfrm>
          <a:prstGeom prst="parallelogram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67" b="1" dirty="0">
                <a:solidFill>
                  <a:schemeClr val="bg1">
                    <a:lumMod val="50000"/>
                  </a:schemeClr>
                </a:solidFill>
                <a:cs typeface="Coli"/>
              </a:rPr>
              <a:t>Публичный партнер</a:t>
            </a:r>
            <a:endParaRPr lang="en-US" sz="1333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05" name="Straight Arrow Connector 69"/>
          <p:cNvCxnSpPr>
            <a:stCxn id="104" idx="5"/>
            <a:endCxn id="102" idx="2"/>
          </p:cNvCxnSpPr>
          <p:nvPr/>
        </p:nvCxnSpPr>
        <p:spPr>
          <a:xfrm>
            <a:off x="2727860" y="2547550"/>
            <a:ext cx="1651841" cy="0"/>
          </a:xfrm>
          <a:prstGeom prst="straightConnector1">
            <a:avLst/>
          </a:prstGeom>
          <a:ln w="12700" cmpd="sng">
            <a:solidFill>
              <a:schemeClr val="bg1">
                <a:lumMod val="50000"/>
              </a:schemeClr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Parallelogram 102"/>
          <p:cNvSpPr/>
          <p:nvPr/>
        </p:nvSpPr>
        <p:spPr>
          <a:xfrm>
            <a:off x="2869779" y="2415579"/>
            <a:ext cx="374361" cy="263941"/>
          </a:xfrm>
          <a:prstGeom prst="parallelogram">
            <a:avLst/>
          </a:prstGeom>
          <a:solidFill>
            <a:srgbClr val="1B429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/>
              <a:t>1</a:t>
            </a:r>
          </a:p>
        </p:txBody>
      </p:sp>
      <p:cxnSp>
        <p:nvCxnSpPr>
          <p:cNvPr id="107" name="Straight Arrow Connector 69"/>
          <p:cNvCxnSpPr>
            <a:stCxn id="102" idx="5"/>
            <a:endCxn id="99" idx="2"/>
          </p:cNvCxnSpPr>
          <p:nvPr/>
        </p:nvCxnSpPr>
        <p:spPr>
          <a:xfrm>
            <a:off x="7207052" y="2547550"/>
            <a:ext cx="1296033" cy="0"/>
          </a:xfrm>
          <a:prstGeom prst="straightConnector1">
            <a:avLst/>
          </a:prstGeom>
          <a:ln w="12700" cmpd="sng">
            <a:solidFill>
              <a:schemeClr val="bg1">
                <a:lumMod val="50000"/>
              </a:schemeClr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Соединительная линия уступом 107"/>
          <p:cNvCxnSpPr>
            <a:stCxn id="99" idx="5"/>
            <a:endCxn id="97" idx="2"/>
          </p:cNvCxnSpPr>
          <p:nvPr/>
        </p:nvCxnSpPr>
        <p:spPr>
          <a:xfrm>
            <a:off x="10855682" y="2547551"/>
            <a:ext cx="105543" cy="1485269"/>
          </a:xfrm>
          <a:prstGeom prst="bentConnector3">
            <a:avLst>
              <a:gd name="adj1" fmla="val 449982"/>
            </a:avLst>
          </a:prstGeom>
          <a:ln w="12700">
            <a:solidFill>
              <a:srgbClr val="7F7F7F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Parallelogram 70"/>
          <p:cNvSpPr/>
          <p:nvPr/>
        </p:nvSpPr>
        <p:spPr>
          <a:xfrm flipH="1">
            <a:off x="3431434" y="4302381"/>
            <a:ext cx="3775616" cy="527883"/>
          </a:xfrm>
          <a:prstGeom prst="parallelogram">
            <a:avLst/>
          </a:prstGeom>
          <a:solidFill>
            <a:srgbClr val="1B429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67" dirty="0"/>
              <a:t>Сравнение чистых дисконтированных расходов бюджета с учетом рисков</a:t>
            </a:r>
          </a:p>
        </p:txBody>
      </p:sp>
      <p:sp>
        <p:nvSpPr>
          <p:cNvPr id="110" name="Parallelogram 68"/>
          <p:cNvSpPr/>
          <p:nvPr/>
        </p:nvSpPr>
        <p:spPr>
          <a:xfrm>
            <a:off x="3431435" y="3774498"/>
            <a:ext cx="3775619" cy="516644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67" dirty="0">
                <a:solidFill>
                  <a:schemeClr val="bg1"/>
                </a:solidFill>
                <a:cs typeface="Coli"/>
              </a:rPr>
              <a:t>Определение сравнительного преимущества проекта </a:t>
            </a:r>
            <a:endParaRPr lang="en-US" sz="1333" dirty="0"/>
          </a:p>
        </p:txBody>
      </p:sp>
      <p:cxnSp>
        <p:nvCxnSpPr>
          <p:cNvPr id="111" name="Straight Arrow Connector 69"/>
          <p:cNvCxnSpPr>
            <a:stCxn id="97" idx="5"/>
            <a:endCxn id="110" idx="2"/>
          </p:cNvCxnSpPr>
          <p:nvPr/>
        </p:nvCxnSpPr>
        <p:spPr>
          <a:xfrm flipH="1">
            <a:off x="7142474" y="4032820"/>
            <a:ext cx="482000" cy="0"/>
          </a:xfrm>
          <a:prstGeom prst="straightConnector1">
            <a:avLst/>
          </a:prstGeom>
          <a:ln w="12700" cmpd="sng">
            <a:solidFill>
              <a:schemeClr val="bg1">
                <a:lumMod val="50000"/>
              </a:schemeClr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Соединительная линия уступом 111"/>
          <p:cNvCxnSpPr>
            <a:stCxn id="110" idx="5"/>
            <a:endCxn id="103" idx="4"/>
          </p:cNvCxnSpPr>
          <p:nvPr/>
        </p:nvCxnSpPr>
        <p:spPr>
          <a:xfrm rot="10800000">
            <a:off x="1575768" y="3333757"/>
            <a:ext cx="1920249" cy="699065"/>
          </a:xfrm>
          <a:prstGeom prst="bentConnector2">
            <a:avLst/>
          </a:prstGeom>
          <a:ln w="12700">
            <a:solidFill>
              <a:srgbClr val="7F7F7F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Parallelogram 102"/>
          <p:cNvSpPr/>
          <p:nvPr/>
        </p:nvSpPr>
        <p:spPr>
          <a:xfrm>
            <a:off x="2471328" y="3898040"/>
            <a:ext cx="374361" cy="263941"/>
          </a:xfrm>
          <a:prstGeom prst="parallelogram">
            <a:avLst/>
          </a:prstGeom>
          <a:solidFill>
            <a:srgbClr val="1B429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/>
              <a:t>2</a:t>
            </a:r>
            <a:endParaRPr lang="en-US" sz="1400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3502927" y="1193326"/>
            <a:ext cx="8042085" cy="543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67" b="1" dirty="0"/>
              <a:t>Рассмотрение предложения о реализации проекта ГЧП/МЧП (оценка эффективности проекта ГЧП/МЧП и определения их сравнительного преимущества)</a:t>
            </a:r>
            <a:endParaRPr lang="en-US" sz="1467" b="1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3314236" y="1830539"/>
            <a:ext cx="2497596" cy="31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67" b="1" dirty="0">
                <a:solidFill>
                  <a:schemeClr val="bg1">
                    <a:lumMod val="50000"/>
                  </a:schemeClr>
                </a:solidFill>
              </a:rPr>
              <a:t>Уполномоченный орган</a:t>
            </a:r>
            <a:endParaRPr lang="en-US" sz="1467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6" name="Parallelogram 102"/>
          <p:cNvSpPr/>
          <p:nvPr/>
        </p:nvSpPr>
        <p:spPr>
          <a:xfrm>
            <a:off x="272787" y="5075104"/>
            <a:ext cx="374361" cy="263941"/>
          </a:xfrm>
          <a:prstGeom prst="parallelogram">
            <a:avLst/>
          </a:prstGeom>
          <a:solidFill>
            <a:srgbClr val="1B429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/>
              <a:t>1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06979" y="5028598"/>
            <a:ext cx="2994753" cy="5025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07948" indent="-107948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333" dirty="0">
                <a:solidFill>
                  <a:prstClr val="black"/>
                </a:solidFill>
                <a:cs typeface="Arial" panose="020B0604020202020204" pitchFamily="34" charset="0"/>
              </a:rPr>
              <a:t>предложение о реализации   проекта, включающее: </a:t>
            </a:r>
          </a:p>
        </p:txBody>
      </p:sp>
      <p:sp>
        <p:nvSpPr>
          <p:cNvPr id="118" name="Parallelogram 102"/>
          <p:cNvSpPr/>
          <p:nvPr/>
        </p:nvSpPr>
        <p:spPr>
          <a:xfrm>
            <a:off x="269949" y="5654105"/>
            <a:ext cx="374361" cy="263941"/>
          </a:xfrm>
          <a:prstGeom prst="parallelogram">
            <a:avLst/>
          </a:prstGeom>
          <a:solidFill>
            <a:srgbClr val="1B429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/>
              <a:t>2</a:t>
            </a:r>
            <a:endParaRPr lang="en-US" sz="1400" dirty="0"/>
          </a:p>
        </p:txBody>
      </p:sp>
      <p:sp>
        <p:nvSpPr>
          <p:cNvPr id="119" name="TextBox 118"/>
          <p:cNvSpPr txBox="1"/>
          <p:nvPr/>
        </p:nvSpPr>
        <p:spPr>
          <a:xfrm>
            <a:off x="678315" y="5559037"/>
            <a:ext cx="2565825" cy="7076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333" dirty="0">
                <a:solidFill>
                  <a:prstClr val="black"/>
                </a:solidFill>
                <a:cs typeface="Arial" panose="020B0604020202020204" pitchFamily="34" charset="0"/>
              </a:rPr>
              <a:t>- заключение об эффективности </a:t>
            </a:r>
            <a:br>
              <a:rPr lang="ru-RU" sz="1333" dirty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ru-RU" sz="1333" dirty="0">
                <a:solidFill>
                  <a:prstClr val="black"/>
                </a:solidFill>
                <a:cs typeface="Arial" panose="020B0604020202020204" pitchFamily="34" charset="0"/>
              </a:rPr>
              <a:t>и сравнительном преимуществе проекта 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75832"/>
            <a:ext cx="12192000" cy="58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7628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22"/>
          <p:cNvSpPr txBox="1">
            <a:spLocks noChangeArrowheads="1"/>
          </p:cNvSpPr>
          <p:nvPr/>
        </p:nvSpPr>
        <p:spPr bwMode="auto">
          <a:xfrm>
            <a:off x="209038" y="313719"/>
            <a:ext cx="115801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123387"/>
                </a:solidFill>
                <a:cs typeface="Times New Roman"/>
              </a:rPr>
              <a:t>Методика оценки проектов ГЧП, </a:t>
            </a:r>
            <a:r>
              <a:rPr lang="ru-RU" sz="2400" b="1" dirty="0" smtClean="0">
                <a:solidFill>
                  <a:srgbClr val="123387"/>
                </a:solidFill>
                <a:cs typeface="Times New Roman"/>
              </a:rPr>
              <a:t>МЧП: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123387"/>
                </a:solidFill>
                <a:cs typeface="Times New Roman"/>
              </a:rPr>
              <a:t>оценка финансовой эффективности проекта</a:t>
            </a:r>
            <a:endParaRPr lang="ru-RU" sz="2400" b="1" dirty="0">
              <a:solidFill>
                <a:srgbClr val="123387"/>
              </a:solidFill>
              <a:cs typeface="Times New Roman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4543" y="1304616"/>
            <a:ext cx="10987852" cy="74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33" b="1" dirty="0">
                <a:ea typeface="Times New Roman" panose="02020603050405020304" pitchFamily="18" charset="0"/>
              </a:rPr>
              <a:t>Цель оценки финансовой эффективности </a:t>
            </a:r>
            <a:r>
              <a:rPr lang="ru-RU" sz="2133" dirty="0">
                <a:ea typeface="Times New Roman" panose="02020603050405020304" pitchFamily="18" charset="0"/>
              </a:rPr>
              <a:t>– определить </a:t>
            </a:r>
            <a:r>
              <a:rPr lang="ru-RU" sz="2133" u="sng" dirty="0">
                <a:ea typeface="Times New Roman" panose="02020603050405020304" pitchFamily="18" charset="0"/>
              </a:rPr>
              <a:t>коммерческую целесообразность проекта (</a:t>
            </a:r>
            <a:r>
              <a:rPr lang="ru-RU" sz="2133" u="sng" dirty="0" smtClean="0">
                <a:ea typeface="Times New Roman" panose="02020603050405020304" pitchFamily="18" charset="0"/>
              </a:rPr>
              <a:t>окупаемость)</a:t>
            </a:r>
            <a:endParaRPr lang="ru-RU" sz="2133" u="sng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Прямоугольник 37"/>
              <p:cNvSpPr/>
              <p:nvPr/>
            </p:nvSpPr>
            <p:spPr>
              <a:xfrm>
                <a:off x="424543" y="2242139"/>
                <a:ext cx="11451771" cy="10227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867" b="1" dirty="0"/>
                  <a:t>Проект признается соответствующим критерию финансовой эффективности, </a:t>
                </a:r>
                <a:r>
                  <a:rPr lang="ru-RU" sz="1867" b="1" dirty="0" smtClean="0"/>
                  <a:t>если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b="1" i="1">
                            <a:latin typeface="Cambria Math" panose="02040503050406030204" pitchFamily="18" charset="0"/>
                          </a:rPr>
                          <m:t>𝐍</m:t>
                        </m:r>
                        <m:r>
                          <a:rPr lang="ru-RU" sz="2000" b="1">
                            <a:latin typeface="Cambria Math" panose="02040503050406030204" pitchFamily="18" charset="0"/>
                          </a:rPr>
                          <m:t>𝐏𝐕</m:t>
                        </m:r>
                      </m:e>
                      <m:sub>
                        <m:r>
                          <a:rPr lang="ru-RU" sz="2000" b="1" i="1">
                            <a:latin typeface="Cambria Math" panose="02040503050406030204" pitchFamily="18" charset="0"/>
                          </a:rPr>
                          <m:t>𝒑𝒑</m:t>
                        </m:r>
                      </m:sub>
                    </m:sSub>
                  </m:oMath>
                </a14:m>
                <a:r>
                  <a:rPr lang="en-US" sz="2000" b="1" dirty="0"/>
                  <a:t> ≥ 0</a:t>
                </a:r>
                <a:r>
                  <a:rPr lang="ru-RU" sz="2000" b="1" dirty="0"/>
                  <a:t> </a:t>
                </a:r>
                <a:r>
                  <a:rPr lang="ru-RU" sz="1867" i="1" dirty="0"/>
                  <a:t>(чистая приведенная стоимость)</a:t>
                </a:r>
              </a:p>
              <a:p>
                <a:r>
                  <a:rPr lang="ru-RU" sz="1867" b="1" dirty="0" smtClean="0"/>
                  <a:t> </a:t>
                </a:r>
                <a:endParaRPr lang="ru-RU" sz="1867" dirty="0"/>
              </a:p>
            </p:txBody>
          </p:sp>
        </mc:Choice>
        <mc:Fallback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43" y="2242139"/>
                <a:ext cx="11451771" cy="1022716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479" t="-29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Прямоугольник 39"/>
          <p:cNvSpPr/>
          <p:nvPr/>
        </p:nvSpPr>
        <p:spPr>
          <a:xfrm>
            <a:off x="1198688" y="2918025"/>
            <a:ext cx="4511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133" dirty="0"/>
          </a:p>
        </p:txBody>
      </p:sp>
      <p:sp>
        <p:nvSpPr>
          <p:cNvPr id="13" name="Shape 700"/>
          <p:cNvSpPr/>
          <p:nvPr/>
        </p:nvSpPr>
        <p:spPr>
          <a:xfrm>
            <a:off x="3782510" y="3042772"/>
            <a:ext cx="3639848" cy="897969"/>
          </a:xfrm>
          <a:prstGeom prst="rect">
            <a:avLst/>
          </a:prstGeom>
          <a:blipFill rotWithShape="1">
            <a:blip r:embed="rId4" cstate="print"/>
            <a:srcRect/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/>
            <a:endParaRPr/>
          </a:p>
        </p:txBody>
      </p:sp>
      <p:sp>
        <p:nvSpPr>
          <p:cNvPr id="12" name="Shape 703"/>
          <p:cNvSpPr/>
          <p:nvPr/>
        </p:nvSpPr>
        <p:spPr>
          <a:xfrm>
            <a:off x="829430" y="4279126"/>
            <a:ext cx="8368285" cy="1747778"/>
          </a:xfrm>
          <a:prstGeom prst="rect">
            <a:avLst/>
          </a:prstGeom>
          <a:blipFill rotWithShape="1">
            <a:blip r:embed="rId5" cstate="print"/>
            <a:srcRect/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/>
            <a:endParaRPr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75832"/>
            <a:ext cx="12192000" cy="58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25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4" name="Group 714"/>
          <p:cNvGrpSpPr/>
          <p:nvPr/>
        </p:nvGrpSpPr>
        <p:grpSpPr>
          <a:xfrm>
            <a:off x="361289" y="1539540"/>
            <a:ext cx="1920215" cy="1536173"/>
            <a:chOff x="0" y="0"/>
            <a:chExt cx="1920213" cy="1536171"/>
          </a:xfrm>
        </p:grpSpPr>
        <p:sp>
          <p:nvSpPr>
            <p:cNvPr id="712" name="Shape 712"/>
            <p:cNvSpPr/>
            <p:nvPr/>
          </p:nvSpPr>
          <p:spPr>
            <a:xfrm>
              <a:off x="-1" y="-1"/>
              <a:ext cx="1920215" cy="1536173"/>
            </a:xfrm>
            <a:prstGeom prst="rect">
              <a:avLst/>
            </a:prstGeom>
            <a:solidFill>
              <a:srgbClr val="80808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3" name="Shape 713"/>
            <p:cNvSpPr/>
            <p:nvPr/>
          </p:nvSpPr>
          <p:spPr>
            <a:xfrm>
              <a:off x="-1" y="398515"/>
              <a:ext cx="1920215" cy="739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 err="1"/>
                <a:t>Определение</a:t>
              </a:r>
              <a:r>
                <a:rPr dirty="0"/>
                <a:t> </a:t>
              </a:r>
              <a:r>
                <a:rPr dirty="0" err="1"/>
                <a:t>соответствующих</a:t>
              </a:r>
              <a:r>
                <a:rPr dirty="0"/>
                <a:t> </a:t>
              </a:r>
              <a:r>
                <a:rPr dirty="0" err="1"/>
                <a:t>проекту</a:t>
              </a:r>
              <a:r>
                <a:rPr dirty="0"/>
                <a:t> </a:t>
              </a:r>
              <a:r>
                <a:rPr dirty="0" err="1"/>
                <a:t>госпрограмм</a:t>
              </a:r>
              <a:endParaRPr dirty="0"/>
            </a:p>
          </p:txBody>
        </p:sp>
      </p:grpSp>
      <p:sp>
        <p:nvSpPr>
          <p:cNvPr id="748" name="Shape 748"/>
          <p:cNvSpPr/>
          <p:nvPr/>
        </p:nvSpPr>
        <p:spPr>
          <a:xfrm>
            <a:off x="2281371" y="2304465"/>
            <a:ext cx="435426" cy="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7200" y="14400"/>
                  <a:pt x="14400" y="7200"/>
                  <a:pt x="21600" y="0"/>
                </a:cubicBezTo>
              </a:path>
            </a:pathLst>
          </a:custGeom>
          <a:ln w="12700">
            <a:solidFill>
              <a:srgbClr val="808080"/>
            </a:solidFill>
            <a:prstDash val="lgDash"/>
            <a:miter/>
            <a:tailEnd type="triangle"/>
          </a:ln>
        </p:spPr>
        <p:txBody>
          <a:bodyPr/>
          <a:lstStyle/>
          <a:p>
            <a:endParaRPr/>
          </a:p>
        </p:txBody>
      </p:sp>
      <p:grpSp>
        <p:nvGrpSpPr>
          <p:cNvPr id="718" name="Group 718"/>
          <p:cNvGrpSpPr/>
          <p:nvPr/>
        </p:nvGrpSpPr>
        <p:grpSpPr>
          <a:xfrm>
            <a:off x="2716796" y="1533455"/>
            <a:ext cx="2580814" cy="1536172"/>
            <a:chOff x="0" y="0"/>
            <a:chExt cx="2580813" cy="1536171"/>
          </a:xfrm>
        </p:grpSpPr>
        <p:sp>
          <p:nvSpPr>
            <p:cNvPr id="716" name="Shape 716"/>
            <p:cNvSpPr/>
            <p:nvPr/>
          </p:nvSpPr>
          <p:spPr>
            <a:xfrm>
              <a:off x="-1" y="-1"/>
              <a:ext cx="2580815" cy="1536173"/>
            </a:xfrm>
            <a:prstGeom prst="rect">
              <a:avLst/>
            </a:prstGeom>
            <a:solidFill>
              <a:srgbClr val="80808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7" name="Shape 717"/>
            <p:cNvSpPr/>
            <p:nvPr/>
          </p:nvSpPr>
          <p:spPr>
            <a:xfrm>
              <a:off x="-1" y="182615"/>
              <a:ext cx="2580815" cy="1170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 err="1"/>
                <a:t>Установление</a:t>
              </a:r>
              <a:r>
                <a:rPr dirty="0"/>
                <a:t> </a:t>
              </a:r>
              <a:r>
                <a:rPr dirty="0" err="1"/>
                <a:t>качественного</a:t>
              </a:r>
              <a:r>
                <a:rPr dirty="0"/>
                <a:t> </a:t>
              </a:r>
              <a:r>
                <a:rPr dirty="0" err="1"/>
                <a:t>соответствия</a:t>
              </a:r>
              <a:r>
                <a:rPr dirty="0"/>
                <a:t> </a:t>
              </a:r>
              <a:r>
                <a:rPr dirty="0" err="1"/>
                <a:t>целей</a:t>
              </a:r>
              <a:r>
                <a:rPr dirty="0"/>
                <a:t>, </a:t>
              </a:r>
              <a:r>
                <a:rPr dirty="0" err="1"/>
                <a:t>задач</a:t>
              </a:r>
              <a:r>
                <a:rPr dirty="0"/>
                <a:t> и </a:t>
              </a:r>
              <a:r>
                <a:rPr dirty="0" err="1"/>
                <a:t>предмета</a:t>
              </a:r>
              <a:r>
                <a:rPr dirty="0"/>
                <a:t> </a:t>
              </a:r>
              <a:r>
                <a:rPr dirty="0" err="1"/>
                <a:t>проекта</a:t>
              </a:r>
              <a:r>
                <a:rPr dirty="0"/>
                <a:t> </a:t>
              </a:r>
              <a:r>
                <a:rPr dirty="0" err="1"/>
                <a:t>целям</a:t>
              </a:r>
              <a:r>
                <a:rPr dirty="0"/>
                <a:t>, </a:t>
              </a:r>
              <a:r>
                <a:rPr dirty="0" err="1"/>
                <a:t>задачам</a:t>
              </a:r>
              <a:r>
                <a:rPr dirty="0"/>
                <a:t> и </a:t>
              </a:r>
              <a:r>
                <a:rPr dirty="0" err="1"/>
                <a:t>предмету</a:t>
              </a:r>
              <a:r>
                <a:rPr dirty="0"/>
                <a:t> </a:t>
              </a:r>
              <a:r>
                <a:rPr dirty="0" err="1"/>
                <a:t>госпрограмм</a:t>
              </a:r>
              <a:endParaRPr dirty="0"/>
            </a:p>
          </p:txBody>
        </p:sp>
      </p:grpSp>
      <p:grpSp>
        <p:nvGrpSpPr>
          <p:cNvPr id="721" name="Group 721"/>
          <p:cNvGrpSpPr/>
          <p:nvPr/>
        </p:nvGrpSpPr>
        <p:grpSpPr>
          <a:xfrm>
            <a:off x="5703668" y="1533455"/>
            <a:ext cx="2530498" cy="1536172"/>
            <a:chOff x="0" y="0"/>
            <a:chExt cx="2530497" cy="1536171"/>
          </a:xfrm>
        </p:grpSpPr>
        <p:sp>
          <p:nvSpPr>
            <p:cNvPr id="719" name="Shape 719"/>
            <p:cNvSpPr/>
            <p:nvPr/>
          </p:nvSpPr>
          <p:spPr>
            <a:xfrm>
              <a:off x="-1" y="-1"/>
              <a:ext cx="2530499" cy="1536173"/>
            </a:xfrm>
            <a:prstGeom prst="rect">
              <a:avLst/>
            </a:prstGeom>
            <a:solidFill>
              <a:srgbClr val="80808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0" name="Shape 720"/>
            <p:cNvSpPr/>
            <p:nvPr/>
          </p:nvSpPr>
          <p:spPr>
            <a:xfrm>
              <a:off x="-1" y="290565"/>
              <a:ext cx="2530499" cy="955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Выбор целевых показателей (индикаторов) госпрограмм, соответствующих целям, задачам и предмету проекта </a:t>
              </a:r>
            </a:p>
          </p:txBody>
        </p:sp>
      </p:grpSp>
      <p:sp>
        <p:nvSpPr>
          <p:cNvPr id="749" name="Shape 749"/>
          <p:cNvSpPr/>
          <p:nvPr/>
        </p:nvSpPr>
        <p:spPr>
          <a:xfrm>
            <a:off x="5297675" y="2301541"/>
            <a:ext cx="405994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12700">
            <a:solidFill>
              <a:srgbClr val="808080"/>
            </a:solidFill>
            <a:prstDash val="lgDash"/>
            <a:miter/>
            <a:tailEnd type="triangle"/>
          </a:ln>
        </p:spPr>
        <p:txBody>
          <a:bodyPr/>
          <a:lstStyle/>
          <a:p>
            <a:endParaRPr/>
          </a:p>
        </p:txBody>
      </p:sp>
      <p:grpSp>
        <p:nvGrpSpPr>
          <p:cNvPr id="725" name="Group 725"/>
          <p:cNvGrpSpPr/>
          <p:nvPr/>
        </p:nvGrpSpPr>
        <p:grpSpPr>
          <a:xfrm>
            <a:off x="8821704" y="1533455"/>
            <a:ext cx="2530498" cy="1536172"/>
            <a:chOff x="0" y="0"/>
            <a:chExt cx="2530497" cy="1536171"/>
          </a:xfrm>
        </p:grpSpPr>
        <p:sp>
          <p:nvSpPr>
            <p:cNvPr id="723" name="Shape 723"/>
            <p:cNvSpPr/>
            <p:nvPr/>
          </p:nvSpPr>
          <p:spPr>
            <a:xfrm>
              <a:off x="-1" y="-1"/>
              <a:ext cx="2530499" cy="1536173"/>
            </a:xfrm>
            <a:prstGeom prst="rect">
              <a:avLst/>
            </a:prstGeom>
            <a:solidFill>
              <a:srgbClr val="1233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4" name="Shape 724"/>
            <p:cNvSpPr/>
            <p:nvPr/>
          </p:nvSpPr>
          <p:spPr>
            <a:xfrm>
              <a:off x="-1" y="74665"/>
              <a:ext cx="2530499" cy="1386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 err="1"/>
                <a:t>На</a:t>
              </a:r>
              <a:r>
                <a:rPr dirty="0"/>
                <a:t> </a:t>
              </a:r>
              <a:r>
                <a:rPr dirty="0" err="1"/>
                <a:t>основании</a:t>
              </a:r>
              <a:r>
                <a:rPr dirty="0"/>
                <a:t> </a:t>
              </a:r>
              <a:r>
                <a:rPr dirty="0" err="1"/>
                <a:t>выбранных</a:t>
              </a:r>
              <a:r>
                <a:rPr dirty="0"/>
                <a:t> </a:t>
              </a:r>
              <a:r>
                <a:rPr dirty="0" err="1"/>
                <a:t>целевых</a:t>
              </a:r>
              <a:r>
                <a:rPr dirty="0"/>
                <a:t> </a:t>
              </a:r>
              <a:r>
                <a:rPr dirty="0" err="1"/>
                <a:t>показателей</a:t>
              </a:r>
              <a:r>
                <a:rPr dirty="0"/>
                <a:t> </a:t>
              </a:r>
              <a:r>
                <a:rPr dirty="0" err="1"/>
                <a:t>определяются</a:t>
              </a:r>
              <a:r>
                <a:rPr dirty="0"/>
                <a:t> </a:t>
              </a:r>
              <a:r>
                <a:rPr dirty="0" err="1"/>
                <a:t>соответствующие</a:t>
              </a:r>
              <a:r>
                <a:rPr dirty="0"/>
                <a:t> </a:t>
              </a:r>
              <a:r>
                <a:rPr dirty="0" err="1"/>
                <a:t>технико-экономические</a:t>
              </a:r>
              <a:r>
                <a:rPr dirty="0"/>
                <a:t> </a:t>
              </a:r>
              <a:r>
                <a:rPr dirty="0" err="1"/>
                <a:t>показатели</a:t>
              </a:r>
              <a:r>
                <a:rPr dirty="0"/>
                <a:t> </a:t>
              </a:r>
              <a:r>
                <a:rPr dirty="0" err="1"/>
                <a:t>проекта</a:t>
              </a:r>
              <a:r>
                <a:rPr dirty="0"/>
                <a:t>, </a:t>
              </a:r>
              <a:r>
                <a:rPr dirty="0" err="1"/>
                <a:t>при</a:t>
              </a:r>
              <a:r>
                <a:rPr dirty="0"/>
                <a:t> </a:t>
              </a:r>
              <a:r>
                <a:rPr dirty="0" err="1"/>
                <a:t>которых</a:t>
              </a:r>
              <a:r>
                <a:rPr dirty="0"/>
                <a:t>: </a:t>
              </a:r>
            </a:p>
          </p:txBody>
        </p:sp>
      </p:grpSp>
      <p:grpSp>
        <p:nvGrpSpPr>
          <p:cNvPr id="728" name="Group 728"/>
          <p:cNvGrpSpPr/>
          <p:nvPr/>
        </p:nvGrpSpPr>
        <p:grpSpPr>
          <a:xfrm>
            <a:off x="1129374" y="1082227"/>
            <a:ext cx="384045" cy="370841"/>
            <a:chOff x="0" y="0"/>
            <a:chExt cx="384044" cy="370840"/>
          </a:xfrm>
        </p:grpSpPr>
        <p:sp>
          <p:nvSpPr>
            <p:cNvPr id="726" name="Shape 726"/>
            <p:cNvSpPr/>
            <p:nvPr/>
          </p:nvSpPr>
          <p:spPr>
            <a:xfrm>
              <a:off x="0" y="9537"/>
              <a:ext cx="384045" cy="351767"/>
            </a:xfrm>
            <a:prstGeom prst="ellipse">
              <a:avLst/>
            </a:prstGeom>
            <a:solidFill>
              <a:srgbClr val="1233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7" name="Shape 727"/>
            <p:cNvSpPr/>
            <p:nvPr/>
          </p:nvSpPr>
          <p:spPr>
            <a:xfrm>
              <a:off x="56241" y="0"/>
              <a:ext cx="271561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731" name="Group 731"/>
          <p:cNvGrpSpPr/>
          <p:nvPr/>
        </p:nvGrpSpPr>
        <p:grpSpPr>
          <a:xfrm>
            <a:off x="3815181" y="1082227"/>
            <a:ext cx="384045" cy="370841"/>
            <a:chOff x="0" y="0"/>
            <a:chExt cx="384044" cy="370840"/>
          </a:xfrm>
        </p:grpSpPr>
        <p:sp>
          <p:nvSpPr>
            <p:cNvPr id="729" name="Shape 729"/>
            <p:cNvSpPr/>
            <p:nvPr/>
          </p:nvSpPr>
          <p:spPr>
            <a:xfrm>
              <a:off x="0" y="9537"/>
              <a:ext cx="384045" cy="351767"/>
            </a:xfrm>
            <a:prstGeom prst="ellipse">
              <a:avLst/>
            </a:prstGeom>
            <a:solidFill>
              <a:srgbClr val="1233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0" name="Shape 730"/>
            <p:cNvSpPr/>
            <p:nvPr/>
          </p:nvSpPr>
          <p:spPr>
            <a:xfrm>
              <a:off x="56241" y="0"/>
              <a:ext cx="271561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734" name="Group 734"/>
          <p:cNvGrpSpPr/>
          <p:nvPr/>
        </p:nvGrpSpPr>
        <p:grpSpPr>
          <a:xfrm>
            <a:off x="6776894" y="1079978"/>
            <a:ext cx="384045" cy="370841"/>
            <a:chOff x="0" y="0"/>
            <a:chExt cx="384044" cy="370840"/>
          </a:xfrm>
        </p:grpSpPr>
        <p:sp>
          <p:nvSpPr>
            <p:cNvPr id="732" name="Shape 732"/>
            <p:cNvSpPr/>
            <p:nvPr/>
          </p:nvSpPr>
          <p:spPr>
            <a:xfrm>
              <a:off x="0" y="9537"/>
              <a:ext cx="384045" cy="351767"/>
            </a:xfrm>
            <a:prstGeom prst="ellipse">
              <a:avLst/>
            </a:prstGeom>
            <a:solidFill>
              <a:srgbClr val="1233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3" name="Shape 733"/>
            <p:cNvSpPr/>
            <p:nvPr/>
          </p:nvSpPr>
          <p:spPr>
            <a:xfrm>
              <a:off x="56241" y="0"/>
              <a:ext cx="271561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737" name="Group 737"/>
          <p:cNvGrpSpPr/>
          <p:nvPr/>
        </p:nvGrpSpPr>
        <p:grpSpPr>
          <a:xfrm>
            <a:off x="9894930" y="1084607"/>
            <a:ext cx="384045" cy="370841"/>
            <a:chOff x="0" y="0"/>
            <a:chExt cx="384044" cy="370840"/>
          </a:xfrm>
        </p:grpSpPr>
        <p:sp>
          <p:nvSpPr>
            <p:cNvPr id="735" name="Shape 735"/>
            <p:cNvSpPr/>
            <p:nvPr/>
          </p:nvSpPr>
          <p:spPr>
            <a:xfrm>
              <a:off x="0" y="9537"/>
              <a:ext cx="384045" cy="351767"/>
            </a:xfrm>
            <a:prstGeom prst="ellipse">
              <a:avLst/>
            </a:prstGeom>
            <a:solidFill>
              <a:srgbClr val="1233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6" name="Shape 736"/>
            <p:cNvSpPr/>
            <p:nvPr/>
          </p:nvSpPr>
          <p:spPr>
            <a:xfrm>
              <a:off x="56241" y="0"/>
              <a:ext cx="271561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4</a:t>
              </a:r>
            </a:p>
          </p:txBody>
        </p:sp>
      </p:grpSp>
      <p:sp>
        <p:nvSpPr>
          <p:cNvPr id="750" name="Shape 750"/>
          <p:cNvSpPr/>
          <p:nvPr/>
        </p:nvSpPr>
        <p:spPr>
          <a:xfrm>
            <a:off x="8234143" y="2301541"/>
            <a:ext cx="587562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12700">
            <a:solidFill>
              <a:srgbClr val="808080"/>
            </a:solidFill>
            <a:prstDash val="lgDash"/>
            <a:miter/>
            <a:tailEnd type="triangle"/>
          </a:ln>
        </p:spPr>
        <p:txBody>
          <a:bodyPr/>
          <a:lstStyle/>
          <a:p>
            <a:endParaRPr/>
          </a:p>
        </p:txBody>
      </p:sp>
      <p:grpSp>
        <p:nvGrpSpPr>
          <p:cNvPr id="741" name="Group 741"/>
          <p:cNvGrpSpPr/>
          <p:nvPr/>
        </p:nvGrpSpPr>
        <p:grpSpPr>
          <a:xfrm>
            <a:off x="8284949" y="3135770"/>
            <a:ext cx="3805451" cy="3209854"/>
            <a:chOff x="0" y="0"/>
            <a:chExt cx="3620756" cy="3209853"/>
          </a:xfrm>
        </p:grpSpPr>
        <p:sp>
          <p:nvSpPr>
            <p:cNvPr id="739" name="Shape 739"/>
            <p:cNvSpPr/>
            <p:nvPr/>
          </p:nvSpPr>
          <p:spPr>
            <a:xfrm>
              <a:off x="-1" y="-1"/>
              <a:ext cx="3620758" cy="3209855"/>
            </a:xfrm>
            <a:prstGeom prst="rect">
              <a:avLst/>
            </a:prstGeom>
            <a:blipFill rotWithShape="1">
              <a:blip r:embed="rId2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40" name="Shape 740"/>
            <p:cNvSpPr/>
            <p:nvPr/>
          </p:nvSpPr>
          <p:spPr>
            <a:xfrm>
              <a:off x="-1" y="-1"/>
              <a:ext cx="3620758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r>
                <a:t> </a:t>
              </a:r>
            </a:p>
          </p:txBody>
        </p:sp>
      </p:grpSp>
      <p:sp>
        <p:nvSpPr>
          <p:cNvPr id="742" name="Shape 742"/>
          <p:cNvSpPr/>
          <p:nvPr/>
        </p:nvSpPr>
        <p:spPr>
          <a:xfrm>
            <a:off x="849894" y="3984362"/>
            <a:ext cx="6328154" cy="10833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74120" indent="-380989" algn="just">
              <a:lnSpc>
                <a:spcPct val="115000"/>
              </a:lnSpc>
              <a:buSzPct val="100000"/>
              <a:buFont typeface="Arial"/>
              <a:buChar char="•"/>
              <a:defRPr sz="1400"/>
            </a:pPr>
            <a:r>
              <a:rPr dirty="0" err="1"/>
              <a:t>цели</a:t>
            </a:r>
            <a:r>
              <a:rPr dirty="0"/>
              <a:t> и </a:t>
            </a:r>
            <a:r>
              <a:rPr dirty="0" err="1"/>
              <a:t>задачи</a:t>
            </a:r>
            <a:r>
              <a:rPr dirty="0"/>
              <a:t> </a:t>
            </a:r>
            <a:r>
              <a:rPr dirty="0" err="1"/>
              <a:t>проекта</a:t>
            </a:r>
            <a:r>
              <a:rPr dirty="0"/>
              <a:t> </a:t>
            </a:r>
            <a:r>
              <a:rPr dirty="0" err="1"/>
              <a:t>соответствует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менее</a:t>
            </a:r>
            <a:r>
              <a:rPr dirty="0"/>
              <a:t> </a:t>
            </a:r>
            <a:r>
              <a:rPr dirty="0" err="1"/>
              <a:t>одной</a:t>
            </a:r>
            <a:r>
              <a:rPr dirty="0"/>
              <a:t> </a:t>
            </a:r>
            <a:r>
              <a:rPr dirty="0" err="1"/>
              <a:t>цели</a:t>
            </a:r>
            <a:r>
              <a:rPr dirty="0"/>
              <a:t>, </a:t>
            </a:r>
            <a:r>
              <a:rPr dirty="0" err="1"/>
              <a:t>задаче</a:t>
            </a:r>
            <a:r>
              <a:rPr dirty="0"/>
              <a:t> </a:t>
            </a:r>
            <a:r>
              <a:rPr dirty="0" err="1"/>
              <a:t>госпрограмм</a:t>
            </a:r>
            <a:r>
              <a:rPr dirty="0"/>
              <a:t>;</a:t>
            </a:r>
            <a:endParaRPr sz="1300" dirty="0"/>
          </a:p>
          <a:p>
            <a:pPr marL="474120" indent="-380989" algn="just">
              <a:lnSpc>
                <a:spcPct val="115000"/>
              </a:lnSpc>
              <a:buSzPct val="100000"/>
              <a:buFont typeface="Arial"/>
              <a:buChar char="•"/>
              <a:defRPr sz="1400"/>
            </a:pPr>
            <a:r>
              <a:rPr dirty="0" err="1" smtClean="0"/>
              <a:t>показатели</a:t>
            </a:r>
            <a:r>
              <a:rPr dirty="0" smtClean="0"/>
              <a:t> </a:t>
            </a:r>
            <a:r>
              <a:rPr dirty="0" err="1"/>
              <a:t>проекта</a:t>
            </a:r>
            <a:r>
              <a:rPr dirty="0"/>
              <a:t> </a:t>
            </a:r>
            <a:r>
              <a:rPr dirty="0" err="1"/>
              <a:t>соответствуют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менее</a:t>
            </a:r>
            <a:r>
              <a:rPr dirty="0"/>
              <a:t> </a:t>
            </a:r>
            <a:r>
              <a:rPr dirty="0" err="1"/>
              <a:t>двум</a:t>
            </a:r>
            <a:r>
              <a:rPr dirty="0"/>
              <a:t> </a:t>
            </a:r>
            <a:r>
              <a:rPr dirty="0" err="1"/>
              <a:t>целевым</a:t>
            </a:r>
            <a:r>
              <a:rPr dirty="0"/>
              <a:t> </a:t>
            </a:r>
            <a:r>
              <a:rPr dirty="0" err="1"/>
              <a:t>показателям</a:t>
            </a:r>
            <a:r>
              <a:rPr dirty="0"/>
              <a:t> </a:t>
            </a:r>
            <a:r>
              <a:rPr dirty="0" err="1"/>
              <a:t>документов</a:t>
            </a:r>
            <a:r>
              <a:rPr dirty="0"/>
              <a:t> </a:t>
            </a:r>
            <a:r>
              <a:rPr dirty="0" err="1"/>
              <a:t>программирования</a:t>
            </a:r>
            <a:r>
              <a:rPr dirty="0"/>
              <a:t>*</a:t>
            </a:r>
          </a:p>
        </p:txBody>
      </p:sp>
      <p:sp>
        <p:nvSpPr>
          <p:cNvPr id="743" name="Shape 743"/>
          <p:cNvSpPr/>
          <p:nvPr/>
        </p:nvSpPr>
        <p:spPr>
          <a:xfrm>
            <a:off x="555576" y="3267343"/>
            <a:ext cx="5662366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 b="1"/>
            </a:lvl1pPr>
          </a:lstStyle>
          <a:p>
            <a:r>
              <a:t>Проект признается социально-экономически эффективным если: </a:t>
            </a:r>
          </a:p>
        </p:txBody>
      </p:sp>
      <p:sp>
        <p:nvSpPr>
          <p:cNvPr id="744" name="Shape 744"/>
          <p:cNvSpPr/>
          <p:nvPr/>
        </p:nvSpPr>
        <p:spPr>
          <a:xfrm>
            <a:off x="709207" y="4033013"/>
            <a:ext cx="281374" cy="965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0705"/>
                  <a:pt x="10800" y="19600"/>
                </a:cubicBezTo>
                <a:lnTo>
                  <a:pt x="10800" y="12800"/>
                </a:lnTo>
                <a:cubicBezTo>
                  <a:pt x="10800" y="11695"/>
                  <a:pt x="5965" y="10800"/>
                  <a:pt x="0" y="10800"/>
                </a:cubicBezTo>
                <a:cubicBezTo>
                  <a:pt x="5965" y="10800"/>
                  <a:pt x="10800" y="9905"/>
                  <a:pt x="10800" y="8800"/>
                </a:cubicBezTo>
                <a:lnTo>
                  <a:pt x="10800" y="2000"/>
                </a:lnTo>
                <a:cubicBezTo>
                  <a:pt x="10800" y="895"/>
                  <a:pt x="15635" y="0"/>
                  <a:pt x="21600" y="0"/>
                </a:cubicBezTo>
              </a:path>
            </a:pathLst>
          </a:custGeom>
          <a:ln w="19050">
            <a:solidFill>
              <a:srgbClr val="12338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745" name="Shape 745"/>
          <p:cNvSpPr/>
          <p:nvPr/>
        </p:nvSpPr>
        <p:spPr>
          <a:xfrm>
            <a:off x="457977" y="5511758"/>
            <a:ext cx="7615157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/>
            </a:lvl1pPr>
          </a:lstStyle>
          <a:p>
            <a:r>
              <a:rPr dirty="0"/>
              <a:t>* - </a:t>
            </a:r>
            <a:r>
              <a:rPr dirty="0" err="1"/>
              <a:t>достижение</a:t>
            </a:r>
            <a:r>
              <a:rPr dirty="0"/>
              <a:t> </a:t>
            </a:r>
            <a:r>
              <a:rPr dirty="0" err="1"/>
              <a:t>выбранных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оценки</a:t>
            </a:r>
            <a:r>
              <a:rPr dirty="0"/>
              <a:t> </a:t>
            </a:r>
            <a:r>
              <a:rPr dirty="0" err="1"/>
              <a:t>технико-экономических</a:t>
            </a:r>
            <a:r>
              <a:rPr dirty="0"/>
              <a:t> </a:t>
            </a:r>
            <a:r>
              <a:rPr dirty="0" err="1"/>
              <a:t>показателей</a:t>
            </a:r>
            <a:r>
              <a:rPr dirty="0"/>
              <a:t> </a:t>
            </a:r>
            <a:r>
              <a:rPr dirty="0" err="1"/>
              <a:t>проекта</a:t>
            </a:r>
            <a:r>
              <a:rPr dirty="0"/>
              <a:t> в </a:t>
            </a:r>
            <a:r>
              <a:rPr dirty="0" err="1"/>
              <a:t>последствии</a:t>
            </a:r>
            <a:r>
              <a:rPr dirty="0"/>
              <a:t> </a:t>
            </a:r>
            <a:r>
              <a:rPr dirty="0" err="1"/>
              <a:t>будет</a:t>
            </a:r>
            <a:r>
              <a:rPr dirty="0"/>
              <a:t> </a:t>
            </a:r>
            <a:r>
              <a:rPr dirty="0" err="1"/>
              <a:t>контролироваться</a:t>
            </a:r>
            <a:r>
              <a:rPr dirty="0"/>
              <a:t> </a:t>
            </a:r>
            <a:r>
              <a:rPr dirty="0" err="1"/>
              <a:t>уполномоченным</a:t>
            </a:r>
            <a:r>
              <a:rPr dirty="0"/>
              <a:t> </a:t>
            </a:r>
            <a:r>
              <a:rPr dirty="0" err="1"/>
              <a:t>органом</a:t>
            </a:r>
            <a:r>
              <a:rPr dirty="0"/>
              <a:t> </a:t>
            </a:r>
          </a:p>
        </p:txBody>
      </p:sp>
      <p:sp>
        <p:nvSpPr>
          <p:cNvPr id="39" name="TextBox 22"/>
          <p:cNvSpPr txBox="1">
            <a:spLocks noChangeArrowheads="1"/>
          </p:cNvSpPr>
          <p:nvPr/>
        </p:nvSpPr>
        <p:spPr bwMode="auto">
          <a:xfrm>
            <a:off x="361288" y="82794"/>
            <a:ext cx="109499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123387"/>
                </a:solidFill>
                <a:cs typeface="Times New Roman"/>
              </a:rPr>
              <a:t>Методика оценки проектов ГЧП, </a:t>
            </a:r>
            <a:r>
              <a:rPr lang="ru-RU" sz="2400" b="1" dirty="0" smtClean="0">
                <a:solidFill>
                  <a:srgbClr val="123387"/>
                </a:solidFill>
                <a:cs typeface="Times New Roman"/>
              </a:rPr>
              <a:t>МЧП: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123387"/>
                </a:solidFill>
                <a:cs typeface="Times New Roman"/>
              </a:rPr>
              <a:t>оценка социально-экономического эффекта проекта</a:t>
            </a:r>
            <a:endParaRPr lang="ru-RU" sz="2400" b="1" dirty="0">
              <a:solidFill>
                <a:srgbClr val="123387"/>
              </a:solidFill>
              <a:cs typeface="Times New Roman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75832"/>
            <a:ext cx="12192000" cy="58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095126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Shape 763"/>
          <p:cNvSpPr/>
          <p:nvPr/>
        </p:nvSpPr>
        <p:spPr>
          <a:xfrm>
            <a:off x="831775" y="590530"/>
            <a:ext cx="10510380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defRPr sz="1600"/>
            </a:pPr>
            <a:r>
              <a:rPr i="1" dirty="0" err="1"/>
              <a:t>Потенциальную</a:t>
            </a:r>
            <a:r>
              <a:rPr i="1" dirty="0"/>
              <a:t> </a:t>
            </a:r>
            <a:r>
              <a:rPr i="1" dirty="0" err="1"/>
              <a:t>экономию</a:t>
            </a:r>
            <a:r>
              <a:rPr i="1" dirty="0"/>
              <a:t> </a:t>
            </a:r>
            <a:r>
              <a:rPr i="1" dirty="0" err="1"/>
              <a:t>средств</a:t>
            </a:r>
            <a:r>
              <a:rPr i="1" dirty="0"/>
              <a:t> </a:t>
            </a:r>
            <a:r>
              <a:rPr i="1" dirty="0" err="1"/>
              <a:t>бюджетов</a:t>
            </a:r>
            <a:r>
              <a:rPr i="1" dirty="0"/>
              <a:t> </a:t>
            </a:r>
            <a:r>
              <a:rPr i="1" dirty="0" err="1"/>
              <a:t>при</a:t>
            </a:r>
            <a:r>
              <a:rPr i="1" dirty="0"/>
              <a:t> </a:t>
            </a:r>
            <a:r>
              <a:rPr i="1" dirty="0" err="1"/>
              <a:t>реализации</a:t>
            </a:r>
            <a:r>
              <a:rPr i="1" dirty="0"/>
              <a:t> </a:t>
            </a:r>
            <a:r>
              <a:rPr i="1" dirty="0" err="1"/>
              <a:t>проекта</a:t>
            </a:r>
            <a:r>
              <a:rPr i="1" dirty="0"/>
              <a:t> </a:t>
            </a:r>
            <a:r>
              <a:rPr i="1" dirty="0" smtClean="0"/>
              <a:t>ГЧП</a:t>
            </a:r>
            <a:r>
              <a:rPr lang="ru-RU" i="1" dirty="0" smtClean="0"/>
              <a:t>/</a:t>
            </a:r>
            <a:r>
              <a:rPr i="1" dirty="0" smtClean="0"/>
              <a:t>МЧП </a:t>
            </a:r>
            <a:r>
              <a:rPr i="1" dirty="0" err="1"/>
              <a:t>оценивают</a:t>
            </a:r>
            <a:r>
              <a:rPr i="1" dirty="0"/>
              <a:t> с </a:t>
            </a:r>
            <a:r>
              <a:rPr i="1" dirty="0" err="1"/>
              <a:t>помощью</a:t>
            </a:r>
            <a:r>
              <a:rPr i="1" dirty="0"/>
              <a:t> </a:t>
            </a:r>
            <a:r>
              <a:rPr lang="ru-RU" b="1" i="1" dirty="0" smtClean="0"/>
              <a:t>к</a:t>
            </a:r>
            <a:r>
              <a:rPr b="1" i="1" dirty="0" err="1" smtClean="0"/>
              <a:t>оэффициента</a:t>
            </a:r>
            <a:r>
              <a:rPr b="1" i="1" dirty="0" smtClean="0"/>
              <a:t> </a:t>
            </a:r>
            <a:r>
              <a:rPr b="1" i="1" dirty="0" err="1"/>
              <a:t>сравнительного</a:t>
            </a:r>
            <a:r>
              <a:rPr b="1" i="1" dirty="0"/>
              <a:t> </a:t>
            </a:r>
            <a:r>
              <a:rPr b="1" i="1" dirty="0" err="1"/>
              <a:t>преимущества</a:t>
            </a:r>
            <a:endParaRPr b="1" i="1" dirty="0"/>
          </a:p>
        </p:txBody>
      </p:sp>
      <p:grpSp>
        <p:nvGrpSpPr>
          <p:cNvPr id="773" name="Group 773"/>
          <p:cNvGrpSpPr/>
          <p:nvPr/>
        </p:nvGrpSpPr>
        <p:grpSpPr>
          <a:xfrm>
            <a:off x="831774" y="1432056"/>
            <a:ext cx="10544812" cy="4510014"/>
            <a:chOff x="26990" y="26990"/>
            <a:chExt cx="10544810" cy="4510013"/>
          </a:xfrm>
        </p:grpSpPr>
        <p:sp>
          <p:nvSpPr>
            <p:cNvPr id="764" name="Shape 764"/>
            <p:cNvSpPr/>
            <p:nvPr/>
          </p:nvSpPr>
          <p:spPr>
            <a:xfrm>
              <a:off x="2528661" y="1404587"/>
              <a:ext cx="4021570" cy="1563944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65" name="image11.png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708036" y="1803103"/>
              <a:ext cx="3708950" cy="72405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66" name="Shape 766"/>
            <p:cNvSpPr/>
            <p:nvPr/>
          </p:nvSpPr>
          <p:spPr>
            <a:xfrm>
              <a:off x="5612501" y="2638870"/>
              <a:ext cx="1563944" cy="670263"/>
            </a:xfrm>
            <a:prstGeom prst="line">
              <a:avLst/>
            </a:prstGeom>
            <a:noFill/>
            <a:ln w="6350" cap="flat">
              <a:solidFill>
                <a:srgbClr val="44546A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67" name="Shape 767"/>
            <p:cNvSpPr/>
            <p:nvPr/>
          </p:nvSpPr>
          <p:spPr>
            <a:xfrm flipH="1">
              <a:off x="2484614" y="2638871"/>
              <a:ext cx="2010785" cy="670262"/>
            </a:xfrm>
            <a:prstGeom prst="line">
              <a:avLst/>
            </a:prstGeom>
            <a:noFill/>
            <a:ln w="6350" cap="flat">
              <a:solidFill>
                <a:srgbClr val="44546A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aphicFrame>
          <p:nvGraphicFramePr>
            <p:cNvPr id="768" name="Table 768"/>
            <p:cNvGraphicFramePr/>
            <p:nvPr>
              <p:extLst>
                <p:ext uri="{D42A27DB-BD31-4B8C-83A1-F6EECF244321}">
                  <p14:modId xmlns:p14="http://schemas.microsoft.com/office/powerpoint/2010/main" xmlns="" val="1380455302"/>
                </p:ext>
              </p:extLst>
            </p:nvPr>
          </p:nvGraphicFramePr>
          <p:xfrm>
            <a:off x="26990" y="3400472"/>
            <a:ext cx="10510379" cy="1136531"/>
          </p:xfrm>
          <a:graphic>
            <a:graphicData uri="http://schemas.openxmlformats.org/drawingml/2006/table">
              <a:tbl>
                <a:tblPr/>
                <a:tblGrid>
                  <a:gridCol w="5255482"/>
                  <a:gridCol w="5254899"/>
                </a:tblGrid>
                <a:tr h="1136531">
                  <a:tc>
                    <a:txBody>
                      <a:bodyPr/>
                      <a:lstStyle/>
                      <a:p>
                        <a:pPr marL="87313" indent="0" defTabSz="1219169"/>
                        <a:r>
                          <a:rPr sz="1600" dirty="0" err="1"/>
                          <a:t>дисконтированные</a:t>
                        </a:r>
                        <a:r>
                          <a:rPr sz="1600" dirty="0"/>
                          <a:t> </a:t>
                        </a:r>
                        <a:r>
                          <a:rPr sz="1600" dirty="0" err="1"/>
                          <a:t>затраты</a:t>
                        </a:r>
                        <a:r>
                          <a:rPr sz="1600" dirty="0"/>
                          <a:t> </a:t>
                        </a:r>
                        <a:r>
                          <a:rPr sz="1600" dirty="0" err="1"/>
                          <a:t>бюджетных</a:t>
                        </a:r>
                        <a:r>
                          <a:rPr sz="1600" dirty="0"/>
                          <a:t> </a:t>
                        </a:r>
                        <a:r>
                          <a:rPr sz="1600" dirty="0" err="1"/>
                          <a:t>средств</a:t>
                        </a:r>
                        <a:r>
                          <a:rPr sz="1600" dirty="0"/>
                          <a:t> </a:t>
                        </a:r>
                        <a:r>
                          <a:rPr sz="1600" dirty="0" err="1"/>
                          <a:t>за</a:t>
                        </a:r>
                        <a:r>
                          <a:rPr sz="1600" dirty="0"/>
                          <a:t> </a:t>
                        </a:r>
                        <a:r>
                          <a:rPr sz="1600" dirty="0" err="1"/>
                          <a:t>вычетом</a:t>
                        </a:r>
                        <a:r>
                          <a:rPr sz="1600" dirty="0"/>
                          <a:t> </a:t>
                        </a:r>
                        <a:r>
                          <a:rPr sz="1600" dirty="0" err="1"/>
                          <a:t>поступлений</a:t>
                        </a:r>
                        <a:r>
                          <a:rPr sz="1600" dirty="0"/>
                          <a:t> </a:t>
                        </a:r>
                        <a:r>
                          <a:rPr sz="1600" dirty="0" err="1"/>
                          <a:t>при</a:t>
                        </a:r>
                        <a:r>
                          <a:rPr sz="1600" dirty="0"/>
                          <a:t> </a:t>
                        </a:r>
                        <a:r>
                          <a:rPr sz="1600" dirty="0" err="1"/>
                          <a:t>реализации</a:t>
                        </a:r>
                        <a:r>
                          <a:rPr sz="1600" dirty="0"/>
                          <a:t> </a:t>
                        </a:r>
                        <a:r>
                          <a:rPr sz="1600" dirty="0" err="1"/>
                          <a:t>государственного</a:t>
                        </a:r>
                        <a:r>
                          <a:rPr sz="1600" dirty="0"/>
                          <a:t> (</a:t>
                        </a:r>
                        <a:r>
                          <a:rPr sz="1600" dirty="0" err="1"/>
                          <a:t>муниципального</a:t>
                        </a:r>
                        <a:r>
                          <a:rPr sz="1600" dirty="0"/>
                          <a:t>) </a:t>
                        </a:r>
                        <a:r>
                          <a:rPr sz="1600" dirty="0" err="1"/>
                          <a:t>контракта</a:t>
                        </a:r>
                        <a:endParaRPr sz="1600" dirty="0"/>
                      </a:p>
                    </a:txBody>
                    <a:tcPr marL="0" marR="0" marT="0" marB="0" anchor="ctr" horzOverflow="overflow">
                      <a:lnT w="12700">
                        <a:solidFill>
                          <a:schemeClr val="accent1"/>
                        </a:solidFill>
                      </a:lnT>
                      <a:lnB w="12700">
                        <a:solidFill>
                          <a:schemeClr val="accent1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174625" lvl="1" indent="0">
                          <a:defRPr sz="1600"/>
                        </a:pPr>
                        <a:r>
                          <a:rPr dirty="0" err="1"/>
                          <a:t>обязательства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публично-правового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образования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при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реализации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государственного</a:t>
                        </a:r>
                        <a:r>
                          <a:rPr dirty="0"/>
                          <a:t> (</a:t>
                        </a:r>
                        <a:r>
                          <a:rPr dirty="0" err="1"/>
                          <a:t>муниципального</a:t>
                        </a:r>
                        <a:r>
                          <a:rPr dirty="0"/>
                          <a:t>) </a:t>
                        </a:r>
                        <a:r>
                          <a:rPr dirty="0" err="1"/>
                          <a:t>контрактав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случае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возникновения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рисков</a:t>
                        </a:r>
                        <a:r>
                          <a:rPr dirty="0"/>
                          <a:t>, в </a:t>
                        </a:r>
                        <a:r>
                          <a:rPr dirty="0" err="1"/>
                          <a:t>денежном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выражении</a:t>
                        </a:r>
                        <a:r>
                          <a:rPr dirty="0"/>
                          <a:t> </a:t>
                        </a:r>
                      </a:p>
                    </a:txBody>
                    <a:tcPr marL="0" marR="0" marT="0" marB="0" anchor="ctr" horzOverflow="overflow">
                      <a:lnT w="12700">
                        <a:solidFill>
                          <a:schemeClr val="accent1"/>
                        </a:solidFill>
                      </a:lnT>
                      <a:lnB w="12700">
                        <a:solidFill>
                          <a:schemeClr val="accent1"/>
                        </a:solidFill>
                      </a:lnB>
                      <a:noFill/>
                    </a:tcPr>
                  </a:tc>
                </a:tr>
              </a:tbl>
            </a:graphicData>
          </a:graphic>
        </p:graphicFrame>
        <p:sp>
          <p:nvSpPr>
            <p:cNvPr id="769" name="Shape 769"/>
            <p:cNvSpPr/>
            <p:nvPr/>
          </p:nvSpPr>
          <p:spPr>
            <a:xfrm flipV="1">
              <a:off x="5612501" y="1032382"/>
              <a:ext cx="1787365" cy="670262"/>
            </a:xfrm>
            <a:prstGeom prst="line">
              <a:avLst/>
            </a:prstGeom>
            <a:noFill/>
            <a:ln w="6350" cap="flat">
              <a:solidFill>
                <a:srgbClr val="44546A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70" name="Shape 770"/>
            <p:cNvSpPr/>
            <p:nvPr/>
          </p:nvSpPr>
          <p:spPr>
            <a:xfrm flipH="1" flipV="1">
              <a:off x="2484614" y="1021130"/>
              <a:ext cx="2010785" cy="670263"/>
            </a:xfrm>
            <a:prstGeom prst="line">
              <a:avLst/>
            </a:prstGeom>
            <a:noFill/>
            <a:ln w="6350" cap="flat">
              <a:solidFill>
                <a:srgbClr val="44546A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aphicFrame>
          <p:nvGraphicFramePr>
            <p:cNvPr id="771" name="Table 771"/>
            <p:cNvGraphicFramePr/>
            <p:nvPr>
              <p:extLst>
                <p:ext uri="{D42A27DB-BD31-4B8C-83A1-F6EECF244321}">
                  <p14:modId xmlns:p14="http://schemas.microsoft.com/office/powerpoint/2010/main" xmlns="" val="4250690977"/>
                </p:ext>
              </p:extLst>
            </p:nvPr>
          </p:nvGraphicFramePr>
          <p:xfrm>
            <a:off x="26990" y="26990"/>
            <a:ext cx="10510379" cy="873454"/>
          </p:xfrm>
          <a:graphic>
            <a:graphicData uri="http://schemas.openxmlformats.org/drawingml/2006/table">
              <a:tbl>
                <a:tblPr/>
                <a:tblGrid>
                  <a:gridCol w="5255482"/>
                  <a:gridCol w="5254899"/>
                </a:tblGrid>
                <a:tr h="873454">
                  <a:tc>
                    <a:txBody>
                      <a:bodyPr/>
                      <a:lstStyle/>
                      <a:p>
                        <a:pPr marL="87313" indent="0" defTabSz="1219169"/>
                        <a:r>
                          <a:rPr sz="1600" dirty="0" err="1"/>
                          <a:t>дисконтированные</a:t>
                        </a:r>
                        <a:r>
                          <a:rPr sz="1600" dirty="0"/>
                          <a:t> </a:t>
                        </a:r>
                        <a:r>
                          <a:rPr sz="1600" dirty="0" err="1"/>
                          <a:t>затраты</a:t>
                        </a:r>
                        <a:r>
                          <a:rPr sz="1600" dirty="0"/>
                          <a:t> </a:t>
                        </a:r>
                        <a:r>
                          <a:rPr sz="1600" dirty="0" err="1"/>
                          <a:t>бюджетных</a:t>
                        </a:r>
                        <a:r>
                          <a:rPr sz="1600" dirty="0"/>
                          <a:t> </a:t>
                        </a:r>
                        <a:r>
                          <a:rPr sz="1600" dirty="0" err="1"/>
                          <a:t>средств</a:t>
                        </a:r>
                        <a:r>
                          <a:rPr sz="1600" dirty="0"/>
                          <a:t> </a:t>
                        </a:r>
                        <a:r>
                          <a:rPr sz="1600" dirty="0" err="1"/>
                          <a:t>за</a:t>
                        </a:r>
                        <a:r>
                          <a:rPr sz="1600" dirty="0"/>
                          <a:t> </a:t>
                        </a:r>
                        <a:r>
                          <a:rPr sz="1600" dirty="0" err="1"/>
                          <a:t>вычетом</a:t>
                        </a:r>
                        <a:r>
                          <a:rPr sz="1600" dirty="0"/>
                          <a:t> </a:t>
                        </a:r>
                        <a:r>
                          <a:rPr sz="1600" dirty="0" err="1"/>
                          <a:t>поступлений</a:t>
                        </a:r>
                        <a:r>
                          <a:rPr sz="1600" dirty="0"/>
                          <a:t> </a:t>
                        </a:r>
                        <a:r>
                          <a:rPr sz="1600" dirty="0" err="1"/>
                          <a:t>при</a:t>
                        </a:r>
                        <a:r>
                          <a:rPr sz="1600" dirty="0"/>
                          <a:t> </a:t>
                        </a:r>
                        <a:r>
                          <a:rPr sz="1600" dirty="0" err="1"/>
                          <a:t>реализации</a:t>
                        </a:r>
                        <a:r>
                          <a:rPr sz="1600" dirty="0"/>
                          <a:t> </a:t>
                        </a:r>
                        <a:r>
                          <a:rPr sz="1600" dirty="0" err="1"/>
                          <a:t>проекта</a:t>
                        </a:r>
                        <a:r>
                          <a:rPr sz="1600" dirty="0"/>
                          <a:t> </a:t>
                        </a:r>
                        <a:r>
                          <a:rPr sz="1600" dirty="0" smtClean="0"/>
                          <a:t>ГЧП</a:t>
                        </a:r>
                        <a:r>
                          <a:rPr lang="ru-RU" sz="1600" dirty="0" smtClean="0"/>
                          <a:t>/</a:t>
                        </a:r>
                        <a:r>
                          <a:rPr sz="1600" dirty="0" smtClean="0"/>
                          <a:t>МЧП</a:t>
                        </a:r>
                        <a:endParaRPr sz="1600" dirty="0"/>
                      </a:p>
                    </a:txBody>
                    <a:tcPr marL="0" marR="0" marT="0" marB="0" anchor="ctr" horzOverflow="overflow">
                      <a:lnT w="12700">
                        <a:solidFill>
                          <a:schemeClr val="accent1"/>
                        </a:solidFill>
                      </a:lnT>
                      <a:lnB w="12700">
                        <a:solidFill>
                          <a:schemeClr val="accent1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174625" lvl="1" indent="0">
                          <a:defRPr sz="1600"/>
                        </a:pPr>
                        <a:r>
                          <a:rPr dirty="0" err="1"/>
                          <a:t>обязательства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публичного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партнера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по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проекту</a:t>
                        </a:r>
                        <a:r>
                          <a:rPr dirty="0"/>
                          <a:t> ГЧП (МЧП) в </a:t>
                        </a:r>
                        <a:r>
                          <a:rPr dirty="0" err="1"/>
                          <a:t>случае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возникновения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рисков</a:t>
                        </a:r>
                        <a:r>
                          <a:rPr dirty="0"/>
                          <a:t>, в </a:t>
                        </a:r>
                        <a:r>
                          <a:rPr dirty="0" err="1"/>
                          <a:t>денежном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выражении</a:t>
                        </a:r>
                        <a:r>
                          <a:rPr dirty="0"/>
                          <a:t>, </a:t>
                        </a:r>
                        <a:r>
                          <a:rPr dirty="0" err="1"/>
                          <a:t>дисконтированные</a:t>
                        </a:r>
                        <a:r>
                          <a:rPr dirty="0"/>
                          <a:t> </a:t>
                        </a:r>
                      </a:p>
                    </a:txBody>
                    <a:tcPr marL="0" marR="0" marT="0" marB="0" anchor="ctr" horzOverflow="overflow">
                      <a:lnT w="12700">
                        <a:solidFill>
                          <a:schemeClr val="accent1"/>
                        </a:solidFill>
                      </a:lnT>
                      <a:lnB w="12700">
                        <a:solidFill>
                          <a:schemeClr val="accent1"/>
                        </a:solidFill>
                      </a:lnB>
                      <a:noFill/>
                    </a:tcPr>
                  </a:tc>
                </a:tr>
              </a:tbl>
            </a:graphicData>
          </a:graphic>
        </p:graphicFrame>
        <p:sp>
          <p:nvSpPr>
            <p:cNvPr id="772" name="Shape 772"/>
            <p:cNvSpPr/>
            <p:nvPr/>
          </p:nvSpPr>
          <p:spPr>
            <a:xfrm>
              <a:off x="6550231" y="1734246"/>
              <a:ext cx="4021569" cy="13624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just">
                <a:defRPr sz="1400"/>
              </a:pPr>
              <a:r>
                <a:rPr i="1" dirty="0" err="1" smtClean="0"/>
                <a:t>при</a:t>
              </a:r>
              <a:r>
                <a:rPr i="1" dirty="0" smtClean="0"/>
                <a:t> </a:t>
              </a:r>
              <a:r>
                <a:rPr i="1" dirty="0" err="1"/>
                <a:t>значении</a:t>
              </a:r>
              <a:r>
                <a:rPr i="1" dirty="0"/>
                <a:t> </a:t>
              </a:r>
              <a:r>
                <a:rPr i="1" dirty="0" err="1"/>
                <a:t>больше</a:t>
              </a:r>
              <a:r>
                <a:rPr i="1" dirty="0"/>
                <a:t> 0 </a:t>
              </a:r>
              <a:r>
                <a:rPr i="1" dirty="0" err="1"/>
                <a:t>имеет</a:t>
              </a:r>
              <a:r>
                <a:rPr i="1" dirty="0"/>
                <a:t> </a:t>
              </a:r>
              <a:r>
                <a:rPr i="1" dirty="0" err="1"/>
                <a:t>место</a:t>
              </a:r>
              <a:r>
                <a:rPr i="1" dirty="0"/>
                <a:t> </a:t>
              </a:r>
              <a:r>
                <a:rPr i="1" dirty="0" err="1"/>
                <a:t>факт</a:t>
              </a:r>
              <a:r>
                <a:rPr i="1" dirty="0"/>
                <a:t> </a:t>
              </a:r>
              <a:r>
                <a:rPr i="1" dirty="0" err="1"/>
                <a:t>преимущества</a:t>
              </a:r>
              <a:r>
                <a:rPr i="1" dirty="0"/>
                <a:t> </a:t>
              </a:r>
              <a:r>
                <a:rPr i="1" dirty="0" err="1"/>
                <a:t>проекта</a:t>
              </a:r>
              <a:r>
                <a:rPr i="1" dirty="0"/>
                <a:t> </a:t>
              </a:r>
              <a:r>
                <a:rPr i="1" dirty="0" smtClean="0"/>
                <a:t>ГЧП</a:t>
              </a:r>
              <a:r>
                <a:rPr lang="ru-RU" i="1" dirty="0" smtClean="0"/>
                <a:t>/</a:t>
              </a:r>
              <a:r>
                <a:rPr i="1" dirty="0" smtClean="0"/>
                <a:t>МЧП </a:t>
              </a:r>
              <a:r>
                <a:rPr i="1" dirty="0" err="1"/>
                <a:t>по</a:t>
              </a:r>
              <a:r>
                <a:rPr i="1" dirty="0"/>
                <a:t> </a:t>
              </a:r>
              <a:r>
                <a:rPr i="1" dirty="0" err="1"/>
                <a:t>сравнению</a:t>
              </a:r>
              <a:r>
                <a:rPr i="1" dirty="0"/>
                <a:t> с </a:t>
              </a:r>
              <a:r>
                <a:rPr i="1" dirty="0" err="1"/>
                <a:t>реализацией</a:t>
              </a:r>
              <a:r>
                <a:rPr i="1" dirty="0"/>
                <a:t> </a:t>
              </a:r>
              <a:r>
                <a:rPr i="1" dirty="0" err="1"/>
                <a:t>аналогичного</a:t>
              </a:r>
              <a:r>
                <a:rPr i="1" dirty="0"/>
                <a:t> </a:t>
              </a:r>
              <a:r>
                <a:rPr i="1" dirty="0" err="1"/>
                <a:t>государственного</a:t>
              </a:r>
              <a:r>
                <a:rPr i="1" dirty="0"/>
                <a:t> (</a:t>
              </a:r>
              <a:r>
                <a:rPr i="1" dirty="0" err="1"/>
                <a:t>муниципального</a:t>
              </a:r>
              <a:r>
                <a:rPr i="1" dirty="0"/>
                <a:t>) </a:t>
              </a:r>
              <a:r>
                <a:rPr i="1" dirty="0" err="1" smtClean="0"/>
                <a:t>контракта</a:t>
              </a:r>
              <a:endParaRPr i="1" dirty="0"/>
            </a:p>
          </p:txBody>
        </p:sp>
      </p:grpSp>
      <p:sp>
        <p:nvSpPr>
          <p:cNvPr id="16" name="TextBox 22"/>
          <p:cNvSpPr txBox="1">
            <a:spLocks noChangeArrowheads="1"/>
          </p:cNvSpPr>
          <p:nvPr/>
        </p:nvSpPr>
        <p:spPr bwMode="auto">
          <a:xfrm>
            <a:off x="406363" y="162192"/>
            <a:ext cx="109499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123387"/>
                </a:solidFill>
                <a:cs typeface="Times New Roman"/>
              </a:rPr>
              <a:t>Оценка сравнительного преимущества проектов ГЧП / МЧП</a:t>
            </a:r>
            <a:endParaRPr lang="ru-RU" sz="2400" b="1" dirty="0">
              <a:solidFill>
                <a:srgbClr val="123387"/>
              </a:solidFill>
              <a:cs typeface="Times New Roman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13272"/>
            <a:ext cx="12192000" cy="58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023046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Shape 779"/>
          <p:cNvSpPr/>
          <p:nvPr/>
        </p:nvSpPr>
        <p:spPr>
          <a:xfrm>
            <a:off x="513396" y="1045024"/>
            <a:ext cx="11165208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600"/>
            </a:pPr>
            <a:r>
              <a:rPr b="1" i="1" dirty="0" err="1"/>
              <a:t>Обобщенный</a:t>
            </a:r>
            <a:r>
              <a:rPr b="1" i="1" dirty="0"/>
              <a:t> </a:t>
            </a:r>
            <a:r>
              <a:rPr b="1" i="1" dirty="0" err="1"/>
              <a:t>алгоритм</a:t>
            </a:r>
            <a:r>
              <a:rPr b="1" i="1" dirty="0"/>
              <a:t> </a:t>
            </a:r>
            <a:r>
              <a:rPr i="1" dirty="0" err="1"/>
              <a:t>оценки</a:t>
            </a:r>
            <a:r>
              <a:rPr i="1" dirty="0"/>
              <a:t> </a:t>
            </a:r>
            <a:r>
              <a:rPr i="1" dirty="0" err="1"/>
              <a:t>объема</a:t>
            </a:r>
            <a:r>
              <a:rPr i="1" dirty="0"/>
              <a:t> </a:t>
            </a:r>
            <a:r>
              <a:rPr i="1" dirty="0" err="1"/>
              <a:t>обязательств</a:t>
            </a:r>
            <a:r>
              <a:rPr i="1" dirty="0"/>
              <a:t> </a:t>
            </a:r>
            <a:r>
              <a:rPr i="1" dirty="0" err="1"/>
              <a:t>публичного</a:t>
            </a:r>
            <a:r>
              <a:rPr i="1" dirty="0"/>
              <a:t> </a:t>
            </a:r>
            <a:r>
              <a:rPr i="1" dirty="0" err="1"/>
              <a:t>партнера</a:t>
            </a:r>
            <a:r>
              <a:rPr i="1" dirty="0"/>
              <a:t> </a:t>
            </a:r>
            <a:r>
              <a:rPr b="1" i="1" dirty="0"/>
              <a:t>в </a:t>
            </a:r>
            <a:r>
              <a:rPr b="1" i="1" dirty="0" err="1"/>
              <a:t>случае</a:t>
            </a:r>
            <a:r>
              <a:rPr b="1" i="1" dirty="0"/>
              <a:t> </a:t>
            </a:r>
            <a:r>
              <a:rPr b="1" i="1" dirty="0" err="1"/>
              <a:t>возникновения</a:t>
            </a:r>
            <a:r>
              <a:rPr b="1" i="1" dirty="0"/>
              <a:t> </a:t>
            </a:r>
            <a:r>
              <a:rPr b="1" i="1" dirty="0" err="1"/>
              <a:t>рисков</a:t>
            </a:r>
            <a:endParaRPr b="1" i="1" dirty="0"/>
          </a:p>
        </p:txBody>
      </p:sp>
      <p:grpSp>
        <p:nvGrpSpPr>
          <p:cNvPr id="796" name="Group 796"/>
          <p:cNvGrpSpPr/>
          <p:nvPr/>
        </p:nvGrpSpPr>
        <p:grpSpPr>
          <a:xfrm>
            <a:off x="513396" y="1544076"/>
            <a:ext cx="10655882" cy="4355335"/>
            <a:chOff x="27079" y="27079"/>
            <a:chExt cx="10655881" cy="4355333"/>
          </a:xfrm>
        </p:grpSpPr>
        <p:sp>
          <p:nvSpPr>
            <p:cNvPr id="780" name="Shape 780"/>
            <p:cNvSpPr/>
            <p:nvPr/>
          </p:nvSpPr>
          <p:spPr>
            <a:xfrm>
              <a:off x="3711952" y="1421102"/>
              <a:ext cx="2558941" cy="1535365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graphicFrame>
          <p:nvGraphicFramePr>
            <p:cNvPr id="781" name="Table 781"/>
            <p:cNvGraphicFramePr/>
            <p:nvPr>
              <p:extLst>
                <p:ext uri="{D42A27DB-BD31-4B8C-83A1-F6EECF244321}">
                  <p14:modId xmlns:p14="http://schemas.microsoft.com/office/powerpoint/2010/main" xmlns="" val="3521085136"/>
                </p:ext>
              </p:extLst>
            </p:nvPr>
          </p:nvGraphicFramePr>
          <p:xfrm>
            <a:off x="27079" y="27079"/>
            <a:ext cx="10655881" cy="827855"/>
          </p:xfrm>
          <a:graphic>
            <a:graphicData uri="http://schemas.openxmlformats.org/drawingml/2006/table">
              <a:tbl>
                <a:tblPr/>
                <a:tblGrid>
                  <a:gridCol w="5635322"/>
                  <a:gridCol w="5020560"/>
                </a:tblGrid>
                <a:tr h="827855">
                  <a:tc>
                    <a:txBody>
                      <a:bodyPr/>
                      <a:lstStyle/>
                      <a:p>
                        <a:pPr marL="87313" indent="0" defTabSz="1219169">
                          <a:defRPr sz="1600" u="sng"/>
                        </a:pPr>
                        <a:r>
                          <a:rPr dirty="0" err="1"/>
                          <a:t>вероятное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отклонение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обязательств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публичного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партнера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при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реализации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проекта</a:t>
                        </a:r>
                        <a:r>
                          <a:rPr u="none" dirty="0"/>
                          <a:t> </a:t>
                        </a:r>
                        <a:r>
                          <a:rPr u="none" dirty="0" smtClean="0"/>
                          <a:t>ГЧП</a:t>
                        </a:r>
                        <a:r>
                          <a:rPr lang="ru-RU" u="none" dirty="0" smtClean="0"/>
                          <a:t>/</a:t>
                        </a:r>
                        <a:r>
                          <a:rPr u="none" dirty="0" smtClean="0"/>
                          <a:t>МЧП</a:t>
                        </a:r>
                        <a:endParaRPr u="none" dirty="0"/>
                      </a:p>
                    </a:txBody>
                    <a:tcPr marL="0" marR="0" marT="0" marB="0" anchor="ctr" horzOverflow="overflow">
                      <a:lnT w="12700">
                        <a:solidFill>
                          <a:schemeClr val="accent1"/>
                        </a:solidFill>
                      </a:lnT>
                      <a:lnB w="12700">
                        <a:solidFill>
                          <a:schemeClr val="accent1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174625" lvl="1" indent="0">
                          <a:defRPr sz="1600" u="sng"/>
                        </a:pPr>
                        <a:r>
                          <a:rPr dirty="0" err="1"/>
                          <a:t>изменяемые</a:t>
                        </a:r>
                        <a:r>
                          <a:rPr dirty="0"/>
                          <a:t> в </a:t>
                        </a:r>
                        <a:r>
                          <a:rPr dirty="0" err="1"/>
                          <a:t>соответствии</a:t>
                        </a:r>
                        <a:r>
                          <a:rPr dirty="0"/>
                          <a:t> с </a:t>
                        </a:r>
                        <a:r>
                          <a:rPr dirty="0" err="1"/>
                          <a:t>условиями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соглашения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будущие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расходы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публичного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партнера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при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реализации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проекта</a:t>
                        </a:r>
                        <a:r>
                          <a:rPr u="none" dirty="0"/>
                          <a:t> </a:t>
                        </a:r>
                        <a:r>
                          <a:rPr u="none" dirty="0" smtClean="0"/>
                          <a:t>ГЧП</a:t>
                        </a:r>
                        <a:r>
                          <a:rPr lang="ru-RU" u="none" dirty="0" smtClean="0"/>
                          <a:t>/</a:t>
                        </a:r>
                        <a:r>
                          <a:rPr u="none" dirty="0" smtClean="0"/>
                          <a:t>МЧП</a:t>
                        </a:r>
                        <a:endParaRPr u="none" dirty="0"/>
                      </a:p>
                    </a:txBody>
                    <a:tcPr marL="0" marR="0" marT="0" marB="0" anchor="ctr" horzOverflow="overflow">
                      <a:lnT w="12700">
                        <a:solidFill>
                          <a:schemeClr val="accent1"/>
                        </a:solidFill>
                      </a:lnT>
                      <a:lnB w="12700">
                        <a:solidFill>
                          <a:schemeClr val="accent1"/>
                        </a:solidFill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782" name="Table 782"/>
            <p:cNvGraphicFramePr/>
            <p:nvPr>
              <p:extLst>
                <p:ext uri="{D42A27DB-BD31-4B8C-83A1-F6EECF244321}">
                  <p14:modId xmlns:p14="http://schemas.microsoft.com/office/powerpoint/2010/main" xmlns="" val="4176434178"/>
                </p:ext>
              </p:extLst>
            </p:nvPr>
          </p:nvGraphicFramePr>
          <p:xfrm>
            <a:off x="27079" y="3570722"/>
            <a:ext cx="10494236" cy="811690"/>
          </p:xfrm>
          <a:graphic>
            <a:graphicData uri="http://schemas.openxmlformats.org/drawingml/2006/table">
              <a:tbl>
                <a:tblPr/>
                <a:tblGrid>
                  <a:gridCol w="5631344"/>
                  <a:gridCol w="4862893"/>
                </a:tblGrid>
                <a:tr h="811690">
                  <a:tc>
                    <a:txBody>
                      <a:bodyPr/>
                      <a:lstStyle/>
                      <a:p>
                        <a:pPr marL="87313" indent="0" defTabSz="1219169">
                          <a:defRPr sz="1600" u="sng"/>
                        </a:pPr>
                        <a:r>
                          <a:rPr dirty="0" err="1"/>
                          <a:t>вероятное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отклонение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обязательств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публично-правового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образования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при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реализации</a:t>
                        </a:r>
                        <a:r>
                          <a:rPr u="none" dirty="0"/>
                          <a:t> </a:t>
                        </a:r>
                        <a:r>
                          <a:rPr u="none" dirty="0" err="1"/>
                          <a:t>государственного</a:t>
                        </a:r>
                        <a:r>
                          <a:rPr u="none" dirty="0"/>
                          <a:t> (</a:t>
                        </a:r>
                        <a:r>
                          <a:rPr u="none" dirty="0" err="1"/>
                          <a:t>муниципального</a:t>
                        </a:r>
                        <a:r>
                          <a:rPr u="none" dirty="0"/>
                          <a:t>) </a:t>
                        </a:r>
                        <a:r>
                          <a:rPr u="none" dirty="0" err="1"/>
                          <a:t>контракта</a:t>
                        </a:r>
                        <a:endParaRPr u="none" dirty="0"/>
                      </a:p>
                    </a:txBody>
                    <a:tcPr marL="0" marR="0" marT="0" marB="0" anchor="ctr" horzOverflow="overflow">
                      <a:lnT w="12700">
                        <a:solidFill>
                          <a:schemeClr val="accent1"/>
                        </a:solidFill>
                      </a:lnT>
                      <a:lnB w="12700">
                        <a:solidFill>
                          <a:schemeClr val="accent1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174625" lvl="1" indent="0">
                          <a:defRPr sz="1600"/>
                        </a:pPr>
                        <a:r>
                          <a:rPr dirty="0" err="1"/>
                          <a:t>будущие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расходы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публично-правового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образования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при</a:t>
                        </a:r>
                        <a:r>
                          <a:rPr dirty="0"/>
                          <a:t> </a:t>
                        </a:r>
                        <a:r>
                          <a:rPr dirty="0" err="1"/>
                          <a:t>реализации</a:t>
                        </a:r>
                        <a:r>
                          <a:rPr dirty="0"/>
                          <a:t>  </a:t>
                        </a:r>
                        <a:r>
                          <a:rPr dirty="0" err="1"/>
                          <a:t>государственного</a:t>
                        </a:r>
                        <a:r>
                          <a:rPr dirty="0"/>
                          <a:t> (</a:t>
                        </a:r>
                        <a:r>
                          <a:rPr dirty="0" err="1"/>
                          <a:t>муниципального</a:t>
                        </a:r>
                        <a:r>
                          <a:rPr dirty="0"/>
                          <a:t>) </a:t>
                        </a:r>
                        <a:r>
                          <a:rPr dirty="0" err="1"/>
                          <a:t>контракта</a:t>
                        </a:r>
                        <a:endParaRPr dirty="0"/>
                      </a:p>
                    </a:txBody>
                    <a:tcPr marL="0" marR="0" marT="0" marB="0" anchor="ctr" horzOverflow="overflow">
                      <a:lnT w="12700">
                        <a:solidFill>
                          <a:schemeClr val="accent1"/>
                        </a:solidFill>
                      </a:lnT>
                      <a:lnB w="12700">
                        <a:solidFill>
                          <a:schemeClr val="accent1"/>
                        </a:solidFill>
                      </a:lnB>
                      <a:noFill/>
                    </a:tcPr>
                  </a:tc>
                </a:tr>
              </a:tbl>
            </a:graphicData>
          </a:graphic>
        </p:graphicFrame>
        <p:pic>
          <p:nvPicPr>
            <p:cNvPr id="783" name="image12.png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1001362" y="1569049"/>
              <a:ext cx="663439" cy="3249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84" name="image13.png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1001362" y="2559322"/>
              <a:ext cx="528044" cy="3249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85" name="image14.png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3838110" y="1569049"/>
              <a:ext cx="2125710" cy="3249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86" name="image15.png"/>
            <p:cNvPicPr>
              <a:picLocks noChangeAspect="1"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4026041" y="2559322"/>
              <a:ext cx="1733064" cy="3249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87" name="Shape 787"/>
            <p:cNvSpPr/>
            <p:nvPr/>
          </p:nvSpPr>
          <p:spPr>
            <a:xfrm flipH="1">
              <a:off x="2176584" y="1728175"/>
              <a:ext cx="818866" cy="1"/>
            </a:xfrm>
            <a:prstGeom prst="line">
              <a:avLst/>
            </a:prstGeom>
            <a:noFill/>
            <a:ln w="6350" cap="flat">
              <a:solidFill>
                <a:srgbClr val="44546A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88" name="Shape 788"/>
            <p:cNvSpPr/>
            <p:nvPr/>
          </p:nvSpPr>
          <p:spPr>
            <a:xfrm flipH="1">
              <a:off x="2176584" y="2649393"/>
              <a:ext cx="818866" cy="1"/>
            </a:xfrm>
            <a:prstGeom prst="line">
              <a:avLst/>
            </a:prstGeom>
            <a:noFill/>
            <a:ln w="6350" cap="flat">
              <a:solidFill>
                <a:srgbClr val="44546A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89" name="Shape 789"/>
            <p:cNvSpPr/>
            <p:nvPr/>
          </p:nvSpPr>
          <p:spPr>
            <a:xfrm>
              <a:off x="4940243" y="1996356"/>
              <a:ext cx="1" cy="409434"/>
            </a:xfrm>
            <a:prstGeom prst="line">
              <a:avLst/>
            </a:prstGeom>
            <a:noFill/>
            <a:ln w="6350" cap="flat">
              <a:solidFill>
                <a:srgbClr val="44546A"/>
              </a:solidFill>
              <a:prstDash val="solid"/>
              <a:miter lim="800000"/>
              <a:headEnd type="triangle" w="med" len="med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90" name="Shape 790"/>
            <p:cNvSpPr/>
            <p:nvPr/>
          </p:nvSpPr>
          <p:spPr>
            <a:xfrm>
              <a:off x="4530812" y="2008448"/>
              <a:ext cx="307074" cy="3953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r>
                <a:rPr sz="2000" dirty="0"/>
                <a:t>=</a:t>
              </a:r>
            </a:p>
          </p:txBody>
        </p:sp>
        <p:sp>
          <p:nvSpPr>
            <p:cNvPr id="791" name="Shape 791"/>
            <p:cNvSpPr/>
            <p:nvPr/>
          </p:nvSpPr>
          <p:spPr>
            <a:xfrm flipH="1">
              <a:off x="3916662" y="2917575"/>
              <a:ext cx="921224" cy="511791"/>
            </a:xfrm>
            <a:prstGeom prst="line">
              <a:avLst/>
            </a:prstGeom>
            <a:noFill/>
            <a:ln w="6350" cap="flat">
              <a:solidFill>
                <a:srgbClr val="44546A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92" name="Shape 792"/>
            <p:cNvSpPr/>
            <p:nvPr/>
          </p:nvSpPr>
          <p:spPr>
            <a:xfrm>
              <a:off x="5452031" y="2917575"/>
              <a:ext cx="1125940" cy="511791"/>
            </a:xfrm>
            <a:prstGeom prst="line">
              <a:avLst/>
            </a:prstGeom>
            <a:noFill/>
            <a:ln w="6350" cap="flat">
              <a:solidFill>
                <a:srgbClr val="44546A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93" name="Shape 793"/>
            <p:cNvSpPr/>
            <p:nvPr/>
          </p:nvSpPr>
          <p:spPr>
            <a:xfrm flipH="1" flipV="1">
              <a:off x="4019020" y="972777"/>
              <a:ext cx="921224" cy="511791"/>
            </a:xfrm>
            <a:prstGeom prst="line">
              <a:avLst/>
            </a:prstGeom>
            <a:noFill/>
            <a:ln w="6350" cap="flat">
              <a:solidFill>
                <a:srgbClr val="44546A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94" name="Shape 794"/>
            <p:cNvSpPr/>
            <p:nvPr/>
          </p:nvSpPr>
          <p:spPr>
            <a:xfrm flipV="1">
              <a:off x="5554389" y="972777"/>
              <a:ext cx="1125940" cy="511792"/>
            </a:xfrm>
            <a:prstGeom prst="line">
              <a:avLst/>
            </a:prstGeom>
            <a:noFill/>
            <a:ln w="6350" cap="flat">
              <a:solidFill>
                <a:srgbClr val="44546A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95" name="Shape 795"/>
            <p:cNvSpPr/>
            <p:nvPr/>
          </p:nvSpPr>
          <p:spPr>
            <a:xfrm>
              <a:off x="1637480" y="1908823"/>
              <a:ext cx="1944796" cy="5578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400"/>
              </a:pPr>
              <a:r>
                <a:t>{сумма по периодам и дисконтирование}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13396" y="136322"/>
            <a:ext cx="109499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123387"/>
                </a:solidFill>
                <a:cs typeface="Times New Roman"/>
              </a:rPr>
              <a:t>Алгоритм оценки рисков при обосновании сравнительного преимущества проекта ГЧП, МЧП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75832"/>
            <a:ext cx="12192000" cy="58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632842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Shape 801"/>
          <p:cNvSpPr/>
          <p:nvPr/>
        </p:nvSpPr>
        <p:spPr>
          <a:xfrm>
            <a:off x="383849" y="182787"/>
            <a:ext cx="11481580" cy="477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2500" b="1">
                <a:solidFill>
                  <a:srgbClr val="123387"/>
                </a:solidFill>
              </a:defRPr>
            </a:lvl1pPr>
          </a:lstStyle>
          <a:p>
            <a:r>
              <a:rPr lang="ru-RU" dirty="0" smtClean="0"/>
              <a:t>Учет рисков </a:t>
            </a:r>
            <a:r>
              <a:rPr dirty="0" err="1" smtClean="0"/>
              <a:t>при</a:t>
            </a:r>
            <a:r>
              <a:rPr dirty="0" smtClean="0"/>
              <a:t> </a:t>
            </a:r>
            <a:r>
              <a:rPr dirty="0" err="1" smtClean="0"/>
              <a:t>оценке</a:t>
            </a:r>
            <a:r>
              <a:rPr dirty="0" smtClean="0"/>
              <a:t> </a:t>
            </a:r>
            <a:r>
              <a:rPr lang="ru-RU" dirty="0" smtClean="0"/>
              <a:t>сравнительного преимущества проектов </a:t>
            </a:r>
            <a:r>
              <a:rPr dirty="0" smtClean="0"/>
              <a:t>ГЧП</a:t>
            </a:r>
            <a:r>
              <a:rPr lang="ru-RU" dirty="0" smtClean="0"/>
              <a:t> / МЧП</a:t>
            </a:r>
            <a:endParaRPr dirty="0"/>
          </a:p>
        </p:txBody>
      </p:sp>
      <p:graphicFrame>
        <p:nvGraphicFramePr>
          <p:cNvPr id="802" name="Table 802"/>
          <p:cNvGraphicFramePr/>
          <p:nvPr>
            <p:extLst>
              <p:ext uri="{D42A27DB-BD31-4B8C-83A1-F6EECF244321}">
                <p14:modId xmlns:p14="http://schemas.microsoft.com/office/powerpoint/2010/main" xmlns="" val="3405805851"/>
              </p:ext>
            </p:extLst>
          </p:nvPr>
        </p:nvGraphicFramePr>
        <p:xfrm>
          <a:off x="587828" y="3356338"/>
          <a:ext cx="10745925" cy="2767538"/>
        </p:xfrm>
        <a:graphic>
          <a:graphicData uri="http://schemas.openxmlformats.org/drawingml/2006/table">
            <a:tbl>
              <a:tblPr firstRow="1" bandRow="1"/>
              <a:tblGrid>
                <a:gridCol w="456452"/>
                <a:gridCol w="2205440"/>
                <a:gridCol w="6821923"/>
                <a:gridCol w="1262110"/>
              </a:tblGrid>
              <a:tr h="329138">
                <a:tc>
                  <a:txBody>
                    <a:bodyPr/>
                    <a:lstStyle/>
                    <a:p>
                      <a:pPr algn="ctr" defTabSz="1219169">
                        <a:tabLst>
                          <a:tab pos="533400" algn="l"/>
                          <a:tab pos="622300" algn="l"/>
                        </a:tabLst>
                        <a:defRPr sz="1800" b="0"/>
                      </a:pPr>
                      <a:r>
                        <a:rPr sz="1400" b="1" dirty="0">
                          <a:solidFill>
                            <a:srgbClr val="FFFFFF"/>
                          </a:solidFill>
                        </a:rPr>
                        <a:t>№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19169">
                        <a:tabLst>
                          <a:tab pos="533400" algn="l"/>
                          <a:tab pos="622300" algn="l"/>
                        </a:tabLst>
                        <a:defRPr sz="1800" b="0"/>
                      </a:pPr>
                      <a:r>
                        <a:rPr lang="ru-RU" sz="1400" b="1" dirty="0" smtClean="0">
                          <a:solidFill>
                            <a:srgbClr val="FFFFFF"/>
                          </a:solidFill>
                        </a:rPr>
                        <a:t>Виды </a:t>
                      </a:r>
                      <a:r>
                        <a:rPr sz="1400" b="1" dirty="0" err="1" smtClean="0">
                          <a:solidFill>
                            <a:srgbClr val="FFFFFF"/>
                          </a:solidFill>
                        </a:rPr>
                        <a:t>рисков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19169">
                        <a:tabLst>
                          <a:tab pos="533400" algn="l"/>
                          <a:tab pos="622300" algn="l"/>
                        </a:tabLst>
                        <a:defRPr sz="1800" b="0"/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Соответствующие статьи расходов (поступлений) по проекту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19169">
                        <a:tabLst>
                          <a:tab pos="533400" algn="l"/>
                          <a:tab pos="622300" algn="l"/>
                        </a:tabLst>
                        <a:defRPr sz="1800" b="0"/>
                      </a:pPr>
                      <a:r>
                        <a:rPr lang="ru-RU" sz="1400" b="1" dirty="0" smtClean="0">
                          <a:solidFill>
                            <a:srgbClr val="FFFFFF"/>
                          </a:solidFill>
                        </a:rPr>
                        <a:t>Вероятные отклонения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C00000"/>
                    </a:solidFill>
                  </a:tcPr>
                </a:tc>
              </a:tr>
              <a:tr h="329138"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1400"/>
                        <a:t>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19169">
                        <a:tabLst>
                          <a:tab pos="533400" algn="l"/>
                          <a:tab pos="622300" algn="l"/>
                        </a:tabLst>
                        <a:defRPr sz="1800"/>
                      </a:pPr>
                      <a:r>
                        <a:rPr sz="1400" b="1"/>
                        <a:t>Риски создания объекта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19169">
                        <a:tabLst>
                          <a:tab pos="533400" algn="l"/>
                          <a:tab pos="622300" algn="l"/>
                        </a:tabLst>
                        <a:defRPr sz="1800"/>
                      </a:pPr>
                      <a:r>
                        <a:rPr sz="1400"/>
                        <a:t>Расходы на строительство, реконструкцию, техническое перевооружение объекта и т.д.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19169">
                        <a:tabLst>
                          <a:tab pos="533400" algn="l"/>
                          <a:tab pos="622300" algn="l"/>
                        </a:tabLst>
                        <a:defRPr sz="1400"/>
                      </a:pPr>
                      <a:r>
                        <a:t>[5%; 12%]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4B183"/>
                    </a:solidFill>
                  </a:tcPr>
                </a:tc>
              </a:tr>
              <a:tr h="493706"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1400" dirty="0"/>
                        <a:t>2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19169">
                        <a:tabLst>
                          <a:tab pos="533400" algn="l"/>
                          <a:tab pos="622300" algn="l"/>
                        </a:tabLst>
                        <a:defRPr sz="1800"/>
                      </a:pPr>
                      <a:r>
                        <a:rPr sz="1400" b="1" dirty="0" err="1"/>
                        <a:t>Риски</a:t>
                      </a:r>
                      <a:r>
                        <a:rPr sz="1400" b="1" dirty="0"/>
                        <a:t> </a:t>
                      </a:r>
                      <a:r>
                        <a:rPr lang="ru-RU" sz="1400" b="1" dirty="0" smtClean="0"/>
                        <a:t>проектирования и подготовительных мероприятий</a:t>
                      </a:r>
                      <a:endParaRPr sz="1400" b="1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19169">
                        <a:tabLst>
                          <a:tab pos="533400" algn="l"/>
                          <a:tab pos="622300" algn="l"/>
                        </a:tabLst>
                        <a:defRPr sz="1800"/>
                      </a:pPr>
                      <a:r>
                        <a:rPr sz="1400" dirty="0" err="1"/>
                        <a:t>Расходы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на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прединвестиционной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стадии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проекта</a:t>
                      </a:r>
                      <a:r>
                        <a:rPr sz="1400" dirty="0"/>
                        <a:t>, в </a:t>
                      </a:r>
                      <a:r>
                        <a:rPr sz="1400" dirty="0" err="1"/>
                        <a:t>том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числе</a:t>
                      </a:r>
                      <a:r>
                        <a:rPr sz="1400" dirty="0"/>
                        <a:t>:
</a:t>
                      </a:r>
                      <a:r>
                        <a:rPr sz="1400" dirty="0" err="1"/>
                        <a:t>расходы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на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подготовку</a:t>
                      </a:r>
                      <a:r>
                        <a:rPr sz="1400" dirty="0"/>
                        <a:t>, </a:t>
                      </a:r>
                      <a:r>
                        <a:rPr sz="1400" dirty="0" err="1"/>
                        <a:t>выкуп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земельного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участка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для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размещения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объекта</a:t>
                      </a:r>
                      <a:r>
                        <a:rPr sz="1400" dirty="0"/>
                        <a:t> и </a:t>
                      </a:r>
                      <a:r>
                        <a:rPr sz="1400" dirty="0" err="1"/>
                        <a:t>т.д</a:t>
                      </a:r>
                      <a:r>
                        <a:rPr sz="1400" dirty="0"/>
                        <a:t>.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19169">
                        <a:tabLst>
                          <a:tab pos="533400" algn="l"/>
                          <a:tab pos="622300" algn="l"/>
                        </a:tabLst>
                        <a:defRPr sz="1400"/>
                      </a:pPr>
                      <a:r>
                        <a:t>[7%; 15%]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4B183"/>
                    </a:solidFill>
                  </a:tcPr>
                </a:tc>
              </a:tr>
              <a:tr h="235098"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1400"/>
                        <a:t>3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19169">
                        <a:tabLst>
                          <a:tab pos="533400" algn="l"/>
                          <a:tab pos="622300" algn="l"/>
                        </a:tabLst>
                        <a:defRPr sz="1800"/>
                      </a:pPr>
                      <a:r>
                        <a:rPr lang="ru-RU" sz="1400" b="1" dirty="0" smtClean="0"/>
                        <a:t>Риски эксплуатации объекта</a:t>
                      </a:r>
                      <a:endParaRPr sz="1400" b="1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19169">
                        <a:tabLst>
                          <a:tab pos="533400" algn="l"/>
                          <a:tab pos="622300" algn="l"/>
                        </a:tabLst>
                        <a:defRPr sz="1800"/>
                      </a:pPr>
                      <a:r>
                        <a:rPr sz="1400" dirty="0" err="1"/>
                        <a:t>Расходы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на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эксплуатацию</a:t>
                      </a:r>
                      <a:r>
                        <a:rPr sz="1400" dirty="0"/>
                        <a:t>, </a:t>
                      </a:r>
                      <a:r>
                        <a:rPr sz="1400" dirty="0" err="1"/>
                        <a:t>техническое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обслуживание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объекта</a:t>
                      </a:r>
                      <a:r>
                        <a:rPr sz="1400" dirty="0"/>
                        <a:t> и </a:t>
                      </a:r>
                      <a:r>
                        <a:rPr sz="1400" dirty="0" err="1"/>
                        <a:t>т.д</a:t>
                      </a:r>
                      <a:r>
                        <a:rPr sz="1400" dirty="0"/>
                        <a:t>.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19169">
                        <a:tabLst>
                          <a:tab pos="533400" algn="l"/>
                          <a:tab pos="622300" algn="l"/>
                        </a:tabLst>
                        <a:defRPr sz="1400"/>
                      </a:pPr>
                      <a:r>
                        <a:t>[15%; 25%]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4B183"/>
                    </a:solidFill>
                  </a:tcPr>
                </a:tc>
              </a:tr>
              <a:tr h="493706"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1400"/>
                        <a:t>4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19169">
                        <a:tabLst>
                          <a:tab pos="533400" algn="l"/>
                          <a:tab pos="622300" algn="l"/>
                        </a:tabLst>
                        <a:defRPr sz="1800"/>
                      </a:pPr>
                      <a:r>
                        <a:rPr lang="ru-RU" sz="1400" b="1" dirty="0" smtClean="0"/>
                        <a:t>Риски получения доходов от использования объекта</a:t>
                      </a:r>
                      <a:endParaRPr sz="1400" b="1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19169">
                        <a:tabLst>
                          <a:tab pos="533400" algn="l"/>
                          <a:tab pos="622300" algn="l"/>
                        </a:tabLst>
                        <a:defRPr sz="1800"/>
                      </a:pPr>
                      <a:r>
                        <a:rPr sz="1400" dirty="0" err="1"/>
                        <a:t>Выручка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от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оказания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платных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услуг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населению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равная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выручке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от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реализации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платных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услуг</a:t>
                      </a:r>
                      <a:r>
                        <a:rPr sz="1400" dirty="0"/>
                        <a:t> (</a:t>
                      </a:r>
                      <a:r>
                        <a:rPr sz="1400" dirty="0" err="1"/>
                        <a:t>товаров</a:t>
                      </a:r>
                      <a:r>
                        <a:rPr sz="1400" dirty="0"/>
                        <a:t>, </a:t>
                      </a:r>
                      <a:r>
                        <a:rPr sz="1400" dirty="0" err="1"/>
                        <a:t>работ</a:t>
                      </a:r>
                      <a:r>
                        <a:rPr sz="1400" dirty="0"/>
                        <a:t>) </a:t>
                      </a:r>
                      <a:r>
                        <a:rPr sz="1400" dirty="0" err="1"/>
                        <a:t>населению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по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проекту</a:t>
                      </a:r>
                      <a:r>
                        <a:rPr sz="1400" dirty="0"/>
                        <a:t> в </a:t>
                      </a:r>
                      <a:r>
                        <a:rPr sz="1400" dirty="0" err="1"/>
                        <a:t>формате</a:t>
                      </a:r>
                      <a:r>
                        <a:rPr sz="1400" dirty="0"/>
                        <a:t> ГЧП в </a:t>
                      </a:r>
                      <a:r>
                        <a:rPr sz="1400" dirty="0" err="1"/>
                        <a:t>соответствии</a:t>
                      </a:r>
                      <a:r>
                        <a:rPr sz="1400" dirty="0"/>
                        <a:t> с </a:t>
                      </a:r>
                      <a:r>
                        <a:rPr sz="1400" dirty="0" err="1"/>
                        <a:t>прогнозным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отчетом</a:t>
                      </a:r>
                      <a:r>
                        <a:rPr sz="1400" dirty="0"/>
                        <a:t> о </a:t>
                      </a:r>
                      <a:r>
                        <a:rPr sz="1400" dirty="0" err="1"/>
                        <a:t>финансовом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результате</a:t>
                      </a:r>
                      <a:endParaRPr sz="14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19169">
                        <a:tabLst>
                          <a:tab pos="533400" algn="l"/>
                          <a:tab pos="622300" algn="l"/>
                        </a:tabLst>
                        <a:defRPr sz="1400"/>
                      </a:pPr>
                      <a:r>
                        <a:t>[20%; 40%]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4B183"/>
                    </a:solidFill>
                  </a:tcPr>
                </a:tc>
              </a:tr>
              <a:tr h="235098"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1400"/>
                        <a:t>5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19169">
                        <a:tabLst>
                          <a:tab pos="533400" algn="l"/>
                          <a:tab pos="622300" algn="l"/>
                        </a:tabLst>
                        <a:defRPr sz="1800"/>
                      </a:pPr>
                      <a:r>
                        <a:rPr sz="1400" b="1"/>
                        <a:t>Прочие риски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19169">
                        <a:tabLst>
                          <a:tab pos="533400" algn="l"/>
                          <a:tab pos="622300" algn="l"/>
                        </a:tabLst>
                        <a:defRPr sz="1800"/>
                      </a:pPr>
                      <a:r>
                        <a:rPr sz="1400" dirty="0" err="1"/>
                        <a:t>Специфические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риски</a:t>
                      </a:r>
                      <a:r>
                        <a:rPr sz="1400" dirty="0"/>
                        <a:t>, </a:t>
                      </a:r>
                      <a:r>
                        <a:rPr sz="1400" dirty="0" err="1"/>
                        <a:t>характерные</a:t>
                      </a:r>
                      <a:r>
                        <a:rPr sz="1400" dirty="0"/>
                        <a:t> в </a:t>
                      </a:r>
                      <a:r>
                        <a:rPr sz="1400" dirty="0" err="1"/>
                        <a:t>первую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очередь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именно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для</a:t>
                      </a:r>
                      <a:r>
                        <a:rPr sz="1400" dirty="0"/>
                        <a:t> </a:t>
                      </a:r>
                      <a:r>
                        <a:rPr sz="1400" dirty="0" smtClean="0"/>
                        <a:t>ГЧП</a:t>
                      </a:r>
                      <a:r>
                        <a:rPr lang="ru-RU" sz="1400" dirty="0" smtClean="0"/>
                        <a:t>/</a:t>
                      </a:r>
                      <a:r>
                        <a:rPr sz="1400" dirty="0" smtClean="0"/>
                        <a:t>МЧП</a:t>
                      </a:r>
                      <a:endParaRPr sz="14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DD4E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19169">
                        <a:tabLst>
                          <a:tab pos="533400" algn="l"/>
                          <a:tab pos="622300" algn="l"/>
                        </a:tabLst>
                        <a:defRPr sz="1400"/>
                      </a:pPr>
                      <a:r>
                        <a:rPr dirty="0"/>
                        <a:t>[5%; 10%]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4B18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1354379"/>
              </p:ext>
            </p:extLst>
          </p:nvPr>
        </p:nvGraphicFramePr>
        <p:xfrm>
          <a:off x="587829" y="773193"/>
          <a:ext cx="10745924" cy="246295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4809"/>
                <a:gridCol w="10281115"/>
              </a:tblGrid>
              <a:tr h="262316"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/>
                        <a:t>№</a:t>
                      </a:r>
                      <a:endParaRPr lang="ru-RU" sz="15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Принципы оценки рисков</a:t>
                      </a:r>
                      <a:endParaRPr kumimoji="0" lang="ru-RU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473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Риски по</a:t>
                      </a:r>
                      <a:r>
                        <a:rPr lang="ru-RU" sz="1500" baseline="0" dirty="0" smtClean="0"/>
                        <a:t> проекту (вероятность наступления рисковых событий) оцениваются применительно к проекту и не зависят от выбранной формы реализации проекта </a:t>
                      </a:r>
                      <a:endParaRPr lang="ru-RU" sz="1500" dirty="0" smtClean="0"/>
                    </a:p>
                  </a:txBody>
                  <a:tcPr marL="68580" marR="68580" marT="0" marB="0" anchor="ctr"/>
                </a:tc>
              </a:tr>
              <a:tr h="37473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</a:t>
                      </a:r>
                      <a:endParaRPr lang="ru-RU" sz="15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/>
                        <a:t>При сравнительной</a:t>
                      </a:r>
                      <a:r>
                        <a:rPr lang="ru-RU" sz="1500" kern="1200" baseline="0" dirty="0" smtClean="0"/>
                        <a:t> оценке рисков значение имеет только распределение рисков между сторонами. В закупках все выявленные риски несет государство</a:t>
                      </a:r>
                      <a:endParaRPr lang="ru-RU" sz="1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473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</a:t>
                      </a:r>
                      <a:endParaRPr lang="ru-RU" sz="1500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/>
                        <a:t>Риски</a:t>
                      </a:r>
                      <a:r>
                        <a:rPr lang="ru-RU" sz="1500" kern="1200" baseline="0" dirty="0" smtClean="0"/>
                        <a:t> оцениваются по основным укрупненным группам. Группы рисков и присвоенные им вероятности (диапазоны) предлагается закрепить нормативно</a:t>
                      </a:r>
                      <a:endParaRPr lang="ru-RU" sz="1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473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</a:t>
                      </a:r>
                      <a:endParaRPr lang="ru-RU" sz="15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31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/>
                        <a:t>Главный</a:t>
                      </a:r>
                      <a:r>
                        <a:rPr lang="ru-RU" sz="1500" kern="1200" baseline="0" dirty="0" smtClean="0"/>
                        <a:t> принцип оценки риски – чем более объективным (менее управляемым и предсказуемым) является рисковое событие, тем выше применяемая вероятность риска (см. диапазоны вероятных отклонений в таблице)</a:t>
                      </a:r>
                      <a:endParaRPr lang="ru-RU" sz="1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1411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</a:t>
                      </a:r>
                      <a:endParaRPr lang="ru-RU" sz="15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57188" marR="0" lvl="0" indent="-3571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/>
                        <a:t>Диапазоны вероятностей присваиваются</a:t>
                      </a:r>
                      <a:r>
                        <a:rPr lang="ru-RU" sz="1500" kern="1200" baseline="0" dirty="0" smtClean="0"/>
                        <a:t> укрупнённым группам в соответствии с выше указанным принципом</a:t>
                      </a:r>
                      <a:endParaRPr lang="ru-RU" sz="1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75832"/>
            <a:ext cx="12192000" cy="58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76525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5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4217</TotalTime>
  <Words>729</Words>
  <Application>Microsoft Office PowerPoint</Application>
  <PresentationFormat>Произвольный</PresentationFormat>
  <Paragraphs>98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5_Тема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Княгинина</dc:creator>
  <cp:lastModifiedBy>HryaninKA</cp:lastModifiedBy>
  <cp:revision>272</cp:revision>
  <dcterms:created xsi:type="dcterms:W3CDTF">2015-10-02T07:58:51Z</dcterms:created>
  <dcterms:modified xsi:type="dcterms:W3CDTF">2016-03-16T06:47:01Z</dcterms:modified>
</cp:coreProperties>
</file>