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709" r:id="rId4"/>
    <p:sldMasterId id="2147483722" r:id="rId5"/>
  </p:sldMasterIdLst>
  <p:notesMasterIdLst>
    <p:notesMasterId r:id="rId31"/>
  </p:notesMasterIdLst>
  <p:sldIdLst>
    <p:sldId id="350" r:id="rId6"/>
    <p:sldId id="428" r:id="rId7"/>
    <p:sldId id="372" r:id="rId8"/>
    <p:sldId id="416" r:id="rId9"/>
    <p:sldId id="441" r:id="rId10"/>
    <p:sldId id="440" r:id="rId11"/>
    <p:sldId id="442" r:id="rId12"/>
    <p:sldId id="390" r:id="rId13"/>
    <p:sldId id="433" r:id="rId14"/>
    <p:sldId id="401" r:id="rId15"/>
    <p:sldId id="417" r:id="rId16"/>
    <p:sldId id="436" r:id="rId17"/>
    <p:sldId id="435" r:id="rId18"/>
    <p:sldId id="439" r:id="rId19"/>
    <p:sldId id="438" r:id="rId20"/>
    <p:sldId id="418" r:id="rId21"/>
    <p:sldId id="412" r:id="rId22"/>
    <p:sldId id="419" r:id="rId23"/>
    <p:sldId id="406" r:id="rId24"/>
    <p:sldId id="393" r:id="rId25"/>
    <p:sldId id="376" r:id="rId26"/>
    <p:sldId id="382" r:id="rId27"/>
    <p:sldId id="430" r:id="rId28"/>
    <p:sldId id="431" r:id="rId29"/>
    <p:sldId id="396" r:id="rId30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21" autoAdjust="0"/>
    <p:restoredTop sz="93775" autoAdjust="0"/>
  </p:normalViewPr>
  <p:slideViewPr>
    <p:cSldViewPr>
      <p:cViewPr>
        <p:scale>
          <a:sx n="75" d="100"/>
          <a:sy n="75" d="100"/>
        </p:scale>
        <p:origin x="-15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4865-FAD1-41E0-B918-3690F4D6432C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E356-A373-43D7-B554-9D2C5FF89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34CC8-89F4-426C-9B41-19BA71081DB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040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Предложенный</a:t>
            </a:r>
            <a:r>
              <a:rPr lang="ru-RU" baseline="0" dirty="0" smtClean="0"/>
              <a:t> цель-ориентированный подход гораздо лучше подходит к потребностям человека с </a:t>
            </a:r>
            <a:r>
              <a:rPr lang="ru-RU" baseline="0" dirty="0" err="1" smtClean="0"/>
              <a:t>полиморбидными</a:t>
            </a:r>
            <a:r>
              <a:rPr lang="ru-RU" baseline="0" dirty="0" smtClean="0"/>
              <a:t> условиями,  он  сочетается с командным подходом и усиливает отношения врач- пациент. Каждый пациент ориентирован на то, чтобы выбрать высочайший уровень помощи для своего здоровья. Однако этот подход требует длительного обучения популяции, как пожилых и их родственников, так и врачей. Кроме того, возникает целый ряд проблем, связанных с когнитивными нарушениями, психоэмоциональными нарушениями и законодательным обоснованием.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DD80C-3203-4F38-A028-CA5410FD9919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6609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Основное бремя оказания помощи пожилым людям ложится на плечи врачей первичной медицинской помощи. Это естественная ситуация, существующая повсеместно, не только в России. Однако врачи первичного этапа не умеют общаться с пожилыми пациентами, у них отсутствует навык оценки состояния здоровья этих людей. Они ориентированы в первую очередь на болезнь, на медицинский диагноз. Кроме того, высокая нагрузка не позволяет уделять достаточно внимания сложным проблемам лиц пожилого и старческого возраста.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другой стороны, существующая в настоящее время разобщенность между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гериатрической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помощью, врачами общей практики и социальными службами не позволяет осуществлять эффективный обмен информацией и преемственность.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238C-4F93-493A-A748-309D4CB62DD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231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808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DFD56D-3F0A-484B-820C-AA8C4E0A7D0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23E8C2-C145-4AD8-AECD-215DBF53D93C}" type="slidenum">
              <a:rPr lang="ru-RU"/>
              <a:pPr/>
              <a:t>13</a:t>
            </a:fld>
            <a:endParaRPr lang="ru-RU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FEF746D-F6A9-4FC7-A1CA-D22E21096C90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smtClean="0">
              <a:solidFill>
                <a:prstClr val="white"/>
              </a:solidFill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0" y="0"/>
            <a:ext cx="1441" cy="13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/>
          <a:lstStyle/>
          <a:p>
            <a:pPr defTabSz="39382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0994C6F-EC17-42B0-88BD-5027698DBD15}" type="slidenum">
              <a:rPr lang="ru-RU" sz="1200">
                <a:solidFill>
                  <a:srgbClr val="FFFFFF"/>
                </a:solidFill>
                <a:latin typeface="Arial" charset="0"/>
                <a:cs typeface="Arial Unicode MS" charset="0"/>
              </a:rPr>
              <a:pPr defTabSz="393828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14</a:t>
            </a:fld>
            <a:endParaRPr lang="ru-RU" sz="1200" dirty="0">
              <a:solidFill>
                <a:srgbClr val="FFFFFF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70660" name="Rectangle 2"/>
          <p:cNvSpPr>
            <a:spLocks noChangeArrowheads="1"/>
          </p:cNvSpPr>
          <p:nvPr/>
        </p:nvSpPr>
        <p:spPr bwMode="auto">
          <a:xfrm>
            <a:off x="0" y="0"/>
            <a:ext cx="1441" cy="13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39452" rIns="78903" bIns="39452"/>
          <a:lstStyle/>
          <a:p>
            <a:pPr defTabSz="39382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C9E0CE94-9C20-4B8B-ACFD-04924A9D31B7}" type="slidenum">
              <a:rPr lang="ru-RU">
                <a:solidFill>
                  <a:srgbClr val="FFFFFF"/>
                </a:solidFill>
                <a:latin typeface="Arial" charset="0"/>
                <a:cs typeface="Arial Unicode MS" charset="0"/>
              </a:rPr>
              <a:pPr defTabSz="393828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14</a:t>
            </a:fld>
            <a:endParaRPr lang="ru-RU" dirty="0">
              <a:solidFill>
                <a:srgbClr val="FFFFFF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7066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6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81215" cy="4109708"/>
          </a:xfrm>
          <a:noFill/>
          <a:ln/>
        </p:spPr>
        <p:txBody>
          <a:bodyPr wrap="none" anchor="ctr"/>
          <a:lstStyle/>
          <a:p>
            <a:pPr>
              <a:spcBef>
                <a:spcPts val="395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endParaRPr lang="ru-RU" dirty="0" smtClean="0">
              <a:cs typeface="Arial Unicode MS" charset="0"/>
            </a:endParaRP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3884088" y="8685103"/>
            <a:ext cx="2972472" cy="4575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78903" tIns="41030" rIns="78903" bIns="41030" anchor="b"/>
          <a:lstStyle/>
          <a:p>
            <a:pPr algn="r" defTabSz="393828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BC386055-A5CF-4D3C-8E29-1B2E03A0C00E}" type="slidenum">
              <a:rPr lang="ru-RU" sz="1100">
                <a:solidFill>
                  <a:srgbClr val="000000"/>
                </a:solidFill>
                <a:latin typeface="Arial" charset="0"/>
                <a:cs typeface="Arial Unicode MS" charset="0"/>
              </a:rPr>
              <a:pPr algn="r" defTabSz="393828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14</a:t>
            </a:fld>
            <a:endParaRPr lang="ru-RU" sz="1100" dirty="0">
              <a:solidFill>
                <a:srgbClr val="000000"/>
              </a:solidFill>
              <a:latin typeface="Arial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179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A44318C-AC4C-44BC-A3FC-64F5B1E1F780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512328"/>
          </a:xfrm>
          <a:noFill/>
          <a:ln/>
        </p:spPr>
        <p:txBody>
          <a:bodyPr wrap="none" anchor="ctr"/>
          <a:lstStyle/>
          <a:p>
            <a:pPr>
              <a:spcBef>
                <a:spcPts val="395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endParaRPr lang="ru-RU" dirty="0" smtClean="0"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60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E3B3663D-7DCC-4A5F-8CAD-DB64A8B5B3FE}" type="slidenum"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pPr eaLnBrk="1"/>
              <a:t>18</a:t>
            </a:fld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67" name="Text Box 1"/>
          <p:cNvSpPr txBox="1">
            <a:spLocks noChangeArrowheads="1"/>
          </p:cNvSpPr>
          <p:nvPr/>
        </p:nvSpPr>
        <p:spPr bwMode="auto">
          <a:xfrm>
            <a:off x="3881208" y="8686461"/>
            <a:ext cx="2972472" cy="45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/>
            <a:fld id="{FC44188F-34F1-49B7-8CE7-A56131E2C1C9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</a:rPr>
              <a:pPr algn="r" eaLnBrk="1"/>
              <a:t>18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0" y="0"/>
            <a:ext cx="1441" cy="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03" tIns="39452" rIns="78903" bIns="39452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F851E2DB-C4D1-413F-B912-9D60F2CDCFAC}" type="slidenum">
              <a:rPr lang="ru-RU" altLang="ru-RU">
                <a:solidFill>
                  <a:srgbClr val="FFFFFF"/>
                </a:solidFill>
              </a:rPr>
              <a:pPr eaLnBrk="1"/>
              <a:t>18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13669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70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395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endParaRPr lang="ru-RU" alt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7A004AC-E747-44E4-93DD-9D9A492DB4B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512328"/>
          </a:xfrm>
          <a:noFill/>
          <a:ln/>
        </p:spPr>
        <p:txBody>
          <a:bodyPr wrap="none" anchor="ctr"/>
          <a:lstStyle/>
          <a:p>
            <a:pPr>
              <a:spcBef>
                <a:spcPts val="395"/>
              </a:spcBef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endParaRPr lang="ru-RU" dirty="0" smtClean="0"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247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эти причины - демографические изменения, особенности старения, организационные проблемы здравоохранения  заставляют нас сместить акцент в оказании помощи пожилым: надо предупреждать развитие функциональных нарушений, стремиться к поддержанию высокой мобильности и сохранению ментального здоровья.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4238C-4F93-493A-A748-309D4CB62DDF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611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3" indent="0" algn="ctr">
              <a:buNone/>
              <a:defRPr sz="2000"/>
            </a:lvl2pPr>
            <a:lvl3pPr marL="914305" indent="0" algn="ctr">
              <a:buNone/>
              <a:defRPr sz="1800"/>
            </a:lvl3pPr>
            <a:lvl4pPr marL="1371458" indent="0" algn="ctr">
              <a:buNone/>
              <a:defRPr sz="1600"/>
            </a:lvl4pPr>
            <a:lvl5pPr marL="1828610" indent="0" algn="ctr">
              <a:buNone/>
              <a:defRPr sz="1600"/>
            </a:lvl5pPr>
            <a:lvl6pPr marL="2285763" indent="0" algn="ctr">
              <a:buNone/>
              <a:defRPr sz="1600"/>
            </a:lvl6pPr>
            <a:lvl7pPr marL="2742915" indent="0" algn="ctr">
              <a:buNone/>
              <a:defRPr sz="1600"/>
            </a:lvl7pPr>
            <a:lvl8pPr marL="3200068" indent="0" algn="ctr">
              <a:buNone/>
              <a:defRPr sz="1600"/>
            </a:lvl8pPr>
            <a:lvl9pPr marL="365722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87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88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0771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00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3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30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595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830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3" indent="0">
              <a:buNone/>
              <a:defRPr sz="1400"/>
            </a:lvl2pPr>
            <a:lvl3pPr marL="914305" indent="0">
              <a:buNone/>
              <a:defRPr sz="1200"/>
            </a:lvl3pPr>
            <a:lvl4pPr marL="1371458" indent="0">
              <a:buNone/>
              <a:defRPr sz="1000"/>
            </a:lvl4pPr>
            <a:lvl5pPr marL="1828610" indent="0">
              <a:buNone/>
              <a:defRPr sz="1000"/>
            </a:lvl5pPr>
            <a:lvl6pPr marL="2285763" indent="0">
              <a:buNone/>
              <a:defRPr sz="1000"/>
            </a:lvl6pPr>
            <a:lvl7pPr marL="2742915" indent="0">
              <a:buNone/>
              <a:defRPr sz="1000"/>
            </a:lvl7pPr>
            <a:lvl8pPr marL="3200068" indent="0">
              <a:buNone/>
              <a:defRPr sz="1000"/>
            </a:lvl8pPr>
            <a:lvl9pPr marL="365722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67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3" indent="0">
              <a:buNone/>
              <a:defRPr sz="1400"/>
            </a:lvl2pPr>
            <a:lvl3pPr marL="914305" indent="0">
              <a:buNone/>
              <a:defRPr sz="1200"/>
            </a:lvl3pPr>
            <a:lvl4pPr marL="1371458" indent="0">
              <a:buNone/>
              <a:defRPr sz="1000"/>
            </a:lvl4pPr>
            <a:lvl5pPr marL="1828610" indent="0">
              <a:buNone/>
              <a:defRPr sz="1000"/>
            </a:lvl5pPr>
            <a:lvl6pPr marL="2285763" indent="0">
              <a:buNone/>
              <a:defRPr sz="1000"/>
            </a:lvl6pPr>
            <a:lvl7pPr marL="2742915" indent="0">
              <a:buNone/>
              <a:defRPr sz="1000"/>
            </a:lvl7pPr>
            <a:lvl8pPr marL="3200068" indent="0">
              <a:buNone/>
              <a:defRPr sz="1000"/>
            </a:lvl8pPr>
            <a:lvl9pPr marL="365722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2862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2462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365126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3" y="365126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968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BEB372-1DDC-4F5E-8D04-2DEE69E6FC84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4574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B74AB-C479-439A-B333-7D0F502D6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7D7F2-67BE-4EDB-88BC-D6D937FF3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3C6A6-A45C-42DF-9465-592F24684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2" y="1604328"/>
            <a:ext cx="4040640" cy="45177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362" y="1604328"/>
            <a:ext cx="4040640" cy="45177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E7C1-74D2-4FCB-B457-1B12F6A63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0AD87-F4C5-49B7-8886-6BF338A1D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A50D-137A-4D3F-817C-F28BA5F35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E0464-B1A0-44C6-866D-0345F3ED8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60E9-30AC-4FC8-8F37-4733896F7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EDBD-4601-4E12-AAAB-1FC301BC6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2AE70-9B0C-4C00-A776-DBC50583B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1122" y="273630"/>
            <a:ext cx="2054880" cy="5848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0"/>
            <a:ext cx="6026400" cy="5848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28659-F608-465B-B378-E1936525F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19520" cy="11362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EE6A-4AAB-4AAA-BCCC-6FB335D81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6356356"/>
            <a:ext cx="20574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0B41-3072-4D60-B1A5-4A872422715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1832C-6647-444A-B17A-8BF798F75E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27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30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19520" cy="11362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19520" cy="4517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7"/>
            <a:ext cx="2121120" cy="46372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1BDBE0-7F4B-4207-BC7E-A7782819847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2pPr>
      <a:lvl3pPr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3pPr>
      <a:lvl4pPr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4pPr>
      <a:lvl5pPr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5pPr>
      <a:lvl6pPr marL="2280758" indent="-207341"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6pPr>
      <a:lvl7pPr marL="2695440" indent="-207341"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7pPr>
      <a:lvl8pPr marL="3110124" indent="-207341"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8pPr>
      <a:lvl9pPr marL="3524806" indent="-207341" algn="ctr" defTabSz="40748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11013" indent="-311013" algn="l" defTabSz="407484" rtl="0" eaLnBrk="0" fontAlgn="base" hangingPunct="0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cs typeface="+mn-cs"/>
        </a:defRPr>
      </a:lvl2pPr>
      <a:lvl3pPr marL="1036707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451391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4pPr>
      <a:lvl5pPr marL="1866074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5pPr>
      <a:lvl6pPr marL="2280758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6pPr>
      <a:lvl7pPr marL="2695440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7pPr>
      <a:lvl8pPr marL="3110124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8pPr>
      <a:lvl9pPr marL="3524806" indent="-207341" algn="l" defTabSz="407484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Основы гериатрии в преподавании поликлинической терапии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Главный гериатр Минздрава России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Директор Российского геронтологического научно-клинического центра РНИМУ им. Н.И.Пирогова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Профессор, доктор медицинских наук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Ткачева Ольга Николаевна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7" y="188643"/>
            <a:ext cx="3672407" cy="119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Гериатрия: основное содержание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66247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sz="4600" b="1" dirty="0" smtClean="0">
                <a:solidFill>
                  <a:srgbClr val="C00000"/>
                </a:solidFill>
              </a:rPr>
              <a:t>Старческая астения </a:t>
            </a:r>
            <a:r>
              <a:rPr lang="ru-RU" sz="3400" dirty="0" smtClean="0"/>
              <a:t>– ассоциированный с возрастом синдром, основными клиническими проявлениями которого являются  общая слабость, медлительность,   непреднамеренная потеря веса, сопровождающиеся снижением физической </a:t>
            </a:r>
            <a:r>
              <a:rPr lang="ru-RU" sz="3400" dirty="0" smtClean="0"/>
              <a:t>активности, функции </a:t>
            </a:r>
            <a:r>
              <a:rPr lang="ru-RU" sz="3400" dirty="0" smtClean="0"/>
              <a:t> многих </a:t>
            </a:r>
            <a:r>
              <a:rPr lang="ru-RU" sz="3400" dirty="0" smtClean="0"/>
              <a:t>систем, </a:t>
            </a:r>
            <a:r>
              <a:rPr lang="ru-RU" sz="3400" dirty="0" smtClean="0"/>
              <a:t> </a:t>
            </a:r>
            <a:r>
              <a:rPr lang="ru-RU" sz="3400" dirty="0" smtClean="0"/>
              <a:t>адаптационного </a:t>
            </a:r>
            <a:r>
              <a:rPr lang="ru-RU" sz="3400" dirty="0" smtClean="0"/>
              <a:t>и восстановительного резерва,  </a:t>
            </a:r>
            <a:r>
              <a:rPr lang="ru-RU" sz="3400" dirty="0" smtClean="0"/>
              <a:t>приводящие </a:t>
            </a:r>
            <a:r>
              <a:rPr lang="ru-RU" sz="3400" dirty="0" smtClean="0"/>
              <a:t>к  развитию зависимости в повседневной жизни, утрате способности к самообслуживанию и ухудшению  </a:t>
            </a:r>
            <a:r>
              <a:rPr lang="ru-RU" sz="3400" dirty="0" smtClean="0"/>
              <a:t>прогноза</a:t>
            </a:r>
            <a:endParaRPr lang="ru-RU" sz="3400" dirty="0" smtClean="0"/>
          </a:p>
          <a:p>
            <a:pPr marL="414683" indent="-395965" algn="ctr">
              <a:lnSpc>
                <a:spcPct val="120000"/>
              </a:lnSpc>
              <a:spcBef>
                <a:spcPts val="272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14683" algn="l"/>
                <a:tab pos="820727" algn="l"/>
                <a:tab pos="1228212" algn="l"/>
                <a:tab pos="1635695" algn="l"/>
                <a:tab pos="2043179" algn="l"/>
                <a:tab pos="2450662" algn="l"/>
                <a:tab pos="2858147" algn="l"/>
                <a:tab pos="3265630" algn="l"/>
                <a:tab pos="3673115" algn="l"/>
                <a:tab pos="4080597" algn="l"/>
                <a:tab pos="4488081" algn="l"/>
                <a:tab pos="4895564" algn="l"/>
                <a:tab pos="5303049" algn="l"/>
                <a:tab pos="5710532" algn="l"/>
                <a:tab pos="6118017" algn="l"/>
                <a:tab pos="6525500" algn="l"/>
                <a:tab pos="6932984" algn="l"/>
                <a:tab pos="7340467" algn="l"/>
                <a:tab pos="7747952" algn="l"/>
                <a:tab pos="8155434" algn="l"/>
                <a:tab pos="8562919" algn="l"/>
              </a:tabLst>
              <a:defRPr/>
            </a:pPr>
            <a:r>
              <a:rPr lang="ru-RU" sz="4000" b="1" dirty="0" err="1" smtClean="0">
                <a:solidFill>
                  <a:srgbClr val="C00000"/>
                </a:solidFill>
              </a:rPr>
              <a:t>Распрастраненность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</a:p>
          <a:p>
            <a:pPr marL="414683" indent="-395965" algn="ctr">
              <a:lnSpc>
                <a:spcPct val="120000"/>
              </a:lnSpc>
              <a:spcBef>
                <a:spcPts val="272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14683" algn="l"/>
                <a:tab pos="820727" algn="l"/>
                <a:tab pos="1228212" algn="l"/>
                <a:tab pos="1635695" algn="l"/>
                <a:tab pos="2043179" algn="l"/>
                <a:tab pos="2450662" algn="l"/>
                <a:tab pos="2858147" algn="l"/>
                <a:tab pos="3265630" algn="l"/>
                <a:tab pos="3673115" algn="l"/>
                <a:tab pos="4080597" algn="l"/>
                <a:tab pos="4488081" algn="l"/>
                <a:tab pos="4895564" algn="l"/>
                <a:tab pos="5303049" algn="l"/>
                <a:tab pos="5710532" algn="l"/>
                <a:tab pos="6118017" algn="l"/>
                <a:tab pos="6525500" algn="l"/>
                <a:tab pos="6932984" algn="l"/>
                <a:tab pos="7340467" algn="l"/>
                <a:tab pos="7747952" algn="l"/>
                <a:tab pos="8155434" algn="l"/>
                <a:tab pos="8562919" algn="l"/>
              </a:tabLst>
              <a:defRPr/>
            </a:pPr>
            <a:r>
              <a:rPr lang="ru-RU" sz="4000" b="1" dirty="0" smtClean="0"/>
              <a:t>старше </a:t>
            </a:r>
            <a:r>
              <a:rPr lang="ru-RU" sz="4000" b="1" dirty="0" smtClean="0"/>
              <a:t>65 лет  - 10% - 27% </a:t>
            </a:r>
            <a:r>
              <a:rPr lang="ru-RU" sz="4000" b="1" dirty="0" smtClean="0"/>
              <a:t>   </a:t>
            </a:r>
            <a:endParaRPr lang="en-US" sz="4000" b="1" dirty="0" smtClean="0"/>
          </a:p>
          <a:p>
            <a:pPr marL="414683" indent="-395965" algn="ctr">
              <a:lnSpc>
                <a:spcPct val="120000"/>
              </a:lnSpc>
              <a:spcBef>
                <a:spcPts val="272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414683" algn="l"/>
                <a:tab pos="820727" algn="l"/>
                <a:tab pos="1228212" algn="l"/>
                <a:tab pos="1635695" algn="l"/>
                <a:tab pos="2043179" algn="l"/>
                <a:tab pos="2450662" algn="l"/>
                <a:tab pos="2858147" algn="l"/>
                <a:tab pos="3265630" algn="l"/>
                <a:tab pos="3673115" algn="l"/>
                <a:tab pos="4080597" algn="l"/>
                <a:tab pos="4488081" algn="l"/>
                <a:tab pos="4895564" algn="l"/>
                <a:tab pos="5303049" algn="l"/>
                <a:tab pos="5710532" algn="l"/>
                <a:tab pos="6118017" algn="l"/>
                <a:tab pos="6525500" algn="l"/>
                <a:tab pos="6932984" algn="l"/>
                <a:tab pos="7340467" algn="l"/>
                <a:tab pos="7747952" algn="l"/>
                <a:tab pos="8155434" algn="l"/>
                <a:tab pos="8562919" algn="l"/>
              </a:tabLst>
              <a:defRPr/>
            </a:pPr>
            <a:r>
              <a:rPr lang="ru-RU" sz="4000" b="1" dirty="0" smtClean="0"/>
              <a:t>старше 85 лет  -  45% </a:t>
            </a:r>
            <a:endParaRPr lang="ru-RU" b="1" dirty="0" smtClean="0"/>
          </a:p>
          <a:p>
            <a:pPr marL="702657" indent="-286536" algn="ctr">
              <a:lnSpc>
                <a:spcPct val="120000"/>
              </a:lnSpc>
              <a:buClr>
                <a:srgbClr val="FFFFFF"/>
              </a:buClr>
              <a:tabLst>
                <a:tab pos="702657" algn="l"/>
                <a:tab pos="1108701" algn="l"/>
                <a:tab pos="1516186" algn="l"/>
                <a:tab pos="1923669" algn="l"/>
                <a:tab pos="2331154" algn="l"/>
                <a:tab pos="2738636" algn="l"/>
                <a:tab pos="3146121" algn="l"/>
                <a:tab pos="3553603" algn="l"/>
                <a:tab pos="3961088" algn="l"/>
                <a:tab pos="4368571" algn="l"/>
                <a:tab pos="4776056" algn="l"/>
                <a:tab pos="5183539" algn="l"/>
                <a:tab pos="5591023" algn="l"/>
                <a:tab pos="5998507" algn="l"/>
                <a:tab pos="6405991" algn="l"/>
                <a:tab pos="6813475" algn="l"/>
                <a:tab pos="7220959" algn="l"/>
                <a:tab pos="7628442" algn="l"/>
                <a:tab pos="8035925" algn="l"/>
                <a:tab pos="8443409" algn="l"/>
                <a:tab pos="8850893" algn="l"/>
              </a:tabLst>
              <a:defRPr/>
            </a:pPr>
            <a:r>
              <a:rPr lang="ru-RU" sz="4500" b="1" dirty="0" smtClean="0">
                <a:solidFill>
                  <a:srgbClr val="C00000"/>
                </a:solidFill>
              </a:rPr>
              <a:t>Старческая астения - потенциально </a:t>
            </a:r>
            <a:endParaRPr lang="ru-RU" sz="4500" b="1" dirty="0" smtClean="0">
              <a:solidFill>
                <a:srgbClr val="C00000"/>
              </a:solidFill>
            </a:endParaRPr>
          </a:p>
          <a:p>
            <a:pPr marL="702657" indent="-286536" algn="ctr">
              <a:lnSpc>
                <a:spcPct val="120000"/>
              </a:lnSpc>
              <a:buClr>
                <a:srgbClr val="FFFFFF"/>
              </a:buClr>
              <a:tabLst>
                <a:tab pos="702657" algn="l"/>
                <a:tab pos="1108701" algn="l"/>
                <a:tab pos="1516186" algn="l"/>
                <a:tab pos="1923669" algn="l"/>
                <a:tab pos="2331154" algn="l"/>
                <a:tab pos="2738636" algn="l"/>
                <a:tab pos="3146121" algn="l"/>
                <a:tab pos="3553603" algn="l"/>
                <a:tab pos="3961088" algn="l"/>
                <a:tab pos="4368571" algn="l"/>
                <a:tab pos="4776056" algn="l"/>
                <a:tab pos="5183539" algn="l"/>
                <a:tab pos="5591023" algn="l"/>
                <a:tab pos="5998507" algn="l"/>
                <a:tab pos="6405991" algn="l"/>
                <a:tab pos="6813475" algn="l"/>
                <a:tab pos="7220959" algn="l"/>
                <a:tab pos="7628442" algn="l"/>
                <a:tab pos="8035925" algn="l"/>
                <a:tab pos="8443409" algn="l"/>
                <a:tab pos="8850893" algn="l"/>
              </a:tabLst>
              <a:defRPr/>
            </a:pPr>
            <a:r>
              <a:rPr lang="ru-RU" sz="4500" b="1" dirty="0" smtClean="0">
                <a:solidFill>
                  <a:srgbClr val="C00000"/>
                </a:solidFill>
              </a:rPr>
              <a:t>обратимое </a:t>
            </a:r>
            <a:r>
              <a:rPr lang="ru-RU" sz="4500" b="1" dirty="0" smtClean="0">
                <a:solidFill>
                  <a:srgbClr val="C00000"/>
                </a:solidFill>
              </a:rPr>
              <a:t>состояние</a:t>
            </a:r>
            <a:br>
              <a:rPr lang="ru-RU" sz="4500" b="1" dirty="0" smtClean="0">
                <a:solidFill>
                  <a:srgbClr val="C00000"/>
                </a:solidFill>
              </a:rPr>
            </a:br>
            <a:r>
              <a:rPr lang="ru-RU" sz="3800" dirty="0" smtClean="0">
                <a:solidFill>
                  <a:srgbClr val="000000"/>
                </a:solidFill>
              </a:rPr>
              <a:t/>
            </a:r>
            <a:br>
              <a:rPr lang="ru-RU" sz="3800" dirty="0" smtClean="0">
                <a:solidFill>
                  <a:srgbClr val="000000"/>
                </a:solidFill>
              </a:rPr>
            </a:br>
            <a:endParaRPr lang="ru-RU" sz="38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072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Количество «хрупких» пожилых людей, проживающих дома в возрасте старше 65 лет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874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6012160" y="6237317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</a:rPr>
              <a:t>2014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684" y="2348880"/>
            <a:ext cx="7593732" cy="3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8" y="2420888"/>
            <a:ext cx="504056" cy="36933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b="1" dirty="0" smtClean="0"/>
              <a:t>%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Степень независимости – основная характеристика качества жизни пожилого  человека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algn="ctr"/>
            <a:r>
              <a:rPr lang="ru-RU" dirty="0" smtClean="0"/>
              <a:t>Общественно активные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Индивидуально активные 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Зависимые</a:t>
            </a:r>
            <a:r>
              <a:rPr lang="ru-RU" dirty="0" smtClean="0"/>
              <a:t> от окружающих</a:t>
            </a:r>
            <a:endParaRPr lang="ru-RU" dirty="0"/>
          </a:p>
        </p:txBody>
      </p:sp>
      <p:pic>
        <p:nvPicPr>
          <p:cNvPr id="4" name="Picture 4" descr="endocrinology7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05064"/>
            <a:ext cx="4392488" cy="26398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28160" cy="1144921"/>
          </a:xfrm>
          <a:ln/>
        </p:spPr>
        <p:txBody>
          <a:bodyPr lIns="82936" tIns="25599" rIns="82936" bIns="41469">
            <a:normAutofit/>
          </a:bodyPr>
          <a:lstStyle/>
          <a:p>
            <a:pPr algn="ctr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latin typeface="+mn-lt"/>
              </a:rPr>
              <a:t>Frailty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, или старческая астения, </a:t>
            </a:r>
            <a:br>
              <a:rPr 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континуум старения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358082" y="2363290"/>
            <a:ext cx="199728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  <a:tab pos="1969745" algn="l"/>
              </a:tabLst>
            </a:pPr>
            <a:r>
              <a:rPr lang="ru-RU" b="1" dirty="0">
                <a:solidFill>
                  <a:srgbClr val="000000"/>
                </a:solidFill>
              </a:rPr>
              <a:t>СНИЖЕНИЕ ВЕСА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64000" y="2743490"/>
            <a:ext cx="135360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000000"/>
                </a:solidFill>
              </a:rPr>
              <a:t>Недоедание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80480" y="3057443"/>
            <a:ext cx="150480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000000"/>
                </a:solidFill>
              </a:rPr>
              <a:t>ИСТОЩЕНИЕ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42880" y="2874543"/>
            <a:ext cx="160128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000000"/>
                </a:solidFill>
              </a:rPr>
              <a:t>САРКОПЕНИЯ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04960" y="3503888"/>
            <a:ext cx="2177280" cy="5458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ru-RU" b="1" dirty="0">
                <a:solidFill>
                  <a:srgbClr val="000000"/>
                </a:solidFill>
              </a:rPr>
              <a:t>Снижение основного</a:t>
            </a:r>
          </a:p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ru-RU" b="1" dirty="0">
                <a:solidFill>
                  <a:srgbClr val="000000"/>
                </a:solidFill>
              </a:rPr>
              <a:t>обмена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12480" y="4091471"/>
            <a:ext cx="2430720" cy="5458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  <a:tab pos="1969745" algn="l"/>
              </a:tabLst>
            </a:pPr>
            <a:r>
              <a:rPr lang="ru-RU" b="1" dirty="0">
                <a:solidFill>
                  <a:srgbClr val="000000"/>
                </a:solidFill>
              </a:rPr>
              <a:t>Снижение</a:t>
            </a:r>
          </a:p>
          <a:p>
            <a:pPr>
              <a:tabLst>
                <a:tab pos="656582" algn="l"/>
                <a:tab pos="1313162" algn="l"/>
                <a:tab pos="1969745" algn="l"/>
              </a:tabLst>
            </a:pPr>
            <a:r>
              <a:rPr lang="ru-RU" b="1" dirty="0">
                <a:solidFill>
                  <a:srgbClr val="000000"/>
                </a:solidFill>
              </a:rPr>
              <a:t>Физической активности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678400" y="4964203"/>
            <a:ext cx="215424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  <a:tab pos="1969745" algn="l"/>
              </a:tabLst>
            </a:pPr>
            <a:r>
              <a:rPr lang="ru-RU" b="1" dirty="0">
                <a:solidFill>
                  <a:srgbClr val="000000"/>
                </a:solidFill>
              </a:rPr>
              <a:t>МЕДЛИТЕЛЬНОСТЬ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923520" y="3789038"/>
            <a:ext cx="1673280" cy="5458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000000"/>
                </a:solidFill>
              </a:rPr>
              <a:t>Снижение VO2/</a:t>
            </a:r>
          </a:p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000000"/>
                </a:solidFill>
              </a:rPr>
              <a:t>энергии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689441" y="4506233"/>
            <a:ext cx="2777760" cy="5458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ru-RU" b="1" dirty="0">
                <a:solidFill>
                  <a:srgbClr val="000000"/>
                </a:solidFill>
              </a:rPr>
              <a:t>СНИЖЕНИЕ МЫШЕЧНОЙ </a:t>
            </a:r>
          </a:p>
          <a:p>
            <a:pPr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ru-RU" b="1" dirty="0">
                <a:solidFill>
                  <a:srgbClr val="000000"/>
                </a:solidFill>
              </a:rPr>
              <a:t>СИЛЫ</a:t>
            </a:r>
          </a:p>
        </p:txBody>
      </p:sp>
      <p:cxnSp>
        <p:nvCxnSpPr>
          <p:cNvPr id="7184" name="AutoShape 16"/>
          <p:cNvCxnSpPr>
            <a:cxnSpLocks noChangeShapeType="1"/>
            <a:stCxn id="7178" idx="2"/>
            <a:endCxn id="7182" idx="0"/>
          </p:cNvCxnSpPr>
          <p:nvPr/>
        </p:nvCxnSpPr>
        <p:spPr bwMode="auto">
          <a:xfrm>
            <a:off x="6743521" y="3188495"/>
            <a:ext cx="1015200" cy="600544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5" name="AutoShape 17"/>
          <p:cNvCxnSpPr>
            <a:cxnSpLocks noChangeShapeType="1"/>
          </p:cNvCxnSpPr>
          <p:nvPr/>
        </p:nvCxnSpPr>
        <p:spPr bwMode="auto">
          <a:xfrm flipH="1">
            <a:off x="6000482" y="3312348"/>
            <a:ext cx="803520" cy="1163642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640640" y="5135580"/>
            <a:ext cx="1272960" cy="5458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</a:tabLst>
            </a:pPr>
            <a:r>
              <a:rPr lang="ru-RU" b="1" dirty="0">
                <a:solidFill>
                  <a:srgbClr val="000000"/>
                </a:solidFill>
              </a:rPr>
              <a:t>Нарушение</a:t>
            </a:r>
          </a:p>
          <a:p>
            <a:pPr>
              <a:tabLst>
                <a:tab pos="656582" algn="l"/>
              </a:tabLst>
            </a:pPr>
            <a:r>
              <a:rPr lang="ru-RU" b="1" dirty="0">
                <a:solidFill>
                  <a:srgbClr val="000000"/>
                </a:solidFill>
              </a:rPr>
              <a:t>баланса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682242" y="5878698"/>
            <a:ext cx="1185120" cy="5458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</a:tabLst>
            </a:pPr>
            <a:r>
              <a:rPr lang="ru-RU" b="1" dirty="0">
                <a:solidFill>
                  <a:srgbClr val="000000"/>
                </a:solidFill>
              </a:rPr>
              <a:t>ПАДЕНИЯ</a:t>
            </a:r>
          </a:p>
          <a:p>
            <a:pPr>
              <a:tabLst>
                <a:tab pos="656582" algn="l"/>
              </a:tabLst>
            </a:pPr>
            <a:r>
              <a:rPr lang="ru-RU" b="1" dirty="0">
                <a:solidFill>
                  <a:srgbClr val="000000"/>
                </a:solidFill>
              </a:rPr>
              <a:t>травмы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196160" y="5420731"/>
            <a:ext cx="174240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000000"/>
                </a:solidFill>
              </a:rPr>
              <a:t>Иммобилизация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516321" y="5878698"/>
            <a:ext cx="1879200" cy="5458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1631" tIns="55215" rIns="81631" bIns="40816"/>
          <a:lstStyle/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C00000"/>
                </a:solidFill>
              </a:rPr>
              <a:t>ИНВАЛИДНОСТЬ</a:t>
            </a:r>
          </a:p>
          <a:p>
            <a:pPr>
              <a:tabLst>
                <a:tab pos="656582" algn="l"/>
                <a:tab pos="1313162" algn="l"/>
              </a:tabLst>
            </a:pPr>
            <a:r>
              <a:rPr lang="ru-RU" b="1" dirty="0">
                <a:solidFill>
                  <a:srgbClr val="C00000"/>
                </a:solidFill>
              </a:rPr>
              <a:t>ЗАВИСИМОСТЬ</a:t>
            </a:r>
          </a:p>
        </p:txBody>
      </p:sp>
      <p:cxnSp>
        <p:nvCxnSpPr>
          <p:cNvPr id="7190" name="AutoShape 22"/>
          <p:cNvCxnSpPr>
            <a:cxnSpLocks noChangeShapeType="1"/>
            <a:stCxn id="7183" idx="0"/>
            <a:endCxn id="7186" idx="3"/>
          </p:cNvCxnSpPr>
          <p:nvPr/>
        </p:nvCxnSpPr>
        <p:spPr bwMode="auto">
          <a:xfrm>
            <a:off x="7077600" y="4506234"/>
            <a:ext cx="1836000" cy="902974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1" name="AutoShape 23"/>
          <p:cNvCxnSpPr>
            <a:cxnSpLocks noChangeShapeType="1"/>
            <a:stCxn id="7186" idx="2"/>
          </p:cNvCxnSpPr>
          <p:nvPr/>
        </p:nvCxnSpPr>
        <p:spPr bwMode="auto">
          <a:xfrm flipH="1">
            <a:off x="6514560" y="5682837"/>
            <a:ext cx="1762560" cy="508374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2" name="AutoShape 24"/>
          <p:cNvCxnSpPr>
            <a:cxnSpLocks noChangeShapeType="1"/>
            <a:stCxn id="7187" idx="1"/>
          </p:cNvCxnSpPr>
          <p:nvPr/>
        </p:nvCxnSpPr>
        <p:spPr bwMode="auto">
          <a:xfrm flipH="1" flipV="1">
            <a:off x="4196160" y="5406327"/>
            <a:ext cx="1486080" cy="744559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3" name="AutoShape 25"/>
          <p:cNvCxnSpPr>
            <a:cxnSpLocks noChangeShapeType="1"/>
            <a:stCxn id="7181" idx="2"/>
            <a:endCxn id="7189" idx="0"/>
          </p:cNvCxnSpPr>
          <p:nvPr/>
        </p:nvCxnSpPr>
        <p:spPr bwMode="auto">
          <a:xfrm flipH="1">
            <a:off x="2456640" y="5278156"/>
            <a:ext cx="1298880" cy="600543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4" name="AutoShape 26"/>
          <p:cNvCxnSpPr>
            <a:cxnSpLocks noChangeShapeType="1"/>
            <a:stCxn id="7189" idx="0"/>
            <a:endCxn id="7180" idx="2"/>
          </p:cNvCxnSpPr>
          <p:nvPr/>
        </p:nvCxnSpPr>
        <p:spPr bwMode="auto">
          <a:xfrm flipH="1" flipV="1">
            <a:off x="1527841" y="4637287"/>
            <a:ext cx="928800" cy="1241410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5" name="AutoShape 27"/>
          <p:cNvCxnSpPr>
            <a:cxnSpLocks noChangeShapeType="1"/>
            <a:endCxn id="7177" idx="2"/>
          </p:cNvCxnSpPr>
          <p:nvPr/>
        </p:nvCxnSpPr>
        <p:spPr bwMode="auto">
          <a:xfrm flipV="1">
            <a:off x="1379522" y="3371394"/>
            <a:ext cx="154080" cy="661029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6" name="AutoShape 28"/>
          <p:cNvCxnSpPr>
            <a:cxnSpLocks noChangeShapeType="1"/>
            <a:stCxn id="7177" idx="0"/>
            <a:endCxn id="7175" idx="1"/>
          </p:cNvCxnSpPr>
          <p:nvPr/>
        </p:nvCxnSpPr>
        <p:spPr bwMode="auto">
          <a:xfrm flipV="1">
            <a:off x="1533600" y="2520265"/>
            <a:ext cx="1825920" cy="535736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7" name="AutoShape 29"/>
          <p:cNvCxnSpPr>
            <a:cxnSpLocks noChangeShapeType="1"/>
          </p:cNvCxnSpPr>
          <p:nvPr/>
        </p:nvCxnSpPr>
        <p:spPr bwMode="auto">
          <a:xfrm>
            <a:off x="2436480" y="3204337"/>
            <a:ext cx="1307520" cy="720076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8" name="AutoShape 30"/>
          <p:cNvCxnSpPr>
            <a:cxnSpLocks noChangeShapeType="1"/>
          </p:cNvCxnSpPr>
          <p:nvPr/>
        </p:nvCxnSpPr>
        <p:spPr bwMode="auto">
          <a:xfrm flipH="1">
            <a:off x="3624482" y="3325311"/>
            <a:ext cx="2952000" cy="1572645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99" name="AutoShape 31"/>
          <p:cNvCxnSpPr>
            <a:cxnSpLocks noChangeShapeType="1"/>
            <a:stCxn id="7188" idx="1"/>
            <a:endCxn id="7181" idx="2"/>
          </p:cNvCxnSpPr>
          <p:nvPr/>
        </p:nvCxnSpPr>
        <p:spPr bwMode="auto">
          <a:xfrm flipH="1" flipV="1">
            <a:off x="3755520" y="5278156"/>
            <a:ext cx="440640" cy="299551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200" name="AutoShape 32"/>
          <p:cNvCxnSpPr>
            <a:cxnSpLocks noChangeShapeType="1"/>
            <a:stCxn id="7175" idx="3"/>
            <a:endCxn id="7178" idx="0"/>
          </p:cNvCxnSpPr>
          <p:nvPr/>
        </p:nvCxnSpPr>
        <p:spPr bwMode="auto">
          <a:xfrm>
            <a:off x="5355360" y="2520266"/>
            <a:ext cx="1388160" cy="352837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574560" y="131057"/>
            <a:ext cx="8000640" cy="13897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23" tIns="40811" rIns="81623" bIns="40811" anchor="b"/>
          <a:lstStyle/>
          <a:p>
            <a:pPr algn="ctr" defTabSz="407442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</a:pPr>
            <a:r>
              <a:rPr lang="ru-RU" sz="2900" b="1" dirty="0">
                <a:solidFill>
                  <a:srgbClr val="C00000"/>
                </a:solidFill>
              </a:rPr>
              <a:t>Кривые выживания и </a:t>
            </a:r>
            <a:r>
              <a:rPr lang="ru-RU" sz="2900" b="1" dirty="0" err="1">
                <a:solidFill>
                  <a:srgbClr val="C00000"/>
                </a:solidFill>
              </a:rPr>
              <a:t>институализации</a:t>
            </a:r>
            <a:r>
              <a:rPr lang="ru-RU" sz="2900" b="1" dirty="0">
                <a:solidFill>
                  <a:srgbClr val="C00000"/>
                </a:solidFill>
              </a:rPr>
              <a:t>, </a:t>
            </a:r>
            <a:r>
              <a:rPr lang="ru-RU" sz="2900" b="1" dirty="0" smtClean="0">
                <a:solidFill>
                  <a:srgbClr val="C00000"/>
                </a:solidFill>
              </a:rPr>
              <a:t> 5-летний </a:t>
            </a:r>
            <a:r>
              <a:rPr lang="ru-RU" sz="2900" b="1" dirty="0">
                <a:solidFill>
                  <a:srgbClr val="C00000"/>
                </a:solidFill>
              </a:rPr>
              <a:t>прогноз на основе шкалы хрупкости 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07504" y="1752664"/>
            <a:ext cx="8712968" cy="4267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23" tIns="40811" rIns="81623" bIns="40811"/>
          <a:lstStyle/>
          <a:p>
            <a:pPr marL="414640" indent="-411760" defTabSz="407442" fontAlgn="base">
              <a:lnSpc>
                <a:spcPct val="93000"/>
              </a:lnSpc>
              <a:spcBef>
                <a:spcPts val="454"/>
              </a:spcBef>
              <a:spcAft>
                <a:spcPct val="0"/>
              </a:spcAft>
              <a:buClr>
                <a:srgbClr val="CC0000"/>
              </a:buClr>
              <a:buSzPct val="100000"/>
              <a:tabLst>
                <a:tab pos="414640" algn="l"/>
                <a:tab pos="820642" algn="l"/>
                <a:tab pos="1228085" algn="l"/>
                <a:tab pos="1635526" algn="l"/>
                <a:tab pos="2042967" algn="l"/>
                <a:tab pos="2450408" algn="l"/>
                <a:tab pos="2857850" algn="l"/>
                <a:tab pos="3265291" algn="l"/>
                <a:tab pos="3672735" algn="l"/>
                <a:tab pos="4080174" algn="l"/>
                <a:tab pos="4487616" algn="l"/>
                <a:tab pos="4895056" algn="l"/>
                <a:tab pos="5302499" algn="l"/>
                <a:tab pos="5709940" algn="l"/>
                <a:tab pos="6117383" algn="l"/>
                <a:tab pos="6524824" algn="l"/>
                <a:tab pos="6932265" algn="l"/>
                <a:tab pos="7339706" algn="l"/>
                <a:tab pos="7747148" algn="l"/>
                <a:tab pos="8154589" algn="l"/>
                <a:tab pos="8562032" algn="l"/>
              </a:tabLst>
            </a:pPr>
            <a:r>
              <a:rPr lang="ru-RU" dirty="0">
                <a:solidFill>
                  <a:srgbClr val="000000"/>
                </a:solidFill>
              </a:rPr>
              <a:t>Канада, 7-ми бальная шкала, </a:t>
            </a:r>
            <a:r>
              <a:rPr lang="ru-RU" dirty="0" err="1">
                <a:solidFill>
                  <a:srgbClr val="000000"/>
                </a:solidFill>
              </a:rPr>
              <a:t>K.Rockwood</a:t>
            </a:r>
            <a:r>
              <a:rPr lang="ru-RU" dirty="0">
                <a:solidFill>
                  <a:srgbClr val="000000"/>
                </a:solidFill>
              </a:rPr>
              <a:t>, 2005</a:t>
            </a:r>
            <a:r>
              <a:rPr lang="ru-RU" dirty="0" smtClean="0">
                <a:solidFill>
                  <a:srgbClr val="000000"/>
                </a:solidFill>
              </a:rPr>
              <a:t>; </a:t>
            </a:r>
            <a:r>
              <a:rPr lang="ru-RU" dirty="0">
                <a:solidFill>
                  <a:srgbClr val="000000"/>
                </a:solidFill>
              </a:rPr>
              <a:t>2300 человек старше 65 лет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4214880" cy="3601819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5120" y="4000742"/>
            <a:ext cx="4072320" cy="2142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5120" y="2214955"/>
            <a:ext cx="4072320" cy="17094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332657"/>
            <a:ext cx="453650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Пациенты </a:t>
            </a:r>
            <a:r>
              <a:rPr lang="ru-RU" sz="2400" b="1" dirty="0" smtClean="0">
                <a:solidFill>
                  <a:srgbClr val="C00000"/>
                </a:solidFill>
              </a:rPr>
              <a:t>старше 60 лет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772816"/>
            <a:ext cx="172819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</a:rPr>
              <a:t>Крепкие»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1772816"/>
            <a:ext cx="223224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«Хрупкие»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356992"/>
            <a:ext cx="273630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marL="365722" indent="-283434"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Участковый терапевт</a:t>
            </a:r>
          </a:p>
          <a:p>
            <a:pPr marL="365722" indent="-283434"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Стандартные профилактические и лечебно-диагностические мероприятия.</a:t>
            </a:r>
          </a:p>
          <a:p>
            <a:pPr marL="365722" indent="-283434" algn="ctr"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356992"/>
            <a:ext cx="4248472" cy="3168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Гериатр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Комплекс</a:t>
            </a:r>
            <a:r>
              <a:rPr lang="ru-RU" dirty="0" smtClean="0">
                <a:solidFill>
                  <a:schemeClr val="tx1"/>
                </a:solidFill>
              </a:rPr>
              <a:t>ная </a:t>
            </a:r>
            <a:r>
              <a:rPr lang="ru-RU" dirty="0" err="1" smtClean="0">
                <a:solidFill>
                  <a:schemeClr val="tx1"/>
                </a:solidFill>
              </a:rPr>
              <a:t>гериатрическая</a:t>
            </a:r>
            <a:r>
              <a:rPr lang="ru-RU" dirty="0" smtClean="0">
                <a:solidFill>
                  <a:schemeClr val="tx1"/>
                </a:solidFill>
              </a:rPr>
              <a:t> оценка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Комплекс мер, направленных на улучшение состояние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Реабилитация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Мониторинг результатов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Связь с социальными службами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Патронаж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Работа с родственниками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Связь со службой «тревожной кнопки»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8344" y="5301208"/>
            <a:ext cx="237566" cy="36933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195737" y="1268760"/>
            <a:ext cx="484632" cy="50405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724129" y="1268760"/>
            <a:ext cx="484632" cy="50405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619672" y="2708921"/>
            <a:ext cx="484632" cy="64807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372200" y="2708921"/>
            <a:ext cx="484632" cy="64807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3563888" y="4293096"/>
            <a:ext cx="792088" cy="48463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Что должен знать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врач первичного звена 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Оценить возрастные изменения органов и систем</a:t>
            </a:r>
          </a:p>
          <a:p>
            <a:pPr>
              <a:buNone/>
            </a:pPr>
            <a:r>
              <a:rPr lang="ru-RU" dirty="0" smtClean="0"/>
              <a:t>2. Учитывать особенности течения и лечения заболеваний у пациентов пожилого возраста</a:t>
            </a:r>
          </a:p>
          <a:p>
            <a:pPr>
              <a:buNone/>
            </a:pPr>
            <a:r>
              <a:rPr lang="ru-RU" dirty="0" smtClean="0"/>
              <a:t>2. Выявить хрупкость, синдром старческой астении и </a:t>
            </a:r>
            <a:r>
              <a:rPr lang="ru-RU" dirty="0" err="1" smtClean="0"/>
              <a:t>гериатрические</a:t>
            </a:r>
            <a:r>
              <a:rPr lang="ru-RU" dirty="0" smtClean="0"/>
              <a:t> синдромы</a:t>
            </a:r>
          </a:p>
          <a:p>
            <a:pPr>
              <a:buNone/>
            </a:pPr>
            <a:r>
              <a:rPr lang="ru-RU" dirty="0" smtClean="0"/>
              <a:t>3. Определить показания для консультации гериатра</a:t>
            </a:r>
          </a:p>
          <a:p>
            <a:pPr>
              <a:buNone/>
            </a:pPr>
            <a:r>
              <a:rPr lang="ru-RU" dirty="0" smtClean="0"/>
              <a:t>4. Правильно «прочитать» заключение </a:t>
            </a:r>
            <a:r>
              <a:rPr lang="ru-RU" dirty="0" err="1" smtClean="0"/>
              <a:t>геритра</a:t>
            </a:r>
            <a:r>
              <a:rPr lang="ru-RU" dirty="0" smtClean="0"/>
              <a:t>. Принять активное участие в выполнении </a:t>
            </a:r>
            <a:r>
              <a:rPr lang="ru-RU" dirty="0" err="1" smtClean="0"/>
              <a:t>индивидульного</a:t>
            </a:r>
            <a:r>
              <a:rPr lang="ru-RU" dirty="0" smtClean="0"/>
              <a:t> плана лечения, составленного </a:t>
            </a:r>
            <a:r>
              <a:rPr lang="ru-RU" dirty="0" smtClean="0"/>
              <a:t> </a:t>
            </a:r>
            <a:r>
              <a:rPr lang="ru-RU" dirty="0" err="1" smtClean="0"/>
              <a:t>геритарической</a:t>
            </a:r>
            <a:r>
              <a:rPr lang="ru-RU" dirty="0" smtClean="0"/>
              <a:t> командой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548680"/>
            <a:ext cx="7056784" cy="1144921"/>
          </a:xfrm>
        </p:spPr>
        <p:txBody>
          <a:bodyPr lIns="81639" tIns="19267" rIns="81639" bIns="40820" anchor="t"/>
          <a:lstStyle/>
          <a:p>
            <a:pPr eaLnBrk="1">
              <a:buClrTx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900" b="1" dirty="0" smtClean="0">
                <a:solidFill>
                  <a:srgbClr val="C00000"/>
                </a:solidFill>
                <a:latin typeface="Calibri" pitchFamily="34" charset="0"/>
              </a:rPr>
              <a:t>СКРИНИГ</a:t>
            </a:r>
            <a:r>
              <a:rPr lang="ru-RU" sz="2900" b="1" dirty="0" smtClean="0">
                <a:solidFill>
                  <a:srgbClr val="C00000"/>
                </a:solidFill>
                <a:latin typeface="Calibri" pitchFamily="34" charset="0"/>
              </a:rPr>
              <a:t> (</a:t>
            </a:r>
            <a:r>
              <a:rPr lang="en-GB" sz="2900" b="1" dirty="0" err="1" smtClean="0">
                <a:solidFill>
                  <a:srgbClr val="C00000"/>
                </a:solidFill>
                <a:latin typeface="Calibri" pitchFamily="34" charset="0"/>
              </a:rPr>
              <a:t>выделение</a:t>
            </a:r>
            <a:r>
              <a:rPr lang="en-GB" sz="29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GB" sz="2900" b="1" dirty="0" smtClean="0">
                <a:solidFill>
                  <a:srgbClr val="C00000"/>
                </a:solidFill>
                <a:latin typeface="Calibri" pitchFamily="34" charset="0"/>
              </a:rPr>
              <a:t>«</a:t>
            </a:r>
            <a:r>
              <a:rPr lang="en-GB" sz="2900" b="1" dirty="0" err="1" smtClean="0">
                <a:solidFill>
                  <a:srgbClr val="C00000"/>
                </a:solidFill>
                <a:latin typeface="Calibri" pitchFamily="34" charset="0"/>
              </a:rPr>
              <a:t>хрупких</a:t>
            </a:r>
            <a:r>
              <a:rPr lang="en-GB" sz="2900" b="1" dirty="0" smtClean="0">
                <a:solidFill>
                  <a:srgbClr val="C00000"/>
                </a:solidFill>
                <a:latin typeface="Calibri" pitchFamily="34" charset="0"/>
              </a:rPr>
              <a:t>»</a:t>
            </a:r>
            <a:r>
              <a:rPr lang="ru-RU" sz="2900" b="1" dirty="0" smtClean="0">
                <a:solidFill>
                  <a:srgbClr val="C00000"/>
                </a:solidFill>
                <a:latin typeface="Calibri" pitchFamily="34" charset="0"/>
              </a:rPr>
              <a:t>) – задача врачей первичного звена</a:t>
            </a:r>
            <a:endParaRPr lang="en-GB" sz="2900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18700"/>
            <a:ext cx="8827589" cy="4762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56480" y="273630"/>
            <a:ext cx="8219520" cy="113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endParaRPr lang="ru-RU" altLang="ru-RU" sz="29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Задачи </a:t>
            </a:r>
            <a:r>
              <a:rPr lang="ru-RU" altLang="ru-RU" sz="3200" b="1" dirty="0" err="1" smtClean="0">
                <a:solidFill>
                  <a:srgbClr val="C00000"/>
                </a:solidFill>
                <a:latin typeface="+mn-lt"/>
              </a:rPr>
              <a:t>гериатрического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 консультирования</a:t>
            </a:r>
            <a:r>
              <a:rPr lang="ru-RU" alt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ru-RU" alt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268760"/>
            <a:ext cx="8605464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>
            <a:no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lnSpc>
                <a:spcPct val="100000"/>
              </a:lnSpc>
              <a:spcAft>
                <a:spcPts val="1282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1. </a:t>
            </a:r>
            <a:r>
              <a:rPr lang="ru-RU" altLang="ru-RU" sz="2000" b="1" dirty="0">
                <a:solidFill>
                  <a:srgbClr val="000000"/>
                </a:solidFill>
                <a:latin typeface="+mn-lt"/>
              </a:rPr>
              <a:t>Выявление хрупких пациентов </a:t>
            </a: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(скрининг)</a:t>
            </a:r>
          </a:p>
          <a:p>
            <a:pPr eaLnBrk="1">
              <a:lnSpc>
                <a:spcPct val="100000"/>
              </a:lnSpc>
              <a:spcAft>
                <a:spcPts val="1282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2. </a:t>
            </a:r>
            <a:r>
              <a:rPr lang="ru-RU" altLang="ru-RU" sz="2000" b="1" dirty="0">
                <a:solidFill>
                  <a:srgbClr val="000000"/>
                </a:solidFill>
                <a:latin typeface="+mn-lt"/>
              </a:rPr>
              <a:t>Оценка состояние здоровья хрупких пац</a:t>
            </a: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иентов (комплексная гериатрическая 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оценка - КГО)</a:t>
            </a:r>
            <a:endParaRPr lang="ru-RU" altLang="ru-RU" sz="2000" dirty="0">
              <a:solidFill>
                <a:srgbClr val="000000"/>
              </a:solidFill>
              <a:latin typeface="+mn-lt"/>
            </a:endParaRPr>
          </a:p>
          <a:p>
            <a:pPr eaLnBrk="1">
              <a:lnSpc>
                <a:spcPct val="100000"/>
              </a:lnSpc>
              <a:spcAft>
                <a:spcPts val="1282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3. </a:t>
            </a:r>
            <a:r>
              <a:rPr lang="ru-RU" altLang="ru-RU" sz="2000" b="1" dirty="0">
                <a:solidFill>
                  <a:srgbClr val="000000"/>
                </a:solidFill>
                <a:latin typeface="+mn-lt"/>
              </a:rPr>
              <a:t>Анализ гериатрических проблем</a:t>
            </a:r>
          </a:p>
          <a:p>
            <a:pPr eaLnBrk="1">
              <a:lnSpc>
                <a:spcPct val="100000"/>
              </a:lnSpc>
              <a:spcAft>
                <a:spcPts val="1282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4. </a:t>
            </a:r>
            <a:r>
              <a:rPr lang="ru-RU" altLang="ru-RU" sz="2000" b="1" dirty="0">
                <a:solidFill>
                  <a:srgbClr val="000000"/>
                </a:solidFill>
                <a:latin typeface="+mn-lt"/>
              </a:rPr>
              <a:t>Выделение приоритетного заболевания/синдрома</a:t>
            </a:r>
          </a:p>
          <a:p>
            <a:pPr eaLnBrk="1">
              <a:lnSpc>
                <a:spcPct val="100000"/>
              </a:lnSpc>
              <a:spcAft>
                <a:spcPts val="1282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5. </a:t>
            </a:r>
            <a:r>
              <a:rPr lang="ru-RU" altLang="ru-RU" sz="2000" b="1" dirty="0" smtClean="0">
                <a:solidFill>
                  <a:srgbClr val="000000"/>
                </a:solidFill>
                <a:latin typeface="+mn-lt"/>
              </a:rPr>
              <a:t>Создание индивидуального комплексного плана ведения пациента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:   диета, физические упражнения, компенсация дефицита функционирования (очки, слуховой аппарат, зубные протезы, костыли, коляски и т/</a:t>
            </a:r>
            <a:r>
              <a:rPr lang="ru-RU" altLang="ru-RU" sz="2000" dirty="0" err="1" smtClean="0">
                <a:solidFill>
                  <a:srgbClr val="000000"/>
                </a:solidFill>
                <a:latin typeface="+mn-lt"/>
              </a:rPr>
              <a:t>д</a:t>
            </a:r>
            <a:r>
              <a:rPr lang="ru-RU" altLang="ru-RU" sz="2000" dirty="0" smtClean="0">
                <a:solidFill>
                  <a:srgbClr val="000000"/>
                </a:solidFill>
                <a:latin typeface="+mn-lt"/>
              </a:rPr>
              <a:t>/), лекарственная </a:t>
            </a: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терапия</a:t>
            </a:r>
          </a:p>
          <a:p>
            <a:pPr eaLnBrk="1">
              <a:lnSpc>
                <a:spcPct val="100000"/>
              </a:lnSpc>
              <a:spcAft>
                <a:spcPts val="1282"/>
              </a:spcAft>
              <a:buNone/>
            </a:pPr>
            <a:r>
              <a:rPr lang="ru-RU" altLang="ru-RU" sz="2000" dirty="0">
                <a:solidFill>
                  <a:srgbClr val="000000"/>
                </a:solidFill>
                <a:latin typeface="+mn-lt"/>
              </a:rPr>
              <a:t>6. </a:t>
            </a:r>
            <a:r>
              <a:rPr lang="ru-RU" altLang="ru-RU" sz="2000" b="1" dirty="0">
                <a:solidFill>
                  <a:srgbClr val="000000"/>
                </a:solidFill>
                <a:latin typeface="+mn-lt"/>
              </a:rPr>
              <a:t>Организация социальной поддержки</a:t>
            </a:r>
          </a:p>
        </p:txBody>
      </p:sp>
    </p:spTree>
    <p:extLst>
      <p:ext uri="{BB962C8B-B14F-4D97-AF65-F5344CB8AC3E}">
        <p14:creationId xmlns="" xmlns:p14="http://schemas.microsoft.com/office/powerpoint/2010/main" val="4171512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+mn-lt"/>
              </a:rPr>
              <a:t>К</a:t>
            </a:r>
            <a:r>
              <a:rPr lang="en-GB" sz="3200" b="1" dirty="0" err="1" smtClean="0">
                <a:solidFill>
                  <a:srgbClr val="C00000"/>
                </a:solidFill>
                <a:latin typeface="+mn-lt"/>
              </a:rPr>
              <a:t>омплексная</a:t>
            </a:r>
            <a:r>
              <a:rPr lang="en-GB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  <a:latin typeface="+mn-lt"/>
              </a:rPr>
              <a:t>гериатрическая</a:t>
            </a:r>
            <a:r>
              <a:rPr lang="en-GB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  <a:latin typeface="+mn-lt"/>
              </a:rPr>
              <a:t>оценка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916832"/>
            <a:ext cx="8748464" cy="3672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1" tIns="40816" rIns="81631" bIns="40816">
            <a:normAutofit/>
          </a:bodyPr>
          <a:lstStyle/>
          <a:p>
            <a:pPr marL="455000" indent="-455000">
              <a:spcBef>
                <a:spcPts val="703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r>
              <a:rPr lang="en-GB" sz="2000" b="1" dirty="0" err="1"/>
              <a:t>Показатели</a:t>
            </a:r>
            <a:r>
              <a:rPr lang="en-GB" sz="2000" b="1" dirty="0"/>
              <a:t> </a:t>
            </a:r>
            <a:r>
              <a:rPr lang="en-GB" sz="2000" b="1" dirty="0" err="1"/>
              <a:t>физического</a:t>
            </a:r>
            <a:r>
              <a:rPr lang="en-GB" sz="2000" b="1" dirty="0"/>
              <a:t> </a:t>
            </a:r>
            <a:r>
              <a:rPr lang="en-GB" sz="2000" b="1" dirty="0" err="1" smtClean="0"/>
              <a:t>здоровья</a:t>
            </a:r>
            <a:endParaRPr lang="ru-RU" sz="2000" b="1" dirty="0" smtClean="0"/>
          </a:p>
          <a:p>
            <a:pPr marL="455000" indent="-455000">
              <a:spcBef>
                <a:spcPts val="703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endParaRPr lang="en-GB" sz="2000" b="1" dirty="0"/>
          </a:p>
          <a:p>
            <a:pPr marL="455000" indent="-455000">
              <a:spcBef>
                <a:spcPts val="703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r>
              <a:rPr lang="en-GB" sz="2000" b="1" dirty="0" err="1"/>
              <a:t>Оценка</a:t>
            </a:r>
            <a:r>
              <a:rPr lang="en-GB" sz="2000" b="1" dirty="0"/>
              <a:t> </a:t>
            </a:r>
            <a:r>
              <a:rPr lang="en-GB" sz="2000" b="1" dirty="0" err="1"/>
              <a:t>функционального</a:t>
            </a:r>
            <a:r>
              <a:rPr lang="en-GB" sz="2000" b="1" dirty="0"/>
              <a:t> </a:t>
            </a:r>
            <a:r>
              <a:rPr lang="en-GB" sz="2000" b="1" dirty="0" err="1" smtClean="0"/>
              <a:t>статуса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en-GB" sz="2000" i="1" dirty="0" err="1" smtClean="0"/>
              <a:t>активность</a:t>
            </a:r>
            <a:r>
              <a:rPr lang="en-GB" sz="2000" i="1" dirty="0" smtClean="0"/>
              <a:t> </a:t>
            </a:r>
            <a:r>
              <a:rPr lang="en-GB" sz="2000" i="1" dirty="0"/>
              <a:t>в </a:t>
            </a:r>
            <a:r>
              <a:rPr lang="en-GB" sz="2000" i="1" dirty="0" err="1"/>
              <a:t>повседневной</a:t>
            </a:r>
            <a:r>
              <a:rPr lang="en-GB" sz="2000" i="1" dirty="0"/>
              <a:t> </a:t>
            </a:r>
            <a:r>
              <a:rPr lang="en-GB" sz="2000" i="1" dirty="0" err="1" smtClean="0"/>
              <a:t>жизни</a:t>
            </a:r>
            <a:r>
              <a:rPr lang="ru-RU" sz="2000" i="1" dirty="0" smtClean="0"/>
              <a:t>, </a:t>
            </a:r>
            <a:r>
              <a:rPr lang="en-GB" sz="2000" i="1" dirty="0" err="1" smtClean="0"/>
              <a:t>инструментальная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активность</a:t>
            </a:r>
            <a:r>
              <a:rPr lang="en-GB" sz="2000" i="1" dirty="0" smtClean="0"/>
              <a:t> в</a:t>
            </a:r>
            <a:r>
              <a:rPr lang="ru-RU" sz="2000" i="1" dirty="0" smtClean="0"/>
              <a:t> </a:t>
            </a:r>
            <a:r>
              <a:rPr lang="en-GB" sz="2000" i="1" dirty="0" err="1" smtClean="0"/>
              <a:t>повседневной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жизни</a:t>
            </a:r>
            <a:r>
              <a:rPr lang="ru-RU" sz="2000" i="1" dirty="0" smtClean="0"/>
              <a:t>, </a:t>
            </a:r>
            <a:r>
              <a:rPr lang="en-GB" sz="2000" i="1" dirty="0" err="1" smtClean="0"/>
              <a:t>качество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жизни</a:t>
            </a:r>
            <a:r>
              <a:rPr lang="ru-RU" sz="2000" i="1" dirty="0" smtClean="0"/>
              <a:t>,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мобильност</a:t>
            </a:r>
            <a:r>
              <a:rPr lang="ru-RU" sz="2000" i="1" dirty="0" err="1" smtClean="0"/>
              <a:t>ь</a:t>
            </a:r>
            <a:r>
              <a:rPr lang="ru-RU" sz="2000" i="1" dirty="0" smtClean="0"/>
              <a:t>, </a:t>
            </a:r>
            <a:r>
              <a:rPr lang="en-GB" sz="2000" i="1" dirty="0" err="1" smtClean="0"/>
              <a:t>риск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падений</a:t>
            </a:r>
            <a:r>
              <a:rPr lang="ru-RU" sz="2000" i="1" dirty="0" smtClean="0"/>
              <a:t>)</a:t>
            </a:r>
          </a:p>
          <a:p>
            <a:pPr marL="455000" indent="-455000">
              <a:spcBef>
                <a:spcPts val="703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endParaRPr lang="en-GB" sz="2000" i="1" dirty="0"/>
          </a:p>
          <a:p>
            <a:pPr marL="455000" indent="-455000">
              <a:spcBef>
                <a:spcPts val="454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r>
              <a:rPr lang="en-GB" sz="2000" b="1" dirty="0" err="1"/>
              <a:t>Показатели</a:t>
            </a:r>
            <a:r>
              <a:rPr lang="en-GB" sz="2000" b="1" dirty="0"/>
              <a:t> </a:t>
            </a:r>
            <a:r>
              <a:rPr lang="en-GB" sz="2000" b="1" dirty="0" err="1"/>
              <a:t>психического</a:t>
            </a:r>
            <a:r>
              <a:rPr lang="en-GB" sz="2000" b="1" dirty="0"/>
              <a:t> </a:t>
            </a:r>
            <a:r>
              <a:rPr lang="en-GB" sz="2000" b="1" dirty="0" err="1"/>
              <a:t>здоровья</a:t>
            </a:r>
            <a:r>
              <a:rPr lang="en-GB" sz="2000" b="1" dirty="0"/>
              <a:t> </a:t>
            </a:r>
            <a:r>
              <a:rPr lang="en-GB" sz="2000" i="1" dirty="0"/>
              <a:t>(</a:t>
            </a:r>
            <a:r>
              <a:rPr lang="en-GB" sz="2000" i="1" dirty="0" err="1"/>
              <a:t>когнитивный</a:t>
            </a:r>
            <a:r>
              <a:rPr lang="en-GB" sz="2000" i="1" dirty="0"/>
              <a:t> </a:t>
            </a:r>
            <a:r>
              <a:rPr lang="en-GB" sz="2000" i="1" dirty="0" err="1"/>
              <a:t>статус</a:t>
            </a:r>
            <a:r>
              <a:rPr lang="en-GB" sz="2000" i="1" dirty="0"/>
              <a:t> и </a:t>
            </a:r>
            <a:r>
              <a:rPr lang="en-GB" sz="2000" i="1" dirty="0" err="1"/>
              <a:t>эмоциональное</a:t>
            </a:r>
            <a:r>
              <a:rPr lang="en-GB" sz="2000" i="1" dirty="0"/>
              <a:t> </a:t>
            </a:r>
            <a:r>
              <a:rPr lang="en-GB" sz="2000" i="1" dirty="0" err="1"/>
              <a:t>состояние</a:t>
            </a:r>
            <a:r>
              <a:rPr lang="en-GB" sz="2000" i="1" dirty="0"/>
              <a:t>) </a:t>
            </a:r>
            <a:endParaRPr lang="ru-RU" sz="2000" i="1" dirty="0" smtClean="0"/>
          </a:p>
          <a:p>
            <a:pPr marL="455000" indent="-455000">
              <a:spcBef>
                <a:spcPts val="454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endParaRPr lang="en-GB" sz="2000" i="1" dirty="0"/>
          </a:p>
          <a:p>
            <a:pPr marL="455000" indent="-455000">
              <a:spcBef>
                <a:spcPts val="703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r>
              <a:rPr lang="en-GB" sz="2000" b="1" dirty="0" err="1"/>
              <a:t>Социально-экономические</a:t>
            </a:r>
            <a:r>
              <a:rPr lang="en-GB" sz="2000" b="1" dirty="0"/>
              <a:t> </a:t>
            </a:r>
            <a:r>
              <a:rPr lang="en-GB" sz="2000" b="1" dirty="0" err="1"/>
              <a:t>факторы</a:t>
            </a:r>
            <a:endParaRPr lang="en-GB" sz="2000" b="1" dirty="0"/>
          </a:p>
          <a:p>
            <a:pPr marL="455000" indent="-455000">
              <a:tabLst>
                <a:tab pos="455000" algn="l"/>
                <a:tab pos="861044" algn="l"/>
                <a:tab pos="1268528" algn="l"/>
                <a:tab pos="1676011" algn="l"/>
                <a:tab pos="2083495" algn="l"/>
                <a:tab pos="2490979" algn="l"/>
                <a:tab pos="2898462" algn="l"/>
                <a:tab pos="3305946" algn="l"/>
                <a:tab pos="3713430" algn="l"/>
                <a:tab pos="4120914" algn="l"/>
                <a:tab pos="4528397" algn="l"/>
                <a:tab pos="4935881" algn="l"/>
                <a:tab pos="5343365" algn="l"/>
                <a:tab pos="5750849" algn="l"/>
                <a:tab pos="6158333" algn="l"/>
                <a:tab pos="6565817" algn="l"/>
                <a:tab pos="6973300" algn="l"/>
                <a:tab pos="7380783" algn="l"/>
                <a:tab pos="7788267" algn="l"/>
                <a:tab pos="8195751" algn="l"/>
                <a:tab pos="8603235" algn="l"/>
              </a:tabLst>
            </a:pPr>
            <a:endParaRPr lang="en-GB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819147" cy="5390148"/>
          </a:xfrm>
        </p:spPr>
        <p:txBody>
          <a:bodyPr>
            <a:normAutofit fontScale="92500" lnSpcReduction="10000"/>
          </a:bodyPr>
          <a:lstStyle/>
          <a:p>
            <a:pPr marL="536520" indent="-182544" algn="ctr">
              <a:buNone/>
            </a:pPr>
            <a:r>
              <a:rPr lang="ru-RU" dirty="0" smtClean="0"/>
              <a:t>Население России - 143 667 000 человек</a:t>
            </a:r>
          </a:p>
          <a:p>
            <a:pPr marL="536520" indent="-182544" algn="ctr">
              <a:buNone/>
            </a:pPr>
            <a:r>
              <a:rPr lang="ru-RU" dirty="0" smtClean="0"/>
              <a:t>старше 65 лет – более 15 млн. </a:t>
            </a:r>
          </a:p>
          <a:p>
            <a:pPr marL="536520" indent="-182544" algn="ctr">
              <a:buNone/>
            </a:pPr>
            <a:r>
              <a:rPr lang="ru-RU" dirty="0" smtClean="0"/>
              <a:t>старше 60 лет – 28 млн</a:t>
            </a:r>
          </a:p>
          <a:p>
            <a:pPr marL="868326" indent="-514350" algn="ctr">
              <a:buNone/>
            </a:pPr>
            <a:r>
              <a:rPr lang="ru-RU" dirty="0" smtClean="0"/>
              <a:t>  </a:t>
            </a:r>
          </a:p>
          <a:p>
            <a:pPr marL="868326" indent="-514350" algn="ctr">
              <a:buNone/>
            </a:pPr>
            <a:r>
              <a:rPr lang="ru-RU" dirty="0" smtClean="0"/>
              <a:t>одному гериатру придется работать </a:t>
            </a:r>
          </a:p>
          <a:p>
            <a:pPr marL="868326" indent="-514350" algn="ctr">
              <a:buNone/>
            </a:pPr>
            <a:r>
              <a:rPr lang="ru-RU" dirty="0" smtClean="0"/>
              <a:t>с 20 000 пожилых пациентов</a:t>
            </a:r>
          </a:p>
          <a:p>
            <a:pPr marL="536520" indent="-182544" algn="ctr">
              <a:buNone/>
            </a:pPr>
            <a:endParaRPr lang="ru-RU" dirty="0" smtClean="0"/>
          </a:p>
          <a:p>
            <a:pPr marL="536520" indent="-182544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>
                <a:solidFill>
                  <a:srgbClr val="C00000"/>
                </a:solidFill>
              </a:rPr>
              <a:t>сновное </a:t>
            </a:r>
            <a:r>
              <a:rPr lang="ru-RU" b="1" dirty="0">
                <a:solidFill>
                  <a:srgbClr val="C00000"/>
                </a:solidFill>
              </a:rPr>
              <a:t>бремя оказания помощи пожилым людям ложится на плечи врачей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536520" indent="-182544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первичного звена</a:t>
            </a:r>
            <a:endParaRPr lang="ru-RU" dirty="0" smtClean="0"/>
          </a:p>
          <a:p>
            <a:pPr marL="536520" indent="-182544" algn="r">
              <a:buNone/>
            </a:pPr>
            <a:r>
              <a:rPr lang="en-US" sz="1700" dirty="0" smtClean="0"/>
              <a:t>http://www.gks.ru/wps/wcm/connect/rosstat_main/rosstat/ru/statistics/population/demography/</a:t>
            </a: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34515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Цель оказания помощи пожилым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7"/>
            <a:ext cx="7946132" cy="452596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Предупредить или замедлить функциональные нарушения, беспомощность, инвалидность</a:t>
            </a:r>
          </a:p>
        </p:txBody>
      </p:sp>
      <p:pic>
        <p:nvPicPr>
          <p:cNvPr id="4" name="Picture 4" descr="hands_o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429000"/>
            <a:ext cx="4955940" cy="22395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512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Модель оказания помощи, ориентированной на цель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3412972"/>
          </a:xfrm>
        </p:spPr>
        <p:txBody>
          <a:bodyPr>
            <a:normAutofit/>
          </a:bodyPr>
          <a:lstStyle/>
          <a:p>
            <a:r>
              <a:rPr lang="ru-RU" sz="2800" dirty="0"/>
              <a:t>Взаимодействие врача и пациента</a:t>
            </a:r>
          </a:p>
          <a:p>
            <a:r>
              <a:rPr lang="ru-RU" sz="2800" dirty="0"/>
              <a:t>Командный подход</a:t>
            </a:r>
          </a:p>
          <a:p>
            <a:r>
              <a:rPr lang="ru-RU" sz="2800" b="1" dirty="0"/>
              <a:t>Каждый пациент </a:t>
            </a:r>
            <a:r>
              <a:rPr lang="ru-RU" sz="2800" dirty="0"/>
              <a:t>совместно с врачом выбирает собственную цель в лечении</a:t>
            </a:r>
          </a:p>
        </p:txBody>
      </p:sp>
      <p:sp>
        <p:nvSpPr>
          <p:cNvPr id="4" name="Rectangle 5"/>
          <p:cNvSpPr/>
          <p:nvPr/>
        </p:nvSpPr>
        <p:spPr>
          <a:xfrm>
            <a:off x="4716016" y="5949280"/>
            <a:ext cx="4122458" cy="338544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en-US" sz="1600" i="1" dirty="0"/>
              <a:t>Reuben &amp;</a:t>
            </a:r>
            <a:r>
              <a:rPr lang="en-US" sz="1600" i="1" dirty="0" err="1"/>
              <a:t>Tinetti</a:t>
            </a:r>
            <a:r>
              <a:rPr lang="en-US" sz="1600" i="1" dirty="0"/>
              <a:t> et al NEJM 2012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429000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От ориентации на болезнь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 </a:t>
            </a:r>
            <a:r>
              <a:rPr lang="ru-RU" sz="2800" b="1" dirty="0" smtClean="0">
                <a:solidFill>
                  <a:srgbClr val="C00000"/>
                </a:solidFill>
              </a:rPr>
              <a:t>ориентации на цель</a:t>
            </a:r>
          </a:p>
        </p:txBody>
      </p:sp>
      <p:pic>
        <p:nvPicPr>
          <p:cNvPr id="6" name="Picture 2" descr="http://cf.ltkcdn.net/jobs/images/slide/33442-849x565-physical_thera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81736"/>
            <a:ext cx="357070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105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9" y="1896006"/>
            <a:ext cx="2309521" cy="935225"/>
          </a:xfrm>
          <a:prstGeom prst="rect">
            <a:avLst/>
          </a:prstGeom>
          <a:solidFill>
            <a:srgbClr val="C00000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Индивидульный</a:t>
            </a:r>
            <a:r>
              <a:rPr lang="ru-RU" sz="2000" b="1" dirty="0" smtClean="0">
                <a:solidFill>
                  <a:schemeClr val="bg1"/>
                </a:solidFill>
              </a:rPr>
              <a:t> план </a:t>
            </a:r>
          </a:p>
        </p:txBody>
      </p:sp>
      <p:sp>
        <p:nvSpPr>
          <p:cNvPr id="5" name="Овал 4"/>
          <p:cNvSpPr/>
          <p:nvPr/>
        </p:nvSpPr>
        <p:spPr>
          <a:xfrm>
            <a:off x="6407675" y="1532789"/>
            <a:ext cx="2511775" cy="1176131"/>
          </a:xfrm>
          <a:prstGeom prst="ellipse">
            <a:avLst/>
          </a:prstGeom>
          <a:solidFill>
            <a:schemeClr val="accent2">
              <a:lumMod val="40000"/>
              <a:lumOff val="6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Предупреждение и лечение остеопороза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91880" y="692696"/>
            <a:ext cx="2052736" cy="1008112"/>
          </a:xfrm>
          <a:prstGeom prst="ellipse">
            <a:avLst/>
          </a:prstGeom>
          <a:solidFill>
            <a:schemeClr val="accent6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Социальная адаптация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4053" y="4421111"/>
            <a:ext cx="2266724" cy="952105"/>
          </a:xfrm>
          <a:prstGeom prst="ellipse">
            <a:avLst/>
          </a:prstGeom>
          <a:solidFill>
            <a:schemeClr val="accent2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Организация помощи в передвижении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91880" y="5229200"/>
            <a:ext cx="2450512" cy="1047237"/>
          </a:xfrm>
          <a:prstGeom prst="ellipse">
            <a:avLst/>
          </a:prstGeom>
          <a:solidFill>
            <a:schemeClr val="bg2">
              <a:lumMod val="50000"/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Коррекция зрения и слуха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60232" y="4437112"/>
            <a:ext cx="2266724" cy="1064119"/>
          </a:xfrm>
          <a:prstGeom prst="ellipse">
            <a:avLst/>
          </a:prstGeom>
          <a:solidFill>
            <a:schemeClr val="tx2">
              <a:lumMod val="40000"/>
              <a:lumOff val="60000"/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Профилактика падений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79871" y="3084961"/>
            <a:ext cx="2695563" cy="1064119"/>
          </a:xfrm>
          <a:prstGeom prst="ellipse">
            <a:avLst/>
          </a:prstGeom>
          <a:solidFill>
            <a:srgbClr val="DA912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 коррекции питания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68441" y="3108963"/>
            <a:ext cx="3614505" cy="896100"/>
          </a:xfrm>
          <a:prstGeom prst="ellipse">
            <a:avLst/>
          </a:prstGeom>
          <a:solidFill>
            <a:schemeClr val="accent3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  профилактики и лечения депрессии и деменции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9553" y="1772816"/>
            <a:ext cx="2205461" cy="1008112"/>
          </a:xfrm>
          <a:prstGeom prst="ellipse">
            <a:avLst/>
          </a:prstGeom>
          <a:solidFill>
            <a:schemeClr val="accent6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Физическая реабилитация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156176" y="260648"/>
            <a:ext cx="2052736" cy="1008112"/>
          </a:xfrm>
          <a:prstGeom prst="ellipse">
            <a:avLst/>
          </a:prstGeom>
          <a:solidFill>
            <a:schemeClr val="accent6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Оптимальный комплекс ЛС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115616" y="5661248"/>
            <a:ext cx="2052736" cy="1008112"/>
          </a:xfrm>
          <a:prstGeom prst="ellipse">
            <a:avLst/>
          </a:prstGeom>
          <a:solidFill>
            <a:schemeClr val="accent6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Патронаж на дому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084168" y="5661248"/>
            <a:ext cx="2052736" cy="1008112"/>
          </a:xfrm>
          <a:prstGeom prst="ellipse">
            <a:avLst/>
          </a:prstGeom>
          <a:solidFill>
            <a:schemeClr val="accent6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Институали-зация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779913" y="3789041"/>
            <a:ext cx="2450512" cy="1047237"/>
          </a:xfrm>
          <a:prstGeom prst="ellipse">
            <a:avLst/>
          </a:prstGeom>
          <a:solidFill>
            <a:schemeClr val="bg2">
              <a:lumMod val="50000"/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Протезирование зубов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11561" y="332657"/>
            <a:ext cx="2450512" cy="1047237"/>
          </a:xfrm>
          <a:prstGeom prst="ellipse">
            <a:avLst/>
          </a:prstGeom>
          <a:solidFill>
            <a:schemeClr val="bg2">
              <a:lumMod val="50000"/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Обустройство дома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915816" y="4005064"/>
            <a:ext cx="2952328" cy="2664296"/>
          </a:xfrm>
          <a:prstGeom prst="ellipse">
            <a:avLst/>
          </a:prstGeom>
          <a:solidFill>
            <a:srgbClr val="C00000">
              <a:alpha val="55000"/>
            </a:srgbClr>
          </a:solidFill>
          <a:ln w="3492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Гериатрия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932040" y="1772816"/>
            <a:ext cx="2592288" cy="2592288"/>
          </a:xfrm>
          <a:prstGeom prst="ellipse">
            <a:avLst/>
          </a:prstGeom>
          <a:solidFill>
            <a:srgbClr val="FFC000">
              <a:alpha val="47000"/>
            </a:srgbClr>
          </a:solidFill>
          <a:ln w="3492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Социальная служба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331640" y="1628800"/>
            <a:ext cx="2808312" cy="2664296"/>
          </a:xfrm>
          <a:prstGeom prst="ellipse">
            <a:avLst/>
          </a:prstGeom>
          <a:solidFill>
            <a:srgbClr val="00B050">
              <a:alpha val="48000"/>
            </a:srgbClr>
          </a:solidFill>
          <a:ln w="34925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Участковая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медицинская  служба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101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Какова реальность ?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131840" y="2780928"/>
            <a:ext cx="3168352" cy="3024336"/>
          </a:xfrm>
          <a:prstGeom prst="ellipse">
            <a:avLst/>
          </a:prstGeom>
          <a:solidFill>
            <a:srgbClr val="C00000">
              <a:alpha val="55000"/>
            </a:srgbClr>
          </a:solidFill>
          <a:ln w="3492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Гериатрия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427984" y="1484784"/>
            <a:ext cx="2952328" cy="2736304"/>
          </a:xfrm>
          <a:prstGeom prst="ellipse">
            <a:avLst/>
          </a:prstGeom>
          <a:solidFill>
            <a:srgbClr val="FFC000">
              <a:alpha val="47000"/>
            </a:srgbClr>
          </a:solidFill>
          <a:ln w="3492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Социальная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служба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907704" y="1484784"/>
            <a:ext cx="3024336" cy="2808312"/>
          </a:xfrm>
          <a:prstGeom prst="ellipse">
            <a:avLst/>
          </a:prstGeom>
          <a:solidFill>
            <a:srgbClr val="00B050">
              <a:alpha val="48000"/>
            </a:srgbClr>
          </a:solidFill>
          <a:ln w="34925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Участковая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медицинская служба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Заголовок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Как должно быть ?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Основы гериатрии в преподавании поликлинической терапии – необходимый компонент образования врача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" name="Picture 4" descr="hands_o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933056"/>
            <a:ext cx="4955940" cy="2239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Проблемы и сложности в работе с пожилыми пациентами  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7886700" cy="2592288"/>
          </a:xfrm>
        </p:spPr>
        <p:txBody>
          <a:bodyPr>
            <a:normAutofit/>
          </a:bodyPr>
          <a:lstStyle/>
          <a:p>
            <a:r>
              <a:rPr lang="ru-RU" dirty="0"/>
              <a:t>Загруженность врачей </a:t>
            </a:r>
            <a:r>
              <a:rPr lang="ru-RU" dirty="0" smtClean="0"/>
              <a:t>первичного звена</a:t>
            </a:r>
            <a:endParaRPr lang="ru-RU" dirty="0"/>
          </a:p>
          <a:p>
            <a:r>
              <a:rPr lang="ru-RU" dirty="0" smtClean="0"/>
              <a:t>Ориентация на болезнь, а не на </a:t>
            </a:r>
            <a:r>
              <a:rPr lang="ru-RU" dirty="0" smtClean="0"/>
              <a:t>больного</a:t>
            </a:r>
            <a:endParaRPr lang="ru-RU" dirty="0" smtClean="0"/>
          </a:p>
          <a:p>
            <a:r>
              <a:rPr lang="ru-RU" dirty="0" smtClean="0"/>
              <a:t>Неумение общаться с пожилыми пациентами</a:t>
            </a:r>
          </a:p>
          <a:p>
            <a:r>
              <a:rPr lang="ru-RU" dirty="0" smtClean="0"/>
              <a:t>Отсутствие знаний и навыков в оценке состояния пожилого человека</a:t>
            </a:r>
            <a:endParaRPr lang="en-US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2577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91822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Гериатрия – смена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парадигмы лечения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38862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Возраст-ассоциированные</a:t>
            </a:r>
            <a:r>
              <a:rPr lang="ru-RU" dirty="0" smtClean="0"/>
              <a:t> заболевания</a:t>
            </a:r>
          </a:p>
          <a:p>
            <a:r>
              <a:rPr lang="ru-RU" dirty="0" smtClean="0"/>
              <a:t>Особенности диагностики и лечения заболеваний</a:t>
            </a:r>
          </a:p>
          <a:p>
            <a:r>
              <a:rPr lang="ru-RU" dirty="0" smtClean="0"/>
              <a:t>Акцент на увеличение продолжительности лечения</a:t>
            </a:r>
          </a:p>
          <a:p>
            <a:r>
              <a:rPr lang="ru-RU" dirty="0" smtClean="0"/>
              <a:t>Лечение </a:t>
            </a:r>
            <a:r>
              <a:rPr lang="ru-RU" dirty="0" smtClean="0"/>
              <a:t>болезней</a:t>
            </a:r>
            <a:endParaRPr lang="ru-RU" dirty="0" smtClean="0"/>
          </a:p>
          <a:p>
            <a:r>
              <a:rPr lang="ru-RU" dirty="0" smtClean="0"/>
              <a:t>Подход к лечению в целом очень схож с лечением болезней у пациентов среднего возраста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32040" y="1700808"/>
            <a:ext cx="38862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Старческая астения</a:t>
            </a:r>
          </a:p>
          <a:p>
            <a:r>
              <a:rPr lang="ru-RU" dirty="0" err="1" smtClean="0"/>
              <a:t>Гериатрические</a:t>
            </a:r>
            <a:r>
              <a:rPr lang="ru-RU" dirty="0" smtClean="0"/>
              <a:t> синдромы</a:t>
            </a:r>
          </a:p>
          <a:p>
            <a:r>
              <a:rPr lang="ru-RU" dirty="0" smtClean="0"/>
              <a:t>Комплексная </a:t>
            </a:r>
            <a:r>
              <a:rPr lang="ru-RU" dirty="0" err="1" smtClean="0"/>
              <a:t>гериатрическая</a:t>
            </a:r>
            <a:r>
              <a:rPr lang="ru-RU" dirty="0" smtClean="0"/>
              <a:t> оценка</a:t>
            </a:r>
          </a:p>
          <a:p>
            <a:r>
              <a:rPr lang="ru-RU" dirty="0" smtClean="0"/>
              <a:t>Качество жизни и функционирование</a:t>
            </a:r>
          </a:p>
          <a:p>
            <a:r>
              <a:rPr lang="ru-RU" dirty="0" smtClean="0"/>
              <a:t>Длительное наблюдение и уход</a:t>
            </a:r>
          </a:p>
          <a:p>
            <a:r>
              <a:rPr lang="ru-RU" dirty="0" smtClean="0"/>
              <a:t>Акцент на социальную </a:t>
            </a:r>
            <a:r>
              <a:rPr lang="ru-RU" dirty="0" smtClean="0"/>
              <a:t>помощь</a:t>
            </a:r>
          </a:p>
          <a:p>
            <a:r>
              <a:rPr lang="ru-RU" dirty="0" smtClean="0"/>
              <a:t>Цель </a:t>
            </a:r>
            <a:r>
              <a:rPr lang="ru-RU" dirty="0" err="1" smtClean="0"/>
              <a:t>лечения-сохранение</a:t>
            </a:r>
            <a:r>
              <a:rPr lang="ru-RU" dirty="0" smtClean="0"/>
              <a:t> независимости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707904" y="3068960"/>
            <a:ext cx="1266440" cy="98868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Основные причины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формирования зависимости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4"/>
            <a:ext cx="4495800" cy="45259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Возраст-ассоциированные</a:t>
            </a:r>
            <a:r>
              <a:rPr lang="ru-RU" sz="4000" b="1" dirty="0" smtClean="0">
                <a:solidFill>
                  <a:srgbClr val="C00000"/>
                </a:solidFill>
              </a:rPr>
              <a:t> заболевания</a:t>
            </a:r>
          </a:p>
          <a:p>
            <a:pPr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Заболевания </a:t>
            </a:r>
            <a:r>
              <a:rPr lang="ru-RU" sz="3200" dirty="0" err="1" smtClean="0"/>
              <a:t>сердечно-сосудистой</a:t>
            </a:r>
            <a:r>
              <a:rPr lang="ru-RU" sz="3200" dirty="0" smtClean="0"/>
              <a:t> системы </a:t>
            </a:r>
          </a:p>
          <a:p>
            <a:r>
              <a:rPr lang="ru-RU" sz="3200" dirty="0" smtClean="0"/>
              <a:t>Заболевания опорно-двигательной системы</a:t>
            </a:r>
          </a:p>
          <a:p>
            <a:r>
              <a:rPr lang="ru-RU" sz="3200" dirty="0" smtClean="0"/>
              <a:t>Болезнь Альцгеймера</a:t>
            </a:r>
          </a:p>
          <a:p>
            <a:r>
              <a:rPr lang="ru-RU" sz="3200" dirty="0" smtClean="0"/>
              <a:t>Сахарный диабет 2 типа</a:t>
            </a:r>
          </a:p>
          <a:p>
            <a:r>
              <a:rPr lang="ru-RU" sz="3200" dirty="0" smtClean="0"/>
              <a:t>Онкологические заболевания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70911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Гериатрические</a:t>
            </a:r>
            <a:r>
              <a:rPr lang="ru-RU" sz="4000" b="1" dirty="0" smtClean="0">
                <a:solidFill>
                  <a:srgbClr val="C00000"/>
                </a:solidFill>
              </a:rPr>
              <a:t> синдромы ( более 60 синдромов)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Снижение </a:t>
            </a:r>
            <a:r>
              <a:rPr lang="ru-RU" sz="3200" dirty="0" smtClean="0"/>
              <a:t>физических и функциональных </a:t>
            </a:r>
            <a:r>
              <a:rPr lang="ru-RU" sz="3200" dirty="0" smtClean="0"/>
              <a:t>возможностей</a:t>
            </a:r>
          </a:p>
          <a:p>
            <a:r>
              <a:rPr lang="ru-RU" sz="3200" dirty="0" smtClean="0"/>
              <a:t>Повышение риска падений</a:t>
            </a:r>
          </a:p>
          <a:p>
            <a:r>
              <a:rPr lang="ru-RU" sz="3200" dirty="0" smtClean="0"/>
              <a:t>Снижение когнитивных функций</a:t>
            </a:r>
          </a:p>
          <a:p>
            <a:r>
              <a:rPr lang="ru-RU" sz="3200" dirty="0" smtClean="0"/>
              <a:t>Депрессия</a:t>
            </a:r>
          </a:p>
          <a:p>
            <a:r>
              <a:rPr lang="ru-RU" sz="3200" dirty="0" smtClean="0"/>
              <a:t>Нарушение питания</a:t>
            </a:r>
          </a:p>
          <a:p>
            <a:r>
              <a:rPr lang="ru-RU" sz="3200" dirty="0" smtClean="0"/>
              <a:t>Недержание мочи</a:t>
            </a:r>
          </a:p>
          <a:p>
            <a:r>
              <a:rPr lang="ru-RU" sz="3200" dirty="0" smtClean="0"/>
              <a:t>Ухудшение состояния зубов и ротовой полости</a:t>
            </a:r>
          </a:p>
          <a:p>
            <a:r>
              <a:rPr lang="ru-RU" sz="3200" dirty="0" smtClean="0"/>
              <a:t>Нарушения слуха/зрения</a:t>
            </a:r>
          </a:p>
          <a:p>
            <a:r>
              <a:rPr lang="ru-RU" sz="3200" dirty="0" err="1" smtClean="0"/>
              <a:t>Остеопороз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Качество жизни пожилого человека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78867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первую очередь обусловлено его независимостью от посторонней </a:t>
            </a:r>
            <a:r>
              <a:rPr lang="ru-RU" sz="2400" dirty="0" smtClean="0"/>
              <a:t>помощи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Зависимость начинается, когда наступает слабость мышц, развивается страх падений, снижается скорость ходьбы, возникают когнитивные </a:t>
            </a:r>
            <a:r>
              <a:rPr lang="ru-RU" sz="2400" dirty="0" smtClean="0"/>
              <a:t>нарушения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Количество </a:t>
            </a:r>
            <a:r>
              <a:rPr lang="ru-RU" sz="2400" b="1" dirty="0" smtClean="0">
                <a:solidFill>
                  <a:srgbClr val="C00000"/>
                </a:solidFill>
              </a:rPr>
              <a:t>заболеваний у </a:t>
            </a:r>
            <a:r>
              <a:rPr lang="ru-RU" sz="2400" b="1" dirty="0" smtClean="0">
                <a:solidFill>
                  <a:srgbClr val="C00000"/>
                </a:solidFill>
              </a:rPr>
              <a:t>пожилого человека, не влияет на его независимость </a:t>
            </a:r>
            <a:r>
              <a:rPr lang="ru-RU" sz="2400" b="1" dirty="0" smtClean="0">
                <a:solidFill>
                  <a:srgbClr val="C00000"/>
                </a:solidFill>
              </a:rPr>
              <a:t>! </a:t>
            </a:r>
            <a:r>
              <a:rPr lang="ru-RU" sz="1400" dirty="0" smtClean="0"/>
              <a:t>(</a:t>
            </a:r>
            <a:r>
              <a:rPr lang="ru-RU" sz="1400" dirty="0" smtClean="0"/>
              <a:t>Ф</a:t>
            </a:r>
            <a:r>
              <a:rPr lang="ru-RU" sz="1400" dirty="0" smtClean="0"/>
              <a:t>ролова Е.В., «Хрусталь»,2012)</a:t>
            </a:r>
            <a:endParaRPr lang="ru-RU" sz="1400" dirty="0"/>
          </a:p>
        </p:txBody>
      </p:sp>
      <p:pic>
        <p:nvPicPr>
          <p:cNvPr id="4" name="Picture 4" descr="endocrinology7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218160"/>
            <a:ext cx="4392488" cy="2639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419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Результаты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внедрения</a:t>
            </a:r>
            <a:br>
              <a:rPr 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+mn-lt"/>
              </a:rPr>
              <a:t>гериатрического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подхода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904656"/>
          </a:xfrm>
        </p:spPr>
        <p:txBody>
          <a:bodyPr>
            <a:normAutofit fontScale="55000" lnSpcReduction="20000"/>
          </a:bodyPr>
          <a:lstStyle/>
          <a:p>
            <a:pPr>
              <a:buClrTx/>
              <a:buFont typeface="Wingdings" pitchFamily="2" charset="2"/>
              <a:buChar char="§"/>
            </a:pPr>
            <a:endParaRPr lang="ru-RU" sz="5000" b="1" u="sng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ru-RU" sz="5000" b="1" dirty="0" smtClean="0"/>
              <a:t>Число посещений семейного врача в год  </a:t>
            </a:r>
            <a:r>
              <a:rPr lang="ru-RU" sz="5000" dirty="0" smtClean="0"/>
              <a:t>-</a:t>
            </a:r>
            <a:r>
              <a:rPr lang="ru-RU" sz="5000" dirty="0" err="1" smtClean="0"/>
              <a:t>↓</a:t>
            </a:r>
            <a:r>
              <a:rPr lang="ru-RU" sz="5000" dirty="0" smtClean="0"/>
              <a:t> </a:t>
            </a:r>
            <a:r>
              <a:rPr lang="ru-RU" sz="5000" b="1" dirty="0" smtClean="0"/>
              <a:t>11</a:t>
            </a:r>
            <a:r>
              <a:rPr lang="ru-RU" sz="5000" b="1" dirty="0" smtClean="0"/>
              <a:t>% (с </a:t>
            </a:r>
            <a:r>
              <a:rPr lang="ru-RU" sz="5000" b="1" dirty="0" smtClean="0"/>
              <a:t>12,3 до 11,0 в год на </a:t>
            </a:r>
            <a:r>
              <a:rPr lang="ru-RU" sz="5000" b="1" dirty="0" smtClean="0"/>
              <a:t>пациента) </a:t>
            </a:r>
            <a:r>
              <a:rPr lang="ru-RU" dirty="0" smtClean="0"/>
              <a:t>   </a:t>
            </a:r>
            <a:r>
              <a:rPr lang="ru-RU" sz="2900" dirty="0" smtClean="0"/>
              <a:t>(</a:t>
            </a:r>
            <a:r>
              <a:rPr lang="en-US" sz="2900" dirty="0" smtClean="0"/>
              <a:t>Press, Y., et al., </a:t>
            </a:r>
            <a:r>
              <a:rPr lang="en-US" sz="2900" dirty="0" err="1" smtClean="0"/>
              <a:t>Geriatr</a:t>
            </a:r>
            <a:r>
              <a:rPr lang="en-US" sz="2900" dirty="0" smtClean="0"/>
              <a:t> </a:t>
            </a:r>
            <a:r>
              <a:rPr lang="en-US" sz="2900" dirty="0" err="1" smtClean="0"/>
              <a:t>Gerontol</a:t>
            </a:r>
            <a:r>
              <a:rPr lang="en-US" sz="2900" dirty="0" smtClean="0"/>
              <a:t> Int. 2012 Oct;12(4):725-32</a:t>
            </a:r>
            <a:r>
              <a:rPr lang="ru-RU" sz="2900" dirty="0" smtClean="0"/>
              <a:t>)</a:t>
            </a:r>
            <a:endParaRPr lang="ru-RU" dirty="0" smtClean="0"/>
          </a:p>
          <a:p>
            <a:pPr>
              <a:buClrTx/>
              <a:buNone/>
            </a:pPr>
            <a:endParaRPr lang="ru-RU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ru-RU" sz="4200" dirty="0" smtClean="0"/>
              <a:t> </a:t>
            </a:r>
            <a:r>
              <a:rPr lang="ru-RU" sz="5000" b="1" dirty="0" smtClean="0"/>
              <a:t>Время госпитализации  - </a:t>
            </a:r>
            <a:r>
              <a:rPr lang="ru-RU" sz="5000" dirty="0" err="1" smtClean="0"/>
              <a:t>↓</a:t>
            </a:r>
            <a:r>
              <a:rPr lang="ru-RU" sz="5000" b="1" dirty="0" smtClean="0"/>
              <a:t> на 10% ( с 2,8 до 2,54 дней в </a:t>
            </a:r>
            <a:r>
              <a:rPr lang="ru-RU" sz="5000" b="1" dirty="0" smtClean="0"/>
              <a:t>году) </a:t>
            </a:r>
            <a:r>
              <a:rPr lang="ru-RU" dirty="0" smtClean="0"/>
              <a:t> </a:t>
            </a:r>
            <a:r>
              <a:rPr lang="ru-RU" sz="2900" dirty="0" smtClean="0"/>
              <a:t>(</a:t>
            </a:r>
            <a:r>
              <a:rPr lang="en-US" sz="2900" dirty="0" err="1" smtClean="0"/>
              <a:t>Stessman</a:t>
            </a:r>
            <a:r>
              <a:rPr lang="en-US" sz="2900" dirty="0" smtClean="0"/>
              <a:t>, J., et al.,</a:t>
            </a:r>
            <a:r>
              <a:rPr lang="en-US" sz="2900" i="1" dirty="0" smtClean="0"/>
              <a:t>.</a:t>
            </a:r>
            <a:r>
              <a:rPr lang="en-US" sz="2900" dirty="0" smtClean="0"/>
              <a:t> J Am </a:t>
            </a:r>
            <a:r>
              <a:rPr lang="en-US" sz="2900" dirty="0" err="1" smtClean="0"/>
              <a:t>Geriatr</a:t>
            </a:r>
            <a:r>
              <a:rPr lang="en-US" sz="2900" dirty="0" smtClean="0"/>
              <a:t> Soc, 1996. 44(5): p. 591-8</a:t>
            </a:r>
            <a:r>
              <a:rPr lang="ru-RU" sz="2900" dirty="0" smtClean="0"/>
              <a:t>)</a:t>
            </a:r>
          </a:p>
          <a:p>
            <a:pPr>
              <a:buClrTx/>
              <a:buFont typeface="Wingdings" pitchFamily="2" charset="2"/>
              <a:buChar char="§"/>
            </a:pPr>
            <a:endParaRPr lang="ru-RU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ru-RU" sz="5000" b="1" dirty="0" smtClean="0"/>
              <a:t>Количества госпитализаций  </a:t>
            </a:r>
            <a:r>
              <a:rPr lang="en-US" sz="5000" b="1" dirty="0" smtClean="0"/>
              <a:t>- </a:t>
            </a:r>
            <a:r>
              <a:rPr lang="ru-RU" sz="5000" b="1" dirty="0" smtClean="0"/>
              <a:t> </a:t>
            </a:r>
            <a:r>
              <a:rPr lang="ru-RU" sz="5000" dirty="0" err="1" smtClean="0"/>
              <a:t>↓</a:t>
            </a:r>
            <a:r>
              <a:rPr lang="ru-RU" sz="5000" b="1" dirty="0" smtClean="0"/>
              <a:t> </a:t>
            </a:r>
            <a:r>
              <a:rPr lang="ru-RU" sz="5000" b="1" dirty="0" smtClean="0"/>
              <a:t>на</a:t>
            </a:r>
            <a:r>
              <a:rPr lang="en-US" sz="5000" b="1" dirty="0" smtClean="0"/>
              <a:t> 18%</a:t>
            </a:r>
            <a:r>
              <a:rPr lang="ru-RU" sz="5000" b="1" dirty="0" smtClean="0"/>
              <a:t>  </a:t>
            </a:r>
            <a:r>
              <a:rPr lang="ru-RU" sz="2900" dirty="0" smtClean="0"/>
              <a:t>(</a:t>
            </a:r>
            <a:r>
              <a:rPr lang="en-US" sz="2900" dirty="0" err="1" smtClean="0"/>
              <a:t>Landi</a:t>
            </a:r>
            <a:r>
              <a:rPr lang="en-US" sz="2900" dirty="0" smtClean="0"/>
              <a:t>, F., et al.,</a:t>
            </a:r>
            <a:r>
              <a:rPr lang="ru-RU" sz="2900" dirty="0" smtClean="0"/>
              <a:t>, 2001. 54(9): </a:t>
            </a:r>
            <a:r>
              <a:rPr lang="en-US" sz="2900" dirty="0" smtClean="0"/>
              <a:t>p</a:t>
            </a:r>
            <a:r>
              <a:rPr lang="ru-RU" sz="2900" dirty="0" smtClean="0"/>
              <a:t>. 968-70)</a:t>
            </a:r>
          </a:p>
          <a:p>
            <a:pPr>
              <a:buClrTx/>
              <a:buNone/>
            </a:pPr>
            <a:endParaRPr lang="ru-RU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ru-RU" sz="5000" b="1" dirty="0" err="1" smtClean="0"/>
              <a:t>Институализация</a:t>
            </a:r>
            <a:r>
              <a:rPr lang="ru-RU" sz="5000" b="1" dirty="0" smtClean="0"/>
              <a:t> </a:t>
            </a:r>
            <a:r>
              <a:rPr lang="ru-RU" sz="5000" b="1" dirty="0" smtClean="0"/>
              <a:t> </a:t>
            </a:r>
            <a:r>
              <a:rPr lang="ru-RU" sz="5000" dirty="0" smtClean="0"/>
              <a:t>- </a:t>
            </a:r>
            <a:r>
              <a:rPr lang="ru-RU" sz="5000" dirty="0" err="1" smtClean="0"/>
              <a:t>↓</a:t>
            </a:r>
            <a:r>
              <a:rPr lang="ru-RU" sz="5000" dirty="0" smtClean="0"/>
              <a:t> </a:t>
            </a:r>
            <a:r>
              <a:rPr lang="ru-RU" sz="5000" b="1" dirty="0" smtClean="0"/>
              <a:t> на 23%</a:t>
            </a:r>
            <a:r>
              <a:rPr lang="ru-RU" b="1" dirty="0" smtClean="0"/>
              <a:t>  </a:t>
            </a:r>
            <a:r>
              <a:rPr lang="ru-RU" sz="2900" dirty="0" smtClean="0"/>
              <a:t>(</a:t>
            </a:r>
            <a:r>
              <a:rPr lang="en-US" sz="2900" dirty="0" err="1" smtClean="0"/>
              <a:t>Ploeg</a:t>
            </a:r>
            <a:r>
              <a:rPr lang="en-US" sz="2900" dirty="0" smtClean="0"/>
              <a:t> J et al. Can </a:t>
            </a:r>
            <a:r>
              <a:rPr lang="en-US" sz="2900" dirty="0" err="1" smtClean="0"/>
              <a:t>Fam</a:t>
            </a:r>
            <a:r>
              <a:rPr lang="en-US" sz="2900" dirty="0" smtClean="0"/>
              <a:t> Physician </a:t>
            </a:r>
            <a:r>
              <a:rPr lang="en-US" sz="2900" dirty="0" smtClean="0"/>
              <a:t>2005;51:1244-5</a:t>
            </a:r>
            <a:r>
              <a:rPr lang="ru-RU" sz="2900" dirty="0" smtClean="0"/>
              <a:t>)</a:t>
            </a:r>
            <a:endParaRPr lang="ru-RU" sz="2900" dirty="0" smtClean="0"/>
          </a:p>
          <a:p>
            <a:pPr>
              <a:buClrTx/>
              <a:buFont typeface="Wingdings" pitchFamily="2" charset="2"/>
              <a:buChar char="§"/>
            </a:pPr>
            <a:endParaRPr lang="ru-RU" dirty="0" smtClean="0"/>
          </a:p>
          <a:p>
            <a:pPr>
              <a:buClrTx/>
              <a:buFont typeface="Wingdings" pitchFamily="2" charset="2"/>
              <a:buChar char="§"/>
            </a:pPr>
            <a:r>
              <a:rPr lang="ru-RU" sz="5000" b="1" dirty="0" smtClean="0"/>
              <a:t>Смертность</a:t>
            </a:r>
            <a:r>
              <a:rPr lang="en-US" sz="5000" b="1" dirty="0" smtClean="0"/>
              <a:t>:</a:t>
            </a:r>
            <a:r>
              <a:rPr lang="ru-RU" sz="5000" b="1" dirty="0" smtClean="0"/>
              <a:t> </a:t>
            </a:r>
            <a:r>
              <a:rPr lang="en-US" sz="5000" dirty="0" smtClean="0"/>
              <a:t>- </a:t>
            </a:r>
            <a:r>
              <a:rPr lang="ru-RU" sz="5000" dirty="0" err="1" smtClean="0"/>
              <a:t>↓</a:t>
            </a:r>
            <a:r>
              <a:rPr lang="ru-RU" sz="5000" dirty="0" smtClean="0"/>
              <a:t> </a:t>
            </a:r>
            <a:r>
              <a:rPr lang="ru-RU" sz="5000" b="1" dirty="0" smtClean="0"/>
              <a:t> на</a:t>
            </a:r>
            <a:r>
              <a:rPr lang="en-US" sz="5000" b="1" dirty="0" smtClean="0"/>
              <a:t> 16,3%</a:t>
            </a:r>
            <a:r>
              <a:rPr lang="ru-RU" sz="5000" b="1" dirty="0" smtClean="0"/>
              <a:t> </a:t>
            </a:r>
            <a:r>
              <a:rPr lang="ru-RU" sz="5000" b="1" dirty="0" smtClean="0"/>
              <a:t>   </a:t>
            </a:r>
            <a:r>
              <a:rPr lang="ru-RU" sz="2900" dirty="0" smtClean="0"/>
              <a:t>(</a:t>
            </a:r>
            <a:r>
              <a:rPr lang="en-US" sz="2900" dirty="0" err="1" smtClean="0"/>
              <a:t>Boult</a:t>
            </a:r>
            <a:r>
              <a:rPr lang="en-US" sz="2900" dirty="0" smtClean="0"/>
              <a:t>, C., et al., J Am </a:t>
            </a:r>
            <a:r>
              <a:rPr lang="en-US" sz="2900" dirty="0" err="1" smtClean="0"/>
              <a:t>Geriatr</a:t>
            </a:r>
            <a:r>
              <a:rPr lang="en-US" sz="2900" dirty="0" smtClean="0"/>
              <a:t> Soc</a:t>
            </a:r>
            <a:r>
              <a:rPr lang="ru-RU" sz="2900" dirty="0" smtClean="0"/>
              <a:t>, 1994. 42(5): </a:t>
            </a:r>
            <a:r>
              <a:rPr lang="en-US" sz="2900" dirty="0" smtClean="0"/>
              <a:t>p</a:t>
            </a:r>
            <a:r>
              <a:rPr lang="ru-RU" sz="2900" dirty="0" smtClean="0"/>
              <a:t>. 465-70) </a:t>
            </a:r>
          </a:p>
          <a:p>
            <a:pPr>
              <a:buClrTx/>
              <a:buNone/>
            </a:pPr>
            <a:r>
              <a:rPr lang="ru-RU" dirty="0" smtClean="0"/>
              <a:t>                                                     - </a:t>
            </a:r>
            <a:r>
              <a:rPr lang="ru-RU" sz="5000" dirty="0" err="1" smtClean="0"/>
              <a:t>↓</a:t>
            </a:r>
            <a:r>
              <a:rPr lang="ru-RU" sz="5000" dirty="0" smtClean="0"/>
              <a:t> </a:t>
            </a:r>
            <a:r>
              <a:rPr lang="ru-RU" sz="5000" b="1" dirty="0" smtClean="0"/>
              <a:t>на 17% </a:t>
            </a:r>
            <a:r>
              <a:rPr lang="ru-RU" b="1" dirty="0" smtClean="0"/>
              <a:t> </a:t>
            </a:r>
            <a:r>
              <a:rPr lang="ru-RU" sz="2900" dirty="0" smtClean="0"/>
              <a:t>(</a:t>
            </a:r>
            <a:r>
              <a:rPr lang="en-US" sz="2900" dirty="0" err="1" smtClean="0"/>
              <a:t>Ploeg</a:t>
            </a:r>
            <a:r>
              <a:rPr lang="en-US" sz="2900" dirty="0" smtClean="0"/>
              <a:t> J et al. Can </a:t>
            </a:r>
            <a:r>
              <a:rPr lang="en-US" sz="2900" dirty="0" err="1" smtClean="0"/>
              <a:t>Fam</a:t>
            </a:r>
            <a:r>
              <a:rPr lang="en-US" sz="2900" dirty="0" smtClean="0"/>
              <a:t> Physician 2005;51:1244-5 </a:t>
            </a:r>
            <a:r>
              <a:rPr lang="ru-RU" sz="2900" dirty="0" smtClean="0"/>
              <a:t>)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73024" y="260648"/>
            <a:ext cx="9217024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Гериатрия – смена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парадигмы преподавания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38862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Нозологический принцип</a:t>
            </a:r>
          </a:p>
          <a:p>
            <a:r>
              <a:rPr lang="ru-RU" dirty="0" smtClean="0"/>
              <a:t>Ориентация на болезнь, а не на пациента в целом</a:t>
            </a:r>
          </a:p>
          <a:p>
            <a:r>
              <a:rPr lang="ru-RU" dirty="0" smtClean="0"/>
              <a:t>Неумение общаться с пожилыми пациентами</a:t>
            </a:r>
          </a:p>
          <a:p>
            <a:r>
              <a:rPr lang="ru-RU" dirty="0" smtClean="0"/>
              <a:t>Отсутствие знаний и навыков в оценке состояния пожилого человека</a:t>
            </a:r>
          </a:p>
          <a:p>
            <a:r>
              <a:rPr lang="ru-RU" dirty="0" smtClean="0"/>
              <a:t>Минимальный акцент на социальные проблемы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57800" y="1844824"/>
            <a:ext cx="38862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Синдромальный</a:t>
            </a:r>
            <a:r>
              <a:rPr lang="ru-RU" dirty="0" smtClean="0"/>
              <a:t> принцип</a:t>
            </a:r>
          </a:p>
          <a:p>
            <a:r>
              <a:rPr lang="ru-RU" dirty="0" smtClean="0"/>
              <a:t>Ориентация на функциональные возможности и качество жизни</a:t>
            </a:r>
          </a:p>
          <a:p>
            <a:r>
              <a:rPr lang="ru-RU" dirty="0" err="1" smtClean="0"/>
              <a:t>Цель-ориентированный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Акцент на социальные проблемы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923928" y="3068960"/>
            <a:ext cx="1266440" cy="98868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Результаты внедрения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3200" b="1" dirty="0" err="1" smtClean="0">
                <a:solidFill>
                  <a:srgbClr val="C00000"/>
                </a:solidFill>
                <a:latin typeface="+mn-lt"/>
              </a:rPr>
              <a:t>гериатрического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 подхода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44824"/>
            <a:ext cx="8733656" cy="381642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4200" b="1" dirty="0" smtClean="0"/>
              <a:t>Стоимость (стационар на дому</a:t>
            </a:r>
            <a:r>
              <a:rPr lang="ru-RU" sz="4200" b="1" dirty="0" smtClean="0"/>
              <a:t>):</a:t>
            </a:r>
            <a:r>
              <a:rPr lang="ru-RU" sz="4200" dirty="0" smtClean="0"/>
              <a:t> </a:t>
            </a:r>
            <a:r>
              <a:rPr lang="ru-RU" sz="4200" b="1" dirty="0" smtClean="0"/>
              <a:t>экономия </a:t>
            </a:r>
            <a:r>
              <a:rPr lang="ru-RU" sz="4200" b="1" dirty="0" smtClean="0"/>
              <a:t>3,5 тыс. $ в год на 1 пациента ( 741 пациент, 26 </a:t>
            </a:r>
            <a:r>
              <a:rPr lang="ru-RU" sz="4200" b="1" dirty="0" err="1" smtClean="0"/>
              <a:t>месяцев=</a:t>
            </a:r>
            <a:r>
              <a:rPr lang="ru-RU" sz="4200" b="1" dirty="0" smtClean="0"/>
              <a:t> 5,7 мил. </a:t>
            </a:r>
            <a:r>
              <a:rPr lang="en-US" sz="4200" b="1" dirty="0" smtClean="0"/>
              <a:t>$ </a:t>
            </a:r>
            <a:r>
              <a:rPr lang="ru-RU" sz="4200" b="1" dirty="0" smtClean="0"/>
              <a:t>экономии</a:t>
            </a:r>
            <a:r>
              <a:rPr lang="en-US" sz="4200" b="1" dirty="0" smtClean="0"/>
              <a:t>)</a:t>
            </a:r>
            <a:r>
              <a:rPr lang="ru-RU" sz="4200" dirty="0" smtClean="0"/>
              <a:t> </a:t>
            </a:r>
            <a:r>
              <a:rPr lang="en-US" dirty="0" err="1" smtClean="0"/>
              <a:t>Stessman</a:t>
            </a:r>
            <a:r>
              <a:rPr lang="en-US" dirty="0" smtClean="0"/>
              <a:t>, J., et al., </a:t>
            </a:r>
            <a:r>
              <a:rPr lang="en-US" i="1" dirty="0" smtClean="0"/>
              <a:t>Decreased hospital utilization by older adults attributable to a home hospitalization program.</a:t>
            </a:r>
            <a:r>
              <a:rPr lang="en-US" dirty="0" smtClean="0"/>
              <a:t> J Am </a:t>
            </a:r>
            <a:r>
              <a:rPr lang="en-US" dirty="0" err="1" smtClean="0"/>
              <a:t>Geriatr</a:t>
            </a:r>
            <a:r>
              <a:rPr lang="en-US" dirty="0" smtClean="0"/>
              <a:t> Soc</a:t>
            </a:r>
            <a:r>
              <a:rPr lang="ru-RU" dirty="0" smtClean="0"/>
              <a:t>, 1996. 44(5): </a:t>
            </a:r>
            <a:r>
              <a:rPr lang="en-US" dirty="0" smtClean="0"/>
              <a:t>p</a:t>
            </a:r>
            <a:r>
              <a:rPr lang="ru-RU" dirty="0" smtClean="0"/>
              <a:t>. 591-8.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200" b="1" dirty="0" smtClean="0"/>
              <a:t>Стоимость (реабилитация на </a:t>
            </a:r>
            <a:r>
              <a:rPr lang="ru-RU" sz="4200" b="1" dirty="0" smtClean="0"/>
              <a:t>дому)</a:t>
            </a:r>
            <a:r>
              <a:rPr lang="ru-RU" sz="4200" dirty="0" smtClean="0"/>
              <a:t> </a:t>
            </a:r>
            <a:r>
              <a:rPr lang="ru-RU" sz="4200" b="1" dirty="0" smtClean="0"/>
              <a:t>экономия </a:t>
            </a:r>
            <a:r>
              <a:rPr lang="ru-RU" sz="4200" b="1" dirty="0" smtClean="0"/>
              <a:t>5,5 </a:t>
            </a:r>
            <a:r>
              <a:rPr lang="ru-RU" sz="4200" b="1" dirty="0" err="1" smtClean="0"/>
              <a:t>тыс</a:t>
            </a:r>
            <a:r>
              <a:rPr lang="ru-RU" sz="4200" b="1" dirty="0" smtClean="0"/>
              <a:t> $ на пациента</a:t>
            </a:r>
            <a:r>
              <a:rPr lang="ru-RU" sz="4200" dirty="0" smtClean="0"/>
              <a:t> </a:t>
            </a:r>
            <a:r>
              <a:rPr lang="en-US" dirty="0" smtClean="0"/>
              <a:t>Press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dirty="0" smtClean="0"/>
              <a:t>- </a:t>
            </a:r>
            <a:r>
              <a:rPr lang="en-US" dirty="0" smtClean="0"/>
              <a:t>unpublished </a:t>
            </a:r>
            <a:r>
              <a:rPr lang="en-US" dirty="0" smtClean="0"/>
              <a:t>data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200" b="1" dirty="0" smtClean="0"/>
              <a:t>Стоимость (ИВЛ на </a:t>
            </a:r>
            <a:r>
              <a:rPr lang="ru-RU" sz="4200" b="1" dirty="0" smtClean="0"/>
              <a:t>дому)экономия </a:t>
            </a:r>
            <a:r>
              <a:rPr lang="ru-RU" sz="4200" b="1" dirty="0" smtClean="0"/>
              <a:t>56,0 </a:t>
            </a:r>
            <a:r>
              <a:rPr lang="ru-RU" sz="4200" b="1" dirty="0" err="1" smtClean="0"/>
              <a:t>тыс</a:t>
            </a:r>
            <a:r>
              <a:rPr lang="ru-RU" sz="4200" b="1" dirty="0" smtClean="0"/>
              <a:t> $ на пациента в </a:t>
            </a:r>
            <a:r>
              <a:rPr lang="ru-RU" sz="4200" b="1" dirty="0" smtClean="0"/>
              <a:t>год</a:t>
            </a:r>
            <a:r>
              <a:rPr lang="ru-RU" sz="4200" dirty="0" smtClean="0"/>
              <a:t> </a:t>
            </a:r>
            <a:r>
              <a:rPr lang="en-US" dirty="0" smtClean="0"/>
              <a:t>Press</a:t>
            </a:r>
            <a:r>
              <a:rPr lang="en-US" dirty="0" smtClean="0"/>
              <a:t>, Y- unpublished data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1125</Words>
  <Application>Microsoft Office PowerPoint</Application>
  <PresentationFormat>Экран (4:3)</PresentationFormat>
  <Paragraphs>224</Paragraphs>
  <Slides>25</Slides>
  <Notes>10</Notes>
  <HiddenSlides>4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Тема Office</vt:lpstr>
      <vt:lpstr>1_Тема Office</vt:lpstr>
      <vt:lpstr>2_Тема Office</vt:lpstr>
      <vt:lpstr>4_Тема Office</vt:lpstr>
      <vt:lpstr>3_Тема Office</vt:lpstr>
      <vt:lpstr>Основы гериатрии в преподавании поликлинической терапии</vt:lpstr>
      <vt:lpstr>Слайд 2</vt:lpstr>
      <vt:lpstr>Проблемы и сложности в работе с пожилыми пациентами  </vt:lpstr>
      <vt:lpstr>Гериатрия – смена парадигмы лечения</vt:lpstr>
      <vt:lpstr>Основные причины  формирования зависимости</vt:lpstr>
      <vt:lpstr>Качество жизни пожилого человека</vt:lpstr>
      <vt:lpstr>Результаты внедрения  гериатрического подхода</vt:lpstr>
      <vt:lpstr>Гериатрия – смена парадигмы преподавания</vt:lpstr>
      <vt:lpstr>Результаты внедрения  гериатрического подхода</vt:lpstr>
      <vt:lpstr>Гериатрия: основное содержание</vt:lpstr>
      <vt:lpstr>Количество «хрупких» пожилых людей, проживающих дома в возрасте старше 65 лет</vt:lpstr>
      <vt:lpstr>Степень независимости – основная характеристика качества жизни пожилого  человека</vt:lpstr>
      <vt:lpstr>Frailty, или старческая астения,   континуум старения</vt:lpstr>
      <vt:lpstr>Слайд 14</vt:lpstr>
      <vt:lpstr>Слайд 15</vt:lpstr>
      <vt:lpstr>Что должен знать  врач первичного звена ?</vt:lpstr>
      <vt:lpstr>СКРИНИГ (выделение «хрупких») – задача врачей первичного звена</vt:lpstr>
      <vt:lpstr>Задачи гериатрического консультирования </vt:lpstr>
      <vt:lpstr>Комплексная гериатрическая оценка</vt:lpstr>
      <vt:lpstr>Цель оказания помощи пожилым</vt:lpstr>
      <vt:lpstr>Модель оказания помощи, ориентированной на цель</vt:lpstr>
      <vt:lpstr>Слайд 22</vt:lpstr>
      <vt:lpstr>Какова реальность ? </vt:lpstr>
      <vt:lpstr>Как должно быть ? </vt:lpstr>
      <vt:lpstr>Основы гериатрии в преподавании поликлинической терапии – необходимый компонент образования врача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melary</dc:creator>
  <cp:lastModifiedBy>Tkacheva Olga</cp:lastModifiedBy>
  <cp:revision>159</cp:revision>
  <dcterms:created xsi:type="dcterms:W3CDTF">2014-07-22T06:16:21Z</dcterms:created>
  <dcterms:modified xsi:type="dcterms:W3CDTF">2016-02-28T20:05:57Z</dcterms:modified>
</cp:coreProperties>
</file>