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85" r:id="rId2"/>
    <p:sldId id="543" r:id="rId3"/>
    <p:sldId id="546" r:id="rId4"/>
    <p:sldId id="547" r:id="rId5"/>
    <p:sldId id="548" r:id="rId6"/>
    <p:sldId id="549" r:id="rId7"/>
    <p:sldId id="552" r:id="rId8"/>
    <p:sldId id="550" r:id="rId9"/>
    <p:sldId id="551" r:id="rId10"/>
    <p:sldId id="553" r:id="rId11"/>
    <p:sldId id="554" r:id="rId12"/>
    <p:sldId id="555" r:id="rId13"/>
    <p:sldId id="556" r:id="rId14"/>
    <p:sldId id="557" r:id="rId15"/>
    <p:sldId id="558" r:id="rId16"/>
    <p:sldId id="4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C80A"/>
    <a:srgbClr val="004DE6"/>
    <a:srgbClr val="FF6600"/>
    <a:srgbClr val="003296"/>
    <a:srgbClr val="CFCF03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77" autoAdjust="0"/>
  </p:normalViewPr>
  <p:slideViewPr>
    <p:cSldViewPr>
      <p:cViewPr varScale="1">
        <p:scale>
          <a:sx n="59" d="100"/>
          <a:sy n="59" d="100"/>
        </p:scale>
        <p:origin x="-8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8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aseline="0">
                <a:solidFill>
                  <a:schemeClr val="tx2"/>
                </a:solidFill>
              </a:defRPr>
            </a:pPr>
            <a:r>
              <a:rPr lang="ru-RU" sz="1800" dirty="0">
                <a:solidFill>
                  <a:srgbClr val="C00000"/>
                </a:solidFill>
              </a:rPr>
              <a:t>Доля часов, выделяемых на обучение оказанию </a:t>
            </a:r>
            <a:r>
              <a:rPr lang="ru-RU" sz="1800" dirty="0" smtClean="0">
                <a:solidFill>
                  <a:srgbClr val="C00000"/>
                </a:solidFill>
              </a:rPr>
              <a:t>скорой медицинской помощи пациентам различных профилей,</a:t>
            </a:r>
            <a:r>
              <a:rPr lang="ru-RU" sz="1800" baseline="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в </a:t>
            </a:r>
            <a:r>
              <a:rPr lang="ru-RU" sz="1800" dirty="0">
                <a:solidFill>
                  <a:srgbClr val="C00000"/>
                </a:solidFill>
              </a:rPr>
              <a:t>интернатуре (ординатуре) по скорой медицинской помощи</a:t>
            </a:r>
          </a:p>
        </c:rich>
      </c:tx>
      <c:layout>
        <c:manualLayout>
          <c:xMode val="edge"/>
          <c:yMode val="edge"/>
          <c:x val="0.14420700828279201"/>
          <c:y val="1.2665085187457622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76902887139109E-2"/>
          <c:y val="0.33356024506467508"/>
          <c:w val="0.4796008311461068"/>
          <c:h val="0.59006126616746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часов, выделяемых на обучение оказанию СМП пациентам кардиологического профиля в интернатуре (ординатуре) по скорой медицинской помощи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3627854040368839E-2"/>
                  <c:y val="-0.21211980855334328"/>
                </c:manualLayout>
              </c:layout>
              <c:tx>
                <c:rich>
                  <a:bodyPr/>
                  <a:lstStyle/>
                  <a:p>
                    <a:pPr>
                      <a:defRPr sz="1600" b="1" u="sng"/>
                    </a:pPr>
                    <a:r>
                      <a:rPr lang="en-US" sz="1600" b="1" u="sng" dirty="0"/>
                      <a:t>9,9%</a:t>
                    </a:r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1.1864794555547831E-2"/>
                  <c:y val="-3.715485564304459E-2"/>
                </c:manualLayout>
              </c:layout>
              <c:showVal val="1"/>
            </c:dLbl>
            <c:dLbl>
              <c:idx val="5"/>
              <c:layout>
                <c:manualLayout>
                  <c:x val="2.6647965879265365E-2"/>
                  <c:y val="-1.2266481395707997E-3"/>
                </c:manualLayout>
              </c:layout>
              <c:showVal val="1"/>
            </c:dLbl>
            <c:dLbl>
              <c:idx val="7"/>
              <c:layout>
                <c:manualLayout>
                  <c:x val="-4.8961176727909006E-2"/>
                  <c:y val="8.3924193299367761E-2"/>
                </c:manualLayout>
              </c:layout>
              <c:showVal val="1"/>
            </c:dLbl>
            <c:dLbl>
              <c:idx val="8"/>
              <c:layout>
                <c:manualLayout>
                  <c:x val="1.1198162729658767E-2"/>
                  <c:y val="6.4561371005094986E-2"/>
                </c:manualLayout>
              </c:layout>
              <c:showVal val="1"/>
            </c:dLbl>
            <c:dLbl>
              <c:idx val="9"/>
              <c:layout>
                <c:manualLayout>
                  <c:x val="3.6416219543353737E-2"/>
                  <c:y val="0.10511147136019762"/>
                </c:manualLayout>
              </c:layout>
              <c:showVal val="1"/>
            </c:dLbl>
            <c:dLbl>
              <c:idx val="10"/>
              <c:layout>
                <c:manualLayout>
                  <c:x val="1.0520559930008784E-3"/>
                  <c:y val="7.0385363594256595E-2"/>
                </c:manualLayout>
              </c:layout>
              <c:showVal val="1"/>
            </c:dLbl>
            <c:dLbl>
              <c:idx val="12"/>
              <c:layout>
                <c:manualLayout>
                  <c:x val="-8.0600655006620048E-3"/>
                  <c:y val="-5.466465956461333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 u="none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Лист1!$A$2:$A$16</c:f>
              <c:strCache>
                <c:ptCount val="15"/>
                <c:pt idx="0">
                  <c:v>АНЕСТЕЗИОЛОГИЯ И РЕАНИМАТОЛОГИЯ</c:v>
                </c:pt>
                <c:pt idx="1">
                  <c:v>Сосудистая хирургия</c:v>
                </c:pt>
                <c:pt idx="2">
                  <c:v>Хирургия повреждений</c:v>
                </c:pt>
                <c:pt idx="3">
                  <c:v>Урология</c:v>
                </c:pt>
                <c:pt idx="4">
                  <c:v>Педиатрия</c:v>
                </c:pt>
                <c:pt idx="5">
                  <c:v>Терапия</c:v>
                </c:pt>
                <c:pt idx="6">
                  <c:v>Пульмонология</c:v>
                </c:pt>
                <c:pt idx="7">
                  <c:v>Психиатрия</c:v>
                </c:pt>
                <c:pt idx="8">
                  <c:v>Кардиология</c:v>
                </c:pt>
                <c:pt idx="9">
                  <c:v>Общая хирургия</c:v>
                </c:pt>
                <c:pt idx="10">
                  <c:v>Акушерство и гинекология</c:v>
                </c:pt>
                <c:pt idx="11">
                  <c:v>Неврология</c:v>
                </c:pt>
                <c:pt idx="12">
                  <c:v>Травматолология</c:v>
                </c:pt>
                <c:pt idx="13">
                  <c:v>Токсикология</c:v>
                </c:pt>
                <c:pt idx="14">
                  <c:v>Остальные разделы программы подготовки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9.9000000000000227E-2</c:v>
                </c:pt>
                <c:pt idx="1">
                  <c:v>2.4000000000000014E-2</c:v>
                </c:pt>
                <c:pt idx="2">
                  <c:v>7.3000000000000037E-2</c:v>
                </c:pt>
                <c:pt idx="3">
                  <c:v>1.2000000000000007E-2</c:v>
                </c:pt>
                <c:pt idx="4">
                  <c:v>9.1000000000000025E-2</c:v>
                </c:pt>
                <c:pt idx="5">
                  <c:v>9.7000000000000045E-2</c:v>
                </c:pt>
                <c:pt idx="6">
                  <c:v>2.5000000000000015E-2</c:v>
                </c:pt>
                <c:pt idx="7">
                  <c:v>5.7000000000000113E-2</c:v>
                </c:pt>
                <c:pt idx="8">
                  <c:v>9.8000000000000226E-2</c:v>
                </c:pt>
                <c:pt idx="9">
                  <c:v>9.7000000000000045E-2</c:v>
                </c:pt>
                <c:pt idx="10">
                  <c:v>6.7000000000000073E-2</c:v>
                </c:pt>
                <c:pt idx="11">
                  <c:v>6.9000000000000103E-2</c:v>
                </c:pt>
                <c:pt idx="12">
                  <c:v>8.2000000000000003E-2</c:v>
                </c:pt>
                <c:pt idx="13">
                  <c:v>4.5000000000000033E-2</c:v>
                </c:pt>
                <c:pt idx="14">
                  <c:v>6.4000000000000112E-2</c:v>
                </c:pt>
              </c:numCache>
            </c:numRef>
          </c:val>
        </c:ser>
      </c:pie3DChart>
    </c:plotArea>
    <c:legend>
      <c:legendPos val="r"/>
      <c:legendEntry>
        <c:idx val="8"/>
        <c:txPr>
          <a:bodyPr/>
          <a:lstStyle/>
          <a:p>
            <a:pPr>
              <a:defRPr sz="1400" b="0" u="none" baseline="0">
                <a:solidFill>
                  <a:schemeClr val="tx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9063702974627896"/>
          <c:y val="0.14539600864394289"/>
          <c:w val="0.40241852580927651"/>
          <c:h val="0.78310143584993053"/>
        </c:manualLayout>
      </c:layout>
      <c:txPr>
        <a:bodyPr/>
        <a:lstStyle/>
        <a:p>
          <a:pPr>
            <a:defRPr sz="1400" baseline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aseline="0">
                <a:solidFill>
                  <a:schemeClr val="tx2"/>
                </a:solidFill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Доля пациентов различных профилей в структуре вызовов скорой медицинской помощи</a:t>
            </a:r>
            <a:endParaRPr lang="ru-RU" sz="18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4420700828279207"/>
          <c:y val="1.266508518745762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76902887139109E-2"/>
          <c:y val="0.33356024506467535"/>
          <c:w val="0.4796008311461068"/>
          <c:h val="0.59006126616746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пациентов различных профилей в структуре вызовов скорой медицинской помощи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2.6471209904071927E-2"/>
                  <c:y val="-0.21457078894549991"/>
                </c:manualLayout>
              </c:layout>
              <c:spPr/>
              <c:txPr>
                <a:bodyPr/>
                <a:lstStyle/>
                <a:p>
                  <a:pPr>
                    <a:defRPr sz="1600" b="1" u="sng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2.3013451443569554E-3"/>
                  <c:y val="-4.0539292882507384E-2"/>
                </c:manualLayout>
              </c:layout>
              <c:showVal val="1"/>
            </c:dLbl>
            <c:dLbl>
              <c:idx val="2"/>
              <c:layout>
                <c:manualLayout>
                  <c:x val="-8.1048775153105858E-3"/>
                  <c:y val="-2.8934537594565411E-2"/>
                </c:manualLayout>
              </c:layout>
              <c:showVal val="1"/>
            </c:dLbl>
            <c:dLbl>
              <c:idx val="4"/>
              <c:layout>
                <c:manualLayout>
                  <c:x val="-5.9853455818023203E-4"/>
                  <c:y val="-5.9518758684576185E-2"/>
                </c:manualLayout>
              </c:layout>
              <c:showVal val="1"/>
            </c:dLbl>
            <c:dLbl>
              <c:idx val="5"/>
              <c:layout>
                <c:manualLayout>
                  <c:x val="2.758762455578009E-2"/>
                  <c:y val="1.8135865369770039E-2"/>
                </c:manualLayout>
              </c:layout>
              <c:showVal val="1"/>
            </c:dLbl>
            <c:dLbl>
              <c:idx val="8"/>
              <c:layout>
                <c:manualLayout>
                  <c:x val="2.4009244419668892E-2"/>
                  <c:y val="7.8749112243322525E-2"/>
                </c:manualLayout>
              </c:layout>
              <c:showVal val="1"/>
            </c:dLbl>
            <c:dLbl>
              <c:idx val="9"/>
              <c:layout>
                <c:manualLayout>
                  <c:x val="3.4972940329361615E-2"/>
                  <c:y val="7.583480006175698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Лист1!$A$2:$A$16</c:f>
              <c:strCache>
                <c:ptCount val="15"/>
                <c:pt idx="0">
                  <c:v>АНЕСТЕЗИОЛОГИЯ И РЕАНИМАТОЛОГИЯ</c:v>
                </c:pt>
                <c:pt idx="1">
                  <c:v>Сосудистая хирургия</c:v>
                </c:pt>
                <c:pt idx="2">
                  <c:v>Хирургия повреждений</c:v>
                </c:pt>
                <c:pt idx="3">
                  <c:v>Урология</c:v>
                </c:pt>
                <c:pt idx="4">
                  <c:v>Педиатрия</c:v>
                </c:pt>
                <c:pt idx="5">
                  <c:v>Терапия</c:v>
                </c:pt>
                <c:pt idx="6">
                  <c:v>Пульмонология</c:v>
                </c:pt>
                <c:pt idx="7">
                  <c:v>Психиатрия</c:v>
                </c:pt>
                <c:pt idx="8">
                  <c:v>Кардиология</c:v>
                </c:pt>
                <c:pt idx="9">
                  <c:v>Общая хирургия</c:v>
                </c:pt>
                <c:pt idx="10">
                  <c:v>Акушерство и гинекология</c:v>
                </c:pt>
                <c:pt idx="11">
                  <c:v>Неврология</c:v>
                </c:pt>
                <c:pt idx="12">
                  <c:v>Травматолология</c:v>
                </c:pt>
                <c:pt idx="13">
                  <c:v>Токсикология</c:v>
                </c:pt>
                <c:pt idx="14">
                  <c:v>Остальные разделы программы подготовки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9.6000000000000002E-2</c:v>
                </c:pt>
                <c:pt idx="1">
                  <c:v>2.1000000000000012E-2</c:v>
                </c:pt>
                <c:pt idx="2">
                  <c:v>7.5000000000000011E-2</c:v>
                </c:pt>
                <c:pt idx="3">
                  <c:v>1.0000000000000005E-2</c:v>
                </c:pt>
                <c:pt idx="4">
                  <c:v>0.10400000000000002</c:v>
                </c:pt>
                <c:pt idx="5">
                  <c:v>9.8000000000000226E-2</c:v>
                </c:pt>
                <c:pt idx="6">
                  <c:v>2.7000000000000111E-2</c:v>
                </c:pt>
                <c:pt idx="7">
                  <c:v>5.9000000000000205E-2</c:v>
                </c:pt>
                <c:pt idx="8">
                  <c:v>0.10900000000000012</c:v>
                </c:pt>
                <c:pt idx="9">
                  <c:v>9.1000000000000025E-2</c:v>
                </c:pt>
                <c:pt idx="10">
                  <c:v>6.4000000000000112E-2</c:v>
                </c:pt>
                <c:pt idx="11">
                  <c:v>6.9000000000000034E-2</c:v>
                </c:pt>
                <c:pt idx="12">
                  <c:v>8.2000000000000003E-2</c:v>
                </c:pt>
                <c:pt idx="13">
                  <c:v>4.3999999999999997E-2</c:v>
                </c:pt>
                <c:pt idx="14">
                  <c:v>5.1000000000000004E-2</c:v>
                </c:pt>
              </c:numCache>
            </c:numRef>
          </c:val>
        </c:ser>
      </c:pie3DChart>
    </c:plotArea>
    <c:legend>
      <c:legendPos val="r"/>
      <c:legendEntry>
        <c:idx val="8"/>
        <c:txPr>
          <a:bodyPr/>
          <a:lstStyle/>
          <a:p>
            <a:pPr>
              <a:defRPr sz="1400" b="0" u="none" baseline="0">
                <a:solidFill>
                  <a:schemeClr val="tx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830166306645298"/>
          <c:y val="0.11794503628222988"/>
          <c:w val="0.41003902167096368"/>
          <c:h val="0.81055241624208763"/>
        </c:manualLayout>
      </c:layout>
      <c:txPr>
        <a:bodyPr/>
        <a:lstStyle/>
        <a:p>
          <a:pPr>
            <a:defRPr sz="1400" baseline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41606123909776"/>
          <c:y val="0.14994636012665333"/>
          <c:w val="0.50901004168935648"/>
          <c:h val="0.8821266245295081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366FF"/>
              </a:solidFill>
            </c:spPr>
          </c:dPt>
          <c:dPt>
            <c:idx val="2"/>
            <c:spPr>
              <a:ln>
                <a:solidFill>
                  <a:srgbClr val="33CC33"/>
                </a:solidFill>
              </a:ln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Pt>
            <c:idx val="8"/>
            <c:spPr>
              <a:solidFill>
                <a:srgbClr val="FFCCFF"/>
              </a:solidFill>
            </c:spPr>
          </c:dPt>
          <c:dPt>
            <c:idx val="11"/>
            <c:spPr>
              <a:solidFill>
                <a:srgbClr val="FF6600"/>
              </a:solidFill>
            </c:spPr>
          </c:dPt>
          <c:dPt>
            <c:idx val="15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37059497942851538"/>
                  <c:y val="-4.7799202866348429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dirty="0" smtClean="0"/>
                      <a:t>организация здравоохранения 2</a:t>
                    </a:r>
                    <a:r>
                      <a:rPr lang="ru-RU" sz="1200" dirty="0"/>
                      <a:t>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0.33660535896740157"/>
                  <c:y val="7.2216281524275297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dirty="0" smtClean="0"/>
                      <a:t>инфекционные болезни и туберкулез</a:t>
                    </a:r>
                    <a:r>
                      <a:rPr lang="ru-RU" sz="1100" dirty="0"/>
                      <a:t>
2%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0.28314226470282938"/>
                  <c:y val="0.19534426730363288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dirty="0" smtClean="0"/>
                      <a:t>медицинская  психология
2%</a:t>
                    </a:r>
                    <a:endParaRPr lang="ru-RU" sz="1200" dirty="0"/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0.15982980488506762"/>
                  <c:y val="0.1109949588934562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0.17002892210519424"/>
                  <c:y val="-0.1805217823019664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0.20980421574287741"/>
                  <c:y val="-0.148367368903455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н</a:t>
                    </a:r>
                    <a:r>
                      <a:rPr lang="ru-RU" sz="1200" dirty="0" smtClean="0"/>
                      <a:t>еотложная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baseline="0" dirty="0"/>
                      <a:t>терапия</a:t>
                    </a:r>
                    <a:r>
                      <a:rPr lang="ru-RU" sz="1200" dirty="0"/>
                      <a:t>
2%</a:t>
                    </a:r>
                  </a:p>
                </c:rich>
              </c:tx>
              <c:spPr/>
              <c:showCatName val="1"/>
              <c:showPercent val="1"/>
            </c:dLbl>
            <c:dLbl>
              <c:idx val="6"/>
              <c:layout>
                <c:manualLayout>
                  <c:x val="0.22464330010691003"/>
                  <c:y val="-1.255242473058550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т</a:t>
                    </a:r>
                    <a:r>
                      <a:rPr lang="ru-RU" sz="1400" dirty="0" smtClean="0"/>
                      <a:t>равматология</a:t>
                    </a:r>
                    <a:r>
                      <a:rPr lang="ru-RU" sz="1400" dirty="0"/>
                      <a:t>
8%</a:t>
                    </a:r>
                  </a:p>
                </c:rich>
              </c:tx>
              <c:spPr/>
              <c:showCatName val="1"/>
              <c:showPercent val="1"/>
            </c:dLbl>
            <c:dLbl>
              <c:idx val="7"/>
              <c:layout>
                <c:manualLayout>
                  <c:x val="-0.21679968163828794"/>
                  <c:y val="-9.7818992334185238E-4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dirty="0" smtClean="0"/>
                      <a:t>акушерство и гинекология</a:t>
                    </a:r>
                    <a:r>
                      <a:rPr lang="ru-RU" sz="1200" dirty="0"/>
                      <a:t>
8%</a:t>
                    </a:r>
                  </a:p>
                </c:rich>
              </c:tx>
              <c:spPr/>
              <c:showCatName val="1"/>
              <c:showPercent val="1"/>
            </c:dLbl>
            <c:dLbl>
              <c:idx val="8"/>
              <c:layout>
                <c:manualLayout>
                  <c:x val="-0.12943928361329668"/>
                  <c:y val="-9.258242139762276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9"/>
              <c:layout>
                <c:manualLayout>
                  <c:x val="-0.12065508204006477"/>
                  <c:y val="-1.3593454893900707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dirty="0" smtClean="0"/>
                      <a:t>неврология</a:t>
                    </a:r>
                    <a:r>
                      <a:rPr lang="ru-RU" sz="1200" dirty="0"/>
                      <a:t>
8%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0"/>
              <c:layout>
                <c:manualLayout>
                  <c:x val="-0.13489103442058351"/>
                  <c:y val="4.4104821686479292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dirty="0" smtClean="0"/>
                      <a:t>ЛОР</a:t>
                    </a:r>
                    <a:r>
                      <a:rPr lang="ru-RU" sz="1200" dirty="0"/>
                      <a:t>
8%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1"/>
              <c:layout>
                <c:manualLayout>
                  <c:x val="-0.20054625078087918"/>
                  <c:y val="0.12419609626708181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о</a:t>
                    </a:r>
                    <a:r>
                      <a:rPr lang="ru-RU" sz="1200" dirty="0" smtClean="0"/>
                      <a:t>фтальмология</a:t>
                    </a:r>
                    <a:r>
                      <a:rPr lang="ru-RU" sz="1200" dirty="0"/>
                      <a:t>
8%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2"/>
              <c:layout>
                <c:manualLayout>
                  <c:x val="-0.16528172643841033"/>
                  <c:y val="0.1014644206199311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dirty="0" err="1" smtClean="0"/>
                      <a:t>дерматовенерология</a:t>
                    </a:r>
                    <a:r>
                      <a:rPr lang="ru-RU" sz="1100" dirty="0"/>
                      <a:t>
4%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3"/>
              <c:layout>
                <c:manualLayout>
                  <c:x val="-0.24032245506419159"/>
                  <c:y val="3.1972141984224038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dirty="0" err="1" smtClean="0"/>
                      <a:t>симуляционный</a:t>
                    </a:r>
                    <a:r>
                      <a:rPr lang="ru-RU" sz="1100" dirty="0" smtClean="0"/>
                      <a:t> </a:t>
                    </a:r>
                    <a:r>
                      <a:rPr lang="ru-RU" sz="1100" dirty="0"/>
                      <a:t>центр
1%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4"/>
              <c:layout>
                <c:manualLayout>
                  <c:x val="-0.27397525047308025"/>
                  <c:y val="-5.8985459948894571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b="1" dirty="0" smtClean="0"/>
                      <a:t>л</a:t>
                    </a:r>
                    <a:r>
                      <a:rPr lang="ru-RU" sz="1100" dirty="0" smtClean="0"/>
                      <a:t>абораторная и функциональная  </a:t>
                    </a:r>
                    <a:r>
                      <a:rPr lang="en-US" sz="1100" dirty="0"/>
                      <a:t>DS</a:t>
                    </a:r>
                    <a:r>
                      <a:rPr lang="ru-RU" sz="1100" dirty="0"/>
                      <a:t>
2%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5"/>
              <c:layout>
                <c:manualLayout>
                  <c:x val="-3.328637437370355E-3"/>
                  <c:y val="-4.698748750138882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Лист1!$F$2:$F$17</c:f>
              <c:strCache>
                <c:ptCount val="16"/>
                <c:pt idx="0">
                  <c:v>орг вопросы</c:v>
                </c:pt>
                <c:pt idx="1">
                  <c:v>инф и туб</c:v>
                </c:pt>
                <c:pt idx="2">
                  <c:v>мед псих</c:v>
                </c:pt>
                <c:pt idx="3">
                  <c:v>терапия</c:v>
                </c:pt>
                <c:pt idx="4">
                  <c:v>хирургия</c:v>
                </c:pt>
                <c:pt idx="5">
                  <c:v>неотложная терапия</c:v>
                </c:pt>
                <c:pt idx="6">
                  <c:v>травматология и ортопедия</c:v>
                </c:pt>
                <c:pt idx="7">
                  <c:v>акуш</c:v>
                </c:pt>
                <c:pt idx="8">
                  <c:v>педиатрия</c:v>
                </c:pt>
                <c:pt idx="9">
                  <c:v>невр</c:v>
                </c:pt>
                <c:pt idx="10">
                  <c:v>лор</c:v>
                </c:pt>
                <c:pt idx="11">
                  <c:v>офт</c:v>
                </c:pt>
                <c:pt idx="12">
                  <c:v>дерм</c:v>
                </c:pt>
                <c:pt idx="13">
                  <c:v>симул центр</c:v>
                </c:pt>
                <c:pt idx="14">
                  <c:v>лаб и функ</c:v>
                </c:pt>
                <c:pt idx="15">
                  <c:v>ИГА</c:v>
                </c:pt>
              </c:strCache>
            </c:strRef>
          </c:cat>
          <c:val>
            <c:numRef>
              <c:f>Лист1!$G$2:$G$17</c:f>
              <c:numCache>
                <c:formatCode>General</c:formatCode>
                <c:ptCount val="16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198</c:v>
                </c:pt>
                <c:pt idx="4">
                  <c:v>90</c:v>
                </c:pt>
                <c:pt idx="5">
                  <c:v>18</c:v>
                </c:pt>
                <c:pt idx="6">
                  <c:v>72</c:v>
                </c:pt>
                <c:pt idx="7">
                  <c:v>72</c:v>
                </c:pt>
                <c:pt idx="8">
                  <c:v>72</c:v>
                </c:pt>
                <c:pt idx="9">
                  <c:v>72</c:v>
                </c:pt>
                <c:pt idx="10">
                  <c:v>72</c:v>
                </c:pt>
                <c:pt idx="11">
                  <c:v>72</c:v>
                </c:pt>
                <c:pt idx="12">
                  <c:v>36</c:v>
                </c:pt>
                <c:pt idx="13">
                  <c:v>12</c:v>
                </c:pt>
                <c:pt idx="14">
                  <c:v>18</c:v>
                </c:pt>
                <c:pt idx="15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42B3E8-DF54-4D36-B062-7842A63A6E0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11B001-9FCB-406D-A6A4-F4BE29679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33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1B001-9FCB-406D-A6A4-F4BE2967946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1B001-9FCB-406D-A6A4-F4BE2967946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1B001-9FCB-406D-A6A4-F4BE2967946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1B001-9FCB-406D-A6A4-F4BE296794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898CD-0AB7-448A-984C-77971066CA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898CD-0AB7-448A-984C-77971066CA3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1B001-9FCB-406D-A6A4-F4BE2967946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Стандарты 2010 и 2013 гг не утверждены минюстом. 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B46144-C7E9-4A14-B464-3681C57AE0F3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88038"/>
            <a:ext cx="9144000" cy="111125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/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6172-65B0-47E9-9EAA-D99FEE723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3E91-E2D1-4FBC-9445-34E6C5A8E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н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6286" y="1258889"/>
            <a:ext cx="8329642" cy="3460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kumimoji="0" lang="ru-RU" sz="2200" b="0" i="0" u="none" strike="noStrike" kern="1200" cap="none" spc="0" normalizeH="0" baseline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D30F-08AC-4E55-8BB5-D96C24327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5815013" y="0"/>
            <a:ext cx="33274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0088" y="0"/>
            <a:ext cx="412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/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5CE1-EEDA-4B84-96B7-6F2502475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7B54-2176-481A-8643-BD2B07541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E6E2-44F7-48BB-870B-FC0025E62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AA4A-9F44-47C1-A689-526CDF69C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5815013" y="0"/>
            <a:ext cx="33274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80088" y="0"/>
            <a:ext cx="412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DF00-867F-4200-8FC7-545FEE082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5815013" y="0"/>
            <a:ext cx="33274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80088" y="0"/>
            <a:ext cx="412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370F-2FB4-408D-BC2C-33497FFA2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56338"/>
            <a:ext cx="9144000" cy="55562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828800"/>
            <a:ext cx="7200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16675" y="6419850"/>
            <a:ext cx="101441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419850"/>
            <a:ext cx="38862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48575" y="6419850"/>
            <a:ext cx="523875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9CDF55-EF42-4BDB-8614-19BF10EEC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  <p:sldLayoutId id="2147483678" r:id="rId12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2057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Подготовка  </a:t>
            </a:r>
            <a:r>
              <a:rPr lang="ru-RU" sz="3600" dirty="0" smtClean="0"/>
              <a:t>врача скорой медицинской </a:t>
            </a:r>
            <a:r>
              <a:rPr lang="ru-RU" sz="3600" dirty="0" smtClean="0"/>
              <a:t>помощи и врача общей практики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143000" y="3733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kern="0" dirty="0">
                <a:latin typeface="+mn-lt"/>
                <a:cs typeface="+mn-cs"/>
              </a:rPr>
              <a:t>  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04800" y="25908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>
              <a:spcBef>
                <a:spcPts val="0"/>
              </a:spcBef>
              <a:defRPr/>
            </a:pPr>
            <a:endParaRPr lang="ru-RU" sz="3600" kern="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indent="-342900">
              <a:spcBef>
                <a:spcPts val="0"/>
              </a:spcBef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Ректор Первого Санкт-Петербургского медицинского университета им. И.П.Павлова</a:t>
            </a:r>
          </a:p>
          <a:p>
            <a:pPr indent="-342900">
              <a:spcBef>
                <a:spcPts val="0"/>
              </a:spcBef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Главный </a:t>
            </a:r>
            <a:r>
              <a:rPr lang="ru-RU" sz="2800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внештатный специалист по скорой медицинской помощи  Минздрава России, </a:t>
            </a:r>
          </a:p>
          <a:p>
            <a:pPr indent="-342900">
              <a:spcBef>
                <a:spcPts val="0"/>
              </a:spcBef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академик РАН, профессор </a:t>
            </a:r>
          </a:p>
          <a:p>
            <a:pPr indent="-342900">
              <a:spcBef>
                <a:spcPts val="0"/>
              </a:spcBef>
              <a:defRPr/>
            </a:pPr>
            <a:endParaRPr lang="ru-RU" sz="2800" kern="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indent="-342900">
              <a:spcBef>
                <a:spcPts val="0"/>
              </a:spcBef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С.Ф</a:t>
            </a:r>
            <a:r>
              <a:rPr lang="ru-RU" sz="2800" kern="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. </a:t>
            </a:r>
            <a:r>
              <a:rPr lang="ru-RU" sz="2800" kern="0" dirty="0" err="1">
                <a:solidFill>
                  <a:schemeClr val="tx2"/>
                </a:solidFill>
                <a:latin typeface="+mn-lt"/>
                <a:cs typeface="Times New Roman" pitchFamily="18" charset="0"/>
              </a:rPr>
              <a:t>Багненко</a:t>
            </a:r>
            <a:endParaRPr lang="ru-RU" sz="2800" kern="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75"/>
            <a:ext cx="9144000" cy="1008063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kumimoji="0" lang="ru-RU" sz="4000" b="1" smtClean="0">
                <a:solidFill>
                  <a:srgbClr val="254061"/>
                </a:solidFill>
              </a:rPr>
              <a:t>Основные задачи в сфере образования на 2015 год</a:t>
            </a:r>
            <a:r>
              <a:rPr kumimoji="0" lang="en-US" sz="4000" b="1" smtClean="0">
                <a:solidFill>
                  <a:srgbClr val="254061"/>
                </a:solidFill>
              </a:rPr>
              <a:t>:</a:t>
            </a:r>
            <a:endParaRPr kumimoji="0" lang="ru-RU" sz="4000" b="1" smtClean="0">
              <a:solidFill>
                <a:srgbClr val="25406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2636838"/>
            <a:ext cx="8178800" cy="3671887"/>
          </a:xfrm>
        </p:spPr>
        <p:txBody>
          <a:bodyPr lIns="182880" tIns="91440"/>
          <a:lstStyle/>
          <a:p>
            <a:pPr marL="539750" indent="-53975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ru-RU" smtClean="0"/>
              <a:t>подготовка врача общей практики к выпуску в 2017 году, готового идти работать к больному</a:t>
            </a:r>
            <a:r>
              <a:rPr lang="en-US" smtClean="0"/>
              <a:t>;</a:t>
            </a:r>
            <a:endParaRPr lang="ru-RU" smtClean="0"/>
          </a:p>
          <a:p>
            <a:pPr marL="539750" indent="-53975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ru-RU" smtClean="0"/>
              <a:t>выпуск стоматологов общей практики в 2016 году</a:t>
            </a:r>
            <a:r>
              <a:rPr lang="en-US" smtClean="0"/>
              <a:t>;</a:t>
            </a:r>
            <a:endParaRPr lang="ru-RU" smtClean="0"/>
          </a:p>
          <a:p>
            <a:pPr marL="539750" indent="-53975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ru-RU" smtClean="0"/>
              <a:t>выпуск педиатра общей практики</a:t>
            </a:r>
            <a:r>
              <a:rPr lang="en-US" smtClean="0"/>
              <a:t>;</a:t>
            </a:r>
            <a:endParaRPr lang="ru-RU" smtClean="0"/>
          </a:p>
          <a:p>
            <a:pPr marL="539750" indent="-53975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ru-RU" smtClean="0"/>
              <a:t>«реанимация» субординатуры на 6-ом курсе</a:t>
            </a:r>
          </a:p>
          <a:p>
            <a:pPr marL="539750" indent="-53975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endParaRPr kumimoji="0" lang="ru-RU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981075"/>
            <a:ext cx="5795963" cy="1439863"/>
          </a:xfrm>
        </p:spPr>
        <p:txBody>
          <a:bodyPr/>
          <a:lstStyle/>
          <a:p>
            <a:r>
              <a:rPr lang="ru-RU" sz="2800" b="1" smtClean="0">
                <a:solidFill>
                  <a:srgbClr val="376092"/>
                </a:solidFill>
              </a:rPr>
              <a:t>Стандарты, по которым </a:t>
            </a:r>
            <a:r>
              <a:rPr lang="en-US" sz="2800" b="1" smtClean="0">
                <a:solidFill>
                  <a:srgbClr val="376092"/>
                </a:solidFill>
              </a:rPr>
              <a:t/>
            </a:r>
            <a:br>
              <a:rPr lang="en-US" sz="2800" b="1" smtClean="0">
                <a:solidFill>
                  <a:srgbClr val="376092"/>
                </a:solidFill>
              </a:rPr>
            </a:br>
            <a:r>
              <a:rPr lang="ru-RU" sz="2800" b="1" smtClean="0">
                <a:solidFill>
                  <a:srgbClr val="376092"/>
                </a:solidFill>
              </a:rPr>
              <a:t>студенты - лечебники учатся сегодня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79388" y="2420938"/>
            <a:ext cx="8713787" cy="37052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000" i="1" smtClean="0"/>
              <a:t>Стандарт 2000 г. (ГОС) (5-6 курсы), 	                                  </a:t>
            </a:r>
            <a:r>
              <a:rPr lang="ru-RU" sz="2000" smtClean="0"/>
              <a:t>специальность 040100 – лечебное дело,                       </a:t>
            </a:r>
            <a:r>
              <a:rPr lang="ru-RU" sz="2000" b="1" smtClean="0"/>
              <a:t>квалификация – врач</a:t>
            </a:r>
            <a:r>
              <a:rPr lang="en-US" sz="2000" b="1" smtClean="0"/>
              <a:t> </a:t>
            </a:r>
            <a:r>
              <a:rPr lang="ru-RU" sz="2000" smtClean="0"/>
              <a:t> (первичная </a:t>
            </a:r>
            <a:r>
              <a:rPr lang="en-US" sz="2000" smtClean="0"/>
              <a:t> </a:t>
            </a:r>
            <a:r>
              <a:rPr lang="ru-RU" sz="2000" smtClean="0"/>
              <a:t>специализация предусмотрена через интернатуру)</a:t>
            </a:r>
            <a:r>
              <a:rPr lang="en-US" sz="2000" smtClean="0"/>
              <a:t>;</a:t>
            </a:r>
            <a:endParaRPr lang="ru-RU" sz="2000" smtClean="0"/>
          </a:p>
          <a:p>
            <a:pPr>
              <a:lnSpc>
                <a:spcPct val="110000"/>
              </a:lnSpc>
            </a:pPr>
            <a:r>
              <a:rPr lang="ru-RU" sz="2000" i="1" smtClean="0"/>
              <a:t>Стандарт 2010 г. (ФГОС) (2-4 курсы)</a:t>
            </a:r>
            <a:r>
              <a:rPr lang="ru-RU" sz="2000" smtClean="0"/>
              <a:t>, </a:t>
            </a:r>
            <a:endParaRPr lang="en-US" sz="2000" smtClean="0"/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000" smtClean="0"/>
              <a:t>    специальность 060101 – лечебное дело,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000" smtClean="0"/>
              <a:t>	</a:t>
            </a:r>
            <a:r>
              <a:rPr lang="ru-RU" sz="2000" b="1" smtClean="0"/>
              <a:t>квалификация – врач </a:t>
            </a:r>
            <a:r>
              <a:rPr lang="ru-RU" sz="2000" smtClean="0"/>
              <a:t>(первичная специализация не предусмотрена!!!)</a:t>
            </a:r>
            <a:r>
              <a:rPr lang="en-US" sz="2000" smtClean="0"/>
              <a:t>;</a:t>
            </a:r>
            <a:endParaRPr lang="ru-RU" sz="2000" smtClean="0"/>
          </a:p>
          <a:p>
            <a:pPr>
              <a:lnSpc>
                <a:spcPct val="110000"/>
              </a:lnSpc>
            </a:pPr>
            <a:r>
              <a:rPr lang="ru-RU" sz="2000" i="1" smtClean="0"/>
              <a:t>Стандарт  2013 г. (ФГОС+) (1-й курс),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000" smtClean="0"/>
              <a:t>	специальность 31.05.01 – лечебное дело,                     </a:t>
            </a:r>
            <a:r>
              <a:rPr lang="ru-RU" sz="2000" b="1" smtClean="0"/>
              <a:t>квалификация – врач общей практики</a:t>
            </a:r>
            <a:r>
              <a:rPr lang="ru-RU" sz="2000" smtClean="0"/>
              <a:t> (первичная специализация предусмотрена в рамках додипломного образования) </a:t>
            </a:r>
            <a:endParaRPr lang="ru-RU" sz="2000" b="1" smtClean="0"/>
          </a:p>
        </p:txBody>
      </p:sp>
      <p:pic>
        <p:nvPicPr>
          <p:cNvPr id="5124" name="Picture 2" descr="C:\Users\pivovarovana\Desktop\Доклады годовые ректора\Документы для Москвы март 2015\разворот образование вверх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863600"/>
            <a:ext cx="31432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D8E993-2161-40C5-8EE8-615948BFBDE6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0825" y="1484313"/>
            <a:ext cx="8713788" cy="360362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254061"/>
                </a:solidFill>
              </a:rPr>
              <a:t>В подготовке врача общей практики на последипломном этапе принимают участие:</a:t>
            </a:r>
            <a:br>
              <a:rPr lang="ru-RU" sz="2800" b="1" smtClean="0">
                <a:solidFill>
                  <a:srgbClr val="254061"/>
                </a:solidFill>
              </a:rPr>
            </a:br>
            <a:endParaRPr lang="ru-RU" sz="2800" b="1" smtClean="0">
              <a:solidFill>
                <a:srgbClr val="254061"/>
              </a:solidFill>
            </a:endParaRP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223838" y="2060848"/>
            <a:ext cx="8700006" cy="3028762"/>
            <a:chOff x="654" y="1216"/>
            <a:chExt cx="9010" cy="1141"/>
          </a:xfrm>
          <a:solidFill>
            <a:srgbClr val="A5D9F9"/>
          </a:solidFill>
        </p:grpSpPr>
        <p:cxnSp>
          <p:nvCxnSpPr>
            <p:cNvPr id="19459" name="_s28676"/>
            <p:cNvCxnSpPr>
              <a:cxnSpLocks noChangeShapeType="1"/>
              <a:stCxn id="19479" idx="0"/>
              <a:endCxn id="19471" idx="2"/>
            </p:cNvCxnSpPr>
            <p:nvPr/>
          </p:nvCxnSpPr>
          <p:spPr bwMode="auto">
            <a:xfrm rot="16200000" flipV="1">
              <a:off x="8530" y="1469"/>
              <a:ext cx="127" cy="1064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0" name="_s28677"/>
            <p:cNvCxnSpPr>
              <a:cxnSpLocks noChangeShapeType="1"/>
              <a:stCxn id="19478" idx="0"/>
              <a:endCxn id="19471" idx="2"/>
            </p:cNvCxnSpPr>
            <p:nvPr/>
          </p:nvCxnSpPr>
          <p:spPr bwMode="auto">
            <a:xfrm rot="5400000" flipH="1" flipV="1">
              <a:off x="7935" y="1938"/>
              <a:ext cx="127" cy="12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1" name="_s28678"/>
            <p:cNvCxnSpPr>
              <a:cxnSpLocks noChangeShapeType="1"/>
              <a:stCxn id="19472" idx="0"/>
              <a:endCxn id="19471" idx="2"/>
            </p:cNvCxnSpPr>
            <p:nvPr/>
          </p:nvCxnSpPr>
          <p:spPr bwMode="auto">
            <a:xfrm rot="5400000" flipH="1" flipV="1">
              <a:off x="4552" y="-1441"/>
              <a:ext cx="130" cy="688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2" name="_s28679"/>
            <p:cNvCxnSpPr>
              <a:cxnSpLocks noChangeShapeType="1"/>
              <a:stCxn id="19477" idx="0"/>
              <a:endCxn id="19471" idx="2"/>
            </p:cNvCxnSpPr>
            <p:nvPr/>
          </p:nvCxnSpPr>
          <p:spPr bwMode="auto">
            <a:xfrm rot="5400000" flipH="1" flipV="1">
              <a:off x="7359" y="1362"/>
              <a:ext cx="127" cy="127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3" name="_s28680"/>
            <p:cNvCxnSpPr>
              <a:cxnSpLocks noChangeShapeType="1"/>
              <a:stCxn id="19476" idx="0"/>
              <a:endCxn id="19471" idx="2"/>
            </p:cNvCxnSpPr>
            <p:nvPr/>
          </p:nvCxnSpPr>
          <p:spPr bwMode="auto">
            <a:xfrm rot="5400000" flipH="1" flipV="1">
              <a:off x="6808" y="807"/>
              <a:ext cx="122" cy="238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4" name="_s28681"/>
            <p:cNvCxnSpPr>
              <a:cxnSpLocks noChangeShapeType="1"/>
              <a:stCxn id="19475" idx="0"/>
              <a:endCxn id="19471" idx="2"/>
            </p:cNvCxnSpPr>
            <p:nvPr/>
          </p:nvCxnSpPr>
          <p:spPr bwMode="auto">
            <a:xfrm rot="5400000" flipH="1" flipV="1">
              <a:off x="6298" y="298"/>
              <a:ext cx="122" cy="3404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5" name="_s28682"/>
            <p:cNvCxnSpPr>
              <a:cxnSpLocks noChangeShapeType="1"/>
              <a:stCxn id="19474" idx="0"/>
              <a:endCxn id="19471" idx="2"/>
            </p:cNvCxnSpPr>
            <p:nvPr/>
          </p:nvCxnSpPr>
          <p:spPr bwMode="auto">
            <a:xfrm rot="5400000" flipH="1" flipV="1">
              <a:off x="5682" y="-319"/>
              <a:ext cx="122" cy="463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6" name="_s28683"/>
            <p:cNvCxnSpPr>
              <a:cxnSpLocks noChangeShapeType="1"/>
            </p:cNvCxnSpPr>
            <p:nvPr/>
          </p:nvCxnSpPr>
          <p:spPr bwMode="auto">
            <a:xfrm rot="-5400000">
              <a:off x="5016" y="-928"/>
              <a:ext cx="106" cy="5940"/>
            </a:xfrm>
            <a:prstGeom prst="bentConnector3">
              <a:avLst>
                <a:gd name="adj1" fmla="val 4114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7" name="_s28684"/>
            <p:cNvCxnSpPr>
              <a:cxnSpLocks noChangeShapeType="1"/>
              <a:stCxn id="19471" idx="0"/>
              <a:endCxn id="19469" idx="2"/>
            </p:cNvCxnSpPr>
            <p:nvPr/>
          </p:nvCxnSpPr>
          <p:spPr bwMode="auto">
            <a:xfrm rot="16200000" flipV="1">
              <a:off x="6547" y="114"/>
              <a:ext cx="124" cy="290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8" name="_s28685"/>
            <p:cNvCxnSpPr>
              <a:cxnSpLocks noChangeShapeType="1"/>
              <a:stCxn id="19470" idx="0"/>
              <a:endCxn id="19469" idx="2"/>
            </p:cNvCxnSpPr>
            <p:nvPr/>
          </p:nvCxnSpPr>
          <p:spPr bwMode="auto">
            <a:xfrm rot="5400000" flipH="1" flipV="1">
              <a:off x="3345" y="-175"/>
              <a:ext cx="133" cy="349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9469" name="_s28686"/>
            <p:cNvSpPr>
              <a:spLocks noChangeArrowheads="1"/>
            </p:cNvSpPr>
            <p:nvPr/>
          </p:nvSpPr>
          <p:spPr bwMode="auto">
            <a:xfrm>
              <a:off x="3367" y="1216"/>
              <a:ext cx="3580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Дисциплины </a:t>
              </a:r>
            </a:p>
          </p:txBody>
        </p:sp>
        <p:sp>
          <p:nvSpPr>
            <p:cNvPr id="19470" name="_s28687"/>
            <p:cNvSpPr>
              <a:spLocks noChangeArrowheads="1"/>
            </p:cNvSpPr>
            <p:nvPr/>
          </p:nvSpPr>
          <p:spPr bwMode="auto">
            <a:xfrm>
              <a:off x="654" y="1637"/>
              <a:ext cx="2023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Внутренние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болезни</a:t>
              </a:r>
            </a:p>
          </p:txBody>
        </p:sp>
        <p:sp>
          <p:nvSpPr>
            <p:cNvPr id="19471" name="_s28688"/>
            <p:cNvSpPr>
              <a:spLocks noChangeArrowheads="1"/>
            </p:cNvSpPr>
            <p:nvPr/>
          </p:nvSpPr>
          <p:spPr bwMode="auto">
            <a:xfrm>
              <a:off x="7021" y="1628"/>
              <a:ext cx="2081" cy="31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Смежные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специальности</a:t>
              </a:r>
            </a:p>
          </p:txBody>
        </p:sp>
        <p:sp>
          <p:nvSpPr>
            <p:cNvPr id="19472" name="_s28689"/>
            <p:cNvSpPr>
              <a:spLocks noChangeArrowheads="1"/>
            </p:cNvSpPr>
            <p:nvPr/>
          </p:nvSpPr>
          <p:spPr bwMode="auto">
            <a:xfrm>
              <a:off x="740" y="2069"/>
              <a:ext cx="864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хирургия</a:t>
              </a:r>
            </a:p>
          </p:txBody>
        </p:sp>
        <p:sp>
          <p:nvSpPr>
            <p:cNvPr id="19473" name="_s28690"/>
            <p:cNvSpPr>
              <a:spLocks noChangeArrowheads="1"/>
            </p:cNvSpPr>
            <p:nvPr/>
          </p:nvSpPr>
          <p:spPr bwMode="auto">
            <a:xfrm>
              <a:off x="1748" y="2069"/>
              <a:ext cx="864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травма-</a:t>
              </a:r>
            </a:p>
            <a:p>
              <a:pPr algn="ctr">
                <a:defRPr/>
              </a:pPr>
              <a:r>
                <a:rPr lang="ru-RU" sz="1400" b="1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тология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4" name="_s28691"/>
            <p:cNvSpPr>
              <a:spLocks noChangeArrowheads="1"/>
            </p:cNvSpPr>
            <p:nvPr/>
          </p:nvSpPr>
          <p:spPr bwMode="auto">
            <a:xfrm>
              <a:off x="2865" y="2061"/>
              <a:ext cx="1119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акушерство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и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гинекология</a:t>
              </a:r>
            </a:p>
          </p:txBody>
        </p:sp>
        <p:sp>
          <p:nvSpPr>
            <p:cNvPr id="19475" name="_s28692"/>
            <p:cNvSpPr>
              <a:spLocks noChangeArrowheads="1"/>
            </p:cNvSpPr>
            <p:nvPr/>
          </p:nvSpPr>
          <p:spPr bwMode="auto">
            <a:xfrm>
              <a:off x="4225" y="2061"/>
              <a:ext cx="864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ЛОР</a:t>
              </a:r>
            </a:p>
          </p:txBody>
        </p:sp>
        <p:sp>
          <p:nvSpPr>
            <p:cNvPr id="19476" name="_s28693"/>
            <p:cNvSpPr>
              <a:spLocks noChangeArrowheads="1"/>
            </p:cNvSpPr>
            <p:nvPr/>
          </p:nvSpPr>
          <p:spPr bwMode="auto">
            <a:xfrm>
              <a:off x="5245" y="2061"/>
              <a:ext cx="862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глазные </a:t>
              </a:r>
            </a:p>
            <a:p>
              <a:pPr algn="ctr">
                <a:defRPr/>
              </a:pPr>
              <a:r>
                <a:rPr lang="ru-RU" sz="14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болезни</a:t>
              </a:r>
            </a:p>
          </p:txBody>
        </p:sp>
        <p:sp>
          <p:nvSpPr>
            <p:cNvPr id="19477" name="_s28694"/>
            <p:cNvSpPr>
              <a:spLocks noChangeArrowheads="1"/>
            </p:cNvSpPr>
            <p:nvPr/>
          </p:nvSpPr>
          <p:spPr bwMode="auto">
            <a:xfrm>
              <a:off x="6350" y="2065"/>
              <a:ext cx="864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нервные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болезни</a:t>
              </a:r>
            </a:p>
          </p:txBody>
        </p:sp>
        <p:sp>
          <p:nvSpPr>
            <p:cNvPr id="19478" name="_s28695"/>
            <p:cNvSpPr>
              <a:spLocks noChangeArrowheads="1"/>
            </p:cNvSpPr>
            <p:nvPr/>
          </p:nvSpPr>
          <p:spPr bwMode="auto">
            <a:xfrm>
              <a:off x="7430" y="2065"/>
              <a:ext cx="1008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Дермато-</a:t>
              </a:r>
            </a:p>
            <a:p>
              <a:pPr algn="ctr">
                <a:defRPr/>
              </a:pPr>
              <a:r>
                <a:rPr lang="ru-RU" sz="1400" b="1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венеро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логия</a:t>
              </a:r>
            </a:p>
          </p:txBody>
        </p:sp>
        <p:sp>
          <p:nvSpPr>
            <p:cNvPr id="19479" name="_s28696"/>
            <p:cNvSpPr>
              <a:spLocks noChangeArrowheads="1"/>
            </p:cNvSpPr>
            <p:nvPr/>
          </p:nvSpPr>
          <p:spPr bwMode="auto">
            <a:xfrm>
              <a:off x="8587" y="2065"/>
              <a:ext cx="1077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Органи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  <a:p>
              <a:pPr algn="ctr">
                <a:defRPr/>
              </a:pPr>
              <a:r>
                <a:rPr lang="ru-RU" sz="1200" b="1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зация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здраво-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охранения</a:t>
              </a:r>
            </a:p>
          </p:txBody>
        </p:sp>
      </p:grpSp>
      <p:sp>
        <p:nvSpPr>
          <p:cNvPr id="6148" name="Text Box 25"/>
          <p:cNvSpPr txBox="1">
            <a:spLocks noChangeArrowheads="1"/>
          </p:cNvSpPr>
          <p:nvPr/>
        </p:nvSpPr>
        <p:spPr bwMode="auto">
          <a:xfrm>
            <a:off x="179388" y="5300663"/>
            <a:ext cx="8640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а также: скорая медицинская помощь, анестезиология и реаниматология, инфекционные болезни, туберкулез, лабораторная диагностика, рентгенология, функциональная диагностика, психиатрия, психология, стоматология</a:t>
            </a:r>
          </a:p>
        </p:txBody>
      </p:sp>
      <p:sp>
        <p:nvSpPr>
          <p:cNvPr id="6149" name="Номер слайда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F482B4-9695-43E3-8019-40FCE7DE17C3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775"/>
            <a:ext cx="8964613" cy="504825"/>
          </a:xfrm>
        </p:spPr>
        <p:txBody>
          <a:bodyPr/>
          <a:lstStyle/>
          <a:p>
            <a:pPr algn="ctr"/>
            <a:r>
              <a:rPr sz="3200" b="1" smtClean="0">
                <a:solidFill>
                  <a:srgbClr val="1E4649"/>
                </a:solidFill>
                <a:latin typeface="Arial" charset="0"/>
                <a:cs typeface="Arial" charset="0"/>
              </a:rPr>
              <a:t>Возможное распределение часов в  субординатуре по ВОП на 6 курсе </a:t>
            </a:r>
            <a:endParaRPr sz="280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468313" y="3213100"/>
          <a:ext cx="8229600" cy="324093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9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icrosoft YaHei" pitchFamily="34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Аудиторно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8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Вузовский компонент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216 (6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з.е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144 (4 недели)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8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Элективы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72 (2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з.е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44 (1,5 недели)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8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icrosoft YaHei" pitchFamily="34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4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Элективы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 по выбору из 2-х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Функциональная диагностика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(1 неделя)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Ультразвуковая диагностика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(1 неделя)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221" name="Прямоугольник 3"/>
          <p:cNvSpPr>
            <a:spLocks noChangeArrowheads="1"/>
          </p:cNvSpPr>
          <p:nvPr/>
        </p:nvSpPr>
        <p:spPr bwMode="auto">
          <a:xfrm>
            <a:off x="395288" y="2492375"/>
            <a:ext cx="828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E4649"/>
                </a:solidFill>
                <a:latin typeface="Arial" charset="0"/>
              </a:rPr>
              <a:t>При условии, что сохраняется деление на 1/3 – самостоятельная работа, 2/3 – аудиторная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981075"/>
            <a:ext cx="8229600" cy="935038"/>
          </a:xfrm>
        </p:spPr>
        <p:txBody>
          <a:bodyPr/>
          <a:lstStyle/>
          <a:p>
            <a:r>
              <a:rPr lang="ru-RU" sz="2400" b="1" smtClean="0">
                <a:solidFill>
                  <a:srgbClr val="1E4649"/>
                </a:solidFill>
              </a:rPr>
              <a:t>Возможное распределение часов в  субординатуре по </a:t>
            </a:r>
            <a:r>
              <a:rPr lang="ru-RU" sz="2400" b="1" u="sng" smtClean="0">
                <a:solidFill>
                  <a:srgbClr val="1E4649"/>
                </a:solidFill>
              </a:rPr>
              <a:t>ВОП</a:t>
            </a:r>
            <a:r>
              <a:rPr lang="ru-RU" sz="2400" b="1" smtClean="0">
                <a:solidFill>
                  <a:srgbClr val="1E4649"/>
                </a:solidFill>
              </a:rPr>
              <a:t> на 5-6 курсе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84213" y="3429000"/>
            <a:ext cx="80740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sz="1400" b="1">
                <a:latin typeface="Arial" charset="0"/>
                <a:ea typeface="Microsoft YaHei" pitchFamily="34" charset="-122"/>
              </a:rPr>
              <a:t>ВУЗОВСКИЙ КОМПОНЕНТ</a:t>
            </a: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1 неделя – нервные болезни (1,5 з.е.)</a:t>
            </a:r>
            <a:endParaRPr lang="ru-RU" sz="1400" b="1">
              <a:latin typeface="Arial" charset="0"/>
            </a:endParaRP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1 неделя – ЛОР (1,5 з.е.)</a:t>
            </a: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1 недели – хирургия (1,5 з.е.)</a:t>
            </a: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1 неделя – педиатрия (1,5 з.е.)</a:t>
            </a: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1 неделя – интенсивная терапия и неотложная помощь с симуляционным  обучением (1,5 з.е.)</a:t>
            </a: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1 неделя – организация работы врача общей практики (1,5 з.е.)</a:t>
            </a:r>
          </a:p>
          <a:p>
            <a:pPr>
              <a:buClr>
                <a:srgbClr val="000000"/>
              </a:buClr>
              <a:buSzPct val="100000"/>
            </a:pPr>
            <a:r>
              <a:rPr lang="ru-RU" sz="1400" b="1" i="1">
                <a:latin typeface="Arial" charset="0"/>
                <a:ea typeface="Microsoft YaHei" pitchFamily="34" charset="-122"/>
              </a:rPr>
              <a:t>Остальную специфику подготовки ВОП встроить в программы текущих дисциплин</a:t>
            </a:r>
          </a:p>
          <a:p>
            <a:pPr>
              <a:buClr>
                <a:srgbClr val="000000"/>
              </a:buClr>
              <a:buSzPct val="100000"/>
            </a:pPr>
            <a:endParaRPr lang="ru-RU" sz="1400" b="1">
              <a:latin typeface="Arial" charset="0"/>
              <a:ea typeface="Microsoft YaHei" pitchFamily="34" charset="-122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sz="1400" b="1">
                <a:latin typeface="Arial" charset="0"/>
                <a:ea typeface="Microsoft YaHei" pitchFamily="34" charset="-122"/>
              </a:rPr>
              <a:t>ЭЛЕКТИВЫ:</a:t>
            </a: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Функциональная диагностика  (1,5 з.е.)</a:t>
            </a:r>
            <a:endParaRPr lang="ru-RU" sz="1400" b="1">
              <a:latin typeface="Arial" charset="0"/>
            </a:endParaRP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Ультразвуковая диагностика (1,5 з.е.)</a:t>
            </a: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Неонатология 1 з.е.</a:t>
            </a: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1400" b="1">
                <a:latin typeface="Arial" charset="0"/>
                <a:ea typeface="Microsoft YaHei" pitchFamily="34" charset="-122"/>
              </a:rPr>
              <a:t> Офтальмология 1 з.е.</a:t>
            </a:r>
            <a:endParaRPr lang="ru-RU" sz="1400">
              <a:latin typeface="Arial" charset="0"/>
              <a:ea typeface="Microsoft YaHei" pitchFamily="34" charset="-122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323850" y="2205038"/>
          <a:ext cx="8496945" cy="1219200"/>
        </p:xfrm>
        <a:graphic>
          <a:graphicData uri="http://schemas.openxmlformats.org/drawingml/2006/table">
            <a:tbl>
              <a:tblPr/>
              <a:tblGrid>
                <a:gridCol w="2304256"/>
                <a:gridCol w="3276738"/>
                <a:gridCol w="2915951"/>
              </a:tblGrid>
              <a:tr h="269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icrosoft YaHei" pitchFamily="34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Всего  (часы, зачетные 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Аудиторно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  (часы)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Вузовский компонент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324  (9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з.е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216 (6 недель)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Элективы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180 (5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з.е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120 (3,5 недели)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504 (14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з.е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cs typeface="Arial" pitchFamily="34" charset="0"/>
                        </a:rPr>
                        <a:t>336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863600"/>
          </a:xfrm>
        </p:spPr>
        <p:txBody>
          <a:bodyPr/>
          <a:lstStyle/>
          <a:p>
            <a:r>
              <a:rPr lang="ru-RU" sz="3200" b="1" smtClean="0">
                <a:solidFill>
                  <a:srgbClr val="17375E"/>
                </a:solidFill>
              </a:rPr>
              <a:t>Основные позиции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539750" y="2060575"/>
            <a:ext cx="8229600" cy="47974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800" b="1" smtClean="0"/>
              <a:t>специальность «общая врачебная практика» – модульная</a:t>
            </a:r>
            <a:r>
              <a:rPr lang="en-US" sz="1800" b="1" smtClean="0"/>
              <a:t>;</a:t>
            </a:r>
            <a:endParaRPr lang="ru-RU" sz="1800" b="1" smtClean="0"/>
          </a:p>
          <a:p>
            <a:pPr algn="just">
              <a:buFont typeface="Wingdings" pitchFamily="2" charset="2"/>
              <a:buChar char="Ø"/>
            </a:pPr>
            <a:r>
              <a:rPr lang="ru-RU" sz="1800" b="1" smtClean="0"/>
              <a:t>организацию учебного процесса рационально построить по принципу субординатуры, при этом необходимо учесть и сохранить модульный принцип подготовки (каждый раздел специальности готовят специалисты профильных кафедр)</a:t>
            </a:r>
            <a:r>
              <a:rPr lang="en-US" sz="1800" b="1" smtClean="0"/>
              <a:t>;</a:t>
            </a:r>
            <a:endParaRPr lang="ru-RU" sz="1800" b="1" smtClean="0"/>
          </a:p>
          <a:p>
            <a:pPr algn="just">
              <a:buFont typeface="Wingdings" pitchFamily="2" charset="2"/>
              <a:buChar char="Ø"/>
            </a:pPr>
            <a:r>
              <a:rPr lang="ru-RU" sz="1800" b="1" smtClean="0"/>
              <a:t>необходимо ввести новую дисциплину: организация работы врача общей практики</a:t>
            </a:r>
            <a:r>
              <a:rPr lang="en-US" sz="1800" b="1" smtClean="0"/>
              <a:t>;</a:t>
            </a:r>
            <a:endParaRPr lang="ru-RU" sz="1800" b="1" smtClean="0"/>
          </a:p>
          <a:p>
            <a:pPr algn="just">
              <a:buFont typeface="Wingdings" pitchFamily="2" charset="2"/>
              <a:buChar char="Ø"/>
            </a:pPr>
            <a:r>
              <a:rPr lang="ru-RU" sz="1800" b="1" smtClean="0"/>
              <a:t>необходимо внедрение дневника учета практических навыков</a:t>
            </a:r>
            <a:r>
              <a:rPr lang="en-US" sz="1800" b="1" smtClean="0"/>
              <a:t>;</a:t>
            </a:r>
            <a:endParaRPr lang="ru-RU" sz="1800" b="1" smtClean="0"/>
          </a:p>
          <a:p>
            <a:pPr algn="just">
              <a:buFont typeface="Wingdings" pitchFamily="2" charset="2"/>
              <a:buChar char="Ø"/>
            </a:pPr>
            <a:r>
              <a:rPr lang="ru-RU" sz="1800" b="1" smtClean="0"/>
              <a:t>выпускной экзамен по терапии, зачеты после каждого модуля</a:t>
            </a:r>
            <a:r>
              <a:rPr lang="en-US" sz="1800" b="1" smtClean="0"/>
              <a:t>;</a:t>
            </a:r>
            <a:endParaRPr lang="ru-RU" sz="1800" b="1" smtClean="0"/>
          </a:p>
          <a:p>
            <a:pPr algn="just">
              <a:buFont typeface="Wingdings" pitchFamily="2" charset="2"/>
              <a:buChar char="Ø"/>
            </a:pPr>
            <a:r>
              <a:rPr lang="ru-RU" sz="1800" b="1" smtClean="0"/>
              <a:t>итоговая аттестация </a:t>
            </a:r>
            <a:r>
              <a:rPr lang="en-US" sz="1800" b="1" smtClean="0"/>
              <a:t>– </a:t>
            </a:r>
            <a:r>
              <a:rPr lang="ru-RU" sz="1800" b="1" smtClean="0"/>
              <a:t>первичная аккредитация (двухступенчатая,</a:t>
            </a:r>
            <a:r>
              <a:rPr lang="en-US" sz="1800" b="1" smtClean="0"/>
              <a:t> </a:t>
            </a:r>
            <a:r>
              <a:rPr lang="ru-RU" sz="1800" b="1" smtClean="0"/>
              <a:t>теоретическая и практическая)</a:t>
            </a:r>
            <a:r>
              <a:rPr lang="en-US" sz="1800" b="1" smtClean="0"/>
              <a:t>:</a:t>
            </a:r>
            <a:r>
              <a:rPr lang="ru-RU" sz="1800" b="1" smtClean="0"/>
              <a:t> </a:t>
            </a:r>
          </a:p>
          <a:p>
            <a:pPr lvl="1" algn="just"/>
            <a:r>
              <a:rPr lang="ru-RU" sz="1400" b="1" smtClean="0">
                <a:cs typeface="Arial" charset="0"/>
              </a:rPr>
              <a:t>оценка знаний (тестирование, клиническая задача, собеседование)</a:t>
            </a:r>
            <a:r>
              <a:rPr lang="en-US" sz="1400" b="1" smtClean="0">
                <a:cs typeface="Arial" charset="0"/>
              </a:rPr>
              <a:t>;</a:t>
            </a:r>
            <a:endParaRPr lang="ru-RU" sz="1400" b="1" smtClean="0">
              <a:cs typeface="Arial" charset="0"/>
            </a:endParaRPr>
          </a:p>
          <a:p>
            <a:pPr lvl="1" algn="just"/>
            <a:r>
              <a:rPr lang="ru-RU" sz="1400" b="1" smtClean="0">
                <a:cs typeface="Arial" charset="0"/>
              </a:rPr>
              <a:t>оценка практических навыков (симуляторы, Объективный структурированный клинический экзамен (ОСКЭ)) (требования Минздрава)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8600"/>
            <a:ext cx="6858000" cy="914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4800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  <p:pic>
        <p:nvPicPr>
          <p:cNvPr id="5" name="Picture 2" descr="C:\Users\Николай\Desktop\95145261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460232" cy="484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114800"/>
          </a:xfrm>
        </p:spPr>
        <p:txBody>
          <a:bodyPr/>
          <a:lstStyle/>
          <a:p>
            <a:pPr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Уровни подготовки врача скорой медицинской помощи:</a:t>
            </a:r>
          </a:p>
          <a:p>
            <a:pPr marL="73025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Обеспечение оказания медицинской помощи в неотложной форме, в т.ч. до 3 суток в </a:t>
            </a:r>
            <a:r>
              <a:rPr lang="en-US" sz="2400" dirty="0" smtClean="0">
                <a:solidFill>
                  <a:schemeClr val="tx2"/>
                </a:solidFill>
              </a:rPr>
              <a:t>emergency department</a:t>
            </a:r>
            <a:r>
              <a:rPr lang="ru-RU" sz="2400" dirty="0" smtClean="0">
                <a:solidFill>
                  <a:schemeClr val="tx2"/>
                </a:solidFill>
              </a:rPr>
              <a:t> («уровень врача общей практики»).</a:t>
            </a:r>
          </a:p>
          <a:p>
            <a:pPr marL="73025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Работа в </a:t>
            </a:r>
            <a:r>
              <a:rPr lang="ru-RU" sz="2400" dirty="0" err="1" smtClean="0">
                <a:solidFill>
                  <a:schemeClr val="tx2"/>
                </a:solidFill>
              </a:rPr>
              <a:t>общепрофильной</a:t>
            </a:r>
            <a:r>
              <a:rPr lang="ru-RU" sz="2400" dirty="0" smtClean="0">
                <a:solidFill>
                  <a:schemeClr val="tx2"/>
                </a:solidFill>
              </a:rPr>
              <a:t> выездной бригаде скорой медицинской помощи.</a:t>
            </a:r>
          </a:p>
          <a:p>
            <a:pPr marL="73025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Работа в «красной зоне» </a:t>
            </a:r>
            <a:r>
              <a:rPr lang="en-US" sz="2400" dirty="0" smtClean="0">
                <a:solidFill>
                  <a:schemeClr val="tx2"/>
                </a:solidFill>
              </a:rPr>
              <a:t>emergency department</a:t>
            </a:r>
            <a:r>
              <a:rPr lang="ru-RU" sz="2400" dirty="0" smtClean="0">
                <a:solidFill>
                  <a:schemeClr val="tx2"/>
                </a:solidFill>
              </a:rPr>
              <a:t> («уровень врача-анестезиолога-реаниматолога») .</a:t>
            </a:r>
          </a:p>
          <a:p>
            <a:pPr marL="730250" indent="-457200">
              <a:buAutoNum type="arabicPeriod"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84368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Объем знаний, используемый врачом-специалистом на </a:t>
            </a:r>
            <a:r>
              <a:rPr lang="ru-RU" sz="2400" dirty="0" err="1" smtClean="0"/>
              <a:t>догоспитальном</a:t>
            </a:r>
            <a:r>
              <a:rPr lang="ru-RU" sz="2400" dirty="0" smtClean="0"/>
              <a:t> и госпитальном этапах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498080" cy="541040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2057400"/>
            <a:ext cx="63367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2057400"/>
            <a:ext cx="720080" cy="288032"/>
          </a:xfrm>
          <a:prstGeom prst="rect">
            <a:avLst/>
          </a:prstGeom>
          <a:solidFill>
            <a:srgbClr val="004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0" y="59436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tx2"/>
                </a:solidFill>
              </a:rPr>
              <a:t>Догоспитальный</a:t>
            </a:r>
            <a:r>
              <a:rPr lang="ru-RU" sz="1600" dirty="0" smtClean="0">
                <a:solidFill>
                  <a:schemeClr val="tx2"/>
                </a:solidFill>
              </a:rPr>
              <a:t> этап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2121024" y="5422776"/>
            <a:ext cx="288032" cy="720080"/>
          </a:xfrm>
          <a:prstGeom prst="leftBrace">
            <a:avLst>
              <a:gd name="adj1" fmla="val 8333"/>
              <a:gd name="adj2" fmla="val 49145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5731532" y="2650468"/>
            <a:ext cx="288032" cy="6264696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495800" y="59436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Госпитальный этап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2895600"/>
            <a:ext cx="720080" cy="288032"/>
          </a:xfrm>
          <a:prstGeom prst="rect">
            <a:avLst/>
          </a:prstGeom>
          <a:solidFill>
            <a:srgbClr val="004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67000" y="2895600"/>
            <a:ext cx="63367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4800" y="1447801"/>
            <a:ext cx="2362200" cy="40934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врач 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скорой</a:t>
            </a: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медицинской 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помощи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2514600"/>
            <a:ext cx="2955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ВРАЧ-НЕВРОЛОГ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170080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ВРАЧ-КАРДИОЛОГ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67000" y="3657600"/>
            <a:ext cx="63367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67200" y="327660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ВРАЧ-УРОЛОГ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7000" y="4419600"/>
            <a:ext cx="63367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267200" y="411480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ВРАЧ-ХИРУРГ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5000" y="3657600"/>
            <a:ext cx="720080" cy="288032"/>
          </a:xfrm>
          <a:prstGeom prst="rect">
            <a:avLst/>
          </a:prstGeom>
          <a:solidFill>
            <a:srgbClr val="004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05000" y="4419600"/>
            <a:ext cx="720080" cy="288032"/>
          </a:xfrm>
          <a:prstGeom prst="rect">
            <a:avLst/>
          </a:prstGeom>
          <a:solidFill>
            <a:srgbClr val="004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05000" y="5181600"/>
            <a:ext cx="720080" cy="288032"/>
          </a:xfrm>
          <a:prstGeom prst="rect">
            <a:avLst/>
          </a:prstGeom>
          <a:solidFill>
            <a:srgbClr val="004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67000" y="5181600"/>
            <a:ext cx="63367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14800" y="4876800"/>
            <a:ext cx="4164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ВРАЧ-АНЕСТЕЗИОЛОГ-РЕАНИМАТОЛОГ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84368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Объем знаний, используемый врачом-специалистом на </a:t>
            </a:r>
            <a:r>
              <a:rPr lang="ru-RU" sz="2400" dirty="0" err="1" smtClean="0"/>
              <a:t>догоспитальном</a:t>
            </a:r>
            <a:r>
              <a:rPr lang="ru-RU" sz="2400" dirty="0" smtClean="0"/>
              <a:t> и госпитальном этапах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498080" cy="541040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1600200"/>
            <a:ext cx="54985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1600200"/>
            <a:ext cx="4572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219200" y="627322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tx2"/>
                </a:solidFill>
              </a:rPr>
              <a:t>Догоспитальный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этап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1968624" y="5651376"/>
            <a:ext cx="440432" cy="720080"/>
          </a:xfrm>
          <a:prstGeom prst="leftBrace">
            <a:avLst>
              <a:gd name="adj1" fmla="val 8333"/>
              <a:gd name="adj2" fmla="val 49145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5562600" y="2819400"/>
            <a:ext cx="457200" cy="6400800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876800" y="63246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Госпитальный этап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3600" y="2286000"/>
            <a:ext cx="4572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05200" y="2286000"/>
            <a:ext cx="54985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0"/>
            <a:ext cx="3276600" cy="32342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54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врач </a:t>
            </a:r>
          </a:p>
          <a:p>
            <a:pPr>
              <a:lnSpc>
                <a:spcPts val="3540"/>
              </a:lnSpc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ts val="354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скорой</a:t>
            </a:r>
          </a:p>
          <a:p>
            <a:pPr>
              <a:lnSpc>
                <a:spcPts val="3540"/>
              </a:lnSpc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ts val="354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медицинской </a:t>
            </a:r>
          </a:p>
          <a:p>
            <a:pPr>
              <a:lnSpc>
                <a:spcPts val="3540"/>
              </a:lnSpc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lnSpc>
                <a:spcPts val="354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помощи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1219200"/>
            <a:ext cx="29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ВРАЧ-КАРДИОЛОГ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181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Emergency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Department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2971800"/>
            <a:ext cx="54985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14800" y="26670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ВРАЧ-УРОЛОГ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5200" y="3733800"/>
            <a:ext cx="54985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114800" y="34290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ВРАЧ-ХИРУРГ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33600" y="2971800"/>
            <a:ext cx="4572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33600" y="3733800"/>
            <a:ext cx="4572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67000" y="3733800"/>
            <a:ext cx="6096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67000" y="2286000"/>
            <a:ext cx="6096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67000" y="2971800"/>
            <a:ext cx="6096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67000" y="1600200"/>
            <a:ext cx="6858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76600" y="1600200"/>
            <a:ext cx="1524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76600" y="2286000"/>
            <a:ext cx="1524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276600" y="2971800"/>
            <a:ext cx="1524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276600" y="3733800"/>
            <a:ext cx="1524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вая фигурная скобка 34"/>
          <p:cNvSpPr/>
          <p:nvPr/>
        </p:nvSpPr>
        <p:spPr>
          <a:xfrm rot="16200000">
            <a:off x="2942084" y="4601716"/>
            <a:ext cx="288032" cy="838200"/>
          </a:xfrm>
          <a:prstGeom prst="leftBrace">
            <a:avLst>
              <a:gd name="adj1" fmla="val 8333"/>
              <a:gd name="adj2" fmla="val 49145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114800" y="1905000"/>
            <a:ext cx="29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ВРАЧ-НЕВРОЛОГ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05000" y="4343400"/>
            <a:ext cx="68580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67000" y="4343400"/>
            <a:ext cx="60960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76600" y="4343400"/>
            <a:ext cx="15240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810000" y="4038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ВРАЧ-АНЕСТЕЗИОЛОГ-РЕАНИМАТОЛОГ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05200" y="4343400"/>
            <a:ext cx="54985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886200" y="4953000"/>
            <a:ext cx="22098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Палата реанимации и интенсивной терапии</a:t>
            </a:r>
            <a:endParaRPr lang="ru-RU" sz="1400" dirty="0">
              <a:solidFill>
                <a:schemeClr val="tx2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3352800" y="4648200"/>
            <a:ext cx="533400" cy="32156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905000" y="2286000"/>
            <a:ext cx="228600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905000" y="1600200"/>
            <a:ext cx="228600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905000" y="2971800"/>
            <a:ext cx="228600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905000" y="3733800"/>
            <a:ext cx="228600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1524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649288"/>
          </a:xfrm>
        </p:spPr>
        <p:txBody>
          <a:bodyPr/>
          <a:lstStyle/>
          <a:p>
            <a:r>
              <a:rPr lang="ru-RU" sz="2000" b="1" smtClean="0">
                <a:solidFill>
                  <a:srgbClr val="17375E"/>
                </a:solidFill>
              </a:rPr>
              <a:t>Распределение часов между модулями ПП по ОВП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76600" y="2209800"/>
            <a:ext cx="2667000" cy="2590800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24000" y="2209800"/>
            <a:ext cx="2667000" cy="2590800"/>
          </a:xfrm>
          <a:prstGeom prst="ellipse">
            <a:avLst/>
          </a:prstGeom>
          <a:solidFill>
            <a:srgbClr val="2EC80A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29200" y="2209800"/>
            <a:ext cx="2667000" cy="2590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86200" y="22860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Врач скорой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медицинской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помощи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22860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Врач-анестезиолог-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реаниматолог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Врач общей практики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609600"/>
            <a:ext cx="20574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«Красная зона» </a:t>
            </a:r>
            <a:r>
              <a:rPr lang="en-US" sz="1600" dirty="0" smtClean="0">
                <a:solidFill>
                  <a:schemeClr val="tx2"/>
                </a:solidFill>
              </a:rPr>
              <a:t>Emergency Department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38862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Медицинская помощь в неотложной форме вне медицинской организации в амбулаторных условиях</a:t>
            </a:r>
            <a:endParaRPr lang="ru-RU" sz="1600" dirty="0"/>
          </a:p>
        </p:txBody>
      </p:sp>
      <p:sp>
        <p:nvSpPr>
          <p:cNvPr id="19" name="Овал 18"/>
          <p:cNvSpPr/>
          <p:nvPr/>
        </p:nvSpPr>
        <p:spPr>
          <a:xfrm>
            <a:off x="3276600" y="2209800"/>
            <a:ext cx="2667000" cy="2590800"/>
          </a:xfrm>
          <a:prstGeom prst="ellipse">
            <a:avLst/>
          </a:prstGeom>
          <a:noFill/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505200" y="2743200"/>
            <a:ext cx="457200" cy="228600"/>
          </a:xfrm>
          <a:prstGeom prst="line">
            <a:avLst/>
          </a:prstGeom>
          <a:ln w="19685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352800" y="3048000"/>
            <a:ext cx="762000" cy="381000"/>
          </a:xfrm>
          <a:prstGeom prst="line">
            <a:avLst/>
          </a:prstGeom>
          <a:ln w="196850" cap="rnd">
            <a:solidFill>
              <a:srgbClr val="FFFF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429000" y="3352800"/>
            <a:ext cx="838200" cy="457200"/>
          </a:xfrm>
          <a:prstGeom prst="line">
            <a:avLst/>
          </a:prstGeom>
          <a:ln w="1968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733800" y="1447800"/>
            <a:ext cx="0" cy="213360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3581400" y="3810000"/>
            <a:ext cx="685800" cy="381000"/>
          </a:xfrm>
          <a:prstGeom prst="line">
            <a:avLst/>
          </a:prstGeom>
          <a:ln w="19685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029200" y="2819400"/>
            <a:ext cx="609600" cy="304800"/>
          </a:xfrm>
          <a:prstGeom prst="line">
            <a:avLst/>
          </a:prstGeom>
          <a:ln w="19685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029200" y="3124200"/>
            <a:ext cx="762000" cy="381000"/>
          </a:xfrm>
          <a:prstGeom prst="line">
            <a:avLst/>
          </a:prstGeom>
          <a:ln w="196850" cap="rnd">
            <a:solidFill>
              <a:srgbClr val="FFFF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029200" y="3505200"/>
            <a:ext cx="838200" cy="457200"/>
          </a:xfrm>
          <a:prstGeom prst="line">
            <a:avLst/>
          </a:prstGeom>
          <a:ln w="1968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5181600" y="4038600"/>
            <a:ext cx="533400" cy="304800"/>
          </a:xfrm>
          <a:prstGeom prst="line">
            <a:avLst/>
          </a:prstGeom>
          <a:ln w="19685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5029200" y="2209800"/>
            <a:ext cx="2667000" cy="2590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276600" y="2209800"/>
            <a:ext cx="2667000" cy="2590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524000" y="2209800"/>
            <a:ext cx="2667000" cy="2590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5486400" y="1447800"/>
            <a:ext cx="0" cy="213360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495800" y="1371600"/>
            <a:ext cx="2667000" cy="2590800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90800" y="1371600"/>
            <a:ext cx="2667000" cy="2590800"/>
          </a:xfrm>
          <a:prstGeom prst="ellipse">
            <a:avLst/>
          </a:prstGeom>
          <a:solidFill>
            <a:srgbClr val="2EC80A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48400" y="1371600"/>
            <a:ext cx="2667000" cy="2590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29200" y="1447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Врач скорой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медицинской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помощи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1447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Врач-анестезиолог-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реаниматолог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1600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Врач общей практики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152400"/>
            <a:ext cx="20574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«Красная зона» </a:t>
            </a:r>
            <a:r>
              <a:rPr lang="en-US" sz="1600" dirty="0" smtClean="0">
                <a:solidFill>
                  <a:schemeClr val="tx2"/>
                </a:solidFill>
              </a:rPr>
              <a:t>Emergency Department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200" y="152400"/>
            <a:ext cx="38862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Медицинская помощь в неотложной форме вне медицинской организации в амбулаторных условиях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4648200" y="1905000"/>
            <a:ext cx="457200" cy="381000"/>
          </a:xfrm>
          <a:prstGeom prst="line">
            <a:avLst/>
          </a:prstGeom>
          <a:ln w="19685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572000" y="2133600"/>
            <a:ext cx="762000" cy="609600"/>
          </a:xfrm>
          <a:prstGeom prst="line">
            <a:avLst/>
          </a:prstGeom>
          <a:ln w="196850" cap="rnd">
            <a:solidFill>
              <a:srgbClr val="FFFF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648200" y="2514600"/>
            <a:ext cx="762000" cy="609600"/>
          </a:xfrm>
          <a:prstGeom prst="line">
            <a:avLst/>
          </a:prstGeom>
          <a:ln w="1968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876800" y="2895600"/>
            <a:ext cx="609600" cy="533400"/>
          </a:xfrm>
          <a:prstGeom prst="line">
            <a:avLst/>
          </a:prstGeom>
          <a:ln w="19685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6172200" y="1905000"/>
            <a:ext cx="609600" cy="304800"/>
          </a:xfrm>
          <a:prstGeom prst="line">
            <a:avLst/>
          </a:prstGeom>
          <a:ln w="19685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172200" y="2209800"/>
            <a:ext cx="762000" cy="381000"/>
          </a:xfrm>
          <a:prstGeom prst="line">
            <a:avLst/>
          </a:prstGeom>
          <a:ln w="196850" cap="rnd">
            <a:solidFill>
              <a:srgbClr val="FFFF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6172200" y="2590800"/>
            <a:ext cx="838200" cy="457200"/>
          </a:xfrm>
          <a:prstGeom prst="line">
            <a:avLst/>
          </a:prstGeom>
          <a:ln w="1968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6477000" y="3048000"/>
            <a:ext cx="533400" cy="304800"/>
          </a:xfrm>
          <a:prstGeom prst="line">
            <a:avLst/>
          </a:prstGeom>
          <a:ln w="19685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6248400" y="1371600"/>
            <a:ext cx="2667000" cy="2590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495800" y="1371600"/>
            <a:ext cx="2667000" cy="2590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2590800" y="1371600"/>
            <a:ext cx="2667000" cy="2590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28600" y="3962400"/>
            <a:ext cx="1981200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2"/>
                </a:solidFill>
              </a:rPr>
              <a:t>Преподаватель: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врач-хирург,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врач-терапевт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врач-кардиолог и др.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5181600"/>
            <a:ext cx="2133600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Кафедра хирургии,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кафедра кардиологии,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кафедра терапии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и др.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4191000"/>
            <a:ext cx="1524000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2"/>
                </a:solidFill>
              </a:rPr>
              <a:t>Преподаватель: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врач общей практики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5334000"/>
            <a:ext cx="1600200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Кафедра </a:t>
            </a:r>
            <a:r>
              <a:rPr lang="ru-RU" sz="1400" dirty="0" err="1" smtClean="0">
                <a:solidFill>
                  <a:schemeClr val="tx2"/>
                </a:solidFill>
              </a:rPr>
              <a:t>общеврачебной</a:t>
            </a:r>
            <a:r>
              <a:rPr lang="ru-RU" sz="1400" dirty="0" smtClean="0">
                <a:solidFill>
                  <a:schemeClr val="tx2"/>
                </a:solidFill>
              </a:rPr>
              <a:t> практики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29200" y="4267200"/>
            <a:ext cx="15240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2"/>
                </a:solidFill>
              </a:rPr>
              <a:t>Преподаватель: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врач СМП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029200" y="5105400"/>
            <a:ext cx="1524000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Кафедра скорой медицинской помощи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7086600" y="4267200"/>
            <a:ext cx="18288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2"/>
                </a:solidFill>
              </a:rPr>
              <a:t>Преподаватель: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реаниматолог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7086600" y="5334000"/>
            <a:ext cx="1905000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Кафедра анестезиологии-реанимации</a:t>
            </a:r>
            <a:endParaRPr lang="ru-RU" sz="1400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7924800" y="4800600"/>
            <a:ext cx="0" cy="5334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55" idx="1"/>
          </p:cNvCxnSpPr>
          <p:nvPr/>
        </p:nvCxnSpPr>
        <p:spPr>
          <a:xfrm rot="10800000">
            <a:off x="6705600" y="3124200"/>
            <a:ext cx="381000" cy="1404610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876800" y="990600"/>
            <a:ext cx="0" cy="1447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22" idx="1"/>
          </p:cNvCxnSpPr>
          <p:nvPr/>
        </p:nvCxnSpPr>
        <p:spPr>
          <a:xfrm rot="10800000" flipV="1">
            <a:off x="6705600" y="567898"/>
            <a:ext cx="228600" cy="1870501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791200" y="4800600"/>
            <a:ext cx="0" cy="304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54" idx="3"/>
          </p:cNvCxnSpPr>
          <p:nvPr/>
        </p:nvCxnSpPr>
        <p:spPr>
          <a:xfrm flipV="1">
            <a:off x="6553200" y="4800600"/>
            <a:ext cx="533400" cy="781854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hape 87"/>
          <p:cNvCxnSpPr>
            <a:stCxn id="29" idx="1"/>
          </p:cNvCxnSpPr>
          <p:nvPr/>
        </p:nvCxnSpPr>
        <p:spPr>
          <a:xfrm rot="10800000">
            <a:off x="4876800" y="3048000"/>
            <a:ext cx="152400" cy="1480810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hape 98"/>
          <p:cNvCxnSpPr>
            <a:stCxn id="24" idx="0"/>
          </p:cNvCxnSpPr>
          <p:nvPr/>
        </p:nvCxnSpPr>
        <p:spPr>
          <a:xfrm rot="5400000" flipH="1" flipV="1">
            <a:off x="1485900" y="2247900"/>
            <a:ext cx="1447800" cy="1981200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endCxn id="24" idx="2"/>
          </p:cNvCxnSpPr>
          <p:nvPr/>
        </p:nvCxnSpPr>
        <p:spPr>
          <a:xfrm flipV="1">
            <a:off x="1219200" y="4916507"/>
            <a:ext cx="0" cy="265093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3810000" y="4953000"/>
            <a:ext cx="0" cy="40433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4495800" y="4343400"/>
            <a:ext cx="3810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3810000" y="3276600"/>
            <a:ext cx="0" cy="9144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V="1">
            <a:off x="5791200" y="3352800"/>
            <a:ext cx="0" cy="9144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362200" y="4800600"/>
            <a:ext cx="609600" cy="3810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Макет заголовка</Template>
  <TotalTime>2740</TotalTime>
  <Words>811</Words>
  <Application>Microsoft Office PowerPoint</Application>
  <PresentationFormat>Экран (4:3)</PresentationFormat>
  <Paragraphs>218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TS103031023</vt:lpstr>
      <vt:lpstr>Подготовка  врача скорой медицинской помощи и врача общей практики</vt:lpstr>
      <vt:lpstr>Слайд 2</vt:lpstr>
      <vt:lpstr>Объем знаний, используемый врачом-специалистом на догоспитальном и госпитальном этапах </vt:lpstr>
      <vt:lpstr>Объем знаний, используемый врачом-специалистом на догоспитальном и госпитальном этапах </vt:lpstr>
      <vt:lpstr>Слайд 5</vt:lpstr>
      <vt:lpstr>Слайд 6</vt:lpstr>
      <vt:lpstr>Распределение часов между модулями ПП по ОВП</vt:lpstr>
      <vt:lpstr>Слайд 8</vt:lpstr>
      <vt:lpstr>Слайд 9</vt:lpstr>
      <vt:lpstr>Основные задачи в сфере образования на 2015 год:</vt:lpstr>
      <vt:lpstr>Стандарты, по которым  студенты - лечебники учатся сегодня</vt:lpstr>
      <vt:lpstr>В подготовке врача общей практики на последипломном этапе принимают участие: </vt:lpstr>
      <vt:lpstr>Возможное распределение часов в  субординатуре по ВОП на 6 курсе </vt:lpstr>
      <vt:lpstr>Возможное распределение часов в  субординатуре по ВОП на 5-6 курсе</vt:lpstr>
      <vt:lpstr>Основные позиции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Николай</dc:creator>
  <cp:lastModifiedBy>SemenovaEP</cp:lastModifiedBy>
  <cp:revision>524</cp:revision>
  <cp:lastPrinted>1601-01-01T00:00:00Z</cp:lastPrinted>
  <dcterms:created xsi:type="dcterms:W3CDTF">1601-01-01T00:00:00Z</dcterms:created>
  <dcterms:modified xsi:type="dcterms:W3CDTF">2016-02-29T08:32:09Z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