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516" r:id="rId2"/>
    <p:sldId id="791" r:id="rId3"/>
    <p:sldId id="792" r:id="rId4"/>
    <p:sldId id="789" r:id="rId5"/>
    <p:sldId id="759" r:id="rId6"/>
    <p:sldId id="779" r:id="rId7"/>
    <p:sldId id="751" r:id="rId8"/>
    <p:sldId id="790" r:id="rId9"/>
    <p:sldId id="508" r:id="rId10"/>
  </p:sldIdLst>
  <p:sldSz cx="9144000" cy="6858000" type="screen4x3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FF5050"/>
    <a:srgbClr val="0066FF"/>
    <a:srgbClr val="008000"/>
    <a:srgbClr val="FFCC99"/>
    <a:srgbClr val="FFCC66"/>
    <a:srgbClr val="6699FF"/>
    <a:srgbClr val="339966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60"/>
  </p:normalViewPr>
  <p:slideViewPr>
    <p:cSldViewPr>
      <p:cViewPr varScale="1">
        <p:scale>
          <a:sx n="116" d="100"/>
          <a:sy n="116" d="100"/>
        </p:scale>
        <p:origin x="-16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87D9A8-EAF9-4EBF-AFB5-557098834F08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78BE86-B09F-4AB9-BC4C-EEC9397F4C9E}">
      <dgm:prSet phldrT="[Текст]" custT="1"/>
      <dgm:spPr/>
      <dgm:t>
        <a:bodyPr/>
        <a:lstStyle/>
        <a:p>
          <a:r>
            <a:rPr lang="ru-RU" sz="1100" b="1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Получение высшего  образования</a:t>
          </a:r>
          <a:endParaRPr lang="ru-RU" sz="1100" b="1" dirty="0">
            <a:solidFill>
              <a:schemeClr val="tx2">
                <a:lumMod val="75000"/>
              </a:schemeClr>
            </a:solidFill>
            <a:latin typeface="+mn-lt"/>
            <a:cs typeface="Times New Roman" pitchFamily="18" charset="0"/>
          </a:endParaRPr>
        </a:p>
      </dgm:t>
    </dgm:pt>
    <dgm:pt modelId="{92C5F5D6-0C94-4DB3-A7BE-EBA6D9B0BE0A}" type="parTrans" cxnId="{AAD0705C-B1D5-46F2-8A80-E7FE74C7DAD7}">
      <dgm:prSet/>
      <dgm:spPr/>
      <dgm:t>
        <a:bodyPr/>
        <a:lstStyle/>
        <a:p>
          <a:endParaRPr lang="ru-RU"/>
        </a:p>
      </dgm:t>
    </dgm:pt>
    <dgm:pt modelId="{8A764EB3-F5FE-4AE6-BDAB-CB8FB8051B72}" type="sibTrans" cxnId="{AAD0705C-B1D5-46F2-8A80-E7FE74C7DAD7}">
      <dgm:prSet/>
      <dgm:spPr/>
      <dgm:t>
        <a:bodyPr/>
        <a:lstStyle/>
        <a:p>
          <a:endParaRPr lang="ru-RU"/>
        </a:p>
      </dgm:t>
    </dgm:pt>
    <dgm:pt modelId="{F454C5A9-29AB-45A7-A13C-2BA350A1E7E3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sz="1100" b="1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Обучение</a:t>
          </a:r>
          <a:endParaRPr lang="ru-RU" sz="1100" b="1" dirty="0">
            <a:solidFill>
              <a:schemeClr val="tx2">
                <a:lumMod val="75000"/>
              </a:schemeClr>
            </a:solidFill>
            <a:latin typeface="+mn-lt"/>
            <a:cs typeface="Times New Roman" pitchFamily="18" charset="0"/>
          </a:endParaRPr>
        </a:p>
      </dgm:t>
    </dgm:pt>
    <dgm:pt modelId="{07D0309E-2FDA-413B-A691-AD6A96373F9C}" type="parTrans" cxnId="{53338AAE-0AB0-4E6C-AF36-76D218DEDE42}">
      <dgm:prSet/>
      <dgm:spPr/>
      <dgm:t>
        <a:bodyPr/>
        <a:lstStyle/>
        <a:p>
          <a:endParaRPr lang="ru-RU"/>
        </a:p>
      </dgm:t>
    </dgm:pt>
    <dgm:pt modelId="{A6453967-C5F8-46FA-B7DC-8B62BEF3F6A6}" type="sibTrans" cxnId="{53338AAE-0AB0-4E6C-AF36-76D218DEDE42}">
      <dgm:prSet/>
      <dgm:spPr/>
      <dgm:t>
        <a:bodyPr/>
        <a:lstStyle/>
        <a:p>
          <a:endParaRPr lang="ru-RU"/>
        </a:p>
      </dgm:t>
    </dgm:pt>
    <dgm:pt modelId="{BE45D0A4-FD92-49EA-860C-311AC033E773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sz="1050" b="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Интернатура  - 1 год</a:t>
          </a:r>
          <a:endParaRPr lang="ru-RU" sz="1050" b="0" dirty="0">
            <a:solidFill>
              <a:schemeClr val="tx2">
                <a:lumMod val="75000"/>
              </a:schemeClr>
            </a:solidFill>
            <a:latin typeface="+mn-lt"/>
            <a:cs typeface="Times New Roman" pitchFamily="18" charset="0"/>
          </a:endParaRPr>
        </a:p>
      </dgm:t>
    </dgm:pt>
    <dgm:pt modelId="{66874FBD-08A3-406A-A340-EE4436803859}" type="parTrans" cxnId="{5B37C221-BAC8-4878-A35F-1CF15BA435D0}">
      <dgm:prSet/>
      <dgm:spPr/>
      <dgm:t>
        <a:bodyPr/>
        <a:lstStyle/>
        <a:p>
          <a:endParaRPr lang="ru-RU"/>
        </a:p>
      </dgm:t>
    </dgm:pt>
    <dgm:pt modelId="{7C3EB477-AFE2-4E48-9B3E-E4E09D323990}" type="sibTrans" cxnId="{5B37C221-BAC8-4878-A35F-1CF15BA435D0}">
      <dgm:prSet/>
      <dgm:spPr/>
      <dgm:t>
        <a:bodyPr/>
        <a:lstStyle/>
        <a:p>
          <a:endParaRPr lang="ru-RU"/>
        </a:p>
      </dgm:t>
    </dgm:pt>
    <dgm:pt modelId="{A2BB0D73-1750-47DF-A864-99F56EF43CBD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sz="1050" b="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Ординатура – 2 года</a:t>
          </a:r>
          <a:endParaRPr lang="ru-RU" sz="1050" b="0" dirty="0">
            <a:solidFill>
              <a:schemeClr val="tx2">
                <a:lumMod val="75000"/>
              </a:schemeClr>
            </a:solidFill>
            <a:latin typeface="+mn-lt"/>
            <a:cs typeface="Times New Roman" pitchFamily="18" charset="0"/>
          </a:endParaRPr>
        </a:p>
      </dgm:t>
    </dgm:pt>
    <dgm:pt modelId="{2F97DEDA-2C7B-464A-9098-BC2EC92A47A9}" type="parTrans" cxnId="{CDC15134-168D-422B-83E6-3FC645A898B5}">
      <dgm:prSet/>
      <dgm:spPr/>
      <dgm:t>
        <a:bodyPr/>
        <a:lstStyle/>
        <a:p>
          <a:endParaRPr lang="ru-RU"/>
        </a:p>
      </dgm:t>
    </dgm:pt>
    <dgm:pt modelId="{33398C08-5FB8-4B2E-B65F-209D7C7FAB42}" type="sibTrans" cxnId="{CDC15134-168D-422B-83E6-3FC645A898B5}">
      <dgm:prSet/>
      <dgm:spPr/>
      <dgm:t>
        <a:bodyPr/>
        <a:lstStyle/>
        <a:p>
          <a:endParaRPr lang="ru-RU"/>
        </a:p>
      </dgm:t>
    </dgm:pt>
    <dgm:pt modelId="{53438B29-9556-485A-8420-853576937807}">
      <dgm:prSet phldrT="[Текст]" custT="1"/>
      <dgm:spPr/>
      <dgm:t>
        <a:bodyPr/>
        <a:lstStyle/>
        <a:p>
          <a:r>
            <a:rPr lang="ru-RU" sz="1100" b="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Обучение 5 - 6 лет</a:t>
          </a:r>
          <a:endParaRPr lang="ru-RU" sz="1100" b="0" dirty="0">
            <a:solidFill>
              <a:schemeClr val="tx2">
                <a:lumMod val="75000"/>
              </a:schemeClr>
            </a:solidFill>
            <a:latin typeface="+mn-lt"/>
            <a:cs typeface="Times New Roman" pitchFamily="18" charset="0"/>
          </a:endParaRPr>
        </a:p>
      </dgm:t>
    </dgm:pt>
    <dgm:pt modelId="{67A60025-5E2B-4DD1-8732-CFAE268E165B}" type="parTrans" cxnId="{A0177F8F-9B73-4DEC-9AF7-8864110E396C}">
      <dgm:prSet/>
      <dgm:spPr/>
      <dgm:t>
        <a:bodyPr/>
        <a:lstStyle/>
        <a:p>
          <a:endParaRPr lang="ru-RU"/>
        </a:p>
      </dgm:t>
    </dgm:pt>
    <dgm:pt modelId="{6486CBD6-61E7-4B6C-B4D5-55B587A69109}" type="sibTrans" cxnId="{A0177F8F-9B73-4DEC-9AF7-8864110E396C}">
      <dgm:prSet/>
      <dgm:spPr/>
      <dgm:t>
        <a:bodyPr/>
        <a:lstStyle/>
        <a:p>
          <a:endParaRPr lang="ru-RU"/>
        </a:p>
      </dgm:t>
    </dgm:pt>
    <dgm:pt modelId="{0B4CA364-F128-46CC-9CBE-60433A0CF701}">
      <dgm:prSet phldrT="[Текст]" custT="1"/>
      <dgm:spPr/>
      <dgm:t>
        <a:bodyPr/>
        <a:lstStyle/>
        <a:p>
          <a:r>
            <a:rPr lang="ru-RU" sz="1100" b="1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Получение допуска к медицинской и фармацевтической деятельности</a:t>
          </a:r>
        </a:p>
        <a:p>
          <a:r>
            <a:rPr lang="ru-RU" sz="1100" b="1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Сертификат специалиста</a:t>
          </a:r>
        </a:p>
        <a:p>
          <a:r>
            <a:rPr lang="ru-RU" sz="1100" b="1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раз в пять лет</a:t>
          </a:r>
          <a:endParaRPr lang="ru-RU" sz="1100" b="1" dirty="0">
            <a:solidFill>
              <a:schemeClr val="tx2">
                <a:lumMod val="75000"/>
              </a:schemeClr>
            </a:solidFill>
            <a:latin typeface="+mn-lt"/>
            <a:cs typeface="Times New Roman" pitchFamily="18" charset="0"/>
          </a:endParaRPr>
        </a:p>
      </dgm:t>
    </dgm:pt>
    <dgm:pt modelId="{152CD066-1CC4-47FA-88BF-B32C75193BE8}" type="parTrans" cxnId="{F7A75B0D-759D-4525-A94A-21EE4354C440}">
      <dgm:prSet/>
      <dgm:spPr/>
      <dgm:t>
        <a:bodyPr/>
        <a:lstStyle/>
        <a:p>
          <a:endParaRPr lang="ru-RU"/>
        </a:p>
      </dgm:t>
    </dgm:pt>
    <dgm:pt modelId="{74B732B9-3540-4808-9F96-6F8650A03385}" type="sibTrans" cxnId="{F7A75B0D-759D-4525-A94A-21EE4354C440}">
      <dgm:prSet/>
      <dgm:spPr/>
      <dgm:t>
        <a:bodyPr/>
        <a:lstStyle/>
        <a:p>
          <a:endParaRPr lang="ru-RU"/>
        </a:p>
      </dgm:t>
    </dgm:pt>
    <dgm:pt modelId="{998714FD-0C3C-452C-953E-8E08BC7D20B0}">
      <dgm:prSet phldrT="[Текст]" custT="1"/>
      <dgm:spPr/>
      <dgm:t>
        <a:bodyPr/>
        <a:lstStyle/>
        <a:p>
          <a:r>
            <a:rPr lang="ru-RU" sz="1100" b="1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Право на занятие должности в сфере</a:t>
          </a:r>
        </a:p>
        <a:p>
          <a:r>
            <a:rPr lang="ru-RU" sz="1100" b="1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здравоохранения</a:t>
          </a:r>
        </a:p>
      </dgm:t>
    </dgm:pt>
    <dgm:pt modelId="{914E7718-2449-4C52-B478-86AB1E4AC429}" type="sibTrans" cxnId="{B036F5E7-0A9A-4E5A-8D6C-288201594E92}">
      <dgm:prSet/>
      <dgm:spPr/>
      <dgm:t>
        <a:bodyPr/>
        <a:lstStyle/>
        <a:p>
          <a:endParaRPr lang="ru-RU"/>
        </a:p>
      </dgm:t>
    </dgm:pt>
    <dgm:pt modelId="{27608B53-97A2-401F-9FFC-2EEB6C857971}" type="parTrans" cxnId="{B036F5E7-0A9A-4E5A-8D6C-288201594E92}">
      <dgm:prSet/>
      <dgm:spPr/>
      <dgm:t>
        <a:bodyPr/>
        <a:lstStyle/>
        <a:p>
          <a:endParaRPr lang="ru-RU"/>
        </a:p>
      </dgm:t>
    </dgm:pt>
    <dgm:pt modelId="{89728B99-C9D0-48A3-9B8C-C663D29F7118}" type="pres">
      <dgm:prSet presAssocID="{7C87D9A8-EAF9-4EBF-AFB5-557098834F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B903A0-338C-4E9A-B099-4580AFE6572D}" type="pres">
      <dgm:prSet presAssocID="{7C87D9A8-EAF9-4EBF-AFB5-557098834F08}" presName="arrow" presStyleLbl="bgShp" presStyleIdx="0" presStyleCnt="1" custLinFactNeighborX="2778" custLinFactNeighborY="0"/>
      <dgm:spPr/>
      <dgm:t>
        <a:bodyPr/>
        <a:lstStyle/>
        <a:p>
          <a:endParaRPr lang="ru-RU"/>
        </a:p>
      </dgm:t>
    </dgm:pt>
    <dgm:pt modelId="{AFFBC130-EE4A-4E9E-8126-D4F95840D909}" type="pres">
      <dgm:prSet presAssocID="{7C87D9A8-EAF9-4EBF-AFB5-557098834F08}" presName="points" presStyleCnt="0"/>
      <dgm:spPr/>
    </dgm:pt>
    <dgm:pt modelId="{2E3534D9-769C-4531-8986-D784453F6BFD}" type="pres">
      <dgm:prSet presAssocID="{C378BE86-B09F-4AB9-BC4C-EEC9397F4C9E}" presName="compositeA" presStyleCnt="0"/>
      <dgm:spPr/>
    </dgm:pt>
    <dgm:pt modelId="{63BB63D4-3EF3-4074-B54C-0D592696084A}" type="pres">
      <dgm:prSet presAssocID="{C378BE86-B09F-4AB9-BC4C-EEC9397F4C9E}" presName="textA" presStyleLbl="revTx" presStyleIdx="0" presStyleCnt="4" custLinFactNeighborX="12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63BE21-F523-41CA-B29F-8D2718BD730D}" type="pres">
      <dgm:prSet presAssocID="{C378BE86-B09F-4AB9-BC4C-EEC9397F4C9E}" presName="circleA" presStyleLbl="node1" presStyleIdx="0" presStyleCnt="4" custLinFactNeighborX="24496" custLinFactNeighborY="-16667"/>
      <dgm:spPr/>
      <dgm:t>
        <a:bodyPr/>
        <a:lstStyle/>
        <a:p>
          <a:endParaRPr lang="ru-RU"/>
        </a:p>
      </dgm:t>
    </dgm:pt>
    <dgm:pt modelId="{B321F282-AF14-4D86-B75B-9004323957BD}" type="pres">
      <dgm:prSet presAssocID="{C378BE86-B09F-4AB9-BC4C-EEC9397F4C9E}" presName="spaceA" presStyleCnt="0"/>
      <dgm:spPr/>
    </dgm:pt>
    <dgm:pt modelId="{31B56602-9C1D-4DBD-BCE3-50EE39C52E6B}" type="pres">
      <dgm:prSet presAssocID="{8A764EB3-F5FE-4AE6-BDAB-CB8FB8051B72}" presName="space" presStyleCnt="0"/>
      <dgm:spPr/>
    </dgm:pt>
    <dgm:pt modelId="{9904CD1B-2948-4EEA-8437-D524509DE811}" type="pres">
      <dgm:prSet presAssocID="{F454C5A9-29AB-45A7-A13C-2BA350A1E7E3}" presName="compositeB" presStyleCnt="0"/>
      <dgm:spPr/>
    </dgm:pt>
    <dgm:pt modelId="{7071AA7F-E700-45A9-BCBF-18FB960A7AC2}" type="pres">
      <dgm:prSet presAssocID="{F454C5A9-29AB-45A7-A13C-2BA350A1E7E3}" presName="textB" presStyleLbl="revTx" presStyleIdx="1" presStyleCnt="4" custScaleX="77188" custLinFactNeighborX="24422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C3662-0A27-42F0-84BA-C830DC594BA5}" type="pres">
      <dgm:prSet presAssocID="{F454C5A9-29AB-45A7-A13C-2BA350A1E7E3}" presName="circleB" presStyleLbl="node1" presStyleIdx="1" presStyleCnt="4" custLinFactNeighborX="43451"/>
      <dgm:spPr/>
    </dgm:pt>
    <dgm:pt modelId="{7C0C43DC-1698-48C6-A1E9-82AF17670028}" type="pres">
      <dgm:prSet presAssocID="{F454C5A9-29AB-45A7-A13C-2BA350A1E7E3}" presName="spaceB" presStyleCnt="0"/>
      <dgm:spPr/>
    </dgm:pt>
    <dgm:pt modelId="{369EF454-F91F-47AD-8BDB-2B64E770B8DF}" type="pres">
      <dgm:prSet presAssocID="{A6453967-C5F8-46FA-B7DC-8B62BEF3F6A6}" presName="space" presStyleCnt="0"/>
      <dgm:spPr/>
    </dgm:pt>
    <dgm:pt modelId="{39792940-A603-4F39-B77A-1996A9DA0D7A}" type="pres">
      <dgm:prSet presAssocID="{0B4CA364-F128-46CC-9CBE-60433A0CF701}" presName="compositeA" presStyleCnt="0"/>
      <dgm:spPr/>
    </dgm:pt>
    <dgm:pt modelId="{CBDD7DD5-B04D-4BEC-BF42-3AED5573E69F}" type="pres">
      <dgm:prSet presAssocID="{0B4CA364-F128-46CC-9CBE-60433A0CF701}" presName="textA" presStyleLbl="revTx" presStyleIdx="2" presStyleCnt="4" custScaleY="83333" custLinFactNeighborX="37997" custLinFactNeighborY="8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2BA34-BF60-4269-8DD7-2066A3312063}" type="pres">
      <dgm:prSet presAssocID="{0B4CA364-F128-46CC-9CBE-60433A0CF701}" presName="circleA" presStyleLbl="node1" presStyleIdx="2" presStyleCnt="4" custLinFactX="37390" custLinFactNeighborX="100000" custLinFactNeighborY="16667"/>
      <dgm:spPr/>
    </dgm:pt>
    <dgm:pt modelId="{0150E887-78B2-4B28-AE64-B359BF86F354}" type="pres">
      <dgm:prSet presAssocID="{0B4CA364-F128-46CC-9CBE-60433A0CF701}" presName="spaceA" presStyleCnt="0"/>
      <dgm:spPr/>
    </dgm:pt>
    <dgm:pt modelId="{77FB1862-89DF-4697-8295-8B0FC739E839}" type="pres">
      <dgm:prSet presAssocID="{74B732B9-3540-4808-9F96-6F8650A03385}" presName="space" presStyleCnt="0"/>
      <dgm:spPr/>
    </dgm:pt>
    <dgm:pt modelId="{E3508993-22BD-4341-9C89-BD3BD03CAB65}" type="pres">
      <dgm:prSet presAssocID="{998714FD-0C3C-452C-953E-8E08BC7D20B0}" presName="compositeB" presStyleCnt="0"/>
      <dgm:spPr/>
    </dgm:pt>
    <dgm:pt modelId="{BEEB5086-1AF4-452A-BE2A-03269BBDA370}" type="pres">
      <dgm:prSet presAssocID="{998714FD-0C3C-452C-953E-8E08BC7D20B0}" presName="textB" presStyleLbl="revTx" presStyleIdx="3" presStyleCnt="4" custScaleY="58333" custLinFactNeighborX="-67003" custLinFactNeighborY="-27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F4E3D-3CE5-47BD-9BF8-7F0D78710E7D}" type="pres">
      <dgm:prSet presAssocID="{998714FD-0C3C-452C-953E-8E08BC7D20B0}" presName="circleB" presStyleLbl="node1" presStyleIdx="3" presStyleCnt="4" custLinFactX="68837" custLinFactNeighborX="100000" custLinFactNeighborY="-58334"/>
      <dgm:spPr>
        <a:solidFill>
          <a:srgbClr val="00B050"/>
        </a:solidFill>
      </dgm:spPr>
    </dgm:pt>
    <dgm:pt modelId="{CCDAADE8-A574-463C-877D-4066C523F409}" type="pres">
      <dgm:prSet presAssocID="{998714FD-0C3C-452C-953E-8E08BC7D20B0}" presName="spaceB" presStyleCnt="0"/>
      <dgm:spPr/>
    </dgm:pt>
  </dgm:ptLst>
  <dgm:cxnLst>
    <dgm:cxn modelId="{A0177F8F-9B73-4DEC-9AF7-8864110E396C}" srcId="{C378BE86-B09F-4AB9-BC4C-EEC9397F4C9E}" destId="{53438B29-9556-485A-8420-853576937807}" srcOrd="0" destOrd="0" parTransId="{67A60025-5E2B-4DD1-8732-CFAE268E165B}" sibTransId="{6486CBD6-61E7-4B6C-B4D5-55B587A69109}"/>
    <dgm:cxn modelId="{28854E7C-D0D5-47BD-B87C-88C3C75C70BB}" type="presOf" srcId="{998714FD-0C3C-452C-953E-8E08BC7D20B0}" destId="{BEEB5086-1AF4-452A-BE2A-03269BBDA370}" srcOrd="0" destOrd="0" presId="urn:microsoft.com/office/officeart/2005/8/layout/hProcess11"/>
    <dgm:cxn modelId="{0C85E1A9-7036-4821-9F9F-BAF80A0F9C44}" type="presOf" srcId="{7C87D9A8-EAF9-4EBF-AFB5-557098834F08}" destId="{89728B99-C9D0-48A3-9B8C-C663D29F7118}" srcOrd="0" destOrd="0" presId="urn:microsoft.com/office/officeart/2005/8/layout/hProcess11"/>
    <dgm:cxn modelId="{AAD0705C-B1D5-46F2-8A80-E7FE74C7DAD7}" srcId="{7C87D9A8-EAF9-4EBF-AFB5-557098834F08}" destId="{C378BE86-B09F-4AB9-BC4C-EEC9397F4C9E}" srcOrd="0" destOrd="0" parTransId="{92C5F5D6-0C94-4DB3-A7BE-EBA6D9B0BE0A}" sibTransId="{8A764EB3-F5FE-4AE6-BDAB-CB8FB8051B72}"/>
    <dgm:cxn modelId="{F7A75B0D-759D-4525-A94A-21EE4354C440}" srcId="{7C87D9A8-EAF9-4EBF-AFB5-557098834F08}" destId="{0B4CA364-F128-46CC-9CBE-60433A0CF701}" srcOrd="2" destOrd="0" parTransId="{152CD066-1CC4-47FA-88BF-B32C75193BE8}" sibTransId="{74B732B9-3540-4808-9F96-6F8650A03385}"/>
    <dgm:cxn modelId="{D244377E-65B3-4395-959E-5E326087EF8A}" type="presOf" srcId="{C378BE86-B09F-4AB9-BC4C-EEC9397F4C9E}" destId="{63BB63D4-3EF3-4074-B54C-0D592696084A}" srcOrd="0" destOrd="0" presId="urn:microsoft.com/office/officeart/2005/8/layout/hProcess11"/>
    <dgm:cxn modelId="{15DADC1E-3D89-4CEF-966C-84FFF0FA69DE}" type="presOf" srcId="{BE45D0A4-FD92-49EA-860C-311AC033E773}" destId="{7071AA7F-E700-45A9-BCBF-18FB960A7AC2}" srcOrd="0" destOrd="1" presId="urn:microsoft.com/office/officeart/2005/8/layout/hProcess11"/>
    <dgm:cxn modelId="{E77AA3F3-91F1-435F-875C-669BF6C02823}" type="presOf" srcId="{F454C5A9-29AB-45A7-A13C-2BA350A1E7E3}" destId="{7071AA7F-E700-45A9-BCBF-18FB960A7AC2}" srcOrd="0" destOrd="0" presId="urn:microsoft.com/office/officeart/2005/8/layout/hProcess11"/>
    <dgm:cxn modelId="{CCA88A3E-C00E-4B19-BC2B-268E82701862}" type="presOf" srcId="{A2BB0D73-1750-47DF-A864-99F56EF43CBD}" destId="{7071AA7F-E700-45A9-BCBF-18FB960A7AC2}" srcOrd="0" destOrd="2" presId="urn:microsoft.com/office/officeart/2005/8/layout/hProcess11"/>
    <dgm:cxn modelId="{53338AAE-0AB0-4E6C-AF36-76D218DEDE42}" srcId="{7C87D9A8-EAF9-4EBF-AFB5-557098834F08}" destId="{F454C5A9-29AB-45A7-A13C-2BA350A1E7E3}" srcOrd="1" destOrd="0" parTransId="{07D0309E-2FDA-413B-A691-AD6A96373F9C}" sibTransId="{A6453967-C5F8-46FA-B7DC-8B62BEF3F6A6}"/>
    <dgm:cxn modelId="{CDC15134-168D-422B-83E6-3FC645A898B5}" srcId="{F454C5A9-29AB-45A7-A13C-2BA350A1E7E3}" destId="{A2BB0D73-1750-47DF-A864-99F56EF43CBD}" srcOrd="1" destOrd="0" parTransId="{2F97DEDA-2C7B-464A-9098-BC2EC92A47A9}" sibTransId="{33398C08-5FB8-4B2E-B65F-209D7C7FAB42}"/>
    <dgm:cxn modelId="{5B37C221-BAC8-4878-A35F-1CF15BA435D0}" srcId="{F454C5A9-29AB-45A7-A13C-2BA350A1E7E3}" destId="{BE45D0A4-FD92-49EA-860C-311AC033E773}" srcOrd="0" destOrd="0" parTransId="{66874FBD-08A3-406A-A340-EE4436803859}" sibTransId="{7C3EB477-AFE2-4E48-9B3E-E4E09D323990}"/>
    <dgm:cxn modelId="{B036F5E7-0A9A-4E5A-8D6C-288201594E92}" srcId="{7C87D9A8-EAF9-4EBF-AFB5-557098834F08}" destId="{998714FD-0C3C-452C-953E-8E08BC7D20B0}" srcOrd="3" destOrd="0" parTransId="{27608B53-97A2-401F-9FFC-2EEB6C857971}" sibTransId="{914E7718-2449-4C52-B478-86AB1E4AC429}"/>
    <dgm:cxn modelId="{AE743C65-A303-4C1C-9194-75BAE11D538D}" type="presOf" srcId="{0B4CA364-F128-46CC-9CBE-60433A0CF701}" destId="{CBDD7DD5-B04D-4BEC-BF42-3AED5573E69F}" srcOrd="0" destOrd="0" presId="urn:microsoft.com/office/officeart/2005/8/layout/hProcess11"/>
    <dgm:cxn modelId="{F695C1DF-10A3-4EB7-9553-159087AC90F0}" type="presOf" srcId="{53438B29-9556-485A-8420-853576937807}" destId="{63BB63D4-3EF3-4074-B54C-0D592696084A}" srcOrd="0" destOrd="1" presId="urn:microsoft.com/office/officeart/2005/8/layout/hProcess11"/>
    <dgm:cxn modelId="{B1FE7F85-A717-4A91-A348-73F552E6E76D}" type="presParOf" srcId="{89728B99-C9D0-48A3-9B8C-C663D29F7118}" destId="{BFB903A0-338C-4E9A-B099-4580AFE6572D}" srcOrd="0" destOrd="0" presId="urn:microsoft.com/office/officeart/2005/8/layout/hProcess11"/>
    <dgm:cxn modelId="{FA56B077-6001-4E0B-A31A-9D569F0EEEB6}" type="presParOf" srcId="{89728B99-C9D0-48A3-9B8C-C663D29F7118}" destId="{AFFBC130-EE4A-4E9E-8126-D4F95840D909}" srcOrd="1" destOrd="0" presId="urn:microsoft.com/office/officeart/2005/8/layout/hProcess11"/>
    <dgm:cxn modelId="{2A69F9A8-42FC-422F-9C34-44D608A8E083}" type="presParOf" srcId="{AFFBC130-EE4A-4E9E-8126-D4F95840D909}" destId="{2E3534D9-769C-4531-8986-D784453F6BFD}" srcOrd="0" destOrd="0" presId="urn:microsoft.com/office/officeart/2005/8/layout/hProcess11"/>
    <dgm:cxn modelId="{F4094DFD-F6B6-4387-9813-B0A9D6A217D6}" type="presParOf" srcId="{2E3534D9-769C-4531-8986-D784453F6BFD}" destId="{63BB63D4-3EF3-4074-B54C-0D592696084A}" srcOrd="0" destOrd="0" presId="urn:microsoft.com/office/officeart/2005/8/layout/hProcess11"/>
    <dgm:cxn modelId="{E97AADB3-ADF2-4FBB-A2BD-3B9F10DBE6C0}" type="presParOf" srcId="{2E3534D9-769C-4531-8986-D784453F6BFD}" destId="{D663BE21-F523-41CA-B29F-8D2718BD730D}" srcOrd="1" destOrd="0" presId="urn:microsoft.com/office/officeart/2005/8/layout/hProcess11"/>
    <dgm:cxn modelId="{B649F496-8A0D-4C7B-9913-1529012E8523}" type="presParOf" srcId="{2E3534D9-769C-4531-8986-D784453F6BFD}" destId="{B321F282-AF14-4D86-B75B-9004323957BD}" srcOrd="2" destOrd="0" presId="urn:microsoft.com/office/officeart/2005/8/layout/hProcess11"/>
    <dgm:cxn modelId="{440AB8E6-FF6F-4C9A-90D8-838EA5283650}" type="presParOf" srcId="{AFFBC130-EE4A-4E9E-8126-D4F95840D909}" destId="{31B56602-9C1D-4DBD-BCE3-50EE39C52E6B}" srcOrd="1" destOrd="0" presId="urn:microsoft.com/office/officeart/2005/8/layout/hProcess11"/>
    <dgm:cxn modelId="{B95CE0CE-77CC-454E-BBA0-E0D299B2AFC9}" type="presParOf" srcId="{AFFBC130-EE4A-4E9E-8126-D4F95840D909}" destId="{9904CD1B-2948-4EEA-8437-D524509DE811}" srcOrd="2" destOrd="0" presId="urn:microsoft.com/office/officeart/2005/8/layout/hProcess11"/>
    <dgm:cxn modelId="{02B4E59B-7A89-4E3E-80EC-CC822B8441DE}" type="presParOf" srcId="{9904CD1B-2948-4EEA-8437-D524509DE811}" destId="{7071AA7F-E700-45A9-BCBF-18FB960A7AC2}" srcOrd="0" destOrd="0" presId="urn:microsoft.com/office/officeart/2005/8/layout/hProcess11"/>
    <dgm:cxn modelId="{A3F907B0-1F79-445F-BAAB-BF1D13418D44}" type="presParOf" srcId="{9904CD1B-2948-4EEA-8437-D524509DE811}" destId="{1D5C3662-0A27-42F0-84BA-C830DC594BA5}" srcOrd="1" destOrd="0" presId="urn:microsoft.com/office/officeart/2005/8/layout/hProcess11"/>
    <dgm:cxn modelId="{C299F509-348B-456A-8C2E-CCECB2CDD942}" type="presParOf" srcId="{9904CD1B-2948-4EEA-8437-D524509DE811}" destId="{7C0C43DC-1698-48C6-A1E9-82AF17670028}" srcOrd="2" destOrd="0" presId="urn:microsoft.com/office/officeart/2005/8/layout/hProcess11"/>
    <dgm:cxn modelId="{2E1F57C9-E17A-476A-BEEE-0E2F6DA67754}" type="presParOf" srcId="{AFFBC130-EE4A-4E9E-8126-D4F95840D909}" destId="{369EF454-F91F-47AD-8BDB-2B64E770B8DF}" srcOrd="3" destOrd="0" presId="urn:microsoft.com/office/officeart/2005/8/layout/hProcess11"/>
    <dgm:cxn modelId="{94C1F40A-0274-4D43-900A-89A6DFD5587D}" type="presParOf" srcId="{AFFBC130-EE4A-4E9E-8126-D4F95840D909}" destId="{39792940-A603-4F39-B77A-1996A9DA0D7A}" srcOrd="4" destOrd="0" presId="urn:microsoft.com/office/officeart/2005/8/layout/hProcess11"/>
    <dgm:cxn modelId="{83AB1914-611F-4809-9349-1A9E39500C2C}" type="presParOf" srcId="{39792940-A603-4F39-B77A-1996A9DA0D7A}" destId="{CBDD7DD5-B04D-4BEC-BF42-3AED5573E69F}" srcOrd="0" destOrd="0" presId="urn:microsoft.com/office/officeart/2005/8/layout/hProcess11"/>
    <dgm:cxn modelId="{956A31B7-B71F-4CA1-9031-DF172B596FBD}" type="presParOf" srcId="{39792940-A603-4F39-B77A-1996A9DA0D7A}" destId="{2642BA34-BF60-4269-8DD7-2066A3312063}" srcOrd="1" destOrd="0" presId="urn:microsoft.com/office/officeart/2005/8/layout/hProcess11"/>
    <dgm:cxn modelId="{F6D6ADDC-4F51-4015-8A4D-B2F56766D6CA}" type="presParOf" srcId="{39792940-A603-4F39-B77A-1996A9DA0D7A}" destId="{0150E887-78B2-4B28-AE64-B359BF86F354}" srcOrd="2" destOrd="0" presId="urn:microsoft.com/office/officeart/2005/8/layout/hProcess11"/>
    <dgm:cxn modelId="{4EF01DC4-8C75-4DC7-B789-D70DD688CB74}" type="presParOf" srcId="{AFFBC130-EE4A-4E9E-8126-D4F95840D909}" destId="{77FB1862-89DF-4697-8295-8B0FC739E839}" srcOrd="5" destOrd="0" presId="urn:microsoft.com/office/officeart/2005/8/layout/hProcess11"/>
    <dgm:cxn modelId="{F39B8EB3-6448-4D9B-8872-BEBE63ACAD8E}" type="presParOf" srcId="{AFFBC130-EE4A-4E9E-8126-D4F95840D909}" destId="{E3508993-22BD-4341-9C89-BD3BD03CAB65}" srcOrd="6" destOrd="0" presId="urn:microsoft.com/office/officeart/2005/8/layout/hProcess11"/>
    <dgm:cxn modelId="{C64CBAFB-4402-4ED9-8E4D-699114100E0C}" type="presParOf" srcId="{E3508993-22BD-4341-9C89-BD3BD03CAB65}" destId="{BEEB5086-1AF4-452A-BE2A-03269BBDA370}" srcOrd="0" destOrd="0" presId="urn:microsoft.com/office/officeart/2005/8/layout/hProcess11"/>
    <dgm:cxn modelId="{C43D7421-5683-478D-B0D2-A52411E381E4}" type="presParOf" srcId="{E3508993-22BD-4341-9C89-BD3BD03CAB65}" destId="{6C8F4E3D-3CE5-47BD-9BF8-7F0D78710E7D}" srcOrd="1" destOrd="0" presId="urn:microsoft.com/office/officeart/2005/8/layout/hProcess11"/>
    <dgm:cxn modelId="{2741FEFB-0313-4AF9-948D-3749A7B5C98F}" type="presParOf" srcId="{E3508993-22BD-4341-9C89-BD3BD03CAB65}" destId="{CCDAADE8-A574-463C-877D-4066C523F40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19C64B-1B59-44A8-8126-8EACE5EB9DD9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315FDA-9804-4445-A0B0-7822A865B41C}">
      <dgm:prSet phldrT="[Текст]"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з.е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E687D9-6718-4340-8AC2-B7B3F5A860FA}" type="parTrans" cxnId="{2EC8A831-6C57-4743-A887-BB4733FE2E3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985B92-B1F6-4E31-818E-530DF93CE584}" type="sibTrans" cxnId="{2EC8A831-6C57-4743-A887-BB4733FE2E3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627161-C104-422E-9A46-2726E3F7A9DF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з.е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E9E67D-B01B-4F59-8983-4667C97BDF98}" type="parTrans" cxnId="{5F35D6C7-FBCD-4F31-91B9-D3700A67B5F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387625-5CCF-4265-9047-C2ECD5CB6C87}" type="sibTrans" cxnId="{5F35D6C7-FBCD-4F31-91B9-D3700A67B5F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9F626D-3C03-4F51-8E03-A5A02F45D10B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з.е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72BC63-8827-45F9-A1F1-3E12D30526AC}" type="parTrans" cxnId="{415ED559-188C-40C4-B664-517C3A6E5D0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475E47-52B4-4830-A070-54EDE7A5E464}" type="sibTrans" cxnId="{415ED559-188C-40C4-B664-517C3A6E5D0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42F694-6B1D-42CB-AD56-2C2921E6250F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з.е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CC0F64-AA87-46FA-9CD7-AA0097FAACB8}" type="parTrans" cxnId="{8B81AF97-51B2-4E1C-81C3-9D1A68FD6E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46CFF1-CEDF-44BC-963C-65C1F62AE8FC}" type="sibTrans" cxnId="{8B81AF97-51B2-4E1C-81C3-9D1A68FD6E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4CAA6F-5508-4BB0-A259-DAA9E8546A3E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з.е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7B764D-3925-49E4-915C-6548BBC7A27C}" type="parTrans" cxnId="{9107686B-FE36-4912-B854-CF09C4672C6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F041EE-2E46-4F6C-88A8-19AFF2B757C6}" type="sibTrans" cxnId="{9107686B-FE36-4912-B854-CF09C4672C6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6627F1-3B95-412A-A376-923FD23DD200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250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з.е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8BEB28-E174-4C02-A551-48A6F95AEBB2}" type="parTrans" cxnId="{B90AC43D-3925-47CB-A2B8-940E073BAC0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CEC690-D8FE-4487-A952-788D9B5844FA}" type="sibTrans" cxnId="{B90AC43D-3925-47CB-A2B8-940E073BAC0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CEB422-7802-40B0-9BCB-4A6A96B39CBB}" type="pres">
      <dgm:prSet presAssocID="{2519C64B-1B59-44A8-8126-8EACE5EB9D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E1B343-E370-478A-8B2E-53F8BFD5F2DE}" type="pres">
      <dgm:prSet presAssocID="{CB315FDA-9804-4445-A0B0-7822A865B41C}" presName="Name5" presStyleLbl="vennNode1" presStyleIdx="0" presStyleCnt="6" custLinFactNeighborX="-256" custLinFactNeighborY="-3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636F3-E104-4886-86ED-22D0D234A562}" type="pres">
      <dgm:prSet presAssocID="{8F985B92-B1F6-4E31-818E-530DF93CE584}" presName="space" presStyleCnt="0"/>
      <dgm:spPr/>
    </dgm:pt>
    <dgm:pt modelId="{83EF6570-D4BC-4151-97ED-0E8372A6A947}" type="pres">
      <dgm:prSet presAssocID="{B14CAA6F-5508-4BB0-A259-DAA9E8546A3E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C3BFF-54B3-4223-9F91-1282C48B11EE}" type="pres">
      <dgm:prSet presAssocID="{09F041EE-2E46-4F6C-88A8-19AFF2B757C6}" presName="space" presStyleCnt="0"/>
      <dgm:spPr/>
    </dgm:pt>
    <dgm:pt modelId="{6A9D9EC9-E803-4B62-9492-34BD9EBDA17A}" type="pres">
      <dgm:prSet presAssocID="{2542F694-6B1D-42CB-AD56-2C2921E6250F}" presName="Name5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C89C0-9F12-44BF-B54D-0E71D28125F4}" type="pres">
      <dgm:prSet presAssocID="{4746CFF1-CEDF-44BC-963C-65C1F62AE8FC}" presName="space" presStyleCnt="0"/>
      <dgm:spPr/>
    </dgm:pt>
    <dgm:pt modelId="{5DDA3A13-A629-4FC2-8E0E-BEF4178192B1}" type="pres">
      <dgm:prSet presAssocID="{9A9F626D-3C03-4F51-8E03-A5A02F45D10B}" presName="Name5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58764-6EE7-4B54-9F1C-214C9DBCEBFA}" type="pres">
      <dgm:prSet presAssocID="{BF475E47-52B4-4830-A070-54EDE7A5E464}" presName="space" presStyleCnt="0"/>
      <dgm:spPr/>
    </dgm:pt>
    <dgm:pt modelId="{E5228D1C-70E5-4FDE-939F-94F1DD747898}" type="pres">
      <dgm:prSet presAssocID="{A2627161-C104-422E-9A46-2726E3F7A9DF}" presName="Name5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D19BF-56B8-4B67-A42F-173EE377F4FD}" type="pres">
      <dgm:prSet presAssocID="{E8387625-5CCF-4265-9047-C2ECD5CB6C87}" presName="space" presStyleCnt="0"/>
      <dgm:spPr/>
    </dgm:pt>
    <dgm:pt modelId="{B02B5C93-AF3F-4610-AFA8-F1FC3C5FCCD9}" type="pres">
      <dgm:prSet presAssocID="{A26627F1-3B95-412A-A376-923FD23DD200}" presName="Name5" presStyleLbl="vennNode1" presStyleIdx="5" presStyleCnt="6" custScaleX="185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CFA4BF-87CC-4723-9200-A288565DAF70}" type="presOf" srcId="{B14CAA6F-5508-4BB0-A259-DAA9E8546A3E}" destId="{83EF6570-D4BC-4151-97ED-0E8372A6A947}" srcOrd="0" destOrd="0" presId="urn:microsoft.com/office/officeart/2005/8/layout/venn3"/>
    <dgm:cxn modelId="{8B81AF97-51B2-4E1C-81C3-9D1A68FD6EED}" srcId="{2519C64B-1B59-44A8-8126-8EACE5EB9DD9}" destId="{2542F694-6B1D-42CB-AD56-2C2921E6250F}" srcOrd="2" destOrd="0" parTransId="{E8CC0F64-AA87-46FA-9CD7-AA0097FAACB8}" sibTransId="{4746CFF1-CEDF-44BC-963C-65C1F62AE8FC}"/>
    <dgm:cxn modelId="{9107686B-FE36-4912-B854-CF09C4672C61}" srcId="{2519C64B-1B59-44A8-8126-8EACE5EB9DD9}" destId="{B14CAA6F-5508-4BB0-A259-DAA9E8546A3E}" srcOrd="1" destOrd="0" parTransId="{397B764D-3925-49E4-915C-6548BBC7A27C}" sibTransId="{09F041EE-2E46-4F6C-88A8-19AFF2B757C6}"/>
    <dgm:cxn modelId="{40EB4646-1BB4-4BAA-A13B-78B1FE347DF2}" type="presOf" srcId="{9A9F626D-3C03-4F51-8E03-A5A02F45D10B}" destId="{5DDA3A13-A629-4FC2-8E0E-BEF4178192B1}" srcOrd="0" destOrd="0" presId="urn:microsoft.com/office/officeart/2005/8/layout/venn3"/>
    <dgm:cxn modelId="{B90AC43D-3925-47CB-A2B8-940E073BAC08}" srcId="{2519C64B-1B59-44A8-8126-8EACE5EB9DD9}" destId="{A26627F1-3B95-412A-A376-923FD23DD200}" srcOrd="5" destOrd="0" parTransId="{2A8BEB28-E174-4C02-A551-48A6F95AEBB2}" sibTransId="{7BCEC690-D8FE-4487-A952-788D9B5844FA}"/>
    <dgm:cxn modelId="{2EC8A831-6C57-4743-A887-BB4733FE2E34}" srcId="{2519C64B-1B59-44A8-8126-8EACE5EB9DD9}" destId="{CB315FDA-9804-4445-A0B0-7822A865B41C}" srcOrd="0" destOrd="0" parTransId="{75E687D9-6718-4340-8AC2-B7B3F5A860FA}" sibTransId="{8F985B92-B1F6-4E31-818E-530DF93CE584}"/>
    <dgm:cxn modelId="{78B32105-8D56-4805-9B50-90A4E5FEE732}" type="presOf" srcId="{A26627F1-3B95-412A-A376-923FD23DD200}" destId="{B02B5C93-AF3F-4610-AFA8-F1FC3C5FCCD9}" srcOrd="0" destOrd="0" presId="urn:microsoft.com/office/officeart/2005/8/layout/venn3"/>
    <dgm:cxn modelId="{E5E52DA8-AD84-46C9-9F7E-1C39654BB9D0}" type="presOf" srcId="{2519C64B-1B59-44A8-8126-8EACE5EB9DD9}" destId="{D0CEB422-7802-40B0-9BCB-4A6A96B39CBB}" srcOrd="0" destOrd="0" presId="urn:microsoft.com/office/officeart/2005/8/layout/venn3"/>
    <dgm:cxn modelId="{7B632865-D446-422F-8301-D8B8D35CD2F7}" type="presOf" srcId="{CB315FDA-9804-4445-A0B0-7822A865B41C}" destId="{F4E1B343-E370-478A-8B2E-53F8BFD5F2DE}" srcOrd="0" destOrd="0" presId="urn:microsoft.com/office/officeart/2005/8/layout/venn3"/>
    <dgm:cxn modelId="{E9C45B6B-430B-485E-802E-DC5DD425A36D}" type="presOf" srcId="{2542F694-6B1D-42CB-AD56-2C2921E6250F}" destId="{6A9D9EC9-E803-4B62-9492-34BD9EBDA17A}" srcOrd="0" destOrd="0" presId="urn:microsoft.com/office/officeart/2005/8/layout/venn3"/>
    <dgm:cxn modelId="{415ED559-188C-40C4-B664-517C3A6E5D07}" srcId="{2519C64B-1B59-44A8-8126-8EACE5EB9DD9}" destId="{9A9F626D-3C03-4F51-8E03-A5A02F45D10B}" srcOrd="3" destOrd="0" parTransId="{9872BC63-8827-45F9-A1F1-3E12D30526AC}" sibTransId="{BF475E47-52B4-4830-A070-54EDE7A5E464}"/>
    <dgm:cxn modelId="{5F35D6C7-FBCD-4F31-91B9-D3700A67B5F2}" srcId="{2519C64B-1B59-44A8-8126-8EACE5EB9DD9}" destId="{A2627161-C104-422E-9A46-2726E3F7A9DF}" srcOrd="4" destOrd="0" parTransId="{D0E9E67D-B01B-4F59-8983-4667C97BDF98}" sibTransId="{E8387625-5CCF-4265-9047-C2ECD5CB6C87}"/>
    <dgm:cxn modelId="{19676A0B-0DDD-460D-95ED-E5679969046D}" type="presOf" srcId="{A2627161-C104-422E-9A46-2726E3F7A9DF}" destId="{E5228D1C-70E5-4FDE-939F-94F1DD747898}" srcOrd="0" destOrd="0" presId="urn:microsoft.com/office/officeart/2005/8/layout/venn3"/>
    <dgm:cxn modelId="{9CEBF9B3-68C8-4CAD-BD03-0B85B215643C}" type="presParOf" srcId="{D0CEB422-7802-40B0-9BCB-4A6A96B39CBB}" destId="{F4E1B343-E370-478A-8B2E-53F8BFD5F2DE}" srcOrd="0" destOrd="0" presId="urn:microsoft.com/office/officeart/2005/8/layout/venn3"/>
    <dgm:cxn modelId="{1ED7B1E7-99EC-4C64-A5D0-E1102BE300B0}" type="presParOf" srcId="{D0CEB422-7802-40B0-9BCB-4A6A96B39CBB}" destId="{6BC636F3-E104-4886-86ED-22D0D234A562}" srcOrd="1" destOrd="0" presId="urn:microsoft.com/office/officeart/2005/8/layout/venn3"/>
    <dgm:cxn modelId="{2AA7E530-3B3C-48DB-A584-FB8E05E94010}" type="presParOf" srcId="{D0CEB422-7802-40B0-9BCB-4A6A96B39CBB}" destId="{83EF6570-D4BC-4151-97ED-0E8372A6A947}" srcOrd="2" destOrd="0" presId="urn:microsoft.com/office/officeart/2005/8/layout/venn3"/>
    <dgm:cxn modelId="{EDCF0BA2-235E-412B-8C58-19BB903565CD}" type="presParOf" srcId="{D0CEB422-7802-40B0-9BCB-4A6A96B39CBB}" destId="{5B5C3BFF-54B3-4223-9F91-1282C48B11EE}" srcOrd="3" destOrd="0" presId="urn:microsoft.com/office/officeart/2005/8/layout/venn3"/>
    <dgm:cxn modelId="{C6DDCFBA-12C1-44CD-B2BF-6F7F006A45F2}" type="presParOf" srcId="{D0CEB422-7802-40B0-9BCB-4A6A96B39CBB}" destId="{6A9D9EC9-E803-4B62-9492-34BD9EBDA17A}" srcOrd="4" destOrd="0" presId="urn:microsoft.com/office/officeart/2005/8/layout/venn3"/>
    <dgm:cxn modelId="{F758104C-ED6B-491C-A613-25709D29D6F3}" type="presParOf" srcId="{D0CEB422-7802-40B0-9BCB-4A6A96B39CBB}" destId="{D02C89C0-9F12-44BF-B54D-0E71D28125F4}" srcOrd="5" destOrd="0" presId="urn:microsoft.com/office/officeart/2005/8/layout/venn3"/>
    <dgm:cxn modelId="{7732039B-0FA8-4EA0-BDF7-932CA63E7A2D}" type="presParOf" srcId="{D0CEB422-7802-40B0-9BCB-4A6A96B39CBB}" destId="{5DDA3A13-A629-4FC2-8E0E-BEF4178192B1}" srcOrd="6" destOrd="0" presId="urn:microsoft.com/office/officeart/2005/8/layout/venn3"/>
    <dgm:cxn modelId="{0E2EDFCD-50BB-4E5F-BB5C-C8EA6548DDD9}" type="presParOf" srcId="{D0CEB422-7802-40B0-9BCB-4A6A96B39CBB}" destId="{72758764-6EE7-4B54-9F1C-214C9DBCEBFA}" srcOrd="7" destOrd="0" presId="urn:microsoft.com/office/officeart/2005/8/layout/venn3"/>
    <dgm:cxn modelId="{8376A0FD-2DD3-4888-A651-E22F3EE2137F}" type="presParOf" srcId="{D0CEB422-7802-40B0-9BCB-4A6A96B39CBB}" destId="{E5228D1C-70E5-4FDE-939F-94F1DD747898}" srcOrd="8" destOrd="0" presId="urn:microsoft.com/office/officeart/2005/8/layout/venn3"/>
    <dgm:cxn modelId="{F322D361-6FA4-468C-AA67-5D6BE270820A}" type="presParOf" srcId="{D0CEB422-7802-40B0-9BCB-4A6A96B39CBB}" destId="{A13D19BF-56B8-4B67-A42F-173EE377F4FD}" srcOrd="9" destOrd="0" presId="urn:microsoft.com/office/officeart/2005/8/layout/venn3"/>
    <dgm:cxn modelId="{A49620FD-1B80-4449-97B0-B618F6202DD0}" type="presParOf" srcId="{D0CEB422-7802-40B0-9BCB-4A6A96B39CBB}" destId="{B02B5C93-AF3F-4610-AFA8-F1FC3C5FCCD9}" srcOrd="10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491CE6-5085-4C7A-8A29-99EFB7D5855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3795DF-9007-4618-B9B4-C253D28FED6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ТФОМС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243379-E8F7-4C6B-9BD4-389A32639625}" type="parTrans" cxnId="{6F86752F-F630-45DB-B773-F52EEDCF6BA6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E10C5C-F656-4898-8947-B1B36AEE30E4}" type="sibTrans" cxnId="{6F86752F-F630-45DB-B773-F52EEDCF6BA6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3D49F6-278F-4C70-9378-0D1E7F23CFAE}">
      <dgm:prSet phldrT="[Текст]" custT="1"/>
      <dgm:spPr/>
      <dgm:t>
        <a:bodyPr/>
        <a:lstStyle/>
        <a:p>
          <a:r>
            <a:rPr lang="ru-RU" sz="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объемов финансирования и его обеспечение</a:t>
          </a:r>
          <a:endParaRPr lang="ru-RU" sz="9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EC0E23-DA74-4489-BD7F-2C345574AA4A}" type="parTrans" cxnId="{51BE75A7-D948-475D-A593-A13E6C990ED6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0BB1CA-A5D5-44DD-BAD8-7AC0761B30D8}" type="sibTrans" cxnId="{51BE75A7-D948-475D-A593-A13E6C990ED6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9905B8-DCB2-46AD-AE3A-A93F67CD7B4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ЛПУ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C8C562-D569-40C9-BCF9-B91E98D436BE}" type="parTrans" cxnId="{DD3DEC84-E5E9-4011-8D79-B16768B3913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D0E647-8662-44C4-9C79-43F58F50D0F5}" type="sibTrans" cxnId="{DD3DEC84-E5E9-4011-8D79-B16768B3913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415986-823D-4126-9E99-33684702C4F6}">
      <dgm:prSet phldrT="[Текст]" custT="1"/>
      <dgm:spPr/>
      <dgm:t>
        <a:bodyPr/>
        <a:lstStyle/>
        <a:p>
          <a:r>
            <a:rPr lang="ru-RU" sz="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Направление персонала </a:t>
          </a:r>
          <a:endParaRPr lang="ru-RU" sz="9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B4E2B6-576B-492F-B387-44C5C031535C}" type="parTrans" cxnId="{511E26FF-D0AE-4D31-849C-F9222B03B8A3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524151-4197-40EC-8266-3C71841B8782}" type="sibTrans" cxnId="{511E26FF-D0AE-4D31-849C-F9222B03B8A3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C0CF12-8BD4-4C01-9B84-86665F2089B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Врач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FBA94A-C0A2-4072-9ADE-409D2F2D28EB}" type="parTrans" cxnId="{B224DF0C-AF10-491E-8F6A-53065D8CF8F2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15604F-59DB-4883-8076-B992B9B8DFE0}" type="sibTrans" cxnId="{B224DF0C-AF10-491E-8F6A-53065D8CF8F2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612219-6C36-46D4-9E3D-380EE0C198E6}">
      <dgm:prSet phldrT="[Текст]" custT="1"/>
      <dgm:spPr/>
      <dgm:t>
        <a:bodyPr/>
        <a:lstStyle/>
        <a:p>
          <a:r>
            <a:rPr lang="ru-RU" sz="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Выбирает образовательную организацию</a:t>
          </a:r>
          <a:endParaRPr lang="ru-RU" sz="9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0BE0D9-566E-45DB-B167-41FB8B3CAF82}" type="parTrans" cxnId="{91F3B5A6-E624-443C-88D9-70A9395FAD1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22DBDF-99CB-4389-9184-7605CF2155C8}" type="sibTrans" cxnId="{91F3B5A6-E624-443C-88D9-70A9395FAD1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56C1DF-4F4F-42DA-BDFE-C5988B7D952B}">
      <dgm:prSet phldrT="[Текст]" custT="1"/>
      <dgm:spPr/>
      <dgm:t>
        <a:bodyPr/>
        <a:lstStyle/>
        <a:p>
          <a:r>
            <a:rPr lang="ru-RU" sz="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Выбирает технологии </a:t>
          </a:r>
          <a:endParaRPr lang="ru-RU" sz="9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2A221C-2C98-4563-B24B-099C964D1CF9}" type="parTrans" cxnId="{1174D265-7453-4370-9C75-65B4F4951722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5EF416-CA99-45E6-AA51-B4510F1D2E2F}" type="sibTrans" cxnId="{1174D265-7453-4370-9C75-65B4F4951722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A796DC-83D8-44B7-9FC1-9BAFCAFAFFFE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ВУЗ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4E3DC4-7854-41A4-8F30-7ECFAE0444F1}" type="parTrans" cxnId="{961C0B39-03A4-43C6-B52F-7476C81E8852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80B20F-5D8D-4896-AE1F-933CAEA31867}" type="sibTrans" cxnId="{961C0B39-03A4-43C6-B52F-7476C81E8852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FFFD67-B08C-48C1-8B67-B22AF089A8B2}">
      <dgm:prSet custT="1"/>
      <dgm:spPr/>
      <dgm:t>
        <a:bodyPr/>
        <a:lstStyle/>
        <a:p>
          <a:r>
            <a:rPr lang="ru-RU" sz="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Разрабатывает актуальные модули</a:t>
          </a:r>
          <a:endParaRPr lang="ru-RU" sz="9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558E28-06C5-444C-ACD8-B2BFE77D731C}" type="parTrans" cxnId="{47A88640-4864-473D-BF87-9AFDC197DFD1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894DEC-89B6-4214-B4C6-9D8DDB994513}" type="sibTrans" cxnId="{47A88640-4864-473D-BF87-9AFDC197DFD1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A21832-A0DD-4442-B32D-B9F89386D866}">
      <dgm:prSet custT="1"/>
      <dgm:spPr/>
      <dgm:t>
        <a:bodyPr/>
        <a:lstStyle/>
        <a:p>
          <a:r>
            <a:rPr lang="ru-RU" sz="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Конкурирует за обучающихся</a:t>
          </a:r>
          <a:endParaRPr lang="ru-RU" sz="9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19790D-C295-4D20-A331-F07B893D832B}" type="parTrans" cxnId="{EE0F4B5F-C935-4509-A4B8-E36CC10F048F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ACD4E1-00D2-4811-A505-ADE417DF11B2}" type="sibTrans" cxnId="{EE0F4B5F-C935-4509-A4B8-E36CC10F048F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C1F408-A813-46F6-978C-3517B6AE2D95}">
      <dgm:prSet/>
      <dgm:spPr/>
      <dgm:t>
        <a:bodyPr/>
        <a:lstStyle/>
        <a:p>
          <a:endParaRPr lang="ru-RU" sz="7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6FB569-0E3D-4E8F-A63D-5F790DED819C}" type="parTrans" cxnId="{5A6E26CE-1B93-41A9-9651-2A1EA0D9517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1F5476-75EB-42E1-BA55-90DE0E8BD938}" type="sibTrans" cxnId="{5A6E26CE-1B93-41A9-9651-2A1EA0D9517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1C1A0D-A9B6-4E5B-8008-30DFE3EBE8F8}">
      <dgm:prSet custT="1"/>
      <dgm:spPr/>
      <dgm:t>
        <a:bodyPr/>
        <a:lstStyle/>
        <a:p>
          <a:r>
            <a:rPr lang="ru-RU" sz="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Организует стажировку через сетевое взаимодействие</a:t>
          </a:r>
          <a:endParaRPr lang="ru-RU" sz="9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C9823D-13EE-4774-867F-4EE61CD8839E}" type="parTrans" cxnId="{B6A7E48A-104E-4A22-859E-5D1D71212806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C024D7-3E78-4CD3-8987-82691694B5D1}" type="sibTrans" cxnId="{B6A7E48A-104E-4A22-859E-5D1D71212806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D92009-80CA-47B4-93AC-595C76C86E45}" type="pres">
      <dgm:prSet presAssocID="{55491CE6-5085-4C7A-8A29-99EFB7D5855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B28DA5-25A2-4455-9001-73162E775AD7}" type="pres">
      <dgm:prSet presAssocID="{863795DF-9007-4618-B9B4-C253D28FED6C}" presName="composite" presStyleCnt="0"/>
      <dgm:spPr/>
    </dgm:pt>
    <dgm:pt modelId="{7A0CD13C-60F0-4946-8C76-A513AED14D80}" type="pres">
      <dgm:prSet presAssocID="{863795DF-9007-4618-B9B4-C253D28FED6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4C4ED-359D-4897-B8D5-661669D30DAC}" type="pres">
      <dgm:prSet presAssocID="{863795DF-9007-4618-B9B4-C253D28FED6C}" presName="descendantText" presStyleLbl="alignAcc1" presStyleIdx="0" presStyleCnt="4" custScaleX="91165" custLinFactNeighborX="-5480" custLinFactNeighborY="16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5DD10-0AB2-4E6F-B099-B1AC7B75E5DA}" type="pres">
      <dgm:prSet presAssocID="{B2E10C5C-F656-4898-8947-B1B36AEE30E4}" presName="sp" presStyleCnt="0"/>
      <dgm:spPr/>
    </dgm:pt>
    <dgm:pt modelId="{E0F40408-390C-49B9-9AA4-1E7053FC2EFA}" type="pres">
      <dgm:prSet presAssocID="{089905B8-DCB2-46AD-AE3A-A93F67CD7B48}" presName="composite" presStyleCnt="0"/>
      <dgm:spPr/>
    </dgm:pt>
    <dgm:pt modelId="{6F931CAE-FE09-405B-915E-99178DDD2098}" type="pres">
      <dgm:prSet presAssocID="{089905B8-DCB2-46AD-AE3A-A93F67CD7B4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CB9DA-383C-4040-B1E7-48CE739B15C5}" type="pres">
      <dgm:prSet presAssocID="{089905B8-DCB2-46AD-AE3A-A93F67CD7B48}" presName="descendantText" presStyleLbl="alignAcc1" presStyleIdx="1" presStyleCnt="4" custScaleX="94277" custLinFactNeighborX="-3924" custLinFactNeighborY="50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D022D-763D-41D9-9799-98F4E8264F54}" type="pres">
      <dgm:prSet presAssocID="{70D0E647-8662-44C4-9C79-43F58F50D0F5}" presName="sp" presStyleCnt="0"/>
      <dgm:spPr/>
    </dgm:pt>
    <dgm:pt modelId="{E73A0AE1-D3A7-42B4-BC01-406FC3E78961}" type="pres">
      <dgm:prSet presAssocID="{20C0CF12-8BD4-4C01-9B84-86665F2089B9}" presName="composite" presStyleCnt="0"/>
      <dgm:spPr/>
    </dgm:pt>
    <dgm:pt modelId="{10BD18B6-2006-4EDF-A6FE-2031235D5C17}" type="pres">
      <dgm:prSet presAssocID="{20C0CF12-8BD4-4C01-9B84-86665F2089B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316F6-E7E7-4D30-9088-F7201A763B94}" type="pres">
      <dgm:prSet presAssocID="{20C0CF12-8BD4-4C01-9B84-86665F2089B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1E573-2D32-45F5-80BC-5CC79FC963A4}" type="pres">
      <dgm:prSet presAssocID="{9315604F-59DB-4883-8076-B992B9B8DFE0}" presName="sp" presStyleCnt="0"/>
      <dgm:spPr/>
    </dgm:pt>
    <dgm:pt modelId="{C8357D4D-7DEB-4BBA-BA6C-66B878588E26}" type="pres">
      <dgm:prSet presAssocID="{75A796DC-83D8-44B7-9FC1-9BAFCAFAFFFE}" presName="composite" presStyleCnt="0"/>
      <dgm:spPr/>
    </dgm:pt>
    <dgm:pt modelId="{39FE1904-57EA-4322-872B-F44FE8930FF0}" type="pres">
      <dgm:prSet presAssocID="{75A796DC-83D8-44B7-9FC1-9BAFCAFAFFFE}" presName="parentText" presStyleLbl="alignNode1" presStyleIdx="3" presStyleCnt="4" custScaleX="101924" custScaleY="1315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34502-5FB5-4266-B2EF-B35FB0BBAD58}" type="pres">
      <dgm:prSet presAssocID="{75A796DC-83D8-44B7-9FC1-9BAFCAFAFFFE}" presName="descendantText" presStyleLbl="alignAcc1" presStyleIdx="3" presStyleCnt="4" custScaleY="201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0F4B5F-C935-4509-A4B8-E36CC10F048F}" srcId="{75A796DC-83D8-44B7-9FC1-9BAFCAFAFFFE}" destId="{99A21832-A0DD-4442-B32D-B9F89386D866}" srcOrd="1" destOrd="0" parTransId="{BD19790D-C295-4D20-A331-F07B893D832B}" sibTransId="{96ACD4E1-00D2-4811-A505-ADE417DF11B2}"/>
    <dgm:cxn modelId="{6A030FEB-7CEE-4CDC-BA98-A68A2891D21A}" type="presOf" srcId="{9CC1F408-A813-46F6-978C-3517B6AE2D95}" destId="{0B734502-5FB5-4266-B2EF-B35FB0BBAD58}" srcOrd="0" destOrd="3" presId="urn:microsoft.com/office/officeart/2005/8/layout/chevron2"/>
    <dgm:cxn modelId="{18ABFF94-4EEA-4648-87C8-E87F7C68C427}" type="presOf" srcId="{E756C1DF-4F4F-42DA-BDFE-C5988B7D952B}" destId="{835316F6-E7E7-4D30-9088-F7201A763B94}" srcOrd="0" destOrd="1" presId="urn:microsoft.com/office/officeart/2005/8/layout/chevron2"/>
    <dgm:cxn modelId="{1174D265-7453-4370-9C75-65B4F4951722}" srcId="{20C0CF12-8BD4-4C01-9B84-86665F2089B9}" destId="{E756C1DF-4F4F-42DA-BDFE-C5988B7D952B}" srcOrd="1" destOrd="0" parTransId="{202A221C-2C98-4563-B24B-099C964D1CF9}" sibTransId="{1B5EF416-CA99-45E6-AA51-B4510F1D2E2F}"/>
    <dgm:cxn modelId="{2A10CE42-9C6D-48CF-B718-10DC2B0A1B95}" type="presOf" srcId="{089905B8-DCB2-46AD-AE3A-A93F67CD7B48}" destId="{6F931CAE-FE09-405B-915E-99178DDD2098}" srcOrd="0" destOrd="0" presId="urn:microsoft.com/office/officeart/2005/8/layout/chevron2"/>
    <dgm:cxn modelId="{511E26FF-D0AE-4D31-849C-F9222B03B8A3}" srcId="{089905B8-DCB2-46AD-AE3A-A93F67CD7B48}" destId="{7E415986-823D-4126-9E99-33684702C4F6}" srcOrd="0" destOrd="0" parTransId="{FFB4E2B6-576B-492F-B387-44C5C031535C}" sibTransId="{04524151-4197-40EC-8266-3C71841B8782}"/>
    <dgm:cxn modelId="{B6A7E48A-104E-4A22-859E-5D1D71212806}" srcId="{75A796DC-83D8-44B7-9FC1-9BAFCAFAFFFE}" destId="{961C1A0D-A9B6-4E5B-8008-30DFE3EBE8F8}" srcOrd="2" destOrd="0" parTransId="{5FC9823D-13EE-4774-867F-4EE61CD8839E}" sibTransId="{2CC024D7-3E78-4CD3-8987-82691694B5D1}"/>
    <dgm:cxn modelId="{654180D5-FFE6-48B9-8636-5B3480A34BD9}" type="presOf" srcId="{7E415986-823D-4126-9E99-33684702C4F6}" destId="{65DCB9DA-383C-4040-B1E7-48CE739B15C5}" srcOrd="0" destOrd="0" presId="urn:microsoft.com/office/officeart/2005/8/layout/chevron2"/>
    <dgm:cxn modelId="{005D407B-97EE-4A36-8BE8-5D2057CA10E8}" type="presOf" srcId="{55491CE6-5085-4C7A-8A29-99EFB7D58551}" destId="{9BD92009-80CA-47B4-93AC-595C76C86E45}" srcOrd="0" destOrd="0" presId="urn:microsoft.com/office/officeart/2005/8/layout/chevron2"/>
    <dgm:cxn modelId="{91F3B5A6-E624-443C-88D9-70A9395FAD1C}" srcId="{20C0CF12-8BD4-4C01-9B84-86665F2089B9}" destId="{A5612219-6C36-46D4-9E3D-380EE0C198E6}" srcOrd="0" destOrd="0" parTransId="{560BE0D9-566E-45DB-B167-41FB8B3CAF82}" sibTransId="{9C22DBDF-99CB-4389-9184-7605CF2155C8}"/>
    <dgm:cxn modelId="{837171FE-1DD2-4010-809F-3B896196FC00}" type="presOf" srcId="{75A796DC-83D8-44B7-9FC1-9BAFCAFAFFFE}" destId="{39FE1904-57EA-4322-872B-F44FE8930FF0}" srcOrd="0" destOrd="0" presId="urn:microsoft.com/office/officeart/2005/8/layout/chevron2"/>
    <dgm:cxn modelId="{4C77657C-0326-41E3-B150-7BD301EBF6CA}" type="presOf" srcId="{20C0CF12-8BD4-4C01-9B84-86665F2089B9}" destId="{10BD18B6-2006-4EDF-A6FE-2031235D5C17}" srcOrd="0" destOrd="0" presId="urn:microsoft.com/office/officeart/2005/8/layout/chevron2"/>
    <dgm:cxn modelId="{51BE75A7-D948-475D-A593-A13E6C990ED6}" srcId="{863795DF-9007-4618-B9B4-C253D28FED6C}" destId="{503D49F6-278F-4C70-9378-0D1E7F23CFAE}" srcOrd="0" destOrd="0" parTransId="{5EEC0E23-DA74-4489-BD7F-2C345574AA4A}" sibTransId="{510BB1CA-A5D5-44DD-BAD8-7AC0761B30D8}"/>
    <dgm:cxn modelId="{D90960BC-DE63-4429-8011-3B8D12FAD6E6}" type="presOf" srcId="{99A21832-A0DD-4442-B32D-B9F89386D866}" destId="{0B734502-5FB5-4266-B2EF-B35FB0BBAD58}" srcOrd="0" destOrd="1" presId="urn:microsoft.com/office/officeart/2005/8/layout/chevron2"/>
    <dgm:cxn modelId="{319EADCC-0A8D-47CA-A3EE-D75FD12EFE81}" type="presOf" srcId="{9AFFFD67-B08C-48C1-8B67-B22AF089A8B2}" destId="{0B734502-5FB5-4266-B2EF-B35FB0BBAD58}" srcOrd="0" destOrd="0" presId="urn:microsoft.com/office/officeart/2005/8/layout/chevron2"/>
    <dgm:cxn modelId="{47A88640-4864-473D-BF87-9AFDC197DFD1}" srcId="{75A796DC-83D8-44B7-9FC1-9BAFCAFAFFFE}" destId="{9AFFFD67-B08C-48C1-8B67-B22AF089A8B2}" srcOrd="0" destOrd="0" parTransId="{D1558E28-06C5-444C-ACD8-B2BFE77D731C}" sibTransId="{0F894DEC-89B6-4214-B4C6-9D8DDB994513}"/>
    <dgm:cxn modelId="{5A6E26CE-1B93-41A9-9651-2A1EA0D95177}" srcId="{75A796DC-83D8-44B7-9FC1-9BAFCAFAFFFE}" destId="{9CC1F408-A813-46F6-978C-3517B6AE2D95}" srcOrd="3" destOrd="0" parTransId="{1E6FB569-0E3D-4E8F-A63D-5F790DED819C}" sibTransId="{9C1F5476-75EB-42E1-BA55-90DE0E8BD938}"/>
    <dgm:cxn modelId="{2E2BF64E-BB70-400D-ADAB-FF7B940F6A74}" type="presOf" srcId="{503D49F6-278F-4C70-9378-0D1E7F23CFAE}" destId="{1554C4ED-359D-4897-B8D5-661669D30DAC}" srcOrd="0" destOrd="0" presId="urn:microsoft.com/office/officeart/2005/8/layout/chevron2"/>
    <dgm:cxn modelId="{7AA8460D-42FE-454C-9A78-FC041B5281EF}" type="presOf" srcId="{863795DF-9007-4618-B9B4-C253D28FED6C}" destId="{7A0CD13C-60F0-4946-8C76-A513AED14D80}" srcOrd="0" destOrd="0" presId="urn:microsoft.com/office/officeart/2005/8/layout/chevron2"/>
    <dgm:cxn modelId="{DD3DEC84-E5E9-4011-8D79-B16768B39135}" srcId="{55491CE6-5085-4C7A-8A29-99EFB7D58551}" destId="{089905B8-DCB2-46AD-AE3A-A93F67CD7B48}" srcOrd="1" destOrd="0" parTransId="{A7C8C562-D569-40C9-BCF9-B91E98D436BE}" sibTransId="{70D0E647-8662-44C4-9C79-43F58F50D0F5}"/>
    <dgm:cxn modelId="{6F86752F-F630-45DB-B773-F52EEDCF6BA6}" srcId="{55491CE6-5085-4C7A-8A29-99EFB7D58551}" destId="{863795DF-9007-4618-B9B4-C253D28FED6C}" srcOrd="0" destOrd="0" parTransId="{E2243379-E8F7-4C6B-9BD4-389A32639625}" sibTransId="{B2E10C5C-F656-4898-8947-B1B36AEE30E4}"/>
    <dgm:cxn modelId="{B67DE742-5F61-44C4-892F-772E4A8B8030}" type="presOf" srcId="{A5612219-6C36-46D4-9E3D-380EE0C198E6}" destId="{835316F6-E7E7-4D30-9088-F7201A763B94}" srcOrd="0" destOrd="0" presId="urn:microsoft.com/office/officeart/2005/8/layout/chevron2"/>
    <dgm:cxn modelId="{961C0B39-03A4-43C6-B52F-7476C81E8852}" srcId="{55491CE6-5085-4C7A-8A29-99EFB7D58551}" destId="{75A796DC-83D8-44B7-9FC1-9BAFCAFAFFFE}" srcOrd="3" destOrd="0" parTransId="{8D4E3DC4-7854-41A4-8F30-7ECFAE0444F1}" sibTransId="{AF80B20F-5D8D-4896-AE1F-933CAEA31867}"/>
    <dgm:cxn modelId="{B224DF0C-AF10-491E-8F6A-53065D8CF8F2}" srcId="{55491CE6-5085-4C7A-8A29-99EFB7D58551}" destId="{20C0CF12-8BD4-4C01-9B84-86665F2089B9}" srcOrd="2" destOrd="0" parTransId="{9AFBA94A-C0A2-4072-9ADE-409D2F2D28EB}" sibTransId="{9315604F-59DB-4883-8076-B992B9B8DFE0}"/>
    <dgm:cxn modelId="{0437B505-D056-471D-9CF4-627AF4DDE89E}" type="presOf" srcId="{961C1A0D-A9B6-4E5B-8008-30DFE3EBE8F8}" destId="{0B734502-5FB5-4266-B2EF-B35FB0BBAD58}" srcOrd="0" destOrd="2" presId="urn:microsoft.com/office/officeart/2005/8/layout/chevron2"/>
    <dgm:cxn modelId="{839F9F57-AEA8-4A14-A74B-23896C9AB07E}" type="presParOf" srcId="{9BD92009-80CA-47B4-93AC-595C76C86E45}" destId="{1FB28DA5-25A2-4455-9001-73162E775AD7}" srcOrd="0" destOrd="0" presId="urn:microsoft.com/office/officeart/2005/8/layout/chevron2"/>
    <dgm:cxn modelId="{92511449-D048-4087-9043-AF059BC436C9}" type="presParOf" srcId="{1FB28DA5-25A2-4455-9001-73162E775AD7}" destId="{7A0CD13C-60F0-4946-8C76-A513AED14D80}" srcOrd="0" destOrd="0" presId="urn:microsoft.com/office/officeart/2005/8/layout/chevron2"/>
    <dgm:cxn modelId="{96D1E0F9-AD8C-4F0D-AA14-2A4E9E1A2E40}" type="presParOf" srcId="{1FB28DA5-25A2-4455-9001-73162E775AD7}" destId="{1554C4ED-359D-4897-B8D5-661669D30DAC}" srcOrd="1" destOrd="0" presId="urn:microsoft.com/office/officeart/2005/8/layout/chevron2"/>
    <dgm:cxn modelId="{3881F9FC-F190-415E-B5CA-9C58B662B2E7}" type="presParOf" srcId="{9BD92009-80CA-47B4-93AC-595C76C86E45}" destId="{0655DD10-0AB2-4E6F-B099-B1AC7B75E5DA}" srcOrd="1" destOrd="0" presId="urn:microsoft.com/office/officeart/2005/8/layout/chevron2"/>
    <dgm:cxn modelId="{E388290F-0451-4242-825E-F2879BC18615}" type="presParOf" srcId="{9BD92009-80CA-47B4-93AC-595C76C86E45}" destId="{E0F40408-390C-49B9-9AA4-1E7053FC2EFA}" srcOrd="2" destOrd="0" presId="urn:microsoft.com/office/officeart/2005/8/layout/chevron2"/>
    <dgm:cxn modelId="{28A1602F-574F-479E-8158-E6EC92780EE2}" type="presParOf" srcId="{E0F40408-390C-49B9-9AA4-1E7053FC2EFA}" destId="{6F931CAE-FE09-405B-915E-99178DDD2098}" srcOrd="0" destOrd="0" presId="urn:microsoft.com/office/officeart/2005/8/layout/chevron2"/>
    <dgm:cxn modelId="{B313AA2D-6A0D-42A0-AB00-0755DDB42C99}" type="presParOf" srcId="{E0F40408-390C-49B9-9AA4-1E7053FC2EFA}" destId="{65DCB9DA-383C-4040-B1E7-48CE739B15C5}" srcOrd="1" destOrd="0" presId="urn:microsoft.com/office/officeart/2005/8/layout/chevron2"/>
    <dgm:cxn modelId="{4BE75C80-485D-4399-8079-0B3509830488}" type="presParOf" srcId="{9BD92009-80CA-47B4-93AC-595C76C86E45}" destId="{DEFD022D-763D-41D9-9799-98F4E8264F54}" srcOrd="3" destOrd="0" presId="urn:microsoft.com/office/officeart/2005/8/layout/chevron2"/>
    <dgm:cxn modelId="{BA480D67-70BD-4783-9C0B-E90E4A11F442}" type="presParOf" srcId="{9BD92009-80CA-47B4-93AC-595C76C86E45}" destId="{E73A0AE1-D3A7-42B4-BC01-406FC3E78961}" srcOrd="4" destOrd="0" presId="urn:microsoft.com/office/officeart/2005/8/layout/chevron2"/>
    <dgm:cxn modelId="{461DE991-5634-4DB1-B4B9-CC4C33C0028D}" type="presParOf" srcId="{E73A0AE1-D3A7-42B4-BC01-406FC3E78961}" destId="{10BD18B6-2006-4EDF-A6FE-2031235D5C17}" srcOrd="0" destOrd="0" presId="urn:microsoft.com/office/officeart/2005/8/layout/chevron2"/>
    <dgm:cxn modelId="{589FF571-98CC-43AC-AE45-80AB05364A46}" type="presParOf" srcId="{E73A0AE1-D3A7-42B4-BC01-406FC3E78961}" destId="{835316F6-E7E7-4D30-9088-F7201A763B94}" srcOrd="1" destOrd="0" presId="urn:microsoft.com/office/officeart/2005/8/layout/chevron2"/>
    <dgm:cxn modelId="{844CF6C1-02A2-4167-B355-C1CDB5AAD87F}" type="presParOf" srcId="{9BD92009-80CA-47B4-93AC-595C76C86E45}" destId="{4C51E573-2D32-45F5-80BC-5CC79FC963A4}" srcOrd="5" destOrd="0" presId="urn:microsoft.com/office/officeart/2005/8/layout/chevron2"/>
    <dgm:cxn modelId="{D514A074-9F4A-4614-BE93-C991F56684A4}" type="presParOf" srcId="{9BD92009-80CA-47B4-93AC-595C76C86E45}" destId="{C8357D4D-7DEB-4BBA-BA6C-66B878588E26}" srcOrd="6" destOrd="0" presId="urn:microsoft.com/office/officeart/2005/8/layout/chevron2"/>
    <dgm:cxn modelId="{9778F4B9-08A4-4B61-910C-AF6DD6205168}" type="presParOf" srcId="{C8357D4D-7DEB-4BBA-BA6C-66B878588E26}" destId="{39FE1904-57EA-4322-872B-F44FE8930FF0}" srcOrd="0" destOrd="0" presId="urn:microsoft.com/office/officeart/2005/8/layout/chevron2"/>
    <dgm:cxn modelId="{DCE85076-1D30-45F7-B33E-02B244A0D97B}" type="presParOf" srcId="{C8357D4D-7DEB-4BBA-BA6C-66B878588E26}" destId="{0B734502-5FB5-4266-B2EF-B35FB0BBAD5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B903A0-338C-4E9A-B099-4580AFE6572D}">
      <dsp:nvSpPr>
        <dsp:cNvPr id="0" name=""/>
        <dsp:cNvSpPr/>
      </dsp:nvSpPr>
      <dsp:spPr>
        <a:xfrm>
          <a:off x="0" y="1296143"/>
          <a:ext cx="7776864" cy="172819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BB63D4-3EF3-4074-B54C-0D592696084A}">
      <dsp:nvSpPr>
        <dsp:cNvPr id="0" name=""/>
        <dsp:cNvSpPr/>
      </dsp:nvSpPr>
      <dsp:spPr>
        <a:xfrm>
          <a:off x="209864" y="0"/>
          <a:ext cx="1684860" cy="1728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1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Получение высшего  образования</a:t>
          </a:r>
          <a:endParaRPr lang="ru-RU" sz="1100" b="1" kern="1200" dirty="0">
            <a:solidFill>
              <a:schemeClr val="tx2">
                <a:lumMod val="75000"/>
              </a:schemeClr>
            </a:solidFill>
            <a:latin typeface="+mn-lt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0" kern="12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Обучение 5 - 6 лет</a:t>
          </a:r>
          <a:endParaRPr lang="ru-RU" sz="1100" b="0" kern="1200" dirty="0">
            <a:solidFill>
              <a:schemeClr val="tx2">
                <a:lumMod val="75000"/>
              </a:schemeClr>
            </a:solidFill>
            <a:latin typeface="+mn-lt"/>
            <a:cs typeface="Times New Roman" pitchFamily="18" charset="0"/>
          </a:endParaRPr>
        </a:p>
      </dsp:txBody>
      <dsp:txXfrm>
        <a:off x="209864" y="0"/>
        <a:ext cx="1684860" cy="1728192"/>
      </dsp:txXfrm>
    </dsp:sp>
    <dsp:sp modelId="{D663BE21-F523-41CA-B29F-8D2718BD730D}">
      <dsp:nvSpPr>
        <dsp:cNvPr id="0" name=""/>
        <dsp:cNvSpPr/>
      </dsp:nvSpPr>
      <dsp:spPr>
        <a:xfrm>
          <a:off x="735743" y="1872206"/>
          <a:ext cx="432048" cy="432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1AA7F-E700-45A9-BCBF-18FB960A7AC2}">
      <dsp:nvSpPr>
        <dsp:cNvPr id="0" name=""/>
        <dsp:cNvSpPr/>
      </dsp:nvSpPr>
      <dsp:spPr>
        <a:xfrm>
          <a:off x="2376258" y="2592287"/>
          <a:ext cx="1300510" cy="1728192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1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Обучение</a:t>
          </a:r>
          <a:endParaRPr lang="ru-RU" sz="1100" b="1" kern="1200" dirty="0">
            <a:solidFill>
              <a:schemeClr val="tx2">
                <a:lumMod val="75000"/>
              </a:schemeClr>
            </a:solidFill>
            <a:latin typeface="+mn-lt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0" kern="12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Интернатура  - 1 год</a:t>
          </a:r>
          <a:endParaRPr lang="ru-RU" sz="1050" b="0" kern="1200" dirty="0">
            <a:solidFill>
              <a:schemeClr val="tx2">
                <a:lumMod val="75000"/>
              </a:schemeClr>
            </a:solidFill>
            <a:latin typeface="+mn-lt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0" kern="12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Ординатура – 2 года</a:t>
          </a:r>
          <a:endParaRPr lang="ru-RU" sz="1050" b="0" kern="1200" dirty="0">
            <a:solidFill>
              <a:schemeClr val="tx2">
                <a:lumMod val="75000"/>
              </a:schemeClr>
            </a:solidFill>
            <a:latin typeface="+mn-lt"/>
            <a:cs typeface="Times New Roman" pitchFamily="18" charset="0"/>
          </a:endParaRPr>
        </a:p>
      </dsp:txBody>
      <dsp:txXfrm>
        <a:off x="2376258" y="2592287"/>
        <a:ext cx="1300510" cy="1728192"/>
      </dsp:txXfrm>
    </dsp:sp>
    <dsp:sp modelId="{1D5C3662-0A27-42F0-84BA-C830DC594BA5}">
      <dsp:nvSpPr>
        <dsp:cNvPr id="0" name=""/>
        <dsp:cNvSpPr/>
      </dsp:nvSpPr>
      <dsp:spPr>
        <a:xfrm>
          <a:off x="2586742" y="1944216"/>
          <a:ext cx="432048" cy="432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DD7DD5-B04D-4BEC-BF42-3AED5573E69F}">
      <dsp:nvSpPr>
        <dsp:cNvPr id="0" name=""/>
        <dsp:cNvSpPr/>
      </dsp:nvSpPr>
      <dsp:spPr>
        <a:xfrm>
          <a:off x="4181906" y="216019"/>
          <a:ext cx="1684860" cy="144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Получение допуска к медицинской и фармацевтической деятельности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Сертификат специалиста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раз в пять лет</a:t>
          </a:r>
          <a:endParaRPr lang="ru-RU" sz="1100" b="1" kern="1200" dirty="0">
            <a:solidFill>
              <a:schemeClr val="tx2">
                <a:lumMod val="75000"/>
              </a:schemeClr>
            </a:solidFill>
            <a:latin typeface="+mn-lt"/>
            <a:cs typeface="Times New Roman" pitchFamily="18" charset="0"/>
          </a:endParaRPr>
        </a:p>
      </dsp:txBody>
      <dsp:txXfrm>
        <a:off x="4181906" y="216019"/>
        <a:ext cx="1684860" cy="1440154"/>
      </dsp:txXfrm>
    </dsp:sp>
    <dsp:sp modelId="{2642BA34-BF60-4269-8DD7-2066A3312063}">
      <dsp:nvSpPr>
        <dsp:cNvPr id="0" name=""/>
        <dsp:cNvSpPr/>
      </dsp:nvSpPr>
      <dsp:spPr>
        <a:xfrm>
          <a:off x="4761707" y="1944216"/>
          <a:ext cx="432048" cy="432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B5086-1AF4-452A-BE2A-03269BBDA370}">
      <dsp:nvSpPr>
        <dsp:cNvPr id="0" name=""/>
        <dsp:cNvSpPr/>
      </dsp:nvSpPr>
      <dsp:spPr>
        <a:xfrm>
          <a:off x="4181906" y="2664288"/>
          <a:ext cx="1684860" cy="1008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Право на занятие должности в сфере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rPr>
            <a:t>здравоохранения</a:t>
          </a:r>
        </a:p>
      </dsp:txBody>
      <dsp:txXfrm>
        <a:off x="4181906" y="2664288"/>
        <a:ext cx="1684860" cy="1008106"/>
      </dsp:txXfrm>
    </dsp:sp>
    <dsp:sp modelId="{6C8F4E3D-3CE5-47BD-9BF8-7F0D78710E7D}">
      <dsp:nvSpPr>
        <dsp:cNvPr id="0" name=""/>
        <dsp:cNvSpPr/>
      </dsp:nvSpPr>
      <dsp:spPr>
        <a:xfrm>
          <a:off x="6666677" y="1872206"/>
          <a:ext cx="432048" cy="4320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E1B343-E370-478A-8B2E-53F8BFD5F2DE}">
      <dsp:nvSpPr>
        <dsp:cNvPr id="0" name=""/>
        <dsp:cNvSpPr/>
      </dsp:nvSpPr>
      <dsp:spPr>
        <a:xfrm>
          <a:off x="0" y="0"/>
          <a:ext cx="499839" cy="4998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508" tIns="15240" rIns="2750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з.е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499839" cy="499839"/>
      </dsp:txXfrm>
    </dsp:sp>
    <dsp:sp modelId="{83EF6570-D4BC-4151-97ED-0E8372A6A947}">
      <dsp:nvSpPr>
        <dsp:cNvPr id="0" name=""/>
        <dsp:cNvSpPr/>
      </dsp:nvSpPr>
      <dsp:spPr>
        <a:xfrm>
          <a:off x="400008" y="113"/>
          <a:ext cx="499839" cy="4998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508" tIns="15240" rIns="2750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з.е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008" y="113"/>
        <a:ext cx="499839" cy="499839"/>
      </dsp:txXfrm>
    </dsp:sp>
    <dsp:sp modelId="{6A9D9EC9-E803-4B62-9492-34BD9EBDA17A}">
      <dsp:nvSpPr>
        <dsp:cNvPr id="0" name=""/>
        <dsp:cNvSpPr/>
      </dsp:nvSpPr>
      <dsp:spPr>
        <a:xfrm>
          <a:off x="799880" y="113"/>
          <a:ext cx="499839" cy="4998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508" tIns="15240" rIns="2750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з.е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9880" y="113"/>
        <a:ext cx="499839" cy="499839"/>
      </dsp:txXfrm>
    </dsp:sp>
    <dsp:sp modelId="{5DDA3A13-A629-4FC2-8E0E-BEF4178192B1}">
      <dsp:nvSpPr>
        <dsp:cNvPr id="0" name=""/>
        <dsp:cNvSpPr/>
      </dsp:nvSpPr>
      <dsp:spPr>
        <a:xfrm>
          <a:off x="1199751" y="113"/>
          <a:ext cx="499839" cy="4998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508" tIns="15240" rIns="2750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з.е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9751" y="113"/>
        <a:ext cx="499839" cy="499839"/>
      </dsp:txXfrm>
    </dsp:sp>
    <dsp:sp modelId="{E5228D1C-70E5-4FDE-939F-94F1DD747898}">
      <dsp:nvSpPr>
        <dsp:cNvPr id="0" name=""/>
        <dsp:cNvSpPr/>
      </dsp:nvSpPr>
      <dsp:spPr>
        <a:xfrm>
          <a:off x="1599623" y="113"/>
          <a:ext cx="499839" cy="4998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508" tIns="15240" rIns="2750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з.е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99623" y="113"/>
        <a:ext cx="499839" cy="499839"/>
      </dsp:txXfrm>
    </dsp:sp>
    <dsp:sp modelId="{B02B5C93-AF3F-4610-AFA8-F1FC3C5FCCD9}">
      <dsp:nvSpPr>
        <dsp:cNvPr id="0" name=""/>
        <dsp:cNvSpPr/>
      </dsp:nvSpPr>
      <dsp:spPr>
        <a:xfrm>
          <a:off x="1999494" y="113"/>
          <a:ext cx="929326" cy="4998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508" tIns="20320" rIns="27508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250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з.е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99494" y="113"/>
        <a:ext cx="929326" cy="4998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0CD13C-60F0-4946-8C76-A513AED14D80}">
      <dsp:nvSpPr>
        <dsp:cNvPr id="0" name=""/>
        <dsp:cNvSpPr/>
      </dsp:nvSpPr>
      <dsp:spPr>
        <a:xfrm rot="5400000">
          <a:off x="-89080" y="93062"/>
          <a:ext cx="580831" cy="4065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ТФОМС</a:t>
          </a:r>
          <a:endParaRPr lang="ru-RU" sz="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89080" y="93062"/>
        <a:ext cx="580831" cy="406582"/>
      </dsp:txXfrm>
    </dsp:sp>
    <dsp:sp modelId="{1554C4ED-359D-4897-B8D5-661669D30DAC}">
      <dsp:nvSpPr>
        <dsp:cNvPr id="0" name=""/>
        <dsp:cNvSpPr/>
      </dsp:nvSpPr>
      <dsp:spPr>
        <a:xfrm rot="5400000">
          <a:off x="1290957" y="-844334"/>
          <a:ext cx="377540" cy="22015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объемов финансирования и его обеспечение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1290957" y="-844334"/>
        <a:ext cx="377540" cy="2201517"/>
      </dsp:txXfrm>
    </dsp:sp>
    <dsp:sp modelId="{6F931CAE-FE09-405B-915E-99178DDD2098}">
      <dsp:nvSpPr>
        <dsp:cNvPr id="0" name=""/>
        <dsp:cNvSpPr/>
      </dsp:nvSpPr>
      <dsp:spPr>
        <a:xfrm rot="5400000">
          <a:off x="-89080" y="562895"/>
          <a:ext cx="580831" cy="4065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ЛПУ</a:t>
          </a:r>
          <a:endParaRPr lang="ru-RU" sz="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89080" y="562895"/>
        <a:ext cx="580831" cy="406582"/>
      </dsp:txXfrm>
    </dsp:sp>
    <dsp:sp modelId="{65DCB9DA-383C-4040-B1E7-48CE739B15C5}">
      <dsp:nvSpPr>
        <dsp:cNvPr id="0" name=""/>
        <dsp:cNvSpPr/>
      </dsp:nvSpPr>
      <dsp:spPr>
        <a:xfrm rot="5400000">
          <a:off x="1328532" y="-454663"/>
          <a:ext cx="377540" cy="22766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Направление персонала 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1328532" y="-454663"/>
        <a:ext cx="377540" cy="2276668"/>
      </dsp:txXfrm>
    </dsp:sp>
    <dsp:sp modelId="{10BD18B6-2006-4EDF-A6FE-2031235D5C17}">
      <dsp:nvSpPr>
        <dsp:cNvPr id="0" name=""/>
        <dsp:cNvSpPr/>
      </dsp:nvSpPr>
      <dsp:spPr>
        <a:xfrm rot="5400000">
          <a:off x="-89080" y="1032729"/>
          <a:ext cx="580831" cy="4065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Врач</a:t>
          </a:r>
          <a:endParaRPr lang="ru-RU" sz="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89080" y="1032729"/>
        <a:ext cx="580831" cy="406582"/>
      </dsp:txXfrm>
    </dsp:sp>
    <dsp:sp modelId="{835316F6-E7E7-4D30-9088-F7201A763B94}">
      <dsp:nvSpPr>
        <dsp:cNvPr id="0" name=""/>
        <dsp:cNvSpPr/>
      </dsp:nvSpPr>
      <dsp:spPr>
        <a:xfrm rot="5400000">
          <a:off x="1423292" y="-73060"/>
          <a:ext cx="377540" cy="24148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Выбирает образовательную организацию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Выбирает технологии 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1423292" y="-73060"/>
        <a:ext cx="377540" cy="2414871"/>
      </dsp:txXfrm>
    </dsp:sp>
    <dsp:sp modelId="{39FE1904-57EA-4322-872B-F44FE8930FF0}">
      <dsp:nvSpPr>
        <dsp:cNvPr id="0" name=""/>
        <dsp:cNvSpPr/>
      </dsp:nvSpPr>
      <dsp:spPr>
        <a:xfrm rot="5400000">
          <a:off x="-176684" y="1690944"/>
          <a:ext cx="763863" cy="4144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ВУЗ</a:t>
          </a:r>
          <a:endParaRPr lang="ru-RU" sz="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76684" y="1690944"/>
        <a:ext cx="763863" cy="414404"/>
      </dsp:txXfrm>
    </dsp:sp>
    <dsp:sp modelId="{0B734502-5FB5-4266-B2EF-B35FB0BBAD58}">
      <dsp:nvSpPr>
        <dsp:cNvPr id="0" name=""/>
        <dsp:cNvSpPr/>
      </dsp:nvSpPr>
      <dsp:spPr>
        <a:xfrm rot="5400000">
          <a:off x="1234910" y="589065"/>
          <a:ext cx="762125" cy="24148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Разрабатывает актуальные модули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Конкурирует за обучающихся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Организует стажировку через сетевое взаимодействие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1234910" y="589065"/>
        <a:ext cx="762125" cy="2414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90665" cy="489261"/>
          </a:xfrm>
          <a:prstGeom prst="rect">
            <a:avLst/>
          </a:prstGeom>
        </p:spPr>
        <p:txBody>
          <a:bodyPr vert="horz" lIns="89185" tIns="44592" rIns="89185" bIns="44592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9" y="2"/>
            <a:ext cx="2890665" cy="489261"/>
          </a:xfrm>
          <a:prstGeom prst="rect">
            <a:avLst/>
          </a:prstGeom>
        </p:spPr>
        <p:txBody>
          <a:bodyPr vert="horz" lIns="89185" tIns="44592" rIns="89185" bIns="44592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037E804-31EA-450D-B44B-C8DFFB4ECA55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285004"/>
            <a:ext cx="2890665" cy="489261"/>
          </a:xfrm>
          <a:prstGeom prst="rect">
            <a:avLst/>
          </a:prstGeom>
        </p:spPr>
        <p:txBody>
          <a:bodyPr vert="horz" lIns="89185" tIns="44592" rIns="89185" bIns="44592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9" y="9285004"/>
            <a:ext cx="2890665" cy="489261"/>
          </a:xfrm>
          <a:prstGeom prst="rect">
            <a:avLst/>
          </a:prstGeom>
        </p:spPr>
        <p:txBody>
          <a:bodyPr vert="horz" lIns="89185" tIns="44592" rIns="89185" bIns="44592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111722E-A05B-4028-8A84-A0648E3B2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40543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2" y="2"/>
            <a:ext cx="2890665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077" tIns="44538" rIns="89077" bIns="44538" numCol="1" anchor="t" anchorCtr="0" compatLnSpc="1">
            <a:prstTxWarp prst="textNoShape">
              <a:avLst/>
            </a:prstTxWarp>
          </a:bodyPr>
          <a:lstStyle>
            <a:lvl1pPr defTabSz="89030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776869" y="2"/>
            <a:ext cx="2890665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077" tIns="44538" rIns="89077" bIns="44538" numCol="1" anchor="t" anchorCtr="0" compatLnSpc="1">
            <a:prstTxWarp prst="textNoShape">
              <a:avLst/>
            </a:prstTxWarp>
          </a:bodyPr>
          <a:lstStyle>
            <a:lvl1pPr algn="r" defTabSz="89030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38E57E2-F330-431A-99DF-0A64C9DE9F99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85" tIns="44592" rIns="89185" bIns="4459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65041" y="4644065"/>
            <a:ext cx="5339008" cy="4398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077" tIns="44538" rIns="89077" bIns="44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2" y="9285004"/>
            <a:ext cx="2890665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077" tIns="44538" rIns="89077" bIns="44538" numCol="1" anchor="b" anchorCtr="0" compatLnSpc="1">
            <a:prstTxWarp prst="textNoShape">
              <a:avLst/>
            </a:prstTxWarp>
          </a:bodyPr>
          <a:lstStyle>
            <a:lvl1pPr defTabSz="89030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776869" y="9285004"/>
            <a:ext cx="2890665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077" tIns="44538" rIns="89077" bIns="44538" numCol="1" anchor="b" anchorCtr="0" compatLnSpc="1">
            <a:prstTxWarp prst="textNoShape">
              <a:avLst/>
            </a:prstTxWarp>
          </a:bodyPr>
          <a:lstStyle>
            <a:lvl1pPr algn="r" defTabSz="89030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406D2B2-FDDD-4AD5-B384-2185BCBEF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30006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3763" y="733425"/>
            <a:ext cx="4886325" cy="36655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89057" tIns="44528" rIns="89057" bIns="44528"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8132" name="Номер слайда 3"/>
          <p:cNvSpPr txBox="1">
            <a:spLocks noGrp="1"/>
          </p:cNvSpPr>
          <p:nvPr/>
        </p:nvSpPr>
        <p:spPr bwMode="auto">
          <a:xfrm>
            <a:off x="3776869" y="9285004"/>
            <a:ext cx="2890665" cy="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057" tIns="44528" rIns="89057" bIns="44528" anchor="b"/>
          <a:lstStyle/>
          <a:p>
            <a:pPr algn="r"/>
            <a:fld id="{DEFB9EB9-E4B4-41C5-ABBF-9DDFBF155D43}" type="slidenum">
              <a:rPr lang="ru-RU" altLang="ru-RU" sz="1200">
                <a:latin typeface="Calibri" pitchFamily="34" charset="0"/>
              </a:rPr>
              <a:pPr algn="r"/>
              <a:t>1</a:t>
            </a:fld>
            <a:endParaRPr lang="ru-RU" altLang="ru-RU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E0DE-B361-42AB-8CEF-CC9BEDCB8CD7}" type="datetime1">
              <a:rPr lang="ru-RU" smtClean="0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2E51E-265A-4A0D-9844-72DC86DA6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FF163-7820-455D-BAD5-F841661FFDDC}" type="datetime1">
              <a:rPr lang="ru-RU" smtClean="0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27F5F-0BD1-4D16-8269-FF18209E2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3AF18-AB76-49C6-9394-68AD3A4B1FA1}" type="datetime1">
              <a:rPr lang="ru-RU" smtClean="0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6A490-E082-472F-9967-183C2DBB5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07895" y="555322"/>
            <a:ext cx="6778907" cy="1191121"/>
          </a:xfrm>
        </p:spPr>
        <p:txBody>
          <a:bodyPr>
            <a:normAutofit/>
          </a:bodyPr>
          <a:lstStyle>
            <a:lvl1pPr algn="l">
              <a:defRPr sz="27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062BE-3597-4DA4-AB6E-AEA0092EA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1BAB3-78CA-4169-9D1B-A591314154C4}" type="datetime1">
              <a:rPr lang="ru-RU" smtClean="0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368F-D23B-426A-ADAD-0E70C85F1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52373-841A-4EAD-BF01-482970BB79B8}" type="datetime1">
              <a:rPr lang="ru-RU" smtClean="0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CF605-C2B2-442D-8AAD-0AA569939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EAF62-A6A9-41BE-BC2A-FCD19FD9C346}" type="datetime1">
              <a:rPr lang="ru-RU" smtClean="0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08DEF-85E4-4997-BAE0-4EEABB1A1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61CEB-E2F2-40F6-82F9-D8BE9FF5358C}" type="datetime1">
              <a:rPr lang="ru-RU" smtClean="0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0FC5-F99A-4F04-91B9-44FBB02E5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45CC7-52A6-44A9-9C73-206FB3C86BE8}" type="datetime1">
              <a:rPr lang="ru-RU" smtClean="0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6D39A-7F28-4291-88E9-CF6D4746E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7298A-81ED-470B-AE8F-634725CB4660}" type="datetime1">
              <a:rPr lang="ru-RU" smtClean="0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89A57-2509-43DB-9914-B45B30BD1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53942-21ED-47F7-8413-63872BBEE2B9}" type="datetime1">
              <a:rPr lang="ru-RU" smtClean="0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93FB6-4E6C-4009-8E9F-DF9471818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0D055-A685-480F-B8DC-9B216EF321F1}" type="datetime1">
              <a:rPr lang="ru-RU" smtClean="0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8B03F-F24A-484B-AF46-867884973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8F9765-42CA-44E3-9E5C-4E4E564059BA}" type="datetime1">
              <a:rPr lang="ru-RU" smtClean="0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8C20F8-2DFA-4810-A191-EFFC6CA28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16832"/>
            <a:ext cx="9144000" cy="4320479"/>
          </a:xfrm>
          <a:prstGeom prst="rect">
            <a:avLst/>
          </a:prstGeom>
          <a:solidFill>
            <a:srgbClr val="0066FF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</a:endParaRPr>
          </a:p>
        </p:txBody>
      </p:sp>
      <p:sp>
        <p:nvSpPr>
          <p:cNvPr id="410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 eaLnBrk="1" hangingPunct="1">
              <a:lnSpc>
                <a:spcPct val="80000"/>
              </a:lnSpc>
              <a:buFontTx/>
              <a:buNone/>
            </a:pPr>
            <a:r>
              <a:rPr lang="ru-RU" altLang="ru-RU" sz="1700" dirty="0" smtClean="0">
                <a:solidFill>
                  <a:srgbClr val="7F7F7F"/>
                </a:solidFill>
                <a:latin typeface="Helios"/>
              </a:rPr>
              <a:t>РОССИЯ 2016</a:t>
            </a:r>
          </a:p>
        </p:txBody>
      </p:sp>
      <p:sp>
        <p:nvSpPr>
          <p:cNvPr id="410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827088" y="3455024"/>
            <a:ext cx="777716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Переход к системе аккредитации специалиста </a:t>
            </a:r>
          </a:p>
          <a:p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Российской Федерации</a:t>
            </a:r>
            <a:endParaRPr lang="ru-RU" alt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549275"/>
            <a:ext cx="5184775" cy="1150938"/>
          </a:xfrm>
        </p:spPr>
        <p:txBody>
          <a:bodyPr lIns="95782" tIns="47891" rIns="95782" bIns="47891"/>
          <a:lstStyle/>
          <a:p>
            <a:pPr marL="0" indent="0" defTabSz="957263"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  <p:pic>
        <p:nvPicPr>
          <p:cNvPr id="4106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7325"/>
            <a:ext cx="1800225" cy="172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одзаголовок 2"/>
          <p:cNvSpPr>
            <a:spLocks/>
          </p:cNvSpPr>
          <p:nvPr/>
        </p:nvSpPr>
        <p:spPr bwMode="auto">
          <a:xfrm>
            <a:off x="8459788" y="6429375"/>
            <a:ext cx="6842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ru-RU">
              <a:solidFill>
                <a:srgbClr val="006600"/>
              </a:solidFill>
              <a:latin typeface="Arial Black" pitchFamily="34" charset="0"/>
            </a:endParaRPr>
          </a:p>
        </p:txBody>
      </p:sp>
      <p:graphicFrame>
        <p:nvGraphicFramePr>
          <p:cNvPr id="19" name="Схема 18"/>
          <p:cNvGraphicFramePr/>
          <p:nvPr/>
        </p:nvGraphicFramePr>
        <p:xfrm>
          <a:off x="1043608" y="764704"/>
          <a:ext cx="777686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Штриховая стрелка вправо 22"/>
          <p:cNvSpPr/>
          <p:nvPr/>
        </p:nvSpPr>
        <p:spPr>
          <a:xfrm>
            <a:off x="1187450" y="2492375"/>
            <a:ext cx="503238" cy="865188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83568" y="1556792"/>
            <a:ext cx="576064" cy="3096344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Сдача Единого государственного экзамена, рейтинг абитуриентов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771800" y="1484784"/>
            <a:ext cx="504056" cy="3168352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Государственный экзамен,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получение диплома о высшем образовании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716016" y="1484784"/>
            <a:ext cx="432048" cy="3312368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Государственный экзамен,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получение удостоверения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732240" y="1556792"/>
            <a:ext cx="432048" cy="3168352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Квалификационный экзамен,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получение квалификационной категории</a:t>
            </a:r>
          </a:p>
        </p:txBody>
      </p:sp>
      <p:sp>
        <p:nvSpPr>
          <p:cNvPr id="33" name="Стрелка вниз 32"/>
          <p:cNvSpPr/>
          <p:nvPr/>
        </p:nvSpPr>
        <p:spPr>
          <a:xfrm>
            <a:off x="1692275" y="3213100"/>
            <a:ext cx="720725" cy="504825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 rot="5400000">
            <a:off x="791580" y="4329100"/>
            <a:ext cx="2520280" cy="1152128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Специальный экзамен после 3 курса, получение допуска к медицинской деятельности:</a:t>
            </a:r>
          </a:p>
        </p:txBody>
      </p:sp>
      <p:grpSp>
        <p:nvGrpSpPr>
          <p:cNvPr id="2" name="Группа 38"/>
          <p:cNvGrpSpPr>
            <a:grpSpLocks/>
          </p:cNvGrpSpPr>
          <p:nvPr/>
        </p:nvGrpSpPr>
        <p:grpSpPr bwMode="auto">
          <a:xfrm>
            <a:off x="1476375" y="4554538"/>
            <a:ext cx="2805113" cy="1347787"/>
            <a:chOff x="-946120" y="0"/>
            <a:chExt cx="2805757" cy="1761872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205082" y="0"/>
              <a:ext cx="1654555" cy="172659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Прямоугольник 40"/>
            <p:cNvSpPr/>
            <p:nvPr/>
          </p:nvSpPr>
          <p:spPr>
            <a:xfrm>
              <a:off x="-946120" y="317510"/>
              <a:ext cx="1079748" cy="14443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78232" tIns="78232" rIns="78232" bIns="78232" spcCol="1270" anchor="b" anchorCtr="1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право на занятие должностей среднего медицинского персонала</a:t>
              </a:r>
            </a:p>
          </p:txBody>
        </p:sp>
      </p:grpSp>
      <p:sp>
        <p:nvSpPr>
          <p:cNvPr id="42" name="Выгнутая вправо стрелка 41"/>
          <p:cNvSpPr/>
          <p:nvPr/>
        </p:nvSpPr>
        <p:spPr>
          <a:xfrm rot="5400000">
            <a:off x="6323013" y="3406775"/>
            <a:ext cx="1008062" cy="2205038"/>
          </a:xfrm>
          <a:prstGeom prst="curved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227763" y="4797425"/>
            <a:ext cx="1944687" cy="7207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8232" tIns="78232" rIns="78232" bIns="78232" spcCol="1270" anchor="b" anchorCtr="1"/>
          <a:lstStyle/>
          <a:p>
            <a:pPr defTabSz="4889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Повышение квалификации каждые 5 лет</a:t>
            </a:r>
            <a:endParaRPr lang="ru-RU" sz="1100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316416" y="1340768"/>
            <a:ext cx="612934" cy="3888432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Система непрерывного профессионального образования</a:t>
            </a:r>
          </a:p>
        </p:txBody>
      </p:sp>
      <p:sp>
        <p:nvSpPr>
          <p:cNvPr id="31" name="Выгнутая вправо стрелка 30"/>
          <p:cNvSpPr/>
          <p:nvPr/>
        </p:nvSpPr>
        <p:spPr>
          <a:xfrm rot="18110951">
            <a:off x="650876" y="592137"/>
            <a:ext cx="481012" cy="995363"/>
          </a:xfrm>
          <a:prstGeom prst="curved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12"/>
          <p:cNvSpPr/>
          <p:nvPr/>
        </p:nvSpPr>
        <p:spPr>
          <a:xfrm>
            <a:off x="2627313" y="5589588"/>
            <a:ext cx="6337300" cy="936625"/>
          </a:xfrm>
          <a:prstGeom prst="rect">
            <a:avLst/>
          </a:prstGeom>
          <a:noFill/>
          <a:ln w="317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5240" tIns="15240" rIns="15240" bIns="15240"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46 ГОСУДАРСТВЕННЫХ ОБРАЗОВАТЕЛЬНЫХ ОРГАНИЗАЦИЙ  ВЫСШЕГО ОБРАЗОВАНИЯ МИНИСТЕРСТВА ЗДРАВООХРАНЕНИЯ РОССИЙСКОЙ ФЕДЕРАЦИИ  </a:t>
            </a:r>
          </a:p>
          <a:p>
            <a:pPr algn="ctr">
              <a:defRPr/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40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ГОСУДАРСТВЕННЫХ ОБРАЗОВАТЕЛЬНЫХ ОРГАНИЗАЦИЙ  ВЫСШЕГО ОБРАЗОВАНИЯ МИНИСТЕРСТВА ОБРАЗОВАНИЯ И НАУКИ  РОССИЙСКОЙ ФЕДЕРАЦИИ И </a:t>
            </a:r>
          </a:p>
          <a:p>
            <a:pPr algn="ctr">
              <a:defRPr/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13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ОБРАЗОВАТЕЛЬНЫХ ОРГАНИЗАЦИЙ  ИНЫХ ВЕДОМСТВ  И ФОРМ СОБСТВЕННОСТИ</a:t>
            </a:r>
          </a:p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7504" y="1340768"/>
            <a:ext cx="408623" cy="3888432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Предпрофессиональная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подготовка</a:t>
            </a:r>
          </a:p>
        </p:txBody>
      </p: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3779912" y="4869160"/>
            <a:ext cx="1871662" cy="719138"/>
            <a:chOff x="0" y="395895"/>
            <a:chExt cx="3888432" cy="468603"/>
          </a:xfrm>
          <a:noFill/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0" y="395895"/>
              <a:ext cx="3888432" cy="468603"/>
            </a:xfrm>
            <a:prstGeom prst="roundRect">
              <a:avLst/>
            </a:prstGeom>
            <a:grpFill/>
            <a:ln>
              <a:noFill/>
              <a:prstDash val="sys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 useBgFill="1">
          <p:nvSpPr>
            <p:cNvPr id="48" name="Скругленный прямоугольник 4"/>
            <p:cNvSpPr/>
            <p:nvPr/>
          </p:nvSpPr>
          <p:spPr>
            <a:xfrm>
              <a:off x="23086" y="395895"/>
              <a:ext cx="3842261" cy="468603"/>
            </a:xfrm>
            <a:prstGeom prst="rect">
              <a:avLst/>
            </a:prstGeom>
            <a:grpFill/>
            <a:ln w="15875">
              <a:noFill/>
              <a:prstDash val="sysDash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910" tIns="41910" rIns="41910" bIns="41910" anchor="ctr"/>
            <a:lstStyle/>
            <a:p>
              <a:pPr algn="ctr">
                <a:defRPr/>
              </a:pPr>
              <a:r>
                <a:rPr lang="ru-RU" sz="1100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Обучение за счет средств государственного бюджета и </a:t>
              </a:r>
            </a:p>
            <a:p>
              <a:pPr algn="ctr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dirty="0">
                  <a:solidFill>
                    <a:schemeClr val="tx2">
                      <a:lumMod val="75000"/>
                    </a:schemeClr>
                  </a:solidFill>
                  <a:cs typeface="Times New Roman" pitchFamily="18" charset="0"/>
                </a:rPr>
                <a:t> на платной основе </a:t>
              </a:r>
            </a:p>
          </p:txBody>
        </p:sp>
      </p:grpSp>
      <p:sp>
        <p:nvSpPr>
          <p:cNvPr id="49" name="Выгнутая вправо стрелка 48"/>
          <p:cNvSpPr/>
          <p:nvPr/>
        </p:nvSpPr>
        <p:spPr>
          <a:xfrm rot="12152882">
            <a:off x="3022600" y="4756150"/>
            <a:ext cx="676275" cy="692150"/>
          </a:xfrm>
          <a:prstGeom prst="curved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ик 4"/>
          <p:cNvSpPr>
            <a:spLocks noChangeArrowheads="1"/>
          </p:cNvSpPr>
          <p:nvPr/>
        </p:nvSpPr>
        <p:spPr bwMode="auto">
          <a:xfrm>
            <a:off x="403225" y="0"/>
            <a:ext cx="1428750" cy="1158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" name="Группа 31"/>
          <p:cNvGrpSpPr>
            <a:grpSpLocks/>
          </p:cNvGrpSpPr>
          <p:nvPr/>
        </p:nvGrpSpPr>
        <p:grpSpPr bwMode="auto">
          <a:xfrm>
            <a:off x="0" y="620713"/>
            <a:ext cx="9164638" cy="155575"/>
            <a:chOff x="-22358" y="784226"/>
            <a:chExt cx="9928358" cy="155575"/>
          </a:xfrm>
          <a:solidFill>
            <a:schemeClr val="tx2">
              <a:lumMod val="75000"/>
            </a:schemeClr>
          </a:solidFill>
        </p:grpSpPr>
        <p:sp>
          <p:nvSpPr>
            <p:cNvPr id="36" name="Прямоугольник 35"/>
            <p:cNvSpPr/>
            <p:nvPr/>
          </p:nvSpPr>
          <p:spPr>
            <a:xfrm>
              <a:off x="-22358" y="784226"/>
              <a:ext cx="992835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21852" y="784226"/>
              <a:ext cx="362877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68963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870214" y="784226"/>
              <a:ext cx="650081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599406" y="784226"/>
              <a:ext cx="18057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764506" y="784226"/>
              <a:ext cx="18057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827584" y="116632"/>
            <a:ext cx="80096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Этапы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получения высшего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медицинского и фармацевтического образования </a:t>
            </a:r>
          </a:p>
        </p:txBody>
      </p:sp>
      <p:sp>
        <p:nvSpPr>
          <p:cNvPr id="65" name="Прямоугольник 4"/>
          <p:cNvSpPr>
            <a:spLocks noChangeArrowheads="1"/>
          </p:cNvSpPr>
          <p:nvPr/>
        </p:nvSpPr>
        <p:spPr bwMode="auto">
          <a:xfrm>
            <a:off x="7235825" y="6742113"/>
            <a:ext cx="1428750" cy="11588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 bwMode="auto">
          <a:xfrm>
            <a:off x="3779838" y="4941888"/>
            <a:ext cx="1871662" cy="574675"/>
          </a:xfrm>
          <a:prstGeom prst="roundRect">
            <a:avLst>
              <a:gd name="adj" fmla="val 10252"/>
            </a:avLst>
          </a:prstGeom>
          <a:noFill/>
          <a:ln w="15875" cap="flat" cmpd="sng" algn="ctr">
            <a:solidFill>
              <a:srgbClr val="2980B9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200" b="1" i="1" dirty="0">
              <a:solidFill>
                <a:srgbClr val="1F497D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 bwMode="auto">
          <a:xfrm>
            <a:off x="2700338" y="5589588"/>
            <a:ext cx="6264275" cy="900112"/>
          </a:xfrm>
          <a:prstGeom prst="roundRect">
            <a:avLst>
              <a:gd name="adj" fmla="val 10252"/>
            </a:avLst>
          </a:prstGeom>
          <a:noFill/>
          <a:ln w="15875" cap="flat" cmpd="sng" algn="ctr">
            <a:solidFill>
              <a:srgbClr val="2980B9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200" b="1" i="1" dirty="0">
              <a:solidFill>
                <a:srgbClr val="1F497D">
                  <a:lumMod val="75000"/>
                </a:srgbClr>
              </a:solidFill>
              <a:cs typeface="Arial" pitchFamily="34" charset="0"/>
            </a:endParaRPr>
          </a:p>
        </p:txBody>
      </p:sp>
      <p:pic>
        <p:nvPicPr>
          <p:cNvPr id="50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471530" cy="46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4"/>
          <p:cNvSpPr>
            <a:spLocks noChangeArrowheads="1"/>
          </p:cNvSpPr>
          <p:nvPr/>
        </p:nvSpPr>
        <p:spPr bwMode="auto">
          <a:xfrm>
            <a:off x="539552" y="0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979712" y="0"/>
            <a:ext cx="7164288" cy="404663"/>
          </a:xfrm>
          <a:prstGeom prst="rect">
            <a:avLst/>
          </a:prstGeom>
          <a:noFill/>
          <a:ln>
            <a:noFill/>
          </a:ln>
        </p:spPr>
        <p:txBody>
          <a:bodyPr lIns="95782" tIns="47891" rIns="95782" bIns="47891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Модернизация дополнительного профессионального образования</a:t>
            </a:r>
          </a:p>
        </p:txBody>
      </p:sp>
      <p:sp>
        <p:nvSpPr>
          <p:cNvPr id="43" name="Выгнутая вниз стрелка 42"/>
          <p:cNvSpPr/>
          <p:nvPr/>
        </p:nvSpPr>
        <p:spPr>
          <a:xfrm rot="5021019">
            <a:off x="3364193" y="5081073"/>
            <a:ext cx="1377365" cy="1266174"/>
          </a:xfrm>
          <a:prstGeom prst="curvedUpArrow">
            <a:avLst>
              <a:gd name="adj1" fmla="val 25000"/>
              <a:gd name="adj2" fmla="val 50000"/>
              <a:gd name="adj3" fmla="val 2087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0" name="Прямая со стрелкой 89"/>
          <p:cNvCxnSpPr>
            <a:cxnSpLocks noChangeShapeType="1"/>
          </p:cNvCxnSpPr>
          <p:nvPr/>
        </p:nvCxnSpPr>
        <p:spPr bwMode="auto">
          <a:xfrm>
            <a:off x="2894707" y="1124744"/>
            <a:ext cx="0" cy="4965328"/>
          </a:xfrm>
          <a:prstGeom prst="straightConnector1">
            <a:avLst/>
          </a:prstGeom>
          <a:noFill/>
          <a:ln w="38100" cmpd="sng">
            <a:solidFill>
              <a:srgbClr val="2980B9"/>
            </a:solidFill>
            <a:prstDash val="dash"/>
            <a:round/>
            <a:headEnd type="none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2" name="Скругленный прямоугольник 1"/>
          <p:cNvSpPr/>
          <p:nvPr/>
        </p:nvSpPr>
        <p:spPr bwMode="auto">
          <a:xfrm>
            <a:off x="179512" y="620688"/>
            <a:ext cx="8713787" cy="432000"/>
          </a:xfrm>
          <a:prstGeom prst="roundRect">
            <a:avLst>
              <a:gd name="adj" fmla="val 18270"/>
            </a:avLst>
          </a:prstGeom>
          <a:solidFill>
            <a:srgbClr val="2980B9">
              <a:alpha val="46000"/>
            </a:srgbClr>
          </a:soli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в соответствии с ФГОС-3 по специальностям УКНС 30.00.00 «Здравоохранение и медицинские науки»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 bwMode="auto">
          <a:xfrm>
            <a:off x="4964807" y="5808886"/>
            <a:ext cx="4000500" cy="767928"/>
          </a:xfrm>
          <a:prstGeom prst="roundRect">
            <a:avLst>
              <a:gd name="adj" fmla="val 10252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ПОЭТАПНЫЙ ПЕРЕХОД К АККРЕДИТАЦИИ СПЕЦИАЛИСТОВ</a:t>
            </a:r>
            <a:endParaRPr lang="bg-BG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 стрелкой 20"/>
          <p:cNvCxnSpPr>
            <a:cxnSpLocks noChangeShapeType="1"/>
          </p:cNvCxnSpPr>
          <p:nvPr/>
        </p:nvCxnSpPr>
        <p:spPr bwMode="auto">
          <a:xfrm>
            <a:off x="6073776" y="1124744"/>
            <a:ext cx="0" cy="4248472"/>
          </a:xfrm>
          <a:prstGeom prst="straightConnector1">
            <a:avLst/>
          </a:prstGeom>
          <a:noFill/>
          <a:ln w="38100" cmpd="sng">
            <a:solidFill>
              <a:srgbClr val="2980B9"/>
            </a:solidFill>
            <a:prstDash val="dash"/>
            <a:round/>
            <a:headEnd type="none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42" name="Скругленный прямоугольник 41"/>
          <p:cNvSpPr/>
          <p:nvPr/>
        </p:nvSpPr>
        <p:spPr bwMode="auto">
          <a:xfrm>
            <a:off x="288323" y="1052736"/>
            <a:ext cx="2500313" cy="785813"/>
          </a:xfrm>
          <a:prstGeom prst="roundRect">
            <a:avLst>
              <a:gd name="adj" fmla="val 10252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Классическая система ПК и ПП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 в 3-5 лет  + ДПО по необходимости</a:t>
            </a:r>
          </a:p>
        </p:txBody>
      </p:sp>
      <p:sp>
        <p:nvSpPr>
          <p:cNvPr id="44" name="Скругленный прямоугольник 43"/>
          <p:cNvSpPr/>
          <p:nvPr/>
        </p:nvSpPr>
        <p:spPr bwMode="auto">
          <a:xfrm>
            <a:off x="288323" y="2131715"/>
            <a:ext cx="2500313" cy="642937"/>
          </a:xfrm>
          <a:prstGeom prst="roundRect">
            <a:avLst>
              <a:gd name="adj" fmla="val 10252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Сложившаяся система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 объем финансирования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Готовые рабочие программы</a:t>
            </a:r>
          </a:p>
        </p:txBody>
      </p:sp>
      <p:sp>
        <p:nvSpPr>
          <p:cNvPr id="45" name="Скругленный прямоугольник 44"/>
          <p:cNvSpPr/>
          <p:nvPr/>
        </p:nvSpPr>
        <p:spPr bwMode="auto">
          <a:xfrm>
            <a:off x="288323" y="2774652"/>
            <a:ext cx="2500313" cy="1143000"/>
          </a:xfrm>
          <a:prstGeom prst="roundRect">
            <a:avLst>
              <a:gd name="adj" fmla="val 10252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Нединамичная система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заинтересованности  в развитии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Большой временной промежуток между обучениями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Отрыв от рабочего места</a:t>
            </a:r>
          </a:p>
        </p:txBody>
      </p:sp>
      <p:sp>
        <p:nvSpPr>
          <p:cNvPr id="49" name="Скругленный прямоугольник 48"/>
          <p:cNvSpPr/>
          <p:nvPr/>
        </p:nvSpPr>
        <p:spPr bwMode="auto">
          <a:xfrm>
            <a:off x="3275856" y="1124744"/>
            <a:ext cx="2500312" cy="500063"/>
          </a:xfrm>
          <a:prstGeom prst="roundRect">
            <a:avLst>
              <a:gd name="adj" fmla="val 10252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непрерывного медицинского образования (НМО)</a:t>
            </a:r>
          </a:p>
        </p:txBody>
      </p:sp>
      <p:sp>
        <p:nvSpPr>
          <p:cNvPr id="50" name="Скругленный прямоугольник 49"/>
          <p:cNvSpPr/>
          <p:nvPr/>
        </p:nvSpPr>
        <p:spPr bwMode="auto">
          <a:xfrm>
            <a:off x="3275856" y="1682462"/>
            <a:ext cx="2500312" cy="285750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bg-BG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здравоохранение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2" name="Схема 51"/>
          <p:cNvGraphicFramePr/>
          <p:nvPr>
            <p:extLst>
              <p:ext uri="{D42A27DB-BD31-4B8C-83A1-F6EECF244321}">
                <p14:modId xmlns="" xmlns:p14="http://schemas.microsoft.com/office/powerpoint/2010/main" val="1342531195"/>
              </p:ext>
            </p:extLst>
          </p:nvPr>
        </p:nvGraphicFramePr>
        <p:xfrm>
          <a:off x="2987824" y="2060848"/>
          <a:ext cx="2928958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6" name="Скругленный прямоугольник 55"/>
          <p:cNvSpPr/>
          <p:nvPr/>
        </p:nvSpPr>
        <p:spPr bwMode="auto">
          <a:xfrm>
            <a:off x="6215062" y="1106398"/>
            <a:ext cx="2821434" cy="500063"/>
          </a:xfrm>
          <a:prstGeom prst="roundRect">
            <a:avLst>
              <a:gd name="adj" fmla="val 10252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образовательного сертификата</a:t>
            </a:r>
          </a:p>
        </p:txBody>
      </p:sp>
      <p:sp>
        <p:nvSpPr>
          <p:cNvPr id="57" name="Скругленный прямоугольник 56"/>
          <p:cNvSpPr/>
          <p:nvPr/>
        </p:nvSpPr>
        <p:spPr bwMode="auto">
          <a:xfrm>
            <a:off x="288323" y="1845965"/>
            <a:ext cx="2500313" cy="285750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bg-BG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здравоохранение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 bwMode="auto">
          <a:xfrm>
            <a:off x="6215062" y="1682462"/>
            <a:ext cx="2821434" cy="285750"/>
          </a:xfrm>
          <a:prstGeom prst="roundRect">
            <a:avLst>
              <a:gd name="adj" fmla="val 10252"/>
            </a:avLst>
          </a:prstGeom>
          <a:solidFill>
            <a:schemeClr val="bg1"/>
          </a:soli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bg-BG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здравоохранение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2" name="Схема 61"/>
          <p:cNvGraphicFramePr/>
          <p:nvPr>
            <p:extLst>
              <p:ext uri="{D42A27DB-BD31-4B8C-83A1-F6EECF244321}">
                <p14:modId xmlns="" xmlns:p14="http://schemas.microsoft.com/office/powerpoint/2010/main" val="4174839946"/>
              </p:ext>
            </p:extLst>
          </p:nvPr>
        </p:nvGraphicFramePr>
        <p:xfrm>
          <a:off x="6215042" y="2060848"/>
          <a:ext cx="2821454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8" name="Скругленный прямоугольник 67"/>
          <p:cNvSpPr/>
          <p:nvPr/>
        </p:nvSpPr>
        <p:spPr bwMode="auto">
          <a:xfrm>
            <a:off x="6215042" y="4346864"/>
            <a:ext cx="2821434" cy="857250"/>
          </a:xfrm>
          <a:prstGeom prst="roundRect">
            <a:avLst>
              <a:gd name="adj" fmla="val 1025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Динамичная система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Модульный принцип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Конкуренция способствует повышению качества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bg-BG" sz="11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 bwMode="auto">
          <a:xfrm>
            <a:off x="6215042" y="5225777"/>
            <a:ext cx="2821434" cy="294878"/>
          </a:xfrm>
          <a:prstGeom prst="roundRect">
            <a:avLst>
              <a:gd name="adj" fmla="val 1025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bg-BG" sz="1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bg-BG" sz="11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</a:t>
            </a:r>
            <a:r>
              <a:rPr lang="bg-BG" sz="1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bg-BG" sz="11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bg-BG" sz="11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2"/>
          <p:cNvGrpSpPr/>
          <p:nvPr/>
        </p:nvGrpSpPr>
        <p:grpSpPr>
          <a:xfrm>
            <a:off x="0" y="4011910"/>
            <a:ext cx="2980612" cy="2564904"/>
            <a:chOff x="5004048" y="2492896"/>
            <a:chExt cx="3162266" cy="3528392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5076056" y="2492896"/>
              <a:ext cx="3090258" cy="3528392"/>
            </a:xfrm>
            <a:prstGeom prst="roundRect">
              <a:avLst>
                <a:gd name="adj" fmla="val 10442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76056" y="2492896"/>
              <a:ext cx="195989" cy="3704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150" i="1" spc="-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04048" y="4771214"/>
              <a:ext cx="195989" cy="3704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150" i="1" spc="-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Скругленный прямоугольник 29"/>
          <p:cNvSpPr/>
          <p:nvPr/>
        </p:nvSpPr>
        <p:spPr bwMode="auto">
          <a:xfrm>
            <a:off x="3183780" y="2560914"/>
            <a:ext cx="2592388" cy="2243084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347864" y="2774652"/>
            <a:ext cx="2304256" cy="82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223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200" b="1" u="sng" dirty="0" smtClean="0">
                <a:latin typeface="Times New Roman" panose="02020603050405020304" pitchFamily="18" charset="0"/>
                <a:cs typeface="Times New Roman" pitchFamily="18" charset="0"/>
              </a:rPr>
              <a:t>СОВРЕМЕННЫЕ ТЕХНОЛОГИИ В ОБРАЗОВАНИИ:</a:t>
            </a:r>
          </a:p>
          <a:p>
            <a:pPr algn="ctr" defTabSz="6223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200" b="1" u="sng" dirty="0" err="1" smtClean="0">
                <a:latin typeface="Times New Roman" pitchFamily="18" charset="0"/>
                <a:cs typeface="Times New Roman" pitchFamily="18" charset="0"/>
              </a:rPr>
              <a:t>Симмуляционное</a:t>
            </a:r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 обучение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183780" y="3788386"/>
            <a:ext cx="2575452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223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200" b="1" u="sng" dirty="0" smtClean="0">
                <a:latin typeface="Times New Roman" panose="02020603050405020304" pitchFamily="18" charset="0"/>
                <a:cs typeface="Times New Roman" pitchFamily="18" charset="0"/>
              </a:rPr>
              <a:t>Дистанционное обучение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507057" y="3596415"/>
            <a:ext cx="2001047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223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200" b="1" u="sng" dirty="0" smtClean="0">
                <a:latin typeface="Times New Roman" panose="02020603050405020304" pitchFamily="18" charset="0"/>
                <a:cs typeface="Times New Roman" pitchFamily="18" charset="0"/>
              </a:rPr>
              <a:t>Стажировка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275856" y="4051398"/>
            <a:ext cx="2286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6223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200" b="1" dirty="0" smtClean="0">
                <a:latin typeface="Times New Roman" panose="02020603050405020304" pitchFamily="18" charset="0"/>
                <a:cs typeface="Times New Roman" pitchFamily="18" charset="0"/>
              </a:rPr>
              <a:t>IT-инфраструктура рабочего места медицинских работников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077072"/>
            <a:ext cx="266429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Преимущества НМО:</a:t>
            </a: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гибкий график </a:t>
            </a:r>
          </a:p>
          <a:p>
            <a:pPr>
              <a:buFontTx/>
              <a:buChar char="-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доступность качественного образования</a:t>
            </a:r>
          </a:p>
          <a:p>
            <a:pPr>
              <a:buFontTx/>
              <a:buChar char="-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актуальность и новизна</a:t>
            </a:r>
          </a:p>
          <a:p>
            <a:pPr>
              <a:buFontTx/>
              <a:buChar char="-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свобода выбора</a:t>
            </a:r>
          </a:p>
          <a:p>
            <a:pPr>
              <a:buFontTx/>
              <a:buChar char="-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уникальность</a:t>
            </a:r>
          </a:p>
          <a:p>
            <a:pPr>
              <a:buFontTx/>
              <a:buChar char="-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экономическая эффективность</a:t>
            </a:r>
          </a:p>
          <a:p>
            <a:pPr lvl="0">
              <a:buFontTx/>
              <a:buChar char="-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4"/>
          <p:cNvSpPr>
            <a:spLocks noChangeArrowheads="1"/>
          </p:cNvSpPr>
          <p:nvPr/>
        </p:nvSpPr>
        <p:spPr bwMode="auto">
          <a:xfrm>
            <a:off x="7380312" y="6715125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4" name="Группа 31"/>
          <p:cNvGrpSpPr>
            <a:grpSpLocks/>
          </p:cNvGrpSpPr>
          <p:nvPr/>
        </p:nvGrpSpPr>
        <p:grpSpPr bwMode="auto">
          <a:xfrm>
            <a:off x="0" y="404664"/>
            <a:ext cx="9164638" cy="155575"/>
            <a:chOff x="-22358" y="784226"/>
            <a:chExt cx="9928358" cy="155575"/>
          </a:xfrm>
          <a:solidFill>
            <a:schemeClr val="tx2">
              <a:lumMod val="75000"/>
            </a:schemeClr>
          </a:solidFill>
        </p:grpSpPr>
        <p:sp>
          <p:nvSpPr>
            <p:cNvPr id="46" name="Прямоугольник 45"/>
            <p:cNvSpPr/>
            <p:nvPr/>
          </p:nvSpPr>
          <p:spPr>
            <a:xfrm>
              <a:off x="-22358" y="784226"/>
              <a:ext cx="992835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21854" y="784226"/>
              <a:ext cx="362876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689637" y="784226"/>
              <a:ext cx="18057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870214" y="784226"/>
              <a:ext cx="650081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15994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17645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35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399235" cy="39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7596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467544" y="116632"/>
            <a:ext cx="8374062" cy="432792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Н</a:t>
            </a:r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ормативно-правовое регулирование аккредитации специалистов</a:t>
            </a:r>
            <a:endParaRPr lang="ru-RU" sz="160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6712"/>
            <a:ext cx="9144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Федеральный закон от 21.11.2011 №323-ФЗ «Об основах охраны здоровья граждан в Российской Федерации»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(с изменениями, внесенными Федеральным законом от 29.12.2015 №389)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регламентируют, что:</a:t>
            </a:r>
          </a:p>
          <a:p>
            <a:pPr algn="ctr"/>
            <a:endParaRPr lang="ru-RU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осуществляется поэтапный переход к процедуре аккредитации специалиста. Сроки и этапы указанного перехода в отношении отдельных категорий лиц, имеющих медицинское, фармацевтическое или иное образование, определяются Минздравом России (ст.100);</a:t>
            </a:r>
          </a:p>
          <a:p>
            <a:pPr algn="just"/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аккредитация специалиста проводится аккредитационными комиссиями (ст.69);</a:t>
            </a:r>
          </a:p>
          <a:p>
            <a:pPr algn="just">
              <a:buFont typeface="Wingdings" pitchFamily="2" charset="2"/>
              <a:buChar char="Ø"/>
            </a:pPr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аккредитационные комиссии формируются Минздравом России по представлению некоммерческих профессиональных сообществ (ст.69);</a:t>
            </a:r>
          </a:p>
          <a:p>
            <a:pPr algn="just"/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Нормативно-правовое регулирование процедуры аккредитации специалистов Минздравом России включает ведомственные нормативные правовые акты:</a:t>
            </a:r>
          </a:p>
          <a:p>
            <a:pPr algn="just">
              <a:buFont typeface="Wingdings" pitchFamily="2" charset="2"/>
              <a:buChar char="Ø"/>
            </a:pPr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3" algn="just">
              <a:buFont typeface="Arial" pitchFamily="34" charset="0"/>
              <a:buChar char="―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Приказ Минздрава России от 25 февраля 2016 г. № 127н «Об утверждении сроков и этапов аккредитации специалистов, а также категорий лиц, имеющих медицинское, фармацевтическое или иное образование и подлежащих аккредитации специалистов» (направлен на государственную регистрацию);</a:t>
            </a:r>
          </a:p>
          <a:p>
            <a:pPr lvl="3" algn="just">
              <a:buFont typeface="Arial" pitchFamily="34" charset="0"/>
              <a:buChar char="―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Приказ Минздрава России «Об утверждении положения об аккредитации специалиста (проходит общественное обсуждение в соответствии с процедурой оценки регулирующего воздействия);</a:t>
            </a:r>
          </a:p>
          <a:p>
            <a:pPr lvl="3" algn="just">
              <a:buFont typeface="Arial" pitchFamily="34" charset="0"/>
              <a:buChar char="―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Приказ Минздрава России «Об утверждении формы и технических требований к свидетельству об аккредитации специалиста (проходит ведомственное согласование).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Прямоугольник 4"/>
          <p:cNvSpPr>
            <a:spLocks noChangeArrowheads="1"/>
          </p:cNvSpPr>
          <p:nvPr/>
        </p:nvSpPr>
        <p:spPr bwMode="auto">
          <a:xfrm>
            <a:off x="7236296" y="6597353"/>
            <a:ext cx="1907704" cy="26064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r>
              <a:rPr lang="ru-RU" sz="1200" dirty="0" smtClean="0"/>
              <a:t>© Семенова Т.В., 2016</a:t>
            </a:r>
            <a:endParaRPr lang="ru-RU" sz="1200" dirty="0"/>
          </a:p>
        </p:txBody>
      </p:sp>
      <p:grpSp>
        <p:nvGrpSpPr>
          <p:cNvPr id="6" name="Группа 31"/>
          <p:cNvGrpSpPr>
            <a:grpSpLocks/>
          </p:cNvGrpSpPr>
          <p:nvPr/>
        </p:nvGrpSpPr>
        <p:grpSpPr bwMode="auto">
          <a:xfrm>
            <a:off x="-20638" y="548680"/>
            <a:ext cx="9164638" cy="155575"/>
            <a:chOff x="-22358" y="784226"/>
            <a:chExt cx="9928358" cy="155575"/>
          </a:xfrm>
          <a:solidFill>
            <a:schemeClr val="tx2">
              <a:lumMod val="75000"/>
            </a:schemeClr>
          </a:solidFill>
        </p:grpSpPr>
        <p:sp>
          <p:nvSpPr>
            <p:cNvPr id="7" name="Прямоугольник 6"/>
            <p:cNvSpPr/>
            <p:nvPr/>
          </p:nvSpPr>
          <p:spPr>
            <a:xfrm>
              <a:off x="-22358" y="784226"/>
              <a:ext cx="992835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21854" y="784226"/>
              <a:ext cx="362876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89637" y="784226"/>
              <a:ext cx="18057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70214" y="784226"/>
              <a:ext cx="650081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5994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7645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3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471530" cy="46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4"/>
          <p:cNvSpPr>
            <a:spLocks noChangeArrowheads="1"/>
          </p:cNvSpPr>
          <p:nvPr/>
        </p:nvSpPr>
        <p:spPr bwMode="auto">
          <a:xfrm>
            <a:off x="539552" y="0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Выноска со стрелкой вправо 33"/>
          <p:cNvSpPr/>
          <p:nvPr/>
        </p:nvSpPr>
        <p:spPr>
          <a:xfrm>
            <a:off x="107504" y="5301208"/>
            <a:ext cx="5976664" cy="792088"/>
          </a:xfrm>
          <a:prstGeom prst="rightArrowCallout">
            <a:avLst>
              <a:gd name="adj1" fmla="val 9818"/>
              <a:gd name="adj2" fmla="val 10661"/>
              <a:gd name="adj3" fmla="val 32321"/>
              <a:gd name="adj4" fmla="val 5622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Переход указанных специалистов на программу непрерывного медицинского образования</a:t>
            </a:r>
            <a:endParaRPr lang="ru-RU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884368" y="1412776"/>
            <a:ext cx="1259632" cy="49685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Все специалисты прошли процедуру аккредитации </a:t>
            </a:r>
            <a:r>
              <a:rPr lang="ru-RU" sz="1200" dirty="0" err="1" smtClean="0">
                <a:solidFill>
                  <a:srgbClr val="C00000"/>
                </a:solidFill>
              </a:rPr>
              <a:t>специлаистов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395288" y="116631"/>
            <a:ext cx="8374062" cy="360041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 err="1" smtClean="0">
                <a:solidFill>
                  <a:schemeClr val="tx1"/>
                </a:solidFill>
              </a:rPr>
              <a:t>Этапность</a:t>
            </a:r>
            <a:r>
              <a:rPr lang="ru-RU" dirty="0" smtClean="0">
                <a:solidFill>
                  <a:schemeClr val="tx1"/>
                </a:solidFill>
              </a:rPr>
              <a:t> внедрения аккредитации </a:t>
            </a:r>
            <a:endParaRPr lang="ru-RU" dirty="0" smtClean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07504" y="6093296"/>
            <a:ext cx="85324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7504" y="5949280"/>
            <a:ext cx="0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5858" y="6211669"/>
            <a:ext cx="1558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Первый</a:t>
            </a:r>
            <a:r>
              <a:rPr lang="en-US" dirty="0" smtClean="0"/>
              <a:t> </a:t>
            </a:r>
            <a:r>
              <a:rPr lang="ru-RU" dirty="0" smtClean="0"/>
              <a:t>этап</a:t>
            </a:r>
          </a:p>
          <a:p>
            <a:pPr algn="ctr"/>
            <a:r>
              <a:rPr lang="ru-RU" dirty="0" smtClean="0"/>
              <a:t>2016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7504" y="1916832"/>
            <a:ext cx="172819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Первичная аккредитация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завершивших обучение по основной образовательной программе ВО по специальностям «стоматология» и «фармация»;</a:t>
            </a:r>
          </a:p>
          <a:p>
            <a:pPr>
              <a:buFontTx/>
              <a:buChar char="-"/>
            </a:pPr>
            <a:endParaRPr lang="ru-RU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Сертификация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иных лиц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79712" y="1772816"/>
            <a:ext cx="1800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Первичная аккредитация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завершивших обучение по основной образовательной программе ВО по всем специальностям (уровень специалитет).</a:t>
            </a:r>
          </a:p>
          <a:p>
            <a:pPr>
              <a:buFontTx/>
              <a:buChar char="-"/>
            </a:pPr>
            <a:endParaRPr lang="ru-RU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Сертификация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иных лиц 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907704" y="5949280"/>
            <a:ext cx="0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23728" y="6211669"/>
            <a:ext cx="1479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Второй этап</a:t>
            </a:r>
          </a:p>
          <a:p>
            <a:pPr algn="ctr"/>
            <a:r>
              <a:rPr lang="ru-RU" dirty="0" smtClean="0"/>
              <a:t>2017 год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851920" y="5949280"/>
            <a:ext cx="0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79912" y="1628800"/>
            <a:ext cx="23762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Первичная аккредитация</a:t>
            </a:r>
          </a:p>
          <a:p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-лиц, завершивших обучение по образовательной программе  ВО (уровень бакалавра и уровень магистратуры), СПО</a:t>
            </a:r>
          </a:p>
          <a:p>
            <a:pPr marL="228600" indent="-228600">
              <a:buFont typeface="Wingdings" pitchFamily="2" charset="2"/>
              <a:buChar char="q"/>
            </a:pP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Первичная</a:t>
            </a:r>
          </a:p>
          <a:p>
            <a:pPr marL="228600" indent="-228600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специализированная</a:t>
            </a:r>
          </a:p>
          <a:p>
            <a:pPr marL="228600" indent="-228600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аккредитация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завершивших обучение по программе ординатуры;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прошедших программу профессиональной переподготовки;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получивших медицинское или фармацевтическое образование в иностранных государствах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лиц, получивших иное высшее образование (осуществляющих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мед.деятельность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ru-RU" sz="1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Сертификация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иных лиц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55976" y="6211669"/>
            <a:ext cx="1456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Третий этап</a:t>
            </a:r>
          </a:p>
          <a:p>
            <a:pPr algn="ctr"/>
            <a:r>
              <a:rPr lang="ru-RU" dirty="0" smtClean="0"/>
              <a:t>2018 год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156176" y="5589240"/>
            <a:ext cx="0" cy="64807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956376" y="5661248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2026 год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504" y="692696"/>
            <a:ext cx="8928992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Приказ Минздрава России от 25 февраля 2016 г. № 127н «Об утверждении сроков и этапов аккредитации специалистов, а также категорий лиц, имеющих медицинское, фармацевтическое или иное образование и подлежащих аккредитации специалистов» (направлен на государственную регистрацию)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084168" y="6211669"/>
            <a:ext cx="1870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Четвертый этап</a:t>
            </a:r>
          </a:p>
          <a:p>
            <a:r>
              <a:rPr lang="ru-RU" dirty="0" smtClean="0"/>
              <a:t>2021 год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956376" y="5949280"/>
            <a:ext cx="0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56176" y="2492896"/>
            <a:ext cx="17281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Периодическая аккредитация 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иные лица, не прошедшие процедуру аккредитации специалистов  на этапах 1-3</a:t>
            </a:r>
          </a:p>
        </p:txBody>
      </p:sp>
      <p:sp>
        <p:nvSpPr>
          <p:cNvPr id="36" name="Овал 35"/>
          <p:cNvSpPr/>
          <p:nvPr/>
        </p:nvSpPr>
        <p:spPr>
          <a:xfrm>
            <a:off x="1835696" y="1556792"/>
            <a:ext cx="1872208" cy="29523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4"/>
          <p:cNvSpPr>
            <a:spLocks noChangeArrowheads="1"/>
          </p:cNvSpPr>
          <p:nvPr/>
        </p:nvSpPr>
        <p:spPr bwMode="auto">
          <a:xfrm>
            <a:off x="7236296" y="6597353"/>
            <a:ext cx="1907704" cy="26064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r>
              <a:rPr lang="ru-RU" sz="1200" dirty="0" smtClean="0"/>
              <a:t>© Семенова Т.В., 2016</a:t>
            </a:r>
            <a:endParaRPr lang="ru-RU" sz="1200" dirty="0"/>
          </a:p>
        </p:txBody>
      </p:sp>
      <p:grpSp>
        <p:nvGrpSpPr>
          <p:cNvPr id="28" name="Группа 31"/>
          <p:cNvGrpSpPr>
            <a:grpSpLocks/>
          </p:cNvGrpSpPr>
          <p:nvPr/>
        </p:nvGrpSpPr>
        <p:grpSpPr bwMode="auto">
          <a:xfrm>
            <a:off x="0" y="404664"/>
            <a:ext cx="9164638" cy="155575"/>
            <a:chOff x="-22358" y="784226"/>
            <a:chExt cx="9928358" cy="155575"/>
          </a:xfrm>
          <a:solidFill>
            <a:schemeClr val="tx2">
              <a:lumMod val="75000"/>
            </a:schemeClr>
          </a:solidFill>
        </p:grpSpPr>
        <p:sp>
          <p:nvSpPr>
            <p:cNvPr id="29" name="Прямоугольник 28"/>
            <p:cNvSpPr/>
            <p:nvPr/>
          </p:nvSpPr>
          <p:spPr>
            <a:xfrm>
              <a:off x="-22358" y="784226"/>
              <a:ext cx="992835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21854" y="784226"/>
              <a:ext cx="362876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689637" y="784226"/>
              <a:ext cx="18057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870214" y="784226"/>
              <a:ext cx="650081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5994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7645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39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471530" cy="46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4"/>
          <p:cNvSpPr>
            <a:spLocks noChangeArrowheads="1"/>
          </p:cNvSpPr>
          <p:nvPr/>
        </p:nvSpPr>
        <p:spPr bwMode="auto">
          <a:xfrm>
            <a:off x="539552" y="0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769938" y="116632"/>
            <a:ext cx="8374062" cy="288033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Система аккредитации специалистов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84784"/>
            <a:ext cx="2484784" cy="15121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Лицо, выполнившее учебный план по основной образовательной программе высшего образования или среднего профессионального образования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717032"/>
            <a:ext cx="2484784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Лицо, завершившее освоение  программы подготовки кадров высшей квалификации (ординатура, ПП)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3212976"/>
            <a:ext cx="1944216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Лицо, завершившее освоение  программы непрерывного медицинского образования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3808" y="2132856"/>
            <a:ext cx="1464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аккредитация*</a:t>
            </a:r>
            <a:endParaRPr lang="ru-RU" sz="14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63888" y="299695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 на осуществление профессиональной  деятельности 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699792" y="2132856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283968" y="4437112"/>
            <a:ext cx="48600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ru-RU" sz="1200" i="1" dirty="0" smtClean="0">
                <a:solidFill>
                  <a:schemeClr val="accent4">
                    <a:lumMod val="50000"/>
                  </a:schemeClr>
                </a:solidFill>
              </a:rPr>
              <a:t>* первичная аккредитация специалиста</a:t>
            </a:r>
          </a:p>
          <a:p>
            <a:r>
              <a:rPr lang="ru-RU" sz="1200" i="1" dirty="0" smtClean="0">
                <a:solidFill>
                  <a:schemeClr val="accent4">
                    <a:lumMod val="50000"/>
                  </a:schemeClr>
                </a:solidFill>
              </a:rPr>
              <a:t>  ** первичная специализированная аккредитация специалиста</a:t>
            </a:r>
          </a:p>
          <a:p>
            <a:r>
              <a:rPr lang="ru-RU" sz="1200" i="1" dirty="0" smtClean="0">
                <a:solidFill>
                  <a:schemeClr val="accent4">
                    <a:lumMod val="50000"/>
                  </a:schemeClr>
                </a:solidFill>
              </a:rPr>
              <a:t>*** периодическая аккредитация специалиста</a:t>
            </a:r>
            <a:endParaRPr lang="ru-RU" sz="12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2699792" y="3861048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915816" y="429309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аккредитация**</a:t>
            </a:r>
            <a:endParaRPr lang="ru-RU" sz="14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148064" y="2564904"/>
            <a:ext cx="2304256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Непрерывное медицинское образование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cxnSp>
        <p:nvCxnSpPr>
          <p:cNvPr id="69" name="Прямая со стрелкой 68"/>
          <p:cNvCxnSpPr/>
          <p:nvPr/>
        </p:nvCxnSpPr>
        <p:spPr>
          <a:xfrm flipH="1">
            <a:off x="5292080" y="3645024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508104" y="335699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аккредитация***</a:t>
            </a:r>
            <a:endParaRPr lang="ru-RU" sz="14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95536" y="69269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chemeClr val="accent3">
                    <a:lumMod val="50000"/>
                  </a:schemeClr>
                </a:solidFill>
              </a:rPr>
              <a:t>АККРЕДИТАЦИЯ</a:t>
            </a:r>
            <a:endParaRPr lang="ru-RU" sz="2400" b="1" i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5536" y="5534561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АККРЕДИТАЦИЯ проводится  аккредитационной комиссией, </a:t>
            </a:r>
          </a:p>
          <a:p>
            <a:pPr algn="ctr"/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в состав которой на правах сопредседателей входят представители </a:t>
            </a:r>
          </a:p>
          <a:p>
            <a:pPr algn="ctr"/>
            <a:r>
              <a:rPr lang="ru-RU" sz="1600" i="1" dirty="0" smtClean="0">
                <a:solidFill>
                  <a:srgbClr val="FF5050"/>
                </a:solidFill>
              </a:rPr>
              <a:t>ПРОФЕССИОНАЛЬНЫХ НЕКОММЕРЧЕСКИХ ОРГАНИЗАЦИЙ, </a:t>
            </a:r>
          </a:p>
          <a:p>
            <a:pPr algn="ctr"/>
            <a:r>
              <a:rPr lang="ru-RU" sz="1600" i="1" dirty="0" smtClean="0">
                <a:solidFill>
                  <a:srgbClr val="FF5050"/>
                </a:solidFill>
              </a:rPr>
              <a:t>РАБОТОДАТЕЛЯ И </a:t>
            </a:r>
          </a:p>
          <a:p>
            <a:pPr algn="ctr"/>
            <a:r>
              <a:rPr lang="ru-RU" sz="1600" i="1" dirty="0" smtClean="0">
                <a:solidFill>
                  <a:srgbClr val="FF5050"/>
                </a:solidFill>
              </a:rPr>
              <a:t>ОБРАЗОВАТЕЛЬНОЙ ОРГАНИЗАЦИИ </a:t>
            </a:r>
            <a:endParaRPr lang="ru-RU" sz="1600" i="1" dirty="0">
              <a:solidFill>
                <a:srgbClr val="FF5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31840" y="692696"/>
            <a:ext cx="60121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400" dirty="0" smtClean="0"/>
              <a:t> процедура определения соответствия лица, получившего медицинское, фармацевтическое или иное образование, требованиям к осуществлению медицинской или фармацевтической деятельности (Федеральный закон №323)</a:t>
            </a:r>
          </a:p>
          <a:p>
            <a:pPr>
              <a:buFont typeface="Wingdings" pitchFamily="2" charset="2"/>
              <a:buChar char="Ø"/>
            </a:pPr>
            <a:endParaRPr lang="ru-RU" sz="1400" dirty="0"/>
          </a:p>
        </p:txBody>
      </p:sp>
      <p:sp>
        <p:nvSpPr>
          <p:cNvPr id="25" name="Прямоугольник 4"/>
          <p:cNvSpPr>
            <a:spLocks noChangeArrowheads="1"/>
          </p:cNvSpPr>
          <p:nvPr/>
        </p:nvSpPr>
        <p:spPr bwMode="auto">
          <a:xfrm>
            <a:off x="7236296" y="6597353"/>
            <a:ext cx="1907704" cy="26064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r>
              <a:rPr lang="ru-RU" sz="1200" dirty="0" smtClean="0"/>
              <a:t>© Семенова Т.В., 2016</a:t>
            </a:r>
            <a:endParaRPr lang="ru-RU" sz="1200" dirty="0"/>
          </a:p>
        </p:txBody>
      </p:sp>
      <p:grpSp>
        <p:nvGrpSpPr>
          <p:cNvPr id="19" name="Группа 31"/>
          <p:cNvGrpSpPr>
            <a:grpSpLocks/>
          </p:cNvGrpSpPr>
          <p:nvPr/>
        </p:nvGrpSpPr>
        <p:grpSpPr bwMode="auto">
          <a:xfrm>
            <a:off x="0" y="404664"/>
            <a:ext cx="9164638" cy="155575"/>
            <a:chOff x="-22358" y="784226"/>
            <a:chExt cx="9928358" cy="155575"/>
          </a:xfrm>
          <a:solidFill>
            <a:schemeClr val="tx2">
              <a:lumMod val="75000"/>
            </a:schemeClr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-22358" y="784226"/>
              <a:ext cx="992835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21854" y="784226"/>
              <a:ext cx="362876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89637" y="784226"/>
              <a:ext cx="18057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870214" y="784226"/>
              <a:ext cx="650081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5994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7645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30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1530" cy="46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Прямоугольник 4"/>
          <p:cNvSpPr>
            <a:spLocks noChangeArrowheads="1"/>
          </p:cNvSpPr>
          <p:nvPr/>
        </p:nvSpPr>
        <p:spPr bwMode="auto">
          <a:xfrm>
            <a:off x="539552" y="0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395288" y="115889"/>
            <a:ext cx="8374062" cy="432792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Оценка знаний/навыков аккредитуемого лица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620688"/>
            <a:ext cx="2520280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ПЕРВИЧНАЯ АККРЕДИТАЦИЯ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620688"/>
            <a:ext cx="2520280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ПЕРВИЧНАЯ СПЕЦИАЛИЗИРОВАННАЯ АККРЕДИТАЦИЯ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04248" y="620688"/>
            <a:ext cx="2160240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ПЕРИОДИЧЕСКАЯ АККРЕДИТАЦИЯ</a:t>
            </a:r>
          </a:p>
          <a:p>
            <a:pPr algn="ctr"/>
            <a:r>
              <a:rPr lang="ru-RU" sz="12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(*внеплановая аккредитация)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0" y="1484785"/>
          <a:ext cx="8964488" cy="39604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63688"/>
                <a:gridCol w="2520280"/>
                <a:gridCol w="2520280"/>
                <a:gridCol w="2160240"/>
              </a:tblGrid>
              <a:tr h="181413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Категория аккредитуемых лиц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/>
                        <a:t>Выпускники по программам высшего медицинского и фармацевтического образования или среднего</a:t>
                      </a:r>
                      <a:r>
                        <a:rPr lang="ru-RU" sz="1400" b="0" i="1" baseline="0" dirty="0" smtClean="0"/>
                        <a:t> профессионального образования. 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/>
                        <a:t>Выпускники по программам</a:t>
                      </a:r>
                      <a:r>
                        <a:rPr lang="ru-RU" sz="1400" b="0" i="1" baseline="0" dirty="0" smtClean="0"/>
                        <a:t> подготовки кадров высшей квалификации – программам ординатуры 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/>
                        <a:t>Лица, подтверждающие право на осуществление медицинской и фармацевтической деятельности раз в 5 лет или направленные на внеплановую аккредитацию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4630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Используемые</a:t>
                      </a:r>
                      <a:r>
                        <a:rPr lang="ru-RU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оценочные средства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400" i="1" dirty="0" smtClean="0"/>
                        <a:t> Тестирование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i="1" dirty="0" smtClean="0"/>
                        <a:t> Оценка практических навыков (умений) в симулированных условиях 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i="1" dirty="0" smtClean="0"/>
                        <a:t> Решение ситуационных задач</a:t>
                      </a:r>
                    </a:p>
                    <a:p>
                      <a:pPr algn="ctr">
                        <a:buFontTx/>
                        <a:buChar char="-"/>
                      </a:pP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400" i="1" dirty="0" smtClean="0"/>
                        <a:t> Тестирование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i="1" dirty="0" smtClean="0"/>
                        <a:t> Оценка практических навыков (умений) в симулированных условиях – в зависимости</a:t>
                      </a:r>
                      <a:r>
                        <a:rPr lang="ru-RU" sz="1400" i="1" baseline="0" dirty="0" smtClean="0"/>
                        <a:t> от содержания образовательной программы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i="1" dirty="0" smtClean="0"/>
                        <a:t> Решение ситуационных задач</a:t>
                      </a:r>
                      <a:endParaRPr lang="ru-RU" sz="1400" i="1" baseline="0" dirty="0" smtClean="0"/>
                    </a:p>
                    <a:p>
                      <a:pPr algn="ctr">
                        <a:buFontTx/>
                        <a:buNone/>
                      </a:pP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400" i="1" dirty="0" smtClean="0"/>
                        <a:t> Оценка образовательного и профессионального портфолио 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i="1" dirty="0" smtClean="0"/>
                        <a:t> Тестирование</a:t>
                      </a:r>
                    </a:p>
                    <a:p>
                      <a:pPr algn="ctr">
                        <a:buFontTx/>
                        <a:buChar char="-"/>
                      </a:pPr>
                      <a:endParaRPr lang="ru-RU" sz="1400" i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5589240"/>
            <a:ext cx="9144000" cy="936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*внеплановая аккредитация – </a:t>
            </a:r>
            <a:r>
              <a:rPr lang="ru-RU" sz="13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 проводиться при приостановке имеющейся аккредитации медицинского работника по результатам проведения государственного контроля качества и безопасности медицинской деятельности, а также контроля объемов, сроков, качества и условий предоставления медицинской помощи по обязательному медицинскому страхованию или при появлении новых клинических рекомендаций (протоколов лечения).</a:t>
            </a:r>
            <a:endParaRPr lang="ru-RU" sz="1300" b="1" i="1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4"/>
          <p:cNvSpPr>
            <a:spLocks noChangeArrowheads="1"/>
          </p:cNvSpPr>
          <p:nvPr/>
        </p:nvSpPr>
        <p:spPr bwMode="auto">
          <a:xfrm>
            <a:off x="7236296" y="6597352"/>
            <a:ext cx="1907704" cy="26064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r>
              <a:rPr lang="ru-RU" sz="1200" dirty="0" smtClean="0"/>
              <a:t>© Семенова Т.В., 2016</a:t>
            </a:r>
            <a:endParaRPr lang="ru-RU" sz="1200" dirty="0"/>
          </a:p>
        </p:txBody>
      </p:sp>
      <p:grpSp>
        <p:nvGrpSpPr>
          <p:cNvPr id="10" name="Группа 31"/>
          <p:cNvGrpSpPr>
            <a:grpSpLocks/>
          </p:cNvGrpSpPr>
          <p:nvPr/>
        </p:nvGrpSpPr>
        <p:grpSpPr bwMode="auto">
          <a:xfrm>
            <a:off x="0" y="404664"/>
            <a:ext cx="9164638" cy="155575"/>
            <a:chOff x="-22358" y="784226"/>
            <a:chExt cx="9928358" cy="155575"/>
          </a:xfrm>
          <a:solidFill>
            <a:schemeClr val="tx2">
              <a:lumMod val="75000"/>
            </a:schemeClr>
          </a:solidFill>
        </p:grpSpPr>
        <p:sp>
          <p:nvSpPr>
            <p:cNvPr id="13" name="Прямоугольник 12"/>
            <p:cNvSpPr/>
            <p:nvPr/>
          </p:nvSpPr>
          <p:spPr>
            <a:xfrm>
              <a:off x="-22358" y="784226"/>
              <a:ext cx="992835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21854" y="784226"/>
              <a:ext cx="362876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89637" y="784226"/>
              <a:ext cx="18057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70214" y="784226"/>
              <a:ext cx="650081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5994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7645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9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471530" cy="46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4"/>
          <p:cNvSpPr>
            <a:spLocks noChangeArrowheads="1"/>
          </p:cNvSpPr>
          <p:nvPr/>
        </p:nvSpPr>
        <p:spPr bwMode="auto">
          <a:xfrm>
            <a:off x="539552" y="0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3"/>
          <p:cNvSpPr txBox="1">
            <a:spLocks noChangeArrowheads="1"/>
          </p:cNvSpPr>
          <p:nvPr/>
        </p:nvSpPr>
        <p:spPr bwMode="auto">
          <a:xfrm>
            <a:off x="395288" y="115889"/>
            <a:ext cx="8374062" cy="432792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Процедура первичной аккредитации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692696"/>
            <a:ext cx="1440160" cy="5760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281936"/>
            <a:ext cx="1800200" cy="5760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Профессиональный стандарт*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>
            <a:stCxn id="14" idx="2"/>
            <a:endCxn id="19" idx="1"/>
          </p:cNvCxnSpPr>
          <p:nvPr/>
        </p:nvCxnSpPr>
        <p:spPr>
          <a:xfrm>
            <a:off x="827584" y="1268760"/>
            <a:ext cx="1440160" cy="180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267744" y="764704"/>
            <a:ext cx="3240360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Государственная итоговая аттестация</a:t>
            </a:r>
          </a:p>
          <a:p>
            <a:pPr algn="ctr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(Итоговая аттестация)</a:t>
            </a:r>
          </a:p>
          <a:p>
            <a:pPr algn="ctr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 smtClean="0"/>
              <a:t>определение соответствия результатов освоения обучающимися основных образовательных программ требованиям </a:t>
            </a:r>
            <a:r>
              <a:rPr lang="ru-RU" sz="1200" dirty="0" err="1" smtClean="0"/>
              <a:t>ФГОСа</a:t>
            </a:r>
            <a:r>
              <a:rPr lang="ru-RU" sz="1200" dirty="0" smtClean="0"/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>
            <a:stCxn id="40" idx="6"/>
            <a:endCxn id="24" idx="1"/>
          </p:cNvCxnSpPr>
          <p:nvPr/>
        </p:nvCxnSpPr>
        <p:spPr>
          <a:xfrm>
            <a:off x="6084168" y="1412776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164288" y="764704"/>
            <a:ext cx="1656184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Диплом о высшем образовании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11560" y="4221088"/>
            <a:ext cx="2520280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Первичная аккредитация специалистов </a:t>
            </a:r>
          </a:p>
          <a:p>
            <a:pPr algn="ctr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совокупность форм оценки квалификации лица, на предмет её соответствия требованиям профессионального стандарта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>
            <a:stCxn id="15" idx="0"/>
            <a:endCxn id="25" idx="2"/>
          </p:cNvCxnSpPr>
          <p:nvPr/>
        </p:nvCxnSpPr>
        <p:spPr>
          <a:xfrm flipV="1">
            <a:off x="900100" y="5589240"/>
            <a:ext cx="971600" cy="6926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5220072" y="1052736"/>
            <a:ext cx="864096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сдал</a:t>
            </a:r>
            <a:endParaRPr lang="ru-RU" sz="1600" b="1" dirty="0"/>
          </a:p>
        </p:txBody>
      </p:sp>
      <p:sp>
        <p:nvSpPr>
          <p:cNvPr id="43" name="TextBox 67"/>
          <p:cNvSpPr txBox="1">
            <a:spLocks noChangeArrowheads="1"/>
          </p:cNvSpPr>
          <p:nvPr/>
        </p:nvSpPr>
        <p:spPr bwMode="auto">
          <a:xfrm>
            <a:off x="1835696" y="6309320"/>
            <a:ext cx="7308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b="1" dirty="0"/>
              <a:t>* </a:t>
            </a:r>
            <a:r>
              <a:rPr lang="ru-RU" sz="1000" i="1" dirty="0"/>
              <a:t>В настоящее время </a:t>
            </a:r>
            <a:r>
              <a:rPr lang="ru-RU" sz="1000" i="1" dirty="0" smtClean="0"/>
              <a:t>профессиональный стандарт по специальности «лечебное дело» проходит согласование в установленном порядке</a:t>
            </a:r>
            <a:endParaRPr lang="ru-RU" sz="1000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flipV="1">
            <a:off x="3059832" y="3573016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3131840" y="2924944"/>
            <a:ext cx="1368152" cy="64807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3779912" y="3356992"/>
            <a:ext cx="864097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сдал</a:t>
            </a:r>
            <a:endParaRPr lang="ru-RU" sz="1600" b="1" dirty="0"/>
          </a:p>
        </p:txBody>
      </p:sp>
      <p:cxnSp>
        <p:nvCxnSpPr>
          <p:cNvPr id="59" name="Прямая со стрелкой 58"/>
          <p:cNvCxnSpPr>
            <a:stCxn id="58" idx="6"/>
            <a:endCxn id="61" idx="1"/>
          </p:cNvCxnSpPr>
          <p:nvPr/>
        </p:nvCxnSpPr>
        <p:spPr>
          <a:xfrm flipV="1">
            <a:off x="4644009" y="3320988"/>
            <a:ext cx="576063" cy="324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5220072" y="2924944"/>
            <a:ext cx="18002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практических навыков (умений) в симулированных условиях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668344" y="2996952"/>
            <a:ext cx="1368152" cy="64807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ситуационных задач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Прямая со стрелкой 66"/>
          <p:cNvCxnSpPr>
            <a:stCxn id="98" idx="6"/>
            <a:endCxn id="63" idx="1"/>
          </p:cNvCxnSpPr>
          <p:nvPr/>
        </p:nvCxnSpPr>
        <p:spPr>
          <a:xfrm flipV="1">
            <a:off x="7308305" y="3320988"/>
            <a:ext cx="360039" cy="468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107504" y="1412776"/>
            <a:ext cx="0" cy="432048"/>
          </a:xfrm>
          <a:prstGeom prst="line">
            <a:avLst/>
          </a:prstGeom>
          <a:ln w="222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107504" y="2132856"/>
            <a:ext cx="0" cy="432048"/>
          </a:xfrm>
          <a:prstGeom prst="line">
            <a:avLst/>
          </a:prstGeom>
          <a:ln w="222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07504" y="2780928"/>
            <a:ext cx="0" cy="432048"/>
          </a:xfrm>
          <a:prstGeom prst="line">
            <a:avLst/>
          </a:prstGeom>
          <a:ln w="222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107504" y="3429000"/>
            <a:ext cx="0" cy="432048"/>
          </a:xfrm>
          <a:prstGeom prst="line">
            <a:avLst/>
          </a:prstGeom>
          <a:ln w="222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107504" y="4077072"/>
            <a:ext cx="0" cy="432048"/>
          </a:xfrm>
          <a:prstGeom prst="line">
            <a:avLst/>
          </a:prstGeom>
          <a:ln w="222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107504" y="4725144"/>
            <a:ext cx="0" cy="432048"/>
          </a:xfrm>
          <a:prstGeom prst="line">
            <a:avLst/>
          </a:prstGeom>
          <a:ln w="222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107504" y="5373216"/>
            <a:ext cx="0" cy="57606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395536" y="5445224"/>
            <a:ext cx="0" cy="432048"/>
          </a:xfrm>
          <a:prstGeom prst="line">
            <a:avLst/>
          </a:prstGeom>
          <a:ln w="222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395536" y="2132856"/>
            <a:ext cx="0" cy="432048"/>
          </a:xfrm>
          <a:prstGeom prst="line">
            <a:avLst/>
          </a:prstGeom>
          <a:ln w="222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395536" y="2780928"/>
            <a:ext cx="0" cy="432048"/>
          </a:xfrm>
          <a:prstGeom prst="line">
            <a:avLst/>
          </a:prstGeom>
          <a:ln w="222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395536" y="3429000"/>
            <a:ext cx="0" cy="432048"/>
          </a:xfrm>
          <a:prstGeom prst="line">
            <a:avLst/>
          </a:prstGeom>
          <a:ln w="222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395536" y="4077072"/>
            <a:ext cx="0" cy="432048"/>
          </a:xfrm>
          <a:prstGeom prst="line">
            <a:avLst/>
          </a:prstGeom>
          <a:ln w="222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395536" y="4725144"/>
            <a:ext cx="0" cy="432048"/>
          </a:xfrm>
          <a:prstGeom prst="line">
            <a:avLst/>
          </a:prstGeom>
          <a:ln w="2222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flipV="1">
            <a:off x="395536" y="1340768"/>
            <a:ext cx="0" cy="5040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0" y="1772816"/>
            <a:ext cx="485518" cy="3687228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ru-RU" dirty="0" smtClean="0"/>
              <a:t>соответствие</a:t>
            </a:r>
            <a:endParaRPr lang="ru-RU" dirty="0"/>
          </a:p>
        </p:txBody>
      </p:sp>
      <p:sp>
        <p:nvSpPr>
          <p:cNvPr id="98" name="Овал 97"/>
          <p:cNvSpPr/>
          <p:nvPr/>
        </p:nvSpPr>
        <p:spPr>
          <a:xfrm>
            <a:off x="6444208" y="3501008"/>
            <a:ext cx="864097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сдал</a:t>
            </a:r>
            <a:endParaRPr lang="ru-RU" sz="1600" b="1" dirty="0"/>
          </a:p>
        </p:txBody>
      </p:sp>
      <p:sp>
        <p:nvSpPr>
          <p:cNvPr id="101" name="Овал 100"/>
          <p:cNvSpPr/>
          <p:nvPr/>
        </p:nvSpPr>
        <p:spPr>
          <a:xfrm>
            <a:off x="8279903" y="3573016"/>
            <a:ext cx="864097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сдал</a:t>
            </a:r>
            <a:endParaRPr lang="ru-RU" sz="1600" b="1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3995936" y="4581128"/>
            <a:ext cx="3240360" cy="1224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Профессиональная деятельность:</a:t>
            </a:r>
          </a:p>
          <a:p>
            <a:pPr algn="ctr">
              <a:buFont typeface="Arial" pitchFamily="34" charset="0"/>
              <a:buChar char="•"/>
            </a:pP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врач-терапевт участковый;</a:t>
            </a:r>
          </a:p>
          <a:p>
            <a:pPr algn="ctr">
              <a:buFont typeface="Arial" pitchFamily="34" charset="0"/>
              <a:buChar char="•"/>
            </a:pP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врач-педиатр участковый;</a:t>
            </a:r>
          </a:p>
          <a:p>
            <a:pPr algn="ctr">
              <a:buFont typeface="Arial" pitchFamily="34" charset="0"/>
              <a:buChar char="•"/>
            </a:pP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врач здравпункта;</a:t>
            </a:r>
          </a:p>
          <a:p>
            <a:pPr algn="ctr">
              <a:buFont typeface="Arial" pitchFamily="34" charset="0"/>
              <a:buChar char="•"/>
            </a:pP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провизор;</a:t>
            </a:r>
          </a:p>
          <a:p>
            <a:pPr algn="ctr">
              <a:buFont typeface="Arial" pitchFamily="34" charset="0"/>
              <a:buChar char="•"/>
            </a:pP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врач-стоматолог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2" name="Прямая со стрелкой 131"/>
          <p:cNvCxnSpPr>
            <a:stCxn id="101" idx="4"/>
          </p:cNvCxnSpPr>
          <p:nvPr/>
        </p:nvCxnSpPr>
        <p:spPr>
          <a:xfrm flipH="1">
            <a:off x="7236296" y="4149080"/>
            <a:ext cx="1475656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3" name="Прямая со стрелкой 172"/>
          <p:cNvCxnSpPr>
            <a:endCxn id="176" idx="1"/>
          </p:cNvCxnSpPr>
          <p:nvPr/>
        </p:nvCxnSpPr>
        <p:spPr>
          <a:xfrm>
            <a:off x="7236296" y="5697252"/>
            <a:ext cx="576064" cy="36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6" name="Прямоугольник 175"/>
          <p:cNvSpPr/>
          <p:nvPr/>
        </p:nvSpPr>
        <p:spPr>
          <a:xfrm>
            <a:off x="7812360" y="5445224"/>
            <a:ext cx="1331640" cy="5760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Непрерывное медицинское образование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Прямоугольник 4"/>
          <p:cNvSpPr>
            <a:spLocks noChangeArrowheads="1"/>
          </p:cNvSpPr>
          <p:nvPr/>
        </p:nvSpPr>
        <p:spPr bwMode="auto">
          <a:xfrm>
            <a:off x="7236296" y="6597353"/>
            <a:ext cx="1907704" cy="26064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r>
              <a:rPr lang="ru-RU" sz="1200" dirty="0" smtClean="0"/>
              <a:t>© Семенова Т.В., 2016</a:t>
            </a:r>
            <a:endParaRPr lang="ru-RU" sz="1200" dirty="0"/>
          </a:p>
        </p:txBody>
      </p:sp>
      <p:grpSp>
        <p:nvGrpSpPr>
          <p:cNvPr id="42" name="Группа 31"/>
          <p:cNvGrpSpPr>
            <a:grpSpLocks/>
          </p:cNvGrpSpPr>
          <p:nvPr/>
        </p:nvGrpSpPr>
        <p:grpSpPr bwMode="auto">
          <a:xfrm>
            <a:off x="0" y="404664"/>
            <a:ext cx="9164638" cy="155575"/>
            <a:chOff x="-22358" y="784226"/>
            <a:chExt cx="9928358" cy="155575"/>
          </a:xfrm>
          <a:solidFill>
            <a:schemeClr val="tx2">
              <a:lumMod val="75000"/>
            </a:schemeClr>
          </a:solidFill>
        </p:grpSpPr>
        <p:sp>
          <p:nvSpPr>
            <p:cNvPr id="45" name="Прямоугольник 44"/>
            <p:cNvSpPr/>
            <p:nvPr/>
          </p:nvSpPr>
          <p:spPr>
            <a:xfrm>
              <a:off x="-22358" y="784226"/>
              <a:ext cx="992835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21854" y="784226"/>
              <a:ext cx="362876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689637" y="784226"/>
              <a:ext cx="180578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870214" y="784226"/>
              <a:ext cx="650081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994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764506" y="784226"/>
              <a:ext cx="180579" cy="1555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52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471530" cy="46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Прямоугольник 4"/>
          <p:cNvSpPr>
            <a:spLocks noChangeArrowheads="1"/>
          </p:cNvSpPr>
          <p:nvPr/>
        </p:nvSpPr>
        <p:spPr bwMode="auto">
          <a:xfrm>
            <a:off x="539552" y="0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033588"/>
            <a:ext cx="9144000" cy="4287837"/>
          </a:xfrm>
          <a:prstGeom prst="rect">
            <a:avLst/>
          </a:prstGeom>
          <a:solidFill>
            <a:srgbClr val="0066FF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6" name="Rectangle 8"/>
          <p:cNvSpPr>
            <a:spLocks noChangeArrowheads="1"/>
          </p:cNvSpPr>
          <p:nvPr/>
        </p:nvSpPr>
        <p:spPr bwMode="auto">
          <a:xfrm>
            <a:off x="827088" y="3941763"/>
            <a:ext cx="7777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3200" b="1">
                <a:solidFill>
                  <a:schemeClr val="bg1"/>
                </a:solidFill>
                <a:latin typeface="Calibri" pitchFamily="34" charset="0"/>
              </a:rPr>
              <a:t>БЛАГОДАРЮ ЗА ВНИМАНИЕ!</a:t>
            </a: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339975" y="476250"/>
            <a:ext cx="3889375" cy="1150938"/>
          </a:xfrm>
          <a:solidFill>
            <a:schemeClr val="bg1"/>
          </a:solidFill>
        </p:spPr>
        <p:txBody>
          <a:bodyPr lIns="95782" tIns="47891" rIns="95782" bIns="47891" rtlCol="0">
            <a:normAutofit fontScale="85000" lnSpcReduction="20000"/>
          </a:bodyPr>
          <a:lstStyle/>
          <a:p>
            <a:pPr marL="0" indent="0" defTabSz="957263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МИНИСТЕРСТВО </a:t>
            </a:r>
          </a:p>
          <a:p>
            <a:pPr marL="0" indent="0" defTabSz="957263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ЗДРАВООХРАНЕНИЯ</a:t>
            </a:r>
          </a:p>
          <a:p>
            <a:pPr marL="0" indent="0" defTabSz="957263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РОССИЙСКОЙ ФЕДЕРАЦИИ</a:t>
            </a:r>
          </a:p>
        </p:txBody>
      </p:sp>
      <p:pic>
        <p:nvPicPr>
          <p:cNvPr id="46088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7325"/>
            <a:ext cx="18002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>
            <a:alpha val="27000"/>
          </a:srgbClr>
        </a:solidFill>
        <a:ln w="25400" algn="ctr">
          <a:noFill/>
          <a:miter lim="800000"/>
          <a:headEnd/>
          <a:tailEnd/>
        </a:ln>
      </a:spPr>
      <a:bodyPr lIns="95782" tIns="47891" rIns="95782" bIns="47891" anchor="ctr"/>
      <a:lstStyle>
        <a:defPPr>
          <a:defRPr sz="1200" dirty="0" smtClean="0"/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27218</TotalTime>
  <Words>1139</Words>
  <Application>Microsoft Office PowerPoint</Application>
  <PresentationFormat>Экран (4:3)</PresentationFormat>
  <Paragraphs>210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развития медицинскойнауки</dc:title>
  <dc:creator>Apple</dc:creator>
  <cp:lastModifiedBy>SemenovaTV</cp:lastModifiedBy>
  <cp:revision>1631</cp:revision>
  <cp:lastPrinted>2013-05-14T13:12:48Z</cp:lastPrinted>
  <dcterms:created xsi:type="dcterms:W3CDTF">2012-08-30T01:27:20Z</dcterms:created>
  <dcterms:modified xsi:type="dcterms:W3CDTF">2016-02-29T06:24:50Z</dcterms:modified>
</cp:coreProperties>
</file>