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308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316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  <p15:guide id="3" orient="horz" pos="3139" userDrawn="1">
          <p15:clr>
            <a:srgbClr val="A4A3A4"/>
          </p15:clr>
        </p15:guide>
        <p15:guide id="4" pos="2149" userDrawn="1">
          <p15:clr>
            <a:srgbClr val="A4A3A4"/>
          </p15:clr>
        </p15:guide>
        <p15:guide id="5" orient="horz" pos="3125" userDrawn="1">
          <p15:clr>
            <a:srgbClr val="A4A3A4"/>
          </p15:clr>
        </p15:guide>
        <p15:guide id="6" orient="horz" pos="3133" userDrawn="1">
          <p15:clr>
            <a:srgbClr val="A4A3A4"/>
          </p15:clr>
        </p15:guide>
        <p15:guide id="7" pos="21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CCECFF"/>
    <a:srgbClr val="EAEAEA"/>
    <a:srgbClr val="0066FF"/>
    <a:srgbClr val="FFFFCC"/>
    <a:srgbClr val="FF3300"/>
    <a:srgbClr val="FFCCCC"/>
    <a:srgbClr val="A50021"/>
    <a:srgbClr val="8080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961" autoAdjust="0"/>
  </p:normalViewPr>
  <p:slideViewPr>
    <p:cSldViewPr>
      <p:cViewPr varScale="1">
        <p:scale>
          <a:sx n="62" d="100"/>
          <a:sy n="62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67" y="-77"/>
      </p:cViewPr>
      <p:guideLst>
        <p:guide orient="horz" pos="3132"/>
        <p:guide orient="horz" pos="3139"/>
        <p:guide orient="horz" pos="3125"/>
        <p:guide orient="horz" pos="3133"/>
        <p:guide pos="2130"/>
        <p:guide pos="2149"/>
        <p:guide pos="21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9837" cy="497126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5" y="1"/>
            <a:ext cx="2929837" cy="497126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3663"/>
            <a:ext cx="2929837" cy="497126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5" y="9443663"/>
            <a:ext cx="2929837" cy="497126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837" cy="496650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0"/>
            <a:ext cx="2929837" cy="496650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0" tIns="45440" rIns="90880" bIns="4544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141"/>
            <a:ext cx="5408930" cy="4474608"/>
          </a:xfrm>
          <a:prstGeom prst="rect">
            <a:avLst/>
          </a:prstGeom>
        </p:spPr>
        <p:txBody>
          <a:bodyPr vert="horz" lIns="90880" tIns="45440" rIns="90880" bIns="4544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4277"/>
            <a:ext cx="2929837" cy="496650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4277"/>
            <a:ext cx="2929837" cy="496650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7542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167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9633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6860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4507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648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341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819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946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62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6921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0711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2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9514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578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C3DF-3B33-444D-8612-51A3F7B4A85E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81E0-CA62-4067-928A-B2BB222D83D8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D182-0693-4E50-9164-CBF534846A69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5252-3B92-4717-906F-0970D137EFBA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D3E5-8B98-4B4B-A9AD-109DCB1B8307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5FE3-762D-437A-BBA2-85F0D3CB3346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0112-7773-4C9E-ACA3-DBF8D2163698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3AB8-38D2-467C-8F33-F4B08AF4F9F9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9B3-C220-45AF-A3AE-3D3BE13529AC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49F4-21B7-468E-8E84-10B958501483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679-04EA-4B58-8F2E-96D15C35C9F5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FF08A9-E067-4DCD-A729-6D34456EF178}" type="datetime1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flipH="1">
            <a:off x="0" y="116632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5496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46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Изображение 6" descr="logo_fs_rzn.jpe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11560" cy="952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23528" y="260648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здравоохранения</a:t>
            </a: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483768" y="5661248"/>
            <a:ext cx="6120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организации государственного контроля качества оказания медицинской помощи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  А.Н.Шаронов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628800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оказании первичной медико-санитарной помощи населению 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0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25153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оценки качества медицинской помощи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189" y="1772816"/>
            <a:ext cx="850748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Приказом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Минздрава России от 07.07.2015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№422ан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качества медицинской помощи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Пунктом 3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Критериев установлены критерии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применяемые при оказании медицинской помощи в амбулаторных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условиях.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2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087645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проведением диспансеризации определенных групп взрослого населения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64942"/>
            <a:ext cx="8784976" cy="5542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2015 году в план диспансеризации включено 80% от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числа граждан, подлежащих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диспансеризации.</a:t>
            </a:r>
            <a:r>
              <a:rPr lang="ru-RU" sz="20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Прошли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1-й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этап диспансеризации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93,6%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плана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(в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2014 году –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92,8%).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План диспансеризации выполнен:</a:t>
            </a:r>
          </a:p>
          <a:p>
            <a:pPr marL="360000" indent="44958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менее чем на 50% (Республика Крым, город Севастополь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);</a:t>
            </a:r>
          </a:p>
          <a:p>
            <a:pPr marL="360000" indent="4572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50-70% (Псковская и Тверская области, Еврейская автономная область,     Чукотский автономный округ);</a:t>
            </a:r>
          </a:p>
          <a:p>
            <a:pPr marL="360000" indent="4572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70-80% (Республика Карелия, Камчатский край, Вологодская,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Магаданская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Мурманская и Челябинская области).</a:t>
            </a:r>
            <a:endParaRPr lang="ru-RU" sz="20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Направлены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2-й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этап диспансеризации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31,2%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прошедших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1-й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этап, прошли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2-й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этап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82,1%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направленных на него.</a:t>
            </a:r>
            <a:endParaRPr lang="ru-RU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Впервые взято на диспансерный учет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11,5%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прошедших диспансеризацию.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 результатам диспансеризации специализированная медицинская помощь/реабилитационные мероприятия оказаны 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2,8%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прошедших диспансеризацию. </a:t>
            </a:r>
            <a:endParaRPr lang="ru-RU" sz="20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087645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проведением диспансеризации определенных групп взрослого населения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189" y="1340768"/>
            <a:ext cx="85074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2015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147 проверок, в ходе которых проверена  141 медицинская организация, в 56 из них (39,7% от числа проверенных) выявлены нарушения: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внутреннего контроля качества и безопасности медицинской деятельности;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оформление добровольного информированного согласия;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менее 85% от объема обследования, предусмотренного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этапом диспансеризации;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направление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 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этап, при необходимости проведения дополнительных мероприятий;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невыполнение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этапе полного объема медицинских мероприятий, рекомендованного по итогам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1-го этапа, что приводит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несвоевременной диагностике и выявлению ряда заболеваний, в том числе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онкологических;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087645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проведением диспансеризации определенных групп взрослого населения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651" y="1196752"/>
            <a:ext cx="85074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неверное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по группам здоровья;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недооценка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факторов риска развития неинфекционного заболевания;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краткого и (или) углубленного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профилактического консультирования;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рекомендаций по дальнейшему обследованию и лечению;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низкая активность при привлечении граждан к прохождению диспансеризации.</a:t>
            </a:r>
          </a:p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факты приписок сведений о прохождении диспансеризации (Алтайский и Красноярский края, Московская, Новосибирская, Оренбургская и Томская области, город Москва и др. субъекты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проверок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территориальными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фондами ОМС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финансовые санкции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медицинским организациям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Республиках Ингушетия, Калмыкия, Хакасия и Чувашия, Алтайском крае, Амурской, Курской, Новосибирской областях и др. субъектах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1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11560" y="188640"/>
            <a:ext cx="8352928" cy="8640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реализацией мероприятий, направленных на иммунизацию населения в рамках Национального календаря прививок</a:t>
            </a:r>
            <a:endParaRPr lang="ru-RU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427" y="1196752"/>
            <a:ext cx="86130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2015 году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426 проверок медицинских организаций, в ходе которых проверено 386 медицинских организаций, в деятельности 140 из них (36,3% от числа проведенных) выявлены нарушения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безлицензионной медицинской деятельности;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несоответствие профессиональной подготовки медицинского персонала;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несоблюдение условий содержания кабинетов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вакцинопрофилактики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условий хранения иммунобиологических препаратов;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недостатки ведения учетно-отчетной документации по движению вакцин;</a:t>
            </a:r>
          </a:p>
          <a:p>
            <a:pPr marL="360000"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необоснованное списание вакцин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мониторинга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поствакцинальных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осложнений (ст.64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закона от 12.04.2010 №61-ФЗ «Об обращении лекарственных средств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2015 году в 38 субъектах Российской Федерации выявлено 172 случая нежелательных реакций и (или) осложнений при применении вакцин. Наибольшее количество нежелательных реакций и (или) осложнений отмечено при применении: вакцины для профилактики гриппа (инактивированная), вирусного гепатита В, дифтерии, коклюша и столбняка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4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204864"/>
            <a:ext cx="8856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8652" y="4376717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SharonovAN@roszdravnadzor.ru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7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9"/>
            <a:ext cx="825153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107514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Статьёй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32 Федерального закона от 21.11.2011 №323-ФЗ «Об основах охраны здоровья граждан в Российской Федерации» 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установлены виды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медицинской 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помощи: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первичная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медико-санитарная помощь;</a:t>
            </a: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специализированная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в том числе высокотехнологичная, медицинская помощь;</a:t>
            </a: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скорая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в том числе скорая специализированная, медицинская помощь;</a:t>
            </a: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60000" indent="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паллиативная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медицинская помощь.</a:t>
            </a:r>
            <a:endParaRPr lang="ru-RU" sz="2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3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85123"/>
            <a:ext cx="8107514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Первичная медико-санитарная помощь является основой системы оказания медицинской помощи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включает в себя мероприятия по профилактике, диагностике, лечению заболеваний и состояний, медицинской реабилитации, наблюдению за течением беременности, формированию здорового образа жизни и санитарно-гигиеническому просвещению населения.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8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040" y="1196752"/>
            <a:ext cx="8379147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Первичная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доврачебная медико-санитарная помощь </a:t>
            </a:r>
            <a:r>
              <a:rPr lang="ru-RU" sz="2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оказывается фельдшерами, акушерами и другими медицинскими работниками со средним медицинским образованием</a:t>
            </a:r>
            <a:r>
              <a:rPr lang="ru-RU" sz="2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Первичная врачебная медико-санитарная помощь </a:t>
            </a:r>
            <a:r>
              <a:rPr lang="ru-RU" sz="2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оказывается врачами-терапевтами, врачами-терапевтами участковыми, врачами-педиатрами, врачами-педиатрами участковыми и врачами общей практики (семейными врачами).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200" u="sng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Первичная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специализированная медико-санитарная помощь </a:t>
            </a:r>
            <a:r>
              <a:rPr lang="ru-RU" sz="2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оказывается врачами-специалистами, включая врачей-специалистов медицинских организаций, оказывающих специализированную, в том числе высокотехнологичную, медицинскую помощь.</a:t>
            </a:r>
            <a:endParaRPr lang="ru-RU" sz="22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8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Первичная медико-санитарная помощь взрослому населению</a:t>
            </a:r>
            <a:endParaRPr lang="ru-RU" alt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297" y="1196752"/>
            <a:ext cx="81075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 России от 15.05.2012 №543н утверждено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оказания первичной медико-санитарной помощи взрослому населению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Положение устанавливает правила организации оказания первичной медико-санитарной помощи взрослому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медико-санитарная помощь оказывается в плановой и неотложной формах.</a:t>
            </a:r>
          </a:p>
          <a:p>
            <a:pPr indent="4572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медико-санитарная помощь оказывается:</a:t>
            </a:r>
          </a:p>
          <a:p>
            <a:pPr indent="4572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амбулаторно, в том числе: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медицинской организации, оказывающей первичную медико-санитарную помощь, или ее подразделении;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выезда мобильной медицинской бригады;</a:t>
            </a:r>
          </a:p>
          <a:p>
            <a:pPr indent="4572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условиях дневного стационара, в том числе стационара на дому.</a:t>
            </a:r>
          </a:p>
        </p:txBody>
      </p:sp>
    </p:spTree>
    <p:extLst>
      <p:ext uri="{BB962C8B-B14F-4D97-AF65-F5344CB8AC3E}">
        <p14:creationId xmlns:p14="http://schemas.microsoft.com/office/powerpoint/2010/main" xmlns="" val="33542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Первичная медико-санитарная помощь взрослому населению</a:t>
            </a:r>
            <a:endParaRPr lang="ru-RU" alt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161" y="1412776"/>
            <a:ext cx="8107514" cy="5129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медицинских организациях могут быть организованы участки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фельдшерский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терапевтический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том числе цеховой);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врача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общей практики (семейного врача);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(участок формируется из населения участка медицинской организации с недостаточной численностью прикрепленного населения (малокомплектный участок) или населения, обслуживаемого врачом-терапевтом врачебной амбулатории, и населения, обслуживаемого фельдшерско-акушерскими пунктами (фельдшерскими здравпунктами);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акушерский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приписной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8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25153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задачами поликлиники являются: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" y="764704"/>
            <a:ext cx="9056365" cy="580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первичной (доврачебной, врачебной, специализированной) медико-санитарной помощи;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профилактических мероприятий по предупреждению и снижению заболеваемости, выявление ранних и скрытых форм заболеваний, социально значимых заболеваний и факторов риска;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диспансеризации населения;</a:t>
            </a:r>
            <a:endParaRPr lang="ru-RU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лечение различных заболеваний и состояний;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восстановительное лечение и реабилитация;</a:t>
            </a:r>
            <a:endParaRPr lang="ru-RU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клинико-экспертная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по оценке качества и эффективности лечебных и диагностических мероприятий, включая экспертизу временной нетрудоспособности и направление граждан на медико-социальную экспертизу;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диспансерное наблюдение за состоянием здоровья лиц, страдающих хроническими заболеваниями;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дополнительной бесплатной медицинской помощи, в том числе необходимыми лекарственными средствами, отдельным категориям граждан;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медицинских показаний и направление в медицинские организации для получения специализированных видов медицинской помощи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25153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задачами поликлиники являются: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430" y="713241"/>
            <a:ext cx="8964488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15000"/>
              </a:lnSpc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оказание паллиативной помощи больным, в том числе больным онкологическими заболеваниями, нуждающимся в наркотических и сильнодействующих лекарственных средствах в соответствии с рекомендациями врачей-специалистов;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всех видов медицинских осмотров (профилактические, предварительные, периодические);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медицинских показаний для санаторно-курортного лечения, в том числе в отношении отдельных категорий граждан, имеющих право на получение набора социальных услуг</a:t>
            </a: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врачебных консультаций;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9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медицинского обеспечения подготовки юношей к военной службе;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экспертиза временной нетрудоспособности, выдача и продление листков нетрудоспособности;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мероприятий по пропаганде здорового образа жизни;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взаимодействия с медицинскими организациями, </a:t>
            </a:r>
            <a:r>
              <a:rPr lang="ru-RU" sz="19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Роспотребнадзором</a:t>
            </a:r>
            <a:r>
              <a:rPr lang="ru-RU" sz="19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Росздравнадзором, иными организациями по вопросам оказания первичной медико-санитарной и паллиативной медицинской помощи.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3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04835" y="188641"/>
            <a:ext cx="825153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Нормы времени на выполнение работ, связанных с посещением одним пациентом врача-специалиста поликлиники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312" y="969910"/>
            <a:ext cx="8861176" cy="5787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Приказом Минздрава России от 02.06.2015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№290н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утверждены типовые отраслевые нормы времени на выполнение работ, связанных с посещением одним пациентом врача-педиатра участкового, врача-терапевта участкового, врача общей практики (семейного врача), врача-невролога, </a:t>
            </a:r>
            <a:r>
              <a:rPr lang="ru-RU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врача-оториноларинголога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врача-офтальмолога и врача-акушера-гинеколога.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выполнение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амбулаторных условиях «трудовых действий по оказанию медицинской помощи» педиатрами и терапевтами отводится 15 минут. Прием офтальмолога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минут, </a:t>
            </a:r>
            <a:r>
              <a:rPr lang="ru-RU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оториноларинголога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- 16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минут, врача общей практики (семейного врача) – 18 минут. По 22 минуты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дается на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неврологу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акушеру-гинекологу.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Нормы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времени на повторное посещение врача-специалиста должны составлять 70-80% от времени первичного посещения. При этом в документе отмечено, что «с учетом рациональной организации труда, оснащения рабочих мест компьютерной и организационной техникой» на оформление медицинской документации медикам следует тратить не более 35% времени приема больного. Прием пациента с профилактической целью займет еще меньше времени: 60-70% от норм, связанных с заболеванием.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9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10246</TotalTime>
  <Words>1153</Words>
  <Application>Microsoft Office PowerPoint</Application>
  <PresentationFormat>Экран (4:3)</PresentationFormat>
  <Paragraphs>132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Ronald</cp:lastModifiedBy>
  <cp:revision>912</cp:revision>
  <cp:lastPrinted>2016-02-26T14:47:33Z</cp:lastPrinted>
  <dcterms:created xsi:type="dcterms:W3CDTF">2012-08-31T09:55:51Z</dcterms:created>
  <dcterms:modified xsi:type="dcterms:W3CDTF">2016-02-28T14:55:04Z</dcterms:modified>
</cp:coreProperties>
</file>