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57" r:id="rId5"/>
    <p:sldId id="293" r:id="rId6"/>
    <p:sldId id="283" r:id="rId7"/>
    <p:sldId id="280" r:id="rId8"/>
    <p:sldId id="284" r:id="rId9"/>
    <p:sldId id="281" r:id="rId10"/>
    <p:sldId id="260" r:id="rId11"/>
    <p:sldId id="285" r:id="rId12"/>
    <p:sldId id="264" r:id="rId13"/>
    <p:sldId id="269" r:id="rId14"/>
    <p:sldId id="270" r:id="rId15"/>
    <p:sldId id="289" r:id="rId16"/>
    <p:sldId id="290" r:id="rId17"/>
    <p:sldId id="273" r:id="rId18"/>
    <p:sldId id="291" r:id="rId19"/>
    <p:sldId id="277" r:id="rId20"/>
    <p:sldId id="274" r:id="rId21"/>
    <p:sldId id="282" r:id="rId22"/>
    <p:sldId id="276" r:id="rId23"/>
    <p:sldId id="271" r:id="rId24"/>
    <p:sldId id="263" r:id="rId25"/>
    <p:sldId id="292" r:id="rId26"/>
    <p:sldId id="286" r:id="rId27"/>
    <p:sldId id="272" r:id="rId28"/>
    <p:sldId id="279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89488-AA14-7C42-9564-CEDDA2433E95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612623-EC13-6A45-B143-F26283C68A8E}">
      <dgm:prSet phldrT="[Текст]" phldr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6912F9E6-CCFE-7443-A9B1-777D18760AE4}" type="parTrans" cxnId="{DD4AFD55-E125-DE46-BD32-4EE826A5C442}">
      <dgm:prSet/>
      <dgm:spPr/>
      <dgm:t>
        <a:bodyPr/>
        <a:lstStyle/>
        <a:p>
          <a:endParaRPr lang="ru-RU"/>
        </a:p>
      </dgm:t>
    </dgm:pt>
    <dgm:pt modelId="{431B8B13-3990-6D49-A200-CD0B53DFDF43}" type="sibTrans" cxnId="{DD4AFD55-E125-DE46-BD32-4EE826A5C442}">
      <dgm:prSet/>
      <dgm:spPr/>
      <dgm:t>
        <a:bodyPr/>
        <a:lstStyle/>
        <a:p>
          <a:endParaRPr lang="ru-RU"/>
        </a:p>
      </dgm:t>
    </dgm:pt>
    <dgm:pt modelId="{18AECFE0-4A9A-DA4A-82A4-6B08B1B40EEA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Форма МО, в которой развернуты койки по МР</a:t>
          </a:r>
          <a:endParaRPr lang="ru-RU" dirty="0">
            <a:latin typeface="Georgia"/>
            <a:cs typeface="Georgia"/>
          </a:endParaRPr>
        </a:p>
      </dgm:t>
    </dgm:pt>
    <dgm:pt modelId="{21D7E296-19A8-B248-B6A8-0E9964774B8B}" type="parTrans" cxnId="{527A58A9-EA33-CF4C-9ED1-91BE3D446AD2}">
      <dgm:prSet/>
      <dgm:spPr/>
      <dgm:t>
        <a:bodyPr/>
        <a:lstStyle/>
        <a:p>
          <a:endParaRPr lang="ru-RU"/>
        </a:p>
      </dgm:t>
    </dgm:pt>
    <dgm:pt modelId="{87F3BD0E-EE86-1F48-B1C8-87687AC8C313}" type="sibTrans" cxnId="{527A58A9-EA33-CF4C-9ED1-91BE3D446AD2}">
      <dgm:prSet/>
      <dgm:spPr/>
      <dgm:t>
        <a:bodyPr/>
        <a:lstStyle/>
        <a:p>
          <a:endParaRPr lang="ru-RU"/>
        </a:p>
      </dgm:t>
    </dgm:pt>
    <dgm:pt modelId="{F254F722-30E4-F843-B8D3-12AB5DCFBA4D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Нормативная база</a:t>
          </a:r>
        </a:p>
        <a:p>
          <a:r>
            <a:rPr lang="ru-RU" dirty="0" smtClean="0">
              <a:latin typeface="Georgia"/>
              <a:cs typeface="Georgia"/>
            </a:rPr>
            <a:t>Финансирование </a:t>
          </a:r>
        </a:p>
        <a:p>
          <a:r>
            <a:rPr lang="ru-RU" dirty="0" smtClean="0">
              <a:latin typeface="Georgia"/>
              <a:cs typeface="Georgia"/>
            </a:rPr>
            <a:t>Регистр пациентов</a:t>
          </a:r>
        </a:p>
        <a:p>
          <a:r>
            <a:rPr lang="ru-RU" dirty="0" smtClean="0">
              <a:latin typeface="Georgia"/>
              <a:cs typeface="Georgia"/>
            </a:rPr>
            <a:t>Аудит МО по МР</a:t>
          </a:r>
        </a:p>
        <a:p>
          <a:r>
            <a:rPr lang="ru-RU" dirty="0" smtClean="0">
              <a:latin typeface="Georgia"/>
              <a:cs typeface="Georgia"/>
            </a:rPr>
            <a:t>Лицензирование</a:t>
          </a:r>
        </a:p>
        <a:p>
          <a:r>
            <a:rPr lang="ru-RU" dirty="0" err="1" smtClean="0">
              <a:latin typeface="Georgia"/>
              <a:cs typeface="Georgia"/>
            </a:rPr>
            <a:t>Аккрежитация</a:t>
          </a:r>
          <a:endParaRPr lang="ru-RU" dirty="0">
            <a:latin typeface="Georgia"/>
            <a:cs typeface="Georgia"/>
          </a:endParaRPr>
        </a:p>
      </dgm:t>
    </dgm:pt>
    <dgm:pt modelId="{F63774B8-C25F-ED45-B36F-58819B827586}" type="parTrans" cxnId="{129A0A7C-6BA6-8145-A686-65184FB32186}">
      <dgm:prSet/>
      <dgm:spPr/>
      <dgm:t>
        <a:bodyPr/>
        <a:lstStyle/>
        <a:p>
          <a:endParaRPr lang="ru-RU"/>
        </a:p>
      </dgm:t>
    </dgm:pt>
    <dgm:pt modelId="{AF91AAB8-88EB-4643-89C2-42FD9240FE4E}" type="sibTrans" cxnId="{129A0A7C-6BA6-8145-A686-65184FB32186}">
      <dgm:prSet/>
      <dgm:spPr/>
      <dgm:t>
        <a:bodyPr/>
        <a:lstStyle/>
        <a:p>
          <a:endParaRPr lang="ru-RU"/>
        </a:p>
      </dgm:t>
    </dgm:pt>
    <dgm:pt modelId="{C5FEF763-0A10-8540-A85E-CADC6CA6124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Реабилитационный дневной стационар</a:t>
          </a:r>
        </a:p>
        <a:p>
          <a:r>
            <a:rPr lang="ru-RU" dirty="0" smtClean="0">
              <a:latin typeface="Georgia"/>
              <a:cs typeface="Georgia"/>
            </a:rPr>
            <a:t>РО поликлиники</a:t>
          </a:r>
        </a:p>
        <a:p>
          <a:r>
            <a:rPr lang="ru-RU" dirty="0" smtClean="0">
              <a:latin typeface="Georgia"/>
              <a:cs typeface="Georgia"/>
            </a:rPr>
            <a:t>РО санатория</a:t>
          </a:r>
        </a:p>
        <a:p>
          <a:r>
            <a:rPr lang="ru-RU" dirty="0" smtClean="0">
              <a:latin typeface="Georgia"/>
              <a:cs typeface="Georgia"/>
            </a:rPr>
            <a:t>Дистанционная реабилитация</a:t>
          </a:r>
        </a:p>
        <a:p>
          <a:r>
            <a:rPr lang="ru-RU" dirty="0" smtClean="0">
              <a:latin typeface="Georgia"/>
              <a:cs typeface="Georgia"/>
            </a:rPr>
            <a:t>Работа с </a:t>
          </a:r>
          <a:r>
            <a:rPr lang="ru-RU" dirty="0" err="1" smtClean="0">
              <a:latin typeface="Georgia"/>
              <a:cs typeface="Georgia"/>
            </a:rPr>
            <a:t>родственникми</a:t>
          </a:r>
          <a:endParaRPr lang="ru-RU" dirty="0">
            <a:latin typeface="Georgia"/>
            <a:cs typeface="Georgia"/>
          </a:endParaRPr>
        </a:p>
      </dgm:t>
    </dgm:pt>
    <dgm:pt modelId="{0994FEB5-E697-9A45-BBB8-470B6A42A71A}" type="parTrans" cxnId="{8CBDC091-5E0B-F04D-8186-B23B540A5AC0}">
      <dgm:prSet/>
      <dgm:spPr/>
      <dgm:t>
        <a:bodyPr/>
        <a:lstStyle/>
        <a:p>
          <a:endParaRPr lang="ru-RU"/>
        </a:p>
      </dgm:t>
    </dgm:pt>
    <dgm:pt modelId="{8CFB789E-F93E-8C4A-BC62-21AC2ADB55D9}" type="sibTrans" cxnId="{8CBDC091-5E0B-F04D-8186-B23B540A5AC0}">
      <dgm:prSet/>
      <dgm:spPr/>
      <dgm:t>
        <a:bodyPr/>
        <a:lstStyle/>
        <a:p>
          <a:endParaRPr lang="ru-RU"/>
        </a:p>
      </dgm:t>
    </dgm:pt>
    <dgm:pt modelId="{59474F44-5091-DE4D-953F-3B0B28274F7F}">
      <dgm:prSet phldrT="[Текст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Новые специальности</a:t>
          </a:r>
        </a:p>
        <a:p>
          <a:r>
            <a:rPr lang="ru-RU" dirty="0" smtClean="0">
              <a:latin typeface="Georgia"/>
              <a:cs typeface="Georgia"/>
            </a:rPr>
            <a:t>Соотношение врачей и сестер</a:t>
          </a:r>
        </a:p>
        <a:p>
          <a:r>
            <a:rPr lang="ru-RU" dirty="0" err="1" smtClean="0">
              <a:latin typeface="Georgia"/>
              <a:cs typeface="Georgia"/>
            </a:rPr>
            <a:t>Соотвношение</a:t>
          </a:r>
          <a:r>
            <a:rPr lang="ru-RU" dirty="0" smtClean="0">
              <a:latin typeface="Georgia"/>
              <a:cs typeface="Georgia"/>
            </a:rPr>
            <a:t> врачей и специалистов с немедицинским высшим и средним образованием</a:t>
          </a:r>
          <a:endParaRPr lang="ru-RU" dirty="0">
            <a:latin typeface="Georgia"/>
            <a:cs typeface="Georgia"/>
          </a:endParaRPr>
        </a:p>
      </dgm:t>
    </dgm:pt>
    <dgm:pt modelId="{2B22B972-CA4C-CD40-B8CC-A77FD734F87C}" type="parTrans" cxnId="{19564BDC-0F1B-1240-98D2-F9B61C970209}">
      <dgm:prSet/>
      <dgm:spPr/>
      <dgm:t>
        <a:bodyPr/>
        <a:lstStyle/>
        <a:p>
          <a:endParaRPr lang="ru-RU"/>
        </a:p>
      </dgm:t>
    </dgm:pt>
    <dgm:pt modelId="{15D70140-6ABF-4043-8DDA-61C12AFD0AA1}" type="sibTrans" cxnId="{19564BDC-0F1B-1240-98D2-F9B61C970209}">
      <dgm:prSet/>
      <dgm:spPr/>
      <dgm:t>
        <a:bodyPr/>
        <a:lstStyle/>
        <a:p>
          <a:endParaRPr lang="ru-RU"/>
        </a:p>
      </dgm:t>
    </dgm:pt>
    <dgm:pt modelId="{328F1DC6-4F3B-1A4C-A2A9-1A29A98D135A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Научные исследования</a:t>
          </a:r>
        </a:p>
        <a:p>
          <a:r>
            <a:rPr lang="ru-RU" dirty="0" smtClean="0">
              <a:latin typeface="Georgia"/>
              <a:cs typeface="Georgia"/>
            </a:rPr>
            <a:t>Клинические рекомендации</a:t>
          </a:r>
          <a:endParaRPr lang="ru-RU" dirty="0">
            <a:latin typeface="Georgia"/>
            <a:cs typeface="Georgia"/>
          </a:endParaRPr>
        </a:p>
      </dgm:t>
    </dgm:pt>
    <dgm:pt modelId="{5DD55B69-C19B-0D4D-B75B-D606FB438E5C}" type="parTrans" cxnId="{11D71870-49DA-9E46-8CEC-1984F24A40A2}">
      <dgm:prSet/>
      <dgm:spPr/>
      <dgm:t>
        <a:bodyPr/>
        <a:lstStyle/>
        <a:p>
          <a:endParaRPr lang="ru-RU"/>
        </a:p>
      </dgm:t>
    </dgm:pt>
    <dgm:pt modelId="{6748ED62-E3FB-AD4B-B020-53043B5210A9}" type="sibTrans" cxnId="{11D71870-49DA-9E46-8CEC-1984F24A40A2}">
      <dgm:prSet/>
      <dgm:spPr/>
      <dgm:t>
        <a:bodyPr/>
        <a:lstStyle/>
        <a:p>
          <a:endParaRPr lang="ru-RU"/>
        </a:p>
      </dgm:t>
    </dgm:pt>
    <dgm:pt modelId="{7BC98A03-20E7-AA4E-B3F0-7AB4A1B88ED8}" type="pres">
      <dgm:prSet presAssocID="{72F89488-AA14-7C42-9564-CEDDA2433E9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C77E3-2CD7-8D4B-A6D2-DF6240C91510}" type="pres">
      <dgm:prSet presAssocID="{0F612623-EC13-6A45-B143-F26283C68A8E}" presName="root1" presStyleCnt="0"/>
      <dgm:spPr/>
    </dgm:pt>
    <dgm:pt modelId="{2E581417-E681-064D-B487-6D5AE9CD215F}" type="pres">
      <dgm:prSet presAssocID="{0F612623-EC13-6A45-B143-F26283C68A8E}" presName="LevelOneTextNode" presStyleLbl="node0" presStyleIdx="0" presStyleCnt="1" custScaleX="90051" custLinFactX="-9613" custLinFactNeighborX="-100000" custLinFactNeighborY="-40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9AE99E-5470-F54C-886C-28F07980958B}" type="pres">
      <dgm:prSet presAssocID="{0F612623-EC13-6A45-B143-F26283C68A8E}" presName="level2hierChild" presStyleCnt="0"/>
      <dgm:spPr/>
    </dgm:pt>
    <dgm:pt modelId="{11406CB3-0B1C-4D46-A29C-D192633EB08C}" type="pres">
      <dgm:prSet presAssocID="{21D7E296-19A8-B248-B6A8-0E9964774B8B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51CF8157-32F5-6641-84C1-D978263E6D88}" type="pres">
      <dgm:prSet presAssocID="{21D7E296-19A8-B248-B6A8-0E9964774B8B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78D44B5-8887-0446-99F1-CF09C34890D9}" type="pres">
      <dgm:prSet presAssocID="{18AECFE0-4A9A-DA4A-82A4-6B08B1B40EEA}" presName="root2" presStyleCnt="0"/>
      <dgm:spPr/>
    </dgm:pt>
    <dgm:pt modelId="{F3832808-A88C-7941-A949-EDD82C627653}" type="pres">
      <dgm:prSet presAssocID="{18AECFE0-4A9A-DA4A-82A4-6B08B1B40EEA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722957-F249-7A40-A0FD-0100F6F886EB}" type="pres">
      <dgm:prSet presAssocID="{18AECFE0-4A9A-DA4A-82A4-6B08B1B40EEA}" presName="level3hierChild" presStyleCnt="0"/>
      <dgm:spPr/>
    </dgm:pt>
    <dgm:pt modelId="{4C3D80AE-8F53-8348-85BE-445F0F346EBA}" type="pres">
      <dgm:prSet presAssocID="{0994FEB5-E697-9A45-BBB8-470B6A42A71A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CC861B78-16E7-ED47-BDE2-3ADC26A32091}" type="pres">
      <dgm:prSet presAssocID="{0994FEB5-E697-9A45-BBB8-470B6A42A71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6580CD8-E067-0A49-8117-FBCF3055CEAE}" type="pres">
      <dgm:prSet presAssocID="{C5FEF763-0A10-8540-A85E-CADC6CA61242}" presName="root2" presStyleCnt="0"/>
      <dgm:spPr/>
    </dgm:pt>
    <dgm:pt modelId="{E6E44D5E-A716-D648-9F1D-1DF646E10C8D}" type="pres">
      <dgm:prSet presAssocID="{C5FEF763-0A10-8540-A85E-CADC6CA61242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B647BD-3BDB-4146-95A4-14A96A04F6F3}" type="pres">
      <dgm:prSet presAssocID="{C5FEF763-0A10-8540-A85E-CADC6CA61242}" presName="level3hierChild" presStyleCnt="0"/>
      <dgm:spPr/>
    </dgm:pt>
    <dgm:pt modelId="{8C8F7C4B-5FCF-0840-9A20-1F9F716F08AA}" type="pres">
      <dgm:prSet presAssocID="{2B22B972-CA4C-CD40-B8CC-A77FD734F87C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3F29C9E7-2239-C64A-8236-9F91B6FCB775}" type="pres">
      <dgm:prSet presAssocID="{2B22B972-CA4C-CD40-B8CC-A77FD734F87C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2425D5C-6523-6D42-B41B-DA4531CA3D13}" type="pres">
      <dgm:prSet presAssocID="{59474F44-5091-DE4D-953F-3B0B28274F7F}" presName="root2" presStyleCnt="0"/>
      <dgm:spPr/>
    </dgm:pt>
    <dgm:pt modelId="{73F558B6-1197-F242-89FC-7755E8CF10C0}" type="pres">
      <dgm:prSet presAssocID="{59474F44-5091-DE4D-953F-3B0B28274F7F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56CCE8-1A65-C84A-AB5D-D67CD8B26848}" type="pres">
      <dgm:prSet presAssocID="{59474F44-5091-DE4D-953F-3B0B28274F7F}" presName="level3hierChild" presStyleCnt="0"/>
      <dgm:spPr/>
    </dgm:pt>
    <dgm:pt modelId="{BEF025F4-39A4-034B-8626-DFFA823D0C3F}" type="pres">
      <dgm:prSet presAssocID="{5DD55B69-C19B-0D4D-B75B-D606FB438E5C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60727D4D-8C97-8E4A-9F8C-C5EB0F2B44B0}" type="pres">
      <dgm:prSet presAssocID="{5DD55B69-C19B-0D4D-B75B-D606FB438E5C}" presName="connTx" presStyleLbl="parChTrans1D2" presStyleIdx="3" presStyleCnt="5"/>
      <dgm:spPr/>
      <dgm:t>
        <a:bodyPr/>
        <a:lstStyle/>
        <a:p>
          <a:endParaRPr lang="ru-RU"/>
        </a:p>
      </dgm:t>
    </dgm:pt>
    <dgm:pt modelId="{58682EA5-233B-514E-95E4-B3D0B48F5AE8}" type="pres">
      <dgm:prSet presAssocID="{328F1DC6-4F3B-1A4C-A2A9-1A29A98D135A}" presName="root2" presStyleCnt="0"/>
      <dgm:spPr/>
    </dgm:pt>
    <dgm:pt modelId="{EC193942-AC7D-3943-B37D-1E625A3374E4}" type="pres">
      <dgm:prSet presAssocID="{328F1DC6-4F3B-1A4C-A2A9-1A29A98D135A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E838D0-2228-BB4B-A0AD-588FEE7B43FF}" type="pres">
      <dgm:prSet presAssocID="{328F1DC6-4F3B-1A4C-A2A9-1A29A98D135A}" presName="level3hierChild" presStyleCnt="0"/>
      <dgm:spPr/>
    </dgm:pt>
    <dgm:pt modelId="{982805D2-E76A-154D-9047-690B9F3F550C}" type="pres">
      <dgm:prSet presAssocID="{F63774B8-C25F-ED45-B36F-58819B827586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09C0AC37-AAC0-884A-B25E-2F049567AA7C}" type="pres">
      <dgm:prSet presAssocID="{F63774B8-C25F-ED45-B36F-58819B82758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12FCD846-E277-F84A-94AE-951D4EE86869}" type="pres">
      <dgm:prSet presAssocID="{F254F722-30E4-F843-B8D3-12AB5DCFBA4D}" presName="root2" presStyleCnt="0"/>
      <dgm:spPr/>
    </dgm:pt>
    <dgm:pt modelId="{A977D9A9-0801-B344-8528-E94C308D39A5}" type="pres">
      <dgm:prSet presAssocID="{F254F722-30E4-F843-B8D3-12AB5DCFBA4D}" presName="LevelTwoTextNode" presStyleLbl="node2" presStyleIdx="4" presStyleCnt="5" custScaleY="1275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57C39C-617D-754F-9696-A0CD41A6368C}" type="pres">
      <dgm:prSet presAssocID="{F254F722-30E4-F843-B8D3-12AB5DCFBA4D}" presName="level3hierChild" presStyleCnt="0"/>
      <dgm:spPr/>
    </dgm:pt>
  </dgm:ptLst>
  <dgm:cxnLst>
    <dgm:cxn modelId="{8E001515-A2E8-6847-B4E6-CB1A5DBBDF56}" type="presOf" srcId="{F63774B8-C25F-ED45-B36F-58819B827586}" destId="{09C0AC37-AAC0-884A-B25E-2F049567AA7C}" srcOrd="1" destOrd="0" presId="urn:microsoft.com/office/officeart/2005/8/layout/hierarchy2"/>
    <dgm:cxn modelId="{129A0A7C-6BA6-8145-A686-65184FB32186}" srcId="{0F612623-EC13-6A45-B143-F26283C68A8E}" destId="{F254F722-30E4-F843-B8D3-12AB5DCFBA4D}" srcOrd="4" destOrd="0" parTransId="{F63774B8-C25F-ED45-B36F-58819B827586}" sibTransId="{AF91AAB8-88EB-4643-89C2-42FD9240FE4E}"/>
    <dgm:cxn modelId="{061C2F6B-718B-E943-89B9-9F6E37A20C90}" type="presOf" srcId="{21D7E296-19A8-B248-B6A8-0E9964774B8B}" destId="{51CF8157-32F5-6641-84C1-D978263E6D88}" srcOrd="1" destOrd="0" presId="urn:microsoft.com/office/officeart/2005/8/layout/hierarchy2"/>
    <dgm:cxn modelId="{11D71870-49DA-9E46-8CEC-1984F24A40A2}" srcId="{0F612623-EC13-6A45-B143-F26283C68A8E}" destId="{328F1DC6-4F3B-1A4C-A2A9-1A29A98D135A}" srcOrd="3" destOrd="0" parTransId="{5DD55B69-C19B-0D4D-B75B-D606FB438E5C}" sibTransId="{6748ED62-E3FB-AD4B-B020-53043B5210A9}"/>
    <dgm:cxn modelId="{DD4AFD55-E125-DE46-BD32-4EE826A5C442}" srcId="{72F89488-AA14-7C42-9564-CEDDA2433E95}" destId="{0F612623-EC13-6A45-B143-F26283C68A8E}" srcOrd="0" destOrd="0" parTransId="{6912F9E6-CCFE-7443-A9B1-777D18760AE4}" sibTransId="{431B8B13-3990-6D49-A200-CD0B53DFDF43}"/>
    <dgm:cxn modelId="{196D9D4F-C008-F945-93B9-F059C6426A55}" type="presOf" srcId="{21D7E296-19A8-B248-B6A8-0E9964774B8B}" destId="{11406CB3-0B1C-4D46-A29C-D192633EB08C}" srcOrd="0" destOrd="0" presId="urn:microsoft.com/office/officeart/2005/8/layout/hierarchy2"/>
    <dgm:cxn modelId="{7BE79466-BD8F-924F-8E46-EC170080612F}" type="presOf" srcId="{59474F44-5091-DE4D-953F-3B0B28274F7F}" destId="{73F558B6-1197-F242-89FC-7755E8CF10C0}" srcOrd="0" destOrd="0" presId="urn:microsoft.com/office/officeart/2005/8/layout/hierarchy2"/>
    <dgm:cxn modelId="{A33B0958-7EAF-134C-BD36-FFDAF2DDB71B}" type="presOf" srcId="{328F1DC6-4F3B-1A4C-A2A9-1A29A98D135A}" destId="{EC193942-AC7D-3943-B37D-1E625A3374E4}" srcOrd="0" destOrd="0" presId="urn:microsoft.com/office/officeart/2005/8/layout/hierarchy2"/>
    <dgm:cxn modelId="{5D65E02A-5AFA-E548-BEE9-04D1C2B7D151}" type="presOf" srcId="{C5FEF763-0A10-8540-A85E-CADC6CA61242}" destId="{E6E44D5E-A716-D648-9F1D-1DF646E10C8D}" srcOrd="0" destOrd="0" presId="urn:microsoft.com/office/officeart/2005/8/layout/hierarchy2"/>
    <dgm:cxn modelId="{0F08B36B-1859-3540-891A-E92FA724C2FF}" type="presOf" srcId="{18AECFE0-4A9A-DA4A-82A4-6B08B1B40EEA}" destId="{F3832808-A88C-7941-A949-EDD82C627653}" srcOrd="0" destOrd="0" presId="urn:microsoft.com/office/officeart/2005/8/layout/hierarchy2"/>
    <dgm:cxn modelId="{19564BDC-0F1B-1240-98D2-F9B61C970209}" srcId="{0F612623-EC13-6A45-B143-F26283C68A8E}" destId="{59474F44-5091-DE4D-953F-3B0B28274F7F}" srcOrd="2" destOrd="0" parTransId="{2B22B972-CA4C-CD40-B8CC-A77FD734F87C}" sibTransId="{15D70140-6ABF-4043-8DDA-61C12AFD0AA1}"/>
    <dgm:cxn modelId="{A9773568-645B-5548-B595-5FDE2BE46AFD}" type="presOf" srcId="{0994FEB5-E697-9A45-BBB8-470B6A42A71A}" destId="{4C3D80AE-8F53-8348-85BE-445F0F346EBA}" srcOrd="0" destOrd="0" presId="urn:microsoft.com/office/officeart/2005/8/layout/hierarchy2"/>
    <dgm:cxn modelId="{9383F721-AF12-5D4F-9ED7-0F25948775FB}" type="presOf" srcId="{F63774B8-C25F-ED45-B36F-58819B827586}" destId="{982805D2-E76A-154D-9047-690B9F3F550C}" srcOrd="0" destOrd="0" presId="urn:microsoft.com/office/officeart/2005/8/layout/hierarchy2"/>
    <dgm:cxn modelId="{8CBDC091-5E0B-F04D-8186-B23B540A5AC0}" srcId="{0F612623-EC13-6A45-B143-F26283C68A8E}" destId="{C5FEF763-0A10-8540-A85E-CADC6CA61242}" srcOrd="1" destOrd="0" parTransId="{0994FEB5-E697-9A45-BBB8-470B6A42A71A}" sibTransId="{8CFB789E-F93E-8C4A-BC62-21AC2ADB55D9}"/>
    <dgm:cxn modelId="{45745DDB-BB31-C140-9ED0-6EAA64B9348E}" type="presOf" srcId="{F254F722-30E4-F843-B8D3-12AB5DCFBA4D}" destId="{A977D9A9-0801-B344-8528-E94C308D39A5}" srcOrd="0" destOrd="0" presId="urn:microsoft.com/office/officeart/2005/8/layout/hierarchy2"/>
    <dgm:cxn modelId="{4B7247B9-66F6-CB42-B65D-A57CD10C919E}" type="presOf" srcId="{5DD55B69-C19B-0D4D-B75B-D606FB438E5C}" destId="{BEF025F4-39A4-034B-8626-DFFA823D0C3F}" srcOrd="0" destOrd="0" presId="urn:microsoft.com/office/officeart/2005/8/layout/hierarchy2"/>
    <dgm:cxn modelId="{3A957F0A-210F-A241-B584-7EF7CFF21C71}" type="presOf" srcId="{2B22B972-CA4C-CD40-B8CC-A77FD734F87C}" destId="{8C8F7C4B-5FCF-0840-9A20-1F9F716F08AA}" srcOrd="0" destOrd="0" presId="urn:microsoft.com/office/officeart/2005/8/layout/hierarchy2"/>
    <dgm:cxn modelId="{4522CD7F-1BCB-B04F-B51B-69C5DCF36F45}" type="presOf" srcId="{0F612623-EC13-6A45-B143-F26283C68A8E}" destId="{2E581417-E681-064D-B487-6D5AE9CD215F}" srcOrd="0" destOrd="0" presId="urn:microsoft.com/office/officeart/2005/8/layout/hierarchy2"/>
    <dgm:cxn modelId="{6EF5037C-3370-2F46-8471-26FFC7D68F5D}" type="presOf" srcId="{72F89488-AA14-7C42-9564-CEDDA2433E95}" destId="{7BC98A03-20E7-AA4E-B3F0-7AB4A1B88ED8}" srcOrd="0" destOrd="0" presId="urn:microsoft.com/office/officeart/2005/8/layout/hierarchy2"/>
    <dgm:cxn modelId="{193B34F0-1D63-0243-BAD8-4203F98317E1}" type="presOf" srcId="{5DD55B69-C19B-0D4D-B75B-D606FB438E5C}" destId="{60727D4D-8C97-8E4A-9F8C-C5EB0F2B44B0}" srcOrd="1" destOrd="0" presId="urn:microsoft.com/office/officeart/2005/8/layout/hierarchy2"/>
    <dgm:cxn modelId="{590487E2-695B-7746-8EC7-5C1DC1C25FC4}" type="presOf" srcId="{0994FEB5-E697-9A45-BBB8-470B6A42A71A}" destId="{CC861B78-16E7-ED47-BDE2-3ADC26A32091}" srcOrd="1" destOrd="0" presId="urn:microsoft.com/office/officeart/2005/8/layout/hierarchy2"/>
    <dgm:cxn modelId="{527A58A9-EA33-CF4C-9ED1-91BE3D446AD2}" srcId="{0F612623-EC13-6A45-B143-F26283C68A8E}" destId="{18AECFE0-4A9A-DA4A-82A4-6B08B1B40EEA}" srcOrd="0" destOrd="0" parTransId="{21D7E296-19A8-B248-B6A8-0E9964774B8B}" sibTransId="{87F3BD0E-EE86-1F48-B1C8-87687AC8C313}"/>
    <dgm:cxn modelId="{1B121373-2001-6F42-BBAF-E885E5D733F6}" type="presOf" srcId="{2B22B972-CA4C-CD40-B8CC-A77FD734F87C}" destId="{3F29C9E7-2239-C64A-8236-9F91B6FCB775}" srcOrd="1" destOrd="0" presId="urn:microsoft.com/office/officeart/2005/8/layout/hierarchy2"/>
    <dgm:cxn modelId="{F356222D-FC3C-3A4C-B9A9-2A6AEEA6195D}" type="presParOf" srcId="{7BC98A03-20E7-AA4E-B3F0-7AB4A1B88ED8}" destId="{D10C77E3-2CD7-8D4B-A6D2-DF6240C91510}" srcOrd="0" destOrd="0" presId="urn:microsoft.com/office/officeart/2005/8/layout/hierarchy2"/>
    <dgm:cxn modelId="{72716A6B-3046-1641-A5FE-5CC6EFB29648}" type="presParOf" srcId="{D10C77E3-2CD7-8D4B-A6D2-DF6240C91510}" destId="{2E581417-E681-064D-B487-6D5AE9CD215F}" srcOrd="0" destOrd="0" presId="urn:microsoft.com/office/officeart/2005/8/layout/hierarchy2"/>
    <dgm:cxn modelId="{BB5736E2-394C-E045-974F-7B60A97FE1C8}" type="presParOf" srcId="{D10C77E3-2CD7-8D4B-A6D2-DF6240C91510}" destId="{CA9AE99E-5470-F54C-886C-28F07980958B}" srcOrd="1" destOrd="0" presId="urn:microsoft.com/office/officeart/2005/8/layout/hierarchy2"/>
    <dgm:cxn modelId="{D0F0B1F5-9462-9040-ABDF-08BF2475A126}" type="presParOf" srcId="{CA9AE99E-5470-F54C-886C-28F07980958B}" destId="{11406CB3-0B1C-4D46-A29C-D192633EB08C}" srcOrd="0" destOrd="0" presId="urn:microsoft.com/office/officeart/2005/8/layout/hierarchy2"/>
    <dgm:cxn modelId="{18700E5A-8A5F-244D-8368-6F8383132838}" type="presParOf" srcId="{11406CB3-0B1C-4D46-A29C-D192633EB08C}" destId="{51CF8157-32F5-6641-84C1-D978263E6D88}" srcOrd="0" destOrd="0" presId="urn:microsoft.com/office/officeart/2005/8/layout/hierarchy2"/>
    <dgm:cxn modelId="{1B26051F-6294-0346-895B-F99D55763ED5}" type="presParOf" srcId="{CA9AE99E-5470-F54C-886C-28F07980958B}" destId="{778D44B5-8887-0446-99F1-CF09C34890D9}" srcOrd="1" destOrd="0" presId="urn:microsoft.com/office/officeart/2005/8/layout/hierarchy2"/>
    <dgm:cxn modelId="{83CD3545-62C4-6749-923C-72E5FFDC5109}" type="presParOf" srcId="{778D44B5-8887-0446-99F1-CF09C34890D9}" destId="{F3832808-A88C-7941-A949-EDD82C627653}" srcOrd="0" destOrd="0" presId="urn:microsoft.com/office/officeart/2005/8/layout/hierarchy2"/>
    <dgm:cxn modelId="{F7A7BD3D-80C4-D748-A392-7213BAB7C531}" type="presParOf" srcId="{778D44B5-8887-0446-99F1-CF09C34890D9}" destId="{0C722957-F249-7A40-A0FD-0100F6F886EB}" srcOrd="1" destOrd="0" presId="urn:microsoft.com/office/officeart/2005/8/layout/hierarchy2"/>
    <dgm:cxn modelId="{559B836B-CA48-1E40-85CE-CD72DCFD1579}" type="presParOf" srcId="{CA9AE99E-5470-F54C-886C-28F07980958B}" destId="{4C3D80AE-8F53-8348-85BE-445F0F346EBA}" srcOrd="2" destOrd="0" presId="urn:microsoft.com/office/officeart/2005/8/layout/hierarchy2"/>
    <dgm:cxn modelId="{394849F8-44B6-8740-ABC8-4C9E0CC9F17B}" type="presParOf" srcId="{4C3D80AE-8F53-8348-85BE-445F0F346EBA}" destId="{CC861B78-16E7-ED47-BDE2-3ADC26A32091}" srcOrd="0" destOrd="0" presId="urn:microsoft.com/office/officeart/2005/8/layout/hierarchy2"/>
    <dgm:cxn modelId="{A06C22CE-7344-4543-B638-A807001CA2EF}" type="presParOf" srcId="{CA9AE99E-5470-F54C-886C-28F07980958B}" destId="{E6580CD8-E067-0A49-8117-FBCF3055CEAE}" srcOrd="3" destOrd="0" presId="urn:microsoft.com/office/officeart/2005/8/layout/hierarchy2"/>
    <dgm:cxn modelId="{035A2D44-8194-3F4F-8D86-DECDFF239D62}" type="presParOf" srcId="{E6580CD8-E067-0A49-8117-FBCF3055CEAE}" destId="{E6E44D5E-A716-D648-9F1D-1DF646E10C8D}" srcOrd="0" destOrd="0" presId="urn:microsoft.com/office/officeart/2005/8/layout/hierarchy2"/>
    <dgm:cxn modelId="{16ABF954-6C7B-BE4E-B976-546AA15643F0}" type="presParOf" srcId="{E6580CD8-E067-0A49-8117-FBCF3055CEAE}" destId="{C1B647BD-3BDB-4146-95A4-14A96A04F6F3}" srcOrd="1" destOrd="0" presId="urn:microsoft.com/office/officeart/2005/8/layout/hierarchy2"/>
    <dgm:cxn modelId="{6AE3A4F6-DDE5-8F43-89FD-76A9919C3716}" type="presParOf" srcId="{CA9AE99E-5470-F54C-886C-28F07980958B}" destId="{8C8F7C4B-5FCF-0840-9A20-1F9F716F08AA}" srcOrd="4" destOrd="0" presId="urn:microsoft.com/office/officeart/2005/8/layout/hierarchy2"/>
    <dgm:cxn modelId="{B17583FD-CCB2-A34A-B3AD-71FEBFDDCA4D}" type="presParOf" srcId="{8C8F7C4B-5FCF-0840-9A20-1F9F716F08AA}" destId="{3F29C9E7-2239-C64A-8236-9F91B6FCB775}" srcOrd="0" destOrd="0" presId="urn:microsoft.com/office/officeart/2005/8/layout/hierarchy2"/>
    <dgm:cxn modelId="{B3D5357E-F5E1-514B-A049-7500970C5224}" type="presParOf" srcId="{CA9AE99E-5470-F54C-886C-28F07980958B}" destId="{72425D5C-6523-6D42-B41B-DA4531CA3D13}" srcOrd="5" destOrd="0" presId="urn:microsoft.com/office/officeart/2005/8/layout/hierarchy2"/>
    <dgm:cxn modelId="{5533EE5F-C5B5-2A40-B23D-DE79A542056C}" type="presParOf" srcId="{72425D5C-6523-6D42-B41B-DA4531CA3D13}" destId="{73F558B6-1197-F242-89FC-7755E8CF10C0}" srcOrd="0" destOrd="0" presId="urn:microsoft.com/office/officeart/2005/8/layout/hierarchy2"/>
    <dgm:cxn modelId="{47FABCC3-A780-B74F-90AC-1FFF08D63ED7}" type="presParOf" srcId="{72425D5C-6523-6D42-B41B-DA4531CA3D13}" destId="{F356CCE8-1A65-C84A-AB5D-D67CD8B26848}" srcOrd="1" destOrd="0" presId="urn:microsoft.com/office/officeart/2005/8/layout/hierarchy2"/>
    <dgm:cxn modelId="{73694279-C28E-4945-90B0-DCC54270D501}" type="presParOf" srcId="{CA9AE99E-5470-F54C-886C-28F07980958B}" destId="{BEF025F4-39A4-034B-8626-DFFA823D0C3F}" srcOrd="6" destOrd="0" presId="urn:microsoft.com/office/officeart/2005/8/layout/hierarchy2"/>
    <dgm:cxn modelId="{0DBC7FBB-6717-AC4F-B13E-911E8371DA1E}" type="presParOf" srcId="{BEF025F4-39A4-034B-8626-DFFA823D0C3F}" destId="{60727D4D-8C97-8E4A-9F8C-C5EB0F2B44B0}" srcOrd="0" destOrd="0" presId="urn:microsoft.com/office/officeart/2005/8/layout/hierarchy2"/>
    <dgm:cxn modelId="{818D5D8D-0C53-4D43-BE91-45DDED11B21E}" type="presParOf" srcId="{CA9AE99E-5470-F54C-886C-28F07980958B}" destId="{58682EA5-233B-514E-95E4-B3D0B48F5AE8}" srcOrd="7" destOrd="0" presId="urn:microsoft.com/office/officeart/2005/8/layout/hierarchy2"/>
    <dgm:cxn modelId="{0EA61EDB-ED63-B54E-B2D0-EFD234C32F8A}" type="presParOf" srcId="{58682EA5-233B-514E-95E4-B3D0B48F5AE8}" destId="{EC193942-AC7D-3943-B37D-1E625A3374E4}" srcOrd="0" destOrd="0" presId="urn:microsoft.com/office/officeart/2005/8/layout/hierarchy2"/>
    <dgm:cxn modelId="{BEA302A1-B72D-184D-B809-496C2BCE2456}" type="presParOf" srcId="{58682EA5-233B-514E-95E4-B3D0B48F5AE8}" destId="{5DE838D0-2228-BB4B-A0AD-588FEE7B43FF}" srcOrd="1" destOrd="0" presId="urn:microsoft.com/office/officeart/2005/8/layout/hierarchy2"/>
    <dgm:cxn modelId="{C5F42396-CB7D-DF4F-B51A-5B8B3FC39DA1}" type="presParOf" srcId="{CA9AE99E-5470-F54C-886C-28F07980958B}" destId="{982805D2-E76A-154D-9047-690B9F3F550C}" srcOrd="8" destOrd="0" presId="urn:microsoft.com/office/officeart/2005/8/layout/hierarchy2"/>
    <dgm:cxn modelId="{DD0DFC21-64D1-4C41-AFD2-CC6862263612}" type="presParOf" srcId="{982805D2-E76A-154D-9047-690B9F3F550C}" destId="{09C0AC37-AAC0-884A-B25E-2F049567AA7C}" srcOrd="0" destOrd="0" presId="urn:microsoft.com/office/officeart/2005/8/layout/hierarchy2"/>
    <dgm:cxn modelId="{1595D58E-B2D4-E343-A00B-751EB2464AF4}" type="presParOf" srcId="{CA9AE99E-5470-F54C-886C-28F07980958B}" destId="{12FCD846-E277-F84A-94AE-951D4EE86869}" srcOrd="9" destOrd="0" presId="urn:microsoft.com/office/officeart/2005/8/layout/hierarchy2"/>
    <dgm:cxn modelId="{D249F44A-BF3E-C24C-8A8C-0E8D445D804A}" type="presParOf" srcId="{12FCD846-E277-F84A-94AE-951D4EE86869}" destId="{A977D9A9-0801-B344-8528-E94C308D39A5}" srcOrd="0" destOrd="0" presId="urn:microsoft.com/office/officeart/2005/8/layout/hierarchy2"/>
    <dgm:cxn modelId="{EEF7DB0E-A357-EC47-AF90-1029F6499F24}" type="presParOf" srcId="{12FCD846-E277-F84A-94AE-951D4EE86869}" destId="{AB57C39C-617D-754F-9696-A0CD41A636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64441B-A69F-5444-A2E3-A857824EE9F3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BC8BCB-7F06-D44F-BF8B-68AE807D9C5A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Georgia"/>
              <a:cs typeface="Georgia"/>
            </a:rPr>
            <a:t>Обеспечение доступности помощи по МР</a:t>
          </a:r>
          <a:endParaRPr lang="ru-RU" dirty="0">
            <a:solidFill>
              <a:schemeClr val="bg1"/>
            </a:solidFill>
            <a:latin typeface="Georgia"/>
            <a:cs typeface="Georgia"/>
          </a:endParaRPr>
        </a:p>
      </dgm:t>
    </dgm:pt>
    <dgm:pt modelId="{C366B0A3-CD68-DE4D-8F76-7257F6153FA3}" type="parTrans" cxnId="{B67C8F2B-4F24-B143-A2C3-9A1D4BC04C5C}">
      <dgm:prSet/>
      <dgm:spPr/>
      <dgm:t>
        <a:bodyPr/>
        <a:lstStyle/>
        <a:p>
          <a:endParaRPr lang="ru-RU"/>
        </a:p>
      </dgm:t>
    </dgm:pt>
    <dgm:pt modelId="{E4E5C64F-CFD4-6C43-808D-C5F3BA59791C}" type="sibTrans" cxnId="{B67C8F2B-4F24-B143-A2C3-9A1D4BC04C5C}">
      <dgm:prSet/>
      <dgm:spPr/>
      <dgm:t>
        <a:bodyPr/>
        <a:lstStyle/>
        <a:p>
          <a:endParaRPr lang="ru-RU"/>
        </a:p>
      </dgm:t>
    </dgm:pt>
    <dgm:pt modelId="{64A014C3-0BB0-DC4E-9344-B575EBBBFCF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Количество коек по МР на 10000 населения</a:t>
          </a:r>
          <a:endParaRPr lang="ru-RU" dirty="0">
            <a:latin typeface="Georgia"/>
            <a:cs typeface="Georgia"/>
          </a:endParaRPr>
        </a:p>
      </dgm:t>
    </dgm:pt>
    <dgm:pt modelId="{573DCC66-3E14-5F4E-B427-238B0F3CC56F}" type="parTrans" cxnId="{0313FE35-3125-D641-80DD-D5D0D304B8FA}">
      <dgm:prSet/>
      <dgm:spPr/>
      <dgm:t>
        <a:bodyPr/>
        <a:lstStyle/>
        <a:p>
          <a:endParaRPr lang="ru-RU"/>
        </a:p>
      </dgm:t>
    </dgm:pt>
    <dgm:pt modelId="{94379715-9DEB-A249-B998-F87BB30A5344}" type="sibTrans" cxnId="{0313FE35-3125-D641-80DD-D5D0D304B8FA}">
      <dgm:prSet/>
      <dgm:spPr/>
      <dgm:t>
        <a:bodyPr/>
        <a:lstStyle/>
        <a:p>
          <a:endParaRPr lang="ru-RU"/>
        </a:p>
      </dgm:t>
    </dgm:pt>
    <dgm:pt modelId="{06948A94-B665-3149-B49B-9FD4963B7F8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Количество </a:t>
          </a:r>
          <a:r>
            <a:rPr lang="ru-RU" dirty="0" err="1" smtClean="0">
              <a:latin typeface="Georgia"/>
              <a:cs typeface="Georgia"/>
            </a:rPr>
            <a:t>внестационарных</a:t>
          </a:r>
          <a:r>
            <a:rPr lang="ru-RU" dirty="0" smtClean="0">
              <a:latin typeface="Georgia"/>
              <a:cs typeface="Georgia"/>
            </a:rPr>
            <a:t> форм МР</a:t>
          </a:r>
          <a:endParaRPr lang="ru-RU" dirty="0">
            <a:latin typeface="Georgia"/>
            <a:cs typeface="Georgia"/>
          </a:endParaRPr>
        </a:p>
      </dgm:t>
    </dgm:pt>
    <dgm:pt modelId="{636C60ED-0592-4F4B-B274-C571CDAC5CFA}" type="parTrans" cxnId="{AF6A5DCA-0285-C64C-BCF5-D723FCC8400A}">
      <dgm:prSet/>
      <dgm:spPr/>
      <dgm:t>
        <a:bodyPr/>
        <a:lstStyle/>
        <a:p>
          <a:endParaRPr lang="ru-RU"/>
        </a:p>
      </dgm:t>
    </dgm:pt>
    <dgm:pt modelId="{B8466DD7-7EC9-A947-A186-A6CE23C04821}" type="sibTrans" cxnId="{AF6A5DCA-0285-C64C-BCF5-D723FCC8400A}">
      <dgm:prSet/>
      <dgm:spPr/>
      <dgm:t>
        <a:bodyPr/>
        <a:lstStyle/>
        <a:p>
          <a:endParaRPr lang="ru-RU"/>
        </a:p>
      </dgm:t>
    </dgm:pt>
    <dgm:pt modelId="{7B87FD2C-094A-3049-9759-097878E1C562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Подготовка кадров</a:t>
          </a:r>
          <a:endParaRPr lang="ru-RU" dirty="0">
            <a:latin typeface="Georgia"/>
            <a:cs typeface="Georgia"/>
          </a:endParaRPr>
        </a:p>
      </dgm:t>
    </dgm:pt>
    <dgm:pt modelId="{591F462A-4615-FA43-9EAE-4EB16DA620D8}" type="parTrans" cxnId="{48DC69F4-4079-5A4A-9124-57E70CDBF2D7}">
      <dgm:prSet/>
      <dgm:spPr/>
      <dgm:t>
        <a:bodyPr/>
        <a:lstStyle/>
        <a:p>
          <a:endParaRPr lang="ru-RU"/>
        </a:p>
      </dgm:t>
    </dgm:pt>
    <dgm:pt modelId="{06118AA9-276E-EB44-AE77-9D2BAA9B6ACA}" type="sibTrans" cxnId="{48DC69F4-4079-5A4A-9124-57E70CDBF2D7}">
      <dgm:prSet/>
      <dgm:spPr/>
      <dgm:t>
        <a:bodyPr/>
        <a:lstStyle/>
        <a:p>
          <a:endParaRPr lang="ru-RU"/>
        </a:p>
      </dgm:t>
    </dgm:pt>
    <dgm:pt modelId="{DB75AEBC-4F3A-5740-A1C7-FD5DF0B70AC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Технологии </a:t>
          </a:r>
          <a:endParaRPr lang="ru-RU" dirty="0">
            <a:latin typeface="Georgia"/>
            <a:cs typeface="Georgia"/>
          </a:endParaRPr>
        </a:p>
      </dgm:t>
    </dgm:pt>
    <dgm:pt modelId="{6FFF8916-3851-6C41-89EB-06A780E44D1D}" type="parTrans" cxnId="{B881DDE0-DF36-4443-B2FA-B660316A8E3E}">
      <dgm:prSet/>
      <dgm:spPr/>
      <dgm:t>
        <a:bodyPr/>
        <a:lstStyle/>
        <a:p>
          <a:endParaRPr lang="ru-RU"/>
        </a:p>
      </dgm:t>
    </dgm:pt>
    <dgm:pt modelId="{110DFFB8-C004-7B4E-B0CD-DE81778419C4}" type="sibTrans" cxnId="{B881DDE0-DF36-4443-B2FA-B660316A8E3E}">
      <dgm:prSet/>
      <dgm:spPr/>
      <dgm:t>
        <a:bodyPr/>
        <a:lstStyle/>
        <a:p>
          <a:endParaRPr lang="ru-RU"/>
        </a:p>
      </dgm:t>
    </dgm:pt>
    <dgm:pt modelId="{976D5C84-A15E-3044-9A43-313E098C76C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Управление </a:t>
          </a:r>
          <a:endParaRPr lang="ru-RU" dirty="0">
            <a:latin typeface="Georgia"/>
            <a:cs typeface="Georgia"/>
          </a:endParaRPr>
        </a:p>
      </dgm:t>
    </dgm:pt>
    <dgm:pt modelId="{7C26BAD9-19A0-024C-88AC-E53B6C6A1733}" type="parTrans" cxnId="{E330C715-3243-E645-817B-D328306A214D}">
      <dgm:prSet/>
      <dgm:spPr/>
      <dgm:t>
        <a:bodyPr/>
        <a:lstStyle/>
        <a:p>
          <a:endParaRPr lang="ru-RU"/>
        </a:p>
      </dgm:t>
    </dgm:pt>
    <dgm:pt modelId="{36DA9162-107D-094E-A19E-D316813483C6}" type="sibTrans" cxnId="{E330C715-3243-E645-817B-D328306A214D}">
      <dgm:prSet/>
      <dgm:spPr/>
      <dgm:t>
        <a:bodyPr/>
        <a:lstStyle/>
        <a:p>
          <a:endParaRPr lang="ru-RU"/>
        </a:p>
      </dgm:t>
    </dgm:pt>
    <dgm:pt modelId="{D3F5EE2E-8404-1E45-BCEE-7601B5B0D922}" type="pres">
      <dgm:prSet presAssocID="{AF64441B-A69F-5444-A2E3-A857824EE9F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1BFBCF-E016-EF41-AA6C-D6485CC364E4}" type="pres">
      <dgm:prSet presAssocID="{35BC8BCB-7F06-D44F-BF8B-68AE807D9C5A}" presName="root1" presStyleCnt="0"/>
      <dgm:spPr/>
    </dgm:pt>
    <dgm:pt modelId="{121A5BB2-512D-9F41-B8DE-057B1F61CB2D}" type="pres">
      <dgm:prSet presAssocID="{35BC8BCB-7F06-D44F-BF8B-68AE807D9C5A}" presName="LevelOneTextNode" presStyleLbl="node0" presStyleIdx="0" presStyleCnt="1" custScaleY="206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1A3B64-BD78-734B-ACB4-2D8531AF4183}" type="pres">
      <dgm:prSet presAssocID="{35BC8BCB-7F06-D44F-BF8B-68AE807D9C5A}" presName="level2hierChild" presStyleCnt="0"/>
      <dgm:spPr/>
    </dgm:pt>
    <dgm:pt modelId="{0A59B5C3-BAB8-0C46-A95C-CB78F3A24FBA}" type="pres">
      <dgm:prSet presAssocID="{573DCC66-3E14-5F4E-B427-238B0F3CC56F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DEE054ED-2B34-4541-A9F2-0D7B6EBFF6C9}" type="pres">
      <dgm:prSet presAssocID="{573DCC66-3E14-5F4E-B427-238B0F3CC56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E142FD28-97EF-BE43-91CF-4736D3EDF203}" type="pres">
      <dgm:prSet presAssocID="{64A014C3-0BB0-DC4E-9344-B575EBBBFCF2}" presName="root2" presStyleCnt="0"/>
      <dgm:spPr/>
    </dgm:pt>
    <dgm:pt modelId="{5D85047E-55D8-7F4F-91CC-3A18DA869ED0}" type="pres">
      <dgm:prSet presAssocID="{64A014C3-0BB0-DC4E-9344-B575EBBBFCF2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E2C497-7080-DE40-8328-853CBCF89424}" type="pres">
      <dgm:prSet presAssocID="{64A014C3-0BB0-DC4E-9344-B575EBBBFCF2}" presName="level3hierChild" presStyleCnt="0"/>
      <dgm:spPr/>
    </dgm:pt>
    <dgm:pt modelId="{73055084-1F99-764E-BA2F-C9E584A3B847}" type="pres">
      <dgm:prSet presAssocID="{636C60ED-0592-4F4B-B274-C571CDAC5CFA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0A217BC-56EB-5F4E-B0A3-E2FFF4DB302C}" type="pres">
      <dgm:prSet presAssocID="{636C60ED-0592-4F4B-B274-C571CDAC5CF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0F03528-C08E-E948-9103-30296F0A60B2}" type="pres">
      <dgm:prSet presAssocID="{06948A94-B665-3149-B49B-9FD4963B7F86}" presName="root2" presStyleCnt="0"/>
      <dgm:spPr/>
    </dgm:pt>
    <dgm:pt modelId="{C7841E14-A806-0D4A-9828-D231870AECB2}" type="pres">
      <dgm:prSet presAssocID="{06948A94-B665-3149-B49B-9FD4963B7F86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AF2233-9DE5-3840-829B-6ED7E3A022A2}" type="pres">
      <dgm:prSet presAssocID="{06948A94-B665-3149-B49B-9FD4963B7F86}" presName="level3hierChild" presStyleCnt="0"/>
      <dgm:spPr/>
    </dgm:pt>
    <dgm:pt modelId="{D05F7F6E-E6CD-6248-81A0-89DAB893649B}" type="pres">
      <dgm:prSet presAssocID="{591F462A-4615-FA43-9EAE-4EB16DA620D8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5E352F62-CDD0-7E45-9F19-102E241F2AF1}" type="pres">
      <dgm:prSet presAssocID="{591F462A-4615-FA43-9EAE-4EB16DA620D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9D7CBE0B-0A14-1F48-9888-DEBFE7F6BD7C}" type="pres">
      <dgm:prSet presAssocID="{7B87FD2C-094A-3049-9759-097878E1C562}" presName="root2" presStyleCnt="0"/>
      <dgm:spPr/>
    </dgm:pt>
    <dgm:pt modelId="{969F48FC-9DA0-CC45-88BC-5563C30ECF30}" type="pres">
      <dgm:prSet presAssocID="{7B87FD2C-094A-3049-9759-097878E1C562}" presName="LevelTwoTextNode" presStyleLbl="node2" presStyleIdx="2" presStyleCnt="5" custScaleY="1096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60F500-0ED6-C64C-B448-7787DD823C7D}" type="pres">
      <dgm:prSet presAssocID="{7B87FD2C-094A-3049-9759-097878E1C562}" presName="level3hierChild" presStyleCnt="0"/>
      <dgm:spPr/>
    </dgm:pt>
    <dgm:pt modelId="{AA390F68-E7BA-3246-B5F3-9B15999D782C}" type="pres">
      <dgm:prSet presAssocID="{6FFF8916-3851-6C41-89EB-06A780E44D1D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34CF6D1-4CB1-044E-82B5-3103B69C94DC}" type="pres">
      <dgm:prSet presAssocID="{6FFF8916-3851-6C41-89EB-06A780E44D1D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307851E-BBB9-6A43-9806-2D31DD945E6B}" type="pres">
      <dgm:prSet presAssocID="{DB75AEBC-4F3A-5740-A1C7-FD5DF0B70AC1}" presName="root2" presStyleCnt="0"/>
      <dgm:spPr/>
    </dgm:pt>
    <dgm:pt modelId="{0EA7EA42-916F-3145-A048-878F4061E8F4}" type="pres">
      <dgm:prSet presAssocID="{DB75AEBC-4F3A-5740-A1C7-FD5DF0B70AC1}" presName="LevelTwoTextNode" presStyleLbl="node2" presStyleIdx="3" presStyleCnt="5" custScaleY="114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FD2471-CF02-D246-A288-E81FD0EFD0EF}" type="pres">
      <dgm:prSet presAssocID="{DB75AEBC-4F3A-5740-A1C7-FD5DF0B70AC1}" presName="level3hierChild" presStyleCnt="0"/>
      <dgm:spPr/>
    </dgm:pt>
    <dgm:pt modelId="{9A94B3DF-C9A1-F447-8892-1BD8E3E3992B}" type="pres">
      <dgm:prSet presAssocID="{7C26BAD9-19A0-024C-88AC-E53B6C6A1733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1FEA6B0F-6DE7-6E4D-96F2-921460A5483C}" type="pres">
      <dgm:prSet presAssocID="{7C26BAD9-19A0-024C-88AC-E53B6C6A1733}" presName="connTx" presStyleLbl="parChTrans1D2" presStyleIdx="4" presStyleCnt="5"/>
      <dgm:spPr/>
      <dgm:t>
        <a:bodyPr/>
        <a:lstStyle/>
        <a:p>
          <a:endParaRPr lang="ru-RU"/>
        </a:p>
      </dgm:t>
    </dgm:pt>
    <dgm:pt modelId="{069ACDFB-31D8-8E49-82A6-627E2D3D67DC}" type="pres">
      <dgm:prSet presAssocID="{976D5C84-A15E-3044-9A43-313E098C76C9}" presName="root2" presStyleCnt="0"/>
      <dgm:spPr/>
    </dgm:pt>
    <dgm:pt modelId="{A119C4EA-068D-CB48-808C-8764E143C83E}" type="pres">
      <dgm:prSet presAssocID="{976D5C84-A15E-3044-9A43-313E098C76C9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6E5B8C-6FB7-5347-B87F-7A7789CF7771}" type="pres">
      <dgm:prSet presAssocID="{976D5C84-A15E-3044-9A43-313E098C76C9}" presName="level3hierChild" presStyleCnt="0"/>
      <dgm:spPr/>
    </dgm:pt>
  </dgm:ptLst>
  <dgm:cxnLst>
    <dgm:cxn modelId="{B67C8F2B-4F24-B143-A2C3-9A1D4BC04C5C}" srcId="{AF64441B-A69F-5444-A2E3-A857824EE9F3}" destId="{35BC8BCB-7F06-D44F-BF8B-68AE807D9C5A}" srcOrd="0" destOrd="0" parTransId="{C366B0A3-CD68-DE4D-8F76-7257F6153FA3}" sibTransId="{E4E5C64F-CFD4-6C43-808D-C5F3BA59791C}"/>
    <dgm:cxn modelId="{48DC69F4-4079-5A4A-9124-57E70CDBF2D7}" srcId="{35BC8BCB-7F06-D44F-BF8B-68AE807D9C5A}" destId="{7B87FD2C-094A-3049-9759-097878E1C562}" srcOrd="2" destOrd="0" parTransId="{591F462A-4615-FA43-9EAE-4EB16DA620D8}" sibTransId="{06118AA9-276E-EB44-AE77-9D2BAA9B6ACA}"/>
    <dgm:cxn modelId="{DDE1C0CA-35AD-7643-B695-92A04B6CC107}" type="presOf" srcId="{06948A94-B665-3149-B49B-9FD4963B7F86}" destId="{C7841E14-A806-0D4A-9828-D231870AECB2}" srcOrd="0" destOrd="0" presId="urn:microsoft.com/office/officeart/2005/8/layout/hierarchy2"/>
    <dgm:cxn modelId="{F1817123-DCBF-1C46-84F8-42DA359EF682}" type="presOf" srcId="{636C60ED-0592-4F4B-B274-C571CDAC5CFA}" destId="{50A217BC-56EB-5F4E-B0A3-E2FFF4DB302C}" srcOrd="1" destOrd="0" presId="urn:microsoft.com/office/officeart/2005/8/layout/hierarchy2"/>
    <dgm:cxn modelId="{9F86368F-B0EE-E545-BCE3-4EBF62C7D028}" type="presOf" srcId="{7C26BAD9-19A0-024C-88AC-E53B6C6A1733}" destId="{1FEA6B0F-6DE7-6E4D-96F2-921460A5483C}" srcOrd="1" destOrd="0" presId="urn:microsoft.com/office/officeart/2005/8/layout/hierarchy2"/>
    <dgm:cxn modelId="{BEC73A26-2B78-6641-B029-7755733701A2}" type="presOf" srcId="{591F462A-4615-FA43-9EAE-4EB16DA620D8}" destId="{D05F7F6E-E6CD-6248-81A0-89DAB893649B}" srcOrd="0" destOrd="0" presId="urn:microsoft.com/office/officeart/2005/8/layout/hierarchy2"/>
    <dgm:cxn modelId="{E330C715-3243-E645-817B-D328306A214D}" srcId="{35BC8BCB-7F06-D44F-BF8B-68AE807D9C5A}" destId="{976D5C84-A15E-3044-9A43-313E098C76C9}" srcOrd="4" destOrd="0" parTransId="{7C26BAD9-19A0-024C-88AC-E53B6C6A1733}" sibTransId="{36DA9162-107D-094E-A19E-D316813483C6}"/>
    <dgm:cxn modelId="{50940B90-AEC1-5B4D-B547-4FD363B5947F}" type="presOf" srcId="{6FFF8916-3851-6C41-89EB-06A780E44D1D}" destId="{034CF6D1-4CB1-044E-82B5-3103B69C94DC}" srcOrd="1" destOrd="0" presId="urn:microsoft.com/office/officeart/2005/8/layout/hierarchy2"/>
    <dgm:cxn modelId="{8910D961-CFAC-CA45-8858-7D6862F6494C}" type="presOf" srcId="{7C26BAD9-19A0-024C-88AC-E53B6C6A1733}" destId="{9A94B3DF-C9A1-F447-8892-1BD8E3E3992B}" srcOrd="0" destOrd="0" presId="urn:microsoft.com/office/officeart/2005/8/layout/hierarchy2"/>
    <dgm:cxn modelId="{FD346022-01C3-3D49-AB44-AEA5801A5D5E}" type="presOf" srcId="{35BC8BCB-7F06-D44F-BF8B-68AE807D9C5A}" destId="{121A5BB2-512D-9F41-B8DE-057B1F61CB2D}" srcOrd="0" destOrd="0" presId="urn:microsoft.com/office/officeart/2005/8/layout/hierarchy2"/>
    <dgm:cxn modelId="{D5DAA5F1-1EA2-9B4D-B6B2-BDAD96E24D47}" type="presOf" srcId="{976D5C84-A15E-3044-9A43-313E098C76C9}" destId="{A119C4EA-068D-CB48-808C-8764E143C83E}" srcOrd="0" destOrd="0" presId="urn:microsoft.com/office/officeart/2005/8/layout/hierarchy2"/>
    <dgm:cxn modelId="{1FEB6BB1-6987-224F-A5D2-B63E2F859EDD}" type="presOf" srcId="{573DCC66-3E14-5F4E-B427-238B0F3CC56F}" destId="{DEE054ED-2B34-4541-A9F2-0D7B6EBFF6C9}" srcOrd="1" destOrd="0" presId="urn:microsoft.com/office/officeart/2005/8/layout/hierarchy2"/>
    <dgm:cxn modelId="{AF6A5DCA-0285-C64C-BCF5-D723FCC8400A}" srcId="{35BC8BCB-7F06-D44F-BF8B-68AE807D9C5A}" destId="{06948A94-B665-3149-B49B-9FD4963B7F86}" srcOrd="1" destOrd="0" parTransId="{636C60ED-0592-4F4B-B274-C571CDAC5CFA}" sibTransId="{B8466DD7-7EC9-A947-A186-A6CE23C04821}"/>
    <dgm:cxn modelId="{2D700C84-4FFD-D543-AE7C-DD16D69DBC65}" type="presOf" srcId="{591F462A-4615-FA43-9EAE-4EB16DA620D8}" destId="{5E352F62-CDD0-7E45-9F19-102E241F2AF1}" srcOrd="1" destOrd="0" presId="urn:microsoft.com/office/officeart/2005/8/layout/hierarchy2"/>
    <dgm:cxn modelId="{3A006D58-044A-BB4E-8F9B-8A9FFF2599D7}" type="presOf" srcId="{AF64441B-A69F-5444-A2E3-A857824EE9F3}" destId="{D3F5EE2E-8404-1E45-BCEE-7601B5B0D922}" srcOrd="0" destOrd="0" presId="urn:microsoft.com/office/officeart/2005/8/layout/hierarchy2"/>
    <dgm:cxn modelId="{8A950191-3AD2-6741-AA2E-98F275873420}" type="presOf" srcId="{6FFF8916-3851-6C41-89EB-06A780E44D1D}" destId="{AA390F68-E7BA-3246-B5F3-9B15999D782C}" srcOrd="0" destOrd="0" presId="urn:microsoft.com/office/officeart/2005/8/layout/hierarchy2"/>
    <dgm:cxn modelId="{01C51349-D800-E242-A368-876116CF71ED}" type="presOf" srcId="{7B87FD2C-094A-3049-9759-097878E1C562}" destId="{969F48FC-9DA0-CC45-88BC-5563C30ECF30}" srcOrd="0" destOrd="0" presId="urn:microsoft.com/office/officeart/2005/8/layout/hierarchy2"/>
    <dgm:cxn modelId="{B881DDE0-DF36-4443-B2FA-B660316A8E3E}" srcId="{35BC8BCB-7F06-D44F-BF8B-68AE807D9C5A}" destId="{DB75AEBC-4F3A-5740-A1C7-FD5DF0B70AC1}" srcOrd="3" destOrd="0" parTransId="{6FFF8916-3851-6C41-89EB-06A780E44D1D}" sibTransId="{110DFFB8-C004-7B4E-B0CD-DE81778419C4}"/>
    <dgm:cxn modelId="{0313FE35-3125-D641-80DD-D5D0D304B8FA}" srcId="{35BC8BCB-7F06-D44F-BF8B-68AE807D9C5A}" destId="{64A014C3-0BB0-DC4E-9344-B575EBBBFCF2}" srcOrd="0" destOrd="0" parTransId="{573DCC66-3E14-5F4E-B427-238B0F3CC56F}" sibTransId="{94379715-9DEB-A249-B998-F87BB30A5344}"/>
    <dgm:cxn modelId="{67EF90FA-DD75-B44B-AD70-1BB30990A33F}" type="presOf" srcId="{636C60ED-0592-4F4B-B274-C571CDAC5CFA}" destId="{73055084-1F99-764E-BA2F-C9E584A3B847}" srcOrd="0" destOrd="0" presId="urn:microsoft.com/office/officeart/2005/8/layout/hierarchy2"/>
    <dgm:cxn modelId="{E0335C4F-5AEF-6947-89D1-3C738853CE3E}" type="presOf" srcId="{DB75AEBC-4F3A-5740-A1C7-FD5DF0B70AC1}" destId="{0EA7EA42-916F-3145-A048-878F4061E8F4}" srcOrd="0" destOrd="0" presId="urn:microsoft.com/office/officeart/2005/8/layout/hierarchy2"/>
    <dgm:cxn modelId="{FFC9BF23-D27C-C64A-9863-5B420F4FDCB8}" type="presOf" srcId="{64A014C3-0BB0-DC4E-9344-B575EBBBFCF2}" destId="{5D85047E-55D8-7F4F-91CC-3A18DA869ED0}" srcOrd="0" destOrd="0" presId="urn:microsoft.com/office/officeart/2005/8/layout/hierarchy2"/>
    <dgm:cxn modelId="{8C514257-25B4-DB48-A212-78D411BDF924}" type="presOf" srcId="{573DCC66-3E14-5F4E-B427-238B0F3CC56F}" destId="{0A59B5C3-BAB8-0C46-A95C-CB78F3A24FBA}" srcOrd="0" destOrd="0" presId="urn:microsoft.com/office/officeart/2005/8/layout/hierarchy2"/>
    <dgm:cxn modelId="{A83A7FC8-0490-2144-ACA7-D8390F26C941}" type="presParOf" srcId="{D3F5EE2E-8404-1E45-BCEE-7601B5B0D922}" destId="{821BFBCF-E016-EF41-AA6C-D6485CC364E4}" srcOrd="0" destOrd="0" presId="urn:microsoft.com/office/officeart/2005/8/layout/hierarchy2"/>
    <dgm:cxn modelId="{D7C40700-4613-884A-9876-B043CE0DDD59}" type="presParOf" srcId="{821BFBCF-E016-EF41-AA6C-D6485CC364E4}" destId="{121A5BB2-512D-9F41-B8DE-057B1F61CB2D}" srcOrd="0" destOrd="0" presId="urn:microsoft.com/office/officeart/2005/8/layout/hierarchy2"/>
    <dgm:cxn modelId="{8C879AA8-5193-214E-A020-A52537862A33}" type="presParOf" srcId="{821BFBCF-E016-EF41-AA6C-D6485CC364E4}" destId="{A11A3B64-BD78-734B-ACB4-2D8531AF4183}" srcOrd="1" destOrd="0" presId="urn:microsoft.com/office/officeart/2005/8/layout/hierarchy2"/>
    <dgm:cxn modelId="{6B867991-5919-5D41-907D-462661E78302}" type="presParOf" srcId="{A11A3B64-BD78-734B-ACB4-2D8531AF4183}" destId="{0A59B5C3-BAB8-0C46-A95C-CB78F3A24FBA}" srcOrd="0" destOrd="0" presId="urn:microsoft.com/office/officeart/2005/8/layout/hierarchy2"/>
    <dgm:cxn modelId="{FBA52EA1-C3D9-C144-9EE8-75F64DE81CC2}" type="presParOf" srcId="{0A59B5C3-BAB8-0C46-A95C-CB78F3A24FBA}" destId="{DEE054ED-2B34-4541-A9F2-0D7B6EBFF6C9}" srcOrd="0" destOrd="0" presId="urn:microsoft.com/office/officeart/2005/8/layout/hierarchy2"/>
    <dgm:cxn modelId="{27E40F1C-C66E-4F4E-AEB7-C936173872EB}" type="presParOf" srcId="{A11A3B64-BD78-734B-ACB4-2D8531AF4183}" destId="{E142FD28-97EF-BE43-91CF-4736D3EDF203}" srcOrd="1" destOrd="0" presId="urn:microsoft.com/office/officeart/2005/8/layout/hierarchy2"/>
    <dgm:cxn modelId="{CD46111B-14B9-864B-94A2-411EDC0A23C1}" type="presParOf" srcId="{E142FD28-97EF-BE43-91CF-4736D3EDF203}" destId="{5D85047E-55D8-7F4F-91CC-3A18DA869ED0}" srcOrd="0" destOrd="0" presId="urn:microsoft.com/office/officeart/2005/8/layout/hierarchy2"/>
    <dgm:cxn modelId="{91DEB091-53A0-294D-B1E7-6601A3563E88}" type="presParOf" srcId="{E142FD28-97EF-BE43-91CF-4736D3EDF203}" destId="{8CE2C497-7080-DE40-8328-853CBCF89424}" srcOrd="1" destOrd="0" presId="urn:microsoft.com/office/officeart/2005/8/layout/hierarchy2"/>
    <dgm:cxn modelId="{E6B52604-14C1-0947-918C-4CAE05363331}" type="presParOf" srcId="{A11A3B64-BD78-734B-ACB4-2D8531AF4183}" destId="{73055084-1F99-764E-BA2F-C9E584A3B847}" srcOrd="2" destOrd="0" presId="urn:microsoft.com/office/officeart/2005/8/layout/hierarchy2"/>
    <dgm:cxn modelId="{73B51E86-17EE-8648-872C-23E2A961E117}" type="presParOf" srcId="{73055084-1F99-764E-BA2F-C9E584A3B847}" destId="{50A217BC-56EB-5F4E-B0A3-E2FFF4DB302C}" srcOrd="0" destOrd="0" presId="urn:microsoft.com/office/officeart/2005/8/layout/hierarchy2"/>
    <dgm:cxn modelId="{DC5D8958-D9A6-9443-A158-7A9ACD2E8C26}" type="presParOf" srcId="{A11A3B64-BD78-734B-ACB4-2D8531AF4183}" destId="{50F03528-C08E-E948-9103-30296F0A60B2}" srcOrd="3" destOrd="0" presId="urn:microsoft.com/office/officeart/2005/8/layout/hierarchy2"/>
    <dgm:cxn modelId="{FC4CCC33-D99E-4347-9BCB-C5129261F210}" type="presParOf" srcId="{50F03528-C08E-E948-9103-30296F0A60B2}" destId="{C7841E14-A806-0D4A-9828-D231870AECB2}" srcOrd="0" destOrd="0" presId="urn:microsoft.com/office/officeart/2005/8/layout/hierarchy2"/>
    <dgm:cxn modelId="{E30E1C17-C999-BD44-B8B7-C1770514E6A1}" type="presParOf" srcId="{50F03528-C08E-E948-9103-30296F0A60B2}" destId="{CFAF2233-9DE5-3840-829B-6ED7E3A022A2}" srcOrd="1" destOrd="0" presId="urn:microsoft.com/office/officeart/2005/8/layout/hierarchy2"/>
    <dgm:cxn modelId="{4AEC2F46-389D-3A44-949E-6D732DF1D118}" type="presParOf" srcId="{A11A3B64-BD78-734B-ACB4-2D8531AF4183}" destId="{D05F7F6E-E6CD-6248-81A0-89DAB893649B}" srcOrd="4" destOrd="0" presId="urn:microsoft.com/office/officeart/2005/8/layout/hierarchy2"/>
    <dgm:cxn modelId="{1E9BC64F-6C7A-DD4D-BEB5-34D3D3ECA7E3}" type="presParOf" srcId="{D05F7F6E-E6CD-6248-81A0-89DAB893649B}" destId="{5E352F62-CDD0-7E45-9F19-102E241F2AF1}" srcOrd="0" destOrd="0" presId="urn:microsoft.com/office/officeart/2005/8/layout/hierarchy2"/>
    <dgm:cxn modelId="{A94FE1B8-BF5C-FC42-A280-DE72B4F93E56}" type="presParOf" srcId="{A11A3B64-BD78-734B-ACB4-2D8531AF4183}" destId="{9D7CBE0B-0A14-1F48-9888-DEBFE7F6BD7C}" srcOrd="5" destOrd="0" presId="urn:microsoft.com/office/officeart/2005/8/layout/hierarchy2"/>
    <dgm:cxn modelId="{6DEFAFE6-E28E-1740-A4A2-770BFB7C9BB6}" type="presParOf" srcId="{9D7CBE0B-0A14-1F48-9888-DEBFE7F6BD7C}" destId="{969F48FC-9DA0-CC45-88BC-5563C30ECF30}" srcOrd="0" destOrd="0" presId="urn:microsoft.com/office/officeart/2005/8/layout/hierarchy2"/>
    <dgm:cxn modelId="{94660140-6761-5D46-A037-3B21D9DC9099}" type="presParOf" srcId="{9D7CBE0B-0A14-1F48-9888-DEBFE7F6BD7C}" destId="{A360F500-0ED6-C64C-B448-7787DD823C7D}" srcOrd="1" destOrd="0" presId="urn:microsoft.com/office/officeart/2005/8/layout/hierarchy2"/>
    <dgm:cxn modelId="{81AFAC75-50AA-F94A-A1B2-88839182CA93}" type="presParOf" srcId="{A11A3B64-BD78-734B-ACB4-2D8531AF4183}" destId="{AA390F68-E7BA-3246-B5F3-9B15999D782C}" srcOrd="6" destOrd="0" presId="urn:microsoft.com/office/officeart/2005/8/layout/hierarchy2"/>
    <dgm:cxn modelId="{CE2627A0-D480-7541-A783-CFD444B8A081}" type="presParOf" srcId="{AA390F68-E7BA-3246-B5F3-9B15999D782C}" destId="{034CF6D1-4CB1-044E-82B5-3103B69C94DC}" srcOrd="0" destOrd="0" presId="urn:microsoft.com/office/officeart/2005/8/layout/hierarchy2"/>
    <dgm:cxn modelId="{D8C1360C-CCB6-604B-846A-6C6BA15C7859}" type="presParOf" srcId="{A11A3B64-BD78-734B-ACB4-2D8531AF4183}" destId="{7307851E-BBB9-6A43-9806-2D31DD945E6B}" srcOrd="7" destOrd="0" presId="urn:microsoft.com/office/officeart/2005/8/layout/hierarchy2"/>
    <dgm:cxn modelId="{FC7328F7-22D2-0C49-A0F5-456D8215F418}" type="presParOf" srcId="{7307851E-BBB9-6A43-9806-2D31DD945E6B}" destId="{0EA7EA42-916F-3145-A048-878F4061E8F4}" srcOrd="0" destOrd="0" presId="urn:microsoft.com/office/officeart/2005/8/layout/hierarchy2"/>
    <dgm:cxn modelId="{33D0D391-CC38-C241-8AE4-FEA4E904DAB4}" type="presParOf" srcId="{7307851E-BBB9-6A43-9806-2D31DD945E6B}" destId="{1AFD2471-CF02-D246-A288-E81FD0EFD0EF}" srcOrd="1" destOrd="0" presId="urn:microsoft.com/office/officeart/2005/8/layout/hierarchy2"/>
    <dgm:cxn modelId="{514CC541-898D-8C42-8DA4-47892C1B378D}" type="presParOf" srcId="{A11A3B64-BD78-734B-ACB4-2D8531AF4183}" destId="{9A94B3DF-C9A1-F447-8892-1BD8E3E3992B}" srcOrd="8" destOrd="0" presId="urn:microsoft.com/office/officeart/2005/8/layout/hierarchy2"/>
    <dgm:cxn modelId="{791EC5DD-9A7A-5E41-A322-AE7CE1E427BF}" type="presParOf" srcId="{9A94B3DF-C9A1-F447-8892-1BD8E3E3992B}" destId="{1FEA6B0F-6DE7-6E4D-96F2-921460A5483C}" srcOrd="0" destOrd="0" presId="urn:microsoft.com/office/officeart/2005/8/layout/hierarchy2"/>
    <dgm:cxn modelId="{463B4032-D743-E240-B60D-E3E3524ABF83}" type="presParOf" srcId="{A11A3B64-BD78-734B-ACB4-2D8531AF4183}" destId="{069ACDFB-31D8-8E49-82A6-627E2D3D67DC}" srcOrd="9" destOrd="0" presId="urn:microsoft.com/office/officeart/2005/8/layout/hierarchy2"/>
    <dgm:cxn modelId="{6C00FE2E-08E0-D643-A8F4-61F947F9BB05}" type="presParOf" srcId="{069ACDFB-31D8-8E49-82A6-627E2D3D67DC}" destId="{A119C4EA-068D-CB48-808C-8764E143C83E}" srcOrd="0" destOrd="0" presId="urn:microsoft.com/office/officeart/2005/8/layout/hierarchy2"/>
    <dgm:cxn modelId="{7DD9878A-6F63-0C45-A6EC-09F05DA61502}" type="presParOf" srcId="{069ACDFB-31D8-8E49-82A6-627E2D3D67DC}" destId="{A76E5B8C-6FB7-5347-B87F-7A7789CF77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64441B-A69F-5444-A2E3-A857824EE9F3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BC8BCB-7F06-D44F-BF8B-68AE807D9C5A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Georgia"/>
              <a:cs typeface="Georgia"/>
            </a:rPr>
            <a:t>Нуждающиеся в МР</a:t>
          </a:r>
        </a:p>
        <a:p>
          <a:r>
            <a:rPr lang="ru-RU" b="1" dirty="0" smtClean="0">
              <a:solidFill>
                <a:schemeClr val="bg1"/>
              </a:solidFill>
              <a:latin typeface="Georgia"/>
              <a:cs typeface="Georgia"/>
            </a:rPr>
            <a:t>От количества граждан</a:t>
          </a:r>
          <a:endParaRPr lang="ru-RU" b="1" dirty="0">
            <a:solidFill>
              <a:schemeClr val="bg1"/>
            </a:solidFill>
            <a:latin typeface="Georgia"/>
            <a:cs typeface="Georgia"/>
          </a:endParaRPr>
        </a:p>
      </dgm:t>
    </dgm:pt>
    <dgm:pt modelId="{C366B0A3-CD68-DE4D-8F76-7257F6153FA3}" type="parTrans" cxnId="{B67C8F2B-4F24-B143-A2C3-9A1D4BC04C5C}">
      <dgm:prSet/>
      <dgm:spPr/>
      <dgm:t>
        <a:bodyPr/>
        <a:lstStyle/>
        <a:p>
          <a:endParaRPr lang="ru-RU"/>
        </a:p>
      </dgm:t>
    </dgm:pt>
    <dgm:pt modelId="{E4E5C64F-CFD4-6C43-808D-C5F3BA59791C}" type="sibTrans" cxnId="{B67C8F2B-4F24-B143-A2C3-9A1D4BC04C5C}">
      <dgm:prSet/>
      <dgm:spPr/>
      <dgm:t>
        <a:bodyPr/>
        <a:lstStyle/>
        <a:p>
          <a:endParaRPr lang="ru-RU"/>
        </a:p>
      </dgm:t>
    </dgm:pt>
    <dgm:pt modelId="{64A014C3-0BB0-DC4E-9344-B575EBBBFCF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Пациенты с выраженным нарушением функций</a:t>
          </a:r>
          <a:endParaRPr lang="ru-RU" dirty="0">
            <a:latin typeface="Georgia"/>
            <a:cs typeface="Georgia"/>
          </a:endParaRPr>
        </a:p>
      </dgm:t>
    </dgm:pt>
    <dgm:pt modelId="{573DCC66-3E14-5F4E-B427-238B0F3CC56F}" type="parTrans" cxnId="{0313FE35-3125-D641-80DD-D5D0D304B8FA}">
      <dgm:prSet/>
      <dgm:spPr/>
      <dgm:t>
        <a:bodyPr/>
        <a:lstStyle/>
        <a:p>
          <a:endParaRPr lang="ru-RU"/>
        </a:p>
      </dgm:t>
    </dgm:pt>
    <dgm:pt modelId="{94379715-9DEB-A249-B998-F87BB30A5344}" type="sibTrans" cxnId="{0313FE35-3125-D641-80DD-D5D0D304B8FA}">
      <dgm:prSet/>
      <dgm:spPr/>
      <dgm:t>
        <a:bodyPr/>
        <a:lstStyle/>
        <a:p>
          <a:endParaRPr lang="ru-RU"/>
        </a:p>
      </dgm:t>
    </dgm:pt>
    <dgm:pt modelId="{06948A94-B665-3149-B49B-9FD4963B7F8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Инвалиды </a:t>
          </a:r>
          <a:endParaRPr lang="ru-RU" dirty="0">
            <a:latin typeface="Georgia"/>
            <a:cs typeface="Georgia"/>
          </a:endParaRPr>
        </a:p>
      </dgm:t>
    </dgm:pt>
    <dgm:pt modelId="{636C60ED-0592-4F4B-B274-C571CDAC5CFA}" type="parTrans" cxnId="{AF6A5DCA-0285-C64C-BCF5-D723FCC8400A}">
      <dgm:prSet/>
      <dgm:spPr/>
      <dgm:t>
        <a:bodyPr/>
        <a:lstStyle/>
        <a:p>
          <a:endParaRPr lang="ru-RU"/>
        </a:p>
      </dgm:t>
    </dgm:pt>
    <dgm:pt modelId="{B8466DD7-7EC9-A947-A186-A6CE23C04821}" type="sibTrans" cxnId="{AF6A5DCA-0285-C64C-BCF5-D723FCC8400A}">
      <dgm:prSet/>
      <dgm:spPr/>
      <dgm:t>
        <a:bodyPr/>
        <a:lstStyle/>
        <a:p>
          <a:endParaRPr lang="ru-RU"/>
        </a:p>
      </dgm:t>
    </dgm:pt>
    <dgm:pt modelId="{1BAFBE31-B51C-284F-83E9-7A80A6C4832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Georgia" pitchFamily="18" charset="0"/>
            </a:rPr>
            <a:t>Хронический процесс</a:t>
          </a:r>
          <a:endParaRPr lang="ru-RU" dirty="0">
            <a:latin typeface="Georgia"/>
            <a:cs typeface="Georgia"/>
          </a:endParaRPr>
        </a:p>
      </dgm:t>
    </dgm:pt>
    <dgm:pt modelId="{E563F62C-AE01-8A4D-9BDB-44331B2D777D}" type="sibTrans" cxnId="{AE90EC00-55D6-504E-8BA1-C05E6DE65618}">
      <dgm:prSet/>
      <dgm:spPr/>
      <dgm:t>
        <a:bodyPr/>
        <a:lstStyle/>
        <a:p>
          <a:endParaRPr lang="ru-RU"/>
        </a:p>
      </dgm:t>
    </dgm:pt>
    <dgm:pt modelId="{690EE4F3-24F1-D340-B3DA-D48D59081E76}" type="parTrans" cxnId="{AE90EC00-55D6-504E-8BA1-C05E6DE65618}">
      <dgm:prSet/>
      <dgm:spPr/>
      <dgm:t>
        <a:bodyPr/>
        <a:lstStyle/>
        <a:p>
          <a:endParaRPr lang="ru-RU"/>
        </a:p>
      </dgm:t>
    </dgm:pt>
    <dgm:pt modelId="{A444B5EF-83F0-DC46-9695-FC54BCB778D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Georgia"/>
              <a:cs typeface="Georgia"/>
            </a:rPr>
            <a:t>Состояние после заболеваний и травм</a:t>
          </a:r>
          <a:endParaRPr lang="ru-RU" dirty="0">
            <a:latin typeface="Georgia"/>
            <a:cs typeface="Georgia"/>
          </a:endParaRPr>
        </a:p>
      </dgm:t>
    </dgm:pt>
    <dgm:pt modelId="{A55BBC9A-57EC-4C41-9828-1B2994729A43}" type="sibTrans" cxnId="{64634681-B8B9-BD47-AE90-46BF4FAAE2C6}">
      <dgm:prSet/>
      <dgm:spPr/>
      <dgm:t>
        <a:bodyPr/>
        <a:lstStyle/>
        <a:p>
          <a:endParaRPr lang="ru-RU"/>
        </a:p>
      </dgm:t>
    </dgm:pt>
    <dgm:pt modelId="{65FA9BD8-D6DB-3B41-B0F4-0627ADE38D53}" type="parTrans" cxnId="{64634681-B8B9-BD47-AE90-46BF4FAAE2C6}">
      <dgm:prSet/>
      <dgm:spPr/>
      <dgm:t>
        <a:bodyPr/>
        <a:lstStyle/>
        <a:p>
          <a:endParaRPr lang="ru-RU"/>
        </a:p>
      </dgm:t>
    </dgm:pt>
    <dgm:pt modelId="{D436483E-BDBC-4703-BB06-4A154F82043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Georgia" pitchFamily="18" charset="0"/>
            </a:rPr>
            <a:t>Первичное нарушение</a:t>
          </a:r>
          <a:endParaRPr lang="ru-RU" dirty="0">
            <a:latin typeface="Georgia" pitchFamily="18" charset="0"/>
          </a:endParaRPr>
        </a:p>
      </dgm:t>
    </dgm:pt>
    <dgm:pt modelId="{ED2590D4-91A1-4A76-9424-3625940D0342}" type="parTrans" cxnId="{51896949-37FF-4341-B3D7-55B010FCD2C6}">
      <dgm:prSet/>
      <dgm:spPr/>
      <dgm:t>
        <a:bodyPr/>
        <a:lstStyle/>
        <a:p>
          <a:endParaRPr lang="ru-RU"/>
        </a:p>
      </dgm:t>
    </dgm:pt>
    <dgm:pt modelId="{AF479CB6-9DAE-4A5E-8716-D7216A56ECEA}" type="sibTrans" cxnId="{51896949-37FF-4341-B3D7-55B010FCD2C6}">
      <dgm:prSet/>
      <dgm:spPr/>
      <dgm:t>
        <a:bodyPr/>
        <a:lstStyle/>
        <a:p>
          <a:endParaRPr lang="ru-RU"/>
        </a:p>
      </dgm:t>
    </dgm:pt>
    <dgm:pt modelId="{B07217C2-C019-5340-A30F-9B3ED186DCF1}" type="pres">
      <dgm:prSet presAssocID="{AF64441B-A69F-5444-A2E3-A857824EE9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DB5F8A-E981-E84E-839F-62C99C95CE7B}" type="pres">
      <dgm:prSet presAssocID="{35BC8BCB-7F06-D44F-BF8B-68AE807D9C5A}" presName="hierRoot1" presStyleCnt="0"/>
      <dgm:spPr/>
    </dgm:pt>
    <dgm:pt modelId="{07CA0C0F-2F00-3E4C-B6F9-C5486F5BD140}" type="pres">
      <dgm:prSet presAssocID="{35BC8BCB-7F06-D44F-BF8B-68AE807D9C5A}" presName="composite" presStyleCnt="0"/>
      <dgm:spPr/>
    </dgm:pt>
    <dgm:pt modelId="{2D0D3BF1-F7AC-634A-8CB6-EFF679345155}" type="pres">
      <dgm:prSet presAssocID="{35BC8BCB-7F06-D44F-BF8B-68AE807D9C5A}" presName="background" presStyleLbl="node0" presStyleIdx="0" presStyleCnt="1"/>
      <dgm:spPr/>
    </dgm:pt>
    <dgm:pt modelId="{40505209-CDF1-414B-BAC8-E2580A563B60}" type="pres">
      <dgm:prSet presAssocID="{35BC8BCB-7F06-D44F-BF8B-68AE807D9C5A}" presName="text" presStyleLbl="fgAcc0" presStyleIdx="0" presStyleCnt="1" custScaleX="119532" custScaleY="133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16FFEC-2F7F-6241-852D-138591305269}" type="pres">
      <dgm:prSet presAssocID="{35BC8BCB-7F06-D44F-BF8B-68AE807D9C5A}" presName="hierChild2" presStyleCnt="0"/>
      <dgm:spPr/>
    </dgm:pt>
    <dgm:pt modelId="{E477363A-FA5A-0045-ABA6-F6BF67399F0A}" type="pres">
      <dgm:prSet presAssocID="{573DCC66-3E14-5F4E-B427-238B0F3CC56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B2A1DA4-79FA-3846-8A67-A8BFCA498292}" type="pres">
      <dgm:prSet presAssocID="{64A014C3-0BB0-DC4E-9344-B575EBBBFCF2}" presName="hierRoot2" presStyleCnt="0"/>
      <dgm:spPr/>
    </dgm:pt>
    <dgm:pt modelId="{A203E65A-443A-EC4E-85B4-E7659BEC7F42}" type="pres">
      <dgm:prSet presAssocID="{64A014C3-0BB0-DC4E-9344-B575EBBBFCF2}" presName="composite2" presStyleCnt="0"/>
      <dgm:spPr/>
    </dgm:pt>
    <dgm:pt modelId="{4E427D04-43AF-C744-9CCC-8573DF762EDA}" type="pres">
      <dgm:prSet presAssocID="{64A014C3-0BB0-DC4E-9344-B575EBBBFCF2}" presName="background2" presStyleLbl="node2" presStyleIdx="0" presStyleCnt="2"/>
      <dgm:spPr/>
    </dgm:pt>
    <dgm:pt modelId="{F7F86220-5EEA-5142-8790-86FE3EA92F31}" type="pres">
      <dgm:prSet presAssocID="{64A014C3-0BB0-DC4E-9344-B575EBBBFCF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40F8CB-7235-8845-B648-E4CCB36E169B}" type="pres">
      <dgm:prSet presAssocID="{64A014C3-0BB0-DC4E-9344-B575EBBBFCF2}" presName="hierChild3" presStyleCnt="0"/>
      <dgm:spPr/>
    </dgm:pt>
    <dgm:pt modelId="{8114CCDB-95A6-C849-90EE-B545C768A53F}" type="pres">
      <dgm:prSet presAssocID="{65FA9BD8-D6DB-3B41-B0F4-0627ADE38D53}" presName="Name17" presStyleLbl="parChTrans1D3" presStyleIdx="0" presStyleCnt="2"/>
      <dgm:spPr/>
      <dgm:t>
        <a:bodyPr/>
        <a:lstStyle/>
        <a:p>
          <a:endParaRPr lang="ru-RU"/>
        </a:p>
      </dgm:t>
    </dgm:pt>
    <dgm:pt modelId="{EEEC8AF6-FA97-4742-B9B6-EB4003F7D8B7}" type="pres">
      <dgm:prSet presAssocID="{A444B5EF-83F0-DC46-9695-FC54BCB778D5}" presName="hierRoot3" presStyleCnt="0"/>
      <dgm:spPr/>
    </dgm:pt>
    <dgm:pt modelId="{BD0DBD8A-4334-644B-8E18-FF9071CBE949}" type="pres">
      <dgm:prSet presAssocID="{A444B5EF-83F0-DC46-9695-FC54BCB778D5}" presName="composite3" presStyleCnt="0"/>
      <dgm:spPr/>
    </dgm:pt>
    <dgm:pt modelId="{9F693083-57F7-AE44-A62E-405D9B41F187}" type="pres">
      <dgm:prSet presAssocID="{A444B5EF-83F0-DC46-9695-FC54BCB778D5}" presName="background3" presStyleLbl="node3" presStyleIdx="0" presStyleCnt="2"/>
      <dgm:spPr/>
    </dgm:pt>
    <dgm:pt modelId="{1D14E4C4-B5C9-F642-86A3-8F721974022D}" type="pres">
      <dgm:prSet presAssocID="{A444B5EF-83F0-DC46-9695-FC54BCB778D5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2730B8-36D7-D247-B4ED-65D7B72B2A48}" type="pres">
      <dgm:prSet presAssocID="{A444B5EF-83F0-DC46-9695-FC54BCB778D5}" presName="hierChild4" presStyleCnt="0"/>
      <dgm:spPr/>
    </dgm:pt>
    <dgm:pt modelId="{5F963733-1DDF-4BB0-9E2E-513725DEC854}" type="pres">
      <dgm:prSet presAssocID="{ED2590D4-91A1-4A76-9424-3625940D0342}" presName="Name23" presStyleLbl="parChTrans1D4" presStyleIdx="0" presStyleCnt="1"/>
      <dgm:spPr/>
      <dgm:t>
        <a:bodyPr/>
        <a:lstStyle/>
        <a:p>
          <a:endParaRPr lang="ru-RU"/>
        </a:p>
      </dgm:t>
    </dgm:pt>
    <dgm:pt modelId="{091B9812-F011-4ACB-B91B-5A26D472E2BC}" type="pres">
      <dgm:prSet presAssocID="{D436483E-BDBC-4703-BB06-4A154F82043E}" presName="hierRoot4" presStyleCnt="0"/>
      <dgm:spPr/>
    </dgm:pt>
    <dgm:pt modelId="{CD18B1FE-5989-49ED-B05C-1BD180F3C421}" type="pres">
      <dgm:prSet presAssocID="{D436483E-BDBC-4703-BB06-4A154F82043E}" presName="composite4" presStyleCnt="0"/>
      <dgm:spPr/>
    </dgm:pt>
    <dgm:pt modelId="{6C80E669-62D5-48E7-82F1-D2CDC3717F06}" type="pres">
      <dgm:prSet presAssocID="{D436483E-BDBC-4703-BB06-4A154F82043E}" presName="background4" presStyleLbl="node4" presStyleIdx="0" presStyleCnt="1"/>
      <dgm:spPr/>
    </dgm:pt>
    <dgm:pt modelId="{6F47471B-B440-41C1-A4A6-EA4CD8851D35}" type="pres">
      <dgm:prSet presAssocID="{D436483E-BDBC-4703-BB06-4A154F82043E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F4CD33-CDA4-40D8-8293-E379A59D9579}" type="pres">
      <dgm:prSet presAssocID="{D436483E-BDBC-4703-BB06-4A154F82043E}" presName="hierChild5" presStyleCnt="0"/>
      <dgm:spPr/>
    </dgm:pt>
    <dgm:pt modelId="{233203CE-E048-FE46-BA33-497BED0214BE}" type="pres">
      <dgm:prSet presAssocID="{690EE4F3-24F1-D340-B3DA-D48D59081E76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3B56C8D-4BD5-1B45-A8C7-05F536117B9C}" type="pres">
      <dgm:prSet presAssocID="{1BAFBE31-B51C-284F-83E9-7A80A6C48321}" presName="hierRoot3" presStyleCnt="0"/>
      <dgm:spPr/>
    </dgm:pt>
    <dgm:pt modelId="{764C4212-4370-B24C-8A8E-EF17DE1DAC27}" type="pres">
      <dgm:prSet presAssocID="{1BAFBE31-B51C-284F-83E9-7A80A6C48321}" presName="composite3" presStyleCnt="0"/>
      <dgm:spPr/>
    </dgm:pt>
    <dgm:pt modelId="{53FC98E9-F413-1442-9D68-F74323EBB2AD}" type="pres">
      <dgm:prSet presAssocID="{1BAFBE31-B51C-284F-83E9-7A80A6C48321}" presName="background3" presStyleLbl="node3" presStyleIdx="1" presStyleCnt="2"/>
      <dgm:spPr/>
    </dgm:pt>
    <dgm:pt modelId="{9449C27B-F399-1A4A-97A8-E814EE4A1BB7}" type="pres">
      <dgm:prSet presAssocID="{1BAFBE31-B51C-284F-83E9-7A80A6C48321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CFBF66-45A3-8C48-B95A-457AE0CA75C2}" type="pres">
      <dgm:prSet presAssocID="{1BAFBE31-B51C-284F-83E9-7A80A6C48321}" presName="hierChild4" presStyleCnt="0"/>
      <dgm:spPr/>
    </dgm:pt>
    <dgm:pt modelId="{9F046A41-BD5C-074B-B8F3-9F8EEA91C1D5}" type="pres">
      <dgm:prSet presAssocID="{636C60ED-0592-4F4B-B274-C571CDAC5CF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812E1C2-6037-A24F-953A-602DC121531B}" type="pres">
      <dgm:prSet presAssocID="{06948A94-B665-3149-B49B-9FD4963B7F86}" presName="hierRoot2" presStyleCnt="0"/>
      <dgm:spPr/>
    </dgm:pt>
    <dgm:pt modelId="{8FFFBE3D-1724-1441-A966-8BC26F574040}" type="pres">
      <dgm:prSet presAssocID="{06948A94-B665-3149-B49B-9FD4963B7F86}" presName="composite2" presStyleCnt="0"/>
      <dgm:spPr/>
    </dgm:pt>
    <dgm:pt modelId="{56C8FFBF-B2E8-6246-A610-0FE7AD563830}" type="pres">
      <dgm:prSet presAssocID="{06948A94-B665-3149-B49B-9FD4963B7F86}" presName="background2" presStyleLbl="node2" presStyleIdx="1" presStyleCnt="2"/>
      <dgm:spPr/>
    </dgm:pt>
    <dgm:pt modelId="{9675204A-4C20-2242-BD45-115B04D2B723}" type="pres">
      <dgm:prSet presAssocID="{06948A94-B665-3149-B49B-9FD4963B7F8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D9C0C5-2074-3F4F-A745-152FD4A6EF70}" type="pres">
      <dgm:prSet presAssocID="{06948A94-B665-3149-B49B-9FD4963B7F86}" presName="hierChild3" presStyleCnt="0"/>
      <dgm:spPr/>
    </dgm:pt>
  </dgm:ptLst>
  <dgm:cxnLst>
    <dgm:cxn modelId="{64634681-B8B9-BD47-AE90-46BF4FAAE2C6}" srcId="{64A014C3-0BB0-DC4E-9344-B575EBBBFCF2}" destId="{A444B5EF-83F0-DC46-9695-FC54BCB778D5}" srcOrd="0" destOrd="0" parTransId="{65FA9BD8-D6DB-3B41-B0F4-0627ADE38D53}" sibTransId="{A55BBC9A-57EC-4C41-9828-1B2994729A43}"/>
    <dgm:cxn modelId="{B67C8F2B-4F24-B143-A2C3-9A1D4BC04C5C}" srcId="{AF64441B-A69F-5444-A2E3-A857824EE9F3}" destId="{35BC8BCB-7F06-D44F-BF8B-68AE807D9C5A}" srcOrd="0" destOrd="0" parTransId="{C366B0A3-CD68-DE4D-8F76-7257F6153FA3}" sibTransId="{E4E5C64F-CFD4-6C43-808D-C5F3BA59791C}"/>
    <dgm:cxn modelId="{AE90EC00-55D6-504E-8BA1-C05E6DE65618}" srcId="{64A014C3-0BB0-DC4E-9344-B575EBBBFCF2}" destId="{1BAFBE31-B51C-284F-83E9-7A80A6C48321}" srcOrd="1" destOrd="0" parTransId="{690EE4F3-24F1-D340-B3DA-D48D59081E76}" sibTransId="{E563F62C-AE01-8A4D-9BDB-44331B2D777D}"/>
    <dgm:cxn modelId="{42143AA6-B797-2D42-9A5F-CE9688D616DE}" type="presOf" srcId="{1BAFBE31-B51C-284F-83E9-7A80A6C48321}" destId="{9449C27B-F399-1A4A-97A8-E814EE4A1BB7}" srcOrd="0" destOrd="0" presId="urn:microsoft.com/office/officeart/2005/8/layout/hierarchy1"/>
    <dgm:cxn modelId="{0A8189BF-2A85-5045-B6AA-27E3C5B4A25C}" type="presOf" srcId="{64A014C3-0BB0-DC4E-9344-B575EBBBFCF2}" destId="{F7F86220-5EEA-5142-8790-86FE3EA92F31}" srcOrd="0" destOrd="0" presId="urn:microsoft.com/office/officeart/2005/8/layout/hierarchy1"/>
    <dgm:cxn modelId="{E570EE61-4E70-4244-BFB2-55D19531AB93}" type="presOf" srcId="{35BC8BCB-7F06-D44F-BF8B-68AE807D9C5A}" destId="{40505209-CDF1-414B-BAC8-E2580A563B60}" srcOrd="0" destOrd="0" presId="urn:microsoft.com/office/officeart/2005/8/layout/hierarchy1"/>
    <dgm:cxn modelId="{9BA8E80D-17AB-7D47-AA71-F4D5AF9302FC}" type="presOf" srcId="{690EE4F3-24F1-D340-B3DA-D48D59081E76}" destId="{233203CE-E048-FE46-BA33-497BED0214BE}" srcOrd="0" destOrd="0" presId="urn:microsoft.com/office/officeart/2005/8/layout/hierarchy1"/>
    <dgm:cxn modelId="{EF674286-6BC3-B344-BFD9-38A997525D7A}" type="presOf" srcId="{A444B5EF-83F0-DC46-9695-FC54BCB778D5}" destId="{1D14E4C4-B5C9-F642-86A3-8F721974022D}" srcOrd="0" destOrd="0" presId="urn:microsoft.com/office/officeart/2005/8/layout/hierarchy1"/>
    <dgm:cxn modelId="{51896949-37FF-4341-B3D7-55B010FCD2C6}" srcId="{A444B5EF-83F0-DC46-9695-FC54BCB778D5}" destId="{D436483E-BDBC-4703-BB06-4A154F82043E}" srcOrd="0" destOrd="0" parTransId="{ED2590D4-91A1-4A76-9424-3625940D0342}" sibTransId="{AF479CB6-9DAE-4A5E-8716-D7216A56ECEA}"/>
    <dgm:cxn modelId="{8AD29270-7513-D448-9112-90D417F15A6E}" type="presOf" srcId="{573DCC66-3E14-5F4E-B427-238B0F3CC56F}" destId="{E477363A-FA5A-0045-ABA6-F6BF67399F0A}" srcOrd="0" destOrd="0" presId="urn:microsoft.com/office/officeart/2005/8/layout/hierarchy1"/>
    <dgm:cxn modelId="{AF6A5DCA-0285-C64C-BCF5-D723FCC8400A}" srcId="{35BC8BCB-7F06-D44F-BF8B-68AE807D9C5A}" destId="{06948A94-B665-3149-B49B-9FD4963B7F86}" srcOrd="1" destOrd="0" parTransId="{636C60ED-0592-4F4B-B274-C571CDAC5CFA}" sibTransId="{B8466DD7-7EC9-A947-A186-A6CE23C04821}"/>
    <dgm:cxn modelId="{BD573D79-897C-BC42-AC04-A97F7397BAE2}" type="presOf" srcId="{AF64441B-A69F-5444-A2E3-A857824EE9F3}" destId="{B07217C2-C019-5340-A30F-9B3ED186DCF1}" srcOrd="0" destOrd="0" presId="urn:microsoft.com/office/officeart/2005/8/layout/hierarchy1"/>
    <dgm:cxn modelId="{A6062718-5461-CE4C-9910-91A9F4D23C35}" type="presOf" srcId="{65FA9BD8-D6DB-3B41-B0F4-0627ADE38D53}" destId="{8114CCDB-95A6-C849-90EE-B545C768A53F}" srcOrd="0" destOrd="0" presId="urn:microsoft.com/office/officeart/2005/8/layout/hierarchy1"/>
    <dgm:cxn modelId="{0313FE35-3125-D641-80DD-D5D0D304B8FA}" srcId="{35BC8BCB-7F06-D44F-BF8B-68AE807D9C5A}" destId="{64A014C3-0BB0-DC4E-9344-B575EBBBFCF2}" srcOrd="0" destOrd="0" parTransId="{573DCC66-3E14-5F4E-B427-238B0F3CC56F}" sibTransId="{94379715-9DEB-A249-B998-F87BB30A5344}"/>
    <dgm:cxn modelId="{7D4A07AC-09DE-BA44-AD04-CA692E9F4799}" type="presOf" srcId="{06948A94-B665-3149-B49B-9FD4963B7F86}" destId="{9675204A-4C20-2242-BD45-115B04D2B723}" srcOrd="0" destOrd="0" presId="urn:microsoft.com/office/officeart/2005/8/layout/hierarchy1"/>
    <dgm:cxn modelId="{6DDA68C1-60A5-AE47-9B32-264D405B1EEA}" type="presOf" srcId="{D436483E-BDBC-4703-BB06-4A154F82043E}" destId="{6F47471B-B440-41C1-A4A6-EA4CD8851D35}" srcOrd="0" destOrd="0" presId="urn:microsoft.com/office/officeart/2005/8/layout/hierarchy1"/>
    <dgm:cxn modelId="{62BF855B-C851-1F4D-B087-68913BF01D47}" type="presOf" srcId="{ED2590D4-91A1-4A76-9424-3625940D0342}" destId="{5F963733-1DDF-4BB0-9E2E-513725DEC854}" srcOrd="0" destOrd="0" presId="urn:microsoft.com/office/officeart/2005/8/layout/hierarchy1"/>
    <dgm:cxn modelId="{03F7DF4A-AB61-E543-91D2-2E203869B483}" type="presOf" srcId="{636C60ED-0592-4F4B-B274-C571CDAC5CFA}" destId="{9F046A41-BD5C-074B-B8F3-9F8EEA91C1D5}" srcOrd="0" destOrd="0" presId="urn:microsoft.com/office/officeart/2005/8/layout/hierarchy1"/>
    <dgm:cxn modelId="{494F17B5-E568-1F4A-BB5D-3C50ADC81E7F}" type="presParOf" srcId="{B07217C2-C019-5340-A30F-9B3ED186DCF1}" destId="{B1DB5F8A-E981-E84E-839F-62C99C95CE7B}" srcOrd="0" destOrd="0" presId="urn:microsoft.com/office/officeart/2005/8/layout/hierarchy1"/>
    <dgm:cxn modelId="{9ADE4D25-BD87-0B4E-87C5-77513A3EE411}" type="presParOf" srcId="{B1DB5F8A-E981-E84E-839F-62C99C95CE7B}" destId="{07CA0C0F-2F00-3E4C-B6F9-C5486F5BD140}" srcOrd="0" destOrd="0" presId="urn:microsoft.com/office/officeart/2005/8/layout/hierarchy1"/>
    <dgm:cxn modelId="{25C8A6D5-9FE3-2C44-B42A-952B52FE25CD}" type="presParOf" srcId="{07CA0C0F-2F00-3E4C-B6F9-C5486F5BD140}" destId="{2D0D3BF1-F7AC-634A-8CB6-EFF679345155}" srcOrd="0" destOrd="0" presId="urn:microsoft.com/office/officeart/2005/8/layout/hierarchy1"/>
    <dgm:cxn modelId="{42B1D7D0-CB9F-0E4F-818B-2E53A3A261CE}" type="presParOf" srcId="{07CA0C0F-2F00-3E4C-B6F9-C5486F5BD140}" destId="{40505209-CDF1-414B-BAC8-E2580A563B60}" srcOrd="1" destOrd="0" presId="urn:microsoft.com/office/officeart/2005/8/layout/hierarchy1"/>
    <dgm:cxn modelId="{6A6B6233-FE48-8041-99AD-387A4CC96C76}" type="presParOf" srcId="{B1DB5F8A-E981-E84E-839F-62C99C95CE7B}" destId="{5316FFEC-2F7F-6241-852D-138591305269}" srcOrd="1" destOrd="0" presId="urn:microsoft.com/office/officeart/2005/8/layout/hierarchy1"/>
    <dgm:cxn modelId="{EB2EA786-527B-5342-92F4-5E328EB092E4}" type="presParOf" srcId="{5316FFEC-2F7F-6241-852D-138591305269}" destId="{E477363A-FA5A-0045-ABA6-F6BF67399F0A}" srcOrd="0" destOrd="0" presId="urn:microsoft.com/office/officeart/2005/8/layout/hierarchy1"/>
    <dgm:cxn modelId="{A5B20148-560C-844D-953B-040EE6B1A65A}" type="presParOf" srcId="{5316FFEC-2F7F-6241-852D-138591305269}" destId="{DB2A1DA4-79FA-3846-8A67-A8BFCA498292}" srcOrd="1" destOrd="0" presId="urn:microsoft.com/office/officeart/2005/8/layout/hierarchy1"/>
    <dgm:cxn modelId="{4F83495C-3F31-E246-B0D8-AC8B20352712}" type="presParOf" srcId="{DB2A1DA4-79FA-3846-8A67-A8BFCA498292}" destId="{A203E65A-443A-EC4E-85B4-E7659BEC7F42}" srcOrd="0" destOrd="0" presId="urn:microsoft.com/office/officeart/2005/8/layout/hierarchy1"/>
    <dgm:cxn modelId="{5BF6E675-3D45-8E4B-98DA-B5DA353EEB10}" type="presParOf" srcId="{A203E65A-443A-EC4E-85B4-E7659BEC7F42}" destId="{4E427D04-43AF-C744-9CCC-8573DF762EDA}" srcOrd="0" destOrd="0" presId="urn:microsoft.com/office/officeart/2005/8/layout/hierarchy1"/>
    <dgm:cxn modelId="{10196BA0-9B16-E848-8450-465A34895175}" type="presParOf" srcId="{A203E65A-443A-EC4E-85B4-E7659BEC7F42}" destId="{F7F86220-5EEA-5142-8790-86FE3EA92F31}" srcOrd="1" destOrd="0" presId="urn:microsoft.com/office/officeart/2005/8/layout/hierarchy1"/>
    <dgm:cxn modelId="{AFFB4560-0E21-AA40-B667-F48D712DA667}" type="presParOf" srcId="{DB2A1DA4-79FA-3846-8A67-A8BFCA498292}" destId="{BC40F8CB-7235-8845-B648-E4CCB36E169B}" srcOrd="1" destOrd="0" presId="urn:microsoft.com/office/officeart/2005/8/layout/hierarchy1"/>
    <dgm:cxn modelId="{6437141C-81FB-DA4A-90F3-3066CD77496B}" type="presParOf" srcId="{BC40F8CB-7235-8845-B648-E4CCB36E169B}" destId="{8114CCDB-95A6-C849-90EE-B545C768A53F}" srcOrd="0" destOrd="0" presId="urn:microsoft.com/office/officeart/2005/8/layout/hierarchy1"/>
    <dgm:cxn modelId="{0A9F22B0-DD50-2C42-AA14-A977010437D7}" type="presParOf" srcId="{BC40F8CB-7235-8845-B648-E4CCB36E169B}" destId="{EEEC8AF6-FA97-4742-B9B6-EB4003F7D8B7}" srcOrd="1" destOrd="0" presId="urn:microsoft.com/office/officeart/2005/8/layout/hierarchy1"/>
    <dgm:cxn modelId="{2B0D9E3C-E669-4942-893B-29C61BEE4D3B}" type="presParOf" srcId="{EEEC8AF6-FA97-4742-B9B6-EB4003F7D8B7}" destId="{BD0DBD8A-4334-644B-8E18-FF9071CBE949}" srcOrd="0" destOrd="0" presId="urn:microsoft.com/office/officeart/2005/8/layout/hierarchy1"/>
    <dgm:cxn modelId="{CFE40628-5289-5046-A368-8ED91E4382C5}" type="presParOf" srcId="{BD0DBD8A-4334-644B-8E18-FF9071CBE949}" destId="{9F693083-57F7-AE44-A62E-405D9B41F187}" srcOrd="0" destOrd="0" presId="urn:microsoft.com/office/officeart/2005/8/layout/hierarchy1"/>
    <dgm:cxn modelId="{AB9C3273-D784-1F43-B2E6-AA03542A9698}" type="presParOf" srcId="{BD0DBD8A-4334-644B-8E18-FF9071CBE949}" destId="{1D14E4C4-B5C9-F642-86A3-8F721974022D}" srcOrd="1" destOrd="0" presId="urn:microsoft.com/office/officeart/2005/8/layout/hierarchy1"/>
    <dgm:cxn modelId="{817C4EBC-0C78-4A47-9387-DF97266B424F}" type="presParOf" srcId="{EEEC8AF6-FA97-4742-B9B6-EB4003F7D8B7}" destId="{332730B8-36D7-D247-B4ED-65D7B72B2A48}" srcOrd="1" destOrd="0" presId="urn:microsoft.com/office/officeart/2005/8/layout/hierarchy1"/>
    <dgm:cxn modelId="{B09FC7F4-6B03-3D47-9427-3687EBB24546}" type="presParOf" srcId="{332730B8-36D7-D247-B4ED-65D7B72B2A48}" destId="{5F963733-1DDF-4BB0-9E2E-513725DEC854}" srcOrd="0" destOrd="0" presId="urn:microsoft.com/office/officeart/2005/8/layout/hierarchy1"/>
    <dgm:cxn modelId="{5F71BDAE-D106-4147-93DD-71BE4076EE8B}" type="presParOf" srcId="{332730B8-36D7-D247-B4ED-65D7B72B2A48}" destId="{091B9812-F011-4ACB-B91B-5A26D472E2BC}" srcOrd="1" destOrd="0" presId="urn:microsoft.com/office/officeart/2005/8/layout/hierarchy1"/>
    <dgm:cxn modelId="{60CB25FC-C71F-4347-8C66-43FB07565B0A}" type="presParOf" srcId="{091B9812-F011-4ACB-B91B-5A26D472E2BC}" destId="{CD18B1FE-5989-49ED-B05C-1BD180F3C421}" srcOrd="0" destOrd="0" presId="urn:microsoft.com/office/officeart/2005/8/layout/hierarchy1"/>
    <dgm:cxn modelId="{FE84901B-97A5-3A47-A4D7-EDA2FFEC4EAE}" type="presParOf" srcId="{CD18B1FE-5989-49ED-B05C-1BD180F3C421}" destId="{6C80E669-62D5-48E7-82F1-D2CDC3717F06}" srcOrd="0" destOrd="0" presId="urn:microsoft.com/office/officeart/2005/8/layout/hierarchy1"/>
    <dgm:cxn modelId="{23FB91FF-448C-9749-A8E8-D3385B557F34}" type="presParOf" srcId="{CD18B1FE-5989-49ED-B05C-1BD180F3C421}" destId="{6F47471B-B440-41C1-A4A6-EA4CD8851D35}" srcOrd="1" destOrd="0" presId="urn:microsoft.com/office/officeart/2005/8/layout/hierarchy1"/>
    <dgm:cxn modelId="{51FFA29B-1E79-6445-9AF2-74B32F856DA0}" type="presParOf" srcId="{091B9812-F011-4ACB-B91B-5A26D472E2BC}" destId="{56F4CD33-CDA4-40D8-8293-E379A59D9579}" srcOrd="1" destOrd="0" presId="urn:microsoft.com/office/officeart/2005/8/layout/hierarchy1"/>
    <dgm:cxn modelId="{46CB49D4-178C-EE47-8F55-014803C3E405}" type="presParOf" srcId="{BC40F8CB-7235-8845-B648-E4CCB36E169B}" destId="{233203CE-E048-FE46-BA33-497BED0214BE}" srcOrd="2" destOrd="0" presId="urn:microsoft.com/office/officeart/2005/8/layout/hierarchy1"/>
    <dgm:cxn modelId="{D6FCACC9-897A-234C-A205-7B83AE873564}" type="presParOf" srcId="{BC40F8CB-7235-8845-B648-E4CCB36E169B}" destId="{E3B56C8D-4BD5-1B45-A8C7-05F536117B9C}" srcOrd="3" destOrd="0" presId="urn:microsoft.com/office/officeart/2005/8/layout/hierarchy1"/>
    <dgm:cxn modelId="{29CE75D1-A64D-B540-96F9-DCA99A6ADBCD}" type="presParOf" srcId="{E3B56C8D-4BD5-1B45-A8C7-05F536117B9C}" destId="{764C4212-4370-B24C-8A8E-EF17DE1DAC27}" srcOrd="0" destOrd="0" presId="urn:microsoft.com/office/officeart/2005/8/layout/hierarchy1"/>
    <dgm:cxn modelId="{D48886E6-5649-714A-AD26-7A89846E1DA0}" type="presParOf" srcId="{764C4212-4370-B24C-8A8E-EF17DE1DAC27}" destId="{53FC98E9-F413-1442-9D68-F74323EBB2AD}" srcOrd="0" destOrd="0" presId="urn:microsoft.com/office/officeart/2005/8/layout/hierarchy1"/>
    <dgm:cxn modelId="{2A65EA08-A6CC-9346-AE8D-112BC42A0009}" type="presParOf" srcId="{764C4212-4370-B24C-8A8E-EF17DE1DAC27}" destId="{9449C27B-F399-1A4A-97A8-E814EE4A1BB7}" srcOrd="1" destOrd="0" presId="urn:microsoft.com/office/officeart/2005/8/layout/hierarchy1"/>
    <dgm:cxn modelId="{E9FCA236-5DA0-8441-A06F-5FF0B097F355}" type="presParOf" srcId="{E3B56C8D-4BD5-1B45-A8C7-05F536117B9C}" destId="{02CFBF66-45A3-8C48-B95A-457AE0CA75C2}" srcOrd="1" destOrd="0" presId="urn:microsoft.com/office/officeart/2005/8/layout/hierarchy1"/>
    <dgm:cxn modelId="{E447DD30-8271-9E43-857A-0C12307156C2}" type="presParOf" srcId="{5316FFEC-2F7F-6241-852D-138591305269}" destId="{9F046A41-BD5C-074B-B8F3-9F8EEA91C1D5}" srcOrd="2" destOrd="0" presId="urn:microsoft.com/office/officeart/2005/8/layout/hierarchy1"/>
    <dgm:cxn modelId="{0CC7DAAB-9645-5A4D-85D0-FCC00FDDA0BC}" type="presParOf" srcId="{5316FFEC-2F7F-6241-852D-138591305269}" destId="{8812E1C2-6037-A24F-953A-602DC121531B}" srcOrd="3" destOrd="0" presId="urn:microsoft.com/office/officeart/2005/8/layout/hierarchy1"/>
    <dgm:cxn modelId="{D737E359-8814-5446-AE2F-4201A9BFFB2D}" type="presParOf" srcId="{8812E1C2-6037-A24F-953A-602DC121531B}" destId="{8FFFBE3D-1724-1441-A966-8BC26F574040}" srcOrd="0" destOrd="0" presId="urn:microsoft.com/office/officeart/2005/8/layout/hierarchy1"/>
    <dgm:cxn modelId="{542CA648-B2A0-1849-BB9C-60779BD144F2}" type="presParOf" srcId="{8FFFBE3D-1724-1441-A966-8BC26F574040}" destId="{56C8FFBF-B2E8-6246-A610-0FE7AD563830}" srcOrd="0" destOrd="0" presId="urn:microsoft.com/office/officeart/2005/8/layout/hierarchy1"/>
    <dgm:cxn modelId="{44E802B0-C03A-3147-B35E-6B5565212441}" type="presParOf" srcId="{8FFFBE3D-1724-1441-A966-8BC26F574040}" destId="{9675204A-4C20-2242-BD45-115B04D2B723}" srcOrd="1" destOrd="0" presId="urn:microsoft.com/office/officeart/2005/8/layout/hierarchy1"/>
    <dgm:cxn modelId="{312551E4-4E33-354F-9D4C-546B7A477001}" type="presParOf" srcId="{8812E1C2-6037-A24F-953A-602DC121531B}" destId="{3CD9C0C5-2074-3F4F-A745-152FD4A6EF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E476DE-00D7-564F-A95A-BA3C1F920388}" type="doc">
      <dgm:prSet loTypeId="urn:microsoft.com/office/officeart/2005/8/layout/hierarchy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027DB1-17BC-B44D-91DE-1CB056F0600B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Georgia"/>
              <a:cs typeface="Georgia"/>
            </a:rPr>
            <a:t>Глобальная цель</a:t>
          </a:r>
          <a:endParaRPr lang="ru-RU" b="1" dirty="0">
            <a:latin typeface="Georgia"/>
            <a:cs typeface="Georgia"/>
          </a:endParaRPr>
        </a:p>
      </dgm:t>
    </dgm:pt>
    <dgm:pt modelId="{AACB55FA-078E-D641-B10E-A8AC0E0267D0}" type="parTrans" cxnId="{44B5C6E3-6FE7-AD4E-ABB2-B558D798827A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821BBCED-608E-FC41-A4B5-238A76129A50}" type="sibTrans" cxnId="{44B5C6E3-6FE7-AD4E-ABB2-B558D798827A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27E336A3-37BD-EA46-A4EF-1D77F092032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Georgia"/>
              <a:cs typeface="Georgia"/>
            </a:rPr>
            <a:t>Третий этап медицинской реабилитации</a:t>
          </a:r>
          <a:endParaRPr lang="ru-RU" b="1" dirty="0">
            <a:latin typeface="Georgia"/>
            <a:cs typeface="Georgia"/>
          </a:endParaRPr>
        </a:p>
      </dgm:t>
    </dgm:pt>
    <dgm:pt modelId="{7C942CB3-6E12-1E48-BD50-F3A1C6A7FA08}" type="parTrans" cxnId="{9E33BE17-9E20-5A43-8AB4-9C2E4E0C3D22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EDD58780-E17F-0A40-9957-38B8ED7F1DC9}" type="sibTrans" cxnId="{9E33BE17-9E20-5A43-8AB4-9C2E4E0C3D22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36782198-E823-FB41-9A3B-AA776919E267}">
      <dgm:prSet phldrT="[Текст]"/>
      <dgm:spPr/>
      <dgm:t>
        <a:bodyPr/>
        <a:lstStyle/>
        <a:p>
          <a:r>
            <a:rPr lang="ru-RU" b="1" dirty="0" smtClean="0">
              <a:latin typeface="Georgia"/>
              <a:cs typeface="Georgia"/>
            </a:rPr>
            <a:t>Первый этап медицинской  реабилитации</a:t>
          </a:r>
          <a:endParaRPr lang="ru-RU" b="1" dirty="0">
            <a:latin typeface="Georgia"/>
            <a:cs typeface="Georgia"/>
          </a:endParaRPr>
        </a:p>
      </dgm:t>
    </dgm:pt>
    <dgm:pt modelId="{383D747F-7032-6940-A8CF-FE1E10DE9F0E}" type="parTrans" cxnId="{6C1F2AF1-0291-BE4E-9269-3F1E337A29DB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A20F7B43-4DE8-064F-9209-6618BE3241F4}" type="sibTrans" cxnId="{6C1F2AF1-0291-BE4E-9269-3F1E337A29DB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1B3137B4-FACA-8044-A5D8-B1546378C80A}">
      <dgm:prSet phldrT="[Текст]"/>
      <dgm:spPr/>
      <dgm:t>
        <a:bodyPr/>
        <a:lstStyle/>
        <a:p>
          <a:r>
            <a:rPr lang="ru-RU" b="1" dirty="0" smtClean="0">
              <a:latin typeface="Georgia"/>
              <a:cs typeface="Georgia"/>
            </a:rPr>
            <a:t>Второй этап медицинской  реабилитации</a:t>
          </a:r>
          <a:endParaRPr lang="ru-RU" b="1" dirty="0">
            <a:latin typeface="Georgia"/>
            <a:cs typeface="Georgia"/>
          </a:endParaRPr>
        </a:p>
      </dgm:t>
    </dgm:pt>
    <dgm:pt modelId="{EF0E4A97-3E42-6B4C-97A8-D00B575D8534}" type="parTrans" cxnId="{B578DEFC-21C9-C743-81F7-E280EB3EDCEE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AB0D4679-71A0-2D4F-AFBE-7D5316A1A1D7}" type="sibTrans" cxnId="{B578DEFC-21C9-C743-81F7-E280EB3EDCEE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3893EB0D-3D26-4B4C-922F-54EC2A81F71E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Georgia"/>
              <a:cs typeface="Georgia"/>
            </a:rPr>
            <a:t>Минимизация зависимости</a:t>
          </a:r>
        </a:p>
        <a:p>
          <a:r>
            <a:rPr lang="ru-RU" b="1" dirty="0" smtClean="0">
              <a:latin typeface="Georgia"/>
              <a:cs typeface="Georgia"/>
            </a:rPr>
            <a:t> от посторонней помощи</a:t>
          </a:r>
          <a:endParaRPr lang="ru-RU" b="1" dirty="0">
            <a:latin typeface="Georgia"/>
            <a:cs typeface="Georgia"/>
          </a:endParaRPr>
        </a:p>
      </dgm:t>
    </dgm:pt>
    <dgm:pt modelId="{72D2C16E-C0FF-DE4A-A53D-538E97CFAD4B}" type="sibTrans" cxnId="{F417A69B-D14D-E64A-A34A-FC683226701A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BA35727A-EABD-4741-B977-8F8337854A93}" type="parTrans" cxnId="{F417A69B-D14D-E64A-A34A-FC683226701A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9C134B78-0D93-1943-8FC5-80C5D696773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Georgia"/>
              <a:cs typeface="Georgia"/>
            </a:rPr>
            <a:t>Возможность выполнения профессиональных функций</a:t>
          </a:r>
          <a:endParaRPr lang="ru-RU" b="1" dirty="0">
            <a:latin typeface="Georgia"/>
            <a:cs typeface="Georgia"/>
          </a:endParaRPr>
        </a:p>
      </dgm:t>
    </dgm:pt>
    <dgm:pt modelId="{F8CDCECF-A4A2-CB45-9FD0-C6B26D1D2739}" type="parTrans" cxnId="{262E9979-1AAC-E04A-A8D9-D25A5EEAC64D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897F2780-8833-E342-8F91-D43A263A587E}" type="sibTrans" cxnId="{262E9979-1AAC-E04A-A8D9-D25A5EEAC64D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C5C02EAE-1FB7-DA4E-BC75-814B9A3AE052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Georgia"/>
              <a:cs typeface="Georgia"/>
            </a:rPr>
            <a:t>Самостоятельное выполнение не менее 75-100 % повседневных функций</a:t>
          </a:r>
          <a:endParaRPr lang="ru-RU" b="1" dirty="0">
            <a:latin typeface="Georgia"/>
            <a:cs typeface="Georgia"/>
          </a:endParaRPr>
        </a:p>
      </dgm:t>
    </dgm:pt>
    <dgm:pt modelId="{2D5F107E-AAB4-2B4A-87B4-DC107F97338E}" type="parTrans" cxnId="{E2A9013B-EB33-474C-83EE-7A95D87B70BC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4DFF7833-8A14-D448-99D4-9A8C2C97E416}" type="sibTrans" cxnId="{E2A9013B-EB33-474C-83EE-7A95D87B70BC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80FD0649-D778-5746-9629-AED2EF331F09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b="1" dirty="0" smtClean="0">
              <a:latin typeface="Georgia"/>
              <a:cs typeface="Georgia"/>
            </a:rPr>
            <a:t>Снижение функциональной зависимости не </a:t>
          </a:r>
          <a:r>
            <a:rPr lang="ru-RU" b="1" dirty="0" err="1" smtClean="0">
              <a:latin typeface="Georgia"/>
              <a:cs typeface="Georgia"/>
            </a:rPr>
            <a:t>менее,чем</a:t>
          </a:r>
          <a:r>
            <a:rPr lang="ru-RU" b="1" dirty="0" smtClean="0">
              <a:latin typeface="Georgia"/>
              <a:cs typeface="Georgia"/>
            </a:rPr>
            <a:t> на 1 балл по шкале </a:t>
          </a:r>
          <a:r>
            <a:rPr lang="ru-RU" b="1" dirty="0" err="1" smtClean="0">
              <a:latin typeface="Georgia"/>
              <a:cs typeface="Georgia"/>
            </a:rPr>
            <a:t>Ренкин</a:t>
          </a:r>
          <a:r>
            <a:rPr lang="ru-RU" b="1" dirty="0" smtClean="0">
              <a:latin typeface="Georgia"/>
              <a:cs typeface="Georgia"/>
            </a:rPr>
            <a:t> по сравнению</a:t>
          </a:r>
        </a:p>
        <a:p>
          <a:pPr algn="l"/>
          <a:r>
            <a:rPr lang="ru-RU" b="1" dirty="0" smtClean="0">
              <a:latin typeface="Georgia"/>
              <a:cs typeface="Georgia"/>
            </a:rPr>
            <a:t> с данными предыдущего этапа медицинской реабилитации</a:t>
          </a:r>
          <a:endParaRPr lang="ru-RU" b="1" dirty="0">
            <a:latin typeface="Georgia"/>
            <a:cs typeface="Georgia"/>
          </a:endParaRPr>
        </a:p>
      </dgm:t>
    </dgm:pt>
    <dgm:pt modelId="{42EBE6DD-5E21-2042-9BD4-65C5C16881AB}" type="parTrans" cxnId="{31122EE7-479E-584F-A14C-8A9F9CF5A1E0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D93BA431-0872-5C44-9906-ADD6831A40BD}" type="sibTrans" cxnId="{31122EE7-479E-584F-A14C-8A9F9CF5A1E0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F28B921E-47E7-0847-A121-3C9A8A2AD1DF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0000"/>
              </a:solidFill>
              <a:latin typeface="Georgia"/>
              <a:cs typeface="Georgia"/>
            </a:rPr>
            <a:t>Подтверждение/коррекция  реабилитационного потенциала и факторов риска</a:t>
          </a:r>
          <a:endParaRPr lang="ru-RU" b="1" dirty="0">
            <a:solidFill>
              <a:srgbClr val="000000"/>
            </a:solidFill>
            <a:latin typeface="Georgia"/>
            <a:cs typeface="Georgia"/>
          </a:endParaRPr>
        </a:p>
      </dgm:t>
    </dgm:pt>
    <dgm:pt modelId="{CD3FE432-0F48-6C4A-9224-D7BA1D5F6DB2}" type="parTrans" cxnId="{C0BFE2FE-AF34-4142-A709-2DFD08F5E2B3}">
      <dgm:prSet/>
      <dgm:spPr/>
      <dgm:t>
        <a:bodyPr/>
        <a:lstStyle/>
        <a:p>
          <a:endParaRPr lang="ru-RU"/>
        </a:p>
      </dgm:t>
    </dgm:pt>
    <dgm:pt modelId="{4BA0F117-4A6A-C24A-A5ED-FBEC37BAAB62}" type="sibTrans" cxnId="{C0BFE2FE-AF34-4142-A709-2DFD08F5E2B3}">
      <dgm:prSet/>
      <dgm:spPr/>
      <dgm:t>
        <a:bodyPr/>
        <a:lstStyle/>
        <a:p>
          <a:endParaRPr lang="ru-RU"/>
        </a:p>
      </dgm:t>
    </dgm:pt>
    <dgm:pt modelId="{50F5DBCD-7A4B-6B44-80E3-251543FC335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latin typeface="Georgia"/>
              <a:cs typeface="Georgia"/>
            </a:rPr>
            <a:t>Своевременное направление на ВТЭ</a:t>
          </a:r>
          <a:endParaRPr lang="ru-RU" sz="1200" b="1" dirty="0">
            <a:latin typeface="Georgia"/>
            <a:cs typeface="Georgia"/>
          </a:endParaRPr>
        </a:p>
      </dgm:t>
    </dgm:pt>
    <dgm:pt modelId="{17206F41-4009-8048-89B0-96CE66239A5B}" type="parTrans" cxnId="{AFE9BCB2-8E76-FE4B-BCF4-967E05DB01D4}">
      <dgm:prSet/>
      <dgm:spPr/>
      <dgm:t>
        <a:bodyPr/>
        <a:lstStyle/>
        <a:p>
          <a:endParaRPr lang="ru-RU"/>
        </a:p>
      </dgm:t>
    </dgm:pt>
    <dgm:pt modelId="{B6A1CFB0-1070-8E4E-B700-3564762F018F}" type="sibTrans" cxnId="{AFE9BCB2-8E76-FE4B-BCF4-967E05DB01D4}">
      <dgm:prSet/>
      <dgm:spPr/>
      <dgm:t>
        <a:bodyPr/>
        <a:lstStyle/>
        <a:p>
          <a:endParaRPr lang="ru-RU"/>
        </a:p>
      </dgm:t>
    </dgm:pt>
    <dgm:pt modelId="{776441FC-D59D-734E-B0C4-AF789ABEAE16}" type="pres">
      <dgm:prSet presAssocID="{69E476DE-00D7-564F-A95A-BA3C1F92038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1853B6-7C28-0044-B408-7A939E6960BC}" type="pres">
      <dgm:prSet presAssocID="{69E476DE-00D7-564F-A95A-BA3C1F920388}" presName="hierFlow" presStyleCnt="0"/>
      <dgm:spPr/>
    </dgm:pt>
    <dgm:pt modelId="{F7D4DABF-0A6F-B447-BCFE-581AF76068A7}" type="pres">
      <dgm:prSet presAssocID="{69E476DE-00D7-564F-A95A-BA3C1F92038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451EAD7-464D-7942-9E09-8D9C41B589A6}" type="pres">
      <dgm:prSet presAssocID="{D1027DB1-17BC-B44D-91DE-1CB056F0600B}" presName="Name17" presStyleCnt="0"/>
      <dgm:spPr/>
    </dgm:pt>
    <dgm:pt modelId="{61298693-248F-B247-BB40-452010962D7E}" type="pres">
      <dgm:prSet presAssocID="{D1027DB1-17BC-B44D-91DE-1CB056F0600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0D7650-F3C2-B44A-9196-56144F6C7061}" type="pres">
      <dgm:prSet presAssocID="{D1027DB1-17BC-B44D-91DE-1CB056F0600B}" presName="hierChild2" presStyleCnt="0"/>
      <dgm:spPr/>
    </dgm:pt>
    <dgm:pt modelId="{F69FA598-2078-0344-AF16-89976A501D63}" type="pres">
      <dgm:prSet presAssocID="{383D747F-7032-6940-A8CF-FE1E10DE9F0E}" presName="Name25" presStyleLbl="parChTrans1D2" presStyleIdx="0" presStyleCnt="3"/>
      <dgm:spPr/>
      <dgm:t>
        <a:bodyPr/>
        <a:lstStyle/>
        <a:p>
          <a:endParaRPr lang="ru-RU"/>
        </a:p>
      </dgm:t>
    </dgm:pt>
    <dgm:pt modelId="{83B44F3B-E451-7C40-B5E8-51DE390D14A8}" type="pres">
      <dgm:prSet presAssocID="{383D747F-7032-6940-A8CF-FE1E10DE9F0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CE59538-6507-064A-8177-458C53491052}" type="pres">
      <dgm:prSet presAssocID="{36782198-E823-FB41-9A3B-AA776919E267}" presName="Name30" presStyleCnt="0"/>
      <dgm:spPr/>
    </dgm:pt>
    <dgm:pt modelId="{1D9C73E4-A568-284A-A7ED-315E04044396}" type="pres">
      <dgm:prSet presAssocID="{36782198-E823-FB41-9A3B-AA776919E267}" presName="level2Shape" presStyleLbl="node2" presStyleIdx="0" presStyleCnt="3"/>
      <dgm:spPr/>
      <dgm:t>
        <a:bodyPr/>
        <a:lstStyle/>
        <a:p>
          <a:endParaRPr lang="ru-RU"/>
        </a:p>
      </dgm:t>
    </dgm:pt>
    <dgm:pt modelId="{F115C09A-CBCE-044C-B527-FD76B4653B6D}" type="pres">
      <dgm:prSet presAssocID="{36782198-E823-FB41-9A3B-AA776919E267}" presName="hierChild3" presStyleCnt="0"/>
      <dgm:spPr/>
    </dgm:pt>
    <dgm:pt modelId="{755FAC64-96EB-824F-8B8F-F263EC2ED3ED}" type="pres">
      <dgm:prSet presAssocID="{EF0E4A97-3E42-6B4C-97A8-D00B575D8534}" presName="Name25" presStyleLbl="parChTrans1D2" presStyleIdx="1" presStyleCnt="3"/>
      <dgm:spPr/>
      <dgm:t>
        <a:bodyPr/>
        <a:lstStyle/>
        <a:p>
          <a:endParaRPr lang="ru-RU"/>
        </a:p>
      </dgm:t>
    </dgm:pt>
    <dgm:pt modelId="{7E3DE68E-DE2F-2E46-ABAF-C7D4C85302CA}" type="pres">
      <dgm:prSet presAssocID="{EF0E4A97-3E42-6B4C-97A8-D00B575D853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A2DF6CF-1BDB-824B-8E30-A942294B404B}" type="pres">
      <dgm:prSet presAssocID="{1B3137B4-FACA-8044-A5D8-B1546378C80A}" presName="Name30" presStyleCnt="0"/>
      <dgm:spPr/>
    </dgm:pt>
    <dgm:pt modelId="{F2B4FB80-69F2-564A-81C8-B1506150C2D8}" type="pres">
      <dgm:prSet presAssocID="{1B3137B4-FACA-8044-A5D8-B1546378C80A}" presName="level2Shape" presStyleLbl="node2" presStyleIdx="1" presStyleCnt="3"/>
      <dgm:spPr/>
      <dgm:t>
        <a:bodyPr/>
        <a:lstStyle/>
        <a:p>
          <a:endParaRPr lang="ru-RU"/>
        </a:p>
      </dgm:t>
    </dgm:pt>
    <dgm:pt modelId="{226063E5-66C8-EC4A-8DFE-B00168888ADC}" type="pres">
      <dgm:prSet presAssocID="{1B3137B4-FACA-8044-A5D8-B1546378C80A}" presName="hierChild3" presStyleCnt="0"/>
      <dgm:spPr/>
    </dgm:pt>
    <dgm:pt modelId="{5F93BF16-AF21-234E-A483-DB9C377F41ED}" type="pres">
      <dgm:prSet presAssocID="{7C942CB3-6E12-1E48-BD50-F3A1C6A7FA08}" presName="Name25" presStyleLbl="parChTrans1D2" presStyleIdx="2" presStyleCnt="3"/>
      <dgm:spPr/>
      <dgm:t>
        <a:bodyPr/>
        <a:lstStyle/>
        <a:p>
          <a:endParaRPr lang="ru-RU"/>
        </a:p>
      </dgm:t>
    </dgm:pt>
    <dgm:pt modelId="{581733C5-D344-1344-A87A-88B3A999DCA5}" type="pres">
      <dgm:prSet presAssocID="{7C942CB3-6E12-1E48-BD50-F3A1C6A7FA0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1A8CF67-A9F1-524C-9E72-FE95AF39095C}" type="pres">
      <dgm:prSet presAssocID="{27E336A3-37BD-EA46-A4EF-1D77F0920321}" presName="Name30" presStyleCnt="0"/>
      <dgm:spPr/>
    </dgm:pt>
    <dgm:pt modelId="{C0BAA34D-4964-5E4C-89DF-764E3DF877FA}" type="pres">
      <dgm:prSet presAssocID="{27E336A3-37BD-EA46-A4EF-1D77F0920321}" presName="level2Shape" presStyleLbl="node2" presStyleIdx="2" presStyleCnt="3"/>
      <dgm:spPr/>
      <dgm:t>
        <a:bodyPr/>
        <a:lstStyle/>
        <a:p>
          <a:endParaRPr lang="ru-RU"/>
        </a:p>
      </dgm:t>
    </dgm:pt>
    <dgm:pt modelId="{92CEF6A4-7435-EF42-8100-233021158C5F}" type="pres">
      <dgm:prSet presAssocID="{27E336A3-37BD-EA46-A4EF-1D77F0920321}" presName="hierChild3" presStyleCnt="0"/>
      <dgm:spPr/>
    </dgm:pt>
    <dgm:pt modelId="{B5942196-FE2B-4243-BDA5-B187ADF7480A}" type="pres">
      <dgm:prSet presAssocID="{CD3FE432-0F48-6C4A-9224-D7BA1D5F6DB2}" presName="Name25" presStyleLbl="parChTrans1D3" presStyleIdx="0" presStyleCnt="6"/>
      <dgm:spPr/>
      <dgm:t>
        <a:bodyPr/>
        <a:lstStyle/>
        <a:p>
          <a:endParaRPr lang="ru-RU"/>
        </a:p>
      </dgm:t>
    </dgm:pt>
    <dgm:pt modelId="{1DD18C22-E556-8B40-8B18-8DC74FDF2FC8}" type="pres">
      <dgm:prSet presAssocID="{CD3FE432-0F48-6C4A-9224-D7BA1D5F6DB2}" presName="connTx" presStyleLbl="parChTrans1D3" presStyleIdx="0" presStyleCnt="6"/>
      <dgm:spPr/>
      <dgm:t>
        <a:bodyPr/>
        <a:lstStyle/>
        <a:p>
          <a:endParaRPr lang="ru-RU"/>
        </a:p>
      </dgm:t>
    </dgm:pt>
    <dgm:pt modelId="{650D2BE8-257A-FE4D-BC9C-EFEBFC351C32}" type="pres">
      <dgm:prSet presAssocID="{F28B921E-47E7-0847-A121-3C9A8A2AD1DF}" presName="Name30" presStyleCnt="0"/>
      <dgm:spPr/>
    </dgm:pt>
    <dgm:pt modelId="{C379ED8A-6891-8145-8C02-AE4FA44AECAE}" type="pres">
      <dgm:prSet presAssocID="{F28B921E-47E7-0847-A121-3C9A8A2AD1DF}" presName="level2Shape" presStyleLbl="node3" presStyleIdx="0" presStyleCnt="6" custScaleX="223562"/>
      <dgm:spPr/>
      <dgm:t>
        <a:bodyPr/>
        <a:lstStyle/>
        <a:p>
          <a:endParaRPr lang="ru-RU"/>
        </a:p>
      </dgm:t>
    </dgm:pt>
    <dgm:pt modelId="{EFD9C2B0-DEF4-EB43-AC4B-CF9C2B150D57}" type="pres">
      <dgm:prSet presAssocID="{F28B921E-47E7-0847-A121-3C9A8A2AD1DF}" presName="hierChild3" presStyleCnt="0"/>
      <dgm:spPr/>
    </dgm:pt>
    <dgm:pt modelId="{110D5136-3FCB-1240-AF4F-EA3BC7745F48}" type="pres">
      <dgm:prSet presAssocID="{BA35727A-EABD-4741-B977-8F8337854A93}" presName="Name25" presStyleLbl="parChTrans1D3" presStyleIdx="1" presStyleCnt="6"/>
      <dgm:spPr/>
      <dgm:t>
        <a:bodyPr/>
        <a:lstStyle/>
        <a:p>
          <a:endParaRPr lang="ru-RU"/>
        </a:p>
      </dgm:t>
    </dgm:pt>
    <dgm:pt modelId="{295A9BA9-9E92-434D-926C-9BC7A8070942}" type="pres">
      <dgm:prSet presAssocID="{BA35727A-EABD-4741-B977-8F8337854A93}" presName="connTx" presStyleLbl="parChTrans1D3" presStyleIdx="1" presStyleCnt="6"/>
      <dgm:spPr/>
      <dgm:t>
        <a:bodyPr/>
        <a:lstStyle/>
        <a:p>
          <a:endParaRPr lang="ru-RU"/>
        </a:p>
      </dgm:t>
    </dgm:pt>
    <dgm:pt modelId="{56904D6A-50E8-6C4C-99E6-EA6F73E411E7}" type="pres">
      <dgm:prSet presAssocID="{3893EB0D-3D26-4B4C-922F-54EC2A81F71E}" presName="Name30" presStyleCnt="0"/>
      <dgm:spPr/>
    </dgm:pt>
    <dgm:pt modelId="{0D2EB83F-AC0E-E94E-A7DE-44E51B5EABAD}" type="pres">
      <dgm:prSet presAssocID="{3893EB0D-3D26-4B4C-922F-54EC2A81F71E}" presName="level2Shape" presStyleLbl="node3" presStyleIdx="1" presStyleCnt="6" custScaleX="108643"/>
      <dgm:spPr/>
      <dgm:t>
        <a:bodyPr/>
        <a:lstStyle/>
        <a:p>
          <a:endParaRPr lang="ru-RU"/>
        </a:p>
      </dgm:t>
    </dgm:pt>
    <dgm:pt modelId="{FAFC4F76-3501-CC4F-827A-1105A29FCC09}" type="pres">
      <dgm:prSet presAssocID="{3893EB0D-3D26-4B4C-922F-54EC2A81F71E}" presName="hierChild3" presStyleCnt="0"/>
      <dgm:spPr/>
    </dgm:pt>
    <dgm:pt modelId="{0592DDDB-6449-D744-9920-5B91D8688B47}" type="pres">
      <dgm:prSet presAssocID="{2D5F107E-AAB4-2B4A-87B4-DC107F97338E}" presName="Name25" presStyleLbl="parChTrans1D3" presStyleIdx="2" presStyleCnt="6"/>
      <dgm:spPr/>
      <dgm:t>
        <a:bodyPr/>
        <a:lstStyle/>
        <a:p>
          <a:endParaRPr lang="ru-RU"/>
        </a:p>
      </dgm:t>
    </dgm:pt>
    <dgm:pt modelId="{1B1C3EE3-2A0B-F548-BB8C-D4DACE2D6358}" type="pres">
      <dgm:prSet presAssocID="{2D5F107E-AAB4-2B4A-87B4-DC107F97338E}" presName="connTx" presStyleLbl="parChTrans1D3" presStyleIdx="2" presStyleCnt="6"/>
      <dgm:spPr/>
      <dgm:t>
        <a:bodyPr/>
        <a:lstStyle/>
        <a:p>
          <a:endParaRPr lang="ru-RU"/>
        </a:p>
      </dgm:t>
    </dgm:pt>
    <dgm:pt modelId="{FA703D36-6B50-044B-B9D8-2615CE4C7E42}" type="pres">
      <dgm:prSet presAssocID="{C5C02EAE-1FB7-DA4E-BC75-814B9A3AE052}" presName="Name30" presStyleCnt="0"/>
      <dgm:spPr/>
    </dgm:pt>
    <dgm:pt modelId="{8164B556-3EF6-D34F-AAD4-312483E8CFC8}" type="pres">
      <dgm:prSet presAssocID="{C5C02EAE-1FB7-DA4E-BC75-814B9A3AE052}" presName="level2Shape" presStyleLbl="node3" presStyleIdx="2" presStyleCnt="6" custScaleX="143225"/>
      <dgm:spPr/>
      <dgm:t>
        <a:bodyPr/>
        <a:lstStyle/>
        <a:p>
          <a:endParaRPr lang="ru-RU"/>
        </a:p>
      </dgm:t>
    </dgm:pt>
    <dgm:pt modelId="{D3F916D4-4750-7847-BB87-D991B4665451}" type="pres">
      <dgm:prSet presAssocID="{C5C02EAE-1FB7-DA4E-BC75-814B9A3AE052}" presName="hierChild3" presStyleCnt="0"/>
      <dgm:spPr/>
    </dgm:pt>
    <dgm:pt modelId="{41C90DD4-F16A-CB48-9310-1CA2A68F8480}" type="pres">
      <dgm:prSet presAssocID="{42EBE6DD-5E21-2042-9BD4-65C5C16881AB}" presName="Name25" presStyleLbl="parChTrans1D3" presStyleIdx="3" presStyleCnt="6"/>
      <dgm:spPr/>
      <dgm:t>
        <a:bodyPr/>
        <a:lstStyle/>
        <a:p>
          <a:endParaRPr lang="ru-RU"/>
        </a:p>
      </dgm:t>
    </dgm:pt>
    <dgm:pt modelId="{41FB2F11-8A25-CE4B-AC08-36B12F595EF0}" type="pres">
      <dgm:prSet presAssocID="{42EBE6DD-5E21-2042-9BD4-65C5C16881AB}" presName="connTx" presStyleLbl="parChTrans1D3" presStyleIdx="3" presStyleCnt="6"/>
      <dgm:spPr/>
      <dgm:t>
        <a:bodyPr/>
        <a:lstStyle/>
        <a:p>
          <a:endParaRPr lang="ru-RU"/>
        </a:p>
      </dgm:t>
    </dgm:pt>
    <dgm:pt modelId="{C25FFEE6-DA08-FB41-9F70-9E740518FAF6}" type="pres">
      <dgm:prSet presAssocID="{80FD0649-D778-5746-9629-AED2EF331F09}" presName="Name30" presStyleCnt="0"/>
      <dgm:spPr/>
    </dgm:pt>
    <dgm:pt modelId="{6CFAA9BE-835A-1947-87A6-8418492E1B3F}" type="pres">
      <dgm:prSet presAssocID="{80FD0649-D778-5746-9629-AED2EF331F09}" presName="level2Shape" presStyleLbl="node3" presStyleIdx="3" presStyleCnt="6" custScaleX="209691"/>
      <dgm:spPr/>
      <dgm:t>
        <a:bodyPr/>
        <a:lstStyle/>
        <a:p>
          <a:endParaRPr lang="ru-RU"/>
        </a:p>
      </dgm:t>
    </dgm:pt>
    <dgm:pt modelId="{08F4331B-7A5E-0243-9607-D80E3E6B1D99}" type="pres">
      <dgm:prSet presAssocID="{80FD0649-D778-5746-9629-AED2EF331F09}" presName="hierChild3" presStyleCnt="0"/>
      <dgm:spPr/>
    </dgm:pt>
    <dgm:pt modelId="{5A1AD4E4-755B-E043-87A1-9D60E20BDDB2}" type="pres">
      <dgm:prSet presAssocID="{F8CDCECF-A4A2-CB45-9FD0-C6B26D1D2739}" presName="Name25" presStyleLbl="parChTrans1D3" presStyleIdx="4" presStyleCnt="6"/>
      <dgm:spPr/>
      <dgm:t>
        <a:bodyPr/>
        <a:lstStyle/>
        <a:p>
          <a:endParaRPr lang="ru-RU"/>
        </a:p>
      </dgm:t>
    </dgm:pt>
    <dgm:pt modelId="{6BDBF9F8-8648-4146-AA4B-CD467212D43E}" type="pres">
      <dgm:prSet presAssocID="{F8CDCECF-A4A2-CB45-9FD0-C6B26D1D2739}" presName="connTx" presStyleLbl="parChTrans1D3" presStyleIdx="4" presStyleCnt="6"/>
      <dgm:spPr/>
      <dgm:t>
        <a:bodyPr/>
        <a:lstStyle/>
        <a:p>
          <a:endParaRPr lang="ru-RU"/>
        </a:p>
      </dgm:t>
    </dgm:pt>
    <dgm:pt modelId="{53766B1C-561F-1F42-85AC-7A5D110A72DD}" type="pres">
      <dgm:prSet presAssocID="{9C134B78-0D93-1943-8FC5-80C5D6967738}" presName="Name30" presStyleCnt="0"/>
      <dgm:spPr/>
    </dgm:pt>
    <dgm:pt modelId="{30CDCC98-9697-CE4A-8697-F256738999F6}" type="pres">
      <dgm:prSet presAssocID="{9C134B78-0D93-1943-8FC5-80C5D6967738}" presName="level2Shape" presStyleLbl="node3" presStyleIdx="4" presStyleCnt="6" custScaleX="137769"/>
      <dgm:spPr/>
      <dgm:t>
        <a:bodyPr/>
        <a:lstStyle/>
        <a:p>
          <a:endParaRPr lang="ru-RU"/>
        </a:p>
      </dgm:t>
    </dgm:pt>
    <dgm:pt modelId="{466CAA2F-93D5-8B41-8763-5AF60B749F58}" type="pres">
      <dgm:prSet presAssocID="{9C134B78-0D93-1943-8FC5-80C5D6967738}" presName="hierChild3" presStyleCnt="0"/>
      <dgm:spPr/>
    </dgm:pt>
    <dgm:pt modelId="{B9A8B15B-CF80-354C-B054-276511841E24}" type="pres">
      <dgm:prSet presAssocID="{17206F41-4009-8048-89B0-96CE66239A5B}" presName="Name25" presStyleLbl="parChTrans1D3" presStyleIdx="5" presStyleCnt="6"/>
      <dgm:spPr/>
      <dgm:t>
        <a:bodyPr/>
        <a:lstStyle/>
        <a:p>
          <a:endParaRPr lang="ru-RU"/>
        </a:p>
      </dgm:t>
    </dgm:pt>
    <dgm:pt modelId="{8A338AFE-7CF0-9A4C-889F-2AB1F70FC1AA}" type="pres">
      <dgm:prSet presAssocID="{17206F41-4009-8048-89B0-96CE66239A5B}" presName="connTx" presStyleLbl="parChTrans1D3" presStyleIdx="5" presStyleCnt="6"/>
      <dgm:spPr/>
      <dgm:t>
        <a:bodyPr/>
        <a:lstStyle/>
        <a:p>
          <a:endParaRPr lang="ru-RU"/>
        </a:p>
      </dgm:t>
    </dgm:pt>
    <dgm:pt modelId="{CF2A9323-8FAE-144D-953A-B4355EDEBCA2}" type="pres">
      <dgm:prSet presAssocID="{50F5DBCD-7A4B-6B44-80E3-251543FC3352}" presName="Name30" presStyleCnt="0"/>
      <dgm:spPr/>
    </dgm:pt>
    <dgm:pt modelId="{CA8FDE25-1070-8B41-B6CC-9D1617FC418D}" type="pres">
      <dgm:prSet presAssocID="{50F5DBCD-7A4B-6B44-80E3-251543FC3352}" presName="level2Shape" presStyleLbl="node3" presStyleIdx="5" presStyleCnt="6" custScaleX="185794"/>
      <dgm:spPr/>
      <dgm:t>
        <a:bodyPr/>
        <a:lstStyle/>
        <a:p>
          <a:endParaRPr lang="ru-RU"/>
        </a:p>
      </dgm:t>
    </dgm:pt>
    <dgm:pt modelId="{E7450D9F-9248-4F47-ADA6-369E55FD7D7A}" type="pres">
      <dgm:prSet presAssocID="{50F5DBCD-7A4B-6B44-80E3-251543FC3352}" presName="hierChild3" presStyleCnt="0"/>
      <dgm:spPr/>
    </dgm:pt>
    <dgm:pt modelId="{C297A957-DB27-7941-9A2B-5612A42EFBB8}" type="pres">
      <dgm:prSet presAssocID="{69E476DE-00D7-564F-A95A-BA3C1F920388}" presName="bgShapesFlow" presStyleCnt="0"/>
      <dgm:spPr/>
    </dgm:pt>
  </dgm:ptLst>
  <dgm:cxnLst>
    <dgm:cxn modelId="{E2A9013B-EB33-474C-83EE-7A95D87B70BC}" srcId="{27E336A3-37BD-EA46-A4EF-1D77F0920321}" destId="{C5C02EAE-1FB7-DA4E-BC75-814B9A3AE052}" srcOrd="2" destOrd="0" parTransId="{2D5F107E-AAB4-2B4A-87B4-DC107F97338E}" sibTransId="{4DFF7833-8A14-D448-99D4-9A8C2C97E416}"/>
    <dgm:cxn modelId="{208B42A0-6048-0042-A23F-639FDCAA4220}" type="presOf" srcId="{C5C02EAE-1FB7-DA4E-BC75-814B9A3AE052}" destId="{8164B556-3EF6-D34F-AAD4-312483E8CFC8}" srcOrd="0" destOrd="0" presId="urn:microsoft.com/office/officeart/2005/8/layout/hierarchy5"/>
    <dgm:cxn modelId="{31122EE7-479E-584F-A14C-8A9F9CF5A1E0}" srcId="{27E336A3-37BD-EA46-A4EF-1D77F0920321}" destId="{80FD0649-D778-5746-9629-AED2EF331F09}" srcOrd="3" destOrd="0" parTransId="{42EBE6DD-5E21-2042-9BD4-65C5C16881AB}" sibTransId="{D93BA431-0872-5C44-9906-ADD6831A40BD}"/>
    <dgm:cxn modelId="{F417A69B-D14D-E64A-A34A-FC683226701A}" srcId="{27E336A3-37BD-EA46-A4EF-1D77F0920321}" destId="{3893EB0D-3D26-4B4C-922F-54EC2A81F71E}" srcOrd="1" destOrd="0" parTransId="{BA35727A-EABD-4741-B977-8F8337854A93}" sibTransId="{72D2C16E-C0FF-DE4A-A53D-538E97CFAD4B}"/>
    <dgm:cxn modelId="{CCCAACA8-1883-3C44-B22E-D3A4C1F24EE0}" type="presOf" srcId="{50F5DBCD-7A4B-6B44-80E3-251543FC3352}" destId="{CA8FDE25-1070-8B41-B6CC-9D1617FC418D}" srcOrd="0" destOrd="0" presId="urn:microsoft.com/office/officeart/2005/8/layout/hierarchy5"/>
    <dgm:cxn modelId="{3A837B92-B6E7-FE41-B4D2-B0DDB88DBCDB}" type="presOf" srcId="{2D5F107E-AAB4-2B4A-87B4-DC107F97338E}" destId="{1B1C3EE3-2A0B-F548-BB8C-D4DACE2D6358}" srcOrd="1" destOrd="0" presId="urn:microsoft.com/office/officeart/2005/8/layout/hierarchy5"/>
    <dgm:cxn modelId="{262E9979-1AAC-E04A-A8D9-D25A5EEAC64D}" srcId="{27E336A3-37BD-EA46-A4EF-1D77F0920321}" destId="{9C134B78-0D93-1943-8FC5-80C5D6967738}" srcOrd="4" destOrd="0" parTransId="{F8CDCECF-A4A2-CB45-9FD0-C6B26D1D2739}" sibTransId="{897F2780-8833-E342-8F91-D43A263A587E}"/>
    <dgm:cxn modelId="{E317E124-7E5E-4848-93D8-D7B15788A7C0}" type="presOf" srcId="{3893EB0D-3D26-4B4C-922F-54EC2A81F71E}" destId="{0D2EB83F-AC0E-E94E-A7DE-44E51B5EABAD}" srcOrd="0" destOrd="0" presId="urn:microsoft.com/office/officeart/2005/8/layout/hierarchy5"/>
    <dgm:cxn modelId="{C27876BF-1ED0-FD48-8846-978E81A3795F}" type="presOf" srcId="{CD3FE432-0F48-6C4A-9224-D7BA1D5F6DB2}" destId="{B5942196-FE2B-4243-BDA5-B187ADF7480A}" srcOrd="0" destOrd="0" presId="urn:microsoft.com/office/officeart/2005/8/layout/hierarchy5"/>
    <dgm:cxn modelId="{6C1F2AF1-0291-BE4E-9269-3F1E337A29DB}" srcId="{D1027DB1-17BC-B44D-91DE-1CB056F0600B}" destId="{36782198-E823-FB41-9A3B-AA776919E267}" srcOrd="0" destOrd="0" parTransId="{383D747F-7032-6940-A8CF-FE1E10DE9F0E}" sibTransId="{A20F7B43-4DE8-064F-9209-6618BE3241F4}"/>
    <dgm:cxn modelId="{EDB418C8-C9B6-5643-91BD-DD578DAC6B52}" type="presOf" srcId="{7C942CB3-6E12-1E48-BD50-F3A1C6A7FA08}" destId="{581733C5-D344-1344-A87A-88B3A999DCA5}" srcOrd="1" destOrd="0" presId="urn:microsoft.com/office/officeart/2005/8/layout/hierarchy5"/>
    <dgm:cxn modelId="{94468D02-4962-B346-8319-81B30DC56D92}" type="presOf" srcId="{36782198-E823-FB41-9A3B-AA776919E267}" destId="{1D9C73E4-A568-284A-A7ED-315E04044396}" srcOrd="0" destOrd="0" presId="urn:microsoft.com/office/officeart/2005/8/layout/hierarchy5"/>
    <dgm:cxn modelId="{B578DEFC-21C9-C743-81F7-E280EB3EDCEE}" srcId="{D1027DB1-17BC-B44D-91DE-1CB056F0600B}" destId="{1B3137B4-FACA-8044-A5D8-B1546378C80A}" srcOrd="1" destOrd="0" parTransId="{EF0E4A97-3E42-6B4C-97A8-D00B575D8534}" sibTransId="{AB0D4679-71A0-2D4F-AFBE-7D5316A1A1D7}"/>
    <dgm:cxn modelId="{014C7ADD-DF13-6045-8AC4-DB514D528F6D}" type="presOf" srcId="{42EBE6DD-5E21-2042-9BD4-65C5C16881AB}" destId="{41FB2F11-8A25-CE4B-AC08-36B12F595EF0}" srcOrd="1" destOrd="0" presId="urn:microsoft.com/office/officeart/2005/8/layout/hierarchy5"/>
    <dgm:cxn modelId="{B038047C-C754-A14E-9692-71B6D084965E}" type="presOf" srcId="{9C134B78-0D93-1943-8FC5-80C5D6967738}" destId="{30CDCC98-9697-CE4A-8697-F256738999F6}" srcOrd="0" destOrd="0" presId="urn:microsoft.com/office/officeart/2005/8/layout/hierarchy5"/>
    <dgm:cxn modelId="{4459AC45-E7BE-234A-A95B-CEE928ED2C35}" type="presOf" srcId="{2D5F107E-AAB4-2B4A-87B4-DC107F97338E}" destId="{0592DDDB-6449-D744-9920-5B91D8688B47}" srcOrd="0" destOrd="0" presId="urn:microsoft.com/office/officeart/2005/8/layout/hierarchy5"/>
    <dgm:cxn modelId="{32AC9B9E-DE8E-1848-937F-904E65499A9C}" type="presOf" srcId="{BA35727A-EABD-4741-B977-8F8337854A93}" destId="{295A9BA9-9E92-434D-926C-9BC7A8070942}" srcOrd="1" destOrd="0" presId="urn:microsoft.com/office/officeart/2005/8/layout/hierarchy5"/>
    <dgm:cxn modelId="{05528CAE-3ECF-3D43-9421-C7CDCEAD9CA7}" type="presOf" srcId="{F8CDCECF-A4A2-CB45-9FD0-C6B26D1D2739}" destId="{6BDBF9F8-8648-4146-AA4B-CD467212D43E}" srcOrd="1" destOrd="0" presId="urn:microsoft.com/office/officeart/2005/8/layout/hierarchy5"/>
    <dgm:cxn modelId="{7B02DF98-F10D-0243-A61F-63D1EFD8FA6E}" type="presOf" srcId="{CD3FE432-0F48-6C4A-9224-D7BA1D5F6DB2}" destId="{1DD18C22-E556-8B40-8B18-8DC74FDF2FC8}" srcOrd="1" destOrd="0" presId="urn:microsoft.com/office/officeart/2005/8/layout/hierarchy5"/>
    <dgm:cxn modelId="{EB8B6D3C-91B3-6944-AEAF-B3F8B64565D6}" type="presOf" srcId="{F8CDCECF-A4A2-CB45-9FD0-C6B26D1D2739}" destId="{5A1AD4E4-755B-E043-87A1-9D60E20BDDB2}" srcOrd="0" destOrd="0" presId="urn:microsoft.com/office/officeart/2005/8/layout/hierarchy5"/>
    <dgm:cxn modelId="{9E33BE17-9E20-5A43-8AB4-9C2E4E0C3D22}" srcId="{D1027DB1-17BC-B44D-91DE-1CB056F0600B}" destId="{27E336A3-37BD-EA46-A4EF-1D77F0920321}" srcOrd="2" destOrd="0" parTransId="{7C942CB3-6E12-1E48-BD50-F3A1C6A7FA08}" sibTransId="{EDD58780-E17F-0A40-9957-38B8ED7F1DC9}"/>
    <dgm:cxn modelId="{41DB2BA2-9016-BA43-ABF0-8CDD410F1985}" type="presOf" srcId="{80FD0649-D778-5746-9629-AED2EF331F09}" destId="{6CFAA9BE-835A-1947-87A6-8418492E1B3F}" srcOrd="0" destOrd="0" presId="urn:microsoft.com/office/officeart/2005/8/layout/hierarchy5"/>
    <dgm:cxn modelId="{E12664F9-E6C4-D54C-A926-006B62BB452C}" type="presOf" srcId="{383D747F-7032-6940-A8CF-FE1E10DE9F0E}" destId="{83B44F3B-E451-7C40-B5E8-51DE390D14A8}" srcOrd="1" destOrd="0" presId="urn:microsoft.com/office/officeart/2005/8/layout/hierarchy5"/>
    <dgm:cxn modelId="{34AB6CB7-8F96-0741-92AA-AD9FB4C2402D}" type="presOf" srcId="{17206F41-4009-8048-89B0-96CE66239A5B}" destId="{B9A8B15B-CF80-354C-B054-276511841E24}" srcOrd="0" destOrd="0" presId="urn:microsoft.com/office/officeart/2005/8/layout/hierarchy5"/>
    <dgm:cxn modelId="{AFE9BCB2-8E76-FE4B-BCF4-967E05DB01D4}" srcId="{27E336A3-37BD-EA46-A4EF-1D77F0920321}" destId="{50F5DBCD-7A4B-6B44-80E3-251543FC3352}" srcOrd="5" destOrd="0" parTransId="{17206F41-4009-8048-89B0-96CE66239A5B}" sibTransId="{B6A1CFB0-1070-8E4E-B700-3564762F018F}"/>
    <dgm:cxn modelId="{DE99C187-B649-684A-B56E-286AE8FF73B1}" type="presOf" srcId="{383D747F-7032-6940-A8CF-FE1E10DE9F0E}" destId="{F69FA598-2078-0344-AF16-89976A501D63}" srcOrd="0" destOrd="0" presId="urn:microsoft.com/office/officeart/2005/8/layout/hierarchy5"/>
    <dgm:cxn modelId="{D2FFE966-C518-4547-8ABA-BDF9681191D0}" type="presOf" srcId="{7C942CB3-6E12-1E48-BD50-F3A1C6A7FA08}" destId="{5F93BF16-AF21-234E-A483-DB9C377F41ED}" srcOrd="0" destOrd="0" presId="urn:microsoft.com/office/officeart/2005/8/layout/hierarchy5"/>
    <dgm:cxn modelId="{9AEF0E4E-82D5-D844-BD73-BCD51B8D6687}" type="presOf" srcId="{EF0E4A97-3E42-6B4C-97A8-D00B575D8534}" destId="{755FAC64-96EB-824F-8B8F-F263EC2ED3ED}" srcOrd="0" destOrd="0" presId="urn:microsoft.com/office/officeart/2005/8/layout/hierarchy5"/>
    <dgm:cxn modelId="{E534E596-C114-8546-A309-787F32CDD0CA}" type="presOf" srcId="{EF0E4A97-3E42-6B4C-97A8-D00B575D8534}" destId="{7E3DE68E-DE2F-2E46-ABAF-C7D4C85302CA}" srcOrd="1" destOrd="0" presId="urn:microsoft.com/office/officeart/2005/8/layout/hierarchy5"/>
    <dgm:cxn modelId="{2C7E774B-6756-0247-8141-BD7EDC3D415E}" type="presOf" srcId="{D1027DB1-17BC-B44D-91DE-1CB056F0600B}" destId="{61298693-248F-B247-BB40-452010962D7E}" srcOrd="0" destOrd="0" presId="urn:microsoft.com/office/officeart/2005/8/layout/hierarchy5"/>
    <dgm:cxn modelId="{44B5C6E3-6FE7-AD4E-ABB2-B558D798827A}" srcId="{69E476DE-00D7-564F-A95A-BA3C1F920388}" destId="{D1027DB1-17BC-B44D-91DE-1CB056F0600B}" srcOrd="0" destOrd="0" parTransId="{AACB55FA-078E-D641-B10E-A8AC0E0267D0}" sibTransId="{821BBCED-608E-FC41-A4B5-238A76129A50}"/>
    <dgm:cxn modelId="{C0BFE2FE-AF34-4142-A709-2DFD08F5E2B3}" srcId="{27E336A3-37BD-EA46-A4EF-1D77F0920321}" destId="{F28B921E-47E7-0847-A121-3C9A8A2AD1DF}" srcOrd="0" destOrd="0" parTransId="{CD3FE432-0F48-6C4A-9224-D7BA1D5F6DB2}" sibTransId="{4BA0F117-4A6A-C24A-A5ED-FBEC37BAAB62}"/>
    <dgm:cxn modelId="{80480E54-0FA8-5246-9F00-2910A80BBF12}" type="presOf" srcId="{BA35727A-EABD-4741-B977-8F8337854A93}" destId="{110D5136-3FCB-1240-AF4F-EA3BC7745F48}" srcOrd="0" destOrd="0" presId="urn:microsoft.com/office/officeart/2005/8/layout/hierarchy5"/>
    <dgm:cxn modelId="{E5789F6C-DB10-774E-A4BF-B3E5FEED736E}" type="presOf" srcId="{F28B921E-47E7-0847-A121-3C9A8A2AD1DF}" destId="{C379ED8A-6891-8145-8C02-AE4FA44AECAE}" srcOrd="0" destOrd="0" presId="urn:microsoft.com/office/officeart/2005/8/layout/hierarchy5"/>
    <dgm:cxn modelId="{B2213A62-C2C8-5045-B8B0-26ED1A7E1A93}" type="presOf" srcId="{17206F41-4009-8048-89B0-96CE66239A5B}" destId="{8A338AFE-7CF0-9A4C-889F-2AB1F70FC1AA}" srcOrd="1" destOrd="0" presId="urn:microsoft.com/office/officeart/2005/8/layout/hierarchy5"/>
    <dgm:cxn modelId="{ED928CA6-F7A3-6F46-AD6C-224B12EC25E7}" type="presOf" srcId="{1B3137B4-FACA-8044-A5D8-B1546378C80A}" destId="{F2B4FB80-69F2-564A-81C8-B1506150C2D8}" srcOrd="0" destOrd="0" presId="urn:microsoft.com/office/officeart/2005/8/layout/hierarchy5"/>
    <dgm:cxn modelId="{42334CE7-CA6B-4A4C-89AA-D7BBB3251591}" type="presOf" srcId="{42EBE6DD-5E21-2042-9BD4-65C5C16881AB}" destId="{41C90DD4-F16A-CB48-9310-1CA2A68F8480}" srcOrd="0" destOrd="0" presId="urn:microsoft.com/office/officeart/2005/8/layout/hierarchy5"/>
    <dgm:cxn modelId="{530756B3-5D58-3F4B-8B94-7BE061B88158}" type="presOf" srcId="{27E336A3-37BD-EA46-A4EF-1D77F0920321}" destId="{C0BAA34D-4964-5E4C-89DF-764E3DF877FA}" srcOrd="0" destOrd="0" presId="urn:microsoft.com/office/officeart/2005/8/layout/hierarchy5"/>
    <dgm:cxn modelId="{D89213BA-2CD7-004F-BB5A-E44A5B60CEF6}" type="presOf" srcId="{69E476DE-00D7-564F-A95A-BA3C1F920388}" destId="{776441FC-D59D-734E-B0C4-AF789ABEAE16}" srcOrd="0" destOrd="0" presId="urn:microsoft.com/office/officeart/2005/8/layout/hierarchy5"/>
    <dgm:cxn modelId="{6A25AF9E-B3E1-6140-BC42-4D1E6434E09D}" type="presParOf" srcId="{776441FC-D59D-734E-B0C4-AF789ABEAE16}" destId="{FA1853B6-7C28-0044-B408-7A939E6960BC}" srcOrd="0" destOrd="0" presId="urn:microsoft.com/office/officeart/2005/8/layout/hierarchy5"/>
    <dgm:cxn modelId="{39128C40-8B35-D74C-A5FC-081C6B6C89F6}" type="presParOf" srcId="{FA1853B6-7C28-0044-B408-7A939E6960BC}" destId="{F7D4DABF-0A6F-B447-BCFE-581AF76068A7}" srcOrd="0" destOrd="0" presId="urn:microsoft.com/office/officeart/2005/8/layout/hierarchy5"/>
    <dgm:cxn modelId="{DD64BA44-83BF-2B4A-9F71-771D2725F038}" type="presParOf" srcId="{F7D4DABF-0A6F-B447-BCFE-581AF76068A7}" destId="{F451EAD7-464D-7942-9E09-8D9C41B589A6}" srcOrd="0" destOrd="0" presId="urn:microsoft.com/office/officeart/2005/8/layout/hierarchy5"/>
    <dgm:cxn modelId="{53FD7873-46BB-B143-AF42-181CC68F204E}" type="presParOf" srcId="{F451EAD7-464D-7942-9E09-8D9C41B589A6}" destId="{61298693-248F-B247-BB40-452010962D7E}" srcOrd="0" destOrd="0" presId="urn:microsoft.com/office/officeart/2005/8/layout/hierarchy5"/>
    <dgm:cxn modelId="{B2AD6B5F-1E00-0F48-9B80-BF62AE428677}" type="presParOf" srcId="{F451EAD7-464D-7942-9E09-8D9C41B589A6}" destId="{970D7650-F3C2-B44A-9196-56144F6C7061}" srcOrd="1" destOrd="0" presId="urn:microsoft.com/office/officeart/2005/8/layout/hierarchy5"/>
    <dgm:cxn modelId="{E76ED9B4-B8F2-3B44-B729-AD610887A021}" type="presParOf" srcId="{970D7650-F3C2-B44A-9196-56144F6C7061}" destId="{F69FA598-2078-0344-AF16-89976A501D63}" srcOrd="0" destOrd="0" presId="urn:microsoft.com/office/officeart/2005/8/layout/hierarchy5"/>
    <dgm:cxn modelId="{E854408A-CB2F-B341-8206-273821B3A0EE}" type="presParOf" srcId="{F69FA598-2078-0344-AF16-89976A501D63}" destId="{83B44F3B-E451-7C40-B5E8-51DE390D14A8}" srcOrd="0" destOrd="0" presId="urn:microsoft.com/office/officeart/2005/8/layout/hierarchy5"/>
    <dgm:cxn modelId="{B20EFC7F-6BEB-CB4F-A40A-5903AE70BA61}" type="presParOf" srcId="{970D7650-F3C2-B44A-9196-56144F6C7061}" destId="{ECE59538-6507-064A-8177-458C53491052}" srcOrd="1" destOrd="0" presId="urn:microsoft.com/office/officeart/2005/8/layout/hierarchy5"/>
    <dgm:cxn modelId="{CBF81838-D4C6-2F4B-BC19-112C46421723}" type="presParOf" srcId="{ECE59538-6507-064A-8177-458C53491052}" destId="{1D9C73E4-A568-284A-A7ED-315E04044396}" srcOrd="0" destOrd="0" presId="urn:microsoft.com/office/officeart/2005/8/layout/hierarchy5"/>
    <dgm:cxn modelId="{FB462001-1312-C849-B21C-054E28B3F1C1}" type="presParOf" srcId="{ECE59538-6507-064A-8177-458C53491052}" destId="{F115C09A-CBCE-044C-B527-FD76B4653B6D}" srcOrd="1" destOrd="0" presId="urn:microsoft.com/office/officeart/2005/8/layout/hierarchy5"/>
    <dgm:cxn modelId="{E9DCF9B7-4DB9-0942-8755-880E9D6E43D8}" type="presParOf" srcId="{970D7650-F3C2-B44A-9196-56144F6C7061}" destId="{755FAC64-96EB-824F-8B8F-F263EC2ED3ED}" srcOrd="2" destOrd="0" presId="urn:microsoft.com/office/officeart/2005/8/layout/hierarchy5"/>
    <dgm:cxn modelId="{FD5A33A6-AE6A-9447-B9DF-E37CC9541531}" type="presParOf" srcId="{755FAC64-96EB-824F-8B8F-F263EC2ED3ED}" destId="{7E3DE68E-DE2F-2E46-ABAF-C7D4C85302CA}" srcOrd="0" destOrd="0" presId="urn:microsoft.com/office/officeart/2005/8/layout/hierarchy5"/>
    <dgm:cxn modelId="{5DEC21AB-9D21-654F-B95E-39F712F34BDA}" type="presParOf" srcId="{970D7650-F3C2-B44A-9196-56144F6C7061}" destId="{7A2DF6CF-1BDB-824B-8E30-A942294B404B}" srcOrd="3" destOrd="0" presId="urn:microsoft.com/office/officeart/2005/8/layout/hierarchy5"/>
    <dgm:cxn modelId="{FCACB1B6-8026-F14F-8391-29CAE57D9C76}" type="presParOf" srcId="{7A2DF6CF-1BDB-824B-8E30-A942294B404B}" destId="{F2B4FB80-69F2-564A-81C8-B1506150C2D8}" srcOrd="0" destOrd="0" presId="urn:microsoft.com/office/officeart/2005/8/layout/hierarchy5"/>
    <dgm:cxn modelId="{701FA312-E776-E045-B569-EE5F2E0A56AA}" type="presParOf" srcId="{7A2DF6CF-1BDB-824B-8E30-A942294B404B}" destId="{226063E5-66C8-EC4A-8DFE-B00168888ADC}" srcOrd="1" destOrd="0" presId="urn:microsoft.com/office/officeart/2005/8/layout/hierarchy5"/>
    <dgm:cxn modelId="{C7BFD43B-E6DB-A641-8494-E204104A929F}" type="presParOf" srcId="{970D7650-F3C2-B44A-9196-56144F6C7061}" destId="{5F93BF16-AF21-234E-A483-DB9C377F41ED}" srcOrd="4" destOrd="0" presId="urn:microsoft.com/office/officeart/2005/8/layout/hierarchy5"/>
    <dgm:cxn modelId="{C598C4CE-62D5-7245-B48C-07A7A201DF38}" type="presParOf" srcId="{5F93BF16-AF21-234E-A483-DB9C377F41ED}" destId="{581733C5-D344-1344-A87A-88B3A999DCA5}" srcOrd="0" destOrd="0" presId="urn:microsoft.com/office/officeart/2005/8/layout/hierarchy5"/>
    <dgm:cxn modelId="{51E1DB29-3153-2843-8C96-D52337E75821}" type="presParOf" srcId="{970D7650-F3C2-B44A-9196-56144F6C7061}" destId="{61A8CF67-A9F1-524C-9E72-FE95AF39095C}" srcOrd="5" destOrd="0" presId="urn:microsoft.com/office/officeart/2005/8/layout/hierarchy5"/>
    <dgm:cxn modelId="{1BE74840-9351-014B-A017-9EAB8E4C3E72}" type="presParOf" srcId="{61A8CF67-A9F1-524C-9E72-FE95AF39095C}" destId="{C0BAA34D-4964-5E4C-89DF-764E3DF877FA}" srcOrd="0" destOrd="0" presId="urn:microsoft.com/office/officeart/2005/8/layout/hierarchy5"/>
    <dgm:cxn modelId="{40086DC0-1E1A-0E41-8CD2-81C45E6BA932}" type="presParOf" srcId="{61A8CF67-A9F1-524C-9E72-FE95AF39095C}" destId="{92CEF6A4-7435-EF42-8100-233021158C5F}" srcOrd="1" destOrd="0" presId="urn:microsoft.com/office/officeart/2005/8/layout/hierarchy5"/>
    <dgm:cxn modelId="{0A501B9B-3819-DE42-A400-2E8CDEA73671}" type="presParOf" srcId="{92CEF6A4-7435-EF42-8100-233021158C5F}" destId="{B5942196-FE2B-4243-BDA5-B187ADF7480A}" srcOrd="0" destOrd="0" presId="urn:microsoft.com/office/officeart/2005/8/layout/hierarchy5"/>
    <dgm:cxn modelId="{0FF3B7CF-279C-604F-A2D3-4149387ED327}" type="presParOf" srcId="{B5942196-FE2B-4243-BDA5-B187ADF7480A}" destId="{1DD18C22-E556-8B40-8B18-8DC74FDF2FC8}" srcOrd="0" destOrd="0" presId="urn:microsoft.com/office/officeart/2005/8/layout/hierarchy5"/>
    <dgm:cxn modelId="{F046B8EA-078A-AF44-9101-52A387360485}" type="presParOf" srcId="{92CEF6A4-7435-EF42-8100-233021158C5F}" destId="{650D2BE8-257A-FE4D-BC9C-EFEBFC351C32}" srcOrd="1" destOrd="0" presId="urn:microsoft.com/office/officeart/2005/8/layout/hierarchy5"/>
    <dgm:cxn modelId="{EE774545-967F-9342-B91E-A2433E96BE23}" type="presParOf" srcId="{650D2BE8-257A-FE4D-BC9C-EFEBFC351C32}" destId="{C379ED8A-6891-8145-8C02-AE4FA44AECAE}" srcOrd="0" destOrd="0" presId="urn:microsoft.com/office/officeart/2005/8/layout/hierarchy5"/>
    <dgm:cxn modelId="{820C8168-F20D-FD4B-AE8C-CA3320E1D8B6}" type="presParOf" srcId="{650D2BE8-257A-FE4D-BC9C-EFEBFC351C32}" destId="{EFD9C2B0-DEF4-EB43-AC4B-CF9C2B150D57}" srcOrd="1" destOrd="0" presId="urn:microsoft.com/office/officeart/2005/8/layout/hierarchy5"/>
    <dgm:cxn modelId="{A0826300-0B34-AD42-9E54-EC867007E82E}" type="presParOf" srcId="{92CEF6A4-7435-EF42-8100-233021158C5F}" destId="{110D5136-3FCB-1240-AF4F-EA3BC7745F48}" srcOrd="2" destOrd="0" presId="urn:microsoft.com/office/officeart/2005/8/layout/hierarchy5"/>
    <dgm:cxn modelId="{BF3958AF-F969-AD41-B751-9AC084779FE6}" type="presParOf" srcId="{110D5136-3FCB-1240-AF4F-EA3BC7745F48}" destId="{295A9BA9-9E92-434D-926C-9BC7A8070942}" srcOrd="0" destOrd="0" presId="urn:microsoft.com/office/officeart/2005/8/layout/hierarchy5"/>
    <dgm:cxn modelId="{1B074B23-B45C-7742-9C74-666A05252CFB}" type="presParOf" srcId="{92CEF6A4-7435-EF42-8100-233021158C5F}" destId="{56904D6A-50E8-6C4C-99E6-EA6F73E411E7}" srcOrd="3" destOrd="0" presId="urn:microsoft.com/office/officeart/2005/8/layout/hierarchy5"/>
    <dgm:cxn modelId="{6F59202B-4461-B446-A777-D883BA04B156}" type="presParOf" srcId="{56904D6A-50E8-6C4C-99E6-EA6F73E411E7}" destId="{0D2EB83F-AC0E-E94E-A7DE-44E51B5EABAD}" srcOrd="0" destOrd="0" presId="urn:microsoft.com/office/officeart/2005/8/layout/hierarchy5"/>
    <dgm:cxn modelId="{3B00C685-A010-1E49-A75C-9D4FCE56A21D}" type="presParOf" srcId="{56904D6A-50E8-6C4C-99E6-EA6F73E411E7}" destId="{FAFC4F76-3501-CC4F-827A-1105A29FCC09}" srcOrd="1" destOrd="0" presId="urn:microsoft.com/office/officeart/2005/8/layout/hierarchy5"/>
    <dgm:cxn modelId="{79F00DA8-3742-3F48-A961-8297BACD7946}" type="presParOf" srcId="{92CEF6A4-7435-EF42-8100-233021158C5F}" destId="{0592DDDB-6449-D744-9920-5B91D8688B47}" srcOrd="4" destOrd="0" presId="urn:microsoft.com/office/officeart/2005/8/layout/hierarchy5"/>
    <dgm:cxn modelId="{EA8080EC-23FD-884C-A97D-E1E6B17973DF}" type="presParOf" srcId="{0592DDDB-6449-D744-9920-5B91D8688B47}" destId="{1B1C3EE3-2A0B-F548-BB8C-D4DACE2D6358}" srcOrd="0" destOrd="0" presId="urn:microsoft.com/office/officeart/2005/8/layout/hierarchy5"/>
    <dgm:cxn modelId="{95B6FDBD-31B8-264E-A1CF-8AD234B13FF1}" type="presParOf" srcId="{92CEF6A4-7435-EF42-8100-233021158C5F}" destId="{FA703D36-6B50-044B-B9D8-2615CE4C7E42}" srcOrd="5" destOrd="0" presId="urn:microsoft.com/office/officeart/2005/8/layout/hierarchy5"/>
    <dgm:cxn modelId="{41934FE3-8746-9B47-A95C-05664EF37447}" type="presParOf" srcId="{FA703D36-6B50-044B-B9D8-2615CE4C7E42}" destId="{8164B556-3EF6-D34F-AAD4-312483E8CFC8}" srcOrd="0" destOrd="0" presId="urn:microsoft.com/office/officeart/2005/8/layout/hierarchy5"/>
    <dgm:cxn modelId="{C77EB57A-A77A-5D45-B66F-652C8DA97163}" type="presParOf" srcId="{FA703D36-6B50-044B-B9D8-2615CE4C7E42}" destId="{D3F916D4-4750-7847-BB87-D991B4665451}" srcOrd="1" destOrd="0" presId="urn:microsoft.com/office/officeart/2005/8/layout/hierarchy5"/>
    <dgm:cxn modelId="{24344507-2682-934C-880D-F64DDE374B42}" type="presParOf" srcId="{92CEF6A4-7435-EF42-8100-233021158C5F}" destId="{41C90DD4-F16A-CB48-9310-1CA2A68F8480}" srcOrd="6" destOrd="0" presId="urn:microsoft.com/office/officeart/2005/8/layout/hierarchy5"/>
    <dgm:cxn modelId="{4C4F6670-913C-A044-825E-4E08FE4F81FB}" type="presParOf" srcId="{41C90DD4-F16A-CB48-9310-1CA2A68F8480}" destId="{41FB2F11-8A25-CE4B-AC08-36B12F595EF0}" srcOrd="0" destOrd="0" presId="urn:microsoft.com/office/officeart/2005/8/layout/hierarchy5"/>
    <dgm:cxn modelId="{FFB40C20-C83F-3C41-9256-AB5F6EA23ACD}" type="presParOf" srcId="{92CEF6A4-7435-EF42-8100-233021158C5F}" destId="{C25FFEE6-DA08-FB41-9F70-9E740518FAF6}" srcOrd="7" destOrd="0" presId="urn:microsoft.com/office/officeart/2005/8/layout/hierarchy5"/>
    <dgm:cxn modelId="{6BAEF262-2BB0-B24F-AB33-FB342543F221}" type="presParOf" srcId="{C25FFEE6-DA08-FB41-9F70-9E740518FAF6}" destId="{6CFAA9BE-835A-1947-87A6-8418492E1B3F}" srcOrd="0" destOrd="0" presId="urn:microsoft.com/office/officeart/2005/8/layout/hierarchy5"/>
    <dgm:cxn modelId="{94B5FDB2-A0A7-8E40-A212-F8CE0E59D1F9}" type="presParOf" srcId="{C25FFEE6-DA08-FB41-9F70-9E740518FAF6}" destId="{08F4331B-7A5E-0243-9607-D80E3E6B1D99}" srcOrd="1" destOrd="0" presId="urn:microsoft.com/office/officeart/2005/8/layout/hierarchy5"/>
    <dgm:cxn modelId="{457BBBFC-20B9-1840-9960-731D5718CCAC}" type="presParOf" srcId="{92CEF6A4-7435-EF42-8100-233021158C5F}" destId="{5A1AD4E4-755B-E043-87A1-9D60E20BDDB2}" srcOrd="8" destOrd="0" presId="urn:microsoft.com/office/officeart/2005/8/layout/hierarchy5"/>
    <dgm:cxn modelId="{531E8B09-585C-1947-AD93-E5F2C99C567D}" type="presParOf" srcId="{5A1AD4E4-755B-E043-87A1-9D60E20BDDB2}" destId="{6BDBF9F8-8648-4146-AA4B-CD467212D43E}" srcOrd="0" destOrd="0" presId="urn:microsoft.com/office/officeart/2005/8/layout/hierarchy5"/>
    <dgm:cxn modelId="{A97311F4-731C-9D43-9F1C-FF1DC8AED3FA}" type="presParOf" srcId="{92CEF6A4-7435-EF42-8100-233021158C5F}" destId="{53766B1C-561F-1F42-85AC-7A5D110A72DD}" srcOrd="9" destOrd="0" presId="urn:microsoft.com/office/officeart/2005/8/layout/hierarchy5"/>
    <dgm:cxn modelId="{5F1BEEF0-1E2F-994C-8D40-7E48830D19C7}" type="presParOf" srcId="{53766B1C-561F-1F42-85AC-7A5D110A72DD}" destId="{30CDCC98-9697-CE4A-8697-F256738999F6}" srcOrd="0" destOrd="0" presId="urn:microsoft.com/office/officeart/2005/8/layout/hierarchy5"/>
    <dgm:cxn modelId="{32521DA5-7099-D74A-A259-275A89542425}" type="presParOf" srcId="{53766B1C-561F-1F42-85AC-7A5D110A72DD}" destId="{466CAA2F-93D5-8B41-8763-5AF60B749F58}" srcOrd="1" destOrd="0" presId="urn:microsoft.com/office/officeart/2005/8/layout/hierarchy5"/>
    <dgm:cxn modelId="{E39CE44C-D9D7-114E-85E2-535A5703AF9D}" type="presParOf" srcId="{92CEF6A4-7435-EF42-8100-233021158C5F}" destId="{B9A8B15B-CF80-354C-B054-276511841E24}" srcOrd="10" destOrd="0" presId="urn:microsoft.com/office/officeart/2005/8/layout/hierarchy5"/>
    <dgm:cxn modelId="{9294C1ED-8080-0542-9098-543F3F9DD0D2}" type="presParOf" srcId="{B9A8B15B-CF80-354C-B054-276511841E24}" destId="{8A338AFE-7CF0-9A4C-889F-2AB1F70FC1AA}" srcOrd="0" destOrd="0" presId="urn:microsoft.com/office/officeart/2005/8/layout/hierarchy5"/>
    <dgm:cxn modelId="{92D6A77E-E338-0D49-B2B5-A742152F782C}" type="presParOf" srcId="{92CEF6A4-7435-EF42-8100-233021158C5F}" destId="{CF2A9323-8FAE-144D-953A-B4355EDEBCA2}" srcOrd="11" destOrd="0" presId="urn:microsoft.com/office/officeart/2005/8/layout/hierarchy5"/>
    <dgm:cxn modelId="{F39B85D7-A397-944C-8D49-C51816035C3D}" type="presParOf" srcId="{CF2A9323-8FAE-144D-953A-B4355EDEBCA2}" destId="{CA8FDE25-1070-8B41-B6CC-9D1617FC418D}" srcOrd="0" destOrd="0" presId="urn:microsoft.com/office/officeart/2005/8/layout/hierarchy5"/>
    <dgm:cxn modelId="{E2867BB0-C341-AD40-91EA-427D51FC58C6}" type="presParOf" srcId="{CF2A9323-8FAE-144D-953A-B4355EDEBCA2}" destId="{E7450D9F-9248-4F47-ADA6-369E55FD7D7A}" srcOrd="1" destOrd="0" presId="urn:microsoft.com/office/officeart/2005/8/layout/hierarchy5"/>
    <dgm:cxn modelId="{8925616A-BC21-CA41-9EB8-E37240D96281}" type="presParOf" srcId="{776441FC-D59D-734E-B0C4-AF789ABEAE16}" destId="{C297A957-DB27-7941-9A2B-5612A42EFBB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E476DE-00D7-564F-A95A-BA3C1F920388}" type="doc">
      <dgm:prSet loTypeId="urn:microsoft.com/office/officeart/2005/8/layout/hierarchy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027DB1-17BC-B44D-91DE-1CB056F0600B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Georgia"/>
              <a:cs typeface="Georgia"/>
            </a:rPr>
            <a:t>Глобальная цель</a:t>
          </a:r>
          <a:endParaRPr lang="ru-RU" b="1" dirty="0">
            <a:latin typeface="Georgia"/>
            <a:cs typeface="Georgia"/>
          </a:endParaRPr>
        </a:p>
      </dgm:t>
    </dgm:pt>
    <dgm:pt modelId="{AACB55FA-078E-D641-B10E-A8AC0E0267D0}" type="parTrans" cxnId="{44B5C6E3-6FE7-AD4E-ABB2-B558D798827A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821BBCED-608E-FC41-A4B5-238A76129A50}" type="sibTrans" cxnId="{44B5C6E3-6FE7-AD4E-ABB2-B558D798827A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27E336A3-37BD-EA46-A4EF-1D77F092032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Georgia"/>
              <a:cs typeface="Georgia"/>
            </a:rPr>
            <a:t>Третий этап медицинской реабилитации</a:t>
          </a:r>
          <a:endParaRPr lang="ru-RU" b="1" dirty="0">
            <a:latin typeface="Georgia"/>
            <a:cs typeface="Georgia"/>
          </a:endParaRPr>
        </a:p>
      </dgm:t>
    </dgm:pt>
    <dgm:pt modelId="{7C942CB3-6E12-1E48-BD50-F3A1C6A7FA08}" type="parTrans" cxnId="{9E33BE17-9E20-5A43-8AB4-9C2E4E0C3D22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EDD58780-E17F-0A40-9957-38B8ED7F1DC9}" type="sibTrans" cxnId="{9E33BE17-9E20-5A43-8AB4-9C2E4E0C3D22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36782198-E823-FB41-9A3B-AA776919E267}">
      <dgm:prSet phldrT="[Текст]"/>
      <dgm:spPr/>
      <dgm:t>
        <a:bodyPr/>
        <a:lstStyle/>
        <a:p>
          <a:r>
            <a:rPr lang="ru-RU" b="1" dirty="0" smtClean="0">
              <a:latin typeface="Georgia"/>
              <a:cs typeface="Georgia"/>
            </a:rPr>
            <a:t>Первый этап медицинской  реабилитации</a:t>
          </a:r>
          <a:endParaRPr lang="ru-RU" b="1" dirty="0">
            <a:latin typeface="Georgia"/>
            <a:cs typeface="Georgia"/>
          </a:endParaRPr>
        </a:p>
      </dgm:t>
    </dgm:pt>
    <dgm:pt modelId="{383D747F-7032-6940-A8CF-FE1E10DE9F0E}" type="parTrans" cxnId="{6C1F2AF1-0291-BE4E-9269-3F1E337A29DB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A20F7B43-4DE8-064F-9209-6618BE3241F4}" type="sibTrans" cxnId="{6C1F2AF1-0291-BE4E-9269-3F1E337A29DB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1B3137B4-FACA-8044-A5D8-B1546378C80A}">
      <dgm:prSet phldrT="[Текст]"/>
      <dgm:spPr/>
      <dgm:t>
        <a:bodyPr/>
        <a:lstStyle/>
        <a:p>
          <a:r>
            <a:rPr lang="ru-RU" b="1" dirty="0" smtClean="0">
              <a:latin typeface="Georgia"/>
              <a:cs typeface="Georgia"/>
            </a:rPr>
            <a:t>Второй этап медицинской  реабилитации</a:t>
          </a:r>
          <a:endParaRPr lang="ru-RU" b="1" dirty="0">
            <a:latin typeface="Georgia"/>
            <a:cs typeface="Georgia"/>
          </a:endParaRPr>
        </a:p>
      </dgm:t>
    </dgm:pt>
    <dgm:pt modelId="{EF0E4A97-3E42-6B4C-97A8-D00B575D8534}" type="parTrans" cxnId="{B578DEFC-21C9-C743-81F7-E280EB3EDCEE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AB0D4679-71A0-2D4F-AFBE-7D5316A1A1D7}" type="sibTrans" cxnId="{B578DEFC-21C9-C743-81F7-E280EB3EDCEE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3893EB0D-3D26-4B4C-922F-54EC2A81F71E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Georgia"/>
              <a:cs typeface="Georgia"/>
            </a:rPr>
            <a:t>Коррекция двигательных нарушений</a:t>
          </a:r>
          <a:endParaRPr lang="ru-RU" b="1" dirty="0">
            <a:latin typeface="Georgia"/>
            <a:cs typeface="Georgia"/>
          </a:endParaRPr>
        </a:p>
      </dgm:t>
    </dgm:pt>
    <dgm:pt modelId="{72D2C16E-C0FF-DE4A-A53D-538E97CFAD4B}" type="sibTrans" cxnId="{F417A69B-D14D-E64A-A34A-FC683226701A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BA35727A-EABD-4741-B977-8F8337854A93}" type="parTrans" cxnId="{F417A69B-D14D-E64A-A34A-FC683226701A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9C134B78-0D93-1943-8FC5-80C5D696773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Georgia"/>
              <a:cs typeface="Georgia"/>
            </a:rPr>
            <a:t>Коррекция питания</a:t>
          </a:r>
          <a:endParaRPr lang="ru-RU" b="1" dirty="0">
            <a:latin typeface="Georgia"/>
            <a:cs typeface="Georgia"/>
          </a:endParaRPr>
        </a:p>
      </dgm:t>
    </dgm:pt>
    <dgm:pt modelId="{F8CDCECF-A4A2-CB45-9FD0-C6B26D1D2739}" type="parTrans" cxnId="{262E9979-1AAC-E04A-A8D9-D25A5EEAC64D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897F2780-8833-E342-8F91-D43A263A587E}" type="sibTrans" cxnId="{262E9979-1AAC-E04A-A8D9-D25A5EEAC64D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C5C02EAE-1FB7-DA4E-BC75-814B9A3AE052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Georgia"/>
              <a:cs typeface="Georgia"/>
            </a:rPr>
            <a:t>Коррекция нарушений ВПФ и коммуникативных функций</a:t>
          </a:r>
          <a:endParaRPr lang="ru-RU" b="1" dirty="0">
            <a:latin typeface="Georgia"/>
            <a:cs typeface="Georgia"/>
          </a:endParaRPr>
        </a:p>
      </dgm:t>
    </dgm:pt>
    <dgm:pt modelId="{2D5F107E-AAB4-2B4A-87B4-DC107F97338E}" type="parTrans" cxnId="{E2A9013B-EB33-474C-83EE-7A95D87B70BC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4DFF7833-8A14-D448-99D4-9A8C2C97E416}" type="sibTrans" cxnId="{E2A9013B-EB33-474C-83EE-7A95D87B70BC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80FD0649-D778-5746-9629-AED2EF331F09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b="1" dirty="0" smtClean="0">
              <a:latin typeface="Georgia"/>
              <a:cs typeface="Georgia"/>
            </a:rPr>
            <a:t>Коррекция </a:t>
          </a:r>
          <a:r>
            <a:rPr lang="ru-RU" b="1" dirty="0" err="1" smtClean="0">
              <a:latin typeface="Georgia"/>
              <a:cs typeface="Georgia"/>
            </a:rPr>
            <a:t>психо</a:t>
          </a:r>
          <a:r>
            <a:rPr lang="ru-RU" b="1" dirty="0" smtClean="0">
              <a:latin typeface="Georgia"/>
              <a:cs typeface="Georgia"/>
            </a:rPr>
            <a:t>-эмоциональных нарушений</a:t>
          </a:r>
          <a:endParaRPr lang="ru-RU" b="1" dirty="0">
            <a:latin typeface="Georgia"/>
            <a:cs typeface="Georgia"/>
          </a:endParaRPr>
        </a:p>
      </dgm:t>
    </dgm:pt>
    <dgm:pt modelId="{42EBE6DD-5E21-2042-9BD4-65C5C16881AB}" type="parTrans" cxnId="{31122EE7-479E-584F-A14C-8A9F9CF5A1E0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D93BA431-0872-5C44-9906-ADD6831A40BD}" type="sibTrans" cxnId="{31122EE7-479E-584F-A14C-8A9F9CF5A1E0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1FDFD9D1-00BA-E44C-9FB1-40AA0545330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Georgia"/>
              <a:cs typeface="Georgia"/>
            </a:rPr>
            <a:t>Восстановление/формирование навыков социальной адаптации</a:t>
          </a:r>
          <a:endParaRPr lang="ru-RU" b="1" dirty="0">
            <a:latin typeface="Georgia"/>
            <a:cs typeface="Georgia"/>
          </a:endParaRPr>
        </a:p>
      </dgm:t>
    </dgm:pt>
    <dgm:pt modelId="{05207C8B-BB05-8341-9015-8E34D8F9E855}" type="parTrans" cxnId="{14E2AAA2-AA93-1441-8B40-DDE7BB290007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E72B6581-6FB0-9643-8D86-732BB2C5BE11}" type="sibTrans" cxnId="{14E2AAA2-AA93-1441-8B40-DDE7BB290007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99C4ED79-847D-4C4E-B036-BED5A296E93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Georgia"/>
              <a:cs typeface="Georgia"/>
            </a:rPr>
            <a:t>Тренировка элементов профессиональных функций</a:t>
          </a:r>
          <a:endParaRPr lang="ru-RU" b="1" dirty="0">
            <a:latin typeface="Georgia"/>
            <a:cs typeface="Georgia"/>
          </a:endParaRPr>
        </a:p>
      </dgm:t>
    </dgm:pt>
    <dgm:pt modelId="{A799CE59-9E3B-E443-A053-21192FDE4337}" type="parTrans" cxnId="{30E82A93-0724-DD46-9597-5F3DD010BFE1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15030330-9F9E-4E41-ABC4-1F7698BC5EDC}" type="sibTrans" cxnId="{30E82A93-0724-DD46-9597-5F3DD010BFE1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B03DA39D-C368-594B-B530-53320D03460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Georgia"/>
              <a:cs typeface="Georgia"/>
            </a:rPr>
            <a:t>Коррекция выделения и сексуальных функций</a:t>
          </a:r>
          <a:endParaRPr lang="ru-RU" b="1" dirty="0">
            <a:latin typeface="Georgia"/>
            <a:cs typeface="Georgia"/>
          </a:endParaRPr>
        </a:p>
      </dgm:t>
    </dgm:pt>
    <dgm:pt modelId="{1B3789F5-8431-FC4F-8863-191296BE7B13}" type="parTrans" cxnId="{FC178538-4D36-2649-A4FB-706398EE8458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553ED93D-2F73-444B-AA12-3FC32DF62216}" type="sibTrans" cxnId="{FC178538-4D36-2649-A4FB-706398EE8458}">
      <dgm:prSet/>
      <dgm:spPr/>
      <dgm:t>
        <a:bodyPr/>
        <a:lstStyle/>
        <a:p>
          <a:endParaRPr lang="ru-RU" b="1">
            <a:latin typeface="Georgia"/>
            <a:cs typeface="Georgia"/>
          </a:endParaRPr>
        </a:p>
      </dgm:t>
    </dgm:pt>
    <dgm:pt modelId="{776441FC-D59D-734E-B0C4-AF789ABEAE16}" type="pres">
      <dgm:prSet presAssocID="{69E476DE-00D7-564F-A95A-BA3C1F92038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1853B6-7C28-0044-B408-7A939E6960BC}" type="pres">
      <dgm:prSet presAssocID="{69E476DE-00D7-564F-A95A-BA3C1F920388}" presName="hierFlow" presStyleCnt="0"/>
      <dgm:spPr/>
    </dgm:pt>
    <dgm:pt modelId="{F7D4DABF-0A6F-B447-BCFE-581AF76068A7}" type="pres">
      <dgm:prSet presAssocID="{69E476DE-00D7-564F-A95A-BA3C1F92038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451EAD7-464D-7942-9E09-8D9C41B589A6}" type="pres">
      <dgm:prSet presAssocID="{D1027DB1-17BC-B44D-91DE-1CB056F0600B}" presName="Name17" presStyleCnt="0"/>
      <dgm:spPr/>
    </dgm:pt>
    <dgm:pt modelId="{61298693-248F-B247-BB40-452010962D7E}" type="pres">
      <dgm:prSet presAssocID="{D1027DB1-17BC-B44D-91DE-1CB056F0600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0D7650-F3C2-B44A-9196-56144F6C7061}" type="pres">
      <dgm:prSet presAssocID="{D1027DB1-17BC-B44D-91DE-1CB056F0600B}" presName="hierChild2" presStyleCnt="0"/>
      <dgm:spPr/>
    </dgm:pt>
    <dgm:pt modelId="{F69FA598-2078-0344-AF16-89976A501D63}" type="pres">
      <dgm:prSet presAssocID="{383D747F-7032-6940-A8CF-FE1E10DE9F0E}" presName="Name25" presStyleLbl="parChTrans1D2" presStyleIdx="0" presStyleCnt="3"/>
      <dgm:spPr/>
      <dgm:t>
        <a:bodyPr/>
        <a:lstStyle/>
        <a:p>
          <a:endParaRPr lang="ru-RU"/>
        </a:p>
      </dgm:t>
    </dgm:pt>
    <dgm:pt modelId="{83B44F3B-E451-7C40-B5E8-51DE390D14A8}" type="pres">
      <dgm:prSet presAssocID="{383D747F-7032-6940-A8CF-FE1E10DE9F0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CE59538-6507-064A-8177-458C53491052}" type="pres">
      <dgm:prSet presAssocID="{36782198-E823-FB41-9A3B-AA776919E267}" presName="Name30" presStyleCnt="0"/>
      <dgm:spPr/>
    </dgm:pt>
    <dgm:pt modelId="{1D9C73E4-A568-284A-A7ED-315E04044396}" type="pres">
      <dgm:prSet presAssocID="{36782198-E823-FB41-9A3B-AA776919E267}" presName="level2Shape" presStyleLbl="node2" presStyleIdx="0" presStyleCnt="3"/>
      <dgm:spPr/>
      <dgm:t>
        <a:bodyPr/>
        <a:lstStyle/>
        <a:p>
          <a:endParaRPr lang="ru-RU"/>
        </a:p>
      </dgm:t>
    </dgm:pt>
    <dgm:pt modelId="{F115C09A-CBCE-044C-B527-FD76B4653B6D}" type="pres">
      <dgm:prSet presAssocID="{36782198-E823-FB41-9A3B-AA776919E267}" presName="hierChild3" presStyleCnt="0"/>
      <dgm:spPr/>
    </dgm:pt>
    <dgm:pt modelId="{755FAC64-96EB-824F-8B8F-F263EC2ED3ED}" type="pres">
      <dgm:prSet presAssocID="{EF0E4A97-3E42-6B4C-97A8-D00B575D8534}" presName="Name25" presStyleLbl="parChTrans1D2" presStyleIdx="1" presStyleCnt="3"/>
      <dgm:spPr/>
      <dgm:t>
        <a:bodyPr/>
        <a:lstStyle/>
        <a:p>
          <a:endParaRPr lang="ru-RU"/>
        </a:p>
      </dgm:t>
    </dgm:pt>
    <dgm:pt modelId="{7E3DE68E-DE2F-2E46-ABAF-C7D4C85302CA}" type="pres">
      <dgm:prSet presAssocID="{EF0E4A97-3E42-6B4C-97A8-D00B575D853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A2DF6CF-1BDB-824B-8E30-A942294B404B}" type="pres">
      <dgm:prSet presAssocID="{1B3137B4-FACA-8044-A5D8-B1546378C80A}" presName="Name30" presStyleCnt="0"/>
      <dgm:spPr/>
    </dgm:pt>
    <dgm:pt modelId="{F2B4FB80-69F2-564A-81C8-B1506150C2D8}" type="pres">
      <dgm:prSet presAssocID="{1B3137B4-FACA-8044-A5D8-B1546378C80A}" presName="level2Shape" presStyleLbl="node2" presStyleIdx="1" presStyleCnt="3"/>
      <dgm:spPr/>
      <dgm:t>
        <a:bodyPr/>
        <a:lstStyle/>
        <a:p>
          <a:endParaRPr lang="ru-RU"/>
        </a:p>
      </dgm:t>
    </dgm:pt>
    <dgm:pt modelId="{226063E5-66C8-EC4A-8DFE-B00168888ADC}" type="pres">
      <dgm:prSet presAssocID="{1B3137B4-FACA-8044-A5D8-B1546378C80A}" presName="hierChild3" presStyleCnt="0"/>
      <dgm:spPr/>
    </dgm:pt>
    <dgm:pt modelId="{5F93BF16-AF21-234E-A483-DB9C377F41ED}" type="pres">
      <dgm:prSet presAssocID="{7C942CB3-6E12-1E48-BD50-F3A1C6A7FA08}" presName="Name25" presStyleLbl="parChTrans1D2" presStyleIdx="2" presStyleCnt="3"/>
      <dgm:spPr/>
      <dgm:t>
        <a:bodyPr/>
        <a:lstStyle/>
        <a:p>
          <a:endParaRPr lang="ru-RU"/>
        </a:p>
      </dgm:t>
    </dgm:pt>
    <dgm:pt modelId="{581733C5-D344-1344-A87A-88B3A999DCA5}" type="pres">
      <dgm:prSet presAssocID="{7C942CB3-6E12-1E48-BD50-F3A1C6A7FA0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1A8CF67-A9F1-524C-9E72-FE95AF39095C}" type="pres">
      <dgm:prSet presAssocID="{27E336A3-37BD-EA46-A4EF-1D77F0920321}" presName="Name30" presStyleCnt="0"/>
      <dgm:spPr/>
    </dgm:pt>
    <dgm:pt modelId="{C0BAA34D-4964-5E4C-89DF-764E3DF877FA}" type="pres">
      <dgm:prSet presAssocID="{27E336A3-37BD-EA46-A4EF-1D77F0920321}" presName="level2Shape" presStyleLbl="node2" presStyleIdx="2" presStyleCnt="3"/>
      <dgm:spPr/>
      <dgm:t>
        <a:bodyPr/>
        <a:lstStyle/>
        <a:p>
          <a:endParaRPr lang="ru-RU"/>
        </a:p>
      </dgm:t>
    </dgm:pt>
    <dgm:pt modelId="{92CEF6A4-7435-EF42-8100-233021158C5F}" type="pres">
      <dgm:prSet presAssocID="{27E336A3-37BD-EA46-A4EF-1D77F0920321}" presName="hierChild3" presStyleCnt="0"/>
      <dgm:spPr/>
    </dgm:pt>
    <dgm:pt modelId="{110D5136-3FCB-1240-AF4F-EA3BC7745F48}" type="pres">
      <dgm:prSet presAssocID="{BA35727A-EABD-4741-B977-8F8337854A93}" presName="Name25" presStyleLbl="parChTrans1D3" presStyleIdx="0" presStyleCnt="7"/>
      <dgm:spPr/>
      <dgm:t>
        <a:bodyPr/>
        <a:lstStyle/>
        <a:p>
          <a:endParaRPr lang="ru-RU"/>
        </a:p>
      </dgm:t>
    </dgm:pt>
    <dgm:pt modelId="{295A9BA9-9E92-434D-926C-9BC7A8070942}" type="pres">
      <dgm:prSet presAssocID="{BA35727A-EABD-4741-B977-8F8337854A93}" presName="connTx" presStyleLbl="parChTrans1D3" presStyleIdx="0" presStyleCnt="7"/>
      <dgm:spPr/>
      <dgm:t>
        <a:bodyPr/>
        <a:lstStyle/>
        <a:p>
          <a:endParaRPr lang="ru-RU"/>
        </a:p>
      </dgm:t>
    </dgm:pt>
    <dgm:pt modelId="{56904D6A-50E8-6C4C-99E6-EA6F73E411E7}" type="pres">
      <dgm:prSet presAssocID="{3893EB0D-3D26-4B4C-922F-54EC2A81F71E}" presName="Name30" presStyleCnt="0"/>
      <dgm:spPr/>
    </dgm:pt>
    <dgm:pt modelId="{0D2EB83F-AC0E-E94E-A7DE-44E51B5EABAD}" type="pres">
      <dgm:prSet presAssocID="{3893EB0D-3D26-4B4C-922F-54EC2A81F71E}" presName="level2Shape" presStyleLbl="node3" presStyleIdx="0" presStyleCnt="7" custScaleX="108643"/>
      <dgm:spPr/>
      <dgm:t>
        <a:bodyPr/>
        <a:lstStyle/>
        <a:p>
          <a:endParaRPr lang="ru-RU"/>
        </a:p>
      </dgm:t>
    </dgm:pt>
    <dgm:pt modelId="{FAFC4F76-3501-CC4F-827A-1105A29FCC09}" type="pres">
      <dgm:prSet presAssocID="{3893EB0D-3D26-4B4C-922F-54EC2A81F71E}" presName="hierChild3" presStyleCnt="0"/>
      <dgm:spPr/>
    </dgm:pt>
    <dgm:pt modelId="{0592DDDB-6449-D744-9920-5B91D8688B47}" type="pres">
      <dgm:prSet presAssocID="{2D5F107E-AAB4-2B4A-87B4-DC107F97338E}" presName="Name25" presStyleLbl="parChTrans1D3" presStyleIdx="1" presStyleCnt="7"/>
      <dgm:spPr/>
      <dgm:t>
        <a:bodyPr/>
        <a:lstStyle/>
        <a:p>
          <a:endParaRPr lang="ru-RU"/>
        </a:p>
      </dgm:t>
    </dgm:pt>
    <dgm:pt modelId="{1B1C3EE3-2A0B-F548-BB8C-D4DACE2D6358}" type="pres">
      <dgm:prSet presAssocID="{2D5F107E-AAB4-2B4A-87B4-DC107F97338E}" presName="connTx" presStyleLbl="parChTrans1D3" presStyleIdx="1" presStyleCnt="7"/>
      <dgm:spPr/>
      <dgm:t>
        <a:bodyPr/>
        <a:lstStyle/>
        <a:p>
          <a:endParaRPr lang="ru-RU"/>
        </a:p>
      </dgm:t>
    </dgm:pt>
    <dgm:pt modelId="{FA703D36-6B50-044B-B9D8-2615CE4C7E42}" type="pres">
      <dgm:prSet presAssocID="{C5C02EAE-1FB7-DA4E-BC75-814B9A3AE052}" presName="Name30" presStyleCnt="0"/>
      <dgm:spPr/>
    </dgm:pt>
    <dgm:pt modelId="{8164B556-3EF6-D34F-AAD4-312483E8CFC8}" type="pres">
      <dgm:prSet presAssocID="{C5C02EAE-1FB7-DA4E-BC75-814B9A3AE052}" presName="level2Shape" presStyleLbl="node3" presStyleIdx="1" presStyleCnt="7" custScaleX="191717"/>
      <dgm:spPr/>
      <dgm:t>
        <a:bodyPr/>
        <a:lstStyle/>
        <a:p>
          <a:endParaRPr lang="ru-RU"/>
        </a:p>
      </dgm:t>
    </dgm:pt>
    <dgm:pt modelId="{D3F916D4-4750-7847-BB87-D991B4665451}" type="pres">
      <dgm:prSet presAssocID="{C5C02EAE-1FB7-DA4E-BC75-814B9A3AE052}" presName="hierChild3" presStyleCnt="0"/>
      <dgm:spPr/>
    </dgm:pt>
    <dgm:pt modelId="{41C90DD4-F16A-CB48-9310-1CA2A68F8480}" type="pres">
      <dgm:prSet presAssocID="{42EBE6DD-5E21-2042-9BD4-65C5C16881AB}" presName="Name25" presStyleLbl="parChTrans1D3" presStyleIdx="2" presStyleCnt="7"/>
      <dgm:spPr/>
      <dgm:t>
        <a:bodyPr/>
        <a:lstStyle/>
        <a:p>
          <a:endParaRPr lang="ru-RU"/>
        </a:p>
      </dgm:t>
    </dgm:pt>
    <dgm:pt modelId="{41FB2F11-8A25-CE4B-AC08-36B12F595EF0}" type="pres">
      <dgm:prSet presAssocID="{42EBE6DD-5E21-2042-9BD4-65C5C16881AB}" presName="connTx" presStyleLbl="parChTrans1D3" presStyleIdx="2" presStyleCnt="7"/>
      <dgm:spPr/>
      <dgm:t>
        <a:bodyPr/>
        <a:lstStyle/>
        <a:p>
          <a:endParaRPr lang="ru-RU"/>
        </a:p>
      </dgm:t>
    </dgm:pt>
    <dgm:pt modelId="{C25FFEE6-DA08-FB41-9F70-9E740518FAF6}" type="pres">
      <dgm:prSet presAssocID="{80FD0649-D778-5746-9629-AED2EF331F09}" presName="Name30" presStyleCnt="0"/>
      <dgm:spPr/>
    </dgm:pt>
    <dgm:pt modelId="{6CFAA9BE-835A-1947-87A6-8418492E1B3F}" type="pres">
      <dgm:prSet presAssocID="{80FD0649-D778-5746-9629-AED2EF331F09}" presName="level2Shape" presStyleLbl="node3" presStyleIdx="2" presStyleCnt="7" custScaleX="154623"/>
      <dgm:spPr/>
      <dgm:t>
        <a:bodyPr/>
        <a:lstStyle/>
        <a:p>
          <a:endParaRPr lang="ru-RU"/>
        </a:p>
      </dgm:t>
    </dgm:pt>
    <dgm:pt modelId="{08F4331B-7A5E-0243-9607-D80E3E6B1D99}" type="pres">
      <dgm:prSet presAssocID="{80FD0649-D778-5746-9629-AED2EF331F09}" presName="hierChild3" presStyleCnt="0"/>
      <dgm:spPr/>
    </dgm:pt>
    <dgm:pt modelId="{5A1AD4E4-755B-E043-87A1-9D60E20BDDB2}" type="pres">
      <dgm:prSet presAssocID="{F8CDCECF-A4A2-CB45-9FD0-C6B26D1D2739}" presName="Name25" presStyleLbl="parChTrans1D3" presStyleIdx="3" presStyleCnt="7"/>
      <dgm:spPr/>
      <dgm:t>
        <a:bodyPr/>
        <a:lstStyle/>
        <a:p>
          <a:endParaRPr lang="ru-RU"/>
        </a:p>
      </dgm:t>
    </dgm:pt>
    <dgm:pt modelId="{6BDBF9F8-8648-4146-AA4B-CD467212D43E}" type="pres">
      <dgm:prSet presAssocID="{F8CDCECF-A4A2-CB45-9FD0-C6B26D1D2739}" presName="connTx" presStyleLbl="parChTrans1D3" presStyleIdx="3" presStyleCnt="7"/>
      <dgm:spPr/>
      <dgm:t>
        <a:bodyPr/>
        <a:lstStyle/>
        <a:p>
          <a:endParaRPr lang="ru-RU"/>
        </a:p>
      </dgm:t>
    </dgm:pt>
    <dgm:pt modelId="{53766B1C-561F-1F42-85AC-7A5D110A72DD}" type="pres">
      <dgm:prSet presAssocID="{9C134B78-0D93-1943-8FC5-80C5D6967738}" presName="Name30" presStyleCnt="0"/>
      <dgm:spPr/>
    </dgm:pt>
    <dgm:pt modelId="{30CDCC98-9697-CE4A-8697-F256738999F6}" type="pres">
      <dgm:prSet presAssocID="{9C134B78-0D93-1943-8FC5-80C5D6967738}" presName="level2Shape" presStyleLbl="node3" presStyleIdx="3" presStyleCnt="7" custScaleX="137769"/>
      <dgm:spPr/>
      <dgm:t>
        <a:bodyPr/>
        <a:lstStyle/>
        <a:p>
          <a:endParaRPr lang="ru-RU"/>
        </a:p>
      </dgm:t>
    </dgm:pt>
    <dgm:pt modelId="{466CAA2F-93D5-8B41-8763-5AF60B749F58}" type="pres">
      <dgm:prSet presAssocID="{9C134B78-0D93-1943-8FC5-80C5D6967738}" presName="hierChild3" presStyleCnt="0"/>
      <dgm:spPr/>
    </dgm:pt>
    <dgm:pt modelId="{E443D903-7D16-6742-A5AD-7595990BF72D}" type="pres">
      <dgm:prSet presAssocID="{1B3789F5-8431-FC4F-8863-191296BE7B13}" presName="Name25" presStyleLbl="parChTrans1D3" presStyleIdx="4" presStyleCnt="7"/>
      <dgm:spPr/>
      <dgm:t>
        <a:bodyPr/>
        <a:lstStyle/>
        <a:p>
          <a:endParaRPr lang="ru-RU"/>
        </a:p>
      </dgm:t>
    </dgm:pt>
    <dgm:pt modelId="{8AFC4669-AC9D-BD4E-BC28-7F6B16B810F7}" type="pres">
      <dgm:prSet presAssocID="{1B3789F5-8431-FC4F-8863-191296BE7B13}" presName="connTx" presStyleLbl="parChTrans1D3" presStyleIdx="4" presStyleCnt="7"/>
      <dgm:spPr/>
      <dgm:t>
        <a:bodyPr/>
        <a:lstStyle/>
        <a:p>
          <a:endParaRPr lang="ru-RU"/>
        </a:p>
      </dgm:t>
    </dgm:pt>
    <dgm:pt modelId="{5C931C65-93BE-4A49-9F76-4BE8B3B5BAAC}" type="pres">
      <dgm:prSet presAssocID="{B03DA39D-C368-594B-B530-53320D034608}" presName="Name30" presStyleCnt="0"/>
      <dgm:spPr/>
    </dgm:pt>
    <dgm:pt modelId="{89B5B485-3EB7-C746-9D00-FDA61EA4DB77}" type="pres">
      <dgm:prSet presAssocID="{B03DA39D-C368-594B-B530-53320D034608}" presName="level2Shape" presStyleLbl="node3" presStyleIdx="4" presStyleCnt="7" custScaleX="193485"/>
      <dgm:spPr/>
      <dgm:t>
        <a:bodyPr/>
        <a:lstStyle/>
        <a:p>
          <a:endParaRPr lang="ru-RU"/>
        </a:p>
      </dgm:t>
    </dgm:pt>
    <dgm:pt modelId="{E0082EC1-FFD8-4F47-B017-894B599E6182}" type="pres">
      <dgm:prSet presAssocID="{B03DA39D-C368-594B-B530-53320D034608}" presName="hierChild3" presStyleCnt="0"/>
      <dgm:spPr/>
    </dgm:pt>
    <dgm:pt modelId="{40EEA989-B517-E44B-8CFC-F89298B67B91}" type="pres">
      <dgm:prSet presAssocID="{05207C8B-BB05-8341-9015-8E34D8F9E855}" presName="Name25" presStyleLbl="parChTrans1D3" presStyleIdx="5" presStyleCnt="7"/>
      <dgm:spPr/>
      <dgm:t>
        <a:bodyPr/>
        <a:lstStyle/>
        <a:p>
          <a:endParaRPr lang="ru-RU"/>
        </a:p>
      </dgm:t>
    </dgm:pt>
    <dgm:pt modelId="{0E90DCAE-9E91-AB4C-AB37-E79588300C14}" type="pres">
      <dgm:prSet presAssocID="{05207C8B-BB05-8341-9015-8E34D8F9E855}" presName="connTx" presStyleLbl="parChTrans1D3" presStyleIdx="5" presStyleCnt="7"/>
      <dgm:spPr/>
      <dgm:t>
        <a:bodyPr/>
        <a:lstStyle/>
        <a:p>
          <a:endParaRPr lang="ru-RU"/>
        </a:p>
      </dgm:t>
    </dgm:pt>
    <dgm:pt modelId="{50E705A6-64BE-B84D-BDA2-57BC92C17C89}" type="pres">
      <dgm:prSet presAssocID="{1FDFD9D1-00BA-E44C-9FB1-40AA0545330A}" presName="Name30" presStyleCnt="0"/>
      <dgm:spPr/>
    </dgm:pt>
    <dgm:pt modelId="{E32C77F9-ABB3-2541-BB1F-E17B198BA6DD}" type="pres">
      <dgm:prSet presAssocID="{1FDFD9D1-00BA-E44C-9FB1-40AA0545330A}" presName="level2Shape" presStyleLbl="node3" presStyleIdx="5" presStyleCnt="7" custScaleX="152053"/>
      <dgm:spPr/>
      <dgm:t>
        <a:bodyPr/>
        <a:lstStyle/>
        <a:p>
          <a:endParaRPr lang="ru-RU"/>
        </a:p>
      </dgm:t>
    </dgm:pt>
    <dgm:pt modelId="{E52C1C01-327E-AC4A-A034-E9CF12290D97}" type="pres">
      <dgm:prSet presAssocID="{1FDFD9D1-00BA-E44C-9FB1-40AA0545330A}" presName="hierChild3" presStyleCnt="0"/>
      <dgm:spPr/>
    </dgm:pt>
    <dgm:pt modelId="{6B162BEB-9634-F74C-A9C7-41D1E7B55492}" type="pres">
      <dgm:prSet presAssocID="{A799CE59-9E3B-E443-A053-21192FDE4337}" presName="Name25" presStyleLbl="parChTrans1D3" presStyleIdx="6" presStyleCnt="7"/>
      <dgm:spPr/>
      <dgm:t>
        <a:bodyPr/>
        <a:lstStyle/>
        <a:p>
          <a:endParaRPr lang="ru-RU"/>
        </a:p>
      </dgm:t>
    </dgm:pt>
    <dgm:pt modelId="{FB5B858D-1F63-FB47-A74D-202D483F58A9}" type="pres">
      <dgm:prSet presAssocID="{A799CE59-9E3B-E443-A053-21192FDE4337}" presName="connTx" presStyleLbl="parChTrans1D3" presStyleIdx="6" presStyleCnt="7"/>
      <dgm:spPr/>
      <dgm:t>
        <a:bodyPr/>
        <a:lstStyle/>
        <a:p>
          <a:endParaRPr lang="ru-RU"/>
        </a:p>
      </dgm:t>
    </dgm:pt>
    <dgm:pt modelId="{D668EB2B-B627-D34F-B72A-09FDF7D74808}" type="pres">
      <dgm:prSet presAssocID="{99C4ED79-847D-4C4E-B036-BED5A296E931}" presName="Name30" presStyleCnt="0"/>
      <dgm:spPr/>
    </dgm:pt>
    <dgm:pt modelId="{B482B4E1-18DF-FC4D-BD34-FB43F0F9B741}" type="pres">
      <dgm:prSet presAssocID="{99C4ED79-847D-4C4E-B036-BED5A296E931}" presName="level2Shape" presStyleLbl="node3" presStyleIdx="6" presStyleCnt="7" custScaleX="148761"/>
      <dgm:spPr/>
      <dgm:t>
        <a:bodyPr/>
        <a:lstStyle/>
        <a:p>
          <a:endParaRPr lang="ru-RU"/>
        </a:p>
      </dgm:t>
    </dgm:pt>
    <dgm:pt modelId="{21ECFDAA-58F4-AD4A-B4EA-BAF6AC924D53}" type="pres">
      <dgm:prSet presAssocID="{99C4ED79-847D-4C4E-B036-BED5A296E931}" presName="hierChild3" presStyleCnt="0"/>
      <dgm:spPr/>
    </dgm:pt>
    <dgm:pt modelId="{C297A957-DB27-7941-9A2B-5612A42EFBB8}" type="pres">
      <dgm:prSet presAssocID="{69E476DE-00D7-564F-A95A-BA3C1F920388}" presName="bgShapesFlow" presStyleCnt="0"/>
      <dgm:spPr/>
    </dgm:pt>
  </dgm:ptLst>
  <dgm:cxnLst>
    <dgm:cxn modelId="{30E82A93-0724-DD46-9597-5F3DD010BFE1}" srcId="{27E336A3-37BD-EA46-A4EF-1D77F0920321}" destId="{99C4ED79-847D-4C4E-B036-BED5A296E931}" srcOrd="6" destOrd="0" parTransId="{A799CE59-9E3B-E443-A053-21192FDE4337}" sibTransId="{15030330-9F9E-4E41-ABC4-1F7698BC5EDC}"/>
    <dgm:cxn modelId="{05F0B9C4-5521-5545-A457-CAF91A978D6C}" type="presOf" srcId="{1B3789F5-8431-FC4F-8863-191296BE7B13}" destId="{E443D903-7D16-6742-A5AD-7595990BF72D}" srcOrd="0" destOrd="0" presId="urn:microsoft.com/office/officeart/2005/8/layout/hierarchy5"/>
    <dgm:cxn modelId="{14E2AAA2-AA93-1441-8B40-DDE7BB290007}" srcId="{27E336A3-37BD-EA46-A4EF-1D77F0920321}" destId="{1FDFD9D1-00BA-E44C-9FB1-40AA0545330A}" srcOrd="5" destOrd="0" parTransId="{05207C8B-BB05-8341-9015-8E34D8F9E855}" sibTransId="{E72B6581-6FB0-9643-8D86-732BB2C5BE11}"/>
    <dgm:cxn modelId="{F417A69B-D14D-E64A-A34A-FC683226701A}" srcId="{27E336A3-37BD-EA46-A4EF-1D77F0920321}" destId="{3893EB0D-3D26-4B4C-922F-54EC2A81F71E}" srcOrd="0" destOrd="0" parTransId="{BA35727A-EABD-4741-B977-8F8337854A93}" sibTransId="{72D2C16E-C0FF-DE4A-A53D-538E97CFAD4B}"/>
    <dgm:cxn modelId="{7DB85B52-BE76-2F44-871E-C5698034DA28}" type="presOf" srcId="{69E476DE-00D7-564F-A95A-BA3C1F920388}" destId="{776441FC-D59D-734E-B0C4-AF789ABEAE16}" srcOrd="0" destOrd="0" presId="urn:microsoft.com/office/officeart/2005/8/layout/hierarchy5"/>
    <dgm:cxn modelId="{CA869A33-D792-2240-A533-8FA7F30BFD10}" type="presOf" srcId="{2D5F107E-AAB4-2B4A-87B4-DC107F97338E}" destId="{0592DDDB-6449-D744-9920-5B91D8688B47}" srcOrd="0" destOrd="0" presId="urn:microsoft.com/office/officeart/2005/8/layout/hierarchy5"/>
    <dgm:cxn modelId="{44B5C6E3-6FE7-AD4E-ABB2-B558D798827A}" srcId="{69E476DE-00D7-564F-A95A-BA3C1F920388}" destId="{D1027DB1-17BC-B44D-91DE-1CB056F0600B}" srcOrd="0" destOrd="0" parTransId="{AACB55FA-078E-D641-B10E-A8AC0E0267D0}" sibTransId="{821BBCED-608E-FC41-A4B5-238A76129A50}"/>
    <dgm:cxn modelId="{F5D1EF4B-EA07-F344-AA11-EE94BF9D5A63}" type="presOf" srcId="{B03DA39D-C368-594B-B530-53320D034608}" destId="{89B5B485-3EB7-C746-9D00-FDA61EA4DB77}" srcOrd="0" destOrd="0" presId="urn:microsoft.com/office/officeart/2005/8/layout/hierarchy5"/>
    <dgm:cxn modelId="{661AB8A1-3DC2-E146-8796-5C161CB64432}" type="presOf" srcId="{D1027DB1-17BC-B44D-91DE-1CB056F0600B}" destId="{61298693-248F-B247-BB40-452010962D7E}" srcOrd="0" destOrd="0" presId="urn:microsoft.com/office/officeart/2005/8/layout/hierarchy5"/>
    <dgm:cxn modelId="{D7B49B9E-B955-D64B-ABE2-E83835DBBB3C}" type="presOf" srcId="{EF0E4A97-3E42-6B4C-97A8-D00B575D8534}" destId="{755FAC64-96EB-824F-8B8F-F263EC2ED3ED}" srcOrd="0" destOrd="0" presId="urn:microsoft.com/office/officeart/2005/8/layout/hierarchy5"/>
    <dgm:cxn modelId="{6255CA42-3ED0-F645-93E3-7F9723F509A0}" type="presOf" srcId="{F8CDCECF-A4A2-CB45-9FD0-C6B26D1D2739}" destId="{5A1AD4E4-755B-E043-87A1-9D60E20BDDB2}" srcOrd="0" destOrd="0" presId="urn:microsoft.com/office/officeart/2005/8/layout/hierarchy5"/>
    <dgm:cxn modelId="{C99FD5EF-E397-8B47-9AAB-4B0281DF4FB8}" type="presOf" srcId="{A799CE59-9E3B-E443-A053-21192FDE4337}" destId="{6B162BEB-9634-F74C-A9C7-41D1E7B55492}" srcOrd="0" destOrd="0" presId="urn:microsoft.com/office/officeart/2005/8/layout/hierarchy5"/>
    <dgm:cxn modelId="{DDB119BF-9043-5043-8A64-4BB2B2A9CA83}" type="presOf" srcId="{2D5F107E-AAB4-2B4A-87B4-DC107F97338E}" destId="{1B1C3EE3-2A0B-F548-BB8C-D4DACE2D6358}" srcOrd="1" destOrd="0" presId="urn:microsoft.com/office/officeart/2005/8/layout/hierarchy5"/>
    <dgm:cxn modelId="{B578DEFC-21C9-C743-81F7-E280EB3EDCEE}" srcId="{D1027DB1-17BC-B44D-91DE-1CB056F0600B}" destId="{1B3137B4-FACA-8044-A5D8-B1546378C80A}" srcOrd="1" destOrd="0" parTransId="{EF0E4A97-3E42-6B4C-97A8-D00B575D8534}" sibTransId="{AB0D4679-71A0-2D4F-AFBE-7D5316A1A1D7}"/>
    <dgm:cxn modelId="{824BF3F0-46D4-D84D-8C5C-CE1899BAEB71}" type="presOf" srcId="{27E336A3-37BD-EA46-A4EF-1D77F0920321}" destId="{C0BAA34D-4964-5E4C-89DF-764E3DF877FA}" srcOrd="0" destOrd="0" presId="urn:microsoft.com/office/officeart/2005/8/layout/hierarchy5"/>
    <dgm:cxn modelId="{D2656C8A-9392-434B-9F07-220AD4E59509}" type="presOf" srcId="{BA35727A-EABD-4741-B977-8F8337854A93}" destId="{295A9BA9-9E92-434D-926C-9BC7A8070942}" srcOrd="1" destOrd="0" presId="urn:microsoft.com/office/officeart/2005/8/layout/hierarchy5"/>
    <dgm:cxn modelId="{6C1F2AF1-0291-BE4E-9269-3F1E337A29DB}" srcId="{D1027DB1-17BC-B44D-91DE-1CB056F0600B}" destId="{36782198-E823-FB41-9A3B-AA776919E267}" srcOrd="0" destOrd="0" parTransId="{383D747F-7032-6940-A8CF-FE1E10DE9F0E}" sibTransId="{A20F7B43-4DE8-064F-9209-6618BE3241F4}"/>
    <dgm:cxn modelId="{7F5862E5-B7A4-3744-B9A2-BA9FC5E8521C}" type="presOf" srcId="{1B3137B4-FACA-8044-A5D8-B1546378C80A}" destId="{F2B4FB80-69F2-564A-81C8-B1506150C2D8}" srcOrd="0" destOrd="0" presId="urn:microsoft.com/office/officeart/2005/8/layout/hierarchy5"/>
    <dgm:cxn modelId="{F82F4206-725E-1F42-ACCC-711E4C644692}" type="presOf" srcId="{42EBE6DD-5E21-2042-9BD4-65C5C16881AB}" destId="{41C90DD4-F16A-CB48-9310-1CA2A68F8480}" srcOrd="0" destOrd="0" presId="urn:microsoft.com/office/officeart/2005/8/layout/hierarchy5"/>
    <dgm:cxn modelId="{9324B30D-CE61-FD4D-B022-BBD4CF219D4F}" type="presOf" srcId="{383D747F-7032-6940-A8CF-FE1E10DE9F0E}" destId="{F69FA598-2078-0344-AF16-89976A501D63}" srcOrd="0" destOrd="0" presId="urn:microsoft.com/office/officeart/2005/8/layout/hierarchy5"/>
    <dgm:cxn modelId="{873674CF-6EE9-1D4D-ADE3-0996D31A27E8}" type="presOf" srcId="{EF0E4A97-3E42-6B4C-97A8-D00B575D8534}" destId="{7E3DE68E-DE2F-2E46-ABAF-C7D4C85302CA}" srcOrd="1" destOrd="0" presId="urn:microsoft.com/office/officeart/2005/8/layout/hierarchy5"/>
    <dgm:cxn modelId="{41786E05-F6EE-1142-9B1B-F30AA73C3017}" type="presOf" srcId="{42EBE6DD-5E21-2042-9BD4-65C5C16881AB}" destId="{41FB2F11-8A25-CE4B-AC08-36B12F595EF0}" srcOrd="1" destOrd="0" presId="urn:microsoft.com/office/officeart/2005/8/layout/hierarchy5"/>
    <dgm:cxn modelId="{B8EA5F48-F257-BD42-87D8-FA002D5CA490}" type="presOf" srcId="{A799CE59-9E3B-E443-A053-21192FDE4337}" destId="{FB5B858D-1F63-FB47-A74D-202D483F58A9}" srcOrd="1" destOrd="0" presId="urn:microsoft.com/office/officeart/2005/8/layout/hierarchy5"/>
    <dgm:cxn modelId="{7BDEB737-5EFB-BC42-B893-E3FC8E44514C}" type="presOf" srcId="{383D747F-7032-6940-A8CF-FE1E10DE9F0E}" destId="{83B44F3B-E451-7C40-B5E8-51DE390D14A8}" srcOrd="1" destOrd="0" presId="urn:microsoft.com/office/officeart/2005/8/layout/hierarchy5"/>
    <dgm:cxn modelId="{FC178538-4D36-2649-A4FB-706398EE8458}" srcId="{27E336A3-37BD-EA46-A4EF-1D77F0920321}" destId="{B03DA39D-C368-594B-B530-53320D034608}" srcOrd="4" destOrd="0" parTransId="{1B3789F5-8431-FC4F-8863-191296BE7B13}" sibTransId="{553ED93D-2F73-444B-AA12-3FC32DF62216}"/>
    <dgm:cxn modelId="{E2A9013B-EB33-474C-83EE-7A95D87B70BC}" srcId="{27E336A3-37BD-EA46-A4EF-1D77F0920321}" destId="{C5C02EAE-1FB7-DA4E-BC75-814B9A3AE052}" srcOrd="1" destOrd="0" parTransId="{2D5F107E-AAB4-2B4A-87B4-DC107F97338E}" sibTransId="{4DFF7833-8A14-D448-99D4-9A8C2C97E416}"/>
    <dgm:cxn modelId="{262E9979-1AAC-E04A-A8D9-D25A5EEAC64D}" srcId="{27E336A3-37BD-EA46-A4EF-1D77F0920321}" destId="{9C134B78-0D93-1943-8FC5-80C5D6967738}" srcOrd="3" destOrd="0" parTransId="{F8CDCECF-A4A2-CB45-9FD0-C6B26D1D2739}" sibTransId="{897F2780-8833-E342-8F91-D43A263A587E}"/>
    <dgm:cxn modelId="{BA2B4835-C9A7-284B-A1E7-0EAA206FB945}" type="presOf" srcId="{1B3789F5-8431-FC4F-8863-191296BE7B13}" destId="{8AFC4669-AC9D-BD4E-BC28-7F6B16B810F7}" srcOrd="1" destOrd="0" presId="urn:microsoft.com/office/officeart/2005/8/layout/hierarchy5"/>
    <dgm:cxn modelId="{6C9F9B57-ED0F-7B43-8397-FAC292F0FC5C}" type="presOf" srcId="{05207C8B-BB05-8341-9015-8E34D8F9E855}" destId="{40EEA989-B517-E44B-8CFC-F89298B67B91}" srcOrd="0" destOrd="0" presId="urn:microsoft.com/office/officeart/2005/8/layout/hierarchy5"/>
    <dgm:cxn modelId="{B8000B13-A46F-5547-8C2F-BA257ED35479}" type="presOf" srcId="{99C4ED79-847D-4C4E-B036-BED5A296E931}" destId="{B482B4E1-18DF-FC4D-BD34-FB43F0F9B741}" srcOrd="0" destOrd="0" presId="urn:microsoft.com/office/officeart/2005/8/layout/hierarchy5"/>
    <dgm:cxn modelId="{48485C5C-4D84-A74C-AD0E-C056344B2FC9}" type="presOf" srcId="{36782198-E823-FB41-9A3B-AA776919E267}" destId="{1D9C73E4-A568-284A-A7ED-315E04044396}" srcOrd="0" destOrd="0" presId="urn:microsoft.com/office/officeart/2005/8/layout/hierarchy5"/>
    <dgm:cxn modelId="{9E33BE17-9E20-5A43-8AB4-9C2E4E0C3D22}" srcId="{D1027DB1-17BC-B44D-91DE-1CB056F0600B}" destId="{27E336A3-37BD-EA46-A4EF-1D77F0920321}" srcOrd="2" destOrd="0" parTransId="{7C942CB3-6E12-1E48-BD50-F3A1C6A7FA08}" sibTransId="{EDD58780-E17F-0A40-9957-38B8ED7F1DC9}"/>
    <dgm:cxn modelId="{83C056B3-37F3-474D-A049-0AEB0BEC9042}" type="presOf" srcId="{9C134B78-0D93-1943-8FC5-80C5D6967738}" destId="{30CDCC98-9697-CE4A-8697-F256738999F6}" srcOrd="0" destOrd="0" presId="urn:microsoft.com/office/officeart/2005/8/layout/hierarchy5"/>
    <dgm:cxn modelId="{89140CEE-9F8D-6043-99EC-7B7D5D2C0BB3}" type="presOf" srcId="{F8CDCECF-A4A2-CB45-9FD0-C6B26D1D2739}" destId="{6BDBF9F8-8648-4146-AA4B-CD467212D43E}" srcOrd="1" destOrd="0" presId="urn:microsoft.com/office/officeart/2005/8/layout/hierarchy5"/>
    <dgm:cxn modelId="{C5FF3000-3E51-A44D-B268-8432B2514B1D}" type="presOf" srcId="{7C942CB3-6E12-1E48-BD50-F3A1C6A7FA08}" destId="{581733C5-D344-1344-A87A-88B3A999DCA5}" srcOrd="1" destOrd="0" presId="urn:microsoft.com/office/officeart/2005/8/layout/hierarchy5"/>
    <dgm:cxn modelId="{40C6E61E-31BF-D74F-9790-D60E5FDFF4A0}" type="presOf" srcId="{05207C8B-BB05-8341-9015-8E34D8F9E855}" destId="{0E90DCAE-9E91-AB4C-AB37-E79588300C14}" srcOrd="1" destOrd="0" presId="urn:microsoft.com/office/officeart/2005/8/layout/hierarchy5"/>
    <dgm:cxn modelId="{D3AA3365-B08A-B54A-BEEC-E4FC1251E82F}" type="presOf" srcId="{7C942CB3-6E12-1E48-BD50-F3A1C6A7FA08}" destId="{5F93BF16-AF21-234E-A483-DB9C377F41ED}" srcOrd="0" destOrd="0" presId="urn:microsoft.com/office/officeart/2005/8/layout/hierarchy5"/>
    <dgm:cxn modelId="{A8C7EEA5-E6D0-E34D-9061-49414AE7AABB}" type="presOf" srcId="{80FD0649-D778-5746-9629-AED2EF331F09}" destId="{6CFAA9BE-835A-1947-87A6-8418492E1B3F}" srcOrd="0" destOrd="0" presId="urn:microsoft.com/office/officeart/2005/8/layout/hierarchy5"/>
    <dgm:cxn modelId="{31122EE7-479E-584F-A14C-8A9F9CF5A1E0}" srcId="{27E336A3-37BD-EA46-A4EF-1D77F0920321}" destId="{80FD0649-D778-5746-9629-AED2EF331F09}" srcOrd="2" destOrd="0" parTransId="{42EBE6DD-5E21-2042-9BD4-65C5C16881AB}" sibTransId="{D93BA431-0872-5C44-9906-ADD6831A40BD}"/>
    <dgm:cxn modelId="{8EE24CEE-8A18-604F-89E2-F70E094BEA80}" type="presOf" srcId="{BA35727A-EABD-4741-B977-8F8337854A93}" destId="{110D5136-3FCB-1240-AF4F-EA3BC7745F48}" srcOrd="0" destOrd="0" presId="urn:microsoft.com/office/officeart/2005/8/layout/hierarchy5"/>
    <dgm:cxn modelId="{F2E3D94C-8B38-FB45-990D-6BF54728A537}" type="presOf" srcId="{3893EB0D-3D26-4B4C-922F-54EC2A81F71E}" destId="{0D2EB83F-AC0E-E94E-A7DE-44E51B5EABAD}" srcOrd="0" destOrd="0" presId="urn:microsoft.com/office/officeart/2005/8/layout/hierarchy5"/>
    <dgm:cxn modelId="{809EEECE-0E14-C441-9AFB-6C64380B4763}" type="presOf" srcId="{C5C02EAE-1FB7-DA4E-BC75-814B9A3AE052}" destId="{8164B556-3EF6-D34F-AAD4-312483E8CFC8}" srcOrd="0" destOrd="0" presId="urn:microsoft.com/office/officeart/2005/8/layout/hierarchy5"/>
    <dgm:cxn modelId="{E98CEDC2-7A2A-7844-9DE9-D8731872BBA6}" type="presOf" srcId="{1FDFD9D1-00BA-E44C-9FB1-40AA0545330A}" destId="{E32C77F9-ABB3-2541-BB1F-E17B198BA6DD}" srcOrd="0" destOrd="0" presId="urn:microsoft.com/office/officeart/2005/8/layout/hierarchy5"/>
    <dgm:cxn modelId="{7360C9A4-EA38-1A4E-B899-DF002572C89B}" type="presParOf" srcId="{776441FC-D59D-734E-B0C4-AF789ABEAE16}" destId="{FA1853B6-7C28-0044-B408-7A939E6960BC}" srcOrd="0" destOrd="0" presId="urn:microsoft.com/office/officeart/2005/8/layout/hierarchy5"/>
    <dgm:cxn modelId="{BE52C61B-532F-AC44-A927-758BE4BBF5D7}" type="presParOf" srcId="{FA1853B6-7C28-0044-B408-7A939E6960BC}" destId="{F7D4DABF-0A6F-B447-BCFE-581AF76068A7}" srcOrd="0" destOrd="0" presId="urn:microsoft.com/office/officeart/2005/8/layout/hierarchy5"/>
    <dgm:cxn modelId="{F101B599-C85D-C147-A90B-DBA816BF3C97}" type="presParOf" srcId="{F7D4DABF-0A6F-B447-BCFE-581AF76068A7}" destId="{F451EAD7-464D-7942-9E09-8D9C41B589A6}" srcOrd="0" destOrd="0" presId="urn:microsoft.com/office/officeart/2005/8/layout/hierarchy5"/>
    <dgm:cxn modelId="{A587B472-ED18-A543-ADA1-CA9B31E72916}" type="presParOf" srcId="{F451EAD7-464D-7942-9E09-8D9C41B589A6}" destId="{61298693-248F-B247-BB40-452010962D7E}" srcOrd="0" destOrd="0" presId="urn:microsoft.com/office/officeart/2005/8/layout/hierarchy5"/>
    <dgm:cxn modelId="{054FE039-23C4-DA47-87DC-379AE835F229}" type="presParOf" srcId="{F451EAD7-464D-7942-9E09-8D9C41B589A6}" destId="{970D7650-F3C2-B44A-9196-56144F6C7061}" srcOrd="1" destOrd="0" presId="urn:microsoft.com/office/officeart/2005/8/layout/hierarchy5"/>
    <dgm:cxn modelId="{3FDA98BC-D9FD-184D-849D-FE14E22A2079}" type="presParOf" srcId="{970D7650-F3C2-B44A-9196-56144F6C7061}" destId="{F69FA598-2078-0344-AF16-89976A501D63}" srcOrd="0" destOrd="0" presId="urn:microsoft.com/office/officeart/2005/8/layout/hierarchy5"/>
    <dgm:cxn modelId="{39761D42-21AD-C34D-A092-650C41179D32}" type="presParOf" srcId="{F69FA598-2078-0344-AF16-89976A501D63}" destId="{83B44F3B-E451-7C40-B5E8-51DE390D14A8}" srcOrd="0" destOrd="0" presId="urn:microsoft.com/office/officeart/2005/8/layout/hierarchy5"/>
    <dgm:cxn modelId="{0BCFE115-1A17-164F-95D0-C8EF12651319}" type="presParOf" srcId="{970D7650-F3C2-B44A-9196-56144F6C7061}" destId="{ECE59538-6507-064A-8177-458C53491052}" srcOrd="1" destOrd="0" presId="urn:microsoft.com/office/officeart/2005/8/layout/hierarchy5"/>
    <dgm:cxn modelId="{10C6BCD5-3A81-E245-8D00-2D077C354AA4}" type="presParOf" srcId="{ECE59538-6507-064A-8177-458C53491052}" destId="{1D9C73E4-A568-284A-A7ED-315E04044396}" srcOrd="0" destOrd="0" presId="urn:microsoft.com/office/officeart/2005/8/layout/hierarchy5"/>
    <dgm:cxn modelId="{88503DCE-F506-0F4A-9643-DDE594B17D75}" type="presParOf" srcId="{ECE59538-6507-064A-8177-458C53491052}" destId="{F115C09A-CBCE-044C-B527-FD76B4653B6D}" srcOrd="1" destOrd="0" presId="urn:microsoft.com/office/officeart/2005/8/layout/hierarchy5"/>
    <dgm:cxn modelId="{C27B06C0-633D-3947-9E9D-C29186086AD0}" type="presParOf" srcId="{970D7650-F3C2-B44A-9196-56144F6C7061}" destId="{755FAC64-96EB-824F-8B8F-F263EC2ED3ED}" srcOrd="2" destOrd="0" presId="urn:microsoft.com/office/officeart/2005/8/layout/hierarchy5"/>
    <dgm:cxn modelId="{06CD3AF6-3DBF-9943-AD71-0CDF9E8B06F8}" type="presParOf" srcId="{755FAC64-96EB-824F-8B8F-F263EC2ED3ED}" destId="{7E3DE68E-DE2F-2E46-ABAF-C7D4C85302CA}" srcOrd="0" destOrd="0" presId="urn:microsoft.com/office/officeart/2005/8/layout/hierarchy5"/>
    <dgm:cxn modelId="{17293586-CA0A-D64D-BDBF-093533DE46CB}" type="presParOf" srcId="{970D7650-F3C2-B44A-9196-56144F6C7061}" destId="{7A2DF6CF-1BDB-824B-8E30-A942294B404B}" srcOrd="3" destOrd="0" presId="urn:microsoft.com/office/officeart/2005/8/layout/hierarchy5"/>
    <dgm:cxn modelId="{D6156E65-2953-BC46-8EF8-85A9BF06932A}" type="presParOf" srcId="{7A2DF6CF-1BDB-824B-8E30-A942294B404B}" destId="{F2B4FB80-69F2-564A-81C8-B1506150C2D8}" srcOrd="0" destOrd="0" presId="urn:microsoft.com/office/officeart/2005/8/layout/hierarchy5"/>
    <dgm:cxn modelId="{8BEF7E7C-AAF1-CC4B-971F-C3A6887BEBE7}" type="presParOf" srcId="{7A2DF6CF-1BDB-824B-8E30-A942294B404B}" destId="{226063E5-66C8-EC4A-8DFE-B00168888ADC}" srcOrd="1" destOrd="0" presId="urn:microsoft.com/office/officeart/2005/8/layout/hierarchy5"/>
    <dgm:cxn modelId="{08582AFE-5113-A949-8AB4-13E2FC782ABC}" type="presParOf" srcId="{970D7650-F3C2-B44A-9196-56144F6C7061}" destId="{5F93BF16-AF21-234E-A483-DB9C377F41ED}" srcOrd="4" destOrd="0" presId="urn:microsoft.com/office/officeart/2005/8/layout/hierarchy5"/>
    <dgm:cxn modelId="{39C2215B-17FA-3147-9475-D3797C788CAF}" type="presParOf" srcId="{5F93BF16-AF21-234E-A483-DB9C377F41ED}" destId="{581733C5-D344-1344-A87A-88B3A999DCA5}" srcOrd="0" destOrd="0" presId="urn:microsoft.com/office/officeart/2005/8/layout/hierarchy5"/>
    <dgm:cxn modelId="{61E1317B-21D0-1D45-9E0D-F17166B22BEE}" type="presParOf" srcId="{970D7650-F3C2-B44A-9196-56144F6C7061}" destId="{61A8CF67-A9F1-524C-9E72-FE95AF39095C}" srcOrd="5" destOrd="0" presId="urn:microsoft.com/office/officeart/2005/8/layout/hierarchy5"/>
    <dgm:cxn modelId="{D32395CD-FF98-8846-89A3-C2575806722C}" type="presParOf" srcId="{61A8CF67-A9F1-524C-9E72-FE95AF39095C}" destId="{C0BAA34D-4964-5E4C-89DF-764E3DF877FA}" srcOrd="0" destOrd="0" presId="urn:microsoft.com/office/officeart/2005/8/layout/hierarchy5"/>
    <dgm:cxn modelId="{CD45F034-F4A2-6E46-908D-BC839CA1B726}" type="presParOf" srcId="{61A8CF67-A9F1-524C-9E72-FE95AF39095C}" destId="{92CEF6A4-7435-EF42-8100-233021158C5F}" srcOrd="1" destOrd="0" presId="urn:microsoft.com/office/officeart/2005/8/layout/hierarchy5"/>
    <dgm:cxn modelId="{06B84673-F529-0C43-9B5D-C013054796B6}" type="presParOf" srcId="{92CEF6A4-7435-EF42-8100-233021158C5F}" destId="{110D5136-3FCB-1240-AF4F-EA3BC7745F48}" srcOrd="0" destOrd="0" presId="urn:microsoft.com/office/officeart/2005/8/layout/hierarchy5"/>
    <dgm:cxn modelId="{DCD2C217-813B-7E45-A1B8-3220C9A662AA}" type="presParOf" srcId="{110D5136-3FCB-1240-AF4F-EA3BC7745F48}" destId="{295A9BA9-9E92-434D-926C-9BC7A8070942}" srcOrd="0" destOrd="0" presId="urn:microsoft.com/office/officeart/2005/8/layout/hierarchy5"/>
    <dgm:cxn modelId="{21DB9056-A248-F44C-9C27-5E0AD8FA7276}" type="presParOf" srcId="{92CEF6A4-7435-EF42-8100-233021158C5F}" destId="{56904D6A-50E8-6C4C-99E6-EA6F73E411E7}" srcOrd="1" destOrd="0" presId="urn:microsoft.com/office/officeart/2005/8/layout/hierarchy5"/>
    <dgm:cxn modelId="{01D2B428-998D-504E-AEAF-19B397531E2D}" type="presParOf" srcId="{56904D6A-50E8-6C4C-99E6-EA6F73E411E7}" destId="{0D2EB83F-AC0E-E94E-A7DE-44E51B5EABAD}" srcOrd="0" destOrd="0" presId="urn:microsoft.com/office/officeart/2005/8/layout/hierarchy5"/>
    <dgm:cxn modelId="{F034CA4B-D701-584B-BCC0-945EE3D289DB}" type="presParOf" srcId="{56904D6A-50E8-6C4C-99E6-EA6F73E411E7}" destId="{FAFC4F76-3501-CC4F-827A-1105A29FCC09}" srcOrd="1" destOrd="0" presId="urn:microsoft.com/office/officeart/2005/8/layout/hierarchy5"/>
    <dgm:cxn modelId="{8237DDF2-CA79-B945-A641-3C6EB6DBEF3B}" type="presParOf" srcId="{92CEF6A4-7435-EF42-8100-233021158C5F}" destId="{0592DDDB-6449-D744-9920-5B91D8688B47}" srcOrd="2" destOrd="0" presId="urn:microsoft.com/office/officeart/2005/8/layout/hierarchy5"/>
    <dgm:cxn modelId="{9FFD5934-2986-4549-AC45-A2ED51B21E59}" type="presParOf" srcId="{0592DDDB-6449-D744-9920-5B91D8688B47}" destId="{1B1C3EE3-2A0B-F548-BB8C-D4DACE2D6358}" srcOrd="0" destOrd="0" presId="urn:microsoft.com/office/officeart/2005/8/layout/hierarchy5"/>
    <dgm:cxn modelId="{7B4640DB-DEE6-9347-A0D2-44DCF53DCD99}" type="presParOf" srcId="{92CEF6A4-7435-EF42-8100-233021158C5F}" destId="{FA703D36-6B50-044B-B9D8-2615CE4C7E42}" srcOrd="3" destOrd="0" presId="urn:microsoft.com/office/officeart/2005/8/layout/hierarchy5"/>
    <dgm:cxn modelId="{01F86244-935C-DB4F-BF0E-53841B0E2C56}" type="presParOf" srcId="{FA703D36-6B50-044B-B9D8-2615CE4C7E42}" destId="{8164B556-3EF6-D34F-AAD4-312483E8CFC8}" srcOrd="0" destOrd="0" presId="urn:microsoft.com/office/officeart/2005/8/layout/hierarchy5"/>
    <dgm:cxn modelId="{655F2996-F7B8-C44C-A6E9-7CF7A1C79250}" type="presParOf" srcId="{FA703D36-6B50-044B-B9D8-2615CE4C7E42}" destId="{D3F916D4-4750-7847-BB87-D991B4665451}" srcOrd="1" destOrd="0" presId="urn:microsoft.com/office/officeart/2005/8/layout/hierarchy5"/>
    <dgm:cxn modelId="{06067FB9-1B85-FC44-9978-96EE65B2FA64}" type="presParOf" srcId="{92CEF6A4-7435-EF42-8100-233021158C5F}" destId="{41C90DD4-F16A-CB48-9310-1CA2A68F8480}" srcOrd="4" destOrd="0" presId="urn:microsoft.com/office/officeart/2005/8/layout/hierarchy5"/>
    <dgm:cxn modelId="{DE7856B7-A565-AA4A-BE60-DAB6203EF1D6}" type="presParOf" srcId="{41C90DD4-F16A-CB48-9310-1CA2A68F8480}" destId="{41FB2F11-8A25-CE4B-AC08-36B12F595EF0}" srcOrd="0" destOrd="0" presId="urn:microsoft.com/office/officeart/2005/8/layout/hierarchy5"/>
    <dgm:cxn modelId="{DFF51366-7D5F-794A-B0F2-110941A59917}" type="presParOf" srcId="{92CEF6A4-7435-EF42-8100-233021158C5F}" destId="{C25FFEE6-DA08-FB41-9F70-9E740518FAF6}" srcOrd="5" destOrd="0" presId="urn:microsoft.com/office/officeart/2005/8/layout/hierarchy5"/>
    <dgm:cxn modelId="{EAB140E0-79C6-AA4F-A71F-EB069BC013BC}" type="presParOf" srcId="{C25FFEE6-DA08-FB41-9F70-9E740518FAF6}" destId="{6CFAA9BE-835A-1947-87A6-8418492E1B3F}" srcOrd="0" destOrd="0" presId="urn:microsoft.com/office/officeart/2005/8/layout/hierarchy5"/>
    <dgm:cxn modelId="{AE9B3500-2DE7-0342-8AC9-E646C8D317E2}" type="presParOf" srcId="{C25FFEE6-DA08-FB41-9F70-9E740518FAF6}" destId="{08F4331B-7A5E-0243-9607-D80E3E6B1D99}" srcOrd="1" destOrd="0" presId="urn:microsoft.com/office/officeart/2005/8/layout/hierarchy5"/>
    <dgm:cxn modelId="{3CD014A9-B608-1445-B83E-B8B6C523CEC3}" type="presParOf" srcId="{92CEF6A4-7435-EF42-8100-233021158C5F}" destId="{5A1AD4E4-755B-E043-87A1-9D60E20BDDB2}" srcOrd="6" destOrd="0" presId="urn:microsoft.com/office/officeart/2005/8/layout/hierarchy5"/>
    <dgm:cxn modelId="{F29E2AB8-0606-8C42-BF7F-3692C9F528B6}" type="presParOf" srcId="{5A1AD4E4-755B-E043-87A1-9D60E20BDDB2}" destId="{6BDBF9F8-8648-4146-AA4B-CD467212D43E}" srcOrd="0" destOrd="0" presId="urn:microsoft.com/office/officeart/2005/8/layout/hierarchy5"/>
    <dgm:cxn modelId="{39B70A9B-693E-BC45-BE9D-8204ED864A76}" type="presParOf" srcId="{92CEF6A4-7435-EF42-8100-233021158C5F}" destId="{53766B1C-561F-1F42-85AC-7A5D110A72DD}" srcOrd="7" destOrd="0" presId="urn:microsoft.com/office/officeart/2005/8/layout/hierarchy5"/>
    <dgm:cxn modelId="{2ED42154-33A6-E546-8782-0EA1CB516C22}" type="presParOf" srcId="{53766B1C-561F-1F42-85AC-7A5D110A72DD}" destId="{30CDCC98-9697-CE4A-8697-F256738999F6}" srcOrd="0" destOrd="0" presId="urn:microsoft.com/office/officeart/2005/8/layout/hierarchy5"/>
    <dgm:cxn modelId="{9BCFC42D-A57F-474B-86D7-B69EFEA0EE2E}" type="presParOf" srcId="{53766B1C-561F-1F42-85AC-7A5D110A72DD}" destId="{466CAA2F-93D5-8B41-8763-5AF60B749F58}" srcOrd="1" destOrd="0" presId="urn:microsoft.com/office/officeart/2005/8/layout/hierarchy5"/>
    <dgm:cxn modelId="{256A61ED-9C48-8040-A815-11B09AEBEB32}" type="presParOf" srcId="{92CEF6A4-7435-EF42-8100-233021158C5F}" destId="{E443D903-7D16-6742-A5AD-7595990BF72D}" srcOrd="8" destOrd="0" presId="urn:microsoft.com/office/officeart/2005/8/layout/hierarchy5"/>
    <dgm:cxn modelId="{003B9B5D-CB4D-A84C-A2F3-F9388515180B}" type="presParOf" srcId="{E443D903-7D16-6742-A5AD-7595990BF72D}" destId="{8AFC4669-AC9D-BD4E-BC28-7F6B16B810F7}" srcOrd="0" destOrd="0" presId="urn:microsoft.com/office/officeart/2005/8/layout/hierarchy5"/>
    <dgm:cxn modelId="{899C940B-CF9A-2943-BC19-1FEB925D23CE}" type="presParOf" srcId="{92CEF6A4-7435-EF42-8100-233021158C5F}" destId="{5C931C65-93BE-4A49-9F76-4BE8B3B5BAAC}" srcOrd="9" destOrd="0" presId="urn:microsoft.com/office/officeart/2005/8/layout/hierarchy5"/>
    <dgm:cxn modelId="{5312FACC-0E64-0142-A999-4E8489417079}" type="presParOf" srcId="{5C931C65-93BE-4A49-9F76-4BE8B3B5BAAC}" destId="{89B5B485-3EB7-C746-9D00-FDA61EA4DB77}" srcOrd="0" destOrd="0" presId="urn:microsoft.com/office/officeart/2005/8/layout/hierarchy5"/>
    <dgm:cxn modelId="{79A240EB-62A0-BF4C-A895-ECEAD9CDD4DD}" type="presParOf" srcId="{5C931C65-93BE-4A49-9F76-4BE8B3B5BAAC}" destId="{E0082EC1-FFD8-4F47-B017-894B599E6182}" srcOrd="1" destOrd="0" presId="urn:microsoft.com/office/officeart/2005/8/layout/hierarchy5"/>
    <dgm:cxn modelId="{C91A077E-1BA9-2A48-B455-C9866E56E613}" type="presParOf" srcId="{92CEF6A4-7435-EF42-8100-233021158C5F}" destId="{40EEA989-B517-E44B-8CFC-F89298B67B91}" srcOrd="10" destOrd="0" presId="urn:microsoft.com/office/officeart/2005/8/layout/hierarchy5"/>
    <dgm:cxn modelId="{69E27F83-2EAD-AF42-867E-6C31207052E1}" type="presParOf" srcId="{40EEA989-B517-E44B-8CFC-F89298B67B91}" destId="{0E90DCAE-9E91-AB4C-AB37-E79588300C14}" srcOrd="0" destOrd="0" presId="urn:microsoft.com/office/officeart/2005/8/layout/hierarchy5"/>
    <dgm:cxn modelId="{EBAF4602-E932-AD44-90FF-DFFE78DF6F89}" type="presParOf" srcId="{92CEF6A4-7435-EF42-8100-233021158C5F}" destId="{50E705A6-64BE-B84D-BDA2-57BC92C17C89}" srcOrd="11" destOrd="0" presId="urn:microsoft.com/office/officeart/2005/8/layout/hierarchy5"/>
    <dgm:cxn modelId="{681450C6-61DD-0048-9EE6-9CABBFB652DC}" type="presParOf" srcId="{50E705A6-64BE-B84D-BDA2-57BC92C17C89}" destId="{E32C77F9-ABB3-2541-BB1F-E17B198BA6DD}" srcOrd="0" destOrd="0" presId="urn:microsoft.com/office/officeart/2005/8/layout/hierarchy5"/>
    <dgm:cxn modelId="{5BDBB070-7199-CD4C-8823-9EFCD7FEA95A}" type="presParOf" srcId="{50E705A6-64BE-B84D-BDA2-57BC92C17C89}" destId="{E52C1C01-327E-AC4A-A034-E9CF12290D97}" srcOrd="1" destOrd="0" presId="urn:microsoft.com/office/officeart/2005/8/layout/hierarchy5"/>
    <dgm:cxn modelId="{9DD94819-D2DC-7141-9600-68EAC0DCBF4E}" type="presParOf" srcId="{92CEF6A4-7435-EF42-8100-233021158C5F}" destId="{6B162BEB-9634-F74C-A9C7-41D1E7B55492}" srcOrd="12" destOrd="0" presId="urn:microsoft.com/office/officeart/2005/8/layout/hierarchy5"/>
    <dgm:cxn modelId="{6F426D0B-C4A2-204A-86A2-73523D67880F}" type="presParOf" srcId="{6B162BEB-9634-F74C-A9C7-41D1E7B55492}" destId="{FB5B858D-1F63-FB47-A74D-202D483F58A9}" srcOrd="0" destOrd="0" presId="urn:microsoft.com/office/officeart/2005/8/layout/hierarchy5"/>
    <dgm:cxn modelId="{01B02A1B-D982-1343-89AC-B0FEB47C1342}" type="presParOf" srcId="{92CEF6A4-7435-EF42-8100-233021158C5F}" destId="{D668EB2B-B627-D34F-B72A-09FDF7D74808}" srcOrd="13" destOrd="0" presId="urn:microsoft.com/office/officeart/2005/8/layout/hierarchy5"/>
    <dgm:cxn modelId="{4147CEE3-5506-DB42-9C7E-B889A5AF39F3}" type="presParOf" srcId="{D668EB2B-B627-D34F-B72A-09FDF7D74808}" destId="{B482B4E1-18DF-FC4D-BD34-FB43F0F9B741}" srcOrd="0" destOrd="0" presId="urn:microsoft.com/office/officeart/2005/8/layout/hierarchy5"/>
    <dgm:cxn modelId="{14F81CC4-E571-1644-AAB2-C2B75CADE930}" type="presParOf" srcId="{D668EB2B-B627-D34F-B72A-09FDF7D74808}" destId="{21ECFDAA-58F4-AD4A-B4EA-BAF6AC924D53}" srcOrd="1" destOrd="0" presId="urn:microsoft.com/office/officeart/2005/8/layout/hierarchy5"/>
    <dgm:cxn modelId="{6A17ACCE-081D-5141-B4FF-579F17224BA0}" type="presParOf" srcId="{776441FC-D59D-734E-B0C4-AF789ABEAE16}" destId="{C297A957-DB27-7941-9A2B-5612A42EFBB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81417-E681-064D-B487-6D5AE9CD215F}">
      <dsp:nvSpPr>
        <dsp:cNvPr id="0" name=""/>
        <dsp:cNvSpPr/>
      </dsp:nvSpPr>
      <dsp:spPr>
        <a:xfrm>
          <a:off x="1009923" y="2822837"/>
          <a:ext cx="2120353" cy="117730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044405" y="2857319"/>
        <a:ext cx="2051389" cy="1108343"/>
      </dsp:txXfrm>
    </dsp:sp>
    <dsp:sp modelId="{11406CB3-0B1C-4D46-A29C-D192633EB08C}">
      <dsp:nvSpPr>
        <dsp:cNvPr id="0" name=""/>
        <dsp:cNvSpPr/>
      </dsp:nvSpPr>
      <dsp:spPr>
        <a:xfrm rot="19277998">
          <a:off x="2634714" y="1985023"/>
          <a:ext cx="4513932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4513932" y="153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778832" y="1887489"/>
        <a:ext cx="225696" cy="225696"/>
      </dsp:txXfrm>
    </dsp:sp>
    <dsp:sp modelId="{F3832808-A88C-7941-A949-EDD82C627653}">
      <dsp:nvSpPr>
        <dsp:cNvPr id="0" name=""/>
        <dsp:cNvSpPr/>
      </dsp:nvSpPr>
      <dsp:spPr>
        <a:xfrm>
          <a:off x="6653085" y="532"/>
          <a:ext cx="2354614" cy="1177307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eorgia"/>
              <a:cs typeface="Georgia"/>
            </a:rPr>
            <a:t>Форма МО, в которой развернуты койки по МР</a:t>
          </a:r>
          <a:endParaRPr lang="ru-RU" sz="1000" kern="1200" dirty="0">
            <a:latin typeface="Georgia"/>
            <a:cs typeface="Georgia"/>
          </a:endParaRPr>
        </a:p>
      </dsp:txBody>
      <dsp:txXfrm>
        <a:off x="6687567" y="35014"/>
        <a:ext cx="2285650" cy="1108343"/>
      </dsp:txXfrm>
    </dsp:sp>
    <dsp:sp modelId="{4C3D80AE-8F53-8348-85BE-445F0F346EBA}">
      <dsp:nvSpPr>
        <dsp:cNvPr id="0" name=""/>
        <dsp:cNvSpPr/>
      </dsp:nvSpPr>
      <dsp:spPr>
        <a:xfrm rot="20242338">
          <a:off x="2983384" y="2661974"/>
          <a:ext cx="3816593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3816593" y="153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796266" y="2581874"/>
        <a:ext cx="190829" cy="190829"/>
      </dsp:txXfrm>
    </dsp:sp>
    <dsp:sp modelId="{E6E44D5E-A716-D648-9F1D-1DF646E10C8D}">
      <dsp:nvSpPr>
        <dsp:cNvPr id="0" name=""/>
        <dsp:cNvSpPr/>
      </dsp:nvSpPr>
      <dsp:spPr>
        <a:xfrm>
          <a:off x="6653085" y="1354435"/>
          <a:ext cx="2354614" cy="1177307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eorgia"/>
              <a:cs typeface="Georgia"/>
            </a:rPr>
            <a:t>Реабилитационный дневной стационар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eorgia"/>
              <a:cs typeface="Georgia"/>
            </a:rPr>
            <a:t>РО поликлиники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eorgia"/>
              <a:cs typeface="Georgia"/>
            </a:rPr>
            <a:t>РО санатория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eorgia"/>
              <a:cs typeface="Georgia"/>
            </a:rPr>
            <a:t>Дистанционная реабилитация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eorgia"/>
              <a:cs typeface="Georgia"/>
            </a:rPr>
            <a:t>Работа с </a:t>
          </a:r>
          <a:r>
            <a:rPr lang="ru-RU" sz="1000" kern="1200" dirty="0" err="1" smtClean="0">
              <a:latin typeface="Georgia"/>
              <a:cs typeface="Georgia"/>
            </a:rPr>
            <a:t>родственникми</a:t>
          </a:r>
          <a:endParaRPr lang="ru-RU" sz="1000" kern="1200" dirty="0">
            <a:latin typeface="Georgia"/>
            <a:cs typeface="Georgia"/>
          </a:endParaRPr>
        </a:p>
      </dsp:txBody>
      <dsp:txXfrm>
        <a:off x="6687567" y="1388917"/>
        <a:ext cx="2285650" cy="1108343"/>
      </dsp:txXfrm>
    </dsp:sp>
    <dsp:sp modelId="{8C8F7C4B-5FCF-0840-9A20-1F9F716F08AA}">
      <dsp:nvSpPr>
        <dsp:cNvPr id="0" name=""/>
        <dsp:cNvSpPr/>
      </dsp:nvSpPr>
      <dsp:spPr>
        <a:xfrm rot="21488305">
          <a:off x="3129346" y="3338926"/>
          <a:ext cx="3524668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3524668" y="153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803564" y="3266124"/>
        <a:ext cx="176233" cy="176233"/>
      </dsp:txXfrm>
    </dsp:sp>
    <dsp:sp modelId="{73F558B6-1197-F242-89FC-7755E8CF10C0}">
      <dsp:nvSpPr>
        <dsp:cNvPr id="0" name=""/>
        <dsp:cNvSpPr/>
      </dsp:nvSpPr>
      <dsp:spPr>
        <a:xfrm>
          <a:off x="6653085" y="2708338"/>
          <a:ext cx="2354614" cy="1177307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eorgia"/>
              <a:cs typeface="Georgia"/>
            </a:rPr>
            <a:t>Новые специальности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eorgia"/>
              <a:cs typeface="Georgia"/>
            </a:rPr>
            <a:t>Соотношение врачей и сестер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>
              <a:latin typeface="Georgia"/>
              <a:cs typeface="Georgia"/>
            </a:rPr>
            <a:t>Соотвношение</a:t>
          </a:r>
          <a:r>
            <a:rPr lang="ru-RU" sz="1000" kern="1200" dirty="0" smtClean="0">
              <a:latin typeface="Georgia"/>
              <a:cs typeface="Georgia"/>
            </a:rPr>
            <a:t> врачей и специалистов с немедицинским высшим и средним образованием</a:t>
          </a:r>
          <a:endParaRPr lang="ru-RU" sz="1000" kern="1200" dirty="0">
            <a:latin typeface="Georgia"/>
            <a:cs typeface="Georgia"/>
          </a:endParaRPr>
        </a:p>
      </dsp:txBody>
      <dsp:txXfrm>
        <a:off x="6687567" y="2742820"/>
        <a:ext cx="2285650" cy="1108343"/>
      </dsp:txXfrm>
    </dsp:sp>
    <dsp:sp modelId="{BEF025F4-39A4-034B-8626-DFFA823D0C3F}">
      <dsp:nvSpPr>
        <dsp:cNvPr id="0" name=""/>
        <dsp:cNvSpPr/>
      </dsp:nvSpPr>
      <dsp:spPr>
        <a:xfrm rot="1162982">
          <a:off x="3024443" y="4015877"/>
          <a:ext cx="3734475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3734475" y="153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798319" y="3937830"/>
        <a:ext cx="186723" cy="186723"/>
      </dsp:txXfrm>
    </dsp:sp>
    <dsp:sp modelId="{EC193942-AC7D-3943-B37D-1E625A3374E4}">
      <dsp:nvSpPr>
        <dsp:cNvPr id="0" name=""/>
        <dsp:cNvSpPr/>
      </dsp:nvSpPr>
      <dsp:spPr>
        <a:xfrm>
          <a:off x="6653085" y="4062241"/>
          <a:ext cx="2354614" cy="117730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eorgia"/>
              <a:cs typeface="Georgia"/>
            </a:rPr>
            <a:t>Научные исследования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eorgia"/>
              <a:cs typeface="Georgia"/>
            </a:rPr>
            <a:t>Клинические рекомендации</a:t>
          </a:r>
          <a:endParaRPr lang="ru-RU" sz="1000" kern="1200" dirty="0">
            <a:latin typeface="Georgia"/>
            <a:cs typeface="Georgia"/>
          </a:endParaRPr>
        </a:p>
      </dsp:txBody>
      <dsp:txXfrm>
        <a:off x="6687567" y="4096723"/>
        <a:ext cx="2285650" cy="1108343"/>
      </dsp:txXfrm>
    </dsp:sp>
    <dsp:sp modelId="{982805D2-E76A-154D-9047-690B9F3F550C}">
      <dsp:nvSpPr>
        <dsp:cNvPr id="0" name=""/>
        <dsp:cNvSpPr/>
      </dsp:nvSpPr>
      <dsp:spPr>
        <a:xfrm rot="2281990">
          <a:off x="2655415" y="4773978"/>
          <a:ext cx="4472531" cy="30629"/>
        </a:xfrm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4472531" y="153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779867" y="4677479"/>
        <a:ext cx="223626" cy="223626"/>
      </dsp:txXfrm>
    </dsp:sp>
    <dsp:sp modelId="{A977D9A9-0801-B344-8528-E94C308D39A5}">
      <dsp:nvSpPr>
        <dsp:cNvPr id="0" name=""/>
        <dsp:cNvSpPr/>
      </dsp:nvSpPr>
      <dsp:spPr>
        <a:xfrm>
          <a:off x="6653085" y="5416144"/>
          <a:ext cx="2354614" cy="150190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eorgia"/>
              <a:cs typeface="Georgia"/>
            </a:rPr>
            <a:t>Нормативная база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eorgia"/>
              <a:cs typeface="Georgia"/>
            </a:rPr>
            <a:t>Финансирование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eorgia"/>
              <a:cs typeface="Georgia"/>
            </a:rPr>
            <a:t>Регистр пациентов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eorgia"/>
              <a:cs typeface="Georgia"/>
            </a:rPr>
            <a:t>Аудит МО по МР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Georgia"/>
              <a:cs typeface="Georgia"/>
            </a:rPr>
            <a:t>Лицензирование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>
              <a:latin typeface="Georgia"/>
              <a:cs typeface="Georgia"/>
            </a:rPr>
            <a:t>Аккрежитация</a:t>
          </a:r>
          <a:endParaRPr lang="ru-RU" sz="1000" kern="1200" dirty="0">
            <a:latin typeface="Georgia"/>
            <a:cs typeface="Georgia"/>
          </a:endParaRPr>
        </a:p>
      </dsp:txBody>
      <dsp:txXfrm>
        <a:off x="6697074" y="5460133"/>
        <a:ext cx="2266636" cy="1413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A5BB2-512D-9F41-B8DE-057B1F61CB2D}">
      <dsp:nvSpPr>
        <dsp:cNvPr id="0" name=""/>
        <dsp:cNvSpPr/>
      </dsp:nvSpPr>
      <dsp:spPr>
        <a:xfrm>
          <a:off x="545873" y="2237069"/>
          <a:ext cx="2364748" cy="244444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bg1"/>
              </a:solidFill>
              <a:latin typeface="Georgia"/>
              <a:cs typeface="Georgia"/>
            </a:rPr>
            <a:t>Обеспечение доступности помощи по МР</a:t>
          </a:r>
          <a:endParaRPr lang="ru-RU" sz="2100" kern="1200" dirty="0">
            <a:solidFill>
              <a:schemeClr val="bg1"/>
            </a:solidFill>
            <a:latin typeface="Georgia"/>
            <a:cs typeface="Georgia"/>
          </a:endParaRPr>
        </a:p>
      </dsp:txBody>
      <dsp:txXfrm>
        <a:off x="615134" y="2306330"/>
        <a:ext cx="2226226" cy="2305918"/>
      </dsp:txXfrm>
    </dsp:sp>
    <dsp:sp modelId="{0A59B5C3-BAB8-0C46-A95C-CB78F3A24FBA}">
      <dsp:nvSpPr>
        <dsp:cNvPr id="0" name=""/>
        <dsp:cNvSpPr/>
      </dsp:nvSpPr>
      <dsp:spPr>
        <a:xfrm rot="17296294">
          <a:off x="1875062" y="2011456"/>
          <a:ext cx="3017019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3017019" y="1538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308146" y="1951411"/>
        <a:ext cx="150850" cy="150850"/>
      </dsp:txXfrm>
    </dsp:sp>
    <dsp:sp modelId="{5D85047E-55D8-7F4F-91CC-3A18DA869ED0}">
      <dsp:nvSpPr>
        <dsp:cNvPr id="0" name=""/>
        <dsp:cNvSpPr/>
      </dsp:nvSpPr>
      <dsp:spPr>
        <a:xfrm>
          <a:off x="3856521" y="3197"/>
          <a:ext cx="2364748" cy="11823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Georgia"/>
              <a:cs typeface="Georgia"/>
            </a:rPr>
            <a:t>Количество коек по МР на 10000 населения</a:t>
          </a:r>
          <a:endParaRPr lang="ru-RU" sz="2100" kern="1200" dirty="0">
            <a:latin typeface="Georgia"/>
            <a:cs typeface="Georgia"/>
          </a:endParaRPr>
        </a:p>
      </dsp:txBody>
      <dsp:txXfrm>
        <a:off x="3891152" y="37828"/>
        <a:ext cx="2295486" cy="1113112"/>
      </dsp:txXfrm>
    </dsp:sp>
    <dsp:sp modelId="{73055084-1F99-764E-BA2F-C9E584A3B847}">
      <dsp:nvSpPr>
        <dsp:cNvPr id="0" name=""/>
        <dsp:cNvSpPr/>
      </dsp:nvSpPr>
      <dsp:spPr>
        <a:xfrm rot="18128794">
          <a:off x="2494713" y="2691321"/>
          <a:ext cx="1777716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777716" y="1538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339129" y="2662259"/>
        <a:ext cx="88885" cy="88885"/>
      </dsp:txXfrm>
    </dsp:sp>
    <dsp:sp modelId="{C7841E14-A806-0D4A-9828-D231870AECB2}">
      <dsp:nvSpPr>
        <dsp:cNvPr id="0" name=""/>
        <dsp:cNvSpPr/>
      </dsp:nvSpPr>
      <dsp:spPr>
        <a:xfrm>
          <a:off x="3856521" y="1362927"/>
          <a:ext cx="2364748" cy="11823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Georgia"/>
              <a:cs typeface="Georgia"/>
            </a:rPr>
            <a:t>Количество </a:t>
          </a:r>
          <a:r>
            <a:rPr lang="ru-RU" sz="2100" kern="1200" dirty="0" err="1" smtClean="0">
              <a:latin typeface="Georgia"/>
              <a:cs typeface="Georgia"/>
            </a:rPr>
            <a:t>внестационарных</a:t>
          </a:r>
          <a:r>
            <a:rPr lang="ru-RU" sz="2100" kern="1200" dirty="0" smtClean="0">
              <a:latin typeface="Georgia"/>
              <a:cs typeface="Georgia"/>
            </a:rPr>
            <a:t> форм МР</a:t>
          </a:r>
          <a:endParaRPr lang="ru-RU" sz="2100" kern="1200" dirty="0">
            <a:latin typeface="Georgia"/>
            <a:cs typeface="Georgia"/>
          </a:endParaRPr>
        </a:p>
      </dsp:txBody>
      <dsp:txXfrm>
        <a:off x="3891152" y="1397558"/>
        <a:ext cx="2295486" cy="1113112"/>
      </dsp:txXfrm>
    </dsp:sp>
    <dsp:sp modelId="{D05F7F6E-E6CD-6248-81A0-89DAB893649B}">
      <dsp:nvSpPr>
        <dsp:cNvPr id="0" name=""/>
        <dsp:cNvSpPr/>
      </dsp:nvSpPr>
      <dsp:spPr>
        <a:xfrm rot="21279439">
          <a:off x="2908558" y="3399678"/>
          <a:ext cx="950026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950026" y="1538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59821" y="3391309"/>
        <a:ext cx="47501" cy="47501"/>
      </dsp:txXfrm>
    </dsp:sp>
    <dsp:sp modelId="{969F48FC-9DA0-CC45-88BC-5563C30ECF30}">
      <dsp:nvSpPr>
        <dsp:cNvPr id="0" name=""/>
        <dsp:cNvSpPr/>
      </dsp:nvSpPr>
      <dsp:spPr>
        <a:xfrm>
          <a:off x="3856521" y="2722658"/>
          <a:ext cx="2364748" cy="12963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Georgia"/>
              <a:cs typeface="Georgia"/>
            </a:rPr>
            <a:t>Подготовка кадров</a:t>
          </a:r>
          <a:endParaRPr lang="ru-RU" sz="2100" kern="1200" dirty="0">
            <a:latin typeface="Georgia"/>
            <a:cs typeface="Georgia"/>
          </a:endParaRPr>
        </a:p>
      </dsp:txBody>
      <dsp:txXfrm>
        <a:off x="3894490" y="2760627"/>
        <a:ext cx="2288810" cy="1220405"/>
      </dsp:txXfrm>
    </dsp:sp>
    <dsp:sp modelId="{AA390F68-E7BA-3246-B5F3-9B15999D782C}">
      <dsp:nvSpPr>
        <dsp:cNvPr id="0" name=""/>
        <dsp:cNvSpPr/>
      </dsp:nvSpPr>
      <dsp:spPr>
        <a:xfrm rot="3376207">
          <a:off x="2531837" y="4152266"/>
          <a:ext cx="1703469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1703469" y="1538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340985" y="4125060"/>
        <a:ext cx="85173" cy="85173"/>
      </dsp:txXfrm>
    </dsp:sp>
    <dsp:sp modelId="{0EA7EA42-916F-3145-A048-878F4061E8F4}">
      <dsp:nvSpPr>
        <dsp:cNvPr id="0" name=""/>
        <dsp:cNvSpPr/>
      </dsp:nvSpPr>
      <dsp:spPr>
        <a:xfrm>
          <a:off x="3856521" y="4196358"/>
          <a:ext cx="2364748" cy="13592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Georgia"/>
              <a:cs typeface="Georgia"/>
            </a:rPr>
            <a:t>Технологии </a:t>
          </a:r>
          <a:endParaRPr lang="ru-RU" sz="2100" kern="1200" dirty="0">
            <a:latin typeface="Georgia"/>
            <a:cs typeface="Georgia"/>
          </a:endParaRPr>
        </a:p>
      </dsp:txBody>
      <dsp:txXfrm>
        <a:off x="3896333" y="4236170"/>
        <a:ext cx="2285124" cy="1279669"/>
      </dsp:txXfrm>
    </dsp:sp>
    <dsp:sp modelId="{9A94B3DF-C9A1-F447-8892-1BD8E3E3992B}">
      <dsp:nvSpPr>
        <dsp:cNvPr id="0" name=""/>
        <dsp:cNvSpPr/>
      </dsp:nvSpPr>
      <dsp:spPr>
        <a:xfrm rot="4303706">
          <a:off x="1875062" y="4876361"/>
          <a:ext cx="3017019" cy="30761"/>
        </a:xfrm>
        <a:custGeom>
          <a:avLst/>
          <a:gdLst/>
          <a:ahLst/>
          <a:cxnLst/>
          <a:rect l="0" t="0" r="0" b="0"/>
          <a:pathLst>
            <a:path>
              <a:moveTo>
                <a:pt x="0" y="15380"/>
              </a:moveTo>
              <a:lnTo>
                <a:pt x="3017019" y="1538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308146" y="4816316"/>
        <a:ext cx="150850" cy="150850"/>
      </dsp:txXfrm>
    </dsp:sp>
    <dsp:sp modelId="{A119C4EA-068D-CB48-808C-8764E143C83E}">
      <dsp:nvSpPr>
        <dsp:cNvPr id="0" name=""/>
        <dsp:cNvSpPr/>
      </dsp:nvSpPr>
      <dsp:spPr>
        <a:xfrm>
          <a:off x="3856521" y="5733007"/>
          <a:ext cx="2364748" cy="11823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Georgia"/>
              <a:cs typeface="Georgia"/>
            </a:rPr>
            <a:t>Управление </a:t>
          </a:r>
          <a:endParaRPr lang="ru-RU" sz="2100" kern="1200" dirty="0">
            <a:latin typeface="Georgia"/>
            <a:cs typeface="Georgia"/>
          </a:endParaRPr>
        </a:p>
      </dsp:txBody>
      <dsp:txXfrm>
        <a:off x="3891152" y="5767638"/>
        <a:ext cx="2295486" cy="1113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46A41-BD5C-074B-B8F3-9F8EEA91C1D5}">
      <dsp:nvSpPr>
        <dsp:cNvPr id="0" name=""/>
        <dsp:cNvSpPr/>
      </dsp:nvSpPr>
      <dsp:spPr>
        <a:xfrm>
          <a:off x="4455205" y="1153809"/>
          <a:ext cx="832101" cy="396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865"/>
              </a:lnTo>
              <a:lnTo>
                <a:pt x="832101" y="269865"/>
              </a:lnTo>
              <a:lnTo>
                <a:pt x="832101" y="39600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203CE-E048-FE46-BA33-497BED0214BE}">
      <dsp:nvSpPr>
        <dsp:cNvPr id="0" name=""/>
        <dsp:cNvSpPr/>
      </dsp:nvSpPr>
      <dsp:spPr>
        <a:xfrm>
          <a:off x="3623103" y="2414444"/>
          <a:ext cx="832101" cy="396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865"/>
              </a:lnTo>
              <a:lnTo>
                <a:pt x="832101" y="269865"/>
              </a:lnTo>
              <a:lnTo>
                <a:pt x="832101" y="39600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63733-1DDF-4BB0-9E2E-513725DEC854}">
      <dsp:nvSpPr>
        <dsp:cNvPr id="0" name=""/>
        <dsp:cNvSpPr/>
      </dsp:nvSpPr>
      <dsp:spPr>
        <a:xfrm>
          <a:off x="2745281" y="3675078"/>
          <a:ext cx="91440" cy="3960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00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4CCDB-95A6-C849-90EE-B545C768A53F}">
      <dsp:nvSpPr>
        <dsp:cNvPr id="0" name=""/>
        <dsp:cNvSpPr/>
      </dsp:nvSpPr>
      <dsp:spPr>
        <a:xfrm>
          <a:off x="2791001" y="2414444"/>
          <a:ext cx="832101" cy="396004"/>
        </a:xfrm>
        <a:custGeom>
          <a:avLst/>
          <a:gdLst/>
          <a:ahLst/>
          <a:cxnLst/>
          <a:rect l="0" t="0" r="0" b="0"/>
          <a:pathLst>
            <a:path>
              <a:moveTo>
                <a:pt x="832101" y="0"/>
              </a:moveTo>
              <a:lnTo>
                <a:pt x="832101" y="269865"/>
              </a:lnTo>
              <a:lnTo>
                <a:pt x="0" y="269865"/>
              </a:lnTo>
              <a:lnTo>
                <a:pt x="0" y="39600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7363A-FA5A-0045-ABA6-F6BF67399F0A}">
      <dsp:nvSpPr>
        <dsp:cNvPr id="0" name=""/>
        <dsp:cNvSpPr/>
      </dsp:nvSpPr>
      <dsp:spPr>
        <a:xfrm>
          <a:off x="3623103" y="1153809"/>
          <a:ext cx="832101" cy="396004"/>
        </a:xfrm>
        <a:custGeom>
          <a:avLst/>
          <a:gdLst/>
          <a:ahLst/>
          <a:cxnLst/>
          <a:rect l="0" t="0" r="0" b="0"/>
          <a:pathLst>
            <a:path>
              <a:moveTo>
                <a:pt x="832101" y="0"/>
              </a:moveTo>
              <a:lnTo>
                <a:pt x="832101" y="269865"/>
              </a:lnTo>
              <a:lnTo>
                <a:pt x="0" y="269865"/>
              </a:lnTo>
              <a:lnTo>
                <a:pt x="0" y="39600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3BF1-F7AC-634A-8CB6-EFF679345155}">
      <dsp:nvSpPr>
        <dsp:cNvPr id="0" name=""/>
        <dsp:cNvSpPr/>
      </dsp:nvSpPr>
      <dsp:spPr>
        <a:xfrm>
          <a:off x="3641418" y="869"/>
          <a:ext cx="1627572" cy="1152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505209-CDF1-414B-BAC8-E2580A563B60}">
      <dsp:nvSpPr>
        <dsp:cNvPr id="0" name=""/>
        <dsp:cNvSpPr/>
      </dsp:nvSpPr>
      <dsp:spPr>
        <a:xfrm>
          <a:off x="3792710" y="144596"/>
          <a:ext cx="1627572" cy="115294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Georgia"/>
              <a:cs typeface="Georgia"/>
            </a:rPr>
            <a:t>Нуждающиеся в МР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Georgia"/>
              <a:cs typeface="Georgia"/>
            </a:rPr>
            <a:t>От количества граждан</a:t>
          </a:r>
          <a:endParaRPr lang="ru-RU" sz="1200" b="1" kern="1200" dirty="0">
            <a:solidFill>
              <a:schemeClr val="bg1"/>
            </a:solidFill>
            <a:latin typeface="Georgia"/>
            <a:cs typeface="Georgia"/>
          </a:endParaRPr>
        </a:p>
      </dsp:txBody>
      <dsp:txXfrm>
        <a:off x="3826478" y="178364"/>
        <a:ext cx="1560036" cy="1085404"/>
      </dsp:txXfrm>
    </dsp:sp>
    <dsp:sp modelId="{4E427D04-43AF-C744-9CCC-8573DF762EDA}">
      <dsp:nvSpPr>
        <dsp:cNvPr id="0" name=""/>
        <dsp:cNvSpPr/>
      </dsp:nvSpPr>
      <dsp:spPr>
        <a:xfrm>
          <a:off x="2942292" y="1549814"/>
          <a:ext cx="1361621" cy="864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F86220-5EEA-5142-8790-86FE3EA92F31}">
      <dsp:nvSpPr>
        <dsp:cNvPr id="0" name=""/>
        <dsp:cNvSpPr/>
      </dsp:nvSpPr>
      <dsp:spPr>
        <a:xfrm>
          <a:off x="3093584" y="1693541"/>
          <a:ext cx="1361621" cy="864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Georgia"/>
              <a:cs typeface="Georgia"/>
            </a:rPr>
            <a:t>Пациенты с выраженным нарушением функций</a:t>
          </a:r>
          <a:endParaRPr lang="ru-RU" sz="1200" kern="1200" dirty="0">
            <a:latin typeface="Georgia"/>
            <a:cs typeface="Georgia"/>
          </a:endParaRPr>
        </a:p>
      </dsp:txBody>
      <dsp:txXfrm>
        <a:off x="3118908" y="1718865"/>
        <a:ext cx="1310973" cy="813981"/>
      </dsp:txXfrm>
    </dsp:sp>
    <dsp:sp modelId="{9F693083-57F7-AE44-A62E-405D9B41F187}">
      <dsp:nvSpPr>
        <dsp:cNvPr id="0" name=""/>
        <dsp:cNvSpPr/>
      </dsp:nvSpPr>
      <dsp:spPr>
        <a:xfrm>
          <a:off x="2110191" y="2810448"/>
          <a:ext cx="1361621" cy="864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4E4C4-B5C9-F642-86A3-8F721974022D}">
      <dsp:nvSpPr>
        <dsp:cNvPr id="0" name=""/>
        <dsp:cNvSpPr/>
      </dsp:nvSpPr>
      <dsp:spPr>
        <a:xfrm>
          <a:off x="2261482" y="2954175"/>
          <a:ext cx="1361621" cy="864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Georgia"/>
              <a:cs typeface="Georgia"/>
            </a:rPr>
            <a:t>Состояние после заболеваний и травм</a:t>
          </a:r>
          <a:endParaRPr lang="ru-RU" sz="1200" kern="1200" dirty="0">
            <a:latin typeface="Georgia"/>
            <a:cs typeface="Georgia"/>
          </a:endParaRPr>
        </a:p>
      </dsp:txBody>
      <dsp:txXfrm>
        <a:off x="2286806" y="2979499"/>
        <a:ext cx="1310973" cy="813981"/>
      </dsp:txXfrm>
    </dsp:sp>
    <dsp:sp modelId="{6C80E669-62D5-48E7-82F1-D2CDC3717F06}">
      <dsp:nvSpPr>
        <dsp:cNvPr id="0" name=""/>
        <dsp:cNvSpPr/>
      </dsp:nvSpPr>
      <dsp:spPr>
        <a:xfrm>
          <a:off x="2110191" y="4071083"/>
          <a:ext cx="1361621" cy="864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47471B-B440-41C1-A4A6-EA4CD8851D35}">
      <dsp:nvSpPr>
        <dsp:cNvPr id="0" name=""/>
        <dsp:cNvSpPr/>
      </dsp:nvSpPr>
      <dsp:spPr>
        <a:xfrm>
          <a:off x="2261482" y="4214809"/>
          <a:ext cx="1361621" cy="864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Georgia" pitchFamily="18" charset="0"/>
            </a:rPr>
            <a:t>Первичное нарушение</a:t>
          </a:r>
          <a:endParaRPr lang="ru-RU" sz="1200" kern="1200" dirty="0">
            <a:latin typeface="Georgia" pitchFamily="18" charset="0"/>
          </a:endParaRPr>
        </a:p>
      </dsp:txBody>
      <dsp:txXfrm>
        <a:off x="2286806" y="4240133"/>
        <a:ext cx="1310973" cy="813981"/>
      </dsp:txXfrm>
    </dsp:sp>
    <dsp:sp modelId="{53FC98E9-F413-1442-9D68-F74323EBB2AD}">
      <dsp:nvSpPr>
        <dsp:cNvPr id="0" name=""/>
        <dsp:cNvSpPr/>
      </dsp:nvSpPr>
      <dsp:spPr>
        <a:xfrm>
          <a:off x="3774394" y="2810448"/>
          <a:ext cx="1361621" cy="864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49C27B-F399-1A4A-97A8-E814EE4A1BB7}">
      <dsp:nvSpPr>
        <dsp:cNvPr id="0" name=""/>
        <dsp:cNvSpPr/>
      </dsp:nvSpPr>
      <dsp:spPr>
        <a:xfrm>
          <a:off x="3925685" y="2954175"/>
          <a:ext cx="1361621" cy="864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Georgia" pitchFamily="18" charset="0"/>
            </a:rPr>
            <a:t>Хронический процесс</a:t>
          </a:r>
          <a:endParaRPr lang="ru-RU" sz="1200" kern="1200" dirty="0">
            <a:latin typeface="Georgia"/>
            <a:cs typeface="Georgia"/>
          </a:endParaRPr>
        </a:p>
      </dsp:txBody>
      <dsp:txXfrm>
        <a:off x="3951009" y="2979499"/>
        <a:ext cx="1310973" cy="813981"/>
      </dsp:txXfrm>
    </dsp:sp>
    <dsp:sp modelId="{56C8FFBF-B2E8-6246-A610-0FE7AD563830}">
      <dsp:nvSpPr>
        <dsp:cNvPr id="0" name=""/>
        <dsp:cNvSpPr/>
      </dsp:nvSpPr>
      <dsp:spPr>
        <a:xfrm>
          <a:off x="4606496" y="1549814"/>
          <a:ext cx="1361621" cy="864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75204A-4C20-2242-BD45-115B04D2B723}">
      <dsp:nvSpPr>
        <dsp:cNvPr id="0" name=""/>
        <dsp:cNvSpPr/>
      </dsp:nvSpPr>
      <dsp:spPr>
        <a:xfrm>
          <a:off x="4757787" y="1693541"/>
          <a:ext cx="1361621" cy="8646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Georgia"/>
              <a:cs typeface="Georgia"/>
            </a:rPr>
            <a:t>Инвалиды </a:t>
          </a:r>
          <a:endParaRPr lang="ru-RU" sz="1200" kern="1200" dirty="0">
            <a:latin typeface="Georgia"/>
            <a:cs typeface="Georgia"/>
          </a:endParaRPr>
        </a:p>
      </dsp:txBody>
      <dsp:txXfrm>
        <a:off x="4783111" y="1718865"/>
        <a:ext cx="1310973" cy="8139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98693-248F-B247-BB40-452010962D7E}">
      <dsp:nvSpPr>
        <dsp:cNvPr id="0" name=""/>
        <dsp:cNvSpPr/>
      </dsp:nvSpPr>
      <dsp:spPr>
        <a:xfrm>
          <a:off x="254816" y="1408761"/>
          <a:ext cx="1629061" cy="81453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Georgia"/>
              <a:cs typeface="Georgia"/>
            </a:rPr>
            <a:t>Глобальная цель</a:t>
          </a:r>
          <a:endParaRPr lang="ru-RU" sz="900" b="1" kern="1200" dirty="0">
            <a:latin typeface="Georgia"/>
            <a:cs typeface="Georgia"/>
          </a:endParaRPr>
        </a:p>
      </dsp:txBody>
      <dsp:txXfrm>
        <a:off x="278673" y="1432618"/>
        <a:ext cx="1581347" cy="766816"/>
      </dsp:txXfrm>
    </dsp:sp>
    <dsp:sp modelId="{F69FA598-2078-0344-AF16-89976A501D63}">
      <dsp:nvSpPr>
        <dsp:cNvPr id="0" name=""/>
        <dsp:cNvSpPr/>
      </dsp:nvSpPr>
      <dsp:spPr>
        <a:xfrm rot="18289469">
          <a:off x="1639155" y="1334356"/>
          <a:ext cx="114107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41070" y="133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Georgia"/>
            <a:cs typeface="Georgia"/>
          </a:endParaRPr>
        </a:p>
      </dsp:txBody>
      <dsp:txXfrm>
        <a:off x="2181163" y="1319145"/>
        <a:ext cx="57053" cy="57053"/>
      </dsp:txXfrm>
    </dsp:sp>
    <dsp:sp modelId="{1D9C73E4-A568-284A-A7ED-315E04044396}">
      <dsp:nvSpPr>
        <dsp:cNvPr id="0" name=""/>
        <dsp:cNvSpPr/>
      </dsp:nvSpPr>
      <dsp:spPr>
        <a:xfrm>
          <a:off x="2535502" y="472051"/>
          <a:ext cx="1629061" cy="814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Georgia"/>
              <a:cs typeface="Georgia"/>
            </a:rPr>
            <a:t>Первый этап медицинской  реабилитации</a:t>
          </a:r>
          <a:endParaRPr lang="ru-RU" sz="900" b="1" kern="1200" dirty="0">
            <a:latin typeface="Georgia"/>
            <a:cs typeface="Georgia"/>
          </a:endParaRPr>
        </a:p>
      </dsp:txBody>
      <dsp:txXfrm>
        <a:off x="2559359" y="495908"/>
        <a:ext cx="1581347" cy="766816"/>
      </dsp:txXfrm>
    </dsp:sp>
    <dsp:sp modelId="{755FAC64-96EB-824F-8B8F-F263EC2ED3ED}">
      <dsp:nvSpPr>
        <dsp:cNvPr id="0" name=""/>
        <dsp:cNvSpPr/>
      </dsp:nvSpPr>
      <dsp:spPr>
        <a:xfrm>
          <a:off x="1883878" y="1802711"/>
          <a:ext cx="65162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51624" y="133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Georgia"/>
            <a:cs typeface="Georgia"/>
          </a:endParaRPr>
        </a:p>
      </dsp:txBody>
      <dsp:txXfrm>
        <a:off x="2193399" y="1799736"/>
        <a:ext cx="32581" cy="32581"/>
      </dsp:txXfrm>
    </dsp:sp>
    <dsp:sp modelId="{F2B4FB80-69F2-564A-81C8-B1506150C2D8}">
      <dsp:nvSpPr>
        <dsp:cNvPr id="0" name=""/>
        <dsp:cNvSpPr/>
      </dsp:nvSpPr>
      <dsp:spPr>
        <a:xfrm>
          <a:off x="2535502" y="1408761"/>
          <a:ext cx="1629061" cy="814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Georgia"/>
              <a:cs typeface="Georgia"/>
            </a:rPr>
            <a:t>Второй этап медицинской  реабилитации</a:t>
          </a:r>
          <a:endParaRPr lang="ru-RU" sz="900" b="1" kern="1200" dirty="0">
            <a:latin typeface="Georgia"/>
            <a:cs typeface="Georgia"/>
          </a:endParaRPr>
        </a:p>
      </dsp:txBody>
      <dsp:txXfrm>
        <a:off x="2559359" y="1432618"/>
        <a:ext cx="1581347" cy="766816"/>
      </dsp:txXfrm>
    </dsp:sp>
    <dsp:sp modelId="{5F93BF16-AF21-234E-A483-DB9C377F41ED}">
      <dsp:nvSpPr>
        <dsp:cNvPr id="0" name=""/>
        <dsp:cNvSpPr/>
      </dsp:nvSpPr>
      <dsp:spPr>
        <a:xfrm rot="3310531">
          <a:off x="1639155" y="2271066"/>
          <a:ext cx="114107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41070" y="133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Georgia"/>
            <a:cs typeface="Georgia"/>
          </a:endParaRPr>
        </a:p>
      </dsp:txBody>
      <dsp:txXfrm>
        <a:off x="2181163" y="2255855"/>
        <a:ext cx="57053" cy="57053"/>
      </dsp:txXfrm>
    </dsp:sp>
    <dsp:sp modelId="{C0BAA34D-4964-5E4C-89DF-764E3DF877FA}">
      <dsp:nvSpPr>
        <dsp:cNvPr id="0" name=""/>
        <dsp:cNvSpPr/>
      </dsp:nvSpPr>
      <dsp:spPr>
        <a:xfrm>
          <a:off x="2535502" y="2345472"/>
          <a:ext cx="1629061" cy="814530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Georgia"/>
              <a:cs typeface="Georgia"/>
            </a:rPr>
            <a:t>Третий этап медицинской реабилитации</a:t>
          </a:r>
          <a:endParaRPr lang="ru-RU" sz="900" b="1" kern="1200" dirty="0">
            <a:latin typeface="Georgia"/>
            <a:cs typeface="Georgia"/>
          </a:endParaRPr>
        </a:p>
      </dsp:txBody>
      <dsp:txXfrm>
        <a:off x="2559359" y="2369329"/>
        <a:ext cx="1581347" cy="766816"/>
      </dsp:txXfrm>
    </dsp:sp>
    <dsp:sp modelId="{B5942196-FE2B-4243-BDA5-B187ADF7480A}">
      <dsp:nvSpPr>
        <dsp:cNvPr id="0" name=""/>
        <dsp:cNvSpPr/>
      </dsp:nvSpPr>
      <dsp:spPr>
        <a:xfrm rot="17132988">
          <a:off x="3275003" y="1568534"/>
          <a:ext cx="243074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430746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429607" y="1521080"/>
        <a:ext cx="121537" cy="121537"/>
      </dsp:txXfrm>
    </dsp:sp>
    <dsp:sp modelId="{C379ED8A-6891-8145-8C02-AE4FA44AECAE}">
      <dsp:nvSpPr>
        <dsp:cNvPr id="0" name=""/>
        <dsp:cNvSpPr/>
      </dsp:nvSpPr>
      <dsp:spPr>
        <a:xfrm>
          <a:off x="4816188" y="3696"/>
          <a:ext cx="3641962" cy="8145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0000"/>
              </a:solidFill>
              <a:latin typeface="Georgia"/>
              <a:cs typeface="Georgia"/>
            </a:rPr>
            <a:t>Подтверждение/коррекция  реабилитационного потенциала и факторов риска</a:t>
          </a:r>
          <a:endParaRPr lang="ru-RU" sz="900" b="1" kern="1200" dirty="0">
            <a:solidFill>
              <a:srgbClr val="000000"/>
            </a:solidFill>
            <a:latin typeface="Georgia"/>
            <a:cs typeface="Georgia"/>
          </a:endParaRPr>
        </a:p>
      </dsp:txBody>
      <dsp:txXfrm>
        <a:off x="4840045" y="27553"/>
        <a:ext cx="3594248" cy="766816"/>
      </dsp:txXfrm>
    </dsp:sp>
    <dsp:sp modelId="{110D5136-3FCB-1240-AF4F-EA3BC7745F48}">
      <dsp:nvSpPr>
        <dsp:cNvPr id="0" name=""/>
        <dsp:cNvSpPr/>
      </dsp:nvSpPr>
      <dsp:spPr>
        <a:xfrm rot="17692822">
          <a:off x="3715969" y="2036889"/>
          <a:ext cx="154881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548813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Georgia"/>
            <a:cs typeface="Georgia"/>
          </a:endParaRPr>
        </a:p>
      </dsp:txBody>
      <dsp:txXfrm>
        <a:off x="4451656" y="2011484"/>
        <a:ext cx="77440" cy="77440"/>
      </dsp:txXfrm>
    </dsp:sp>
    <dsp:sp modelId="{0D2EB83F-AC0E-E94E-A7DE-44E51B5EABAD}">
      <dsp:nvSpPr>
        <dsp:cNvPr id="0" name=""/>
        <dsp:cNvSpPr/>
      </dsp:nvSpPr>
      <dsp:spPr>
        <a:xfrm>
          <a:off x="4816188" y="940406"/>
          <a:ext cx="1769861" cy="8145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Georgia"/>
              <a:cs typeface="Georgia"/>
            </a:rPr>
            <a:t>Минимизация зависимости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Georgia"/>
              <a:cs typeface="Georgia"/>
            </a:rPr>
            <a:t> от посторонней помощи</a:t>
          </a:r>
          <a:endParaRPr lang="ru-RU" sz="900" b="1" kern="1200" dirty="0">
            <a:latin typeface="Georgia"/>
            <a:cs typeface="Georgia"/>
          </a:endParaRPr>
        </a:p>
      </dsp:txBody>
      <dsp:txXfrm>
        <a:off x="4840045" y="964263"/>
        <a:ext cx="1722147" cy="766816"/>
      </dsp:txXfrm>
    </dsp:sp>
    <dsp:sp modelId="{0592DDDB-6449-D744-9920-5B91D8688B47}">
      <dsp:nvSpPr>
        <dsp:cNvPr id="0" name=""/>
        <dsp:cNvSpPr/>
      </dsp:nvSpPr>
      <dsp:spPr>
        <a:xfrm rot="19457599">
          <a:off x="4089137" y="2505244"/>
          <a:ext cx="80247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02478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Georgia"/>
            <a:cs typeface="Georgia"/>
          </a:endParaRPr>
        </a:p>
      </dsp:txBody>
      <dsp:txXfrm>
        <a:off x="4470314" y="2498497"/>
        <a:ext cx="40123" cy="40123"/>
      </dsp:txXfrm>
    </dsp:sp>
    <dsp:sp modelId="{8164B556-3EF6-D34F-AAD4-312483E8CFC8}">
      <dsp:nvSpPr>
        <dsp:cNvPr id="0" name=""/>
        <dsp:cNvSpPr/>
      </dsp:nvSpPr>
      <dsp:spPr>
        <a:xfrm>
          <a:off x="4816188" y="1877116"/>
          <a:ext cx="2333223" cy="8145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Georgia"/>
              <a:cs typeface="Georgia"/>
            </a:rPr>
            <a:t>Самостоятельное выполнение не менее 75-100 % повседневных функций</a:t>
          </a:r>
          <a:endParaRPr lang="ru-RU" sz="900" b="1" kern="1200" dirty="0">
            <a:latin typeface="Georgia"/>
            <a:cs typeface="Georgia"/>
          </a:endParaRPr>
        </a:p>
      </dsp:txBody>
      <dsp:txXfrm>
        <a:off x="4840045" y="1900973"/>
        <a:ext cx="2285509" cy="766816"/>
      </dsp:txXfrm>
    </dsp:sp>
    <dsp:sp modelId="{41C90DD4-F16A-CB48-9310-1CA2A68F8480}">
      <dsp:nvSpPr>
        <dsp:cNvPr id="0" name=""/>
        <dsp:cNvSpPr/>
      </dsp:nvSpPr>
      <dsp:spPr>
        <a:xfrm rot="2142401">
          <a:off x="4089137" y="2973599"/>
          <a:ext cx="80247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802478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Georgia"/>
            <a:cs typeface="Georgia"/>
          </a:endParaRPr>
        </a:p>
      </dsp:txBody>
      <dsp:txXfrm>
        <a:off x="4470314" y="2966853"/>
        <a:ext cx="40123" cy="40123"/>
      </dsp:txXfrm>
    </dsp:sp>
    <dsp:sp modelId="{6CFAA9BE-835A-1947-87A6-8418492E1B3F}">
      <dsp:nvSpPr>
        <dsp:cNvPr id="0" name=""/>
        <dsp:cNvSpPr/>
      </dsp:nvSpPr>
      <dsp:spPr>
        <a:xfrm>
          <a:off x="4816188" y="2813827"/>
          <a:ext cx="3415995" cy="8145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Georgia"/>
              <a:cs typeface="Georgia"/>
            </a:rPr>
            <a:t>Снижение функциональной зависимости не </a:t>
          </a:r>
          <a:r>
            <a:rPr lang="ru-RU" sz="900" b="1" kern="1200" dirty="0" err="1" smtClean="0">
              <a:latin typeface="Georgia"/>
              <a:cs typeface="Georgia"/>
            </a:rPr>
            <a:t>менее,чем</a:t>
          </a:r>
          <a:r>
            <a:rPr lang="ru-RU" sz="900" b="1" kern="1200" dirty="0" smtClean="0">
              <a:latin typeface="Georgia"/>
              <a:cs typeface="Georgia"/>
            </a:rPr>
            <a:t> на 1 балл по шкале </a:t>
          </a:r>
          <a:r>
            <a:rPr lang="ru-RU" sz="900" b="1" kern="1200" dirty="0" err="1" smtClean="0">
              <a:latin typeface="Georgia"/>
              <a:cs typeface="Georgia"/>
            </a:rPr>
            <a:t>Ренкин</a:t>
          </a:r>
          <a:r>
            <a:rPr lang="ru-RU" sz="900" b="1" kern="1200" dirty="0" smtClean="0">
              <a:latin typeface="Georgia"/>
              <a:cs typeface="Georgia"/>
            </a:rPr>
            <a:t> по сравнению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Georgia"/>
              <a:cs typeface="Georgia"/>
            </a:rPr>
            <a:t> с данными предыдущего этапа медицинской реабилитации</a:t>
          </a:r>
          <a:endParaRPr lang="ru-RU" sz="900" b="1" kern="1200" dirty="0">
            <a:latin typeface="Georgia"/>
            <a:cs typeface="Georgia"/>
          </a:endParaRPr>
        </a:p>
      </dsp:txBody>
      <dsp:txXfrm>
        <a:off x="4840045" y="2837684"/>
        <a:ext cx="3368281" cy="766816"/>
      </dsp:txXfrm>
    </dsp:sp>
    <dsp:sp modelId="{5A1AD4E4-755B-E043-87A1-9D60E20BDDB2}">
      <dsp:nvSpPr>
        <dsp:cNvPr id="0" name=""/>
        <dsp:cNvSpPr/>
      </dsp:nvSpPr>
      <dsp:spPr>
        <a:xfrm rot="3907178">
          <a:off x="3715969" y="3441954"/>
          <a:ext cx="154881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548813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Georgia"/>
            <a:cs typeface="Georgia"/>
          </a:endParaRPr>
        </a:p>
      </dsp:txBody>
      <dsp:txXfrm>
        <a:off x="4451656" y="3416549"/>
        <a:ext cx="77440" cy="77440"/>
      </dsp:txXfrm>
    </dsp:sp>
    <dsp:sp modelId="{30CDCC98-9697-CE4A-8697-F256738999F6}">
      <dsp:nvSpPr>
        <dsp:cNvPr id="0" name=""/>
        <dsp:cNvSpPr/>
      </dsp:nvSpPr>
      <dsp:spPr>
        <a:xfrm>
          <a:off x="4816188" y="3750537"/>
          <a:ext cx="2244341" cy="8145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Georgia"/>
              <a:cs typeface="Georgia"/>
            </a:rPr>
            <a:t>Возможность выполнения профессиональных функций</a:t>
          </a:r>
          <a:endParaRPr lang="ru-RU" sz="900" b="1" kern="1200" dirty="0">
            <a:latin typeface="Georgia"/>
            <a:cs typeface="Georgia"/>
          </a:endParaRPr>
        </a:p>
      </dsp:txBody>
      <dsp:txXfrm>
        <a:off x="4840045" y="3774394"/>
        <a:ext cx="2196627" cy="766816"/>
      </dsp:txXfrm>
    </dsp:sp>
    <dsp:sp modelId="{B9A8B15B-CF80-354C-B054-276511841E24}">
      <dsp:nvSpPr>
        <dsp:cNvPr id="0" name=""/>
        <dsp:cNvSpPr/>
      </dsp:nvSpPr>
      <dsp:spPr>
        <a:xfrm rot="4467012">
          <a:off x="3275003" y="3910309"/>
          <a:ext cx="243074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430746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429607" y="3862856"/>
        <a:ext cx="121537" cy="121537"/>
      </dsp:txXfrm>
    </dsp:sp>
    <dsp:sp modelId="{CA8FDE25-1070-8B41-B6CC-9D1617FC418D}">
      <dsp:nvSpPr>
        <dsp:cNvPr id="0" name=""/>
        <dsp:cNvSpPr/>
      </dsp:nvSpPr>
      <dsp:spPr>
        <a:xfrm>
          <a:off x="4816188" y="4687247"/>
          <a:ext cx="3026698" cy="8145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Georgia"/>
              <a:cs typeface="Georgia"/>
            </a:rPr>
            <a:t>Своевременное направление на ВТЭ</a:t>
          </a:r>
          <a:endParaRPr lang="ru-RU" sz="1200" b="1" kern="1200" dirty="0">
            <a:latin typeface="Georgia"/>
            <a:cs typeface="Georgia"/>
          </a:endParaRPr>
        </a:p>
      </dsp:txBody>
      <dsp:txXfrm>
        <a:off x="4840045" y="4711104"/>
        <a:ext cx="2978984" cy="766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98693-248F-B247-BB40-452010962D7E}">
      <dsp:nvSpPr>
        <dsp:cNvPr id="0" name=""/>
        <dsp:cNvSpPr/>
      </dsp:nvSpPr>
      <dsp:spPr>
        <a:xfrm>
          <a:off x="1059849" y="1603926"/>
          <a:ext cx="1392498" cy="69624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Georgia"/>
              <a:cs typeface="Georgia"/>
            </a:rPr>
            <a:t>Глобальная цель</a:t>
          </a:r>
          <a:endParaRPr lang="ru-RU" sz="900" b="1" kern="1200" dirty="0">
            <a:latin typeface="Georgia"/>
            <a:cs typeface="Georgia"/>
          </a:endParaRPr>
        </a:p>
      </dsp:txBody>
      <dsp:txXfrm>
        <a:off x="1080241" y="1624318"/>
        <a:ext cx="1351714" cy="655465"/>
      </dsp:txXfrm>
    </dsp:sp>
    <dsp:sp modelId="{F69FA598-2078-0344-AF16-89976A501D63}">
      <dsp:nvSpPr>
        <dsp:cNvPr id="0" name=""/>
        <dsp:cNvSpPr/>
      </dsp:nvSpPr>
      <dsp:spPr>
        <a:xfrm rot="18289469">
          <a:off x="2243161" y="1540326"/>
          <a:ext cx="97537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75370" y="1138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Georgia"/>
            <a:cs typeface="Georgia"/>
          </a:endParaRPr>
        </a:p>
      </dsp:txBody>
      <dsp:txXfrm>
        <a:off x="2706462" y="1527323"/>
        <a:ext cx="48768" cy="48768"/>
      </dsp:txXfrm>
    </dsp:sp>
    <dsp:sp modelId="{1D9C73E4-A568-284A-A7ED-315E04044396}">
      <dsp:nvSpPr>
        <dsp:cNvPr id="0" name=""/>
        <dsp:cNvSpPr/>
      </dsp:nvSpPr>
      <dsp:spPr>
        <a:xfrm>
          <a:off x="3009346" y="803240"/>
          <a:ext cx="1392498" cy="696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Georgia"/>
              <a:cs typeface="Georgia"/>
            </a:rPr>
            <a:t>Первый этап медицинской  реабилитации</a:t>
          </a:r>
          <a:endParaRPr lang="ru-RU" sz="900" b="1" kern="1200" dirty="0">
            <a:latin typeface="Georgia"/>
            <a:cs typeface="Georgia"/>
          </a:endParaRPr>
        </a:p>
      </dsp:txBody>
      <dsp:txXfrm>
        <a:off x="3029738" y="823632"/>
        <a:ext cx="1351714" cy="655465"/>
      </dsp:txXfrm>
    </dsp:sp>
    <dsp:sp modelId="{755FAC64-96EB-824F-8B8F-F263EC2ED3ED}">
      <dsp:nvSpPr>
        <dsp:cNvPr id="0" name=""/>
        <dsp:cNvSpPr/>
      </dsp:nvSpPr>
      <dsp:spPr>
        <a:xfrm>
          <a:off x="2452347" y="1940669"/>
          <a:ext cx="55699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56999" y="1138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Georgia"/>
            <a:cs typeface="Georgia"/>
          </a:endParaRPr>
        </a:p>
      </dsp:txBody>
      <dsp:txXfrm>
        <a:off x="2716921" y="1938126"/>
        <a:ext cx="27849" cy="27849"/>
      </dsp:txXfrm>
    </dsp:sp>
    <dsp:sp modelId="{F2B4FB80-69F2-564A-81C8-B1506150C2D8}">
      <dsp:nvSpPr>
        <dsp:cNvPr id="0" name=""/>
        <dsp:cNvSpPr/>
      </dsp:nvSpPr>
      <dsp:spPr>
        <a:xfrm>
          <a:off x="3009346" y="1603926"/>
          <a:ext cx="1392498" cy="696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Georgia"/>
              <a:cs typeface="Georgia"/>
            </a:rPr>
            <a:t>Второй этап медицинской  реабилитации</a:t>
          </a:r>
          <a:endParaRPr lang="ru-RU" sz="900" b="1" kern="1200" dirty="0">
            <a:latin typeface="Georgia"/>
            <a:cs typeface="Georgia"/>
          </a:endParaRPr>
        </a:p>
      </dsp:txBody>
      <dsp:txXfrm>
        <a:off x="3029738" y="1624318"/>
        <a:ext cx="1351714" cy="655465"/>
      </dsp:txXfrm>
    </dsp:sp>
    <dsp:sp modelId="{5F93BF16-AF21-234E-A483-DB9C377F41ED}">
      <dsp:nvSpPr>
        <dsp:cNvPr id="0" name=""/>
        <dsp:cNvSpPr/>
      </dsp:nvSpPr>
      <dsp:spPr>
        <a:xfrm rot="3310531">
          <a:off x="2243161" y="2341012"/>
          <a:ext cx="97537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75370" y="1138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Georgia"/>
            <a:cs typeface="Georgia"/>
          </a:endParaRPr>
        </a:p>
      </dsp:txBody>
      <dsp:txXfrm>
        <a:off x="2706462" y="2328010"/>
        <a:ext cx="48768" cy="48768"/>
      </dsp:txXfrm>
    </dsp:sp>
    <dsp:sp modelId="{C0BAA34D-4964-5E4C-89DF-764E3DF877FA}">
      <dsp:nvSpPr>
        <dsp:cNvPr id="0" name=""/>
        <dsp:cNvSpPr/>
      </dsp:nvSpPr>
      <dsp:spPr>
        <a:xfrm>
          <a:off x="3009346" y="2404612"/>
          <a:ext cx="1392498" cy="696249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Georgia"/>
              <a:cs typeface="Georgia"/>
            </a:rPr>
            <a:t>Третий этап медицинской реабилитации</a:t>
          </a:r>
          <a:endParaRPr lang="ru-RU" sz="900" b="1" kern="1200" dirty="0">
            <a:latin typeface="Georgia"/>
            <a:cs typeface="Georgia"/>
          </a:endParaRPr>
        </a:p>
      </dsp:txBody>
      <dsp:txXfrm>
        <a:off x="3029738" y="2425004"/>
        <a:ext cx="1351714" cy="655465"/>
      </dsp:txXfrm>
    </dsp:sp>
    <dsp:sp modelId="{110D5136-3FCB-1240-AF4F-EA3BC7745F48}">
      <dsp:nvSpPr>
        <dsp:cNvPr id="0" name=""/>
        <dsp:cNvSpPr/>
      </dsp:nvSpPr>
      <dsp:spPr>
        <a:xfrm rot="16983315">
          <a:off x="3447447" y="1540326"/>
          <a:ext cx="24657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465793" y="1138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>
            <a:latin typeface="Georgia"/>
            <a:cs typeface="Georgia"/>
          </a:endParaRPr>
        </a:p>
      </dsp:txBody>
      <dsp:txXfrm>
        <a:off x="4618699" y="1490063"/>
        <a:ext cx="123289" cy="123289"/>
      </dsp:txXfrm>
    </dsp:sp>
    <dsp:sp modelId="{0D2EB83F-AC0E-E94E-A7DE-44E51B5EABAD}">
      <dsp:nvSpPr>
        <dsp:cNvPr id="0" name=""/>
        <dsp:cNvSpPr/>
      </dsp:nvSpPr>
      <dsp:spPr>
        <a:xfrm>
          <a:off x="4958843" y="2553"/>
          <a:ext cx="1512851" cy="6962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Georgia"/>
              <a:cs typeface="Georgia"/>
            </a:rPr>
            <a:t>Коррекция двигательных нарушений</a:t>
          </a:r>
          <a:endParaRPr lang="ru-RU" sz="1000" b="1" kern="1200" dirty="0">
            <a:latin typeface="Georgia"/>
            <a:cs typeface="Georgia"/>
          </a:endParaRPr>
        </a:p>
      </dsp:txBody>
      <dsp:txXfrm>
        <a:off x="4979235" y="22945"/>
        <a:ext cx="1472067" cy="655465"/>
      </dsp:txXfrm>
    </dsp:sp>
    <dsp:sp modelId="{0592DDDB-6449-D744-9920-5B91D8688B47}">
      <dsp:nvSpPr>
        <dsp:cNvPr id="0" name=""/>
        <dsp:cNvSpPr/>
      </dsp:nvSpPr>
      <dsp:spPr>
        <a:xfrm rot="17350740">
          <a:off x="3832605" y="1940669"/>
          <a:ext cx="169547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695477" y="1138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>
            <a:latin typeface="Georgia"/>
            <a:cs typeface="Georgia"/>
          </a:endParaRPr>
        </a:p>
      </dsp:txBody>
      <dsp:txXfrm>
        <a:off x="4637957" y="1909664"/>
        <a:ext cx="84773" cy="84773"/>
      </dsp:txXfrm>
    </dsp:sp>
    <dsp:sp modelId="{8164B556-3EF6-D34F-AAD4-312483E8CFC8}">
      <dsp:nvSpPr>
        <dsp:cNvPr id="0" name=""/>
        <dsp:cNvSpPr/>
      </dsp:nvSpPr>
      <dsp:spPr>
        <a:xfrm>
          <a:off x="4958843" y="803240"/>
          <a:ext cx="2669655" cy="6962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Georgia"/>
              <a:cs typeface="Georgia"/>
            </a:rPr>
            <a:t>Коррекция нарушений ВПФ и коммуникативных функций</a:t>
          </a:r>
          <a:endParaRPr lang="ru-RU" sz="1000" b="1" kern="1200" dirty="0">
            <a:latin typeface="Georgia"/>
            <a:cs typeface="Georgia"/>
          </a:endParaRPr>
        </a:p>
      </dsp:txBody>
      <dsp:txXfrm>
        <a:off x="4979235" y="823632"/>
        <a:ext cx="2628871" cy="655465"/>
      </dsp:txXfrm>
    </dsp:sp>
    <dsp:sp modelId="{41C90DD4-F16A-CB48-9310-1CA2A68F8480}">
      <dsp:nvSpPr>
        <dsp:cNvPr id="0" name=""/>
        <dsp:cNvSpPr/>
      </dsp:nvSpPr>
      <dsp:spPr>
        <a:xfrm rot="18289469">
          <a:off x="4192659" y="2341012"/>
          <a:ext cx="97537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75370" y="1138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Georgia"/>
            <a:cs typeface="Georgia"/>
          </a:endParaRPr>
        </a:p>
      </dsp:txBody>
      <dsp:txXfrm>
        <a:off x="4655959" y="2328010"/>
        <a:ext cx="48768" cy="48768"/>
      </dsp:txXfrm>
    </dsp:sp>
    <dsp:sp modelId="{6CFAA9BE-835A-1947-87A6-8418492E1B3F}">
      <dsp:nvSpPr>
        <dsp:cNvPr id="0" name=""/>
        <dsp:cNvSpPr/>
      </dsp:nvSpPr>
      <dsp:spPr>
        <a:xfrm>
          <a:off x="4958843" y="1603926"/>
          <a:ext cx="2153122" cy="6962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Georgia"/>
              <a:cs typeface="Georgia"/>
            </a:rPr>
            <a:t>Коррекция </a:t>
          </a:r>
          <a:r>
            <a:rPr lang="ru-RU" sz="1000" b="1" kern="1200" dirty="0" err="1" smtClean="0">
              <a:latin typeface="Georgia"/>
              <a:cs typeface="Georgia"/>
            </a:rPr>
            <a:t>психо</a:t>
          </a:r>
          <a:r>
            <a:rPr lang="ru-RU" sz="1000" b="1" kern="1200" dirty="0" smtClean="0">
              <a:latin typeface="Georgia"/>
              <a:cs typeface="Georgia"/>
            </a:rPr>
            <a:t>-эмоциональных нарушений</a:t>
          </a:r>
          <a:endParaRPr lang="ru-RU" sz="1000" b="1" kern="1200" dirty="0">
            <a:latin typeface="Georgia"/>
            <a:cs typeface="Georgia"/>
          </a:endParaRPr>
        </a:p>
      </dsp:txBody>
      <dsp:txXfrm>
        <a:off x="4979235" y="1624318"/>
        <a:ext cx="2112338" cy="655465"/>
      </dsp:txXfrm>
    </dsp:sp>
    <dsp:sp modelId="{5A1AD4E4-755B-E043-87A1-9D60E20BDDB2}">
      <dsp:nvSpPr>
        <dsp:cNvPr id="0" name=""/>
        <dsp:cNvSpPr/>
      </dsp:nvSpPr>
      <dsp:spPr>
        <a:xfrm>
          <a:off x="4401844" y="2741355"/>
          <a:ext cx="55699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56999" y="1138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Georgia"/>
            <a:cs typeface="Georgia"/>
          </a:endParaRPr>
        </a:p>
      </dsp:txBody>
      <dsp:txXfrm>
        <a:off x="4666419" y="2738812"/>
        <a:ext cx="27849" cy="27849"/>
      </dsp:txXfrm>
    </dsp:sp>
    <dsp:sp modelId="{30CDCC98-9697-CE4A-8697-F256738999F6}">
      <dsp:nvSpPr>
        <dsp:cNvPr id="0" name=""/>
        <dsp:cNvSpPr/>
      </dsp:nvSpPr>
      <dsp:spPr>
        <a:xfrm>
          <a:off x="4958843" y="2404612"/>
          <a:ext cx="1918430" cy="6962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Georgia"/>
              <a:cs typeface="Georgia"/>
            </a:rPr>
            <a:t>Коррекция питания</a:t>
          </a:r>
          <a:endParaRPr lang="ru-RU" sz="1000" b="1" kern="1200" dirty="0">
            <a:latin typeface="Georgia"/>
            <a:cs typeface="Georgia"/>
          </a:endParaRPr>
        </a:p>
      </dsp:txBody>
      <dsp:txXfrm>
        <a:off x="4979235" y="2425004"/>
        <a:ext cx="1877646" cy="655465"/>
      </dsp:txXfrm>
    </dsp:sp>
    <dsp:sp modelId="{E443D903-7D16-6742-A5AD-7595990BF72D}">
      <dsp:nvSpPr>
        <dsp:cNvPr id="0" name=""/>
        <dsp:cNvSpPr/>
      </dsp:nvSpPr>
      <dsp:spPr>
        <a:xfrm rot="3310531">
          <a:off x="4192659" y="3141698"/>
          <a:ext cx="97537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75370" y="1138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latin typeface="Georgia"/>
            <a:cs typeface="Georgia"/>
          </a:endParaRPr>
        </a:p>
      </dsp:txBody>
      <dsp:txXfrm>
        <a:off x="4655959" y="3128696"/>
        <a:ext cx="48768" cy="48768"/>
      </dsp:txXfrm>
    </dsp:sp>
    <dsp:sp modelId="{89B5B485-3EB7-C746-9D00-FDA61EA4DB77}">
      <dsp:nvSpPr>
        <dsp:cNvPr id="0" name=""/>
        <dsp:cNvSpPr/>
      </dsp:nvSpPr>
      <dsp:spPr>
        <a:xfrm>
          <a:off x="4958843" y="3205299"/>
          <a:ext cx="2694274" cy="6962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Georgia"/>
              <a:cs typeface="Georgia"/>
            </a:rPr>
            <a:t>Коррекция выделения и сексуальных функций</a:t>
          </a:r>
          <a:endParaRPr lang="ru-RU" sz="1000" b="1" kern="1200" dirty="0">
            <a:latin typeface="Georgia"/>
            <a:cs typeface="Georgia"/>
          </a:endParaRPr>
        </a:p>
      </dsp:txBody>
      <dsp:txXfrm>
        <a:off x="4979235" y="3225691"/>
        <a:ext cx="2653490" cy="655465"/>
      </dsp:txXfrm>
    </dsp:sp>
    <dsp:sp modelId="{40EEA989-B517-E44B-8CFC-F89298B67B91}">
      <dsp:nvSpPr>
        <dsp:cNvPr id="0" name=""/>
        <dsp:cNvSpPr/>
      </dsp:nvSpPr>
      <dsp:spPr>
        <a:xfrm rot="4249260">
          <a:off x="3832605" y="3542042"/>
          <a:ext cx="169547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695477" y="1138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>
            <a:latin typeface="Georgia"/>
            <a:cs typeface="Georgia"/>
          </a:endParaRPr>
        </a:p>
      </dsp:txBody>
      <dsp:txXfrm>
        <a:off x="4637957" y="3511036"/>
        <a:ext cx="84773" cy="84773"/>
      </dsp:txXfrm>
    </dsp:sp>
    <dsp:sp modelId="{E32C77F9-ABB3-2541-BB1F-E17B198BA6DD}">
      <dsp:nvSpPr>
        <dsp:cNvPr id="0" name=""/>
        <dsp:cNvSpPr/>
      </dsp:nvSpPr>
      <dsp:spPr>
        <a:xfrm>
          <a:off x="4958843" y="4005985"/>
          <a:ext cx="2117335" cy="6962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Georgia"/>
              <a:cs typeface="Georgia"/>
            </a:rPr>
            <a:t>Восстановление/формирование навыков социальной адаптации</a:t>
          </a:r>
          <a:endParaRPr lang="ru-RU" sz="900" b="1" kern="1200" dirty="0">
            <a:latin typeface="Georgia"/>
            <a:cs typeface="Georgia"/>
          </a:endParaRPr>
        </a:p>
      </dsp:txBody>
      <dsp:txXfrm>
        <a:off x="4979235" y="4026377"/>
        <a:ext cx="2076551" cy="655465"/>
      </dsp:txXfrm>
    </dsp:sp>
    <dsp:sp modelId="{6B162BEB-9634-F74C-A9C7-41D1E7B55492}">
      <dsp:nvSpPr>
        <dsp:cNvPr id="0" name=""/>
        <dsp:cNvSpPr/>
      </dsp:nvSpPr>
      <dsp:spPr>
        <a:xfrm rot="4616685">
          <a:off x="3447447" y="3942385"/>
          <a:ext cx="24657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465793" y="1138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>
            <a:latin typeface="Georgia"/>
            <a:cs typeface="Georgia"/>
          </a:endParaRPr>
        </a:p>
      </dsp:txBody>
      <dsp:txXfrm>
        <a:off x="4618699" y="3892122"/>
        <a:ext cx="123289" cy="123289"/>
      </dsp:txXfrm>
    </dsp:sp>
    <dsp:sp modelId="{B482B4E1-18DF-FC4D-BD34-FB43F0F9B741}">
      <dsp:nvSpPr>
        <dsp:cNvPr id="0" name=""/>
        <dsp:cNvSpPr/>
      </dsp:nvSpPr>
      <dsp:spPr>
        <a:xfrm>
          <a:off x="4958843" y="4806672"/>
          <a:ext cx="2071494" cy="6962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Georgia"/>
              <a:cs typeface="Georgia"/>
            </a:rPr>
            <a:t>Тренировка элементов профессиональных функций</a:t>
          </a:r>
          <a:endParaRPr lang="ru-RU" sz="900" b="1" kern="1200" dirty="0">
            <a:latin typeface="Georgia"/>
            <a:cs typeface="Georgia"/>
          </a:endParaRPr>
        </a:p>
      </dsp:txBody>
      <dsp:txXfrm>
        <a:off x="4979235" y="4827064"/>
        <a:ext cx="2030710" cy="655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64259-41BE-934F-8AFF-1B0AAD5FDB04}" type="datetimeFigureOut">
              <a:rPr lang="ru-RU" smtClean="0"/>
              <a:t>28.02.16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E71A7-7E85-6247-BDE7-26D6236AC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8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7B15-4AD8-48AA-8739-997516C30CCD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29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93661-649D-454F-BB41-CB78DE2423AB}" type="slidenum">
              <a:rPr lang="ru-RU"/>
              <a:pPr/>
              <a:t>20</a:t>
            </a:fld>
            <a:endParaRPr lang="ru-RU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5BA14-7267-4547-8647-E38FD2050A56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51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541-F986-0E49-B79C-9C49D125CE36}" type="datetimeFigureOut">
              <a:rPr lang="ru-RU" smtClean="0"/>
              <a:t>28.02.16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641-13B2-594B-A78D-0B7D7DED5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541-F986-0E49-B79C-9C49D125CE36}" type="datetimeFigureOut">
              <a:rPr lang="ru-RU" smtClean="0"/>
              <a:t>28.02.16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641-13B2-594B-A78D-0B7D7DED5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5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541-F986-0E49-B79C-9C49D125CE36}" type="datetimeFigureOut">
              <a:rPr lang="ru-RU" smtClean="0"/>
              <a:t>28.02.16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641-13B2-594B-A78D-0B7D7DED5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541-F986-0E49-B79C-9C49D125CE36}" type="datetimeFigureOut">
              <a:rPr lang="ru-RU" smtClean="0"/>
              <a:t>28.02.16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641-13B2-594B-A78D-0B7D7DED5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7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541-F986-0E49-B79C-9C49D125CE36}" type="datetimeFigureOut">
              <a:rPr lang="ru-RU" smtClean="0"/>
              <a:t>28.02.16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641-13B2-594B-A78D-0B7D7DED5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541-F986-0E49-B79C-9C49D125CE36}" type="datetimeFigureOut">
              <a:rPr lang="ru-RU" smtClean="0"/>
              <a:t>28.02.16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641-13B2-594B-A78D-0B7D7DED5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541-F986-0E49-B79C-9C49D125CE36}" type="datetimeFigureOut">
              <a:rPr lang="ru-RU" smtClean="0"/>
              <a:t>28.02.16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641-13B2-594B-A78D-0B7D7DED5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8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541-F986-0E49-B79C-9C49D125CE36}" type="datetimeFigureOut">
              <a:rPr lang="ru-RU" smtClean="0"/>
              <a:t>28.02.16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641-13B2-594B-A78D-0B7D7DED5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2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541-F986-0E49-B79C-9C49D125CE36}" type="datetimeFigureOut">
              <a:rPr lang="ru-RU" smtClean="0"/>
              <a:t>28.02.16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641-13B2-594B-A78D-0B7D7DED5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11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541-F986-0E49-B79C-9C49D125CE36}" type="datetimeFigureOut">
              <a:rPr lang="ru-RU" smtClean="0"/>
              <a:t>28.02.16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641-13B2-594B-A78D-0B7D7DED5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59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541-F986-0E49-B79C-9C49D125CE36}" type="datetimeFigureOut">
              <a:rPr lang="ru-RU" smtClean="0"/>
              <a:t>28.02.16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641-13B2-594B-A78D-0B7D7DED5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4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B541-F986-0E49-B79C-9C49D125CE36}" type="datetimeFigureOut">
              <a:rPr lang="ru-RU" smtClean="0"/>
              <a:t>28.02.16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45641-13B2-594B-A78D-0B7D7DED5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94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3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rant.ru/products/ipo/prime/doc/70230294/%23ixzz3Kg4ofZp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ctr"/>
            <a:r>
              <a:rPr lang="ru-RU" sz="2000" b="1" dirty="0">
                <a:latin typeface="Georgia"/>
                <a:cs typeface="Georgia"/>
              </a:rPr>
              <a:t>«</a:t>
            </a:r>
            <a:r>
              <a:rPr lang="ru-RU" sz="2000" b="1" dirty="0" err="1">
                <a:latin typeface="Georgia"/>
                <a:cs typeface="Georgia"/>
              </a:rPr>
              <a:t>Кардио</a:t>
            </a:r>
            <a:r>
              <a:rPr lang="ru-RU" sz="2000" b="1" dirty="0">
                <a:latin typeface="Georgia"/>
                <a:cs typeface="Georgia"/>
              </a:rPr>
              <a:t>- и </a:t>
            </a:r>
            <a:r>
              <a:rPr lang="ru-RU" sz="2000" b="1" dirty="0" err="1">
                <a:latin typeface="Georgia"/>
                <a:cs typeface="Georgia"/>
              </a:rPr>
              <a:t>нейрореабилитация</a:t>
            </a:r>
            <a:r>
              <a:rPr lang="ru-RU" sz="2000" b="1" dirty="0">
                <a:latin typeface="Georgia"/>
                <a:cs typeface="Georgia"/>
              </a:rPr>
              <a:t> в практике врача-терапевта участкового» – </a:t>
            </a:r>
            <a:br>
              <a:rPr lang="ru-RU" sz="2000" b="1" dirty="0">
                <a:latin typeface="Georgia"/>
                <a:cs typeface="Georgia"/>
              </a:rPr>
            </a:br>
            <a:r>
              <a:rPr lang="ru-RU" sz="2000" b="1" dirty="0">
                <a:latin typeface="Georgia"/>
                <a:cs typeface="Georgia"/>
              </a:rPr>
              <a:t>главный внештатный специалист по медицинской реабилитации Минздрава России    Г.Е. Иванова</a:t>
            </a:r>
            <a:br>
              <a:rPr lang="ru-RU" sz="2000" b="1" dirty="0">
                <a:latin typeface="Georgia"/>
                <a:cs typeface="Georgia"/>
              </a:rPr>
            </a:br>
            <a:endParaRPr lang="ru-RU" sz="2000" b="1" dirty="0">
              <a:latin typeface="Georgia"/>
              <a:cs typeface="Georgi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latin typeface="Georgia"/>
                <a:cs typeface="Georgia"/>
              </a:rPr>
              <a:t>Г.Е.Иванова</a:t>
            </a:r>
            <a:endParaRPr lang="ru-RU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5587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409789"/>
              </p:ext>
            </p:extLst>
          </p:nvPr>
        </p:nvGraphicFramePr>
        <p:xfrm>
          <a:off x="259247" y="1478234"/>
          <a:ext cx="8229600" cy="5080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99" y="539012"/>
            <a:ext cx="8415279" cy="6101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1800" b="1" dirty="0" smtClean="0">
                <a:latin typeface="Georgia" charset="0"/>
                <a:ea typeface="Arial" charset="0"/>
              </a:rPr>
              <a:t>Разграничение медицинской и социальной реабилитации</a:t>
            </a:r>
            <a:endParaRPr lang="ru-RU" sz="1800" dirty="0"/>
          </a:p>
        </p:txBody>
      </p:sp>
      <p:sp>
        <p:nvSpPr>
          <p:cNvPr id="5" name="Овал 4"/>
          <p:cNvSpPr/>
          <p:nvPr/>
        </p:nvSpPr>
        <p:spPr>
          <a:xfrm>
            <a:off x="457199" y="2098432"/>
            <a:ext cx="2567355" cy="111369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Медицинская реабилитация</a:t>
            </a:r>
          </a:p>
          <a:p>
            <a:pPr algn="ctr"/>
            <a:r>
              <a:rPr lang="ru-RU" sz="1600" b="1" dirty="0" smtClean="0">
                <a:latin typeface="Georgia" pitchFamily="18" charset="0"/>
              </a:rPr>
              <a:t>ОМС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330462" y="3741986"/>
            <a:ext cx="2637692" cy="17350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Социальная реабилитация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ФСС</a:t>
            </a:r>
            <a:endParaRPr lang="ru-RU" sz="1400" b="1" dirty="0">
              <a:latin typeface="Georgia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 flipH="1" flipV="1">
            <a:off x="6096000" y="4056185"/>
            <a:ext cx="234462" cy="553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 flipH="1">
            <a:off x="5369169" y="4609494"/>
            <a:ext cx="961293" cy="126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672862" y="3083169"/>
            <a:ext cx="351692" cy="550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629508" y="3212124"/>
            <a:ext cx="894638" cy="25427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202599" y="3212124"/>
            <a:ext cx="474283" cy="1098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38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Слайд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89" y="648645"/>
            <a:ext cx="4181427" cy="3136070"/>
          </a:xfrm>
          <a:prstGeom prst="rect">
            <a:avLst/>
          </a:prstGeom>
        </p:spPr>
      </p:pic>
      <p:pic>
        <p:nvPicPr>
          <p:cNvPr id="12" name="Изображение 11" descr="Слайд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7" y="913339"/>
            <a:ext cx="3880665" cy="2910499"/>
          </a:xfrm>
          <a:prstGeom prst="rect">
            <a:avLst/>
          </a:prstGeom>
        </p:spPr>
      </p:pic>
      <p:pic>
        <p:nvPicPr>
          <p:cNvPr id="13" name="Изображение 12" descr="Слайд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10" y="3947635"/>
            <a:ext cx="3753469" cy="2815102"/>
          </a:xfrm>
          <a:prstGeom prst="rect">
            <a:avLst/>
          </a:prstGeom>
        </p:spPr>
      </p:pic>
      <p:pic>
        <p:nvPicPr>
          <p:cNvPr id="14" name="Изображение 13" descr="Слайд0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3" y="3823838"/>
            <a:ext cx="3914083" cy="293556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254034" y="75956"/>
            <a:ext cx="6382713" cy="820671"/>
            <a:chOff x="3856521" y="5733007"/>
            <a:chExt cx="2364748" cy="118237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56521" y="5733007"/>
              <a:ext cx="2364748" cy="118237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891152" y="5767638"/>
              <a:ext cx="2295486" cy="1113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Georgia"/>
                  <a:cs typeface="Georgia"/>
                </a:rPr>
                <a:t>Управление процессом медицинской реабилитации </a:t>
              </a:r>
              <a:endParaRPr lang="ru-RU" b="1" kern="1200" dirty="0">
                <a:latin typeface="Georgia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426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Georgia" pitchFamily="18" charset="0"/>
              </a:rPr>
              <a:t>Определение потребности в реабилитационной помощи на каждом из ее этапов</a:t>
            </a:r>
            <a:br>
              <a:rPr lang="ru-RU" sz="2400" b="1" dirty="0">
                <a:solidFill>
                  <a:srgbClr val="000000"/>
                </a:solidFill>
                <a:effectLst/>
                <a:latin typeface="Georgia" pitchFamily="18" charset="0"/>
              </a:rPr>
            </a:br>
            <a:endParaRPr lang="ru-RU" sz="24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600" b="1" dirty="0" smtClean="0">
                <a:latin typeface="Georgia" pitchFamily="18" charset="0"/>
              </a:rPr>
              <a:t>I</a:t>
            </a:r>
            <a:r>
              <a:rPr lang="ru-RU" sz="1600" b="1" dirty="0" smtClean="0">
                <a:latin typeface="Georgia" pitchFamily="18" charset="0"/>
              </a:rPr>
              <a:t> этап </a:t>
            </a:r>
            <a:r>
              <a:rPr lang="ru-RU" sz="1600" dirty="0" smtClean="0">
                <a:solidFill>
                  <a:srgbClr val="FFFF00"/>
                </a:solidFill>
                <a:latin typeface="Georgia" pitchFamily="18" charset="0"/>
              </a:rPr>
              <a:t>– </a:t>
            </a:r>
          </a:p>
          <a:p>
            <a:pPr marL="0" indent="0">
              <a:buNone/>
            </a:pPr>
            <a:r>
              <a:rPr lang="ru-RU" sz="1600" dirty="0" smtClean="0">
                <a:latin typeface="Georgia" pitchFamily="18" charset="0"/>
              </a:rPr>
              <a:t>в специализированных отделениях </a:t>
            </a:r>
          </a:p>
          <a:p>
            <a:r>
              <a:rPr lang="ru-RU" sz="1500" dirty="0" smtClean="0">
                <a:latin typeface="Georgia" pitchFamily="18" charset="0"/>
              </a:rPr>
              <a:t> </a:t>
            </a:r>
            <a:r>
              <a:rPr lang="ru-RU" sz="1500" b="1" dirty="0" smtClean="0">
                <a:latin typeface="Georgia" pitchFamily="18" charset="0"/>
              </a:rPr>
              <a:t>100 %</a:t>
            </a:r>
            <a:r>
              <a:rPr lang="ru-RU" sz="1500" dirty="0" smtClean="0">
                <a:latin typeface="Georgia" pitchFamily="18" charset="0"/>
              </a:rPr>
              <a:t> госпитализированных, находящихся в стабильном состоянии и имеющие РП</a:t>
            </a:r>
          </a:p>
          <a:p>
            <a:endParaRPr lang="ru-RU" sz="15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Georgia" pitchFamily="18" charset="0"/>
              </a:rPr>
              <a:t>II</a:t>
            </a:r>
            <a:r>
              <a:rPr lang="ru-RU" sz="1600" b="1" dirty="0" smtClean="0">
                <a:latin typeface="Georgia" pitchFamily="18" charset="0"/>
              </a:rPr>
              <a:t> этап</a:t>
            </a:r>
          </a:p>
          <a:p>
            <a:pPr marL="0" indent="0">
              <a:buNone/>
            </a:pPr>
            <a:r>
              <a:rPr lang="ru-RU" sz="1600" dirty="0" smtClean="0">
                <a:latin typeface="Georgia" pitchFamily="18" charset="0"/>
              </a:rPr>
              <a:t>Реабилитационные отделения многопрофильных клиник, центров: </a:t>
            </a:r>
          </a:p>
          <a:p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500" b="1" dirty="0" smtClean="0">
                <a:latin typeface="Georgia" pitchFamily="18" charset="0"/>
              </a:rPr>
              <a:t>30%</a:t>
            </a:r>
            <a:r>
              <a:rPr lang="ru-RU" sz="1500" dirty="0" smtClean="0">
                <a:latin typeface="Georgia" pitchFamily="18" charset="0"/>
              </a:rPr>
              <a:t> от выписанных из стационара, </a:t>
            </a:r>
          </a:p>
          <a:p>
            <a:r>
              <a:rPr lang="ru-RU" sz="1500" b="1" dirty="0" smtClean="0">
                <a:latin typeface="Georgia" pitchFamily="18" charset="0"/>
              </a:rPr>
              <a:t>15%</a:t>
            </a:r>
            <a:r>
              <a:rPr lang="ru-RU" sz="1500" dirty="0" smtClean="0">
                <a:latin typeface="Georgia" pitchFamily="18" charset="0"/>
              </a:rPr>
              <a:t> направленных из поликлиники от числа обратившихся за помощью, </a:t>
            </a:r>
          </a:p>
          <a:p>
            <a:r>
              <a:rPr lang="ru-RU" sz="1500" b="1" dirty="0" smtClean="0">
                <a:solidFill>
                  <a:srgbClr val="800000"/>
                </a:solidFill>
                <a:latin typeface="Georgia" pitchFamily="18" charset="0"/>
              </a:rPr>
              <a:t>15 %</a:t>
            </a:r>
            <a:r>
              <a:rPr lang="ru-RU" sz="1500" dirty="0" smtClean="0">
                <a:solidFill>
                  <a:srgbClr val="800000"/>
                </a:solidFill>
                <a:latin typeface="Georgia" pitchFamily="18" charset="0"/>
              </a:rPr>
              <a:t> от общего числа инвалидов ( имеющие РП)</a:t>
            </a:r>
          </a:p>
          <a:p>
            <a:endParaRPr lang="ru-RU" sz="1600" b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100" b="1" dirty="0" smtClean="0">
                <a:latin typeface="Georgia" pitchFamily="18" charset="0"/>
              </a:rPr>
              <a:t>III</a:t>
            </a:r>
            <a:r>
              <a:rPr lang="ru-RU" sz="2100" b="1" dirty="0" smtClean="0">
                <a:latin typeface="Georgia" pitchFamily="18" charset="0"/>
              </a:rPr>
              <a:t>этап</a:t>
            </a:r>
          </a:p>
          <a:p>
            <a:pPr marL="0" indent="0">
              <a:buNone/>
            </a:pPr>
            <a:r>
              <a:rPr lang="ru-RU" sz="2100" b="1" dirty="0" smtClean="0">
                <a:latin typeface="Georgia" pitchFamily="18" charset="0"/>
              </a:rPr>
              <a:t>Реабилитационные отделения поликлиник:  </a:t>
            </a:r>
          </a:p>
          <a:p>
            <a:r>
              <a:rPr lang="ru-RU" sz="2100" b="1" dirty="0" smtClean="0">
                <a:latin typeface="Georgia" pitchFamily="18" charset="0"/>
              </a:rPr>
              <a:t>60 % от общего числа обратившихся за помощью, </a:t>
            </a:r>
          </a:p>
          <a:p>
            <a:r>
              <a:rPr lang="ru-RU" sz="2100" b="1" dirty="0" smtClean="0">
                <a:latin typeface="Georgia" pitchFamily="18" charset="0"/>
              </a:rPr>
              <a:t>40% выписанных из стационара первого этапа,</a:t>
            </a:r>
          </a:p>
          <a:p>
            <a:r>
              <a:rPr lang="ru-RU" sz="2100" b="1" dirty="0" smtClean="0">
                <a:latin typeface="Georgia" pitchFamily="18" charset="0"/>
              </a:rPr>
              <a:t>60 % выписанных из реабилитационных отделений многопрофильных стационаров, центров, </a:t>
            </a:r>
          </a:p>
          <a:p>
            <a:r>
              <a:rPr lang="ru-RU" sz="2100" b="1" dirty="0" smtClean="0">
                <a:solidFill>
                  <a:srgbClr val="800000"/>
                </a:solidFill>
                <a:latin typeface="Georgia" pitchFamily="18" charset="0"/>
              </a:rPr>
              <a:t>40% инвалидов (имеющие РП)</a:t>
            </a:r>
          </a:p>
          <a:p>
            <a:endParaRPr lang="ru-RU" sz="2100" b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100" b="1" dirty="0" smtClean="0">
                <a:latin typeface="Georgia" pitchFamily="18" charset="0"/>
              </a:rPr>
              <a:t>Реабилитационные отделения санаториев:</a:t>
            </a:r>
          </a:p>
          <a:p>
            <a:r>
              <a:rPr lang="ru-RU" sz="2100" b="1" dirty="0" smtClean="0">
                <a:latin typeface="Georgia" pitchFamily="18" charset="0"/>
              </a:rPr>
              <a:t> 15 % от выписанных из стационара, </a:t>
            </a:r>
          </a:p>
          <a:p>
            <a:r>
              <a:rPr lang="ru-RU" sz="2100" b="1" dirty="0" smtClean="0">
                <a:latin typeface="Georgia" pitchFamily="18" charset="0"/>
              </a:rPr>
              <a:t>15 % обратившихся за помощью в поликлиники, </a:t>
            </a:r>
          </a:p>
          <a:p>
            <a:r>
              <a:rPr lang="ru-RU" sz="2100" b="1" dirty="0" smtClean="0">
                <a:solidFill>
                  <a:srgbClr val="800000"/>
                </a:solidFill>
                <a:latin typeface="Georgia" pitchFamily="18" charset="0"/>
              </a:rPr>
              <a:t>10 % инвалидов</a:t>
            </a:r>
          </a:p>
          <a:p>
            <a:pPr marL="0" indent="0">
              <a:buNone/>
            </a:pPr>
            <a:endParaRPr lang="ru-RU" sz="2100" b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100" b="1" dirty="0" smtClean="0">
                <a:latin typeface="Georgia" pitchFamily="18" charset="0"/>
              </a:rPr>
              <a:t>Выездные бригады ( на дому):</a:t>
            </a:r>
          </a:p>
          <a:p>
            <a:r>
              <a:rPr lang="ru-RU" sz="2100" b="1" dirty="0" smtClean="0">
                <a:solidFill>
                  <a:srgbClr val="800000"/>
                </a:solidFill>
                <a:latin typeface="Georgia" pitchFamily="18" charset="0"/>
              </a:rPr>
              <a:t> 10% инвалидов, </a:t>
            </a:r>
          </a:p>
          <a:p>
            <a:r>
              <a:rPr lang="ru-RU" sz="2100" b="1" dirty="0" smtClean="0">
                <a:latin typeface="Georgia" pitchFamily="18" charset="0"/>
              </a:rPr>
              <a:t>25% выписанных из реабилитационных отделений, центров, </a:t>
            </a:r>
          </a:p>
          <a:p>
            <a:r>
              <a:rPr lang="ru-RU" sz="2100" b="1" dirty="0" smtClean="0">
                <a:latin typeface="Georgia" pitchFamily="18" charset="0"/>
              </a:rPr>
              <a:t>10% обратившихся за медицинской помощью в поликлиники</a:t>
            </a:r>
            <a:endParaRPr lang="ru-RU" sz="21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7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504" y="905297"/>
            <a:ext cx="8784976" cy="8572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Амбулаторная Реабилитация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  <a:cs typeface="Georgia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826890"/>
              </p:ext>
            </p:extLst>
          </p:nvPr>
        </p:nvGraphicFramePr>
        <p:xfrm>
          <a:off x="395536" y="2504559"/>
          <a:ext cx="8280920" cy="3022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49924"/>
                <a:gridCol w="4430996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>
                          <a:latin typeface="Georgia"/>
                          <a:cs typeface="Georgia"/>
                        </a:rPr>
                        <a:t>Недостатки</a:t>
                      </a:r>
                      <a:endParaRPr lang="he-IL" sz="1400" dirty="0"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dirty="0" smtClean="0">
                          <a:latin typeface="Georgia"/>
                          <a:cs typeface="Georgia"/>
                        </a:rPr>
                        <a:t>Преимущества</a:t>
                      </a:r>
                      <a:endParaRPr lang="he-IL" sz="1400" dirty="0">
                        <a:latin typeface="Georgia"/>
                        <a:cs typeface="Georg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latin typeface="Georgia"/>
                          <a:cs typeface="Georgia"/>
                        </a:rPr>
                        <a:t>Ограниченные возможности медицинской</a:t>
                      </a:r>
                      <a:r>
                        <a:rPr lang="ru-RU" sz="1400" b="1" baseline="0" dirty="0" smtClean="0">
                          <a:latin typeface="Georgia"/>
                          <a:cs typeface="Georgia"/>
                        </a:rPr>
                        <a:t> диагностики и лечения</a:t>
                      </a:r>
                      <a:endParaRPr lang="ru-RU" sz="1400" b="1" dirty="0" smtClean="0">
                        <a:latin typeface="Georgia"/>
                        <a:cs typeface="Georgia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latin typeface="Georgia"/>
                          <a:cs typeface="Georgia"/>
                        </a:rPr>
                        <a:t>Сниженная доступность специалистов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latin typeface="Georgia"/>
                          <a:cs typeface="Georgia"/>
                        </a:rPr>
                        <a:t>Ограниченные возможности использования технологий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latin typeface="Georgia"/>
                          <a:cs typeface="Georgia"/>
                        </a:rPr>
                        <a:t>Сложность</a:t>
                      </a:r>
                      <a:r>
                        <a:rPr lang="ru-RU" sz="1400" b="1" baseline="0" dirty="0" smtClean="0">
                          <a:latin typeface="Georgia"/>
                          <a:cs typeface="Georgia"/>
                        </a:rPr>
                        <a:t> и стоимость</a:t>
                      </a:r>
                      <a:r>
                        <a:rPr lang="ru-RU" sz="1400" b="1" dirty="0" smtClean="0">
                          <a:latin typeface="Georgia"/>
                          <a:cs typeface="Georgia"/>
                        </a:rPr>
                        <a:t> доставки пациента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latin typeface="Georgia"/>
                          <a:cs typeface="Georgia"/>
                        </a:rPr>
                        <a:t>Адаптационные проблемы семьи</a:t>
                      </a:r>
                      <a:endParaRPr lang="he-IL" sz="1400" b="1" dirty="0"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latin typeface="Georgia"/>
                          <a:cs typeface="Georgia"/>
                        </a:rPr>
                        <a:t>Привычная среда и отсутствие необходимости </a:t>
                      </a:r>
                      <a:r>
                        <a:rPr lang="ru-RU" sz="1400" b="1" dirty="0" err="1" smtClean="0">
                          <a:latin typeface="Georgia"/>
                          <a:cs typeface="Georgia"/>
                        </a:rPr>
                        <a:t>реадаптации</a:t>
                      </a:r>
                      <a:r>
                        <a:rPr lang="ru-RU" sz="1400" b="1" dirty="0" smtClean="0">
                          <a:latin typeface="Georgia"/>
                          <a:cs typeface="Georgia"/>
                        </a:rPr>
                        <a:t> после госпитализации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latin typeface="Georgia"/>
                          <a:cs typeface="Georgia"/>
                        </a:rPr>
                        <a:t>Реабилитация с применением домашней</a:t>
                      </a:r>
                      <a:r>
                        <a:rPr lang="ru-RU" sz="1400" b="1" baseline="0" dirty="0" smtClean="0">
                          <a:latin typeface="Georgia"/>
                          <a:cs typeface="Georgia"/>
                        </a:rPr>
                        <a:t> среды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baseline="0" dirty="0" smtClean="0">
                          <a:latin typeface="Georgia"/>
                          <a:cs typeface="Georgia"/>
                        </a:rPr>
                        <a:t>Эффективное использование семьи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baseline="0" dirty="0" smtClean="0">
                          <a:latin typeface="Georgia"/>
                          <a:cs typeface="Georgia"/>
                        </a:rPr>
                        <a:t>Снижение риска связанного с госпитализацией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baseline="0" dirty="0" smtClean="0">
                          <a:latin typeface="Georgia"/>
                          <a:cs typeface="Georgia"/>
                        </a:rPr>
                        <a:t>Большая самостоятельность пациента и снижение «привычной зависимости»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baseline="0" dirty="0" smtClean="0">
                          <a:latin typeface="Georgia"/>
                          <a:cs typeface="Georgia"/>
                        </a:rPr>
                        <a:t>Снижение стоимости лечения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baseline="0" dirty="0" smtClean="0">
                          <a:latin typeface="Georgia"/>
                          <a:cs typeface="Georgia"/>
                        </a:rPr>
                        <a:t>Разгрузка участкового врача</a:t>
                      </a:r>
                      <a:endParaRPr lang="he-IL" sz="1400" b="1" dirty="0">
                        <a:latin typeface="Georgia"/>
                        <a:cs typeface="Georgi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0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3200" b="1" dirty="0">
                <a:latin typeface="Georgia" charset="0"/>
              </a:rPr>
              <a:t>Стратегии реабилитации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141663"/>
            <a:ext cx="8229600" cy="1528762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sz="2400" dirty="0">
                <a:latin typeface="Georgia" charset="0"/>
              </a:rPr>
              <a:t>Восстановление утраченной функции</a:t>
            </a:r>
          </a:p>
          <a:p>
            <a:pPr eaLnBrk="1" hangingPunct="1"/>
            <a:r>
              <a:rPr lang="ru-RU" sz="2400" dirty="0">
                <a:latin typeface="Georgia" charset="0"/>
              </a:rPr>
              <a:t> Формирование компенсаторной функции</a:t>
            </a:r>
          </a:p>
          <a:p>
            <a:pPr eaLnBrk="1" hangingPunct="1"/>
            <a:r>
              <a:rPr lang="ru-RU" sz="2400" dirty="0">
                <a:latin typeface="Georgia" charset="0"/>
              </a:rPr>
              <a:t>Приспособление сохранившейся </a:t>
            </a:r>
            <a:r>
              <a:rPr lang="ru-RU" sz="2400" dirty="0" smtClean="0">
                <a:latin typeface="Georgia" charset="0"/>
              </a:rPr>
              <a:t>функции</a:t>
            </a:r>
          </a:p>
          <a:p>
            <a:pPr eaLnBrk="1" hangingPunct="1"/>
            <a:r>
              <a:rPr lang="ru-RU" sz="2400" dirty="0" smtClean="0">
                <a:latin typeface="Georgia" charset="0"/>
              </a:rPr>
              <a:t>Поддержание сохранившейся или восстановленной функций </a:t>
            </a:r>
            <a:endParaRPr lang="ru-RU" sz="2400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81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latin typeface="Georgia"/>
                <a:cs typeface="Georgia"/>
              </a:rPr>
              <a:t>Локальные цели третьего этапа медицинской реабилитации</a:t>
            </a:r>
            <a:endParaRPr lang="ru-RU" sz="2800" b="1" dirty="0">
              <a:latin typeface="Georgia"/>
              <a:cs typeface="Georgia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241187"/>
              </p:ext>
            </p:extLst>
          </p:nvPr>
        </p:nvGraphicFramePr>
        <p:xfrm>
          <a:off x="251520" y="1140819"/>
          <a:ext cx="8712968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3618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latin typeface="Georgia"/>
                <a:cs typeface="Georgia"/>
              </a:rPr>
              <a:t>Задачи третьего этапа медицинской реабилитации</a:t>
            </a:r>
            <a:endParaRPr lang="ru-RU" sz="2800" b="1" dirty="0">
              <a:latin typeface="Georgia"/>
              <a:cs typeface="Georgia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32719"/>
              </p:ext>
            </p:extLst>
          </p:nvPr>
        </p:nvGraphicFramePr>
        <p:xfrm>
          <a:off x="251520" y="1140819"/>
          <a:ext cx="8712968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4814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37262" y="144463"/>
            <a:ext cx="5179653" cy="1003300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Georgia" pitchFamily="18" charset="0"/>
              </a:rPr>
              <a:t>Форма проведения </a:t>
            </a:r>
            <a:r>
              <a:rPr lang="ru-RU" sz="2400" b="1" dirty="0" smtClean="0">
                <a:latin typeface="Georgia" pitchFamily="18" charset="0"/>
              </a:rPr>
              <a:t>- </a:t>
            </a:r>
            <a:r>
              <a:rPr lang="ru-RU" sz="2400" b="1" dirty="0" err="1" smtClean="0">
                <a:latin typeface="Georgia" pitchFamily="18" charset="0"/>
              </a:rPr>
              <a:t>мультидисциплинарная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25563" y="1484313"/>
            <a:ext cx="6270625" cy="4105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76650" y="2779713"/>
            <a:ext cx="1501775" cy="15144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7813" y="3860800"/>
            <a:ext cx="1476375" cy="50323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>
                <a:solidFill>
                  <a:srgbClr val="660000"/>
                </a:solidFill>
                <a:latin typeface="Georgia" pitchFamily="18" charset="0"/>
              </a:defRPr>
            </a:lvl1pPr>
            <a:lvl2pPr indent="0" eaLnBrk="0" hangingPunct="0">
              <a:spcBef>
                <a:spcPct val="20000"/>
              </a:spcBef>
              <a:buFont typeface="Arial" pitchFamily="34" charset="0"/>
              <a:buNone/>
              <a:defRPr sz="2000" b="1">
                <a:solidFill>
                  <a:schemeClr val="lt1"/>
                </a:solidFill>
                <a:latin typeface="+mn-lt"/>
                <a:cs typeface="+mn-cs"/>
              </a:defRPr>
            </a:lvl2pPr>
            <a:lvl3pPr indent="0" eaLnBrk="0" hangingPunct="0">
              <a:spcBef>
                <a:spcPct val="20000"/>
              </a:spcBef>
              <a:buFont typeface="Arial" pitchFamily="34" charset="0"/>
              <a:buNone/>
              <a:defRPr sz="1800" b="1">
                <a:solidFill>
                  <a:schemeClr val="lt1"/>
                </a:solidFill>
                <a:latin typeface="+mn-lt"/>
                <a:cs typeface="+mn-cs"/>
              </a:defRPr>
            </a:lvl3pPr>
            <a:lvl4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4pPr>
            <a:lvl5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1200" dirty="0" smtClean="0"/>
              <a:t>Медицинские сестры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124075" y="4510088"/>
            <a:ext cx="1476375" cy="50323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>
                <a:solidFill>
                  <a:srgbClr val="660000"/>
                </a:solidFill>
                <a:latin typeface="Georgia" pitchFamily="18" charset="0"/>
              </a:defRPr>
            </a:lvl1pPr>
            <a:lvl2pPr indent="0" eaLnBrk="0" hangingPunct="0">
              <a:spcBef>
                <a:spcPct val="20000"/>
              </a:spcBef>
              <a:buFont typeface="Arial" pitchFamily="34" charset="0"/>
              <a:buNone/>
              <a:defRPr sz="2000" b="1">
                <a:solidFill>
                  <a:schemeClr val="lt1"/>
                </a:solidFill>
                <a:latin typeface="+mn-lt"/>
                <a:cs typeface="+mn-cs"/>
              </a:defRPr>
            </a:lvl2pPr>
            <a:lvl3pPr indent="0" eaLnBrk="0" hangingPunct="0">
              <a:spcBef>
                <a:spcPct val="20000"/>
              </a:spcBef>
              <a:buFont typeface="Arial" pitchFamily="34" charset="0"/>
              <a:buNone/>
              <a:defRPr sz="1800" b="1">
                <a:solidFill>
                  <a:schemeClr val="lt1"/>
                </a:solidFill>
                <a:latin typeface="+mn-lt"/>
                <a:cs typeface="+mn-cs"/>
              </a:defRPr>
            </a:lvl3pPr>
            <a:lvl4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4pPr>
            <a:lvl5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1200" dirty="0" smtClean="0"/>
              <a:t>Социальный работник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375025" y="5014913"/>
            <a:ext cx="1052513" cy="50165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>
                <a:solidFill>
                  <a:srgbClr val="660000"/>
                </a:solidFill>
                <a:latin typeface="Georgia" pitchFamily="18" charset="0"/>
              </a:defRPr>
            </a:lvl1pPr>
            <a:lvl2pPr indent="0" eaLnBrk="0" hangingPunct="0">
              <a:spcBef>
                <a:spcPct val="20000"/>
              </a:spcBef>
              <a:buFont typeface="Arial" pitchFamily="34" charset="0"/>
              <a:buNone/>
              <a:defRPr sz="2000" b="1">
                <a:solidFill>
                  <a:schemeClr val="lt1"/>
                </a:solidFill>
                <a:latin typeface="+mn-lt"/>
                <a:cs typeface="+mn-cs"/>
              </a:defRPr>
            </a:lvl2pPr>
            <a:lvl3pPr indent="0" eaLnBrk="0" hangingPunct="0">
              <a:spcBef>
                <a:spcPct val="20000"/>
              </a:spcBef>
              <a:buFont typeface="Arial" pitchFamily="34" charset="0"/>
              <a:buNone/>
              <a:defRPr sz="1800" b="1">
                <a:solidFill>
                  <a:schemeClr val="lt1"/>
                </a:solidFill>
                <a:latin typeface="+mn-lt"/>
                <a:cs typeface="+mn-cs"/>
              </a:defRPr>
            </a:lvl3pPr>
            <a:lvl4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4pPr>
            <a:lvl5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1200" dirty="0" smtClean="0"/>
              <a:t>Ортопед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548188" y="5014913"/>
            <a:ext cx="1054100" cy="50165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>
                <a:solidFill>
                  <a:srgbClr val="660000"/>
                </a:solidFill>
                <a:latin typeface="Georgia" pitchFamily="18" charset="0"/>
              </a:defRPr>
            </a:lvl1pPr>
            <a:lvl2pPr indent="0" eaLnBrk="0" hangingPunct="0">
              <a:spcBef>
                <a:spcPct val="20000"/>
              </a:spcBef>
              <a:buFont typeface="Arial" pitchFamily="34" charset="0"/>
              <a:buNone/>
              <a:defRPr sz="2000" b="1">
                <a:solidFill>
                  <a:schemeClr val="lt1"/>
                </a:solidFill>
                <a:latin typeface="+mn-lt"/>
                <a:cs typeface="+mn-cs"/>
              </a:defRPr>
            </a:lvl2pPr>
            <a:lvl3pPr indent="0" eaLnBrk="0" hangingPunct="0">
              <a:spcBef>
                <a:spcPct val="20000"/>
              </a:spcBef>
              <a:buFont typeface="Arial" pitchFamily="34" charset="0"/>
              <a:buNone/>
              <a:defRPr sz="1800" b="1">
                <a:solidFill>
                  <a:schemeClr val="lt1"/>
                </a:solidFill>
                <a:latin typeface="+mn-lt"/>
                <a:cs typeface="+mn-cs"/>
              </a:defRPr>
            </a:lvl3pPr>
            <a:lvl4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4pPr>
            <a:lvl5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1200" dirty="0" smtClean="0"/>
              <a:t>Психиатр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364163" y="4435475"/>
            <a:ext cx="1584325" cy="50165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>
                <a:solidFill>
                  <a:srgbClr val="660000"/>
                </a:solidFill>
                <a:latin typeface="Georgia" pitchFamily="18" charset="0"/>
              </a:defRPr>
            </a:lvl1pPr>
            <a:lvl2pPr indent="0" eaLnBrk="0" hangingPunct="0">
              <a:spcBef>
                <a:spcPct val="20000"/>
              </a:spcBef>
              <a:buFont typeface="Arial" pitchFamily="34" charset="0"/>
              <a:buNone/>
              <a:defRPr sz="2000" b="1">
                <a:solidFill>
                  <a:schemeClr val="lt1"/>
                </a:solidFill>
                <a:latin typeface="+mn-lt"/>
                <a:cs typeface="+mn-cs"/>
              </a:defRPr>
            </a:lvl2pPr>
            <a:lvl3pPr indent="0" eaLnBrk="0" hangingPunct="0">
              <a:spcBef>
                <a:spcPct val="20000"/>
              </a:spcBef>
              <a:buFont typeface="Arial" pitchFamily="34" charset="0"/>
              <a:buNone/>
              <a:defRPr sz="1800" b="1">
                <a:solidFill>
                  <a:schemeClr val="lt1"/>
                </a:solidFill>
                <a:latin typeface="+mn-lt"/>
                <a:cs typeface="+mn-cs"/>
              </a:defRPr>
            </a:lvl3pPr>
            <a:lvl4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4pPr>
            <a:lvl5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1200" dirty="0" err="1" smtClean="0"/>
              <a:t>Нейропсихолог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011863" y="3856038"/>
            <a:ext cx="1584325" cy="50165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>
                <a:solidFill>
                  <a:srgbClr val="660000"/>
                </a:solidFill>
                <a:latin typeface="Georgia" pitchFamily="18" charset="0"/>
              </a:defRPr>
            </a:lvl1pPr>
            <a:lvl2pPr indent="0" eaLnBrk="0" hangingPunct="0">
              <a:spcBef>
                <a:spcPct val="20000"/>
              </a:spcBef>
              <a:buFont typeface="Arial" pitchFamily="34" charset="0"/>
              <a:buNone/>
              <a:defRPr sz="2000" b="1">
                <a:solidFill>
                  <a:schemeClr val="lt1"/>
                </a:solidFill>
                <a:latin typeface="+mn-lt"/>
                <a:cs typeface="+mn-cs"/>
              </a:defRPr>
            </a:lvl2pPr>
            <a:lvl3pPr indent="0" eaLnBrk="0" hangingPunct="0">
              <a:spcBef>
                <a:spcPct val="20000"/>
              </a:spcBef>
              <a:buFont typeface="Arial" pitchFamily="34" charset="0"/>
              <a:buNone/>
              <a:defRPr sz="1800" b="1">
                <a:solidFill>
                  <a:schemeClr val="lt1"/>
                </a:solidFill>
                <a:latin typeface="+mn-lt"/>
                <a:cs typeface="+mn-cs"/>
              </a:defRPr>
            </a:lvl3pPr>
            <a:lvl4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4pPr>
            <a:lvl5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1200" dirty="0" smtClean="0"/>
              <a:t>Логопед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940425" y="3178175"/>
            <a:ext cx="1584325" cy="50165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>
                <a:solidFill>
                  <a:srgbClr val="660000"/>
                </a:solidFill>
                <a:latin typeface="Georgia" pitchFamily="18" charset="0"/>
              </a:defRPr>
            </a:lvl1pPr>
            <a:lvl2pPr indent="0" eaLnBrk="0" hangingPunct="0">
              <a:spcBef>
                <a:spcPct val="20000"/>
              </a:spcBef>
              <a:buFont typeface="Arial" pitchFamily="34" charset="0"/>
              <a:buNone/>
              <a:defRPr sz="2000" b="1">
                <a:solidFill>
                  <a:schemeClr val="lt1"/>
                </a:solidFill>
                <a:latin typeface="+mn-lt"/>
                <a:cs typeface="+mn-cs"/>
              </a:defRPr>
            </a:lvl2pPr>
            <a:lvl3pPr indent="0" eaLnBrk="0" hangingPunct="0">
              <a:spcBef>
                <a:spcPct val="20000"/>
              </a:spcBef>
              <a:buFont typeface="Arial" pitchFamily="34" charset="0"/>
              <a:buNone/>
              <a:defRPr sz="1800" b="1">
                <a:solidFill>
                  <a:schemeClr val="lt1"/>
                </a:solidFill>
                <a:latin typeface="+mn-lt"/>
                <a:cs typeface="+mn-cs"/>
              </a:defRPr>
            </a:lvl3pPr>
            <a:lvl4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4pPr>
            <a:lvl5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1200" dirty="0" smtClean="0"/>
              <a:t>Физиотерапевт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724525" y="2565400"/>
            <a:ext cx="1584325" cy="50165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>
                <a:solidFill>
                  <a:srgbClr val="660000"/>
                </a:solidFill>
                <a:latin typeface="Georgia" pitchFamily="18" charset="0"/>
              </a:defRPr>
            </a:lvl1pPr>
            <a:lvl2pPr indent="0" eaLnBrk="0" hangingPunct="0">
              <a:spcBef>
                <a:spcPct val="20000"/>
              </a:spcBef>
              <a:buFont typeface="Arial" pitchFamily="34" charset="0"/>
              <a:buNone/>
              <a:defRPr sz="2000" b="1">
                <a:solidFill>
                  <a:schemeClr val="lt1"/>
                </a:solidFill>
                <a:latin typeface="+mn-lt"/>
                <a:cs typeface="+mn-cs"/>
              </a:defRPr>
            </a:lvl2pPr>
            <a:lvl3pPr indent="0" eaLnBrk="0" hangingPunct="0">
              <a:spcBef>
                <a:spcPct val="20000"/>
              </a:spcBef>
              <a:buFont typeface="Arial" pitchFamily="34" charset="0"/>
              <a:buNone/>
              <a:defRPr sz="1800" b="1">
                <a:solidFill>
                  <a:schemeClr val="lt1"/>
                </a:solidFill>
                <a:latin typeface="+mn-lt"/>
                <a:cs typeface="+mn-cs"/>
              </a:defRPr>
            </a:lvl3pPr>
            <a:lvl4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4pPr>
            <a:lvl5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1200" dirty="0" err="1" smtClean="0"/>
              <a:t>Кинезотерапевт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364163" y="2062163"/>
            <a:ext cx="1584325" cy="50323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>
                <a:solidFill>
                  <a:srgbClr val="660000"/>
                </a:solidFill>
                <a:latin typeface="Georgia" pitchFamily="18" charset="0"/>
              </a:defRPr>
            </a:lvl1pPr>
            <a:lvl2pPr indent="0" eaLnBrk="0" hangingPunct="0">
              <a:spcBef>
                <a:spcPct val="20000"/>
              </a:spcBef>
              <a:buFont typeface="Arial" pitchFamily="34" charset="0"/>
              <a:buNone/>
              <a:defRPr sz="2000" b="1">
                <a:solidFill>
                  <a:schemeClr val="lt1"/>
                </a:solidFill>
                <a:latin typeface="+mn-lt"/>
                <a:cs typeface="+mn-cs"/>
              </a:defRPr>
            </a:lvl2pPr>
            <a:lvl3pPr indent="0" eaLnBrk="0" hangingPunct="0">
              <a:spcBef>
                <a:spcPct val="20000"/>
              </a:spcBef>
              <a:buFont typeface="Arial" pitchFamily="34" charset="0"/>
              <a:buNone/>
              <a:defRPr sz="1800" b="1">
                <a:solidFill>
                  <a:schemeClr val="lt1"/>
                </a:solidFill>
                <a:latin typeface="+mn-lt"/>
                <a:cs typeface="+mn-cs"/>
              </a:defRPr>
            </a:lvl3pPr>
            <a:lvl4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4pPr>
            <a:lvl5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1200" dirty="0" smtClean="0"/>
              <a:t>Кардиолог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924300" y="1846263"/>
            <a:ext cx="1584325" cy="50323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>
                <a:solidFill>
                  <a:srgbClr val="660000"/>
                </a:solidFill>
                <a:latin typeface="Georgia" pitchFamily="18" charset="0"/>
              </a:defRPr>
            </a:lvl1pPr>
            <a:lvl2pPr indent="0" eaLnBrk="0" hangingPunct="0">
              <a:spcBef>
                <a:spcPct val="20000"/>
              </a:spcBef>
              <a:buFont typeface="Arial" pitchFamily="34" charset="0"/>
              <a:buNone/>
              <a:defRPr sz="2000" b="1">
                <a:solidFill>
                  <a:schemeClr val="lt1"/>
                </a:solidFill>
                <a:latin typeface="+mn-lt"/>
                <a:cs typeface="+mn-cs"/>
              </a:defRPr>
            </a:lvl2pPr>
            <a:lvl3pPr indent="0" eaLnBrk="0" hangingPunct="0">
              <a:spcBef>
                <a:spcPct val="20000"/>
              </a:spcBef>
              <a:buFont typeface="Arial" pitchFamily="34" charset="0"/>
              <a:buNone/>
              <a:defRPr sz="1800" b="1">
                <a:solidFill>
                  <a:schemeClr val="lt1"/>
                </a:solidFill>
                <a:latin typeface="+mn-lt"/>
                <a:cs typeface="+mn-cs"/>
              </a:defRPr>
            </a:lvl3pPr>
            <a:lvl4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4pPr>
            <a:lvl5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1200" dirty="0" smtClean="0"/>
              <a:t>Врач-</a:t>
            </a:r>
            <a:r>
              <a:rPr lang="ru-RU" sz="1200" dirty="0" err="1" smtClean="0"/>
              <a:t>реабилитолог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339975" y="2062163"/>
            <a:ext cx="1584325" cy="50323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>
                <a:solidFill>
                  <a:srgbClr val="660000"/>
                </a:solidFill>
                <a:latin typeface="Georgia" pitchFamily="18" charset="0"/>
              </a:defRPr>
            </a:lvl1pPr>
            <a:lvl2pPr indent="0" eaLnBrk="0" hangingPunct="0">
              <a:spcBef>
                <a:spcPct val="20000"/>
              </a:spcBef>
              <a:buFont typeface="Arial" pitchFamily="34" charset="0"/>
              <a:buNone/>
              <a:defRPr sz="2000" b="1">
                <a:solidFill>
                  <a:schemeClr val="lt1"/>
                </a:solidFill>
                <a:latin typeface="+mn-lt"/>
                <a:cs typeface="+mn-cs"/>
              </a:defRPr>
            </a:lvl2pPr>
            <a:lvl3pPr indent="0" eaLnBrk="0" hangingPunct="0">
              <a:spcBef>
                <a:spcPct val="20000"/>
              </a:spcBef>
              <a:buFont typeface="Arial" pitchFamily="34" charset="0"/>
              <a:buNone/>
              <a:defRPr sz="1800" b="1">
                <a:solidFill>
                  <a:schemeClr val="lt1"/>
                </a:solidFill>
                <a:latin typeface="+mn-lt"/>
                <a:cs typeface="+mn-cs"/>
              </a:defRPr>
            </a:lvl3pPr>
            <a:lvl4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4pPr>
            <a:lvl5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1200" dirty="0" err="1" smtClean="0"/>
              <a:t>Эрготерапевт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76375" y="2927350"/>
            <a:ext cx="1582738" cy="50165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1">
                <a:solidFill>
                  <a:srgbClr val="660000"/>
                </a:solidFill>
                <a:latin typeface="Georgia" pitchFamily="18" charset="0"/>
              </a:defRPr>
            </a:lvl1pPr>
            <a:lvl2pPr indent="0" eaLnBrk="0" hangingPunct="0">
              <a:spcBef>
                <a:spcPct val="20000"/>
              </a:spcBef>
              <a:buFont typeface="Arial" pitchFamily="34" charset="0"/>
              <a:buNone/>
              <a:defRPr sz="2000" b="1">
                <a:solidFill>
                  <a:schemeClr val="lt1"/>
                </a:solidFill>
                <a:latin typeface="+mn-lt"/>
                <a:cs typeface="+mn-cs"/>
              </a:defRPr>
            </a:lvl2pPr>
            <a:lvl3pPr indent="0" eaLnBrk="0" hangingPunct="0">
              <a:spcBef>
                <a:spcPct val="20000"/>
              </a:spcBef>
              <a:buFont typeface="Arial" pitchFamily="34" charset="0"/>
              <a:buNone/>
              <a:defRPr sz="1800" b="1">
                <a:solidFill>
                  <a:schemeClr val="lt1"/>
                </a:solidFill>
                <a:latin typeface="+mn-lt"/>
                <a:cs typeface="+mn-cs"/>
              </a:defRPr>
            </a:lvl3pPr>
            <a:lvl4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4pPr>
            <a:lvl5pPr indent="0" eaLnBrk="0" hangingPunc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1200" dirty="0" smtClean="0"/>
              <a:t>Клинический психолог</a:t>
            </a:r>
            <a:endParaRPr lang="ru-RU" sz="1200" dirty="0"/>
          </a:p>
        </p:txBody>
      </p:sp>
      <p:sp>
        <p:nvSpPr>
          <p:cNvPr id="30" name="Объект 3"/>
          <p:cNvSpPr>
            <a:spLocks noGrp="1"/>
          </p:cNvSpPr>
          <p:nvPr>
            <p:ph sz="quarter" idx="2"/>
          </p:nvPr>
        </p:nvSpPr>
        <p:spPr>
          <a:xfrm>
            <a:off x="5721350" y="5445125"/>
            <a:ext cx="3459163" cy="8969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660000"/>
                </a:solidFill>
                <a:latin typeface="Georgia" pitchFamily="18" charset="0"/>
                <a:cs typeface="Arial" pitchFamily="34" charset="0"/>
              </a:rPr>
              <a:t>Комплексность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660000"/>
                </a:solidFill>
                <a:latin typeface="Georgia" pitchFamily="18" charset="0"/>
                <a:cs typeface="Arial" pitchFamily="34" charset="0"/>
              </a:rPr>
              <a:t>Преемственность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660000"/>
                </a:solidFill>
                <a:latin typeface="Georgia" pitchFamily="18" charset="0"/>
                <a:cs typeface="Arial" pitchFamily="34" charset="0"/>
              </a:rPr>
              <a:t>Индивидуальный характер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348038" y="1412875"/>
            <a:ext cx="2278062" cy="431800"/>
          </a:xfrm>
          <a:prstGeom prst="round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shade val="30000"/>
                  <a:satMod val="115000"/>
                </a:schemeClr>
              </a:gs>
              <a:gs pos="50000">
                <a:schemeClr val="accent1">
                  <a:hueOff val="0"/>
                  <a:satOff val="0"/>
                  <a:lumOff val="0"/>
                  <a:shade val="67500"/>
                  <a:satMod val="115000"/>
                </a:schemeClr>
              </a:gs>
              <a:gs pos="100000">
                <a:schemeClr val="accen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Georgia" pitchFamily="18" charset="0"/>
              </a:rPr>
              <a:t>Пациент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324225" y="5486400"/>
            <a:ext cx="2278063" cy="534988"/>
          </a:xfrm>
          <a:prstGeom prst="round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shade val="30000"/>
                  <a:satMod val="115000"/>
                </a:schemeClr>
              </a:gs>
              <a:gs pos="50000">
                <a:schemeClr val="accent1">
                  <a:hueOff val="0"/>
                  <a:satOff val="0"/>
                  <a:lumOff val="0"/>
                  <a:shade val="67500"/>
                  <a:satMod val="115000"/>
                </a:schemeClr>
              </a:gs>
              <a:gs pos="100000">
                <a:schemeClr val="accen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  <a:latin typeface="Georgia" pitchFamily="18" charset="0"/>
              </a:rPr>
              <a:t>Родственники пациента</a:t>
            </a:r>
          </a:p>
        </p:txBody>
      </p:sp>
      <p:sp>
        <p:nvSpPr>
          <p:cNvPr id="35841" name="Прямоугольник 35840"/>
          <p:cNvSpPr/>
          <p:nvPr/>
        </p:nvSpPr>
        <p:spPr>
          <a:xfrm rot="16200000">
            <a:off x="503546" y="2312875"/>
            <a:ext cx="3240362" cy="244827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714358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2000" dirty="0" err="1">
                <a:solidFill>
                  <a:srgbClr val="4C405B"/>
                </a:solidFill>
                <a:latin typeface="Georgia" pitchFamily="18" charset="0"/>
                <a:cs typeface="Arial" pitchFamily="34" charset="0"/>
              </a:rPr>
              <a:t>Мультидисциплинарная</a:t>
            </a:r>
            <a:r>
              <a:rPr lang="ru-RU" sz="2000" dirty="0">
                <a:solidFill>
                  <a:srgbClr val="4C405B"/>
                </a:solidFill>
                <a:latin typeface="Georgia" pitchFamily="18" charset="0"/>
                <a:cs typeface="Arial" pitchFamily="34" charset="0"/>
              </a:rPr>
              <a:t> бригада</a:t>
            </a:r>
          </a:p>
        </p:txBody>
      </p:sp>
      <p:cxnSp>
        <p:nvCxnSpPr>
          <p:cNvPr id="35844" name="Прямая со стрелкой 35843"/>
          <p:cNvCxnSpPr/>
          <p:nvPr/>
        </p:nvCxnSpPr>
        <p:spPr>
          <a:xfrm flipH="1">
            <a:off x="3160713" y="4005263"/>
            <a:ext cx="515937" cy="504825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2862263" y="3787775"/>
            <a:ext cx="814387" cy="2174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2862263" y="3178175"/>
            <a:ext cx="814387" cy="1793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3924300" y="4294188"/>
            <a:ext cx="234950" cy="8636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833938" y="4254500"/>
            <a:ext cx="241300" cy="9032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3216275" y="2474913"/>
            <a:ext cx="635000" cy="522287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6" idx="0"/>
          </p:cNvCxnSpPr>
          <p:nvPr/>
        </p:nvCxnSpPr>
        <p:spPr>
          <a:xfrm flipH="1" flipV="1">
            <a:off x="4397375" y="2303463"/>
            <a:ext cx="30163" cy="47625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6" idx="7"/>
          </p:cNvCxnSpPr>
          <p:nvPr/>
        </p:nvCxnSpPr>
        <p:spPr>
          <a:xfrm flipV="1">
            <a:off x="4959350" y="2455863"/>
            <a:ext cx="765175" cy="5461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5178425" y="2997200"/>
            <a:ext cx="1049338" cy="269875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5219700" y="3536950"/>
            <a:ext cx="720725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23" idx="1"/>
          </p:cNvCxnSpPr>
          <p:nvPr/>
        </p:nvCxnSpPr>
        <p:spPr>
          <a:xfrm>
            <a:off x="5178425" y="3716338"/>
            <a:ext cx="833438" cy="390525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5075238" y="4005263"/>
            <a:ext cx="649287" cy="57626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14663"/>
            <a:ext cx="10096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2" descr="C:\Users\Ketevan S. Meshkova\Downloads\community20hands20cro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5197" y="2997200"/>
            <a:ext cx="1256507" cy="100806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626100" y="569913"/>
            <a:ext cx="3419475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/>
                <a:cs typeface="Georgia"/>
              </a:rPr>
              <a:t>Врач общей практики/участковый терапевт</a:t>
            </a:r>
            <a:endParaRPr lang="ru-RU" b="1" dirty="0">
              <a:latin typeface="Georgia"/>
              <a:cs typeface="Georgia"/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 rot="19020273">
            <a:off x="4434735" y="1975084"/>
            <a:ext cx="2036400" cy="321307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Georgia"/>
                <a:cs typeface="Georgia"/>
              </a:rPr>
              <a:t>Медицинская реабилитация в практике врача участкового терапевта/врача общей практики</a:t>
            </a:r>
            <a:r>
              <a:rPr lang="ru-RU" sz="2400" dirty="0" smtClean="0">
                <a:effectLst/>
                <a:latin typeface="Georgia"/>
                <a:cs typeface="Georgia"/>
              </a:rPr>
              <a:t> </a:t>
            </a:r>
            <a:endParaRPr lang="ru-RU" sz="2400" dirty="0">
              <a:latin typeface="Georgia"/>
              <a:cs typeface="Georgia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Georgia"/>
                <a:cs typeface="Georgia"/>
              </a:rPr>
              <a:t>знать</a:t>
            </a:r>
            <a:endParaRPr lang="ru-RU" dirty="0">
              <a:latin typeface="Georgia"/>
              <a:cs typeface="Georgia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>
                <a:latin typeface="Georgia"/>
                <a:cs typeface="Georgia"/>
              </a:rPr>
              <a:t>Организационно-методические основы медицинской реабилитации амбулаторно-поликлинического звена.</a:t>
            </a:r>
            <a:endParaRPr lang="ru-RU" dirty="0">
              <a:latin typeface="Georgia"/>
              <a:cs typeface="Georgia"/>
            </a:endParaRPr>
          </a:p>
          <a:p>
            <a:r>
              <a:rPr lang="ru-RU" dirty="0">
                <a:latin typeface="Georgia"/>
                <a:cs typeface="Georgia"/>
              </a:rPr>
              <a:t>Клинико-функциональная оценка в медицинской реабилитации. Принципы организации и методы медицинской реабилитации . Принципы разработки программ индивидуальной реабилитации у пациента и критерии оценки их переносимости и эффективности. Неподвижный пациент, пожилой пациент</a:t>
            </a:r>
          </a:p>
          <a:p>
            <a:r>
              <a:rPr lang="ru-RU" dirty="0">
                <a:latin typeface="Georgia"/>
                <a:cs typeface="Georgia"/>
              </a:rPr>
              <a:t>Организационно-методические основы медицинской реабилитации  в амбулаторно-поликлинических условиях. Действующие нормативные и инструктивно-методические документы. </a:t>
            </a:r>
          </a:p>
          <a:p>
            <a:r>
              <a:rPr lang="ru-RU" dirty="0">
                <a:latin typeface="Georgia"/>
                <a:cs typeface="Georgia"/>
              </a:rPr>
              <a:t>Вопросы частной </a:t>
            </a:r>
            <a:r>
              <a:rPr lang="ru-RU" dirty="0" err="1">
                <a:latin typeface="Georgia"/>
                <a:cs typeface="Georgia"/>
              </a:rPr>
              <a:t>реабилитологии</a:t>
            </a:r>
            <a:r>
              <a:rPr lang="ru-RU" dirty="0">
                <a:latin typeface="Georgia"/>
                <a:cs typeface="Georgia"/>
              </a:rPr>
              <a:t> в поликлинической практике для больных кардиологического, пульмонологического и </a:t>
            </a:r>
            <a:r>
              <a:rPr lang="ru-RU" dirty="0" smtClean="0">
                <a:latin typeface="Georgia"/>
                <a:cs typeface="Georgia"/>
              </a:rPr>
              <a:t>гастроэнтерологического </a:t>
            </a:r>
            <a:r>
              <a:rPr lang="ru-RU" dirty="0">
                <a:latin typeface="Georgia"/>
                <a:cs typeface="Georgia"/>
              </a:rPr>
              <a:t>профиля.</a:t>
            </a:r>
            <a:r>
              <a:rPr lang="ru-RU" dirty="0" smtClean="0">
                <a:effectLst/>
                <a:latin typeface="Georgia"/>
                <a:cs typeface="Georgia"/>
              </a:rPr>
              <a:t> </a:t>
            </a:r>
          </a:p>
          <a:p>
            <a:r>
              <a:rPr lang="ru-RU" dirty="0">
                <a:latin typeface="Georgia"/>
                <a:cs typeface="Georgia"/>
              </a:rPr>
              <a:t>Показания и противопоказания к санаторно-курортному лечению.</a:t>
            </a:r>
          </a:p>
          <a:p>
            <a:endParaRPr lang="ru-RU" dirty="0">
              <a:latin typeface="Georgia"/>
              <a:cs typeface="Georgia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latin typeface="Georgia"/>
                <a:cs typeface="Georgia"/>
              </a:rPr>
              <a:t>уметь</a:t>
            </a:r>
            <a:endParaRPr lang="ru-RU" dirty="0">
              <a:latin typeface="Georgia"/>
              <a:cs typeface="Georgia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>
                <a:latin typeface="Georgia"/>
                <a:cs typeface="Georgia"/>
              </a:rPr>
              <a:t>Способность и готовность провести комплекс диагностического обследования с целью определения реабилитационного потенциала, реабилитационной способности</a:t>
            </a:r>
          </a:p>
          <a:p>
            <a:pPr lvl="0"/>
            <a:r>
              <a:rPr lang="ru-RU" dirty="0">
                <a:latin typeface="Georgia"/>
                <a:cs typeface="Georgia"/>
              </a:rPr>
              <a:t>обоснованно направить на соответствующий этап медицинской реабилитации в соответствующую медицинскую организацию ( реабилитационное стационарное отделение/центр, дневной стационар, поликлинику, санаторий, домой)</a:t>
            </a:r>
          </a:p>
          <a:p>
            <a:pPr lvl="0"/>
            <a:r>
              <a:rPr lang="ru-RU" dirty="0">
                <a:latin typeface="Georgia"/>
                <a:cs typeface="Georgia"/>
              </a:rPr>
              <a:t>оценить нарушение функций пациента на основании Международной Классификации Функционирования</a:t>
            </a:r>
          </a:p>
          <a:p>
            <a:pPr lvl="0"/>
            <a:r>
              <a:rPr lang="ru-RU" dirty="0">
                <a:latin typeface="Georgia"/>
                <a:cs typeface="Georgia"/>
              </a:rPr>
              <a:t>своевременно направить на медико-социальную экспертизу</a:t>
            </a:r>
          </a:p>
          <a:p>
            <a:pPr lvl="0"/>
            <a:r>
              <a:rPr lang="ru-RU" dirty="0">
                <a:latin typeface="Georgia"/>
                <a:cs typeface="Georgia"/>
              </a:rPr>
              <a:t>оценить эффективность проведенной медицинской реабилитации</a:t>
            </a:r>
          </a:p>
        </p:txBody>
      </p:sp>
    </p:spTree>
    <p:extLst>
      <p:ext uri="{BB962C8B-B14F-4D97-AF65-F5344CB8AC3E}">
        <p14:creationId xmlns:p14="http://schemas.microsoft.com/office/powerpoint/2010/main" val="1803714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6632"/>
            <a:ext cx="8229600" cy="675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 anchorCtr="0">
            <a:noAutofit/>
          </a:bodyPr>
          <a:lstStyle/>
          <a:p>
            <a:r>
              <a:rPr lang="ru-RU" sz="3200" dirty="0">
                <a:latin typeface="Georgia" pitchFamily="18" charset="0"/>
              </a:rPr>
              <a:t>Основные методы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052736"/>
            <a:ext cx="8353425" cy="54449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11163">
              <a:lnSpc>
                <a:spcPct val="80000"/>
              </a:lnSpc>
            </a:pPr>
            <a:r>
              <a:rPr lang="ru-RU" sz="2200" dirty="0">
                <a:latin typeface="Georgia" pitchFamily="18" charset="0"/>
              </a:rPr>
              <a:t>Медикаментозная поддержка реабилитационного </a:t>
            </a:r>
            <a:r>
              <a:rPr lang="ru-RU" sz="2200" dirty="0" smtClean="0">
                <a:latin typeface="Georgia" pitchFamily="18" charset="0"/>
              </a:rPr>
              <a:t>процесса</a:t>
            </a:r>
          </a:p>
          <a:p>
            <a:pPr marL="411163">
              <a:lnSpc>
                <a:spcPct val="80000"/>
              </a:lnSpc>
            </a:pPr>
            <a:r>
              <a:rPr lang="ru-RU" sz="2200" dirty="0" smtClean="0">
                <a:latin typeface="Georgia" pitchFamily="18" charset="0"/>
              </a:rPr>
              <a:t>Лечебная физкультура</a:t>
            </a:r>
            <a:endParaRPr lang="ru-RU" sz="2200" dirty="0">
              <a:latin typeface="Georgia" pitchFamily="18" charset="0"/>
            </a:endParaRPr>
          </a:p>
          <a:p>
            <a:pPr marL="411163">
              <a:lnSpc>
                <a:spcPct val="80000"/>
              </a:lnSpc>
            </a:pPr>
            <a:r>
              <a:rPr lang="ru-RU" sz="2200" dirty="0" smtClean="0">
                <a:latin typeface="Georgia" pitchFamily="18" charset="0"/>
              </a:rPr>
              <a:t>Прикладная </a:t>
            </a:r>
            <a:r>
              <a:rPr lang="ru-RU" sz="2200" dirty="0" err="1">
                <a:latin typeface="Georgia" pitchFamily="18" charset="0"/>
              </a:rPr>
              <a:t>кинезотерапия</a:t>
            </a:r>
            <a:endParaRPr lang="ru-RU" sz="2200" dirty="0">
              <a:latin typeface="Georgia" pitchFamily="18" charset="0"/>
            </a:endParaRPr>
          </a:p>
          <a:p>
            <a:pPr marL="411163">
              <a:lnSpc>
                <a:spcPct val="80000"/>
              </a:lnSpc>
            </a:pPr>
            <a:r>
              <a:rPr lang="ru-RU" sz="2200" dirty="0" smtClean="0">
                <a:latin typeface="Georgia" pitchFamily="18" charset="0"/>
              </a:rPr>
              <a:t>Физиотерапия</a:t>
            </a:r>
            <a:endParaRPr lang="ru-RU" sz="2200" dirty="0">
              <a:latin typeface="Georgia" pitchFamily="18" charset="0"/>
            </a:endParaRPr>
          </a:p>
          <a:p>
            <a:pPr marL="411163">
              <a:lnSpc>
                <a:spcPct val="80000"/>
              </a:lnSpc>
            </a:pPr>
            <a:r>
              <a:rPr lang="ru-RU" sz="2200" dirty="0">
                <a:latin typeface="Georgia" pitchFamily="18" charset="0"/>
              </a:rPr>
              <a:t>Рефлексотерапия </a:t>
            </a:r>
          </a:p>
          <a:p>
            <a:pPr marL="411163">
              <a:lnSpc>
                <a:spcPct val="80000"/>
              </a:lnSpc>
            </a:pPr>
            <a:r>
              <a:rPr lang="ru-RU" sz="2200" dirty="0">
                <a:latin typeface="Georgia" pitchFamily="18" charset="0"/>
              </a:rPr>
              <a:t>Мануальная </a:t>
            </a:r>
            <a:r>
              <a:rPr lang="ru-RU" sz="2200" dirty="0" smtClean="0">
                <a:latin typeface="Georgia" pitchFamily="18" charset="0"/>
              </a:rPr>
              <a:t>терапия</a:t>
            </a:r>
          </a:p>
          <a:p>
            <a:pPr marL="411163">
              <a:lnSpc>
                <a:spcPct val="80000"/>
              </a:lnSpc>
            </a:pPr>
            <a:r>
              <a:rPr lang="ru-RU" sz="2200" dirty="0" smtClean="0">
                <a:latin typeface="Georgia" pitchFamily="18" charset="0"/>
              </a:rPr>
              <a:t>Остеопатическая коррекция</a:t>
            </a:r>
            <a:endParaRPr lang="ru-RU" sz="2200" dirty="0">
              <a:latin typeface="Georgia" pitchFamily="18" charset="0"/>
            </a:endParaRPr>
          </a:p>
          <a:p>
            <a:pPr marL="411163">
              <a:lnSpc>
                <a:spcPct val="80000"/>
              </a:lnSpc>
            </a:pPr>
            <a:r>
              <a:rPr lang="ru-RU" sz="2200" dirty="0">
                <a:latin typeface="Georgia" pitchFamily="18" charset="0"/>
              </a:rPr>
              <a:t>Функциональный </a:t>
            </a:r>
            <a:r>
              <a:rPr lang="ru-RU" sz="2200" dirty="0" err="1">
                <a:latin typeface="Georgia" pitchFamily="18" charset="0"/>
              </a:rPr>
              <a:t>нейротренинг</a:t>
            </a:r>
            <a:r>
              <a:rPr lang="ru-RU" sz="2200" dirty="0">
                <a:latin typeface="Georgia" pitchFamily="18" charset="0"/>
              </a:rPr>
              <a:t> (космические технологии, Виртуальная реальность, </a:t>
            </a:r>
            <a:r>
              <a:rPr lang="ru-RU" sz="2200" dirty="0" smtClean="0">
                <a:latin typeface="Georgia" pitchFamily="18" charset="0"/>
              </a:rPr>
              <a:t>БОС, </a:t>
            </a:r>
            <a:r>
              <a:rPr lang="ru-RU" sz="2200" dirty="0" err="1" smtClean="0">
                <a:latin typeface="Georgia" pitchFamily="18" charset="0"/>
              </a:rPr>
              <a:t>интенфейс</a:t>
            </a:r>
            <a:r>
              <a:rPr lang="ru-RU" sz="2200" dirty="0" smtClean="0">
                <a:latin typeface="Georgia" pitchFamily="18" charset="0"/>
              </a:rPr>
              <a:t> мозг-компьютер)</a:t>
            </a:r>
          </a:p>
          <a:p>
            <a:pPr marL="411163">
              <a:lnSpc>
                <a:spcPct val="80000"/>
              </a:lnSpc>
            </a:pPr>
            <a:r>
              <a:rPr lang="ru-RU" sz="2200" dirty="0" smtClean="0">
                <a:latin typeface="Georgia" pitchFamily="18" charset="0"/>
              </a:rPr>
              <a:t>Протезирование функций (</a:t>
            </a:r>
            <a:r>
              <a:rPr lang="ru-RU" sz="2200" dirty="0" err="1" smtClean="0">
                <a:latin typeface="Georgia" pitchFamily="18" charset="0"/>
              </a:rPr>
              <a:t>экзоскелеты</a:t>
            </a:r>
            <a:r>
              <a:rPr lang="ru-RU" sz="2200" dirty="0" smtClean="0">
                <a:latin typeface="Georgia" pitchFamily="18" charset="0"/>
              </a:rPr>
              <a:t>) </a:t>
            </a:r>
            <a:endParaRPr lang="ru-RU" sz="2200" dirty="0">
              <a:latin typeface="Georgia" pitchFamily="18" charset="0"/>
            </a:endParaRPr>
          </a:p>
          <a:p>
            <a:pPr marL="411163">
              <a:lnSpc>
                <a:spcPct val="80000"/>
              </a:lnSpc>
            </a:pPr>
            <a:r>
              <a:rPr lang="ru-RU" sz="2200" dirty="0" smtClean="0">
                <a:latin typeface="Georgia" pitchFamily="18" charset="0"/>
              </a:rPr>
              <a:t>Нейропсихологический тренинг</a:t>
            </a:r>
          </a:p>
          <a:p>
            <a:pPr marL="411163">
              <a:lnSpc>
                <a:spcPct val="80000"/>
              </a:lnSpc>
            </a:pPr>
            <a:r>
              <a:rPr lang="ru-RU" sz="2200" dirty="0" err="1" smtClean="0">
                <a:latin typeface="Georgia" pitchFamily="18" charset="0"/>
              </a:rPr>
              <a:t>Нейростимуляционные</a:t>
            </a:r>
            <a:r>
              <a:rPr lang="ru-RU" sz="2200" dirty="0" smtClean="0">
                <a:latin typeface="Georgia" pitchFamily="18" charset="0"/>
              </a:rPr>
              <a:t> методы</a:t>
            </a:r>
            <a:endParaRPr lang="ru-RU" sz="2200" dirty="0">
              <a:latin typeface="Georgia" pitchFamily="18" charset="0"/>
            </a:endParaRPr>
          </a:p>
          <a:p>
            <a:pPr marL="411163">
              <a:lnSpc>
                <a:spcPct val="80000"/>
              </a:lnSpc>
            </a:pPr>
            <a:r>
              <a:rPr lang="ru-RU" sz="2200" dirty="0">
                <a:latin typeface="Georgia" pitchFamily="18" charset="0"/>
              </a:rPr>
              <a:t>Логопедическая коррекция</a:t>
            </a:r>
          </a:p>
          <a:p>
            <a:pPr marL="411163">
              <a:lnSpc>
                <a:spcPct val="80000"/>
              </a:lnSpc>
            </a:pPr>
            <a:r>
              <a:rPr lang="ru-RU" sz="2200" dirty="0">
                <a:latin typeface="Georgia" pitchFamily="18" charset="0"/>
              </a:rPr>
              <a:t>Психотерапия </a:t>
            </a:r>
          </a:p>
          <a:p>
            <a:pPr marL="411163">
              <a:lnSpc>
                <a:spcPct val="80000"/>
              </a:lnSpc>
            </a:pPr>
            <a:r>
              <a:rPr lang="ru-RU" sz="2200" dirty="0">
                <a:latin typeface="Georgia" pitchFamily="18" charset="0"/>
              </a:rPr>
              <a:t>Уход </a:t>
            </a:r>
          </a:p>
          <a:p>
            <a:pPr marL="411163">
              <a:lnSpc>
                <a:spcPct val="80000"/>
              </a:lnSpc>
            </a:pPr>
            <a:r>
              <a:rPr lang="ru-RU" sz="2200" dirty="0">
                <a:latin typeface="Georgia" pitchFamily="18" charset="0"/>
              </a:rPr>
              <a:t>Безопасный </a:t>
            </a:r>
            <a:r>
              <a:rPr lang="ru-RU" sz="2200" dirty="0" err="1" smtClean="0">
                <a:latin typeface="Georgia" pitchFamily="18" charset="0"/>
              </a:rPr>
              <a:t>транфер</a:t>
            </a:r>
            <a:endParaRPr lang="ru-RU" sz="2200" dirty="0" smtClean="0">
              <a:latin typeface="Georgia" pitchFamily="18" charset="0"/>
            </a:endParaRPr>
          </a:p>
          <a:p>
            <a:pPr marL="411163">
              <a:lnSpc>
                <a:spcPct val="80000"/>
              </a:lnSpc>
            </a:pPr>
            <a:r>
              <a:rPr lang="ru-RU" sz="2200" dirty="0" smtClean="0">
                <a:latin typeface="Georgia" pitchFamily="18" charset="0"/>
              </a:rPr>
              <a:t>Социально-бытовая адаптация</a:t>
            </a:r>
          </a:p>
          <a:p>
            <a:pPr marL="411163">
              <a:lnSpc>
                <a:spcPct val="80000"/>
              </a:lnSpc>
            </a:pPr>
            <a:r>
              <a:rPr lang="ru-RU" sz="2200" dirty="0" smtClean="0">
                <a:latin typeface="Georgia" pitchFamily="18" charset="0"/>
              </a:rPr>
              <a:t>Социально-бытовая ориентация</a:t>
            </a:r>
            <a:endParaRPr lang="ru-RU" sz="2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5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850" y="250169"/>
            <a:ext cx="8540750" cy="19436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0">
              <a:defRPr/>
            </a:pPr>
            <a:r>
              <a:rPr lang="ru-RU" sz="2800" b="1" dirty="0" smtClean="0">
                <a:latin typeface="Georgia"/>
                <a:cs typeface="Georgia"/>
              </a:rPr>
              <a:t>Актуальность развития медицинской реабилитации. </a:t>
            </a:r>
            <a:br>
              <a:rPr lang="ru-RU" sz="2800" b="1" dirty="0" smtClean="0">
                <a:latin typeface="Georgia"/>
                <a:cs typeface="Georgia"/>
              </a:rPr>
            </a:br>
            <a:r>
              <a:rPr lang="ru-RU" sz="2800" b="1" dirty="0" smtClean="0">
                <a:latin typeface="Georgia"/>
                <a:cs typeface="Georgia"/>
              </a:rPr>
              <a:t>Современные тенденции в здравоохранении</a:t>
            </a:r>
            <a:br>
              <a:rPr lang="ru-RU" sz="2800" b="1" dirty="0" smtClean="0">
                <a:latin typeface="Georgia"/>
                <a:cs typeface="Georgia"/>
              </a:rPr>
            </a:br>
            <a:endParaRPr lang="he-IL" sz="2800" b="1" dirty="0">
              <a:latin typeface="Georgia"/>
              <a:cs typeface="Georgia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0" y="2213033"/>
            <a:ext cx="9144000" cy="4221178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ru-RU" sz="1600" b="1" dirty="0" smtClean="0">
                <a:latin typeface="Georgia"/>
                <a:cs typeface="Georgia"/>
              </a:rPr>
              <a:t>Рост потребности в развитии технологий восстановления и/или поддержания функций ( рост продолжительности жизни, развитие высоких технологий в здравоохранении,  расширение спектра социальных гарантий инвалидов, развитие ФЕДЕРАЛЬНОГО проекта по формированию доступной среды для инвалидов и маломобильных пациентов)</a:t>
            </a:r>
          </a:p>
          <a:p>
            <a:pPr algn="l" rtl="0">
              <a:defRPr/>
            </a:pPr>
            <a:r>
              <a:rPr lang="ru-RU" sz="1600" b="1" dirty="0" smtClean="0">
                <a:latin typeface="Georgia"/>
                <a:cs typeface="Georgia"/>
              </a:rPr>
              <a:t>Увеличение финансирования медицинской и социальной реабилитации (в том числе в программе государственных гарантий - ОМС и </a:t>
            </a:r>
            <a:r>
              <a:rPr lang="ru-RU" sz="1600" b="1" dirty="0">
                <a:latin typeface="Georgia"/>
                <a:cs typeface="Georgia"/>
              </a:rPr>
              <a:t> </a:t>
            </a:r>
            <a:r>
              <a:rPr lang="ru-RU" sz="1600" b="1" dirty="0" smtClean="0">
                <a:latin typeface="Georgia"/>
                <a:cs typeface="Georgia"/>
              </a:rPr>
              <a:t>социальное страхование)</a:t>
            </a:r>
          </a:p>
          <a:p>
            <a:pPr algn="l" rtl="0">
              <a:defRPr/>
            </a:pPr>
            <a:r>
              <a:rPr lang="ru-RU" sz="1600" b="1" dirty="0" smtClean="0">
                <a:latin typeface="Georgia"/>
                <a:cs typeface="Georgia"/>
              </a:rPr>
              <a:t>Дефицит коечного фонда (высокая цена первичной специализированной и высокотехнологичной койки и интенсификация лечебно-диагностического процесса)</a:t>
            </a:r>
          </a:p>
          <a:p>
            <a:pPr algn="l" rtl="0">
              <a:defRPr/>
            </a:pPr>
            <a:r>
              <a:rPr lang="ru-RU" sz="1600" b="1" dirty="0" smtClean="0">
                <a:latin typeface="Georgia"/>
                <a:cs typeface="Georgia"/>
              </a:rPr>
              <a:t>Развитие вне стационарных форм оказания медицинской помощи (стоимость реабилитационной помощи и доступность длительного лечения)</a:t>
            </a:r>
          </a:p>
          <a:p>
            <a:pPr algn="l" rtl="0">
              <a:defRPr/>
            </a:pPr>
            <a:r>
              <a:rPr lang="ru-RU" sz="1600" b="1" dirty="0" smtClean="0">
                <a:latin typeface="Georgia"/>
                <a:cs typeface="Georgia"/>
              </a:rPr>
              <a:t>Укрепление реабилитационного </a:t>
            </a:r>
            <a:r>
              <a:rPr lang="ru-RU" sz="1600" b="1" dirty="0" err="1" smtClean="0">
                <a:latin typeface="Georgia"/>
                <a:cs typeface="Georgia"/>
              </a:rPr>
              <a:t>мультидисциплинарного</a:t>
            </a:r>
            <a:r>
              <a:rPr lang="ru-RU" sz="1600" b="1" dirty="0" smtClean="0">
                <a:latin typeface="Georgia"/>
                <a:cs typeface="Georgia"/>
              </a:rPr>
              <a:t> подхода  в </a:t>
            </a:r>
            <a:r>
              <a:rPr lang="ru-RU" sz="1600" b="1" dirty="0">
                <a:latin typeface="Georgia"/>
                <a:cs typeface="Georgia"/>
              </a:rPr>
              <a:t> </a:t>
            </a:r>
            <a:r>
              <a:rPr lang="ru-RU" sz="1600" b="1" dirty="0" smtClean="0">
                <a:latin typeface="Georgia"/>
                <a:cs typeface="Georgia"/>
              </a:rPr>
              <a:t>клинической медицине </a:t>
            </a:r>
          </a:p>
          <a:p>
            <a:pPr algn="l" rtl="0">
              <a:defRPr/>
            </a:pPr>
            <a:r>
              <a:rPr lang="ru-RU" sz="1600" b="1" dirty="0" smtClean="0">
                <a:latin typeface="Georgia"/>
                <a:cs typeface="Georgia"/>
              </a:rPr>
              <a:t>Развитие высоких технологий в реабилитации ( клеточные технологии, виртуальная реальность, </a:t>
            </a:r>
            <a:r>
              <a:rPr lang="ru-RU" sz="1600" b="1" dirty="0" err="1" smtClean="0">
                <a:latin typeface="Georgia"/>
                <a:cs typeface="Georgia"/>
              </a:rPr>
              <a:t>робототерапия</a:t>
            </a:r>
            <a:r>
              <a:rPr lang="ru-RU" sz="1600" b="1" dirty="0" smtClean="0">
                <a:latin typeface="Georgia"/>
                <a:cs typeface="Georgia"/>
              </a:rPr>
              <a:t>, информационные технологии) </a:t>
            </a:r>
            <a:endParaRPr lang="he-IL" sz="16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2541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solidFill>
            <a:srgbClr val="4F81BD"/>
          </a:solidFill>
        </p:spPr>
        <p:txBody>
          <a:bodyPr lIns="45720" rIns="45720" anchor="ctr"/>
          <a:lstStyle/>
          <a:p>
            <a:r>
              <a:rPr lang="ru-RU" sz="3100" b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Отличия  организации работы специалистов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50825" y="1600200"/>
            <a:ext cx="4244975" cy="3451225"/>
          </a:xfrm>
        </p:spPr>
        <p:txBody>
          <a:bodyPr/>
          <a:lstStyle/>
          <a:p>
            <a:pPr marL="419100" indent="-382588">
              <a:buFont typeface="Wingdings" charset="0"/>
              <a:buChar char="­"/>
            </a:pPr>
            <a:r>
              <a:rPr lang="ru-RU" sz="1800" b="1" dirty="0" err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Мультидисциплинарный</a:t>
            </a:r>
            <a:endParaRPr lang="ru-RU" sz="1800" b="1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 marL="419100" indent="-382588">
              <a:buFont typeface="Wingdings" charset="0"/>
              <a:buChar char="­"/>
            </a:pPr>
            <a:endParaRPr lang="ru-RU" sz="1800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 marL="419100" indent="-382588">
              <a:buFont typeface="Wingdings" charset="0"/>
              <a:buChar char="­"/>
            </a:pPr>
            <a:r>
              <a:rPr lang="ru-RU" sz="1800" dirty="0" smtClean="0">
                <a:latin typeface="Times New Roman" charset="0"/>
                <a:cs typeface="Times New Roman" charset="0"/>
              </a:rPr>
              <a:t>Определяется </a:t>
            </a:r>
            <a:r>
              <a:rPr lang="ru-RU" sz="1800" dirty="0">
                <a:latin typeface="Times New Roman" charset="0"/>
                <a:cs typeface="Times New Roman" charset="0"/>
              </a:rPr>
              <a:t>необходимость и достаточность, продолжительность и последовательность, участия каждого специалиста в </a:t>
            </a:r>
            <a:r>
              <a:rPr lang="ru-RU" sz="1800" dirty="0" smtClean="0">
                <a:latin typeface="Times New Roman" charset="0"/>
                <a:cs typeface="Times New Roman" charset="0"/>
              </a:rPr>
              <a:t>конкретную фазу реабилитационного </a:t>
            </a:r>
            <a:r>
              <a:rPr lang="ru-RU" sz="1800" dirty="0">
                <a:latin typeface="Times New Roman" charset="0"/>
                <a:cs typeface="Times New Roman" charset="0"/>
              </a:rPr>
              <a:t>процесса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600201"/>
            <a:ext cx="4038600" cy="3563146"/>
          </a:xfrm>
        </p:spPr>
        <p:txBody>
          <a:bodyPr/>
          <a:lstStyle/>
          <a:p>
            <a:pPr marL="419100" indent="-382588">
              <a:buFont typeface="Wingdings" charset="0"/>
              <a:buChar char="v"/>
            </a:pPr>
            <a:r>
              <a:rPr lang="ru-RU" sz="1800" b="1" dirty="0" err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Интердисциплинарный</a:t>
            </a:r>
            <a:r>
              <a:rPr lang="ru-RU" sz="1800" b="1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marL="419100" indent="-382588">
              <a:buFont typeface="Wingdings" charset="0"/>
              <a:buChar char="v"/>
            </a:pPr>
            <a:endParaRPr lang="ru-RU" sz="1800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 marL="419100" indent="-382588">
              <a:buFont typeface="Wingdings" charset="0"/>
              <a:buChar char="v"/>
            </a:pPr>
            <a:r>
              <a:rPr lang="ru-RU" sz="1800" dirty="0" smtClean="0">
                <a:latin typeface="Times New Roman" charset="0"/>
                <a:cs typeface="Times New Roman" charset="0"/>
              </a:rPr>
              <a:t>Определяется необходимость </a:t>
            </a:r>
            <a:r>
              <a:rPr lang="ru-RU" sz="1800" dirty="0">
                <a:latin typeface="Times New Roman" charset="0"/>
                <a:cs typeface="Times New Roman" charset="0"/>
              </a:rPr>
              <a:t>участия ряда специалистов в лечении </a:t>
            </a:r>
            <a:r>
              <a:rPr lang="ru-RU" sz="1800" dirty="0" smtClean="0">
                <a:latin typeface="Times New Roman" charset="0"/>
                <a:cs typeface="Times New Roman" charset="0"/>
              </a:rPr>
              <a:t>больного, в </a:t>
            </a:r>
            <a:r>
              <a:rPr lang="ru-RU" sz="1800" dirty="0" err="1" smtClean="0">
                <a:latin typeface="Times New Roman" charset="0"/>
                <a:cs typeface="Times New Roman" charset="0"/>
              </a:rPr>
              <a:t>т.ч</a:t>
            </a:r>
            <a:r>
              <a:rPr lang="ru-RU" sz="1800" dirty="0" smtClean="0">
                <a:latin typeface="Times New Roman" charset="0"/>
                <a:cs typeface="Times New Roman" charset="0"/>
              </a:rPr>
              <a:t>. и в отношение медицинской реабилитации</a:t>
            </a:r>
            <a:endParaRPr lang="ru-RU" sz="1800" dirty="0">
              <a:latin typeface="Times New Roman" charset="0"/>
              <a:cs typeface="Times New Roman" charset="0"/>
            </a:endParaRPr>
          </a:p>
        </p:txBody>
      </p:sp>
      <p:pic>
        <p:nvPicPr>
          <p:cNvPr id="116741" name="Picture 2" descr="http://im3-tub-ru.yandex.net/i?id=71704943-64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336" y="3671375"/>
            <a:ext cx="2182080" cy="164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4" descr="http://im2-tub-ru.yandex.net/i?id=110153627-20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634" y="3863178"/>
            <a:ext cx="1577319" cy="118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0148" y="5051425"/>
            <a:ext cx="1496103" cy="17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6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34181" y="774397"/>
            <a:ext cx="2740275" cy="1932874"/>
            <a:chOff x="3856521" y="2722658"/>
            <a:chExt cx="2364748" cy="129634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56521" y="2722658"/>
              <a:ext cx="2364748" cy="129634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894490" y="2760627"/>
              <a:ext cx="2288810" cy="12204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>
                  <a:latin typeface="Georgia"/>
                  <a:cs typeface="Georgia"/>
                </a:rPr>
                <a:t>Подготовка кадров</a:t>
              </a:r>
              <a:endParaRPr lang="ru-RU" sz="2100" kern="1200" dirty="0">
                <a:latin typeface="Georgia"/>
                <a:cs typeface="Georgia"/>
              </a:endParaRPr>
            </a:p>
          </p:txBody>
        </p:sp>
      </p:grpSp>
      <p:pic>
        <p:nvPicPr>
          <p:cNvPr id="11" name="Изображение 10" descr="Слайд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18" y="0"/>
            <a:ext cx="5768781" cy="4326586"/>
          </a:xfrm>
          <a:prstGeom prst="rect">
            <a:avLst/>
          </a:prstGeom>
        </p:spPr>
      </p:pic>
      <p:pic>
        <p:nvPicPr>
          <p:cNvPr id="12" name="Изображение 11" descr="Слайд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6104"/>
            <a:ext cx="4615861" cy="346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43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>
                <a:latin typeface="Georgia" pitchFamily="18" charset="0"/>
              </a:rPr>
              <a:t>Современная идеология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Georgia" pitchFamily="18" charset="0"/>
              </a:rPr>
              <a:t>Реабилитационные мероприятия должны: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Georgia" pitchFamily="18" charset="0"/>
              </a:rPr>
              <a:t>Носить системный, этапный характер</a:t>
            </a:r>
          </a:p>
          <a:p>
            <a:pPr>
              <a:lnSpc>
                <a:spcPct val="80000"/>
              </a:lnSpc>
            </a:pPr>
            <a:endParaRPr lang="ru-RU" sz="2000" dirty="0"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Georgia" pitchFamily="18" charset="0"/>
              </a:rPr>
              <a:t>Основываться на патогенезе, онтогенезе, </a:t>
            </a:r>
            <a:r>
              <a:rPr lang="ru-RU" sz="2000" dirty="0" err="1">
                <a:latin typeface="Georgia" pitchFamily="18" charset="0"/>
              </a:rPr>
              <a:t>саногенезе</a:t>
            </a:r>
            <a:r>
              <a:rPr lang="ru-RU" sz="2000" dirty="0">
                <a:latin typeface="Georgia" pitchFamily="18" charset="0"/>
              </a:rPr>
              <a:t> развития функции</a:t>
            </a:r>
          </a:p>
          <a:p>
            <a:pPr>
              <a:lnSpc>
                <a:spcPct val="80000"/>
              </a:lnSpc>
            </a:pPr>
            <a:endParaRPr lang="ru-RU" sz="2000" dirty="0"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Georgia" pitchFamily="18" charset="0"/>
              </a:rPr>
              <a:t>Использовать современное оборудование и технологии ( роботы, клеточные технологии, информационные </a:t>
            </a:r>
            <a:r>
              <a:rPr lang="ru-RU" sz="2000" dirty="0" smtClean="0">
                <a:latin typeface="Georgia" pitchFamily="18" charset="0"/>
              </a:rPr>
              <a:t>технологии)</a:t>
            </a:r>
            <a:endParaRPr lang="ru-RU" sz="2000" dirty="0"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endParaRPr lang="ru-RU" sz="2000" dirty="0"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Georgia" pitchFamily="18" charset="0"/>
              </a:rPr>
              <a:t>Использовать современные технологии мониторинга и анализа безопасности и эффективности </a:t>
            </a:r>
          </a:p>
          <a:p>
            <a:pPr>
              <a:lnSpc>
                <a:spcPct val="80000"/>
              </a:lnSpc>
            </a:pPr>
            <a:endParaRPr lang="ru-RU" sz="2000" dirty="0"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latin typeface="Georgia" pitchFamily="18" charset="0"/>
              </a:rPr>
              <a:t>Использовать современные формы управления (</a:t>
            </a:r>
            <a:r>
              <a:rPr lang="ru-RU" sz="2000" dirty="0" err="1">
                <a:latin typeface="Georgia" pitchFamily="18" charset="0"/>
              </a:rPr>
              <a:t>мультидисциплинарный</a:t>
            </a:r>
            <a:r>
              <a:rPr lang="ru-RU" sz="2000" dirty="0">
                <a:latin typeface="Georgia" pitchFamily="18" charset="0"/>
              </a:rPr>
              <a:t> характер)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7464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4719638" y="1771650"/>
            <a:ext cx="3995737" cy="115093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Georgia" charset="0"/>
              </a:rPr>
              <a:t>Выбор наиболее 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Georgia" charset="0"/>
              </a:rPr>
              <a:t>эффективного минимума</a:t>
            </a:r>
            <a:r>
              <a:rPr lang="ru-RU" sz="2400" b="1">
                <a:solidFill>
                  <a:srgbClr val="000000"/>
                </a:solidFill>
                <a:latin typeface="Georgia" charset="0"/>
              </a:rPr>
              <a:t> </a:t>
            </a:r>
          </a:p>
        </p:txBody>
      </p:sp>
      <p:sp>
        <p:nvSpPr>
          <p:cNvPr id="222212" name="Заголовок 9"/>
          <p:cNvSpPr>
            <a:spLocks noGrp="1"/>
          </p:cNvSpPr>
          <p:nvPr>
            <p:ph type="title"/>
          </p:nvPr>
        </p:nvSpPr>
        <p:spPr>
          <a:xfrm>
            <a:off x="323850" y="609600"/>
            <a:ext cx="3729038" cy="1162050"/>
          </a:xfr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cap="flat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17375E"/>
                </a:solidFill>
                <a:latin typeface="Georgia" charset="0"/>
              </a:rPr>
              <a:t> </a:t>
            </a:r>
            <a:r>
              <a:rPr lang="ru-RU" dirty="0">
                <a:solidFill>
                  <a:srgbClr val="17375E"/>
                </a:solidFill>
                <a:latin typeface="Georgia" charset="0"/>
              </a:rPr>
              <a:t>О</a:t>
            </a:r>
            <a:r>
              <a:rPr lang="ru-RU" dirty="0" smtClean="0">
                <a:solidFill>
                  <a:srgbClr val="17375E"/>
                </a:solidFill>
                <a:latin typeface="Georgia" charset="0"/>
              </a:rPr>
              <a:t>сновные </a:t>
            </a:r>
            <a:r>
              <a:rPr lang="ru-RU" dirty="0">
                <a:solidFill>
                  <a:srgbClr val="17375E"/>
                </a:solidFill>
                <a:latin typeface="Georgia" charset="0"/>
              </a:rPr>
              <a:t>принципы медицинской реабилитации</a:t>
            </a:r>
          </a:p>
        </p:txBody>
      </p:sp>
      <p:sp>
        <p:nvSpPr>
          <p:cNvPr id="53252" name="Текст 5"/>
          <p:cNvSpPr>
            <a:spLocks noGrp="1"/>
          </p:cNvSpPr>
          <p:nvPr>
            <p:ph type="body" sz="half" idx="2"/>
          </p:nvPr>
        </p:nvSpPr>
        <p:spPr>
          <a:xfrm>
            <a:off x="395288" y="1944688"/>
            <a:ext cx="3008312" cy="4691062"/>
          </a:xfrm>
          <a:solidFill>
            <a:srgbClr val="DCE6F2"/>
          </a:solidFill>
          <a:ln cap="flat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 fontScale="92500"/>
          </a:bodyPr>
          <a:lstStyle/>
          <a:p>
            <a:pPr marL="285750" indent="-285750" eaLnBrk="1" hangingPunct="1"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Georgia" charset="0"/>
              </a:rPr>
              <a:t>Раннее начало (12-48 часов</a:t>
            </a:r>
            <a:r>
              <a:rPr lang="ru-RU" b="1" dirty="0" smtClean="0">
                <a:solidFill>
                  <a:srgbClr val="000000"/>
                </a:solidFill>
                <a:latin typeface="Georgia" charset="0"/>
              </a:rPr>
              <a:t>)</a:t>
            </a:r>
            <a:endParaRPr lang="ru-RU" b="1" dirty="0">
              <a:solidFill>
                <a:srgbClr val="000000"/>
              </a:solidFill>
              <a:latin typeface="Georgia" charset="0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Georgia" charset="0"/>
              </a:rPr>
              <a:t>Комплексность 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Georgia" charset="0"/>
              </a:rPr>
              <a:t>Обоснованность 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Georgia" charset="0"/>
              </a:rPr>
              <a:t>Индивидуальный </a:t>
            </a:r>
            <a:r>
              <a:rPr lang="ru-RU" b="1" dirty="0" smtClean="0">
                <a:solidFill>
                  <a:srgbClr val="000000"/>
                </a:solidFill>
                <a:latin typeface="Georgia" charset="0"/>
              </a:rPr>
              <a:t>характер</a:t>
            </a:r>
            <a:endParaRPr lang="ru-RU" b="1" dirty="0">
              <a:solidFill>
                <a:srgbClr val="000000"/>
              </a:solidFill>
              <a:latin typeface="Georgia" charset="0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ru-RU" b="1" dirty="0" err="1" smtClean="0">
                <a:solidFill>
                  <a:srgbClr val="000000"/>
                </a:solidFill>
                <a:latin typeface="Georgia" charset="0"/>
              </a:rPr>
              <a:t>Этапность</a:t>
            </a:r>
            <a:endParaRPr lang="ru-RU" b="1" dirty="0">
              <a:solidFill>
                <a:srgbClr val="000000"/>
              </a:solidFill>
              <a:latin typeface="Georgia" charset="0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Georgia" charset="0"/>
              </a:rPr>
              <a:t>Преемственность 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ru-RU" b="1" dirty="0" err="1">
                <a:solidFill>
                  <a:srgbClr val="000000"/>
                </a:solidFill>
                <a:latin typeface="Georgia" charset="0"/>
              </a:rPr>
              <a:t>Мультидисциплинарный</a:t>
            </a:r>
            <a:r>
              <a:rPr lang="ru-RU" b="1" dirty="0">
                <a:solidFill>
                  <a:srgbClr val="000000"/>
                </a:solidFill>
                <a:latin typeface="Georgia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Georgia" charset="0"/>
              </a:rPr>
              <a:t>характер</a:t>
            </a:r>
            <a:endParaRPr lang="ru-RU" b="1" dirty="0">
              <a:solidFill>
                <a:srgbClr val="000000"/>
              </a:solidFill>
              <a:latin typeface="Georgia" charset="0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ru-RU" b="1" dirty="0">
                <a:solidFill>
                  <a:srgbClr val="000000"/>
                </a:solidFill>
                <a:latin typeface="Georgia" charset="0"/>
              </a:rPr>
              <a:t>Длительность до сохранения положительной </a:t>
            </a:r>
            <a:r>
              <a:rPr lang="ru-RU" b="1" dirty="0" smtClean="0">
                <a:solidFill>
                  <a:srgbClr val="000000"/>
                </a:solidFill>
                <a:latin typeface="Georgia" charset="0"/>
              </a:rPr>
              <a:t>динамики</a:t>
            </a:r>
          </a:p>
          <a:p>
            <a:pPr marL="285750" indent="-285750">
              <a:buFont typeface="Arial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Georgia"/>
                <a:cs typeface="Georgia"/>
              </a:rPr>
              <a:t>Максимальная приближенность услуг к возможностям пациента</a:t>
            </a:r>
          </a:p>
          <a:p>
            <a:pPr marL="285750" indent="-285750">
              <a:buFont typeface="Arial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Georgia"/>
                <a:cs typeface="Georgia"/>
              </a:rPr>
              <a:t>Максимальное вовлечение пациента и его семьи в процесс реабилитации</a:t>
            </a:r>
          </a:p>
          <a:p>
            <a:pPr marL="285750" indent="-285750">
              <a:buFont typeface="Arial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Georgia"/>
                <a:cs typeface="Georgia"/>
              </a:rPr>
              <a:t>Направленность на максимальный возврат пациента в существующую социальную среду</a:t>
            </a:r>
          </a:p>
          <a:p>
            <a:pPr eaLnBrk="1" hangingPunct="1"/>
            <a:endParaRPr lang="ru-RU" b="1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54563" y="3119438"/>
            <a:ext cx="3887787" cy="10588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FFFFFF"/>
                </a:solidFill>
                <a:latin typeface="Georgia" charset="0"/>
              </a:rPr>
              <a:t>Четкие критерии эффективности работы на каждом этапе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68850" y="5556250"/>
            <a:ext cx="3859213" cy="10795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rgbClr val="FFFFFF"/>
                </a:solidFill>
                <a:latin typeface="Georgia" charset="0"/>
              </a:rPr>
              <a:t>Единая система управления маршрутизацией профильных пациентов</a:t>
            </a: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3660775" y="4508500"/>
            <a:ext cx="5483225" cy="83185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1600" b="1">
                <a:latin typeface="Georgia" charset="0"/>
              </a:rPr>
              <a:t>Развитие информационной инфраструктуры </a:t>
            </a:r>
          </a:p>
          <a:p>
            <a:pPr algn="ctr" eaLnBrk="1" hangingPunct="1"/>
            <a:r>
              <a:rPr lang="ru-RU" sz="1600" b="1">
                <a:latin typeface="Georgia" charset="0"/>
              </a:rPr>
              <a:t>в системе реабилитационных </a:t>
            </a:r>
          </a:p>
          <a:p>
            <a:pPr algn="ctr" eaLnBrk="1" hangingPunct="1"/>
            <a:r>
              <a:rPr lang="ru-RU" sz="1600" b="1">
                <a:latin typeface="Georgia" charset="0"/>
              </a:rPr>
              <a:t>медицинских организаций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7900" y="404813"/>
            <a:ext cx="3887788" cy="10588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FFFFFF"/>
                </a:solidFill>
                <a:latin typeface="Georgia" charset="0"/>
              </a:rPr>
              <a:t>В основе Международная Классификация Функционирования</a:t>
            </a:r>
          </a:p>
        </p:txBody>
      </p:sp>
      <p:cxnSp>
        <p:nvCxnSpPr>
          <p:cNvPr id="11" name="Прямая со стрелкой 10"/>
          <p:cNvCxnSpPr>
            <a:stCxn id="222212" idx="3"/>
          </p:cNvCxnSpPr>
          <p:nvPr/>
        </p:nvCxnSpPr>
        <p:spPr>
          <a:xfrm>
            <a:off x="4052888" y="1190625"/>
            <a:ext cx="879475" cy="1951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83192" y="815181"/>
            <a:ext cx="503237" cy="1296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139407" y="981075"/>
            <a:ext cx="577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552031" y="1926986"/>
            <a:ext cx="217488" cy="865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139407" y="1125538"/>
            <a:ext cx="358775" cy="4032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39407" y="1341438"/>
            <a:ext cx="1008062" cy="5113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92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177800"/>
            <a:ext cx="4576763" cy="1162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Место проведения</a:t>
            </a:r>
            <a:br>
              <a:rPr lang="ru-RU" sz="2400" b="1" dirty="0">
                <a:solidFill>
                  <a:srgbClr val="00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Georgia" pitchFamily="18" charset="0"/>
              </a:rPr>
              <a:t>реабилитационных мероприятий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323850" y="3571875"/>
            <a:ext cx="2741613" cy="3167063"/>
          </a:xfrm>
          <a:solidFill>
            <a:schemeClr val="bg2">
              <a:lumMod val="75000"/>
            </a:schemeClr>
          </a:solidFill>
        </p:spPr>
        <p:txBody>
          <a:bodyPr rtlCol="0">
            <a:normAutofit lnSpcReduction="10000"/>
          </a:bodyPr>
          <a:lstStyle/>
          <a:p>
            <a:pPr marL="53975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00" b="1" u="sng" dirty="0" smtClean="0">
                <a:latin typeface="Georgia" pitchFamily="18" charset="0"/>
              </a:rPr>
              <a:t>Терапевтические: </a:t>
            </a:r>
          </a:p>
          <a:p>
            <a:pPr marL="53975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00" b="1" dirty="0" smtClean="0">
                <a:latin typeface="Georgia" pitchFamily="18" charset="0"/>
              </a:rPr>
              <a:t>1.Зал </a:t>
            </a:r>
            <a:r>
              <a:rPr lang="ru-RU" sz="1100" b="1" dirty="0">
                <a:latin typeface="Georgia" pitchFamily="18" charset="0"/>
              </a:rPr>
              <a:t>индивидуальной </a:t>
            </a:r>
            <a:r>
              <a:rPr lang="ru-RU" sz="1100" b="1" dirty="0" smtClean="0">
                <a:latin typeface="Georgia" pitchFamily="18" charset="0"/>
              </a:rPr>
              <a:t>   </a:t>
            </a:r>
            <a:r>
              <a:rPr lang="ru-RU" sz="1100" b="1" dirty="0" err="1" smtClean="0">
                <a:latin typeface="Georgia" pitchFamily="18" charset="0"/>
              </a:rPr>
              <a:t>кинезотерапии</a:t>
            </a:r>
            <a:endParaRPr lang="ru-RU" sz="1100" b="1" dirty="0">
              <a:latin typeface="Georgia" pitchFamily="18" charset="0"/>
            </a:endParaRPr>
          </a:p>
          <a:p>
            <a:pPr marL="396875" fontAlgn="auto">
              <a:lnSpc>
                <a:spcPct val="90000"/>
              </a:lnSpc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ru-RU" sz="1100" b="1" dirty="0">
                <a:latin typeface="Georgia" pitchFamily="18" charset="0"/>
              </a:rPr>
              <a:t>Тренажерный зал</a:t>
            </a:r>
          </a:p>
          <a:p>
            <a:pPr marL="396875" fontAlgn="auto">
              <a:lnSpc>
                <a:spcPct val="90000"/>
              </a:lnSpc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ru-RU" sz="1100" b="1" dirty="0">
                <a:latin typeface="Georgia" pitchFamily="18" charset="0"/>
              </a:rPr>
              <a:t>Зал </a:t>
            </a:r>
            <a:r>
              <a:rPr lang="ru-RU" sz="1100" b="1" dirty="0" smtClean="0">
                <a:latin typeface="Georgia" pitchFamily="18" charset="0"/>
              </a:rPr>
              <a:t>механотерапии</a:t>
            </a:r>
          </a:p>
          <a:p>
            <a:pPr marL="396875" fontAlgn="auto">
              <a:lnSpc>
                <a:spcPct val="90000"/>
              </a:lnSpc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ru-RU" sz="1100" b="1" dirty="0" smtClean="0">
                <a:latin typeface="Georgia" pitchFamily="18" charset="0"/>
              </a:rPr>
              <a:t>Помещение </a:t>
            </a:r>
            <a:r>
              <a:rPr lang="ru-RU" sz="1100" b="1" dirty="0" err="1" smtClean="0">
                <a:latin typeface="Georgia" pitchFamily="18" charset="0"/>
              </a:rPr>
              <a:t>гидрокинезотерапии</a:t>
            </a:r>
            <a:endParaRPr lang="ru-RU" sz="1100" b="1" dirty="0" smtClean="0">
              <a:latin typeface="Georgia" pitchFamily="18" charset="0"/>
            </a:endParaRPr>
          </a:p>
          <a:p>
            <a:pPr marL="396875" fontAlgn="auto">
              <a:lnSpc>
                <a:spcPct val="90000"/>
              </a:lnSpc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ru-RU" sz="1100" b="1" dirty="0" smtClean="0">
                <a:latin typeface="Georgia" pitchFamily="18" charset="0"/>
              </a:rPr>
              <a:t>Помещение бальнеотерапии</a:t>
            </a:r>
          </a:p>
          <a:p>
            <a:pPr marL="396875" fontAlgn="auto">
              <a:lnSpc>
                <a:spcPct val="90000"/>
              </a:lnSpc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ru-RU" sz="1100" b="1" dirty="0" smtClean="0">
                <a:latin typeface="Georgia" pitchFamily="18" charset="0"/>
              </a:rPr>
              <a:t>Помещение физиотерапии</a:t>
            </a:r>
            <a:endParaRPr lang="ru-RU" sz="1100" b="1" dirty="0">
              <a:latin typeface="Georgia" pitchFamily="18" charset="0"/>
            </a:endParaRPr>
          </a:p>
          <a:p>
            <a:pPr marL="396875" fontAlgn="auto">
              <a:lnSpc>
                <a:spcPct val="90000"/>
              </a:lnSpc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ru-RU" sz="1100" b="1" dirty="0">
                <a:latin typeface="Georgia" pitchFamily="18" charset="0"/>
              </a:rPr>
              <a:t>Кабинет </a:t>
            </a:r>
            <a:r>
              <a:rPr lang="ru-RU" sz="1100" b="1" dirty="0" err="1">
                <a:latin typeface="Georgia" pitchFamily="18" charset="0"/>
              </a:rPr>
              <a:t>эрготерапии</a:t>
            </a:r>
            <a:endParaRPr lang="ru-RU" sz="1100" b="1" dirty="0">
              <a:latin typeface="Georgia" pitchFamily="18" charset="0"/>
            </a:endParaRPr>
          </a:p>
          <a:p>
            <a:pPr marL="396875" fontAlgn="auto">
              <a:lnSpc>
                <a:spcPct val="90000"/>
              </a:lnSpc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ru-RU" sz="1100" b="1" dirty="0">
                <a:latin typeface="Georgia" pitchFamily="18" charset="0"/>
              </a:rPr>
              <a:t>Кабинет массажа</a:t>
            </a:r>
          </a:p>
          <a:p>
            <a:pPr marL="396875" fontAlgn="auto">
              <a:lnSpc>
                <a:spcPct val="90000"/>
              </a:lnSpc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ru-RU" sz="1100" b="1" dirty="0">
                <a:latin typeface="Georgia" pitchFamily="18" charset="0"/>
              </a:rPr>
              <a:t>Кабинет логопеда</a:t>
            </a:r>
          </a:p>
          <a:p>
            <a:pPr marL="396875" fontAlgn="auto">
              <a:lnSpc>
                <a:spcPct val="90000"/>
              </a:lnSpc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ru-RU" sz="1100" b="1" dirty="0">
                <a:latin typeface="Georgia" pitchFamily="18" charset="0"/>
              </a:rPr>
              <a:t>Кабинет </a:t>
            </a:r>
            <a:r>
              <a:rPr lang="ru-RU" sz="1100" b="1" dirty="0" smtClean="0">
                <a:latin typeface="Georgia" pitchFamily="18" charset="0"/>
              </a:rPr>
              <a:t>психолога</a:t>
            </a:r>
          </a:p>
          <a:p>
            <a:pPr marL="396875" fontAlgn="auto">
              <a:lnSpc>
                <a:spcPct val="90000"/>
              </a:lnSpc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ru-RU" sz="1100" b="1" dirty="0" smtClean="0">
                <a:latin typeface="Georgia" pitchFamily="18" charset="0"/>
              </a:rPr>
              <a:t>Кабинет когнитивного тренинга</a:t>
            </a:r>
            <a:endParaRPr lang="ru-RU" sz="1100" b="1" dirty="0">
              <a:latin typeface="Georgia" pitchFamily="18" charset="0"/>
            </a:endParaRPr>
          </a:p>
          <a:p>
            <a:pPr marL="396875" fontAlgn="auto">
              <a:lnSpc>
                <a:spcPct val="90000"/>
              </a:lnSpc>
              <a:spcAft>
                <a:spcPts val="0"/>
              </a:spcAft>
              <a:buFont typeface="Consolas" pitchFamily="49" charset="0"/>
              <a:buAutoNum type="arabicPeriod"/>
              <a:defRPr/>
            </a:pPr>
            <a:r>
              <a:rPr lang="ru-RU" sz="1100" b="1" dirty="0" smtClean="0">
                <a:latin typeface="Georgia" pitchFamily="18" charset="0"/>
              </a:rPr>
              <a:t>Ординаторская </a:t>
            </a:r>
            <a:r>
              <a:rPr lang="ru-RU" sz="1100" b="1" dirty="0">
                <a:latin typeface="Georgia" pitchFamily="18" charset="0"/>
              </a:rPr>
              <a:t>для размещения </a:t>
            </a:r>
            <a:r>
              <a:rPr lang="ru-RU" sz="1100" b="1" dirty="0" err="1">
                <a:latin typeface="Georgia" pitchFamily="18" charset="0"/>
              </a:rPr>
              <a:t>мультидисциплинарной</a:t>
            </a:r>
            <a:r>
              <a:rPr lang="ru-RU" sz="1100" b="1" dirty="0">
                <a:latin typeface="Georgia" pitchFamily="18" charset="0"/>
              </a:rPr>
              <a:t> бригады</a:t>
            </a: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6011863" y="2924175"/>
            <a:ext cx="3459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0118" y="2575719"/>
            <a:ext cx="3036887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2" descr="C:\Users\Евгеий\Desktop\Фото Швейцария июнь 2011\IMG_42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581128"/>
            <a:ext cx="3059113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6" descr="C:\Users\Евгеий\Desktop\Фото Швейцария июнь 2011\IMG_42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6063" y="488950"/>
            <a:ext cx="313213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7" descr="C:\Users\Евгеий\Desktop\Фото Швейцария июнь 2011\IMG_42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4693" y="5534025"/>
            <a:ext cx="2357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8" descr="C:\Users\Евгеий\Desktop\Фото Швейцария июнь 2011\IMG_429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59087" y="4304506"/>
            <a:ext cx="2522537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578600" y="3040063"/>
            <a:ext cx="504825" cy="2143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0000"/>
                </a:solidFill>
                <a:latin typeface="Georgia" pitchFamily="18" charset="0"/>
              </a:rPr>
              <a:t>ФД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484313"/>
            <a:ext cx="2879725" cy="19446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Диагностические</a:t>
            </a:r>
            <a:r>
              <a:rPr lang="ru-RU" sz="1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 к стандартным) биомеханики (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кинематометрии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диагностики когнитивных способностей и речи,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Психологической диагностики, диагностики нарушений функционирования ( самообслуживание, элементарные бытовые функции, трудовые функции)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500202"/>
            <a:ext cx="163988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86" y="1027112"/>
            <a:ext cx="173672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22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0000"/>
                </a:solidFill>
                <a:latin typeface="Georgia"/>
                <a:cs typeface="Georgia"/>
              </a:rPr>
              <a:t>Временные ограничения процесса медицинской реабилитации</a:t>
            </a:r>
            <a:endParaRPr lang="ru-RU" sz="32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79462" y="1503830"/>
            <a:ext cx="3657600" cy="515469"/>
          </a:xfrm>
        </p:spPr>
        <p:txBody>
          <a:bodyPr/>
          <a:lstStyle/>
          <a:p>
            <a:r>
              <a:rPr lang="ru-RU" dirty="0" smtClean="0">
                <a:latin typeface="Georgia"/>
                <a:cs typeface="Georgia"/>
              </a:rPr>
              <a:t>порядки</a:t>
            </a:r>
            <a:endParaRPr lang="ru-RU" dirty="0">
              <a:latin typeface="Georgia"/>
              <a:cs typeface="Georgia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Georgia"/>
                <a:cs typeface="Georgia"/>
              </a:rPr>
              <a:t>Приказ № 928 н</a:t>
            </a:r>
          </a:p>
          <a:p>
            <a:r>
              <a:rPr lang="ru-RU" dirty="0" smtClean="0">
                <a:latin typeface="Georgia"/>
                <a:cs typeface="Georgia"/>
              </a:rPr>
              <a:t>Приказ № 1705 н</a:t>
            </a:r>
            <a:endParaRPr lang="ru-RU" dirty="0">
              <a:latin typeface="Georgia"/>
              <a:cs typeface="Georgia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03763" y="1417638"/>
            <a:ext cx="3657600" cy="515469"/>
          </a:xfrm>
        </p:spPr>
        <p:txBody>
          <a:bodyPr/>
          <a:lstStyle/>
          <a:p>
            <a:r>
              <a:rPr lang="ru-RU" dirty="0" smtClean="0">
                <a:latin typeface="Georgia"/>
                <a:cs typeface="Georgia"/>
              </a:rPr>
              <a:t>стандарты</a:t>
            </a:r>
            <a:endParaRPr lang="ru-RU" dirty="0">
              <a:latin typeface="Georgia"/>
              <a:cs typeface="Georgia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03763" y="2208000"/>
            <a:ext cx="3657600" cy="43454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Georgia"/>
                <a:cs typeface="Georgia"/>
              </a:rPr>
              <a:t>Стандарт ТИА стационар (7 дней)</a:t>
            </a:r>
          </a:p>
          <a:p>
            <a:r>
              <a:rPr lang="ru-RU" dirty="0" smtClean="0">
                <a:latin typeface="Georgia"/>
                <a:cs typeface="Georgia"/>
              </a:rPr>
              <a:t>Стандарт ИИ стационар (30 дней)</a:t>
            </a:r>
          </a:p>
          <a:p>
            <a:r>
              <a:rPr lang="ru-RU" dirty="0" smtClean="0">
                <a:latin typeface="Georgia"/>
                <a:cs typeface="Georgia"/>
              </a:rPr>
              <a:t>Стандарт ГИ стационар (30 дней)</a:t>
            </a:r>
          </a:p>
          <a:p>
            <a:r>
              <a:rPr lang="ru-RU" dirty="0">
                <a:latin typeface="Georgia"/>
                <a:cs typeface="Georgia"/>
              </a:rPr>
              <a:t> </a:t>
            </a:r>
            <a:r>
              <a:rPr lang="ru-RU" dirty="0" smtClean="0">
                <a:effectLst/>
                <a:latin typeface="Georgia"/>
                <a:cs typeface="Georgia"/>
              </a:rPr>
              <a:t>Стандарты </a:t>
            </a:r>
            <a:r>
              <a:rPr lang="ru-RU" dirty="0">
                <a:effectLst/>
                <a:latin typeface="Georgia"/>
                <a:cs typeface="Georgia"/>
              </a:rPr>
              <a:t>медицинской помощи при очаговых заболеваниях и повреждениях центральной нервной системы. ранняя, поздняя реабилитация, последствия. Стационар. Плановая помощь. </a:t>
            </a:r>
            <a:r>
              <a:rPr lang="en-US" dirty="0">
                <a:effectLst/>
                <a:latin typeface="Georgia"/>
                <a:cs typeface="Georgia"/>
              </a:rPr>
              <a:t>III-II</a:t>
            </a:r>
            <a:r>
              <a:rPr lang="ru-RU" dirty="0">
                <a:effectLst/>
                <a:latin typeface="Georgia"/>
                <a:cs typeface="Georgia"/>
              </a:rPr>
              <a:t> </a:t>
            </a:r>
            <a:r>
              <a:rPr lang="ru-RU" dirty="0" smtClean="0">
                <a:effectLst/>
                <a:latin typeface="Georgia"/>
                <a:cs typeface="Georgia"/>
              </a:rPr>
              <a:t>уровни (30 дней)</a:t>
            </a:r>
          </a:p>
          <a:p>
            <a:r>
              <a:rPr lang="ru-RU" dirty="0">
                <a:effectLst/>
                <a:latin typeface="Georgia"/>
                <a:cs typeface="Georgia"/>
              </a:rPr>
              <a:t>Стандарт медицинской помощи при очаговых заболеваниях и повреждениях центральной нервной системы. ранняя, поздняя реабилитация, последствия. Амбулаторная. Плановая помощь. </a:t>
            </a:r>
            <a:r>
              <a:rPr lang="ru-RU" dirty="0" smtClean="0">
                <a:effectLst/>
                <a:latin typeface="Georgia"/>
                <a:cs typeface="Georgia"/>
              </a:rPr>
              <a:t> (30 дней)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853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16685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/>
                <a:cs typeface="Times New Roman"/>
              </a:rPr>
              <a:t>Мониторинг трудозатрат (часы) на реабилитацию на 1 пациенто -день в зависимости от  уровня МО</a:t>
            </a:r>
            <a:endParaRPr lang="ru-RU" sz="2800" dirty="0">
              <a:latin typeface="Times New Roman"/>
              <a:cs typeface="Times New Roman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664523"/>
              </p:ext>
            </p:extLst>
          </p:nvPr>
        </p:nvGraphicFramePr>
        <p:xfrm>
          <a:off x="0" y="1556792"/>
          <a:ext cx="9143999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4726"/>
                <a:gridCol w="1859285"/>
                <a:gridCol w="1874994"/>
                <a:gridCol w="187499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Дневной</a:t>
                      </a:r>
                      <a:r>
                        <a:rPr lang="ru-RU" sz="1600" baseline="0" dirty="0" smtClean="0"/>
                        <a:t> стационар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401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Круглосуточный стационар</a:t>
                      </a:r>
                    </a:p>
                    <a:p>
                      <a:pPr algn="ctr"/>
                      <a:r>
                        <a:rPr lang="ru-RU" sz="1600" dirty="0" smtClean="0"/>
                        <a:t>402.1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Специализированный</a:t>
                      </a:r>
                      <a:r>
                        <a:rPr lang="ru-RU" sz="1600" baseline="0" dirty="0" smtClean="0"/>
                        <a:t> Центр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402.2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Кинезиотерапия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Логопедия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Нейропсихология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Определение реабилитационного потенциала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Реанимационное сопровождение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Общемедицинское</a:t>
                      </a:r>
                      <a:r>
                        <a:rPr lang="ru-RU" baseline="0" dirty="0" smtClean="0"/>
                        <a:t> обеспечение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Ежедневная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суммарная нагрузка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3,8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12,7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Тариф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012160" y="6165304"/>
            <a:ext cx="2808312" cy="36004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Белкин А.А., УФО,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27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146050"/>
            <a:ext cx="9144000" cy="565150"/>
          </a:xfr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Georgia" charset="0"/>
                <a:ea typeface="Arial" charset="0"/>
              </a:rPr>
              <a:t>Цель программы развития МР в РФ</a:t>
            </a:r>
            <a:endParaRPr lang="ru-RU" sz="3200" dirty="0">
              <a:solidFill>
                <a:srgbClr val="000000"/>
              </a:solidFill>
              <a:latin typeface="Georgia" charset="0"/>
              <a:ea typeface="Arial" charset="0"/>
            </a:endParaRPr>
          </a:p>
        </p:txBody>
      </p:sp>
      <p:sp>
        <p:nvSpPr>
          <p:cNvPr id="12291" name="Текст 4"/>
          <p:cNvSpPr>
            <a:spLocks noGrp="1"/>
          </p:cNvSpPr>
          <p:nvPr>
            <p:ph type="body" idx="1"/>
          </p:nvPr>
        </p:nvSpPr>
        <p:spPr>
          <a:xfrm>
            <a:off x="406400" y="908050"/>
            <a:ext cx="3949700" cy="720725"/>
          </a:xfr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660000"/>
                </a:solidFill>
                <a:latin typeface="Georgia" charset="0"/>
                <a:ea typeface="Arial" charset="0"/>
                <a:cs typeface="Arial" charset="0"/>
              </a:rPr>
              <a:t>Промежуточные индикаторы достижения цели</a:t>
            </a:r>
          </a:p>
        </p:txBody>
      </p:sp>
      <p:sp>
        <p:nvSpPr>
          <p:cNvPr id="12292" name="Текст 6"/>
          <p:cNvSpPr>
            <a:spLocks noGrp="1"/>
          </p:cNvSpPr>
          <p:nvPr>
            <p:ph type="body" sz="half" idx="3"/>
          </p:nvPr>
        </p:nvSpPr>
        <p:spPr>
          <a:xfrm>
            <a:off x="4635501" y="908050"/>
            <a:ext cx="3733800" cy="631826"/>
          </a:xfr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660000"/>
                </a:solidFill>
                <a:latin typeface="Georgia" charset="0"/>
                <a:ea typeface="Arial" charset="0"/>
                <a:cs typeface="Arial" charset="0"/>
              </a:rPr>
              <a:t>Конечные индикаторы</a:t>
            </a:r>
          </a:p>
        </p:txBody>
      </p:sp>
      <p:sp>
        <p:nvSpPr>
          <p:cNvPr id="8197" name="Содержимое 5"/>
          <p:cNvSpPr>
            <a:spLocks noGrp="1"/>
          </p:cNvSpPr>
          <p:nvPr>
            <p:ph sz="half" idx="2"/>
          </p:nvPr>
        </p:nvSpPr>
        <p:spPr>
          <a:xfrm>
            <a:off x="184149" y="1916906"/>
            <a:ext cx="3671888" cy="1778794"/>
          </a:xfrm>
        </p:spPr>
        <p:txBody>
          <a:bodyPr>
            <a:noAutofit/>
          </a:bodyPr>
          <a:lstStyle/>
          <a:p>
            <a:pPr marL="171450" lvl="1" indent="0" algn="just" defTabSz="957263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dirty="0">
                <a:solidFill>
                  <a:srgbClr val="46405B"/>
                </a:solidFill>
                <a:latin typeface="Georgia" charset="0"/>
                <a:cs typeface="Arial" charset="0"/>
              </a:rPr>
              <a:t>Численность пациентов, получивших помощь по медицинской реабилитации  к концу 2015 г. - 25 % от числа пациентов, имеющих реабилитационный потенциал (взрослых и детей) и 85 % </a:t>
            </a:r>
            <a:r>
              <a:rPr lang="ru-RU" sz="1600" dirty="0" smtClean="0">
                <a:solidFill>
                  <a:srgbClr val="46405B"/>
                </a:solidFill>
                <a:latin typeface="Georgia" charset="0"/>
                <a:cs typeface="Arial" charset="0"/>
              </a:rPr>
              <a:t>детей-инвалидов (профили: неврология, кардиология, травматология и ортопедия, онкология)</a:t>
            </a:r>
            <a:endParaRPr lang="ru-RU" sz="1600" dirty="0">
              <a:solidFill>
                <a:srgbClr val="46405B"/>
              </a:solidFill>
              <a:latin typeface="Georgia" charset="0"/>
              <a:cs typeface="Arial" charset="0"/>
            </a:endParaRPr>
          </a:p>
        </p:txBody>
      </p:sp>
      <p:sp>
        <p:nvSpPr>
          <p:cNvPr id="8198" name="Содержимое 7"/>
          <p:cNvSpPr>
            <a:spLocks noGrp="1"/>
          </p:cNvSpPr>
          <p:nvPr>
            <p:ph sz="half" idx="4"/>
          </p:nvPr>
        </p:nvSpPr>
        <p:spPr>
          <a:xfrm>
            <a:off x="4521201" y="1573665"/>
            <a:ext cx="4622799" cy="4710112"/>
          </a:xfrm>
        </p:spPr>
        <p:txBody>
          <a:bodyPr>
            <a:noAutofit/>
          </a:bodyPr>
          <a:lstStyle/>
          <a:p>
            <a:pPr marL="171450" lvl="1" indent="0" defTabSz="957263" eaLnBrk="1" hangingPunct="1">
              <a:spcBef>
                <a:spcPct val="0"/>
              </a:spcBef>
              <a:buFont typeface="Arial" charset="0"/>
              <a:buNone/>
            </a:pPr>
            <a:r>
              <a:rPr lang="ru-RU" sz="1400" dirty="0" smtClean="0">
                <a:solidFill>
                  <a:srgbClr val="46405B"/>
                </a:solidFill>
                <a:latin typeface="Georgia" charset="0"/>
                <a:cs typeface="Arial" charset="0"/>
              </a:rPr>
              <a:t>Увеличение эффективности организации оказания ВМП и СМП</a:t>
            </a:r>
            <a:endParaRPr lang="ru-RU" sz="1400" dirty="0">
              <a:solidFill>
                <a:srgbClr val="46405B"/>
              </a:solidFill>
              <a:latin typeface="Georgia" charset="0"/>
              <a:cs typeface="Arial" charset="0"/>
            </a:endParaRPr>
          </a:p>
          <a:p>
            <a:pPr marL="171450" lvl="1" indent="0" defTabSz="957263" eaLnBrk="1" hangingPunct="1">
              <a:spcBef>
                <a:spcPct val="0"/>
              </a:spcBef>
              <a:buFont typeface="Arial" charset="0"/>
              <a:buNone/>
            </a:pPr>
            <a:endParaRPr lang="ru-RU" sz="1400" dirty="0">
              <a:solidFill>
                <a:srgbClr val="46405B"/>
              </a:solidFill>
              <a:latin typeface="Georgia" charset="0"/>
              <a:cs typeface="Arial" charset="0"/>
            </a:endParaRPr>
          </a:p>
          <a:p>
            <a:pPr marL="171450" lvl="1" indent="0" defTabSz="957263" eaLnBrk="1" hangingPunct="1">
              <a:spcBef>
                <a:spcPct val="0"/>
              </a:spcBef>
              <a:buFont typeface="Arial" charset="0"/>
              <a:buNone/>
            </a:pPr>
            <a:r>
              <a:rPr lang="ru-RU" sz="1400" dirty="0">
                <a:solidFill>
                  <a:srgbClr val="46405B"/>
                </a:solidFill>
                <a:latin typeface="Georgia" charset="0"/>
                <a:cs typeface="Arial" charset="0"/>
              </a:rPr>
              <a:t>Снижение койко-дня в МО, оказывающих </a:t>
            </a:r>
            <a:r>
              <a:rPr lang="ru-RU" sz="1400" dirty="0" smtClean="0">
                <a:solidFill>
                  <a:srgbClr val="46405B"/>
                </a:solidFill>
                <a:latin typeface="Georgia" charset="0"/>
                <a:cs typeface="Arial" charset="0"/>
              </a:rPr>
              <a:t>ВМП и СМП </a:t>
            </a:r>
            <a:r>
              <a:rPr lang="ru-RU" sz="1400" dirty="0">
                <a:solidFill>
                  <a:srgbClr val="46405B"/>
                </a:solidFill>
                <a:latin typeface="Georgia" charset="0"/>
                <a:cs typeface="Arial" charset="0"/>
              </a:rPr>
              <a:t>на 25 </a:t>
            </a:r>
            <a:r>
              <a:rPr lang="ru-RU" sz="1400" dirty="0" smtClean="0">
                <a:solidFill>
                  <a:srgbClr val="46405B"/>
                </a:solidFill>
                <a:latin typeface="Georgia" charset="0"/>
                <a:cs typeface="Arial" charset="0"/>
              </a:rPr>
              <a:t>%</a:t>
            </a:r>
          </a:p>
          <a:p>
            <a:pPr marL="171450" lvl="1" indent="0" defTabSz="957263" eaLnBrk="1" hangingPunct="1">
              <a:spcBef>
                <a:spcPct val="0"/>
              </a:spcBef>
              <a:buFont typeface="Arial" charset="0"/>
              <a:buNone/>
            </a:pPr>
            <a:endParaRPr lang="ru-RU" sz="1400" dirty="0">
              <a:solidFill>
                <a:srgbClr val="46405B"/>
              </a:solidFill>
              <a:latin typeface="Georgia" charset="0"/>
              <a:cs typeface="Arial" charset="0"/>
            </a:endParaRPr>
          </a:p>
          <a:p>
            <a:pPr marL="171450" lvl="1" indent="0" defTabSz="957263" eaLnBrk="1" hangingPunct="1">
              <a:spcBef>
                <a:spcPct val="0"/>
              </a:spcBef>
              <a:buFont typeface="Arial" charset="0"/>
              <a:buNone/>
            </a:pPr>
            <a:r>
              <a:rPr lang="ru-RU" sz="1400" dirty="0" smtClean="0">
                <a:solidFill>
                  <a:srgbClr val="46405B"/>
                </a:solidFill>
                <a:latin typeface="Georgia" charset="0"/>
                <a:cs typeface="Arial" charset="0"/>
              </a:rPr>
              <a:t>Оптимизация организационной структуры оказания помощи по медицинской реабилитации</a:t>
            </a:r>
            <a:endParaRPr lang="ru-RU" sz="1400" dirty="0">
              <a:solidFill>
                <a:srgbClr val="46405B"/>
              </a:solidFill>
              <a:latin typeface="Georgia" charset="0"/>
              <a:cs typeface="Arial" charset="0"/>
            </a:endParaRPr>
          </a:p>
          <a:p>
            <a:pPr marL="171450" lvl="1" indent="0" defTabSz="957263" eaLnBrk="1" hangingPunct="1">
              <a:spcBef>
                <a:spcPct val="0"/>
              </a:spcBef>
              <a:buFont typeface="Arial" charset="0"/>
              <a:buNone/>
            </a:pPr>
            <a:endParaRPr lang="ru-RU" sz="1400" dirty="0">
              <a:solidFill>
                <a:srgbClr val="46405B"/>
              </a:solidFill>
              <a:latin typeface="Georgia" charset="0"/>
              <a:cs typeface="Arial" charset="0"/>
            </a:endParaRPr>
          </a:p>
          <a:p>
            <a:pPr marL="171450" lvl="1" indent="0" defTabSz="957263" eaLnBrk="1" hangingPunct="1">
              <a:spcBef>
                <a:spcPct val="0"/>
              </a:spcBef>
              <a:buFont typeface="Arial" charset="0"/>
              <a:buNone/>
            </a:pPr>
            <a:r>
              <a:rPr lang="ru-RU" sz="1400" dirty="0">
                <a:solidFill>
                  <a:srgbClr val="46405B"/>
                </a:solidFill>
                <a:latin typeface="Georgia" charset="0"/>
                <a:cs typeface="Arial" charset="0"/>
              </a:rPr>
              <a:t>Снижение уровня </a:t>
            </a:r>
            <a:r>
              <a:rPr lang="ru-RU" sz="1400" dirty="0" err="1">
                <a:solidFill>
                  <a:srgbClr val="46405B"/>
                </a:solidFill>
                <a:latin typeface="Georgia" charset="0"/>
                <a:cs typeface="Arial" charset="0"/>
              </a:rPr>
              <a:t>инвалидизации</a:t>
            </a:r>
            <a:r>
              <a:rPr lang="ru-RU" sz="1400" dirty="0">
                <a:solidFill>
                  <a:srgbClr val="46405B"/>
                </a:solidFill>
                <a:latin typeface="Georgia" charset="0"/>
                <a:cs typeface="Arial" charset="0"/>
              </a:rPr>
              <a:t> на 20%</a:t>
            </a:r>
          </a:p>
          <a:p>
            <a:pPr marL="171450" lvl="1" indent="0" defTabSz="957263" eaLnBrk="1" hangingPunct="1">
              <a:spcBef>
                <a:spcPct val="0"/>
              </a:spcBef>
              <a:buFont typeface="Arial" charset="0"/>
              <a:buNone/>
            </a:pPr>
            <a:endParaRPr lang="ru-RU" sz="1400" dirty="0">
              <a:solidFill>
                <a:srgbClr val="46405B"/>
              </a:solidFill>
              <a:latin typeface="Georgia" charset="0"/>
              <a:cs typeface="Arial" charset="0"/>
            </a:endParaRPr>
          </a:p>
          <a:p>
            <a:pPr marL="171450" lvl="1" indent="0" defTabSz="957263" eaLnBrk="1" hangingPunct="1">
              <a:spcBef>
                <a:spcPct val="0"/>
              </a:spcBef>
              <a:buFont typeface="Arial" charset="0"/>
              <a:buNone/>
            </a:pPr>
            <a:r>
              <a:rPr lang="ru-RU" sz="1400" dirty="0">
                <a:solidFill>
                  <a:srgbClr val="46405B"/>
                </a:solidFill>
                <a:latin typeface="Georgia" charset="0"/>
                <a:cs typeface="Arial" charset="0"/>
              </a:rPr>
              <a:t>Снижение степени </a:t>
            </a:r>
            <a:r>
              <a:rPr lang="ru-RU" sz="1400" dirty="0" err="1">
                <a:solidFill>
                  <a:srgbClr val="46405B"/>
                </a:solidFill>
                <a:latin typeface="Georgia" charset="0"/>
                <a:cs typeface="Arial" charset="0"/>
              </a:rPr>
              <a:t>инвалидизации</a:t>
            </a:r>
            <a:r>
              <a:rPr lang="ru-RU" sz="1400" dirty="0">
                <a:solidFill>
                  <a:srgbClr val="46405B"/>
                </a:solidFill>
                <a:latin typeface="Georgia" charset="0"/>
                <a:cs typeface="Arial" charset="0"/>
              </a:rPr>
              <a:t> на 15%</a:t>
            </a:r>
          </a:p>
          <a:p>
            <a:pPr marL="171450" lvl="1" indent="0" defTabSz="957263" eaLnBrk="1" hangingPunct="1">
              <a:spcBef>
                <a:spcPct val="0"/>
              </a:spcBef>
              <a:buFont typeface="Arial" charset="0"/>
              <a:buNone/>
            </a:pPr>
            <a:endParaRPr lang="ru-RU" sz="1400" dirty="0">
              <a:solidFill>
                <a:srgbClr val="46405B"/>
              </a:solidFill>
              <a:latin typeface="Georgia" charset="0"/>
              <a:cs typeface="Arial" charset="0"/>
            </a:endParaRPr>
          </a:p>
          <a:p>
            <a:pPr marL="171450" lvl="1" indent="0" defTabSz="957263" eaLnBrk="1" hangingPunct="1">
              <a:spcBef>
                <a:spcPct val="0"/>
              </a:spcBef>
              <a:buFont typeface="Arial" charset="0"/>
              <a:buNone/>
            </a:pPr>
            <a:r>
              <a:rPr lang="ru-RU" sz="1400" dirty="0">
                <a:solidFill>
                  <a:srgbClr val="46405B"/>
                </a:solidFill>
                <a:latin typeface="Georgia" charset="0"/>
                <a:cs typeface="Arial" charset="0"/>
              </a:rPr>
              <a:t>Снижение уровня госпитализации в стационары на 20%</a:t>
            </a:r>
          </a:p>
          <a:p>
            <a:pPr marL="171450" lvl="1" indent="0" defTabSz="957263" eaLnBrk="1" hangingPunct="1">
              <a:spcBef>
                <a:spcPct val="0"/>
              </a:spcBef>
              <a:buFont typeface="Arial" charset="0"/>
              <a:buNone/>
            </a:pPr>
            <a:endParaRPr lang="ru-RU" sz="1400" dirty="0">
              <a:solidFill>
                <a:srgbClr val="46405B"/>
              </a:solidFill>
              <a:latin typeface="Georgia" charset="0"/>
              <a:cs typeface="Arial" charset="0"/>
            </a:endParaRPr>
          </a:p>
          <a:p>
            <a:pPr marL="171450" lvl="1" indent="0" defTabSz="957263" eaLnBrk="1" hangingPunct="1">
              <a:spcBef>
                <a:spcPct val="0"/>
              </a:spcBef>
              <a:buFont typeface="Arial" charset="0"/>
              <a:buNone/>
            </a:pPr>
            <a:r>
              <a:rPr lang="ru-RU" sz="1400" dirty="0">
                <a:solidFill>
                  <a:srgbClr val="46405B"/>
                </a:solidFill>
                <a:latin typeface="Georgia" charset="0"/>
                <a:cs typeface="Arial" charset="0"/>
              </a:rPr>
              <a:t>Снижение вторичных расходов, связанных с необходимостью обеспечения минимально комфортных условий жизни тяжелых больных и инвалидов</a:t>
            </a:r>
          </a:p>
          <a:p>
            <a:pPr marL="171450" lvl="1" indent="0" defTabSz="957263" eaLnBrk="1" hangingPunct="1">
              <a:spcBef>
                <a:spcPct val="0"/>
              </a:spcBef>
              <a:buFont typeface="Arial" charset="0"/>
              <a:buNone/>
            </a:pPr>
            <a:endParaRPr lang="ru-RU" sz="1400" dirty="0">
              <a:solidFill>
                <a:srgbClr val="46405B"/>
              </a:solidFill>
              <a:latin typeface="Georgia" charset="0"/>
              <a:cs typeface="Arial" charset="0"/>
            </a:endParaRPr>
          </a:p>
          <a:p>
            <a:pPr marL="171450" lvl="1" indent="0" defTabSz="957263" eaLnBrk="1" hangingPunct="1">
              <a:spcBef>
                <a:spcPct val="0"/>
              </a:spcBef>
              <a:buFont typeface="Arial" charset="0"/>
              <a:buNone/>
            </a:pPr>
            <a:r>
              <a:rPr lang="ru-RU" sz="1400" dirty="0">
                <a:solidFill>
                  <a:srgbClr val="46405B"/>
                </a:solidFill>
                <a:latin typeface="Georgia" charset="0"/>
                <a:cs typeface="Arial" charset="0"/>
              </a:rPr>
              <a:t>Снижение показателя заболеваемости работающих граждан на 15%</a:t>
            </a:r>
            <a:endParaRPr lang="ru-RU" sz="1400" dirty="0">
              <a:latin typeface="Calibri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49766" y="2009775"/>
            <a:ext cx="0" cy="14684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Изображение 2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25144"/>
            <a:ext cx="2324100" cy="2132856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4521201" y="1628775"/>
            <a:ext cx="0" cy="47720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27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0" y="76470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383044" y="382352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C337-C0A7-420D-B1EB-8A45AF63AD9F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13664" y="288191"/>
            <a:ext cx="7844616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rgbClr val="000000"/>
                </a:solidFill>
              </a:rPr>
              <a:t>Эффективность медицинской реабилитации в условиях санаторно-курортных организаций</a:t>
            </a:r>
            <a:endParaRPr lang="ru-RU" sz="2000" dirty="0">
              <a:solidFill>
                <a:srgbClr val="000000"/>
              </a:solidFill>
            </a:endParaRPr>
          </a:p>
        </p:txBody>
      </p:sp>
      <p:grpSp>
        <p:nvGrpSpPr>
          <p:cNvPr id="4" name="Группа 22"/>
          <p:cNvGrpSpPr/>
          <p:nvPr/>
        </p:nvGrpSpPr>
        <p:grpSpPr>
          <a:xfrm>
            <a:off x="1115616" y="1340769"/>
            <a:ext cx="7768063" cy="5194637"/>
            <a:chOff x="-2870876" y="-2958692"/>
            <a:chExt cx="7394605" cy="576863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-2870876" y="-2958692"/>
              <a:ext cx="4608512" cy="11195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84783" y="84783"/>
              <a:ext cx="4438946" cy="2725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just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u="sng" kern="1200" dirty="0" err="1" smtClean="0">
                  <a:latin typeface="Georgia" pitchFamily="18" charset="0"/>
                </a:rPr>
                <a:t>Справочно</a:t>
              </a:r>
              <a:r>
                <a:rPr lang="ru-RU" sz="1400" i="1" u="sng" kern="1200" dirty="0" smtClean="0">
                  <a:latin typeface="Georgia" pitchFamily="18" charset="0"/>
                </a:rPr>
                <a:t>: </a:t>
              </a:r>
              <a:r>
                <a:rPr lang="ru-RU" sz="1400" i="1" kern="1200" dirty="0" smtClean="0">
                  <a:latin typeface="Georgia" pitchFamily="18" charset="0"/>
                </a:rPr>
                <a:t>по данным Росстата за 2014 год: в Республике Крым насчитывается более 650 оздоровительных учреждений вместимостью около 200 тысяч мест, в том числе 143 объекта (55</a:t>
              </a:r>
              <a:r>
                <a:rPr lang="en-US" sz="1400" i="1" kern="1200" dirty="0" smtClean="0">
                  <a:latin typeface="Georgia" pitchFamily="18" charset="0"/>
                </a:rPr>
                <a:t> </a:t>
              </a:r>
              <a:r>
                <a:rPr lang="ru-RU" sz="1400" i="1" kern="1200" dirty="0" smtClean="0">
                  <a:latin typeface="Georgia" pitchFamily="18" charset="0"/>
                </a:rPr>
                <a:t>157 койко-мест) предоставляют услуги санаторно-курортного лечения, из которых: 96 санаториев (39</a:t>
              </a:r>
              <a:r>
                <a:rPr lang="en-US" sz="1400" i="1" kern="1200" dirty="0" smtClean="0">
                  <a:latin typeface="Georgia" pitchFamily="18" charset="0"/>
                </a:rPr>
                <a:t> </a:t>
              </a:r>
              <a:r>
                <a:rPr lang="ru-RU" sz="1400" i="1" kern="1200" dirty="0" smtClean="0">
                  <a:latin typeface="Georgia" pitchFamily="18" charset="0"/>
                </a:rPr>
                <a:t>537 мест), 29 детских санаториев (9</a:t>
              </a:r>
              <a:r>
                <a:rPr lang="en-US" sz="1400" i="1" kern="1200" dirty="0" smtClean="0">
                  <a:latin typeface="Georgia" pitchFamily="18" charset="0"/>
                </a:rPr>
                <a:t> </a:t>
              </a:r>
              <a:r>
                <a:rPr lang="ru-RU" sz="1400" i="1" kern="1200" dirty="0" smtClean="0">
                  <a:latin typeface="Georgia" pitchFamily="18" charset="0"/>
                </a:rPr>
                <a:t>264 места), 4 гостиницы с медицинским центром (1188 мест) и 14 пансионатов с лечением (5</a:t>
              </a:r>
              <a:r>
                <a:rPr lang="en-US" sz="1400" i="1" kern="1200" dirty="0" smtClean="0">
                  <a:latin typeface="Georgia" pitchFamily="18" charset="0"/>
                </a:rPr>
                <a:t> </a:t>
              </a:r>
              <a:r>
                <a:rPr lang="ru-RU" sz="1400" i="1" kern="1200" dirty="0" smtClean="0">
                  <a:latin typeface="Georgia" pitchFamily="18" charset="0"/>
                </a:rPr>
                <a:t>168 мест). Санаториев, находящихся в ведении Минздрава России, в Крыму нет. В ведении Министерства здравоохранения Республики Крым насчитывается 27 санаторно-курортных организаций.</a:t>
              </a:r>
              <a:endParaRPr lang="ru-RU" sz="1400" kern="1200" dirty="0">
                <a:latin typeface="Georgia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187624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в 2-6 раз число обострений различных заболеваний 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539552" y="14127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63688" y="2420888"/>
            <a:ext cx="4841261" cy="1008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Georgia" pitchFamily="18" charset="0"/>
              </a:rPr>
              <a:t>в 2,4 раза – потребность в госпитализации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87824" y="3573016"/>
            <a:ext cx="4841261" cy="1008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Georgia" pitchFamily="18" charset="0"/>
              </a:rPr>
              <a:t>в 2,6-3 раза – расходы на лечение в поликлиниках и стационарах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95936" y="4797152"/>
            <a:ext cx="4841261" cy="1008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Georgia" pitchFamily="18" charset="0"/>
              </a:rPr>
              <a:t>в 1,8-2,6 раза – выплаты по временной и стойкой нетрудоспособности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1187624" y="24928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339752" y="35730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3347864" y="49411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0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856663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>
              <a:defRPr/>
            </a:pPr>
            <a:r>
              <a:rPr lang="ru-RU" sz="2400" b="1" dirty="0">
                <a:latin typeface="Georgia"/>
                <a:cs typeface="Georgia"/>
              </a:rPr>
              <a:t>Рентабельность </a:t>
            </a:r>
            <a:r>
              <a:rPr lang="ru-RU" sz="2400" b="1" dirty="0" err="1" smtClean="0">
                <a:latin typeface="Georgia"/>
                <a:cs typeface="Georgia"/>
              </a:rPr>
              <a:t>Реабилитологической</a:t>
            </a:r>
            <a:r>
              <a:rPr lang="ru-RU" sz="2400" b="1" dirty="0" smtClean="0">
                <a:latin typeface="Georgia"/>
                <a:cs typeface="Georgia"/>
              </a:rPr>
              <a:t> Службы</a:t>
            </a:r>
            <a:endParaRPr lang="en-US" sz="2400" b="1" dirty="0">
              <a:latin typeface="Georgia"/>
              <a:cs typeface="Georgia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312476"/>
            <a:ext cx="8424862" cy="2891666"/>
          </a:xfrm>
        </p:spPr>
        <p:txBody>
          <a:bodyPr>
            <a:normAutofit/>
          </a:bodyPr>
          <a:lstStyle/>
          <a:p>
            <a:pPr algn="ctr" rtl="0">
              <a:lnSpc>
                <a:spcPct val="90000"/>
              </a:lnSpc>
              <a:buFontTx/>
              <a:buNone/>
              <a:defRPr/>
            </a:pPr>
            <a:r>
              <a:rPr lang="ru-RU" sz="2400" dirty="0">
                <a:latin typeface="Georgia"/>
                <a:cs typeface="Georgia"/>
              </a:rPr>
              <a:t>   </a:t>
            </a:r>
            <a:r>
              <a:rPr lang="ru-RU" sz="2400" i="1" dirty="0">
                <a:latin typeface="Georgia"/>
                <a:cs typeface="Georgia"/>
              </a:rPr>
              <a:t>Оптимально организованное </a:t>
            </a:r>
            <a:r>
              <a:rPr lang="ru-RU" sz="2400" i="1" dirty="0" err="1">
                <a:latin typeface="Georgia"/>
                <a:cs typeface="Georgia"/>
              </a:rPr>
              <a:t>реабилитологическое</a:t>
            </a:r>
            <a:r>
              <a:rPr lang="ru-RU" sz="2400" i="1" dirty="0">
                <a:latin typeface="Georgia"/>
                <a:cs typeface="Georgia"/>
              </a:rPr>
              <a:t> учреждение рентабельно!</a:t>
            </a:r>
          </a:p>
          <a:p>
            <a:pPr algn="ctr" rtl="0">
              <a:lnSpc>
                <a:spcPct val="90000"/>
              </a:lnSpc>
              <a:buFontTx/>
              <a:buNone/>
              <a:defRPr/>
            </a:pPr>
            <a:endParaRPr lang="ru-RU" sz="2400" i="1" dirty="0">
              <a:latin typeface="Georgia"/>
              <a:cs typeface="Georgia"/>
            </a:endParaRPr>
          </a:p>
          <a:p>
            <a:pPr algn="ctr" rtl="0">
              <a:lnSpc>
                <a:spcPct val="90000"/>
              </a:lnSpc>
              <a:buFontTx/>
              <a:buNone/>
              <a:defRPr/>
            </a:pPr>
            <a:r>
              <a:rPr lang="ru-RU" sz="2400" i="1" dirty="0">
                <a:latin typeface="Georgia"/>
                <a:cs typeface="Georgia"/>
              </a:rPr>
              <a:t>Оптимально организованная </a:t>
            </a:r>
            <a:r>
              <a:rPr lang="ru-RU" sz="2400" i="1" dirty="0" err="1">
                <a:latin typeface="Georgia"/>
                <a:cs typeface="Georgia"/>
              </a:rPr>
              <a:t>реабилитологическая</a:t>
            </a:r>
            <a:r>
              <a:rPr lang="ru-RU" sz="2400" i="1" dirty="0">
                <a:latin typeface="Georgia"/>
                <a:cs typeface="Georgia"/>
              </a:rPr>
              <a:t> служба выгодна для общества благодаря снижению уровня инвалидности и уменьшению затрат на компенсации</a:t>
            </a:r>
            <a:r>
              <a:rPr lang="ru-RU" sz="2400" i="1" dirty="0" smtClean="0">
                <a:latin typeface="Georgia"/>
                <a:cs typeface="Georgia"/>
              </a:rPr>
              <a:t>!</a:t>
            </a:r>
          </a:p>
          <a:p>
            <a:pPr algn="ctr" rtl="0">
              <a:lnSpc>
                <a:spcPct val="90000"/>
              </a:lnSpc>
              <a:buFontTx/>
              <a:buNone/>
              <a:defRPr/>
            </a:pPr>
            <a:endParaRPr lang="ru-RU" sz="2400" i="1" dirty="0" smtClean="0">
              <a:latin typeface="Georgia"/>
              <a:cs typeface="Georgia"/>
            </a:endParaRPr>
          </a:p>
          <a:p>
            <a:pPr algn="ctr" rtl="0">
              <a:lnSpc>
                <a:spcPct val="90000"/>
              </a:lnSpc>
              <a:buFontTx/>
              <a:buNone/>
              <a:defRPr/>
            </a:pPr>
            <a:endParaRPr lang="ru-RU" sz="2400" i="1" dirty="0" smtClean="0">
              <a:latin typeface="Georgia"/>
              <a:cs typeface="Georgi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62344" y="6025538"/>
            <a:ext cx="4035874" cy="3462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i="1" dirty="0" err="1" smtClean="0">
                <a:latin typeface="Georgia"/>
                <a:cs typeface="Georgia"/>
              </a:rPr>
              <a:t>Ю.Трегер</a:t>
            </a:r>
            <a:r>
              <a:rPr lang="ru-RU" i="1" dirty="0" smtClean="0">
                <a:latin typeface="Georgia"/>
                <a:cs typeface="Georgia"/>
              </a:rPr>
              <a:t>, Е. </a:t>
            </a:r>
            <a:r>
              <a:rPr lang="ru-RU" i="1" dirty="0" err="1" smtClean="0">
                <a:latin typeface="Georgia"/>
                <a:cs typeface="Georgia"/>
              </a:rPr>
              <a:t>Луцки</a:t>
            </a:r>
            <a:r>
              <a:rPr lang="ru-RU" i="1" dirty="0" smtClean="0">
                <a:latin typeface="Georgia"/>
                <a:cs typeface="Georgia"/>
              </a:rPr>
              <a:t>, Израиль, 2015 </a:t>
            </a:r>
            <a:endParaRPr lang="ru-RU" i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262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2496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ru-RU" sz="2800" b="1" dirty="0" smtClean="0">
                <a:latin typeface="Georgia"/>
                <a:cs typeface="Georgia"/>
              </a:rPr>
              <a:t>Экономическая Целесообразность Реабилитации</a:t>
            </a:r>
            <a:endParaRPr lang="he-IL" sz="2800" b="1" dirty="0">
              <a:latin typeface="Georgia"/>
              <a:cs typeface="Georgia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866646"/>
            <a:ext cx="8712968" cy="4350288"/>
          </a:xfrm>
        </p:spPr>
        <p:txBody>
          <a:bodyPr>
            <a:normAutofit fontScale="70000" lnSpcReduction="20000"/>
          </a:bodyPr>
          <a:lstStyle/>
          <a:p>
            <a:pPr marL="0" indent="0" algn="ctr" rtl="0">
              <a:buNone/>
            </a:pPr>
            <a:r>
              <a:rPr lang="ru-RU" b="1" i="1" u="sng" dirty="0" smtClean="0">
                <a:latin typeface="Georgia"/>
                <a:cs typeface="Georgia"/>
              </a:rPr>
              <a:t>Непосредственный эффект</a:t>
            </a:r>
          </a:p>
          <a:p>
            <a:pPr algn="l" rtl="0"/>
            <a:r>
              <a:rPr lang="ru-RU" b="1" dirty="0" smtClean="0">
                <a:latin typeface="Georgia"/>
                <a:cs typeface="Georgia"/>
              </a:rPr>
              <a:t>Сокращение срока первичной госпитализации</a:t>
            </a:r>
          </a:p>
          <a:p>
            <a:pPr algn="l" rtl="0"/>
            <a:r>
              <a:rPr lang="ru-RU" b="1" dirty="0" smtClean="0">
                <a:latin typeface="Georgia"/>
                <a:cs typeface="Georgia"/>
              </a:rPr>
              <a:t>Снижение частоты осложнений и повторных госпитализаций</a:t>
            </a:r>
          </a:p>
          <a:p>
            <a:pPr algn="l" rtl="0"/>
            <a:r>
              <a:rPr lang="ru-RU" b="1" dirty="0" smtClean="0">
                <a:latin typeface="Georgia"/>
                <a:cs typeface="Georgia"/>
              </a:rPr>
              <a:t>Снижение зависимости пациента</a:t>
            </a:r>
          </a:p>
          <a:p>
            <a:pPr algn="l" rtl="0"/>
            <a:r>
              <a:rPr lang="ru-RU" b="1" dirty="0" smtClean="0">
                <a:latin typeface="Georgia"/>
                <a:cs typeface="Georgia"/>
              </a:rPr>
              <a:t>Снижении обременения членов семьи пациента</a:t>
            </a:r>
          </a:p>
          <a:p>
            <a:pPr algn="l" rtl="0"/>
            <a:r>
              <a:rPr lang="ru-RU" b="1" dirty="0" smtClean="0">
                <a:latin typeface="Georgia"/>
                <a:cs typeface="Georgia"/>
              </a:rPr>
              <a:t>Снижение уровня и степени </a:t>
            </a:r>
            <a:r>
              <a:rPr lang="ru-RU" b="1" dirty="0" err="1" smtClean="0">
                <a:latin typeface="Georgia"/>
                <a:cs typeface="Georgia"/>
              </a:rPr>
              <a:t>инвалидизации</a:t>
            </a:r>
            <a:endParaRPr lang="ru-RU" b="1" dirty="0" smtClean="0">
              <a:latin typeface="Georgia"/>
              <a:cs typeface="Georgia"/>
            </a:endParaRPr>
          </a:p>
          <a:p>
            <a:pPr marL="0" indent="0" algn="ctr" rtl="0">
              <a:buNone/>
            </a:pPr>
            <a:r>
              <a:rPr lang="ru-RU" b="1" i="1" u="sng" dirty="0" smtClean="0">
                <a:latin typeface="Georgia"/>
                <a:cs typeface="Georgia"/>
              </a:rPr>
              <a:t>Отсроченный эффект</a:t>
            </a:r>
          </a:p>
          <a:p>
            <a:pPr algn="l" rtl="0"/>
            <a:r>
              <a:rPr lang="ru-RU" b="1" dirty="0">
                <a:latin typeface="Georgia"/>
                <a:cs typeface="Georgia"/>
              </a:rPr>
              <a:t>Снижение затрат на медицинскую помощь</a:t>
            </a:r>
          </a:p>
          <a:p>
            <a:pPr algn="l" rtl="0"/>
            <a:r>
              <a:rPr lang="ru-RU" b="1" dirty="0" smtClean="0">
                <a:latin typeface="Georgia"/>
                <a:cs typeface="Georgia"/>
              </a:rPr>
              <a:t>Снижение </a:t>
            </a:r>
            <a:r>
              <a:rPr lang="ru-RU" b="1" dirty="0">
                <a:latin typeface="Georgia"/>
                <a:cs typeface="Georgia"/>
              </a:rPr>
              <a:t>затрат на социальную </a:t>
            </a:r>
            <a:r>
              <a:rPr lang="ru-RU" b="1" dirty="0" smtClean="0">
                <a:latin typeface="Georgia"/>
                <a:cs typeface="Georgia"/>
              </a:rPr>
              <a:t>помощь</a:t>
            </a:r>
          </a:p>
          <a:p>
            <a:pPr algn="l" rtl="0"/>
            <a:r>
              <a:rPr lang="ru-RU" b="1" dirty="0" smtClean="0">
                <a:latin typeface="Georgia"/>
                <a:cs typeface="Georgia"/>
              </a:rPr>
              <a:t>Повышение эффективности расходования средств на медицинскую и социальную реабилитацию</a:t>
            </a:r>
          </a:p>
          <a:p>
            <a:pPr algn="l" rtl="0"/>
            <a:endParaRPr lang="ru-RU" b="1" dirty="0" smtClean="0">
              <a:latin typeface="Georgia"/>
              <a:cs typeface="Georgia"/>
            </a:endParaRPr>
          </a:p>
          <a:p>
            <a:pPr algn="l" rtl="0"/>
            <a:endParaRPr lang="he-IL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7953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728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Georgia"/>
                <a:cs typeface="Georgia"/>
              </a:rPr>
              <a:t>Глобальные цели медицинской реабилитации в России</a:t>
            </a:r>
            <a:endParaRPr lang="ru-RU" sz="3600" dirty="0">
              <a:latin typeface="Georgia"/>
              <a:cs typeface="Georgi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284117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Georgia"/>
                <a:cs typeface="Georgia"/>
              </a:rPr>
              <a:t>Улучшение качества жизни пациента</a:t>
            </a:r>
          </a:p>
          <a:p>
            <a:r>
              <a:rPr lang="ru-RU" sz="2000" dirty="0" smtClean="0">
                <a:latin typeface="Georgia"/>
                <a:cs typeface="Georgia"/>
              </a:rPr>
              <a:t>Предупреждение инвалидности</a:t>
            </a:r>
          </a:p>
          <a:p>
            <a:r>
              <a:rPr lang="ru-RU" sz="2000" dirty="0" smtClean="0">
                <a:latin typeface="Georgia"/>
                <a:cs typeface="Georgia"/>
              </a:rPr>
              <a:t>Снижение уровня </a:t>
            </a:r>
            <a:r>
              <a:rPr lang="ru-RU" sz="2000" dirty="0" err="1" smtClean="0">
                <a:latin typeface="Georgia"/>
                <a:cs typeface="Georgia"/>
              </a:rPr>
              <a:t>инвалидизации</a:t>
            </a:r>
            <a:r>
              <a:rPr lang="ru-RU" sz="2000" dirty="0" smtClean="0">
                <a:latin typeface="Georgia"/>
                <a:cs typeface="Georgia"/>
              </a:rPr>
              <a:t> при значительном повреждении</a:t>
            </a:r>
            <a:endParaRPr lang="ru-RU" sz="2000" dirty="0">
              <a:latin typeface="Georgia"/>
              <a:cs typeface="Georgi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581128"/>
            <a:ext cx="83575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eorgia"/>
                <a:cs typeface="Georgia"/>
              </a:rPr>
              <a:t>Излечение заболевания не обязательная цель проведения мероприятий </a:t>
            </a:r>
          </a:p>
          <a:p>
            <a:r>
              <a:rPr lang="ru-RU" dirty="0" smtClean="0">
                <a:latin typeface="Georgia"/>
                <a:cs typeface="Georgia"/>
              </a:rPr>
              <a:t>по медицинской реабилитации. Главная цель – максимально возможное</a:t>
            </a:r>
          </a:p>
          <a:p>
            <a:r>
              <a:rPr lang="ru-RU" dirty="0">
                <a:latin typeface="Georgia"/>
                <a:cs typeface="Georgia"/>
              </a:rPr>
              <a:t>у</a:t>
            </a:r>
            <a:r>
              <a:rPr lang="ru-RU" dirty="0" smtClean="0">
                <a:latin typeface="Georgia"/>
                <a:cs typeface="Georgia"/>
              </a:rPr>
              <a:t>лучшение качества жизни после заболевания, в </a:t>
            </a:r>
            <a:r>
              <a:rPr lang="ru-RU" dirty="0" err="1" smtClean="0">
                <a:latin typeface="Georgia"/>
                <a:cs typeface="Georgia"/>
              </a:rPr>
              <a:t>т.ч</a:t>
            </a:r>
            <a:r>
              <a:rPr lang="ru-RU" dirty="0" smtClean="0">
                <a:latin typeface="Georgia"/>
                <a:cs typeface="Georgia"/>
              </a:rPr>
              <a:t>. и при невозможности</a:t>
            </a:r>
          </a:p>
          <a:p>
            <a:r>
              <a:rPr lang="ru-RU" dirty="0">
                <a:latin typeface="Georgia"/>
                <a:cs typeface="Georgia"/>
              </a:rPr>
              <a:t>и</a:t>
            </a:r>
            <a:r>
              <a:rPr lang="ru-RU" dirty="0" smtClean="0">
                <a:latin typeface="Georgia"/>
                <a:cs typeface="Georgia"/>
              </a:rPr>
              <a:t>злечения в принципе</a:t>
            </a:r>
            <a:endParaRPr lang="ru-RU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6702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87829" y="4183714"/>
            <a:ext cx="8208912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362" y="3140968"/>
            <a:ext cx="820891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9762" y="2060848"/>
            <a:ext cx="8208912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Медицинская реабилитация на </a:t>
            </a:r>
            <a:r>
              <a:rPr lang="en-US" sz="2400" b="1" dirty="0" smtClean="0">
                <a:latin typeface="Georgia" pitchFamily="18" charset="0"/>
              </a:rPr>
              <a:t>II</a:t>
            </a:r>
            <a:r>
              <a:rPr lang="ru-RU" sz="2400" b="1" dirty="0" smtClean="0">
                <a:latin typeface="Georgia" pitchFamily="18" charset="0"/>
              </a:rPr>
              <a:t> и</a:t>
            </a:r>
            <a:r>
              <a:rPr lang="en-US" sz="2400" b="1" dirty="0" smtClean="0">
                <a:latin typeface="Georgia" pitchFamily="18" charset="0"/>
              </a:rPr>
              <a:t>  III</a:t>
            </a:r>
            <a:r>
              <a:rPr lang="ru-RU" sz="2400" b="1" dirty="0" smtClean="0">
                <a:latin typeface="Georgia" pitchFamily="18" charset="0"/>
              </a:rPr>
              <a:t> этапах организовывается по трем основным моделям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784" y="1600200"/>
            <a:ext cx="7889015" cy="4525963"/>
          </a:xfrm>
        </p:spPr>
        <p:txBody>
          <a:bodyPr>
            <a:normAutofit fontScale="92500" lnSpcReduction="10000"/>
          </a:bodyPr>
          <a:lstStyle/>
          <a:p>
            <a:endParaRPr lang="ru-RU" sz="1800" b="1" dirty="0" smtClean="0">
              <a:latin typeface="Georgia" pitchFamily="18" charset="0"/>
            </a:endParaRPr>
          </a:p>
          <a:p>
            <a:endParaRPr lang="ru-RU" sz="1800" b="1" dirty="0">
              <a:latin typeface="Georgia" pitchFamily="18" charset="0"/>
            </a:endParaRPr>
          </a:p>
          <a:p>
            <a:r>
              <a:rPr lang="ru-RU" sz="1800" b="1" dirty="0" smtClean="0">
                <a:latin typeface="Georgia" pitchFamily="18" charset="0"/>
              </a:rPr>
              <a:t>пациентов </a:t>
            </a:r>
            <a:r>
              <a:rPr lang="ru-RU" sz="1800" b="1" dirty="0">
                <a:latin typeface="Georgia" pitchFamily="18" charset="0"/>
              </a:rPr>
              <a:t>с нарушением функции периферической нервной системы и опорно-двигательного </a:t>
            </a:r>
            <a:r>
              <a:rPr lang="ru-RU" sz="1800" b="1" dirty="0" smtClean="0">
                <a:latin typeface="Georgia" pitchFamily="18" charset="0"/>
              </a:rPr>
              <a:t>аппарата</a:t>
            </a:r>
          </a:p>
          <a:p>
            <a:endParaRPr lang="ru-RU" sz="1800" b="1" dirty="0">
              <a:latin typeface="Georgia" pitchFamily="18" charset="0"/>
            </a:endParaRPr>
          </a:p>
          <a:p>
            <a:endParaRPr lang="en-US" sz="1800" b="1" dirty="0" smtClean="0">
              <a:latin typeface="Georgia" pitchFamily="18" charset="0"/>
            </a:endParaRPr>
          </a:p>
          <a:p>
            <a:r>
              <a:rPr lang="ru-RU" sz="1800" b="1" dirty="0" smtClean="0">
                <a:latin typeface="Georgia" pitchFamily="18" charset="0"/>
              </a:rPr>
              <a:t>пациентов с нарушением функции центральной нервной системы</a:t>
            </a:r>
          </a:p>
          <a:p>
            <a:endParaRPr lang="ru-RU" sz="1800" b="1" dirty="0">
              <a:latin typeface="Georgia" pitchFamily="18" charset="0"/>
            </a:endParaRPr>
          </a:p>
          <a:p>
            <a:endParaRPr lang="en-US" sz="1800" b="1" dirty="0" smtClean="0">
              <a:latin typeface="Georgia" pitchFamily="18" charset="0"/>
            </a:endParaRPr>
          </a:p>
          <a:p>
            <a:r>
              <a:rPr lang="ru-RU" sz="1800" b="1" dirty="0" smtClean="0">
                <a:latin typeface="Georgia" pitchFamily="18" charset="0"/>
              </a:rPr>
              <a:t>пациентов с соматическими заболеваниями</a:t>
            </a:r>
            <a:r>
              <a:rPr lang="ru-RU" sz="1800" b="1" dirty="0">
                <a:latin typeface="Georgia" pitchFamily="18" charset="0"/>
              </a:rPr>
              <a:t/>
            </a:r>
            <a:br>
              <a:rPr lang="ru-RU" sz="1800" b="1" dirty="0">
                <a:latin typeface="Georgia" pitchFamily="18" charset="0"/>
              </a:rPr>
            </a:br>
            <a:r>
              <a:rPr lang="ru-RU" sz="1800" b="1" dirty="0">
                <a:latin typeface="Georgia" pitchFamily="18" charset="0"/>
              </a:rPr>
              <a:t/>
            </a:r>
            <a:br>
              <a:rPr lang="ru-RU" sz="1800" b="1" dirty="0">
                <a:latin typeface="Georgia" pitchFamily="18" charset="0"/>
              </a:rPr>
            </a:br>
            <a:endParaRPr lang="ru-RU" sz="1800" b="1" dirty="0" smtClean="0">
              <a:latin typeface="Georgia" pitchFamily="18" charset="0"/>
            </a:endParaRPr>
          </a:p>
          <a:p>
            <a:endParaRPr lang="ru-RU" sz="1800" b="1" dirty="0">
              <a:latin typeface="Georgia" pitchFamily="18" charset="0"/>
            </a:endParaRPr>
          </a:p>
          <a:p>
            <a:endParaRPr lang="ru-RU" sz="1800" b="1" dirty="0" smtClean="0">
              <a:latin typeface="Georgia" pitchFamily="18" charset="0"/>
            </a:endParaRPr>
          </a:p>
          <a:p>
            <a:r>
              <a:rPr lang="ru-RU" sz="1400" b="1" dirty="0" smtClean="0">
                <a:latin typeface="Georgia" pitchFamily="18" charset="0"/>
              </a:rPr>
              <a:t>ГАРАНТ.РУ</a:t>
            </a:r>
            <a:r>
              <a:rPr lang="ru-RU" sz="1400" b="1" dirty="0">
                <a:latin typeface="Georgia" pitchFamily="18" charset="0"/>
              </a:rPr>
              <a:t>: </a:t>
            </a:r>
            <a:r>
              <a:rPr lang="ru-RU" sz="1400" b="1" dirty="0">
                <a:latin typeface="Georgia" pitchFamily="18" charset="0"/>
                <a:hlinkClick r:id="rId2"/>
              </a:rPr>
              <a:t>http://www.garant.ru/products/ipo/prime/doc/70230294/#ixzz3Kg4ofZpz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3191" y="4715662"/>
            <a:ext cx="2607951" cy="3762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0000"/>
                </a:solidFill>
                <a:latin typeface="Georgia"/>
                <a:cs typeface="Georgia"/>
              </a:rPr>
              <a:t>кардиореабилитация</a:t>
            </a:r>
            <a:endParaRPr lang="ru-RU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1" y="3699715"/>
            <a:ext cx="2775541" cy="3226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Georgia"/>
                <a:cs typeface="Georgia"/>
              </a:rPr>
              <a:t>нейрореабилитация</a:t>
            </a:r>
            <a:endParaRPr lang="ru-RU" sz="1400" b="1" dirty="0">
              <a:solidFill>
                <a:schemeClr val="tx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5249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030022"/>
              </p:ext>
            </p:extLst>
          </p:nvPr>
        </p:nvGraphicFramePr>
        <p:xfrm>
          <a:off x="-417725" y="116981"/>
          <a:ext cx="12598586" cy="691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782669"/>
              </p:ext>
            </p:extLst>
          </p:nvPr>
        </p:nvGraphicFramePr>
        <p:xfrm>
          <a:off x="1" y="-1"/>
          <a:ext cx="6767144" cy="691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0762" y="5147156"/>
            <a:ext cx="3141292" cy="14157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Georgia"/>
                <a:cs typeface="Georgia"/>
              </a:rPr>
              <a:t>Существующая система здравоохранения субъекта и РФ</a:t>
            </a:r>
            <a:endParaRPr lang="ru-RU" dirty="0">
              <a:latin typeface="Georgia"/>
              <a:cs typeface="Georgia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21027" y="4695944"/>
            <a:ext cx="0" cy="4512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7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лайд06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3" r="-1"/>
          <a:stretch/>
        </p:blipFill>
        <p:spPr>
          <a:xfrm>
            <a:off x="-1" y="-1"/>
            <a:ext cx="9149080" cy="67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7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лайд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" y="0"/>
            <a:ext cx="8980571" cy="67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7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43481" y="324815"/>
            <a:ext cx="3331569" cy="1847686"/>
            <a:chOff x="3856521" y="1362927"/>
            <a:chExt cx="2364748" cy="118237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56521" y="1362927"/>
              <a:ext cx="2364748" cy="118237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891152" y="1397558"/>
              <a:ext cx="2295486" cy="1113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>
                  <a:latin typeface="Georgia"/>
                  <a:cs typeface="Georgia"/>
                </a:rPr>
                <a:t>Количество </a:t>
              </a:r>
              <a:r>
                <a:rPr lang="ru-RU" sz="2100" kern="1200" dirty="0" err="1" smtClean="0">
                  <a:latin typeface="Georgia"/>
                  <a:cs typeface="Georgia"/>
                </a:rPr>
                <a:t>внестационарных</a:t>
              </a:r>
              <a:r>
                <a:rPr lang="ru-RU" sz="2100" kern="1200" dirty="0" smtClean="0">
                  <a:latin typeface="Georgia"/>
                  <a:cs typeface="Georgia"/>
                </a:rPr>
                <a:t> форм МР</a:t>
              </a:r>
              <a:endParaRPr lang="ru-RU" sz="2100" kern="1200" dirty="0">
                <a:latin typeface="Georgia"/>
                <a:cs typeface="Georgia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80525" y="2898394"/>
            <a:ext cx="3345735" cy="2957942"/>
            <a:chOff x="6653085" y="1354435"/>
            <a:chExt cx="2354614" cy="1177307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653085" y="1354435"/>
              <a:ext cx="2354614" cy="117730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687567" y="1388917"/>
              <a:ext cx="2285650" cy="110834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i="1" kern="1200" dirty="0" smtClean="0">
                  <a:latin typeface="Georgia"/>
                  <a:cs typeface="Georgia"/>
                </a:rPr>
                <a:t>Реабилитационный дневной стационар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Georgia"/>
                  <a:cs typeface="Georgia"/>
                </a:rPr>
                <a:t>РО поликлиники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Georgia"/>
                  <a:cs typeface="Georgia"/>
                </a:rPr>
                <a:t>РО санатория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Georgia"/>
                  <a:cs typeface="Georgia"/>
                </a:rPr>
                <a:t>Дистанционная реабилитация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Georgia"/>
                  <a:cs typeface="Georgia"/>
                </a:rPr>
                <a:t>Работа с родственниками</a:t>
              </a:r>
              <a:endParaRPr lang="ru-RU" kern="1200" dirty="0">
                <a:latin typeface="Georgia"/>
                <a:cs typeface="Georgia"/>
              </a:endParaRPr>
            </a:p>
          </p:txBody>
        </p:sp>
      </p:grpSp>
      <p:pic>
        <p:nvPicPr>
          <p:cNvPr id="14" name="Изображение 13" descr="Слайд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33" y="224304"/>
            <a:ext cx="5050879" cy="3788159"/>
          </a:xfrm>
          <a:prstGeom prst="rect">
            <a:avLst/>
          </a:prstGeom>
        </p:spPr>
      </p:pic>
      <p:pic>
        <p:nvPicPr>
          <p:cNvPr id="23" name="Изображение 22" descr="Слайд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58" y="3617474"/>
            <a:ext cx="4411176" cy="30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40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1682</Words>
  <Application>Microsoft Macintosh PowerPoint</Application>
  <PresentationFormat>Экран (4:3)</PresentationFormat>
  <Paragraphs>360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«Кардио- и нейрореабилитация в практике врача-терапевта участкового» –  главный внештатный специалист по медицинской реабилитации Минздрава России    Г.Е. Иванова </vt:lpstr>
      <vt:lpstr>Актуальность развития медицинской реабилитации.  Современные тенденции в здравоохранении </vt:lpstr>
      <vt:lpstr>Экономическая Целесообразность Реабилитации</vt:lpstr>
      <vt:lpstr>Глобальные цели медицинской реабилитации в России</vt:lpstr>
      <vt:lpstr>Медицинская реабилитация на II и  III этапах организовывается по трем основным моделям</vt:lpstr>
      <vt:lpstr>Презентация PowerPoint</vt:lpstr>
      <vt:lpstr>Презентация PowerPoint</vt:lpstr>
      <vt:lpstr>Презентация PowerPoint</vt:lpstr>
      <vt:lpstr>Презентация PowerPoint</vt:lpstr>
      <vt:lpstr>Разграничение медицинской и социальной реабилитации</vt:lpstr>
      <vt:lpstr>Презентация PowerPoint</vt:lpstr>
      <vt:lpstr>Определение потребности в реабилитационной помощи на каждом из ее этапов </vt:lpstr>
      <vt:lpstr>Амбулаторная Реабилитация</vt:lpstr>
      <vt:lpstr>Стратегии реабилитации</vt:lpstr>
      <vt:lpstr>Локальные цели третьего этапа медицинской реабилитации</vt:lpstr>
      <vt:lpstr>Задачи третьего этапа медицинской реабилитации</vt:lpstr>
      <vt:lpstr>Форма проведения - мультидисциплинарная</vt:lpstr>
      <vt:lpstr>Медицинская реабилитация в практике врача участкового терапевта/врача общей практики </vt:lpstr>
      <vt:lpstr>Основные методы</vt:lpstr>
      <vt:lpstr>Отличия  организации работы специалистов</vt:lpstr>
      <vt:lpstr>Презентация PowerPoint</vt:lpstr>
      <vt:lpstr>Современная идеология</vt:lpstr>
      <vt:lpstr> Основные принципы медицинской реабилитации</vt:lpstr>
      <vt:lpstr>Место проведения реабилитационных мероприятий</vt:lpstr>
      <vt:lpstr>Временные ограничения процесса медицинской реабилитации</vt:lpstr>
      <vt:lpstr>Мониторинг трудозатрат (часы) на реабилитацию на 1 пациенто -день в зависимости от  уровня МО</vt:lpstr>
      <vt:lpstr>Цель программы развития МР в РФ</vt:lpstr>
      <vt:lpstr>Презентация PowerPoint</vt:lpstr>
      <vt:lpstr>Рентабельность Реабилитологической Службы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«Кардио- и нейрореабилитация в практике врача-терапевта участкового» –  главный внештатный специалист по медицинской реабилитации Минздрава России    Г.Е. Иванова </dc:title>
  <dc:creator>mac 1</dc:creator>
  <cp:lastModifiedBy>mac 1</cp:lastModifiedBy>
  <cp:revision>11</cp:revision>
  <dcterms:created xsi:type="dcterms:W3CDTF">2016-02-28T12:06:56Z</dcterms:created>
  <dcterms:modified xsi:type="dcterms:W3CDTF">2016-02-29T06:19:53Z</dcterms:modified>
</cp:coreProperties>
</file>