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embeddedFontLst>
    <p:embeddedFont>
      <p:font typeface="Hattori Hanzo" panose="020B0604020202020204" charset="0"/>
      <p:regular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mbria" panose="02040503050406030204" pitchFamily="18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22" autoAdjust="0"/>
  </p:normalViewPr>
  <p:slideViewPr>
    <p:cSldViewPr>
      <p:cViewPr>
        <p:scale>
          <a:sx n="72" d="100"/>
          <a:sy n="72" d="100"/>
        </p:scale>
        <p:origin x="-1637" y="-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16633"/>
            <a:ext cx="7200800" cy="302433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Hattori Hanzo" panose="020B0604020202020204" charset="0"/>
                <a:cs typeface="Hattori Hanzo" panose="020B0604020202020204" charset="0"/>
              </a:rPr>
              <a:t>ГБОУ ВПО Рязанский </a:t>
            </a:r>
            <a:r>
              <a:rPr lang="ru-RU" sz="2000" dirty="0">
                <a:solidFill>
                  <a:srgbClr val="002060"/>
                </a:solidFill>
                <a:latin typeface="Hattori Hanzo" panose="020B0604020202020204" charset="0"/>
                <a:cs typeface="Hattori Hanzo" panose="020B0604020202020204" charset="0"/>
              </a:rPr>
              <a:t>государственный медицинский</a:t>
            </a:r>
            <a:br>
              <a:rPr lang="ru-RU" sz="2000" dirty="0">
                <a:solidFill>
                  <a:srgbClr val="002060"/>
                </a:solidFill>
                <a:latin typeface="Hattori Hanzo" panose="020B0604020202020204" charset="0"/>
                <a:cs typeface="Hattori Hanzo" panose="020B0604020202020204" charset="0"/>
              </a:rPr>
            </a:br>
            <a:r>
              <a:rPr lang="ru-RU" sz="2000" dirty="0">
                <a:solidFill>
                  <a:srgbClr val="002060"/>
                </a:solidFill>
                <a:latin typeface="Hattori Hanzo" panose="020B0604020202020204" charset="0"/>
                <a:cs typeface="Hattori Hanzo" panose="020B0604020202020204" charset="0"/>
              </a:rPr>
              <a:t>институт </a:t>
            </a:r>
            <a:r>
              <a:rPr lang="ru-RU" sz="2000" dirty="0" smtClean="0">
                <a:solidFill>
                  <a:srgbClr val="002060"/>
                </a:solidFill>
                <a:latin typeface="Hattori Hanzo" panose="020B0604020202020204" charset="0"/>
                <a:cs typeface="Hattori Hanzo" panose="020B0604020202020204" charset="0"/>
              </a:rPr>
              <a:t>имени академика И.П. Павлова </a:t>
            </a:r>
            <a:br>
              <a:rPr lang="ru-RU" sz="2000" dirty="0" smtClean="0">
                <a:solidFill>
                  <a:srgbClr val="002060"/>
                </a:solidFill>
                <a:latin typeface="Hattori Hanzo" panose="020B0604020202020204" charset="0"/>
                <a:cs typeface="Hattori Hanzo" panose="020B060402020202020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Hattori Hanzo" panose="020B0604020202020204" charset="0"/>
                <a:cs typeface="Hattori Hanzo" panose="020B0604020202020204" charset="0"/>
              </a:rPr>
              <a:t>Министерства Здравоохранения Российской Федерации </a:t>
            </a:r>
            <a:r>
              <a:rPr lang="ru-RU" sz="2400" dirty="0" smtClean="0">
                <a:solidFill>
                  <a:srgbClr val="002060"/>
                </a:solidFill>
                <a:latin typeface="Hattori Hanzo" panose="020B0604020202020204" charset="0"/>
                <a:cs typeface="Hattori Hanzo" panose="020B060402020202020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Hattori Hanzo" panose="020B0604020202020204" charset="0"/>
                <a:cs typeface="Hattori Hanzo" panose="020B060402020202020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Hattori Hanzo" panose="020B0604020202020204" charset="0"/>
                <a:cs typeface="Hattori Hanzo" panose="020B060402020202020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Hattori Hanzo" panose="020B0604020202020204" charset="0"/>
                <a:cs typeface="Hattori Hanzo" panose="020B060402020202020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Hattori Hanzo" panose="020B0604020202020204" charset="0"/>
                <a:cs typeface="Hattori Hanzo" panose="020B060402020202020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Hattori Hanzo" panose="020B0604020202020204" charset="0"/>
                <a:cs typeface="Hattori Hanzo" panose="020B0604020202020204" charset="0"/>
              </a:rPr>
            </a:br>
            <a:r>
              <a:rPr lang="ru-RU" sz="2400" dirty="0">
                <a:solidFill>
                  <a:srgbClr val="002060"/>
                </a:solidFill>
                <a:latin typeface="Hattori Hanzo" panose="020B0604020202020204" charset="0"/>
                <a:cs typeface="Hattori Hanzo" panose="020B060402020202020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Hattori Hanzo" panose="020B0604020202020204" charset="0"/>
                <a:cs typeface="Hattori Hanzo" panose="020B0604020202020204" charset="0"/>
              </a:rPr>
            </a:br>
            <a:r>
              <a:rPr lang="ru-RU" sz="2400" b="1" dirty="0">
                <a:solidFill>
                  <a:srgbClr val="002060"/>
                </a:solidFill>
                <a:latin typeface="BravoRG" pitchFamily="50" charset="0"/>
              </a:rPr>
              <a:t>Доклад-рецензия на рабочую программу </a:t>
            </a:r>
            <a:r>
              <a:rPr lang="ru-RU" sz="2400" b="1" dirty="0" smtClean="0">
                <a:solidFill>
                  <a:srgbClr val="002060"/>
                </a:solidFill>
                <a:latin typeface="BravoRG" pitchFamily="50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BravoRG" pitchFamily="50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ravoRG" pitchFamily="50" charset="0"/>
              </a:rPr>
              <a:t>дисциплины </a:t>
            </a:r>
            <a:r>
              <a:rPr lang="ru-RU" sz="2400" b="1" dirty="0">
                <a:solidFill>
                  <a:srgbClr val="002060"/>
                </a:solidFill>
                <a:latin typeface="BravoRG" pitchFamily="50" charset="0"/>
              </a:rPr>
              <a:t>«Поликлиническая терапия»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212976"/>
            <a:ext cx="5544616" cy="2880320"/>
          </a:xfrm>
        </p:spPr>
        <p:txBody>
          <a:bodyPr>
            <a:normAutofit/>
          </a:bodyPr>
          <a:lstStyle/>
          <a:p>
            <a:pPr algn="l"/>
            <a:endParaRPr lang="ru-RU" sz="2400" dirty="0" smtClean="0">
              <a:solidFill>
                <a:srgbClr val="002060"/>
              </a:solidFill>
              <a:latin typeface="Hattori Hanzo" panose="02000506020000020003" pitchFamily="2" charset="0"/>
            </a:endParaRPr>
          </a:p>
          <a:p>
            <a:pPr algn="l"/>
            <a:endParaRPr lang="ru-RU" sz="2400" dirty="0">
              <a:solidFill>
                <a:srgbClr val="002060"/>
              </a:solidFill>
              <a:latin typeface="Hattori Hanzo" panose="02000506020000020003" pitchFamily="2" charset="0"/>
            </a:endParaRP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Hattori Hanzo" panose="02000506020000020003" pitchFamily="2" charset="0"/>
              </a:rPr>
              <a:t>Низов Алексей </a:t>
            </a:r>
            <a:r>
              <a:rPr lang="ru-RU" sz="2400" dirty="0">
                <a:solidFill>
                  <a:srgbClr val="002060"/>
                </a:solidFill>
                <a:latin typeface="Hattori Hanzo" panose="02000506020000020003" pitchFamily="2" charset="0"/>
              </a:rPr>
              <a:t>Александрович  </a:t>
            </a:r>
            <a:r>
              <a:rPr lang="ru-RU" sz="2400" dirty="0" smtClean="0">
                <a:solidFill>
                  <a:srgbClr val="002060"/>
                </a:solidFill>
                <a:latin typeface="Hattori Hanzo" panose="02000506020000020003" pitchFamily="2" charset="0"/>
              </a:rPr>
              <a:t>    </a:t>
            </a:r>
            <a:r>
              <a:rPr lang="ru-RU" sz="1800" dirty="0" smtClean="0">
                <a:solidFill>
                  <a:srgbClr val="002060"/>
                </a:solidFill>
                <a:latin typeface="Hattori Hanzo" panose="02000506020000020003" pitchFamily="2" charset="0"/>
              </a:rPr>
              <a:t>заведующий </a:t>
            </a:r>
            <a:r>
              <a:rPr lang="ru-RU" sz="1800" dirty="0">
                <a:solidFill>
                  <a:srgbClr val="002060"/>
                </a:solidFill>
                <a:latin typeface="Hattori Hanzo" panose="02000506020000020003" pitchFamily="2" charset="0"/>
              </a:rPr>
              <a:t>кафедрой внутренних болезней и поликлинической терапии</a:t>
            </a:r>
          </a:p>
          <a:p>
            <a:pPr algn="l"/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475966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4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7620000" cy="796908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Hattori Hanzo" panose="02000506020000020003" pitchFamily="2" charset="0"/>
              </a:rPr>
              <a:t>Сопоставление распределения часов на поликлиническую </a:t>
            </a:r>
            <a:r>
              <a:rPr lang="ru-RU" sz="2400" b="1" dirty="0" smtClean="0">
                <a:solidFill>
                  <a:srgbClr val="002060"/>
                </a:solidFill>
                <a:latin typeface="Hattori Hanzo" panose="02000506020000020003" pitchFamily="2" charset="0"/>
              </a:rPr>
              <a:t>терапию за </a:t>
            </a:r>
            <a:r>
              <a:rPr lang="ru-RU" sz="2400" b="1" dirty="0">
                <a:solidFill>
                  <a:srgbClr val="002060"/>
                </a:solidFill>
                <a:latin typeface="Hattori Hanzo" panose="02000506020000020003" pitchFamily="2" charset="0"/>
              </a:rPr>
              <a:t>последние 25 лет</a:t>
            </a:r>
            <a:r>
              <a:rPr lang="ru-RU" sz="2400" dirty="0">
                <a:latin typeface="Hattori Hanzo" panose="02000506020000020003" pitchFamily="2" charset="0"/>
              </a:rPr>
              <a:t/>
            </a:r>
            <a:br>
              <a:rPr lang="ru-RU" sz="2400" dirty="0">
                <a:latin typeface="Hattori Hanzo" panose="02000506020000020003" pitchFamily="2" charset="0"/>
              </a:rPr>
            </a:br>
            <a:endParaRPr lang="ru-RU" sz="2400" dirty="0">
              <a:latin typeface="Hattori Hanzo" panose="02000506020000020003" pitchFamily="2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131260"/>
              </p:ext>
            </p:extLst>
          </p:nvPr>
        </p:nvGraphicFramePr>
        <p:xfrm>
          <a:off x="142844" y="1412774"/>
          <a:ext cx="8245580" cy="5047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8760"/>
                <a:gridCol w="1000132"/>
                <a:gridCol w="1928256"/>
                <a:gridCol w="1584176"/>
                <a:gridCol w="720080"/>
                <a:gridCol w="576064"/>
                <a:gridCol w="1008112"/>
              </a:tblGrid>
              <a:tr h="107557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Программы по поликлинической подготовке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Общая трудоемкость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(недели,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з.е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., часы)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Практические занятия 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ПЗ, КПЗ)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Лекции 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часах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Экзамен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(часы)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Цель подготовки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 anchor="ctr"/>
                </a:tc>
              </a:tr>
              <a:tr h="34428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2 ММИ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им.Н.И.Пирогова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10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нед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10 нед.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Лечебное дело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 anchor="ctr"/>
                </a:tc>
              </a:tr>
              <a:tr h="34428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1 МОЛМИ им И.И.Сеченова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8  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нед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8    нед.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16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28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Все другие вузы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6,5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нед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6,5 нед.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28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ГОС программы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2,5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нед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.;  позже - + 5 курс =  </a:t>
                      </a:r>
                      <a:r>
                        <a:rPr lang="ru-RU" sz="1400" smtClean="0">
                          <a:solidFill>
                            <a:srgbClr val="002060"/>
                          </a:solidFill>
                          <a:effectLst/>
                        </a:rPr>
                        <a:t>118 часов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2,8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нед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28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ФГОС программа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9,10 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семестр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2,7 нед.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1,9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нед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.  (68 час.)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28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есть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Врач общей практики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 anchor="ctr"/>
                </a:tc>
              </a:tr>
              <a:tr h="344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11,12 семестр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4,6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нед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3,3 нед. (118 час.)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50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Всего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7,3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нед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5,2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нед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. (186 час.)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78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2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Рецензируемая программа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11,12 семестр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8 </a:t>
                      </a:r>
                      <a:r>
                        <a:rPr lang="ru-RU" sz="1400" dirty="0" err="1">
                          <a:solidFill>
                            <a:srgbClr val="C00000"/>
                          </a:solidFill>
                          <a:effectLst/>
                        </a:rPr>
                        <a:t>з.е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. – 288 часов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5,5 </a:t>
                      </a:r>
                      <a:r>
                        <a:rPr lang="ru-RU" sz="1400" dirty="0" err="1">
                          <a:solidFill>
                            <a:srgbClr val="C00000"/>
                          </a:solidFill>
                          <a:effectLst/>
                        </a:rPr>
                        <a:t>з.е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. - 132+64 (81) самостоятельная работа =196 (213)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48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27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04" marR="4680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9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0"/>
            <a:ext cx="8072494" cy="65722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>
                <a:solidFill>
                  <a:srgbClr val="002060"/>
                </a:solidFill>
              </a:rPr>
              <a:t>На наш взгляд </a:t>
            </a:r>
            <a:r>
              <a:rPr lang="ru-RU" sz="2000" dirty="0" smtClean="0">
                <a:solidFill>
                  <a:srgbClr val="002060"/>
                </a:solidFill>
              </a:rPr>
              <a:t>нет очень </a:t>
            </a:r>
            <a:r>
              <a:rPr lang="ru-RU" sz="2000" dirty="0">
                <a:solidFill>
                  <a:srgbClr val="002060"/>
                </a:solidFill>
              </a:rPr>
              <a:t>важных компетенций, касающихся </a:t>
            </a:r>
            <a:r>
              <a:rPr lang="ru-RU" sz="2000" dirty="0" smtClean="0">
                <a:solidFill>
                  <a:srgbClr val="002060"/>
                </a:solidFill>
              </a:rPr>
              <a:t>: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Этических </a:t>
            </a:r>
            <a:r>
              <a:rPr lang="ru-RU" sz="2000" dirty="0">
                <a:solidFill>
                  <a:srgbClr val="002060"/>
                </a:solidFill>
              </a:rPr>
              <a:t>и </a:t>
            </a:r>
            <a:r>
              <a:rPr lang="ru-RU" sz="2000" dirty="0" err="1">
                <a:solidFill>
                  <a:srgbClr val="002060"/>
                </a:solidFill>
              </a:rPr>
              <a:t>деонтологических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аспектов </a:t>
            </a:r>
            <a:r>
              <a:rPr lang="ru-RU" sz="2000" dirty="0">
                <a:solidFill>
                  <a:srgbClr val="002060"/>
                </a:solidFill>
              </a:rPr>
              <a:t>характеристики амбулаторного </a:t>
            </a:r>
            <a:r>
              <a:rPr lang="ru-RU" sz="2000" dirty="0" smtClean="0">
                <a:solidFill>
                  <a:srgbClr val="002060"/>
                </a:solidFill>
              </a:rPr>
              <a:t>врача;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Умений </a:t>
            </a:r>
            <a:r>
              <a:rPr lang="ru-RU" sz="2000" dirty="0">
                <a:solidFill>
                  <a:srgbClr val="002060"/>
                </a:solidFill>
              </a:rPr>
              <a:t>и навыков использования консультативного </a:t>
            </a:r>
            <a:r>
              <a:rPr lang="ru-RU" sz="2000" dirty="0" smtClean="0">
                <a:solidFill>
                  <a:srgbClr val="002060"/>
                </a:solidFill>
              </a:rPr>
              <a:t>метода;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Н</a:t>
            </a:r>
            <a:r>
              <a:rPr lang="ru-RU" sz="2000" dirty="0" smtClean="0">
                <a:solidFill>
                  <a:srgbClr val="002060"/>
                </a:solidFill>
              </a:rPr>
              <a:t>авыков </a:t>
            </a:r>
            <a:r>
              <a:rPr lang="ru-RU" sz="2000" dirty="0">
                <a:solidFill>
                  <a:srgbClr val="002060"/>
                </a:solidFill>
              </a:rPr>
              <a:t>и </a:t>
            </a:r>
            <a:r>
              <a:rPr lang="ru-RU" sz="2000" dirty="0" smtClean="0">
                <a:solidFill>
                  <a:srgbClr val="002060"/>
                </a:solidFill>
              </a:rPr>
              <a:t>умений по </a:t>
            </a:r>
            <a:r>
              <a:rPr lang="ru-RU" sz="2000" dirty="0">
                <a:solidFill>
                  <a:srgbClr val="002060"/>
                </a:solidFill>
              </a:rPr>
              <a:t>проведению обследований населения, </a:t>
            </a:r>
            <a:r>
              <a:rPr lang="ru-RU" sz="2000" dirty="0" smtClean="0">
                <a:solidFill>
                  <a:srgbClr val="002060"/>
                </a:solidFill>
              </a:rPr>
              <a:t>для выявление </a:t>
            </a:r>
            <a:r>
              <a:rPr lang="ru-RU" sz="2000" dirty="0">
                <a:solidFill>
                  <a:srgbClr val="002060"/>
                </a:solidFill>
              </a:rPr>
              <a:t>наиболее частых опухолевых заболеваний;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Н</a:t>
            </a:r>
            <a:r>
              <a:rPr lang="ru-RU" sz="2000" dirty="0" smtClean="0">
                <a:solidFill>
                  <a:srgbClr val="002060"/>
                </a:solidFill>
              </a:rPr>
              <a:t>астороженности </a:t>
            </a:r>
            <a:r>
              <a:rPr lang="ru-RU" sz="2000" dirty="0">
                <a:solidFill>
                  <a:srgbClr val="002060"/>
                </a:solidFill>
              </a:rPr>
              <a:t>в отношении острых хирургических заболеваний и </a:t>
            </a:r>
            <a:r>
              <a:rPr lang="ru-RU" sz="2000" dirty="0" smtClean="0">
                <a:solidFill>
                  <a:srgbClr val="002060"/>
                </a:solidFill>
              </a:rPr>
              <a:t>осложнений, неврологических и других ургентных состояний;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Полезно было </a:t>
            </a:r>
            <a:r>
              <a:rPr lang="ru-RU" sz="2000" dirty="0">
                <a:solidFill>
                  <a:srgbClr val="002060"/>
                </a:solidFill>
              </a:rPr>
              <a:t>бы </a:t>
            </a:r>
            <a:r>
              <a:rPr lang="ru-RU" sz="2000" dirty="0" smtClean="0">
                <a:solidFill>
                  <a:srgbClr val="002060"/>
                </a:solidFill>
              </a:rPr>
              <a:t>расширить </a:t>
            </a:r>
            <a:r>
              <a:rPr lang="ru-RU" sz="2000" dirty="0">
                <a:solidFill>
                  <a:srgbClr val="002060"/>
                </a:solidFill>
              </a:rPr>
              <a:t>ПК-22 и включить применение немедикаментозных (физиотерапевтических, </a:t>
            </a:r>
            <a:r>
              <a:rPr lang="ru-RU" sz="2000" dirty="0" smtClean="0">
                <a:solidFill>
                  <a:srgbClr val="002060"/>
                </a:solidFill>
              </a:rPr>
              <a:t>диетических и прочих).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Компетенции по важности </a:t>
            </a:r>
            <a:r>
              <a:rPr lang="ru-RU" sz="2000" dirty="0">
                <a:solidFill>
                  <a:srgbClr val="002060"/>
                </a:solidFill>
              </a:rPr>
              <a:t>выявления ранних стадий заболевания, латентно и скрыто протекающих, что чрезвычайно важно для амбулаторного </a:t>
            </a:r>
            <a:r>
              <a:rPr lang="ru-RU" sz="2000" dirty="0" smtClean="0">
                <a:solidFill>
                  <a:srgbClr val="002060"/>
                </a:solidFill>
              </a:rPr>
              <a:t>звена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Компетенций </a:t>
            </a:r>
            <a:r>
              <a:rPr lang="ru-RU" sz="2000" dirty="0">
                <a:solidFill>
                  <a:srgbClr val="002060"/>
                </a:solidFill>
              </a:rPr>
              <a:t>касающихся длительной и комбинированной терапии хронических терапевтических заболеваний.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Нет </a:t>
            </a:r>
            <a:r>
              <a:rPr lang="ru-RU" sz="2000" dirty="0">
                <a:solidFill>
                  <a:srgbClr val="002060"/>
                </a:solidFill>
              </a:rPr>
              <a:t>важнейшей компетенции </a:t>
            </a:r>
            <a:r>
              <a:rPr lang="ru-RU" sz="2000" dirty="0" smtClean="0">
                <a:solidFill>
                  <a:srgbClr val="002060"/>
                </a:solidFill>
              </a:rPr>
              <a:t>-  </a:t>
            </a:r>
            <a:r>
              <a:rPr lang="ru-RU" sz="2000" dirty="0">
                <a:solidFill>
                  <a:srgbClr val="002060"/>
                </a:solidFill>
              </a:rPr>
              <a:t>овладение клиническим мышлением – по сути дела одной из главнейших и </a:t>
            </a:r>
            <a:r>
              <a:rPr lang="ru-RU" sz="2000" dirty="0" smtClean="0">
                <a:solidFill>
                  <a:srgbClr val="002060"/>
                </a:solidFill>
              </a:rPr>
              <a:t>необходимейших </a:t>
            </a:r>
            <a:r>
              <a:rPr lang="ru-RU" sz="2000" dirty="0">
                <a:solidFill>
                  <a:srgbClr val="002060"/>
                </a:solidFill>
              </a:rPr>
              <a:t>для выпускника.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В </a:t>
            </a:r>
            <a:r>
              <a:rPr lang="ru-RU" sz="2000" dirty="0">
                <a:solidFill>
                  <a:srgbClr val="002060"/>
                </a:solidFill>
              </a:rPr>
              <a:t>программе нет </a:t>
            </a:r>
            <a:r>
              <a:rPr lang="ru-RU" sz="2000" dirty="0" smtClean="0">
                <a:solidFill>
                  <a:srgbClr val="002060"/>
                </a:solidFill>
              </a:rPr>
              <a:t>ничего о </a:t>
            </a:r>
            <a:r>
              <a:rPr lang="ru-RU" sz="2000" dirty="0">
                <a:solidFill>
                  <a:srgbClr val="002060"/>
                </a:solidFill>
              </a:rPr>
              <a:t>соблюдении протоколов или стандартов оказания медицинской помощи.</a:t>
            </a:r>
          </a:p>
        </p:txBody>
      </p:sp>
    </p:spTree>
    <p:extLst>
      <p:ext uri="{BB962C8B-B14F-4D97-AF65-F5344CB8AC3E}">
        <p14:creationId xmlns:p14="http://schemas.microsoft.com/office/powerpoint/2010/main" val="18325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119438" y="-6034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"/>
              </a:rPr>
              <a:t>[АН1]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Это не относится  к  «Гистологии»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"/>
              </a:rPr>
              <a:t>[АН2]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 относится к «Нормальной физиологии»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"/>
              </a:rPr>
              <a:t>[АН3]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Правильнее говорить о заключении а не диагнозе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"/>
              </a:rPr>
              <a:t>[АН4]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Теория диагноза?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"/>
              </a:rPr>
              <a:t>[АН5]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Основы диагностики частной патологии?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"/>
              </a:rPr>
              <a:t>[АН6]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Ничего нет про первичную и вторичную профилактику, реабилитацию!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505234"/>
              </p:ext>
            </p:extLst>
          </p:nvPr>
        </p:nvGraphicFramePr>
        <p:xfrm>
          <a:off x="251520" y="18519"/>
          <a:ext cx="7992890" cy="6763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/>
                <a:gridCol w="1728191"/>
                <a:gridCol w="1440160"/>
                <a:gridCol w="2232248"/>
                <a:gridCol w="2160243"/>
              </a:tblGrid>
              <a:tr h="230437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Место дисциплины в структуре ОП</a:t>
                      </a:r>
                    </a:p>
                    <a:p>
                      <a:pPr algn="ctr"/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484" marR="43484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43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№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Наименование дисциплины (модуля)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Необходимый объём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0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знания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умения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владения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 anchor="ctr"/>
                </a:tc>
              </a:tr>
              <a:tr h="1308258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2.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Гистология, цитология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Гистологическое строение тканей органов человека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Использовать знания о строении тканей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 ….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в аспекте возникающих патологических состояний  </a:t>
                      </a:r>
                      <a:endParaRPr lang="ru-RU" sz="12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Это не относится  к  «Гистологии»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/>
                </a:tc>
              </a:tr>
              <a:tr h="2013871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3.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Нормальная физиология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Нормальные физиологические параметры функционирования организма человека.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Функциональные системы организма человека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при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Использовать полученные знания для интерпретации лабораторных и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……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C00000"/>
                          </a:solidFill>
                          <a:effectLst/>
                        </a:rPr>
                        <a:t>методов 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исследования, определения степени выраженности патологических состояний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Не относится к «Нормальной физиологии»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/>
                </a:tc>
              </a:tr>
              <a:tr h="1869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   5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Патофизиология, клиническая патофизиология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Основные патофизиологические изменения, возникающие при патологических состояниях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Интерпретировать результаты наиболее распространенных методов лабораторной  и инструментальной диагностики для выявления патологических процессов в органах и системах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Навыки постановки предварительного диагноза  на основании результатов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(?????) лабораторного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и инструментального обследования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пациентов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Правильнее говорить о заключении, а не диагнозе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77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507688"/>
              </p:ext>
            </p:extLst>
          </p:nvPr>
        </p:nvGraphicFramePr>
        <p:xfrm>
          <a:off x="323528" y="116632"/>
          <a:ext cx="8064896" cy="65947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851"/>
                <a:gridCol w="1536171"/>
                <a:gridCol w="1689788"/>
                <a:gridCol w="2227448"/>
                <a:gridCol w="2150638"/>
              </a:tblGrid>
              <a:tr h="1946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№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5" marR="4119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Наименование дисциплины (модуля)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5" marR="4119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Необходимый объём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5" marR="4119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7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знания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5" marR="41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умения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5" marR="41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владения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5" marR="41195" marT="0" marB="0" anchor="ctr"/>
                </a:tc>
              </a:tr>
              <a:tr h="959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   6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5" marR="41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Пропедевтика внутренних болезней, лучевая диагностика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5" marR="41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Методы клинического обследования больного и общую симптоматологию заболеваний </a:t>
                      </a:r>
                      <a:endParaRPr lang="ru-RU" sz="10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Теория диагноза?</a:t>
                      </a:r>
                      <a:endParaRPr kumimoji="0" lang="ru-RU" alt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5" marR="41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Производить осмотр и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физикальное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обследование пациента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5" marR="41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Навыки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физикального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обследования больных по органам и системам </a:t>
                      </a:r>
                      <a:endParaRPr lang="ru-RU" sz="10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Основы диагностики частной патологии?</a:t>
                      </a:r>
                      <a:endParaRPr kumimoji="0" lang="ru-RU" alt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5" marR="41195" marT="0" marB="0"/>
                </a:tc>
              </a:tr>
              <a:tr h="1624927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9.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5" marR="41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Факультетская терапия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5" marR="41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Этиологию, патогенез, клиническую картину наиболее распространенных нозологических форм 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5" marR="41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Распознать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основные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симптомы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наиболее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распространенных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нозологических форм; определить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стандартные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методы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обследования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для подтверждения диагноза; </a:t>
                      </a:r>
                      <a:r>
                        <a:rPr lang="ru-RU" sz="1000" dirty="0" err="1" smtClean="0">
                          <a:solidFill>
                            <a:srgbClr val="002060"/>
                          </a:solidFill>
                          <a:effectLst/>
                        </a:rPr>
                        <a:t>прове-сти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дифференциальную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диагностику в группе заболеваний со схожими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сим-</a:t>
                      </a:r>
                      <a:r>
                        <a:rPr lang="ru-RU" sz="1000" dirty="0" err="1" smtClean="0">
                          <a:solidFill>
                            <a:srgbClr val="002060"/>
                          </a:solidFill>
                          <a:effectLst/>
                        </a:rPr>
                        <a:t>птомами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;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поставить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предварительный  нозологический диагноз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5" marR="41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Навыки клинического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обследования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для выявления наиболее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распространенных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нозологических форм, составления плана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стандартного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(клинического, лабораторного,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инструментального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) обследования и их интерпретации; алгоритмом постановки  предварительного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нозологического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5" marR="41195" marT="0" marB="0"/>
                </a:tc>
              </a:tr>
              <a:tr h="1119651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10.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5" marR="41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Госпитальная терапия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5" marR="41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Основные патологические симптомы и синдромы в клинике внутренних болезней, спектр заболеваний и состояний,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…..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5" marR="41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Выделить ведущие синдромы; провести дифференциальный диагноз между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синдромосходными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болезнями; определить показания к ……..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5" marR="41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dirty="0">
                          <a:solidFill>
                            <a:srgbClr val="002060"/>
                          </a:solidFill>
                          <a:effectLst/>
                        </a:rPr>
                        <a:t>Алгоритм</a:t>
                      </a: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000" b="0" i="0" dirty="0">
                          <a:solidFill>
                            <a:srgbClr val="002060"/>
                          </a:solidFill>
                          <a:effectLst/>
                        </a:rPr>
                        <a:t>постановки</a:t>
                      </a: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000" b="0" i="0" dirty="0">
                          <a:solidFill>
                            <a:srgbClr val="002060"/>
                          </a:solidFill>
                          <a:effectLst/>
                        </a:rPr>
                        <a:t>развернутого</a:t>
                      </a: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000" b="0" i="0" dirty="0">
                          <a:solidFill>
                            <a:srgbClr val="002060"/>
                          </a:solidFill>
                          <a:effectLst/>
                        </a:rPr>
                        <a:t>клинического</a:t>
                      </a: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000" b="0" i="0" dirty="0">
                          <a:solidFill>
                            <a:srgbClr val="002060"/>
                          </a:solidFill>
                          <a:effectLst/>
                        </a:rPr>
                        <a:t>диагноза</a:t>
                      </a: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000" b="0" i="0" dirty="0">
                          <a:solidFill>
                            <a:srgbClr val="002060"/>
                          </a:solidFill>
                          <a:effectLst/>
                        </a:rPr>
                        <a:t>при</a:t>
                      </a: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  <a:r>
                        <a:rPr lang="ru-RU" sz="1000" b="0" i="0" dirty="0">
                          <a:solidFill>
                            <a:srgbClr val="002060"/>
                          </a:solidFill>
                          <a:effectLst/>
                        </a:rPr>
                        <a:t>болезнях</a:t>
                      </a: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000" b="0" i="0" dirty="0">
                          <a:solidFill>
                            <a:srgbClr val="002060"/>
                          </a:solidFill>
                          <a:effectLst/>
                        </a:rPr>
                        <a:t>внутренних</a:t>
                      </a: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000" b="0" i="0" dirty="0">
                          <a:solidFill>
                            <a:srgbClr val="002060"/>
                          </a:solidFill>
                          <a:effectLst/>
                        </a:rPr>
                        <a:t>органов</a:t>
                      </a: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ru-RU" sz="1000" b="1" i="1" dirty="0" smtClean="0">
                          <a:solidFill>
                            <a:srgbClr val="002060"/>
                          </a:solidFill>
                          <a:effectLst/>
                        </a:rPr>
                        <a:t>….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Ничего нет про </a:t>
                      </a:r>
                      <a:r>
                        <a:rPr kumimoji="0" lang="ru-RU" alt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первич-ную</a:t>
                      </a: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и вторичную профилактику, </a:t>
                      </a:r>
                      <a:r>
                        <a:rPr kumimoji="0" lang="ru-RU" alt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реабили-тацию</a:t>
                      </a: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, СКЛ и т.д.! </a:t>
                      </a:r>
                      <a:endParaRPr lang="ru-RU" sz="1400" b="1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5" marR="41195" marT="0" marB="0"/>
                </a:tc>
              </a:tr>
              <a:tr h="1653351">
                <a:tc gridSpan="5"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9 и 10 пунктах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, где говорится о сопряженности  с основными терапевтическими дисциплинами,  вообще нет ничего о лечении, профилактике, реабилитации – разве этому не учат.  Все , что касается изучаемого, направлено на разработку и выполнение современных схем и технологий терапии.</a:t>
                      </a:r>
                    </a:p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Явно необходим модуль «Анестезиология и реанимация», в частности, разделы по  неотложной помощи при важнейших состояниях, легочно-сердечная реанимация и др. А модули «Инфекционные болезни», «Нервные болезни» и др. (амбулаторный врач лечит ангины и ОРВИ, остеохондрозы и герпес и другую патологию).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5" marR="41195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5" marR="41195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5" marR="41195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5" marR="41195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5" marR="4119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2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676</Words>
  <Application>Microsoft Office PowerPoint</Application>
  <PresentationFormat>Экран (4:3)</PresentationFormat>
  <Paragraphs>128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Times New Roman</vt:lpstr>
      <vt:lpstr>Hattori Hanzo</vt:lpstr>
      <vt:lpstr>Calibri</vt:lpstr>
      <vt:lpstr>Cambria</vt:lpstr>
      <vt:lpstr>BravoRG</vt:lpstr>
      <vt:lpstr>Соседство</vt:lpstr>
      <vt:lpstr>ГБОУ ВПО Рязанский государственный медицинский институт имени академика И.П. Павлова  Министерства Здравоохранения Российской Федерации     Доклад-рецензия на рабочую программу  дисциплины «Поликлиническая терапия»</vt:lpstr>
      <vt:lpstr>Сопоставление распределения часов на поликлиническую терапию за последние 25 лет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Доклад-рецензия на рабочую программу дисциплины «Поликлиническая терапия»</dc:title>
  <dc:creator>Nikolay A. Malyarov</dc:creator>
  <cp:lastModifiedBy>Алексей Низов</cp:lastModifiedBy>
  <cp:revision>25</cp:revision>
  <dcterms:created xsi:type="dcterms:W3CDTF">2016-02-25T11:07:21Z</dcterms:created>
  <dcterms:modified xsi:type="dcterms:W3CDTF">2016-02-28T07:05:33Z</dcterms:modified>
</cp:coreProperties>
</file>