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notesMasterIdLst>
    <p:notesMasterId r:id="rId24"/>
  </p:notesMasterIdLst>
  <p:handoutMasterIdLst>
    <p:handoutMasterId r:id="rId25"/>
  </p:handoutMasterIdLst>
  <p:sldIdLst>
    <p:sldId id="282" r:id="rId6"/>
    <p:sldId id="296" r:id="rId7"/>
    <p:sldId id="297" r:id="rId8"/>
    <p:sldId id="304" r:id="rId9"/>
    <p:sldId id="305" r:id="rId10"/>
    <p:sldId id="306" r:id="rId11"/>
    <p:sldId id="311" r:id="rId12"/>
    <p:sldId id="310" r:id="rId13"/>
    <p:sldId id="298" r:id="rId14"/>
    <p:sldId id="299" r:id="rId15"/>
    <p:sldId id="312" r:id="rId16"/>
    <p:sldId id="300" r:id="rId17"/>
    <p:sldId id="301" r:id="rId18"/>
    <p:sldId id="302" r:id="rId19"/>
    <p:sldId id="303" r:id="rId20"/>
    <p:sldId id="313" r:id="rId21"/>
    <p:sldId id="314" r:id="rId22"/>
    <p:sldId id="307" r:id="rId23"/>
  </p:sldIdLst>
  <p:sldSz cx="9144000" cy="6858000" type="screen4x3"/>
  <p:notesSz cx="9939338" cy="6805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3366"/>
    <a:srgbClr val="389F33"/>
    <a:srgbClr val="FFCCFF"/>
    <a:srgbClr val="FFFF66"/>
    <a:srgbClr val="99FF99"/>
    <a:srgbClr val="FF0000"/>
    <a:srgbClr val="666699"/>
    <a:srgbClr val="51C54B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3" autoAdjust="0"/>
    <p:restoredTop sz="89627" autoAdjust="0"/>
  </p:normalViewPr>
  <p:slideViewPr>
    <p:cSldViewPr>
      <p:cViewPr>
        <p:scale>
          <a:sx n="110" d="100"/>
          <a:sy n="110" d="100"/>
        </p:scale>
        <p:origin x="-16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323038180942858E-2"/>
          <c:y val="0"/>
          <c:w val="0.56577116431507635"/>
          <c:h val="0.897592761919670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explosion val="26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51%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1060232437941702E-3"/>
                  <c:y val="-8.216273198131161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8907609299452083E-5"/>
                  <c:y val="-7.9667640766789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БСК</c:v>
                </c:pt>
                <c:pt idx="1">
                  <c:v>новообразования</c:v>
                </c:pt>
                <c:pt idx="2">
                  <c:v>туберкулез</c:v>
                </c:pt>
                <c:pt idx="3">
                  <c:v>ДТП</c:v>
                </c:pt>
                <c:pt idx="4">
                  <c:v>болезни органов дыхания</c:v>
                </c:pt>
                <c:pt idx="5">
                  <c:v>болезни органов пищеварения</c:v>
                </c:pt>
                <c:pt idx="6">
                  <c:v>прочие причины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50.4</c:v>
                </c:pt>
                <c:pt idx="1">
                  <c:v>15.4</c:v>
                </c:pt>
                <c:pt idx="2">
                  <c:v>1.1000000000000001</c:v>
                </c:pt>
                <c:pt idx="3">
                  <c:v>1.1000000000000001</c:v>
                </c:pt>
                <c:pt idx="4">
                  <c:v>4.0999999999999996</c:v>
                </c:pt>
                <c:pt idx="5">
                  <c:v>5.0999999999999996</c:v>
                </c:pt>
                <c:pt idx="6">
                  <c:v>23.1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168805472885802"/>
          <c:w val="1"/>
          <c:h val="0.2483119452711423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015978175369634E-2"/>
          <c:y val="0.10391902581453902"/>
          <c:w val="0.88453251377549658"/>
          <c:h val="0.87123505853248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3769792581947443"/>
                  <c:y val="-0.172874810100011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51%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0772419150967386"/>
                  <c:y val="0.1007428362974246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БСК</c:v>
                </c:pt>
                <c:pt idx="1">
                  <c:v>новообразования</c:v>
                </c:pt>
                <c:pt idx="2">
                  <c:v>туберкулёз</c:v>
                </c:pt>
                <c:pt idx="3">
                  <c:v>ДТП</c:v>
                </c:pt>
                <c:pt idx="4">
                  <c:v>болезни органов дыхания</c:v>
                </c:pt>
                <c:pt idx="5">
                  <c:v>болезни органов пищеварения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30100</c:v>
                </c:pt>
                <c:pt idx="1">
                  <c:v>10000</c:v>
                </c:pt>
                <c:pt idx="2">
                  <c:v>1000</c:v>
                </c:pt>
                <c:pt idx="3">
                  <c:v>4500</c:v>
                </c:pt>
                <c:pt idx="4">
                  <c:v>6000</c:v>
                </c:pt>
                <c:pt idx="5">
                  <c:v>8000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Болезни системы кровообращения</c:v>
                </c:pt>
                <c:pt idx="1">
                  <c:v>Новообразования</c:v>
                </c:pt>
                <c:pt idx="2">
                  <c:v>Пищеварение</c:v>
                </c:pt>
                <c:pt idx="3">
                  <c:v>Дыхание</c:v>
                </c:pt>
                <c:pt idx="4">
                  <c:v>ДТП</c:v>
                </c:pt>
                <c:pt idx="5">
                  <c:v>Туберкулез</c:v>
                </c:pt>
                <c:pt idx="6">
                  <c:v>Младенческая смертность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30100</c:v>
                </c:pt>
                <c:pt idx="1">
                  <c:v>10000</c:v>
                </c:pt>
                <c:pt idx="2">
                  <c:v>8000</c:v>
                </c:pt>
                <c:pt idx="3">
                  <c:v>6000</c:v>
                </c:pt>
                <c:pt idx="4">
                  <c:v>4500</c:v>
                </c:pt>
                <c:pt idx="5">
                  <c:v>1000</c:v>
                </c:pt>
                <c:pt idx="6">
                  <c:v>400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Лист1!$A$2:$A$8</c:f>
              <c:strCache>
                <c:ptCount val="7"/>
                <c:pt idx="0">
                  <c:v>Болезни системы кровообращения</c:v>
                </c:pt>
                <c:pt idx="1">
                  <c:v>Новообразования</c:v>
                </c:pt>
                <c:pt idx="2">
                  <c:v>Пищеварение</c:v>
                </c:pt>
                <c:pt idx="3">
                  <c:v>Дыхание</c:v>
                </c:pt>
                <c:pt idx="4">
                  <c:v>ДТП</c:v>
                </c:pt>
                <c:pt idx="5">
                  <c:v>Туберкулез</c:v>
                </c:pt>
                <c:pt idx="6">
                  <c:v>Младенческая смертность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30361</c:v>
                </c:pt>
                <c:pt idx="1">
                  <c:v>3621</c:v>
                </c:pt>
                <c:pt idx="2">
                  <c:v>3986</c:v>
                </c:pt>
                <c:pt idx="3">
                  <c:v>2627</c:v>
                </c:pt>
                <c:pt idx="4">
                  <c:v>2721</c:v>
                </c:pt>
                <c:pt idx="5">
                  <c:v>1288</c:v>
                </c:pt>
                <c:pt idx="6">
                  <c:v>1652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 выполнен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Болезни системы кровообращения</c:v>
                </c:pt>
                <c:pt idx="1">
                  <c:v>Новообразования</c:v>
                </c:pt>
                <c:pt idx="2">
                  <c:v>Пищеварение</c:v>
                </c:pt>
                <c:pt idx="3">
                  <c:v>Дыхание</c:v>
                </c:pt>
                <c:pt idx="4">
                  <c:v>ДТП</c:v>
                </c:pt>
                <c:pt idx="5">
                  <c:v>Туберкулез</c:v>
                </c:pt>
                <c:pt idx="6">
                  <c:v>Младенческая смертность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2296704"/>
        <c:axId val="132298240"/>
      </c:barChart>
      <c:catAx>
        <c:axId val="13229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298240"/>
        <c:crosses val="autoZero"/>
        <c:auto val="1"/>
        <c:lblAlgn val="ctr"/>
        <c:lblOffset val="100"/>
        <c:noMultiLvlLbl val="0"/>
      </c:catAx>
      <c:valAx>
        <c:axId val="13229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29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37959423851909"/>
          <c:y val="0.93446383471935579"/>
          <c:w val="0.43240811522961836"/>
          <c:h val="5.0677567651467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0.06115</cdr:x>
      <cdr:y>0.08732</cdr:y>
    </cdr:from>
    <cdr:to>
      <cdr:x>0.21591</cdr:x>
      <cdr:y>0.14134</cdr:y>
    </cdr:to>
    <cdr:sp macro="" textlink="">
      <cdr:nvSpPr>
        <cdr:cNvPr id="2" name="TextBox 10"/>
        <cdr:cNvSpPr txBox="1"/>
      </cdr:nvSpPr>
      <cdr:spPr>
        <a:xfrm xmlns:a="http://schemas.openxmlformats.org/drawingml/2006/main">
          <a:off x="540565" y="447824"/>
          <a:ext cx="1368135" cy="2770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100,8% 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0.21313</cdr:x>
      <cdr:y>0.69617</cdr:y>
    </cdr:from>
    <cdr:to>
      <cdr:x>0.33532</cdr:x>
      <cdr:y>0.75139</cdr:y>
    </cdr:to>
    <cdr:sp macro="" textlink="">
      <cdr:nvSpPr>
        <cdr:cNvPr id="3" name="TextBox 10"/>
        <cdr:cNvSpPr txBox="1"/>
      </cdr:nvSpPr>
      <cdr:spPr>
        <a:xfrm xmlns:a="http://schemas.openxmlformats.org/drawingml/2006/main">
          <a:off x="1884135" y="3570206"/>
          <a:ext cx="1080205" cy="2831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36,2%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0.84524</cdr:x>
      <cdr:y>0.75088</cdr:y>
    </cdr:from>
    <cdr:to>
      <cdr:x>1</cdr:x>
      <cdr:y>0.80489</cdr:y>
    </cdr:to>
    <cdr:sp macro="" textlink="">
      <cdr:nvSpPr>
        <cdr:cNvPr id="4" name="TextBox 12"/>
        <cdr:cNvSpPr txBox="1"/>
      </cdr:nvSpPr>
      <cdr:spPr>
        <a:xfrm xmlns:a="http://schemas.openxmlformats.org/drawingml/2006/main">
          <a:off x="7472214" y="3850766"/>
          <a:ext cx="136815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200" dirty="0" smtClean="0"/>
            <a:t>413,0%</a:t>
          </a:r>
          <a:endParaRPr lang="ru-RU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4306941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defTabSz="913708">
              <a:defRPr sz="1200">
                <a:latin typeface="Calibri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5629220" y="0"/>
            <a:ext cx="4308530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r" defTabSz="913708">
              <a:defRPr sz="1200">
                <a:latin typeface="Calibri" pitchFamily="34" charset="0"/>
              </a:defRPr>
            </a:lvl1pPr>
          </a:lstStyle>
          <a:p>
            <a:fld id="{535FA156-172C-4498-8024-1EF2BB7C31A3}" type="datetimeFigureOut">
              <a:rPr lang="ru-RU"/>
              <a:pPr/>
              <a:t>29.02.2016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6463904"/>
            <a:ext cx="4306941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b" anchorCtr="0" compatLnSpc="1">
            <a:prstTxWarp prst="textNoShape">
              <a:avLst/>
            </a:prstTxWarp>
          </a:bodyPr>
          <a:lstStyle>
            <a:lvl1pPr defTabSz="913708">
              <a:defRPr sz="1200">
                <a:latin typeface="Calibri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5629220" y="6463904"/>
            <a:ext cx="4308530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b" anchorCtr="0" compatLnSpc="1">
            <a:prstTxWarp prst="textNoShape">
              <a:avLst/>
            </a:prstTxWarp>
          </a:bodyPr>
          <a:lstStyle>
            <a:lvl1pPr algn="r" defTabSz="913708">
              <a:defRPr sz="1200">
                <a:latin typeface="Calibri" pitchFamily="34" charset="0"/>
              </a:defRPr>
            </a:lvl1pPr>
          </a:lstStyle>
          <a:p>
            <a:fld id="{62A02A27-941C-4D19-B389-D8146F7A7E4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094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4308530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4" tIns="45692" rIns="91384" bIns="45692" numCol="1" anchor="t" anchorCtr="0" compatLnSpc="1">
            <a:prstTxWarp prst="textNoShape">
              <a:avLst/>
            </a:prstTxWarp>
          </a:bodyPr>
          <a:lstStyle>
            <a:lvl1pPr defTabSz="913708">
              <a:defRPr sz="1200">
                <a:latin typeface="Calibri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5629220" y="0"/>
            <a:ext cx="4308530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4" tIns="45692" rIns="91384" bIns="45692" numCol="1" anchor="t" anchorCtr="0" compatLnSpc="1">
            <a:prstTxWarp prst="textNoShape">
              <a:avLst/>
            </a:prstTxWarp>
          </a:bodyPr>
          <a:lstStyle>
            <a:lvl1pPr algn="r" defTabSz="913708">
              <a:defRPr sz="1200">
                <a:latin typeface="Calibri" pitchFamily="34" charset="0"/>
              </a:defRPr>
            </a:lvl1pPr>
          </a:lstStyle>
          <a:p>
            <a:fld id="{97B19B2F-B598-483E-9BA4-5562F78EBE9E}" type="datetimeFigureOut">
              <a:rPr lang="ru-RU"/>
              <a:pPr/>
              <a:t>29.02.2016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402013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5" tIns="45747" rIns="91495" bIns="4574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994889" y="3232747"/>
            <a:ext cx="7949563" cy="306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4" tIns="45692" rIns="91384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6463904"/>
            <a:ext cx="4308530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4" tIns="45692" rIns="91384" bIns="45692" numCol="1" anchor="b" anchorCtr="0" compatLnSpc="1">
            <a:prstTxWarp prst="textNoShape">
              <a:avLst/>
            </a:prstTxWarp>
          </a:bodyPr>
          <a:lstStyle>
            <a:lvl1pPr defTabSz="913708">
              <a:defRPr sz="1200">
                <a:latin typeface="Calibri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5629220" y="6463904"/>
            <a:ext cx="4308530" cy="34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4" tIns="45692" rIns="91384" bIns="45692" numCol="1" anchor="b" anchorCtr="0" compatLnSpc="1">
            <a:prstTxWarp prst="textNoShape">
              <a:avLst/>
            </a:prstTxWarp>
          </a:bodyPr>
          <a:lstStyle>
            <a:lvl1pPr algn="r" defTabSz="913708">
              <a:defRPr sz="1200">
                <a:latin typeface="Calibri" pitchFamily="34" charset="0"/>
              </a:defRPr>
            </a:lvl1pPr>
          </a:lstStyle>
          <a:p>
            <a:fld id="{966E5F7E-7253-40CE-BE08-814FD763DA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557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70250" y="509588"/>
            <a:ext cx="3405188" cy="25527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/>
        <p:txBody>
          <a:bodyPr lIns="91447" tIns="45726" rIns="91447" bIns="45726"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 txBox="1">
            <a:spLocks noGrp="1"/>
          </p:cNvSpPr>
          <p:nvPr/>
        </p:nvSpPr>
        <p:spPr bwMode="auto">
          <a:xfrm>
            <a:off x="5628891" y="6463919"/>
            <a:ext cx="4308130" cy="34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7" tIns="45726" rIns="91447" bIns="45726" anchor="b"/>
          <a:lstStyle/>
          <a:p>
            <a:pPr algn="r" defTabSz="914216"/>
            <a:fld id="{38A7D7C5-F666-449A-BE77-41D2658E2653}" type="slidenum">
              <a:rPr lang="ru-RU" sz="1200">
                <a:latin typeface="Calibri" pitchFamily="34" charset="0"/>
              </a:rPr>
              <a:pPr algn="r" defTabSz="914216"/>
              <a:t>1</a:t>
            </a:fld>
            <a:endParaRPr lang="ru-RU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285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обобщенных планов мероприятий по снижению смертности  от основных причин в 2015 году разработаны Минздравом России при участии главных внештатными специалистами Минздрава и ведущими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специалистами федеральных учреждений здравоохранения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E5F7E-7253-40CE-BE08-814FD763DA61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549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70250" y="511175"/>
            <a:ext cx="3400425" cy="2551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442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70250" y="511175"/>
            <a:ext cx="3400425" cy="2551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442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6BB7A-C53E-46D7-965B-39188E0A3BEF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15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AB1CA-84B3-4234-8874-CC973AC822BD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48B47-8776-4C85-BFF4-221DAA2B44F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CFB06-263F-4319-8CD7-A399FAB6B1ED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7652C-1F43-44DB-AA8F-B970FDB6061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77A5CD-C2C7-46D9-B5FD-3BF2ECCBE82A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E6B02-F00B-47A2-8CDA-FBB1AF934AA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6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09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24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04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152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66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97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7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52910-F5EE-4501-86D1-E1389563156D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FD31C-17EC-4D2C-AC57-AC9EBA5B36E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79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06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68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469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04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6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537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149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2477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3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A63745-1E01-40D7-A880-282D84E0CE04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D1C4E-5215-4D48-9F88-5E03EEF3C8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20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57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2872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154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36E7D-2256-427A-9DB2-82BAA7FDF6D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127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B750-519E-4BDC-98D4-832279195ED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275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661AA-593D-4B3A-A75D-D64B2F74E6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93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69170-717C-4568-A8C4-CBDCD465A45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702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B87C-78E5-4C67-AF2D-EAFA959F5B2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805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D9A25-7B08-497F-951B-59C4E24B0BD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0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9479B-9B5D-460B-869A-6D6BCEB841BB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067DE-F3B6-4002-9F17-BBB8D0868C3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31590-B4A7-436B-81F5-8FEEE653739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516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82DB3-DEA5-4074-9C36-CE4BD70C102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9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0C7BE-2917-4583-B78E-AE26FDDBF62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991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5480A-5B74-4B82-8AE6-3C2969151D3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703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D065A-A551-4745-A83F-A941CE5413B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267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63149-FAD5-4549-A5A2-6082F5104D6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7F253-0AEA-4175-912D-FFEC214235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070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D8CE3-367B-4F65-A005-8AB2CA62136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10B2A-2864-4B54-A895-2945C953EA4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897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BE034-0B83-4B98-A421-A0521A1284E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EBE2-7241-4FD8-94D5-1529830C7B3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644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B8A9-90EC-4E25-9629-FE89023909D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C1CDC-4635-4658-9873-21A240F323D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775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91108-03AE-4F6A-887E-388AD8B1DAF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A1B45-A9E2-4EED-81B6-5204303260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7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700FF-796F-47B9-942B-8068D412632D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84E1B-6B72-4079-9225-A10D99B94C0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9E52D-3C84-4EC0-AA6D-F0C4347F0F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5262-B4FE-43F1-A906-FDE0CB6E3AA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24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430D-BC25-4D38-A20F-801A85E444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F474A-0ED7-4C84-AFD9-70C5AB9065F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746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295C-5010-4F68-B496-FB1672BF7F1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711E3-18ED-4C65-B739-D32AD81D5A5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8160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E19F-406F-4C89-85F0-E50A3A402CD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5FFFA-7558-4E04-8436-B65600C776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2751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B844A-1CC5-43DB-B86C-ED3FCD6E7EE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68B4D-408B-48CF-942D-552A938B9B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18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06D62-204F-4ED8-AE25-1A667911FF7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58DDC-3F2E-4F20-8008-D5C79783940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16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73C8D6-B96B-41E9-83AC-2FF1DC0BB646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C061A-7BE5-42A9-88F9-C817F462BA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9C1629-BEDF-4AE3-A43C-C6611F725DBD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D2F0F-87E2-410C-873A-0F96DBC1FDE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F9FD7F-8E74-4B90-A664-EF9054E0A225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ACAA5-113F-4818-A553-0358CF9302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E7B2C-FFBE-4CE8-AA48-A83E4FB602A9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535E1-CB99-417D-AA4D-D821E6EC1D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2158AC-ED3B-4F65-A83D-D9D2180CABFE}" type="datetime1">
              <a:rPr lang="ru-RU" smtClean="0"/>
              <a:pPr>
                <a:defRPr/>
              </a:pPr>
              <a:t>29.02.2016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866E87D-57B1-4E94-9A3F-43323619685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391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26.02.2016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07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4A2E11-76BB-4208-804E-B74908B44B93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5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C68C12-9B19-4FB7-842A-F91121EA465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ED4F19-53A4-44E7-A63F-BACF804F67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6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429500" y="6357938"/>
            <a:ext cx="1714500" cy="428625"/>
          </a:xfrm>
        </p:spPr>
        <p:txBody>
          <a:bodyPr lIns="95782" tIns="47891" rIns="95782" bIns="47891"/>
          <a:lstStyle/>
          <a:p>
            <a:pPr marL="0" indent="0" defTabSz="957263" eaLnBrk="1" hangingPunct="1">
              <a:lnSpc>
                <a:spcPct val="80000"/>
              </a:lnSpc>
              <a:buFontTx/>
              <a:buNone/>
            </a:pPr>
            <a:r>
              <a:rPr lang="ru-RU" sz="1700" dirty="0" smtClean="0">
                <a:solidFill>
                  <a:srgbClr val="7F7F7F"/>
                </a:solidFill>
                <a:latin typeface="Helios"/>
              </a:rPr>
              <a:t>РОССИЯ </a:t>
            </a:r>
            <a:r>
              <a:rPr lang="en-US" sz="1700" dirty="0" smtClean="0">
                <a:solidFill>
                  <a:srgbClr val="7F7F7F"/>
                </a:solidFill>
                <a:latin typeface="Helios"/>
              </a:rPr>
              <a:t>2016</a:t>
            </a:r>
            <a:endParaRPr lang="ru-RU" sz="1700" dirty="0" smtClean="0">
              <a:solidFill>
                <a:srgbClr val="7F7F7F"/>
              </a:solidFill>
              <a:latin typeface="Helios"/>
            </a:endParaRPr>
          </a:p>
        </p:txBody>
      </p:sp>
      <p:sp>
        <p:nvSpPr>
          <p:cNvPr id="1332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8500" y="549275"/>
            <a:ext cx="5905500" cy="935038"/>
          </a:xfrm>
        </p:spPr>
        <p:txBody>
          <a:bodyPr lIns="95782" tIns="47891" rIns="95782" bIns="47891" rtlCol="0" anchor="ctr">
            <a:normAutofit/>
          </a:bodyPr>
          <a:lstStyle/>
          <a:p>
            <a:pPr marL="0" indent="0" defTabSz="957263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rgbClr val="7F7F7F"/>
                </a:solidFill>
                <a:latin typeface="Georgia" panose="02040502050405020303" pitchFamily="18" charset="0"/>
              </a:rPr>
              <a:t>МИНИСТЕРСТВО ЗДРАВООХРАНЕНИЯ РОССИЙСКОЙ ФЕДЕРАЦИИ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1989138"/>
            <a:ext cx="9144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341" name="Прямоугольник 4"/>
          <p:cNvSpPr>
            <a:spLocks noChangeArrowheads="1"/>
          </p:cNvSpPr>
          <p:nvPr/>
        </p:nvSpPr>
        <p:spPr bwMode="auto">
          <a:xfrm>
            <a:off x="6715125" y="6215063"/>
            <a:ext cx="1428750" cy="142875"/>
          </a:xfrm>
          <a:prstGeom prst="rect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en-US" sz="1900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827088" y="3079701"/>
            <a:ext cx="8137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Мониторинг эффективности мероприятий по снижению смертности в субъектах Российской Федерации</a:t>
            </a:r>
            <a:endParaRPr lang="ru-RU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4345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7325"/>
            <a:ext cx="1800225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41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55576" y="1700808"/>
            <a:ext cx="7632848" cy="27699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numCol="2" rtlCol="0">
            <a:spAutoFit/>
          </a:bodyPr>
          <a:lstStyle/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Санкт-Петербург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Москва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Севастополь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Архангельская область 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Кировская область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Курганская область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Мурманская область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Сахалинская область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Свердловская область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Ульяновская область 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Забайкальский край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Пермский край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Ненецкий автономный округ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Ямало-Ненецкий автономный округ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Еврейская автономная область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Республика Башкортостан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Республика Коми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Республика Хакасия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5113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0" y="122238"/>
            <a:ext cx="9144000" cy="56038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Предварительные итоги реализации планов по снижению смертности от основных причин и количеству сохранённых жизней в 2015 году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7046991" y="6581241"/>
            <a:ext cx="2133600" cy="365125"/>
          </a:xfrm>
        </p:spPr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9" name="Номер слайда 18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Номер слайда 18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494400" y="4490275"/>
            <a:ext cx="2152253" cy="47934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НОВООБРАЗОВАНИЯ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62941" y="5066489"/>
            <a:ext cx="2222205" cy="172354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достижение плановых значений по числу сохраненных жизней отмечается в  </a:t>
            </a:r>
            <a:r>
              <a:rPr lang="ru-RU" sz="13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72 регионах</a:t>
            </a:r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Волгоградская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Кемеровская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Тюменская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Республика Татарстан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Чувашская Республика</a:t>
            </a:r>
            <a:endParaRPr lang="ru-RU" sz="12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63613" y="4912242"/>
            <a:ext cx="2273674" cy="172354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достижение плановых значений по числу сохраненных жизней отмечается в </a:t>
            </a:r>
            <a:r>
              <a:rPr lang="ru-RU" sz="13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41 регионах </a:t>
            </a:r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3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Свердловская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Приморский край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Ямало-Ненецкий АО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Забайкальский Край</a:t>
            </a:r>
          </a:p>
          <a:p>
            <a:pPr>
              <a:buFont typeface="Wingdings" pitchFamily="2" charset="2"/>
              <a:buChar char="Ø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91790" y="4952743"/>
            <a:ext cx="1951163" cy="17235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достижение плановых значений по числу сохраненных жизней отмечается в </a:t>
            </a:r>
            <a:r>
              <a:rPr lang="ru-RU" sz="13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62 регионах </a:t>
            </a:r>
            <a:endParaRPr lang="ru-RU" sz="13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Республика Карелия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Калининградская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Костромская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Курская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Иркутская область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860032" y="4437112"/>
            <a:ext cx="2014243" cy="4459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ТУБЕРКУЛЕЗ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243418" y="4534347"/>
            <a:ext cx="1633904" cy="38067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ДТП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47492" y="4912242"/>
            <a:ext cx="2378348" cy="21082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достижение плановых значений по числу сохраненных жизней отмечается </a:t>
            </a:r>
          </a:p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3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49 регионах</a:t>
            </a:r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3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Костромская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Курская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Архангельская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Ульяновская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Республика Коми     ЕАО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0" y="4437112"/>
            <a:ext cx="2283365" cy="50778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БОЛЕЗНИ СИСТЕМЫ КРОВООБРАЩЕНИЯ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15616" y="692696"/>
            <a:ext cx="7056784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ОТРИЦАТЕЛЬНОЙ ДИНАМИКОЙ СНИЖЕНИЯ СМЕРТНОСТИ</a:t>
            </a:r>
            <a:endParaRPr lang="ru-RU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выполнившие планы по числу сохранённых жизней</a:t>
            </a: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РЕГИОНОВ: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9300"/>
            <a:ext cx="9144000" cy="12120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результаты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основных сигнальных индикаторов мониторинга реализации региональных планов по снижению смертности населения (данные 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2015 года)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30066"/>
              </p:ext>
            </p:extLst>
          </p:nvPr>
        </p:nvGraphicFramePr>
        <p:xfrm>
          <a:off x="0" y="4869160"/>
          <a:ext cx="9144000" cy="1988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1191"/>
                <a:gridCol w="4502809"/>
              </a:tblGrid>
              <a:tr h="48782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Самые низкие значения показателя «Доля больных с ОНМК, госпитализированных в профильные отделения в первые 4,5 часа» (при рекомендованном не менее 30 %):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Дагестан - 10,74%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Тульская область - 18,83%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0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Севастополь - 11,69%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Санкт-Петербург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- 19,10%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0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Кабардино-Балкарская Республика - 15,05%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Свердловская область - 20,12%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0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Саратовская область - 16,49%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 - 21,44%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0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Вологодская область - 16,91%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Калининградская область - 23,00%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01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Тульская область - 18,83%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740485"/>
              </p:ext>
            </p:extLst>
          </p:nvPr>
        </p:nvGraphicFramePr>
        <p:xfrm>
          <a:off x="0" y="1251389"/>
          <a:ext cx="9144000" cy="3545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8000"/>
                <a:gridCol w="2667000"/>
                <a:gridCol w="2701637"/>
                <a:gridCol w="1997363"/>
              </a:tblGrid>
              <a:tr h="17838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острым коронарным синдромом, которым выполнен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тромболизис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(на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догоспитальном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госпитальном этапах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 менее 20-25)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острым коронарным синдромом, которым выполнены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чрескожные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коронарные вмешательства (с подъёмом и без подъема сегмента ST) </a:t>
                      </a:r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20-25)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Наблюдается рост смертности  от болезней системы кровообращения</a:t>
                      </a:r>
                      <a:b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>
                    <a:solidFill>
                      <a:srgbClr val="0070C0"/>
                    </a:solidFill>
                  </a:tcPr>
                </a:tc>
              </a:tr>
              <a:tr h="440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Ульяновская область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4,11%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11,90%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+5,6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</a:tr>
              <a:tr h="440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автономный округ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4,30%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+4,1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</a:tr>
              <a:tr h="440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Брянская область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15,20%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</a:tr>
              <a:tr h="440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 автономная область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8,57%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93" marR="7793" marT="779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9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D2F0F-87E2-410C-873A-0F96DBC1FDE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358256"/>
              </p:ext>
            </p:extLst>
          </p:nvPr>
        </p:nvGraphicFramePr>
        <p:xfrm>
          <a:off x="611557" y="1196752"/>
          <a:ext cx="7848879" cy="4671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7"/>
                <a:gridCol w="633668"/>
                <a:gridCol w="784888"/>
                <a:gridCol w="784888"/>
                <a:gridCol w="784888"/>
                <a:gridCol w="784888"/>
                <a:gridCol w="784888"/>
                <a:gridCol w="784888"/>
                <a:gridCol w="784888"/>
                <a:gridCol w="784888"/>
              </a:tblGrid>
              <a:tr h="27087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острым коронарным синдромом которым выполнен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тромболизис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острым коронарным синдромом которым выполнены ЧКВ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вызовов скорой помощи по поводу гипертонических кризов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на одном терапевтическом участке находящихся под диспансерным наблюдением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острыми нарушениями мозгового кровообращения госпитализированных в профильные отделения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ишемическим инсультом которым выполнен системный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тромболизис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острым коронарным синдромом умерших в первые сутки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населения субъекта Российской Федерации вакцинированный против гриппа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населения субъекта Российской Федерации вакцинированный против пневмококковой инфекции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Воронежская область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2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9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Рекомендуемые значения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10%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25%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39" marR="12039" marT="120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79512" y="115914"/>
            <a:ext cx="8840367" cy="64313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региона, достигшего,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плановых значений</a:t>
            </a:r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большинству сигнальных показателей 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D2F0F-87E2-410C-873A-0F96DBC1FDE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44159"/>
              </p:ext>
            </p:extLst>
          </p:nvPr>
        </p:nvGraphicFramePr>
        <p:xfrm>
          <a:off x="467545" y="1196752"/>
          <a:ext cx="8064892" cy="467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7"/>
                <a:gridCol w="674257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  <a:gridCol w="733172"/>
              </a:tblGrid>
              <a:tr h="2819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пострадавших в результате ДТП госпитализированных в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травмоцентры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и 2 уровня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ЗНО выявленных впервые на ранних стадиях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умерших в трудоспособном возрасте больных ЗНО состоящих на учете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тяжёлого оборудования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случаев МЛУ ШЛУ ТБ эффективно закончивших лечение по IV и V режимам химиотерапии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впервые выявленных пациентов с ВИЧ инфекцией охваченных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химиопрофилактикой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туберкулеза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иммунизацией населения против вирусного гепатита В в декретированные сроки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болезнями печени и поджелудочной железы состоящих на диспансерном учете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выедов бригад скорой медицинской помощи со временем доезда до места ДТП со сроком доезда до 20 минут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пневмонией пролеченных в стационаре от числа всех заболевших пневмонией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7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Воронежская область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391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7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Рекомендуемые значения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50%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50%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95%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41" marR="10841" marT="1084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79512" y="115914"/>
            <a:ext cx="8840367" cy="64313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региона, достигшего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плановых значений</a:t>
            </a:r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большинству сигнальных показателей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D2F0F-87E2-410C-873A-0F96DBC1FDE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793370"/>
              </p:ext>
            </p:extLst>
          </p:nvPr>
        </p:nvGraphicFramePr>
        <p:xfrm>
          <a:off x="539552" y="1196752"/>
          <a:ext cx="7920000" cy="4680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2713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острым коронарным синдромом которым выполнен тромболизис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острым коронарным синдромом которым выполнены ЧКВ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вызовов скорой помощи по поводу гипертонических кризов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на одном терапевтическом участке находящихся под диспансерным наблюдением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острыми нарушениями мозгового кровообращения госпитализированных в профильные отделения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ишемическим инсультом которым выполнен системный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тромболизис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больных с острым коронарным синдромом умерших в первые сутки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населения субъекта Российской Федерации вакцинированный против гриппа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населения субъекта Российской Федерации вакцинированный против пневмококковой инфекции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1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Хакасия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840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1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Рекомендуемые значения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10%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25%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25%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79512" y="115914"/>
            <a:ext cx="8840367" cy="64879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региона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недостигшего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плановых значений</a:t>
            </a:r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большинству сигнальных показателей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4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625208" y="6212334"/>
            <a:ext cx="2133600" cy="365125"/>
          </a:xfrm>
        </p:spPr>
        <p:txBody>
          <a:bodyPr/>
          <a:lstStyle/>
          <a:p>
            <a:pPr>
              <a:defRPr/>
            </a:pPr>
            <a:fld id="{BF2D2F0F-87E2-410C-873A-0F96DBC1FDE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21093"/>
              </p:ext>
            </p:extLst>
          </p:nvPr>
        </p:nvGraphicFramePr>
        <p:xfrm>
          <a:off x="755576" y="1412776"/>
          <a:ext cx="7920000" cy="46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26750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пострадавших в результате ДТП госпитализированных в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травмоцентры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и 2 уровня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ЗНО выявленных впервые на ранних стадиях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умерших в трудоспособном возрасте больных ЗНО состоящих на учете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тяжёлого оборудования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случаев МЛУ ШЛУ ТБ эффективно закончивших лечение по IV и V режимам химиотерапии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впервые выявленных пациентов с ВИЧ инфекцией охваченных химиопрофилактикой туберкулеза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иммунизацией населения против вирусного гепатита В в декретированные сроки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болезнями печени и поджелудочной железы состоящих на диспансерном учете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выедов бригад скорой медицинской помощи со временем доезда до места ДТП со сроком доезда до 20 минут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пневмонией пролеченных в стационаре от числа всех заболевших пневмонией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524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Хакасия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40,4%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12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Рекомендуемые значения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50%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50%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95%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92,0%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9" marR="6429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79512" y="115914"/>
            <a:ext cx="8840367" cy="64313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региона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недостигшего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плановых значений</a:t>
            </a:r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большинству сигнальных показателей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3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23850" y="188913"/>
            <a:ext cx="8820150" cy="1171575"/>
          </a:xfrm>
          <a:prstGeom prst="rect">
            <a:avLst/>
          </a:prstGeom>
          <a:solidFill>
            <a:srgbClr val="F5F8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ts val="1700"/>
              </a:lnSpc>
            </a:pPr>
            <a:r>
              <a:rPr lang="ru-RU" altLang="ru-RU" sz="2000" b="1" smtClean="0">
                <a:solidFill>
                  <a:srgbClr val="C00000"/>
                </a:solidFill>
              </a:rPr>
              <a:t>Алгоритм первой помощи </a:t>
            </a:r>
          </a:p>
          <a:p>
            <a:pPr algn="ctr">
              <a:lnSpc>
                <a:spcPts val="1700"/>
              </a:lnSpc>
            </a:pPr>
            <a:r>
              <a:rPr lang="ru-RU" altLang="ru-RU" sz="2000" b="1" smtClean="0">
                <a:solidFill>
                  <a:srgbClr val="C00000"/>
                </a:solidFill>
              </a:rPr>
              <a:t>при остром коронарном синдроме (сердечном приступе)</a:t>
            </a:r>
          </a:p>
          <a:p>
            <a:pPr algn="ctr">
              <a:lnSpc>
                <a:spcPts val="1700"/>
              </a:lnSpc>
            </a:pPr>
            <a:r>
              <a:rPr lang="ru-RU" altLang="ru-RU" sz="1600" b="1" smtClean="0">
                <a:solidFill>
                  <a:srgbClr val="000000"/>
                </a:solidFill>
                <a:latin typeface="Calibri" pitchFamily="34" charset="0"/>
              </a:rPr>
              <a:t>Основная цель – ранний, не позднее чем через 10-20 мин, вызов скорой помощи</a:t>
            </a:r>
          </a:p>
          <a:p>
            <a:pPr algn="ctr">
              <a:lnSpc>
                <a:spcPts val="1700"/>
              </a:lnSpc>
            </a:pPr>
            <a:r>
              <a:rPr lang="ru-RU" altLang="ru-RU" b="1" smtClean="0">
                <a:solidFill>
                  <a:srgbClr val="C00000"/>
                </a:solidFill>
                <a:latin typeface="Calibri" pitchFamily="34" charset="0"/>
              </a:rPr>
              <a:t>Первый «золотой» час самый опасный для жизни и самый эффективный для лечения  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971550" y="4149725"/>
            <a:ext cx="7200900" cy="7048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lIns="36000" tIns="36000" rIns="3600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smtClean="0">
                <a:solidFill>
                  <a:srgbClr val="C00000"/>
                </a:solidFill>
                <a:latin typeface="Arial Narrow" pitchFamily="34" charset="0"/>
              </a:rPr>
              <a:t>Немедленно  вызвать скорую медицинскую помощь </a:t>
            </a:r>
          </a:p>
          <a:p>
            <a:pPr algn="ctr"/>
            <a:r>
              <a:rPr lang="ru-RU" altLang="ru-RU" b="1" smtClean="0">
                <a:solidFill>
                  <a:srgbClr val="000000"/>
                </a:solidFill>
                <a:latin typeface="Arial Narrow" pitchFamily="34" charset="0"/>
              </a:rPr>
              <a:t>Телефоны: 03, 112,</a:t>
            </a:r>
            <a:r>
              <a:rPr lang="ru-RU" altLang="ru-RU" sz="2400" b="1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0363" y="1125538"/>
            <a:ext cx="856773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0825" y="4935538"/>
            <a:ext cx="8642350" cy="17176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noFill/>
          </a:ln>
        </p:spPr>
        <p:txBody>
          <a:bodyPr>
            <a:spAutoFit/>
          </a:bodyPr>
          <a:lstStyle>
            <a:lvl1pPr indent="2190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0" hangingPunct="0">
              <a:lnSpc>
                <a:spcPts val="1600"/>
              </a:lnSpc>
            </a:pPr>
            <a:r>
              <a:rPr lang="ru-RU" altLang="ru-RU" sz="1400" b="1" smtClean="0">
                <a:solidFill>
                  <a:srgbClr val="C00000"/>
                </a:solidFill>
                <a:latin typeface="Arial Narrow" pitchFamily="34" charset="0"/>
              </a:rPr>
              <a:t>Внимание!</a:t>
            </a:r>
            <a:r>
              <a:rPr lang="ru-RU" altLang="ru-RU" sz="140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ru-RU" altLang="ru-RU" sz="1400" b="1" smtClean="0">
                <a:solidFill>
                  <a:srgbClr val="FF0000"/>
                </a:solidFill>
                <a:latin typeface="Arial Narrow" pitchFamily="34" charset="0"/>
              </a:rPr>
              <a:t>(1)</a:t>
            </a:r>
            <a:r>
              <a:rPr lang="ru-RU" altLang="ru-RU" sz="140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altLang="ru-RU" sz="1400" b="1" smtClean="0">
                <a:solidFill>
                  <a:srgbClr val="000000"/>
                </a:solidFill>
                <a:latin typeface="Arial Narrow" pitchFamily="34" charset="0"/>
              </a:rPr>
              <a:t>Если боли в груди сохраняются,</a:t>
            </a:r>
            <a:r>
              <a:rPr lang="ru-RU" altLang="ru-RU" sz="1400" smtClean="0">
                <a:solidFill>
                  <a:srgbClr val="000000"/>
                </a:solidFill>
                <a:latin typeface="Arial Narrow" pitchFamily="34" charset="0"/>
              </a:rPr>
              <a:t> то до прибытия скорой помощи через каждые 10 мин необходимо повторить прием нитроглицерина, но не более 2-х раз по 1 дозе.</a:t>
            </a:r>
            <a:r>
              <a:rPr lang="ru-RU" altLang="ru-RU" sz="1400" b="1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altLang="ru-RU" sz="1400" b="1" smtClean="0">
                <a:solidFill>
                  <a:srgbClr val="FF0000"/>
                </a:solidFill>
                <a:latin typeface="Arial Narrow" pitchFamily="34" charset="0"/>
              </a:rPr>
              <a:t>(2) </a:t>
            </a:r>
            <a:r>
              <a:rPr lang="ru-RU" altLang="ru-RU" sz="1400" b="1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Нельзя принимать ацетилсалициловую кислоту (аспирин) при</a:t>
            </a:r>
            <a:r>
              <a:rPr lang="ru-RU" altLang="ru-RU" sz="1400" smtClean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непереносимости ее (аллергические реакции), а также при выраженном обострении язвенной болезни желудка  и двенадцатиперстной кишки.</a:t>
            </a:r>
            <a:r>
              <a:rPr lang="ru-RU" altLang="ru-RU" sz="1400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400" b="1" smtClean="0">
                <a:solidFill>
                  <a:srgbClr val="FF0000"/>
                </a:solidFill>
                <a:latin typeface="Arial Narrow" pitchFamily="34" charset="0"/>
              </a:rPr>
              <a:t>(3) </a:t>
            </a:r>
            <a:r>
              <a:rPr lang="ru-RU" altLang="ru-RU" sz="1400" b="1" smtClean="0">
                <a:solidFill>
                  <a:srgbClr val="000000"/>
                </a:solidFill>
                <a:latin typeface="Arial Narrow" pitchFamily="34" charset="0"/>
              </a:rPr>
              <a:t>Нельзя принимать нитроглицерин при</a:t>
            </a:r>
            <a:r>
              <a:rPr lang="ru-RU" altLang="ru-RU" sz="1400" smtClean="0">
                <a:solidFill>
                  <a:srgbClr val="000000"/>
                </a:solidFill>
                <a:latin typeface="Arial Narrow" pitchFamily="34" charset="0"/>
              </a:rPr>
              <a:t> резкой слабости, выраженной потливости, а также при сильной головной боли, головокружении, остром нарушении зрения, речи или координации движений</a:t>
            </a:r>
          </a:p>
          <a:p>
            <a:pPr algn="ctr" eaLnBrk="0" hangingPunct="0">
              <a:lnSpc>
                <a:spcPts val="1600"/>
              </a:lnSpc>
            </a:pPr>
            <a:r>
              <a:rPr lang="ru-RU" altLang="ru-RU" sz="1400" b="1" smtClean="0">
                <a:solidFill>
                  <a:srgbClr val="C00000"/>
                </a:solidFill>
                <a:latin typeface="Arial Narrow" pitchFamily="34" charset="0"/>
              </a:rPr>
              <a:t>Ранний прием Аспирина и Нитроглицерина снижает смертность и может </a:t>
            </a:r>
          </a:p>
          <a:p>
            <a:pPr algn="ctr" eaLnBrk="0" hangingPunct="0">
              <a:lnSpc>
                <a:spcPts val="1600"/>
              </a:lnSpc>
            </a:pPr>
            <a:r>
              <a:rPr lang="ru-RU" altLang="ru-RU" sz="1400" b="1" smtClean="0">
                <a:solidFill>
                  <a:srgbClr val="C00000"/>
                </a:solidFill>
                <a:latin typeface="Arial Narrow" pitchFamily="34" charset="0"/>
              </a:rPr>
              <a:t>полностью предотвратить развитие инфаркта миокарда </a:t>
            </a: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68313" y="2816225"/>
            <a:ext cx="8207375" cy="1187450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ru-RU" altLang="ru-RU" b="1" smtClean="0">
                <a:solidFill>
                  <a:srgbClr val="000000"/>
                </a:solidFill>
                <a:latin typeface="Arial Narrow" pitchFamily="34" charset="0"/>
              </a:rPr>
              <a:t>Принять 250 мг ацетилсалициловой кислоты (аспирина) </a:t>
            </a:r>
            <a:r>
              <a:rPr lang="ru-RU" altLang="ru-RU" smtClean="0">
                <a:solidFill>
                  <a:srgbClr val="000000"/>
                </a:solidFill>
                <a:latin typeface="Arial Narrow" pitchFamily="34" charset="0"/>
              </a:rPr>
              <a:t>таблетку разжевать. </a:t>
            </a:r>
          </a:p>
          <a:p>
            <a:pPr algn="ctr">
              <a:lnSpc>
                <a:spcPts val="2100"/>
              </a:lnSpc>
            </a:pPr>
            <a:r>
              <a:rPr lang="ru-RU" altLang="ru-RU" b="1" smtClean="0">
                <a:solidFill>
                  <a:srgbClr val="000000"/>
                </a:solidFill>
                <a:latin typeface="Arial Narrow" pitchFamily="34" charset="0"/>
              </a:rPr>
              <a:t>Принять 1 дозу (0,5 мг) нитроглицерина (НГ) </a:t>
            </a:r>
            <a:r>
              <a:rPr lang="ru-RU" altLang="ru-RU" smtClean="0">
                <a:solidFill>
                  <a:srgbClr val="000000"/>
                </a:solidFill>
                <a:latin typeface="Arial Narrow" pitchFamily="34" charset="0"/>
              </a:rPr>
              <a:t>таблетку или капсулу положить под язык (раскусить, не глотать), спрей  распылить в полость рта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572000" y="2555875"/>
            <a:ext cx="0" cy="32385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80" name="Группа 9"/>
          <p:cNvGrpSpPr>
            <a:grpSpLocks/>
          </p:cNvGrpSpPr>
          <p:nvPr/>
        </p:nvGrpSpPr>
        <p:grpSpPr bwMode="auto">
          <a:xfrm>
            <a:off x="539750" y="1341438"/>
            <a:ext cx="8208963" cy="1246187"/>
            <a:chOff x="179512" y="836980"/>
            <a:chExt cx="8790073" cy="1519416"/>
          </a:xfrm>
        </p:grpSpPr>
        <p:pic>
          <p:nvPicPr>
            <p:cNvPr id="3081" name="Picture 6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657"/>
            <a:stretch>
              <a:fillRect/>
            </a:stretch>
          </p:blipFill>
          <p:spPr bwMode="auto">
            <a:xfrm>
              <a:off x="179512" y="908720"/>
              <a:ext cx="2010767" cy="1268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Скругленный прямоугольник 11"/>
            <p:cNvSpPr/>
            <p:nvPr/>
          </p:nvSpPr>
          <p:spPr>
            <a:xfrm>
              <a:off x="179512" y="836980"/>
              <a:ext cx="8713578" cy="149231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FFFF"/>
                </a:solidFill>
              </a:endParaRPr>
            </a:p>
          </p:txBody>
        </p:sp>
        <p:sp>
          <p:nvSpPr>
            <p:cNvPr id="3083" name="Прямоугольник 12"/>
            <p:cNvSpPr>
              <a:spLocks noChangeArrowheads="1"/>
            </p:cNvSpPr>
            <p:nvPr/>
          </p:nvSpPr>
          <p:spPr bwMode="auto">
            <a:xfrm>
              <a:off x="1553014" y="881498"/>
              <a:ext cx="7416571" cy="1474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ts val="2200"/>
                </a:lnSpc>
              </a:pPr>
              <a:r>
                <a:rPr lang="ru-RU" altLang="ru-RU" sz="2200" b="1" smtClean="0">
                  <a:solidFill>
                    <a:srgbClr val="000000"/>
                  </a:solidFill>
                  <a:latin typeface="Arial Narrow" pitchFamily="34" charset="0"/>
                </a:rPr>
                <a:t>   </a:t>
              </a:r>
              <a:r>
                <a:rPr lang="ru-RU" altLang="ru-RU" b="1" smtClean="0">
                  <a:solidFill>
                    <a:srgbClr val="000000"/>
                  </a:solidFill>
                  <a:latin typeface="Arial Narrow" pitchFamily="34" charset="0"/>
                </a:rPr>
                <a:t>Появление давящих, сжимающих, жгущих болей  </a:t>
              </a:r>
            </a:p>
            <a:p>
              <a:pPr algn="ctr">
                <a:lnSpc>
                  <a:spcPts val="2200"/>
                </a:lnSpc>
              </a:pPr>
              <a:r>
                <a:rPr lang="ru-RU" altLang="ru-RU" b="1" smtClean="0">
                  <a:solidFill>
                    <a:srgbClr val="000000"/>
                  </a:solidFill>
                  <a:latin typeface="Arial Narrow" pitchFamily="34" charset="0"/>
                </a:rPr>
                <a:t>   в груди, в левой руке, плече или в обоих плечах, нередко сопровождающихся слабостью, потливостью, тошнотой, нарастающей одышкой</a:t>
              </a:r>
            </a:p>
          </p:txBody>
        </p:sp>
      </p:grpSp>
      <p:cxnSp>
        <p:nvCxnSpPr>
          <p:cNvPr id="14" name="Прямая со стрелкой 13"/>
          <p:cNvCxnSpPr/>
          <p:nvPr/>
        </p:nvCxnSpPr>
        <p:spPr>
          <a:xfrm>
            <a:off x="4572000" y="3860800"/>
            <a:ext cx="0" cy="32385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66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713788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smtClean="0">
                <a:solidFill>
                  <a:prstClr val="black"/>
                </a:solidFill>
                <a:cs typeface="Arial" pitchFamily="34" charset="0"/>
              </a:rPr>
              <a:t>Направления эвакуации (госпитализации) пациентов с подозрением на ОКС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2411413" y="692150"/>
            <a:ext cx="3673475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smtClean="0">
                <a:solidFill>
                  <a:prstClr val="black"/>
                </a:solidFill>
                <a:cs typeface="Arial" pitchFamily="34" charset="0"/>
              </a:rPr>
              <a:t>Симптомы и признаки ОКС </a:t>
            </a:r>
            <a:r>
              <a:rPr lang="ru-RU" altLang="ru-RU" sz="1800" b="1" smtClean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</a:t>
            </a:r>
            <a:r>
              <a:rPr lang="en-US" altLang="ru-RU" sz="1800" b="1" smtClean="0">
                <a:solidFill>
                  <a:prstClr val="black"/>
                </a:solidFill>
                <a:cs typeface="Arial" pitchFamily="34" charset="0"/>
                <a:sym typeface="Wingdings" pitchFamily="2" charset="2"/>
              </a:rPr>
              <a:t>ST</a:t>
            </a:r>
            <a:endParaRPr lang="ru-RU" altLang="ru-RU" sz="1800" b="1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250825" y="1465263"/>
            <a:ext cx="1873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менее 3 ч от появления симптомов</a:t>
            </a: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3132138" y="1484313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3-12 ч от появления симптомов</a:t>
            </a: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5580063" y="1052513"/>
            <a:ext cx="194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более 12 ч от появления симптомов</a:t>
            </a: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179388" y="3924300"/>
            <a:ext cx="15128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Догоспитальная ТЛТ</a:t>
            </a: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468313" y="5516563"/>
            <a:ext cx="1943100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Кардиологическое отделение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без возможности  проведения ЧКВ</a:t>
            </a:r>
          </a:p>
        </p:txBody>
      </p:sp>
      <p:sp>
        <p:nvSpPr>
          <p:cNvPr id="8201" name="TextBox 9"/>
          <p:cNvSpPr txBox="1">
            <a:spLocks noChangeArrowheads="1"/>
          </p:cNvSpPr>
          <p:nvPr/>
        </p:nvSpPr>
        <p:spPr bwMode="auto">
          <a:xfrm>
            <a:off x="395288" y="4932363"/>
            <a:ext cx="1081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Успешное</a:t>
            </a:r>
          </a:p>
        </p:txBody>
      </p:sp>
      <p:sp>
        <p:nvSpPr>
          <p:cNvPr id="8202" name="TextBox 10"/>
          <p:cNvSpPr txBox="1">
            <a:spLocks noChangeArrowheads="1"/>
          </p:cNvSpPr>
          <p:nvPr/>
        </p:nvSpPr>
        <p:spPr bwMode="auto">
          <a:xfrm>
            <a:off x="1763713" y="4932363"/>
            <a:ext cx="115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Безуспешное</a:t>
            </a:r>
          </a:p>
        </p:txBody>
      </p:sp>
      <p:sp>
        <p:nvSpPr>
          <p:cNvPr id="8203" name="TextBox 11"/>
          <p:cNvSpPr txBox="1">
            <a:spLocks noChangeArrowheads="1"/>
          </p:cNvSpPr>
          <p:nvPr/>
        </p:nvSpPr>
        <p:spPr bwMode="auto">
          <a:xfrm>
            <a:off x="4067175" y="5529263"/>
            <a:ext cx="2017713" cy="8302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РСЦ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с возможностью проведения  ЧКВ</a:t>
            </a:r>
          </a:p>
        </p:txBody>
      </p:sp>
      <p:sp>
        <p:nvSpPr>
          <p:cNvPr id="8204" name="TextBox 12"/>
          <p:cNvSpPr txBox="1">
            <a:spLocks noChangeArrowheads="1"/>
          </p:cNvSpPr>
          <p:nvPr/>
        </p:nvSpPr>
        <p:spPr bwMode="auto">
          <a:xfrm>
            <a:off x="3203575" y="2636838"/>
            <a:ext cx="165576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Есть возможность доставки в  РСЦ с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ЧКВ за 30 мин</a:t>
            </a:r>
          </a:p>
        </p:txBody>
      </p:sp>
      <p:sp>
        <p:nvSpPr>
          <p:cNvPr id="8205" name="TextBox 13"/>
          <p:cNvSpPr txBox="1">
            <a:spLocks noChangeArrowheads="1"/>
          </p:cNvSpPr>
          <p:nvPr/>
        </p:nvSpPr>
        <p:spPr bwMode="auto">
          <a:xfrm>
            <a:off x="1476375" y="2763838"/>
            <a:ext cx="15827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Нет возможности доставки в  РСЦ с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ЧКВ за 30 мин</a:t>
            </a:r>
          </a:p>
        </p:txBody>
      </p:sp>
      <p:cxnSp>
        <p:nvCxnSpPr>
          <p:cNvPr id="16" name="Прямая со стрелкой 15"/>
          <p:cNvCxnSpPr>
            <a:stCxn id="8195" idx="2"/>
            <a:endCxn id="8196" idx="3"/>
          </p:cNvCxnSpPr>
          <p:nvPr/>
        </p:nvCxnSpPr>
        <p:spPr>
          <a:xfrm flipH="1">
            <a:off x="2124075" y="1062038"/>
            <a:ext cx="2124075" cy="665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195" idx="2"/>
            <a:endCxn id="8197" idx="0"/>
          </p:cNvCxnSpPr>
          <p:nvPr/>
        </p:nvCxnSpPr>
        <p:spPr>
          <a:xfrm flipH="1">
            <a:off x="4140200" y="1062038"/>
            <a:ext cx="107950" cy="422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195" idx="2"/>
            <a:endCxn id="8198" idx="1"/>
          </p:cNvCxnSpPr>
          <p:nvPr/>
        </p:nvCxnSpPr>
        <p:spPr>
          <a:xfrm>
            <a:off x="4248150" y="1062038"/>
            <a:ext cx="1331913" cy="2524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196" idx="2"/>
            <a:endCxn id="8199" idx="0"/>
          </p:cNvCxnSpPr>
          <p:nvPr/>
        </p:nvCxnSpPr>
        <p:spPr>
          <a:xfrm flipH="1">
            <a:off x="935038" y="1989138"/>
            <a:ext cx="252412" cy="1935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197" idx="2"/>
            <a:endCxn id="8205" idx="0"/>
          </p:cNvCxnSpPr>
          <p:nvPr/>
        </p:nvCxnSpPr>
        <p:spPr>
          <a:xfrm flipH="1">
            <a:off x="2268538" y="2008188"/>
            <a:ext cx="1871662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197" idx="2"/>
            <a:endCxn id="8204" idx="0"/>
          </p:cNvCxnSpPr>
          <p:nvPr/>
        </p:nvCxnSpPr>
        <p:spPr>
          <a:xfrm flipH="1">
            <a:off x="4032250" y="2008188"/>
            <a:ext cx="107950" cy="628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205" idx="1"/>
            <a:endCxn id="8199" idx="0"/>
          </p:cNvCxnSpPr>
          <p:nvPr/>
        </p:nvCxnSpPr>
        <p:spPr>
          <a:xfrm flipH="1">
            <a:off x="936625" y="3133725"/>
            <a:ext cx="539750" cy="790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8204" idx="2"/>
            <a:endCxn id="8203" idx="0"/>
          </p:cNvCxnSpPr>
          <p:nvPr/>
        </p:nvCxnSpPr>
        <p:spPr>
          <a:xfrm>
            <a:off x="4032250" y="3375025"/>
            <a:ext cx="1044575" cy="2154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8199" idx="2"/>
            <a:endCxn id="8201" idx="0"/>
          </p:cNvCxnSpPr>
          <p:nvPr/>
        </p:nvCxnSpPr>
        <p:spPr>
          <a:xfrm>
            <a:off x="935038" y="4446588"/>
            <a:ext cx="0" cy="485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8199" idx="2"/>
            <a:endCxn id="8202" idx="0"/>
          </p:cNvCxnSpPr>
          <p:nvPr/>
        </p:nvCxnSpPr>
        <p:spPr>
          <a:xfrm>
            <a:off x="935038" y="4446588"/>
            <a:ext cx="1404937" cy="485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8202" idx="2"/>
            <a:endCxn id="8203" idx="1"/>
          </p:cNvCxnSpPr>
          <p:nvPr/>
        </p:nvCxnSpPr>
        <p:spPr>
          <a:xfrm>
            <a:off x="2339975" y="5240338"/>
            <a:ext cx="1727200" cy="704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8201" idx="2"/>
            <a:endCxn id="8200" idx="0"/>
          </p:cNvCxnSpPr>
          <p:nvPr/>
        </p:nvCxnSpPr>
        <p:spPr>
          <a:xfrm>
            <a:off x="935038" y="5240338"/>
            <a:ext cx="504825" cy="276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8" name="TextBox 59"/>
          <p:cNvSpPr txBox="1">
            <a:spLocks noChangeArrowheads="1"/>
          </p:cNvSpPr>
          <p:nvPr/>
        </p:nvSpPr>
        <p:spPr bwMode="auto">
          <a:xfrm>
            <a:off x="4140200" y="3573463"/>
            <a:ext cx="20161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Нет симптомов шока и др.жизнеугрожающих осложнений</a:t>
            </a:r>
          </a:p>
        </p:txBody>
      </p:sp>
      <p:cxnSp>
        <p:nvCxnSpPr>
          <p:cNvPr id="62" name="Прямая со стрелкой 61"/>
          <p:cNvCxnSpPr>
            <a:stCxn id="8198" idx="2"/>
            <a:endCxn id="8218" idx="0"/>
          </p:cNvCxnSpPr>
          <p:nvPr/>
        </p:nvCxnSpPr>
        <p:spPr>
          <a:xfrm flipH="1">
            <a:off x="5148263" y="1576388"/>
            <a:ext cx="1403350" cy="19970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8218" idx="1"/>
            <a:endCxn id="8218" idx="1"/>
          </p:cNvCxnSpPr>
          <p:nvPr/>
        </p:nvCxnSpPr>
        <p:spPr>
          <a:xfrm>
            <a:off x="4140200" y="3941763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8218" idx="2"/>
            <a:endCxn id="8200" idx="3"/>
          </p:cNvCxnSpPr>
          <p:nvPr/>
        </p:nvCxnSpPr>
        <p:spPr>
          <a:xfrm flipH="1">
            <a:off x="2411413" y="4311650"/>
            <a:ext cx="2736850" cy="1744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2" name="TextBox 75"/>
          <p:cNvSpPr txBox="1">
            <a:spLocks noChangeArrowheads="1"/>
          </p:cNvSpPr>
          <p:nvPr/>
        </p:nvSpPr>
        <p:spPr bwMode="auto">
          <a:xfrm>
            <a:off x="6875463" y="1773238"/>
            <a:ext cx="20177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Есть симптомы шока и др.жизнеугрожающих осложнений</a:t>
            </a:r>
          </a:p>
        </p:txBody>
      </p:sp>
      <p:cxnSp>
        <p:nvCxnSpPr>
          <p:cNvPr id="84" name="Прямая со стрелкой 83"/>
          <p:cNvCxnSpPr>
            <a:stCxn id="8198" idx="2"/>
            <a:endCxn id="8222" idx="1"/>
          </p:cNvCxnSpPr>
          <p:nvPr/>
        </p:nvCxnSpPr>
        <p:spPr>
          <a:xfrm>
            <a:off x="6551613" y="1576388"/>
            <a:ext cx="323850" cy="565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224" name="TextBox 84"/>
          <p:cNvSpPr txBox="1">
            <a:spLocks noChangeArrowheads="1"/>
          </p:cNvSpPr>
          <p:nvPr/>
        </p:nvSpPr>
        <p:spPr bwMode="auto">
          <a:xfrm>
            <a:off x="6084888" y="2997200"/>
            <a:ext cx="18716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более 36 ч от начала симптомов ОКС,  при длительности шокового состояния  более 18 ч</a:t>
            </a:r>
          </a:p>
        </p:txBody>
      </p:sp>
      <p:cxnSp>
        <p:nvCxnSpPr>
          <p:cNvPr id="87" name="Прямая со стрелкой 86"/>
          <p:cNvCxnSpPr>
            <a:stCxn id="8224" idx="2"/>
            <a:endCxn id="8200" idx="3"/>
          </p:cNvCxnSpPr>
          <p:nvPr/>
        </p:nvCxnSpPr>
        <p:spPr>
          <a:xfrm flipH="1">
            <a:off x="2411413" y="4167188"/>
            <a:ext cx="4608512" cy="1889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6" name="TextBox 87"/>
          <p:cNvSpPr txBox="1">
            <a:spLocks noChangeArrowheads="1"/>
          </p:cNvSpPr>
          <p:nvPr/>
        </p:nvSpPr>
        <p:spPr bwMode="auto">
          <a:xfrm>
            <a:off x="7235825" y="4508500"/>
            <a:ext cx="17287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 менее 36 ч от начала симптомов ОКС,  при длительности шокового состояния не более 18 ч</a:t>
            </a:r>
          </a:p>
        </p:txBody>
      </p:sp>
      <p:cxnSp>
        <p:nvCxnSpPr>
          <p:cNvPr id="92" name="Прямая со стрелкой 91"/>
          <p:cNvCxnSpPr>
            <a:stCxn id="8222" idx="2"/>
            <a:endCxn id="8224" idx="0"/>
          </p:cNvCxnSpPr>
          <p:nvPr/>
        </p:nvCxnSpPr>
        <p:spPr>
          <a:xfrm flipH="1">
            <a:off x="7019925" y="2511425"/>
            <a:ext cx="865188" cy="4857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8222" idx="2"/>
            <a:endCxn id="8226" idx="0"/>
          </p:cNvCxnSpPr>
          <p:nvPr/>
        </p:nvCxnSpPr>
        <p:spPr>
          <a:xfrm>
            <a:off x="7885113" y="2511425"/>
            <a:ext cx="215900" cy="19970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8226" idx="1"/>
            <a:endCxn id="8203" idx="3"/>
          </p:cNvCxnSpPr>
          <p:nvPr/>
        </p:nvCxnSpPr>
        <p:spPr>
          <a:xfrm flipH="1">
            <a:off x="6084888" y="5202238"/>
            <a:ext cx="1150937" cy="742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>
            <a:stCxn id="8224" idx="2"/>
            <a:endCxn id="8203" idx="0"/>
          </p:cNvCxnSpPr>
          <p:nvPr/>
        </p:nvCxnSpPr>
        <p:spPr>
          <a:xfrm flipH="1">
            <a:off x="5076825" y="4167188"/>
            <a:ext cx="1944688" cy="13620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231" name="TextBox 181"/>
          <p:cNvSpPr txBox="1">
            <a:spLocks noChangeArrowheads="1"/>
          </p:cNvSpPr>
          <p:nvPr/>
        </p:nvSpPr>
        <p:spPr bwMode="auto">
          <a:xfrm>
            <a:off x="5724525" y="4292600"/>
            <a:ext cx="172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smtClean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(транспортируется в ближайшее отделение</a:t>
            </a:r>
          </a:p>
        </p:txBody>
      </p:sp>
    </p:spTree>
    <p:extLst>
      <p:ext uri="{BB962C8B-B14F-4D97-AF65-F5344CB8AC3E}">
        <p14:creationId xmlns:p14="http://schemas.microsoft.com/office/powerpoint/2010/main" val="41297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88840"/>
            <a:ext cx="9144000" cy="29523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840" y="1981179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4941168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242088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Спасибо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</a:rPr>
              <a:t>за внимание! </a:t>
            </a:r>
            <a:endParaRPr lang="ru-RU" sz="4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10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Реализация поручений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Правительства Российской Федерации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от 25.12.2016 № ОГ-П12-351пр и от 28.01.2015 № ОГ-П12-22пр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18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Номер слайда 18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179512" y="2060848"/>
          <a:ext cx="6624736" cy="40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64" name="TextBox 7"/>
          <p:cNvSpPr txBox="1">
            <a:spLocks noChangeArrowheads="1"/>
          </p:cNvSpPr>
          <p:nvPr/>
        </p:nvSpPr>
        <p:spPr bwMode="auto">
          <a:xfrm>
            <a:off x="395536" y="1628800"/>
            <a:ext cx="3816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Структура причин смертности населения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в 2014 году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4788024" y="1556792"/>
            <a:ext cx="38519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Структура плана по количеству сохраненных жизней по основным причинам смерти на 2015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Диаграмма 33"/>
          <p:cNvGraphicFramePr/>
          <p:nvPr/>
        </p:nvGraphicFramePr>
        <p:xfrm>
          <a:off x="4644008" y="1916832"/>
          <a:ext cx="4499992" cy="3804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Стрелка вправо 49"/>
          <p:cNvSpPr/>
          <p:nvPr/>
        </p:nvSpPr>
        <p:spPr>
          <a:xfrm rot="5400000">
            <a:off x="5148064" y="2708920"/>
            <a:ext cx="1008112" cy="864096"/>
          </a:xfrm>
          <a:prstGeom prst="rightArrow">
            <a:avLst>
              <a:gd name="adj1" fmla="val 0"/>
              <a:gd name="adj2" fmla="val 51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65119" y="12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85051" y="116635"/>
            <a:ext cx="8840367" cy="64313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Планы мероприятий по снижению смертности  от основных причин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2015 году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2339752" y="5307991"/>
            <a:ext cx="432048" cy="57606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67536" y="3645024"/>
            <a:ext cx="4176464" cy="187220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региональных планов мероприятий по снижению смертности от основных причин в 2015 году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Персональная ответственность руководителей органов исполнительной власти субъектов Российской Федерации и конкретных исполнителей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0" y="3356992"/>
            <a:ext cx="4248472" cy="194421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Органы исполнительной власти субъектов Российской Федерации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Главные внештатные специалисты Минздрава России в федеральных округах Российской Федерации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Главный внештатный специалист субъекта Российской Федерации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0" y="2348880"/>
            <a:ext cx="3347864" cy="36004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Обобщенные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планы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1414281" y="1802294"/>
            <a:ext cx="432048" cy="5035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83568" y="5899683"/>
            <a:ext cx="7200800" cy="9361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 ключевых (сигнальных индикаторов)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МИНЗДРАВ России, Росздравнадзор, ФОМС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0" y="836712"/>
            <a:ext cx="3347864" cy="936104"/>
          </a:xfrm>
          <a:prstGeom prst="roundRect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Минздрав России</a:t>
            </a:r>
          </a:p>
          <a:p>
            <a:pPr algn="ctr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Главные внештатные специалисты Минздрава России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7884368" y="2924944"/>
            <a:ext cx="468052" cy="64807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Стрелка углом вверх 48"/>
          <p:cNvSpPr/>
          <p:nvPr/>
        </p:nvSpPr>
        <p:spPr>
          <a:xfrm rot="16200000">
            <a:off x="3707904" y="1052736"/>
            <a:ext cx="2376264" cy="1944216"/>
          </a:xfrm>
          <a:prstGeom prst="bentUpArrow">
            <a:avLst>
              <a:gd name="adj1" fmla="val 21457"/>
              <a:gd name="adj2" fmla="val 19094"/>
              <a:gd name="adj3" fmla="val 40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4139952" y="980728"/>
            <a:ext cx="215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Согласование</a:t>
            </a: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1442443" y="2812906"/>
            <a:ext cx="432048" cy="5035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88024" y="1700808"/>
            <a:ext cx="2016224" cy="108012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персональных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кураторов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127776" y="1556792"/>
            <a:ext cx="2016224" cy="129614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Межведомственное взаимодействие в соответствии с приказом Минздрава России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11.08.2015 № 550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4391980" y="4257092"/>
            <a:ext cx="432048" cy="64807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D2F0F-87E2-410C-873A-0F96DBC1FDE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9512" y="115914"/>
            <a:ext cx="8840367" cy="64313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плана мероприятий по снижению смертности </a:t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цереброваскулярных заболеваний в 2015 году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599944"/>
              </p:ext>
            </p:extLst>
          </p:nvPr>
        </p:nvGraphicFramePr>
        <p:xfrm>
          <a:off x="251520" y="980728"/>
          <a:ext cx="8712968" cy="546092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1266"/>
                <a:gridCol w="2490398"/>
                <a:gridCol w="3089487"/>
                <a:gridCol w="2059659"/>
                <a:gridCol w="822158"/>
              </a:tblGrid>
              <a:tr h="638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мероприятий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Ожидаемый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результат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Целевые индикаторы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Кол-во сохраненных</a:t>
                      </a:r>
                      <a:r>
                        <a:rPr lang="ru-RU" sz="1000" baseline="0" dirty="0" smtClean="0">
                          <a:effectLst/>
                        </a:rPr>
                        <a:t> жизней (чел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</a:tr>
              <a:tr h="172468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Комплекс </a:t>
                      </a:r>
                      <a:r>
                        <a:rPr lang="ru-RU" sz="1000" dirty="0">
                          <a:effectLst/>
                        </a:rPr>
                        <a:t>мер, направленных на совершенствование первичной профилактики цереброваскулярных заболеваний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</a:tr>
              <a:tr h="11375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Мероприятия по информированию населения 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о симптомах инсульта и факторах риска его развития, формированию приверженности к здоровому образу жизни 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Снижение в российской популяции числа лиц, имеющих высокий риск развития цереброваскулярных заболеваний. Увеличение количества пациентов с инсультом, госпитализированных в первые часы от начала развития </a:t>
                      </a:r>
                      <a:r>
                        <a:rPr lang="ru-RU" sz="1000" dirty="0" smtClean="0">
                          <a:effectLst/>
                        </a:rPr>
                        <a:t>заболевания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Доля граждан, охваченных</a:t>
                      </a:r>
                      <a:r>
                        <a:rPr lang="ru-RU" sz="1000" baseline="0" dirty="0" smtClean="0"/>
                        <a:t> кампанией и мотивированных на ведение здорового образа жизни из числа всех постоянных жителей субъекта Российской Федерации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 marL="37693" marR="37693" marT="0" marB="0" anchor="ctr"/>
                </a:tc>
              </a:tr>
              <a:tr h="17569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indent="-120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Мероприятия, направленные на своевременное выявление цереброваскулярных заболеваний, факторов риска их развития и их коррекцию (диспансеризация отдельных групп взрослого населения, проведение углубленных профилактических осмотров, работа центров здоровья, кабинетов медицинской профилактики, школ пациентов)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Нормализация артериального давления и качественная медикаментозная профилактика позволяет уменьшить риск развития инсульта на 40%. Планируется увеличить число лиц, регулярно принимающих гипотензивные препараты, </a:t>
                      </a:r>
                      <a:r>
                        <a:rPr lang="ru-RU" sz="1000" dirty="0" err="1">
                          <a:effectLst/>
                        </a:rPr>
                        <a:t>антиагреганты</a:t>
                      </a:r>
                      <a:r>
                        <a:rPr lang="ru-RU" sz="1000" dirty="0">
                          <a:effectLst/>
                        </a:rPr>
                        <a:t> и антикоагулянты не менее чем на 10 % от числа всех лиц с факторами риска развития цереброваскулярных заболеваний, принимающих </a:t>
                      </a:r>
                      <a:r>
                        <a:rPr lang="ru-RU" sz="1000" dirty="0" err="1">
                          <a:effectLst/>
                        </a:rPr>
                        <a:t>статины</a:t>
                      </a:r>
                      <a:r>
                        <a:rPr lang="ru-RU" sz="1000" dirty="0">
                          <a:effectLst/>
                        </a:rPr>
                        <a:t> ‑ с 21,9 % до 40%.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937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Комплекс мер, направленных на повышение эффективности оказания медицинской помощи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больным с цереброваскулярными заболеваниями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</a:tr>
              <a:tr h="1277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Совершенствование организации службы скорой медицинской помощи в субъектах Российской Федерации, предусматривающее создание единой центральной диспетчерской в каждом из регионов,  оснащение аппаратурой глобального навигационного позиционирования ГЛОНАСС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Увеличение числа выездов бригад скорой медицинской помощи с временем </a:t>
                      </a:r>
                      <a:r>
                        <a:rPr lang="ru-RU" sz="1000" dirty="0" err="1">
                          <a:effectLst/>
                        </a:rPr>
                        <a:t>доезда</a:t>
                      </a:r>
                      <a:r>
                        <a:rPr lang="ru-RU" sz="1000" dirty="0">
                          <a:effectLst/>
                        </a:rPr>
                        <a:t> до 20 минут до 85% от всех выездов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Доля выездов бригад скорой медицинской помощи со временем </a:t>
                      </a:r>
                      <a:r>
                        <a:rPr lang="ru-RU" sz="1000" dirty="0" err="1" smtClean="0"/>
                        <a:t>доезда</a:t>
                      </a:r>
                      <a:r>
                        <a:rPr lang="ru-RU" sz="1000" dirty="0" smtClean="0"/>
                        <a:t> до 20 минут от всех выездов бригад скорой медицинской помощи при острых</a:t>
                      </a:r>
                      <a:r>
                        <a:rPr lang="ru-RU" sz="1000" baseline="0" dirty="0" smtClean="0"/>
                        <a:t> нарушениях мозгового кровообращения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6000</a:t>
                      </a:r>
                      <a:endParaRPr lang="ru-RU" dirty="0"/>
                    </a:p>
                  </a:txBody>
                  <a:tcPr marL="37693" marR="3769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55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D2F0F-87E2-410C-873A-0F96DBC1FDE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497817"/>
              </p:ext>
            </p:extLst>
          </p:nvPr>
        </p:nvGraphicFramePr>
        <p:xfrm>
          <a:off x="179513" y="836712"/>
          <a:ext cx="8840368" cy="568863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2339"/>
                <a:gridCol w="2138676"/>
                <a:gridCol w="4220876"/>
                <a:gridCol w="1703161"/>
                <a:gridCol w="575316"/>
              </a:tblGrid>
              <a:tr h="7967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мероприятий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Ожидаемый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результат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Целевые индикаторы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Кол-во сохраненных</a:t>
                      </a:r>
                      <a:r>
                        <a:rPr lang="ru-RU" sz="1000" baseline="0" dirty="0" smtClean="0">
                          <a:effectLst/>
                        </a:rPr>
                        <a:t> жизней (чел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</a:tr>
              <a:tr h="15036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Совершенствование организации первичной медико-санитарной помощи больным с цереброваскулярными заболеваниями, в том числе за счет внедрения выездных методов работы, использования телемедицинских технологий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Обеспечение полноценного диспансерного наблюдения и постоянного приёма необходимых лекарственных препаратов (приверженности) лицам с ЦВБ из отдалённых населённых пунктов. Снижение риска развития сосудистых катастроф</a:t>
                      </a:r>
                    </a:p>
                  </a:txBody>
                  <a:tcPr marL="39017" marR="3901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50" baseline="0" dirty="0" smtClean="0">
                          <a:effectLst/>
                        </a:rPr>
                        <a:t>Снижение числа ОНМК у жителей региона и у жителей  отдалённых регионов, в частности</a:t>
                      </a:r>
                      <a:endParaRPr lang="ru-RU" sz="9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</a:tr>
              <a:tr h="651583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Совершенствование схем маршрутизации пациентов с острыми нарушениями </a:t>
                      </a:r>
                      <a:r>
                        <a:rPr lang="ru-RU" sz="1000" dirty="0" smtClean="0">
                          <a:effectLst/>
                        </a:rPr>
                        <a:t>мозгового кровообращения</a:t>
                      </a:r>
                      <a:r>
                        <a:rPr lang="ru-RU" sz="1000" baseline="0" dirty="0" smtClean="0">
                          <a:effectLst/>
                        </a:rPr>
                        <a:t> </a:t>
                      </a:r>
                      <a:r>
                        <a:rPr lang="ru-RU" sz="1000" dirty="0" smtClean="0">
                          <a:effectLst/>
                        </a:rPr>
                        <a:t>в </a:t>
                      </a:r>
                      <a:r>
                        <a:rPr lang="ru-RU" sz="1000" dirty="0">
                          <a:effectLst/>
                        </a:rPr>
                        <a:t>субъектах Российской Федерации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Обеспечение условий для увеличения числа больных с острыми нарушениями мозгового кровообращения, госпитализированных в профильные отделения (региональные сосудистые центры и первичные сосудистые отделения), обеспечивающие возможность оказания необходимой медицинской помощи в круглосуточном режиме, что позволит снизить показатель летальности от инсульта на 2 % с 19,9 % по сравнению </a:t>
                      </a:r>
                      <a:r>
                        <a:rPr lang="ru-RU" sz="1000" dirty="0" smtClean="0">
                          <a:effectLst/>
                        </a:rPr>
                        <a:t>с </a:t>
                      </a:r>
                      <a:r>
                        <a:rPr lang="ru-RU" sz="1000" dirty="0">
                          <a:effectLst/>
                        </a:rPr>
                        <a:t>показателем 2013 г. 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 smtClean="0">
                          <a:effectLst/>
                        </a:rPr>
                        <a:t>Обеспеченность населения субъекта Российской Федерации неврологическими койками</a:t>
                      </a:r>
                      <a:endParaRPr lang="ru-RU" sz="9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</a:tr>
              <a:tr h="888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 smtClean="0">
                          <a:effectLst/>
                        </a:rPr>
                        <a:t>Обеспеченность населения субъекта Российской Федерации нейрохирургическими койками</a:t>
                      </a:r>
                      <a:endParaRPr lang="ru-RU" sz="9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309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Внедрение и увеличение объемов применения высокоэффективных методов диагностики и лечения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>
                          <a:effectLst/>
                        </a:rPr>
                        <a:t>Увеличение частоты применения тромболитической терапии до 5% </a:t>
                      </a:r>
                      <a:br>
                        <a:rPr lang="ru-RU" sz="950" dirty="0">
                          <a:effectLst/>
                        </a:rPr>
                      </a:br>
                      <a:r>
                        <a:rPr lang="ru-RU" sz="950" dirty="0">
                          <a:effectLst/>
                        </a:rPr>
                        <a:t>у пациентов с ишемическим инсультом. Увеличение объемов оказания высокотехнологичной медицинской помощи больным с цереброваскулярными заболеваниями (операции каротидной эндартерэктомии, ЭИКМА). Увеличение хирургической активности при разрывах аневризм сосудов головного мозга. Риск развития инсульта при хирургических вмешательствах уменьшается с 26 до 9% ко 2-му году и с 16,8 до 2,8% - к 3-му году. Показатели 10-летней смертности от цереброваскулярных заболеваний у пациентов, подвергшихся каротидной эндартерэктомии, на 19 % ниже, чем в контрольной группе.</a:t>
                      </a:r>
                      <a:endParaRPr lang="ru-RU" sz="9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 smtClean="0">
                          <a:effectLst/>
                        </a:rPr>
                        <a:t>Увеличение частоты проведения системной тромболитической терапии на госпитальном</a:t>
                      </a:r>
                      <a:r>
                        <a:rPr lang="ru-RU" sz="950" baseline="0" dirty="0" smtClean="0">
                          <a:effectLst/>
                        </a:rPr>
                        <a:t> этапе до 2-2,5%</a:t>
                      </a:r>
                      <a:endParaRPr lang="ru-RU" sz="9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</a:tr>
              <a:tr h="924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50" dirty="0" smtClean="0">
                          <a:effectLst/>
                        </a:rPr>
                        <a:t>Доля случаев острых нарушений мозгового кровообращения по ишемическому</a:t>
                      </a:r>
                      <a:r>
                        <a:rPr lang="ru-RU" sz="950" baseline="0" dirty="0" smtClean="0">
                          <a:effectLst/>
                        </a:rPr>
                        <a:t> типу, при котором выполнен </a:t>
                      </a:r>
                      <a:r>
                        <a:rPr lang="ru-RU" sz="950" baseline="0" dirty="0" err="1" smtClean="0">
                          <a:effectLst/>
                        </a:rPr>
                        <a:t>тромболизис</a:t>
                      </a:r>
                      <a:endParaRPr lang="ru-RU" sz="9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017" marR="3901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79512" y="115914"/>
            <a:ext cx="8840367" cy="64313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плана мероприятий по снижению смертности </a:t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цереброваскулярных заболеваний в 2015 году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D2F0F-87E2-410C-873A-0F96DBC1FDE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609035"/>
              </p:ext>
            </p:extLst>
          </p:nvPr>
        </p:nvGraphicFramePr>
        <p:xfrm>
          <a:off x="179512" y="1052735"/>
          <a:ext cx="8784978" cy="569467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86572"/>
                <a:gridCol w="2943053"/>
                <a:gridCol w="3448265"/>
                <a:gridCol w="1229470"/>
                <a:gridCol w="877618"/>
              </a:tblGrid>
              <a:tr h="8886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</a:t>
                      </a:r>
                      <a:r>
                        <a:rPr lang="ru-RU" sz="1000" dirty="0" smtClean="0">
                          <a:effectLst/>
                        </a:rPr>
                        <a:t>мероприятия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Ожидаемый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результат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Целевые индикаторы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Кол-во </a:t>
                      </a:r>
                      <a:r>
                        <a:rPr lang="ru-RU" sz="1000" dirty="0" err="1" smtClean="0">
                          <a:effectLst/>
                        </a:rPr>
                        <a:t>сохранен-ных</a:t>
                      </a:r>
                      <a:r>
                        <a:rPr lang="ru-RU" sz="1000" baseline="0" dirty="0" smtClean="0">
                          <a:effectLst/>
                        </a:rPr>
                        <a:t> жизней (чел)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693" marR="37693" marT="0" marB="0" anchor="ctr"/>
                </a:tc>
              </a:tr>
              <a:tr h="11027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Совершенствование </a:t>
                      </a:r>
                      <a:r>
                        <a:rPr lang="ru-RU" sz="1000" dirty="0" smtClean="0">
                          <a:effectLst/>
                        </a:rPr>
                        <a:t>медицинской реабилитации у больных </a:t>
                      </a:r>
                      <a:r>
                        <a:rPr lang="ru-RU" sz="1000" dirty="0">
                          <a:effectLst/>
                        </a:rPr>
                        <a:t>с </a:t>
                      </a:r>
                      <a:r>
                        <a:rPr lang="ru-RU" sz="1000" dirty="0" err="1" smtClean="0">
                          <a:effectLst/>
                        </a:rPr>
                        <a:t>церебро-васкулярными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заболеваниями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Повышение качества жизни и сохранение трудовой активности больных, перенесших острые нарушения мозгового кровообращения. Снижение частоты осложнений и увеличение степени функциональной независимости у пациентов с инсультом на 5 % по сравнению с 2013 г.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800" dirty="0" smtClean="0">
                          <a:effectLst/>
                        </a:rPr>
                        <a:t>Доля больных ЦВБ,</a:t>
                      </a:r>
                      <a:r>
                        <a:rPr lang="ru-RU" sz="800" baseline="0" dirty="0" smtClean="0">
                          <a:effectLst/>
                        </a:rPr>
                        <a:t> направленных на медицинскую реабилитацию, из числа всех больных с ЦВБ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</a:tr>
              <a:tr h="7876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Повышение профессиональной квалификации врачей первичного звена здравоохранения, участвующих в оказании медицинской помощи больным с цереброваскулярными заболеваниями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Повышение качества оказания медицинской помощи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Обеспечить население субъекта врачами – неврологами, сосудистыми</a:t>
                      </a:r>
                      <a:r>
                        <a:rPr lang="ru-RU" sz="800" baseline="0" dirty="0" smtClean="0"/>
                        <a:t> хирургами и др.</a:t>
                      </a:r>
                      <a:r>
                        <a:rPr lang="ru-RU" sz="800" dirty="0" smtClean="0"/>
                        <a:t> 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260" marR="4526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112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Мониторинг эффективности организации медицинской помощи, оказываемой больным с цереброваскулярными заболеваниями, включая мониторинг деятельности региональных сосудистых центров и первичных сосудистых отделений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Анализ деятельности медицинских организаций, оказывающих медицинскую помощь больным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с цереброваскулярными заболеваниями в целях   оптимизации проводимых мероприятий по снижению смертности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Летальность у больных с  ОНМК по ишемическому типу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260" marR="4526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Летальность у больных с ОНМК по </a:t>
                      </a:r>
                      <a:r>
                        <a:rPr lang="ru-RU" sz="800" dirty="0" err="1" smtClean="0"/>
                        <a:t>гемаррагическому</a:t>
                      </a:r>
                      <a:r>
                        <a:rPr lang="ru-RU" sz="800" baseline="0" dirty="0" smtClean="0"/>
                        <a:t> типу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260" marR="4526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Летальность у больных с ОНМК в ПСО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260" marR="4526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797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Комплекс мер, направленных на вторичную профилактику острых нарушений мозгового кровообращения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</a:tr>
              <a:tr h="655185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Увеличение частоты применения медикаментозных и хирургических, в том числе эндоваскулярных, методов вторичной профилактики инсульта у больных, с острыми нарушениями мозгового кровообращения в раннем периоде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Снижение частоты развития повторного инсульта у больных с острым нарушением мозгового кровообращения в течение 1 года на 15 – 20 %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Полнота</a:t>
                      </a:r>
                      <a:r>
                        <a:rPr lang="ru-RU" sz="800" baseline="0" dirty="0" smtClean="0"/>
                        <a:t> охвата диспансеризацией взрослого населения субъекта Российской Федерации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45260" marR="4526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4000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260" marR="45260" marT="0" marB="0" anchor="ctr"/>
                </a:tc>
              </a:tr>
              <a:tr h="49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Полнота</a:t>
                      </a:r>
                      <a:r>
                        <a:rPr lang="ru-RU" sz="800" baseline="0" dirty="0" smtClean="0"/>
                        <a:t> охвата больных с ЦВБ диспансерным наблюдением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260" marR="4526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3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 снижение числа умерших: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260" marR="45260" marT="0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260" marR="4526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12 000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5260" marR="4526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79512" y="115914"/>
            <a:ext cx="8840367" cy="64313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плана мероприятий по снижению смертности </a:t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цереброваскулярных заболеваний в 2015 году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2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797948"/>
              </p:ext>
            </p:extLst>
          </p:nvPr>
        </p:nvGraphicFramePr>
        <p:xfrm>
          <a:off x="35496" y="374640"/>
          <a:ext cx="8748461" cy="6449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2727"/>
                <a:gridCol w="864095"/>
                <a:gridCol w="1331639"/>
              </a:tblGrid>
              <a:tr h="35555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u="none" strike="noStrike" dirty="0">
                          <a:effectLst/>
                        </a:rPr>
                        <a:t>Российская Федерация</a:t>
                      </a:r>
                      <a:endParaRPr lang="ru-RU" sz="1200" b="1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u="none" strike="noStrike" dirty="0">
                          <a:effectLst/>
                        </a:rPr>
                        <a:t>Рекомендованные значения</a:t>
                      </a:r>
                      <a:endParaRPr lang="ru-RU" sz="1200" b="1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</a:tr>
              <a:tr h="2121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больных с острым коронарным синдромом, которым выполнен </a:t>
                      </a:r>
                      <a:r>
                        <a:rPr lang="ru-RU" sz="1200" u="none" strike="noStrike" dirty="0" err="1">
                          <a:effectLst/>
                        </a:rPr>
                        <a:t>тромболизис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22,3%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20-25%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2121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больных с острым коронарным синдромом, которым выполнены ЧКВ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21,3%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20-25%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2121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вызовов скорой и неотложной помощи с поводом 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</a:rPr>
                        <a:t>"</a:t>
                      </a:r>
                      <a:r>
                        <a:rPr lang="ru-RU" sz="1200" u="none" strike="noStrike" dirty="0">
                          <a:effectLst/>
                        </a:rPr>
                        <a:t>Артериальная гипертензия"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effectLst/>
                          <a:latin typeface="Cambria"/>
                        </a:rPr>
                        <a:t>9,0%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не более 10%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2121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лиц на одном терапевтическом участке, находящихся под диспансерным  наблюдением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effectLst/>
                          <a:latin typeface="Cambria"/>
                        </a:rPr>
                        <a:t>31,7%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не менее 25%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53975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больных с острыми нарушениями мозгового кровообращения, госпитализированных в профильные отделения для лечения больных с ОНМК (региональные сосудистые центры и первичные сосудистые отделения) в первые 4,5 часа от начала заболевания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effectLst/>
                          <a:latin typeface="Cambria"/>
                        </a:rPr>
                        <a:t>31,3%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30%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2121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больных с ишемическим инсультом, которым выполнен системный </a:t>
                      </a:r>
                      <a:r>
                        <a:rPr lang="ru-RU" sz="1200" u="none" strike="noStrike" dirty="0" err="1">
                          <a:effectLst/>
                        </a:rPr>
                        <a:t>тромболизис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2,7%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5%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4949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больных с острым коронарным синдромом умерших в первые сутки от числа всех умерших с острым коронарным синдромом  за период госпитализации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33,9%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менее 25%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2121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Процент </a:t>
                      </a:r>
                      <a:r>
                        <a:rPr lang="ru-RU" sz="1200" u="none" strike="noStrike" dirty="0" smtClean="0">
                          <a:effectLst/>
                        </a:rPr>
                        <a:t>населения  </a:t>
                      </a:r>
                      <a:r>
                        <a:rPr lang="ru-RU" sz="1200" u="none" strike="noStrike" dirty="0">
                          <a:effectLst/>
                        </a:rPr>
                        <a:t>субъекта Российской Федерации вакцинированный против гриппа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28,0%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30%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35555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Процент населения субъекта Российской Федерации вакцинированный против пневмококковой инфекции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10%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42479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пострадавших в результате ДТП, госпитализированных в </a:t>
                      </a:r>
                      <a:r>
                        <a:rPr lang="ru-RU" sz="1200" u="none" strike="noStrike" dirty="0" err="1">
                          <a:effectLst/>
                        </a:rPr>
                        <a:t>травмоцентры</a:t>
                      </a:r>
                      <a:r>
                        <a:rPr lang="ru-RU" sz="1200" u="none" strike="noStrike" dirty="0">
                          <a:effectLst/>
                        </a:rPr>
                        <a:t> 1 и 2 уровня, среди всех пострадавших в результате ДТП, госпитализированных во все стационары субъекта РФ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70,9</a:t>
                      </a:r>
                      <a:r>
                        <a:rPr lang="ru-RU" sz="1100" b="0" i="0" u="none" strike="noStrike" dirty="0">
                          <a:effectLst/>
                          <a:latin typeface="Cambria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2121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ЗНО, выявленных впервые на ранних стадиях (I-II стадии)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effectLst/>
                          <a:latin typeface="Cambria"/>
                        </a:rPr>
                        <a:t>54,1%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52,50%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35555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умерших в трудоспособном возрасте больных ЗНО, состоящих на учете, от общего числа умерших  в трудоспособном возрасте больных ЗНО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97,9%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84,00%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4243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тяжёлого оборудования, используемого в двухсменном и/или круглосуточном режиме от общего числа оборудования, используемого при оказании медицинской помощи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69,0%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70%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35555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случаев МЛУ/ШЛУ ТБ, эффективно закончивших лечение по IV и V режимам химиотерапии, (когорта 2013 г.)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48,6%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не менее 50%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35555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впервые выявленных пациентов с ВИЧ-инфекцией, охваченных </a:t>
                      </a:r>
                      <a:r>
                        <a:rPr lang="ru-RU" sz="1200" u="none" strike="noStrike" dirty="0" err="1">
                          <a:effectLst/>
                        </a:rPr>
                        <a:t>химиопрофилактикой</a:t>
                      </a:r>
                      <a:r>
                        <a:rPr lang="ru-RU" sz="1200" u="none" strike="noStrike" dirty="0">
                          <a:effectLst/>
                        </a:rPr>
                        <a:t> туберкулеза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43,8%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не менее 50%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2121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Охват иммунизацией населения против вирусного гепатита В </a:t>
                      </a:r>
                      <a:r>
                        <a:rPr lang="ru-RU" sz="1200" u="none" strike="noStrike" dirty="0" err="1">
                          <a:effectLst/>
                        </a:rPr>
                        <a:t>в</a:t>
                      </a:r>
                      <a:r>
                        <a:rPr lang="ru-RU" sz="1200" u="none" strike="noStrike" dirty="0">
                          <a:effectLst/>
                        </a:rPr>
                        <a:t> декретированные сроки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effectLst/>
                          <a:latin typeface="Cambria"/>
                        </a:rPr>
                        <a:t>105,4%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не менее 95%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4243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лиц, с болезнями печени и поджелудочной железы, состоящих на диспансерном учете от числа всех лиц с заболеваниями печени и поджелудочной железы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/>
                        </a:rPr>
                        <a:t>50,6%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60%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35555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</a:t>
                      </a:r>
                      <a:r>
                        <a:rPr lang="ru-RU" sz="1200" u="none" strike="noStrike" dirty="0" smtClean="0">
                          <a:effectLst/>
                        </a:rPr>
                        <a:t>выездов </a:t>
                      </a:r>
                      <a:r>
                        <a:rPr lang="ru-RU" sz="1200" u="none" strike="noStrike" dirty="0">
                          <a:effectLst/>
                        </a:rPr>
                        <a:t>бригад скорой медицинской помощи со временем </a:t>
                      </a:r>
                      <a:r>
                        <a:rPr lang="ru-RU" sz="1200" u="none" strike="noStrike" dirty="0" err="1">
                          <a:effectLst/>
                        </a:rPr>
                        <a:t>доезда</a:t>
                      </a:r>
                      <a:r>
                        <a:rPr lang="ru-RU" sz="1200" u="none" strike="noStrike" dirty="0">
                          <a:effectLst/>
                        </a:rPr>
                        <a:t> до места ДТП со сроком </a:t>
                      </a:r>
                      <a:r>
                        <a:rPr lang="ru-RU" sz="1200" u="none" strike="noStrike" dirty="0" err="1">
                          <a:effectLst/>
                        </a:rPr>
                        <a:t>доезда</a:t>
                      </a:r>
                      <a:r>
                        <a:rPr lang="ru-RU" sz="1200" u="none" strike="noStrike" dirty="0">
                          <a:effectLst/>
                        </a:rPr>
                        <a:t> до 20 минут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effectLst/>
                          <a:latin typeface="Cambria"/>
                        </a:rPr>
                        <a:t>94,1%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92,00%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  <a:tr h="2121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Доля лиц с пневмонией, пролеченных в стационаре, от числа всех заболевших пневмонией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effectLst/>
                          <a:latin typeface="Cambria"/>
                        </a:rPr>
                        <a:t>88,0%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70%</a:t>
                      </a:r>
                      <a:endParaRPr lang="ru-RU" sz="1200" b="0" i="0" u="none" strike="noStrike" dirty="0">
                        <a:effectLst/>
                        <a:latin typeface="Cambria"/>
                      </a:endParaRPr>
                    </a:p>
                  </a:txBody>
                  <a:tcPr marL="4049" marR="4049" marT="4049" marB="0" anchor="ctr"/>
                </a:tc>
              </a:tr>
            </a:tbl>
          </a:graphicData>
        </a:graphic>
      </p:graphicFrame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0" y="17463"/>
            <a:ext cx="9144000" cy="3238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alt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Сигнальные показатели </a:t>
            </a: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Российской Федерации за 12 месяцев 2015г.</a:t>
            </a:r>
            <a:endParaRPr lang="en-US" alt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5113" y="0"/>
            <a:ext cx="1428750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40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20079" y="375816"/>
            <a:ext cx="1368135" cy="277033"/>
          </a:xfrm>
        </p:spPr>
        <p:txBody>
          <a:bodyPr/>
          <a:lstStyle/>
          <a:p>
            <a:pPr>
              <a:defRPr/>
            </a:pPr>
            <a:fld id="{BF2D2F0F-87E2-410C-873A-0F96DBC1FD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9512" y="115914"/>
            <a:ext cx="8840367" cy="64313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 anchor="ctr"/>
          <a:lstStyle>
            <a:lvl1pPr defTabSz="9572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Предварительные итоги реализации планов по снижению смертности от основных причин и количеству сохранённых жизней в 2015 году</a:t>
            </a:r>
            <a:endParaRPr lang="ru-RU" sz="2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1273667"/>
              </p:ext>
            </p:extLst>
          </p:nvPr>
        </p:nvGraphicFramePr>
        <p:xfrm>
          <a:off x="179513" y="1397000"/>
          <a:ext cx="8840366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0"/>
          <p:cNvSpPr txBox="1"/>
          <p:nvPr/>
        </p:nvSpPr>
        <p:spPr>
          <a:xfrm>
            <a:off x="3145746" y="4888469"/>
            <a:ext cx="1368177" cy="283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/>
              <a:t>49,8%</a:t>
            </a:r>
            <a:endParaRPr lang="ru-RU" sz="1200" dirty="0"/>
          </a:p>
        </p:txBody>
      </p:sp>
      <p:sp>
        <p:nvSpPr>
          <p:cNvPr id="14" name="TextBox 10"/>
          <p:cNvSpPr txBox="1"/>
          <p:nvPr/>
        </p:nvSpPr>
        <p:spPr>
          <a:xfrm>
            <a:off x="4297899" y="4959341"/>
            <a:ext cx="1368176" cy="283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/>
              <a:t>43,8%</a:t>
            </a:r>
            <a:endParaRPr lang="ru-RU" sz="1200" dirty="0"/>
          </a:p>
        </p:txBody>
      </p:sp>
      <p:sp>
        <p:nvSpPr>
          <p:cNvPr id="15" name="TextBox 10"/>
          <p:cNvSpPr txBox="1"/>
          <p:nvPr/>
        </p:nvSpPr>
        <p:spPr>
          <a:xfrm>
            <a:off x="5398725" y="4888469"/>
            <a:ext cx="1368176" cy="283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/>
              <a:t>60,5%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444208" y="520460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128,8%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80847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1187624" y="764704"/>
            <a:ext cx="6984776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РЕГИОНЫ С ПОЛОЖИТЕЛЬНОЙ ДИНАМИКОЙ СНИЖЕНИЯ СМЕРТНОСТИ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выполнившие планы по числу сохранённых жизней</a:t>
            </a:r>
          </a:p>
          <a:p>
            <a:pPr algn="ctr"/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РЕГИОНОВ: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5576" y="1844824"/>
            <a:ext cx="7848872" cy="16619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numCol="2" rtlCol="0">
            <a:spAutoFit/>
          </a:bodyPr>
          <a:lstStyle/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Астраханская область</a:t>
            </a:r>
          </a:p>
          <a:p>
            <a:pPr algn="ctr" fontAlgn="b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Воронежская область</a:t>
            </a:r>
          </a:p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Ивановская область</a:t>
            </a:r>
          </a:p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Московская область</a:t>
            </a:r>
          </a:p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Самарская область</a:t>
            </a:r>
          </a:p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Тамбовская область</a:t>
            </a:r>
          </a:p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Тверская область</a:t>
            </a:r>
          </a:p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 Адыгея</a:t>
            </a:r>
          </a:p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 Бурятия</a:t>
            </a:r>
          </a:p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 Ингушетия</a:t>
            </a:r>
          </a:p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 Мордовия</a:t>
            </a:r>
          </a:p>
          <a:p>
            <a:pPr algn="ctr" fontAlgn="b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Карачаево-Черкесская Республика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5113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0" y="122238"/>
            <a:ext cx="9144000" cy="56038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Предварительные итоги реализации планов по снижению смертности от основных причин и количеству сохранённых жизней в 2015 году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7046991" y="6581241"/>
            <a:ext cx="2133600" cy="365125"/>
          </a:xfrm>
        </p:spPr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9" name="Номер слайда 18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Номер слайда 18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4</a:t>
            </a: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555776" y="3861048"/>
            <a:ext cx="2152253" cy="47934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НОВООБРАЗОВАНИЯ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83768" y="4509120"/>
            <a:ext cx="2222205" cy="13080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Выполнение плана по числу сохраненных жизней отмечается  </a:t>
            </a:r>
          </a:p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3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13 регионах</a:t>
            </a:r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Омская область 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Красноярский край</a:t>
            </a:r>
            <a:endParaRPr lang="en-US" sz="11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1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Ростовская область</a:t>
            </a:r>
            <a:endParaRPr lang="ru-RU" sz="11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88024" y="4437112"/>
            <a:ext cx="2088232" cy="13542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Выполнение плана по числу сохраненных жизней отмечается  </a:t>
            </a:r>
          </a:p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3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44 регионах</a:t>
            </a:r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Калужская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Ленинградская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Кемеровская область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48264" y="4437112"/>
            <a:ext cx="2110676" cy="13542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Выполнение плана по числу сохраненных жизней отмечается  </a:t>
            </a:r>
          </a:p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3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23 регионах</a:t>
            </a:r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Краснодарский край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Ставропольский край 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ХМАО</a:t>
            </a:r>
            <a:endParaRPr lang="ru-RU" sz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860032" y="3861048"/>
            <a:ext cx="2014243" cy="4459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ТУБЕРКУЛЕЗ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46546" y="3859619"/>
            <a:ext cx="1633904" cy="38067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ДТП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4509120"/>
            <a:ext cx="2378348" cy="16619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Выполнение плана по числу сохраненных жизней отмечается  </a:t>
            </a:r>
          </a:p>
          <a:p>
            <a:pPr algn="ctr"/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300" b="1" i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36 регионах</a:t>
            </a:r>
            <a:r>
              <a:rPr lang="ru-RU" sz="1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3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Липецкая область 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Республика Бурятия 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Республика Адыгея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Воронежская область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Карачаево-Черкесская Республика </a:t>
            </a:r>
            <a:endParaRPr lang="ru-RU" sz="11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0" y="3861048"/>
            <a:ext cx="2283365" cy="50778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БОЛЕЗНИ СИСТЕМЫ КРОВООБРАЩЕНИЯ</a:t>
            </a:r>
          </a:p>
        </p:txBody>
      </p:sp>
    </p:spTree>
    <p:extLst>
      <p:ext uri="{BB962C8B-B14F-4D97-AF65-F5344CB8AC3E}">
        <p14:creationId xmlns:p14="http://schemas.microsoft.com/office/powerpoint/2010/main" val="38526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9797</TotalTime>
  <Words>2822</Words>
  <Application>Microsoft Office PowerPoint</Application>
  <PresentationFormat>Экран (4:3)</PresentationFormat>
  <Paragraphs>529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Тема Office</vt:lpstr>
      <vt:lpstr>1_Тема Office</vt:lpstr>
      <vt:lpstr>2_Тема Office</vt:lpstr>
      <vt:lpstr>Оформление по умолчанию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LavrinenkoEV</dc:creator>
  <cp:lastModifiedBy>Касаева Тереза Черменовна</cp:lastModifiedBy>
  <cp:revision>881</cp:revision>
  <cp:lastPrinted>2016-02-08T07:20:17Z</cp:lastPrinted>
  <dcterms:created xsi:type="dcterms:W3CDTF">2013-07-31T12:22:55Z</dcterms:created>
  <dcterms:modified xsi:type="dcterms:W3CDTF">2016-02-29T06:43:09Z</dcterms:modified>
</cp:coreProperties>
</file>