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9" r:id="rId2"/>
    <p:sldId id="263" r:id="rId3"/>
    <p:sldId id="266" r:id="rId4"/>
    <p:sldId id="257" r:id="rId5"/>
    <p:sldId id="260" r:id="rId6"/>
    <p:sldId id="264" r:id="rId7"/>
    <p:sldId id="267" r:id="rId8"/>
    <p:sldId id="265" r:id="rId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3387"/>
    <a:srgbClr val="0D26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44" autoAdjust="0"/>
  </p:normalViewPr>
  <p:slideViewPr>
    <p:cSldViewPr>
      <p:cViewPr varScale="1">
        <p:scale>
          <a:sx n="137" d="100"/>
          <a:sy n="137" d="100"/>
        </p:scale>
        <p:origin x="-228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500" dirty="0"/>
              <a:t>Текущие проекты в сфере здравоохранения</a:t>
            </a:r>
          </a:p>
        </c:rich>
      </c:tx>
      <c:layout>
        <c:manualLayout>
          <c:xMode val="edge"/>
          <c:yMode val="edge"/>
          <c:x val="0.10886811023622048"/>
          <c:y val="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Лист1!$B$6</c:f>
              <c:strCache>
                <c:ptCount val="1"/>
                <c:pt idx="0">
                  <c:v>Текущие проекты в сфере здравоохранения</c:v>
                </c:pt>
              </c:strCache>
            </c:strRef>
          </c:tx>
          <c:dLbls>
            <c:dLbl>
              <c:idx val="0"/>
              <c:layout>
                <c:manualLayout>
                  <c:x val="-0.18969378827646544"/>
                  <c:y val="5.2651818522684662E-2"/>
                </c:manualLayout>
              </c:layout>
              <c:spPr/>
              <c:txPr>
                <a:bodyPr/>
                <a:lstStyle/>
                <a:p>
                  <a:pPr>
                    <a:defRPr sz="36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6715288713910761"/>
                  <c:y val="-3.7641394825646726E-2"/>
                </c:manualLayout>
              </c:layout>
              <c:spPr/>
              <c:txPr>
                <a:bodyPr/>
                <a:lstStyle/>
                <a:p>
                  <a:pPr>
                    <a:defRPr sz="36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Лист1!$C$5:$D$5</c:f>
              <c:strCache>
                <c:ptCount val="2"/>
                <c:pt idx="0">
                  <c:v>по соглашениям о ГЧП</c:v>
                </c:pt>
                <c:pt idx="1">
                  <c:v>по концессионным соглашениям</c:v>
                </c:pt>
              </c:strCache>
            </c:strRef>
          </c:cat>
          <c:val>
            <c:numRef>
              <c:f>Лист1!$C$6:$D$6</c:f>
              <c:numCache>
                <c:formatCode>General</c:formatCode>
                <c:ptCount val="2"/>
                <c:pt idx="0">
                  <c:v>15</c:v>
                </c:pt>
                <c:pt idx="1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46767760279965004"/>
          <c:y val="0.84552854562825053"/>
          <c:w val="0.39065573053368324"/>
          <c:h val="0.15094330711855103"/>
        </c:manualLayout>
      </c:layout>
      <c:overlay val="0"/>
      <c:spPr>
        <a:effectLst>
          <a:glow rad="838200">
            <a:schemeClr val="accent1">
              <a:alpha val="67000"/>
            </a:schemeClr>
          </a:glow>
        </a:effectLst>
      </c:spPr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 baseline="0">
          <a:latin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0.03799</cdr:x>
      <cdr:y>0.01147</cdr:y>
    </cdr:from>
    <cdr:to>
      <cdr:x>0.10099</cdr:x>
      <cdr:y>0.10083</cdr:y>
    </cdr:to>
    <cdr:sp macro="" textlink="">
      <cdr:nvSpPr>
        <cdr:cNvPr id="2" name="Rectangle 16"/>
        <cdr:cNvSpPr/>
      </cdr:nvSpPr>
      <cdr:spPr>
        <a:xfrm xmlns:a="http://schemas.openxmlformats.org/drawingml/2006/main">
          <a:off x="173688" y="41282"/>
          <a:ext cx="288032" cy="321676"/>
        </a:xfrm>
        <a:prstGeom xmlns:a="http://schemas.openxmlformats.org/drawingml/2006/main" prst="rect">
          <a:avLst/>
        </a:prstGeom>
        <a:solidFill xmlns:a="http://schemas.openxmlformats.org/drawingml/2006/main">
          <a:srgbClr val="123387"/>
        </a:solidFill>
      </cdr:spPr>
      <cdr:txBody>
        <a:bodyPr xmlns:a="http://schemas.openxmlformats.org/drawingml/2006/main" wrap="none" lIns="0" tIns="0" rIns="0" bIns="0" anchor="ctr" anchorCtr="1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 smtClean="0">
              <a:solidFill>
                <a:schemeClr val="bg1"/>
              </a:solidFill>
              <a:latin typeface="Times New Roman"/>
              <a:cs typeface="Times New Roman"/>
            </a:rPr>
            <a:t>1</a:t>
          </a:r>
          <a:endParaRPr lang="en-US" sz="1600" b="1" dirty="0">
            <a:solidFill>
              <a:schemeClr val="bg1"/>
            </a:solidFill>
            <a:latin typeface="Times New Roman"/>
            <a:cs typeface="Times New Roman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17BF2-709A-4F97-AE19-D462915DAD14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23B6A-3A7E-4B2D-AB5A-697E411D6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151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23B6A-3A7E-4B2D-AB5A-697E411D6A3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639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23B6A-3A7E-4B2D-AB5A-697E411D6A3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165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23B6A-3A7E-4B2D-AB5A-697E411D6A3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165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23B6A-3A7E-4B2D-AB5A-697E411D6A3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165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A4F0-83EE-4E88-9381-F288A54CFA9B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2E4E-15E9-467D-B009-E06A103B68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922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A4F0-83EE-4E88-9381-F288A54CFA9B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2E4E-15E9-467D-B009-E06A103B68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631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A4F0-83EE-4E88-9381-F288A54CFA9B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2E4E-15E9-467D-B009-E06A103B68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794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A4F0-83EE-4E88-9381-F288A54CFA9B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2E4E-15E9-467D-B009-E06A103B68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427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A4F0-83EE-4E88-9381-F288A54CFA9B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2E4E-15E9-467D-B009-E06A103B68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012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A4F0-83EE-4E88-9381-F288A54CFA9B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2E4E-15E9-467D-B009-E06A103B68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02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A4F0-83EE-4E88-9381-F288A54CFA9B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2E4E-15E9-467D-B009-E06A103B68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882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A4F0-83EE-4E88-9381-F288A54CFA9B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2E4E-15E9-467D-B009-E06A103B68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420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A4F0-83EE-4E88-9381-F288A54CFA9B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2E4E-15E9-467D-B009-E06A103B68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730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A4F0-83EE-4E88-9381-F288A54CFA9B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2E4E-15E9-467D-B009-E06A103B68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216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A4F0-83EE-4E88-9381-F288A54CFA9B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2E4E-15E9-467D-B009-E06A103B68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063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4A4F0-83EE-4E88-9381-F288A54CFA9B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A2E4E-15E9-467D-B009-E06A103B6815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36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55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4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chart" Target="../charts/chart1.xml"/><Relationship Id="rId4" Type="http://schemas.openxmlformats.org/officeDocument/2006/relationships/image" Target="../media/image12.pn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339502"/>
            <a:ext cx="864096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123387"/>
                </a:solidFill>
                <a:latin typeface="Times New Roman"/>
                <a:cs typeface="Times New Roman"/>
              </a:rPr>
              <a:t/>
            </a:r>
            <a:br>
              <a:rPr lang="ru-RU" sz="4400" b="1" dirty="0">
                <a:solidFill>
                  <a:srgbClr val="123387"/>
                </a:solidFill>
                <a:latin typeface="Times New Roman"/>
                <a:cs typeface="Times New Roman"/>
              </a:rPr>
            </a:br>
            <a:r>
              <a:rPr lang="ru-RU" sz="3600" b="1" dirty="0" smtClean="0">
                <a:solidFill>
                  <a:srgbClr val="123387"/>
                </a:solidFill>
                <a:latin typeface="Times New Roman"/>
                <a:cs typeface="Times New Roman"/>
              </a:rPr>
              <a:t>ОСНОВНЫЕ ПОЛОЖЕНИЯ </a:t>
            </a:r>
            <a:r>
              <a:rPr lang="en-US" sz="4400" b="1" dirty="0" smtClean="0">
                <a:solidFill>
                  <a:srgbClr val="123387"/>
                </a:solidFill>
                <a:latin typeface="Times New Roman"/>
                <a:cs typeface="Times New Roman"/>
              </a:rPr>
              <a:t/>
            </a:r>
            <a:br>
              <a:rPr lang="en-US" sz="4400" b="1" dirty="0" smtClean="0">
                <a:solidFill>
                  <a:srgbClr val="123387"/>
                </a:solidFill>
                <a:latin typeface="Times New Roman"/>
                <a:cs typeface="Times New Roman"/>
              </a:rPr>
            </a:br>
            <a:r>
              <a:rPr lang="ru-RU" sz="2400" b="1" dirty="0">
                <a:solidFill>
                  <a:srgbClr val="123387"/>
                </a:solidFill>
                <a:latin typeface="Times New Roman"/>
                <a:cs typeface="Times New Roman"/>
              </a:rPr>
              <a:t>Федерального закона № 224-</a:t>
            </a:r>
            <a:r>
              <a:rPr lang="ru-RU" sz="2400" b="1" dirty="0" smtClean="0">
                <a:solidFill>
                  <a:srgbClr val="123387"/>
                </a:solidFill>
                <a:latin typeface="Times New Roman"/>
                <a:cs typeface="Times New Roman"/>
              </a:rPr>
              <a:t>ФЗ и </a:t>
            </a:r>
            <a:r>
              <a:rPr lang="ru-RU" sz="2400" b="1" dirty="0">
                <a:solidFill>
                  <a:srgbClr val="123387"/>
                </a:solidFill>
                <a:latin typeface="Times New Roman"/>
                <a:cs typeface="Times New Roman"/>
              </a:rPr>
              <a:t>действия регионов </a:t>
            </a:r>
            <a:r>
              <a:rPr lang="ru-RU" sz="2400" b="1" dirty="0" smtClean="0">
                <a:solidFill>
                  <a:srgbClr val="123387"/>
                </a:solidFill>
                <a:latin typeface="Times New Roman"/>
                <a:cs typeface="Times New Roman"/>
              </a:rPr>
              <a:t/>
            </a:r>
            <a:br>
              <a:rPr lang="ru-RU" sz="2400" b="1" dirty="0" smtClean="0">
                <a:solidFill>
                  <a:srgbClr val="123387"/>
                </a:solidFill>
                <a:latin typeface="Times New Roman"/>
                <a:cs typeface="Times New Roman"/>
              </a:rPr>
            </a:br>
            <a:r>
              <a:rPr lang="ru-RU" sz="2400" b="1" dirty="0" smtClean="0">
                <a:solidFill>
                  <a:srgbClr val="123387"/>
                </a:solidFill>
                <a:latin typeface="Times New Roman"/>
                <a:cs typeface="Times New Roman"/>
              </a:rPr>
              <a:t>по </a:t>
            </a:r>
            <a:r>
              <a:rPr lang="ru-RU" sz="2400" b="1" dirty="0">
                <a:solidFill>
                  <a:srgbClr val="123387"/>
                </a:solidFill>
                <a:latin typeface="Times New Roman"/>
                <a:cs typeface="Times New Roman"/>
              </a:rPr>
              <a:t>адаптации к ним</a:t>
            </a:r>
            <a:br>
              <a:rPr lang="ru-RU" sz="2400" b="1" dirty="0">
                <a:solidFill>
                  <a:srgbClr val="123387"/>
                </a:solidFill>
                <a:latin typeface="Times New Roman"/>
                <a:cs typeface="Times New Roman"/>
              </a:rPr>
            </a:br>
            <a:endParaRPr lang="en-US" sz="2400" b="1" dirty="0">
              <a:solidFill>
                <a:srgbClr val="123387"/>
              </a:solidFill>
              <a:latin typeface="Times New Roman"/>
              <a:cs typeface="Times New Roman"/>
            </a:endParaRPr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71" y="33027"/>
            <a:ext cx="42497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198" y="4835723"/>
            <a:ext cx="30446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11 сентября 2015 года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5694930" y="3512284"/>
            <a:ext cx="342594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dirty="0">
                <a:solidFill>
                  <a:srgbClr val="123387"/>
                </a:solidFill>
                <a:latin typeface="Times New Roman"/>
                <a:cs typeface="Times New Roman"/>
              </a:rPr>
              <a:t/>
            </a:r>
            <a:br>
              <a:rPr lang="ru-RU" sz="4400" b="1" dirty="0">
                <a:solidFill>
                  <a:srgbClr val="123387"/>
                </a:solidFill>
                <a:latin typeface="Times New Roman"/>
                <a:cs typeface="Times New Roman"/>
              </a:rPr>
            </a:br>
            <a:r>
              <a:rPr lang="ru-RU" sz="14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Мария Ярмальчук, заместитель </a:t>
            </a:r>
            <a:r>
              <a:rPr lang="ru-RU" sz="1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директора  Департамента инвестиционной политики и развития </a:t>
            </a:r>
            <a:r>
              <a:rPr lang="ru-RU" sz="14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частно</a:t>
            </a:r>
            <a:r>
              <a:rPr lang="ru-RU" sz="1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-государственного партнерства</a:t>
            </a:r>
            <a:endParaRPr lang="en-US" sz="1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95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33964" y="-3753"/>
            <a:ext cx="8658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 smtClean="0">
                <a:solidFill>
                  <a:srgbClr val="123387"/>
                </a:solidFill>
                <a:latin typeface="Times New Roman"/>
                <a:cs typeface="Times New Roman"/>
              </a:rPr>
              <a:t>Возможные модели ГЧП: по 115-ФЗ и 224-ФЗ </a:t>
            </a:r>
            <a:endParaRPr lang="ru-RU" sz="2800" b="1" dirty="0">
              <a:solidFill>
                <a:srgbClr val="123387"/>
              </a:solidFill>
              <a:latin typeface="Times New Roman"/>
              <a:cs typeface="Times New Roman"/>
            </a:endParaRPr>
          </a:p>
        </p:txBody>
      </p:sp>
      <p:pic>
        <p:nvPicPr>
          <p:cNvPr id="14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480" y="-3753"/>
            <a:ext cx="28803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838028" y="195486"/>
            <a:ext cx="34248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ru-RU"/>
            </a:defPPr>
            <a:lvl1pPr>
              <a:defRPr sz="3600" baseline="30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fld id="{233EC286-67C0-914F-AF85-16EEB14A5EF2}" type="slidenum">
              <a:rPr lang="bg-BG"/>
              <a:pPr/>
              <a:t>2</a:t>
            </a:fld>
            <a:endParaRPr lang="bg-BG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375199"/>
              </p:ext>
            </p:extLst>
          </p:nvPr>
        </p:nvGraphicFramePr>
        <p:xfrm>
          <a:off x="323528" y="657151"/>
          <a:ext cx="8424937" cy="400612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912768"/>
                <a:gridCol w="779565"/>
                <a:gridCol w="732604"/>
              </a:tblGrid>
              <a:tr h="317294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Функциональные особенности моделей ГЧП в мировой практике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33" marR="54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№ 115-ФЗ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33" marR="54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№ 224-ФЗ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33" marR="54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85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Строительство / реконструкция объекта, передача в собственность публичному партнёру, эксплуатация объекта и получение дохода от эксплуатации </a:t>
                      </a: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(ВТО)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33" marR="54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33" marR="54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33" marR="54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5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Проектирование и/или строительство / реконструкция, эксплуатация объекта, получение дохода от эксплуатации, передача объекта в собственность публичному партнёру </a:t>
                      </a: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en-US" sz="1100" b="1" dirty="0">
                          <a:effectLst/>
                          <a:latin typeface="Times New Roman"/>
                          <a:ea typeface="Times New Roman"/>
                        </a:rPr>
                        <a:t>DBOT</a:t>
                      </a: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 / ВОТ)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33" marR="54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33" marR="54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33" marR="54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7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Проектирование и/или строительство / реконструкция, эксплуатация объекта в течение согласованного с публичным партнёром срока, получение дохода от эксплуатации </a:t>
                      </a: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en-US" sz="1100" b="1" dirty="0">
                          <a:effectLst/>
                          <a:latin typeface="Times New Roman"/>
                          <a:ea typeface="Times New Roman"/>
                        </a:rPr>
                        <a:t>DBO</a:t>
                      </a: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О / ВОО)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33" marR="54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33" marR="54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33" marR="54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9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Проектирование и/или строительство / реконструкция объекта, передача его в аренду публичному партнёру с правом выкупа </a:t>
                      </a: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en-US" sz="1100" b="1" dirty="0">
                          <a:effectLst/>
                          <a:latin typeface="Times New Roman"/>
                          <a:ea typeface="Times New Roman"/>
                        </a:rPr>
                        <a:t>DBOL</a:t>
                      </a: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 / </a:t>
                      </a:r>
                      <a:r>
                        <a:rPr lang="en-US" sz="1100" b="1" dirty="0">
                          <a:effectLst/>
                          <a:latin typeface="Times New Roman"/>
                          <a:ea typeface="Times New Roman"/>
                        </a:rPr>
                        <a:t>BOL</a:t>
                      </a: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100" b="1" dirty="0">
                          <a:effectLst/>
                          <a:latin typeface="Times New Roman"/>
                          <a:ea typeface="Times New Roman"/>
                        </a:rPr>
                        <a:t>DBOLT</a:t>
                      </a: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 / ВО</a:t>
                      </a:r>
                      <a:r>
                        <a:rPr lang="en-US" sz="1100" b="1" dirty="0">
                          <a:effectLst/>
                          <a:latin typeface="Times New Roman"/>
                          <a:ea typeface="Times New Roman"/>
                        </a:rPr>
                        <a:t>L</a:t>
                      </a: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Т)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33" marR="54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33" marR="54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33" marR="54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4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Проектирование и/или строительство / реконструкция, эксплуатация объекта в течение согласованного с публичным партнёром срока, получение дохода от эксплуатации, передача объекта в собственность публичному партнёру </a:t>
                      </a: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en-US" sz="1100" b="1" dirty="0">
                          <a:effectLst/>
                          <a:latin typeface="Times New Roman"/>
                          <a:ea typeface="Times New Roman"/>
                        </a:rPr>
                        <a:t>DBO</a:t>
                      </a: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О</a:t>
                      </a:r>
                      <a:r>
                        <a:rPr lang="en-US" sz="1100" b="1" dirty="0">
                          <a:effectLst/>
                          <a:latin typeface="Times New Roman"/>
                          <a:ea typeface="Times New Roman"/>
                        </a:rPr>
                        <a:t>T</a:t>
                      </a: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 / ВОО</a:t>
                      </a:r>
                      <a:r>
                        <a:rPr lang="en-US" sz="1100" b="1" dirty="0">
                          <a:effectLst/>
                          <a:latin typeface="Times New Roman"/>
                          <a:ea typeface="Times New Roman"/>
                        </a:rPr>
                        <a:t>T</a:t>
                      </a: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33" marR="54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33" marR="54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33" marR="54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6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Эксплуатация объекта в течение согласованного с публичным партнёром срока, получение дохода от эксплуатации, право собственности на объект остаётся у публичного партнёра </a:t>
                      </a: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en-US" sz="1100" b="1" dirty="0">
                          <a:effectLst/>
                          <a:latin typeface="Times New Roman"/>
                          <a:ea typeface="Times New Roman"/>
                        </a:rPr>
                        <a:t>Operation</a:t>
                      </a: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 &amp; </a:t>
                      </a:r>
                      <a:r>
                        <a:rPr lang="en-US" sz="1100" b="1" dirty="0">
                          <a:effectLst/>
                          <a:latin typeface="Times New Roman"/>
                          <a:ea typeface="Times New Roman"/>
                        </a:rPr>
                        <a:t>maintenance</a:t>
                      </a: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33" marR="54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33" marR="54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33" marR="54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7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Проектирование и/или строительство / реконструкция объекта, финансирование указанных мероприятий, эксплуатация объекта по стандартам качества, согласованным с публичным партнёром, получение частным партнёром вознаграждения от публичного партнёра </a:t>
                      </a: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en-US" sz="1100" b="1" dirty="0">
                          <a:effectLst/>
                          <a:latin typeface="Times New Roman"/>
                          <a:ea typeface="Times New Roman"/>
                        </a:rPr>
                        <a:t>DBFO</a:t>
                      </a: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 / </a:t>
                      </a:r>
                      <a:r>
                        <a:rPr lang="en-US" sz="1100" b="1" dirty="0">
                          <a:effectLst/>
                          <a:latin typeface="Times New Roman"/>
                          <a:ea typeface="Times New Roman"/>
                        </a:rPr>
                        <a:t>PFI</a:t>
                      </a: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 / КЖЦ)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33" marR="542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33" marR="54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r>
                        <a:rPr lang="en-US" sz="1100" b="1" dirty="0" smtClean="0">
                          <a:effectLst/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33" marR="54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086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51520" y="0"/>
            <a:ext cx="75608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300" b="1" dirty="0">
                <a:solidFill>
                  <a:srgbClr val="123387"/>
                </a:solidFill>
                <a:latin typeface="Times New Roman"/>
                <a:cs typeface="Times New Roman"/>
              </a:rPr>
              <a:t>Общие положения Закона о ГЧП</a:t>
            </a:r>
            <a:endParaRPr lang="ru-RU" sz="3300" b="1" dirty="0">
              <a:solidFill>
                <a:srgbClr val="123387"/>
              </a:solidFill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13783" y="625364"/>
            <a:ext cx="410445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g-BG" b="1" kern="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Возможности для инвесто</a:t>
            </a:r>
            <a:r>
              <a:rPr lang="bg-BG" sz="1900" b="1" kern="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ра</a:t>
            </a:r>
            <a:endParaRPr lang="ru-RU" sz="1900" b="1" kern="0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584" y="1039837"/>
            <a:ext cx="34563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300"/>
              </a:spcBef>
              <a:spcAft>
                <a:spcPts val="1800"/>
              </a:spcAft>
              <a:buClr>
                <a:srgbClr val="39639D">
                  <a:lumMod val="75000"/>
                </a:srgbClr>
              </a:buClr>
              <a:buSzPct val="130000"/>
            </a:pPr>
            <a:r>
              <a:rPr lang="ru-RU" sz="14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Сокращение </a:t>
            </a:r>
            <a:r>
              <a:rPr lang="ru-RU" sz="1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бюджетных </a:t>
            </a:r>
            <a:r>
              <a:rPr lang="ru-RU" sz="14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расходов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7544" y="2859782"/>
            <a:ext cx="288032" cy="297917"/>
          </a:xfrm>
          <a:prstGeom prst="rect">
            <a:avLst/>
          </a:prstGeom>
          <a:solidFill>
            <a:srgbClr val="123387"/>
          </a:solidFill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  <a:endParaRPr lang="en-US" sz="16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7544" y="1059582"/>
            <a:ext cx="288032" cy="297917"/>
          </a:xfrm>
          <a:prstGeom prst="rect">
            <a:avLst/>
          </a:prstGeom>
          <a:solidFill>
            <a:srgbClr val="123387"/>
          </a:solidFill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1</a:t>
            </a:r>
            <a:endParaRPr lang="en-US" sz="16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3568" y="1423104"/>
            <a:ext cx="352839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2400" indent="-212400" eaLnBrk="0" hangingPunct="0">
              <a:spcBef>
                <a:spcPts val="600"/>
              </a:spcBef>
              <a:buClr>
                <a:srgbClr val="39639D">
                  <a:lumMod val="75000"/>
                </a:srgbClr>
              </a:buClr>
              <a:buSzPct val="130000"/>
              <a:buBlip>
                <a:blip r:embed="rId3"/>
              </a:buBlip>
            </a:pPr>
            <a:r>
              <a:rPr lang="ru-RU" sz="900" dirty="0">
                <a:latin typeface="Arial"/>
                <a:cs typeface="Arial"/>
              </a:rPr>
              <a:t>привлечение частных инвестиций и компетенций в процессе строительства/реконструкции объекта</a:t>
            </a:r>
          </a:p>
          <a:p>
            <a:pPr marL="212400" indent="-212400" eaLnBrk="0" hangingPunct="0">
              <a:spcBef>
                <a:spcPts val="600"/>
              </a:spcBef>
              <a:buClr>
                <a:srgbClr val="39639D">
                  <a:lumMod val="75000"/>
                </a:srgbClr>
              </a:buClr>
              <a:buSzPct val="130000"/>
              <a:buBlip>
                <a:blip r:embed="rId3"/>
              </a:buBlip>
            </a:pPr>
            <a:r>
              <a:rPr lang="ru-RU" sz="900" dirty="0" smtClean="0">
                <a:latin typeface="Arial"/>
                <a:cs typeface="Arial"/>
              </a:rPr>
              <a:t>сокращение </a:t>
            </a:r>
            <a:r>
              <a:rPr lang="ru-RU" sz="900" dirty="0">
                <a:latin typeface="Arial"/>
                <a:cs typeface="Arial"/>
              </a:rPr>
              <a:t>расходов на </a:t>
            </a:r>
            <a:r>
              <a:rPr lang="ru-RU" sz="900" dirty="0" err="1">
                <a:latin typeface="Arial"/>
                <a:cs typeface="Arial"/>
              </a:rPr>
              <a:t>предпроектную</a:t>
            </a:r>
            <a:r>
              <a:rPr lang="ru-RU" sz="900" dirty="0">
                <a:latin typeface="Arial"/>
                <a:cs typeface="Arial"/>
              </a:rPr>
              <a:t> подготовку </a:t>
            </a:r>
            <a:r>
              <a:rPr lang="ru-RU" sz="900" dirty="0" smtClean="0">
                <a:latin typeface="Arial"/>
                <a:cs typeface="Arial"/>
              </a:rPr>
              <a:t/>
            </a:r>
            <a:br>
              <a:rPr lang="ru-RU" sz="900" dirty="0" smtClean="0">
                <a:latin typeface="Arial"/>
                <a:cs typeface="Arial"/>
              </a:rPr>
            </a:br>
            <a:r>
              <a:rPr lang="ru-RU" sz="900" dirty="0" smtClean="0">
                <a:latin typeface="Arial"/>
                <a:cs typeface="Arial"/>
              </a:rPr>
              <a:t>(</a:t>
            </a:r>
            <a:r>
              <a:rPr lang="ru-RU" sz="900" dirty="0">
                <a:latin typeface="Arial"/>
                <a:cs typeface="Arial"/>
              </a:rPr>
              <a:t>за счет механизма частной инициативы)</a:t>
            </a:r>
          </a:p>
          <a:p>
            <a:pPr marL="212400" indent="-212400" eaLnBrk="0" hangingPunct="0">
              <a:spcBef>
                <a:spcPts val="600"/>
              </a:spcBef>
              <a:buClr>
                <a:srgbClr val="39639D">
                  <a:lumMod val="75000"/>
                </a:srgbClr>
              </a:buClr>
              <a:buSzPct val="130000"/>
              <a:buBlip>
                <a:blip r:embed="rId3"/>
              </a:buBlip>
            </a:pPr>
            <a:r>
              <a:rPr lang="ru-RU" sz="900" dirty="0" smtClean="0">
                <a:latin typeface="Arial"/>
                <a:cs typeface="Arial"/>
              </a:rPr>
              <a:t>снижение </a:t>
            </a:r>
            <a:r>
              <a:rPr lang="ru-RU" sz="900" dirty="0">
                <a:latin typeface="Arial"/>
                <a:cs typeface="Arial"/>
              </a:rPr>
              <a:t>единовременной нагрузки на бюджет</a:t>
            </a:r>
          </a:p>
          <a:p>
            <a:pPr marL="212400" indent="-212400" eaLnBrk="0" hangingPunct="0">
              <a:spcBef>
                <a:spcPts val="600"/>
              </a:spcBef>
              <a:buClr>
                <a:srgbClr val="39639D">
                  <a:lumMod val="75000"/>
                </a:srgbClr>
              </a:buClr>
              <a:buSzPct val="130000"/>
              <a:buBlip>
                <a:blip r:embed="rId3"/>
              </a:buBlip>
            </a:pPr>
            <a:r>
              <a:rPr lang="ru-RU" sz="900" dirty="0" smtClean="0">
                <a:latin typeface="Arial"/>
                <a:cs typeface="Arial"/>
              </a:rPr>
              <a:t>передача </a:t>
            </a:r>
            <a:r>
              <a:rPr lang="ru-RU" sz="900" dirty="0">
                <a:latin typeface="Arial"/>
                <a:cs typeface="Arial"/>
              </a:rPr>
              <a:t>функций по эксплуатации и техническому обслуживанию объектов частному партнеру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27584" y="2787774"/>
            <a:ext cx="4536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300"/>
              </a:spcBef>
              <a:spcAft>
                <a:spcPts val="1800"/>
              </a:spcAft>
              <a:buClr>
                <a:srgbClr val="39639D">
                  <a:lumMod val="75000"/>
                </a:srgbClr>
              </a:buClr>
              <a:buSzPct val="130000"/>
            </a:pPr>
            <a:r>
              <a:rPr lang="ru-RU" sz="1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рисков реализации проектов </a:t>
            </a:r>
            <a:r>
              <a:rPr lang="ru-RU" sz="14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4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публичной стороны</a:t>
            </a:r>
            <a:endParaRPr lang="ru-RU" sz="1400" kern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11560" y="3322315"/>
            <a:ext cx="3528392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2400" indent="-212400" eaLnBrk="0" hangingPunct="0">
              <a:spcBef>
                <a:spcPts val="600"/>
              </a:spcBef>
              <a:buClr>
                <a:srgbClr val="39639D">
                  <a:lumMod val="75000"/>
                </a:srgbClr>
              </a:buClr>
              <a:buSzPct val="130000"/>
              <a:buBlip>
                <a:blip r:embed="rId3"/>
              </a:buBlip>
            </a:pPr>
            <a:r>
              <a:rPr lang="ru-RU" sz="900" dirty="0">
                <a:latin typeface="Arial"/>
                <a:cs typeface="Arial"/>
              </a:rPr>
              <a:t>наличие Закона обеспечивает легитимность реализации проектов по неконцессионным формам ГЧП на всех уровнях власти;</a:t>
            </a:r>
          </a:p>
          <a:p>
            <a:pPr marL="212400" indent="-212400" eaLnBrk="0" hangingPunct="0">
              <a:spcBef>
                <a:spcPts val="600"/>
              </a:spcBef>
              <a:buClr>
                <a:srgbClr val="39639D">
                  <a:lumMod val="75000"/>
                </a:srgbClr>
              </a:buClr>
              <a:buSzPct val="130000"/>
              <a:buBlip>
                <a:blip r:embed="rId3"/>
              </a:buBlip>
            </a:pPr>
            <a:r>
              <a:rPr lang="ru-RU" sz="900" dirty="0" smtClean="0">
                <a:latin typeface="Arial"/>
                <a:cs typeface="Arial"/>
              </a:rPr>
              <a:t>обременение </a:t>
            </a:r>
            <a:r>
              <a:rPr lang="ru-RU" sz="900" dirty="0">
                <a:latin typeface="Arial"/>
                <a:cs typeface="Arial"/>
              </a:rPr>
              <a:t>объекта инфраструктуры, передаваемого в собственность частному партнеру в виде целевого назначения и выполнения частным партнером эксплуатационных и инвестиционных обязательств по соглашению о ГЧП /МЧП</a:t>
            </a:r>
          </a:p>
          <a:p>
            <a:pPr marL="212400" indent="-212400" eaLnBrk="0" hangingPunct="0">
              <a:spcBef>
                <a:spcPts val="600"/>
              </a:spcBef>
              <a:buClr>
                <a:srgbClr val="39639D">
                  <a:lumMod val="75000"/>
                </a:srgbClr>
              </a:buClr>
              <a:buSzPct val="130000"/>
              <a:buBlip>
                <a:blip r:embed="rId3"/>
              </a:buBlip>
            </a:pPr>
            <a:r>
              <a:rPr lang="ru-RU" sz="900" dirty="0" smtClean="0">
                <a:latin typeface="Arial"/>
                <a:cs typeface="Arial"/>
              </a:rPr>
              <a:t>возможность </a:t>
            </a:r>
            <a:r>
              <a:rPr lang="ru-RU" sz="900" dirty="0">
                <a:latin typeface="Arial"/>
                <a:cs typeface="Arial"/>
              </a:rPr>
              <a:t>проведения несколькими публично-правовыми образованиями совместного конкурса на заключение соглашения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860032" y="987574"/>
            <a:ext cx="3995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300"/>
              </a:spcBef>
              <a:spcAft>
                <a:spcPts val="1800"/>
              </a:spcAft>
              <a:buClr>
                <a:srgbClr val="39639D">
                  <a:lumMod val="75000"/>
                </a:srgbClr>
              </a:buClr>
              <a:buSzPct val="130000"/>
            </a:pPr>
            <a:r>
              <a:rPr lang="ru-RU" sz="1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надежности финансовых вложений частных инвесторов за счет возникновения частной собственности на объект соглашения</a:t>
            </a:r>
            <a:endParaRPr lang="ru-RU" sz="1400" kern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499992" y="2427734"/>
            <a:ext cx="288032" cy="297917"/>
          </a:xfrm>
          <a:prstGeom prst="rect">
            <a:avLst/>
          </a:prstGeom>
          <a:solidFill>
            <a:srgbClr val="123387"/>
          </a:solidFill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  <a:endParaRPr lang="en-US" sz="16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499992" y="1059582"/>
            <a:ext cx="288032" cy="297917"/>
          </a:xfrm>
          <a:prstGeom prst="rect">
            <a:avLst/>
          </a:prstGeom>
          <a:solidFill>
            <a:srgbClr val="123387"/>
          </a:solidFill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1</a:t>
            </a:r>
            <a:endParaRPr lang="en-US" sz="16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644008" y="1923678"/>
            <a:ext cx="410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2400" indent="-212400" eaLnBrk="0" hangingPunct="0">
              <a:spcBef>
                <a:spcPts val="600"/>
              </a:spcBef>
              <a:buClr>
                <a:srgbClr val="39639D">
                  <a:lumMod val="75000"/>
                </a:srgbClr>
              </a:buClr>
              <a:buSzPct val="130000"/>
              <a:buBlip>
                <a:blip r:embed="rId3"/>
              </a:buBlip>
            </a:pPr>
            <a:r>
              <a:rPr lang="ru-RU" sz="900" dirty="0">
                <a:latin typeface="Arial"/>
                <a:cs typeface="Arial"/>
              </a:rPr>
              <a:t>снижение процентной ставки по кредитам за счет возможности передачи объекта соглашения в залог финансирующей организации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932040" y="2355726"/>
            <a:ext cx="40679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300"/>
              </a:spcBef>
              <a:spcAft>
                <a:spcPts val="1800"/>
              </a:spcAft>
              <a:buClr>
                <a:srgbClr val="39639D">
                  <a:lumMod val="75000"/>
                </a:srgbClr>
              </a:buClr>
              <a:buSzPct val="130000"/>
            </a:pPr>
            <a:r>
              <a:rPr lang="ru-RU" sz="1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Гарантии окупаемости инвестиций частного партнера</a:t>
            </a:r>
            <a:endParaRPr lang="ru-RU" sz="1400" kern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716016" y="2859782"/>
            <a:ext cx="4211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2400" indent="-212400" eaLnBrk="0" hangingPunct="0">
              <a:spcBef>
                <a:spcPts val="600"/>
              </a:spcBef>
              <a:buClr>
                <a:srgbClr val="39639D">
                  <a:lumMod val="75000"/>
                </a:srgbClr>
              </a:buClr>
              <a:buSzPct val="130000"/>
              <a:buBlip>
                <a:blip r:embed="rId3"/>
              </a:buBlip>
            </a:pPr>
            <a:r>
              <a:rPr lang="ru-RU" sz="900" dirty="0">
                <a:latin typeface="Arial"/>
                <a:cs typeface="Arial"/>
              </a:rPr>
              <a:t>в случае изменения макроэкономических условий;</a:t>
            </a:r>
          </a:p>
          <a:p>
            <a:pPr marL="212400" indent="-212400" eaLnBrk="0" hangingPunct="0">
              <a:spcBef>
                <a:spcPts val="600"/>
              </a:spcBef>
              <a:buClr>
                <a:srgbClr val="39639D">
                  <a:lumMod val="75000"/>
                </a:srgbClr>
              </a:buClr>
              <a:buSzPct val="130000"/>
              <a:buBlip>
                <a:blip r:embed="rId3"/>
              </a:buBlip>
            </a:pPr>
            <a:r>
              <a:rPr lang="ru-RU" sz="900" dirty="0" smtClean="0">
                <a:latin typeface="Arial"/>
                <a:cs typeface="Arial"/>
              </a:rPr>
              <a:t>в </a:t>
            </a:r>
            <a:r>
              <a:rPr lang="ru-RU" sz="900" dirty="0">
                <a:latin typeface="Arial"/>
                <a:cs typeface="Arial"/>
              </a:rPr>
              <a:t>случае изменения законодательных норм, напрямую затрагивающих проект (налоги, льготы и т.д.)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4044" y="633058"/>
            <a:ext cx="4890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kern="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Возможности для публичной стороны</a:t>
            </a:r>
            <a:endParaRPr lang="ru-RU" b="1" kern="0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499992" y="3579862"/>
            <a:ext cx="288032" cy="297917"/>
          </a:xfrm>
          <a:prstGeom prst="rect">
            <a:avLst/>
          </a:prstGeom>
          <a:solidFill>
            <a:srgbClr val="123387"/>
          </a:solidFill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3</a:t>
            </a:r>
            <a:endParaRPr lang="en-US" sz="16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932040" y="3507854"/>
            <a:ext cx="40679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300"/>
              </a:spcBef>
              <a:spcAft>
                <a:spcPts val="1800"/>
              </a:spcAft>
              <a:buClr>
                <a:srgbClr val="39639D">
                  <a:lumMod val="75000"/>
                </a:srgbClr>
              </a:buClr>
              <a:buSzPct val="130000"/>
            </a:pPr>
            <a:r>
              <a:rPr lang="ru-RU" sz="1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механизмы, обеспечивающие привлекательность соглашений о ГЧП</a:t>
            </a:r>
            <a:endParaRPr lang="ru-RU" sz="1400" kern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788024" y="3939902"/>
            <a:ext cx="3960440" cy="1215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2400" indent="-212400" eaLnBrk="0" hangingPunct="0">
              <a:spcBef>
                <a:spcPts val="600"/>
              </a:spcBef>
              <a:buClr>
                <a:srgbClr val="39639D">
                  <a:lumMod val="75000"/>
                </a:srgbClr>
              </a:buClr>
              <a:buSzPct val="130000"/>
              <a:buBlip>
                <a:blip r:embed="rId3"/>
              </a:buBlip>
            </a:pPr>
            <a:r>
              <a:rPr lang="ru-RU" sz="900" dirty="0">
                <a:latin typeface="Arial"/>
                <a:cs typeface="Arial"/>
              </a:rPr>
              <a:t>возможность </a:t>
            </a:r>
            <a:r>
              <a:rPr lang="ru-RU" sz="900" dirty="0" err="1">
                <a:latin typeface="Arial"/>
                <a:cs typeface="Arial"/>
              </a:rPr>
              <a:t>софинансирования</a:t>
            </a:r>
            <a:r>
              <a:rPr lang="ru-RU" sz="900" dirty="0">
                <a:latin typeface="Arial"/>
                <a:cs typeface="Arial"/>
              </a:rPr>
              <a:t> проекта за счет бюджетной субсидии;</a:t>
            </a:r>
          </a:p>
          <a:p>
            <a:pPr marL="212400" indent="-212400" eaLnBrk="0" hangingPunct="0">
              <a:spcBef>
                <a:spcPts val="600"/>
              </a:spcBef>
              <a:buClr>
                <a:srgbClr val="39639D">
                  <a:lumMod val="75000"/>
                </a:srgbClr>
              </a:buClr>
              <a:buSzPct val="130000"/>
              <a:buBlip>
                <a:blip r:embed="rId3"/>
              </a:buBlip>
            </a:pPr>
            <a:r>
              <a:rPr lang="ru-RU" sz="900" dirty="0" smtClean="0">
                <a:latin typeface="Arial"/>
                <a:cs typeface="Arial"/>
              </a:rPr>
              <a:t>возможность </a:t>
            </a:r>
            <a:r>
              <a:rPr lang="ru-RU" sz="900" dirty="0">
                <a:latin typeface="Arial"/>
                <a:cs typeface="Arial"/>
              </a:rPr>
              <a:t>выделения земельного, лесного, водного участков в рамках единых конкурсных процедур на заключение соглашения о ГЧП;</a:t>
            </a:r>
          </a:p>
          <a:p>
            <a:pPr marL="212400" indent="-212400" eaLnBrk="0" hangingPunct="0">
              <a:spcBef>
                <a:spcPts val="600"/>
              </a:spcBef>
              <a:buClr>
                <a:srgbClr val="39639D">
                  <a:lumMod val="75000"/>
                </a:srgbClr>
              </a:buClr>
              <a:buSzPct val="130000"/>
              <a:buBlip>
                <a:blip r:embed="rId3"/>
              </a:buBlip>
            </a:pPr>
            <a:r>
              <a:rPr lang="ru-RU" sz="900" dirty="0" smtClean="0">
                <a:latin typeface="Arial"/>
                <a:cs typeface="Arial"/>
              </a:rPr>
              <a:t>возможность </a:t>
            </a:r>
            <a:r>
              <a:rPr lang="ru-RU" sz="900" dirty="0">
                <a:latin typeface="Arial"/>
                <a:cs typeface="Arial"/>
              </a:rPr>
              <a:t>частной инициативы при заключения соглашения о ГЧП</a:t>
            </a:r>
          </a:p>
        </p:txBody>
      </p:sp>
      <p:pic>
        <p:nvPicPr>
          <p:cNvPr id="21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480" y="-3753"/>
            <a:ext cx="28803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8838028" y="195486"/>
            <a:ext cx="34248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ru-RU"/>
            </a:defPPr>
            <a:lvl1pPr>
              <a:defRPr sz="3600" baseline="30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fld id="{233EC286-67C0-914F-AF85-16EEB14A5EF2}" type="slidenum">
              <a:rPr lang="bg-BG"/>
              <a:pPr/>
              <a:t>3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16454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51520" y="0"/>
            <a:ext cx="762642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b="1" dirty="0">
                <a:solidFill>
                  <a:srgbClr val="123387"/>
                </a:solidFill>
                <a:latin typeface="Times New Roman"/>
                <a:cs typeface="Times New Roman"/>
              </a:rPr>
              <a:t>Объекты соглашения о ГЧП (МЧП)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7544" y="627534"/>
            <a:ext cx="3384376" cy="4034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4400" eaLnBrk="0" hangingPunct="0">
              <a:spcBef>
                <a:spcPts val="1100"/>
              </a:spcBef>
              <a:buClr>
                <a:srgbClr val="39639D">
                  <a:lumMod val="75000"/>
                </a:srgbClr>
              </a:buClr>
              <a:buSzPct val="130000"/>
              <a:buBlip>
                <a:blip r:embed="rId2"/>
              </a:buBlip>
            </a:pPr>
            <a:r>
              <a:rPr lang="ru-RU" sz="1200" dirty="0">
                <a:latin typeface="Arial"/>
                <a:cs typeface="Arial"/>
              </a:rPr>
              <a:t>частные автодороги, мосты, защитные дорожные сооружения, элементы обустройства автодорог, объекты для взимания платы и объекты дорожного сервиса;</a:t>
            </a:r>
          </a:p>
          <a:p>
            <a:pPr marL="285750" indent="-284400" eaLnBrk="0" hangingPunct="0">
              <a:spcBef>
                <a:spcPts val="1100"/>
              </a:spcBef>
              <a:buClr>
                <a:srgbClr val="39639D">
                  <a:lumMod val="75000"/>
                </a:srgbClr>
              </a:buClr>
              <a:buSzPct val="130000"/>
              <a:buBlip>
                <a:blip r:embed="rId2"/>
              </a:buBlip>
            </a:pPr>
            <a:r>
              <a:rPr lang="ru-RU" sz="1200" dirty="0" smtClean="0">
                <a:latin typeface="Arial"/>
                <a:cs typeface="Arial"/>
              </a:rPr>
              <a:t>транспорт </a:t>
            </a:r>
            <a:r>
              <a:rPr lang="ru-RU" sz="1200" dirty="0">
                <a:latin typeface="Arial"/>
                <a:cs typeface="Arial"/>
              </a:rPr>
              <a:t>общего пользования;</a:t>
            </a:r>
          </a:p>
          <a:p>
            <a:pPr marL="285750" indent="-284400" eaLnBrk="0" hangingPunct="0">
              <a:spcBef>
                <a:spcPts val="1100"/>
              </a:spcBef>
              <a:buClr>
                <a:srgbClr val="39639D">
                  <a:lumMod val="75000"/>
                </a:srgbClr>
              </a:buClr>
              <a:buSzPct val="130000"/>
              <a:buBlip>
                <a:blip r:embed="rId2"/>
              </a:buBlip>
            </a:pPr>
            <a:r>
              <a:rPr lang="ru-RU" sz="1200" dirty="0" smtClean="0">
                <a:latin typeface="Arial"/>
                <a:cs typeface="Arial"/>
              </a:rPr>
              <a:t>объекты </a:t>
            </a:r>
            <a:r>
              <a:rPr lang="ru-RU" sz="1200" dirty="0">
                <a:latin typeface="Arial"/>
                <a:cs typeface="Arial"/>
              </a:rPr>
              <a:t>железнодорожного транспорта;</a:t>
            </a:r>
          </a:p>
          <a:p>
            <a:pPr marL="285750" indent="-284400" eaLnBrk="0" hangingPunct="0">
              <a:spcBef>
                <a:spcPts val="1100"/>
              </a:spcBef>
              <a:buClr>
                <a:srgbClr val="39639D">
                  <a:lumMod val="75000"/>
                </a:srgbClr>
              </a:buClr>
              <a:buSzPct val="130000"/>
              <a:buBlip>
                <a:blip r:embed="rId2"/>
              </a:buBlip>
            </a:pPr>
            <a:r>
              <a:rPr lang="ru-RU" sz="1200" dirty="0" smtClean="0">
                <a:latin typeface="Arial"/>
                <a:cs typeface="Arial"/>
              </a:rPr>
              <a:t>объекты </a:t>
            </a:r>
            <a:r>
              <a:rPr lang="ru-RU" sz="1200" dirty="0">
                <a:latin typeface="Arial"/>
                <a:cs typeface="Arial"/>
              </a:rPr>
              <a:t>трубопроводного транспорта;</a:t>
            </a:r>
          </a:p>
          <a:p>
            <a:pPr marL="285750" indent="-284400" eaLnBrk="0" hangingPunct="0">
              <a:spcBef>
                <a:spcPts val="1100"/>
              </a:spcBef>
              <a:buClr>
                <a:srgbClr val="39639D">
                  <a:lumMod val="75000"/>
                </a:srgbClr>
              </a:buClr>
              <a:buSzPct val="130000"/>
              <a:buBlip>
                <a:blip r:embed="rId2"/>
              </a:buBlip>
            </a:pPr>
            <a:r>
              <a:rPr lang="ru-RU" sz="1200" dirty="0" smtClean="0">
                <a:latin typeface="Arial"/>
                <a:cs typeface="Arial"/>
              </a:rPr>
              <a:t>морские</a:t>
            </a:r>
            <a:r>
              <a:rPr lang="ru-RU" sz="1200" dirty="0">
                <a:latin typeface="Arial"/>
                <a:cs typeface="Arial"/>
              </a:rPr>
              <a:t>, речные, специализированные порты*, объекты их инфраструктур;</a:t>
            </a:r>
          </a:p>
          <a:p>
            <a:pPr marL="285750" indent="-284400" eaLnBrk="0" hangingPunct="0">
              <a:spcBef>
                <a:spcPts val="1100"/>
              </a:spcBef>
              <a:buClr>
                <a:srgbClr val="39639D">
                  <a:lumMod val="75000"/>
                </a:srgbClr>
              </a:buClr>
              <a:buSzPct val="130000"/>
              <a:buBlip>
                <a:blip r:embed="rId2"/>
              </a:buBlip>
            </a:pPr>
            <a:r>
              <a:rPr lang="ru-RU" sz="1200" dirty="0" smtClean="0">
                <a:latin typeface="Arial"/>
                <a:cs typeface="Arial"/>
              </a:rPr>
              <a:t>морские</a:t>
            </a:r>
            <a:r>
              <a:rPr lang="ru-RU" sz="1200" dirty="0">
                <a:latin typeface="Arial"/>
                <a:cs typeface="Arial"/>
              </a:rPr>
              <a:t>, речные суда и суда смешанного (река - море) плавания;</a:t>
            </a:r>
          </a:p>
          <a:p>
            <a:pPr marL="285750" indent="-284400" eaLnBrk="0" hangingPunct="0">
              <a:spcBef>
                <a:spcPts val="1100"/>
              </a:spcBef>
              <a:buClr>
                <a:srgbClr val="39639D">
                  <a:lumMod val="75000"/>
                </a:srgbClr>
              </a:buClr>
              <a:buSzPct val="130000"/>
              <a:buBlip>
                <a:blip r:embed="rId2"/>
              </a:buBlip>
            </a:pPr>
            <a:r>
              <a:rPr lang="ru-RU" sz="1200" dirty="0" smtClean="0">
                <a:latin typeface="Arial"/>
                <a:cs typeface="Arial"/>
              </a:rPr>
              <a:t>воздушные </a:t>
            </a:r>
            <a:r>
              <a:rPr lang="ru-RU" sz="1200" dirty="0">
                <a:latin typeface="Arial"/>
                <a:cs typeface="Arial"/>
              </a:rPr>
              <a:t>суда*, аэродромы, аэропорты;</a:t>
            </a:r>
          </a:p>
          <a:p>
            <a:pPr marL="285750" indent="-284400" eaLnBrk="0" hangingPunct="0">
              <a:spcBef>
                <a:spcPts val="1100"/>
              </a:spcBef>
              <a:buClr>
                <a:srgbClr val="39639D">
                  <a:lumMod val="75000"/>
                </a:srgbClr>
              </a:buClr>
              <a:buSzPct val="130000"/>
              <a:buBlip>
                <a:blip r:embed="rId2"/>
              </a:buBlip>
            </a:pPr>
            <a:r>
              <a:rPr lang="ru-RU" sz="1200" dirty="0" smtClean="0">
                <a:latin typeface="Arial"/>
                <a:cs typeface="Arial"/>
              </a:rPr>
              <a:t>объекты </a:t>
            </a:r>
            <a:r>
              <a:rPr lang="ru-RU" sz="1200" dirty="0">
                <a:latin typeface="Arial"/>
                <a:cs typeface="Arial"/>
              </a:rPr>
              <a:t>по производству, передаче и распределению электрической энергии</a:t>
            </a:r>
            <a:r>
              <a:rPr lang="ru-RU" sz="1200" dirty="0" smtClean="0">
                <a:latin typeface="Arial"/>
                <a:cs typeface="Arial"/>
              </a:rPr>
              <a:t>;</a:t>
            </a:r>
            <a:endParaRPr lang="ru-RU" sz="1200" dirty="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750243"/>
            <a:ext cx="65527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300"/>
              </a:spcBef>
              <a:spcAft>
                <a:spcPts val="1800"/>
              </a:spcAft>
              <a:buClr>
                <a:srgbClr val="39639D">
                  <a:lumMod val="75000"/>
                </a:srgbClr>
              </a:buClr>
              <a:buSzPct val="130000"/>
            </a:pPr>
            <a:r>
              <a:rPr lang="ru-RU" sz="1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*объекты</a:t>
            </a:r>
            <a:r>
              <a:rPr lang="ru-RU" sz="1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отношении </a:t>
            </a:r>
            <a:r>
              <a:rPr lang="ru-RU" sz="9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которых</a:t>
            </a:r>
            <a:r>
              <a:rPr lang="ru-RU" sz="1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возможно заключение </a:t>
            </a:r>
            <a:r>
              <a:rPr lang="ru-RU" sz="1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соглашения</a:t>
            </a:r>
            <a:br>
              <a:rPr lang="ru-RU" sz="1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ГЧП/МЧП, </a:t>
            </a:r>
            <a:r>
              <a:rPr lang="ru-RU" sz="1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</a:t>
            </a:r>
            <a:r>
              <a:rPr lang="ru-RU" sz="1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невозможно концессионное соглашение</a:t>
            </a:r>
            <a:endParaRPr lang="ru-RU" sz="1000" kern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7" descr="clip24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544" y="1765476"/>
            <a:ext cx="1213867" cy="90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6" descr="kurgan kozirevo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1275" y="3939902"/>
            <a:ext cx="1210698" cy="101039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1275" y="2801960"/>
            <a:ext cx="1224136" cy="1008112"/>
          </a:xfrm>
          <a:prstGeom prst="rect">
            <a:avLst/>
          </a:prstGeom>
          <a:noFill/>
          <a:ln w="9525">
            <a:solidFill>
              <a:schemeClr val="accent1">
                <a:shade val="95000"/>
                <a:satMod val="105000"/>
              </a:schemeClr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17" name="Picture 5" descr="http://oboibox.ru/orig/Vysokoskorostnoy-elektropoezd-sapsan(oboibox.ru).jpg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965" y="699542"/>
            <a:ext cx="1228446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067944" y="627534"/>
            <a:ext cx="3384376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4400" eaLnBrk="0" hangingPunct="0">
              <a:spcBef>
                <a:spcPts val="1100"/>
              </a:spcBef>
              <a:buClr>
                <a:srgbClr val="39639D">
                  <a:lumMod val="75000"/>
                </a:srgbClr>
              </a:buClr>
              <a:buSzPct val="130000"/>
              <a:buBlip>
                <a:blip r:embed="rId2"/>
              </a:buBlip>
            </a:pPr>
            <a:r>
              <a:rPr lang="ru-RU" sz="1200" dirty="0">
                <a:latin typeface="Arial"/>
                <a:cs typeface="Arial"/>
              </a:rPr>
              <a:t>гидротехнические сооружения;*</a:t>
            </a:r>
          </a:p>
          <a:p>
            <a:pPr marL="285750" indent="-284400" eaLnBrk="0" hangingPunct="0">
              <a:spcBef>
                <a:spcPts val="1100"/>
              </a:spcBef>
              <a:buClr>
                <a:srgbClr val="39639D">
                  <a:lumMod val="75000"/>
                </a:srgbClr>
              </a:buClr>
              <a:buSzPct val="130000"/>
              <a:buBlip>
                <a:blip r:embed="rId2"/>
              </a:buBlip>
            </a:pPr>
            <a:r>
              <a:rPr lang="ru-RU" sz="1200" dirty="0" smtClean="0">
                <a:latin typeface="Arial"/>
                <a:cs typeface="Arial"/>
              </a:rPr>
              <a:t>подводные </a:t>
            </a:r>
            <a:r>
              <a:rPr lang="ru-RU" sz="1200" dirty="0">
                <a:latin typeface="Arial"/>
                <a:cs typeface="Arial"/>
              </a:rPr>
              <a:t>и подземные технические сооружения, переходы, линии связи </a:t>
            </a:r>
            <a:r>
              <a:rPr lang="ru-RU" sz="1200" dirty="0" smtClean="0">
                <a:latin typeface="Arial"/>
                <a:cs typeface="Arial"/>
              </a:rPr>
              <a:t/>
            </a:r>
            <a:br>
              <a:rPr lang="ru-RU" sz="1200" dirty="0" smtClean="0">
                <a:latin typeface="Arial"/>
                <a:cs typeface="Arial"/>
              </a:rPr>
            </a:br>
            <a:r>
              <a:rPr lang="ru-RU" sz="1200" dirty="0" smtClean="0">
                <a:latin typeface="Arial"/>
                <a:cs typeface="Arial"/>
              </a:rPr>
              <a:t>и </a:t>
            </a:r>
            <a:r>
              <a:rPr lang="ru-RU" sz="1200" dirty="0">
                <a:latin typeface="Arial"/>
                <a:cs typeface="Arial"/>
              </a:rPr>
              <a:t>коммуникации</a:t>
            </a:r>
            <a:r>
              <a:rPr lang="ru-RU" sz="1200" dirty="0" smtClean="0">
                <a:latin typeface="Arial"/>
                <a:cs typeface="Arial"/>
              </a:rPr>
              <a:t>*;</a:t>
            </a:r>
            <a:endParaRPr lang="ru-RU" sz="1200" dirty="0">
              <a:latin typeface="Arial"/>
              <a:cs typeface="Arial"/>
            </a:endParaRPr>
          </a:p>
          <a:p>
            <a:pPr marL="285750" indent="-284400" eaLnBrk="0" hangingPunct="0">
              <a:spcBef>
                <a:spcPts val="1100"/>
              </a:spcBef>
              <a:buClr>
                <a:srgbClr val="39639D">
                  <a:lumMod val="75000"/>
                </a:srgbClr>
              </a:buClr>
              <a:buSzPct val="130000"/>
              <a:buBlip>
                <a:blip r:embed="rId2"/>
              </a:buBlip>
            </a:pPr>
            <a:r>
              <a:rPr lang="ru-RU" sz="1200" u="sng" dirty="0" smtClean="0">
                <a:latin typeface="Arial"/>
                <a:cs typeface="Arial"/>
              </a:rPr>
              <a:t>объекты здравоохранения, в том числе объекты, предназначенные для санаторно-курортного лечения и иной деятельности в сфере здравоохранения</a:t>
            </a:r>
            <a:r>
              <a:rPr lang="ru-RU" sz="1200" dirty="0" smtClean="0">
                <a:latin typeface="Arial"/>
                <a:cs typeface="Arial"/>
              </a:rPr>
              <a:t>;</a:t>
            </a:r>
          </a:p>
          <a:p>
            <a:pPr marL="285750" indent="-284400" eaLnBrk="0" hangingPunct="0">
              <a:spcBef>
                <a:spcPts val="1100"/>
              </a:spcBef>
              <a:buClr>
                <a:srgbClr val="39639D">
                  <a:lumMod val="75000"/>
                </a:srgbClr>
              </a:buClr>
              <a:buSzPct val="130000"/>
              <a:buBlip>
                <a:blip r:embed="rId2"/>
              </a:buBlip>
            </a:pPr>
            <a:r>
              <a:rPr lang="ru-RU" sz="1200" dirty="0" smtClean="0">
                <a:latin typeface="Arial"/>
                <a:cs typeface="Arial"/>
              </a:rPr>
              <a:t>объекты </a:t>
            </a:r>
            <a:r>
              <a:rPr lang="ru-RU" sz="1200" dirty="0">
                <a:latin typeface="Arial"/>
                <a:cs typeface="Arial"/>
              </a:rPr>
              <a:t>образования, культуры, спорта, объекты для организации отдыха и туризма, иные объекты социального обслуживания;</a:t>
            </a:r>
          </a:p>
          <a:p>
            <a:pPr marL="285750" indent="-284400" eaLnBrk="0" hangingPunct="0">
              <a:spcBef>
                <a:spcPts val="1100"/>
              </a:spcBef>
              <a:buClr>
                <a:srgbClr val="39639D">
                  <a:lumMod val="75000"/>
                </a:srgbClr>
              </a:buClr>
              <a:buSzPct val="130000"/>
              <a:buBlip>
                <a:blip r:embed="rId2"/>
              </a:buBlip>
            </a:pPr>
            <a:r>
              <a:rPr lang="ru-RU" sz="1200" dirty="0" smtClean="0">
                <a:latin typeface="Arial"/>
                <a:cs typeface="Arial"/>
              </a:rPr>
              <a:t>объекты </a:t>
            </a:r>
            <a:r>
              <a:rPr lang="ru-RU" sz="1200" dirty="0">
                <a:latin typeface="Arial"/>
                <a:cs typeface="Arial"/>
              </a:rPr>
              <a:t>по обработке, утилизации, размещению твердых коммунальных отходов;</a:t>
            </a:r>
          </a:p>
          <a:p>
            <a:pPr marL="285750" indent="-284400" eaLnBrk="0" hangingPunct="0">
              <a:spcBef>
                <a:spcPts val="1100"/>
              </a:spcBef>
              <a:buClr>
                <a:srgbClr val="39639D">
                  <a:lumMod val="75000"/>
                </a:srgbClr>
              </a:buClr>
              <a:buSzPct val="130000"/>
              <a:buBlip>
                <a:blip r:embed="rId2"/>
              </a:buBlip>
            </a:pPr>
            <a:r>
              <a:rPr lang="ru-RU" sz="1200" dirty="0" smtClean="0">
                <a:latin typeface="Arial"/>
                <a:cs typeface="Arial"/>
              </a:rPr>
              <a:t>объекты </a:t>
            </a:r>
            <a:r>
              <a:rPr lang="ru-RU" sz="1200" dirty="0">
                <a:latin typeface="Arial"/>
                <a:cs typeface="Arial"/>
              </a:rPr>
              <a:t>благоустройства территорий, </a:t>
            </a:r>
            <a:r>
              <a:rPr lang="ru-RU" sz="1200" dirty="0" smtClean="0">
                <a:latin typeface="Arial"/>
                <a:cs typeface="Arial"/>
              </a:rPr>
              <a:t/>
            </a:r>
            <a:br>
              <a:rPr lang="ru-RU" sz="1200" dirty="0" smtClean="0">
                <a:latin typeface="Arial"/>
                <a:cs typeface="Arial"/>
              </a:rPr>
            </a:br>
            <a:r>
              <a:rPr lang="ru-RU" sz="1200" dirty="0" smtClean="0">
                <a:latin typeface="Arial"/>
                <a:cs typeface="Arial"/>
              </a:rPr>
              <a:t>в </a:t>
            </a:r>
            <a:r>
              <a:rPr lang="ru-RU" sz="1200" dirty="0">
                <a:latin typeface="Arial"/>
                <a:cs typeface="Arial"/>
              </a:rPr>
              <a:t>том числе освещения;</a:t>
            </a:r>
          </a:p>
          <a:p>
            <a:pPr marL="285750" indent="-284400" eaLnBrk="0" hangingPunct="0">
              <a:spcBef>
                <a:spcPts val="1100"/>
              </a:spcBef>
              <a:buClr>
                <a:srgbClr val="39639D">
                  <a:lumMod val="75000"/>
                </a:srgbClr>
              </a:buClr>
              <a:buSzPct val="130000"/>
              <a:buBlip>
                <a:blip r:embed="rId2"/>
              </a:buBlip>
            </a:pPr>
            <a:r>
              <a:rPr lang="ru-RU" sz="1200" dirty="0" smtClean="0">
                <a:latin typeface="Arial"/>
                <a:cs typeface="Arial"/>
              </a:rPr>
              <a:t>мелиоративные </a:t>
            </a:r>
            <a:r>
              <a:rPr lang="ru-RU" sz="1200" dirty="0">
                <a:latin typeface="Arial"/>
                <a:cs typeface="Arial"/>
              </a:rPr>
              <a:t>системы</a:t>
            </a:r>
            <a:r>
              <a:rPr lang="ru-RU" sz="1200" dirty="0" smtClean="0">
                <a:latin typeface="Arial"/>
                <a:cs typeface="Arial"/>
              </a:rPr>
              <a:t>*</a:t>
            </a:r>
            <a:endParaRPr lang="ru-RU" sz="1200" dirty="0">
              <a:latin typeface="Arial"/>
              <a:cs typeface="Arial"/>
            </a:endParaRPr>
          </a:p>
        </p:txBody>
      </p:sp>
      <p:pic>
        <p:nvPicPr>
          <p:cNvPr id="12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480" y="-3753"/>
            <a:ext cx="28803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838028" y="195486"/>
            <a:ext cx="34248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ru-RU"/>
            </a:defPPr>
            <a:lvl1pPr>
              <a:defRPr sz="3600" baseline="30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fld id="{233EC286-67C0-914F-AF85-16EEB14A5EF2}" type="slidenum">
              <a:rPr lang="bg-BG"/>
              <a:pPr/>
              <a:t>4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2866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6146047" y="127616"/>
            <a:ext cx="50405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fld id="{233EC286-67C0-914F-AF85-16EEB14A5EF2}" type="slidenum">
              <a:rPr lang="bg-BG" sz="3600" baseline="30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pPr/>
              <a:t>5</a:t>
            </a:fld>
            <a:endParaRPr lang="bg-BG" sz="3600" baseline="30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1520" y="12829"/>
            <a:ext cx="8568952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b="1" dirty="0">
                <a:solidFill>
                  <a:srgbClr val="123387"/>
                </a:solidFill>
                <a:latin typeface="Times New Roman"/>
                <a:cs typeface="Times New Roman"/>
              </a:rPr>
              <a:t>Нормативные правовые акты </a:t>
            </a:r>
            <a:r>
              <a:rPr lang="ru-RU" sz="3300" b="1" dirty="0" smtClean="0">
                <a:solidFill>
                  <a:srgbClr val="123387"/>
                </a:solidFill>
                <a:latin typeface="Times New Roman"/>
                <a:cs typeface="Times New Roman"/>
              </a:rPr>
              <a:t/>
            </a:r>
            <a:br>
              <a:rPr lang="ru-RU" sz="3300" b="1" dirty="0" smtClean="0">
                <a:solidFill>
                  <a:srgbClr val="123387"/>
                </a:solidFill>
                <a:latin typeface="Times New Roman"/>
                <a:cs typeface="Times New Roman"/>
              </a:rPr>
            </a:br>
            <a:r>
              <a:rPr lang="ru-RU" sz="2000" b="1" dirty="0" smtClean="0">
                <a:solidFill>
                  <a:srgbClr val="123387"/>
                </a:solidFill>
                <a:latin typeface="Times New Roman"/>
                <a:cs typeface="Times New Roman"/>
              </a:rPr>
              <a:t>во </a:t>
            </a:r>
            <a:r>
              <a:rPr lang="ru-RU" sz="2000" b="1" dirty="0">
                <a:solidFill>
                  <a:srgbClr val="123387"/>
                </a:solidFill>
                <a:latin typeface="Times New Roman"/>
                <a:cs typeface="Times New Roman"/>
              </a:rPr>
              <a:t>исполнение 224-ФЗ</a:t>
            </a:r>
          </a:p>
        </p:txBody>
      </p:sp>
      <p:sp>
        <p:nvSpPr>
          <p:cNvPr id="37" name="Rectangle 36"/>
          <p:cNvSpPr/>
          <p:nvPr/>
        </p:nvSpPr>
        <p:spPr>
          <a:xfrm>
            <a:off x="-7093295" y="1995686"/>
            <a:ext cx="451858" cy="338894"/>
          </a:xfrm>
          <a:prstGeom prst="rect">
            <a:avLst/>
          </a:prstGeom>
          <a:solidFill>
            <a:srgbClr val="123387"/>
          </a:solidFill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  <a:endParaRPr lang="en-US" sz="22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-7093295" y="1249340"/>
            <a:ext cx="451858" cy="338894"/>
          </a:xfrm>
          <a:prstGeom prst="rect">
            <a:avLst/>
          </a:prstGeom>
          <a:solidFill>
            <a:srgbClr val="123387"/>
          </a:solidFill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1</a:t>
            </a:r>
            <a:endParaRPr lang="en-US" sz="22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-7093295" y="3529000"/>
            <a:ext cx="451858" cy="338894"/>
          </a:xfrm>
          <a:prstGeom prst="rect">
            <a:avLst/>
          </a:prstGeom>
          <a:solidFill>
            <a:srgbClr val="123387"/>
          </a:solidFill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4</a:t>
            </a:r>
            <a:endParaRPr lang="en-US" sz="22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-7093295" y="2787774"/>
            <a:ext cx="451858" cy="338894"/>
          </a:xfrm>
          <a:prstGeom prst="rect">
            <a:avLst/>
          </a:prstGeom>
          <a:solidFill>
            <a:srgbClr val="123387"/>
          </a:solidFill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3</a:t>
            </a:r>
            <a:endParaRPr lang="en-US" sz="22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-7093295" y="4256550"/>
            <a:ext cx="451858" cy="338894"/>
          </a:xfrm>
          <a:prstGeom prst="rect">
            <a:avLst/>
          </a:prstGeom>
          <a:solidFill>
            <a:srgbClr val="123387"/>
          </a:solidFill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5</a:t>
            </a:r>
            <a:endParaRPr lang="en-US" sz="22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1560" y="1491630"/>
            <a:ext cx="3816424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4400" eaLnBrk="0" hangingPunct="0">
              <a:lnSpc>
                <a:spcPts val="1200"/>
              </a:lnSpc>
              <a:spcBef>
                <a:spcPts val="1000"/>
              </a:spcBef>
              <a:buClr>
                <a:srgbClr val="39639D">
                  <a:lumMod val="75000"/>
                </a:srgbClr>
              </a:buClr>
              <a:buSzPct val="130000"/>
              <a:buBlip>
                <a:blip r:embed="rId2"/>
              </a:buBlip>
            </a:pPr>
            <a:r>
              <a:rPr lang="ru-RU" sz="1000" dirty="0">
                <a:latin typeface="Arial"/>
                <a:cs typeface="Arial"/>
              </a:rPr>
              <a:t>Постановление Правительства РФ об утверждении формы предложения о реализации проекта</a:t>
            </a:r>
          </a:p>
          <a:p>
            <a:pPr marL="285750" indent="-284400" eaLnBrk="0" hangingPunct="0">
              <a:lnSpc>
                <a:spcPts val="1200"/>
              </a:lnSpc>
              <a:spcBef>
                <a:spcPts val="1000"/>
              </a:spcBef>
              <a:buClr>
                <a:srgbClr val="39639D">
                  <a:lumMod val="75000"/>
                </a:srgbClr>
              </a:buClr>
              <a:buSzPct val="130000"/>
              <a:buBlip>
                <a:blip r:embed="rId2"/>
              </a:buBlip>
            </a:pPr>
            <a:r>
              <a:rPr lang="ru-RU" sz="1000" dirty="0" smtClean="0">
                <a:latin typeface="Arial"/>
                <a:cs typeface="Arial"/>
              </a:rPr>
              <a:t>Постановление </a:t>
            </a:r>
            <a:r>
              <a:rPr lang="ru-RU" sz="1000" dirty="0">
                <a:latin typeface="Arial"/>
                <a:cs typeface="Arial"/>
              </a:rPr>
              <a:t>Правительства РФ о порядке рассмотрения предложения о реализации проекта</a:t>
            </a:r>
          </a:p>
          <a:p>
            <a:pPr marL="285750" indent="-284400" eaLnBrk="0" hangingPunct="0">
              <a:lnSpc>
                <a:spcPts val="1200"/>
              </a:lnSpc>
              <a:spcBef>
                <a:spcPts val="1000"/>
              </a:spcBef>
              <a:buClr>
                <a:srgbClr val="39639D">
                  <a:lumMod val="75000"/>
                </a:srgbClr>
              </a:buClr>
              <a:buSzPct val="130000"/>
              <a:buBlip>
                <a:blip r:embed="rId2"/>
              </a:buBlip>
            </a:pPr>
            <a:r>
              <a:rPr lang="ru-RU" sz="1000" dirty="0" smtClean="0">
                <a:latin typeface="Arial"/>
                <a:cs typeface="Arial"/>
              </a:rPr>
              <a:t>Приказы </a:t>
            </a:r>
            <a:r>
              <a:rPr lang="ru-RU" sz="1000" dirty="0">
                <a:latin typeface="Arial"/>
                <a:cs typeface="Arial"/>
              </a:rPr>
              <a:t>Минэкономразвития об утверждении порядка проведения предварительных переговоров и переговоров, связанных с разработкой предложения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9592" y="932503"/>
            <a:ext cx="38164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300"/>
              </a:spcBef>
              <a:spcAft>
                <a:spcPts val="1800"/>
              </a:spcAft>
              <a:buClr>
                <a:srgbClr val="39639D">
                  <a:lumMod val="75000"/>
                </a:srgbClr>
              </a:buClr>
              <a:buSzPct val="130000"/>
            </a:pPr>
            <a:r>
              <a:rPr lang="ru-RU" sz="15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НПА</a:t>
            </a:r>
            <a:r>
              <a:rPr lang="ru-RU" sz="15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регламентирующие подготовку проектов ГЧП/МЧП </a:t>
            </a:r>
            <a:endParaRPr lang="ru-RU" sz="1500" kern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9552" y="932503"/>
            <a:ext cx="288032" cy="297917"/>
          </a:xfrm>
          <a:prstGeom prst="rect">
            <a:avLst/>
          </a:prstGeom>
          <a:solidFill>
            <a:srgbClr val="123387"/>
          </a:solidFill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1</a:t>
            </a:r>
            <a:endParaRPr lang="en-US" sz="16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3568" y="3867894"/>
            <a:ext cx="3816424" cy="836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4400" eaLnBrk="0" hangingPunct="0">
              <a:lnSpc>
                <a:spcPts val="1200"/>
              </a:lnSpc>
              <a:spcBef>
                <a:spcPts val="1000"/>
              </a:spcBef>
              <a:buClr>
                <a:srgbClr val="39639D">
                  <a:lumMod val="75000"/>
                </a:srgbClr>
              </a:buClr>
              <a:buSzPct val="130000"/>
              <a:buBlip>
                <a:blip r:embed="rId2"/>
              </a:buBlip>
            </a:pPr>
            <a:r>
              <a:rPr lang="ru-RU" sz="1000" dirty="0">
                <a:latin typeface="Arial"/>
                <a:cs typeface="Arial"/>
              </a:rPr>
              <a:t>Постановление Правительства РФ о порядке проведения предварительного отбора</a:t>
            </a:r>
          </a:p>
          <a:p>
            <a:pPr marL="285750" indent="-284400" eaLnBrk="0" hangingPunct="0">
              <a:lnSpc>
                <a:spcPts val="1200"/>
              </a:lnSpc>
              <a:spcBef>
                <a:spcPts val="1000"/>
              </a:spcBef>
              <a:buClr>
                <a:srgbClr val="39639D">
                  <a:lumMod val="75000"/>
                </a:srgbClr>
              </a:buClr>
              <a:buSzPct val="130000"/>
              <a:buBlip>
                <a:blip r:embed="rId2"/>
              </a:buBlip>
            </a:pPr>
            <a:r>
              <a:rPr lang="ru-RU" sz="1000" dirty="0" smtClean="0">
                <a:latin typeface="Arial"/>
                <a:cs typeface="Arial"/>
              </a:rPr>
              <a:t>Постановление </a:t>
            </a:r>
            <a:r>
              <a:rPr lang="ru-RU" sz="1000" dirty="0">
                <a:latin typeface="Arial"/>
                <a:cs typeface="Arial"/>
              </a:rPr>
              <a:t>Правительства РФ о порядке направления заявления на участие в конкурсе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71600" y="3273440"/>
            <a:ext cx="37444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300"/>
              </a:spcBef>
              <a:spcAft>
                <a:spcPts val="1800"/>
              </a:spcAft>
              <a:buClr>
                <a:srgbClr val="39639D">
                  <a:lumMod val="75000"/>
                </a:srgbClr>
              </a:buClr>
              <a:buSzPct val="130000"/>
            </a:pPr>
            <a:r>
              <a:rPr lang="ru-RU" sz="15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НПА</a:t>
            </a:r>
            <a:r>
              <a:rPr lang="ru-RU" sz="15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регламентирующие конкурсные процедуры </a:t>
            </a:r>
            <a:endParaRPr lang="ru-RU" sz="1500" kern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1560" y="3273440"/>
            <a:ext cx="288032" cy="297917"/>
          </a:xfrm>
          <a:prstGeom prst="rect">
            <a:avLst/>
          </a:prstGeom>
          <a:solidFill>
            <a:srgbClr val="123387"/>
          </a:solidFill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  <a:endParaRPr lang="en-US" sz="16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88024" y="1491630"/>
            <a:ext cx="3816424" cy="1579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4400" eaLnBrk="0" hangingPunct="0">
              <a:lnSpc>
                <a:spcPts val="1200"/>
              </a:lnSpc>
              <a:spcBef>
                <a:spcPts val="1000"/>
              </a:spcBef>
              <a:buClr>
                <a:srgbClr val="39639D">
                  <a:lumMod val="75000"/>
                </a:srgbClr>
              </a:buClr>
              <a:buSzPct val="130000"/>
              <a:buBlip>
                <a:blip r:embed="rId2"/>
              </a:buBlip>
            </a:pPr>
            <a:r>
              <a:rPr lang="ru-RU" sz="1000" dirty="0">
                <a:latin typeface="Arial"/>
                <a:cs typeface="Arial"/>
              </a:rPr>
              <a:t>Постановление Правительства РФ о порядке проведения переговоров уполномоченным органом</a:t>
            </a:r>
          </a:p>
          <a:p>
            <a:pPr marL="285750" indent="-284400" eaLnBrk="0" hangingPunct="0">
              <a:lnSpc>
                <a:spcPts val="1200"/>
              </a:lnSpc>
              <a:spcBef>
                <a:spcPts val="1000"/>
              </a:spcBef>
              <a:buClr>
                <a:srgbClr val="39639D">
                  <a:lumMod val="75000"/>
                </a:srgbClr>
              </a:buClr>
              <a:buSzPct val="130000"/>
              <a:buBlip>
                <a:blip r:embed="rId2"/>
              </a:buBlip>
            </a:pPr>
            <a:r>
              <a:rPr lang="ru-RU" sz="1000" dirty="0" smtClean="0">
                <a:latin typeface="Arial"/>
                <a:cs typeface="Arial"/>
              </a:rPr>
              <a:t>Постановление </a:t>
            </a:r>
            <a:r>
              <a:rPr lang="ru-RU" sz="1000" dirty="0">
                <a:latin typeface="Arial"/>
                <a:cs typeface="Arial"/>
              </a:rPr>
              <a:t>Правительства РФ о порядке проведения оценки эффективности проекта и определения его сравнительного преимущества</a:t>
            </a:r>
          </a:p>
          <a:p>
            <a:pPr marL="285750" indent="-284400" eaLnBrk="0" hangingPunct="0">
              <a:lnSpc>
                <a:spcPts val="1200"/>
              </a:lnSpc>
              <a:spcBef>
                <a:spcPts val="1000"/>
              </a:spcBef>
              <a:buClr>
                <a:srgbClr val="39639D">
                  <a:lumMod val="75000"/>
                </a:srgbClr>
              </a:buClr>
              <a:buSzPct val="130000"/>
              <a:buBlip>
                <a:blip r:embed="rId2"/>
              </a:buBlip>
            </a:pPr>
            <a:r>
              <a:rPr lang="ru-RU" sz="1000" dirty="0" smtClean="0">
                <a:latin typeface="Arial"/>
                <a:cs typeface="Arial"/>
              </a:rPr>
              <a:t>Приказ </a:t>
            </a:r>
            <a:r>
              <a:rPr lang="ru-RU" sz="1000" dirty="0">
                <a:latin typeface="Arial"/>
                <a:cs typeface="Arial"/>
              </a:rPr>
              <a:t>Минэкономразвития об утверждении методики оценки эффективности проекта и определения его сравнительного преимущества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076056" y="915566"/>
            <a:ext cx="38519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300"/>
              </a:spcBef>
              <a:spcAft>
                <a:spcPts val="1800"/>
              </a:spcAft>
              <a:buClr>
                <a:srgbClr val="39639D">
                  <a:lumMod val="75000"/>
                </a:srgbClr>
              </a:buClr>
              <a:buSzPct val="130000"/>
            </a:pPr>
            <a:r>
              <a:rPr lang="ru-RU" sz="15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НПА, регламентирующие порядок оценки проектов ГЧП/МЧП</a:t>
            </a:r>
            <a:endParaRPr lang="ru-RU" sz="1500" kern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16016" y="915566"/>
            <a:ext cx="288032" cy="297917"/>
          </a:xfrm>
          <a:prstGeom prst="rect">
            <a:avLst/>
          </a:prstGeom>
          <a:solidFill>
            <a:srgbClr val="123387"/>
          </a:solidFill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3</a:t>
            </a:r>
            <a:endParaRPr lang="en-US" sz="16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88024" y="4155926"/>
            <a:ext cx="3816424" cy="836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4400" eaLnBrk="0" hangingPunct="0">
              <a:lnSpc>
                <a:spcPts val="1200"/>
              </a:lnSpc>
              <a:spcBef>
                <a:spcPts val="1000"/>
              </a:spcBef>
              <a:buClr>
                <a:srgbClr val="39639D">
                  <a:lumMod val="75000"/>
                </a:srgbClr>
              </a:buClr>
              <a:buSzPct val="130000"/>
              <a:buBlip>
                <a:blip r:embed="rId2"/>
              </a:buBlip>
            </a:pPr>
            <a:r>
              <a:rPr lang="ru-RU" sz="1000" dirty="0">
                <a:latin typeface="Arial"/>
                <a:cs typeface="Arial"/>
              </a:rPr>
              <a:t>Постановление Правительства РФ о порядке осуществления контроля </a:t>
            </a:r>
          </a:p>
          <a:p>
            <a:pPr marL="285750" indent="-284400" eaLnBrk="0" hangingPunct="0">
              <a:lnSpc>
                <a:spcPts val="1200"/>
              </a:lnSpc>
              <a:spcBef>
                <a:spcPts val="1000"/>
              </a:spcBef>
              <a:buClr>
                <a:srgbClr val="39639D">
                  <a:lumMod val="75000"/>
                </a:srgbClr>
              </a:buClr>
              <a:buSzPct val="130000"/>
              <a:buBlip>
                <a:blip r:embed="rId2"/>
              </a:buBlip>
            </a:pPr>
            <a:r>
              <a:rPr lang="ru-RU" sz="1000" dirty="0" smtClean="0">
                <a:latin typeface="Arial"/>
                <a:cs typeface="Arial"/>
              </a:rPr>
              <a:t>Приказ </a:t>
            </a:r>
            <a:r>
              <a:rPr lang="ru-RU" sz="1000" dirty="0">
                <a:latin typeface="Arial"/>
                <a:cs typeface="Arial"/>
              </a:rPr>
              <a:t>Минэкономразвития об утверждении порядка мониторинга реализации проектов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76056" y="3347382"/>
            <a:ext cx="352839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300"/>
              </a:spcBef>
              <a:spcAft>
                <a:spcPts val="1800"/>
              </a:spcAft>
              <a:buClr>
                <a:srgbClr val="39639D">
                  <a:lumMod val="75000"/>
                </a:srgbClr>
              </a:buClr>
              <a:buSzPct val="130000"/>
            </a:pPr>
            <a:r>
              <a:rPr lang="ru-RU" sz="15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НПА</a:t>
            </a:r>
            <a:r>
              <a:rPr lang="ru-RU" sz="15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регламентирующие контроль </a:t>
            </a:r>
            <a:r>
              <a:rPr lang="ru-RU" sz="15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5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5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реализации проектов ГЧП/МЧП</a:t>
            </a:r>
            <a:endParaRPr lang="ru-RU" sz="1500" kern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788024" y="3347382"/>
            <a:ext cx="288032" cy="297917"/>
          </a:xfrm>
          <a:prstGeom prst="rect">
            <a:avLst/>
          </a:prstGeom>
          <a:solidFill>
            <a:srgbClr val="123387"/>
          </a:solidFill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4</a:t>
            </a:r>
            <a:endParaRPr lang="en-US" sz="16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27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480" y="-3753"/>
            <a:ext cx="28803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8838028" y="195486"/>
            <a:ext cx="34248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ru-RU"/>
            </a:defPPr>
            <a:lvl1pPr>
              <a:defRPr sz="3600" baseline="30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fld id="{233EC286-67C0-914F-AF85-16EEB14A5EF2}" type="slidenum">
              <a:rPr lang="bg-BG"/>
              <a:pPr/>
              <a:t>5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68473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654552" y="199624"/>
            <a:ext cx="50405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fld id="{233EC286-67C0-914F-AF85-16EEB14A5EF2}" type="slidenum">
              <a:rPr lang="bg-BG" sz="3600" baseline="30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pPr/>
              <a:t>6</a:t>
            </a:fld>
            <a:endParaRPr lang="bg-BG" sz="3600" baseline="30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932040" y="2355726"/>
            <a:ext cx="1457314" cy="6001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eaLnBrk="0" hangingPunct="0">
              <a:buClr>
                <a:srgbClr val="39639D">
                  <a:lumMod val="75000"/>
                </a:srgbClr>
              </a:buClr>
              <a:buSzPct val="130000"/>
            </a:pPr>
            <a:r>
              <a:rPr lang="ru-RU" sz="1100" b="1" kern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</a:t>
            </a:r>
            <a:r>
              <a:rPr lang="en-US" sz="1100" b="1" kern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100" b="1" kern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kern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РЕАЛИЗАЦИИ ПРОЕКТА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67544" y="3003798"/>
            <a:ext cx="144016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2000" indent="-162000" eaLnBrk="0" hangingPunct="0">
              <a:spcAft>
                <a:spcPts val="600"/>
              </a:spcAft>
              <a:buClr>
                <a:srgbClr val="39639D">
                  <a:lumMod val="75000"/>
                </a:srgbClr>
              </a:buClr>
              <a:buSzPct val="130000"/>
              <a:buBlip>
                <a:blip r:embed="rId2"/>
              </a:buBlip>
            </a:pPr>
            <a:r>
              <a:rPr lang="ru-RU" sz="1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Публичный партнер</a:t>
            </a:r>
          </a:p>
          <a:p>
            <a:pPr marL="162000" indent="-162000" eaLnBrk="0" hangingPunct="0">
              <a:spcAft>
                <a:spcPts val="600"/>
              </a:spcAft>
              <a:buClr>
                <a:srgbClr val="39639D">
                  <a:lumMod val="75000"/>
                </a:srgbClr>
              </a:buClr>
              <a:buSzPct val="130000"/>
              <a:buBlip>
                <a:blip r:embed="rId2"/>
              </a:buBlip>
            </a:pPr>
            <a:r>
              <a:rPr lang="ru-RU" sz="1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Потенциальный </a:t>
            </a:r>
            <a:r>
              <a:rPr lang="ru-RU" sz="1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частный </a:t>
            </a:r>
            <a:r>
              <a:rPr lang="ru-RU" sz="1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партнер (частная </a:t>
            </a:r>
            <a:r>
              <a:rPr lang="ru-RU" sz="1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инициатива</a:t>
            </a:r>
            <a:r>
              <a:rPr lang="ru-RU" sz="1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0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51520" y="18712"/>
            <a:ext cx="681038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300" b="1" dirty="0">
                <a:solidFill>
                  <a:srgbClr val="123387"/>
                </a:solidFill>
                <a:latin typeface="Times New Roman"/>
                <a:cs typeface="Times New Roman"/>
              </a:rPr>
              <a:t>Заключение соглашения о ГЧП</a:t>
            </a:r>
            <a:endParaRPr lang="ru-RU" sz="3300" b="1" dirty="0">
              <a:solidFill>
                <a:srgbClr val="123387"/>
              </a:solidFill>
              <a:latin typeface="Times New Roman"/>
              <a:cs typeface="Times New Roman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9542"/>
            <a:ext cx="1293283" cy="6135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2320" y="555526"/>
            <a:ext cx="1076275" cy="165195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380312" y="2355726"/>
            <a:ext cx="1260640" cy="6001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eaLnBrk="0" hangingPunct="0">
              <a:buClr>
                <a:srgbClr val="39639D">
                  <a:lumMod val="75000"/>
                </a:srgbClr>
              </a:buClr>
              <a:buSzPct val="130000"/>
            </a:pPr>
            <a:r>
              <a:rPr lang="bg-BG" sz="1100" b="1" kern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   СОГЛАШЕНИЯ </a:t>
            </a:r>
            <a:br>
              <a:rPr lang="bg-BG" sz="1100" b="1" kern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1100" b="1" kern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ГЧП</a:t>
            </a:r>
            <a:endParaRPr lang="ru-RU" sz="1100" b="1" kern="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3568" y="4155926"/>
            <a:ext cx="25202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300"/>
              </a:spcBef>
              <a:spcAft>
                <a:spcPts val="1200"/>
              </a:spcAft>
              <a:buClr>
                <a:srgbClr val="39639D">
                  <a:lumMod val="75000"/>
                </a:srgbClr>
              </a:buClr>
              <a:buSzPct val="130000"/>
            </a:pPr>
            <a:r>
              <a:rPr lang="ru-RU" sz="10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от недобросовестных заявителей </a:t>
            </a:r>
            <a:r>
              <a:rPr lang="ru-RU" sz="1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гарантия (подтверждение возможности обеспечить финансирование) </a:t>
            </a:r>
            <a:r>
              <a:rPr lang="ru-RU" sz="1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объема финансирования</a:t>
            </a:r>
            <a:endParaRPr lang="ru-RU" sz="1000" kern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4083918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 smtClean="0">
                <a:solidFill>
                  <a:srgbClr val="1233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dirty="0">
              <a:solidFill>
                <a:srgbClr val="123387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835696" y="3003798"/>
            <a:ext cx="14401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300"/>
              </a:spcBef>
              <a:spcAft>
                <a:spcPts val="1200"/>
              </a:spcAft>
              <a:buClr>
                <a:srgbClr val="39639D">
                  <a:lumMod val="75000"/>
                </a:srgbClr>
              </a:buClr>
              <a:buSzPct val="130000"/>
            </a:pPr>
            <a:r>
              <a:rPr lang="ru-RU" sz="1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Орган, выступающий от лица публичного партнера</a:t>
            </a:r>
            <a:endParaRPr lang="ru-RU" sz="1000" kern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63888" y="3003798"/>
            <a:ext cx="1584176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300"/>
              </a:spcBef>
              <a:spcAft>
                <a:spcPts val="1200"/>
              </a:spcAft>
              <a:buClr>
                <a:srgbClr val="39639D">
                  <a:lumMod val="75000"/>
                </a:srgbClr>
              </a:buClr>
              <a:buSzPct val="130000"/>
            </a:pPr>
            <a:r>
              <a:rPr lang="ru-RU" sz="1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Проводится уполномоченным органом (УО)  </a:t>
            </a:r>
            <a:r>
              <a:rPr lang="ru-RU" sz="1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эффективности проекта; </a:t>
            </a:r>
            <a:r>
              <a:rPr lang="ru-RU" sz="1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</a:t>
            </a:r>
            <a:r>
              <a:rPr lang="ru-RU" sz="1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сравнительного преимущества) </a:t>
            </a:r>
          </a:p>
          <a:p>
            <a:pPr eaLnBrk="0" hangingPunct="0">
              <a:spcBef>
                <a:spcPts val="300"/>
              </a:spcBef>
              <a:spcAft>
                <a:spcPts val="1200"/>
              </a:spcAft>
              <a:buClr>
                <a:srgbClr val="39639D">
                  <a:lumMod val="75000"/>
                </a:srgbClr>
              </a:buClr>
              <a:buSzPct val="130000"/>
            </a:pPr>
            <a:r>
              <a:rPr lang="ru-RU" sz="1000" b="1" kern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ru-RU" sz="10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ru-RU" sz="10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money</a:t>
            </a:r>
            <a:r>
              <a:rPr lang="ru-RU" sz="10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ru-RU" sz="1000" b="1" kern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932040" y="3025864"/>
            <a:ext cx="12961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300"/>
              </a:spcBef>
              <a:spcAft>
                <a:spcPts val="1200"/>
              </a:spcAft>
              <a:buClr>
                <a:srgbClr val="39639D">
                  <a:lumMod val="75000"/>
                </a:srgbClr>
              </a:buClr>
              <a:buSzPct val="130000"/>
            </a:pPr>
            <a:r>
              <a:rPr lang="ru-RU" sz="1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Высший орган исполнительной власти</a:t>
            </a:r>
            <a:endParaRPr lang="ru-RU" sz="1000" kern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372200" y="3003798"/>
            <a:ext cx="100811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300"/>
              </a:spcBef>
              <a:spcAft>
                <a:spcPts val="1200"/>
              </a:spcAft>
              <a:buClr>
                <a:srgbClr val="39639D">
                  <a:lumMod val="75000"/>
                </a:srgbClr>
              </a:buClr>
              <a:buSzPct val="130000"/>
            </a:pPr>
            <a:r>
              <a:rPr lang="ru-RU" sz="1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Возможен конкурс </a:t>
            </a:r>
            <a:br>
              <a:rPr lang="ru-RU" sz="1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 этап (отличие от КС)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835696" y="2403634"/>
            <a:ext cx="1656184" cy="6001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eaLnBrk="0" hangingPunct="0">
              <a:buClr>
                <a:srgbClr val="39639D">
                  <a:lumMod val="75000"/>
                </a:srgbClr>
              </a:buClr>
              <a:buSzPct val="130000"/>
            </a:pPr>
            <a:r>
              <a:rPr lang="ru-RU" sz="1100" b="1" kern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РАССМОТРЕНИЕ / РАЗРАБОТКА ПРЕДЛОЖЕНИЯ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563888" y="2427734"/>
            <a:ext cx="1457314" cy="6001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eaLnBrk="0" hangingPunct="0">
              <a:buClr>
                <a:srgbClr val="39639D">
                  <a:lumMod val="75000"/>
                </a:srgbClr>
              </a:buClr>
              <a:buSzPct val="130000"/>
            </a:pPr>
            <a:r>
              <a:rPr lang="ru-RU" sz="1100" b="1" kern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ПРОЕКТА, ПЕРЕГОВОРЫ</a:t>
            </a:r>
          </a:p>
        </p:txBody>
      </p:sp>
      <p:pic>
        <p:nvPicPr>
          <p:cNvPr id="38" name="Picture 37" descr="bulli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99742"/>
            <a:ext cx="270836" cy="353521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6372200" y="2526164"/>
            <a:ext cx="1115616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eaLnBrk="0" hangingPunct="0">
              <a:buClr>
                <a:srgbClr val="39639D">
                  <a:lumMod val="75000"/>
                </a:srgbClr>
              </a:buClr>
              <a:buSzPct val="130000"/>
            </a:pPr>
            <a:r>
              <a:rPr lang="en-US" sz="1100" b="1" kern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</a:t>
            </a:r>
            <a:endParaRPr lang="en-US" sz="1100" b="1" kern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40" descr="bulli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499742"/>
            <a:ext cx="270836" cy="353521"/>
          </a:xfrm>
          <a:prstGeom prst="rect">
            <a:avLst/>
          </a:prstGeom>
        </p:spPr>
      </p:pic>
      <p:pic>
        <p:nvPicPr>
          <p:cNvPr id="43" name="Picture 42" descr="bulli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99742"/>
            <a:ext cx="270836" cy="353521"/>
          </a:xfrm>
          <a:prstGeom prst="rect">
            <a:avLst/>
          </a:prstGeom>
        </p:spPr>
      </p:pic>
      <p:pic>
        <p:nvPicPr>
          <p:cNvPr id="44" name="Picture 43" descr="bulli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499742"/>
            <a:ext cx="270836" cy="353521"/>
          </a:xfrm>
          <a:prstGeom prst="rect">
            <a:avLst/>
          </a:prstGeom>
        </p:spPr>
      </p:pic>
      <p:pic>
        <p:nvPicPr>
          <p:cNvPr id="45" name="Picture 44" descr="bulli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499742"/>
            <a:ext cx="270836" cy="353521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7380312" y="3003798"/>
            <a:ext cx="13681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300"/>
              </a:spcBef>
              <a:spcAft>
                <a:spcPts val="1200"/>
              </a:spcAft>
              <a:buClr>
                <a:srgbClr val="39639D">
                  <a:lumMod val="75000"/>
                </a:srgbClr>
              </a:buClr>
              <a:buSzPct val="130000"/>
            </a:pPr>
            <a:r>
              <a:rPr lang="ru-RU" sz="1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СГЧП после переговоров перед заключением отправляется на согласование в УО для проверки: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416824" y="4083918"/>
            <a:ext cx="154766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2000" indent="-162000" eaLnBrk="0" hangingPunct="0">
              <a:spcAft>
                <a:spcPts val="600"/>
              </a:spcAft>
              <a:buClr>
                <a:srgbClr val="39639D">
                  <a:lumMod val="75000"/>
                </a:srgbClr>
              </a:buClr>
              <a:buSzPct val="130000"/>
              <a:buBlip>
                <a:blip r:embed="rId2"/>
              </a:buBlip>
            </a:pPr>
            <a:r>
              <a:rPr lang="ru-RU" sz="1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соответствия КД</a:t>
            </a:r>
            <a:endParaRPr lang="ru-RU" sz="10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2000" indent="-162000" eaLnBrk="0" hangingPunct="0">
              <a:spcAft>
                <a:spcPts val="600"/>
              </a:spcAft>
              <a:buClr>
                <a:srgbClr val="39639D">
                  <a:lumMod val="75000"/>
                </a:srgbClr>
              </a:buClr>
              <a:buSzPct val="130000"/>
              <a:buBlip>
                <a:blip r:embed="rId2"/>
              </a:buBlip>
            </a:pPr>
            <a:r>
              <a:rPr lang="ru-RU" sz="1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сохранения </a:t>
            </a:r>
            <a:r>
              <a:rPr lang="ru-RU" sz="1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эффективности </a:t>
            </a:r>
            <a:r>
              <a:rPr lang="ru-RU" sz="1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сравнительного преимущества</a:t>
            </a:r>
            <a:endParaRPr lang="ru-RU" sz="1000" dirty="0">
              <a:solidFill>
                <a:srgbClr val="000000"/>
              </a:solidFill>
              <a:latin typeface="Tahoma" charset="0"/>
              <a:cs typeface="Tahoma" charset="0"/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755576" y="1491630"/>
            <a:ext cx="1224136" cy="864096"/>
            <a:chOff x="1043608" y="1491630"/>
            <a:chExt cx="1224136" cy="864096"/>
          </a:xfrm>
        </p:grpSpPr>
        <p:grpSp>
          <p:nvGrpSpPr>
            <p:cNvPr id="55" name="Group 54"/>
            <p:cNvGrpSpPr/>
            <p:nvPr/>
          </p:nvGrpSpPr>
          <p:grpSpPr>
            <a:xfrm>
              <a:off x="1187624" y="1491630"/>
              <a:ext cx="1076276" cy="316681"/>
              <a:chOff x="899592" y="1004511"/>
              <a:chExt cx="1076276" cy="316681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899592" y="1004511"/>
                <a:ext cx="432048" cy="297917"/>
              </a:xfrm>
              <a:prstGeom prst="rect">
                <a:avLst/>
              </a:prstGeom>
              <a:solidFill>
                <a:srgbClr val="123387"/>
              </a:solidFill>
            </p:spPr>
            <p:txBody>
              <a:bodyPr wrap="none" lIns="0" tIns="0" rIns="0" bIns="0" anchor="ctr" anchorCtr="1">
                <a:no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90</a:t>
                </a:r>
                <a:endParaRPr lang="en-US" sz="1600" b="1" dirty="0">
                  <a:solidFill>
                    <a:schemeClr val="bg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331640" y="1059582"/>
                <a:ext cx="644228" cy="261610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eaLnBrk="0" hangingPunct="0">
                  <a:buClr>
                    <a:srgbClr val="39639D">
                      <a:lumMod val="75000"/>
                    </a:srgbClr>
                  </a:buClr>
                  <a:buSzPct val="130000"/>
                </a:pPr>
                <a:r>
                  <a:rPr lang="ru-RU" sz="1100" b="1" kern="0" dirty="0" smtClean="0">
                    <a:solidFill>
                      <a:srgbClr val="12338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ДНЕЙ</a:t>
                </a:r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1043608" y="1851670"/>
              <a:ext cx="1224136" cy="504056"/>
              <a:chOff x="1043608" y="1707654"/>
              <a:chExt cx="1656184" cy="288032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 flipV="1">
                <a:off x="1043608" y="1707654"/>
                <a:ext cx="0" cy="288032"/>
              </a:xfrm>
              <a:prstGeom prst="line">
                <a:avLst/>
              </a:prstGeom>
              <a:ln>
                <a:solidFill>
                  <a:srgbClr val="123387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43608" y="1707654"/>
                <a:ext cx="1656184" cy="0"/>
              </a:xfrm>
              <a:prstGeom prst="line">
                <a:avLst/>
              </a:prstGeom>
              <a:ln>
                <a:solidFill>
                  <a:srgbClr val="123387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/>
              <p:nvPr/>
            </p:nvCxnSpPr>
            <p:spPr>
              <a:xfrm>
                <a:off x="2699792" y="1707654"/>
                <a:ext cx="0" cy="288032"/>
              </a:xfrm>
              <a:prstGeom prst="straightConnector1">
                <a:avLst/>
              </a:prstGeom>
              <a:ln>
                <a:solidFill>
                  <a:srgbClr val="123387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72" name="Rectangle 71"/>
          <p:cNvSpPr/>
          <p:nvPr/>
        </p:nvSpPr>
        <p:spPr>
          <a:xfrm>
            <a:off x="899592" y="1851670"/>
            <a:ext cx="1224136" cy="481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ts val="1000"/>
              </a:lnSpc>
              <a:buClr>
                <a:srgbClr val="39639D">
                  <a:lumMod val="75000"/>
                </a:srgbClr>
              </a:buClr>
              <a:buSzPct val="130000"/>
            </a:pPr>
            <a:r>
              <a:rPr lang="ru-RU" sz="1000" b="1" kern="0" dirty="0">
                <a:solidFill>
                  <a:srgbClr val="1233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предложение </a:t>
            </a:r>
            <a:r>
              <a:rPr lang="ru-RU" sz="1000" b="1" kern="0" dirty="0" smtClean="0">
                <a:solidFill>
                  <a:srgbClr val="1233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00" b="1" kern="0" dirty="0" smtClean="0">
                <a:solidFill>
                  <a:srgbClr val="12338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kern="0" dirty="0" smtClean="0">
                <a:solidFill>
                  <a:srgbClr val="1233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1000" b="1" kern="0" dirty="0">
                <a:solidFill>
                  <a:srgbClr val="1233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 проекта</a:t>
            </a:r>
            <a:endParaRPr lang="ru-RU" sz="1000" b="1" kern="0" dirty="0" smtClean="0">
              <a:solidFill>
                <a:srgbClr val="1233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2987824" y="1491630"/>
            <a:ext cx="1296144" cy="864096"/>
            <a:chOff x="3347864" y="1491630"/>
            <a:chExt cx="1296144" cy="864096"/>
          </a:xfrm>
        </p:grpSpPr>
        <p:grpSp>
          <p:nvGrpSpPr>
            <p:cNvPr id="76" name="Group 75"/>
            <p:cNvGrpSpPr/>
            <p:nvPr/>
          </p:nvGrpSpPr>
          <p:grpSpPr>
            <a:xfrm>
              <a:off x="3491880" y="1491630"/>
              <a:ext cx="1080118" cy="316681"/>
              <a:chOff x="899592" y="1004511"/>
              <a:chExt cx="1080118" cy="316681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899592" y="1004511"/>
                <a:ext cx="432048" cy="297917"/>
              </a:xfrm>
              <a:prstGeom prst="rect">
                <a:avLst/>
              </a:prstGeom>
              <a:solidFill>
                <a:srgbClr val="123387"/>
              </a:solidFill>
            </p:spPr>
            <p:txBody>
              <a:bodyPr wrap="none" lIns="0" tIns="0" rIns="0" bIns="0" anchor="ctr" anchorCtr="1">
                <a:no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180</a:t>
                </a:r>
                <a:endParaRPr lang="en-US" sz="1600" b="1" dirty="0">
                  <a:solidFill>
                    <a:schemeClr val="bg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1331639" y="1059582"/>
                <a:ext cx="648071" cy="261610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eaLnBrk="0" hangingPunct="0">
                  <a:buClr>
                    <a:srgbClr val="39639D">
                      <a:lumMod val="75000"/>
                    </a:srgbClr>
                  </a:buClr>
                  <a:buSzPct val="130000"/>
                </a:pPr>
                <a:r>
                  <a:rPr lang="ru-RU" sz="1100" b="1" kern="0" dirty="0" smtClean="0">
                    <a:solidFill>
                      <a:srgbClr val="12338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ДНЕЙ</a:t>
                </a:r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3347864" y="1851670"/>
              <a:ext cx="1224136" cy="504056"/>
              <a:chOff x="1043608" y="1707654"/>
              <a:chExt cx="1656184" cy="288032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 flipV="1">
                <a:off x="1043608" y="1707654"/>
                <a:ext cx="0" cy="288032"/>
              </a:xfrm>
              <a:prstGeom prst="line">
                <a:avLst/>
              </a:prstGeom>
              <a:ln>
                <a:solidFill>
                  <a:srgbClr val="123387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043608" y="1707654"/>
                <a:ext cx="1656184" cy="0"/>
              </a:xfrm>
              <a:prstGeom prst="line">
                <a:avLst/>
              </a:prstGeom>
              <a:ln>
                <a:solidFill>
                  <a:srgbClr val="123387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>
              <a:xfrm>
                <a:off x="2699792" y="1707654"/>
                <a:ext cx="0" cy="288032"/>
              </a:xfrm>
              <a:prstGeom prst="straightConnector1">
                <a:avLst/>
              </a:prstGeom>
              <a:ln>
                <a:solidFill>
                  <a:srgbClr val="123387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8" name="Rectangle 77"/>
            <p:cNvSpPr/>
            <p:nvPr/>
          </p:nvSpPr>
          <p:spPr>
            <a:xfrm>
              <a:off x="3419872" y="1851670"/>
              <a:ext cx="1224136" cy="481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>
                <a:lnSpc>
                  <a:spcPts val="1000"/>
                </a:lnSpc>
                <a:buClr>
                  <a:srgbClr val="39639D">
                    <a:lumMod val="75000"/>
                  </a:srgbClr>
                </a:buClr>
                <a:buSzPct val="130000"/>
              </a:pPr>
              <a:r>
                <a:rPr lang="ru-RU" sz="1000" b="1" kern="0" dirty="0">
                  <a:solidFill>
                    <a:srgbClr val="1233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предложение </a:t>
              </a:r>
              <a:r>
                <a:rPr lang="ru-RU" sz="1000" b="1" kern="0" dirty="0" smtClean="0">
                  <a:solidFill>
                    <a:srgbClr val="1233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000" b="1" kern="0" dirty="0" smtClean="0">
                  <a:solidFill>
                    <a:srgbClr val="1233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000" b="1" kern="0" dirty="0" smtClean="0">
                  <a:solidFill>
                    <a:srgbClr val="1233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 </a:t>
              </a:r>
              <a:r>
                <a:rPr lang="ru-RU" sz="1000" b="1" kern="0" dirty="0">
                  <a:solidFill>
                    <a:srgbClr val="1233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реализации проекта</a:t>
              </a:r>
              <a:endParaRPr lang="ru-RU" sz="1000" b="1" kern="0" dirty="0" smtClean="0">
                <a:solidFill>
                  <a:srgbClr val="12338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4788024" y="1491630"/>
            <a:ext cx="1368152" cy="864096"/>
            <a:chOff x="5508104" y="1491630"/>
            <a:chExt cx="1368152" cy="864096"/>
          </a:xfrm>
        </p:grpSpPr>
        <p:grpSp>
          <p:nvGrpSpPr>
            <p:cNvPr id="85" name="Group 84"/>
            <p:cNvGrpSpPr/>
            <p:nvPr/>
          </p:nvGrpSpPr>
          <p:grpSpPr>
            <a:xfrm>
              <a:off x="5652120" y="1491630"/>
              <a:ext cx="1076276" cy="316681"/>
              <a:chOff x="899592" y="1004511"/>
              <a:chExt cx="1076276" cy="316681"/>
            </a:xfrm>
          </p:grpSpPr>
          <p:sp>
            <p:nvSpPr>
              <p:cNvPr id="91" name="Rectangle 90"/>
              <p:cNvSpPr/>
              <p:nvPr/>
            </p:nvSpPr>
            <p:spPr>
              <a:xfrm>
                <a:off x="899592" y="1004511"/>
                <a:ext cx="432048" cy="297917"/>
              </a:xfrm>
              <a:prstGeom prst="rect">
                <a:avLst/>
              </a:prstGeom>
              <a:solidFill>
                <a:srgbClr val="123387"/>
              </a:solidFill>
            </p:spPr>
            <p:txBody>
              <a:bodyPr wrap="none" lIns="0" tIns="0" rIns="0" bIns="0" anchor="ctr" anchorCtr="1">
                <a:no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60</a:t>
                </a:r>
                <a:endParaRPr lang="en-US" sz="1600" b="1" dirty="0">
                  <a:solidFill>
                    <a:schemeClr val="bg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1331639" y="1059582"/>
                <a:ext cx="644229" cy="261610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eaLnBrk="0" hangingPunct="0">
                  <a:buClr>
                    <a:srgbClr val="39639D">
                      <a:lumMod val="75000"/>
                    </a:srgbClr>
                  </a:buClr>
                  <a:buSzPct val="130000"/>
                </a:pPr>
                <a:r>
                  <a:rPr lang="ru-RU" sz="1100" b="1" kern="0" dirty="0" smtClean="0">
                    <a:solidFill>
                      <a:srgbClr val="12338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ДНЕЙ</a:t>
                </a: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5508104" y="1851670"/>
              <a:ext cx="1368152" cy="504056"/>
              <a:chOff x="1043608" y="1707654"/>
              <a:chExt cx="1656184" cy="288032"/>
            </a:xfrm>
          </p:grpSpPr>
          <p:cxnSp>
            <p:nvCxnSpPr>
              <p:cNvPr id="88" name="Straight Connector 87"/>
              <p:cNvCxnSpPr/>
              <p:nvPr/>
            </p:nvCxnSpPr>
            <p:spPr>
              <a:xfrm flipV="1">
                <a:off x="1043608" y="1707654"/>
                <a:ext cx="0" cy="288032"/>
              </a:xfrm>
              <a:prstGeom prst="line">
                <a:avLst/>
              </a:prstGeom>
              <a:ln>
                <a:solidFill>
                  <a:srgbClr val="123387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043608" y="1707654"/>
                <a:ext cx="1656184" cy="0"/>
              </a:xfrm>
              <a:prstGeom prst="line">
                <a:avLst/>
              </a:prstGeom>
              <a:ln>
                <a:solidFill>
                  <a:srgbClr val="123387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/>
              <p:cNvCxnSpPr/>
              <p:nvPr/>
            </p:nvCxnSpPr>
            <p:spPr>
              <a:xfrm>
                <a:off x="2699792" y="1707654"/>
                <a:ext cx="0" cy="288032"/>
              </a:xfrm>
              <a:prstGeom prst="straightConnector1">
                <a:avLst/>
              </a:prstGeom>
              <a:ln>
                <a:solidFill>
                  <a:srgbClr val="123387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7" name="Rectangle 86"/>
            <p:cNvSpPr/>
            <p:nvPr/>
          </p:nvSpPr>
          <p:spPr>
            <a:xfrm>
              <a:off x="5580112" y="1851670"/>
              <a:ext cx="1224136" cy="481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>
                <a:lnSpc>
                  <a:spcPts val="1000"/>
                </a:lnSpc>
                <a:buClr>
                  <a:srgbClr val="39639D">
                    <a:lumMod val="75000"/>
                  </a:srgbClr>
                </a:buClr>
                <a:buSzPct val="130000"/>
              </a:pPr>
              <a:r>
                <a:rPr lang="ru-RU" sz="1000" b="1" kern="0" dirty="0" smtClean="0">
                  <a:solidFill>
                    <a:srgbClr val="1233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проект </a:t>
              </a:r>
              <a:r>
                <a:rPr lang="ru-RU" sz="1000" b="1" kern="0" dirty="0">
                  <a:solidFill>
                    <a:srgbClr val="1233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решения о реализации, заключение</a:t>
              </a:r>
              <a:endParaRPr lang="ru-RU" sz="1000" b="1" kern="0" dirty="0" smtClean="0">
                <a:solidFill>
                  <a:srgbClr val="12338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 flipH="1">
            <a:off x="2699792" y="843558"/>
            <a:ext cx="1800200" cy="1512168"/>
            <a:chOff x="1043608" y="1707654"/>
            <a:chExt cx="1656184" cy="288032"/>
          </a:xfrm>
        </p:grpSpPr>
        <p:cxnSp>
          <p:nvCxnSpPr>
            <p:cNvPr id="97" name="Straight Connector 96"/>
            <p:cNvCxnSpPr/>
            <p:nvPr/>
          </p:nvCxnSpPr>
          <p:spPr>
            <a:xfrm flipV="1">
              <a:off x="1043608" y="1707654"/>
              <a:ext cx="0" cy="288032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1043608" y="1707654"/>
              <a:ext cx="1656184" cy="0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>
              <a:off x="2699792" y="1707654"/>
              <a:ext cx="0" cy="288032"/>
            </a:xfrm>
            <a:prstGeom prst="straightConnector1">
              <a:avLst/>
            </a:prstGeom>
            <a:ln w="12700" cmpd="sng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2" name="Rectangle 101"/>
          <p:cNvSpPr/>
          <p:nvPr/>
        </p:nvSpPr>
        <p:spPr>
          <a:xfrm>
            <a:off x="2771800" y="843558"/>
            <a:ext cx="1728192" cy="609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ts val="1000"/>
              </a:lnSpc>
              <a:buClr>
                <a:srgbClr val="39639D">
                  <a:lumMod val="75000"/>
                </a:srgbClr>
              </a:buClr>
              <a:buSzPct val="130000"/>
            </a:pPr>
            <a:r>
              <a:rPr lang="ru-RU" sz="1000" b="1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 об эффективности проекта и его сравнительном преимуществе</a:t>
            </a:r>
            <a:endParaRPr lang="ru-RU" sz="1000" b="1" kern="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2339752" y="699542"/>
            <a:ext cx="4032448" cy="1656184"/>
            <a:chOff x="1043608" y="1707654"/>
            <a:chExt cx="1656184" cy="288032"/>
          </a:xfrm>
        </p:grpSpPr>
        <p:cxnSp>
          <p:nvCxnSpPr>
            <p:cNvPr id="104" name="Straight Connector 103"/>
            <p:cNvCxnSpPr/>
            <p:nvPr/>
          </p:nvCxnSpPr>
          <p:spPr>
            <a:xfrm flipV="1">
              <a:off x="1043608" y="1707654"/>
              <a:ext cx="0" cy="288032"/>
            </a:xfrm>
            <a:prstGeom prst="line">
              <a:avLst/>
            </a:prstGeom>
            <a:ln>
              <a:solidFill>
                <a:srgbClr val="12338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1043608" y="1707654"/>
              <a:ext cx="1656184" cy="0"/>
            </a:xfrm>
            <a:prstGeom prst="line">
              <a:avLst/>
            </a:prstGeom>
            <a:ln>
              <a:solidFill>
                <a:srgbClr val="12338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>
              <a:off x="2699792" y="1707654"/>
              <a:ext cx="0" cy="288032"/>
            </a:xfrm>
            <a:prstGeom prst="straightConnector1">
              <a:avLst/>
            </a:prstGeom>
            <a:ln>
              <a:solidFill>
                <a:srgbClr val="123387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0" name="Rectangle 109"/>
          <p:cNvSpPr/>
          <p:nvPr/>
        </p:nvSpPr>
        <p:spPr>
          <a:xfrm>
            <a:off x="4860032" y="843558"/>
            <a:ext cx="1440160" cy="353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hangingPunct="0">
              <a:lnSpc>
                <a:spcPts val="1000"/>
              </a:lnSpc>
              <a:buClr>
                <a:srgbClr val="39639D">
                  <a:lumMod val="75000"/>
                </a:srgbClr>
              </a:buClr>
              <a:buSzPct val="130000"/>
            </a:pPr>
            <a:r>
              <a:rPr lang="ru-RU" sz="1000" b="1" kern="0" dirty="0">
                <a:solidFill>
                  <a:srgbClr val="1233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решения </a:t>
            </a:r>
            <a:r>
              <a:rPr lang="ru-RU" sz="1000" b="1" kern="0" dirty="0" smtClean="0">
                <a:solidFill>
                  <a:srgbClr val="1233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00" b="1" kern="0" dirty="0" smtClean="0">
                <a:solidFill>
                  <a:srgbClr val="12338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kern="0" dirty="0" smtClean="0">
                <a:solidFill>
                  <a:srgbClr val="1233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1000" b="1" kern="0" dirty="0">
                <a:solidFill>
                  <a:srgbClr val="1233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</a:t>
            </a:r>
            <a:endParaRPr lang="ru-RU" sz="1000" b="1" kern="0" dirty="0" smtClean="0">
              <a:solidFill>
                <a:srgbClr val="1233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478" y="-3753"/>
            <a:ext cx="28803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8838028" y="195486"/>
            <a:ext cx="34248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fld id="{233EC286-67C0-914F-AF85-16EEB14A5EF2}" type="slidenum">
              <a:rPr lang="bg-BG" sz="3600" baseline="30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pPr/>
              <a:t>6</a:t>
            </a:fld>
            <a:endParaRPr lang="bg-BG" sz="3600" baseline="30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5" name="Rectangle 38"/>
          <p:cNvSpPr/>
          <p:nvPr/>
        </p:nvSpPr>
        <p:spPr>
          <a:xfrm>
            <a:off x="229131" y="2567997"/>
            <a:ext cx="1503570" cy="2616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buClr>
                <a:srgbClr val="39639D">
                  <a:lumMod val="75000"/>
                </a:srgbClr>
              </a:buClr>
              <a:buSzPct val="130000"/>
            </a:pPr>
            <a:r>
              <a:rPr lang="ru-RU" sz="1100" b="1" kern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30179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21840" y="1948941"/>
            <a:ext cx="1728192" cy="2880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проектов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4561" y="195486"/>
            <a:ext cx="8638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23387"/>
                </a:solidFill>
                <a:latin typeface="Times New Roman"/>
                <a:cs typeface="Times New Roman"/>
              </a:rPr>
              <a:t>Применение механизмов ГЧП в сфере здравоохранения</a:t>
            </a:r>
            <a:endParaRPr lang="ru-RU" sz="2400" b="1" dirty="0">
              <a:solidFill>
                <a:srgbClr val="123387"/>
              </a:solidFill>
              <a:latin typeface="Times New Roman"/>
              <a:cs typeface="Times New Roman"/>
            </a:endParaRPr>
          </a:p>
        </p:txBody>
      </p:sp>
      <p:pic>
        <p:nvPicPr>
          <p:cNvPr id="14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154" y="-3753"/>
            <a:ext cx="29035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838028" y="195486"/>
            <a:ext cx="34248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ru-RU"/>
            </a:defPPr>
            <a:lvl1pPr>
              <a:defRPr sz="3600" baseline="30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fld id="{233EC286-67C0-914F-AF85-16EEB14A5EF2}" type="slidenum">
              <a:rPr lang="bg-BG"/>
              <a:pPr/>
              <a:t>7</a:t>
            </a:fld>
            <a:endParaRPr lang="bg-B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00465" y="2715766"/>
            <a:ext cx="259228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Планируемый </a:t>
            </a:r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привлечения средств </a:t>
            </a:r>
            <a:r>
              <a:rPr lang="ru-RU" sz="1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вышеуказанных </a:t>
            </a:r>
            <a:r>
              <a:rPr lang="ru-RU" sz="1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проектах:</a:t>
            </a:r>
            <a:endParaRPr lang="ru-RU" sz="15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21840" y="3651870"/>
            <a:ext cx="1754297" cy="3159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олее 60,33 млрд. руб.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5976" y="1122049"/>
            <a:ext cx="224137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Заявленные к реализации проекты по 224-ФЗ: 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22049"/>
            <a:ext cx="354013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7173233"/>
              </p:ext>
            </p:extLst>
          </p:nvPr>
        </p:nvGraphicFramePr>
        <p:xfrm>
          <a:off x="124300" y="1122049"/>
          <a:ext cx="4572000" cy="3599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7" name="Picture 3" descr="H:\Минздрав\Пц (5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238" y="1011094"/>
            <a:ext cx="1308790" cy="86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Минздрав\Об (2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262" y="1948941"/>
            <a:ext cx="1294741" cy="95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:\Минздрав\Пц (6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288" y="2951424"/>
            <a:ext cx="1294741" cy="8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:\Минздрав\Пц (2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263" y="3867894"/>
            <a:ext cx="1294740" cy="85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16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23528" y="1275606"/>
            <a:ext cx="864096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500" b="1" dirty="0">
                <a:solidFill>
                  <a:srgbClr val="123387"/>
                </a:solidFill>
                <a:latin typeface="Times New Roman"/>
                <a:cs typeface="Times New Roman"/>
              </a:rPr>
              <a:t/>
            </a:r>
            <a:br>
              <a:rPr lang="ru-RU" sz="4500" b="1" dirty="0">
                <a:solidFill>
                  <a:srgbClr val="123387"/>
                </a:solidFill>
                <a:latin typeface="Times New Roman"/>
                <a:cs typeface="Times New Roman"/>
              </a:rPr>
            </a:br>
            <a:r>
              <a:rPr lang="ru-RU" sz="2500" b="1" dirty="0" smtClean="0">
                <a:solidFill>
                  <a:srgbClr val="123387"/>
                </a:solidFill>
                <a:latin typeface="Times New Roman"/>
                <a:cs typeface="Times New Roman"/>
              </a:rPr>
              <a:t>Спасибо </a:t>
            </a:r>
            <a:r>
              <a:rPr lang="ru-RU" sz="2500" b="1">
                <a:solidFill>
                  <a:srgbClr val="123387"/>
                </a:solidFill>
                <a:latin typeface="Times New Roman"/>
                <a:cs typeface="Times New Roman"/>
              </a:rPr>
              <a:t>за </a:t>
            </a:r>
            <a:r>
              <a:rPr lang="ru-RU" sz="2500" b="1" smtClean="0">
                <a:solidFill>
                  <a:srgbClr val="123387"/>
                </a:solidFill>
                <a:latin typeface="Times New Roman"/>
                <a:cs typeface="Times New Roman"/>
              </a:rPr>
              <a:t>внимание!</a:t>
            </a:r>
            <a:r>
              <a:rPr lang="ru-RU" sz="2500" b="1" dirty="0">
                <a:solidFill>
                  <a:srgbClr val="123387"/>
                </a:solidFill>
                <a:latin typeface="Times New Roman"/>
                <a:cs typeface="Times New Roman"/>
              </a:rPr>
              <a:t/>
            </a:r>
            <a:br>
              <a:rPr lang="ru-RU" sz="2500" b="1" dirty="0">
                <a:solidFill>
                  <a:srgbClr val="123387"/>
                </a:solidFill>
                <a:latin typeface="Times New Roman"/>
                <a:cs typeface="Times New Roman"/>
              </a:rPr>
            </a:br>
            <a:endParaRPr lang="en-US" sz="2500" b="1" dirty="0">
              <a:solidFill>
                <a:srgbClr val="123387"/>
              </a:solidFill>
              <a:latin typeface="Times New Roman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3478"/>
            <a:ext cx="42497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8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1804</TotalTime>
  <Words>819</Words>
  <Application>Microsoft Office PowerPoint</Application>
  <PresentationFormat>Экран (16:9)</PresentationFormat>
  <Paragraphs>147</Paragraphs>
  <Slides>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</dc:creator>
  <cp:lastModifiedBy>Мельникова Мария Игоревна</cp:lastModifiedBy>
  <cp:revision>689</cp:revision>
  <cp:lastPrinted>2015-09-10T14:11:53Z</cp:lastPrinted>
  <dcterms:created xsi:type="dcterms:W3CDTF">2014-01-23T16:02:34Z</dcterms:created>
  <dcterms:modified xsi:type="dcterms:W3CDTF">2015-09-11T10:25:39Z</dcterms:modified>
</cp:coreProperties>
</file>