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5" r:id="rId2"/>
    <p:sldMasterId id="2147483757" r:id="rId3"/>
    <p:sldMasterId id="2147483783" r:id="rId4"/>
  </p:sldMasterIdLst>
  <p:notesMasterIdLst>
    <p:notesMasterId r:id="rId13"/>
  </p:notesMasterIdLst>
  <p:sldIdLst>
    <p:sldId id="442" r:id="rId5"/>
    <p:sldId id="443" r:id="rId6"/>
    <p:sldId id="445" r:id="rId7"/>
    <p:sldId id="448" r:id="rId8"/>
    <p:sldId id="453" r:id="rId9"/>
    <p:sldId id="454" r:id="rId10"/>
    <p:sldId id="452" r:id="rId11"/>
    <p:sldId id="450" r:id="rId12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2B2"/>
    <a:srgbClr val="666666"/>
    <a:srgbClr val="E2E2F6"/>
    <a:srgbClr val="C0D3E8"/>
    <a:srgbClr val="DDEEFF"/>
    <a:srgbClr val="4274B0"/>
    <a:srgbClr val="294C77"/>
    <a:srgbClr val="6CA347"/>
    <a:srgbClr val="688AA9"/>
    <a:srgbClr val="B73B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9771" autoAdjust="0"/>
  </p:normalViewPr>
  <p:slideViewPr>
    <p:cSldViewPr>
      <p:cViewPr>
        <p:scale>
          <a:sx n="100" d="100"/>
          <a:sy n="100" d="100"/>
        </p:scale>
        <p:origin x="-33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iselevaNB\AppData\Local\Microsoft\Windows\Temporary%20Internet%20Files\Content.Outlook\GPTEPHG2\07%2004%2015_&#1063;&#1080;&#1089;&#1083;&#1086;%20&#1080;%20&#1076;&#1086;&#1083;&#1103;%20&#1095;&#1072;&#1089;&#1090;&#1085;&#1099;&#1093;%20&#1052;&#105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'[07 04 15_Число и доля частных МО.xlsx]Число и доля'!$B$4</c:f>
              <c:strCache>
                <c:ptCount val="1"/>
                <c:pt idx="0">
                  <c:v>Число медицинских организаций частной системы здравоохранения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8</a:t>
                    </a:r>
                    <a:r>
                      <a:rPr lang="ru-RU" smtClean="0"/>
                      <a:t>95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'[07 04 15_Число и доля частных МО.xlsx]Число и доля'!$A$5:$A$10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'[07 04 15_Число и доля частных МО.xlsx]Число и доля'!$B$5:$B$10</c:f>
              <c:numCache>
                <c:formatCode>#,##0</c:formatCode>
                <c:ptCount val="6"/>
                <c:pt idx="0">
                  <c:v>618</c:v>
                </c:pt>
                <c:pt idx="1">
                  <c:v>733</c:v>
                </c:pt>
                <c:pt idx="2">
                  <c:v>1029</c:v>
                </c:pt>
                <c:pt idx="3">
                  <c:v>1333</c:v>
                </c:pt>
                <c:pt idx="4">
                  <c:v>1840</c:v>
                </c:pt>
                <c:pt idx="5">
                  <c:v>1948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29376"/>
        <c:axId val="104630912"/>
      </c:barChart>
      <c:lineChart>
        <c:grouping val="standard"/>
        <c:varyColors val="0"/>
        <c:ser>
          <c:idx val="1"/>
          <c:order val="1"/>
          <c:tx>
            <c:strRef>
              <c:f>'[07 04 15_Число и доля частных МО.xlsx]Число и доля'!$C$4</c:f>
              <c:strCache>
                <c:ptCount val="1"/>
                <c:pt idx="0">
                  <c:v>Доля медицинских организаций частной системы здравоохранения в общем числе медицинских организаций, %</c:v>
                </c:pt>
              </c:strCache>
            </c:strRef>
          </c:tx>
          <c:dLbls>
            <c:dLbl>
              <c:idx val="0"/>
              <c:layout>
                <c:manualLayout>
                  <c:x val="1.0735522140052071E-2"/>
                  <c:y val="8.6498473676539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336460200074107E-3"/>
                  <c:y val="2.1624618419134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45840800296992E-3"/>
                  <c:y val="-4.3249236838269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6682301000371936E-3"/>
                  <c:y val="2.16246184191348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6682301000371936E-3"/>
                  <c:y val="1.29747710514808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'[07 04 15_Число и доля частных МО.xlsx]Число и доля'!$A$5:$A$10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2015*</c:v>
                </c:pt>
              </c:strCache>
            </c:strRef>
          </c:cat>
          <c:val>
            <c:numRef>
              <c:f>'[07 04 15_Число и доля частных МО.xlsx]Число и доля'!$C$5:$C$10</c:f>
              <c:numCache>
                <c:formatCode>0.0</c:formatCode>
                <c:ptCount val="6"/>
                <c:pt idx="0" formatCode="General">
                  <c:v>7.6</c:v>
                </c:pt>
                <c:pt idx="1">
                  <c:v>9</c:v>
                </c:pt>
                <c:pt idx="2" formatCode="General">
                  <c:v>12.7</c:v>
                </c:pt>
                <c:pt idx="3" formatCode="General">
                  <c:v>16.2</c:v>
                </c:pt>
                <c:pt idx="4" formatCode="General">
                  <c:v>21.5</c:v>
                </c:pt>
                <c:pt idx="5" formatCode="General">
                  <c:v>23.4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820480"/>
        <c:axId val="122818944"/>
      </c:lineChart>
      <c:catAx>
        <c:axId val="104629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4630912"/>
        <c:crosses val="autoZero"/>
        <c:auto val="1"/>
        <c:lblAlgn val="ctr"/>
        <c:lblOffset val="100"/>
        <c:noMultiLvlLbl val="0"/>
      </c:catAx>
      <c:valAx>
        <c:axId val="104630912"/>
        <c:scaling>
          <c:orientation val="minMax"/>
          <c:max val="2000"/>
          <c:min val="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04629376"/>
        <c:crosses val="autoZero"/>
        <c:crossBetween val="between"/>
      </c:valAx>
      <c:valAx>
        <c:axId val="122818944"/>
        <c:scaling>
          <c:orientation val="minMax"/>
          <c:max val="25"/>
          <c:min val="7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2820480"/>
        <c:crosses val="max"/>
        <c:crossBetween val="between"/>
      </c:valAx>
      <c:catAx>
        <c:axId val="122820480"/>
        <c:scaling>
          <c:orientation val="minMax"/>
        </c:scaling>
        <c:delete val="1"/>
        <c:axPos val="b"/>
        <c:majorTickMark val="out"/>
        <c:minorTickMark val="none"/>
        <c:tickLblPos val="none"/>
        <c:crossAx val="1228189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65899851707298218"/>
          <c:y val="0.23110076459202009"/>
          <c:w val="0.33793419088700288"/>
          <c:h val="0.36480152346288125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Лист3!$A$4:$A$8</c:f>
              <c:strCache>
                <c:ptCount val="5"/>
                <c:pt idx="0">
                  <c:v>Оренбургская область</c:v>
                </c:pt>
                <c:pt idx="1">
                  <c:v>Нижегородская область</c:v>
                </c:pt>
                <c:pt idx="2">
                  <c:v>Ямало-Ненецкий АО</c:v>
                </c:pt>
                <c:pt idx="3">
                  <c:v>Ханты-Мансийский АО</c:v>
                </c:pt>
                <c:pt idx="4">
                  <c:v>Архангельская область</c:v>
                </c:pt>
              </c:strCache>
            </c:strRef>
          </c:cat>
          <c:val>
            <c:numRef>
              <c:f>Лист3!$B$4:$B$8</c:f>
              <c:numCache>
                <c:formatCode>General</c:formatCode>
                <c:ptCount val="5"/>
                <c:pt idx="0">
                  <c:v>10.3</c:v>
                </c:pt>
                <c:pt idx="1">
                  <c:v>7.3</c:v>
                </c:pt>
                <c:pt idx="2">
                  <c:v>0</c:v>
                </c:pt>
                <c:pt idx="3">
                  <c:v>10.6</c:v>
                </c:pt>
                <c:pt idx="4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E852B2"/>
              </a:solidFill>
            </c:spPr>
          </c:dPt>
          <c:dPt>
            <c:idx val="1"/>
            <c:invertIfNegative val="0"/>
            <c:bubble3D val="0"/>
            <c:spPr>
              <a:solidFill>
                <a:srgbClr val="E852B2"/>
              </a:solidFill>
            </c:spPr>
          </c:dPt>
          <c:dPt>
            <c:idx val="2"/>
            <c:invertIfNegative val="0"/>
            <c:bubble3D val="0"/>
            <c:spPr>
              <a:solidFill>
                <a:srgbClr val="E852B2"/>
              </a:solidFill>
            </c:spPr>
          </c:dPt>
          <c:dPt>
            <c:idx val="3"/>
            <c:invertIfNegative val="0"/>
            <c:bubble3D val="0"/>
            <c:spPr>
              <a:solidFill>
                <a:srgbClr val="E852B2"/>
              </a:solidFill>
            </c:spPr>
          </c:dPt>
          <c:dPt>
            <c:idx val="4"/>
            <c:invertIfNegative val="0"/>
            <c:bubble3D val="0"/>
            <c:spPr>
              <a:solidFill>
                <a:srgbClr val="E852B2"/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Лист3!$A$4:$A$8</c:f>
              <c:strCache>
                <c:ptCount val="5"/>
                <c:pt idx="0">
                  <c:v>Оренбургская область</c:v>
                </c:pt>
                <c:pt idx="1">
                  <c:v>Нижегородская область</c:v>
                </c:pt>
                <c:pt idx="2">
                  <c:v>Ямало-Ненецкий АО</c:v>
                </c:pt>
                <c:pt idx="3">
                  <c:v>Ханты-Мансийский АО</c:v>
                </c:pt>
                <c:pt idx="4">
                  <c:v>Архангельская область</c:v>
                </c:pt>
              </c:strCache>
            </c:strRef>
          </c:cat>
          <c:val>
            <c:numRef>
              <c:f>Лист3!$C$4:$C$8</c:f>
              <c:numCache>
                <c:formatCode>General</c:formatCode>
                <c:ptCount val="5"/>
                <c:pt idx="0">
                  <c:v>37.6</c:v>
                </c:pt>
                <c:pt idx="1">
                  <c:v>32.799999999999997</c:v>
                </c:pt>
                <c:pt idx="2" formatCode="0.0">
                  <c:v>25</c:v>
                </c:pt>
                <c:pt idx="3">
                  <c:v>31.5</c:v>
                </c:pt>
                <c:pt idx="4">
                  <c:v>23.4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93944064"/>
        <c:axId val="93970432"/>
        <c:axId val="0"/>
      </c:bar3DChart>
      <c:catAx>
        <c:axId val="93944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3970432"/>
        <c:crosses val="autoZero"/>
        <c:auto val="1"/>
        <c:lblAlgn val="ctr"/>
        <c:lblOffset val="100"/>
        <c:noMultiLvlLbl val="0"/>
      </c:catAx>
      <c:valAx>
        <c:axId val="93970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3944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E2E2F6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5000656167979"/>
          <c:y val="5.0925925925925923E-2"/>
          <c:w val="0.58333333333333337"/>
          <c:h val="0.94907407407407407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E852B2"/>
              </a:solidFill>
            </c:spPr>
          </c:dPt>
          <c:dPt>
            <c:idx val="1"/>
            <c:bubble3D val="0"/>
            <c:spPr>
              <a:solidFill>
                <a:srgbClr val="333399">
                  <a:lumMod val="40000"/>
                  <a:lumOff val="60000"/>
                </a:srgbClr>
              </a:solidFill>
            </c:spPr>
          </c:dPt>
          <c:dPt>
            <c:idx val="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Лист2!$B$28:$B$31</c:f>
              <c:strCache>
                <c:ptCount val="4"/>
                <c:pt idx="0">
                  <c:v>больницы, МСЧ</c:v>
                </c:pt>
                <c:pt idx="1">
                  <c:v>амбулатории, поликлиники, консультации</c:v>
                </c:pt>
                <c:pt idx="2">
                  <c:v>центры</c:v>
                </c:pt>
                <c:pt idx="3">
                  <c:v>иные </c:v>
                </c:pt>
              </c:strCache>
            </c:strRef>
          </c:cat>
          <c:val>
            <c:numRef>
              <c:f>Лист2!$C$28:$C$31</c:f>
              <c:numCache>
                <c:formatCode>0</c:formatCode>
                <c:ptCount val="4"/>
                <c:pt idx="0">
                  <c:v>13.182897862232778</c:v>
                </c:pt>
                <c:pt idx="1">
                  <c:v>59.14489311163895</c:v>
                </c:pt>
                <c:pt idx="2">
                  <c:v>15.617577197149643</c:v>
                </c:pt>
                <c:pt idx="3">
                  <c:v>12.054631828978621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9638615918242475"/>
          <c:y val="0.1088079615048119"/>
          <c:w val="0.28694715692516309"/>
          <c:h val="0.86571741032370952"/>
        </c:manualLayout>
      </c:layout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0182098316872767E-2"/>
          <c:y val="8.2170822397200333E-2"/>
          <c:w val="0.6236106459745856"/>
          <c:h val="0.86343613298337707"/>
        </c:manualLayout>
      </c:layout>
      <c:doughnut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E852B2"/>
              </a:solidFill>
            </c:spPr>
          </c:dPt>
          <c:dPt>
            <c:idx val="1"/>
            <c:bubble3D val="0"/>
            <c:spPr>
              <a:solidFill>
                <a:srgbClr val="2D2D8A">
                  <a:lumMod val="40000"/>
                  <a:lumOff val="60000"/>
                </a:srgb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Лист2!$B$48:$B$50</c:f>
              <c:strCache>
                <c:ptCount val="3"/>
                <c:pt idx="0">
                  <c:v>больницы</c:v>
                </c:pt>
                <c:pt idx="1">
                  <c:v>амбулатории, поликлиники</c:v>
                </c:pt>
                <c:pt idx="2">
                  <c:v>центры, санаторно-курортные организации</c:v>
                </c:pt>
              </c:strCache>
            </c:strRef>
          </c:cat>
          <c:val>
            <c:numRef>
              <c:f>Лист2!$C$48:$C$50</c:f>
              <c:numCache>
                <c:formatCode>0</c:formatCode>
                <c:ptCount val="3"/>
                <c:pt idx="0">
                  <c:v>52.879581151832454</c:v>
                </c:pt>
                <c:pt idx="1">
                  <c:v>45</c:v>
                </c:pt>
                <c:pt idx="2">
                  <c:v>1.5706806282722512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107086614173233"/>
          <c:y val="0.1238484251968504"/>
          <c:w val="0.25226246719160106"/>
          <c:h val="0.74767351997666953"/>
        </c:manualLayout>
      </c:layout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512D53-6C02-4C73-8472-3CCCC6924C19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2DD4C38-E7F8-4BCE-9F4B-13F40E11D96F}">
      <dgm:prSet custT="1"/>
      <dgm:spPr/>
      <dgm:t>
        <a:bodyPr/>
        <a:lstStyle/>
        <a:p>
          <a:pPr algn="ctr" rtl="0"/>
          <a:r>
            <a:rPr lang="ru-RU" sz="1200" b="1" dirty="0" smtClean="0"/>
            <a:t>уведомительный порядок включения медицинских организаций любой организационно-правовой формы </a:t>
          </a:r>
          <a:endParaRPr lang="ru-RU" sz="1200" b="1" dirty="0"/>
        </a:p>
      </dgm:t>
    </dgm:pt>
    <dgm:pt modelId="{F14AA028-D77F-4C71-9192-6CAE6A5080C0}" type="parTrans" cxnId="{6910952C-F5EE-44AB-BAF9-F107CF97A52A}">
      <dgm:prSet/>
      <dgm:spPr/>
      <dgm:t>
        <a:bodyPr/>
        <a:lstStyle/>
        <a:p>
          <a:endParaRPr lang="ru-RU" sz="1200" b="1"/>
        </a:p>
      </dgm:t>
    </dgm:pt>
    <dgm:pt modelId="{10241FC9-C8CE-4433-8D86-E3E17301CA31}" type="sibTrans" cxnId="{6910952C-F5EE-44AB-BAF9-F107CF97A52A}">
      <dgm:prSet/>
      <dgm:spPr/>
      <dgm:t>
        <a:bodyPr/>
        <a:lstStyle/>
        <a:p>
          <a:endParaRPr lang="ru-RU" sz="1200" b="1"/>
        </a:p>
      </dgm:t>
    </dgm:pt>
    <dgm:pt modelId="{2423DB47-0CF0-45B4-A914-E719FE41CF6C}">
      <dgm:prSet custT="1"/>
      <dgm:spPr/>
      <dgm:t>
        <a:bodyPr/>
        <a:lstStyle/>
        <a:p>
          <a:pPr algn="ctr" rtl="0"/>
          <a:r>
            <a:rPr lang="ru-RU" sz="1200" b="1" dirty="0" smtClean="0"/>
            <a:t>оплата медицинской помощи осуществляется по полному тарифу</a:t>
          </a:r>
          <a:endParaRPr lang="ru-RU" sz="1200" b="1" dirty="0"/>
        </a:p>
      </dgm:t>
    </dgm:pt>
    <dgm:pt modelId="{62B1DDCC-1A27-4F48-BB5A-E689E3DA20F0}" type="parTrans" cxnId="{9BA807F7-0A85-4A2D-B74F-88600893BF1E}">
      <dgm:prSet/>
      <dgm:spPr/>
      <dgm:t>
        <a:bodyPr/>
        <a:lstStyle/>
        <a:p>
          <a:endParaRPr lang="ru-RU" sz="1200" b="1"/>
        </a:p>
      </dgm:t>
    </dgm:pt>
    <dgm:pt modelId="{C11B9B7B-A1AC-4885-85DE-10596C9DE463}" type="sibTrans" cxnId="{9BA807F7-0A85-4A2D-B74F-88600893BF1E}">
      <dgm:prSet/>
      <dgm:spPr/>
      <dgm:t>
        <a:bodyPr/>
        <a:lstStyle/>
        <a:p>
          <a:endParaRPr lang="ru-RU" sz="1200" b="1"/>
        </a:p>
      </dgm:t>
    </dgm:pt>
    <dgm:pt modelId="{CDF88186-DC12-4884-8E30-A068D735B3FD}" type="pres">
      <dgm:prSet presAssocID="{6E512D53-6C02-4C73-8472-3CCCC6924C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043A7-B3E8-44CA-872F-CA6C58DE5E45}" type="pres">
      <dgm:prSet presAssocID="{E2DD4C38-E7F8-4BCE-9F4B-13F40E11D96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D2266-D92D-41C2-A5AA-6FF14D92BB61}" type="pres">
      <dgm:prSet presAssocID="{10241FC9-C8CE-4433-8D86-E3E17301CA31}" presName="spacer" presStyleCnt="0"/>
      <dgm:spPr/>
    </dgm:pt>
    <dgm:pt modelId="{5C6DAB13-6BDB-438E-B03B-A0FD8AFC1C77}" type="pres">
      <dgm:prSet presAssocID="{2423DB47-0CF0-45B4-A914-E719FE41CF6C}" presName="parentText" presStyleLbl="node1" presStyleIdx="1" presStyleCnt="2" custLinFactY="724169" custLinFactNeighborX="-4558" custLinFactNeighborY="8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10952C-F5EE-44AB-BAF9-F107CF97A52A}" srcId="{6E512D53-6C02-4C73-8472-3CCCC6924C19}" destId="{E2DD4C38-E7F8-4BCE-9F4B-13F40E11D96F}" srcOrd="0" destOrd="0" parTransId="{F14AA028-D77F-4C71-9192-6CAE6A5080C0}" sibTransId="{10241FC9-C8CE-4433-8D86-E3E17301CA31}"/>
    <dgm:cxn modelId="{9BA807F7-0A85-4A2D-B74F-88600893BF1E}" srcId="{6E512D53-6C02-4C73-8472-3CCCC6924C19}" destId="{2423DB47-0CF0-45B4-A914-E719FE41CF6C}" srcOrd="1" destOrd="0" parTransId="{62B1DDCC-1A27-4F48-BB5A-E689E3DA20F0}" sibTransId="{C11B9B7B-A1AC-4885-85DE-10596C9DE463}"/>
    <dgm:cxn modelId="{DC3D2821-EFDA-4CA7-8EB4-0E63453E397D}" type="presOf" srcId="{6E512D53-6C02-4C73-8472-3CCCC6924C19}" destId="{CDF88186-DC12-4884-8E30-A068D735B3FD}" srcOrd="0" destOrd="0" presId="urn:microsoft.com/office/officeart/2005/8/layout/vList2"/>
    <dgm:cxn modelId="{0FD9B1E9-072B-4F77-9378-78220E8A766E}" type="presOf" srcId="{E2DD4C38-E7F8-4BCE-9F4B-13F40E11D96F}" destId="{641043A7-B3E8-44CA-872F-CA6C58DE5E45}" srcOrd="0" destOrd="0" presId="urn:microsoft.com/office/officeart/2005/8/layout/vList2"/>
    <dgm:cxn modelId="{22920691-0C37-47F0-8536-B0A44AE5FD62}" type="presOf" srcId="{2423DB47-0CF0-45B4-A914-E719FE41CF6C}" destId="{5C6DAB13-6BDB-438E-B03B-A0FD8AFC1C77}" srcOrd="0" destOrd="0" presId="urn:microsoft.com/office/officeart/2005/8/layout/vList2"/>
    <dgm:cxn modelId="{5E0FEF53-3886-49D3-A268-F548FC7AF88D}" type="presParOf" srcId="{CDF88186-DC12-4884-8E30-A068D735B3FD}" destId="{641043A7-B3E8-44CA-872F-CA6C58DE5E45}" srcOrd="0" destOrd="0" presId="urn:microsoft.com/office/officeart/2005/8/layout/vList2"/>
    <dgm:cxn modelId="{D315E72F-A312-4F1C-92FE-21CA1D28CB31}" type="presParOf" srcId="{CDF88186-DC12-4884-8E30-A068D735B3FD}" destId="{ABDD2266-D92D-41C2-A5AA-6FF14D92BB61}" srcOrd="1" destOrd="0" presId="urn:microsoft.com/office/officeart/2005/8/layout/vList2"/>
    <dgm:cxn modelId="{B8E48B92-496E-4607-94E4-BCF094F59F23}" type="presParOf" srcId="{CDF88186-DC12-4884-8E30-A068D735B3FD}" destId="{5C6DAB13-6BDB-438E-B03B-A0FD8AFC1C7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D652A1-5736-4427-A24A-301142DF8D32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7FCA13-CB67-4C4C-BCCE-D556CE3FCBC8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rgbClr val="4274B0"/>
          </a:solidFill>
        </a:ln>
      </dgm:spPr>
      <dgm:t>
        <a:bodyPr/>
        <a:lstStyle/>
        <a:p>
          <a:r>
            <a:rPr lang="ru-RU" sz="1000" b="1" dirty="0" smtClean="0">
              <a:solidFill>
                <a:schemeClr val="bg1"/>
              </a:solidFill>
            </a:rPr>
            <a:t>ООО «Городские поликлиники» </a:t>
          </a:r>
          <a:endParaRPr lang="ru-RU" sz="1000" b="1" dirty="0">
            <a:solidFill>
              <a:schemeClr val="bg1"/>
            </a:solidFill>
          </a:endParaRPr>
        </a:p>
      </dgm:t>
    </dgm:pt>
    <dgm:pt modelId="{CC398BA4-569F-46EC-A674-5102144E97FE}" type="parTrans" cxnId="{38E2A670-0C3E-4E07-8739-AF5B5C15655E}">
      <dgm:prSet/>
      <dgm:spPr/>
      <dgm:t>
        <a:bodyPr/>
        <a:lstStyle/>
        <a:p>
          <a:endParaRPr lang="ru-RU"/>
        </a:p>
      </dgm:t>
    </dgm:pt>
    <dgm:pt modelId="{40EB808B-D3D8-4B0D-9758-E2225BA7F35C}" type="sibTrans" cxnId="{38E2A670-0C3E-4E07-8739-AF5B5C15655E}">
      <dgm:prSet/>
      <dgm:spPr/>
      <dgm:t>
        <a:bodyPr/>
        <a:lstStyle/>
        <a:p>
          <a:endParaRPr lang="ru-RU"/>
        </a:p>
      </dgm:t>
    </dgm:pt>
    <dgm:pt modelId="{81C11BCB-14A0-4A4C-9C38-F8E272DF4086}">
      <dgm:prSet phldrT="[Текст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с 2013 года</a:t>
          </a:r>
          <a:endParaRPr lang="ru-RU" sz="900" b="1" dirty="0"/>
        </a:p>
      </dgm:t>
    </dgm:pt>
    <dgm:pt modelId="{CD906462-65A2-496A-A161-885B2C8DCD1E}" type="parTrans" cxnId="{E68C97C0-09A6-41F2-BF63-39789423D17F}">
      <dgm:prSet/>
      <dgm:spPr/>
      <dgm:t>
        <a:bodyPr/>
        <a:lstStyle/>
        <a:p>
          <a:endParaRPr lang="ru-RU"/>
        </a:p>
      </dgm:t>
    </dgm:pt>
    <dgm:pt modelId="{2E08BF3B-569E-4A98-9EF2-886E84599A05}" type="sibTrans" cxnId="{E68C97C0-09A6-41F2-BF63-39789423D17F}">
      <dgm:prSet/>
      <dgm:spPr/>
      <dgm:t>
        <a:bodyPr/>
        <a:lstStyle/>
        <a:p>
          <a:endParaRPr lang="ru-RU"/>
        </a:p>
      </dgm:t>
    </dgm:pt>
    <dgm:pt modelId="{EB18E120-06FF-4CD3-8134-F10FEB6EE071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rgbClr val="4274B0"/>
          </a:solidFill>
        </a:ln>
      </dgm:spPr>
      <dgm:t>
        <a:bodyPr/>
        <a:lstStyle/>
        <a:p>
          <a:r>
            <a:rPr lang="ru-RU" sz="1000" b="1" dirty="0" smtClean="0"/>
            <a:t>ООО «ЦСМ «</a:t>
          </a:r>
          <a:r>
            <a:rPr lang="en-US" sz="1000" b="1" dirty="0" smtClean="0"/>
            <a:t>XXI</a:t>
          </a:r>
          <a:r>
            <a:rPr lang="ru-RU" sz="1000" b="1" dirty="0" smtClean="0"/>
            <a:t>» век</a:t>
          </a:r>
          <a:endParaRPr lang="ru-RU" sz="1000" b="1" dirty="0"/>
        </a:p>
      </dgm:t>
    </dgm:pt>
    <dgm:pt modelId="{D098E405-D400-4D19-A600-70A152E7663E}" type="parTrans" cxnId="{A94EC1B2-19CB-4838-A01F-AF5020486E58}">
      <dgm:prSet/>
      <dgm:spPr/>
      <dgm:t>
        <a:bodyPr/>
        <a:lstStyle/>
        <a:p>
          <a:endParaRPr lang="ru-RU"/>
        </a:p>
      </dgm:t>
    </dgm:pt>
    <dgm:pt modelId="{A383CD0A-BD70-4720-B66C-FA8863D7BB0A}" type="sibTrans" cxnId="{A94EC1B2-19CB-4838-A01F-AF5020486E58}">
      <dgm:prSet/>
      <dgm:spPr/>
      <dgm:t>
        <a:bodyPr/>
        <a:lstStyle/>
        <a:p>
          <a:endParaRPr lang="ru-RU"/>
        </a:p>
      </dgm:t>
    </dgm:pt>
    <dgm:pt modelId="{5DCDFD0D-72E0-4952-8EDD-8AB1724AF9BD}">
      <dgm:prSet phldrT="[Текст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smtClean="0"/>
            <a:t>с 2014 года</a:t>
          </a:r>
          <a:endParaRPr lang="ru-RU" sz="900" b="1" dirty="0"/>
        </a:p>
      </dgm:t>
    </dgm:pt>
    <dgm:pt modelId="{38F98A66-0FFD-46B4-974E-7E28C5B07344}" type="parTrans" cxnId="{E2718D25-D10A-4912-B399-D4452699FB80}">
      <dgm:prSet/>
      <dgm:spPr/>
      <dgm:t>
        <a:bodyPr/>
        <a:lstStyle/>
        <a:p>
          <a:endParaRPr lang="ru-RU"/>
        </a:p>
      </dgm:t>
    </dgm:pt>
    <dgm:pt modelId="{1B2E504B-6197-4BE3-97C6-88FD46E089E6}" type="sibTrans" cxnId="{E2718D25-D10A-4912-B399-D4452699FB80}">
      <dgm:prSet/>
      <dgm:spPr/>
      <dgm:t>
        <a:bodyPr/>
        <a:lstStyle/>
        <a:p>
          <a:endParaRPr lang="ru-RU"/>
        </a:p>
      </dgm:t>
    </dgm:pt>
    <dgm:pt modelId="{A18A0F94-F8C9-457D-9EDE-8C6848D8E1FC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rgbClr val="4274B0"/>
          </a:solidFill>
        </a:ln>
      </dgm:spPr>
      <dgm:t>
        <a:bodyPr/>
        <a:lstStyle/>
        <a:p>
          <a:r>
            <a:rPr lang="ru-RU" sz="1000" b="1" dirty="0" smtClean="0"/>
            <a:t>ООО «Управляющая медицинская компания»</a:t>
          </a:r>
          <a:endParaRPr lang="ru-RU" sz="1000" b="1" dirty="0"/>
        </a:p>
      </dgm:t>
    </dgm:pt>
    <dgm:pt modelId="{91D20C8E-7D90-48AB-8E26-368A6A4C3DD1}" type="parTrans" cxnId="{5406F98A-20D3-4AF5-8276-BA8C5CF4FABF}">
      <dgm:prSet/>
      <dgm:spPr/>
      <dgm:t>
        <a:bodyPr/>
        <a:lstStyle/>
        <a:p>
          <a:endParaRPr lang="ru-RU"/>
        </a:p>
      </dgm:t>
    </dgm:pt>
    <dgm:pt modelId="{27ABBD19-16CA-41B0-9E1D-EA27F82DD432}" type="sibTrans" cxnId="{5406F98A-20D3-4AF5-8276-BA8C5CF4FABF}">
      <dgm:prSet/>
      <dgm:spPr/>
      <dgm:t>
        <a:bodyPr/>
        <a:lstStyle/>
        <a:p>
          <a:endParaRPr lang="ru-RU"/>
        </a:p>
      </dgm:t>
    </dgm:pt>
    <dgm:pt modelId="{2F92188E-1CC0-4C1B-9989-1FB3B25B382A}">
      <dgm:prSet phldrT="[Текст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с 2015 года</a:t>
          </a:r>
          <a:endParaRPr lang="ru-RU" sz="900" b="1" dirty="0"/>
        </a:p>
      </dgm:t>
    </dgm:pt>
    <dgm:pt modelId="{A4A0C4D6-C6E3-422C-8E59-A3BC5F8C0F09}" type="parTrans" cxnId="{4BA76CF5-6AEE-4BC8-9B51-17ADB38076E1}">
      <dgm:prSet/>
      <dgm:spPr/>
      <dgm:t>
        <a:bodyPr/>
        <a:lstStyle/>
        <a:p>
          <a:endParaRPr lang="ru-RU"/>
        </a:p>
      </dgm:t>
    </dgm:pt>
    <dgm:pt modelId="{7EFA5AE9-AF3E-40CA-9B06-711735B121CC}" type="sibTrans" cxnId="{4BA76CF5-6AEE-4BC8-9B51-17ADB38076E1}">
      <dgm:prSet/>
      <dgm:spPr/>
      <dgm:t>
        <a:bodyPr/>
        <a:lstStyle/>
        <a:p>
          <a:endParaRPr lang="ru-RU"/>
        </a:p>
      </dgm:t>
    </dgm:pt>
    <dgm:pt modelId="{4B483E5A-63D9-453B-94F6-E7EDECDBB116}">
      <dgm:prSet phldrT="[Текст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732 человека прикрепленного населения (взрослые и дети</a:t>
          </a:r>
          <a:r>
            <a:rPr lang="ru-RU" sz="500" b="1" dirty="0" smtClean="0"/>
            <a:t>)</a:t>
          </a:r>
          <a:endParaRPr lang="ru-RU" sz="500" b="1" dirty="0"/>
        </a:p>
      </dgm:t>
    </dgm:pt>
    <dgm:pt modelId="{06477845-96C1-40DB-A76A-DBD3F29A82A8}" type="parTrans" cxnId="{315AF865-D7E9-4099-B158-2CCA44065006}">
      <dgm:prSet/>
      <dgm:spPr/>
      <dgm:t>
        <a:bodyPr/>
        <a:lstStyle/>
        <a:p>
          <a:endParaRPr lang="ru-RU"/>
        </a:p>
      </dgm:t>
    </dgm:pt>
    <dgm:pt modelId="{C1FA859A-865F-4A13-9E7E-A88C39E7932E}" type="sibTrans" cxnId="{315AF865-D7E9-4099-B158-2CCA44065006}">
      <dgm:prSet/>
      <dgm:spPr/>
      <dgm:t>
        <a:bodyPr/>
        <a:lstStyle/>
        <a:p>
          <a:endParaRPr lang="ru-RU"/>
        </a:p>
      </dgm:t>
    </dgm:pt>
    <dgm:pt modelId="{1DEC02F8-D500-40A4-B921-555F62321A4A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rgbClr val="4274B0"/>
          </a:solidFill>
        </a:ln>
      </dgm:spPr>
      <dgm:t>
        <a:bodyPr/>
        <a:lstStyle/>
        <a:p>
          <a:r>
            <a:rPr lang="ru-RU" sz="1000" b="1" dirty="0" smtClean="0"/>
            <a:t>ООО «Современная медицина»</a:t>
          </a:r>
          <a:endParaRPr lang="ru-RU" sz="1000" b="1" dirty="0"/>
        </a:p>
      </dgm:t>
    </dgm:pt>
    <dgm:pt modelId="{B4CEC0BC-E754-4250-9E26-58AD3BB311FF}" type="parTrans" cxnId="{E322B661-3C12-40D0-BBB8-9E2BF974C6B7}">
      <dgm:prSet/>
      <dgm:spPr/>
      <dgm:t>
        <a:bodyPr/>
        <a:lstStyle/>
        <a:p>
          <a:endParaRPr lang="ru-RU"/>
        </a:p>
      </dgm:t>
    </dgm:pt>
    <dgm:pt modelId="{55388083-1508-464A-BB39-6A2F1B1C77A0}" type="sibTrans" cxnId="{E322B661-3C12-40D0-BBB8-9E2BF974C6B7}">
      <dgm:prSet/>
      <dgm:spPr/>
      <dgm:t>
        <a:bodyPr/>
        <a:lstStyle/>
        <a:p>
          <a:endParaRPr lang="ru-RU"/>
        </a:p>
      </dgm:t>
    </dgm:pt>
    <dgm:pt modelId="{BCBEB26E-1917-42B9-B990-C224D9F406AE}">
      <dgm:prSet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66 160 человек прикрепленного взрослого населения</a:t>
          </a:r>
          <a:endParaRPr lang="ru-RU" sz="900" b="1" dirty="0"/>
        </a:p>
      </dgm:t>
    </dgm:pt>
    <dgm:pt modelId="{7031A295-4E42-488E-A936-6013F26CDDD7}" type="parTrans" cxnId="{491329BB-1A19-45B4-8CE0-944E0BE7E8F9}">
      <dgm:prSet/>
      <dgm:spPr/>
      <dgm:t>
        <a:bodyPr/>
        <a:lstStyle/>
        <a:p>
          <a:endParaRPr lang="ru-RU"/>
        </a:p>
      </dgm:t>
    </dgm:pt>
    <dgm:pt modelId="{BEB84340-4E9B-43AD-8CDD-406EA4CF1EC3}" type="sibTrans" cxnId="{491329BB-1A19-45B4-8CE0-944E0BE7E8F9}">
      <dgm:prSet/>
      <dgm:spPr/>
      <dgm:t>
        <a:bodyPr/>
        <a:lstStyle/>
        <a:p>
          <a:endParaRPr lang="ru-RU"/>
        </a:p>
      </dgm:t>
    </dgm:pt>
    <dgm:pt modelId="{BC1A3C3C-EDB0-4676-96CE-39F523700428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rgbClr val="4274B0"/>
          </a:solidFill>
        </a:ln>
      </dgm:spPr>
      <dgm:t>
        <a:bodyPr/>
        <a:lstStyle/>
        <a:p>
          <a:r>
            <a:rPr lang="ru-RU" sz="1000" b="1" dirty="0" smtClean="0"/>
            <a:t>ООО «Мой доктор»</a:t>
          </a:r>
          <a:endParaRPr lang="ru-RU" sz="1000" b="1" dirty="0"/>
        </a:p>
      </dgm:t>
    </dgm:pt>
    <dgm:pt modelId="{EC6778F1-6ADA-4772-86F6-12FEF98ECA9D}" type="parTrans" cxnId="{04FE395E-92DF-4427-96F8-EC143924B15F}">
      <dgm:prSet/>
      <dgm:spPr/>
      <dgm:t>
        <a:bodyPr/>
        <a:lstStyle/>
        <a:p>
          <a:endParaRPr lang="ru-RU"/>
        </a:p>
      </dgm:t>
    </dgm:pt>
    <dgm:pt modelId="{BA47502F-03EB-4BE8-81D7-2A4614468FFB}" type="sibTrans" cxnId="{04FE395E-92DF-4427-96F8-EC143924B15F}">
      <dgm:prSet/>
      <dgm:spPr/>
      <dgm:t>
        <a:bodyPr/>
        <a:lstStyle/>
        <a:p>
          <a:endParaRPr lang="ru-RU"/>
        </a:p>
      </dgm:t>
    </dgm:pt>
    <dgm:pt modelId="{D92D0537-5A38-4E32-A799-00F61E8DD53F}">
      <dgm:prSet phldrT="[Текст]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l"/>
          <a:endParaRPr lang="ru-RU" sz="700" dirty="0"/>
        </a:p>
      </dgm:t>
    </dgm:pt>
    <dgm:pt modelId="{06D9142F-9D2F-462A-83A0-B27583128DFC}" type="parTrans" cxnId="{C7438FA1-E8D8-4A20-AEC5-5BBEFAECF9B0}">
      <dgm:prSet/>
      <dgm:spPr/>
      <dgm:t>
        <a:bodyPr/>
        <a:lstStyle/>
        <a:p>
          <a:endParaRPr lang="ru-RU"/>
        </a:p>
      </dgm:t>
    </dgm:pt>
    <dgm:pt modelId="{2BDCC547-D184-4392-BBA1-81A9271AA98F}" type="sibTrans" cxnId="{C7438FA1-E8D8-4A20-AEC5-5BBEFAECF9B0}">
      <dgm:prSet/>
      <dgm:spPr/>
      <dgm:t>
        <a:bodyPr/>
        <a:lstStyle/>
        <a:p>
          <a:endParaRPr lang="ru-RU"/>
        </a:p>
      </dgm:t>
    </dgm:pt>
    <dgm:pt modelId="{057A9CC4-08D8-44C3-ADA2-CB57C9B43157}">
      <dgm:prSet phldrT="[Текст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13 433 человек прикрепленного населения (взрослые и дети)</a:t>
          </a:r>
          <a:endParaRPr lang="ru-RU" sz="900" b="1" dirty="0"/>
        </a:p>
      </dgm:t>
    </dgm:pt>
    <dgm:pt modelId="{BB3422E8-397B-4396-82B8-8FA127C97069}" type="parTrans" cxnId="{9DF18159-26CD-4793-AB7A-0654E181F099}">
      <dgm:prSet/>
      <dgm:spPr/>
      <dgm:t>
        <a:bodyPr/>
        <a:lstStyle/>
        <a:p>
          <a:endParaRPr lang="ru-RU"/>
        </a:p>
      </dgm:t>
    </dgm:pt>
    <dgm:pt modelId="{36980555-03A1-4005-9B82-C91316F1F152}" type="sibTrans" cxnId="{9DF18159-26CD-4793-AB7A-0654E181F099}">
      <dgm:prSet/>
      <dgm:spPr/>
      <dgm:t>
        <a:bodyPr/>
        <a:lstStyle/>
        <a:p>
          <a:endParaRPr lang="ru-RU"/>
        </a:p>
      </dgm:t>
    </dgm:pt>
    <dgm:pt modelId="{3170D71E-7503-47C3-9584-9F8C8D5756A3}">
      <dgm:prSet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l"/>
          <a:endParaRPr lang="ru-RU" sz="500" dirty="0"/>
        </a:p>
      </dgm:t>
    </dgm:pt>
    <dgm:pt modelId="{F44D54B6-B998-41A9-A9B3-EEF3EAE0FAFD}" type="parTrans" cxnId="{951A6135-57C7-400E-ADA4-73601D6B4855}">
      <dgm:prSet/>
      <dgm:spPr/>
      <dgm:t>
        <a:bodyPr/>
        <a:lstStyle/>
        <a:p>
          <a:endParaRPr lang="ru-RU"/>
        </a:p>
      </dgm:t>
    </dgm:pt>
    <dgm:pt modelId="{37092B2E-F03E-49D4-822E-96D893F855BB}" type="sibTrans" cxnId="{951A6135-57C7-400E-ADA4-73601D6B4855}">
      <dgm:prSet/>
      <dgm:spPr/>
      <dgm:t>
        <a:bodyPr/>
        <a:lstStyle/>
        <a:p>
          <a:endParaRPr lang="ru-RU"/>
        </a:p>
      </dgm:t>
    </dgm:pt>
    <dgm:pt modelId="{9214186C-A1D9-4AAF-9F75-931E127D2EF7}">
      <dgm:prSet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с 2013 года</a:t>
          </a:r>
          <a:endParaRPr lang="ru-RU" sz="900" b="1" dirty="0"/>
        </a:p>
      </dgm:t>
    </dgm:pt>
    <dgm:pt modelId="{9F93395C-F90F-435D-9DA9-CFED88488173}" type="parTrans" cxnId="{3C567EE3-B1A2-459C-BC75-1A4A5E728DC4}">
      <dgm:prSet/>
      <dgm:spPr/>
      <dgm:t>
        <a:bodyPr/>
        <a:lstStyle/>
        <a:p>
          <a:endParaRPr lang="ru-RU"/>
        </a:p>
      </dgm:t>
    </dgm:pt>
    <dgm:pt modelId="{E823CA28-C0F2-425D-99E7-D939D955EB96}" type="sibTrans" cxnId="{3C567EE3-B1A2-459C-BC75-1A4A5E728DC4}">
      <dgm:prSet/>
      <dgm:spPr/>
      <dgm:t>
        <a:bodyPr/>
        <a:lstStyle/>
        <a:p>
          <a:endParaRPr lang="ru-RU"/>
        </a:p>
      </dgm:t>
    </dgm:pt>
    <dgm:pt modelId="{2973A4E4-333D-4BF0-BD6A-C465480E2F1D}">
      <dgm:prSet phldrT="[Текст]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l"/>
          <a:endParaRPr lang="ru-RU" sz="500" dirty="0"/>
        </a:p>
      </dgm:t>
    </dgm:pt>
    <dgm:pt modelId="{BC63BC44-3776-403A-B60B-0C7225E25EA0}" type="parTrans" cxnId="{E32EEEB9-3BBB-4C07-AB87-6074E57B71CA}">
      <dgm:prSet/>
      <dgm:spPr/>
      <dgm:t>
        <a:bodyPr/>
        <a:lstStyle/>
        <a:p>
          <a:endParaRPr lang="ru-RU"/>
        </a:p>
      </dgm:t>
    </dgm:pt>
    <dgm:pt modelId="{0D529965-83A1-4A29-885F-BFD9AB3AC4DE}" type="sibTrans" cxnId="{E32EEEB9-3BBB-4C07-AB87-6074E57B71CA}">
      <dgm:prSet/>
      <dgm:spPr/>
      <dgm:t>
        <a:bodyPr/>
        <a:lstStyle/>
        <a:p>
          <a:endParaRPr lang="ru-RU"/>
        </a:p>
      </dgm:t>
    </dgm:pt>
    <dgm:pt modelId="{51224ECB-56C0-4B4E-965B-1928CA817745}">
      <dgm:prSet phldrT="[Текст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l"/>
          <a:endParaRPr lang="ru-RU" sz="500" dirty="0"/>
        </a:p>
      </dgm:t>
    </dgm:pt>
    <dgm:pt modelId="{F80432EF-595D-4225-9B1E-3482B1B7A4A7}" type="parTrans" cxnId="{F435628E-7D8F-4140-9AB3-8FFA9AEBCD73}">
      <dgm:prSet/>
      <dgm:spPr/>
      <dgm:t>
        <a:bodyPr/>
        <a:lstStyle/>
        <a:p>
          <a:endParaRPr lang="ru-RU"/>
        </a:p>
      </dgm:t>
    </dgm:pt>
    <dgm:pt modelId="{B8F9B080-BFC9-4B91-90C4-CE71F5D2DDD0}" type="sibTrans" cxnId="{F435628E-7D8F-4140-9AB3-8FFA9AEBCD73}">
      <dgm:prSet/>
      <dgm:spPr/>
      <dgm:t>
        <a:bodyPr/>
        <a:lstStyle/>
        <a:p>
          <a:endParaRPr lang="ru-RU"/>
        </a:p>
      </dgm:t>
    </dgm:pt>
    <dgm:pt modelId="{B986C609-90A0-4164-AFBA-45366084FF53}">
      <dgm:prSet phldrT="[Текст]"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3 района </a:t>
          </a:r>
          <a:endParaRPr lang="ru-RU" sz="900" b="1" dirty="0"/>
        </a:p>
      </dgm:t>
    </dgm:pt>
    <dgm:pt modelId="{E9206675-C17B-4EF8-B47C-1569FCEB4C35}" type="parTrans" cxnId="{7FC915E6-4393-4BFF-BAEA-4A6BD39AAFD4}">
      <dgm:prSet/>
      <dgm:spPr/>
      <dgm:t>
        <a:bodyPr/>
        <a:lstStyle/>
        <a:p>
          <a:endParaRPr lang="ru-RU"/>
        </a:p>
      </dgm:t>
    </dgm:pt>
    <dgm:pt modelId="{5F653E9F-8413-404C-8AA6-E362417D02DA}" type="sibTrans" cxnId="{7FC915E6-4393-4BFF-BAEA-4A6BD39AAFD4}">
      <dgm:prSet/>
      <dgm:spPr/>
      <dgm:t>
        <a:bodyPr/>
        <a:lstStyle/>
        <a:p>
          <a:endParaRPr lang="ru-RU"/>
        </a:p>
      </dgm:t>
    </dgm:pt>
    <dgm:pt modelId="{48E401A9-933E-4422-990E-35DCF2315874}">
      <dgm:prSet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1 район </a:t>
          </a:r>
          <a:endParaRPr lang="ru-RU" sz="900" b="1" dirty="0"/>
        </a:p>
      </dgm:t>
    </dgm:pt>
    <dgm:pt modelId="{DA42CA9A-2278-44C9-8536-F572142F5207}" type="parTrans" cxnId="{7A84F965-16CF-4774-8C70-C9AAE3FCAC15}">
      <dgm:prSet/>
      <dgm:spPr/>
      <dgm:t>
        <a:bodyPr/>
        <a:lstStyle/>
        <a:p>
          <a:endParaRPr lang="ru-RU"/>
        </a:p>
      </dgm:t>
    </dgm:pt>
    <dgm:pt modelId="{94A255A3-2E8F-4624-9EC3-2671C5E2D296}" type="sibTrans" cxnId="{7A84F965-16CF-4774-8C70-C9AAE3FCAC15}">
      <dgm:prSet/>
      <dgm:spPr/>
      <dgm:t>
        <a:bodyPr/>
        <a:lstStyle/>
        <a:p>
          <a:endParaRPr lang="ru-RU"/>
        </a:p>
      </dgm:t>
    </dgm:pt>
    <dgm:pt modelId="{8885E915-6902-4038-A750-87E3A067CBC2}">
      <dgm:prSet phldrT="[Текст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1 район</a:t>
          </a:r>
          <a:endParaRPr lang="ru-RU" sz="900" b="1" dirty="0"/>
        </a:p>
      </dgm:t>
    </dgm:pt>
    <dgm:pt modelId="{2C9AB9F1-C319-4573-8BAB-C4F87B115545}" type="parTrans" cxnId="{C4E8EEBC-63E8-49EA-88D7-FE1502F0179C}">
      <dgm:prSet/>
      <dgm:spPr/>
      <dgm:t>
        <a:bodyPr/>
        <a:lstStyle/>
        <a:p>
          <a:endParaRPr lang="ru-RU"/>
        </a:p>
      </dgm:t>
    </dgm:pt>
    <dgm:pt modelId="{88936FBE-FCA1-421F-9784-7DF2ED4F0D27}" type="sibTrans" cxnId="{C4E8EEBC-63E8-49EA-88D7-FE1502F0179C}">
      <dgm:prSet/>
      <dgm:spPr/>
      <dgm:t>
        <a:bodyPr/>
        <a:lstStyle/>
        <a:p>
          <a:endParaRPr lang="ru-RU"/>
        </a:p>
      </dgm:t>
    </dgm:pt>
    <dgm:pt modelId="{42D8A58F-08F6-4427-B26E-0E8D0379456C}">
      <dgm:prSet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с 2015 года</a:t>
          </a:r>
          <a:endParaRPr lang="ru-RU" sz="900" b="1" dirty="0"/>
        </a:p>
      </dgm:t>
    </dgm:pt>
    <dgm:pt modelId="{33225B7C-C88B-4480-AED0-DF89B75D55E2}" type="parTrans" cxnId="{691175A3-1486-4D1E-B9EE-35D94C81976F}">
      <dgm:prSet/>
      <dgm:spPr/>
      <dgm:t>
        <a:bodyPr/>
        <a:lstStyle/>
        <a:p>
          <a:endParaRPr lang="ru-RU"/>
        </a:p>
      </dgm:t>
    </dgm:pt>
    <dgm:pt modelId="{2F724A58-2A69-4D12-A81A-C2EBAC75167F}" type="sibTrans" cxnId="{691175A3-1486-4D1E-B9EE-35D94C81976F}">
      <dgm:prSet/>
      <dgm:spPr/>
      <dgm:t>
        <a:bodyPr/>
        <a:lstStyle/>
        <a:p>
          <a:endParaRPr lang="ru-RU"/>
        </a:p>
      </dgm:t>
    </dgm:pt>
    <dgm:pt modelId="{76B480A6-5A8B-4192-99D0-1F0D62BECB53}">
      <dgm:prSet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1 район</a:t>
          </a:r>
        </a:p>
      </dgm:t>
    </dgm:pt>
    <dgm:pt modelId="{C032FE87-BD32-4C69-98BD-3B06693F5157}" type="parTrans" cxnId="{0F5044E0-CE55-4EC6-A26A-BF2150FEDDED}">
      <dgm:prSet/>
      <dgm:spPr/>
      <dgm:t>
        <a:bodyPr/>
        <a:lstStyle/>
        <a:p>
          <a:endParaRPr lang="ru-RU"/>
        </a:p>
      </dgm:t>
    </dgm:pt>
    <dgm:pt modelId="{CD53320A-222C-41CA-B186-FAF067CC3C97}" type="sibTrans" cxnId="{0F5044E0-CE55-4EC6-A26A-BF2150FEDDED}">
      <dgm:prSet/>
      <dgm:spPr/>
      <dgm:t>
        <a:bodyPr/>
        <a:lstStyle/>
        <a:p>
          <a:endParaRPr lang="ru-RU"/>
        </a:p>
      </dgm:t>
    </dgm:pt>
    <dgm:pt modelId="{AAD262D2-5452-4D46-9E96-C6171D12993A}">
      <dgm:prSet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5 436 человек прикрепленного населения (взрослые и дети) </a:t>
          </a:r>
        </a:p>
      </dgm:t>
    </dgm:pt>
    <dgm:pt modelId="{53E47C74-9CD4-483E-80C5-A12357EEA999}" type="parTrans" cxnId="{9780C235-8252-4ABA-9A7B-A8FE96ADFC62}">
      <dgm:prSet/>
      <dgm:spPr/>
      <dgm:t>
        <a:bodyPr/>
        <a:lstStyle/>
        <a:p>
          <a:endParaRPr lang="ru-RU"/>
        </a:p>
      </dgm:t>
    </dgm:pt>
    <dgm:pt modelId="{9027F0C2-E1C8-47D7-B084-B8F8272DC7A6}" type="sibTrans" cxnId="{9780C235-8252-4ABA-9A7B-A8FE96ADFC62}">
      <dgm:prSet/>
      <dgm:spPr/>
      <dgm:t>
        <a:bodyPr/>
        <a:lstStyle/>
        <a:p>
          <a:endParaRPr lang="ru-RU"/>
        </a:p>
      </dgm:t>
    </dgm:pt>
    <dgm:pt modelId="{898F00DD-D442-45A9-9DCE-EA059CDA4899}">
      <dgm:prSet custT="1"/>
      <dgm:spPr>
        <a:solidFill>
          <a:schemeClr val="accent5">
            <a:lumMod val="90000"/>
            <a:alpha val="90000"/>
          </a:schemeClr>
        </a:solidFill>
      </dgm:spPr>
      <dgm:t>
        <a:bodyPr/>
        <a:lstStyle/>
        <a:p>
          <a:pPr algn="l"/>
          <a:endParaRPr lang="ru-RU" sz="900" b="1" dirty="0" smtClean="0"/>
        </a:p>
      </dgm:t>
    </dgm:pt>
    <dgm:pt modelId="{75CB2216-86AF-4141-80BC-7165019ACA24}" type="parTrans" cxnId="{BFB927E8-5904-4DBE-8E94-5D6F2433BC67}">
      <dgm:prSet/>
      <dgm:spPr/>
      <dgm:t>
        <a:bodyPr/>
        <a:lstStyle/>
        <a:p>
          <a:endParaRPr lang="ru-RU"/>
        </a:p>
      </dgm:t>
    </dgm:pt>
    <dgm:pt modelId="{9807F0D1-398C-454C-BF1B-7E2D95D64751}" type="sibTrans" cxnId="{BFB927E8-5904-4DBE-8E94-5D6F2433BC67}">
      <dgm:prSet/>
      <dgm:spPr/>
      <dgm:t>
        <a:bodyPr/>
        <a:lstStyle/>
        <a:p>
          <a:endParaRPr lang="ru-RU"/>
        </a:p>
      </dgm:t>
    </dgm:pt>
    <dgm:pt modelId="{81C2D0B1-9DA1-40C5-ABBA-01BAB1CF6DE4}">
      <dgm:prSet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87 человек прикрепленного населения (взрослые и дети)</a:t>
          </a:r>
        </a:p>
      </dgm:t>
    </dgm:pt>
    <dgm:pt modelId="{37DECA57-4A8B-4C46-BE0F-460E9AC1DB76}" type="parTrans" cxnId="{59C4AD9D-C479-40B5-AAB3-8FE8B478193D}">
      <dgm:prSet/>
      <dgm:spPr/>
      <dgm:t>
        <a:bodyPr/>
        <a:lstStyle/>
        <a:p>
          <a:endParaRPr lang="ru-RU"/>
        </a:p>
      </dgm:t>
    </dgm:pt>
    <dgm:pt modelId="{6DE8614A-DF3C-481F-96FF-E1C65611869C}" type="sibTrans" cxnId="{59C4AD9D-C479-40B5-AAB3-8FE8B478193D}">
      <dgm:prSet/>
      <dgm:spPr/>
      <dgm:t>
        <a:bodyPr/>
        <a:lstStyle/>
        <a:p>
          <a:endParaRPr lang="ru-RU"/>
        </a:p>
      </dgm:t>
    </dgm:pt>
    <dgm:pt modelId="{526F70EC-AD89-4B36-B4F6-6F6AF47435AD}">
      <dgm:prSet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l"/>
          <a:endParaRPr lang="ru-RU" sz="900" b="1" dirty="0" smtClean="0"/>
        </a:p>
      </dgm:t>
    </dgm:pt>
    <dgm:pt modelId="{D3F88C14-4243-4948-8661-9A7F7EFF066B}" type="parTrans" cxnId="{96F5BD03-5D8E-4FD9-98D1-AF3BBD86FD1E}">
      <dgm:prSet/>
      <dgm:spPr/>
      <dgm:t>
        <a:bodyPr/>
        <a:lstStyle/>
        <a:p>
          <a:endParaRPr lang="ru-RU"/>
        </a:p>
      </dgm:t>
    </dgm:pt>
    <dgm:pt modelId="{83F00F2D-87BC-4054-B1FF-F351B75158A8}" type="sibTrans" cxnId="{96F5BD03-5D8E-4FD9-98D1-AF3BBD86FD1E}">
      <dgm:prSet/>
      <dgm:spPr/>
      <dgm:t>
        <a:bodyPr/>
        <a:lstStyle/>
        <a:p>
          <a:endParaRPr lang="ru-RU"/>
        </a:p>
      </dgm:t>
    </dgm:pt>
    <dgm:pt modelId="{313456E8-B61A-4E43-A586-4997CA7C42BD}">
      <dgm:prSet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r>
            <a:rPr lang="ru-RU" sz="900" b="1" dirty="0" smtClean="0"/>
            <a:t>1 район</a:t>
          </a:r>
          <a:endParaRPr lang="ru-RU" sz="900" b="1" dirty="0"/>
        </a:p>
      </dgm:t>
    </dgm:pt>
    <dgm:pt modelId="{3FE89281-B82E-4506-84B5-129A6A245722}" type="parTrans" cxnId="{2E858DD2-1FE6-46C1-9AAE-91067D16505E}">
      <dgm:prSet/>
      <dgm:spPr/>
      <dgm:t>
        <a:bodyPr/>
        <a:lstStyle/>
        <a:p>
          <a:endParaRPr lang="ru-RU"/>
        </a:p>
      </dgm:t>
    </dgm:pt>
    <dgm:pt modelId="{03887CD7-8C6C-42DB-A397-5412931D3E64}" type="sibTrans" cxnId="{2E858DD2-1FE6-46C1-9AAE-91067D16505E}">
      <dgm:prSet/>
      <dgm:spPr/>
      <dgm:t>
        <a:bodyPr/>
        <a:lstStyle/>
        <a:p>
          <a:endParaRPr lang="ru-RU"/>
        </a:p>
      </dgm:t>
    </dgm:pt>
    <dgm:pt modelId="{12186CEB-D08E-4EC9-9C69-D6D115FE805A}">
      <dgm:prSet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 algn="ctr"/>
          <a:endParaRPr lang="ru-RU" sz="900" b="1" dirty="0"/>
        </a:p>
      </dgm:t>
    </dgm:pt>
    <dgm:pt modelId="{69BBAC6C-53F9-439F-9DA2-BBDAEE71790B}" type="parTrans" cxnId="{F0F44644-039C-4BB7-BBEB-4E065D6CF66A}">
      <dgm:prSet/>
      <dgm:spPr/>
      <dgm:t>
        <a:bodyPr/>
        <a:lstStyle/>
        <a:p>
          <a:endParaRPr lang="ru-RU"/>
        </a:p>
      </dgm:t>
    </dgm:pt>
    <dgm:pt modelId="{A4D59072-DFA0-4578-8A08-059C61829E6C}" type="sibTrans" cxnId="{F0F44644-039C-4BB7-BBEB-4E065D6CF66A}">
      <dgm:prSet/>
      <dgm:spPr/>
      <dgm:t>
        <a:bodyPr/>
        <a:lstStyle/>
        <a:p>
          <a:endParaRPr lang="ru-RU"/>
        </a:p>
      </dgm:t>
    </dgm:pt>
    <dgm:pt modelId="{36E881FB-3C57-4DEA-A486-E3788860693F}" type="pres">
      <dgm:prSet presAssocID="{44D652A1-5736-4427-A24A-301142DF8D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C8094F-2875-41F7-98C9-0CEA1FDF4532}" type="pres">
      <dgm:prSet presAssocID="{BF7FCA13-CB67-4C4C-BCCE-D556CE3FCBC8}" presName="composite" presStyleCnt="0"/>
      <dgm:spPr/>
    </dgm:pt>
    <dgm:pt modelId="{3011B325-AEB6-4044-9CBD-F4634D991D67}" type="pres">
      <dgm:prSet presAssocID="{BF7FCA13-CB67-4C4C-BCCE-D556CE3FCBC8}" presName="parTx" presStyleLbl="alignNode1" presStyleIdx="0" presStyleCnt="5" custScaleY="100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8AE08-FB60-4FE2-B52D-090C2FC1BCB7}" type="pres">
      <dgm:prSet presAssocID="{BF7FCA13-CB67-4C4C-BCCE-D556CE3FCBC8}" presName="desTx" presStyleLbl="alignAccFollowNode1" presStyleIdx="0" presStyleCnt="5" custScaleY="97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108F8-513E-4245-8B46-96548DE16046}" type="pres">
      <dgm:prSet presAssocID="{40EB808B-D3D8-4B0D-9758-E2225BA7F35C}" presName="space" presStyleCnt="0"/>
      <dgm:spPr/>
    </dgm:pt>
    <dgm:pt modelId="{8CC7EEA0-8898-4322-B2DE-16D1AA70194E}" type="pres">
      <dgm:prSet presAssocID="{1DEC02F8-D500-40A4-B921-555F62321A4A}" presName="composite" presStyleCnt="0"/>
      <dgm:spPr/>
    </dgm:pt>
    <dgm:pt modelId="{8A2A253E-C256-425B-842F-9D0DE7F0B114}" type="pres">
      <dgm:prSet presAssocID="{1DEC02F8-D500-40A4-B921-555F62321A4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AB276-E8CE-492D-BCCD-68866C4B2FAA}" type="pres">
      <dgm:prSet presAssocID="{1DEC02F8-D500-40A4-B921-555F62321A4A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BA86ED-A919-4A38-9868-E4983A6B7893}" type="pres">
      <dgm:prSet presAssocID="{55388083-1508-464A-BB39-6A2F1B1C77A0}" presName="space" presStyleCnt="0"/>
      <dgm:spPr/>
    </dgm:pt>
    <dgm:pt modelId="{BB3AFE65-7544-4F74-81B1-FE274907FCC1}" type="pres">
      <dgm:prSet presAssocID="{EB18E120-06FF-4CD3-8134-F10FEB6EE071}" presName="composite" presStyleCnt="0"/>
      <dgm:spPr/>
    </dgm:pt>
    <dgm:pt modelId="{DF360F22-9E84-4779-B6E6-20EEE7FAC689}" type="pres">
      <dgm:prSet presAssocID="{EB18E120-06FF-4CD3-8134-F10FEB6EE071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5D54C0-EC33-47A0-BA68-AC3E2974BF8C}" type="pres">
      <dgm:prSet presAssocID="{EB18E120-06FF-4CD3-8134-F10FEB6EE071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0CBD1-5C01-4CC1-A31B-2C8A7BA4F72D}" type="pres">
      <dgm:prSet presAssocID="{A383CD0A-BD70-4720-B66C-FA8863D7BB0A}" presName="space" presStyleCnt="0"/>
      <dgm:spPr/>
    </dgm:pt>
    <dgm:pt modelId="{DE8608FE-7D51-4F45-9AA5-7C598876E451}" type="pres">
      <dgm:prSet presAssocID="{A18A0F94-F8C9-457D-9EDE-8C6848D8E1FC}" presName="composite" presStyleCnt="0"/>
      <dgm:spPr/>
    </dgm:pt>
    <dgm:pt modelId="{24C9ED27-AB6F-4D5E-8A35-A9ED26645FA3}" type="pres">
      <dgm:prSet presAssocID="{A18A0F94-F8C9-457D-9EDE-8C6848D8E1FC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AA309-38F1-4CC2-9BE5-848942520C82}" type="pres">
      <dgm:prSet presAssocID="{A18A0F94-F8C9-457D-9EDE-8C6848D8E1FC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A187D6-6BA3-46C7-A32D-A48F782951C2}" type="pres">
      <dgm:prSet presAssocID="{27ABBD19-16CA-41B0-9E1D-EA27F82DD432}" presName="space" presStyleCnt="0"/>
      <dgm:spPr/>
    </dgm:pt>
    <dgm:pt modelId="{6FFB3643-FADC-4DAE-9340-8D60544E8005}" type="pres">
      <dgm:prSet presAssocID="{BC1A3C3C-EDB0-4676-96CE-39F523700428}" presName="composite" presStyleCnt="0"/>
      <dgm:spPr/>
    </dgm:pt>
    <dgm:pt modelId="{68472F5C-504B-4D1A-929E-1E81924E7B34}" type="pres">
      <dgm:prSet presAssocID="{BC1A3C3C-EDB0-4676-96CE-39F523700428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00E21-D3CD-49CF-90E6-C871B9F41E22}" type="pres">
      <dgm:prSet presAssocID="{BC1A3C3C-EDB0-4676-96CE-39F523700428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116A8-5661-4F60-BA65-1F5B8C7BE67B}" type="presOf" srcId="{76B480A6-5A8B-4192-99D0-1F0D62BECB53}" destId="{695D54C0-EC33-47A0-BA68-AC3E2974BF8C}" srcOrd="0" destOrd="2" presId="urn:microsoft.com/office/officeart/2005/8/layout/hList1"/>
    <dgm:cxn modelId="{BFB927E8-5904-4DBE-8E94-5D6F2433BC67}" srcId="{EB18E120-06FF-4CD3-8134-F10FEB6EE071}" destId="{898F00DD-D442-45A9-9DCE-EA059CDA4899}" srcOrd="4" destOrd="0" parTransId="{75CB2216-86AF-4141-80BC-7165019ACA24}" sibTransId="{9807F0D1-398C-454C-BF1B-7E2D95D64751}"/>
    <dgm:cxn modelId="{951A6135-57C7-400E-ADA4-73601D6B4855}" srcId="{1DEC02F8-D500-40A4-B921-555F62321A4A}" destId="{3170D71E-7503-47C3-9584-9F8C8D5756A3}" srcOrd="0" destOrd="0" parTransId="{F44D54B6-B998-41A9-A9B3-EEF3EAE0FAFD}" sibTransId="{37092B2E-F03E-49D4-822E-96D893F855BB}"/>
    <dgm:cxn modelId="{9780C235-8252-4ABA-9A7B-A8FE96ADFC62}" srcId="{EB18E120-06FF-4CD3-8134-F10FEB6EE071}" destId="{AAD262D2-5452-4D46-9E96-C6171D12993A}" srcOrd="3" destOrd="0" parTransId="{53E47C74-9CD4-483E-80C5-A12357EEA999}" sibTransId="{9027F0C2-E1C8-47D7-B084-B8F8272DC7A6}"/>
    <dgm:cxn modelId="{38B0CA14-3C67-4132-B019-52B4E69FBC86}" type="presOf" srcId="{B986C609-90A0-4164-AFBA-45366084FF53}" destId="{3D48AE08-FB60-4FE2-B52D-090C2FC1BCB7}" srcOrd="0" destOrd="2" presId="urn:microsoft.com/office/officeart/2005/8/layout/hList1"/>
    <dgm:cxn modelId="{2FA92E5A-FACE-4016-9491-D69E0CF5E883}" type="presOf" srcId="{9214186C-A1D9-4AAF-9F75-931E127D2EF7}" destId="{C47AB276-E8CE-492D-BCCD-68866C4B2FAA}" srcOrd="0" destOrd="1" presId="urn:microsoft.com/office/officeart/2005/8/layout/hList1"/>
    <dgm:cxn modelId="{2CCD0F7F-49FD-470B-A193-7DDB9386D259}" type="presOf" srcId="{2F92188E-1CC0-4C1B-9989-1FB3B25B382A}" destId="{FE8AA309-38F1-4CC2-9BE5-848942520C82}" srcOrd="0" destOrd="1" presId="urn:microsoft.com/office/officeart/2005/8/layout/hList1"/>
    <dgm:cxn modelId="{7ECDED90-0D21-4698-97E6-67A6BAAAD365}" type="presOf" srcId="{BF7FCA13-CB67-4C4C-BCCE-D556CE3FCBC8}" destId="{3011B325-AEB6-4044-9CBD-F4634D991D67}" srcOrd="0" destOrd="0" presId="urn:microsoft.com/office/officeart/2005/8/layout/hList1"/>
    <dgm:cxn modelId="{E32EEEB9-3BBB-4C07-AB87-6074E57B71CA}" srcId="{EB18E120-06FF-4CD3-8134-F10FEB6EE071}" destId="{2973A4E4-333D-4BF0-BD6A-C465480E2F1D}" srcOrd="0" destOrd="0" parTransId="{BC63BC44-3776-403A-B60B-0C7225E25EA0}" sibTransId="{0D529965-83A1-4A29-885F-BFD9AB3AC4DE}"/>
    <dgm:cxn modelId="{68B807FD-07BD-444E-8A50-92626C740AEE}" type="presOf" srcId="{42D8A58F-08F6-4427-B26E-0E8D0379456C}" destId="{1B600E21-D3CD-49CF-90E6-C871B9F41E22}" srcOrd="0" destOrd="1" presId="urn:microsoft.com/office/officeart/2005/8/layout/hList1"/>
    <dgm:cxn modelId="{917370AA-6DA9-4D1F-800A-BE7727F83A3A}" type="presOf" srcId="{81C11BCB-14A0-4A4C-9C38-F8E272DF4086}" destId="{3D48AE08-FB60-4FE2-B52D-090C2FC1BCB7}" srcOrd="0" destOrd="1" presId="urn:microsoft.com/office/officeart/2005/8/layout/hList1"/>
    <dgm:cxn modelId="{96F5BD03-5D8E-4FD9-98D1-AF3BBD86FD1E}" srcId="{BC1A3C3C-EDB0-4676-96CE-39F523700428}" destId="{526F70EC-AD89-4B36-B4F6-6F6AF47435AD}" srcOrd="4" destOrd="0" parTransId="{D3F88C14-4243-4948-8661-9A7F7EFF066B}" sibTransId="{83F00F2D-87BC-4054-B1FF-F351B75158A8}"/>
    <dgm:cxn modelId="{1F894A29-F957-48B1-874C-183406590BDE}" type="presOf" srcId="{EB18E120-06FF-4CD3-8134-F10FEB6EE071}" destId="{DF360F22-9E84-4779-B6E6-20EEE7FAC689}" srcOrd="0" destOrd="0" presId="urn:microsoft.com/office/officeart/2005/8/layout/hList1"/>
    <dgm:cxn modelId="{0F5044E0-CE55-4EC6-A26A-BF2150FEDDED}" srcId="{EB18E120-06FF-4CD3-8134-F10FEB6EE071}" destId="{76B480A6-5A8B-4192-99D0-1F0D62BECB53}" srcOrd="2" destOrd="0" parTransId="{C032FE87-BD32-4C69-98BD-3B06693F5157}" sibTransId="{CD53320A-222C-41CA-B186-FAF067CC3C97}"/>
    <dgm:cxn modelId="{F435628E-7D8F-4140-9AB3-8FFA9AEBCD73}" srcId="{A18A0F94-F8C9-457D-9EDE-8C6848D8E1FC}" destId="{51224ECB-56C0-4B4E-965B-1928CA817745}" srcOrd="0" destOrd="0" parTransId="{F80432EF-595D-4225-9B1E-3482B1B7A4A7}" sibTransId="{B8F9B080-BFC9-4B91-90C4-CE71F5D2DDD0}"/>
    <dgm:cxn modelId="{4BA76CF5-6AEE-4BC8-9B51-17ADB38076E1}" srcId="{A18A0F94-F8C9-457D-9EDE-8C6848D8E1FC}" destId="{2F92188E-1CC0-4C1B-9989-1FB3B25B382A}" srcOrd="1" destOrd="0" parTransId="{A4A0C4D6-C6E3-422C-8E59-A3BC5F8C0F09}" sibTransId="{7EFA5AE9-AF3E-40CA-9B06-711735B121CC}"/>
    <dgm:cxn modelId="{32CC9499-E766-45BB-9777-8AEA29D88031}" type="presOf" srcId="{BCBEB26E-1917-42B9-B990-C224D9F406AE}" destId="{C47AB276-E8CE-492D-BCCD-68866C4B2FAA}" srcOrd="0" destOrd="3" presId="urn:microsoft.com/office/officeart/2005/8/layout/hList1"/>
    <dgm:cxn modelId="{491329BB-1A19-45B4-8CE0-944E0BE7E8F9}" srcId="{1DEC02F8-D500-40A4-B921-555F62321A4A}" destId="{BCBEB26E-1917-42B9-B990-C224D9F406AE}" srcOrd="3" destOrd="0" parTransId="{7031A295-4E42-488E-A936-6013F26CDDD7}" sibTransId="{BEB84340-4E9B-43AD-8CDD-406EA4CF1EC3}"/>
    <dgm:cxn modelId="{07BF49F5-3963-4ED1-82AD-E931FCEE0AA3}" type="presOf" srcId="{2973A4E4-333D-4BF0-BD6A-C465480E2F1D}" destId="{695D54C0-EC33-47A0-BA68-AC3E2974BF8C}" srcOrd="0" destOrd="0" presId="urn:microsoft.com/office/officeart/2005/8/layout/hList1"/>
    <dgm:cxn modelId="{FD3E1A26-6033-4728-B30F-8198F59084B9}" type="presOf" srcId="{81C2D0B1-9DA1-40C5-ABBA-01BAB1CF6DE4}" destId="{1B600E21-D3CD-49CF-90E6-C871B9F41E22}" srcOrd="0" destOrd="3" presId="urn:microsoft.com/office/officeart/2005/8/layout/hList1"/>
    <dgm:cxn modelId="{691175A3-1486-4D1E-B9EE-35D94C81976F}" srcId="{BC1A3C3C-EDB0-4676-96CE-39F523700428}" destId="{42D8A58F-08F6-4427-B26E-0E8D0379456C}" srcOrd="1" destOrd="0" parTransId="{33225B7C-C88B-4480-AED0-DF89B75D55E2}" sibTransId="{2F724A58-2A69-4D12-A81A-C2EBAC75167F}"/>
    <dgm:cxn modelId="{F30BB07F-AFEF-4E20-B4E8-17A53EC231BA}" type="presOf" srcId="{D92D0537-5A38-4E32-A799-00F61E8DD53F}" destId="{3D48AE08-FB60-4FE2-B52D-090C2FC1BCB7}" srcOrd="0" destOrd="0" presId="urn:microsoft.com/office/officeart/2005/8/layout/hList1"/>
    <dgm:cxn modelId="{CD0BC830-478D-46C2-8DF7-DE079C957585}" type="presOf" srcId="{A18A0F94-F8C9-457D-9EDE-8C6848D8E1FC}" destId="{24C9ED27-AB6F-4D5E-8A35-A9ED26645FA3}" srcOrd="0" destOrd="0" presId="urn:microsoft.com/office/officeart/2005/8/layout/hList1"/>
    <dgm:cxn modelId="{36CEB2CF-9BAE-4936-AD1B-9EF9D40C4FED}" type="presOf" srcId="{44D652A1-5736-4427-A24A-301142DF8D32}" destId="{36E881FB-3C57-4DEA-A486-E3788860693F}" srcOrd="0" destOrd="0" presId="urn:microsoft.com/office/officeart/2005/8/layout/hList1"/>
    <dgm:cxn modelId="{2775E74F-3D15-470D-BC3F-99A6A641AFED}" type="presOf" srcId="{3170D71E-7503-47C3-9584-9F8C8D5756A3}" destId="{C47AB276-E8CE-492D-BCCD-68866C4B2FAA}" srcOrd="0" destOrd="0" presId="urn:microsoft.com/office/officeart/2005/8/layout/hList1"/>
    <dgm:cxn modelId="{0CB2392B-94F4-4794-8037-578AF943B4EC}" type="presOf" srcId="{1DEC02F8-D500-40A4-B921-555F62321A4A}" destId="{8A2A253E-C256-425B-842F-9D0DE7F0B114}" srcOrd="0" destOrd="0" presId="urn:microsoft.com/office/officeart/2005/8/layout/hList1"/>
    <dgm:cxn modelId="{C4E8EEBC-63E8-49EA-88D7-FE1502F0179C}" srcId="{A18A0F94-F8C9-457D-9EDE-8C6848D8E1FC}" destId="{8885E915-6902-4038-A750-87E3A067CBC2}" srcOrd="2" destOrd="0" parTransId="{2C9AB9F1-C319-4573-8BAB-C4F87B115545}" sibTransId="{88936FBE-FCA1-421F-9784-7DF2ED4F0D27}"/>
    <dgm:cxn modelId="{315AF865-D7E9-4099-B158-2CCA44065006}" srcId="{A18A0F94-F8C9-457D-9EDE-8C6848D8E1FC}" destId="{4B483E5A-63D9-453B-94F6-E7EDECDBB116}" srcOrd="3" destOrd="0" parTransId="{06477845-96C1-40DB-A76A-DBD3F29A82A8}" sibTransId="{C1FA859A-865F-4A13-9E7E-A88C39E7932E}"/>
    <dgm:cxn modelId="{A94EC1B2-19CB-4838-A01F-AF5020486E58}" srcId="{44D652A1-5736-4427-A24A-301142DF8D32}" destId="{EB18E120-06FF-4CD3-8134-F10FEB6EE071}" srcOrd="2" destOrd="0" parTransId="{D098E405-D400-4D19-A600-70A152E7663E}" sibTransId="{A383CD0A-BD70-4720-B66C-FA8863D7BB0A}"/>
    <dgm:cxn modelId="{E68C97C0-09A6-41F2-BF63-39789423D17F}" srcId="{BF7FCA13-CB67-4C4C-BCCE-D556CE3FCBC8}" destId="{81C11BCB-14A0-4A4C-9C38-F8E272DF4086}" srcOrd="1" destOrd="0" parTransId="{CD906462-65A2-496A-A161-885B2C8DCD1E}" sibTransId="{2E08BF3B-569E-4A98-9EF2-886E84599A05}"/>
    <dgm:cxn modelId="{38E2A670-0C3E-4E07-8739-AF5B5C15655E}" srcId="{44D652A1-5736-4427-A24A-301142DF8D32}" destId="{BF7FCA13-CB67-4C4C-BCCE-D556CE3FCBC8}" srcOrd="0" destOrd="0" parTransId="{CC398BA4-569F-46EC-A674-5102144E97FE}" sibTransId="{40EB808B-D3D8-4B0D-9758-E2225BA7F35C}"/>
    <dgm:cxn modelId="{2710B146-63AE-4BCF-B36F-0B51A3D6E560}" type="presOf" srcId="{898F00DD-D442-45A9-9DCE-EA059CDA4899}" destId="{695D54C0-EC33-47A0-BA68-AC3E2974BF8C}" srcOrd="0" destOrd="4" presId="urn:microsoft.com/office/officeart/2005/8/layout/hList1"/>
    <dgm:cxn modelId="{7FC915E6-4393-4BFF-BAEA-4A6BD39AAFD4}" srcId="{BF7FCA13-CB67-4C4C-BCCE-D556CE3FCBC8}" destId="{B986C609-90A0-4164-AFBA-45366084FF53}" srcOrd="2" destOrd="0" parTransId="{E9206675-C17B-4EF8-B47C-1569FCEB4C35}" sibTransId="{5F653E9F-8413-404C-8AA6-E362417D02DA}"/>
    <dgm:cxn modelId="{F0F44644-039C-4BB7-BBEB-4E065D6CF66A}" srcId="{BC1A3C3C-EDB0-4676-96CE-39F523700428}" destId="{12186CEB-D08E-4EC9-9C69-D6D115FE805A}" srcOrd="0" destOrd="0" parTransId="{69BBAC6C-53F9-439F-9DA2-BBDAEE71790B}" sibTransId="{A4D59072-DFA0-4578-8A08-059C61829E6C}"/>
    <dgm:cxn modelId="{C7438FA1-E8D8-4A20-AEC5-5BBEFAECF9B0}" srcId="{BF7FCA13-CB67-4C4C-BCCE-D556CE3FCBC8}" destId="{D92D0537-5A38-4E32-A799-00F61E8DD53F}" srcOrd="0" destOrd="0" parTransId="{06D9142F-9D2F-462A-83A0-B27583128DFC}" sibTransId="{2BDCC547-D184-4392-BBA1-81A9271AA98F}"/>
    <dgm:cxn modelId="{3C567EE3-B1A2-459C-BC75-1A4A5E728DC4}" srcId="{1DEC02F8-D500-40A4-B921-555F62321A4A}" destId="{9214186C-A1D9-4AAF-9F75-931E127D2EF7}" srcOrd="1" destOrd="0" parTransId="{9F93395C-F90F-435D-9DA9-CFED88488173}" sibTransId="{E823CA28-C0F2-425D-99E7-D939D955EB96}"/>
    <dgm:cxn modelId="{3724F04E-D6F5-4287-9B2A-24D455FC12AB}" type="presOf" srcId="{AAD262D2-5452-4D46-9E96-C6171D12993A}" destId="{695D54C0-EC33-47A0-BA68-AC3E2974BF8C}" srcOrd="0" destOrd="3" presId="urn:microsoft.com/office/officeart/2005/8/layout/hList1"/>
    <dgm:cxn modelId="{D43709A0-49A0-4F8D-8D74-EB3BC840A129}" type="presOf" srcId="{BC1A3C3C-EDB0-4676-96CE-39F523700428}" destId="{68472F5C-504B-4D1A-929E-1E81924E7B34}" srcOrd="0" destOrd="0" presId="urn:microsoft.com/office/officeart/2005/8/layout/hList1"/>
    <dgm:cxn modelId="{04FE395E-92DF-4427-96F8-EC143924B15F}" srcId="{44D652A1-5736-4427-A24A-301142DF8D32}" destId="{BC1A3C3C-EDB0-4676-96CE-39F523700428}" srcOrd="4" destOrd="0" parTransId="{EC6778F1-6ADA-4772-86F6-12FEF98ECA9D}" sibTransId="{BA47502F-03EB-4BE8-81D7-2A4614468FFB}"/>
    <dgm:cxn modelId="{2E858DD2-1FE6-46C1-9AAE-91067D16505E}" srcId="{BC1A3C3C-EDB0-4676-96CE-39F523700428}" destId="{313456E8-B61A-4E43-A586-4997CA7C42BD}" srcOrd="2" destOrd="0" parTransId="{3FE89281-B82E-4506-84B5-129A6A245722}" sibTransId="{03887CD7-8C6C-42DB-A397-5412931D3E64}"/>
    <dgm:cxn modelId="{712CCEB5-6136-4102-81D9-1A5AC5B07AF7}" type="presOf" srcId="{8885E915-6902-4038-A750-87E3A067CBC2}" destId="{FE8AA309-38F1-4CC2-9BE5-848942520C82}" srcOrd="0" destOrd="2" presId="urn:microsoft.com/office/officeart/2005/8/layout/hList1"/>
    <dgm:cxn modelId="{5CB97DCB-A1C4-41D2-8BF6-1F5D6931F561}" type="presOf" srcId="{12186CEB-D08E-4EC9-9C69-D6D115FE805A}" destId="{1B600E21-D3CD-49CF-90E6-C871B9F41E22}" srcOrd="0" destOrd="0" presId="urn:microsoft.com/office/officeart/2005/8/layout/hList1"/>
    <dgm:cxn modelId="{41C62E40-33C5-4F25-88E5-21A805C93B3B}" type="presOf" srcId="{4B483E5A-63D9-453B-94F6-E7EDECDBB116}" destId="{FE8AA309-38F1-4CC2-9BE5-848942520C82}" srcOrd="0" destOrd="3" presId="urn:microsoft.com/office/officeart/2005/8/layout/hList1"/>
    <dgm:cxn modelId="{E2718D25-D10A-4912-B399-D4452699FB80}" srcId="{EB18E120-06FF-4CD3-8134-F10FEB6EE071}" destId="{5DCDFD0D-72E0-4952-8EDD-8AB1724AF9BD}" srcOrd="1" destOrd="0" parTransId="{38F98A66-0FFD-46B4-974E-7E28C5B07344}" sibTransId="{1B2E504B-6197-4BE3-97C6-88FD46E089E6}"/>
    <dgm:cxn modelId="{7A84F965-16CF-4774-8C70-C9AAE3FCAC15}" srcId="{1DEC02F8-D500-40A4-B921-555F62321A4A}" destId="{48E401A9-933E-4422-990E-35DCF2315874}" srcOrd="2" destOrd="0" parTransId="{DA42CA9A-2278-44C9-8536-F572142F5207}" sibTransId="{94A255A3-2E8F-4624-9EC3-2671C5E2D296}"/>
    <dgm:cxn modelId="{9DF18159-26CD-4793-AB7A-0654E181F099}" srcId="{BF7FCA13-CB67-4C4C-BCCE-D556CE3FCBC8}" destId="{057A9CC4-08D8-44C3-ADA2-CB57C9B43157}" srcOrd="3" destOrd="0" parTransId="{BB3422E8-397B-4396-82B8-8FA127C97069}" sibTransId="{36980555-03A1-4005-9B82-C91316F1F152}"/>
    <dgm:cxn modelId="{62F8CC36-3412-4DE3-A3B6-FD04F953C809}" type="presOf" srcId="{526F70EC-AD89-4B36-B4F6-6F6AF47435AD}" destId="{1B600E21-D3CD-49CF-90E6-C871B9F41E22}" srcOrd="0" destOrd="4" presId="urn:microsoft.com/office/officeart/2005/8/layout/hList1"/>
    <dgm:cxn modelId="{9CB76FAA-4AF5-4F5F-83A2-88A1EDA1F93D}" type="presOf" srcId="{5DCDFD0D-72E0-4952-8EDD-8AB1724AF9BD}" destId="{695D54C0-EC33-47A0-BA68-AC3E2974BF8C}" srcOrd="0" destOrd="1" presId="urn:microsoft.com/office/officeart/2005/8/layout/hList1"/>
    <dgm:cxn modelId="{59C4AD9D-C479-40B5-AAB3-8FE8B478193D}" srcId="{BC1A3C3C-EDB0-4676-96CE-39F523700428}" destId="{81C2D0B1-9DA1-40C5-ABBA-01BAB1CF6DE4}" srcOrd="3" destOrd="0" parTransId="{37DECA57-4A8B-4C46-BE0F-460E9AC1DB76}" sibTransId="{6DE8614A-DF3C-481F-96FF-E1C65611869C}"/>
    <dgm:cxn modelId="{71EBC2C2-A462-444B-8837-182B3AB0576B}" type="presOf" srcId="{51224ECB-56C0-4B4E-965B-1928CA817745}" destId="{FE8AA309-38F1-4CC2-9BE5-848942520C82}" srcOrd="0" destOrd="0" presId="urn:microsoft.com/office/officeart/2005/8/layout/hList1"/>
    <dgm:cxn modelId="{E322B661-3C12-40D0-BBB8-9E2BF974C6B7}" srcId="{44D652A1-5736-4427-A24A-301142DF8D32}" destId="{1DEC02F8-D500-40A4-B921-555F62321A4A}" srcOrd="1" destOrd="0" parTransId="{B4CEC0BC-E754-4250-9E26-58AD3BB311FF}" sibTransId="{55388083-1508-464A-BB39-6A2F1B1C77A0}"/>
    <dgm:cxn modelId="{61B373C3-16CE-4D94-A40A-6F0F8004EB79}" type="presOf" srcId="{057A9CC4-08D8-44C3-ADA2-CB57C9B43157}" destId="{3D48AE08-FB60-4FE2-B52D-090C2FC1BCB7}" srcOrd="0" destOrd="3" presId="urn:microsoft.com/office/officeart/2005/8/layout/hList1"/>
    <dgm:cxn modelId="{5406F98A-20D3-4AF5-8276-BA8C5CF4FABF}" srcId="{44D652A1-5736-4427-A24A-301142DF8D32}" destId="{A18A0F94-F8C9-457D-9EDE-8C6848D8E1FC}" srcOrd="3" destOrd="0" parTransId="{91D20C8E-7D90-48AB-8E26-368A6A4C3DD1}" sibTransId="{27ABBD19-16CA-41B0-9E1D-EA27F82DD432}"/>
    <dgm:cxn modelId="{C98BE222-8C16-4C89-B2F3-09F399925B1E}" type="presOf" srcId="{313456E8-B61A-4E43-A586-4997CA7C42BD}" destId="{1B600E21-D3CD-49CF-90E6-C871B9F41E22}" srcOrd="0" destOrd="2" presId="urn:microsoft.com/office/officeart/2005/8/layout/hList1"/>
    <dgm:cxn modelId="{5EDE9906-3198-43C0-8EC3-044A8FF134CF}" type="presOf" srcId="{48E401A9-933E-4422-990E-35DCF2315874}" destId="{C47AB276-E8CE-492D-BCCD-68866C4B2FAA}" srcOrd="0" destOrd="2" presId="urn:microsoft.com/office/officeart/2005/8/layout/hList1"/>
    <dgm:cxn modelId="{34E404C7-7B2C-4D77-963E-197C194FF3FE}" type="presParOf" srcId="{36E881FB-3C57-4DEA-A486-E3788860693F}" destId="{F4C8094F-2875-41F7-98C9-0CEA1FDF4532}" srcOrd="0" destOrd="0" presId="urn:microsoft.com/office/officeart/2005/8/layout/hList1"/>
    <dgm:cxn modelId="{29C6DFE6-0E16-4A97-A27C-EDD84E7A566A}" type="presParOf" srcId="{F4C8094F-2875-41F7-98C9-0CEA1FDF4532}" destId="{3011B325-AEB6-4044-9CBD-F4634D991D67}" srcOrd="0" destOrd="0" presId="urn:microsoft.com/office/officeart/2005/8/layout/hList1"/>
    <dgm:cxn modelId="{0C6469EF-4FF6-48B3-B447-71DEDB8D1FDD}" type="presParOf" srcId="{F4C8094F-2875-41F7-98C9-0CEA1FDF4532}" destId="{3D48AE08-FB60-4FE2-B52D-090C2FC1BCB7}" srcOrd="1" destOrd="0" presId="urn:microsoft.com/office/officeart/2005/8/layout/hList1"/>
    <dgm:cxn modelId="{36A8357A-4763-47C4-B342-F1740D9EAD59}" type="presParOf" srcId="{36E881FB-3C57-4DEA-A486-E3788860693F}" destId="{C9A108F8-513E-4245-8B46-96548DE16046}" srcOrd="1" destOrd="0" presId="urn:microsoft.com/office/officeart/2005/8/layout/hList1"/>
    <dgm:cxn modelId="{AE1F65FD-C4A4-49C7-BF9A-0059E1AD9533}" type="presParOf" srcId="{36E881FB-3C57-4DEA-A486-E3788860693F}" destId="{8CC7EEA0-8898-4322-B2DE-16D1AA70194E}" srcOrd="2" destOrd="0" presId="urn:microsoft.com/office/officeart/2005/8/layout/hList1"/>
    <dgm:cxn modelId="{41293E5D-E249-444C-A97F-0EBD230692AD}" type="presParOf" srcId="{8CC7EEA0-8898-4322-B2DE-16D1AA70194E}" destId="{8A2A253E-C256-425B-842F-9D0DE7F0B114}" srcOrd="0" destOrd="0" presId="urn:microsoft.com/office/officeart/2005/8/layout/hList1"/>
    <dgm:cxn modelId="{38DDF3ED-F2C1-4883-8256-BD019C4E2A36}" type="presParOf" srcId="{8CC7EEA0-8898-4322-B2DE-16D1AA70194E}" destId="{C47AB276-E8CE-492D-BCCD-68866C4B2FAA}" srcOrd="1" destOrd="0" presId="urn:microsoft.com/office/officeart/2005/8/layout/hList1"/>
    <dgm:cxn modelId="{E0804887-90D6-4F0E-B1EE-D12944F3635A}" type="presParOf" srcId="{36E881FB-3C57-4DEA-A486-E3788860693F}" destId="{ECBA86ED-A919-4A38-9868-E4983A6B7893}" srcOrd="3" destOrd="0" presId="urn:microsoft.com/office/officeart/2005/8/layout/hList1"/>
    <dgm:cxn modelId="{BA12EBAE-D22A-42B2-87A7-7F8B89F91555}" type="presParOf" srcId="{36E881FB-3C57-4DEA-A486-E3788860693F}" destId="{BB3AFE65-7544-4F74-81B1-FE274907FCC1}" srcOrd="4" destOrd="0" presId="urn:microsoft.com/office/officeart/2005/8/layout/hList1"/>
    <dgm:cxn modelId="{E41ABB22-B624-4B67-95DB-6A89D6C0F3A3}" type="presParOf" srcId="{BB3AFE65-7544-4F74-81B1-FE274907FCC1}" destId="{DF360F22-9E84-4779-B6E6-20EEE7FAC689}" srcOrd="0" destOrd="0" presId="urn:microsoft.com/office/officeart/2005/8/layout/hList1"/>
    <dgm:cxn modelId="{130189F7-2D39-4F49-9EF2-020F5300BE42}" type="presParOf" srcId="{BB3AFE65-7544-4F74-81B1-FE274907FCC1}" destId="{695D54C0-EC33-47A0-BA68-AC3E2974BF8C}" srcOrd="1" destOrd="0" presId="urn:microsoft.com/office/officeart/2005/8/layout/hList1"/>
    <dgm:cxn modelId="{2B63AB11-2E06-4D11-9A32-8610D448F47A}" type="presParOf" srcId="{36E881FB-3C57-4DEA-A486-E3788860693F}" destId="{D000CBD1-5C01-4CC1-A31B-2C8A7BA4F72D}" srcOrd="5" destOrd="0" presId="urn:microsoft.com/office/officeart/2005/8/layout/hList1"/>
    <dgm:cxn modelId="{9BCE67BB-901C-4DA8-A246-03105B16D326}" type="presParOf" srcId="{36E881FB-3C57-4DEA-A486-E3788860693F}" destId="{DE8608FE-7D51-4F45-9AA5-7C598876E451}" srcOrd="6" destOrd="0" presId="urn:microsoft.com/office/officeart/2005/8/layout/hList1"/>
    <dgm:cxn modelId="{CB61C6DE-DF4F-44F6-A955-B8AF4261AF6E}" type="presParOf" srcId="{DE8608FE-7D51-4F45-9AA5-7C598876E451}" destId="{24C9ED27-AB6F-4D5E-8A35-A9ED26645FA3}" srcOrd="0" destOrd="0" presId="urn:microsoft.com/office/officeart/2005/8/layout/hList1"/>
    <dgm:cxn modelId="{09B9BD46-1ECE-4D3F-9EED-50AADD7DDE64}" type="presParOf" srcId="{DE8608FE-7D51-4F45-9AA5-7C598876E451}" destId="{FE8AA309-38F1-4CC2-9BE5-848942520C82}" srcOrd="1" destOrd="0" presId="urn:microsoft.com/office/officeart/2005/8/layout/hList1"/>
    <dgm:cxn modelId="{F1D3A3CA-251E-4924-A6A9-A392533217C1}" type="presParOf" srcId="{36E881FB-3C57-4DEA-A486-E3788860693F}" destId="{3FA187D6-6BA3-46C7-A32D-A48F782951C2}" srcOrd="7" destOrd="0" presId="urn:microsoft.com/office/officeart/2005/8/layout/hList1"/>
    <dgm:cxn modelId="{3FFD78DB-2718-4B69-B293-E2F4C1FD0D98}" type="presParOf" srcId="{36E881FB-3C57-4DEA-A486-E3788860693F}" destId="{6FFB3643-FADC-4DAE-9340-8D60544E8005}" srcOrd="8" destOrd="0" presId="urn:microsoft.com/office/officeart/2005/8/layout/hList1"/>
    <dgm:cxn modelId="{9B66003B-A8AD-4D18-A58F-7DD5A3436B1E}" type="presParOf" srcId="{6FFB3643-FADC-4DAE-9340-8D60544E8005}" destId="{68472F5C-504B-4D1A-929E-1E81924E7B34}" srcOrd="0" destOrd="0" presId="urn:microsoft.com/office/officeart/2005/8/layout/hList1"/>
    <dgm:cxn modelId="{0E2CC6DA-6A3E-4C97-8C32-13CD722D645B}" type="presParOf" srcId="{6FFB3643-FADC-4DAE-9340-8D60544E8005}" destId="{1B600E21-D3CD-49CF-90E6-C871B9F41E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043A7-B3E8-44CA-872F-CA6C58DE5E45}">
      <dsp:nvSpPr>
        <dsp:cNvPr id="0" name=""/>
        <dsp:cNvSpPr/>
      </dsp:nvSpPr>
      <dsp:spPr>
        <a:xfrm>
          <a:off x="0" y="10255"/>
          <a:ext cx="8856662" cy="46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уведомительный порядок включения медицинских организаций любой организационно-правовой формы </a:t>
          </a:r>
          <a:endParaRPr lang="ru-RU" sz="1200" b="1" kern="1200" dirty="0"/>
        </a:p>
      </dsp:txBody>
      <dsp:txXfrm>
        <a:off x="22846" y="33101"/>
        <a:ext cx="8810970" cy="422308"/>
      </dsp:txXfrm>
    </dsp:sp>
    <dsp:sp modelId="{5C6DAB13-6BDB-438E-B03B-A0FD8AFC1C77}">
      <dsp:nvSpPr>
        <dsp:cNvPr id="0" name=""/>
        <dsp:cNvSpPr/>
      </dsp:nvSpPr>
      <dsp:spPr>
        <a:xfrm>
          <a:off x="0" y="560512"/>
          <a:ext cx="8856662" cy="46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оплата медицинской помощи осуществляется по полному тарифу</a:t>
          </a:r>
          <a:endParaRPr lang="ru-RU" sz="1200" b="1" kern="1200" dirty="0"/>
        </a:p>
      </dsp:txBody>
      <dsp:txXfrm>
        <a:off x="22846" y="583358"/>
        <a:ext cx="8810970" cy="422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11B325-AEB6-4044-9CBD-F4634D991D67}">
      <dsp:nvSpPr>
        <dsp:cNvPr id="0" name=""/>
        <dsp:cNvSpPr/>
      </dsp:nvSpPr>
      <dsp:spPr>
        <a:xfrm>
          <a:off x="4007" y="22171"/>
          <a:ext cx="1536219" cy="48343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9525" cap="flat" cmpd="sng" algn="ctr">
          <a:solidFill>
            <a:srgbClr val="4274B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bg1"/>
              </a:solidFill>
            </a:rPr>
            <a:t>ООО «Городские поликлиники» </a:t>
          </a:r>
          <a:endParaRPr lang="ru-RU" sz="1000" b="1" kern="1200" dirty="0">
            <a:solidFill>
              <a:schemeClr val="bg1"/>
            </a:solidFill>
          </a:endParaRPr>
        </a:p>
      </dsp:txBody>
      <dsp:txXfrm>
        <a:off x="4007" y="22171"/>
        <a:ext cx="1536219" cy="483433"/>
      </dsp:txXfrm>
    </dsp:sp>
    <dsp:sp modelId="{3D48AE08-FB60-4FE2-B52D-090C2FC1BCB7}">
      <dsp:nvSpPr>
        <dsp:cNvPr id="0" name=""/>
        <dsp:cNvSpPr/>
      </dsp:nvSpPr>
      <dsp:spPr>
        <a:xfrm>
          <a:off x="4007" y="520242"/>
          <a:ext cx="1536219" cy="1113769"/>
        </a:xfrm>
        <a:prstGeom prst="rect">
          <a:avLst/>
        </a:prstGeom>
        <a:solidFill>
          <a:schemeClr val="accent5">
            <a:lumMod val="9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с 2013 года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3 района 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13 433 человек прикрепленного населения (взрослые и дети)</a:t>
          </a:r>
          <a:endParaRPr lang="ru-RU" sz="900" b="1" kern="1200" dirty="0"/>
        </a:p>
      </dsp:txBody>
      <dsp:txXfrm>
        <a:off x="4007" y="520242"/>
        <a:ext cx="1536219" cy="1113769"/>
      </dsp:txXfrm>
    </dsp:sp>
    <dsp:sp modelId="{8A2A253E-C256-425B-842F-9D0DE7F0B114}">
      <dsp:nvSpPr>
        <dsp:cNvPr id="0" name=""/>
        <dsp:cNvSpPr/>
      </dsp:nvSpPr>
      <dsp:spPr>
        <a:xfrm>
          <a:off x="1755297" y="14853"/>
          <a:ext cx="1536219" cy="4800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rgbClr val="4274B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ООО «Современная медицина»</a:t>
          </a:r>
          <a:endParaRPr lang="ru-RU" sz="1000" b="1" kern="1200" dirty="0"/>
        </a:p>
      </dsp:txBody>
      <dsp:txXfrm>
        <a:off x="1755297" y="14853"/>
        <a:ext cx="1536219" cy="480010"/>
      </dsp:txXfrm>
    </dsp:sp>
    <dsp:sp modelId="{C47AB276-E8CE-492D-BCCD-68866C4B2FAA}">
      <dsp:nvSpPr>
        <dsp:cNvPr id="0" name=""/>
        <dsp:cNvSpPr/>
      </dsp:nvSpPr>
      <dsp:spPr>
        <a:xfrm>
          <a:off x="1755297" y="494864"/>
          <a:ext cx="1536219" cy="1146466"/>
        </a:xfrm>
        <a:prstGeom prst="rect">
          <a:avLst/>
        </a:prstGeom>
        <a:solidFill>
          <a:schemeClr val="accent5">
            <a:lumMod val="9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с 2013 года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1 район 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66 160 человек прикрепленного взрослого населения</a:t>
          </a:r>
          <a:endParaRPr lang="ru-RU" sz="900" b="1" kern="1200" dirty="0"/>
        </a:p>
      </dsp:txBody>
      <dsp:txXfrm>
        <a:off x="1755297" y="494864"/>
        <a:ext cx="1536219" cy="1146466"/>
      </dsp:txXfrm>
    </dsp:sp>
    <dsp:sp modelId="{DF360F22-9E84-4779-B6E6-20EEE7FAC689}">
      <dsp:nvSpPr>
        <dsp:cNvPr id="0" name=""/>
        <dsp:cNvSpPr/>
      </dsp:nvSpPr>
      <dsp:spPr>
        <a:xfrm>
          <a:off x="3506587" y="14853"/>
          <a:ext cx="1536219" cy="4800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rgbClr val="4274B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ООО «ЦСМ «</a:t>
          </a:r>
          <a:r>
            <a:rPr lang="en-US" sz="1000" b="1" kern="1200" dirty="0" smtClean="0"/>
            <a:t>XXI</a:t>
          </a:r>
          <a:r>
            <a:rPr lang="ru-RU" sz="1000" b="1" kern="1200" dirty="0" smtClean="0"/>
            <a:t>» век</a:t>
          </a:r>
          <a:endParaRPr lang="ru-RU" sz="1000" b="1" kern="1200" dirty="0"/>
        </a:p>
      </dsp:txBody>
      <dsp:txXfrm>
        <a:off x="3506587" y="14853"/>
        <a:ext cx="1536219" cy="480010"/>
      </dsp:txXfrm>
    </dsp:sp>
    <dsp:sp modelId="{695D54C0-EC33-47A0-BA68-AC3E2974BF8C}">
      <dsp:nvSpPr>
        <dsp:cNvPr id="0" name=""/>
        <dsp:cNvSpPr/>
      </dsp:nvSpPr>
      <dsp:spPr>
        <a:xfrm>
          <a:off x="3506587" y="494864"/>
          <a:ext cx="1536219" cy="1146466"/>
        </a:xfrm>
        <a:prstGeom prst="rect">
          <a:avLst/>
        </a:prstGeom>
        <a:solidFill>
          <a:schemeClr val="accent5">
            <a:lumMod val="9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smtClean="0"/>
            <a:t>с 2014 года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1 район</a:t>
          </a:r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5 436 человек прикрепленного населения (взрослые и дети)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1" kern="1200" dirty="0" smtClean="0"/>
        </a:p>
      </dsp:txBody>
      <dsp:txXfrm>
        <a:off x="3506587" y="494864"/>
        <a:ext cx="1536219" cy="1146466"/>
      </dsp:txXfrm>
    </dsp:sp>
    <dsp:sp modelId="{24C9ED27-AB6F-4D5E-8A35-A9ED26645FA3}">
      <dsp:nvSpPr>
        <dsp:cNvPr id="0" name=""/>
        <dsp:cNvSpPr/>
      </dsp:nvSpPr>
      <dsp:spPr>
        <a:xfrm>
          <a:off x="5257877" y="14853"/>
          <a:ext cx="1536219" cy="4800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rgbClr val="4274B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ООО «Управляющая медицинская компания»</a:t>
          </a:r>
          <a:endParaRPr lang="ru-RU" sz="1000" b="1" kern="1200" dirty="0"/>
        </a:p>
      </dsp:txBody>
      <dsp:txXfrm>
        <a:off x="5257877" y="14853"/>
        <a:ext cx="1536219" cy="480010"/>
      </dsp:txXfrm>
    </dsp:sp>
    <dsp:sp modelId="{FE8AA309-38F1-4CC2-9BE5-848942520C82}">
      <dsp:nvSpPr>
        <dsp:cNvPr id="0" name=""/>
        <dsp:cNvSpPr/>
      </dsp:nvSpPr>
      <dsp:spPr>
        <a:xfrm>
          <a:off x="5257877" y="494864"/>
          <a:ext cx="1536219" cy="1146466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500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с 2015 года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1 район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732 человека прикрепленного населения (взрослые и дети</a:t>
          </a:r>
          <a:r>
            <a:rPr lang="ru-RU" sz="500" b="1" kern="1200" dirty="0" smtClean="0"/>
            <a:t>)</a:t>
          </a:r>
          <a:endParaRPr lang="ru-RU" sz="500" b="1" kern="1200" dirty="0"/>
        </a:p>
      </dsp:txBody>
      <dsp:txXfrm>
        <a:off x="5257877" y="494864"/>
        <a:ext cx="1536219" cy="1146466"/>
      </dsp:txXfrm>
    </dsp:sp>
    <dsp:sp modelId="{68472F5C-504B-4D1A-929E-1E81924E7B34}">
      <dsp:nvSpPr>
        <dsp:cNvPr id="0" name=""/>
        <dsp:cNvSpPr/>
      </dsp:nvSpPr>
      <dsp:spPr>
        <a:xfrm>
          <a:off x="7009168" y="14853"/>
          <a:ext cx="1536219" cy="48001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9525" cap="flat" cmpd="sng" algn="ctr">
          <a:solidFill>
            <a:srgbClr val="4274B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40640" rIns="71120" bIns="4064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/>
            <a:t>ООО «Мой доктор»</a:t>
          </a:r>
          <a:endParaRPr lang="ru-RU" sz="1000" b="1" kern="1200" dirty="0"/>
        </a:p>
      </dsp:txBody>
      <dsp:txXfrm>
        <a:off x="7009168" y="14853"/>
        <a:ext cx="1536219" cy="480010"/>
      </dsp:txXfrm>
    </dsp:sp>
    <dsp:sp modelId="{1B600E21-D3CD-49CF-90E6-C871B9F41E22}">
      <dsp:nvSpPr>
        <dsp:cNvPr id="0" name=""/>
        <dsp:cNvSpPr/>
      </dsp:nvSpPr>
      <dsp:spPr>
        <a:xfrm>
          <a:off x="7009168" y="494864"/>
          <a:ext cx="1536219" cy="1146466"/>
        </a:xfrm>
        <a:prstGeom prst="rect">
          <a:avLst/>
        </a:prstGeom>
        <a:solidFill>
          <a:schemeClr val="accent5">
            <a:lumMod val="7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с 2015 года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1 район</a:t>
          </a:r>
          <a:endParaRPr lang="ru-RU" sz="900" b="1" kern="1200" dirty="0"/>
        </a:p>
        <a:p>
          <a:pPr marL="57150" lvl="1" indent="-57150" algn="ctr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900" b="1" kern="1200" dirty="0" smtClean="0"/>
            <a:t>87 человек прикрепленного населения (взрослые и дети)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b="1" kern="1200" dirty="0" smtClean="0"/>
        </a:p>
      </dsp:txBody>
      <dsp:txXfrm>
        <a:off x="7009168" y="494864"/>
        <a:ext cx="1536219" cy="1146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D6841BD4-EDBE-48D6-B246-3B5FC84D39D5}" type="datetimeFigureOut">
              <a:rPr lang="ru-RU"/>
              <a:pPr>
                <a:defRPr/>
              </a:pPr>
              <a:t>11.09.2015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34C3FBB4-4BEA-4F32-8FFE-07F18ADEA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137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1DD6-F320-4C4F-8581-0451BA07DB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47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1462E-5E77-46FC-9A41-63CE02CBF9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27C13-743D-410F-AC0D-EA713B659A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0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80504-2D71-4320-909B-6F5AE7500D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85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F637-6601-4DB8-BBB7-0923281B02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62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0899-35E7-4072-B3C7-66E3E6EE4A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49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277F4-93CD-45F5-874B-F21D79B0FC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35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E669B-5619-4B31-B25B-36788B02A3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981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4E4E-3D76-465B-B579-CEA6F94136A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36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37955-AE78-4BE8-AACE-37BA7FA735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02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6487-00B2-4719-9359-FE7EFAAAE2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6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0408-8689-4616-8C27-95B710E9C8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06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B7732-2A8E-47FB-A38E-35E7B7F0528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439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F3B6B-E176-4D5A-910D-A08A4CB8666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20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41BE0-972B-499D-9E5B-C62136FEBA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93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6DE29-5F60-4D8F-AB18-B9CD79B689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455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F1DD6-F320-4C4F-8581-0451BA07DB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444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0408-8689-4616-8C27-95B710E9C8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16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284F5-1463-4228-8437-5C3F85EAFA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500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4B96-650F-4FEB-83C8-CD556CA1A6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030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675C1-E579-4DC9-A602-0A20549F98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2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AB399-D549-49ED-8E8F-2CB93A7970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6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284F5-1463-4228-8437-5C3F85EAFA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119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9081-F103-4F74-9D6B-1B4959D1DB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9968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B8E39-E94F-484E-9622-589110A562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254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B62A-82BC-4032-AC9C-D6F25E2A53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703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1462E-5E77-46FC-9A41-63CE02CBF90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707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27C13-743D-410F-AC0D-EA713B659A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956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80504-2D71-4320-909B-6F5AE7500D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263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89E46-07AC-4B79-A0DC-DF7D292C2CB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1273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22A17-6893-4B5A-B887-A39DDB02E96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054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8EB8-70A9-41D7-BB57-FB98F750A2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5095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31470-F117-4531-836D-61750B18B47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374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F4B96-650F-4FEB-83C8-CD556CA1A6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342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FB804-63DD-4589-9CD7-6D9B6E45DAE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143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DC47F-D598-4B51-BFD6-51C3601967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778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91573-02AF-4CFE-86F1-4BE4DDBD689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6629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639E-89E1-48C1-936D-AA4618E33EF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760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F33D4-B40B-4BCD-8C43-9558FBCEC16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6265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B1060-4DFC-4F5C-8F60-6C4B4D18DE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199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56F08-6643-41E0-A758-C33C35E337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79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675C1-E579-4DC9-A602-0A20549F986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07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AB399-D549-49ED-8E8F-2CB93A7970C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90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89081-F103-4F74-9D6B-1B4959D1DB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B8E39-E94F-484E-9622-589110A562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B62A-82BC-4032-AC9C-D6F25E2A53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83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C4FA01E-C140-4BB7-999B-CCAC77D603BA}" type="slidenum">
              <a:rPr lang="ru-RU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446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DD87B6-AF73-4148-AED1-07DFBF195AD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4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C4FA01E-C140-4BB7-999B-CCAC77D603B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D4451D-AFEC-40F0-8E71-7AF63502E9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1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00808"/>
            <a:ext cx="9144000" cy="18158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Развитие </a:t>
            </a:r>
            <a:r>
              <a:rPr lang="ru-RU" sz="2800" b="1" dirty="0" smtClean="0"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конкуренции и доступа негосударственных медицинских организаций к предоставлению услуг в сфере обязательного медицинского страхования</a:t>
            </a:r>
            <a:endParaRPr lang="ru-RU" sz="2800" b="1" dirty="0"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15208" y="4365104"/>
            <a:ext cx="712879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Федеральный фонд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обязательного медицинского страхования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29180" y="6328331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dirty="0" smtClean="0">
                <a:solidFill>
                  <a:srgbClr val="000000"/>
                </a:solidFill>
                <a:latin typeface="Arial"/>
                <a:cs typeface="Arial"/>
              </a:rPr>
              <a:t>Москва </a:t>
            </a:r>
            <a:r>
              <a:rPr lang="ru-RU" dirty="0">
                <a:solidFill>
                  <a:srgbClr val="000000"/>
                </a:solidFill>
                <a:latin typeface="Arial"/>
                <a:cs typeface="Arial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4321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Выгнутая вправо стрелка 13"/>
          <p:cNvSpPr/>
          <p:nvPr/>
        </p:nvSpPr>
        <p:spPr>
          <a:xfrm rot="3596586">
            <a:off x="5454651" y="3354396"/>
            <a:ext cx="431800" cy="8429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20145918">
            <a:off x="1455738" y="3646488"/>
            <a:ext cx="1152525" cy="5048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Title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0" y="-45968"/>
            <a:ext cx="9144000" cy="707886"/>
          </a:xfrm>
          <a:prstGeom prst="rect">
            <a:avLst/>
          </a:prstGeom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Участие </a:t>
            </a:r>
            <a:r>
              <a:rPr lang="ru-RU" dirty="0">
                <a:solidFill>
                  <a:srgbClr val="FFFFFF"/>
                </a:solidFill>
              </a:rPr>
              <a:t>в системе </a:t>
            </a:r>
            <a:r>
              <a:rPr lang="ru-RU" dirty="0" smtClean="0">
                <a:solidFill>
                  <a:srgbClr val="FFFFFF"/>
                </a:solidFill>
              </a:rPr>
              <a:t>ОМС медицинских организаций</a:t>
            </a:r>
          </a:p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частной системы здравоохранения</a:t>
            </a:r>
            <a:endParaRPr lang="ru-RU" sz="14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83571292"/>
              </p:ext>
            </p:extLst>
          </p:nvPr>
        </p:nvGraphicFramePr>
        <p:xfrm>
          <a:off x="431540" y="803687"/>
          <a:ext cx="8280920" cy="2936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4164771935"/>
              </p:ext>
            </p:extLst>
          </p:nvPr>
        </p:nvGraphicFramePr>
        <p:xfrm>
          <a:off x="115094" y="5445224"/>
          <a:ext cx="8856662" cy="102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27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977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17861F-BC6C-4F83-8B77-B0C17AB9CB3F}" type="slidenum">
              <a:rPr lang="ru-RU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ru-RU" altLang="ru-RU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grpSp>
        <p:nvGrpSpPr>
          <p:cNvPr id="11274" name="Группа 6"/>
          <p:cNvGrpSpPr>
            <a:grpSpLocks/>
          </p:cNvGrpSpPr>
          <p:nvPr/>
        </p:nvGrpSpPr>
        <p:grpSpPr bwMode="auto">
          <a:xfrm>
            <a:off x="484709" y="3854450"/>
            <a:ext cx="2664296" cy="702296"/>
            <a:chOff x="1242275" y="4535088"/>
            <a:chExt cx="2590847" cy="73105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242275" y="4535088"/>
              <a:ext cx="2590847" cy="73105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27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42275" y="4557496"/>
              <a:ext cx="2590847" cy="6750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171450" indent="-171450">
                <a:buFont typeface="Arial" pitchFamily="34" charset="0"/>
                <a:buChar char="•"/>
                <a:defRPr/>
              </a:pPr>
              <a:r>
                <a:rPr lang="ru-RU" sz="1200" dirty="0">
                  <a:solidFill>
                    <a:srgbClr val="000000">
                      <a:lumMod val="75000"/>
                    </a:srgbClr>
                  </a:solidFill>
                  <a:latin typeface="Arial" charset="0"/>
                </a:rPr>
                <a:t>Стоматологические услуги</a:t>
              </a:r>
            </a:p>
            <a:p>
              <a:pPr marL="171450" indent="-171450">
                <a:buFont typeface="Arial" pitchFamily="34" charset="0"/>
                <a:buChar char="•"/>
                <a:defRPr/>
              </a:pPr>
              <a:r>
                <a:rPr lang="ru-RU" sz="1200" dirty="0">
                  <a:solidFill>
                    <a:srgbClr val="000000">
                      <a:lumMod val="75000"/>
                    </a:srgbClr>
                  </a:solidFill>
                  <a:latin typeface="Arial" charset="0"/>
                </a:rPr>
                <a:t>Отдельные диагностические услуги</a:t>
              </a:r>
            </a:p>
          </p:txBody>
        </p:sp>
      </p:grpSp>
      <p:sp>
        <p:nvSpPr>
          <p:cNvPr id="11" name="Скругленный прямоугольник 10"/>
          <p:cNvSpPr/>
          <p:nvPr/>
        </p:nvSpPr>
        <p:spPr>
          <a:xfrm>
            <a:off x="5670551" y="3354878"/>
            <a:ext cx="3265487" cy="15684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9288" y="3354878"/>
            <a:ext cx="3148012" cy="156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Офисы врачей общей практики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Консультации узких специалистов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Гемодиализ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Экстракорпоральное оплодотворение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ПЭТ, компьютерная томография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Медицинская реабилитация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Стоматологические услуги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rgbClr val="000000">
                    <a:lumMod val="75000"/>
                  </a:srgbClr>
                </a:solidFill>
                <a:latin typeface="Arial" charset="0"/>
              </a:rPr>
              <a:t>Отдельные диагностические услуги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50813" y="5229225"/>
            <a:ext cx="8785225" cy="0"/>
          </a:xfrm>
          <a:prstGeom prst="line">
            <a:avLst/>
          </a:prstGeom>
          <a:ln w="25400">
            <a:prstDash val="sysDot"/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7884368" y="5013176"/>
            <a:ext cx="992932" cy="2160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* 1 кв. 2015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347863" y="3898900"/>
            <a:ext cx="2016225" cy="6255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774700" y="404813"/>
            <a:ext cx="90488" cy="6477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63096" y="6485210"/>
            <a:ext cx="2133600" cy="365125"/>
          </a:xfrm>
        </p:spPr>
        <p:txBody>
          <a:bodyPr/>
          <a:lstStyle/>
          <a:p>
            <a:pPr>
              <a:defRPr/>
            </a:pPr>
            <a:fld id="{0671AC4C-04C5-417D-BC49-9894ADFF180E}" type="slidenum">
              <a:rPr lang="ru-RU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pPr>
                <a:defRPr/>
              </a:pPr>
              <a:t>3</a:t>
            </a:fld>
            <a:endParaRPr lang="ru-RU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388"/>
            <a:ext cx="914400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Динамика изменения числа медицинских организаций </a:t>
            </a:r>
            <a:br>
              <a:rPr lang="ru-RU" sz="2000" b="1" dirty="0" smtClean="0">
                <a:solidFill>
                  <a:srgbClr val="FFFFFF"/>
                </a:solidFill>
              </a:rPr>
            </a:br>
            <a:r>
              <a:rPr lang="ru-RU" sz="2000" b="1" dirty="0" smtClean="0">
                <a:solidFill>
                  <a:srgbClr val="FFFFFF"/>
                </a:solidFill>
              </a:rPr>
              <a:t>частной </a:t>
            </a:r>
            <a:r>
              <a:rPr lang="ru-RU" sz="2000" b="1" dirty="0">
                <a:solidFill>
                  <a:srgbClr val="FFFFFF"/>
                </a:solidFill>
              </a:rPr>
              <a:t>системы </a:t>
            </a:r>
            <a:r>
              <a:rPr lang="ru-RU" sz="2000" b="1" dirty="0" smtClean="0">
                <a:solidFill>
                  <a:srgbClr val="FFFFFF"/>
                </a:solidFill>
              </a:rPr>
              <a:t>здравоохранения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157507"/>
              </p:ext>
            </p:extLst>
          </p:nvPr>
        </p:nvGraphicFramePr>
        <p:xfrm>
          <a:off x="5840789" y="884833"/>
          <a:ext cx="2907675" cy="2520281"/>
        </p:xfrm>
        <a:graphic>
          <a:graphicData uri="http://schemas.openxmlformats.org/drawingml/2006/table">
            <a:tbl>
              <a:tblPr/>
              <a:tblGrid>
                <a:gridCol w="1611531"/>
                <a:gridCol w="1296144"/>
              </a:tblGrid>
              <a:tr h="589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 субъекта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от общего числа медицинских организаций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Санкт-Петербург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Пермский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Оренбургская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Самарская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Республика Бурятия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340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Томская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/>
                        </a:rPr>
                        <a:t>36,6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Кировская область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2632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Камчатский край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5" name="Диаграмма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600312"/>
              </p:ext>
            </p:extLst>
          </p:nvPr>
        </p:nvGraphicFramePr>
        <p:xfrm>
          <a:off x="3372644" y="4005064"/>
          <a:ext cx="5372756" cy="252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2" name="Равнобедренный треугольник 51"/>
          <p:cNvSpPr/>
          <p:nvPr/>
        </p:nvSpPr>
        <p:spPr>
          <a:xfrm rot="10800000">
            <a:off x="959353" y="3924929"/>
            <a:ext cx="956578" cy="244475"/>
          </a:xfrm>
          <a:prstGeom prst="triangl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3" name="Прямоугольник 19"/>
          <p:cNvSpPr>
            <a:spLocks noChangeArrowheads="1"/>
          </p:cNvSpPr>
          <p:nvPr/>
        </p:nvSpPr>
        <p:spPr bwMode="auto">
          <a:xfrm>
            <a:off x="283708" y="884833"/>
            <a:ext cx="2344076" cy="212365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>
                <a:cs typeface="Calibri" pitchFamily="34" charset="0"/>
              </a:rPr>
              <a:t>Брянская область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Тамбовская область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Псковская область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Республика Калмыкия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Республика Ингушетия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Республика Мордовия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Республика Тыва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Ямало-Ненецкий АО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Чукотский АО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Камчатский край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Байконур</a:t>
            </a:r>
          </a:p>
        </p:txBody>
      </p:sp>
      <p:sp>
        <p:nvSpPr>
          <p:cNvPr id="64" name="Прямоугольник 19"/>
          <p:cNvSpPr>
            <a:spLocks noChangeArrowheads="1"/>
          </p:cNvSpPr>
          <p:nvPr/>
        </p:nvSpPr>
        <p:spPr bwMode="auto">
          <a:xfrm>
            <a:off x="3372644" y="884833"/>
            <a:ext cx="2016224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u="sng" dirty="0" smtClean="0">
                <a:cs typeface="Calibri" pitchFamily="34" charset="0"/>
              </a:rPr>
              <a:t>6 субъектов </a:t>
            </a:r>
            <a:r>
              <a:rPr lang="ru-RU" sz="1200" b="1" i="1" dirty="0" smtClean="0">
                <a:cs typeface="Calibri" pitchFamily="34" charset="0"/>
              </a:rPr>
              <a:t>Российской Федерации с максимальной долей числа медицинских организаций частной системы здравоохранения (выше 35 процентов)</a:t>
            </a:r>
          </a:p>
          <a:p>
            <a:pPr algn="ctr"/>
            <a:endParaRPr lang="ru-RU" sz="1200" b="1" i="1" dirty="0" smtClean="0">
              <a:cs typeface="Calibri" pitchFamily="34" charset="0"/>
            </a:endParaRPr>
          </a:p>
          <a:p>
            <a:pPr algn="ctr"/>
            <a:endParaRPr lang="ru-RU" sz="1200" b="1" i="1" dirty="0">
              <a:cs typeface="Calibri" pitchFamily="34" charset="0"/>
            </a:endParaRPr>
          </a:p>
          <a:p>
            <a:pPr algn="ctr"/>
            <a:r>
              <a:rPr lang="ru-RU" sz="1200" b="1" i="1" u="sng" dirty="0" smtClean="0">
                <a:cs typeface="Calibri" pitchFamily="34" charset="0"/>
              </a:rPr>
              <a:t>2 субъекта </a:t>
            </a:r>
            <a:r>
              <a:rPr lang="ru-RU" sz="1200" b="1" i="1" dirty="0" smtClean="0">
                <a:cs typeface="Calibri" pitchFamily="34" charset="0"/>
              </a:rPr>
              <a:t>Российской Федерации с минимальной долей (ниже 5 процентов)</a:t>
            </a:r>
          </a:p>
          <a:p>
            <a:pPr algn="ctr"/>
            <a:endParaRPr lang="ru-RU" sz="1200" b="1" i="1" dirty="0">
              <a:cs typeface="Calibri" pitchFamily="34" charset="0"/>
            </a:endParaRPr>
          </a:p>
        </p:txBody>
      </p:sp>
      <p:sp>
        <p:nvSpPr>
          <p:cNvPr id="65" name="Прямоугольник 19"/>
          <p:cNvSpPr>
            <a:spLocks noChangeArrowheads="1"/>
          </p:cNvSpPr>
          <p:nvPr/>
        </p:nvSpPr>
        <p:spPr bwMode="auto">
          <a:xfrm>
            <a:off x="3372644" y="3647930"/>
            <a:ext cx="537582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cs typeface="Calibri" pitchFamily="34" charset="0"/>
              </a:rPr>
              <a:t>Максимальный прирост </a:t>
            </a:r>
            <a:r>
              <a:rPr lang="ru-RU" sz="1200" b="1" i="1" dirty="0">
                <a:cs typeface="Calibri" pitchFamily="34" charset="0"/>
              </a:rPr>
              <a:t>в 2014 году к уровню 2012 года </a:t>
            </a:r>
            <a:r>
              <a:rPr lang="ru-RU" sz="1200" b="1" i="1" dirty="0" smtClean="0">
                <a:cs typeface="Calibri" pitchFamily="34" charset="0"/>
              </a:rPr>
              <a:t>(%)</a:t>
            </a:r>
            <a:endParaRPr lang="ru-RU" sz="1200" b="1" i="1" dirty="0">
              <a:cs typeface="Calibri" pitchFamily="34" charset="0"/>
            </a:endParaRPr>
          </a:p>
        </p:txBody>
      </p:sp>
      <p:sp>
        <p:nvSpPr>
          <p:cNvPr id="66" name="Прямоугольник 19"/>
          <p:cNvSpPr>
            <a:spLocks noChangeArrowheads="1"/>
          </p:cNvSpPr>
          <p:nvPr/>
        </p:nvSpPr>
        <p:spPr bwMode="auto">
          <a:xfrm>
            <a:off x="283708" y="3008491"/>
            <a:ext cx="234407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cs typeface="Calibri" pitchFamily="34" charset="0"/>
              </a:rPr>
              <a:t>11 субъектов </a:t>
            </a:r>
            <a:br>
              <a:rPr lang="ru-RU" sz="1400" b="1" i="1" dirty="0" smtClean="0">
                <a:cs typeface="Calibri" pitchFamily="34" charset="0"/>
              </a:rPr>
            </a:br>
            <a:r>
              <a:rPr lang="ru-RU" sz="1400" b="1" i="1" dirty="0" smtClean="0">
                <a:cs typeface="Calibri" pitchFamily="34" charset="0"/>
              </a:rPr>
              <a:t>в 2012 году</a:t>
            </a:r>
            <a:endParaRPr lang="ru-RU" sz="1400" b="1" i="1" dirty="0">
              <a:cs typeface="Calibri" pitchFamily="34" charset="0"/>
            </a:endParaRPr>
          </a:p>
        </p:txBody>
      </p:sp>
      <p:sp>
        <p:nvSpPr>
          <p:cNvPr id="67" name="Прямоугольник 19"/>
          <p:cNvSpPr>
            <a:spLocks noChangeArrowheads="1"/>
          </p:cNvSpPr>
          <p:nvPr/>
        </p:nvSpPr>
        <p:spPr bwMode="auto">
          <a:xfrm>
            <a:off x="311962" y="4479503"/>
            <a:ext cx="234407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cs typeface="Calibri" pitchFamily="34" charset="0"/>
              </a:rPr>
              <a:t>3 субъекта </a:t>
            </a:r>
            <a:br>
              <a:rPr lang="ru-RU" sz="1400" b="1" i="1" dirty="0" smtClean="0">
                <a:cs typeface="Calibri" pitchFamily="34" charset="0"/>
              </a:rPr>
            </a:br>
            <a:r>
              <a:rPr lang="ru-RU" sz="1400" b="1" i="1" dirty="0" smtClean="0">
                <a:cs typeface="Calibri" pitchFamily="34" charset="0"/>
              </a:rPr>
              <a:t>в 2014 году</a:t>
            </a:r>
            <a:endParaRPr lang="ru-RU" sz="1400" b="1" i="1" dirty="0">
              <a:cs typeface="Calibri" pitchFamily="34" charset="0"/>
            </a:endParaRPr>
          </a:p>
        </p:txBody>
      </p:sp>
      <p:sp>
        <p:nvSpPr>
          <p:cNvPr id="68" name="Прямоугольник 19"/>
          <p:cNvSpPr>
            <a:spLocks noChangeArrowheads="1"/>
          </p:cNvSpPr>
          <p:nvPr/>
        </p:nvSpPr>
        <p:spPr bwMode="auto">
          <a:xfrm>
            <a:off x="314218" y="4941168"/>
            <a:ext cx="2344076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200" b="1" i="1" dirty="0" smtClean="0">
              <a:solidFill>
                <a:srgbClr val="FFFFFF">
                  <a:lumMod val="50000"/>
                </a:srgbClr>
              </a:solidFill>
              <a:cs typeface="Calibri" pitchFamily="34" charset="0"/>
            </a:endParaRPr>
          </a:p>
          <a:p>
            <a:pPr algn="ctr"/>
            <a:endParaRPr lang="ru-RU" sz="1200" b="1" i="1" dirty="0" smtClean="0">
              <a:solidFill>
                <a:srgbClr val="FFFFFF">
                  <a:lumMod val="50000"/>
                </a:srgbClr>
              </a:solidFill>
              <a:cs typeface="Calibri" pitchFamily="34" charset="0"/>
            </a:endParaRP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Республика </a:t>
            </a:r>
            <a:r>
              <a:rPr lang="ru-RU" sz="1200" b="1" i="1" dirty="0">
                <a:cs typeface="Calibri" pitchFamily="34" charset="0"/>
              </a:rPr>
              <a:t>Тыва</a:t>
            </a:r>
          </a:p>
          <a:p>
            <a:pPr algn="ctr"/>
            <a:r>
              <a:rPr lang="ru-RU" sz="1200" b="1" i="1" dirty="0">
                <a:cs typeface="Calibri" pitchFamily="34" charset="0"/>
              </a:rPr>
              <a:t>Чукотский АО</a:t>
            </a: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Байконур</a:t>
            </a:r>
          </a:p>
          <a:p>
            <a:pPr algn="ctr"/>
            <a:endParaRPr lang="ru-RU" sz="1200" b="1" i="1" dirty="0">
              <a:solidFill>
                <a:srgbClr val="FFFFFF">
                  <a:lumMod val="50000"/>
                </a:srgbClr>
              </a:solidFill>
              <a:cs typeface="Calibri" pitchFamily="34" charset="0"/>
            </a:endParaRPr>
          </a:p>
          <a:p>
            <a:pPr algn="ctr"/>
            <a:endParaRPr lang="ru-RU" sz="1200" b="1" i="1" dirty="0" smtClean="0">
              <a:solidFill>
                <a:srgbClr val="FFFFFF">
                  <a:lumMod val="50000"/>
                </a:srgbClr>
              </a:solidFill>
              <a:cs typeface="Calibri" pitchFamily="34" charset="0"/>
            </a:endParaRPr>
          </a:p>
          <a:p>
            <a:pPr algn="ctr"/>
            <a:endParaRPr lang="ru-RU" sz="1200" b="1" i="1" dirty="0">
              <a:solidFill>
                <a:srgbClr val="FFFFFF">
                  <a:lumMod val="50000"/>
                </a:srgbClr>
              </a:solidFill>
              <a:cs typeface="Calibri" pitchFamily="34" charset="0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 rot="5400000">
            <a:off x="4996056" y="2068762"/>
            <a:ext cx="1268412" cy="244475"/>
          </a:xfrm>
          <a:prstGeom prst="triangl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0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774700" y="404813"/>
            <a:ext cx="90488" cy="6477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63096" y="6485210"/>
            <a:ext cx="2133600" cy="365125"/>
          </a:xfrm>
        </p:spPr>
        <p:txBody>
          <a:bodyPr/>
          <a:lstStyle/>
          <a:p>
            <a:pPr>
              <a:defRPr/>
            </a:pPr>
            <a:fld id="{0671AC4C-04C5-417D-BC49-9894ADFF180E}" type="slidenum">
              <a:rPr lang="ru-RU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pPr>
                <a:defRPr/>
              </a:pPr>
              <a:t>4</a:t>
            </a:fld>
            <a:endParaRPr lang="ru-RU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388"/>
            <a:ext cx="914400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Структура медицинских организаций </a:t>
            </a:r>
            <a:br>
              <a:rPr lang="ru-RU" sz="2000" b="1" dirty="0" smtClean="0">
                <a:solidFill>
                  <a:srgbClr val="FFFFFF"/>
                </a:solidFill>
              </a:rPr>
            </a:br>
            <a:r>
              <a:rPr lang="ru-RU" sz="2000" b="1" dirty="0" smtClean="0">
                <a:solidFill>
                  <a:srgbClr val="FFFFFF"/>
                </a:solidFill>
              </a:rPr>
              <a:t>частной системы здравоохранения*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4757" y="972254"/>
            <a:ext cx="4155652" cy="427964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vert="horz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ysClr val="window" lastClr="FFFFFF"/>
                </a:solidFill>
                <a:latin typeface="Calibri"/>
              </a:rPr>
              <a:t>Частные медицинские организации </a:t>
            </a:r>
            <a:endParaRPr lang="ru-RU" sz="1400" kern="0" dirty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35" name="Диаграмма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569554"/>
              </p:ext>
            </p:extLst>
          </p:nvPr>
        </p:nvGraphicFramePr>
        <p:xfrm>
          <a:off x="136327" y="1440439"/>
          <a:ext cx="4174081" cy="2636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7191"/>
              </p:ext>
            </p:extLst>
          </p:nvPr>
        </p:nvGraphicFramePr>
        <p:xfrm>
          <a:off x="142180" y="4406627"/>
          <a:ext cx="4160191" cy="762000"/>
        </p:xfrm>
        <a:graphic>
          <a:graphicData uri="http://schemas.openxmlformats.org/drawingml/2006/table">
            <a:tbl>
              <a:tblPr/>
              <a:tblGrid>
                <a:gridCol w="1135856"/>
                <a:gridCol w="1440160"/>
                <a:gridCol w="864096"/>
                <a:gridCol w="720079"/>
              </a:tblGrid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больницы,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МСЧ, клиники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амбулатории, поликлиники, консультации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центры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Прямоугольник 35"/>
          <p:cNvSpPr/>
          <p:nvPr/>
        </p:nvSpPr>
        <p:spPr>
          <a:xfrm>
            <a:off x="4860032" y="972254"/>
            <a:ext cx="4128612" cy="427964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vert="horz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sysClr val="window" lastClr="FFFFFF"/>
                </a:solidFill>
                <a:latin typeface="Calibri"/>
              </a:rPr>
              <a:t>Медицинских организаций ОАО «РЖД» </a:t>
            </a:r>
            <a:endParaRPr lang="ru-RU" sz="1400" kern="0" dirty="0">
              <a:solidFill>
                <a:sysClr val="window" lastClr="FFFFFF"/>
              </a:solidFill>
              <a:latin typeface="Calibri"/>
            </a:endParaRPr>
          </a:p>
        </p:txBody>
      </p:sp>
      <p:graphicFrame>
        <p:nvGraphicFramePr>
          <p:cNvPr id="45" name="Диаграмма 4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187405"/>
              </p:ext>
            </p:extLst>
          </p:nvPr>
        </p:nvGraphicFramePr>
        <p:xfrm>
          <a:off x="4860032" y="1412776"/>
          <a:ext cx="413704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6" name="Прямая соединительная линия 45"/>
          <p:cNvCxnSpPr/>
          <p:nvPr/>
        </p:nvCxnSpPr>
        <p:spPr>
          <a:xfrm>
            <a:off x="146596" y="4293096"/>
            <a:ext cx="8785225" cy="0"/>
          </a:xfrm>
          <a:prstGeom prst="line">
            <a:avLst/>
          </a:prstGeom>
          <a:noFill/>
          <a:ln w="25400" cap="flat" cmpd="sng" algn="ctr">
            <a:solidFill>
              <a:srgbClr val="2D2D8A"/>
            </a:solidFill>
            <a:prstDash val="sysDot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17541"/>
              </p:ext>
            </p:extLst>
          </p:nvPr>
        </p:nvGraphicFramePr>
        <p:xfrm>
          <a:off x="4908114" y="4405508"/>
          <a:ext cx="4032448" cy="769587"/>
        </p:xfrm>
        <a:graphic>
          <a:graphicData uri="http://schemas.openxmlformats.org/drawingml/2006/table">
            <a:tbl>
              <a:tblPr/>
              <a:tblGrid>
                <a:gridCol w="1152128"/>
                <a:gridCol w="1440160"/>
                <a:gridCol w="1440160"/>
              </a:tblGrid>
              <a:tr h="5924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больницы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амбулатории, поликлиники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центры, санаторно-курортные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Равнобедренный треугольник 47"/>
          <p:cNvSpPr/>
          <p:nvPr/>
        </p:nvSpPr>
        <p:spPr>
          <a:xfrm rot="10800000">
            <a:off x="245286" y="5268757"/>
            <a:ext cx="667497" cy="144463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263559"/>
            <a:ext cx="7683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Прямоугольник 19"/>
          <p:cNvSpPr>
            <a:spLocks noChangeArrowheads="1"/>
          </p:cNvSpPr>
          <p:nvPr/>
        </p:nvSpPr>
        <p:spPr bwMode="auto">
          <a:xfrm>
            <a:off x="7668344" y="5523923"/>
            <a:ext cx="1224136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cs typeface="Calibri" pitchFamily="34" charset="0"/>
              </a:rPr>
              <a:t>1 центр</a:t>
            </a: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2 санаторно-курортные организации</a:t>
            </a:r>
            <a:endParaRPr lang="ru-RU" sz="1200" b="1" i="1" dirty="0">
              <a:cs typeface="Calibri" pitchFamily="34" charset="0"/>
            </a:endParaRPr>
          </a:p>
        </p:txBody>
      </p:sp>
      <p:sp>
        <p:nvSpPr>
          <p:cNvPr id="50" name="Прямоугольник 19"/>
          <p:cNvSpPr>
            <a:spLocks noChangeArrowheads="1"/>
          </p:cNvSpPr>
          <p:nvPr/>
        </p:nvSpPr>
        <p:spPr bwMode="auto">
          <a:xfrm>
            <a:off x="6108303" y="5509658"/>
            <a:ext cx="1296144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200" b="1" i="1" dirty="0" smtClean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1 амбулатория</a:t>
            </a: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86 поликлиник</a:t>
            </a:r>
          </a:p>
          <a:p>
            <a:pPr algn="ctr"/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pic>
        <p:nvPicPr>
          <p:cNvPr id="51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63560"/>
            <a:ext cx="7683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264666"/>
            <a:ext cx="7683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059" y="5264667"/>
            <a:ext cx="7683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Прямоугольник 19"/>
          <p:cNvSpPr>
            <a:spLocks noChangeArrowheads="1"/>
          </p:cNvSpPr>
          <p:nvPr/>
        </p:nvSpPr>
        <p:spPr bwMode="auto">
          <a:xfrm>
            <a:off x="1303797" y="5556136"/>
            <a:ext cx="1368152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cs typeface="Calibri" pitchFamily="34" charset="0"/>
              </a:rPr>
              <a:t>24 амбулатории</a:t>
            </a: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971 поликлиника 1 консультация</a:t>
            </a:r>
          </a:p>
          <a:p>
            <a:pPr algn="ctr"/>
            <a:endParaRPr lang="ru-RU" sz="1200" b="1" i="1" dirty="0">
              <a:solidFill>
                <a:schemeClr val="tx1">
                  <a:lumMod val="65000"/>
                  <a:lumOff val="35000"/>
                </a:schemeClr>
              </a:solidFill>
              <a:cs typeface="Calibri" pitchFamily="34" charset="0"/>
            </a:endParaRPr>
          </a:p>
        </p:txBody>
      </p:sp>
      <p:sp>
        <p:nvSpPr>
          <p:cNvPr id="56" name="Прямоугольник 19"/>
          <p:cNvSpPr>
            <a:spLocks noChangeArrowheads="1"/>
          </p:cNvSpPr>
          <p:nvPr/>
        </p:nvSpPr>
        <p:spPr bwMode="auto">
          <a:xfrm>
            <a:off x="121346" y="5523924"/>
            <a:ext cx="1080119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cs typeface="Calibri" pitchFamily="34" charset="0"/>
              </a:rPr>
              <a:t>157 больниц 2 роддома </a:t>
            </a:r>
            <a:br>
              <a:rPr lang="ru-RU" sz="1200" b="1" i="1" dirty="0" smtClean="0">
                <a:cs typeface="Calibri" pitchFamily="34" charset="0"/>
              </a:rPr>
            </a:br>
            <a:r>
              <a:rPr lang="ru-RU" sz="1200" b="1" i="1" dirty="0" smtClean="0">
                <a:cs typeface="Calibri" pitchFamily="34" charset="0"/>
              </a:rPr>
              <a:t>35 МСЧ </a:t>
            </a:r>
            <a:br>
              <a:rPr lang="ru-RU" sz="1200" b="1" i="1" dirty="0" smtClean="0">
                <a:cs typeface="Calibri" pitchFamily="34" charset="0"/>
              </a:rPr>
            </a:br>
            <a:r>
              <a:rPr lang="ru-RU" sz="1200" b="1" i="1" dirty="0" smtClean="0">
                <a:cs typeface="Calibri" pitchFamily="34" charset="0"/>
              </a:rPr>
              <a:t>28 клиник</a:t>
            </a:r>
            <a:endParaRPr lang="ru-RU" sz="1200" b="1" i="1" dirty="0">
              <a:cs typeface="Calibri" pitchFamily="34" charset="0"/>
            </a:endParaRPr>
          </a:p>
        </p:txBody>
      </p:sp>
      <p:sp>
        <p:nvSpPr>
          <p:cNvPr id="57" name="Прямоугольник 19"/>
          <p:cNvSpPr>
            <a:spLocks noChangeArrowheads="1"/>
          </p:cNvSpPr>
          <p:nvPr/>
        </p:nvSpPr>
        <p:spPr bwMode="auto">
          <a:xfrm>
            <a:off x="3193207" y="5523924"/>
            <a:ext cx="1368152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cs typeface="Calibri" pitchFamily="34" charset="0"/>
              </a:rPr>
              <a:t>19 станций СМП 61 санаторно-курортная организация </a:t>
            </a:r>
          </a:p>
          <a:p>
            <a:pPr algn="ctr"/>
            <a:r>
              <a:rPr lang="ru-RU" sz="1200" b="1" i="1" dirty="0" smtClean="0">
                <a:cs typeface="Calibri" pitchFamily="34" charset="0"/>
              </a:rPr>
              <a:t>123 иные</a:t>
            </a:r>
            <a:endParaRPr lang="ru-RU" sz="1200" b="1" i="1" dirty="0">
              <a:cs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00392" y="728663"/>
            <a:ext cx="1028054" cy="275564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vert="horz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dirty="0" smtClean="0">
                <a:latin typeface="Calibri"/>
              </a:rPr>
              <a:t>*в 2014 г.</a:t>
            </a:r>
            <a:endParaRPr lang="ru-RU" sz="1200" kern="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814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774700" y="404813"/>
            <a:ext cx="90488" cy="6477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3976" name="Прямоугольник 19"/>
          <p:cNvSpPr>
            <a:spLocks noChangeArrowheads="1"/>
          </p:cNvSpPr>
          <p:nvPr/>
        </p:nvSpPr>
        <p:spPr bwMode="auto">
          <a:xfrm>
            <a:off x="5965751" y="1624611"/>
            <a:ext cx="298473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cs typeface="Calibri" pitchFamily="34" charset="0"/>
              </a:rPr>
              <a:t>На примере Самарской области</a:t>
            </a:r>
            <a:endParaRPr lang="ru-RU" sz="14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3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63096" y="6485210"/>
            <a:ext cx="2133600" cy="365125"/>
          </a:xfrm>
        </p:spPr>
        <p:txBody>
          <a:bodyPr/>
          <a:lstStyle/>
          <a:p>
            <a:pPr>
              <a:defRPr/>
            </a:pPr>
            <a:fld id="{0671AC4C-04C5-417D-BC49-9894ADFF180E}" type="slidenum">
              <a:rPr lang="ru-RU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pPr>
                <a:defRPr/>
              </a:pPr>
              <a:t>5</a:t>
            </a:fld>
            <a:endParaRPr lang="ru-RU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10388"/>
            <a:ext cx="9144000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Доступ медицинских организаций частной системы здравоохранения к оказанию услуг в сфере ОМС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47231" y="4077072"/>
            <a:ext cx="4019097" cy="584200"/>
          </a:xfrm>
          <a:prstGeom prst="rect">
            <a:avLst/>
          </a:prstGeom>
          <a:solidFill>
            <a:srgbClr val="2D2D8A">
              <a:lumMod val="40000"/>
              <a:lumOff val="60000"/>
            </a:srgbClr>
          </a:solidFill>
          <a:ln w="19050" cmpd="sng">
            <a:solidFill>
              <a:srgbClr val="2D2D8A">
                <a:lumMod val="40000"/>
                <a:lumOff val="60000"/>
              </a:srgbClr>
            </a:solidFill>
            <a:round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по показаниям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по направлению лечащего врача</a:t>
            </a:r>
            <a:endParaRPr lang="ru-RU" sz="1200" b="1" kern="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8529" y="2132856"/>
            <a:ext cx="4017799" cy="936104"/>
          </a:xfrm>
          <a:prstGeom prst="rect">
            <a:avLst/>
          </a:prstGeom>
          <a:solidFill>
            <a:srgbClr val="2D2D8A">
              <a:lumMod val="40000"/>
              <a:lumOff val="60000"/>
            </a:srgbClr>
          </a:solidFill>
          <a:ln w="19050" cmpd="sng">
            <a:solidFill>
              <a:srgbClr val="2D2D8A">
                <a:lumMod val="40000"/>
                <a:lumOff val="60000"/>
              </a:srgbClr>
            </a:solidFill>
            <a:round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>
                <a:solidFill>
                  <a:srgbClr val="000000"/>
                </a:solidFill>
              </a:rPr>
              <a:t>3 частные медицинские </a:t>
            </a:r>
            <a:r>
              <a:rPr lang="ru-RU" sz="1200" b="1" kern="0" dirty="0" smtClean="0">
                <a:solidFill>
                  <a:srgbClr val="000000"/>
                </a:solidFill>
              </a:rPr>
              <a:t>организации наряду  с государственными медицинскими организациями оказывают услуги клинической лабораторной диагностики</a:t>
            </a:r>
            <a:endParaRPr lang="ru-RU" sz="1200" b="1" kern="0" dirty="0">
              <a:solidFill>
                <a:srgbClr val="00000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4948529" y="3431379"/>
            <a:ext cx="1205829" cy="469379"/>
            <a:chOff x="2750527" y="500464"/>
            <a:chExt cx="1205829" cy="1229759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750527" y="500464"/>
              <a:ext cx="1205829" cy="1229759"/>
            </a:xfrm>
            <a:prstGeom prst="rect">
              <a:avLst/>
            </a:prstGeom>
            <a:solidFill>
              <a:schemeClr val="accent5">
                <a:lumMod val="90000"/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2750527" y="500464"/>
              <a:ext cx="1205829" cy="46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57150" lvl="1" indent="-57150" defTabSz="222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endParaRPr lang="ru-RU" sz="5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  <a:p>
              <a:pPr marL="57150" lvl="1" indent="-57150" algn="ctr" defTabSz="4000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ru-RU" sz="1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ООО «</a:t>
              </a:r>
              <a:r>
                <a:rPr lang="ru-RU" sz="1000" b="1" dirty="0" err="1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Ситилаб</a:t>
              </a:r>
              <a:r>
                <a:rPr lang="ru-RU" sz="1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»</a:t>
              </a:r>
              <a:endParaRPr lang="ru-RU" sz="10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6330433" y="3431378"/>
            <a:ext cx="1205829" cy="469379"/>
            <a:chOff x="2750527" y="500464"/>
            <a:chExt cx="1205829" cy="1229759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2750527" y="500464"/>
              <a:ext cx="1205829" cy="1229759"/>
            </a:xfrm>
            <a:prstGeom prst="rect">
              <a:avLst/>
            </a:prstGeom>
            <a:solidFill>
              <a:schemeClr val="accent5">
                <a:lumMod val="90000"/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2750527" y="500464"/>
              <a:ext cx="1205829" cy="46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57150" lvl="1" indent="-57150" defTabSz="222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endParaRPr lang="ru-RU" sz="5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  <a:p>
              <a:pPr marL="57150" lvl="1" indent="-57150" algn="ctr" defTabSz="4000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ru-RU" sz="1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ООО «</a:t>
              </a:r>
              <a:r>
                <a:rPr lang="ru-RU" sz="1000" b="1" dirty="0" err="1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СамБио</a:t>
              </a:r>
              <a:r>
                <a:rPr lang="ru-RU" sz="1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»</a:t>
              </a:r>
              <a:endParaRPr lang="ru-RU" sz="10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7760499" y="3431377"/>
            <a:ext cx="1205829" cy="469379"/>
            <a:chOff x="2750527" y="500464"/>
            <a:chExt cx="1205829" cy="1229759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2750527" y="500464"/>
              <a:ext cx="1205829" cy="1229759"/>
            </a:xfrm>
            <a:prstGeom prst="rect">
              <a:avLst/>
            </a:prstGeom>
            <a:solidFill>
              <a:schemeClr val="accent5">
                <a:lumMod val="90000"/>
                <a:alpha val="90000"/>
              </a:schemeClr>
            </a:solidFill>
          </p:spPr>
          <p:style>
            <a:ln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2750527" y="500464"/>
              <a:ext cx="1205829" cy="46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006" tIns="48006" rIns="64008" bIns="72009" numCol="1" spcCol="1270" anchor="t" anchorCtr="0">
              <a:noAutofit/>
            </a:bodyPr>
            <a:lstStyle/>
            <a:p>
              <a:pPr marL="57150" lvl="1" indent="-57150" defTabSz="2222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endParaRPr lang="ru-RU" sz="5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  <a:p>
              <a:pPr marL="57150" lvl="1" indent="-57150" algn="ctr" defTabSz="40005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</a:pPr>
              <a:r>
                <a:rPr lang="ru-RU" sz="1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ООО «</a:t>
              </a:r>
              <a:r>
                <a:rPr lang="ru-RU" sz="1000" b="1" dirty="0" err="1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Амитис</a:t>
              </a:r>
              <a:r>
                <a:rPr lang="ru-RU" sz="1000" b="1" dirty="0" smtClean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</a:rPr>
                <a:t>»</a:t>
              </a:r>
              <a:endParaRPr lang="ru-RU" sz="10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</a:endParaRPr>
            </a:p>
          </p:txBody>
        </p:sp>
      </p:grpSp>
      <p:cxnSp>
        <p:nvCxnSpPr>
          <p:cNvPr id="41" name="Прямая соединительная линия 40"/>
          <p:cNvCxnSpPr/>
          <p:nvPr/>
        </p:nvCxnSpPr>
        <p:spPr>
          <a:xfrm>
            <a:off x="4576192" y="728663"/>
            <a:ext cx="0" cy="5652665"/>
          </a:xfrm>
          <a:prstGeom prst="line">
            <a:avLst/>
          </a:prstGeom>
          <a:noFill/>
          <a:ln w="25400" cap="flat" cmpd="sng" algn="ctr">
            <a:solidFill>
              <a:srgbClr val="2D2D8A"/>
            </a:solidFill>
            <a:prstDash val="sysDot"/>
            <a:tailEnd type="none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381" y="5085184"/>
            <a:ext cx="1692991" cy="1234161"/>
          </a:xfrm>
          <a:prstGeom prst="rect">
            <a:avLst/>
          </a:prstGeom>
        </p:spPr>
      </p:pic>
      <p:grpSp>
        <p:nvGrpSpPr>
          <p:cNvPr id="42" name="Группа 6"/>
          <p:cNvGrpSpPr>
            <a:grpSpLocks/>
          </p:cNvGrpSpPr>
          <p:nvPr/>
        </p:nvGrpSpPr>
        <p:grpSpPr bwMode="auto">
          <a:xfrm>
            <a:off x="4916201" y="812118"/>
            <a:ext cx="4034291" cy="500861"/>
            <a:chOff x="1242275" y="4535089"/>
            <a:chExt cx="2590847" cy="808069"/>
          </a:xfrm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1242275" y="4535089"/>
              <a:ext cx="2590847" cy="808069"/>
            </a:xfrm>
            <a:prstGeom prst="roundRect">
              <a:avLst/>
            </a:prstGeom>
            <a:solidFill>
              <a:srgbClr val="DAEDEF">
                <a:lumMod val="20000"/>
                <a:lumOff val="80000"/>
              </a:srgbClr>
            </a:solidFill>
            <a:ln w="127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91178" y="4557495"/>
              <a:ext cx="2441942" cy="7342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solidFill>
                    <a:srgbClr val="000000">
                      <a:lumMod val="75000"/>
                    </a:srgbClr>
                  </a:solidFill>
                  <a:latin typeface="Arial" charset="0"/>
                </a:rPr>
                <a:t>услуги клинической лабораторной диагностики</a:t>
              </a: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6" y="1471059"/>
            <a:ext cx="1397422" cy="1057841"/>
          </a:xfrm>
          <a:prstGeom prst="rect">
            <a:avLst/>
          </a:prstGeom>
        </p:spPr>
      </p:pic>
      <p:grpSp>
        <p:nvGrpSpPr>
          <p:cNvPr id="45" name="Группа 6"/>
          <p:cNvGrpSpPr>
            <a:grpSpLocks/>
          </p:cNvGrpSpPr>
          <p:nvPr/>
        </p:nvGrpSpPr>
        <p:grpSpPr bwMode="auto">
          <a:xfrm>
            <a:off x="290926" y="792044"/>
            <a:ext cx="3958017" cy="520937"/>
            <a:chOff x="1242275" y="4535088"/>
            <a:chExt cx="2590847" cy="731056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1242275" y="4535088"/>
              <a:ext cx="2590847" cy="731056"/>
            </a:xfrm>
            <a:prstGeom prst="roundRect">
              <a:avLst/>
            </a:prstGeom>
            <a:solidFill>
              <a:srgbClr val="DAEDEF">
                <a:lumMod val="20000"/>
                <a:lumOff val="80000"/>
              </a:srgbClr>
            </a:solidFill>
            <a:ln w="127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olidFill>
                  <a:srgbClr val="FFFFFF"/>
                </a:solidFill>
                <a:latin typeface="Arial"/>
                <a:cs typeface="Arial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242275" y="4557496"/>
              <a:ext cx="2590847" cy="4785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kern="0" dirty="0" smtClean="0">
                  <a:solidFill>
                    <a:srgbClr val="000000">
                      <a:lumMod val="75000"/>
                    </a:srgbClr>
                  </a:solidFill>
                  <a:latin typeface="Arial" charset="0"/>
                </a:rPr>
                <a:t>деятельность ПЭТ-центров</a:t>
              </a:r>
              <a:endParaRPr lang="ru-RU" sz="1400" kern="0" dirty="0">
                <a:solidFill>
                  <a:srgbClr val="000000">
                    <a:lumMod val="75000"/>
                  </a:srgbClr>
                </a:solidFill>
                <a:latin typeface="Arial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76997" y="2939573"/>
            <a:ext cx="2422795" cy="1929585"/>
          </a:xfrm>
          <a:prstGeom prst="rect">
            <a:avLst/>
          </a:prstGeom>
          <a:solidFill>
            <a:srgbClr val="2D2D8A">
              <a:lumMod val="40000"/>
              <a:lumOff val="60000"/>
            </a:srgbClr>
          </a:solidFill>
          <a:ln w="19050" cmpd="sng">
            <a:solidFill>
              <a:srgbClr val="2D2D8A">
                <a:lumMod val="40000"/>
                <a:lumOff val="60000"/>
              </a:srgbClr>
            </a:solidFill>
            <a:round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В 6 субъектах Российской Федерации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 smtClean="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Республика Башкортостан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Тамбовская область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Орловская область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Липецкая область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Курская область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</a:rPr>
              <a:t>Воронежская область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>
              <a:solidFill>
                <a:srgbClr val="000000"/>
              </a:solidFill>
            </a:endParaRPr>
          </a:p>
        </p:txBody>
      </p:sp>
      <p:sp>
        <p:nvSpPr>
          <p:cNvPr id="49" name="Прямоугольник 19"/>
          <p:cNvSpPr>
            <a:spLocks noChangeArrowheads="1"/>
          </p:cNvSpPr>
          <p:nvPr/>
        </p:nvSpPr>
        <p:spPr bwMode="auto">
          <a:xfrm>
            <a:off x="214652" y="5182115"/>
            <a:ext cx="4034291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К концу 2015 г. планируется начало работы еще в </a:t>
            </a:r>
            <a:b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</a:br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4 субъектах Российской Федерации:</a:t>
            </a:r>
          </a:p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Брянская область</a:t>
            </a:r>
          </a:p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Калужская область</a:t>
            </a:r>
          </a:p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Самарская область</a:t>
            </a:r>
          </a:p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Свердловская область</a:t>
            </a:r>
            <a:endParaRPr lang="ru-RU" sz="14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0" name="Прямоугольник 19"/>
          <p:cNvSpPr>
            <a:spLocks noChangeArrowheads="1"/>
          </p:cNvSpPr>
          <p:nvPr/>
        </p:nvSpPr>
        <p:spPr bwMode="auto">
          <a:xfrm>
            <a:off x="1835696" y="1468522"/>
            <a:ext cx="2413247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Проектирование, строительство, оснащение оборудованием, монтаж, запуск в эксплуатацию и обучение персонала выполняются частным инвестором</a:t>
            </a:r>
            <a:endParaRPr lang="ru-RU" sz="12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52" name="Прямоугольник 19"/>
          <p:cNvSpPr>
            <a:spLocks noChangeArrowheads="1"/>
          </p:cNvSpPr>
          <p:nvPr/>
        </p:nvSpPr>
        <p:spPr bwMode="auto">
          <a:xfrm>
            <a:off x="4932037" y="4988320"/>
            <a:ext cx="1584179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>
                <a:solidFill>
                  <a:srgbClr val="000000"/>
                </a:solidFill>
                <a:cs typeface="Calibri" pitchFamily="34" charset="0"/>
              </a:rPr>
              <a:t>Возможность доступа к результатам через сайт медицинской организации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3076996" y="2939573"/>
            <a:ext cx="1205829" cy="1929585"/>
          </a:xfrm>
          <a:prstGeom prst="rect">
            <a:avLst/>
          </a:prstGeom>
          <a:solidFill>
            <a:schemeClr val="accent5">
              <a:lumMod val="90000"/>
              <a:alpha val="90000"/>
            </a:schemeClr>
          </a:solidFill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Тариф </a:t>
            </a:r>
            <a:r>
              <a:rPr lang="ru-RU" sz="1200" b="1" kern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среднем составляет 36000 рублей</a:t>
            </a:r>
          </a:p>
        </p:txBody>
      </p:sp>
      <p:sp>
        <p:nvSpPr>
          <p:cNvPr id="51" name="Равнобедренный треугольник 50"/>
          <p:cNvSpPr/>
          <p:nvPr/>
        </p:nvSpPr>
        <p:spPr>
          <a:xfrm rot="5400000">
            <a:off x="2285875" y="3782129"/>
            <a:ext cx="1268412" cy="244475"/>
          </a:xfrm>
          <a:prstGeom prst="triangl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829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774700" y="404813"/>
            <a:ext cx="90488" cy="6477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3976" name="Прямоугольник 19"/>
          <p:cNvSpPr>
            <a:spLocks noChangeArrowheads="1"/>
          </p:cNvSpPr>
          <p:nvPr/>
        </p:nvSpPr>
        <p:spPr bwMode="auto">
          <a:xfrm>
            <a:off x="1403648" y="1263452"/>
            <a:ext cx="7433533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Calibri" pitchFamily="34" charset="0"/>
              </a:rPr>
              <a:t>Центры врачей общей практики </a:t>
            </a:r>
          </a:p>
          <a:p>
            <a:pPr algn="ctr"/>
            <a:r>
              <a:rPr lang="ru-RU" b="1" i="1" dirty="0" smtClean="0">
                <a:solidFill>
                  <a:srgbClr val="000000">
                    <a:lumMod val="65000"/>
                    <a:lumOff val="35000"/>
                  </a:srgbClr>
                </a:solidFill>
                <a:cs typeface="Calibri" pitchFamily="34" charset="0"/>
              </a:rPr>
              <a:t>в 6 новых районах Санкт-Петербурга </a:t>
            </a:r>
            <a:endParaRPr lang="ru-RU" b="1" i="1" dirty="0">
              <a:solidFill>
                <a:srgbClr val="000000">
                  <a:lumMod val="65000"/>
                  <a:lumOff val="35000"/>
                </a:srgbClr>
              </a:solidFill>
              <a:cs typeface="Calibri" pitchFamily="34" charset="0"/>
            </a:endParaRPr>
          </a:p>
        </p:txBody>
      </p:sp>
      <p:sp>
        <p:nvSpPr>
          <p:cNvPr id="3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63096" y="6485210"/>
            <a:ext cx="2133600" cy="365125"/>
          </a:xfrm>
        </p:spPr>
        <p:txBody>
          <a:bodyPr/>
          <a:lstStyle/>
          <a:p>
            <a:pPr>
              <a:defRPr/>
            </a:pPr>
            <a:fld id="{0671AC4C-04C5-417D-BC49-9894ADFF180E}" type="slidenum">
              <a:rPr lang="ru-RU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pPr>
                <a:defRPr/>
              </a:pPr>
              <a:t>6</a:t>
            </a:fld>
            <a:endParaRPr lang="ru-RU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15821154"/>
              </p:ext>
            </p:extLst>
          </p:nvPr>
        </p:nvGraphicFramePr>
        <p:xfrm>
          <a:off x="313496" y="2060848"/>
          <a:ext cx="8549395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0" y="0"/>
            <a:ext cx="9144000" cy="728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Оказание </a:t>
            </a:r>
            <a:r>
              <a:rPr lang="ru-RU" sz="2000" b="1" dirty="0">
                <a:solidFill>
                  <a:srgbClr val="FFFFFF"/>
                </a:solidFill>
              </a:rPr>
              <a:t>первичной медико-санитарной помощи медицинскими организациями частной системы здравоохранения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21533" y="4581128"/>
            <a:ext cx="1524597" cy="19542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b="1" dirty="0">
                <a:solidFill>
                  <a:srgbClr val="000000"/>
                </a:solidFill>
                <a:cs typeface="Arial" charset="0"/>
              </a:rPr>
              <a:t>Центры  оснащены наборами инструментов, предусмотренных для ВОП, оборудованы ЭКГ, имеют перевязочные и </a:t>
            </a:r>
            <a:r>
              <a:rPr lang="ru-RU" sz="1100" b="1" dirty="0" smtClean="0">
                <a:solidFill>
                  <a:srgbClr val="000000"/>
                </a:solidFill>
                <a:cs typeface="Arial" charset="0"/>
              </a:rPr>
              <a:t>процедурные кабинеты</a:t>
            </a:r>
            <a:endParaRPr lang="ru-RU" sz="11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483768" y="4581128"/>
            <a:ext cx="1440286" cy="19542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прием </a:t>
            </a: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врача, 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выписка рецептов,</a:t>
            </a:r>
          </a:p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выдача больничного листа 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313496" y="3933056"/>
            <a:ext cx="8578984" cy="579139"/>
            <a:chOff x="0" y="436407"/>
            <a:chExt cx="8856662" cy="35568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0" y="436407"/>
              <a:ext cx="8856662" cy="355680"/>
            </a:xfrm>
            <a:prstGeom prst="roundRect">
              <a:avLst/>
            </a:prstGeom>
            <a:solidFill>
              <a:srgbClr val="333399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29" name="Скругленный прямоугольник 4"/>
            <p:cNvSpPr/>
            <p:nvPr/>
          </p:nvSpPr>
          <p:spPr>
            <a:xfrm>
              <a:off x="17363" y="453770"/>
              <a:ext cx="8821936" cy="32095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5334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>
                  <a:solidFill>
                    <a:srgbClr val="FFFFFF"/>
                  </a:solidFill>
                  <a:latin typeface="Arial"/>
                  <a:cs typeface="Arial"/>
                </a:rPr>
                <a:t>Организация первичной медико-санитарной помощи на территориях новых районов, где не хватает мощности государственных поликлиник и/или они далеко расположены</a:t>
              </a:r>
            </a:p>
          </p:txBody>
        </p:sp>
      </p:grpSp>
      <p:sp>
        <p:nvSpPr>
          <p:cNvPr id="30" name="Равнобедренный треугольник 29"/>
          <p:cNvSpPr/>
          <p:nvPr/>
        </p:nvSpPr>
        <p:spPr>
          <a:xfrm rot="5400000">
            <a:off x="1744263" y="5412438"/>
            <a:ext cx="987425" cy="144463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30206" y="873878"/>
            <a:ext cx="1001434" cy="1017985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5000" r="-25000"/>
            </a:stretch>
          </a:blipFill>
          <a:ln>
            <a:solidFill>
              <a:schemeClr val="accent5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рямоугольник 19"/>
          <p:cNvSpPr>
            <a:spLocks noChangeArrowheads="1"/>
          </p:cNvSpPr>
          <p:nvPr/>
        </p:nvSpPr>
        <p:spPr bwMode="auto">
          <a:xfrm>
            <a:off x="5848631" y="873878"/>
            <a:ext cx="298473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cs typeface="Calibri" pitchFamily="34" charset="0"/>
              </a:rPr>
              <a:t>На примере Санкт-Петербурга</a:t>
            </a:r>
            <a:endParaRPr lang="ru-RU" sz="14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52867" y="4581128"/>
            <a:ext cx="2422795" cy="1929585"/>
          </a:xfrm>
          <a:prstGeom prst="rect">
            <a:avLst/>
          </a:prstGeom>
          <a:solidFill>
            <a:srgbClr val="2D2D8A">
              <a:lumMod val="40000"/>
              <a:lumOff val="60000"/>
            </a:srgbClr>
          </a:solidFill>
          <a:ln w="19050" cmpd="sng">
            <a:solidFill>
              <a:srgbClr val="2D2D8A">
                <a:lumMod val="40000"/>
                <a:lumOff val="60000"/>
              </a:srgbClr>
            </a:solidFill>
            <a:round/>
            <a:headEnd/>
            <a:tailEnd/>
          </a:ln>
        </p:spPr>
        <p:txBody>
          <a:bodyPr anchor="ctr"/>
          <a:lstStyle>
            <a:defPPr>
              <a:defRPr lang="ru-RU"/>
            </a:defPPr>
            <a:lvl1pPr algn="ctr"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/>
            <a:r>
              <a:rPr lang="ru-RU" sz="1200" b="1" dirty="0">
                <a:solidFill>
                  <a:srgbClr val="000000"/>
                </a:solidFill>
                <a:latin typeface="+mn-lt"/>
                <a:cs typeface="Arial" charset="0"/>
              </a:rPr>
              <a:t>Стоимость медицинской помощи  дифференцирована по специальностям, возрасту и условиям </a:t>
            </a:r>
          </a:p>
          <a:p>
            <a:pPr lvl="0"/>
            <a:endParaRPr lang="ru-RU" sz="1200" b="1" dirty="0">
              <a:solidFill>
                <a:srgbClr val="000000"/>
              </a:solidFill>
              <a:latin typeface="+mn-lt"/>
              <a:cs typeface="Arial" charset="0"/>
            </a:endParaRPr>
          </a:p>
          <a:p>
            <a:pPr lvl="0"/>
            <a:r>
              <a:rPr lang="ru-RU" sz="1200" b="1" dirty="0">
                <a:solidFill>
                  <a:srgbClr val="000000"/>
                </a:solidFill>
                <a:latin typeface="+mn-lt"/>
                <a:cs typeface="Arial" charset="0"/>
              </a:rPr>
              <a:t>Коэффициент</a:t>
            </a:r>
          </a:p>
          <a:p>
            <a:pPr lvl="0"/>
            <a:r>
              <a:rPr lang="ru-RU" sz="1200" b="1" dirty="0">
                <a:solidFill>
                  <a:srgbClr val="000000"/>
                </a:solidFill>
                <a:latin typeface="+mn-lt"/>
                <a:cs typeface="Arial" charset="0"/>
              </a:rPr>
              <a:t> 1,17-1,75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>
              <a:solidFill>
                <a:srgbClr val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13306" y="4581129"/>
            <a:ext cx="1440286" cy="195424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Врач общей практики (семейный врач)</a:t>
            </a:r>
          </a:p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Педиатрия (общая)</a:t>
            </a:r>
          </a:p>
          <a:p>
            <a:pPr algn="ctr"/>
            <a:r>
              <a:rPr lang="ru-RU" sz="1200" b="1" smtClean="0">
                <a:solidFill>
                  <a:srgbClr val="000000"/>
                </a:solidFill>
                <a:cs typeface="Arial" charset="0"/>
              </a:rPr>
              <a:t>Терапия (общая)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5400000">
            <a:off x="5662687" y="5564837"/>
            <a:ext cx="987425" cy="144463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42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774700" y="404813"/>
            <a:ext cx="90488" cy="6477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3976" name="Прямоугольник 19"/>
          <p:cNvSpPr>
            <a:spLocks noChangeArrowheads="1"/>
          </p:cNvSpPr>
          <p:nvPr/>
        </p:nvSpPr>
        <p:spPr bwMode="auto">
          <a:xfrm>
            <a:off x="191441" y="1833197"/>
            <a:ext cx="4435273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cs typeface="Calibri" pitchFamily="34" charset="0"/>
              </a:rPr>
              <a:t>Встречи с представителями частного бизнеса на различных площадках (Минздрав России, АНО Агентство стратегических инициатив) </a:t>
            </a:r>
            <a:endParaRPr lang="ru-RU" sz="14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3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963096" y="6485210"/>
            <a:ext cx="2133600" cy="365125"/>
          </a:xfrm>
        </p:spPr>
        <p:txBody>
          <a:bodyPr/>
          <a:lstStyle/>
          <a:p>
            <a:pPr>
              <a:defRPr/>
            </a:pPr>
            <a:fld id="{0671AC4C-04C5-417D-BC49-9894ADFF180E}" type="slidenum">
              <a:rPr lang="ru-RU" smtClean="0">
                <a:solidFill>
                  <a:srgbClr val="FFFFFF">
                    <a:lumMod val="50000"/>
                  </a:srgbClr>
                </a:solidFill>
                <a:latin typeface="Calibri" pitchFamily="34" charset="0"/>
                <a:cs typeface="Calibri" pitchFamily="34" charset="0"/>
              </a:rPr>
              <a:pPr>
                <a:defRPr/>
              </a:pPr>
              <a:t>7</a:t>
            </a:fld>
            <a:endParaRPr lang="ru-RU" dirty="0">
              <a:solidFill>
                <a:srgbClr val="FFFFFF">
                  <a:lumMod val="50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-143500"/>
            <a:ext cx="9144000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endParaRPr lang="ru-RU" sz="2000" b="1" dirty="0" smtClean="0">
              <a:solidFill>
                <a:srgbClr val="FFFFFF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Взаимодействие с представителями бизнес сообщества</a:t>
            </a:r>
          </a:p>
          <a:p>
            <a:pPr algn="ctr"/>
            <a:r>
              <a:rPr lang="ru-RU" sz="2000" b="1" dirty="0" smtClean="0">
                <a:solidFill>
                  <a:srgbClr val="FFFFFF"/>
                </a:solidFill>
              </a:rPr>
              <a:t> 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14" name="Прямоугольник 19"/>
          <p:cNvSpPr>
            <a:spLocks noChangeArrowheads="1"/>
          </p:cNvSpPr>
          <p:nvPr/>
        </p:nvSpPr>
        <p:spPr bwMode="auto">
          <a:xfrm>
            <a:off x="172469" y="987464"/>
            <a:ext cx="4436413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cs typeface="Calibri" pitchFamily="34" charset="0"/>
              </a:rPr>
              <a:t>Участие в заседаниях, совещаниях, «круглых столах» по вопросам государственно-частного партнерства</a:t>
            </a:r>
            <a:endParaRPr lang="ru-RU" sz="14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17" name="Прямоугольник 19"/>
          <p:cNvSpPr>
            <a:spLocks noChangeArrowheads="1"/>
          </p:cNvSpPr>
          <p:nvPr/>
        </p:nvSpPr>
        <p:spPr bwMode="auto">
          <a:xfrm>
            <a:off x="191441" y="2774248"/>
            <a:ext cx="443527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0000"/>
                </a:solidFill>
                <a:cs typeface="Calibri" pitchFamily="34" charset="0"/>
              </a:rPr>
              <a:t>Взаимодействие с участниками рабочей группы в том числе путем организации рабочих совещаний </a:t>
            </a:r>
            <a:endParaRPr lang="ru-RU" sz="14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815707"/>
            <a:ext cx="1158930" cy="10821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280" y="780187"/>
            <a:ext cx="1493791" cy="1200448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6360736" y="1264245"/>
            <a:ext cx="821929" cy="290350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968" y="1916998"/>
            <a:ext cx="1285875" cy="857250"/>
          </a:xfrm>
          <a:prstGeom prst="rect">
            <a:avLst/>
          </a:prstGeom>
        </p:spPr>
      </p:pic>
      <p:cxnSp>
        <p:nvCxnSpPr>
          <p:cNvPr id="19" name="Прямая со стрелкой 18"/>
          <p:cNvCxnSpPr/>
          <p:nvPr/>
        </p:nvCxnSpPr>
        <p:spPr>
          <a:xfrm flipH="1">
            <a:off x="7438490" y="1843720"/>
            <a:ext cx="693339" cy="71761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5206012" y="1915024"/>
            <a:ext cx="818680" cy="381948"/>
          </a:xfrm>
          <a:prstGeom prst="straightConnector1">
            <a:avLst/>
          </a:prstGeom>
          <a:ln w="31750">
            <a:solidFill>
              <a:schemeClr val="bg1">
                <a:lumMod val="5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66736" y="4107119"/>
            <a:ext cx="1884984" cy="260476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endParaRPr lang="ru-RU" sz="1400" b="1" i="1" kern="0" dirty="0" smtClean="0">
              <a:solidFill>
                <a:srgbClr val="000000"/>
              </a:solidFill>
              <a:cs typeface="Calibri" pitchFamily="34" charset="0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r>
              <a:rPr lang="ru-RU" sz="1400" b="1" i="1" kern="0" dirty="0" smtClean="0">
                <a:solidFill>
                  <a:srgbClr val="000000"/>
                </a:solidFill>
                <a:cs typeface="Calibri" pitchFamily="34" charset="0"/>
              </a:rPr>
              <a:t>удовлетворенность застрахованных лиц бесплатной медицинской помощью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r>
              <a:rPr lang="ru-RU" sz="1400" b="1" i="1" kern="0" dirty="0" smtClean="0">
                <a:solidFill>
                  <a:srgbClr val="000000"/>
                </a:solidFill>
                <a:cs typeface="Calibri" pitchFamily="34" charset="0"/>
              </a:rPr>
              <a:t>привлекательность для медицинских организаций любой формы собственности</a:t>
            </a:r>
            <a:endParaRPr lang="ru-RU" sz="1400" b="1" i="1" kern="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51020" y="4027804"/>
            <a:ext cx="1879251" cy="427964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vert="horz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 smtClean="0">
                <a:solidFill>
                  <a:sysClr val="window" lastClr="FFFFFF"/>
                </a:solidFill>
                <a:latin typeface="Calibri"/>
              </a:rPr>
              <a:t>ЦЕЛЬ</a:t>
            </a:r>
            <a:endParaRPr lang="ru-RU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227375" y="2962946"/>
            <a:ext cx="1663914" cy="422944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vert="horz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kern="0" dirty="0" smtClean="0">
                <a:solidFill>
                  <a:sysClr val="window" lastClr="FFFFFF"/>
                </a:solidFill>
                <a:latin typeface="Calibri"/>
              </a:rPr>
              <a:t>РЕЗУЛЬТАТ</a:t>
            </a:r>
            <a:endParaRPr lang="ru-RU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868144" y="5445224"/>
            <a:ext cx="3051398" cy="904614"/>
          </a:xfrm>
          <a:prstGeom prst="rect">
            <a:avLst/>
          </a:prstGeom>
          <a:pattFill prst="pct50">
            <a:fgClr>
              <a:sysClr val="window" lastClr="FFFFFF">
                <a:lumMod val="85000"/>
              </a:sysClr>
            </a:fgClr>
            <a:bgClr>
              <a:sysClr val="window" lastClr="FFFFFF"/>
            </a:bgClr>
          </a:pattFill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r>
              <a:rPr lang="ru-RU" sz="1200" b="1" i="1" kern="0" dirty="0" smtClean="0">
                <a:solidFill>
                  <a:srgbClr val="000000"/>
                </a:solidFill>
                <a:cs typeface="Calibri" pitchFamily="34" charset="0"/>
              </a:rPr>
              <a:t>В настоящее время рассматривается возможность использования медицинскими организациями средств, полученных по тарифу </a:t>
            </a:r>
            <a:endParaRPr lang="ru-RU" sz="1200" b="1" i="1" kern="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3" name="Прямоугольник 19"/>
          <p:cNvSpPr>
            <a:spLocks noChangeArrowheads="1"/>
          </p:cNvSpPr>
          <p:nvPr/>
        </p:nvSpPr>
        <p:spPr bwMode="auto">
          <a:xfrm>
            <a:off x="2167750" y="3464605"/>
            <a:ext cx="289803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Предложение о расширении структуры тарифа на оплату медицинской помощи по ОМС</a:t>
            </a:r>
          </a:p>
        </p:txBody>
      </p:sp>
      <p:sp>
        <p:nvSpPr>
          <p:cNvPr id="21" name="Прямоугольник 19"/>
          <p:cNvSpPr>
            <a:spLocks noChangeArrowheads="1"/>
          </p:cNvSpPr>
          <p:nvPr/>
        </p:nvSpPr>
        <p:spPr bwMode="auto">
          <a:xfrm>
            <a:off x="2167750" y="4107119"/>
            <a:ext cx="2918573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Предложение об установлении частным медицинским организациям фиксированного объема оказания медицинской помощи в гарантированном размере </a:t>
            </a:r>
          </a:p>
        </p:txBody>
      </p:sp>
      <p:sp>
        <p:nvSpPr>
          <p:cNvPr id="25" name="Прямоугольник 19"/>
          <p:cNvSpPr>
            <a:spLocks noChangeArrowheads="1"/>
          </p:cNvSpPr>
          <p:nvPr/>
        </p:nvSpPr>
        <p:spPr bwMode="auto">
          <a:xfrm>
            <a:off x="2178021" y="5320782"/>
            <a:ext cx="290029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Предложение о расширении структуры направлений расходования средств ОМС</a:t>
            </a:r>
          </a:p>
          <a:p>
            <a:pPr algn="ctr"/>
            <a:r>
              <a:rPr lang="ru-RU" sz="1200" b="1" i="1" dirty="0" smtClean="0">
                <a:solidFill>
                  <a:srgbClr val="000000"/>
                </a:solidFill>
                <a:cs typeface="Calibri" pitchFamily="34" charset="0"/>
              </a:rPr>
              <a:t>Поддержано ФОМС, но получило отрицательное заключение заинтересованных ведомств</a:t>
            </a:r>
            <a:endParaRPr lang="ru-RU" sz="1200" b="1" i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6" name="Равнобедренный треугольник 25"/>
          <p:cNvSpPr/>
          <p:nvPr/>
        </p:nvSpPr>
        <p:spPr>
          <a:xfrm rot="5400000">
            <a:off x="5095342" y="3661424"/>
            <a:ext cx="795543" cy="244475"/>
          </a:xfrm>
          <a:prstGeom prst="triangl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96136" y="3387498"/>
            <a:ext cx="3123406" cy="800543"/>
          </a:xfrm>
          <a:prstGeom prst="rect">
            <a:avLst/>
          </a:prstGeom>
          <a:pattFill prst="pct50">
            <a:fgClr>
              <a:sysClr val="window" lastClr="FFFFFF">
                <a:lumMod val="85000"/>
              </a:sysClr>
            </a:fgClr>
            <a:bgClr>
              <a:sysClr val="window" lastClr="FFFFFF"/>
            </a:bgClr>
          </a:pattFill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r>
              <a:rPr lang="ru-RU" sz="1200" b="1" i="1" kern="0" dirty="0" smtClean="0">
                <a:solidFill>
                  <a:srgbClr val="000000"/>
                </a:solidFill>
                <a:cs typeface="Calibri" pitchFamily="34" charset="0"/>
              </a:rPr>
              <a:t>Изменение методики формирования тарифа; возможность субъекта РФ вносить дополнительные расходы за счет межбюджетных трансфертов </a:t>
            </a:r>
            <a:endParaRPr lang="ru-RU" sz="1200" b="1" i="1" kern="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96136" y="4360593"/>
            <a:ext cx="3123406" cy="652583"/>
          </a:xfrm>
          <a:prstGeom prst="rect">
            <a:avLst/>
          </a:prstGeom>
          <a:pattFill prst="pct50">
            <a:fgClr>
              <a:sysClr val="window" lastClr="FFFFFF">
                <a:lumMod val="85000"/>
              </a:sysClr>
            </a:fgClr>
            <a:bgClr>
              <a:sysClr val="window" lastClr="FFFFFF"/>
            </a:bgClr>
          </a:pattFill>
          <a:ln w="1905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r>
              <a:rPr lang="ru-RU" sz="1200" b="1" i="1" kern="0" dirty="0" smtClean="0">
                <a:solidFill>
                  <a:srgbClr val="000000"/>
                </a:solidFill>
                <a:cs typeface="Calibri" pitchFamily="34" charset="0"/>
              </a:rPr>
              <a:t>Внесение изменений в Правила ОМС, конкретизирующих деятельность Комиссии</a:t>
            </a:r>
            <a:endParaRPr lang="ru-RU" sz="1200" b="1" i="1" kern="0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 rot="5400000">
            <a:off x="5092843" y="4564646"/>
            <a:ext cx="800543" cy="244475"/>
          </a:xfrm>
          <a:prstGeom prst="triangl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 rot="5400000">
            <a:off x="5120486" y="5775293"/>
            <a:ext cx="745257" cy="244475"/>
          </a:xfrm>
          <a:prstGeom prst="triangle">
            <a:avLst/>
          </a:prstGeom>
          <a:gradFill rotWithShape="1">
            <a:gsLst>
              <a:gs pos="0">
                <a:srgbClr val="333399">
                  <a:shade val="51000"/>
                  <a:satMod val="130000"/>
                </a:srgbClr>
              </a:gs>
              <a:gs pos="80000">
                <a:srgbClr val="333399">
                  <a:shade val="93000"/>
                  <a:satMod val="130000"/>
                </a:srgbClr>
              </a:gs>
              <a:gs pos="100000">
                <a:srgbClr val="33339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33339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8154" y="3385890"/>
            <a:ext cx="1884984" cy="6419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rgbClr val="4274B0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rgbClr val="800080"/>
              </a:buClr>
              <a:buSzPct val="90000"/>
              <a:defRPr/>
            </a:pPr>
            <a:r>
              <a:rPr lang="ru-RU" sz="1400" b="1" i="1" kern="0" dirty="0" smtClean="0">
                <a:solidFill>
                  <a:srgbClr val="000000"/>
                </a:solidFill>
                <a:cs typeface="Calibri" pitchFamily="34" charset="0"/>
              </a:rPr>
              <a:t>Совершенствование системы ОМС</a:t>
            </a:r>
            <a:endParaRPr lang="ru-RU" sz="1400" b="1" i="1" kern="0" dirty="0">
              <a:solidFill>
                <a:srgbClr val="000000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48880"/>
            <a:ext cx="914400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2800" b="1" dirty="0" smtClean="0"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rgbClr val="2D2D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Спасибо за внимание!</a:t>
            </a:r>
            <a:endParaRPr lang="ru-RU" sz="2800" b="1" dirty="0">
              <a:solidFill>
                <a:srgbClr val="2D2D8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5517232"/>
            <a:ext cx="712879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K4nvZWVEmZLp1RZ.pMOw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5862</TotalTime>
  <Words>728</Words>
  <Application>Microsoft Office PowerPoint</Application>
  <PresentationFormat>Экран (4:3)</PresentationFormat>
  <Paragraphs>191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Оформление по умолчанию</vt:lpstr>
      <vt:lpstr>1_Оформление по умолчанию</vt:lpstr>
      <vt:lpstr>2_Оформление по умолчанию</vt:lpstr>
      <vt:lpstr>4_Оформление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Sonia</dc:creator>
  <cp:lastModifiedBy>Тишкина Светлана Николаевна</cp:lastModifiedBy>
  <cp:revision>793</cp:revision>
  <cp:lastPrinted>2015-09-11T11:39:51Z</cp:lastPrinted>
  <dcterms:created xsi:type="dcterms:W3CDTF">2011-03-26T18:40:12Z</dcterms:created>
  <dcterms:modified xsi:type="dcterms:W3CDTF">2015-09-11T11:43:41Z</dcterms:modified>
</cp:coreProperties>
</file>