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0" r:id="rId2"/>
    <p:sldId id="479" r:id="rId3"/>
    <p:sldId id="480" r:id="rId4"/>
    <p:sldId id="477" r:id="rId5"/>
    <p:sldId id="481" r:id="rId6"/>
    <p:sldId id="482" r:id="rId7"/>
    <p:sldId id="483" r:id="rId8"/>
    <p:sldId id="484" r:id="rId9"/>
    <p:sldId id="485" r:id="rId10"/>
    <p:sldId id="468" r:id="rId11"/>
    <p:sldId id="446" r:id="rId12"/>
    <p:sldId id="462" r:id="rId13"/>
    <p:sldId id="488" r:id="rId14"/>
    <p:sldId id="489" r:id="rId15"/>
    <p:sldId id="487" r:id="rId16"/>
    <p:sldId id="490" r:id="rId17"/>
    <p:sldId id="491" r:id="rId18"/>
    <p:sldId id="493" r:id="rId19"/>
    <p:sldId id="495" r:id="rId20"/>
    <p:sldId id="4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EA"/>
    <a:srgbClr val="FFCCCC"/>
    <a:srgbClr val="FF5050"/>
    <a:srgbClr val="CC0000"/>
    <a:srgbClr val="FF66CC"/>
    <a:srgbClr val="663300"/>
    <a:srgbClr val="8FE7BF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3548" autoAdjust="0"/>
  </p:normalViewPr>
  <p:slideViewPr>
    <p:cSldViewPr>
      <p:cViewPr>
        <p:scale>
          <a:sx n="62" d="100"/>
          <a:sy n="62" d="100"/>
        </p:scale>
        <p:origin x="-49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3EC854-B8F7-4DCD-879E-091D74F09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34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190A4-3D5C-4BA4-B57D-9B7BB2FAC72B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30EF-DF7B-433E-8DD3-01D50FEA905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F4719-5747-49D8-BB73-AC54A071071E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592C-678B-482B-87E9-7BF6CE9B9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B256-558D-444A-BB6E-23CB381B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417E-52E2-4762-BFC2-14F9ADA5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A1C3-7A0B-4617-B6AA-CDA0AD83E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B27C-3CEB-4981-8BBB-676644A5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10FA-9B86-4584-80AD-085A7194C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C631-3712-400A-A19D-6D3AE170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DAE1-022C-4377-9D88-E45CE39B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F682-9DD9-455C-814B-F5B47B900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F3F-20E2-409B-9301-D9E55991F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87A9-9417-4795-A71E-1FAACB36E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4FC5-43A5-487F-9E99-18DDEC2A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1D57-6AAC-4D17-9C00-DD9867041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ED41-C602-4ACC-83FA-A8F2AE49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EB18-690D-480F-A027-14768D28A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D4C3-02F6-4717-9210-602944B87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A9E5D7-3B39-49A8-95B6-ED404F061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7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9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1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6148" name="Заголовок 1"/>
          <p:cNvSpPr>
            <a:spLocks noGrp="1"/>
          </p:cNvSpPr>
          <p:nvPr>
            <p:ph type="ctrTitle"/>
          </p:nvPr>
        </p:nvSpPr>
        <p:spPr>
          <a:xfrm>
            <a:off x="0" y="32131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  </a:t>
            </a: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результатах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диспансеризации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отдельных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групп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взрослого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населения</a:t>
            </a: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2014г.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Нагибин О.А.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Бойцов С.А.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81690" y="311398"/>
            <a:ext cx="7180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Общественный совет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Министерстве здравоохранения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51520" y="0"/>
            <a:ext cx="8639944" cy="928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Calibri" pitchFamily="34" charset="0"/>
              </a:rPr>
              <a:t>Частота направления на 2 этап (на 20.11.14) </a:t>
            </a: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61913" y="1341438"/>
          <a:ext cx="9082087" cy="4275137"/>
        </p:xfrm>
        <a:graphic>
          <a:graphicData uri="http://schemas.openxmlformats.org/presentationml/2006/ole">
            <p:oleObj spid="_x0000_s1036" r:id="rId3" imgW="9083827" imgH="4273666" progId="Excel.Sheet.8">
              <p:embed/>
            </p:oleObj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116013" y="5732463"/>
            <a:ext cx="3771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в 2013 направлено на 2 этап - 19,1%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8172450" y="14128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22,9%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Calibri" pitchFamily="34" charset="0"/>
              </a:rPr>
              <a:t>Суммарная оценка частоты и качества методов обследования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836713"/>
          <a:ext cx="8064895" cy="4023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578518"/>
                <a:gridCol w="521667"/>
                <a:gridCol w="3738750"/>
                <a:gridCol w="3225960"/>
              </a:tblGrid>
              <a:tr h="291882">
                <a:tc rowSpan="2" gridSpan="2">
                  <a:txBody>
                    <a:bodyPr/>
                    <a:lstStyle/>
                    <a:p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libri" pitchFamily="34" charset="0"/>
                        </a:rPr>
                        <a:t>Частота</a:t>
                      </a:r>
                      <a:r>
                        <a:rPr lang="ru-RU" sz="1600" b="1" i="0" baseline="0" dirty="0" smtClean="0">
                          <a:latin typeface="Calibri" pitchFamily="34" charset="0"/>
                        </a:rPr>
                        <a:t> выполнения  методов в субъектах РФ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7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libri" pitchFamily="34" charset="0"/>
                        </a:rPr>
                        <a:t>Менее 80% (низкая)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libri" pitchFamily="34" charset="0"/>
                        </a:rPr>
                        <a:t>80% и более (высокая)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3532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latin typeface="Calibri" pitchFamily="34" charset="0"/>
                        </a:rPr>
                        <a:t>Разброс </a:t>
                      </a:r>
                      <a:r>
                        <a:rPr lang="ru-RU" sz="1400" b="1" i="0" baseline="0" dirty="0" smtClean="0">
                          <a:latin typeface="Calibri" pitchFamily="34" charset="0"/>
                        </a:rPr>
                        <a:t> результатов  в субъектах РФ </a:t>
                      </a:r>
                      <a:endParaRPr lang="ru-RU" sz="1400" b="1" i="0" dirty="0">
                        <a:latin typeface="Calibri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libri" pitchFamily="34" charset="0"/>
                        </a:rPr>
                        <a:t>небольшой 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Calibri" pitchFamily="34" charset="0"/>
                        </a:rPr>
                        <a:t>Мазок с шейки матки </a:t>
                      </a:r>
                      <a:r>
                        <a:rPr lang="ru-RU" sz="1600" b="1" i="0" baseline="0" dirty="0" smtClean="0">
                          <a:latin typeface="Calibri" pitchFamily="34" charset="0"/>
                        </a:rPr>
                        <a:t>(96%)</a:t>
                      </a:r>
                    </a:p>
                    <a:p>
                      <a:r>
                        <a:rPr lang="ru-RU" sz="1600" b="1" i="0" dirty="0" smtClean="0">
                          <a:latin typeface="Calibri" pitchFamily="34" charset="0"/>
                        </a:rPr>
                        <a:t>Флюорография (97%)</a:t>
                      </a:r>
                    </a:p>
                    <a:p>
                      <a:r>
                        <a:rPr lang="ru-RU" sz="1600" b="1" i="0" dirty="0" smtClean="0">
                          <a:latin typeface="Calibri" pitchFamily="34" charset="0"/>
                        </a:rPr>
                        <a:t>Анализ кала на скрытую кровь (98%)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latin typeface="Calibri" pitchFamily="34" charset="0"/>
                        </a:rPr>
                        <a:t>ПСА (86%)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Calibri" pitchFamily="34" charset="0"/>
                        </a:rPr>
                        <a:t>Маммография (87%) 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6671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libri" pitchFamily="34" charset="0"/>
                        </a:rPr>
                        <a:t>большой</a:t>
                      </a:r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u="sng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 этап: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УЗИ брюшной полости (48%)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Невролог  (49%)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 этап: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ДСБА (67%)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ЭГДС</a:t>
                      </a:r>
                      <a:r>
                        <a:rPr lang="ru-RU" sz="16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(77%)</a:t>
                      </a:r>
                    </a:p>
                    <a:p>
                      <a:r>
                        <a:rPr lang="ru-RU" sz="1600" b="1" i="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Колоноскопия</a:t>
                      </a:r>
                      <a:r>
                        <a:rPr lang="ru-RU" sz="16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/РРС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b="1" i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(68%)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i="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692275" y="5229225"/>
            <a:ext cx="6983413" cy="1628775"/>
          </a:xfrm>
          <a:prstGeom prst="wedgeRoundRectCallout">
            <a:avLst>
              <a:gd name="adj1" fmla="val -25477"/>
              <a:gd name="adj2" fmla="val -7621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Путь решения проблемы: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обеспечение АПУ оборудованием, расходным материалом, кадрами или заключение реальных договоров между МО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единый методический подход к проведению и оценке результатов  исследования</a:t>
            </a:r>
          </a:p>
          <a:p>
            <a:pPr>
              <a:buFontTx/>
              <a:buChar char="-"/>
              <a:defRPr/>
            </a:pP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10800000" flipV="1">
            <a:off x="611560" y="5517232"/>
            <a:ext cx="8136904" cy="864096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Calibri" pitchFamily="34" charset="0"/>
              </a:rPr>
              <a:t>Расчетная   норма    нагрузки   на    врача УЗ диагностики при 6,5 часовом рабочем дне -  33 условные единицы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17728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Время проведения УЗИ </a:t>
            </a:r>
          </a:p>
          <a:p>
            <a:pPr algn="ctr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в рамках диспансеризации определенных групп взрослого населения согласно Приказу МЗ РСФСР №132 от 02 августа 1991г «О СОВЕРШЕНСТВОВАНИИ СЛУЖБЫ ЛУЧЕВОЙ ДИАГНОСТИКИ»</a:t>
            </a:r>
          </a:p>
          <a:p>
            <a:pPr algn="ctr" eaLnBrk="0" hangingPunct="0">
              <a:defRPr/>
            </a:pPr>
            <a:endParaRPr lang="ru-RU" sz="28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844825"/>
          <a:ext cx="8568456" cy="32920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0433"/>
                <a:gridCol w="2079341"/>
                <a:gridCol w="2079341"/>
                <a:gridCol w="2079341"/>
              </a:tblGrid>
              <a:tr h="38538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7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поджелудочная железа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поджелудочная железа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68580" marR="68580" marT="0" marB="0"/>
                </a:tc>
              </a:tr>
              <a:tr h="3853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почки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20-5=15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почки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20-5=15 мин</a:t>
                      </a:r>
                    </a:p>
                  </a:txBody>
                  <a:tcPr marL="68580" marR="68580" marT="0" marB="0"/>
                </a:tc>
              </a:tr>
              <a:tr h="609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матка и яичники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25-5=20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предстательная железа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20-5=15 мин</a:t>
                      </a:r>
                    </a:p>
                  </a:txBody>
                  <a:tcPr marL="68580" marR="68580" marT="0" marB="0"/>
                </a:tc>
              </a:tr>
              <a:tr h="8231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1 у.е.=10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55 мин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(5,5 </a:t>
                      </a:r>
                      <a:r>
                        <a:rPr lang="ru-RU" sz="1800" b="1" i="0" dirty="0" err="1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у.е</a:t>
                      </a: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1 у.е.=10 мин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50 мин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(5 </a:t>
                      </a:r>
                      <a:r>
                        <a:rPr lang="ru-RU" sz="1800" b="1" i="0" dirty="0" err="1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у.е</a:t>
                      </a:r>
                      <a:r>
                        <a:rPr lang="ru-RU" sz="1800" b="1" i="0" dirty="0">
                          <a:latin typeface="Calibri" pitchFamily="34" charset="0"/>
                          <a:ea typeface="Calibri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Список проблем.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89844"/>
            <a:ext cx="88569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Снижение доступности ряда диагностических исследований.</a:t>
            </a:r>
          </a:p>
          <a:p>
            <a:r>
              <a:rPr lang="ru-RU" b="1" dirty="0"/>
              <a:t>	</a:t>
            </a:r>
          </a:p>
          <a:p>
            <a:r>
              <a:rPr lang="ru-RU" b="1" dirty="0" smtClean="0"/>
              <a:t>2. Отсутствие необходимых специалистов и оборудования.</a:t>
            </a:r>
          </a:p>
          <a:p>
            <a:endParaRPr lang="ru-RU" b="1" dirty="0"/>
          </a:p>
          <a:p>
            <a:r>
              <a:rPr lang="ru-RU" b="1" dirty="0" smtClean="0"/>
              <a:t>3. Отсутствие ответственности за свое здоровье у граждан РФ.</a:t>
            </a:r>
          </a:p>
          <a:p>
            <a:endParaRPr lang="ru-RU" b="1" dirty="0" smtClean="0"/>
          </a:p>
          <a:p>
            <a:r>
              <a:rPr lang="ru-RU" b="1" dirty="0" smtClean="0"/>
              <a:t>4</a:t>
            </a:r>
            <a:r>
              <a:rPr lang="ru-RU" b="1" dirty="0"/>
              <a:t>. Недостаточное количество социальной рекламы </a:t>
            </a:r>
            <a:r>
              <a:rPr lang="ru-RU" b="1" dirty="0" smtClean="0"/>
              <a:t>диспансеризации.</a:t>
            </a:r>
          </a:p>
          <a:p>
            <a:endParaRPr lang="ru-RU" b="1" dirty="0" smtClean="0"/>
          </a:p>
          <a:p>
            <a:r>
              <a:rPr lang="ru-RU" b="1" dirty="0" smtClean="0"/>
              <a:t>5. Низкая </a:t>
            </a:r>
            <a:r>
              <a:rPr lang="ru-RU" b="1" dirty="0"/>
              <a:t>укомплектованность ЛПУ кадрами, как отделений профилактики, так и персоналом участковой службы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6</a:t>
            </a:r>
            <a:r>
              <a:rPr lang="ru-RU" b="1" dirty="0"/>
              <a:t>. </a:t>
            </a:r>
            <a:r>
              <a:rPr lang="ru-RU" b="1" dirty="0" smtClean="0"/>
              <a:t>Отсутствие заинтересованности и ответственность работодателей в прохождении диспансеризации работниками.</a:t>
            </a:r>
          </a:p>
          <a:p>
            <a:endParaRPr lang="ru-RU" b="1" dirty="0"/>
          </a:p>
          <a:p>
            <a:r>
              <a:rPr lang="ru-RU" b="1" dirty="0"/>
              <a:t>7</a:t>
            </a:r>
            <a:r>
              <a:rPr lang="ru-RU" b="1" dirty="0" smtClean="0"/>
              <a:t>. Несовершенство программного обеспечения.</a:t>
            </a:r>
          </a:p>
          <a:p>
            <a:endParaRPr lang="ru-RU" b="1" dirty="0"/>
          </a:p>
          <a:p>
            <a:r>
              <a:rPr lang="ru-RU" b="1" dirty="0" smtClean="0"/>
              <a:t>8. Маломобильные пациенты.</a:t>
            </a:r>
          </a:p>
          <a:p>
            <a:endParaRPr lang="ru-RU" b="1" dirty="0" smtClean="0"/>
          </a:p>
          <a:p>
            <a:r>
              <a:rPr lang="ru-RU" b="1" dirty="0" smtClean="0"/>
              <a:t>9. Отсутствие критериев группового и индивидуального консультирования.</a:t>
            </a:r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89844"/>
            <a:ext cx="3312368" cy="18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Отсутствие ответственности за свое здоровье у граждан РФ.</a:t>
            </a:r>
            <a:endParaRPr lang="ru-RU" sz="2000" dirty="0"/>
          </a:p>
        </p:txBody>
      </p:sp>
      <p:pic>
        <p:nvPicPr>
          <p:cNvPr id="7" name="Содержимое 6" descr="диспансеризац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4775973" cy="3312368"/>
          </a:xfrm>
        </p:spPr>
      </p:pic>
      <p:pic>
        <p:nvPicPr>
          <p:cNvPr id="8" name="Содержимое 7" descr="диспасеризация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8114" y="3140968"/>
            <a:ext cx="4285885" cy="37170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Недостаточное количество социальной рекламы диспансеризации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0453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Низкая укомплектованность ЛПУ кадрами, как отделений профилактики, так и персоналом участковой службы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3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Министерству здравоохранения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169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изменения в приказ МЗ РСФСР от 02.07.1991г. № 132 «О совершенствовании службы лучевой диагностики» с целью приведения норм времени проведения ультразвуковых исследований в соответствие с современными условиями диагностики.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изменения в Приказ Министерства здравоохранения РФ от 03.02.2015г. № 36ан “Об утверждении порядка проведения диспансеризации определенных групп взрослого населения”, предусматривающие формирование объёмов исследований для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пациентов, исходя из степени мобильности, предполагаемого диагноза пациента и возможностей медицинской организации. В целях исключения ряда видов обследований, требующих стационарного оборудования, таких как, флюорография, маммография, ультразвуковые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исследования.</a:t>
            </a: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изменения в Приказ Министерства здравоохранения РФ от 03.02.2015г. № 36ан “Об утверждении порядка проведения диспансеризации определенных групп взрослого населения”, предусматривающие четкие критерии направления граждан на углубленное или индивидуальное, или групповое профилактическое консультирование.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мониторинг по использованию программных продуктов автоматической обработки и учета лиц, прошедших диспансеризацию в регионах РФ. По результатам мониторинга предложить регионам для использования наиболее эффективную, единую компьютерную программу по учету прошедших диспансеризацию и формированию отчетных форм.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возможность подготовки единого приказа по осуществлению медицинских осмотров и диспансеризации с целью исключения дублирования обследований граждан, подпадающих под действие принятых в настоящее время различных приказов.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органам исполнительной власти в субъектах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5739" y="2348880"/>
            <a:ext cx="914400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 Поручить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региональным органам исполнительной власти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сфере здравоохранения завершить работу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укомплектованию учреждений, оказывающих первичную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медико-санитарную помощь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оборудованием согласно порядкам оказания медицинской помощи.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58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Предложить Министерству здравоохранения Российской Федерации совместно с Министерством труда и социальной защиты Российской Федерации: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5739" y="1772816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Внести поправки в Трудовой Кодекс РФ, предусматривающие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ответственность работодателей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соблюдением п.5 ст.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Федерального закона  Российской Федерации от 21.11.2011г. №323-13 «Об  основах охраны здоровья граждан в Российской Федерации», а так же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работникам  возможности прохождения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диспансеризации.</a:t>
            </a:r>
          </a:p>
          <a:p>
            <a:pPr marL="342900" lvl="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 о разработке механизмов   экономической мотивации населения для своевременного прохождения диспансеризации, включая внесение изменений в нормативные правовые акты системы ОМС, системы социального страхования, системы здравоохранения (в т.ч.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льготного лекарственного обеспечения), для создания условий их внедрения.</a:t>
            </a:r>
          </a:p>
          <a:p>
            <a:pPr marL="342900" indent="-342900">
              <a:lnSpc>
                <a:spcPct val="150000"/>
              </a:lnSpc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58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1913" y="293688"/>
            <a:ext cx="9144000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15 РЕГИОНОВ         36 РЕГИОНОВ         16 РЕГИОНОВ          15 РЕГИОНОВ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выполнили план              90-99%                      80-89%                      менее 80%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835150" y="981075"/>
            <a:ext cx="583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latin typeface="Calibri" pitchFamily="34" charset="0"/>
                <a:cs typeface="Times New Roman" pitchFamily="18" charset="0"/>
              </a:rPr>
              <a:t>ДОЛЯ ВЫПОЛНЕНИЯ ПЛАНА ДИСПАНСЕРИЗАЦИИ В РФ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39750" y="1628775"/>
            <a:ext cx="214313" cy="766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55563" y="180975"/>
            <a:ext cx="2592387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5076825" y="2420938"/>
            <a:ext cx="131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  19%</a:t>
            </a:r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2916238" y="24209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  48 %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50825" y="2492375"/>
            <a:ext cx="111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19%</a:t>
            </a:r>
          </a:p>
        </p:txBody>
      </p:sp>
      <p:sp>
        <p:nvSpPr>
          <p:cNvPr id="39" name="Прямоугольник 22"/>
          <p:cNvSpPr/>
          <p:nvPr/>
        </p:nvSpPr>
        <p:spPr>
          <a:xfrm flipV="1">
            <a:off x="55563" y="238125"/>
            <a:ext cx="9102725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9226" name="TextBox 20"/>
          <p:cNvSpPr txBox="1">
            <a:spLocks noChangeArrowheads="1"/>
          </p:cNvSpPr>
          <p:nvPr/>
        </p:nvSpPr>
        <p:spPr bwMode="auto">
          <a:xfrm>
            <a:off x="3419475" y="3789363"/>
            <a:ext cx="2520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latin typeface="Calibri" pitchFamily="34" charset="0"/>
                <a:cs typeface="Times New Roman" pitchFamily="18" charset="0"/>
              </a:rPr>
              <a:t>Невыполнение плана диспансеризации на 31.12.2014 составило </a:t>
            </a:r>
          </a:p>
          <a:p>
            <a:pPr algn="ctr"/>
            <a:r>
              <a:rPr lang="ru-RU" altLang="ru-RU" sz="2000" b="1">
                <a:latin typeface="Calibri" pitchFamily="34" charset="0"/>
                <a:cs typeface="Times New Roman" pitchFamily="18" charset="0"/>
              </a:rPr>
              <a:t>7,21% в целом по РФ </a:t>
            </a:r>
          </a:p>
        </p:txBody>
      </p:sp>
      <p:sp>
        <p:nvSpPr>
          <p:cNvPr id="9227" name="TextBox 3"/>
          <p:cNvSpPr txBox="1">
            <a:spLocks noChangeArrowheads="1"/>
          </p:cNvSpPr>
          <p:nvPr/>
        </p:nvSpPr>
        <p:spPr bwMode="auto">
          <a:xfrm>
            <a:off x="7380288" y="2420938"/>
            <a:ext cx="131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   7 %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>
              <a:defRPr/>
            </a:pPr>
            <a:r>
              <a:rPr lang="ru-RU" altLang="ru-RU" sz="2800" b="1" dirty="0">
                <a:latin typeface="Calibri" pitchFamily="34" charset="0"/>
                <a:cs typeface="Times New Roman" panose="02020603050405020304" pitchFamily="18" charset="0"/>
              </a:rPr>
              <a:t>15 регионов                 36 регионов          16 регионов               15 регионов</a:t>
            </a:r>
          </a:p>
          <a:p>
            <a:pPr>
              <a:defRPr/>
            </a:pPr>
            <a:r>
              <a:rPr lang="ru-RU" altLang="ru-RU" sz="2800" b="1" dirty="0">
                <a:latin typeface="Calibri" pitchFamily="34" charset="0"/>
                <a:cs typeface="Times New Roman" panose="02020603050405020304" pitchFamily="18" charset="0"/>
              </a:rPr>
              <a:t>выполнили план              90-99%                      80-89%                      менее 80%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3203575" y="1557338"/>
            <a:ext cx="215900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435600" y="1484313"/>
            <a:ext cx="215900" cy="766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7667625" y="1412875"/>
            <a:ext cx="215900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019925" y="2781300"/>
          <a:ext cx="1794719" cy="3796062"/>
        </p:xfrm>
        <a:graphic>
          <a:graphicData uri="http://schemas.openxmlformats.org/drawingml/2006/table">
            <a:tbl>
              <a:tblPr/>
              <a:tblGrid>
                <a:gridCol w="1794719"/>
              </a:tblGrid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Владимирская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Калужская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Курская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Мурманская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Новгородская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Псковская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Чеченская Республика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Удмуртская Республика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Республика Алтай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Иркутская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Камчатский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Хабаровский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Магаданская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Еврейская автономная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Чукотский авт.округ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0" y="2708275"/>
          <a:ext cx="2267744" cy="3922819"/>
        </p:xfrm>
        <a:graphic>
          <a:graphicData uri="http://schemas.openxmlformats.org/drawingml/2006/table">
            <a:tbl>
              <a:tblPr/>
              <a:tblGrid>
                <a:gridCol w="2267744"/>
              </a:tblGrid>
              <a:tr h="315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Липецкая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Тамбовская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Тульская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Краснодарский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Кабардино-Балкарская Республика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Ставропольский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Республика Мордовия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Пензенская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Саратовская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Республика Хакасия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Алтайский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Кемеровская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Омская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Приморский край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Сахалинская область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Республика Бурятия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Обратиться в Общественную палату Российской Федерации с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предложениями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008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/>
            <a:endParaRPr lang="ru-RU" b="1" dirty="0" smtClean="0"/>
          </a:p>
          <a:p>
            <a:pPr marL="342900" indent="-342900">
              <a:buAutoNum type="arabicPeriod" startAt="7"/>
            </a:pPr>
            <a:endParaRPr lang="ru-RU" b="1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  <a:p>
            <a:pPr marL="342900" indent="-342900">
              <a:buAutoNum type="arabicPeriod" startAt="7"/>
            </a:pPr>
            <a:endParaRPr lang="ru-RU" dirty="0" smtClean="0"/>
          </a:p>
          <a:p>
            <a:pPr marL="342900" indent="-342900">
              <a:buAutoNum type="arabicPeriod" startAt="7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вопрос о разработке и направлении предложений в Правительство Российской Федерации по включению направления «популяризация диспансеризации населения» в число приоритетных направлений государственной поддержки деятельности неправительственных некоммерческих организаций.</a:t>
            </a:r>
          </a:p>
          <a:p>
            <a:pPr marL="34290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 Довести до сведения региональных общественных палат информацию о роли общественности в пропаганде здорового образа жизни и необходимости популяризации диспансеризации населения.</a:t>
            </a:r>
          </a:p>
          <a:p>
            <a:pPr marL="34290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  Проинформировать неправительственные некоммерческие организации, реализующие социально-значимые проекты, о необходимости популяризации диспансеризации населения и усилении их работы в данном направлении.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64184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latin typeface="Calibri" pitchFamily="34" charset="0"/>
              </a:rPr>
              <a:t>В регионах с наибольшей смертностью (2013 год) меньше  % выполнения плана диспансеризации  2014 </a:t>
            </a:r>
            <a:br>
              <a:rPr lang="ru-RU" sz="2800" b="1" dirty="0" smtClean="0">
                <a:latin typeface="Calibri" pitchFamily="34" charset="0"/>
              </a:rPr>
            </a:br>
            <a:r>
              <a:rPr lang="ru-RU" sz="2000" b="1" i="1" dirty="0" smtClean="0">
                <a:latin typeface="Calibri" pitchFamily="34" charset="0"/>
              </a:rPr>
              <a:t>(стандартизованный показатель смертности от всех причин, на 100 тыс.)</a:t>
            </a:r>
            <a:endParaRPr lang="ru-RU" sz="2000" b="1" i="1" dirty="0">
              <a:latin typeface="Calibri" pitchFamily="34" charset="0"/>
            </a:endParaRPr>
          </a:p>
        </p:txBody>
      </p:sp>
      <p:graphicFrame>
        <p:nvGraphicFramePr>
          <p:cNvPr id="10243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43020" r:id="rId3" imgW="8327858" imgH="4627265" progId="Excel.Sheet.8">
              <p:embed/>
            </p:oleObj>
          </a:graphicData>
        </a:graphic>
      </p:graphicFrame>
      <p:sp>
        <p:nvSpPr>
          <p:cNvPr id="10244" name="TextBox 4"/>
          <p:cNvSpPr txBox="1">
            <a:spLocks noChangeArrowheads="1"/>
          </p:cNvSpPr>
          <p:nvPr/>
        </p:nvSpPr>
        <p:spPr bwMode="auto">
          <a:xfrm rot="-5400000">
            <a:off x="-782637" y="2676525"/>
            <a:ext cx="225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% </a:t>
            </a:r>
            <a:r>
              <a:rPr lang="ru-RU" sz="1200"/>
              <a:t>выполнения</a:t>
            </a:r>
            <a:r>
              <a:rPr lang="ru-RU" sz="1400"/>
              <a:t> плана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 rot="5400000">
            <a:off x="6815138" y="3167063"/>
            <a:ext cx="395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Смертность от всех </a:t>
            </a:r>
            <a:r>
              <a:rPr lang="ru-RU" sz="1200"/>
              <a:t>причин</a:t>
            </a:r>
            <a:r>
              <a:rPr lang="ru-RU" sz="1400"/>
              <a:t>, на 100 тыс.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Медико-демографические показатели Российской Федерации в 2013 году` 2014: Стат. справочник/ Минздрав России. – М., 2014. – 186 c. ISBN  © Министерство здравоохранения Российской Федерации, 2014      </a:t>
            </a:r>
            <a:r>
              <a:rPr lang="en-US" sz="1200">
                <a:latin typeface="Calibri" pitchFamily="34" charset="0"/>
              </a:rPr>
              <a:t>E-mail: AleksandrovaGA@rosminzdrav.ru; beider@mednet.ru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140200" y="3429000"/>
            <a:ext cx="979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(r=-0,49)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3770313" cy="1325563"/>
          </a:xfrm>
        </p:spPr>
        <p:txBody>
          <a:bodyPr/>
          <a:lstStyle/>
          <a:p>
            <a:r>
              <a:rPr lang="ru-RU" altLang="ru-RU" sz="1600" b="1" smtClean="0">
                <a:latin typeface="Calibri" pitchFamily="34" charset="0"/>
              </a:rPr>
              <a:t>Численность прикрепленного взрослого населения  </a:t>
            </a:r>
            <a:br>
              <a:rPr lang="ru-RU" altLang="ru-RU" sz="1600" b="1" smtClean="0">
                <a:latin typeface="Calibri" pitchFamily="34" charset="0"/>
              </a:rPr>
            </a:br>
            <a:r>
              <a:rPr lang="ru-RU" altLang="ru-RU" sz="1600" b="1" smtClean="0">
                <a:latin typeface="Calibri" pitchFamily="34" charset="0"/>
              </a:rPr>
              <a:t>менее 20 тыс. чел </a:t>
            </a:r>
          </a:p>
        </p:txBody>
      </p:sp>
      <p:graphicFrame>
        <p:nvGraphicFramePr>
          <p:cNvPr id="7171" name="Объект 7"/>
          <p:cNvGraphicFramePr>
            <a:graphicFrameLocks noGrp="1"/>
          </p:cNvGraphicFramePr>
          <p:nvPr>
            <p:ph idx="1"/>
          </p:nvPr>
        </p:nvGraphicFramePr>
        <p:xfrm>
          <a:off x="2216150" y="3167063"/>
          <a:ext cx="2312988" cy="2041525"/>
        </p:xfrm>
        <a:graphic>
          <a:graphicData uri="http://schemas.openxmlformats.org/presentationml/2006/ole">
            <p:oleObj spid="_x0000_s7216" r:id="rId4" imgW="2316681" imgH="2036240" progId="Excel.Sheet.8">
              <p:embed/>
            </p:oleObj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87675" y="6492875"/>
            <a:ext cx="403225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</a:rPr>
              <a:t>Анкетирование субъектов РФ 2013 и 2014 </a:t>
            </a:r>
            <a:r>
              <a:rPr lang="ru-RU" dirty="0" err="1" smtClean="0">
                <a:latin typeface="Calibri" pitchFamily="34" charset="0"/>
              </a:rPr>
              <a:t>гг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5076825" y="1268413"/>
            <a:ext cx="377031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ru-RU" sz="1600" b="1">
                <a:latin typeface="Calibri" pitchFamily="34" charset="0"/>
              </a:rPr>
              <a:t>Численность прикрепленного взрослого населения  </a:t>
            </a:r>
            <a:br>
              <a:rPr lang="ru-RU" altLang="ru-RU" sz="1600" b="1">
                <a:latin typeface="Calibri" pitchFamily="34" charset="0"/>
              </a:rPr>
            </a:br>
            <a:r>
              <a:rPr lang="ru-RU" altLang="ru-RU" sz="1600" b="1">
                <a:latin typeface="Calibri" pitchFamily="34" charset="0"/>
              </a:rPr>
              <a:t>более 20 тыс. чел </a:t>
            </a:r>
          </a:p>
        </p:txBody>
      </p:sp>
      <p:graphicFrame>
        <p:nvGraphicFramePr>
          <p:cNvPr id="7174" name="Объект 7"/>
          <p:cNvGraphicFramePr>
            <a:graphicFrameLocks/>
          </p:cNvGraphicFramePr>
          <p:nvPr/>
        </p:nvGraphicFramePr>
        <p:xfrm>
          <a:off x="6907213" y="3233738"/>
          <a:ext cx="2205037" cy="1927225"/>
        </p:xfrm>
        <a:graphic>
          <a:graphicData uri="http://schemas.openxmlformats.org/presentationml/2006/ole">
            <p:oleObj spid="_x0000_s7217" r:id="rId5" imgW="2206943" imgH="1932599" progId="Excel.Sheet.8">
              <p:embed/>
            </p:oleObj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Структуры медицинской профилактики АПУ, участвующие в диспансеризации</a:t>
            </a: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2995613" y="4970463"/>
            <a:ext cx="1111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2014 год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7621588" y="4970463"/>
            <a:ext cx="1112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2014 год</a:t>
            </a:r>
          </a:p>
        </p:txBody>
      </p:sp>
      <p:graphicFrame>
        <p:nvGraphicFramePr>
          <p:cNvPr id="7178" name="Объект 7"/>
          <p:cNvGraphicFramePr>
            <a:graphicFrameLocks/>
          </p:cNvGraphicFramePr>
          <p:nvPr/>
        </p:nvGraphicFramePr>
        <p:xfrm>
          <a:off x="128588" y="3162300"/>
          <a:ext cx="2312987" cy="2039938"/>
        </p:xfrm>
        <a:graphic>
          <a:graphicData uri="http://schemas.openxmlformats.org/presentationml/2006/ole">
            <p:oleObj spid="_x0000_s7218" r:id="rId6" imgW="2316681" imgH="2042337" progId="Excel.Sheet.8">
              <p:embed/>
            </p:oleObj>
          </a:graphicData>
        </a:graphic>
      </p:graphicFrame>
      <p:graphicFrame>
        <p:nvGraphicFramePr>
          <p:cNvPr id="7179" name="Объект 7"/>
          <p:cNvGraphicFramePr>
            <a:graphicFrameLocks/>
          </p:cNvGraphicFramePr>
          <p:nvPr/>
        </p:nvGraphicFramePr>
        <p:xfrm>
          <a:off x="4945063" y="3265488"/>
          <a:ext cx="2205037" cy="1927225"/>
        </p:xfrm>
        <a:graphic>
          <a:graphicData uri="http://schemas.openxmlformats.org/presentationml/2006/ole">
            <p:oleObj spid="_x0000_s7219" r:id="rId7" imgW="2206943" imgH="1926503" progId="Excel.Sheet.8">
              <p:embed/>
            </p:oleObj>
          </a:graphicData>
        </a:graphic>
      </p:graphicFrame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5465763" y="4970463"/>
            <a:ext cx="1111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2013 год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519113" y="4970463"/>
            <a:ext cx="1111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2013 год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0" y="5300663"/>
          <a:ext cx="4572000" cy="1188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/>
                <a:gridCol w="2286000"/>
              </a:tblGrid>
              <a:tr h="190500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Регионы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РФ, в которых нет ОМП в АПУ с более </a:t>
                      </a:r>
                      <a:r>
                        <a:rPr lang="ru-RU" sz="1400" b="1" dirty="0" smtClean="0">
                          <a:latin typeface="Calibri" pitchFamily="34" charset="0"/>
                        </a:rPr>
                        <a:t>20 тыс. населения  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Республика Дагестан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Томская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Республика Ингушетия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Камчатский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Чеченская Республика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Крым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Республика Марий Эл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3850" y="5373688"/>
          <a:ext cx="3600400" cy="9982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04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Регионы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РФ, в которых нет КМП в АПУ с менее 20 тыс. населения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Ленинградская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Мурманская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Еврейская автономная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Выявление БСК в 2013 и 2014 гг. </a:t>
            </a:r>
          </a:p>
        </p:txBody>
      </p:sp>
      <p:graphicFrame>
        <p:nvGraphicFramePr>
          <p:cNvPr id="2051" name="Содержимое 3"/>
          <p:cNvGraphicFramePr>
            <a:graphicFrameLocks noGrp="1"/>
          </p:cNvGraphicFramePr>
          <p:nvPr/>
        </p:nvGraphicFramePr>
        <p:xfrm>
          <a:off x="250825" y="1752600"/>
          <a:ext cx="8516938" cy="5105400"/>
        </p:xfrm>
        <a:graphic>
          <a:graphicData uri="http://schemas.openxmlformats.org/presentationml/2006/ole">
            <p:oleObj spid="_x0000_s44054" name="Worksheet" r:id="rId3" imgW="6895910" imgH="4133980" progId="Excel.Sheet.8">
              <p:embed/>
            </p:oleObj>
          </a:graphicData>
        </a:graphic>
      </p:graphicFrame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0" y="260350"/>
          <a:ext cx="8510588" cy="4278313"/>
        </p:xfrm>
        <a:graphic>
          <a:graphicData uri="http://schemas.openxmlformats.org/presentationml/2006/ole">
            <p:oleObj spid="_x0000_s44055" r:id="rId4" imgW="8510754" imgH="4279763" progId="Excel.Sheet.8">
              <p:embed/>
            </p:oleObj>
          </a:graphicData>
        </a:graphic>
      </p:graphicFrame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5364163" y="1052513"/>
            <a:ext cx="3154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2013 год – 1 668 480 случаев</a:t>
            </a:r>
          </a:p>
          <a:p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2014 год – </a:t>
            </a:r>
            <a:r>
              <a:rPr lang="ru-RU" b="1">
                <a:latin typeface="Calibri" pitchFamily="34" charset="0"/>
              </a:rPr>
              <a:t>1 616 279 случаев </a:t>
            </a:r>
          </a:p>
        </p:txBody>
      </p:sp>
      <p:sp>
        <p:nvSpPr>
          <p:cNvPr id="9" name="Стрелка вниз 8"/>
          <p:cNvSpPr/>
          <p:nvPr/>
        </p:nvSpPr>
        <p:spPr>
          <a:xfrm rot="4115274">
            <a:off x="1272381" y="823119"/>
            <a:ext cx="485775" cy="9794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Выявление ЗНО в 2013 и 2014 гг. 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128588" y="857250"/>
          <a:ext cx="8510587" cy="3076575"/>
        </p:xfrm>
        <a:graphic>
          <a:graphicData uri="http://schemas.openxmlformats.org/presentationml/2006/ole">
            <p:oleObj spid="_x0000_s45078" r:id="rId3" imgW="8510754" imgH="4852837" progId="Excel.Sheet.8">
              <p:embed/>
            </p:oleObj>
          </a:graphicData>
        </a:graphic>
      </p:graphicFrame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1908175" y="981075"/>
            <a:ext cx="278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2013 год – 27 346 случаев</a:t>
            </a:r>
          </a:p>
          <a:p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2014 год – 30 495 случаев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07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988" y="1674813"/>
          <a:ext cx="9167812" cy="5233987"/>
        </p:xfrm>
        <a:graphic>
          <a:graphicData uri="http://schemas.openxmlformats.org/presentationml/2006/ole">
            <p:oleObj spid="_x0000_s45079" r:id="rId4" imgW="9169179" imgH="52308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4"/>
          <p:cNvGraphicFramePr>
            <a:graphicFrameLocks noGrp="1"/>
          </p:cNvGraphicFramePr>
          <p:nvPr>
            <p:ph idx="1"/>
          </p:nvPr>
        </p:nvGraphicFramePr>
        <p:xfrm>
          <a:off x="-50800" y="1146175"/>
          <a:ext cx="9245600" cy="3435350"/>
        </p:xfrm>
        <a:graphic>
          <a:graphicData uri="http://schemas.openxmlformats.org/presentationml/2006/ole">
            <p:oleObj spid="_x0000_s46102" r:id="rId3" imgW="9242337" imgH="3432345" progId="Excel.Sheet.8">
              <p:embed/>
            </p:oleObj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FFFF99"/>
          </a:solidFill>
        </p:spPr>
        <p:txBody>
          <a:bodyPr/>
          <a:lstStyle/>
          <a:p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32% из 83,9 тысяч активно выявленных в 2013 году ЗНО выявлены во время диспансеризации</a:t>
            </a:r>
            <a:b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99" name="Диаграмма 5"/>
          <p:cNvGraphicFramePr>
            <a:graphicFrameLocks/>
          </p:cNvGraphicFramePr>
          <p:nvPr/>
        </p:nvGraphicFramePr>
        <p:xfrm>
          <a:off x="2576513" y="4198938"/>
          <a:ext cx="6197600" cy="2709862"/>
        </p:xfrm>
        <a:graphic>
          <a:graphicData uri="http://schemas.openxmlformats.org/presentationml/2006/ole">
            <p:oleObj spid="_x0000_s46103" r:id="rId4" imgW="6194073" imgH="2706859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388" y="4076700"/>
            <a:ext cx="2232025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Алтайский край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Архангельская обл.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Брянская обл.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Воронежская обл.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Иркутская обл.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Кемеровская обл.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Москва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Омская обл.</a:t>
            </a:r>
          </a:p>
          <a:p>
            <a:pPr>
              <a:defRPr/>
            </a:pPr>
            <a:r>
              <a:rPr lang="ru-RU" sz="1200" dirty="0" err="1">
                <a:solidFill>
                  <a:schemeClr val="tx1"/>
                </a:solidFill>
                <a:latin typeface="Calibri" pitchFamily="34" charset="0"/>
              </a:rPr>
              <a:t>Респ.Башкортостан</a:t>
            </a: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dirty="0" err="1">
                <a:solidFill>
                  <a:schemeClr val="tx1"/>
                </a:solidFill>
                <a:latin typeface="Calibri" pitchFamily="34" charset="0"/>
              </a:rPr>
              <a:t>Респ.Коми</a:t>
            </a: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dirty="0" err="1">
                <a:solidFill>
                  <a:schemeClr val="tx1"/>
                </a:solidFill>
                <a:latin typeface="Calibri" pitchFamily="34" charset="0"/>
              </a:rPr>
              <a:t>Респ.Татарстан</a:t>
            </a: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Тюменская обл.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Хабаровский край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ХМАО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Челябинская обл.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6352959" flipV="1">
            <a:off x="2626519" y="4923632"/>
            <a:ext cx="731837" cy="3003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3" name="Прямоугольник 9"/>
          <p:cNvSpPr>
            <a:spLocks noChangeArrowheads="1"/>
          </p:cNvSpPr>
          <p:nvPr/>
        </p:nvSpPr>
        <p:spPr bwMode="auto">
          <a:xfrm>
            <a:off x="0" y="6921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Преимущество диспансеризации – выявление опухолей ЖКТ, тела матки, яичников, молочных желез, почек,  простаты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5364163" y="4508500"/>
            <a:ext cx="35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Динамика установления групп здоровья в РФ</a:t>
            </a:r>
          </a:p>
          <a:p>
            <a:pPr algn="ctr"/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 Д 2013 (20,5 млн.) и Д 2014  (22,4 млн.)</a:t>
            </a:r>
          </a:p>
        </p:txBody>
      </p:sp>
      <p:graphicFrame>
        <p:nvGraphicFramePr>
          <p:cNvPr id="14339" name="Диаграмма 8"/>
          <p:cNvGraphicFramePr>
            <a:graphicFrameLocks/>
          </p:cNvGraphicFramePr>
          <p:nvPr/>
        </p:nvGraphicFramePr>
        <p:xfrm>
          <a:off x="560388" y="1346200"/>
          <a:ext cx="8239125" cy="4165600"/>
        </p:xfrm>
        <a:graphic>
          <a:graphicData uri="http://schemas.openxmlformats.org/presentationml/2006/ole">
            <p:oleObj spid="_x0000_s47116" r:id="rId3" imgW="8236410" imgH="4163929" progId="Excel.Sheet.8">
              <p:embed/>
            </p:oleObj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7019925" y="1628775"/>
            <a:ext cx="0" cy="28733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019925" y="2997200"/>
            <a:ext cx="0" cy="28733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-10800000" flipV="1">
            <a:off x="6948488" y="4365625"/>
            <a:ext cx="0" cy="287338"/>
          </a:xfrm>
          <a:prstGeom prst="straightConnector1">
            <a:avLst/>
          </a:prstGeom>
          <a:ln w="28575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8"/>
          <p:cNvGraphicFramePr>
            <a:graphicFrameLocks noGrp="1"/>
          </p:cNvGraphicFramePr>
          <p:nvPr>
            <p:ph idx="1"/>
          </p:nvPr>
        </p:nvGraphicFramePr>
        <p:xfrm>
          <a:off x="-303213" y="1506538"/>
          <a:ext cx="5286376" cy="3629025"/>
        </p:xfrm>
        <a:graphic>
          <a:graphicData uri="http://schemas.openxmlformats.org/presentationml/2006/ole">
            <p:oleObj spid="_x0000_s48140" r:id="rId3" imgW="5285690" imgH="3633531" progId="Excel.Sheet.8">
              <p:embed/>
            </p:oleObj>
          </a:graphicData>
        </a:graphic>
      </p:graphicFrame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264275" y="6381750"/>
            <a:ext cx="287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Данные  69 субъектов РФ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5516563"/>
            <a:ext cx="5256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/>
              <a:t>Средняя длительность индивидуального УПК  </a:t>
            </a:r>
            <a:r>
              <a:rPr lang="ru-RU" sz="1400" b="1"/>
              <a:t>29 минут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5805488"/>
            <a:ext cx="4787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/>
              <a:t>Средняя длительность группового УПК  </a:t>
            </a:r>
            <a:r>
              <a:rPr lang="ru-RU" sz="1400" b="1"/>
              <a:t>47минут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Анкетирование субъектов РФ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51275" y="2205038"/>
          <a:ext cx="2403007" cy="29671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6226"/>
                <a:gridCol w="586781"/>
              </a:tblGrid>
              <a:tr h="2226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effectLst/>
                        </a:rPr>
                        <a:t>Регионы РФ с минимальным 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проведением УПК у 2-й группы здоровья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Республика Калмыкия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11,71%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Республика Мордовия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12,46%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Орловская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12,80%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Алтайский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14,90%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Брянская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15,44%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Республика Алтай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17,04%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Красноярский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20,81%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Хабаровский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21,22%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Оренбургская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22,00%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2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Чеченская Республика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22,98%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43663" y="2205038"/>
          <a:ext cx="2520280" cy="29260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1425"/>
                <a:gridCol w="658855"/>
              </a:tblGrid>
              <a:tr h="511215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Регионы РФ с максим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альным проведением УПК у 2-1 группы здоровья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endParaRPr lang="ru-RU" sz="12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Омская </a:t>
                      </a:r>
                      <a:r>
                        <a:rPr lang="ru-RU" sz="1200" u="none" strike="noStrike" dirty="0">
                          <a:effectLst/>
                        </a:rPr>
                        <a:t>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</a:rPr>
                        <a:t>55,00%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Московская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</a:rPr>
                        <a:t>60,00%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Белгородская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</a:rPr>
                        <a:t>65,06%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Кировская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67,13%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Иркутская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</a:rPr>
                        <a:t>72,78%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Тверская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75,00%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Забайкальский край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86,94%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Пензенская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89,80%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Курская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89,96%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Еврейская автономная область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</a:rPr>
                        <a:t>92,16%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Распределение прошедших углубленное профилактическое консультирование по группам здоровья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0113" y="1268413"/>
            <a:ext cx="75438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В 2013 году УПК прошли 3,6 млн. человек, в 2014 году – 3,8 млн. человек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37321</TotalTime>
  <Words>1252</Words>
  <Application>Microsoft Office PowerPoint</Application>
  <PresentationFormat>Экран (4:3)</PresentationFormat>
  <Paragraphs>280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Оформление по умолчанию</vt:lpstr>
      <vt:lpstr>Лист Microsoft Office Excel 97-2003</vt:lpstr>
      <vt:lpstr>Worksheet</vt:lpstr>
      <vt:lpstr>О  результатах диспансеризации  отдельных групп взрослого населения  в 2014г.    Нагибин О.А. Бойцов С.А.</vt:lpstr>
      <vt:lpstr>Слайд 2</vt:lpstr>
      <vt:lpstr>В регионах с наибольшей смертностью (2013 год) меньше  % выполнения плана диспансеризации  2014  (стандартизованный показатель смертности от всех причин, на 100 тыс.)</vt:lpstr>
      <vt:lpstr>Численность прикрепленного взрослого населения   менее 20 тыс. чел </vt:lpstr>
      <vt:lpstr>Слайд 5</vt:lpstr>
      <vt:lpstr>Слайд 6</vt:lpstr>
      <vt:lpstr> 32% из 83,9 тысяч активно выявленных в 2013 году ЗНО выявлены во время диспансеризации </vt:lpstr>
      <vt:lpstr>Слайд 8</vt:lpstr>
      <vt:lpstr>Слайд 9</vt:lpstr>
      <vt:lpstr>Слайд 10</vt:lpstr>
      <vt:lpstr>Слайд 11</vt:lpstr>
      <vt:lpstr>Слайд 12</vt:lpstr>
      <vt:lpstr>Слайд 13</vt:lpstr>
      <vt:lpstr> Отсутствие ответственности за свое здоровье у граждан РФ.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formoza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Policl2</cp:lastModifiedBy>
  <cp:revision>920</cp:revision>
  <dcterms:created xsi:type="dcterms:W3CDTF">2013-12-05T08:16:39Z</dcterms:created>
  <dcterms:modified xsi:type="dcterms:W3CDTF">2015-07-14T05:17:04Z</dcterms:modified>
</cp:coreProperties>
</file>