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handoutMasterIdLst>
    <p:handoutMasterId r:id="rId28"/>
  </p:handoutMasterIdLst>
  <p:sldIdLst>
    <p:sldId id="472" r:id="rId2"/>
    <p:sldId id="473" r:id="rId3"/>
    <p:sldId id="475" r:id="rId4"/>
    <p:sldId id="476" r:id="rId5"/>
    <p:sldId id="479" r:id="rId6"/>
    <p:sldId id="477" r:id="rId7"/>
    <p:sldId id="480" r:id="rId8"/>
    <p:sldId id="482" r:id="rId9"/>
    <p:sldId id="500" r:id="rId10"/>
    <p:sldId id="483" r:id="rId11"/>
    <p:sldId id="501" r:id="rId12"/>
    <p:sldId id="502" r:id="rId13"/>
    <p:sldId id="503" r:id="rId14"/>
    <p:sldId id="504" r:id="rId15"/>
    <p:sldId id="505" r:id="rId16"/>
    <p:sldId id="506" r:id="rId17"/>
    <p:sldId id="491" r:id="rId18"/>
    <p:sldId id="492" r:id="rId19"/>
    <p:sldId id="493" r:id="rId20"/>
    <p:sldId id="494" r:id="rId21"/>
    <p:sldId id="495" r:id="rId22"/>
    <p:sldId id="496" r:id="rId23"/>
    <p:sldId id="497" r:id="rId24"/>
    <p:sldId id="498" r:id="rId25"/>
    <p:sldId id="474" r:id="rId26"/>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Helios" charset="-52"/>
        <a:ea typeface="+mn-ea"/>
        <a:cs typeface="+mn-cs"/>
      </a:defRPr>
    </a:lvl1pPr>
    <a:lvl2pPr marL="457200" algn="l" rtl="0" fontAlgn="base">
      <a:spcBef>
        <a:spcPct val="0"/>
      </a:spcBef>
      <a:spcAft>
        <a:spcPct val="0"/>
      </a:spcAft>
      <a:defRPr kern="1200">
        <a:solidFill>
          <a:schemeClr val="tx1"/>
        </a:solidFill>
        <a:latin typeface="Helios" charset="-52"/>
        <a:ea typeface="+mn-ea"/>
        <a:cs typeface="+mn-cs"/>
      </a:defRPr>
    </a:lvl2pPr>
    <a:lvl3pPr marL="914400" algn="l" rtl="0" fontAlgn="base">
      <a:spcBef>
        <a:spcPct val="0"/>
      </a:spcBef>
      <a:spcAft>
        <a:spcPct val="0"/>
      </a:spcAft>
      <a:defRPr kern="1200">
        <a:solidFill>
          <a:schemeClr val="tx1"/>
        </a:solidFill>
        <a:latin typeface="Helios" charset="-52"/>
        <a:ea typeface="+mn-ea"/>
        <a:cs typeface="+mn-cs"/>
      </a:defRPr>
    </a:lvl3pPr>
    <a:lvl4pPr marL="1371600" algn="l" rtl="0" fontAlgn="base">
      <a:spcBef>
        <a:spcPct val="0"/>
      </a:spcBef>
      <a:spcAft>
        <a:spcPct val="0"/>
      </a:spcAft>
      <a:defRPr kern="1200">
        <a:solidFill>
          <a:schemeClr val="tx1"/>
        </a:solidFill>
        <a:latin typeface="Helios" charset="-52"/>
        <a:ea typeface="+mn-ea"/>
        <a:cs typeface="+mn-cs"/>
      </a:defRPr>
    </a:lvl4pPr>
    <a:lvl5pPr marL="1828800" algn="l" rtl="0" fontAlgn="base">
      <a:spcBef>
        <a:spcPct val="0"/>
      </a:spcBef>
      <a:spcAft>
        <a:spcPct val="0"/>
      </a:spcAft>
      <a:defRPr kern="1200">
        <a:solidFill>
          <a:schemeClr val="tx1"/>
        </a:solidFill>
        <a:latin typeface="Helios" charset="-52"/>
        <a:ea typeface="+mn-ea"/>
        <a:cs typeface="+mn-cs"/>
      </a:defRPr>
    </a:lvl5pPr>
    <a:lvl6pPr marL="2286000" algn="l" defTabSz="914400" rtl="0" eaLnBrk="1" latinLnBrk="0" hangingPunct="1">
      <a:defRPr kern="1200">
        <a:solidFill>
          <a:schemeClr val="tx1"/>
        </a:solidFill>
        <a:latin typeface="Helios" charset="-52"/>
        <a:ea typeface="+mn-ea"/>
        <a:cs typeface="+mn-cs"/>
      </a:defRPr>
    </a:lvl6pPr>
    <a:lvl7pPr marL="2743200" algn="l" defTabSz="914400" rtl="0" eaLnBrk="1" latinLnBrk="0" hangingPunct="1">
      <a:defRPr kern="1200">
        <a:solidFill>
          <a:schemeClr val="tx1"/>
        </a:solidFill>
        <a:latin typeface="Helios" charset="-52"/>
        <a:ea typeface="+mn-ea"/>
        <a:cs typeface="+mn-cs"/>
      </a:defRPr>
    </a:lvl7pPr>
    <a:lvl8pPr marL="3200400" algn="l" defTabSz="914400" rtl="0" eaLnBrk="1" latinLnBrk="0" hangingPunct="1">
      <a:defRPr kern="1200">
        <a:solidFill>
          <a:schemeClr val="tx1"/>
        </a:solidFill>
        <a:latin typeface="Helios" charset="-52"/>
        <a:ea typeface="+mn-ea"/>
        <a:cs typeface="+mn-cs"/>
      </a:defRPr>
    </a:lvl8pPr>
    <a:lvl9pPr marL="3657600" algn="l" defTabSz="914400" rtl="0" eaLnBrk="1" latinLnBrk="0" hangingPunct="1">
      <a:defRPr kern="1200">
        <a:solidFill>
          <a:schemeClr val="tx1"/>
        </a:solidFill>
        <a:latin typeface="Helios" charset="-5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B6B40"/>
    <a:srgbClr val="E7F3F4"/>
    <a:srgbClr val="A50021"/>
    <a:srgbClr val="FFC000"/>
    <a:srgbClr val="E1C000"/>
    <a:srgbClr val="E1C0FF"/>
    <a:srgbClr val="C0C0C0"/>
    <a:srgbClr val="3366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99" autoAdjust="0"/>
  </p:normalViewPr>
  <p:slideViewPr>
    <p:cSldViewPr>
      <p:cViewPr>
        <p:scale>
          <a:sx n="90" d="100"/>
          <a:sy n="90" d="100"/>
        </p:scale>
        <p:origin x="-2244"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44487869954484821"/>
          <c:y val="3.437500000000001E-2"/>
          <c:w val="0.55512130045515307"/>
          <c:h val="0.92499086039732703"/>
        </c:manualLayout>
      </c:layout>
      <c:barChart>
        <c:barDir val="bar"/>
        <c:grouping val="clustered"/>
        <c:ser>
          <c:idx val="0"/>
          <c:order val="0"/>
          <c:tx>
            <c:strRef>
              <c:f>Лист1!$B$1</c:f>
              <c:strCache>
                <c:ptCount val="1"/>
                <c:pt idx="0">
                  <c:v>Столбец1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idx val="4"/>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5"/>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Lbls>
            <c:dLbl>
              <c:idx val="4"/>
              <c:spPr/>
              <c:txPr>
                <a:bodyPr/>
                <a:lstStyle/>
                <a:p>
                  <a:pPr>
                    <a:defRPr sz="1100">
                      <a:solidFill>
                        <a:schemeClr val="tx1"/>
                      </a:solidFill>
                    </a:defRPr>
                  </a:pPr>
                  <a:endParaRPr lang="ru-RU"/>
                </a:p>
              </c:txPr>
            </c:dLbl>
            <c:dLbl>
              <c:idx val="5"/>
              <c:spPr/>
              <c:txPr>
                <a:bodyPr/>
                <a:lstStyle/>
                <a:p>
                  <a:pPr>
                    <a:defRPr sz="1100">
                      <a:solidFill>
                        <a:schemeClr val="tx1"/>
                      </a:solidFill>
                    </a:defRPr>
                  </a:pPr>
                  <a:endParaRPr lang="ru-RU"/>
                </a:p>
              </c:txPr>
            </c:dLbl>
            <c:spPr>
              <a:noFill/>
              <a:ln>
                <a:noFill/>
              </a:ln>
              <a:effectLst/>
            </c:spPr>
            <c:txPr>
              <a:bodyPr/>
              <a:lstStyle/>
              <a:p>
                <a:pPr>
                  <a:defRPr sz="1100">
                    <a:solidFill>
                      <a:schemeClr val="tx1"/>
                    </a:solidFill>
                  </a:defRPr>
                </a:pPr>
                <a:endParaRPr lang="ru-RU"/>
              </a:p>
            </c:txPr>
            <c:dLblPos val="inEnd"/>
            <c:showVal val="1"/>
            <c:extLst>
              <c:ext xmlns:c15="http://schemas.microsoft.com/office/drawing/2012/chart" uri="{CE6537A1-D6FC-4f65-9D91-7224C49458BB}">
                <c15:showLeaderLines val="0"/>
              </c:ext>
            </c:extLst>
          </c:dLbls>
          <c:cat>
            <c:strRef>
              <c:f>Лист1!$A$2:$A$7</c:f>
              <c:strCache>
                <c:ptCount val="6"/>
                <c:pt idx="0">
                  <c:v>Одна пачка в день или больше</c:v>
                </c:pt>
                <c:pt idx="1">
                  <c:v>Меньше пачки в день</c:v>
                </c:pt>
                <c:pt idx="2">
                  <c:v>Несколько сигарет почти каждый день</c:v>
                </c:pt>
                <c:pt idx="3">
                  <c:v>Несколько сигарет в неделю или в месяц</c:v>
                </c:pt>
                <c:pt idx="4">
                  <c:v>Бросил курить после 1 июня  2013 года </c:v>
                </c:pt>
                <c:pt idx="5">
                  <c:v>Бросил курить раньше 1 июня  2013 года</c:v>
                </c:pt>
              </c:strCache>
            </c:strRef>
          </c:cat>
          <c:val>
            <c:numRef>
              <c:f>Лист1!$B$2:$B$7</c:f>
              <c:numCache>
                <c:formatCode>###0"%"</c:formatCode>
                <c:ptCount val="6"/>
                <c:pt idx="0">
                  <c:v>16.625</c:v>
                </c:pt>
                <c:pt idx="1">
                  <c:v>11.562500000000014</c:v>
                </c:pt>
                <c:pt idx="2">
                  <c:v>3.5</c:v>
                </c:pt>
                <c:pt idx="3">
                  <c:v>2.3749999999999987</c:v>
                </c:pt>
                <c:pt idx="4">
                  <c:v>2.25</c:v>
                </c:pt>
                <c:pt idx="5">
                  <c:v>5.8124999999999956</c:v>
                </c:pt>
              </c:numCache>
            </c:numRef>
          </c:val>
        </c:ser>
        <c:dLbls/>
        <c:gapWidth val="126"/>
        <c:overlap val="-9"/>
        <c:axId val="105505536"/>
        <c:axId val="105507072"/>
      </c:barChart>
      <c:catAx>
        <c:axId val="105505536"/>
        <c:scaling>
          <c:orientation val="maxMin"/>
        </c:scaling>
        <c:delete val="1"/>
        <c:axPos val="l"/>
        <c:numFmt formatCode="General" sourceLinked="0"/>
        <c:tickLblPos val="none"/>
        <c:crossAx val="105507072"/>
        <c:crosses val="autoZero"/>
        <c:auto val="1"/>
        <c:lblAlgn val="ctr"/>
        <c:lblOffset val="100"/>
      </c:catAx>
      <c:valAx>
        <c:axId val="105507072"/>
        <c:scaling>
          <c:orientation val="minMax"/>
        </c:scaling>
        <c:delete val="1"/>
        <c:axPos val="t"/>
        <c:numFmt formatCode="###0&quot;%&quot;" sourceLinked="1"/>
        <c:tickLblPos val="none"/>
        <c:crossAx val="105505536"/>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41744781089897098"/>
          <c:y val="0"/>
          <c:w val="0.45326180155609896"/>
          <c:h val="0.93061696102211089"/>
        </c:manualLayout>
      </c:layout>
      <c:barChart>
        <c:barDir val="bar"/>
        <c:grouping val="percentStacked"/>
        <c:ser>
          <c:idx val="0"/>
          <c:order val="0"/>
          <c:tx>
            <c:strRef>
              <c:f>Лист1!$B$1</c:f>
              <c:strCache>
                <c:ptCount val="1"/>
                <c:pt idx="0">
                  <c:v>Полностью поддерживаю</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spPr>
              <a:noFill/>
              <a:ln>
                <a:noFill/>
              </a:ln>
              <a:effectLst/>
            </c:spPr>
            <c:txPr>
              <a:bodyPr/>
              <a:lstStyle/>
              <a:p>
                <a:pPr>
                  <a:defRPr sz="1000">
                    <a:solidFill>
                      <a:srgbClr val="000000"/>
                    </a:solidFill>
                  </a:defRPr>
                </a:pPr>
                <a:endParaRPr lang="ru-RU"/>
              </a:p>
            </c:txPr>
            <c:dLblPos val="ctr"/>
            <c:showVal val="1"/>
            <c:extLst>
              <c:ext xmlns:c15="http://schemas.microsoft.com/office/drawing/2012/chart" uri="{CE6537A1-D6FC-4f65-9D91-7224C49458BB}">
                <c15:showLeaderLines val="0"/>
              </c:ext>
            </c:extLst>
          </c:dLbls>
          <c:cat>
            <c:strRef>
              <c:f>Лист1!$A$2:$A$11</c:f>
              <c:strCache>
                <c:ptCount val="10"/>
                <c:pt idx="0">
                  <c:v>Территории и помещения образовательных учреждений</c:v>
                </c:pt>
                <c:pt idx="1">
                  <c:v>Городской общественный транспорт</c:v>
                </c:pt>
                <c:pt idx="2">
                  <c:v>Территории и помещения учреждений физкультуры и спорта</c:v>
                </c:pt>
                <c:pt idx="3">
                  <c:v>Территории и помещения медицинских учреждений</c:v>
                </c:pt>
                <c:pt idx="4">
                  <c:v>Территории и помещения учреждений культуры </c:v>
                </c:pt>
                <c:pt idx="5">
                  <c:v>Органы государственной и муниципальной власти</c:v>
                </c:pt>
                <c:pt idx="6">
                  <c:v>Вокзалы и аэропорты</c:v>
                </c:pt>
                <c:pt idx="7">
                  <c:v>Рабочие места</c:v>
                </c:pt>
                <c:pt idx="8">
                  <c:v>Кафе, рестораны и бары</c:v>
                </c:pt>
                <c:pt idx="9">
                  <c:v>Поезда дальнего следования</c:v>
                </c:pt>
              </c:strCache>
            </c:strRef>
          </c:cat>
          <c:val>
            <c:numRef>
              <c:f>Лист1!$B$2:$B$11</c:f>
              <c:numCache>
                <c:formatCode>#,##0"%"</c:formatCode>
                <c:ptCount val="10"/>
                <c:pt idx="0">
                  <c:v>82.5</c:v>
                </c:pt>
                <c:pt idx="1">
                  <c:v>82.0625</c:v>
                </c:pt>
                <c:pt idx="2">
                  <c:v>81</c:v>
                </c:pt>
                <c:pt idx="3">
                  <c:v>80.5</c:v>
                </c:pt>
                <c:pt idx="4">
                  <c:v>80.437500000000114</c:v>
                </c:pt>
                <c:pt idx="5">
                  <c:v>73.5625</c:v>
                </c:pt>
                <c:pt idx="6">
                  <c:v>72.124999999999986</c:v>
                </c:pt>
                <c:pt idx="7">
                  <c:v>64.6875</c:v>
                </c:pt>
                <c:pt idx="8">
                  <c:v>59.5</c:v>
                </c:pt>
                <c:pt idx="9">
                  <c:v>56.062500000000036</c:v>
                </c:pt>
              </c:numCache>
            </c:numRef>
          </c:val>
        </c:ser>
        <c:ser>
          <c:idx val="1"/>
          <c:order val="1"/>
          <c:tx>
            <c:strRef>
              <c:f>Лист1!$C$1</c:f>
              <c:strCache>
                <c:ptCount val="1"/>
                <c:pt idx="0">
                  <c:v>Скорее поддерживаю</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000">
                    <a:solidFill>
                      <a:schemeClr val="tx1"/>
                    </a:solidFill>
                  </a:defRPr>
                </a:pPr>
                <a:endParaRPr lang="ru-RU"/>
              </a:p>
            </c:txPr>
            <c:dLblPos val="ctr"/>
            <c:showVal val="1"/>
            <c:extLst>
              <c:ext xmlns:c15="http://schemas.microsoft.com/office/drawing/2012/chart" uri="{CE6537A1-D6FC-4f65-9D91-7224C49458BB}">
                <c15:showLeaderLines val="0"/>
              </c:ext>
            </c:extLst>
          </c:dLbls>
          <c:cat>
            <c:strRef>
              <c:f>Лист1!$A$2:$A$11</c:f>
              <c:strCache>
                <c:ptCount val="10"/>
                <c:pt idx="0">
                  <c:v>Территории и помещения образовательных учреждений</c:v>
                </c:pt>
                <c:pt idx="1">
                  <c:v>Городской общественный транспорт</c:v>
                </c:pt>
                <c:pt idx="2">
                  <c:v>Территории и помещения учреждений физкультуры и спорта</c:v>
                </c:pt>
                <c:pt idx="3">
                  <c:v>Территории и помещения медицинских учреждений</c:v>
                </c:pt>
                <c:pt idx="4">
                  <c:v>Территории и помещения учреждений культуры </c:v>
                </c:pt>
                <c:pt idx="5">
                  <c:v>Органы государственной и муниципальной власти</c:v>
                </c:pt>
                <c:pt idx="6">
                  <c:v>Вокзалы и аэропорты</c:v>
                </c:pt>
                <c:pt idx="7">
                  <c:v>Рабочие места</c:v>
                </c:pt>
                <c:pt idx="8">
                  <c:v>Кафе, рестораны и бары</c:v>
                </c:pt>
                <c:pt idx="9">
                  <c:v>Поезда дальнего следования</c:v>
                </c:pt>
              </c:strCache>
            </c:strRef>
          </c:cat>
          <c:val>
            <c:numRef>
              <c:f>Лист1!$C$2:$C$11</c:f>
              <c:numCache>
                <c:formatCode>#,##0"%"</c:formatCode>
                <c:ptCount val="10"/>
                <c:pt idx="0">
                  <c:v>8.125</c:v>
                </c:pt>
                <c:pt idx="1">
                  <c:v>8.4375</c:v>
                </c:pt>
                <c:pt idx="2">
                  <c:v>8.75</c:v>
                </c:pt>
                <c:pt idx="3">
                  <c:v>8.5625000000000124</c:v>
                </c:pt>
                <c:pt idx="4">
                  <c:v>8.75</c:v>
                </c:pt>
                <c:pt idx="5">
                  <c:v>9.25</c:v>
                </c:pt>
                <c:pt idx="6">
                  <c:v>10</c:v>
                </c:pt>
                <c:pt idx="7">
                  <c:v>9.8750000000000124</c:v>
                </c:pt>
                <c:pt idx="8">
                  <c:v>11.312500000000014</c:v>
                </c:pt>
                <c:pt idx="9">
                  <c:v>10.875000000000014</c:v>
                </c:pt>
              </c:numCache>
            </c:numRef>
          </c:val>
        </c:ser>
        <c:ser>
          <c:idx val="2"/>
          <c:order val="2"/>
          <c:tx>
            <c:strRef>
              <c:f>Лист1!$D$1</c:f>
              <c:strCache>
                <c:ptCount val="1"/>
                <c:pt idx="0">
                  <c:v>Нейтрально</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000">
                    <a:solidFill>
                      <a:schemeClr val="tx1"/>
                    </a:solidFill>
                  </a:defRPr>
                </a:pPr>
                <a:endParaRPr lang="ru-RU"/>
              </a:p>
            </c:txPr>
            <c:dLblPos val="ctr"/>
            <c:showVal val="1"/>
            <c:extLst>
              <c:ext xmlns:c15="http://schemas.microsoft.com/office/drawing/2012/chart" uri="{CE6537A1-D6FC-4f65-9D91-7224C49458BB}">
                <c15:showLeaderLines val="0"/>
              </c:ext>
            </c:extLst>
          </c:dLbls>
          <c:cat>
            <c:strRef>
              <c:f>Лист1!$A$2:$A$11</c:f>
              <c:strCache>
                <c:ptCount val="10"/>
                <c:pt idx="0">
                  <c:v>Территории и помещения образовательных учреждений</c:v>
                </c:pt>
                <c:pt idx="1">
                  <c:v>Городской общественный транспорт</c:v>
                </c:pt>
                <c:pt idx="2">
                  <c:v>Территории и помещения учреждений физкультуры и спорта</c:v>
                </c:pt>
                <c:pt idx="3">
                  <c:v>Территории и помещения медицинских учреждений</c:v>
                </c:pt>
                <c:pt idx="4">
                  <c:v>Территории и помещения учреждений культуры </c:v>
                </c:pt>
                <c:pt idx="5">
                  <c:v>Органы государственной и муниципальной власти</c:v>
                </c:pt>
                <c:pt idx="6">
                  <c:v>Вокзалы и аэропорты</c:v>
                </c:pt>
                <c:pt idx="7">
                  <c:v>Рабочие места</c:v>
                </c:pt>
                <c:pt idx="8">
                  <c:v>Кафе, рестораны и бары</c:v>
                </c:pt>
                <c:pt idx="9">
                  <c:v>Поезда дальнего следования</c:v>
                </c:pt>
              </c:strCache>
            </c:strRef>
          </c:cat>
          <c:val>
            <c:numRef>
              <c:f>Лист1!$D$2:$D$11</c:f>
              <c:numCache>
                <c:formatCode>#,##0"%"</c:formatCode>
                <c:ptCount val="10"/>
                <c:pt idx="0">
                  <c:v>4.5624999999999956</c:v>
                </c:pt>
                <c:pt idx="1">
                  <c:v>4.9375</c:v>
                </c:pt>
                <c:pt idx="2">
                  <c:v>4.8124999999999956</c:v>
                </c:pt>
                <c:pt idx="3">
                  <c:v>5.25</c:v>
                </c:pt>
                <c:pt idx="4">
                  <c:v>5.0624999999999956</c:v>
                </c:pt>
                <c:pt idx="5">
                  <c:v>8.1875</c:v>
                </c:pt>
                <c:pt idx="6">
                  <c:v>6.875</c:v>
                </c:pt>
                <c:pt idx="7">
                  <c:v>8.6875</c:v>
                </c:pt>
                <c:pt idx="8">
                  <c:v>9.75</c:v>
                </c:pt>
                <c:pt idx="9">
                  <c:v>9.3750000000000124</c:v>
                </c:pt>
              </c:numCache>
            </c:numRef>
          </c:val>
        </c:ser>
        <c:ser>
          <c:idx val="3"/>
          <c:order val="3"/>
          <c:tx>
            <c:strRef>
              <c:f>Лист1!$E$1</c:f>
              <c:strCache>
                <c:ptCount val="1"/>
                <c:pt idx="0">
                  <c:v>Скорее не поддерживая</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1000">
                    <a:solidFill>
                      <a:schemeClr val="tx1"/>
                    </a:solidFill>
                  </a:defRPr>
                </a:pPr>
                <a:endParaRPr lang="ru-RU"/>
              </a:p>
            </c:txPr>
            <c:dLblPos val="ctr"/>
            <c:showVal val="1"/>
            <c:extLst>
              <c:ext xmlns:c15="http://schemas.microsoft.com/office/drawing/2012/chart" uri="{CE6537A1-D6FC-4f65-9D91-7224C49458BB}">
                <c15:showLeaderLines val="0"/>
              </c:ext>
            </c:extLst>
          </c:dLbls>
          <c:cat>
            <c:strRef>
              <c:f>Лист1!$A$2:$A$11</c:f>
              <c:strCache>
                <c:ptCount val="10"/>
                <c:pt idx="0">
                  <c:v>Территории и помещения образовательных учреждений</c:v>
                </c:pt>
                <c:pt idx="1">
                  <c:v>Городской общественный транспорт</c:v>
                </c:pt>
                <c:pt idx="2">
                  <c:v>Территории и помещения учреждений физкультуры и спорта</c:v>
                </c:pt>
                <c:pt idx="3">
                  <c:v>Территории и помещения медицинских учреждений</c:v>
                </c:pt>
                <c:pt idx="4">
                  <c:v>Территории и помещения учреждений культуры </c:v>
                </c:pt>
                <c:pt idx="5">
                  <c:v>Органы государственной и муниципальной власти</c:v>
                </c:pt>
                <c:pt idx="6">
                  <c:v>Вокзалы и аэропорты</c:v>
                </c:pt>
                <c:pt idx="7">
                  <c:v>Рабочие места</c:v>
                </c:pt>
                <c:pt idx="8">
                  <c:v>Кафе, рестораны и бары</c:v>
                </c:pt>
                <c:pt idx="9">
                  <c:v>Поезда дальнего следования</c:v>
                </c:pt>
              </c:strCache>
            </c:strRef>
          </c:cat>
          <c:val>
            <c:numRef>
              <c:f>Лист1!$E$2:$E$11</c:f>
              <c:numCache>
                <c:formatCode>#,##0"%"</c:formatCode>
                <c:ptCount val="10"/>
                <c:pt idx="0">
                  <c:v>2.125</c:v>
                </c:pt>
                <c:pt idx="1">
                  <c:v>1.9375</c:v>
                </c:pt>
                <c:pt idx="2">
                  <c:v>2.9375</c:v>
                </c:pt>
                <c:pt idx="3">
                  <c:v>3.125</c:v>
                </c:pt>
                <c:pt idx="4">
                  <c:v>2.75</c:v>
                </c:pt>
                <c:pt idx="5">
                  <c:v>3.625</c:v>
                </c:pt>
                <c:pt idx="6">
                  <c:v>5.75</c:v>
                </c:pt>
                <c:pt idx="7">
                  <c:v>8</c:v>
                </c:pt>
                <c:pt idx="8">
                  <c:v>9.8125000000000124</c:v>
                </c:pt>
                <c:pt idx="9">
                  <c:v>11.062500000000014</c:v>
                </c:pt>
              </c:numCache>
            </c:numRef>
          </c:val>
        </c:ser>
        <c:ser>
          <c:idx val="4"/>
          <c:order val="4"/>
          <c:tx>
            <c:strRef>
              <c:f>Лист1!$F$1</c:f>
              <c:strCache>
                <c:ptCount val="1"/>
                <c:pt idx="0">
                  <c:v>Совсем не поддерживаю</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9"/>
              <c:layout>
                <c:manualLayout>
                  <c:x val="-4.2669990072787597E-3"/>
                  <c:y val="-1.0884786452929907E-16"/>
                </c:manualLayout>
              </c:layout>
              <c:dLblPos val="ctr"/>
              <c:showVal val="1"/>
              <c:extLst>
                <c:ext xmlns:c15="http://schemas.microsoft.com/office/drawing/2012/chart" uri="{CE6537A1-D6FC-4f65-9D91-7224C49458BB}"/>
              </c:extLst>
            </c:dLbl>
            <c:spPr>
              <a:noFill/>
              <a:ln>
                <a:noFill/>
              </a:ln>
              <a:effectLst/>
            </c:spPr>
            <c:txPr>
              <a:bodyPr/>
              <a:lstStyle/>
              <a:p>
                <a:pPr>
                  <a:defRPr sz="1000">
                    <a:solidFill>
                      <a:schemeClr val="bg1"/>
                    </a:solidFill>
                  </a:defRPr>
                </a:pPr>
                <a:endParaRPr lang="ru-RU"/>
              </a:p>
            </c:txPr>
            <c:dLblPos val="ctr"/>
            <c:showVal val="1"/>
            <c:extLst>
              <c:ext xmlns:c15="http://schemas.microsoft.com/office/drawing/2012/chart" uri="{CE6537A1-D6FC-4f65-9D91-7224C49458BB}">
                <c15:showLeaderLines val="0"/>
              </c:ext>
            </c:extLst>
          </c:dLbls>
          <c:cat>
            <c:strRef>
              <c:f>Лист1!$A$2:$A$11</c:f>
              <c:strCache>
                <c:ptCount val="10"/>
                <c:pt idx="0">
                  <c:v>Территории и помещения образовательных учреждений</c:v>
                </c:pt>
                <c:pt idx="1">
                  <c:v>Городской общественный транспорт</c:v>
                </c:pt>
                <c:pt idx="2">
                  <c:v>Территории и помещения учреждений физкультуры и спорта</c:v>
                </c:pt>
                <c:pt idx="3">
                  <c:v>Территории и помещения медицинских учреждений</c:v>
                </c:pt>
                <c:pt idx="4">
                  <c:v>Территории и помещения учреждений культуры </c:v>
                </c:pt>
                <c:pt idx="5">
                  <c:v>Органы государственной и муниципальной власти</c:v>
                </c:pt>
                <c:pt idx="6">
                  <c:v>Вокзалы и аэропорты</c:v>
                </c:pt>
                <c:pt idx="7">
                  <c:v>Рабочие места</c:v>
                </c:pt>
                <c:pt idx="8">
                  <c:v>Кафе, рестораны и бары</c:v>
                </c:pt>
                <c:pt idx="9">
                  <c:v>Поезда дальнего следования</c:v>
                </c:pt>
              </c:strCache>
            </c:strRef>
          </c:cat>
          <c:val>
            <c:numRef>
              <c:f>Лист1!$F$2:$F$11</c:f>
              <c:numCache>
                <c:formatCode>#,##0"%"</c:formatCode>
                <c:ptCount val="10"/>
                <c:pt idx="0">
                  <c:v>2.125</c:v>
                </c:pt>
                <c:pt idx="1">
                  <c:v>2.1875000000000027</c:v>
                </c:pt>
                <c:pt idx="2">
                  <c:v>1.9375</c:v>
                </c:pt>
                <c:pt idx="3">
                  <c:v>2.0625</c:v>
                </c:pt>
                <c:pt idx="4">
                  <c:v>2.4375</c:v>
                </c:pt>
                <c:pt idx="5">
                  <c:v>3.125</c:v>
                </c:pt>
                <c:pt idx="6">
                  <c:v>4.6249999999999876</c:v>
                </c:pt>
                <c:pt idx="7">
                  <c:v>7.25</c:v>
                </c:pt>
                <c:pt idx="8">
                  <c:v>8.6875</c:v>
                </c:pt>
                <c:pt idx="9">
                  <c:v>10.75</c:v>
                </c:pt>
              </c:numCache>
            </c:numRef>
          </c:val>
        </c:ser>
        <c:ser>
          <c:idx val="5"/>
          <c:order val="5"/>
          <c:tx>
            <c:strRef>
              <c:f>Лист1!$G$1</c:f>
              <c:strCache>
                <c:ptCount val="1"/>
                <c:pt idx="0">
                  <c:v>Затрудняюсь ответить</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elete val="1"/>
          </c:dLbls>
          <c:cat>
            <c:strRef>
              <c:f>Лист1!$A$2:$A$11</c:f>
              <c:strCache>
                <c:ptCount val="10"/>
                <c:pt idx="0">
                  <c:v>Территории и помещения образовательных учреждений</c:v>
                </c:pt>
                <c:pt idx="1">
                  <c:v>Городской общественный транспорт</c:v>
                </c:pt>
                <c:pt idx="2">
                  <c:v>Территории и помещения учреждений физкультуры и спорта</c:v>
                </c:pt>
                <c:pt idx="3">
                  <c:v>Территории и помещения медицинских учреждений</c:v>
                </c:pt>
                <c:pt idx="4">
                  <c:v>Территории и помещения учреждений культуры </c:v>
                </c:pt>
                <c:pt idx="5">
                  <c:v>Органы государственной и муниципальной власти</c:v>
                </c:pt>
                <c:pt idx="6">
                  <c:v>Вокзалы и аэропорты</c:v>
                </c:pt>
                <c:pt idx="7">
                  <c:v>Рабочие места</c:v>
                </c:pt>
                <c:pt idx="8">
                  <c:v>Кафе, рестораны и бары</c:v>
                </c:pt>
                <c:pt idx="9">
                  <c:v>Поезда дальнего следования</c:v>
                </c:pt>
              </c:strCache>
            </c:strRef>
          </c:cat>
          <c:val>
            <c:numRef>
              <c:f>Лист1!$G$2:$G$11</c:f>
              <c:numCache>
                <c:formatCode>#,##0"%"</c:formatCode>
                <c:ptCount val="10"/>
                <c:pt idx="0">
                  <c:v>0.5625</c:v>
                </c:pt>
                <c:pt idx="1">
                  <c:v>0.43750000000000006</c:v>
                </c:pt>
                <c:pt idx="2">
                  <c:v>0.5625</c:v>
                </c:pt>
                <c:pt idx="3">
                  <c:v>0.5</c:v>
                </c:pt>
                <c:pt idx="4">
                  <c:v>0.5625</c:v>
                </c:pt>
                <c:pt idx="5">
                  <c:v>2.25</c:v>
                </c:pt>
                <c:pt idx="6">
                  <c:v>0.62500000000000011</c:v>
                </c:pt>
                <c:pt idx="7">
                  <c:v>1.5</c:v>
                </c:pt>
                <c:pt idx="8">
                  <c:v>0.9375</c:v>
                </c:pt>
                <c:pt idx="9">
                  <c:v>1.875</c:v>
                </c:pt>
              </c:numCache>
            </c:numRef>
          </c:val>
        </c:ser>
        <c:dLbls>
          <c:showVal val="1"/>
        </c:dLbls>
        <c:overlap val="100"/>
        <c:axId val="107935232"/>
        <c:axId val="107936768"/>
      </c:barChart>
      <c:catAx>
        <c:axId val="107935232"/>
        <c:scaling>
          <c:orientation val="maxMin"/>
        </c:scaling>
        <c:delete val="1"/>
        <c:axPos val="l"/>
        <c:numFmt formatCode="General" sourceLinked="0"/>
        <c:tickLblPos val="none"/>
        <c:crossAx val="107936768"/>
        <c:crosses val="autoZero"/>
        <c:auto val="1"/>
        <c:lblAlgn val="ctr"/>
        <c:lblOffset val="100"/>
      </c:catAx>
      <c:valAx>
        <c:axId val="107936768"/>
        <c:scaling>
          <c:orientation val="minMax"/>
        </c:scaling>
        <c:delete val="1"/>
        <c:axPos val="t"/>
        <c:numFmt formatCode="0%" sourceLinked="1"/>
        <c:tickLblPos val="none"/>
        <c:crossAx val="107935232"/>
        <c:crosses val="autoZero"/>
        <c:crossBetween val="between"/>
      </c:valAx>
    </c:plotArea>
    <c:legend>
      <c:legendPos val="r"/>
      <c:layout>
        <c:manualLayout>
          <c:xMode val="edge"/>
          <c:yMode val="edge"/>
          <c:x val="0.40820957169633493"/>
          <c:y val="0.92614409443420309"/>
          <c:w val="0.54401818256752799"/>
          <c:h val="7.0789865288833298E-2"/>
        </c:manualLayout>
      </c:layout>
      <c:txPr>
        <a:bodyPr/>
        <a:lstStyle/>
        <a:p>
          <a:pPr>
            <a:defRPr sz="1000">
              <a:solidFill>
                <a:schemeClr val="tx2">
                  <a:lumMod val="75000"/>
                </a:schemeClr>
              </a:solidFill>
              <a:latin typeface="Times New Roman" panose="02020603050405020304" pitchFamily="18" charset="0"/>
              <a:cs typeface="Times New Roman" panose="02020603050405020304" pitchFamily="18" charset="0"/>
            </a:defRPr>
          </a:pPr>
          <a:endParaRPr lang="ru-RU"/>
        </a:p>
      </c:txPr>
    </c:legend>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221695414249204"/>
          <c:y val="0.20719346354736207"/>
          <c:w val="0.72901378447510501"/>
          <c:h val="0.63016420657394412"/>
        </c:manualLayout>
      </c:layout>
      <c:barChart>
        <c:barDir val="bar"/>
        <c:grouping val="percentStacked"/>
        <c:ser>
          <c:idx val="0"/>
          <c:order val="0"/>
          <c:tx>
            <c:strRef>
              <c:f>Лист1!$B$1</c:f>
              <c:strCache>
                <c:ptCount val="1"/>
                <c:pt idx="0">
                  <c:v>Полностью поддерживаю</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spPr>
              <a:noFill/>
              <a:ln>
                <a:noFill/>
              </a:ln>
              <a:effectLst/>
            </c:spPr>
            <c:txPr>
              <a:bodyPr/>
              <a:lstStyle/>
              <a:p>
                <a:pPr>
                  <a:defRPr sz="1400">
                    <a:solidFill>
                      <a:srgbClr val="000000"/>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Лист1!$B$2</c:f>
              <c:numCache>
                <c:formatCode>#,##0"%"</c:formatCode>
                <c:ptCount val="1"/>
                <c:pt idx="0">
                  <c:v>67.874999999999986</c:v>
                </c:pt>
              </c:numCache>
            </c:numRef>
          </c:val>
        </c:ser>
        <c:ser>
          <c:idx val="1"/>
          <c:order val="1"/>
          <c:tx>
            <c:strRef>
              <c:f>Лист1!$C$1</c:f>
              <c:strCache>
                <c:ptCount val="1"/>
                <c:pt idx="0">
                  <c:v>Скорее поддерживаю</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Лист1!$C$2</c:f>
              <c:numCache>
                <c:formatCode>#,##0"%"</c:formatCode>
                <c:ptCount val="1"/>
                <c:pt idx="0">
                  <c:v>11.75</c:v>
                </c:pt>
              </c:numCache>
            </c:numRef>
          </c:val>
        </c:ser>
        <c:ser>
          <c:idx val="2"/>
          <c:order val="2"/>
          <c:tx>
            <c:strRef>
              <c:f>Лист1!$D$1</c:f>
              <c:strCache>
                <c:ptCount val="1"/>
                <c:pt idx="0">
                  <c:v>Нейтрально</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Лист1!$D$2</c:f>
              <c:numCache>
                <c:formatCode>#,##0"%"</c:formatCode>
                <c:ptCount val="1"/>
                <c:pt idx="0">
                  <c:v>14.125</c:v>
                </c:pt>
              </c:numCache>
            </c:numRef>
          </c:val>
        </c:ser>
        <c:ser>
          <c:idx val="3"/>
          <c:order val="3"/>
          <c:tx>
            <c:strRef>
              <c:f>Лист1!$E$1</c:f>
              <c:strCache>
                <c:ptCount val="1"/>
                <c:pt idx="0">
                  <c:v>Скорее не поддерживаю</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200"/>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Лист1!$E$2</c:f>
              <c:numCache>
                <c:formatCode>#,##0"%"</c:formatCode>
                <c:ptCount val="1"/>
                <c:pt idx="0">
                  <c:v>3.3749999999999987</c:v>
                </c:pt>
              </c:numCache>
            </c:numRef>
          </c:val>
        </c:ser>
        <c:ser>
          <c:idx val="4"/>
          <c:order val="4"/>
          <c:tx>
            <c:strRef>
              <c:f>Лист1!$F$1</c:f>
              <c:strCache>
                <c:ptCount val="1"/>
                <c:pt idx="0">
                  <c:v>Полностью не поддерживаю</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delete val="1"/>
          </c:dLbls>
          <c:cat>
            <c:numRef>
              <c:f>Лист1!$A$2</c:f>
              <c:numCache>
                <c:formatCode>General</c:formatCode>
                <c:ptCount val="1"/>
                <c:pt idx="0">
                  <c:v>1</c:v>
                </c:pt>
              </c:numCache>
            </c:numRef>
          </c:cat>
          <c:val>
            <c:numRef>
              <c:f>Лист1!$F$2</c:f>
              <c:numCache>
                <c:formatCode>#,##0"%"</c:formatCode>
                <c:ptCount val="1"/>
                <c:pt idx="0">
                  <c:v>2.25</c:v>
                </c:pt>
              </c:numCache>
            </c:numRef>
          </c:val>
        </c:ser>
        <c:ser>
          <c:idx val="5"/>
          <c:order val="5"/>
          <c:tx>
            <c:strRef>
              <c:f>Лист1!$G$1</c:f>
              <c:strCache>
                <c:ptCount val="1"/>
                <c:pt idx="0">
                  <c:v>Затрудняюсь ответить</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elete val="1"/>
          </c:dLbls>
          <c:cat>
            <c:numRef>
              <c:f>Лист1!$A$2</c:f>
              <c:numCache>
                <c:formatCode>General</c:formatCode>
                <c:ptCount val="1"/>
                <c:pt idx="0">
                  <c:v>1</c:v>
                </c:pt>
              </c:numCache>
            </c:numRef>
          </c:cat>
          <c:val>
            <c:numRef>
              <c:f>Лист1!$G$2</c:f>
              <c:numCache>
                <c:formatCode>#,##0"%"</c:formatCode>
                <c:ptCount val="1"/>
                <c:pt idx="0">
                  <c:v>0.62500000000000011</c:v>
                </c:pt>
              </c:numCache>
            </c:numRef>
          </c:val>
        </c:ser>
        <c:dLbls>
          <c:showVal val="1"/>
        </c:dLbls>
        <c:overlap val="100"/>
        <c:axId val="108706816"/>
        <c:axId val="108716800"/>
      </c:barChart>
      <c:catAx>
        <c:axId val="108706816"/>
        <c:scaling>
          <c:orientation val="maxMin"/>
        </c:scaling>
        <c:delete val="1"/>
        <c:axPos val="l"/>
        <c:numFmt formatCode="General" sourceLinked="1"/>
        <c:tickLblPos val="none"/>
        <c:crossAx val="108716800"/>
        <c:crosses val="autoZero"/>
        <c:auto val="1"/>
        <c:lblAlgn val="ctr"/>
        <c:lblOffset val="100"/>
      </c:catAx>
      <c:valAx>
        <c:axId val="108716800"/>
        <c:scaling>
          <c:orientation val="minMax"/>
        </c:scaling>
        <c:delete val="1"/>
        <c:axPos val="t"/>
        <c:numFmt formatCode="0%" sourceLinked="1"/>
        <c:tickLblPos val="none"/>
        <c:crossAx val="108706816"/>
        <c:crosses val="autoZero"/>
        <c:crossBetween val="between"/>
      </c:valAx>
      <c:spPr>
        <a:ln>
          <a:solidFill>
            <a:schemeClr val="bg1"/>
          </a:solidFill>
        </a:ln>
      </c:spPr>
    </c:plotArea>
    <c:legend>
      <c:legendPos val="r"/>
      <c:layout>
        <c:manualLayout>
          <c:xMode val="edge"/>
          <c:yMode val="edge"/>
          <c:x val="0.21630053530734103"/>
          <c:y val="0.69154001709804713"/>
          <c:w val="0.78327747982691787"/>
          <c:h val="0.17037692388528997"/>
        </c:manualLayout>
      </c:layout>
      <c:txPr>
        <a:bodyPr/>
        <a:lstStyle/>
        <a:p>
          <a:pPr>
            <a:defRPr sz="1000"/>
          </a:pPr>
          <a:endParaRPr lang="ru-RU"/>
        </a:p>
      </c:txPr>
    </c:legend>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221695414249204"/>
          <c:y val="0.20719346354736207"/>
          <c:w val="0.72901378447510501"/>
          <c:h val="0.63016420657394412"/>
        </c:manualLayout>
      </c:layout>
      <c:barChart>
        <c:barDir val="bar"/>
        <c:grouping val="percentStacked"/>
        <c:ser>
          <c:idx val="0"/>
          <c:order val="0"/>
          <c:tx>
            <c:strRef>
              <c:f>Лист1!$B$1</c:f>
              <c:strCache>
                <c:ptCount val="1"/>
                <c:pt idx="0">
                  <c:v>Полностью поддерживаю</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spPr>
              <a:noFill/>
              <a:ln>
                <a:noFill/>
              </a:ln>
              <a:effectLst/>
            </c:spPr>
            <c:txPr>
              <a:bodyPr/>
              <a:lstStyle/>
              <a:p>
                <a:pPr>
                  <a:defRPr sz="1400">
                    <a:solidFill>
                      <a:srgbClr val="000000"/>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Лист1!$B$2</c:f>
              <c:numCache>
                <c:formatCode>###0"%"</c:formatCode>
                <c:ptCount val="1"/>
                <c:pt idx="0">
                  <c:v>55.1875</c:v>
                </c:pt>
              </c:numCache>
            </c:numRef>
          </c:val>
        </c:ser>
        <c:ser>
          <c:idx val="1"/>
          <c:order val="1"/>
          <c:tx>
            <c:strRef>
              <c:f>Лист1!$C$1</c:f>
              <c:strCache>
                <c:ptCount val="1"/>
                <c:pt idx="0">
                  <c:v>Скорее поддерживаю</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Лист1!$C$2</c:f>
              <c:numCache>
                <c:formatCode>###0"%"</c:formatCode>
                <c:ptCount val="1"/>
                <c:pt idx="0">
                  <c:v>11.6875</c:v>
                </c:pt>
              </c:numCache>
            </c:numRef>
          </c:val>
        </c:ser>
        <c:ser>
          <c:idx val="2"/>
          <c:order val="2"/>
          <c:tx>
            <c:strRef>
              <c:f>Лист1!$D$1</c:f>
              <c:strCache>
                <c:ptCount val="1"/>
                <c:pt idx="0">
                  <c:v>Нейтрально</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Лист1!$D$2</c:f>
              <c:numCache>
                <c:formatCode>###0"%"</c:formatCode>
                <c:ptCount val="1"/>
                <c:pt idx="0">
                  <c:v>19.875</c:v>
                </c:pt>
              </c:numCache>
            </c:numRef>
          </c:val>
        </c:ser>
        <c:ser>
          <c:idx val="3"/>
          <c:order val="3"/>
          <c:tx>
            <c:strRef>
              <c:f>Лист1!$E$1</c:f>
              <c:strCache>
                <c:ptCount val="1"/>
                <c:pt idx="0">
                  <c:v>Скорее не поддерживаю</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Лист1!$E$2</c:f>
              <c:numCache>
                <c:formatCode>###0"%"</c:formatCode>
                <c:ptCount val="1"/>
                <c:pt idx="0">
                  <c:v>6.8124999999999956</c:v>
                </c:pt>
              </c:numCache>
            </c:numRef>
          </c:val>
        </c:ser>
        <c:ser>
          <c:idx val="4"/>
          <c:order val="4"/>
          <c:tx>
            <c:strRef>
              <c:f>Лист1!$F$1</c:f>
              <c:strCache>
                <c:ptCount val="1"/>
                <c:pt idx="0">
                  <c:v>Полностью не поддерживаю</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spPr>
              <a:noFill/>
              <a:ln>
                <a:noFill/>
              </a:ln>
              <a:effectLst/>
            </c:spPr>
            <c:txPr>
              <a:bodyPr/>
              <a:lstStyle/>
              <a:p>
                <a:pPr>
                  <a:defRPr sz="1400">
                    <a:solidFill>
                      <a:schemeClr val="bg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Лист1!$F$2</c:f>
              <c:numCache>
                <c:formatCode>###0"%"</c:formatCode>
                <c:ptCount val="1"/>
                <c:pt idx="0">
                  <c:v>5.1874999999999956</c:v>
                </c:pt>
              </c:numCache>
            </c:numRef>
          </c:val>
        </c:ser>
        <c:ser>
          <c:idx val="5"/>
          <c:order val="5"/>
          <c:tx>
            <c:strRef>
              <c:f>Лист1!$G$1</c:f>
              <c:strCache>
                <c:ptCount val="1"/>
                <c:pt idx="0">
                  <c:v>Затрудняюсь ответить</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elete val="1"/>
          </c:dLbls>
          <c:cat>
            <c:numRef>
              <c:f>Лист1!$A$2</c:f>
              <c:numCache>
                <c:formatCode>General</c:formatCode>
                <c:ptCount val="1"/>
                <c:pt idx="0">
                  <c:v>1</c:v>
                </c:pt>
              </c:numCache>
            </c:numRef>
          </c:cat>
          <c:val>
            <c:numRef>
              <c:f>Лист1!$G$2</c:f>
              <c:numCache>
                <c:formatCode>###0"%"</c:formatCode>
                <c:ptCount val="1"/>
                <c:pt idx="0">
                  <c:v>1.25</c:v>
                </c:pt>
              </c:numCache>
            </c:numRef>
          </c:val>
        </c:ser>
        <c:dLbls>
          <c:showVal val="1"/>
        </c:dLbls>
        <c:overlap val="100"/>
        <c:axId val="109136128"/>
        <c:axId val="109146112"/>
      </c:barChart>
      <c:catAx>
        <c:axId val="109136128"/>
        <c:scaling>
          <c:orientation val="maxMin"/>
        </c:scaling>
        <c:delete val="1"/>
        <c:axPos val="l"/>
        <c:numFmt formatCode="General" sourceLinked="1"/>
        <c:tickLblPos val="none"/>
        <c:crossAx val="109146112"/>
        <c:crosses val="autoZero"/>
        <c:auto val="1"/>
        <c:lblAlgn val="ctr"/>
        <c:lblOffset val="100"/>
      </c:catAx>
      <c:valAx>
        <c:axId val="109146112"/>
        <c:scaling>
          <c:orientation val="minMax"/>
        </c:scaling>
        <c:delete val="1"/>
        <c:axPos val="t"/>
        <c:numFmt formatCode="0%" sourceLinked="1"/>
        <c:tickLblPos val="none"/>
        <c:crossAx val="109136128"/>
        <c:crosses val="autoZero"/>
        <c:crossBetween val="between"/>
      </c:valAx>
      <c:spPr>
        <a:ln>
          <a:solidFill>
            <a:schemeClr val="bg1"/>
          </a:solidFill>
        </a:ln>
      </c:spPr>
    </c:plotArea>
    <c:legend>
      <c:legendPos val="r"/>
      <c:layout>
        <c:manualLayout>
          <c:xMode val="edge"/>
          <c:yMode val="edge"/>
          <c:x val="0.21630053530734103"/>
          <c:y val="0.69154001709804713"/>
          <c:w val="0.78327747982691787"/>
          <c:h val="0.17037692388528997"/>
        </c:manualLayout>
      </c:layout>
      <c:txPr>
        <a:bodyPr/>
        <a:lstStyle/>
        <a:p>
          <a:pPr>
            <a:defRPr sz="1000"/>
          </a:pPr>
          <a:endParaRPr lang="ru-RU"/>
        </a:p>
      </c:txPr>
    </c:legend>
    <c:plotVisOnly val="1"/>
    <c:dispBlanksAs val="gap"/>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221695414249204"/>
          <c:y val="0.20719346354736207"/>
          <c:w val="0.72901378447510501"/>
          <c:h val="0.63016420657394412"/>
        </c:manualLayout>
      </c:layout>
      <c:barChart>
        <c:barDir val="bar"/>
        <c:grouping val="percentStacked"/>
        <c:ser>
          <c:idx val="0"/>
          <c:order val="0"/>
          <c:tx>
            <c:strRef>
              <c:f>Лист1!$B$1</c:f>
              <c:strCache>
                <c:ptCount val="1"/>
                <c:pt idx="0">
                  <c:v>Полностью поддерживаю</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spPr>
              <a:noFill/>
              <a:ln>
                <a:noFill/>
              </a:ln>
              <a:effectLst/>
            </c:spPr>
            <c:txPr>
              <a:bodyPr/>
              <a:lstStyle/>
              <a:p>
                <a:pPr>
                  <a:defRPr sz="1400">
                    <a:solidFill>
                      <a:srgbClr val="000000"/>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Лист1!$B$2</c:f>
              <c:numCache>
                <c:formatCode>###0"%"</c:formatCode>
                <c:ptCount val="1"/>
                <c:pt idx="0">
                  <c:v>50.625000000000036</c:v>
                </c:pt>
              </c:numCache>
            </c:numRef>
          </c:val>
        </c:ser>
        <c:ser>
          <c:idx val="1"/>
          <c:order val="1"/>
          <c:tx>
            <c:strRef>
              <c:f>Лист1!$C$1</c:f>
              <c:strCache>
                <c:ptCount val="1"/>
                <c:pt idx="0">
                  <c:v>Скорее поддерживаю</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Лист1!$C$2</c:f>
              <c:numCache>
                <c:formatCode>###0"%"</c:formatCode>
                <c:ptCount val="1"/>
                <c:pt idx="0">
                  <c:v>13.125</c:v>
                </c:pt>
              </c:numCache>
            </c:numRef>
          </c:val>
        </c:ser>
        <c:ser>
          <c:idx val="2"/>
          <c:order val="2"/>
          <c:tx>
            <c:strRef>
              <c:f>Лист1!$D$1</c:f>
              <c:strCache>
                <c:ptCount val="1"/>
                <c:pt idx="0">
                  <c:v>Нейтрально</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Лист1!$D$2</c:f>
              <c:numCache>
                <c:formatCode>###0"%"</c:formatCode>
                <c:ptCount val="1"/>
                <c:pt idx="0">
                  <c:v>12.4375</c:v>
                </c:pt>
              </c:numCache>
            </c:numRef>
          </c:val>
        </c:ser>
        <c:ser>
          <c:idx val="3"/>
          <c:order val="3"/>
          <c:tx>
            <c:strRef>
              <c:f>Лист1!$E$1</c:f>
              <c:strCache>
                <c:ptCount val="1"/>
                <c:pt idx="0">
                  <c:v>Скорее не поддерживаю</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Лист1!$E$2</c:f>
              <c:numCache>
                <c:formatCode>###0"%"</c:formatCode>
                <c:ptCount val="1"/>
                <c:pt idx="0">
                  <c:v>8.625</c:v>
                </c:pt>
              </c:numCache>
            </c:numRef>
          </c:val>
        </c:ser>
        <c:ser>
          <c:idx val="4"/>
          <c:order val="4"/>
          <c:tx>
            <c:strRef>
              <c:f>Лист1!$F$1</c:f>
              <c:strCache>
                <c:ptCount val="1"/>
                <c:pt idx="0">
                  <c:v>Полностью не поддерживаю</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spPr>
              <a:noFill/>
              <a:ln>
                <a:noFill/>
              </a:ln>
              <a:effectLst/>
            </c:spPr>
            <c:txPr>
              <a:bodyPr/>
              <a:lstStyle/>
              <a:p>
                <a:pPr>
                  <a:defRPr sz="1400">
                    <a:solidFill>
                      <a:schemeClr val="bg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Лист1!$F$2</c:f>
              <c:numCache>
                <c:formatCode>###0"%"</c:formatCode>
                <c:ptCount val="1"/>
                <c:pt idx="0">
                  <c:v>12.875000000000014</c:v>
                </c:pt>
              </c:numCache>
            </c:numRef>
          </c:val>
        </c:ser>
        <c:ser>
          <c:idx val="5"/>
          <c:order val="5"/>
          <c:tx>
            <c:strRef>
              <c:f>Лист1!$G$1</c:f>
              <c:strCache>
                <c:ptCount val="1"/>
                <c:pt idx="0">
                  <c:v>Затрудняюсь ответить</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elete val="1"/>
          </c:dLbls>
          <c:cat>
            <c:numRef>
              <c:f>Лист1!$A$2</c:f>
              <c:numCache>
                <c:formatCode>General</c:formatCode>
                <c:ptCount val="1"/>
                <c:pt idx="0">
                  <c:v>1</c:v>
                </c:pt>
              </c:numCache>
            </c:numRef>
          </c:cat>
          <c:val>
            <c:numRef>
              <c:f>Лист1!$G$2</c:f>
              <c:numCache>
                <c:formatCode>###0"%"</c:formatCode>
                <c:ptCount val="1"/>
                <c:pt idx="0">
                  <c:v>2.3124999999999942</c:v>
                </c:pt>
              </c:numCache>
            </c:numRef>
          </c:val>
        </c:ser>
        <c:dLbls>
          <c:showVal val="1"/>
        </c:dLbls>
        <c:overlap val="100"/>
        <c:axId val="109009536"/>
        <c:axId val="109035904"/>
      </c:barChart>
      <c:catAx>
        <c:axId val="109009536"/>
        <c:scaling>
          <c:orientation val="maxMin"/>
        </c:scaling>
        <c:delete val="1"/>
        <c:axPos val="l"/>
        <c:numFmt formatCode="General" sourceLinked="1"/>
        <c:tickLblPos val="none"/>
        <c:crossAx val="109035904"/>
        <c:crosses val="autoZero"/>
        <c:auto val="1"/>
        <c:lblAlgn val="ctr"/>
        <c:lblOffset val="100"/>
      </c:catAx>
      <c:valAx>
        <c:axId val="109035904"/>
        <c:scaling>
          <c:orientation val="minMax"/>
        </c:scaling>
        <c:delete val="1"/>
        <c:axPos val="t"/>
        <c:numFmt formatCode="0%" sourceLinked="1"/>
        <c:tickLblPos val="none"/>
        <c:crossAx val="109009536"/>
        <c:crosses val="autoZero"/>
        <c:crossBetween val="between"/>
      </c:valAx>
      <c:spPr>
        <a:ln>
          <a:solidFill>
            <a:schemeClr val="bg1"/>
          </a:solidFill>
        </a:ln>
      </c:spPr>
    </c:plotArea>
    <c:legend>
      <c:legendPos val="r"/>
      <c:layout>
        <c:manualLayout>
          <c:xMode val="edge"/>
          <c:yMode val="edge"/>
          <c:x val="0.21630053530734103"/>
          <c:y val="0.69154001709804713"/>
          <c:w val="0.78327747982691787"/>
          <c:h val="0.17037692388528997"/>
        </c:manualLayout>
      </c:layout>
      <c:txPr>
        <a:bodyPr/>
        <a:lstStyle/>
        <a:p>
          <a:pPr>
            <a:defRPr sz="1000"/>
          </a:pPr>
          <a:endParaRPr lang="ru-RU"/>
        </a:p>
      </c:txPr>
    </c:legend>
    <c:plotVisOnly val="1"/>
    <c:dispBlanksAs val="gap"/>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221695414249204"/>
          <c:y val="0.20719346354736207"/>
          <c:w val="0.72901378447510501"/>
          <c:h val="0.63016420657394412"/>
        </c:manualLayout>
      </c:layout>
      <c:barChart>
        <c:barDir val="bar"/>
        <c:grouping val="percentStacked"/>
        <c:ser>
          <c:idx val="0"/>
          <c:order val="0"/>
          <c:tx>
            <c:strRef>
              <c:f>Лист1!$B$1</c:f>
              <c:strCache>
                <c:ptCount val="1"/>
                <c:pt idx="0">
                  <c:v>Полностью поддерживаю</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spPr>
              <a:noFill/>
              <a:ln>
                <a:noFill/>
              </a:ln>
              <a:effectLst/>
            </c:spPr>
            <c:txPr>
              <a:bodyPr/>
              <a:lstStyle/>
              <a:p>
                <a:pPr>
                  <a:defRPr sz="1400">
                    <a:solidFill>
                      <a:schemeClr val="bg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Лист1!$B$2</c:f>
              <c:numCache>
                <c:formatCode>###0"%"</c:formatCode>
                <c:ptCount val="1"/>
                <c:pt idx="0">
                  <c:v>67.3125</c:v>
                </c:pt>
              </c:numCache>
            </c:numRef>
          </c:val>
        </c:ser>
        <c:ser>
          <c:idx val="1"/>
          <c:order val="1"/>
          <c:tx>
            <c:strRef>
              <c:f>Лист1!$C$1</c:f>
              <c:strCache>
                <c:ptCount val="1"/>
                <c:pt idx="0">
                  <c:v>Скорее поддерживаю</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Lbl>
              <c:idx val="0"/>
              <c:spPr/>
              <c:txPr>
                <a:bodyPr/>
                <a:lstStyle/>
                <a:p>
                  <a:pPr>
                    <a:defRPr sz="1400">
                      <a:solidFill>
                        <a:schemeClr val="tx1"/>
                      </a:solidFill>
                    </a:defRPr>
                  </a:pPr>
                  <a:endParaRPr lang="ru-RU"/>
                </a:p>
              </c:txPr>
            </c:dLbl>
            <c:spPr>
              <a:noFill/>
              <a:ln>
                <a:noFill/>
              </a:ln>
              <a:effectLst/>
            </c:spPr>
            <c:txPr>
              <a:bodyPr/>
              <a:lstStyle/>
              <a:p>
                <a:pPr>
                  <a:defRPr sz="1400">
                    <a:solidFill>
                      <a:schemeClr val="bg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Лист1!$C$2</c:f>
              <c:numCache>
                <c:formatCode>###0"%"</c:formatCode>
                <c:ptCount val="1"/>
                <c:pt idx="0">
                  <c:v>16.1875</c:v>
                </c:pt>
              </c:numCache>
            </c:numRef>
          </c:val>
        </c:ser>
        <c:ser>
          <c:idx val="2"/>
          <c:order val="2"/>
          <c:tx>
            <c:strRef>
              <c:f>Лист1!$D$1</c:f>
              <c:strCache>
                <c:ptCount val="1"/>
                <c:pt idx="0">
                  <c:v>Нейтрально</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spPr>
              <a:noFill/>
              <a:ln>
                <a:noFill/>
              </a:ln>
              <a:effectLst/>
            </c:spPr>
            <c:txPr>
              <a:bodyPr/>
              <a:lstStyle/>
              <a:p>
                <a:pPr>
                  <a:defRPr sz="1400">
                    <a:solidFill>
                      <a:schemeClr val="tx1"/>
                    </a:solidFill>
                  </a:defRPr>
                </a:pPr>
                <a:endParaRPr lang="ru-RU"/>
              </a:p>
            </c:txPr>
            <c:dLblPos val="ctr"/>
            <c:showVal val="1"/>
            <c:extLst>
              <c:ext xmlns:c15="http://schemas.microsoft.com/office/drawing/2012/chart" uri="{CE6537A1-D6FC-4f65-9D91-7224C49458BB}">
                <c15:showLeaderLines val="0"/>
              </c:ext>
            </c:extLst>
          </c:dLbls>
          <c:cat>
            <c:numRef>
              <c:f>Лист1!$A$2</c:f>
              <c:numCache>
                <c:formatCode>General</c:formatCode>
                <c:ptCount val="1"/>
                <c:pt idx="0">
                  <c:v>1</c:v>
                </c:pt>
              </c:numCache>
            </c:numRef>
          </c:cat>
          <c:val>
            <c:numRef>
              <c:f>Лист1!$D$2</c:f>
              <c:numCache>
                <c:formatCode>###0"%"</c:formatCode>
                <c:ptCount val="1"/>
                <c:pt idx="0">
                  <c:v>8.5</c:v>
                </c:pt>
              </c:numCache>
            </c:numRef>
          </c:val>
        </c:ser>
        <c:ser>
          <c:idx val="3"/>
          <c:order val="3"/>
          <c:tx>
            <c:strRef>
              <c:f>Лист1!$E$1</c:f>
              <c:strCache>
                <c:ptCount val="1"/>
                <c:pt idx="0">
                  <c:v>Скорее не поддерживаю</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elete val="1"/>
          </c:dLbls>
          <c:cat>
            <c:numRef>
              <c:f>Лист1!$A$2</c:f>
              <c:numCache>
                <c:formatCode>General</c:formatCode>
                <c:ptCount val="1"/>
                <c:pt idx="0">
                  <c:v>1</c:v>
                </c:pt>
              </c:numCache>
            </c:numRef>
          </c:cat>
          <c:val>
            <c:numRef>
              <c:f>Лист1!$E$2</c:f>
              <c:numCache>
                <c:formatCode>###0"%"</c:formatCode>
                <c:ptCount val="1"/>
                <c:pt idx="0">
                  <c:v>2.4375</c:v>
                </c:pt>
              </c:numCache>
            </c:numRef>
          </c:val>
        </c:ser>
        <c:ser>
          <c:idx val="4"/>
          <c:order val="4"/>
          <c:tx>
            <c:strRef>
              <c:f>Лист1!$F$1</c:f>
              <c:strCache>
                <c:ptCount val="1"/>
                <c:pt idx="0">
                  <c:v>Полностью не поддерживаю</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Lbls>
            <c:delete val="1"/>
          </c:dLbls>
          <c:cat>
            <c:numRef>
              <c:f>Лист1!$A$2</c:f>
              <c:numCache>
                <c:formatCode>General</c:formatCode>
                <c:ptCount val="1"/>
                <c:pt idx="0">
                  <c:v>1</c:v>
                </c:pt>
              </c:numCache>
            </c:numRef>
          </c:cat>
          <c:val>
            <c:numRef>
              <c:f>Лист1!$F$2</c:f>
              <c:numCache>
                <c:formatCode>###0"%"</c:formatCode>
                <c:ptCount val="1"/>
                <c:pt idx="0">
                  <c:v>3.1875000000000036</c:v>
                </c:pt>
              </c:numCache>
            </c:numRef>
          </c:val>
        </c:ser>
        <c:ser>
          <c:idx val="5"/>
          <c:order val="5"/>
          <c:tx>
            <c:strRef>
              <c:f>Лист1!$G$1</c:f>
              <c:strCache>
                <c:ptCount val="1"/>
                <c:pt idx="0">
                  <c:v>Затрудняюсь ответить</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c:spPr>
          <c:dLbls>
            <c:delete val="1"/>
          </c:dLbls>
          <c:cat>
            <c:numRef>
              <c:f>Лист1!$A$2</c:f>
              <c:numCache>
                <c:formatCode>General</c:formatCode>
                <c:ptCount val="1"/>
                <c:pt idx="0">
                  <c:v>1</c:v>
                </c:pt>
              </c:numCache>
            </c:numRef>
          </c:cat>
          <c:val>
            <c:numRef>
              <c:f>Лист1!$G$2</c:f>
              <c:numCache>
                <c:formatCode>###0"%"</c:formatCode>
                <c:ptCount val="1"/>
                <c:pt idx="0">
                  <c:v>2.3749999999999987</c:v>
                </c:pt>
              </c:numCache>
            </c:numRef>
          </c:val>
        </c:ser>
        <c:dLbls>
          <c:showVal val="1"/>
        </c:dLbls>
        <c:overlap val="100"/>
        <c:axId val="109435136"/>
        <c:axId val="109248512"/>
      </c:barChart>
      <c:catAx>
        <c:axId val="109435136"/>
        <c:scaling>
          <c:orientation val="maxMin"/>
        </c:scaling>
        <c:delete val="1"/>
        <c:axPos val="l"/>
        <c:numFmt formatCode="General" sourceLinked="1"/>
        <c:tickLblPos val="none"/>
        <c:crossAx val="109248512"/>
        <c:crosses val="autoZero"/>
        <c:auto val="1"/>
        <c:lblAlgn val="ctr"/>
        <c:lblOffset val="100"/>
      </c:catAx>
      <c:valAx>
        <c:axId val="109248512"/>
        <c:scaling>
          <c:orientation val="minMax"/>
        </c:scaling>
        <c:delete val="1"/>
        <c:axPos val="t"/>
        <c:numFmt formatCode="0%" sourceLinked="1"/>
        <c:tickLblPos val="none"/>
        <c:crossAx val="109435136"/>
        <c:crosses val="autoZero"/>
        <c:crossBetween val="between"/>
      </c:valAx>
      <c:spPr>
        <a:ln>
          <a:solidFill>
            <a:schemeClr val="bg1"/>
          </a:solidFill>
        </a:ln>
      </c:spPr>
    </c:plotArea>
    <c:legend>
      <c:legendPos val="r"/>
      <c:layout>
        <c:manualLayout>
          <c:xMode val="edge"/>
          <c:yMode val="edge"/>
          <c:x val="0.21630053530734103"/>
          <c:y val="0.69154001709804713"/>
          <c:w val="0.78327747982691787"/>
          <c:h val="0.17037692388528997"/>
        </c:manualLayout>
      </c:layout>
      <c:txPr>
        <a:bodyPr/>
        <a:lstStyle/>
        <a:p>
          <a:pPr>
            <a:defRPr sz="1000"/>
          </a:pPr>
          <a:endParaRPr lang="ru-RU"/>
        </a:p>
      </c:txPr>
    </c:legend>
    <c:plotVisOnly val="1"/>
    <c:dispBlanksAs val="gap"/>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4923555502380103E-2"/>
          <c:y val="4.8506169693122894E-2"/>
          <c:w val="0.97286626272294385"/>
          <c:h val="0.90298766061375402"/>
        </c:manualLayout>
      </c:layout>
      <c:barChart>
        <c:barDir val="col"/>
        <c:grouping val="clustered"/>
        <c:ser>
          <c:idx val="0"/>
          <c:order val="0"/>
          <c:tx>
            <c:strRef>
              <c:f>Лист1!$B$1</c:f>
              <c:strCache>
                <c:ptCount val="1"/>
                <c:pt idx="0">
                  <c:v>Ряд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Pt>
          <c:dP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c:spPr>
          </c:dPt>
          <c:dLbls>
            <c:dLbl>
              <c:idx val="0"/>
              <c:spPr/>
              <c:txPr>
                <a:bodyPr/>
                <a:lstStyle/>
                <a:p>
                  <a:pPr>
                    <a:defRPr sz="2000" b="0"/>
                  </a:pPr>
                  <a:endParaRPr lang="ru-RU"/>
                </a:p>
              </c:txPr>
            </c:dLbl>
            <c:dLbl>
              <c:idx val="2"/>
              <c:spPr/>
              <c:txPr>
                <a:bodyPr/>
                <a:lstStyle/>
                <a:p>
                  <a:pPr>
                    <a:defRPr sz="2000" b="0"/>
                  </a:pPr>
                  <a:endParaRPr lang="ru-RU"/>
                </a:p>
              </c:txPr>
            </c:dLbl>
            <c:spPr>
              <a:noFill/>
              <a:ln>
                <a:noFill/>
              </a:ln>
              <a:effectLst/>
            </c:spPr>
            <c:txPr>
              <a:bodyPr/>
              <a:lstStyle/>
              <a:p>
                <a:pPr>
                  <a:defRPr sz="2000"/>
                </a:pPr>
                <a:endParaRPr lang="ru-RU"/>
              </a:p>
            </c:txPr>
            <c:dLblPos val="outEnd"/>
            <c:showVal val="1"/>
            <c:extLst>
              <c:ext xmlns:c15="http://schemas.microsoft.com/office/drawing/2012/chart" uri="{CE6537A1-D6FC-4f65-9D91-7224C49458BB}">
                <c15:showLeaderLines val="0"/>
              </c:ext>
            </c:extLst>
          </c:dLbls>
          <c:cat>
            <c:strRef>
              <c:f>Лист1!$A$2:$A$8</c:f>
              <c:strCache>
                <c:ptCount val="7"/>
                <c:pt idx="0">
                  <c:v>Брошу курить</c:v>
                </c:pt>
                <c:pt idx="1">
                  <c:v>Стану курить меньше/реже</c:v>
                </c:pt>
                <c:pt idx="2">
                  <c:v>Для меня ничего не изменится, буду курить, как и курил</c:v>
                </c:pt>
                <c:pt idx="3">
                  <c:v>Перейду на самый дешевый табак</c:v>
                </c:pt>
                <c:pt idx="4">
                  <c:v>Покупать из-под полы нелегальный товар</c:v>
                </c:pt>
                <c:pt idx="5">
                  <c:v>Буду привозить сигареты из стран, где они стоят дешевле </c:v>
                </c:pt>
                <c:pt idx="6">
                  <c:v>Буду выращивать свой табак</c:v>
                </c:pt>
              </c:strCache>
            </c:strRef>
          </c:cat>
          <c:val>
            <c:numRef>
              <c:f>Лист1!$B$2:$B$8</c:f>
              <c:numCache>
                <c:formatCode>###0"%"</c:formatCode>
                <c:ptCount val="7"/>
                <c:pt idx="0">
                  <c:v>24.954128440366969</c:v>
                </c:pt>
                <c:pt idx="1">
                  <c:v>21.46788990825689</c:v>
                </c:pt>
                <c:pt idx="2">
                  <c:v>24.403669724770626</c:v>
                </c:pt>
                <c:pt idx="3">
                  <c:v>11.37614678899082</c:v>
                </c:pt>
                <c:pt idx="4">
                  <c:v>6.6055045871559468</c:v>
                </c:pt>
                <c:pt idx="5">
                  <c:v>3.8532110091743133</c:v>
                </c:pt>
                <c:pt idx="6">
                  <c:v>2</c:v>
                </c:pt>
              </c:numCache>
            </c:numRef>
          </c:val>
        </c:ser>
        <c:dLbls/>
        <c:axId val="109229568"/>
        <c:axId val="109231104"/>
      </c:barChart>
      <c:catAx>
        <c:axId val="109229568"/>
        <c:scaling>
          <c:orientation val="minMax"/>
        </c:scaling>
        <c:delete val="1"/>
        <c:axPos val="b"/>
        <c:numFmt formatCode="General" sourceLinked="0"/>
        <c:tickLblPos val="none"/>
        <c:crossAx val="109231104"/>
        <c:crosses val="autoZero"/>
        <c:auto val="1"/>
        <c:lblAlgn val="ctr"/>
        <c:lblOffset val="100"/>
      </c:catAx>
      <c:valAx>
        <c:axId val="109231104"/>
        <c:scaling>
          <c:orientation val="minMax"/>
        </c:scaling>
        <c:delete val="1"/>
        <c:axPos val="l"/>
        <c:numFmt formatCode="###0&quot;%&quot;" sourceLinked="1"/>
        <c:tickLblPos val="none"/>
        <c:crossAx val="109229568"/>
        <c:crosses val="autoZero"/>
        <c:crossBetween val="between"/>
      </c:valAx>
    </c:plotArea>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81826-8CAD-4653-9829-92E75EA6C191}"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ru-RU"/>
        </a:p>
      </dgm:t>
    </dgm:pt>
    <dgm:pt modelId="{DE2658DD-C5D6-435B-8146-47A9A072DDE5}">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Ценовые и налоговые меры по сокращению спроса на табак</a:t>
          </a:r>
          <a:endParaRPr lang="ru-RU" dirty="0">
            <a:solidFill>
              <a:schemeClr val="tx2">
                <a:lumMod val="75000"/>
              </a:schemeClr>
            </a:solidFill>
            <a:latin typeface="Times New Roman" panose="02020603050405020304" pitchFamily="18" charset="0"/>
            <a:cs typeface="Times New Roman" panose="02020603050405020304" pitchFamily="18" charset="0"/>
          </a:endParaRPr>
        </a:p>
      </dgm:t>
    </dgm:pt>
    <dgm:pt modelId="{AE9F90F7-9B1B-407E-9DA2-DE3D2DE7E456}" type="parTrans" cxnId="{B026109A-2BDD-4E05-A329-8D875A4882AE}">
      <dgm:prSet/>
      <dgm:spPr/>
      <dgm:t>
        <a:bodyPr/>
        <a:lstStyle/>
        <a:p>
          <a:endParaRPr lang="ru-RU"/>
        </a:p>
      </dgm:t>
    </dgm:pt>
    <dgm:pt modelId="{51082E68-0F61-40EC-A429-6360DB43D2E6}" type="sibTrans" cxnId="{B026109A-2BDD-4E05-A329-8D875A4882AE}">
      <dgm:prSet/>
      <dgm:spPr/>
      <dgm:t>
        <a:bodyPr/>
        <a:lstStyle/>
        <a:p>
          <a:endParaRPr lang="ru-RU"/>
        </a:p>
      </dgm:t>
    </dgm:pt>
    <dgm:pt modelId="{F76C68A2-2006-49C0-A28E-0E2D0CA4DC3D}">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Защита от воздействия табачного дыма</a:t>
          </a:r>
          <a:endParaRPr lang="ru-RU" dirty="0">
            <a:solidFill>
              <a:schemeClr val="tx2">
                <a:lumMod val="75000"/>
              </a:schemeClr>
            </a:solidFill>
            <a:latin typeface="Times New Roman" panose="02020603050405020304" pitchFamily="18" charset="0"/>
            <a:cs typeface="Times New Roman" panose="02020603050405020304" pitchFamily="18" charset="0"/>
          </a:endParaRPr>
        </a:p>
      </dgm:t>
    </dgm:pt>
    <dgm:pt modelId="{19C13EC4-1D4B-4301-B350-E38035516929}" type="parTrans" cxnId="{89A6799A-DFDB-46E8-80A1-AC223E232946}">
      <dgm:prSet/>
      <dgm:spPr/>
      <dgm:t>
        <a:bodyPr/>
        <a:lstStyle/>
        <a:p>
          <a:endParaRPr lang="ru-RU"/>
        </a:p>
      </dgm:t>
    </dgm:pt>
    <dgm:pt modelId="{D004B306-0AA7-4873-8F17-9B5A28B1D396}" type="sibTrans" cxnId="{89A6799A-DFDB-46E8-80A1-AC223E232946}">
      <dgm:prSet/>
      <dgm:spPr/>
      <dgm:t>
        <a:bodyPr/>
        <a:lstStyle/>
        <a:p>
          <a:endParaRPr lang="ru-RU"/>
        </a:p>
      </dgm:t>
    </dgm:pt>
    <dgm:pt modelId="{3F9220E3-10F3-4EA4-B2F2-D8BCAD47CD97}">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Меры по снижению количества вредных веществ в табачных изделиях и информированию потребителей табака</a:t>
          </a:r>
          <a:endParaRPr lang="ru-RU" dirty="0">
            <a:solidFill>
              <a:schemeClr val="tx2">
                <a:lumMod val="75000"/>
              </a:schemeClr>
            </a:solidFill>
            <a:latin typeface="Times New Roman" panose="02020603050405020304" pitchFamily="18" charset="0"/>
            <a:cs typeface="Times New Roman" panose="02020603050405020304" pitchFamily="18" charset="0"/>
          </a:endParaRPr>
        </a:p>
      </dgm:t>
    </dgm:pt>
    <dgm:pt modelId="{5E451BCE-27E2-4BB5-92D2-A0C2429D9E91}" type="parTrans" cxnId="{0EB1CA6B-A5DE-4E16-A4AB-7B985E2C2BC1}">
      <dgm:prSet/>
      <dgm:spPr/>
      <dgm:t>
        <a:bodyPr/>
        <a:lstStyle/>
        <a:p>
          <a:endParaRPr lang="ru-RU"/>
        </a:p>
      </dgm:t>
    </dgm:pt>
    <dgm:pt modelId="{ABBFEDFF-67DC-4DA9-861C-4BBAC078B703}" type="sibTrans" cxnId="{0EB1CA6B-A5DE-4E16-A4AB-7B985E2C2BC1}">
      <dgm:prSet/>
      <dgm:spPr/>
      <dgm:t>
        <a:bodyPr/>
        <a:lstStyle/>
        <a:p>
          <a:endParaRPr lang="ru-RU"/>
        </a:p>
      </dgm:t>
    </dgm:pt>
    <dgm:pt modelId="{3639B7B8-8888-4FF0-9664-4F05EC64539B}">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b="1" i="1" dirty="0" smtClean="0">
              <a:solidFill>
                <a:srgbClr val="7030A0"/>
              </a:solidFill>
              <a:latin typeface="Times New Roman" panose="02020603050405020304" pitchFamily="18" charset="0"/>
              <a:cs typeface="Times New Roman" panose="02020603050405020304" pitchFamily="18" charset="0"/>
            </a:rPr>
            <a:t>Просвещение и информирование населения о вреде потребления табака</a:t>
          </a:r>
          <a:endParaRPr lang="ru-RU" b="1" i="1" dirty="0">
            <a:solidFill>
              <a:srgbClr val="7030A0"/>
            </a:solidFill>
            <a:latin typeface="Times New Roman" panose="02020603050405020304" pitchFamily="18" charset="0"/>
            <a:cs typeface="Times New Roman" panose="02020603050405020304" pitchFamily="18" charset="0"/>
          </a:endParaRPr>
        </a:p>
      </dgm:t>
    </dgm:pt>
    <dgm:pt modelId="{A2E5E0F0-99FA-448C-98BC-E2CD3CB155BC}" type="parTrans" cxnId="{BAE71CA0-B03B-44EC-88E6-B24B215A277F}">
      <dgm:prSet/>
      <dgm:spPr/>
      <dgm:t>
        <a:bodyPr/>
        <a:lstStyle/>
        <a:p>
          <a:endParaRPr lang="ru-RU"/>
        </a:p>
      </dgm:t>
    </dgm:pt>
    <dgm:pt modelId="{B9CBF823-30FE-43BF-A812-A1B817056826}" type="sibTrans" cxnId="{BAE71CA0-B03B-44EC-88E6-B24B215A277F}">
      <dgm:prSet/>
      <dgm:spPr/>
      <dgm:t>
        <a:bodyPr/>
        <a:lstStyle/>
        <a:p>
          <a:endParaRPr lang="ru-RU"/>
        </a:p>
      </dgm:t>
    </dgm:pt>
    <dgm:pt modelId="{D5167E5D-731C-48A2-A69E-87FB4E0A724D}">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Поэтапный запрет рекламы, спонсорства и стимулирования продажи табачных изделий</a:t>
          </a:r>
          <a:endParaRPr lang="ru-RU" dirty="0">
            <a:solidFill>
              <a:schemeClr val="tx2">
                <a:lumMod val="75000"/>
              </a:schemeClr>
            </a:solidFill>
            <a:latin typeface="Times New Roman" panose="02020603050405020304" pitchFamily="18" charset="0"/>
            <a:cs typeface="Times New Roman" panose="02020603050405020304" pitchFamily="18" charset="0"/>
          </a:endParaRPr>
        </a:p>
      </dgm:t>
    </dgm:pt>
    <dgm:pt modelId="{9DF01F42-2DED-40B9-8F0A-CC7B86330880}" type="parTrans" cxnId="{6435BAB2-E8B8-4933-A4E3-55787EAF0226}">
      <dgm:prSet/>
      <dgm:spPr/>
      <dgm:t>
        <a:bodyPr/>
        <a:lstStyle/>
        <a:p>
          <a:endParaRPr lang="ru-RU"/>
        </a:p>
      </dgm:t>
    </dgm:pt>
    <dgm:pt modelId="{88BEAB26-CF9D-4DBC-AE41-EE661C7DF5C9}" type="sibTrans" cxnId="{6435BAB2-E8B8-4933-A4E3-55787EAF0226}">
      <dgm:prSet/>
      <dgm:spPr/>
      <dgm:t>
        <a:bodyPr/>
        <a:lstStyle/>
        <a:p>
          <a:endParaRPr lang="ru-RU"/>
        </a:p>
      </dgm:t>
    </dgm:pt>
    <dgm:pt modelId="{B42C936E-8DDC-417A-874A-C45CF7FBC0C7}">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Организация медицинской помощи населению, направленной на отказ от потребления табака, и лечения табачной зависимости</a:t>
          </a:r>
          <a:endParaRPr lang="ru-RU" dirty="0">
            <a:solidFill>
              <a:schemeClr val="tx2">
                <a:lumMod val="75000"/>
              </a:schemeClr>
            </a:solidFill>
            <a:latin typeface="Times New Roman" panose="02020603050405020304" pitchFamily="18" charset="0"/>
            <a:cs typeface="Times New Roman" panose="02020603050405020304" pitchFamily="18" charset="0"/>
          </a:endParaRPr>
        </a:p>
      </dgm:t>
    </dgm:pt>
    <dgm:pt modelId="{D55118A8-43E0-4373-A03F-6817F59BCAE8}" type="parTrans" cxnId="{8927ED0D-F309-4860-A504-13286AD1B280}">
      <dgm:prSet/>
      <dgm:spPr/>
      <dgm:t>
        <a:bodyPr/>
        <a:lstStyle/>
        <a:p>
          <a:endParaRPr lang="ru-RU"/>
        </a:p>
      </dgm:t>
    </dgm:pt>
    <dgm:pt modelId="{292AA141-F416-4F2F-8AB4-CEADB97E8F52}" type="sibTrans" cxnId="{8927ED0D-F309-4860-A504-13286AD1B280}">
      <dgm:prSet/>
      <dgm:spPr/>
      <dgm:t>
        <a:bodyPr/>
        <a:lstStyle/>
        <a:p>
          <a:endParaRPr lang="ru-RU"/>
        </a:p>
      </dgm:t>
    </dgm:pt>
    <dgm:pt modelId="{3D58185B-3496-4909-AD19-E70E9C5C56FF}">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Предотвращение незаконной торговли табачными изделиями</a:t>
          </a:r>
          <a:endParaRPr lang="ru-RU" dirty="0">
            <a:solidFill>
              <a:schemeClr val="tx2">
                <a:lumMod val="75000"/>
              </a:schemeClr>
            </a:solidFill>
            <a:latin typeface="Times New Roman" panose="02020603050405020304" pitchFamily="18" charset="0"/>
            <a:cs typeface="Times New Roman" panose="02020603050405020304" pitchFamily="18" charset="0"/>
          </a:endParaRPr>
        </a:p>
      </dgm:t>
    </dgm:pt>
    <dgm:pt modelId="{7C56D322-D75A-4488-B986-405EF9C3C6D9}" type="parTrans" cxnId="{02C073AF-DDD3-43A9-A867-7F303862DC1B}">
      <dgm:prSet/>
      <dgm:spPr/>
      <dgm:t>
        <a:bodyPr/>
        <a:lstStyle/>
        <a:p>
          <a:endParaRPr lang="ru-RU"/>
        </a:p>
      </dgm:t>
    </dgm:pt>
    <dgm:pt modelId="{9E0D0AE6-DCC4-4E02-805C-6F25BC18ADE5}" type="sibTrans" cxnId="{02C073AF-DDD3-43A9-A867-7F303862DC1B}">
      <dgm:prSet/>
      <dgm:spPr/>
      <dgm:t>
        <a:bodyPr/>
        <a:lstStyle/>
        <a:p>
          <a:endParaRPr lang="ru-RU"/>
        </a:p>
      </dgm:t>
    </dgm:pt>
    <dgm:pt modelId="{222E3975-30FD-438F-B83E-F486AED6CB87}">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smtClean="0">
              <a:solidFill>
                <a:schemeClr val="tx2">
                  <a:lumMod val="75000"/>
                </a:schemeClr>
              </a:solidFill>
              <a:latin typeface="Times New Roman" panose="02020603050405020304" pitchFamily="18" charset="0"/>
              <a:cs typeface="Times New Roman" panose="02020603050405020304" pitchFamily="18" charset="0"/>
            </a:rPr>
            <a:t>Недопущение продажи табачных изделий несовершеннолетним и несовершеннолетними</a:t>
          </a:r>
          <a:endParaRPr lang="ru-RU" dirty="0">
            <a:solidFill>
              <a:schemeClr val="tx2">
                <a:lumMod val="75000"/>
              </a:schemeClr>
            </a:solidFill>
            <a:latin typeface="Times New Roman" panose="02020603050405020304" pitchFamily="18" charset="0"/>
            <a:cs typeface="Times New Roman" panose="02020603050405020304" pitchFamily="18" charset="0"/>
          </a:endParaRPr>
        </a:p>
      </dgm:t>
    </dgm:pt>
    <dgm:pt modelId="{1048BF04-FF06-4217-AE09-696A0BE2A091}" type="parTrans" cxnId="{D80AC2C0-CD22-44E1-89A2-1E9540873236}">
      <dgm:prSet/>
      <dgm:spPr/>
      <dgm:t>
        <a:bodyPr/>
        <a:lstStyle/>
        <a:p>
          <a:endParaRPr lang="ru-RU"/>
        </a:p>
      </dgm:t>
    </dgm:pt>
    <dgm:pt modelId="{F3E5A7FE-93BA-42F6-A26B-7F4650E0DF19}" type="sibTrans" cxnId="{D80AC2C0-CD22-44E1-89A2-1E9540873236}">
      <dgm:prSet/>
      <dgm:spPr/>
      <dgm:t>
        <a:bodyPr/>
        <a:lstStyle/>
        <a:p>
          <a:endParaRPr lang="ru-RU"/>
        </a:p>
      </dgm:t>
    </dgm:pt>
    <dgm:pt modelId="{108C80AB-EAB1-47D4-9044-6743160A6DEC}" type="pres">
      <dgm:prSet presAssocID="{0AB81826-8CAD-4653-9829-92E75EA6C191}" presName="diagram" presStyleCnt="0">
        <dgm:presLayoutVars>
          <dgm:dir/>
          <dgm:resizeHandles val="exact"/>
        </dgm:presLayoutVars>
      </dgm:prSet>
      <dgm:spPr/>
      <dgm:t>
        <a:bodyPr/>
        <a:lstStyle/>
        <a:p>
          <a:endParaRPr lang="ru-RU"/>
        </a:p>
      </dgm:t>
    </dgm:pt>
    <dgm:pt modelId="{2AA882C6-EDDB-433E-A097-A92D0ED80F0D}" type="pres">
      <dgm:prSet presAssocID="{DE2658DD-C5D6-435B-8146-47A9A072DDE5}" presName="node" presStyleLbl="node1" presStyleIdx="0" presStyleCnt="8">
        <dgm:presLayoutVars>
          <dgm:bulletEnabled val="1"/>
        </dgm:presLayoutVars>
      </dgm:prSet>
      <dgm:spPr/>
      <dgm:t>
        <a:bodyPr/>
        <a:lstStyle/>
        <a:p>
          <a:endParaRPr lang="ru-RU"/>
        </a:p>
      </dgm:t>
    </dgm:pt>
    <dgm:pt modelId="{9463BC72-6741-4DDB-B77F-A400BCB5B35C}" type="pres">
      <dgm:prSet presAssocID="{51082E68-0F61-40EC-A429-6360DB43D2E6}" presName="sibTrans" presStyleCnt="0"/>
      <dgm:spPr/>
    </dgm:pt>
    <dgm:pt modelId="{F14F59C2-609F-4AD3-BAAC-FDB719610F21}" type="pres">
      <dgm:prSet presAssocID="{F76C68A2-2006-49C0-A28E-0E2D0CA4DC3D}" presName="node" presStyleLbl="node1" presStyleIdx="1" presStyleCnt="8">
        <dgm:presLayoutVars>
          <dgm:bulletEnabled val="1"/>
        </dgm:presLayoutVars>
      </dgm:prSet>
      <dgm:spPr/>
      <dgm:t>
        <a:bodyPr/>
        <a:lstStyle/>
        <a:p>
          <a:endParaRPr lang="ru-RU"/>
        </a:p>
      </dgm:t>
    </dgm:pt>
    <dgm:pt modelId="{9CDB3CE2-F078-4452-9E19-6EF0B4CCC949}" type="pres">
      <dgm:prSet presAssocID="{D004B306-0AA7-4873-8F17-9B5A28B1D396}" presName="sibTrans" presStyleCnt="0"/>
      <dgm:spPr/>
    </dgm:pt>
    <dgm:pt modelId="{44DA8DC7-1E57-4DD4-9E4D-1AF17A3E98E7}" type="pres">
      <dgm:prSet presAssocID="{3F9220E3-10F3-4EA4-B2F2-D8BCAD47CD97}" presName="node" presStyleLbl="node1" presStyleIdx="2" presStyleCnt="8">
        <dgm:presLayoutVars>
          <dgm:bulletEnabled val="1"/>
        </dgm:presLayoutVars>
      </dgm:prSet>
      <dgm:spPr/>
      <dgm:t>
        <a:bodyPr/>
        <a:lstStyle/>
        <a:p>
          <a:endParaRPr lang="ru-RU"/>
        </a:p>
      </dgm:t>
    </dgm:pt>
    <dgm:pt modelId="{8E8D8139-2D01-45B6-9020-2C3FF57B6D56}" type="pres">
      <dgm:prSet presAssocID="{ABBFEDFF-67DC-4DA9-861C-4BBAC078B703}" presName="sibTrans" presStyleCnt="0"/>
      <dgm:spPr/>
    </dgm:pt>
    <dgm:pt modelId="{8EB96C31-281E-4048-9F42-07E5658FFA48}" type="pres">
      <dgm:prSet presAssocID="{3639B7B8-8888-4FF0-9664-4F05EC64539B}" presName="node" presStyleLbl="node1" presStyleIdx="3" presStyleCnt="8">
        <dgm:presLayoutVars>
          <dgm:bulletEnabled val="1"/>
        </dgm:presLayoutVars>
      </dgm:prSet>
      <dgm:spPr/>
      <dgm:t>
        <a:bodyPr/>
        <a:lstStyle/>
        <a:p>
          <a:endParaRPr lang="ru-RU"/>
        </a:p>
      </dgm:t>
    </dgm:pt>
    <dgm:pt modelId="{2913E628-6AC4-4C6D-9710-9C8A6E5AC07B}" type="pres">
      <dgm:prSet presAssocID="{B9CBF823-30FE-43BF-A812-A1B817056826}" presName="sibTrans" presStyleCnt="0"/>
      <dgm:spPr/>
    </dgm:pt>
    <dgm:pt modelId="{82B24EBF-1EA6-4C4B-9EB8-A0391C06B2A9}" type="pres">
      <dgm:prSet presAssocID="{D5167E5D-731C-48A2-A69E-87FB4E0A724D}" presName="node" presStyleLbl="node1" presStyleIdx="4" presStyleCnt="8">
        <dgm:presLayoutVars>
          <dgm:bulletEnabled val="1"/>
        </dgm:presLayoutVars>
      </dgm:prSet>
      <dgm:spPr/>
      <dgm:t>
        <a:bodyPr/>
        <a:lstStyle/>
        <a:p>
          <a:endParaRPr lang="ru-RU"/>
        </a:p>
      </dgm:t>
    </dgm:pt>
    <dgm:pt modelId="{95616AE8-2016-4153-B400-140C6DFC8098}" type="pres">
      <dgm:prSet presAssocID="{88BEAB26-CF9D-4DBC-AE41-EE661C7DF5C9}" presName="sibTrans" presStyleCnt="0"/>
      <dgm:spPr/>
    </dgm:pt>
    <dgm:pt modelId="{F42C613B-091F-40B6-91FE-5001850384F1}" type="pres">
      <dgm:prSet presAssocID="{B42C936E-8DDC-417A-874A-C45CF7FBC0C7}" presName="node" presStyleLbl="node1" presStyleIdx="5" presStyleCnt="8">
        <dgm:presLayoutVars>
          <dgm:bulletEnabled val="1"/>
        </dgm:presLayoutVars>
      </dgm:prSet>
      <dgm:spPr/>
      <dgm:t>
        <a:bodyPr/>
        <a:lstStyle/>
        <a:p>
          <a:endParaRPr lang="ru-RU"/>
        </a:p>
      </dgm:t>
    </dgm:pt>
    <dgm:pt modelId="{1D556EDF-4D44-4C1C-9D1C-CB0CC03C374A}" type="pres">
      <dgm:prSet presAssocID="{292AA141-F416-4F2F-8AB4-CEADB97E8F52}" presName="sibTrans" presStyleCnt="0"/>
      <dgm:spPr/>
    </dgm:pt>
    <dgm:pt modelId="{530107A1-A70A-403C-8E8C-587B36FF11E5}" type="pres">
      <dgm:prSet presAssocID="{3D58185B-3496-4909-AD19-E70E9C5C56FF}" presName="node" presStyleLbl="node1" presStyleIdx="6" presStyleCnt="8" custLinFactNeighborX="-680" custLinFactNeighborY="2130">
        <dgm:presLayoutVars>
          <dgm:bulletEnabled val="1"/>
        </dgm:presLayoutVars>
      </dgm:prSet>
      <dgm:spPr/>
      <dgm:t>
        <a:bodyPr/>
        <a:lstStyle/>
        <a:p>
          <a:endParaRPr lang="ru-RU"/>
        </a:p>
      </dgm:t>
    </dgm:pt>
    <dgm:pt modelId="{A03D3771-B50F-4637-A244-9CC4299A307A}" type="pres">
      <dgm:prSet presAssocID="{9E0D0AE6-DCC4-4E02-805C-6F25BC18ADE5}" presName="sibTrans" presStyleCnt="0"/>
      <dgm:spPr/>
    </dgm:pt>
    <dgm:pt modelId="{AA64C266-5D71-4FB6-9FEA-D4CA066E988E}" type="pres">
      <dgm:prSet presAssocID="{222E3975-30FD-438F-B83E-F486AED6CB87}" presName="node" presStyleLbl="node1" presStyleIdx="7" presStyleCnt="8">
        <dgm:presLayoutVars>
          <dgm:bulletEnabled val="1"/>
        </dgm:presLayoutVars>
      </dgm:prSet>
      <dgm:spPr/>
      <dgm:t>
        <a:bodyPr/>
        <a:lstStyle/>
        <a:p>
          <a:endParaRPr lang="ru-RU"/>
        </a:p>
      </dgm:t>
    </dgm:pt>
  </dgm:ptLst>
  <dgm:cxnLst>
    <dgm:cxn modelId="{6435BAB2-E8B8-4933-A4E3-55787EAF0226}" srcId="{0AB81826-8CAD-4653-9829-92E75EA6C191}" destId="{D5167E5D-731C-48A2-A69E-87FB4E0A724D}" srcOrd="4" destOrd="0" parTransId="{9DF01F42-2DED-40B9-8F0A-CC7B86330880}" sibTransId="{88BEAB26-CF9D-4DBC-AE41-EE661C7DF5C9}"/>
    <dgm:cxn modelId="{B026109A-2BDD-4E05-A329-8D875A4882AE}" srcId="{0AB81826-8CAD-4653-9829-92E75EA6C191}" destId="{DE2658DD-C5D6-435B-8146-47A9A072DDE5}" srcOrd="0" destOrd="0" parTransId="{AE9F90F7-9B1B-407E-9DA2-DE3D2DE7E456}" sibTransId="{51082E68-0F61-40EC-A429-6360DB43D2E6}"/>
    <dgm:cxn modelId="{0EB1CA6B-A5DE-4E16-A4AB-7B985E2C2BC1}" srcId="{0AB81826-8CAD-4653-9829-92E75EA6C191}" destId="{3F9220E3-10F3-4EA4-B2F2-D8BCAD47CD97}" srcOrd="2" destOrd="0" parTransId="{5E451BCE-27E2-4BB5-92D2-A0C2429D9E91}" sibTransId="{ABBFEDFF-67DC-4DA9-861C-4BBAC078B703}"/>
    <dgm:cxn modelId="{427F0657-B605-4EE1-888F-CA5009D29DA0}" type="presOf" srcId="{222E3975-30FD-438F-B83E-F486AED6CB87}" destId="{AA64C266-5D71-4FB6-9FEA-D4CA066E988E}" srcOrd="0" destOrd="0" presId="urn:microsoft.com/office/officeart/2005/8/layout/default#1"/>
    <dgm:cxn modelId="{1405E9B4-60B0-41D9-8984-93B30952D719}" type="presOf" srcId="{B42C936E-8DDC-417A-874A-C45CF7FBC0C7}" destId="{F42C613B-091F-40B6-91FE-5001850384F1}" srcOrd="0" destOrd="0" presId="urn:microsoft.com/office/officeart/2005/8/layout/default#1"/>
    <dgm:cxn modelId="{67B65E36-2C64-4FAD-A98E-7176D90ECDA2}" type="presOf" srcId="{0AB81826-8CAD-4653-9829-92E75EA6C191}" destId="{108C80AB-EAB1-47D4-9044-6743160A6DEC}" srcOrd="0" destOrd="0" presId="urn:microsoft.com/office/officeart/2005/8/layout/default#1"/>
    <dgm:cxn modelId="{6D63F8A0-19B0-4FD3-AD10-A95A52A4B01C}" type="presOf" srcId="{DE2658DD-C5D6-435B-8146-47A9A072DDE5}" destId="{2AA882C6-EDDB-433E-A097-A92D0ED80F0D}" srcOrd="0" destOrd="0" presId="urn:microsoft.com/office/officeart/2005/8/layout/default#1"/>
    <dgm:cxn modelId="{02C073AF-DDD3-43A9-A867-7F303862DC1B}" srcId="{0AB81826-8CAD-4653-9829-92E75EA6C191}" destId="{3D58185B-3496-4909-AD19-E70E9C5C56FF}" srcOrd="6" destOrd="0" parTransId="{7C56D322-D75A-4488-B986-405EF9C3C6D9}" sibTransId="{9E0D0AE6-DCC4-4E02-805C-6F25BC18ADE5}"/>
    <dgm:cxn modelId="{120B1D6B-4A3E-4AB5-9B3D-6B1C83E07A20}" type="presOf" srcId="{3D58185B-3496-4909-AD19-E70E9C5C56FF}" destId="{530107A1-A70A-403C-8E8C-587B36FF11E5}" srcOrd="0" destOrd="0" presId="urn:microsoft.com/office/officeart/2005/8/layout/default#1"/>
    <dgm:cxn modelId="{89A6799A-DFDB-46E8-80A1-AC223E232946}" srcId="{0AB81826-8CAD-4653-9829-92E75EA6C191}" destId="{F76C68A2-2006-49C0-A28E-0E2D0CA4DC3D}" srcOrd="1" destOrd="0" parTransId="{19C13EC4-1D4B-4301-B350-E38035516929}" sibTransId="{D004B306-0AA7-4873-8F17-9B5A28B1D396}"/>
    <dgm:cxn modelId="{D80AC2C0-CD22-44E1-89A2-1E9540873236}" srcId="{0AB81826-8CAD-4653-9829-92E75EA6C191}" destId="{222E3975-30FD-438F-B83E-F486AED6CB87}" srcOrd="7" destOrd="0" parTransId="{1048BF04-FF06-4217-AE09-696A0BE2A091}" sibTransId="{F3E5A7FE-93BA-42F6-A26B-7F4650E0DF19}"/>
    <dgm:cxn modelId="{8927ED0D-F309-4860-A504-13286AD1B280}" srcId="{0AB81826-8CAD-4653-9829-92E75EA6C191}" destId="{B42C936E-8DDC-417A-874A-C45CF7FBC0C7}" srcOrd="5" destOrd="0" parTransId="{D55118A8-43E0-4373-A03F-6817F59BCAE8}" sibTransId="{292AA141-F416-4F2F-8AB4-CEADB97E8F52}"/>
    <dgm:cxn modelId="{BAE71CA0-B03B-44EC-88E6-B24B215A277F}" srcId="{0AB81826-8CAD-4653-9829-92E75EA6C191}" destId="{3639B7B8-8888-4FF0-9664-4F05EC64539B}" srcOrd="3" destOrd="0" parTransId="{A2E5E0F0-99FA-448C-98BC-E2CD3CB155BC}" sibTransId="{B9CBF823-30FE-43BF-A812-A1B817056826}"/>
    <dgm:cxn modelId="{C7403B6C-241F-44D9-8168-C93677A3977B}" type="presOf" srcId="{3639B7B8-8888-4FF0-9664-4F05EC64539B}" destId="{8EB96C31-281E-4048-9F42-07E5658FFA48}" srcOrd="0" destOrd="0" presId="urn:microsoft.com/office/officeart/2005/8/layout/default#1"/>
    <dgm:cxn modelId="{B5F99968-C12E-4A25-87BF-2AED79105E83}" type="presOf" srcId="{F76C68A2-2006-49C0-A28E-0E2D0CA4DC3D}" destId="{F14F59C2-609F-4AD3-BAAC-FDB719610F21}" srcOrd="0" destOrd="0" presId="urn:microsoft.com/office/officeart/2005/8/layout/default#1"/>
    <dgm:cxn modelId="{631EF22C-B5D3-4CB9-B34A-B318C3CF402D}" type="presOf" srcId="{D5167E5D-731C-48A2-A69E-87FB4E0A724D}" destId="{82B24EBF-1EA6-4C4B-9EB8-A0391C06B2A9}" srcOrd="0" destOrd="0" presId="urn:microsoft.com/office/officeart/2005/8/layout/default#1"/>
    <dgm:cxn modelId="{45D3AAF3-AC21-4CEC-A015-D44486C1DED7}" type="presOf" srcId="{3F9220E3-10F3-4EA4-B2F2-D8BCAD47CD97}" destId="{44DA8DC7-1E57-4DD4-9E4D-1AF17A3E98E7}" srcOrd="0" destOrd="0" presId="urn:microsoft.com/office/officeart/2005/8/layout/default#1"/>
    <dgm:cxn modelId="{0B143012-5E5B-44F1-8A57-D347B165BE03}" type="presParOf" srcId="{108C80AB-EAB1-47D4-9044-6743160A6DEC}" destId="{2AA882C6-EDDB-433E-A097-A92D0ED80F0D}" srcOrd="0" destOrd="0" presId="urn:microsoft.com/office/officeart/2005/8/layout/default#1"/>
    <dgm:cxn modelId="{1500FC0F-D565-4511-AE6B-EF5B1A2FBA0D}" type="presParOf" srcId="{108C80AB-EAB1-47D4-9044-6743160A6DEC}" destId="{9463BC72-6741-4DDB-B77F-A400BCB5B35C}" srcOrd="1" destOrd="0" presId="urn:microsoft.com/office/officeart/2005/8/layout/default#1"/>
    <dgm:cxn modelId="{C052D078-7C06-49FB-AEE7-ADC16AABC890}" type="presParOf" srcId="{108C80AB-EAB1-47D4-9044-6743160A6DEC}" destId="{F14F59C2-609F-4AD3-BAAC-FDB719610F21}" srcOrd="2" destOrd="0" presId="urn:microsoft.com/office/officeart/2005/8/layout/default#1"/>
    <dgm:cxn modelId="{E43D3D0F-2F7B-429A-B7AB-3637EC811F92}" type="presParOf" srcId="{108C80AB-EAB1-47D4-9044-6743160A6DEC}" destId="{9CDB3CE2-F078-4452-9E19-6EF0B4CCC949}" srcOrd="3" destOrd="0" presId="urn:microsoft.com/office/officeart/2005/8/layout/default#1"/>
    <dgm:cxn modelId="{C382C780-ADCE-4103-8405-A89647BD5544}" type="presParOf" srcId="{108C80AB-EAB1-47D4-9044-6743160A6DEC}" destId="{44DA8DC7-1E57-4DD4-9E4D-1AF17A3E98E7}" srcOrd="4" destOrd="0" presId="urn:microsoft.com/office/officeart/2005/8/layout/default#1"/>
    <dgm:cxn modelId="{565079B5-98C0-49E5-94A2-91DF226B0B1B}" type="presParOf" srcId="{108C80AB-EAB1-47D4-9044-6743160A6DEC}" destId="{8E8D8139-2D01-45B6-9020-2C3FF57B6D56}" srcOrd="5" destOrd="0" presId="urn:microsoft.com/office/officeart/2005/8/layout/default#1"/>
    <dgm:cxn modelId="{235C3780-6E14-4682-8B73-40EA453DC4BC}" type="presParOf" srcId="{108C80AB-EAB1-47D4-9044-6743160A6DEC}" destId="{8EB96C31-281E-4048-9F42-07E5658FFA48}" srcOrd="6" destOrd="0" presId="urn:microsoft.com/office/officeart/2005/8/layout/default#1"/>
    <dgm:cxn modelId="{A15ADB67-DDCA-40BC-9AB9-3EB7355DDA42}" type="presParOf" srcId="{108C80AB-EAB1-47D4-9044-6743160A6DEC}" destId="{2913E628-6AC4-4C6D-9710-9C8A6E5AC07B}" srcOrd="7" destOrd="0" presId="urn:microsoft.com/office/officeart/2005/8/layout/default#1"/>
    <dgm:cxn modelId="{81F58417-B862-46C8-AA43-AF5CEC158441}" type="presParOf" srcId="{108C80AB-EAB1-47D4-9044-6743160A6DEC}" destId="{82B24EBF-1EA6-4C4B-9EB8-A0391C06B2A9}" srcOrd="8" destOrd="0" presId="urn:microsoft.com/office/officeart/2005/8/layout/default#1"/>
    <dgm:cxn modelId="{588CCCA7-E361-497A-9AAE-B22BEC6F2421}" type="presParOf" srcId="{108C80AB-EAB1-47D4-9044-6743160A6DEC}" destId="{95616AE8-2016-4153-B400-140C6DFC8098}" srcOrd="9" destOrd="0" presId="urn:microsoft.com/office/officeart/2005/8/layout/default#1"/>
    <dgm:cxn modelId="{49C04AB9-A397-4C85-A050-DF2DB1072BFF}" type="presParOf" srcId="{108C80AB-EAB1-47D4-9044-6743160A6DEC}" destId="{F42C613B-091F-40B6-91FE-5001850384F1}" srcOrd="10" destOrd="0" presId="urn:microsoft.com/office/officeart/2005/8/layout/default#1"/>
    <dgm:cxn modelId="{EFED84B0-D64B-4147-8D27-1E6E4C710ABC}" type="presParOf" srcId="{108C80AB-EAB1-47D4-9044-6743160A6DEC}" destId="{1D556EDF-4D44-4C1C-9D1C-CB0CC03C374A}" srcOrd="11" destOrd="0" presId="urn:microsoft.com/office/officeart/2005/8/layout/default#1"/>
    <dgm:cxn modelId="{62238321-FC8B-4168-BBE1-D89C3537CFC9}" type="presParOf" srcId="{108C80AB-EAB1-47D4-9044-6743160A6DEC}" destId="{530107A1-A70A-403C-8E8C-587B36FF11E5}" srcOrd="12" destOrd="0" presId="urn:microsoft.com/office/officeart/2005/8/layout/default#1"/>
    <dgm:cxn modelId="{A3961AEA-956C-4DE9-8438-90AF8484D881}" type="presParOf" srcId="{108C80AB-EAB1-47D4-9044-6743160A6DEC}" destId="{A03D3771-B50F-4637-A244-9CC4299A307A}" srcOrd="13" destOrd="0" presId="urn:microsoft.com/office/officeart/2005/8/layout/default#1"/>
    <dgm:cxn modelId="{3E7F0798-1F1B-43AD-8FFE-A75EA467BD63}" type="presParOf" srcId="{108C80AB-EAB1-47D4-9044-6743160A6DEC}" destId="{AA64C266-5D71-4FB6-9FEA-D4CA066E988E}" srcOrd="14" destOrd="0" presId="urn:microsoft.com/office/officeart/2005/8/layout/default#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A882C6-EDDB-433E-A097-A92D0ED80F0D}">
      <dsp:nvSpPr>
        <dsp:cNvPr id="0" name=""/>
        <dsp:cNvSpPr/>
      </dsp:nvSpPr>
      <dsp:spPr>
        <a:xfrm>
          <a:off x="437466" y="358"/>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2">
                  <a:lumMod val="75000"/>
                </a:schemeClr>
              </a:solidFill>
              <a:latin typeface="Times New Roman" panose="02020603050405020304" pitchFamily="18" charset="0"/>
              <a:cs typeface="Times New Roman" panose="02020603050405020304" pitchFamily="18" charset="0"/>
            </a:rPr>
            <a:t>Ценовые и налоговые меры по сокращению спроса на табак</a:t>
          </a:r>
          <a:endParaRPr lang="ru-RU" sz="15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437466" y="358"/>
        <a:ext cx="2262623" cy="1357573"/>
      </dsp:txXfrm>
    </dsp:sp>
    <dsp:sp modelId="{F14F59C2-609F-4AD3-BAAC-FDB719610F21}">
      <dsp:nvSpPr>
        <dsp:cNvPr id="0" name=""/>
        <dsp:cNvSpPr/>
      </dsp:nvSpPr>
      <dsp:spPr>
        <a:xfrm>
          <a:off x="2926352" y="358"/>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2">
                  <a:lumMod val="75000"/>
                </a:schemeClr>
              </a:solidFill>
              <a:latin typeface="Times New Roman" panose="02020603050405020304" pitchFamily="18" charset="0"/>
              <a:cs typeface="Times New Roman" panose="02020603050405020304" pitchFamily="18" charset="0"/>
            </a:rPr>
            <a:t>Защита от воздействия табачного дыма</a:t>
          </a:r>
          <a:endParaRPr lang="ru-RU" sz="15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2926352" y="358"/>
        <a:ext cx="2262623" cy="1357573"/>
      </dsp:txXfrm>
    </dsp:sp>
    <dsp:sp modelId="{44DA8DC7-1E57-4DD4-9E4D-1AF17A3E98E7}">
      <dsp:nvSpPr>
        <dsp:cNvPr id="0" name=""/>
        <dsp:cNvSpPr/>
      </dsp:nvSpPr>
      <dsp:spPr>
        <a:xfrm>
          <a:off x="5415237" y="358"/>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2">
                  <a:lumMod val="75000"/>
                </a:schemeClr>
              </a:solidFill>
              <a:latin typeface="Times New Roman" panose="02020603050405020304" pitchFamily="18" charset="0"/>
              <a:cs typeface="Times New Roman" panose="02020603050405020304" pitchFamily="18" charset="0"/>
            </a:rPr>
            <a:t>Меры по снижению количества вредных веществ в табачных изделиях и информированию потребителей табака</a:t>
          </a:r>
          <a:endParaRPr lang="ru-RU" sz="15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5415237" y="358"/>
        <a:ext cx="2262623" cy="1357573"/>
      </dsp:txXfrm>
    </dsp:sp>
    <dsp:sp modelId="{8EB96C31-281E-4048-9F42-07E5658FFA48}">
      <dsp:nvSpPr>
        <dsp:cNvPr id="0" name=""/>
        <dsp:cNvSpPr/>
      </dsp:nvSpPr>
      <dsp:spPr>
        <a:xfrm>
          <a:off x="437466" y="1584194"/>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i="1" kern="1200" dirty="0" smtClean="0">
              <a:solidFill>
                <a:srgbClr val="7030A0"/>
              </a:solidFill>
              <a:latin typeface="Times New Roman" panose="02020603050405020304" pitchFamily="18" charset="0"/>
              <a:cs typeface="Times New Roman" panose="02020603050405020304" pitchFamily="18" charset="0"/>
            </a:rPr>
            <a:t>Просвещение и информирование населения о вреде потребления табака</a:t>
          </a:r>
          <a:endParaRPr lang="ru-RU" sz="1500" b="1" i="1" kern="1200" dirty="0">
            <a:solidFill>
              <a:srgbClr val="7030A0"/>
            </a:solidFill>
            <a:latin typeface="Times New Roman" panose="02020603050405020304" pitchFamily="18" charset="0"/>
            <a:cs typeface="Times New Roman" panose="02020603050405020304" pitchFamily="18" charset="0"/>
          </a:endParaRPr>
        </a:p>
      </dsp:txBody>
      <dsp:txXfrm>
        <a:off x="437466" y="1584194"/>
        <a:ext cx="2262623" cy="1357573"/>
      </dsp:txXfrm>
    </dsp:sp>
    <dsp:sp modelId="{82B24EBF-1EA6-4C4B-9EB8-A0391C06B2A9}">
      <dsp:nvSpPr>
        <dsp:cNvPr id="0" name=""/>
        <dsp:cNvSpPr/>
      </dsp:nvSpPr>
      <dsp:spPr>
        <a:xfrm>
          <a:off x="2926352" y="1584194"/>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2">
                  <a:lumMod val="75000"/>
                </a:schemeClr>
              </a:solidFill>
              <a:latin typeface="Times New Roman" panose="02020603050405020304" pitchFamily="18" charset="0"/>
              <a:cs typeface="Times New Roman" panose="02020603050405020304" pitchFamily="18" charset="0"/>
            </a:rPr>
            <a:t>Поэтапный запрет рекламы, спонсорства и стимулирования продажи табачных изделий</a:t>
          </a:r>
          <a:endParaRPr lang="ru-RU" sz="15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2926352" y="1584194"/>
        <a:ext cx="2262623" cy="1357573"/>
      </dsp:txXfrm>
    </dsp:sp>
    <dsp:sp modelId="{F42C613B-091F-40B6-91FE-5001850384F1}">
      <dsp:nvSpPr>
        <dsp:cNvPr id="0" name=""/>
        <dsp:cNvSpPr/>
      </dsp:nvSpPr>
      <dsp:spPr>
        <a:xfrm>
          <a:off x="5415237" y="1584194"/>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2">
                  <a:lumMod val="75000"/>
                </a:schemeClr>
              </a:solidFill>
              <a:latin typeface="Times New Roman" panose="02020603050405020304" pitchFamily="18" charset="0"/>
              <a:cs typeface="Times New Roman" panose="02020603050405020304" pitchFamily="18" charset="0"/>
            </a:rPr>
            <a:t>Организация медицинской помощи населению, направленной на отказ от потребления табака, и лечения табачной зависимости</a:t>
          </a:r>
          <a:endParaRPr lang="ru-RU" sz="15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5415237" y="1584194"/>
        <a:ext cx="2262623" cy="1357573"/>
      </dsp:txXfrm>
    </dsp:sp>
    <dsp:sp modelId="{530107A1-A70A-403C-8E8C-587B36FF11E5}">
      <dsp:nvSpPr>
        <dsp:cNvPr id="0" name=""/>
        <dsp:cNvSpPr/>
      </dsp:nvSpPr>
      <dsp:spPr>
        <a:xfrm>
          <a:off x="1666523" y="3168389"/>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2">
                  <a:lumMod val="75000"/>
                </a:schemeClr>
              </a:solidFill>
              <a:latin typeface="Times New Roman" panose="02020603050405020304" pitchFamily="18" charset="0"/>
              <a:cs typeface="Times New Roman" panose="02020603050405020304" pitchFamily="18" charset="0"/>
            </a:rPr>
            <a:t>Предотвращение незаконной торговли табачными изделиями</a:t>
          </a:r>
          <a:endParaRPr lang="ru-RU" sz="15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1666523" y="3168389"/>
        <a:ext cx="2262623" cy="1357573"/>
      </dsp:txXfrm>
    </dsp:sp>
    <dsp:sp modelId="{AA64C266-5D71-4FB6-9FEA-D4CA066E988E}">
      <dsp:nvSpPr>
        <dsp:cNvPr id="0" name=""/>
        <dsp:cNvSpPr/>
      </dsp:nvSpPr>
      <dsp:spPr>
        <a:xfrm>
          <a:off x="4170795" y="3168030"/>
          <a:ext cx="2262623" cy="1357573"/>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2">
                  <a:lumMod val="75000"/>
                </a:schemeClr>
              </a:solidFill>
              <a:latin typeface="Times New Roman" panose="02020603050405020304" pitchFamily="18" charset="0"/>
              <a:cs typeface="Times New Roman" panose="02020603050405020304" pitchFamily="18" charset="0"/>
            </a:rPr>
            <a:t>Недопущение продажи табачных изделий несовершеннолетним и несовершеннолетними</a:t>
          </a:r>
          <a:endParaRPr lang="ru-RU" sz="1500"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4170795" y="3168030"/>
        <a:ext cx="2262623" cy="13575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defRPr sz="1200">
                <a:latin typeface="Arial" pitchFamily="34" charset="0"/>
              </a:defRPr>
            </a:lvl1pPr>
          </a:lstStyle>
          <a:p>
            <a:endParaRPr lang="ru-RU"/>
          </a:p>
        </p:txBody>
      </p:sp>
      <p:sp>
        <p:nvSpPr>
          <p:cNvPr id="8806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lgn="r">
              <a:defRPr sz="1200">
                <a:latin typeface="Arial" pitchFamily="34" charset="0"/>
              </a:defRPr>
            </a:lvl1pPr>
          </a:lstStyle>
          <a:p>
            <a:endParaRPr lang="ru-RU"/>
          </a:p>
        </p:txBody>
      </p:sp>
      <p:sp>
        <p:nvSpPr>
          <p:cNvPr id="88068" name="Rectangle 4"/>
          <p:cNvSpPr>
            <a:spLocks noGrp="1" noChangeArrowheads="1"/>
          </p:cNvSpPr>
          <p:nvPr>
            <p:ph type="ftr" sz="quarter" idx="2"/>
          </p:nvPr>
        </p:nvSpPr>
        <p:spPr bwMode="auto">
          <a:xfrm>
            <a:off x="1" y="9429751"/>
            <a:ext cx="2946400" cy="496888"/>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defRPr sz="1200">
                <a:latin typeface="Arial" pitchFamily="34" charset="0"/>
              </a:defRPr>
            </a:lvl1pPr>
          </a:lstStyle>
          <a:p>
            <a:endParaRPr lang="ru-RU"/>
          </a:p>
        </p:txBody>
      </p:sp>
      <p:sp>
        <p:nvSpPr>
          <p:cNvPr id="88069" name="Rectangle 5"/>
          <p:cNvSpPr>
            <a:spLocks noGrp="1" noChangeArrowheads="1"/>
          </p:cNvSpPr>
          <p:nvPr>
            <p:ph type="sldNum" sz="quarter" idx="3"/>
          </p:nvPr>
        </p:nvSpPr>
        <p:spPr bwMode="auto">
          <a:xfrm>
            <a:off x="3849689" y="9429751"/>
            <a:ext cx="2946400" cy="496888"/>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lgn="r">
              <a:defRPr sz="1200">
                <a:latin typeface="Arial" pitchFamily="34" charset="0"/>
              </a:defRPr>
            </a:lvl1pPr>
          </a:lstStyle>
          <a:p>
            <a:fld id="{3FDE41F2-9BC3-4B88-8707-B779D10C212E}" type="slidenum">
              <a:rPr lang="ru-RU"/>
              <a:pPr/>
              <a:t>‹#›</a:t>
            </a:fld>
            <a:endParaRPr lang="ru-RU"/>
          </a:p>
        </p:txBody>
      </p:sp>
    </p:spTree>
    <p:extLst>
      <p:ext uri="{BB962C8B-B14F-4D97-AF65-F5344CB8AC3E}">
        <p14:creationId xmlns:p14="http://schemas.microsoft.com/office/powerpoint/2010/main" xmlns="" val="1883319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defRPr sz="1200">
                <a:latin typeface="Arial" pitchFamily="34" charset="0"/>
              </a:defRPr>
            </a:lvl1pPr>
          </a:lstStyle>
          <a:p>
            <a:endParaRPr lang="ru-RU"/>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lgn="r">
              <a:defRPr sz="1200">
                <a:latin typeface="Arial" pitchFamily="34" charset="0"/>
              </a:defRPr>
            </a:lvl1pPr>
          </a:lstStyle>
          <a:p>
            <a:endParaRPr lang="ru-RU"/>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9451" y="4716464"/>
            <a:ext cx="5438775" cy="4467225"/>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222" name="Rectangle 6"/>
          <p:cNvSpPr>
            <a:spLocks noGrp="1" noChangeArrowheads="1"/>
          </p:cNvSpPr>
          <p:nvPr>
            <p:ph type="ftr" sz="quarter" idx="4"/>
          </p:nvPr>
        </p:nvSpPr>
        <p:spPr bwMode="auto">
          <a:xfrm>
            <a:off x="1" y="9429751"/>
            <a:ext cx="2946400" cy="496888"/>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defRPr sz="1200">
                <a:latin typeface="Arial" pitchFamily="34" charset="0"/>
              </a:defRPr>
            </a:lvl1pPr>
          </a:lstStyle>
          <a:p>
            <a:endParaRPr lang="ru-RU"/>
          </a:p>
        </p:txBody>
      </p:sp>
      <p:sp>
        <p:nvSpPr>
          <p:cNvPr id="9223" name="Rectangle 7"/>
          <p:cNvSpPr>
            <a:spLocks noGrp="1" noChangeArrowheads="1"/>
          </p:cNvSpPr>
          <p:nvPr>
            <p:ph type="sldNum" sz="quarter" idx="5"/>
          </p:nvPr>
        </p:nvSpPr>
        <p:spPr bwMode="auto">
          <a:xfrm>
            <a:off x="3849689" y="9429751"/>
            <a:ext cx="2946400" cy="496888"/>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lgn="r">
              <a:defRPr sz="1200">
                <a:latin typeface="Arial" pitchFamily="34" charset="0"/>
              </a:defRPr>
            </a:lvl1pPr>
          </a:lstStyle>
          <a:p>
            <a:fld id="{2397C977-BEC3-45F6-AFDC-4C78FEA77C98}" type="slidenum">
              <a:rPr lang="ru-RU"/>
              <a:pPr/>
              <a:t>‹#›</a:t>
            </a:fld>
            <a:endParaRPr lang="ru-RU"/>
          </a:p>
        </p:txBody>
      </p:sp>
    </p:spTree>
    <p:extLst>
      <p:ext uri="{BB962C8B-B14F-4D97-AF65-F5344CB8AC3E}">
        <p14:creationId xmlns:p14="http://schemas.microsoft.com/office/powerpoint/2010/main" xmlns="" val="31225262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ru-RU" i="1" dirty="0" smtClean="0"/>
              <a:t>"Социологическое исследование по оценке эффективности коммуникационной кампании по формированию здорового образа жизни у населения российской федерации, включая сокращение потребления алкоголя и табака, в 2012 году", Центр перспективных экономических исследований</a:t>
            </a:r>
            <a:r>
              <a:rPr lang="ru-RU" i="1" cap="all" dirty="0" smtClean="0"/>
              <a:t> </a:t>
            </a:r>
            <a:r>
              <a:rPr lang="ru-RU" i="1" dirty="0" smtClean="0"/>
              <a:t>Академии наук республики Татарстан по заказу Минздрава РФ .</a:t>
            </a:r>
            <a:endParaRPr lang="en-US" i="1" dirty="0" smtClean="0"/>
          </a:p>
          <a:p>
            <a:pPr>
              <a:defRPr/>
            </a:pPr>
            <a:r>
              <a:rPr lang="en-US" dirty="0" smtClean="0">
                <a:latin typeface="Calibri" charset="0"/>
              </a:rPr>
              <a:t>However</a:t>
            </a:r>
            <a:r>
              <a:rPr lang="en-US" dirty="0">
                <a:latin typeface="Calibri" charset="0"/>
              </a:rPr>
              <a:t>, for mass media campaigns most of the research has been done in high income countries and we wanted to see if the same campaigns could work in low and middle income countries so we set out to find out. To do so we tested 10 anti tobacco ads that had been very successful in Australia or the US  (leaders in this field ) in 10 countries across the world. Later we also tested Secondhand smoke messages and most recently we tested messages in Africa. </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FC1E9-9085-C848-BB1E-440A53305617}" type="slidenum">
              <a:rPr lang="en-US" sz="1200">
                <a:cs typeface="Arial" charset="0"/>
              </a:rPr>
              <a:pPr eaLnBrk="1" hangingPunct="1"/>
              <a:t>13</a:t>
            </a:fld>
            <a:endParaRPr lang="en-US" sz="12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ru-RU" dirty="0" smtClean="0">
                <a:latin typeface="Calibri" charset="0"/>
              </a:rPr>
              <a:t>Наиболее </a:t>
            </a:r>
            <a:r>
              <a:rPr lang="ru-RU" dirty="0">
                <a:latin typeface="Calibri" charset="0"/>
              </a:rPr>
              <a:t>эффективным  зарекомендовали себя кампании , которые:</a:t>
            </a:r>
          </a:p>
          <a:p>
            <a:r>
              <a:rPr lang="ru-RU" dirty="0">
                <a:latin typeface="Calibri" charset="0"/>
              </a:rPr>
              <a:t>•  доносят информацию о вреде курения для здоровья и реалистично показывают разрушительные последствия для здоровья самого курильщика или его близких,</a:t>
            </a:r>
          </a:p>
          <a:p>
            <a:r>
              <a:rPr lang="ru-RU" dirty="0">
                <a:latin typeface="Calibri" charset="0"/>
              </a:rPr>
              <a:t>•  достоверные без преувеличений, жесткие образы, иллюстрирующие конкретные заболевания,</a:t>
            </a:r>
          </a:p>
          <a:p>
            <a:r>
              <a:rPr lang="ru-RU" dirty="0">
                <a:latin typeface="Calibri" charset="0"/>
              </a:rPr>
              <a:t>•  вызывают сильные негативные эмоции или сострадание, побуждающие к немедленному отказу от курения,</a:t>
            </a:r>
          </a:p>
          <a:p>
            <a:r>
              <a:rPr lang="ru-RU" dirty="0">
                <a:latin typeface="Calibri" charset="0"/>
              </a:rPr>
              <a:t>•  страдания и физические уродства впечатляют больше, чем факт смерти,</a:t>
            </a:r>
          </a:p>
          <a:p>
            <a:r>
              <a:rPr lang="ru-RU" dirty="0">
                <a:latin typeface="Calibri" charset="0"/>
              </a:rPr>
              <a:t>•  содержит новую информацию,</a:t>
            </a:r>
          </a:p>
          <a:p>
            <a:r>
              <a:rPr lang="ru-RU" dirty="0">
                <a:latin typeface="Calibri" charset="0"/>
              </a:rPr>
              <a:t>•  предлагают помощь по отказу от курения,</a:t>
            </a:r>
          </a:p>
          <a:p>
            <a:r>
              <a:rPr lang="ru-RU" dirty="0">
                <a:latin typeface="Calibri" charset="0"/>
              </a:rPr>
              <a:t>•  рассчитаны на широкую целевую аудиторию, а не узко-сегментированы.</a:t>
            </a:r>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39660F-D354-EA4A-9CCB-F18C63E3031E}" type="slidenum">
              <a:rPr lang="en-US" sz="1200">
                <a:cs typeface="Arial" charset="0"/>
              </a:rPr>
              <a:pPr eaLnBrk="1" hangingPunct="1"/>
              <a:t>14</a:t>
            </a:fld>
            <a:endParaRPr lang="en-US" sz="12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Некоторые материалы были заимствованы у стран-лидеров, уже добивших</a:t>
            </a:r>
            <a:r>
              <a:rPr lang="ru-RU" baseline="0" dirty="0" smtClean="0"/>
              <a:t> существенных успехов в снижении распространенности курения. Это, прежде всего, Австралия и США.</a:t>
            </a:r>
          </a:p>
          <a:p>
            <a:endParaRPr lang="ru-RU" baseline="0" dirty="0" smtClean="0"/>
          </a:p>
          <a:p>
            <a:r>
              <a:rPr lang="ru-RU" baseline="0" dirty="0" smtClean="0"/>
              <a:t>Эти материалы были использованы более, чем в 15 странах </a:t>
            </a:r>
            <a:r>
              <a:rPr lang="ru-RU" baseline="0" dirty="0" err="1" smtClean="0"/>
              <a:t>мира,и</a:t>
            </a:r>
            <a:r>
              <a:rPr lang="ru-RU" baseline="0" dirty="0" smtClean="0"/>
              <a:t> везде зарекомендовали  свою эффективность в мотивировании отказа от курения. </a:t>
            </a:r>
          </a:p>
          <a:p>
            <a:endParaRPr lang="ru-RU" baseline="0" dirty="0" smtClean="0"/>
          </a:p>
          <a:p>
            <a:r>
              <a:rPr lang="ru-RU" baseline="0" dirty="0" smtClean="0"/>
              <a:t>Они были протестированы в России в 2012 году, и только материалы, вошедшие в топ по их эффективности,  были заимствованы, адаптированы и на них полностью оформлены авторские права, которые КОНФОП передает МЗ. </a:t>
            </a:r>
          </a:p>
          <a:p>
            <a:endParaRPr lang="ru-RU" baseline="0" dirty="0" smtClean="0"/>
          </a:p>
          <a:p>
            <a:r>
              <a:rPr lang="ru-RU" dirty="0" smtClean="0"/>
              <a:t>Вклад информационной кампании Артерия, … в снижение распространения курения в Австралии. Из презентации Николы </a:t>
            </a:r>
            <a:r>
              <a:rPr lang="ru-RU" dirty="0" err="1" smtClean="0"/>
              <a:t>Рохксон</a:t>
            </a:r>
            <a:r>
              <a:rPr lang="ru-RU" dirty="0" smtClean="0"/>
              <a:t>,</a:t>
            </a:r>
            <a:r>
              <a:rPr lang="ru-RU" baseline="0" dirty="0" smtClean="0"/>
              <a:t> бывшего министра здравоохранения</a:t>
            </a:r>
            <a:endParaRPr lang="en-US" dirty="0"/>
          </a:p>
        </p:txBody>
      </p:sp>
      <p:sp>
        <p:nvSpPr>
          <p:cNvPr id="4" name="Slide Number Placeholder 3"/>
          <p:cNvSpPr>
            <a:spLocks noGrp="1"/>
          </p:cNvSpPr>
          <p:nvPr>
            <p:ph type="sldNum" sz="quarter" idx="10"/>
          </p:nvPr>
        </p:nvSpPr>
        <p:spPr/>
        <p:txBody>
          <a:bodyPr/>
          <a:lstStyle/>
          <a:p>
            <a:fld id="{F5F4C3C5-1066-264A-8740-FDB5347CD03E}" type="slidenum">
              <a:rPr lang="en-US" smtClean="0"/>
              <a:pPr/>
              <a:t>15</a:t>
            </a:fld>
            <a:endParaRPr lang="en-US"/>
          </a:p>
        </p:txBody>
      </p:sp>
    </p:spTree>
    <p:extLst>
      <p:ext uri="{BB962C8B-B14F-4D97-AF65-F5344CB8AC3E}">
        <p14:creationId xmlns:p14="http://schemas.microsoft.com/office/powerpoint/2010/main" xmlns="" val="133687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То есть показанные  рекламные материалы, даже в отсутствии других</a:t>
            </a:r>
            <a:r>
              <a:rPr lang="ru-RU" baseline="0" dirty="0" smtClean="0"/>
              <a:t> мер по ограничению курения, способствовали снижению потребления табака. </a:t>
            </a:r>
            <a:endParaRPr lang="en-US" dirty="0"/>
          </a:p>
        </p:txBody>
      </p:sp>
      <p:sp>
        <p:nvSpPr>
          <p:cNvPr id="4" name="Slide Number Placeholder 3"/>
          <p:cNvSpPr>
            <a:spLocks noGrp="1"/>
          </p:cNvSpPr>
          <p:nvPr>
            <p:ph type="sldNum" sz="quarter" idx="10"/>
          </p:nvPr>
        </p:nvSpPr>
        <p:spPr/>
        <p:txBody>
          <a:bodyPr/>
          <a:lstStyle/>
          <a:p>
            <a:fld id="{F5F4C3C5-1066-264A-8740-FDB5347CD03E}" type="slidenum">
              <a:rPr lang="en-US" smtClean="0"/>
              <a:pPr/>
              <a:t>16</a:t>
            </a:fld>
            <a:endParaRPr lang="en-US"/>
          </a:p>
        </p:txBody>
      </p:sp>
    </p:spTree>
    <p:extLst>
      <p:ext uri="{BB962C8B-B14F-4D97-AF65-F5344CB8AC3E}">
        <p14:creationId xmlns:p14="http://schemas.microsoft.com/office/powerpoint/2010/main" xmlns="" val="65754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A9927-3CDE-4D93-8647-05F800D1BEF7}" type="slidenum">
              <a:rPr lang="ru-RU" altLang="ru-RU" smtClean="0">
                <a:solidFill>
                  <a:srgbClr val="000000"/>
                </a:solidFill>
                <a:latin typeface="Arial" charset="0"/>
              </a:rPr>
              <a:pPr fontAlgn="base">
                <a:spcBef>
                  <a:spcPct val="0"/>
                </a:spcBef>
                <a:spcAft>
                  <a:spcPct val="0"/>
                </a:spcAft>
                <a:defRPr/>
              </a:pPr>
              <a:t>25</a:t>
            </a:fld>
            <a:endParaRPr lang="ru-RU" altLang="ru-RU" smtClean="0">
              <a:solidFill>
                <a:srgbClr val="000000"/>
              </a:solidFill>
              <a:latin typeface="Arial" charset="0"/>
            </a:endParaRPr>
          </a:p>
        </p:txBody>
      </p:sp>
      <p:sp>
        <p:nvSpPr>
          <p:cNvPr id="28675" name="Text Box 2"/>
          <p:cNvSpPr txBox="1">
            <a:spLocks noChangeArrowheads="1"/>
          </p:cNvSpPr>
          <p:nvPr/>
        </p:nvSpPr>
        <p:spPr bwMode="auto">
          <a:xfrm>
            <a:off x="1135325" y="745291"/>
            <a:ext cx="4531783" cy="3721697"/>
          </a:xfrm>
          <a:prstGeom prst="rect">
            <a:avLst/>
          </a:prstGeom>
          <a:solidFill>
            <a:srgbClr val="FFFFFF"/>
          </a:solidFill>
          <a:ln w="9360">
            <a:solidFill>
              <a:srgbClr val="000000"/>
            </a:solidFill>
            <a:miter lim="800000"/>
            <a:headEnd/>
            <a:tailEnd/>
          </a:ln>
        </p:spPr>
        <p:txBody>
          <a:bodyPr wrap="none" lIns="92693" tIns="46347" rIns="92693" bIns="46347"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auto" hangingPunct="1">
              <a:spcBef>
                <a:spcPct val="0"/>
              </a:spcBef>
              <a:spcAft>
                <a:spcPts val="0"/>
              </a:spcAft>
            </a:pPr>
            <a:endParaRPr lang="ru-RU" altLang="ru-RU" sz="1800">
              <a:solidFill>
                <a:srgbClr val="000000"/>
              </a:solidFill>
            </a:endParaRPr>
          </a:p>
        </p:txBody>
      </p:sp>
      <p:sp>
        <p:nvSpPr>
          <p:cNvPr id="28676" name="Rectangle 3"/>
          <p:cNvSpPr>
            <a:spLocks noGrp="1" noChangeArrowheads="1"/>
          </p:cNvSpPr>
          <p:nvPr>
            <p:ph type="body"/>
          </p:nvPr>
        </p:nvSpPr>
        <p:spPr bwMode="auto">
          <a:xfrm>
            <a:off x="680243" y="4714362"/>
            <a:ext cx="5434017" cy="446857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ru-RU" altLang="ru-RU"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Система мероприятий по охране здоровья населения в современных условиях эксплуатации ядерно- и радиационно- опасных объектов, использования источников ионизирующего излучения и постоянной готовности к потенциальным аварийным ситуациям, связанным с радиационным воздействием, должна базироваться на научно-обоснованной оценке радиационных рисков для здоровья и прогнозе радиологических последствий. </a:t>
            </a:r>
          </a:p>
          <a:p>
            <a:r>
              <a:rPr lang="ru-RU" dirty="0" smtClean="0"/>
              <a:t>В настоящее время  действует Федеральный закон от 9 января 1996 г. № 3-ФЗ «О радиационной безопасности населения» (далее - Закон), который не учитывает изменения в системе радиационной защиты и требования радиационной безопасности, выработанные в последние 15 лет международными профессиональными и экспертными сообществами, при участии России и закреплённые в различных документах Международной комиссии по радиологической защите (МКРЗ) и Международного агентства по атомной энергии (МАГАТЭ).</a:t>
            </a:r>
          </a:p>
          <a:p>
            <a:r>
              <a:rPr lang="ru-RU" dirty="0" smtClean="0"/>
              <a:t>Назрела необходимость создания единой нормативно-методической и законодательной базы в области радиационной безопасности в свете реализации основных принципов Основ государственной политики области обеспечения ядерной и радиационной безопасности на период до 2025 года, утвержденных Президентом Российской Федерации от 1 марта 2012 г. № Пр-539 (далее - Основы ядерной и радиационной безопасности):</a:t>
            </a:r>
          </a:p>
          <a:p>
            <a:r>
              <a:rPr lang="ru-RU" dirty="0" smtClean="0"/>
              <a:t>гармонизация законодательства Российской Федерации с международным законодательством на основе правоприменительной практики (раздел IV, 9б);</a:t>
            </a:r>
          </a:p>
          <a:p>
            <a:r>
              <a:rPr lang="ru-RU" dirty="0" smtClean="0"/>
              <a:t>реализация принципа социально приемлемого риска (раздел IV, 9д).</a:t>
            </a:r>
          </a:p>
          <a:p>
            <a:r>
              <a:rPr lang="ru-RU" dirty="0" smtClean="0"/>
              <a:t>Необходимо отметить, что концепция социально приемлемого радиационного риска для здоровья человека является фундаментальной основой для системы ограничения индивидуальных доз облучения при воздействии ионизирующего излучения.</a:t>
            </a:r>
          </a:p>
          <a:p>
            <a:r>
              <a:rPr lang="ru-RU" dirty="0" smtClean="0"/>
              <a:t>По нашему мнению Закон требует гармонизации, в первую очередь, с Рекомендациями МКРЗ 2007 г. (Публикация 103 МКРЗ) [1], Глоссарием МАГАТЭ 2007 г. [2], Основами безопасности МАГАТЭ 2007 г. (№ SF-1) [3], требованиями Международных основных норм безопасности (МОНБ) МАГАТЭ 2011 г. (№ GSR </a:t>
            </a:r>
            <a:r>
              <a:rPr lang="ru-RU" dirty="0" err="1" smtClean="0"/>
              <a:t>Part</a:t>
            </a:r>
            <a:r>
              <a:rPr lang="ru-RU" dirty="0" smtClean="0"/>
              <a:t> 3) [4] и др.</a:t>
            </a:r>
          </a:p>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4A5CAF-6E7E-4104-8DBB-5C9DF2289942}"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xmlns="" val="336484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0004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6780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9996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666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1790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0729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5683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7566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8616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86946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AEE30B-F5B2-4A16-B368-3D9A0BA81834}" type="datetimeFigureOut">
              <a:rPr lang="ru-RU" smtClean="0">
                <a:solidFill>
                  <a:prstClr val="black">
                    <a:tint val="75000"/>
                  </a:prstClr>
                </a:solidFill>
              </a:rPr>
              <a:pPr/>
              <a:t>03.06.2015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D9F59BA-602C-48C2-943B-B7E7E29C952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25751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AEE30B-F5B2-4A16-B368-3D9A0BA81834}" type="datetimeFigureOut">
              <a:rPr lang="ru-RU" smtClean="0">
                <a:solidFill>
                  <a:prstClr val="black">
                    <a:tint val="75000"/>
                  </a:prstClr>
                </a:solidFill>
                <a:latin typeface="Calibri"/>
              </a:rPr>
              <a:pPr fontAlgn="auto">
                <a:spcBef>
                  <a:spcPts val="0"/>
                </a:spcBef>
                <a:spcAft>
                  <a:spcPts val="0"/>
                </a:spcAft>
              </a:pPr>
              <a:t>03.06.2015</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D9F59BA-602C-48C2-943B-B7E7E29C952F}"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xmlns="" val="17926870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chart" Target="../charts/chart1.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chart" Target="../charts/chart2.xml"/><Relationship Id="rId9" Type="http://schemas.openxmlformats.org/officeDocument/2006/relationships/image" Target="../media/image42.gif"/><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48.jpeg"/><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50.jpeg"/><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gif"/><Relationship Id="rId3" Type="http://schemas.openxmlformats.org/officeDocument/2006/relationships/image" Target="../media/image3.pn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chart" Target="../charts/chart7.xml"/><Relationship Id="rId9" Type="http://schemas.openxmlformats.org/officeDocument/2006/relationships/image" Target="../media/image56.png"/><Relationship Id="rId1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p:txBody>
          <a:bodyPr/>
          <a:lstStyle/>
          <a:p>
            <a:endParaRPr lang="ru-RU" dirty="0" smtClean="0"/>
          </a:p>
        </p:txBody>
      </p:sp>
      <p:sp>
        <p:nvSpPr>
          <p:cNvPr id="4" name="Прямоугольник 3"/>
          <p:cNvSpPr>
            <a:spLocks noChangeArrowheads="1"/>
          </p:cNvSpPr>
          <p:nvPr/>
        </p:nvSpPr>
        <p:spPr bwMode="auto">
          <a:xfrm>
            <a:off x="0" y="1989138"/>
            <a:ext cx="9144000" cy="428783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defTabSz="957263" fontAlgn="auto">
              <a:spcBef>
                <a:spcPts val="0"/>
              </a:spcBef>
              <a:spcAft>
                <a:spcPts val="0"/>
              </a:spcAft>
              <a:defRPr/>
            </a:pPr>
            <a:endParaRPr lang="en-US" sz="1900" dirty="0">
              <a:solidFill>
                <a:srgbClr val="1F497D">
                  <a:lumMod val="75000"/>
                </a:srgbClr>
              </a:solidFill>
              <a:latin typeface="Arial" pitchFamily="34" charset="0"/>
              <a:cs typeface="Arial" pitchFamily="34" charset="0"/>
            </a:endParaRPr>
          </a:p>
        </p:txBody>
      </p:sp>
      <p:sp>
        <p:nvSpPr>
          <p:cNvPr id="5" name="Прямоугольник 11"/>
          <p:cNvSpPr>
            <a:spLocks noChangeArrowheads="1"/>
          </p:cNvSpPr>
          <p:nvPr/>
        </p:nvSpPr>
        <p:spPr bwMode="auto">
          <a:xfrm>
            <a:off x="0" y="2000250"/>
            <a:ext cx="9144000" cy="2873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5782" tIns="47891" rIns="95782" bIns="47891" anchor="ctr"/>
          <a:lstStyle/>
          <a:p>
            <a:pPr algn="ctr" defTabSz="957263" fontAlgn="auto">
              <a:spcBef>
                <a:spcPts val="0"/>
              </a:spcBef>
              <a:spcAft>
                <a:spcPts val="0"/>
              </a:spcAft>
              <a:defRPr/>
            </a:pPr>
            <a:endParaRPr lang="en-US" sz="1900" dirty="0">
              <a:solidFill>
                <a:srgbClr val="4F6228"/>
              </a:solidFill>
              <a:cs typeface="Arial" pitchFamily="34" charset="0"/>
            </a:endParaRPr>
          </a:p>
        </p:txBody>
      </p:sp>
      <p:sp>
        <p:nvSpPr>
          <p:cNvPr id="9221" name="Подзаголовок 2"/>
          <p:cNvSpPr>
            <a:spLocks noGrp="1"/>
          </p:cNvSpPr>
          <p:nvPr>
            <p:ph type="subTitle" idx="4294967295"/>
          </p:nvPr>
        </p:nvSpPr>
        <p:spPr>
          <a:xfrm>
            <a:off x="6643688" y="6357938"/>
            <a:ext cx="1714500" cy="428625"/>
          </a:xfrm>
        </p:spPr>
        <p:txBody>
          <a:bodyPr lIns="95782" tIns="47891" rIns="95782" bIns="47891"/>
          <a:lstStyle/>
          <a:p>
            <a:pPr marL="0" indent="0" defTabSz="957263">
              <a:lnSpc>
                <a:spcPct val="80000"/>
              </a:lnSpc>
              <a:buFontTx/>
              <a:buNone/>
            </a:pPr>
            <a:r>
              <a:rPr lang="ru-RU" sz="1700" dirty="0" smtClean="0">
                <a:solidFill>
                  <a:schemeClr val="tx1">
                    <a:lumMod val="65000"/>
                    <a:lumOff val="35000"/>
                  </a:schemeClr>
                </a:solidFill>
                <a:latin typeface="Arial" pitchFamily="34" charset="0"/>
                <a:cs typeface="Arial" pitchFamily="34" charset="0"/>
              </a:rPr>
              <a:t>РОССИЯ 2015</a:t>
            </a:r>
          </a:p>
        </p:txBody>
      </p:sp>
      <p:sp>
        <p:nvSpPr>
          <p:cNvPr id="9222" name="Прямоугольник 4"/>
          <p:cNvSpPr>
            <a:spLocks noChangeArrowheads="1"/>
          </p:cNvSpPr>
          <p:nvPr/>
        </p:nvSpPr>
        <p:spPr bwMode="auto">
          <a:xfrm>
            <a:off x="6743650" y="6215063"/>
            <a:ext cx="1442919" cy="131949"/>
          </a:xfrm>
          <a:prstGeom prst="rect">
            <a:avLst/>
          </a:prstGeom>
          <a:solidFill>
            <a:srgbClr val="FF0000"/>
          </a:solidFill>
          <a:ln w="25400" algn="ctr">
            <a:noFill/>
            <a:miter lim="800000"/>
            <a:headEnd/>
            <a:tailEnd/>
          </a:ln>
        </p:spPr>
        <p:txBody>
          <a:bodyPr lIns="95782" tIns="47891" rIns="95782" bIns="47891" anchor="ctr"/>
          <a:lstStyle/>
          <a:p>
            <a:pPr algn="ctr" defTabSz="957263" fontAlgn="auto">
              <a:spcBef>
                <a:spcPts val="0"/>
              </a:spcBef>
              <a:spcAft>
                <a:spcPts val="0"/>
              </a:spcAft>
            </a:pPr>
            <a:endParaRPr lang="en-US" sz="1900" dirty="0">
              <a:solidFill>
                <a:srgbClr val="FFFFFF"/>
              </a:solidFill>
              <a:latin typeface="Calibri" pitchFamily="34" charset="0"/>
              <a:cs typeface="Arial" pitchFamily="34" charset="0"/>
            </a:endParaRPr>
          </a:p>
        </p:txBody>
      </p:sp>
      <p:cxnSp>
        <p:nvCxnSpPr>
          <p:cNvPr id="8" name="Прямая соединительная линия 7"/>
          <p:cNvCxnSpPr/>
          <p:nvPr/>
        </p:nvCxnSpPr>
        <p:spPr>
          <a:xfrm flipH="1">
            <a:off x="684213" y="2565400"/>
            <a:ext cx="1587" cy="3384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24" name="Rectangle 8"/>
          <p:cNvSpPr>
            <a:spLocks noChangeArrowheads="1"/>
          </p:cNvSpPr>
          <p:nvPr/>
        </p:nvSpPr>
        <p:spPr bwMode="auto">
          <a:xfrm>
            <a:off x="827088" y="2827308"/>
            <a:ext cx="8208962" cy="2862322"/>
          </a:xfrm>
          <a:prstGeom prst="rect">
            <a:avLst/>
          </a:prstGeom>
          <a:noFill/>
          <a:ln w="9525">
            <a:noFill/>
            <a:miter lim="800000"/>
            <a:headEnd/>
            <a:tailEnd/>
          </a:ln>
        </p:spPr>
        <p:txBody>
          <a:bodyPr anchor="ctr">
            <a:spAutoFit/>
          </a:bodyPr>
          <a:lstStyle/>
          <a:p>
            <a:pPr fontAlgn="auto">
              <a:spcBef>
                <a:spcPts val="0"/>
              </a:spcBef>
              <a:spcAft>
                <a:spcPts val="0"/>
              </a:spcAft>
            </a:pPr>
            <a:r>
              <a:rPr lang="ru-RU" sz="3600" b="1" dirty="0">
                <a:solidFill>
                  <a:prstClr val="white"/>
                </a:solidFill>
                <a:latin typeface="Arial" pitchFamily="34" charset="0"/>
                <a:cs typeface="Arial" pitchFamily="34" charset="0"/>
              </a:rPr>
              <a:t>Реализация государственной политики, направленной на противодействие </a:t>
            </a:r>
            <a:r>
              <a:rPr lang="ru-RU" sz="3600" b="1" dirty="0" smtClean="0">
                <a:solidFill>
                  <a:prstClr val="white"/>
                </a:solidFill>
                <a:latin typeface="Arial" pitchFamily="34" charset="0"/>
                <a:cs typeface="Arial" pitchFamily="34" charset="0"/>
              </a:rPr>
              <a:t>потреблению </a:t>
            </a:r>
            <a:r>
              <a:rPr lang="ru-RU" sz="3600" b="1" dirty="0">
                <a:solidFill>
                  <a:prstClr val="white"/>
                </a:solidFill>
                <a:latin typeface="Arial" pitchFamily="34" charset="0"/>
                <a:cs typeface="Arial" pitchFamily="34" charset="0"/>
              </a:rPr>
              <a:t>табака </a:t>
            </a:r>
            <a:r>
              <a:rPr lang="ru-RU" sz="3600" b="1" dirty="0" smtClean="0">
                <a:solidFill>
                  <a:prstClr val="white"/>
                </a:solidFill>
                <a:latin typeface="Arial" pitchFamily="34" charset="0"/>
                <a:cs typeface="Arial" pitchFamily="34" charset="0"/>
              </a:rPr>
              <a:t>в </a:t>
            </a:r>
            <a:r>
              <a:rPr lang="ru-RU" sz="3600" b="1" dirty="0">
                <a:solidFill>
                  <a:prstClr val="white"/>
                </a:solidFill>
                <a:latin typeface="Arial" pitchFamily="34" charset="0"/>
                <a:cs typeface="Arial" pitchFamily="34" charset="0"/>
              </a:rPr>
              <a:t>Российской Федерации</a:t>
            </a:r>
          </a:p>
          <a:p>
            <a:pPr fontAlgn="auto">
              <a:spcBef>
                <a:spcPts val="0"/>
              </a:spcBef>
              <a:spcAft>
                <a:spcPts val="0"/>
              </a:spcAft>
            </a:pPr>
            <a:r>
              <a:rPr lang="ru-RU" sz="3600" b="1" dirty="0" smtClean="0">
                <a:solidFill>
                  <a:prstClr val="white"/>
                </a:solidFill>
                <a:latin typeface="Arial" pitchFamily="34" charset="0"/>
                <a:cs typeface="Arial" pitchFamily="34" charset="0"/>
              </a:rPr>
              <a:t> </a:t>
            </a:r>
            <a:endParaRPr lang="ru-RU" sz="3600" b="1" dirty="0">
              <a:solidFill>
                <a:prstClr val="white"/>
              </a:solidFill>
              <a:latin typeface="Arial" pitchFamily="34" charset="0"/>
              <a:cs typeface="Arial"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95" y="441151"/>
            <a:ext cx="3189501" cy="1079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578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54984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600" b="1" dirty="0">
                <a:solidFill>
                  <a:srgbClr val="1F497D">
                    <a:lumMod val="75000"/>
                  </a:srgbClr>
                </a:solidFill>
                <a:latin typeface="Times New Roman" pitchFamily="18" charset="0"/>
                <a:cs typeface="Times New Roman" pitchFamily="18" charset="0"/>
              </a:rPr>
              <a:t>ЗДОРОВАЯ РОССИЯ</a:t>
            </a:r>
          </a:p>
          <a:p>
            <a:pPr algn="ctr" fontAlgn="auto">
              <a:spcBef>
                <a:spcPts val="0"/>
              </a:spcBef>
              <a:spcAft>
                <a:spcPts val="0"/>
              </a:spcAft>
              <a:defRPr/>
            </a:pPr>
            <a:r>
              <a:rPr lang="ru-RU" sz="1600" b="1" dirty="0">
                <a:solidFill>
                  <a:srgbClr val="1F497D">
                    <a:lumMod val="75000"/>
                  </a:srgbClr>
                </a:solidFill>
                <a:latin typeface="Times New Roman" pitchFamily="18" charset="0"/>
                <a:cs typeface="Times New Roman" pitchFamily="18" charset="0"/>
              </a:rPr>
              <a:t>ГОСУДАРСТВЕННАЯ ПРОГРАММА ПО ФОРМИРОВАНИЮ ЗДОРОВОГО ОБРАЗА </a:t>
            </a:r>
            <a:r>
              <a:rPr lang="ru-RU" sz="1600" b="1" dirty="0" smtClean="0">
                <a:solidFill>
                  <a:srgbClr val="1F497D">
                    <a:lumMod val="75000"/>
                  </a:srgbClr>
                </a:solidFill>
                <a:latin typeface="Times New Roman" pitchFamily="18" charset="0"/>
                <a:cs typeface="Times New Roman" pitchFamily="18" charset="0"/>
              </a:rPr>
              <a:t>ЖИЗНИ</a:t>
            </a:r>
            <a:endParaRPr lang="ru-RU" sz="1600" b="1" dirty="0">
              <a:solidFill>
                <a:srgbClr val="1F497D">
                  <a:lumMod val="75000"/>
                </a:srgbClr>
              </a:solidFill>
              <a:latin typeface="Times New Roman" pitchFamily="18" charset="0"/>
              <a:cs typeface="Times New Roman" pitchFamily="18" charset="0"/>
            </a:endParaRP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9" name="Прямоугольник 8"/>
          <p:cNvSpPr/>
          <p:nvPr/>
        </p:nvSpPr>
        <p:spPr>
          <a:xfrm>
            <a:off x="143509" y="842417"/>
            <a:ext cx="8856983" cy="7143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a:solidFill>
                  <a:schemeClr val="tx2">
                    <a:lumMod val="75000"/>
                  </a:schemeClr>
                </a:solidFill>
                <a:latin typeface="Times New Roman" panose="02020603050405020304" pitchFamily="18" charset="0"/>
                <a:cs typeface="Times New Roman" panose="02020603050405020304" pitchFamily="18" charset="0"/>
              </a:rPr>
              <a:t>Борьба с потреблением табака – одно из приоритетных направлений программы «Здоровая Россия» </a:t>
            </a:r>
          </a:p>
        </p:txBody>
      </p:sp>
      <p:grpSp>
        <p:nvGrpSpPr>
          <p:cNvPr id="10" name="Группа 9"/>
          <p:cNvGrpSpPr/>
          <p:nvPr/>
        </p:nvGrpSpPr>
        <p:grpSpPr>
          <a:xfrm>
            <a:off x="6166406" y="1628800"/>
            <a:ext cx="2834086" cy="911427"/>
            <a:chOff x="2423176" y="1894"/>
            <a:chExt cx="2726074" cy="911427"/>
          </a:xfrm>
          <a:solidFill>
            <a:schemeClr val="bg1">
              <a:lumMod val="50000"/>
            </a:schemeClr>
          </a:solidFill>
        </p:grpSpPr>
        <p:sp>
          <p:nvSpPr>
            <p:cNvPr id="11" name="Скругленный прямоугольник 10"/>
            <p:cNvSpPr/>
            <p:nvPr/>
          </p:nvSpPr>
          <p:spPr>
            <a:xfrm>
              <a:off x="2423176" y="1894"/>
              <a:ext cx="2726074" cy="91142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Скругленный прямоугольник 4"/>
            <p:cNvSpPr/>
            <p:nvPr/>
          </p:nvSpPr>
          <p:spPr>
            <a:xfrm>
              <a:off x="2467668" y="46386"/>
              <a:ext cx="2637090" cy="822443"/>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2">
                      <a:lumMod val="75000"/>
                    </a:schemeClr>
                  </a:solidFill>
                  <a:latin typeface="Times New Roman" panose="02020603050405020304" pitchFamily="18" charset="0"/>
                  <a:cs typeface="Times New Roman" panose="02020603050405020304" pitchFamily="18" charset="0"/>
                </a:rPr>
                <a:t>Интернет-портал о здоровом образе жизни </a:t>
              </a:r>
              <a:endParaRPr lang="ru-RU" sz="1400" kern="1200" dirty="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3" name="Скругленный прямоугольник 12"/>
          <p:cNvSpPr/>
          <p:nvPr/>
        </p:nvSpPr>
        <p:spPr>
          <a:xfrm>
            <a:off x="6166406" y="3933056"/>
            <a:ext cx="2834086" cy="576063"/>
          </a:xfrm>
          <a:prstGeom prst="roundRect">
            <a:avLst>
              <a:gd name="adj" fmla="val 30666"/>
            </a:avLst>
          </a:prstGeom>
        </p:spPr>
        <p:style>
          <a:lnRef idx="1">
            <a:schemeClr val="accent1"/>
          </a:lnRef>
          <a:fillRef idx="2">
            <a:schemeClr val="accent1"/>
          </a:fillRef>
          <a:effectRef idx="1">
            <a:schemeClr val="accent1"/>
          </a:effectRef>
          <a:fontRef idx="minor">
            <a:schemeClr val="dk1"/>
          </a:fontRef>
        </p:style>
        <p:txBody>
          <a:bodyPr/>
          <a:lstStyle/>
          <a:p>
            <a:pPr lvl="0"/>
            <a:r>
              <a:rPr lang="ru-RU" sz="1400" dirty="0" smtClean="0">
                <a:solidFill>
                  <a:schemeClr val="tx2">
                    <a:lumMod val="75000"/>
                  </a:schemeClr>
                </a:solidFill>
                <a:latin typeface="Times New Roman" panose="02020603050405020304" pitchFamily="18" charset="0"/>
                <a:cs typeface="Times New Roman" panose="02020603050405020304" pitchFamily="18" charset="0"/>
              </a:rPr>
              <a:t>Бесплатная «горячая линия» </a:t>
            </a:r>
          </a:p>
          <a:p>
            <a:pPr lvl="0"/>
            <a:r>
              <a:rPr lang="ru-RU" sz="1400" dirty="0" smtClean="0">
                <a:solidFill>
                  <a:schemeClr val="tx2">
                    <a:lumMod val="75000"/>
                  </a:schemeClr>
                </a:solidFill>
                <a:latin typeface="Times New Roman" panose="02020603050405020304" pitchFamily="18" charset="0"/>
                <a:cs typeface="Times New Roman" panose="02020603050405020304" pitchFamily="18" charset="0"/>
              </a:rPr>
              <a:t>8 800 200 0 200</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4" name="Группа 13"/>
          <p:cNvGrpSpPr/>
          <p:nvPr/>
        </p:nvGrpSpPr>
        <p:grpSpPr>
          <a:xfrm>
            <a:off x="107504" y="3943600"/>
            <a:ext cx="2727042" cy="565519"/>
            <a:chOff x="2341258" y="2874786"/>
            <a:chExt cx="2726074" cy="911427"/>
          </a:xfrm>
          <a:solidFill>
            <a:schemeClr val="bg1">
              <a:lumMod val="50000"/>
            </a:schemeClr>
          </a:solidFill>
        </p:grpSpPr>
        <p:sp>
          <p:nvSpPr>
            <p:cNvPr id="15" name="Скругленный прямоугольник 14"/>
            <p:cNvSpPr/>
            <p:nvPr/>
          </p:nvSpPr>
          <p:spPr>
            <a:xfrm>
              <a:off x="2341258" y="2874786"/>
              <a:ext cx="2726074" cy="911427"/>
            </a:xfrm>
            <a:prstGeom prst="roundRect">
              <a:avLst/>
            </a:prstGeom>
          </p:spPr>
          <p:style>
            <a:lnRef idx="1">
              <a:schemeClr val="accent1"/>
            </a:lnRef>
            <a:fillRef idx="2">
              <a:schemeClr val="accent1"/>
            </a:fillRef>
            <a:effectRef idx="1">
              <a:schemeClr val="accent1"/>
            </a:effectRef>
            <a:fontRef idx="minor">
              <a:schemeClr val="dk1"/>
            </a:fontRef>
          </p:style>
        </p:sp>
        <p:sp>
          <p:nvSpPr>
            <p:cNvPr id="16" name="Скругленный прямоугольник 4"/>
            <p:cNvSpPr/>
            <p:nvPr/>
          </p:nvSpPr>
          <p:spPr>
            <a:xfrm>
              <a:off x="2385750" y="2919278"/>
              <a:ext cx="2637090" cy="822443"/>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2">
                      <a:lumMod val="75000"/>
                    </a:schemeClr>
                  </a:solidFill>
                  <a:latin typeface="Times New Roman" panose="02020603050405020304" pitchFamily="18" charset="0"/>
                  <a:cs typeface="Times New Roman" panose="02020603050405020304" pitchFamily="18" charset="0"/>
                </a:rPr>
                <a:t>Отдельные </a:t>
              </a:r>
              <a:r>
                <a:rPr lang="ru-RU" sz="1400" kern="1200" dirty="0" err="1" smtClean="0">
                  <a:solidFill>
                    <a:schemeClr val="tx2">
                      <a:lumMod val="75000"/>
                    </a:schemeClr>
                  </a:solidFill>
                  <a:latin typeface="Times New Roman" panose="02020603050405020304" pitchFamily="18" charset="0"/>
                  <a:cs typeface="Times New Roman" panose="02020603050405020304" pitchFamily="18" charset="0"/>
                </a:rPr>
                <a:t>медиа-проекты</a:t>
              </a:r>
              <a:endParaRPr lang="ru-RU" sz="1400" kern="1200" dirty="0">
                <a:solidFill>
                  <a:schemeClr val="tx2">
                    <a:lumMod val="75000"/>
                  </a:schemeClr>
                </a:solidFill>
                <a:latin typeface="Times New Roman" panose="02020603050405020304" pitchFamily="18" charset="0"/>
                <a:cs typeface="Times New Roman" panose="02020603050405020304" pitchFamily="18" charset="0"/>
              </a:endParaRPr>
            </a:p>
          </p:txBody>
        </p:sp>
      </p:grpSp>
      <p:pic>
        <p:nvPicPr>
          <p:cNvPr id="17" name="Picture 21"/>
          <p:cNvPicPr>
            <a:picLocks noChangeAspect="1" noChangeArrowheads="1"/>
          </p:cNvPicPr>
          <p:nvPr/>
        </p:nvPicPr>
        <p:blipFill>
          <a:blip r:embed="rId4" cstate="print">
            <a:extLst>
              <a:ext uri="{28A0092B-C50C-407E-A947-70E740481C1C}">
                <a14:useLocalDpi xmlns:a14="http://schemas.microsoft.com/office/drawing/2010/main" xmlns="" val="0"/>
              </a:ext>
            </a:extLst>
          </a:blip>
          <a:srcRect l="3419" t="5447" r="3496" b="6659"/>
          <a:stretch>
            <a:fillRect/>
          </a:stretch>
        </p:blipFill>
        <p:spPr bwMode="auto">
          <a:xfrm>
            <a:off x="6659314" y="2636912"/>
            <a:ext cx="2089150"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Рисунок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6443" y="4604792"/>
            <a:ext cx="1987285" cy="1389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descr="W:\ZOZH\ZOZH 2011\Account\отчетность\3 этап\print screen\provody\osn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l="4294" t="3902" r="4819" b="7634"/>
          <a:stretch>
            <a:fillRect/>
          </a:stretch>
        </p:blipFill>
        <p:spPr bwMode="auto">
          <a:xfrm>
            <a:off x="415658" y="2636912"/>
            <a:ext cx="2119996"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3" descr="O:\ОПКП\ЗОЖ-2010\Разное\Доклад на Форуме\Картинки\Minzdrav_6x3_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22110" y="4725144"/>
            <a:ext cx="2593975"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Группа 20"/>
          <p:cNvGrpSpPr/>
          <p:nvPr/>
        </p:nvGrpSpPr>
        <p:grpSpPr>
          <a:xfrm>
            <a:off x="107504" y="1628800"/>
            <a:ext cx="2666266" cy="911427"/>
            <a:chOff x="2341258" y="2874786"/>
            <a:chExt cx="2726074" cy="911427"/>
          </a:xfrm>
          <a:solidFill>
            <a:schemeClr val="bg1">
              <a:lumMod val="50000"/>
            </a:schemeClr>
          </a:solidFill>
        </p:grpSpPr>
        <p:sp>
          <p:nvSpPr>
            <p:cNvPr id="25" name="Скругленный прямоугольник 24"/>
            <p:cNvSpPr/>
            <p:nvPr/>
          </p:nvSpPr>
          <p:spPr>
            <a:xfrm>
              <a:off x="2341258" y="2874786"/>
              <a:ext cx="2726074" cy="911427"/>
            </a:xfrm>
            <a:prstGeom prst="roundRect">
              <a:avLst/>
            </a:prstGeom>
          </p:spPr>
          <p:style>
            <a:lnRef idx="1">
              <a:schemeClr val="accent1"/>
            </a:lnRef>
            <a:fillRef idx="2">
              <a:schemeClr val="accent1"/>
            </a:fillRef>
            <a:effectRef idx="1">
              <a:schemeClr val="accent1"/>
            </a:effectRef>
            <a:fontRef idx="minor">
              <a:schemeClr val="dk1"/>
            </a:fontRef>
          </p:style>
        </p:sp>
        <p:sp>
          <p:nvSpPr>
            <p:cNvPr id="28" name="Скругленный прямоугольник 4"/>
            <p:cNvSpPr/>
            <p:nvPr/>
          </p:nvSpPr>
          <p:spPr>
            <a:xfrm>
              <a:off x="2385750" y="2919278"/>
              <a:ext cx="2637090" cy="822443"/>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2">
                      <a:lumMod val="75000"/>
                    </a:schemeClr>
                  </a:solidFill>
                  <a:latin typeface="Times New Roman" panose="02020603050405020304" pitchFamily="18" charset="0"/>
                  <a:cs typeface="Times New Roman" panose="02020603050405020304" pitchFamily="18" charset="0"/>
                </a:rPr>
                <a:t>Социальные видеоролики в эфире федеральных телеканалов</a:t>
              </a:r>
              <a:endParaRPr lang="ru-RU" sz="1400" kern="1200" dirty="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29" name="Скругленный прямоугольник 28"/>
          <p:cNvSpPr/>
          <p:nvPr/>
        </p:nvSpPr>
        <p:spPr>
          <a:xfrm>
            <a:off x="2915816" y="1844824"/>
            <a:ext cx="3117806" cy="209877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b="1" dirty="0">
                <a:solidFill>
                  <a:schemeClr val="tx2">
                    <a:lumMod val="75000"/>
                  </a:schemeClr>
                </a:solidFill>
                <a:latin typeface="Times New Roman" panose="02020603050405020304" pitchFamily="18" charset="0"/>
                <a:cs typeface="Times New Roman" panose="02020603050405020304" pitchFamily="18" charset="0"/>
              </a:rPr>
              <a:t>РЕАЛИЗАЦИЯ ГОСУДАРСТВЕННОЙ КОММУНИКАЦИОННОЙ ПРОГРАММЫ ПО ФОРМИРОВАНИЮ ЗДОРОВОГО ОБРАЗА ЖИЗНИ</a:t>
            </a:r>
          </a:p>
        </p:txBody>
      </p:sp>
      <p:pic>
        <p:nvPicPr>
          <p:cNvPr id="30"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53258" y="4077072"/>
            <a:ext cx="1390550" cy="1925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20" descr="_DSC602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35654" y="4653136"/>
            <a:ext cx="1460282" cy="1340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10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54984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600" b="1" dirty="0" smtClean="0">
                <a:solidFill>
                  <a:srgbClr val="1F497D">
                    <a:lumMod val="75000"/>
                  </a:srgbClr>
                </a:solidFill>
                <a:latin typeface="Times New Roman" pitchFamily="18" charset="0"/>
                <a:cs typeface="Times New Roman" pitchFamily="18" charset="0"/>
              </a:rPr>
              <a:t>Ресурс Минздрава России по информационным материалам</a:t>
            </a:r>
            <a:endParaRPr lang="ru-RU" sz="1600" b="1" dirty="0">
              <a:solidFill>
                <a:srgbClr val="1F497D">
                  <a:lumMod val="75000"/>
                </a:srgbClr>
              </a:solidFill>
              <a:latin typeface="Times New Roman" pitchFamily="18" charset="0"/>
              <a:cs typeface="Times New Roman" pitchFamily="18" charset="0"/>
            </a:endParaRPr>
          </a:p>
        </p:txBody>
      </p:sp>
      <p:grpSp>
        <p:nvGrpSpPr>
          <p:cNvPr id="10" name="Группа 9"/>
          <p:cNvGrpSpPr/>
          <p:nvPr/>
        </p:nvGrpSpPr>
        <p:grpSpPr>
          <a:xfrm>
            <a:off x="5418093" y="692696"/>
            <a:ext cx="3582400" cy="911427"/>
            <a:chOff x="2423176" y="1894"/>
            <a:chExt cx="2932930" cy="911427"/>
          </a:xfrm>
          <a:solidFill>
            <a:schemeClr val="bg1">
              <a:lumMod val="50000"/>
            </a:schemeClr>
          </a:solidFill>
        </p:grpSpPr>
        <p:sp>
          <p:nvSpPr>
            <p:cNvPr id="11" name="Скругленный прямоугольник 10"/>
            <p:cNvSpPr/>
            <p:nvPr/>
          </p:nvSpPr>
          <p:spPr>
            <a:xfrm>
              <a:off x="2423176" y="1894"/>
              <a:ext cx="2726074" cy="911427"/>
            </a:xfrm>
            <a:prstGeom prst="roundRect">
              <a:avLst/>
            </a:prstGeom>
          </p:spPr>
          <p:style>
            <a:lnRef idx="1">
              <a:schemeClr val="accent1"/>
            </a:lnRef>
            <a:fillRef idx="2">
              <a:schemeClr val="accent1"/>
            </a:fillRef>
            <a:effectRef idx="1">
              <a:schemeClr val="accent1"/>
            </a:effectRef>
            <a:fontRef idx="minor">
              <a:schemeClr val="dk1"/>
            </a:fontRef>
          </p:style>
        </p:sp>
        <p:sp>
          <p:nvSpPr>
            <p:cNvPr id="12" name="Скругленный прямоугольник 4"/>
            <p:cNvSpPr/>
            <p:nvPr/>
          </p:nvSpPr>
          <p:spPr>
            <a:xfrm>
              <a:off x="2543685" y="46385"/>
              <a:ext cx="2812421" cy="822443"/>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26670" rIns="53340" bIns="26670" numCol="1" spcCol="1270" anchor="ctr" anchorCtr="0">
              <a:noAutofit/>
            </a:bodyPr>
            <a:lstStyle/>
            <a:p>
              <a:pPr lvl="0" algn="ctr" defTabSz="622300">
                <a:lnSpc>
                  <a:spcPct val="90000"/>
                </a:lnSpc>
                <a:spcAft>
                  <a:spcPct val="35000"/>
                </a:spcAft>
              </a:pPr>
              <a:r>
                <a:rPr lang="ru-RU" sz="1400" dirty="0">
                  <a:solidFill>
                    <a:schemeClr val="tx2"/>
                  </a:solidFill>
                  <a:latin typeface="Times New Roman" panose="02020603050405020304" pitchFamily="18" charset="0"/>
                  <a:cs typeface="Times New Roman" panose="02020603050405020304" pitchFamily="18" charset="0"/>
                </a:rPr>
                <a:t>2. Об опасности пассивного </a:t>
              </a:r>
              <a:r>
                <a:rPr lang="ru-RU" sz="1400" dirty="0" smtClean="0">
                  <a:solidFill>
                    <a:schemeClr val="tx2"/>
                  </a:solidFill>
                  <a:latin typeface="Times New Roman" panose="02020603050405020304" pitchFamily="18" charset="0"/>
                  <a:cs typeface="Times New Roman" panose="02020603050405020304" pitchFamily="18" charset="0"/>
                </a:rPr>
                <a:t>курения:</a:t>
              </a:r>
            </a:p>
            <a:p>
              <a:r>
                <a:rPr lang="ru-RU" sz="1400" i="1" dirty="0">
                  <a:solidFill>
                    <a:schemeClr val="tx2"/>
                  </a:solidFill>
                  <a:latin typeface="Times New Roman" panose="02020603050405020304" pitchFamily="18" charset="0"/>
                  <a:cs typeface="Times New Roman" panose="02020603050405020304" pitchFamily="18" charset="0"/>
                </a:rPr>
                <a:t>Курение убивает ваших близких</a:t>
              </a:r>
            </a:p>
            <a:p>
              <a:r>
                <a:rPr lang="ru-RU" sz="1400" i="1" dirty="0">
                  <a:solidFill>
                    <a:schemeClr val="tx2"/>
                  </a:solidFill>
                  <a:latin typeface="Times New Roman" panose="02020603050405020304" pitchFamily="18" charset="0"/>
                  <a:cs typeface="Times New Roman" panose="02020603050405020304" pitchFamily="18" charset="0"/>
                </a:rPr>
                <a:t>Дым-невидимый убийца</a:t>
              </a:r>
              <a:endParaRPr lang="en-US" sz="1400" i="1" dirty="0">
                <a:solidFill>
                  <a:schemeClr val="tx2"/>
                </a:solidFill>
                <a:latin typeface="Times New Roman" panose="02020603050405020304" pitchFamily="18" charset="0"/>
                <a:cs typeface="Times New Roman" panose="02020603050405020304" pitchFamily="18" charset="0"/>
              </a:endParaRPr>
            </a:p>
            <a:p>
              <a:pPr lvl="0" algn="ctr" defTabSz="622300">
                <a:lnSpc>
                  <a:spcPct val="90000"/>
                </a:lnSpc>
                <a:spcAft>
                  <a:spcPct val="35000"/>
                </a:spcAft>
              </a:pPr>
              <a:endParaRPr lang="ru-RU" sz="1400" kern="1200" dirty="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3" name="Скругленный прямоугольник 12"/>
          <p:cNvSpPr/>
          <p:nvPr/>
        </p:nvSpPr>
        <p:spPr>
          <a:xfrm>
            <a:off x="5191063" y="3839185"/>
            <a:ext cx="3852429" cy="802328"/>
          </a:xfrm>
          <a:prstGeom prst="roundRect">
            <a:avLst>
              <a:gd name="adj" fmla="val 30666"/>
            </a:avLst>
          </a:prstGeom>
        </p:spPr>
        <p:style>
          <a:lnRef idx="1">
            <a:schemeClr val="accent1"/>
          </a:lnRef>
          <a:fillRef idx="2">
            <a:schemeClr val="accent1"/>
          </a:fillRef>
          <a:effectRef idx="1">
            <a:schemeClr val="accent1"/>
          </a:effectRef>
          <a:fontRef idx="minor">
            <a:schemeClr val="dk1"/>
          </a:fontRef>
        </p:style>
        <p:txBody>
          <a:bodyPr/>
          <a:lstStyle/>
          <a:p>
            <a:pPr lvl="0"/>
            <a:r>
              <a:rPr lang="ru-RU" sz="1400" dirty="0">
                <a:solidFill>
                  <a:schemeClr val="tx2"/>
                </a:solidFill>
                <a:latin typeface="Times New Roman" panose="02020603050405020304" pitchFamily="18" charset="0"/>
                <a:cs typeface="Times New Roman" panose="02020603050405020304" pitchFamily="18" charset="0"/>
              </a:rPr>
              <a:t>3. В поддержку </a:t>
            </a:r>
            <a:r>
              <a:rPr lang="ru-RU" sz="1400" dirty="0" smtClean="0">
                <a:solidFill>
                  <a:schemeClr val="tx2"/>
                </a:solidFill>
                <a:latin typeface="Times New Roman" panose="02020603050405020304" pitchFamily="18" charset="0"/>
                <a:cs typeface="Times New Roman" panose="02020603050405020304" pitchFamily="18" charset="0"/>
              </a:rPr>
              <a:t>федерального закона №15-ФЗ</a:t>
            </a:r>
          </a:p>
          <a:p>
            <a:r>
              <a:rPr lang="ru-RU" sz="1400" i="1" dirty="0">
                <a:latin typeface="Times New Roman" panose="02020603050405020304" pitchFamily="18" charset="0"/>
                <a:cs typeface="Times New Roman" panose="02020603050405020304" pitchFamily="18" charset="0"/>
              </a:rPr>
              <a:t>Воздух без табачного дыма-это закон: полный список и версия «общепит»</a:t>
            </a:r>
            <a:endParaRPr lang="en-US" sz="1400" i="1" dirty="0">
              <a:latin typeface="Times New Roman" panose="02020603050405020304" pitchFamily="18" charset="0"/>
              <a:cs typeface="Times New Roman" panose="02020603050405020304" pitchFamily="18" charset="0"/>
            </a:endParaRPr>
          </a:p>
          <a:p>
            <a:pPr lvl="0"/>
            <a:r>
              <a:rPr lang="ru-RU" sz="1400" dirty="0">
                <a:solidFill>
                  <a:schemeClr val="tx2"/>
                </a:solidFill>
              </a:rPr>
              <a:t/>
            </a:r>
            <a:br>
              <a:rPr lang="ru-RU" sz="1400" dirty="0">
                <a:solidFill>
                  <a:schemeClr val="tx2"/>
                </a:solidFill>
              </a:rPr>
            </a:br>
            <a:endParaRPr lang="ru-RU" sz="1400" dirty="0">
              <a:solidFill>
                <a:schemeClr val="tx2"/>
              </a:solidFill>
              <a:latin typeface="Times New Roman" panose="02020603050405020304" pitchFamily="18" charset="0"/>
              <a:cs typeface="Times New Roman" panose="02020603050405020304" pitchFamily="18" charset="0"/>
            </a:endParaRPr>
          </a:p>
        </p:txBody>
      </p:sp>
      <p:grpSp>
        <p:nvGrpSpPr>
          <p:cNvPr id="21" name="Группа 20"/>
          <p:cNvGrpSpPr/>
          <p:nvPr/>
        </p:nvGrpSpPr>
        <p:grpSpPr>
          <a:xfrm>
            <a:off x="140382" y="669713"/>
            <a:ext cx="4475787" cy="911427"/>
            <a:chOff x="2341258" y="2874786"/>
            <a:chExt cx="2726074" cy="911427"/>
          </a:xfrm>
          <a:solidFill>
            <a:schemeClr val="bg1">
              <a:lumMod val="50000"/>
            </a:schemeClr>
          </a:solidFill>
        </p:grpSpPr>
        <p:sp>
          <p:nvSpPr>
            <p:cNvPr id="25" name="Скругленный прямоугольник 24"/>
            <p:cNvSpPr/>
            <p:nvPr/>
          </p:nvSpPr>
          <p:spPr>
            <a:xfrm>
              <a:off x="2341258" y="2874786"/>
              <a:ext cx="2726074" cy="911427"/>
            </a:xfrm>
            <a:prstGeom prst="roundRect">
              <a:avLst/>
            </a:prstGeom>
          </p:spPr>
          <p:style>
            <a:lnRef idx="1">
              <a:schemeClr val="accent1"/>
            </a:lnRef>
            <a:fillRef idx="2">
              <a:schemeClr val="accent1"/>
            </a:fillRef>
            <a:effectRef idx="1">
              <a:schemeClr val="accent1"/>
            </a:effectRef>
            <a:fontRef idx="minor">
              <a:schemeClr val="dk1"/>
            </a:fontRef>
          </p:style>
        </p:sp>
        <p:sp>
          <p:nvSpPr>
            <p:cNvPr id="28" name="Скругленный прямоугольник 4"/>
            <p:cNvSpPr/>
            <p:nvPr/>
          </p:nvSpPr>
          <p:spPr>
            <a:xfrm>
              <a:off x="2385750" y="2919278"/>
              <a:ext cx="2637090" cy="822443"/>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26670" rIns="53340" bIns="26670" numCol="1" spcCol="1270" anchor="ctr" anchorCtr="0">
              <a:noAutofit/>
            </a:bodyPr>
            <a:lstStyle/>
            <a:p>
              <a:pPr marL="342900" lvl="0" indent="-342900" algn="ctr" defTabSz="622300">
                <a:lnSpc>
                  <a:spcPct val="90000"/>
                </a:lnSpc>
                <a:spcBef>
                  <a:spcPct val="0"/>
                </a:spcBef>
                <a:spcAft>
                  <a:spcPct val="35000"/>
                </a:spcAft>
                <a:buAutoNum type="arabicPeriod"/>
              </a:pPr>
              <a:r>
                <a:rPr lang="ru-RU" sz="1400" kern="1200" dirty="0" smtClean="0">
                  <a:solidFill>
                    <a:schemeClr val="tx2">
                      <a:lumMod val="75000"/>
                    </a:schemeClr>
                  </a:solidFill>
                  <a:latin typeface="Times New Roman" panose="02020603050405020304" pitchFamily="18" charset="0"/>
                  <a:cs typeface="Times New Roman" panose="02020603050405020304" pitchFamily="18" charset="0"/>
                </a:rPr>
                <a:t>О вреде курения:</a:t>
              </a:r>
            </a:p>
            <a:p>
              <a:pPr lvl="0" algn="ctr" defTabSz="622300">
                <a:lnSpc>
                  <a:spcPct val="90000"/>
                </a:lnSpc>
                <a:spcBef>
                  <a:spcPct val="0"/>
                </a:spcBef>
                <a:spcAft>
                  <a:spcPct val="35000"/>
                </a:spcAft>
              </a:pPr>
              <a:r>
                <a:rPr lang="ru-RU" sz="1400" dirty="0" smtClean="0">
                  <a:solidFill>
                    <a:schemeClr val="tx2">
                      <a:lumMod val="75000"/>
                    </a:schemeClr>
                  </a:solidFill>
                  <a:latin typeface="Times New Roman" panose="02020603050405020304" pitchFamily="18" charset="0"/>
                  <a:cs typeface="Times New Roman" panose="02020603050405020304" pitchFamily="18" charset="0"/>
                </a:rPr>
                <a:t>Каждая сигарета убивает тебя: </a:t>
              </a:r>
              <a:r>
                <a:rPr lang="ru-RU" sz="1400" i="1" dirty="0" smtClean="0">
                  <a:solidFill>
                    <a:schemeClr val="tx2">
                      <a:lumMod val="75000"/>
                    </a:schemeClr>
                  </a:solidFill>
                  <a:latin typeface="Times New Roman" panose="02020603050405020304" pitchFamily="18" charset="0"/>
                  <a:cs typeface="Times New Roman" panose="02020603050405020304" pitchFamily="18" charset="0"/>
                </a:rPr>
                <a:t>Артерия, Рак легкого, Инсульт</a:t>
              </a:r>
              <a:endParaRPr lang="ru-RU" sz="1400" i="1" kern="1200" dirty="0">
                <a:solidFill>
                  <a:schemeClr val="tx2">
                    <a:lumMod val="75000"/>
                  </a:schemeClr>
                </a:solidFill>
                <a:latin typeface="Times New Roman" panose="02020603050405020304" pitchFamily="18" charset="0"/>
                <a:cs typeface="Times New Roman" panose="02020603050405020304" pitchFamily="18" charset="0"/>
              </a:endParaRPr>
            </a:p>
          </p:txBody>
        </p:sp>
      </p:grpSp>
      <p:pic>
        <p:nvPicPr>
          <p:cNvPr id="32" name="Picture 3"/>
          <p:cNvPicPr/>
          <p:nvPr/>
        </p:nvPicPr>
        <p:blipFill rotWithShape="1">
          <a:blip r:embed="rId3" cstate="email">
            <a:extLst>
              <a:ext uri="{28A0092B-C50C-407E-A947-70E740481C1C}">
                <a14:useLocalDpi xmlns:a14="http://schemas.microsoft.com/office/drawing/2010/main" xmlns=""/>
              </a:ext>
            </a:extLst>
          </a:blip>
          <a:srcRect/>
          <a:stretch/>
        </p:blipFill>
        <p:spPr bwMode="auto">
          <a:xfrm>
            <a:off x="96213" y="1673292"/>
            <a:ext cx="1333133" cy="149703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 uri="{FAA26D3D-D897-4be2-8F04-BA451C77F1D7}">
              <ma14:placeholderFlag xmlns="" xmlns:ma14="http://schemas.microsoft.com/office/mac/drawingml/2011/main"/>
            </a:ext>
          </a:extLst>
        </p:spPr>
      </p:pic>
      <p:pic>
        <p:nvPicPr>
          <p:cNvPr id="33" name="Picture 4" descr="Артерия_плакатА2_просмотр.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5933" y="3170325"/>
            <a:ext cx="1763688" cy="251309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pic>
        <p:nvPicPr>
          <p:cNvPr id="34" name="Picture 5"/>
          <p:cNvPicPr/>
          <p:nvPr/>
        </p:nvPicPr>
        <p:blipFill rotWithShape="1">
          <a:blip r:embed="rId5" cstate="email">
            <a:extLst>
              <a:ext uri="{28A0092B-C50C-407E-A947-70E740481C1C}">
                <a14:useLocalDpi xmlns:a14="http://schemas.microsoft.com/office/drawing/2010/main" xmlns=""/>
              </a:ext>
            </a:extLst>
          </a:blip>
          <a:srcRect/>
          <a:stretch/>
        </p:blipFill>
        <p:spPr bwMode="auto">
          <a:xfrm>
            <a:off x="1693899" y="1663833"/>
            <a:ext cx="1544100" cy="1515950"/>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pic>
        <p:nvPicPr>
          <p:cNvPr id="35" name="Picture 9" descr="Screen Shot 2015-03-04 at 11.46.02 AM.png"/>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3491880" y="1625113"/>
            <a:ext cx="1512168" cy="1533625"/>
          </a:xfrm>
          <a:prstGeom prst="rect">
            <a:avLst/>
          </a:prstGeom>
        </p:spPr>
      </p:pic>
      <p:pic>
        <p:nvPicPr>
          <p:cNvPr id="36" name="Picture 6"/>
          <p:cNvPicPr/>
          <p:nvPr/>
        </p:nvPicPr>
        <p:blipFill>
          <a:blip r:embed="rId7" cstate="email">
            <a:extLst>
              <a:ext uri="{28A0092B-C50C-407E-A947-70E740481C1C}">
                <a14:useLocalDpi xmlns:a14="http://schemas.microsoft.com/office/drawing/2010/main" xmlns=""/>
              </a:ext>
            </a:extLst>
          </a:blip>
          <a:stretch>
            <a:fillRect/>
          </a:stretch>
        </p:blipFill>
        <p:spPr>
          <a:xfrm>
            <a:off x="1832555" y="3152909"/>
            <a:ext cx="1659325" cy="2530509"/>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FAA26D3D-D897-4be2-8F04-BA451C77F1D7}">
              <ma14:placeholderFlag xmlns="" xmlns:ma14="http://schemas.microsoft.com/office/mac/drawingml/2011/main"/>
            </a:ext>
          </a:extLst>
        </p:spPr>
      </p:pic>
      <p:pic>
        <p:nvPicPr>
          <p:cNvPr id="37" name="Picture 8"/>
          <p:cNvPicPr/>
          <p:nvPr/>
        </p:nvPicPr>
        <p:blipFill>
          <a:blip r:embed="rId8" cstate="email">
            <a:extLst>
              <a:ext uri="{28A0092B-C50C-407E-A947-70E740481C1C}">
                <a14:useLocalDpi xmlns:a14="http://schemas.microsoft.com/office/drawing/2010/main" xmlns=""/>
              </a:ext>
            </a:extLst>
          </a:blip>
          <a:stretch>
            <a:fillRect/>
          </a:stretch>
        </p:blipFill>
        <p:spPr>
          <a:xfrm>
            <a:off x="3482125" y="3152909"/>
            <a:ext cx="1521923" cy="2530509"/>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FAA26D3D-D897-4be2-8F04-BA451C77F1D7}">
              <ma14:placeholderFlag xmlns="" xmlns:ma14="http://schemas.microsoft.com/office/mac/drawingml/2011/main"/>
            </a:ext>
          </a:extLst>
        </p:spPr>
      </p:pic>
      <p:pic>
        <p:nvPicPr>
          <p:cNvPr id="38" name="Picture 2" descr="Дым невидимый убийца_постер А2_просмотр.jpeg"/>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284715" y="1625113"/>
            <a:ext cx="1656185" cy="2143120"/>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5"/>
          <p:cNvPicPr/>
          <p:nvPr/>
        </p:nvPicPr>
        <p:blipFill>
          <a:blip r:embed="rId10" cstate="email">
            <a:extLst>
              <a:ext uri="{28A0092B-C50C-407E-A947-70E740481C1C}">
                <a14:useLocalDpi xmlns:a14="http://schemas.microsoft.com/office/drawing/2010/main" xmlns=""/>
              </a:ext>
            </a:extLst>
          </a:blip>
          <a:stretch>
            <a:fillRect/>
          </a:stretch>
        </p:blipFill>
        <p:spPr>
          <a:xfrm>
            <a:off x="7197594" y="1625113"/>
            <a:ext cx="1694886" cy="2100991"/>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FAA26D3D-D897-4be2-8F04-BA451C77F1D7}">
              <ma14:placeholderFlag xmlns="" xmlns:ma14="http://schemas.microsoft.com/office/mac/drawingml/2011/main"/>
            </a:ext>
          </a:extLst>
        </p:spPr>
      </p:pic>
      <p:pic>
        <p:nvPicPr>
          <p:cNvPr id="40" name="Picture 4"/>
          <p:cNvPicPr/>
          <p:nvPr/>
        </p:nvPicPr>
        <p:blipFill>
          <a:blip r:embed="rId11" cstate="email">
            <a:extLst>
              <a:ext uri="{28A0092B-C50C-407E-A947-70E740481C1C}">
                <a14:useLocalDpi xmlns:a14="http://schemas.microsoft.com/office/drawing/2010/main" xmlns=""/>
              </a:ext>
            </a:extLst>
          </a:blip>
          <a:stretch>
            <a:fillRect/>
          </a:stretch>
        </p:blipFill>
        <p:spPr>
          <a:xfrm>
            <a:off x="5221644" y="4653136"/>
            <a:ext cx="2061246" cy="1675133"/>
          </a:xfrm>
          <a:prstGeom prst="rect">
            <a:avLst/>
          </a:prstGeom>
          <a:ln>
            <a:solidFill>
              <a:srgbClr val="595959"/>
            </a:solidFill>
          </a:ln>
          <a:effectLst>
            <a:outerShdw blurRad="50800" dist="38100" dir="2700000" algn="tl" rotWithShape="0">
              <a:prstClr val="black">
                <a:alpha val="40000"/>
              </a:prstClr>
            </a:outerShdw>
          </a:effectLst>
        </p:spPr>
      </p:pic>
      <p:pic>
        <p:nvPicPr>
          <p:cNvPr id="41" name="Picture 3" descr="Общепит_постерA2_просмотр.jpg"/>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7313760" y="4653136"/>
            <a:ext cx="1830240" cy="161364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pic>
        <p:nvPicPr>
          <p:cNvPr id="42" name="Picture 4" descr="Общепит_постерA2_просмотр.jpg"/>
          <p:cNvPicPr>
            <a:picLocks noChangeAspect="1"/>
          </p:cNvPicPr>
          <p:nvPr/>
        </p:nvPicPr>
        <p:blipFill rotWithShape="1">
          <a:blip r:embed="rId13" cstate="email">
            <a:extLst>
              <a:ext uri="{28A0092B-C50C-407E-A947-70E740481C1C}">
                <a14:useLocalDpi xmlns:a14="http://schemas.microsoft.com/office/drawing/2010/main" xmlns=""/>
              </a:ext>
            </a:extLst>
          </a:blip>
          <a:srcRect/>
          <a:stretch/>
        </p:blipFill>
        <p:spPr>
          <a:xfrm>
            <a:off x="33402" y="5794204"/>
            <a:ext cx="5157661" cy="945156"/>
          </a:xfrm>
          <a:prstGeom prst="rect">
            <a:avLst/>
          </a:prstGeom>
          <a:ln>
            <a:solidFill>
              <a:schemeClr val="tx1">
                <a:lumMod val="85000"/>
                <a:lumOff val="15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802808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54984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solidFill>
                  <a:schemeClr val="tx2"/>
                </a:solidFill>
              </a:rPr>
              <a:t>Свидетельства очевидцев</a:t>
            </a:r>
            <a:endParaRPr lang="ru-RU" sz="2800" b="1" dirty="0">
              <a:solidFill>
                <a:schemeClr val="tx2"/>
              </a:solidFill>
              <a:latin typeface="Times New Roman" pitchFamily="18" charset="0"/>
              <a:cs typeface="Times New Roman" pitchFamily="18" charset="0"/>
            </a:endParaRP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2" name="Прямоугольник 1"/>
          <p:cNvSpPr/>
          <p:nvPr/>
        </p:nvSpPr>
        <p:spPr>
          <a:xfrm>
            <a:off x="2259456" y="708446"/>
            <a:ext cx="4572000" cy="646331"/>
          </a:xfrm>
          <a:prstGeom prst="rect">
            <a:avLst/>
          </a:prstGeom>
        </p:spPr>
        <p:txBody>
          <a:bodyPr>
            <a:spAutoFit/>
          </a:bodyPr>
          <a:lstStyle/>
          <a:p>
            <a:r>
              <a:rPr lang="ru-RU" dirty="0"/>
              <a:t>Врачи предупреждают: заболевания ССС и легких, новорожденных</a:t>
            </a:r>
          </a:p>
        </p:txBody>
      </p:sp>
      <p:grpSp>
        <p:nvGrpSpPr>
          <p:cNvPr id="32" name="Group 7"/>
          <p:cNvGrpSpPr/>
          <p:nvPr/>
        </p:nvGrpSpPr>
        <p:grpSpPr>
          <a:xfrm>
            <a:off x="150939" y="3740903"/>
            <a:ext cx="8764875" cy="2810053"/>
            <a:chOff x="762000" y="2059860"/>
            <a:chExt cx="5831248" cy="4798140"/>
          </a:xfrm>
        </p:grpSpPr>
        <p:pic>
          <p:nvPicPr>
            <p:cNvPr id="33" name="Content Placeholder 9" descr="Yablonskiy stills.jpg"/>
            <p:cNvPicPr>
              <a:picLocks noChangeAspect="1"/>
            </p:cNvPicPr>
            <p:nvPr/>
          </p:nvPicPr>
          <p:blipFill>
            <a:blip r:embed="rId4" cstate="email">
              <a:extLst>
                <a:ext uri="{28A0092B-C50C-407E-A947-70E740481C1C}">
                  <a14:useLocalDpi xmlns:a14="http://schemas.microsoft.com/office/drawing/2010/main" xmlns=""/>
                </a:ext>
              </a:extLst>
            </a:blip>
            <a:srcRect t="-38184" b="-38184"/>
            <a:stretch>
              <a:fillRect/>
            </a:stretch>
          </p:blipFill>
          <p:spPr>
            <a:xfrm>
              <a:off x="762000" y="2813452"/>
              <a:ext cx="5831248" cy="3325784"/>
            </a:xfrm>
            <a:prstGeom prst="rect">
              <a:avLst/>
            </a:prstGeom>
          </p:spPr>
        </p:pic>
        <p:pic>
          <p:nvPicPr>
            <p:cNvPr id="34" name="Picture 10" descr="Baibarina stills.jpg"/>
            <p:cNvPicPr>
              <a:picLocks noChangeAspect="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762000" y="4972273"/>
              <a:ext cx="5831248" cy="1885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6" descr="Bokeria stills.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62000" y="2059860"/>
              <a:ext cx="5831248" cy="1956412"/>
            </a:xfrm>
            <a:prstGeom prst="rect">
              <a:avLst/>
            </a:prstGeom>
          </p:spPr>
        </p:pic>
      </p:grpSp>
      <p:pic>
        <p:nvPicPr>
          <p:cNvPr id="36" name="Picture 5"/>
          <p:cNvPicPr/>
          <p:nvPr/>
        </p:nvPicPr>
        <p:blipFill>
          <a:blip r:embed="rId7" cstate="email">
            <a:extLst>
              <a:ext uri="{28A0092B-C50C-407E-A947-70E740481C1C}">
                <a14:useLocalDpi xmlns:a14="http://schemas.microsoft.com/office/drawing/2010/main" xmlns=""/>
              </a:ext>
            </a:extLst>
          </a:blip>
          <a:stretch>
            <a:fillRect/>
          </a:stretch>
        </p:blipFill>
        <p:spPr>
          <a:xfrm>
            <a:off x="6156176" y="1417638"/>
            <a:ext cx="2759638" cy="1723330"/>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FAA26D3D-D897-4be2-8F04-BA451C77F1D7}">
              <ma14:placeholderFlag xmlns="" xmlns:ma14="http://schemas.microsoft.com/office/mac/drawingml/2011/main"/>
            </a:ext>
          </a:extLst>
        </p:spPr>
      </p:pic>
      <p:pic>
        <p:nvPicPr>
          <p:cNvPr id="37" name="Picture 3"/>
          <p:cNvPicPr/>
          <p:nvPr/>
        </p:nvPicPr>
        <p:blipFill>
          <a:blip r:embed="rId8" cstate="email">
            <a:extLst>
              <a:ext uri="{28A0092B-C50C-407E-A947-70E740481C1C}">
                <a14:useLocalDpi xmlns:a14="http://schemas.microsoft.com/office/drawing/2010/main" xmlns=""/>
              </a:ext>
            </a:extLst>
          </a:blip>
          <a:stretch>
            <a:fillRect/>
          </a:stretch>
        </p:blipFill>
        <p:spPr>
          <a:xfrm>
            <a:off x="150939" y="1311089"/>
            <a:ext cx="2620861" cy="1757871"/>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FAA26D3D-D897-4be2-8F04-BA451C77F1D7}">
              <ma14:placeholderFlag xmlns="" xmlns:ma14="http://schemas.microsoft.com/office/mac/drawingml/2011/main"/>
            </a:ext>
          </a:extLst>
        </p:spPr>
      </p:pic>
      <p:pic>
        <p:nvPicPr>
          <p:cNvPr id="39" name="Picture 4"/>
          <p:cNvPicPr/>
          <p:nvPr/>
        </p:nvPicPr>
        <p:blipFill>
          <a:blip r:embed="rId9" cstate="email">
            <a:extLst>
              <a:ext uri="{28A0092B-C50C-407E-A947-70E740481C1C}">
                <a14:useLocalDpi xmlns:a14="http://schemas.microsoft.com/office/drawing/2010/main" xmlns=""/>
              </a:ext>
            </a:extLst>
          </a:blip>
          <a:stretch>
            <a:fillRect/>
          </a:stretch>
        </p:blipFill>
        <p:spPr>
          <a:xfrm>
            <a:off x="2877872" y="1326729"/>
            <a:ext cx="3043739" cy="1814239"/>
          </a:xfrm>
          <a:prstGeom prst="rect">
            <a:avLst/>
          </a:prstGeom>
          <a:ln>
            <a:solidFill>
              <a:schemeClr val="tx1">
                <a:lumMod val="50000"/>
                <a:lumOff val="50000"/>
              </a:schemeClr>
            </a:solidFill>
          </a:ln>
          <a:effectLst>
            <a:outerShdw blurRad="50800" dist="38100" dir="2700000" algn="tl" rotWithShape="0">
              <a:srgbClr val="000000">
                <a:alpha val="43000"/>
              </a:srgbClr>
            </a:outerShdw>
          </a:effectLst>
          <a:extLst>
            <a:ext uri="{FAA26D3D-D897-4be2-8F04-BA451C77F1D7}">
              <ma14:placeholderFlag xmlns="" xmlns:ma14="http://schemas.microsoft.com/office/mac/drawingml/2011/main"/>
            </a:ext>
          </a:extLst>
        </p:spPr>
      </p:pic>
      <p:sp>
        <p:nvSpPr>
          <p:cNvPr id="3" name="Прямоугольник 2"/>
          <p:cNvSpPr/>
          <p:nvPr/>
        </p:nvSpPr>
        <p:spPr>
          <a:xfrm>
            <a:off x="395536" y="3153004"/>
            <a:ext cx="1548822" cy="369332"/>
          </a:xfrm>
          <a:prstGeom prst="rect">
            <a:avLst/>
          </a:prstGeom>
        </p:spPr>
        <p:txBody>
          <a:bodyPr wrap="none">
            <a:spAutoFit/>
          </a:bodyPr>
          <a:lstStyle/>
          <a:p>
            <a:r>
              <a:rPr lang="ru-RU" dirty="0"/>
              <a:t>Даша, астма</a:t>
            </a:r>
          </a:p>
        </p:txBody>
      </p:sp>
      <p:sp>
        <p:nvSpPr>
          <p:cNvPr id="5" name="Прямоугольник 4"/>
          <p:cNvSpPr/>
          <p:nvPr/>
        </p:nvSpPr>
        <p:spPr>
          <a:xfrm>
            <a:off x="6175303" y="3244334"/>
            <a:ext cx="2826928" cy="369332"/>
          </a:xfrm>
          <a:prstGeom prst="rect">
            <a:avLst/>
          </a:prstGeom>
        </p:spPr>
        <p:txBody>
          <a:bodyPr wrap="none">
            <a:spAutoFit/>
          </a:bodyPr>
          <a:lstStyle/>
          <a:p>
            <a:pPr marL="0" indent="0" algn="r">
              <a:buNone/>
            </a:pPr>
            <a:r>
              <a:rPr lang="ru-RU" dirty="0"/>
              <a:t>Анатолий, </a:t>
            </a:r>
            <a:r>
              <a:rPr lang="ru-RU" dirty="0" err="1"/>
              <a:t>пневмоторокс</a:t>
            </a:r>
            <a:endParaRPr lang="ru-RU" dirty="0"/>
          </a:p>
        </p:txBody>
      </p:sp>
      <p:sp>
        <p:nvSpPr>
          <p:cNvPr id="6" name="Прямоугольник 5"/>
          <p:cNvSpPr/>
          <p:nvPr/>
        </p:nvSpPr>
        <p:spPr>
          <a:xfrm>
            <a:off x="3382251" y="3244334"/>
            <a:ext cx="2379498" cy="369332"/>
          </a:xfrm>
          <a:prstGeom prst="rect">
            <a:avLst/>
          </a:prstGeom>
        </p:spPr>
        <p:txBody>
          <a:bodyPr wrap="none">
            <a:spAutoFit/>
          </a:bodyPr>
          <a:lstStyle/>
          <a:p>
            <a:pPr marL="0" indent="0" algn="ctr">
              <a:buNone/>
            </a:pPr>
            <a:r>
              <a:rPr lang="ru-RU" dirty="0"/>
              <a:t>Александр, инфаркт</a:t>
            </a:r>
          </a:p>
        </p:txBody>
      </p:sp>
    </p:spTree>
    <p:extLst>
      <p:ext uri="{BB962C8B-B14F-4D97-AF65-F5344CB8AC3E}">
        <p14:creationId xmlns:p14="http://schemas.microsoft.com/office/powerpoint/2010/main" xmlns="" val="4082318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a:xfrm>
            <a:off x="457200" y="1217392"/>
            <a:ext cx="8382000" cy="4786666"/>
          </a:xfrm>
        </p:spPr>
        <p:txBody>
          <a:bodyPr>
            <a:normAutofit fontScale="47500" lnSpcReduction="20000"/>
          </a:bodyPr>
          <a:lstStyle/>
          <a:p>
            <a:pPr marL="0" indent="0">
              <a:buNone/>
            </a:pPr>
            <a:r>
              <a:rPr lang="ru-RU" sz="4000" dirty="0" smtClean="0">
                <a:solidFill>
                  <a:srgbClr val="31859C"/>
                </a:solidFill>
                <a:latin typeface="Times New Roman" panose="02020603050405020304" pitchFamily="18" charset="0"/>
                <a:cs typeface="Times New Roman" panose="02020603050405020304" pitchFamily="18" charset="0"/>
              </a:rPr>
              <a:t>Использовался опыт Министерства и результаты предыдущих кампаний.</a:t>
            </a:r>
          </a:p>
          <a:p>
            <a:pPr marL="0" indent="0">
              <a:buNone/>
            </a:pPr>
            <a:endParaRPr lang="ru-RU" sz="4000" dirty="0" smtClean="0">
              <a:solidFill>
                <a:srgbClr val="31859C"/>
              </a:solidFill>
              <a:latin typeface="Times New Roman" panose="02020603050405020304" pitchFamily="18" charset="0"/>
              <a:cs typeface="Times New Roman" panose="02020603050405020304" pitchFamily="18" charset="0"/>
            </a:endParaRPr>
          </a:p>
          <a:p>
            <a:pPr marL="0" indent="0">
              <a:buNone/>
            </a:pPr>
            <a:r>
              <a:rPr lang="ru-RU" sz="4000" dirty="0" smtClean="0">
                <a:solidFill>
                  <a:srgbClr val="31859C"/>
                </a:solidFill>
                <a:latin typeface="Times New Roman" panose="02020603050405020304" pitchFamily="18" charset="0"/>
                <a:cs typeface="Times New Roman" panose="02020603050405020304" pitchFamily="18" charset="0"/>
              </a:rPr>
              <a:t>Использовались данные опроса, </a:t>
            </a:r>
            <a:r>
              <a:rPr lang="ru-RU" sz="4000" dirty="0">
                <a:solidFill>
                  <a:srgbClr val="31859C"/>
                </a:solidFill>
                <a:latin typeface="Times New Roman" panose="02020603050405020304" pitchFamily="18" charset="0"/>
                <a:cs typeface="Times New Roman" panose="02020603050405020304" pitchFamily="18" charset="0"/>
              </a:rPr>
              <a:t>проведенный в России по заказу Минздрава в 2012 </a:t>
            </a:r>
            <a:r>
              <a:rPr lang="ru-RU" sz="4000" dirty="0" smtClean="0">
                <a:solidFill>
                  <a:srgbClr val="31859C"/>
                </a:solidFill>
                <a:latin typeface="Times New Roman" panose="02020603050405020304" pitchFamily="18" charset="0"/>
                <a:cs typeface="Times New Roman" panose="02020603050405020304" pitchFamily="18" charset="0"/>
              </a:rPr>
              <a:t>г.:</a:t>
            </a:r>
          </a:p>
          <a:p>
            <a:r>
              <a:rPr lang="ru-RU" sz="3300" dirty="0" smtClean="0">
                <a:latin typeface="Times New Roman" panose="02020603050405020304" pitchFamily="18" charset="0"/>
                <a:cs typeface="Times New Roman" panose="02020603050405020304" pitchFamily="18" charset="0"/>
              </a:rPr>
              <a:t>Наиболее </a:t>
            </a:r>
            <a:r>
              <a:rPr lang="ru-RU" sz="3300" dirty="0">
                <a:latin typeface="Times New Roman" panose="02020603050405020304" pitchFamily="18" charset="0"/>
                <a:cs typeface="Times New Roman" panose="02020603050405020304" pitchFamily="18" charset="0"/>
              </a:rPr>
              <a:t>значимым фактором, который может повлиять на решение человека бросить курить</a:t>
            </a:r>
            <a:r>
              <a:rPr lang="en-US" sz="3300" dirty="0">
                <a:latin typeface="Times New Roman" panose="02020603050405020304" pitchFamily="18" charset="0"/>
                <a:cs typeface="Times New Roman" panose="02020603050405020304" pitchFamily="18" charset="0"/>
              </a:rPr>
              <a:t>,</a:t>
            </a:r>
            <a:r>
              <a:rPr lang="ru-RU" sz="3300" dirty="0">
                <a:latin typeface="Times New Roman" panose="02020603050405020304" pitchFamily="18" charset="0"/>
                <a:cs typeface="Times New Roman" panose="02020603050405020304" pitchFamily="18" charset="0"/>
              </a:rPr>
              <a:t> является  </a:t>
            </a:r>
            <a:r>
              <a:rPr lang="ru-RU" sz="3300" i="1" dirty="0">
                <a:latin typeface="Times New Roman" panose="02020603050405020304" pitchFamily="18" charset="0"/>
                <a:cs typeface="Times New Roman" panose="02020603050405020304" pitchFamily="18" charset="0"/>
              </a:rPr>
              <a:t>здоровье </a:t>
            </a:r>
            <a:r>
              <a:rPr lang="ru-RU" sz="3300" dirty="0">
                <a:latin typeface="Times New Roman" panose="02020603050405020304" pitchFamily="18" charset="0"/>
                <a:cs typeface="Times New Roman" panose="02020603050405020304" pitchFamily="18" charset="0"/>
              </a:rPr>
              <a:t>, на втором месте-фактор </a:t>
            </a:r>
            <a:r>
              <a:rPr lang="ru-RU" sz="3300" i="1" dirty="0">
                <a:latin typeface="Times New Roman" panose="02020603050405020304" pitchFamily="18" charset="0"/>
                <a:cs typeface="Times New Roman" panose="02020603050405020304" pitchFamily="18" charset="0"/>
              </a:rPr>
              <a:t>семья </a:t>
            </a:r>
            <a:endParaRPr lang="en-US" sz="3300" i="1" dirty="0">
              <a:latin typeface="Times New Roman" panose="02020603050405020304" pitchFamily="18" charset="0"/>
              <a:cs typeface="Times New Roman" panose="02020603050405020304" pitchFamily="18" charset="0"/>
            </a:endParaRPr>
          </a:p>
          <a:p>
            <a:r>
              <a:rPr lang="ru-RU" sz="3300" dirty="0">
                <a:latin typeface="Times New Roman" panose="02020603050405020304" pitchFamily="18" charset="0"/>
                <a:cs typeface="Times New Roman" panose="02020603050405020304" pitchFamily="18" charset="0"/>
              </a:rPr>
              <a:t>По мнению большинства (75,2%) реклама против курения должна выглядеть максимально серьезной</a:t>
            </a:r>
            <a:endParaRPr lang="en-US" sz="3300" dirty="0">
              <a:latin typeface="Times New Roman" panose="02020603050405020304" pitchFamily="18" charset="0"/>
              <a:cs typeface="Times New Roman" panose="02020603050405020304" pitchFamily="18" charset="0"/>
            </a:endParaRPr>
          </a:p>
          <a:p>
            <a:r>
              <a:rPr lang="ru-RU" sz="3300" dirty="0">
                <a:latin typeface="Times New Roman" panose="02020603050405020304" pitchFamily="18" charset="0"/>
                <a:cs typeface="Times New Roman" panose="02020603050405020304" pitchFamily="18" charset="0"/>
              </a:rPr>
              <a:t>Относительно содержания рекламы против табака мнения респондентов разделились: 54,8% из них считают, что реклама должна содержать жизненные ситуации, а по мнению 41,9% опрошенных – научные данные </a:t>
            </a:r>
            <a:endParaRPr lang="en-US" sz="3300" dirty="0">
              <a:latin typeface="Times New Roman" panose="02020603050405020304" pitchFamily="18" charset="0"/>
              <a:cs typeface="Times New Roman" panose="02020603050405020304" pitchFamily="18" charset="0"/>
            </a:endParaRPr>
          </a:p>
          <a:p>
            <a:r>
              <a:rPr lang="ru-RU" sz="3300" dirty="0">
                <a:latin typeface="Times New Roman" panose="02020603050405020304" pitchFamily="18" charset="0"/>
                <a:cs typeface="Times New Roman" panose="02020603050405020304" pitchFamily="18" charset="0"/>
              </a:rPr>
              <a:t>Большинство опрошенных (62,8%) считает, что реклама должна быть направлена на все население</a:t>
            </a:r>
            <a:endParaRPr lang="en-US" sz="3300" dirty="0">
              <a:latin typeface="Times New Roman" panose="02020603050405020304" pitchFamily="18" charset="0"/>
              <a:cs typeface="Times New Roman" panose="02020603050405020304" pitchFamily="18" charset="0"/>
            </a:endParaRPr>
          </a:p>
          <a:p>
            <a:pPr marL="0" indent="0">
              <a:buNone/>
              <a:defRPr/>
            </a:pPr>
            <a:r>
              <a:rPr lang="ru-RU" sz="4200" dirty="0">
                <a:solidFill>
                  <a:srgbClr val="31859C"/>
                </a:solidFill>
                <a:latin typeface="Times New Roman" panose="02020603050405020304" pitchFamily="18" charset="0"/>
                <a:cs typeface="Times New Roman" panose="02020603050405020304" pitchFamily="18" charset="0"/>
              </a:rPr>
              <a:t>Использовался опыт стран-лидеров-Австралия, США, Ирландия, Великобритания</a:t>
            </a:r>
          </a:p>
          <a:p>
            <a:pPr marL="0" indent="0">
              <a:buNone/>
              <a:defRPr/>
            </a:pPr>
            <a:r>
              <a:rPr lang="ru-RU" dirty="0" smtClean="0">
                <a:solidFill>
                  <a:schemeClr val="tx1">
                    <a:lumMod val="85000"/>
                    <a:lumOff val="15000"/>
                  </a:schemeClr>
                </a:solidFill>
                <a:latin typeface="Times New Roman" panose="02020603050405020304" pitchFamily="18" charset="0"/>
                <a:cs typeface="Times New Roman" panose="02020603050405020304" pitchFamily="18" charset="0"/>
              </a:rPr>
              <a:t>Наибольшее </a:t>
            </a:r>
            <a:r>
              <a:rPr lang="ru-RU" dirty="0">
                <a:solidFill>
                  <a:schemeClr val="tx1">
                    <a:lumMod val="85000"/>
                    <a:lumOff val="15000"/>
                  </a:schemeClr>
                </a:solidFill>
                <a:latin typeface="Times New Roman" panose="02020603050405020304" pitchFamily="18" charset="0"/>
                <a:cs typeface="Times New Roman" panose="02020603050405020304" pitchFamily="18" charset="0"/>
              </a:rPr>
              <a:t>воздействие оказывают материалы, </a:t>
            </a:r>
            <a:r>
              <a:rPr lang="ru-RU" b="1" dirty="0">
                <a:solidFill>
                  <a:srgbClr val="FF0000"/>
                </a:solidFill>
                <a:latin typeface="Times New Roman" panose="02020603050405020304" pitchFamily="18" charset="0"/>
                <a:cs typeface="Times New Roman" panose="02020603050405020304" pitchFamily="18" charset="0"/>
              </a:rPr>
              <a:t>демонстрирующие последствия курения для здоровья самого курильщика или близких ему людей</a:t>
            </a:r>
            <a:r>
              <a:rPr lang="ru-RU" dirty="0">
                <a:solidFill>
                  <a:schemeClr val="tx1">
                    <a:lumMod val="85000"/>
                    <a:lumOff val="15000"/>
                  </a:schemeClr>
                </a:solidFill>
                <a:latin typeface="Times New Roman" panose="02020603050405020304" pitchFamily="18" charset="0"/>
                <a:cs typeface="Times New Roman" panose="02020603050405020304" pitchFamily="18" charset="0"/>
              </a:rPr>
              <a:t>. Это заставляет курильщика осознать реальность опасности, связанной с курением, и стимулируют задуматься об отказе от курения</a:t>
            </a:r>
            <a:r>
              <a:rPr lang="ru-RU"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46082" name="Rectangle 3"/>
          <p:cNvSpPr>
            <a:spLocks noChangeArrowheads="1"/>
          </p:cNvSpPr>
          <p:nvPr/>
        </p:nvSpPr>
        <p:spPr bwMode="auto">
          <a:xfrm>
            <a:off x="274766" y="154706"/>
            <a:ext cx="8640959" cy="707886"/>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p>
            <a:pPr>
              <a:spcAft>
                <a:spcPts val="1800"/>
              </a:spcAft>
            </a:pPr>
            <a:r>
              <a:rPr lang="ru-RU" sz="4000" dirty="0">
                <a:solidFill>
                  <a:schemeClr val="tx2"/>
                </a:solidFill>
              </a:rPr>
              <a:t>Как создавались </a:t>
            </a:r>
            <a:r>
              <a:rPr lang="ru-RU" sz="4000" dirty="0" smtClean="0">
                <a:solidFill>
                  <a:schemeClr val="tx2"/>
                </a:solidFill>
              </a:rPr>
              <a:t>материалы</a:t>
            </a:r>
            <a:r>
              <a:rPr lang="ru-RU" sz="4000" dirty="0" smtClean="0">
                <a:solidFill>
                  <a:schemeClr val="tx2"/>
                </a:solidFill>
                <a:latin typeface="Calibri" charset="0"/>
                <a:ea typeface="+mj-ea"/>
                <a:cs typeface="+mj-cs"/>
              </a:rPr>
              <a:t> </a:t>
            </a:r>
            <a:endParaRPr lang="en-AU" sz="4000" dirty="0">
              <a:solidFill>
                <a:schemeClr val="tx2"/>
              </a:solidFill>
              <a:latin typeface="Calibri" charset="0"/>
              <a:ea typeface="+mj-ea"/>
              <a:cs typeface="+mj-cs"/>
            </a:endParaRPr>
          </a:p>
        </p:txBody>
      </p:sp>
      <p:grpSp>
        <p:nvGrpSpPr>
          <p:cNvPr id="4" name="Группа 3"/>
          <p:cNvGrpSpPr/>
          <p:nvPr/>
        </p:nvGrpSpPr>
        <p:grpSpPr>
          <a:xfrm>
            <a:off x="119405" y="6002338"/>
            <a:ext cx="9024595" cy="855662"/>
            <a:chOff x="119405" y="6002338"/>
            <a:chExt cx="9024595" cy="855662"/>
          </a:xfrm>
        </p:grpSpPr>
        <p:sp>
          <p:nvSpPr>
            <p:cNvPr id="5" name="Прямоугольник 4"/>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6" name="Прямоугольник 5"/>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7"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Прямоугольник 7"/>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Tree>
    <p:extLst>
      <p:ext uri="{BB962C8B-B14F-4D97-AF65-F5344CB8AC3E}">
        <p14:creationId xmlns:p14="http://schemas.microsoft.com/office/powerpoint/2010/main" xmlns="" val="1910664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51520" y="116632"/>
            <a:ext cx="76962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4000" dirty="0" smtClean="0">
                <a:solidFill>
                  <a:schemeClr val="tx2"/>
                </a:solidFill>
                <a:latin typeface="Times New Roman" panose="02020603050405020304" pitchFamily="18" charset="0"/>
                <a:cs typeface="Times New Roman" panose="02020603050405020304" pitchFamily="18" charset="0"/>
              </a:rPr>
              <a:t>Критерии эффективности</a:t>
            </a:r>
            <a:r>
              <a:rPr lang="ru-RU" sz="4000" dirty="0">
                <a:solidFill>
                  <a:schemeClr val="accent5">
                    <a:lumMod val="75000"/>
                  </a:schemeClr>
                </a:solidFill>
                <a:latin typeface="Calibri" charset="0"/>
              </a:rPr>
              <a:t/>
            </a:r>
            <a:br>
              <a:rPr lang="ru-RU" sz="4000" dirty="0">
                <a:solidFill>
                  <a:schemeClr val="accent5">
                    <a:lumMod val="75000"/>
                  </a:schemeClr>
                </a:solidFill>
                <a:latin typeface="Calibri" charset="0"/>
              </a:rPr>
            </a:br>
            <a:endParaRPr lang="en-US" sz="4000" dirty="0">
              <a:solidFill>
                <a:schemeClr val="accent5">
                  <a:lumMod val="75000"/>
                </a:schemeClr>
              </a:solidFill>
              <a:latin typeface="Calibri" charset="0"/>
            </a:endParaRPr>
          </a:p>
        </p:txBody>
      </p:sp>
      <p:sp>
        <p:nvSpPr>
          <p:cNvPr id="31746" name="Content Placeholder 2"/>
          <p:cNvSpPr>
            <a:spLocks noGrp="1"/>
          </p:cNvSpPr>
          <p:nvPr>
            <p:ph idx="1"/>
          </p:nvPr>
        </p:nvSpPr>
        <p:spPr>
          <a:xfrm>
            <a:off x="609600" y="1481667"/>
            <a:ext cx="8229600" cy="4389438"/>
          </a:xfrm>
        </p:spPr>
        <p:txBody>
          <a:bodyPr>
            <a:normAutofit/>
          </a:bodyPr>
          <a:lstStyle/>
          <a:p>
            <a:r>
              <a:rPr lang="ru-RU" sz="1400" dirty="0">
                <a:latin typeface="Times New Roman" panose="02020603050405020304" pitchFamily="18" charset="0"/>
                <a:cs typeface="Times New Roman" panose="02020603050405020304" pitchFamily="18" charset="0"/>
              </a:rPr>
              <a:t>Доносят информацию о вреде курения для здоровья                        и реалистично показывают разрушительные                           последствия для здоровья самого курильщика или       его близких,</a:t>
            </a:r>
          </a:p>
          <a:p>
            <a:r>
              <a:rPr lang="ru-RU" sz="1400" dirty="0">
                <a:latin typeface="Times New Roman" panose="02020603050405020304" pitchFamily="18" charset="0"/>
                <a:cs typeface="Times New Roman" panose="02020603050405020304" pitchFamily="18" charset="0"/>
              </a:rPr>
              <a:t>достоверные без преувеличений, </a:t>
            </a:r>
            <a:r>
              <a:rPr lang="ru-RU" sz="1400" dirty="0" smtClean="0">
                <a:latin typeface="Times New Roman" panose="02020603050405020304" pitchFamily="18" charset="0"/>
                <a:cs typeface="Times New Roman" panose="02020603050405020304" pitchFamily="18" charset="0"/>
              </a:rPr>
              <a:t>образы</a:t>
            </a:r>
            <a:r>
              <a:rPr lang="ru-RU" sz="1400" dirty="0">
                <a:latin typeface="Times New Roman" panose="02020603050405020304" pitchFamily="18" charset="0"/>
                <a:cs typeface="Times New Roman" panose="02020603050405020304" pitchFamily="18" charset="0"/>
              </a:rPr>
              <a:t>, иллюстрирующие конкретные заболевания,</a:t>
            </a:r>
          </a:p>
          <a:p>
            <a:r>
              <a:rPr lang="ru-RU" sz="1400" dirty="0">
                <a:latin typeface="Times New Roman" panose="02020603050405020304" pitchFamily="18" charset="0"/>
                <a:cs typeface="Times New Roman" panose="02020603050405020304" pitchFamily="18" charset="0"/>
              </a:rPr>
              <a:t>вызывают сильные негативные эмоции или сострадание, побуждающие к немедленному отказу от курения,</a:t>
            </a:r>
          </a:p>
          <a:p>
            <a:r>
              <a:rPr lang="ru-RU" sz="1400" dirty="0">
                <a:latin typeface="Times New Roman" panose="02020603050405020304" pitchFamily="18" charset="0"/>
                <a:cs typeface="Times New Roman" panose="02020603050405020304" pitchFamily="18" charset="0"/>
              </a:rPr>
              <a:t>Свидетельства врачей или самих пациентов</a:t>
            </a:r>
          </a:p>
          <a:p>
            <a:r>
              <a:rPr lang="ru-RU" sz="1400" dirty="0">
                <a:latin typeface="Times New Roman" panose="02020603050405020304" pitchFamily="18" charset="0"/>
                <a:cs typeface="Times New Roman" panose="02020603050405020304" pitchFamily="18" charset="0"/>
              </a:rPr>
              <a:t>Страдания впечатляют больше, чем факт смерти,</a:t>
            </a:r>
          </a:p>
          <a:p>
            <a:r>
              <a:rPr lang="ru-RU" sz="1400" dirty="0" smtClean="0">
                <a:latin typeface="Times New Roman" panose="02020603050405020304" pitchFamily="18" charset="0"/>
                <a:cs typeface="Times New Roman" panose="02020603050405020304" pitchFamily="18" charset="0"/>
              </a:rPr>
              <a:t>Наличие новой информации </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не стигматизируют курящих </a:t>
            </a:r>
          </a:p>
          <a:p>
            <a:r>
              <a:rPr lang="ru-RU" sz="1400" dirty="0" smtClean="0">
                <a:latin typeface="Times New Roman" panose="02020603050405020304" pitchFamily="18" charset="0"/>
                <a:cs typeface="Times New Roman" panose="02020603050405020304" pitchFamily="18" charset="0"/>
              </a:rPr>
              <a:t>предлагают </a:t>
            </a:r>
            <a:r>
              <a:rPr lang="ru-RU" sz="1400" dirty="0">
                <a:latin typeface="Times New Roman" panose="02020603050405020304" pitchFamily="18" charset="0"/>
                <a:cs typeface="Times New Roman" panose="02020603050405020304" pitchFamily="18" charset="0"/>
              </a:rPr>
              <a:t>помощь по отказу от курения,</a:t>
            </a:r>
          </a:p>
          <a:p>
            <a:r>
              <a:rPr lang="ru-RU" sz="1400" dirty="0">
                <a:latin typeface="Times New Roman" panose="02020603050405020304" pitchFamily="18" charset="0"/>
                <a:cs typeface="Times New Roman" panose="02020603050405020304" pitchFamily="18" charset="0"/>
              </a:rPr>
              <a:t>рассчитаны на широкую целевую аудиторию, а не узко-сегментированы</a:t>
            </a:r>
            <a:r>
              <a:rPr lang="ru-RU" sz="1400" dirty="0" smtClean="0">
                <a:latin typeface="Times New Roman" panose="02020603050405020304" pitchFamily="18" charset="0"/>
                <a:cs typeface="Times New Roman" panose="02020603050405020304" pitchFamily="18" charset="0"/>
              </a:rPr>
              <a:t>.</a:t>
            </a:r>
          </a:p>
          <a:p>
            <a:endParaRPr lang="en-US" sz="1400" dirty="0">
              <a:solidFill>
                <a:srgbClr val="FF6600"/>
              </a:solidFill>
              <a:latin typeface="Times New Roman" panose="02020603050405020304" pitchFamily="18" charset="0"/>
              <a:cs typeface="Times New Roman" panose="02020603050405020304" pitchFamily="18" charset="0"/>
            </a:endParaRPr>
          </a:p>
        </p:txBody>
      </p:sp>
      <p:sp>
        <p:nvSpPr>
          <p:cNvPr id="31747" name="Rectangle 3"/>
          <p:cNvSpPr>
            <a:spLocks noChangeArrowheads="1"/>
          </p:cNvSpPr>
          <p:nvPr/>
        </p:nvSpPr>
        <p:spPr bwMode="auto">
          <a:xfrm>
            <a:off x="2286000" y="3105150"/>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6" name="Picture 5" descr="Brain.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784676">
            <a:off x="7383399" y="2720800"/>
            <a:ext cx="1683249" cy="1433513"/>
          </a:xfrm>
          <a:prstGeom prst="rect">
            <a:avLst/>
          </a:prstGeom>
          <a:ln>
            <a:solidFill>
              <a:schemeClr val="accent2">
                <a:lumMod val="50000"/>
              </a:schemeClr>
            </a:solidFill>
          </a:ln>
          <a:effectLst>
            <a:outerShdw blurRad="50800" dist="38100" dir="2700000" algn="tl" rotWithShape="0">
              <a:srgbClr val="000000">
                <a:alpha val="43000"/>
              </a:srgbClr>
            </a:outerShdw>
          </a:effectLst>
        </p:spPr>
      </p:pic>
      <p:sp>
        <p:nvSpPr>
          <p:cNvPr id="31749" name="Picture 4" descr="Cameroon_Baby Alive_ENG_poster.pdf"/>
          <p:cNvSpPr>
            <a:spLocks noChangeAspect="1"/>
          </p:cNvSpPr>
          <p:nvPr/>
        </p:nvSpPr>
        <p:spPr bwMode="auto">
          <a:xfrm>
            <a:off x="9372600" y="-8229600"/>
            <a:ext cx="48831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1" name="Picture 10" descr="Курение убивает, взрослые_плакатА2_просмотр.jp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707162">
            <a:off x="7481124" y="141274"/>
            <a:ext cx="1499781" cy="1128548"/>
          </a:xfrm>
          <a:prstGeom prst="rect">
            <a:avLst/>
          </a:prstGeom>
          <a:ln>
            <a:solidFill>
              <a:schemeClr val="tx1">
                <a:lumMod val="65000"/>
                <a:lumOff val="35000"/>
              </a:schemeClr>
            </a:solidFill>
          </a:ln>
          <a:effectLst>
            <a:outerShdw blurRad="50800" dist="38100" dir="2700000" algn="tl" rotWithShape="0">
              <a:srgbClr val="000000">
                <a:alpha val="43000"/>
              </a:srgbClr>
            </a:outerShdw>
          </a:effectLst>
        </p:spPr>
      </p:pic>
      <p:pic>
        <p:nvPicPr>
          <p:cNvPr id="10" name="Picture 9"/>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925293" y="2493963"/>
            <a:ext cx="2317750" cy="1223070"/>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txBox="1">
            <a:spLocks/>
          </p:cNvSpPr>
          <p:nvPr/>
        </p:nvSpPr>
        <p:spPr>
          <a:xfrm>
            <a:off x="251520" y="4281310"/>
            <a:ext cx="3888432" cy="914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ru-RU" sz="3200" dirty="0" smtClean="0">
                <a:solidFill>
                  <a:schemeClr val="tx2"/>
                </a:solidFill>
                <a:latin typeface="Times New Roman" panose="02020603050405020304" pitchFamily="18" charset="0"/>
                <a:cs typeface="Times New Roman" panose="02020603050405020304" pitchFamily="18" charset="0"/>
              </a:rPr>
              <a:t>Неэффективны</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5195710"/>
            <a:ext cx="3888432" cy="1492716"/>
          </a:xfrm>
          <a:prstGeom prst="rect">
            <a:avLst/>
          </a:prstGeom>
        </p:spPr>
        <p:txBody>
          <a:bodyPr wrap="square">
            <a:spAutoFit/>
          </a:bodyPr>
          <a:lstStyle/>
          <a:p>
            <a:pPr marL="457200" indent="-457200">
              <a:defRPr/>
            </a:pPr>
            <a:r>
              <a:rPr lang="ru-RU" sz="1400" dirty="0" smtClean="0">
                <a:latin typeface="Times New Roman" panose="02020603050405020304" pitchFamily="18" charset="0"/>
                <a:cs typeface="Times New Roman" panose="02020603050405020304" pitchFamily="18" charset="0"/>
              </a:rPr>
              <a:t>*Юмор</a:t>
            </a:r>
            <a:r>
              <a:rPr lang="ru-RU" sz="1400" dirty="0">
                <a:latin typeface="Times New Roman" panose="02020603050405020304" pitchFamily="18" charset="0"/>
                <a:cs typeface="Times New Roman" panose="02020603050405020304" pitchFamily="18" charset="0"/>
              </a:rPr>
              <a:t>, позитив</a:t>
            </a:r>
            <a:endParaRPr lang="en-US" sz="1400" dirty="0">
              <a:latin typeface="Times New Roman" panose="02020603050405020304" pitchFamily="18" charset="0"/>
              <a:cs typeface="Times New Roman" panose="02020603050405020304" pitchFamily="18" charset="0"/>
            </a:endParaRPr>
          </a:p>
          <a:p>
            <a:pPr marL="457200" indent="-457200">
              <a:defRPr/>
            </a:pPr>
            <a:r>
              <a:rPr lang="ru-RU" sz="1400" dirty="0" smtClean="0">
                <a:latin typeface="Times New Roman" panose="02020603050405020304" pitchFamily="18" charset="0"/>
                <a:cs typeface="Times New Roman" panose="02020603050405020304" pitchFamily="18" charset="0"/>
              </a:rPr>
              <a:t>*Мультипликация</a:t>
            </a:r>
            <a:endParaRPr lang="en-US" sz="1400" dirty="0">
              <a:latin typeface="Times New Roman" panose="02020603050405020304" pitchFamily="18" charset="0"/>
              <a:cs typeface="Times New Roman" panose="02020603050405020304" pitchFamily="18" charset="0"/>
            </a:endParaRPr>
          </a:p>
          <a:p>
            <a:pPr marL="457200" indent="-457200">
              <a:lnSpc>
                <a:spcPct val="150000"/>
              </a:lnSpc>
              <a:spcBef>
                <a:spcPts val="0"/>
              </a:spcBef>
              <a:defRPr/>
            </a:pPr>
            <a:r>
              <a:rPr lang="ru-RU" sz="1400" dirty="0" smtClean="0">
                <a:latin typeface="Times New Roman" panose="02020603050405020304" pitchFamily="18" charset="0"/>
                <a:cs typeface="Times New Roman" panose="02020603050405020304" pitchFamily="18" charset="0"/>
              </a:rPr>
              <a:t>*Абстрактные</a:t>
            </a:r>
            <a:r>
              <a:rPr lang="ru-RU" sz="1400" dirty="0">
                <a:latin typeface="Times New Roman" panose="02020603050405020304" pitchFamily="18" charset="0"/>
                <a:cs typeface="Times New Roman" panose="02020603050405020304" pitchFamily="18" charset="0"/>
              </a:rPr>
              <a:t>, метафоры</a:t>
            </a:r>
            <a:endParaRPr lang="en-US" sz="1400" dirty="0">
              <a:latin typeface="Times New Roman" panose="02020603050405020304" pitchFamily="18" charset="0"/>
              <a:cs typeface="Times New Roman" panose="02020603050405020304" pitchFamily="18" charset="0"/>
            </a:endParaRPr>
          </a:p>
          <a:p>
            <a:pPr marL="457200" indent="-457200">
              <a:lnSpc>
                <a:spcPct val="150000"/>
              </a:lnSpc>
              <a:spcBef>
                <a:spcPts val="0"/>
              </a:spcBef>
              <a:defRPr/>
            </a:pPr>
            <a:r>
              <a:rPr lang="ru-RU" sz="1400" dirty="0" smtClean="0">
                <a:latin typeface="Times New Roman" panose="02020603050405020304" pitchFamily="18" charset="0"/>
                <a:cs typeface="Times New Roman" panose="02020603050405020304" pitchFamily="18" charset="0"/>
              </a:rPr>
              <a:t>*Слишком </a:t>
            </a:r>
            <a:r>
              <a:rPr lang="ru-RU" sz="1400" dirty="0">
                <a:latin typeface="Times New Roman" panose="02020603050405020304" pitchFamily="18" charset="0"/>
                <a:cs typeface="Times New Roman" panose="02020603050405020304" pitchFamily="18" charset="0"/>
              </a:rPr>
              <a:t>креативные</a:t>
            </a:r>
            <a:endParaRPr lang="en-US" sz="1400" dirty="0">
              <a:latin typeface="Times New Roman" panose="02020603050405020304" pitchFamily="18" charset="0"/>
              <a:cs typeface="Times New Roman" panose="02020603050405020304" pitchFamily="18" charset="0"/>
            </a:endParaRPr>
          </a:p>
          <a:p>
            <a:pPr marL="457200" indent="-457200">
              <a:lnSpc>
                <a:spcPct val="150000"/>
              </a:lnSpc>
              <a:spcBef>
                <a:spcPts val="0"/>
              </a:spcBef>
              <a:defRPr/>
            </a:pPr>
            <a:r>
              <a:rPr lang="ru-RU" sz="1400" dirty="0" smtClean="0">
                <a:latin typeface="Times New Roman" panose="02020603050405020304" pitchFamily="18" charset="0"/>
                <a:cs typeface="Times New Roman" panose="02020603050405020304" pitchFamily="18" charset="0"/>
              </a:rPr>
              <a:t>*Нереалистичные</a:t>
            </a:r>
            <a:endParaRPr lang="ru-RU" sz="1400" dirty="0">
              <a:latin typeface="Times New Roman" panose="02020603050405020304" pitchFamily="18" charset="0"/>
              <a:cs typeface="Times New Roman" panose="02020603050405020304" pitchFamily="18" charset="0"/>
            </a:endParaRPr>
          </a:p>
        </p:txBody>
      </p:sp>
      <p:pic>
        <p:nvPicPr>
          <p:cNvPr id="13" name="Picture 11" descr="fade_sa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46045" y="5130240"/>
            <a:ext cx="1926399" cy="155019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8" descr="USA_2 don't.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94386" y="5629037"/>
            <a:ext cx="1871769" cy="1041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newspaper_fronts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7234491" y="5132883"/>
            <a:ext cx="1858839" cy="1555543"/>
          </a:xfrm>
          <a:prstGeom prst="rect">
            <a:avLst/>
          </a:prstGeom>
          <a:noFill/>
          <a:ln>
            <a:solidFill>
              <a:schemeClr val="tx1">
                <a:lumMod val="65000"/>
                <a:lumOff val="3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5833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3" descr="AU TC interventions weight.jp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7463" y="1243302"/>
            <a:ext cx="9144000" cy="4535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p:cNvSpPr/>
          <p:nvPr/>
        </p:nvSpPr>
        <p:spPr>
          <a:xfrm>
            <a:off x="2286000" y="1524000"/>
            <a:ext cx="2057400" cy="1524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itle 1"/>
          <p:cNvSpPr>
            <a:spLocks noGrp="1"/>
          </p:cNvSpPr>
          <p:nvPr>
            <p:ph type="title"/>
          </p:nvPr>
        </p:nvSpPr>
        <p:spPr>
          <a:xfrm>
            <a:off x="228600" y="100302"/>
            <a:ext cx="8591872" cy="1143000"/>
          </a:xfrm>
        </p:spPr>
        <p:style>
          <a:lnRef idx="1">
            <a:schemeClr val="accent1"/>
          </a:lnRef>
          <a:fillRef idx="2">
            <a:schemeClr val="accent1"/>
          </a:fillRef>
          <a:effectRef idx="1">
            <a:schemeClr val="accent1"/>
          </a:effectRef>
          <a:fontRef idx="minor">
            <a:schemeClr val="dk1"/>
          </a:fontRef>
        </p:style>
        <p:txBody>
          <a:bodyPr>
            <a:noAutofit/>
          </a:bodyPr>
          <a:lstStyle/>
          <a:p>
            <a:r>
              <a:rPr lang="ru-RU" sz="2800" dirty="0">
                <a:solidFill>
                  <a:schemeClr val="tx2"/>
                </a:solidFill>
                <a:latin typeface="Times New Roman" panose="02020603050405020304" pitchFamily="18" charset="0"/>
                <a:cs typeface="Times New Roman" panose="02020603050405020304" pitchFamily="18" charset="0"/>
              </a:rPr>
              <a:t>Почему некоторые материалы материалы заимствованы-Австралия</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462" y="5657671"/>
            <a:ext cx="8924807" cy="830997"/>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Вклад информационной кампании Артерия, … в снижение распространения курения в Австралии. Из презентации Николы </a:t>
            </a:r>
            <a:r>
              <a:rPr lang="ru-RU" sz="1600" dirty="0" err="1" smtClean="0">
                <a:latin typeface="Times New Roman" panose="02020603050405020304" pitchFamily="18" charset="0"/>
                <a:cs typeface="Times New Roman" panose="02020603050405020304" pitchFamily="18" charset="0"/>
              </a:rPr>
              <a:t>Рохксон</a:t>
            </a:r>
            <a:r>
              <a:rPr lang="ru-RU" sz="1600" dirty="0" smtClean="0">
                <a:latin typeface="Times New Roman" panose="02020603050405020304" pitchFamily="18" charset="0"/>
                <a:cs typeface="Times New Roman" panose="02020603050405020304" pitchFamily="18" charset="0"/>
              </a:rPr>
              <a:t>,</a:t>
            </a:r>
            <a:r>
              <a:rPr lang="ru-RU" sz="1600" baseline="0" dirty="0" smtClean="0">
                <a:latin typeface="Times New Roman" panose="02020603050405020304" pitchFamily="18" charset="0"/>
                <a:cs typeface="Times New Roman" panose="02020603050405020304" pitchFamily="18" charset="0"/>
              </a:rPr>
              <a:t> бывшего министра здравоохранения</a:t>
            </a:r>
          </a:p>
          <a:p>
            <a:r>
              <a:rPr lang="ru-RU" sz="1600" dirty="0" smtClean="0">
                <a:latin typeface="Times New Roman" panose="02020603050405020304" pitchFamily="18" charset="0"/>
                <a:cs typeface="Times New Roman" panose="02020603050405020304" pitchFamily="18" charset="0"/>
              </a:rPr>
              <a:t>Материалы использованы более чем в 15 странах и везде показали свою эффективность</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57369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4096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a:solidFill>
                  <a:schemeClr val="tx2"/>
                </a:solidFill>
                <a:latin typeface="Times New Roman" panose="02020603050405020304" pitchFamily="18" charset="0"/>
                <a:cs typeface="Times New Roman" panose="02020603050405020304" pitchFamily="18" charset="0"/>
              </a:rPr>
              <a:t>Департамент</a:t>
            </a:r>
            <a:r>
              <a:rPr lang="ru-RU" sz="3200" dirty="0" smtClean="0">
                <a:solidFill>
                  <a:schemeClr val="tx2"/>
                </a:solidFill>
                <a:latin typeface="Times New Roman" panose="02020603050405020304" pitchFamily="18" charset="0"/>
                <a:cs typeface="Times New Roman" panose="02020603050405020304" pitchFamily="18" charset="0"/>
              </a:rPr>
              <a:t> </a:t>
            </a:r>
            <a:r>
              <a:rPr lang="ru-RU" sz="3200" dirty="0">
                <a:solidFill>
                  <a:schemeClr val="tx2"/>
                </a:solidFill>
                <a:latin typeface="Times New Roman" panose="02020603050405020304" pitchFamily="18" charset="0"/>
                <a:cs typeface="Times New Roman" panose="02020603050405020304" pitchFamily="18" charset="0"/>
              </a:rPr>
              <a:t>здравоохранения </a:t>
            </a:r>
            <a:r>
              <a:rPr lang="ru-RU" sz="3200" dirty="0" smtClean="0">
                <a:solidFill>
                  <a:schemeClr val="tx2"/>
                </a:solidFill>
                <a:latin typeface="Times New Roman" panose="02020603050405020304" pitchFamily="18" charset="0"/>
                <a:cs typeface="Times New Roman" panose="02020603050405020304" pitchFamily="18" charset="0"/>
              </a:rPr>
              <a:t>Нью-Йорка</a:t>
            </a:r>
            <a:endParaRPr lang="en-US" sz="3200" dirty="0">
              <a:solidFill>
                <a:schemeClr val="tx2"/>
              </a:solidFill>
              <a:latin typeface="Times New Roman" panose="02020603050405020304" pitchFamily="18" charset="0"/>
              <a:cs typeface="Times New Roman" panose="02020603050405020304" pitchFamily="18" charset="0"/>
            </a:endParaRPr>
          </a:p>
        </p:txBody>
      </p:sp>
      <p:pic>
        <p:nvPicPr>
          <p:cNvPr id="4" name="Picture 3" descr="Screen Shot 2015-03-04 at 1.20.12 PM.p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57200" y="1620963"/>
            <a:ext cx="8229600" cy="4551997"/>
          </a:xfrm>
          <a:prstGeom prst="rect">
            <a:avLst/>
          </a:prstGeom>
        </p:spPr>
      </p:pic>
      <p:sp>
        <p:nvSpPr>
          <p:cNvPr id="5" name="Rectangle 4"/>
          <p:cNvSpPr/>
          <p:nvPr/>
        </p:nvSpPr>
        <p:spPr>
          <a:xfrm>
            <a:off x="52444" y="5805264"/>
            <a:ext cx="8924807" cy="954107"/>
          </a:xfrm>
          <a:prstGeom prst="rect">
            <a:avLst/>
          </a:prstGeom>
        </p:spPr>
        <p:txBody>
          <a:bodyPr wrap="square">
            <a:spAutoFit/>
          </a:bodyPr>
          <a:lstStyle/>
          <a:p>
            <a:r>
              <a:rPr lang="ru-RU" sz="1400" dirty="0" smtClean="0">
                <a:latin typeface="Times New Roman" panose="02020603050405020304" pitchFamily="18" charset="0"/>
                <a:cs typeface="Times New Roman" panose="02020603050405020304" pitchFamily="18" charset="0"/>
              </a:rPr>
              <a:t>Вклад информационной кампании Курение убивает в снижение распространения курения в Нью-Йорке. Из презентации директора по коммуникациям российской делегации.</a:t>
            </a:r>
            <a:endParaRPr lang="ru-RU" sz="1400" baseline="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Материал использованы более чем в 15 странах (в </a:t>
            </a:r>
            <a:r>
              <a:rPr lang="ru-RU" sz="1400" dirty="0" err="1" smtClean="0">
                <a:latin typeface="Times New Roman" panose="02020603050405020304" pitchFamily="18" charset="0"/>
                <a:cs typeface="Times New Roman" panose="02020603050405020304" pitchFamily="18" charset="0"/>
              </a:rPr>
              <a:t>т.ч</a:t>
            </a:r>
            <a:r>
              <a:rPr lang="ru-RU" sz="1400" dirty="0" smtClean="0">
                <a:latin typeface="Times New Roman" panose="02020603050405020304" pitchFamily="18" charset="0"/>
                <a:cs typeface="Times New Roman" panose="02020603050405020304" pitchFamily="18" charset="0"/>
              </a:rPr>
              <a:t>. в Москве при поддержке ВОЗ) и везде показали свою эффективность</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49580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69386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Опрос общественного мнения об отношении к мерам против курения </a:t>
            </a:r>
            <a:endParaRPr lang="ru-RU" sz="2000" b="1" dirty="0" smtClean="0">
              <a:solidFill>
                <a:srgbClr val="1F497D">
                  <a:lumMod val="75000"/>
                </a:srgbClr>
              </a:solidFill>
              <a:latin typeface="Times New Roman" pitchFamily="18" charset="0"/>
              <a:cs typeface="Times New Roman" pitchFamily="18" charset="0"/>
            </a:endParaRPr>
          </a:p>
          <a:p>
            <a:pPr algn="ctr" fontAlgn="auto">
              <a:spcBef>
                <a:spcPts val="0"/>
              </a:spcBef>
              <a:spcAft>
                <a:spcPts val="0"/>
              </a:spcAft>
              <a:defRPr/>
            </a:pPr>
            <a:r>
              <a:rPr lang="ru-RU" sz="2000" b="1" dirty="0" smtClean="0">
                <a:solidFill>
                  <a:srgbClr val="1F497D">
                    <a:lumMod val="75000"/>
                  </a:srgbClr>
                </a:solidFill>
                <a:latin typeface="Times New Roman" pitchFamily="18" charset="0"/>
                <a:cs typeface="Times New Roman" pitchFamily="18" charset="0"/>
              </a:rPr>
              <a:t>(</a:t>
            </a:r>
            <a:r>
              <a:rPr lang="ru-RU" sz="2000" b="1" dirty="0">
                <a:solidFill>
                  <a:srgbClr val="1F497D">
                    <a:lumMod val="75000"/>
                  </a:srgbClr>
                </a:solidFill>
                <a:latin typeface="Times New Roman" pitchFamily="18" charset="0"/>
                <a:cs typeface="Times New Roman" pitchFamily="18" charset="0"/>
              </a:rPr>
              <a:t>по данным ВЦИОМ, апрель 2015 года</a:t>
            </a:r>
            <a:r>
              <a:rPr lang="ru-RU" sz="2000" b="1" dirty="0" smtClean="0">
                <a:solidFill>
                  <a:srgbClr val="1F497D">
                    <a:lumMod val="75000"/>
                  </a:srgbClr>
                </a:solidFill>
                <a:latin typeface="Times New Roman" pitchFamily="18" charset="0"/>
                <a:cs typeface="Times New Roman" pitchFamily="18" charset="0"/>
              </a:rPr>
              <a:t>)</a:t>
            </a:r>
            <a:endParaRPr lang="ru-RU" sz="2000" b="1" dirty="0">
              <a:solidFill>
                <a:srgbClr val="1F497D">
                  <a:lumMod val="75000"/>
                </a:srgbClr>
              </a:solidFill>
              <a:latin typeface="Times New Roman" pitchFamily="18" charset="0"/>
              <a:cs typeface="Times New Roman" pitchFamily="18" charset="0"/>
            </a:endParaRP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9" name="Объект 4"/>
          <p:cNvSpPr txBox="1">
            <a:spLocks/>
          </p:cNvSpPr>
          <p:nvPr/>
        </p:nvSpPr>
        <p:spPr bwMode="auto">
          <a:xfrm>
            <a:off x="323528" y="1071686"/>
            <a:ext cx="8515672" cy="47335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chemeClr val="accent1"/>
              </a:buClr>
            </a:pPr>
            <a:r>
              <a:rPr lang="ru-RU" sz="1200" b="1" dirty="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Употребление табака</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На </a:t>
            </a:r>
            <a:r>
              <a:rPr lang="ru-RU" sz="1200" dirty="0">
                <a:solidFill>
                  <a:schemeClr val="tx2">
                    <a:lumMod val="75000"/>
                  </a:schemeClr>
                </a:solidFill>
                <a:latin typeface="Times New Roman" panose="02020603050405020304" pitchFamily="18" charset="0"/>
                <a:cs typeface="Times New Roman" panose="02020603050405020304" pitchFamily="18" charset="0"/>
              </a:rPr>
              <a:t>текущий момент (апрель 2015) большая часть населения  России являются некурящими (66%)</a:t>
            </a: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Доля курящих составляет 34%, 17% опрошенных отметили, что  выкуривают  минимум одну пачку в день</a:t>
            </a: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Среди мужчин курящих 52%, в то время как  доля курящих среди женщин значительно меньше и составляет 19%,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
            </a:r>
            <a:br>
              <a:rPr lang="ru-RU" sz="1200" dirty="0" smtClean="0">
                <a:solidFill>
                  <a:schemeClr val="tx2">
                    <a:lumMod val="75000"/>
                  </a:schemeClr>
                </a:solidFill>
                <a:latin typeface="Times New Roman" panose="02020603050405020304" pitchFamily="18" charset="0"/>
                <a:cs typeface="Times New Roman" panose="02020603050405020304" pitchFamily="18" charset="0"/>
              </a:rPr>
            </a:br>
            <a:r>
              <a:rPr lang="ru-RU" sz="1200" dirty="0" smtClean="0">
                <a:solidFill>
                  <a:schemeClr val="tx2">
                    <a:lumMod val="75000"/>
                  </a:schemeClr>
                </a:solidFill>
                <a:latin typeface="Times New Roman" panose="02020603050405020304" pitchFamily="18" charset="0"/>
                <a:cs typeface="Times New Roman" panose="02020603050405020304" pitchFamily="18" charset="0"/>
              </a:rPr>
              <a:t>а </a:t>
            </a:r>
            <a:r>
              <a:rPr lang="ru-RU" sz="1200" dirty="0">
                <a:solidFill>
                  <a:schemeClr val="tx2">
                    <a:lumMod val="75000"/>
                  </a:schemeClr>
                </a:solidFill>
                <a:latin typeface="Times New Roman" panose="02020603050405020304" pitchFamily="18" charset="0"/>
                <a:cs typeface="Times New Roman" panose="02020603050405020304" pitchFamily="18" charset="0"/>
              </a:rPr>
              <a:t>абсолютное большинство женщин (76%) ответили, что никогда не курили</a:t>
            </a:r>
          </a:p>
          <a:p>
            <a:pPr>
              <a:buClr>
                <a:schemeClr val="accent1"/>
              </a:buClr>
            </a:pP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p>
            <a:pPr>
              <a:buClr>
                <a:schemeClr val="accent1"/>
              </a:buClr>
            </a:pPr>
            <a:r>
              <a:rPr lang="ru-RU" sz="1200" b="1" dirty="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Отношение к введённым мерам против </a:t>
            </a:r>
            <a:r>
              <a:rPr lang="ru-RU" sz="1200" b="1" dirty="0" smtClean="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курения</a:t>
            </a:r>
            <a:endParaRPr lang="ru-RU" sz="1200" u="heavy" dirty="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endParaRP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В целом подавляющее большинство (83%) одобряют введенные  меры запрета курения в общественных местах, доля тех, кто не поддерживает  антитабачные меры, не превышает 10%.</a:t>
            </a: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Наибольшее одобрение получили запреты на курение на территориях образовательных учреждений (91%), в общественном транспорте (90%), в местах занятия спортом (90%) и культурных учреждениях (89%)</a:t>
            </a: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Опрошенные респонденты в большей степени поддерживают запрет рекламы табачной продукции, чем запрет на её выкладку в магазинах (80% и 67% соответственно)</a:t>
            </a:r>
          </a:p>
          <a:p>
            <a:pPr marL="0" indent="0">
              <a:buClr>
                <a:schemeClr val="accent1"/>
              </a:buClr>
              <a:buNone/>
            </a:pP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p>
            <a:pPr>
              <a:buClr>
                <a:schemeClr val="accent1"/>
              </a:buClr>
            </a:pPr>
            <a:r>
              <a:rPr lang="ru-RU" sz="1200" b="1" dirty="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Введение новых антитабачных </a:t>
            </a:r>
            <a:r>
              <a:rPr lang="ru-RU" sz="1200" b="1" dirty="0" smtClean="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мер</a:t>
            </a:r>
            <a:r>
              <a:rPr lang="ru-RU" sz="1200" u="heavy" dirty="0" smtClean="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 </a:t>
            </a:r>
            <a:endParaRPr lang="ru-RU" sz="1200" u="heavy" dirty="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endParaRP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Идею направить  часть средств от табачных акцизов  на социальные нужды поддерживают 84% опрошенных</a:t>
            </a: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Почти 2/3 опрошенных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поддерживает </a:t>
            </a:r>
            <a:r>
              <a:rPr lang="ru-RU" sz="1200" dirty="0">
                <a:solidFill>
                  <a:schemeClr val="tx2">
                    <a:lumMod val="75000"/>
                  </a:schemeClr>
                </a:solidFill>
                <a:latin typeface="Times New Roman" panose="02020603050405020304" pitchFamily="18" charset="0"/>
                <a:cs typeface="Times New Roman" panose="02020603050405020304" pitchFamily="18" charset="0"/>
              </a:rPr>
              <a:t>повышение цен на сигареты до цены, менее доступной детям</a:t>
            </a:r>
          </a:p>
          <a:p>
            <a:pPr marL="285750" indent="-285750">
              <a:buClr>
                <a:schemeClr val="accent1"/>
              </a:buClr>
              <a:buFont typeface="Wingdings" panose="05000000000000000000" pitchFamily="2" charset="2"/>
              <a:buChar char="§"/>
            </a:pP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p>
            <a:pPr>
              <a:buClr>
                <a:schemeClr val="accent1"/>
              </a:buClr>
            </a:pPr>
            <a:r>
              <a:rPr lang="ru-RU" sz="1200" b="1" dirty="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Мотивационные факторы отказа от </a:t>
            </a:r>
            <a:r>
              <a:rPr lang="ru-RU" sz="1200" b="1" dirty="0" smtClean="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курения</a:t>
            </a:r>
            <a:r>
              <a:rPr lang="ru-RU" sz="1200" u="heavy" dirty="0" smtClean="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rPr>
              <a:t> </a:t>
            </a:r>
            <a:endParaRPr lang="ru-RU" sz="1200" u="heavy" dirty="0">
              <a:solidFill>
                <a:schemeClr val="tx2">
                  <a:lumMod val="75000"/>
                </a:schemeClr>
              </a:solidFill>
              <a:uFill>
                <a:solidFill>
                  <a:schemeClr val="accent1"/>
                </a:solidFill>
              </a:uFill>
              <a:latin typeface="Times New Roman" panose="02020603050405020304" pitchFamily="18" charset="0"/>
              <a:cs typeface="Times New Roman" panose="02020603050405020304" pitchFamily="18" charset="0"/>
            </a:endParaRP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18% опрошенных после введения антитабачных мер стали курить меньше</a:t>
            </a:r>
          </a:p>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46% курящих участников исследования обозначили намерение снизить потребление сигарет или вовсе бросить курить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
            </a:r>
            <a:br>
              <a:rPr lang="ru-RU" sz="1200" dirty="0" smtClean="0">
                <a:solidFill>
                  <a:schemeClr val="tx2">
                    <a:lumMod val="75000"/>
                  </a:schemeClr>
                </a:solidFill>
                <a:latin typeface="Times New Roman" panose="02020603050405020304" pitchFamily="18" charset="0"/>
                <a:cs typeface="Times New Roman" panose="02020603050405020304" pitchFamily="18" charset="0"/>
              </a:rPr>
            </a:br>
            <a:r>
              <a:rPr lang="ru-RU" sz="1200" dirty="0" smtClean="0">
                <a:solidFill>
                  <a:schemeClr val="tx2">
                    <a:lumMod val="75000"/>
                  </a:schemeClr>
                </a:solidFill>
                <a:latin typeface="Times New Roman" panose="02020603050405020304" pitchFamily="18" charset="0"/>
                <a:cs typeface="Times New Roman" panose="02020603050405020304" pitchFamily="18" charset="0"/>
              </a:rPr>
              <a:t>в </a:t>
            </a:r>
            <a:r>
              <a:rPr lang="ru-RU" sz="1200" dirty="0">
                <a:solidFill>
                  <a:schemeClr val="tx2">
                    <a:lumMod val="75000"/>
                  </a:schemeClr>
                </a:solidFill>
                <a:latin typeface="Times New Roman" panose="02020603050405020304" pitchFamily="18" charset="0"/>
                <a:cs typeface="Times New Roman" panose="02020603050405020304" pitchFamily="18" charset="0"/>
              </a:rPr>
              <a:t>случае подорожании пачки сигарет на 100 рублей</a:t>
            </a:r>
          </a:p>
        </p:txBody>
      </p:sp>
    </p:spTree>
    <p:extLst>
      <p:ext uri="{BB962C8B-B14F-4D97-AF65-F5344CB8AC3E}">
        <p14:creationId xmlns:p14="http://schemas.microsoft.com/office/powerpoint/2010/main" xmlns="" val="4294387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Распространенность </a:t>
            </a:r>
            <a:r>
              <a:rPr lang="ru-RU" sz="2000" b="1" dirty="0" err="1">
                <a:solidFill>
                  <a:srgbClr val="1F497D">
                    <a:lumMod val="75000"/>
                  </a:srgbClr>
                </a:solidFill>
                <a:latin typeface="Times New Roman" pitchFamily="18" charset="0"/>
                <a:cs typeface="Times New Roman" pitchFamily="18" charset="0"/>
              </a:rPr>
              <a:t>табакокурения</a:t>
            </a:r>
            <a:endParaRPr lang="ru-RU" sz="2000" b="1" dirty="0">
              <a:solidFill>
                <a:srgbClr val="1F497D">
                  <a:lumMod val="75000"/>
                </a:srgbClr>
              </a:solidFill>
              <a:latin typeface="Times New Roman" pitchFamily="18" charset="0"/>
              <a:cs typeface="Times New Roman" pitchFamily="18" charset="0"/>
            </a:endParaRP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pic>
        <p:nvPicPr>
          <p:cNvPr id="9" name="Picture 2" descr="C:\Users\volgin_a\Documents\cigarro-10241.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flipH="1">
            <a:off x="3828" y="2558602"/>
            <a:ext cx="4560532" cy="367871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Диаграмма 9"/>
          <p:cNvGraphicFramePr/>
          <p:nvPr>
            <p:extLst>
              <p:ext uri="{D42A27DB-BD31-4B8C-83A1-F6EECF244321}">
                <p14:modId xmlns:p14="http://schemas.microsoft.com/office/powerpoint/2010/main" xmlns="" val="3047321745"/>
              </p:ext>
            </p:extLst>
          </p:nvPr>
        </p:nvGraphicFramePr>
        <p:xfrm>
          <a:off x="4572000" y="1844823"/>
          <a:ext cx="4536504" cy="4376519"/>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3" descr="C:\Users\volgin_a\Downloads\cigarette_PNG4755.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6892976" y="2594324"/>
            <a:ext cx="2058812" cy="205881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 y="2420888"/>
            <a:ext cx="4568193" cy="400110"/>
          </a:xfrm>
          <a:prstGeom prst="rect">
            <a:avLst/>
          </a:prstGeom>
          <a:noFill/>
        </p:spPr>
        <p:txBody>
          <a:bodyPr wrap="square" rtlCol="0">
            <a:spAutoFit/>
          </a:bodyPr>
          <a:lstStyle/>
          <a:p>
            <a:pPr algn="ctr"/>
            <a:r>
              <a:rPr lang="ru-RU" sz="2000" dirty="0" smtClean="0">
                <a:solidFill>
                  <a:schemeClr val="tx2">
                    <a:lumMod val="75000"/>
                  </a:schemeClr>
                </a:solidFill>
                <a:latin typeface="Times New Roman" panose="02020603050405020304" pitchFamily="18" charset="0"/>
                <a:cs typeface="Times New Roman" panose="02020603050405020304" pitchFamily="18" charset="0"/>
              </a:rPr>
              <a:t>Никогда не курили  </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7884368" y="4139788"/>
            <a:ext cx="1286183" cy="369332"/>
          </a:xfrm>
          <a:prstGeom prst="rect">
            <a:avLst/>
          </a:prstGeom>
        </p:spPr>
        <p:txBody>
          <a:bodyPr wrap="square">
            <a:spAutoFit/>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Курящие</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4564361" y="4691236"/>
            <a:ext cx="430056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33855" y="5262693"/>
            <a:ext cx="1063112" cy="523220"/>
          </a:xfrm>
          <a:prstGeom prst="rect">
            <a:avLst/>
          </a:prstGeom>
          <a:noFill/>
        </p:spPr>
        <p:txBody>
          <a:bodyPr wrap="none" rtlCol="0">
            <a:spAutoFit/>
          </a:bodyP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Курили, </a:t>
            </a:r>
          </a:p>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но бросили</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8150380" y="4869160"/>
            <a:ext cx="641522" cy="523220"/>
          </a:xfrm>
          <a:prstGeom prst="rect">
            <a:avLst/>
          </a:prstGeom>
        </p:spPr>
        <p:txBody>
          <a:bodyPr wrap="none">
            <a:spAutoFit/>
          </a:bodyPr>
          <a:lstStyle/>
          <a:p>
            <a:r>
              <a:rPr lang="ru-RU" sz="28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8</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0" y="1844824"/>
            <a:ext cx="4564361" cy="769441"/>
          </a:xfrm>
          <a:prstGeom prst="rect">
            <a:avLst/>
          </a:prstGeom>
        </p:spPr>
        <p:txBody>
          <a:bodyPr wrap="square">
            <a:spAutoFit/>
          </a:bodyPr>
          <a:lstStyle/>
          <a:p>
            <a:pPr algn="ctr"/>
            <a:r>
              <a:rPr lang="ru-RU" sz="4400" dirty="0" smtClean="0">
                <a:solidFill>
                  <a:schemeClr val="tx2">
                    <a:lumMod val="75000"/>
                  </a:schemeClr>
                </a:solidFill>
                <a:latin typeface="Times New Roman" panose="02020603050405020304" pitchFamily="18" charset="0"/>
                <a:cs typeface="Times New Roman" panose="02020603050405020304" pitchFamily="18" charset="0"/>
              </a:rPr>
              <a:t>58</a:t>
            </a:r>
            <a:r>
              <a:rPr lang="ru-RU" sz="3200"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32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200839" y="3765305"/>
            <a:ext cx="736099" cy="523220"/>
          </a:xfrm>
          <a:prstGeom prst="rect">
            <a:avLst/>
          </a:prstGeom>
        </p:spPr>
        <p:txBody>
          <a:bodyPr wrap="none">
            <a:spAutoFit/>
          </a:bodyPr>
          <a:lstStyle/>
          <a:p>
            <a:pPr algn="r"/>
            <a:r>
              <a:rPr lang="ru-RU" sz="2800" dirty="0" smtClean="0">
                <a:solidFill>
                  <a:schemeClr val="tx2">
                    <a:lumMod val="75000"/>
                  </a:schemeClr>
                </a:solidFill>
                <a:latin typeface="Times New Roman" panose="02020603050405020304" pitchFamily="18" charset="0"/>
                <a:cs typeface="Times New Roman" panose="02020603050405020304" pitchFamily="18" charset="0"/>
              </a:rPr>
              <a:t>34</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90828" y="836712"/>
            <a:ext cx="7710186" cy="1015663"/>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58% респондентов ответили, что никогда не курили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 (76% женщин дали такой ответ)</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Доля курящих респондентов составляет 34%, из них половина (17%) курит одну пачку в день или больше</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Курят 52% опрошенных мужчин и 19% женщин</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Больше всего курильщиков в возрасте от 35 до 44 лет – 43%. Курит 37% респондентов 18-24 лет и  40% опрошенных в возрасте 25-34 лет</a:t>
            </a:r>
          </a:p>
        </p:txBody>
      </p:sp>
      <p:pic>
        <p:nvPicPr>
          <p:cNvPr id="20" name="Picture 4" descr="C:\Users\volgin_a\Downloads\Smoke-butt-960x1439.jpg"/>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7248997" y="4725144"/>
            <a:ext cx="741762" cy="111187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xmlns="" val="3616570535"/>
              </p:ext>
            </p:extLst>
          </p:nvPr>
        </p:nvGraphicFramePr>
        <p:xfrm>
          <a:off x="4605649" y="1984646"/>
          <a:ext cx="1913514" cy="4032450"/>
        </p:xfrm>
        <a:graphic>
          <a:graphicData uri="http://schemas.openxmlformats.org/drawingml/2006/table">
            <a:tbl>
              <a:tblPr>
                <a:tableStyleId>{5C22544A-7EE6-4342-B048-85BDC9FD1C3A}</a:tableStyleId>
              </a:tblPr>
              <a:tblGrid>
                <a:gridCol w="1913514"/>
              </a:tblGrid>
              <a:tr h="672075">
                <a:tc>
                  <a:txBody>
                    <a:bodyPr/>
                    <a:lstStyle/>
                    <a:p>
                      <a:pPr algn="r" fontAlgn="ctr"/>
                      <a:r>
                        <a:rPr lang="ru-RU" sz="1100" u="none" strike="noStrike" dirty="0">
                          <a:effectLst/>
                        </a:rPr>
                        <a:t>Одна пачка в день или </a:t>
                      </a:r>
                      <a:r>
                        <a:rPr lang="ru-RU" sz="1100" u="none" strike="noStrike" dirty="0" smtClean="0">
                          <a:effectLst/>
                        </a:rPr>
                        <a:t>больше</a:t>
                      </a:r>
                      <a:endParaRPr lang="ru-RU" sz="11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2075">
                <a:tc>
                  <a:txBody>
                    <a:bodyPr/>
                    <a:lstStyle/>
                    <a:p>
                      <a:pPr algn="r" fontAlgn="ctr"/>
                      <a:r>
                        <a:rPr lang="ru-RU" sz="1100" u="none" strike="noStrike" dirty="0">
                          <a:effectLst/>
                        </a:rPr>
                        <a:t>Меньше пачки в день</a:t>
                      </a:r>
                      <a:endParaRPr lang="ru-RU" sz="11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2075">
                <a:tc>
                  <a:txBody>
                    <a:bodyPr/>
                    <a:lstStyle/>
                    <a:p>
                      <a:pPr algn="r" fontAlgn="ctr"/>
                      <a:r>
                        <a:rPr lang="ru-RU" sz="1100" u="none" strike="noStrike" dirty="0">
                          <a:effectLst/>
                        </a:rPr>
                        <a:t>Несколько </a:t>
                      </a:r>
                      <a:r>
                        <a:rPr lang="ru-RU" sz="1100" u="none" strike="noStrike" dirty="0" smtClean="0">
                          <a:effectLst/>
                        </a:rPr>
                        <a:t>сигарет</a:t>
                      </a:r>
                    </a:p>
                    <a:p>
                      <a:pPr algn="r" fontAlgn="ctr"/>
                      <a:r>
                        <a:rPr lang="ru-RU" sz="1100" u="none" strike="noStrike" dirty="0" smtClean="0">
                          <a:effectLst/>
                        </a:rPr>
                        <a:t> </a:t>
                      </a:r>
                      <a:r>
                        <a:rPr lang="ru-RU" sz="1100" u="none" strike="noStrike" dirty="0">
                          <a:effectLst/>
                        </a:rPr>
                        <a:t>почти каждый день</a:t>
                      </a:r>
                      <a:endParaRPr lang="ru-RU" sz="11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2075">
                <a:tc>
                  <a:txBody>
                    <a:bodyPr/>
                    <a:lstStyle/>
                    <a:p>
                      <a:pPr algn="r" fontAlgn="ctr"/>
                      <a:r>
                        <a:rPr lang="ru-RU" sz="1100" u="none" strike="noStrike" dirty="0">
                          <a:effectLst/>
                        </a:rPr>
                        <a:t>Несколько сигарет </a:t>
                      </a:r>
                      <a:endParaRPr lang="ru-RU" sz="1100" u="none" strike="noStrike" dirty="0" smtClean="0">
                        <a:effectLst/>
                      </a:endParaRPr>
                    </a:p>
                    <a:p>
                      <a:pPr algn="r" fontAlgn="ctr"/>
                      <a:r>
                        <a:rPr lang="ru-RU" sz="1100" u="none" strike="noStrike" dirty="0" smtClean="0">
                          <a:effectLst/>
                        </a:rPr>
                        <a:t>в </a:t>
                      </a:r>
                      <a:r>
                        <a:rPr lang="ru-RU" sz="1100" u="none" strike="noStrike" dirty="0">
                          <a:effectLst/>
                        </a:rPr>
                        <a:t>неделю или в месяц</a:t>
                      </a:r>
                      <a:endParaRPr lang="ru-RU" sz="11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2075">
                <a:tc>
                  <a:txBody>
                    <a:bodyPr/>
                    <a:lstStyle/>
                    <a:p>
                      <a:pPr algn="r" fontAlgn="b"/>
                      <a:r>
                        <a:rPr lang="ru-RU" sz="1100" u="none" strike="noStrike" dirty="0">
                          <a:effectLst/>
                        </a:rPr>
                        <a:t>Бросил курить </a:t>
                      </a:r>
                      <a:endParaRPr lang="ru-RU" sz="1100" u="none" strike="noStrike" dirty="0" smtClean="0">
                        <a:effectLst/>
                      </a:endParaRPr>
                    </a:p>
                    <a:p>
                      <a:pPr algn="r" fontAlgn="b"/>
                      <a:r>
                        <a:rPr lang="ru-RU" sz="1100" u="none" strike="noStrike" dirty="0" smtClean="0">
                          <a:effectLst/>
                        </a:rPr>
                        <a:t>после </a:t>
                      </a:r>
                      <a:r>
                        <a:rPr lang="ru-RU" sz="1100" u="none" strike="noStrike" dirty="0">
                          <a:effectLst/>
                        </a:rPr>
                        <a:t>1 июня  2013 </a:t>
                      </a:r>
                      <a:r>
                        <a:rPr lang="ru-RU" sz="1100" u="none" strike="noStrike" dirty="0" smtClean="0">
                          <a:effectLst/>
                        </a:rPr>
                        <a:t>года*</a:t>
                      </a:r>
                      <a:endParaRPr lang="ru-RU" sz="11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72075">
                <a:tc>
                  <a:txBody>
                    <a:bodyPr/>
                    <a:lstStyle/>
                    <a:p>
                      <a:pPr algn="r" fontAlgn="b"/>
                      <a:r>
                        <a:rPr lang="ru-RU" sz="1100" u="none" strike="noStrike" dirty="0">
                          <a:effectLst/>
                        </a:rPr>
                        <a:t>Бросил </a:t>
                      </a:r>
                      <a:r>
                        <a:rPr lang="ru-RU" sz="1100" u="none" strike="noStrike" dirty="0" smtClean="0">
                          <a:effectLst/>
                        </a:rPr>
                        <a:t>курить</a:t>
                      </a:r>
                    </a:p>
                    <a:p>
                      <a:pPr algn="r" fontAlgn="b"/>
                      <a:r>
                        <a:rPr lang="ru-RU" sz="1100" u="none" strike="noStrike" dirty="0" smtClean="0">
                          <a:effectLst/>
                        </a:rPr>
                        <a:t> </a:t>
                      </a:r>
                      <a:r>
                        <a:rPr lang="ru-RU" sz="1100" u="none" strike="noStrike" dirty="0">
                          <a:effectLst/>
                        </a:rPr>
                        <a:t>раньше 1 июня  2013 года</a:t>
                      </a:r>
                      <a:endParaRPr lang="ru-RU" sz="1100" b="0" i="0" u="none" strike="noStrike" dirty="0">
                        <a:solidFill>
                          <a:srgbClr val="000000"/>
                        </a:solidFill>
                        <a:effectLst/>
                        <a:latin typeface="Times New Roman"/>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54686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33382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Отношение к введенным мерам против курения</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xmlns="" val="3938769255"/>
              </p:ext>
            </p:extLst>
          </p:nvPr>
        </p:nvGraphicFramePr>
        <p:xfrm>
          <a:off x="8220744" y="1952282"/>
          <a:ext cx="671736" cy="3990802"/>
        </p:xfrm>
        <a:graphic>
          <a:graphicData uri="http://schemas.openxmlformats.org/drawingml/2006/table">
            <a:tbl>
              <a:tblPr firstRow="1" bandRow="1">
                <a:tableStyleId>{5C22544A-7EE6-4342-B048-85BDC9FD1C3A}</a:tableStyleId>
              </a:tblPr>
              <a:tblGrid>
                <a:gridCol w="671736"/>
              </a:tblGrid>
              <a:tr h="395093">
                <a:tc>
                  <a:txBody>
                    <a:bodyPr/>
                    <a:lstStyle/>
                    <a:p>
                      <a:pPr algn="ctr" fontAlgn="t"/>
                      <a:r>
                        <a:rPr lang="ru-RU" sz="1400" b="1" i="1" u="none" strike="noStrike" dirty="0" smtClean="0">
                          <a:solidFill>
                            <a:schemeClr val="tx1"/>
                          </a:solidFill>
                          <a:effectLst/>
                          <a:latin typeface="+mn-lt"/>
                        </a:rPr>
                        <a:t>92</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92</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34965">
                <a:tc>
                  <a:txBody>
                    <a:bodyPr/>
                    <a:lstStyle/>
                    <a:p>
                      <a:pPr algn="ctr" fontAlgn="t"/>
                      <a:r>
                        <a:rPr lang="ru-RU" sz="1400" b="1" i="1" u="none" strike="noStrike" dirty="0" smtClean="0">
                          <a:solidFill>
                            <a:schemeClr val="tx1"/>
                          </a:solidFill>
                          <a:effectLst/>
                          <a:latin typeface="+mn-lt"/>
                        </a:rPr>
                        <a:t>91</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91</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91</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87</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85</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79</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76</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093">
                <a:tc>
                  <a:txBody>
                    <a:bodyPr/>
                    <a:lstStyle/>
                    <a:p>
                      <a:pPr algn="ctr" fontAlgn="t"/>
                      <a:r>
                        <a:rPr lang="ru-RU" sz="1400" b="1" i="1" u="none" strike="noStrike" dirty="0" smtClean="0">
                          <a:solidFill>
                            <a:schemeClr val="tx1"/>
                          </a:solidFill>
                          <a:effectLst/>
                          <a:latin typeface="+mn-lt"/>
                        </a:rPr>
                        <a:t>73</a:t>
                      </a:r>
                      <a:endParaRPr lang="ru-RU" sz="1400" b="1" i="1"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xmlns="" val="3830770922"/>
              </p:ext>
            </p:extLst>
          </p:nvPr>
        </p:nvGraphicFramePr>
        <p:xfrm>
          <a:off x="1803" y="1973997"/>
          <a:ext cx="3778109" cy="3960000"/>
        </p:xfrm>
        <a:graphic>
          <a:graphicData uri="http://schemas.openxmlformats.org/drawingml/2006/table">
            <a:tbl>
              <a:tblPr>
                <a:tableStyleId>{5C22544A-7EE6-4342-B048-85BDC9FD1C3A}</a:tableStyleId>
              </a:tblPr>
              <a:tblGrid>
                <a:gridCol w="3778109"/>
              </a:tblGrid>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образовательных учреждений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Городской общественный транспорт</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учреждений физкультуры и спорта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медицинских учреждений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учреждений культуры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Органы государственной и муниципальной власти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Вокзалы и аэропорты</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Рабочие места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Кафе, рестораны и бары</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Поезда дальнего следования</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Скругленный прямоугольник 10"/>
          <p:cNvSpPr/>
          <p:nvPr/>
        </p:nvSpPr>
        <p:spPr>
          <a:xfrm>
            <a:off x="162620" y="4385779"/>
            <a:ext cx="1846808" cy="1265912"/>
          </a:xfrm>
          <a:prstGeom prst="roundRect">
            <a:avLst>
              <a:gd name="adj" fmla="val 1959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p:nvPr>
            <p:extLst>
              <p:ext uri="{D42A27DB-BD31-4B8C-83A1-F6EECF244321}">
                <p14:modId xmlns:p14="http://schemas.microsoft.com/office/powerpoint/2010/main" xmlns="" val="338073146"/>
              </p:ext>
            </p:extLst>
          </p:nvPr>
        </p:nvGraphicFramePr>
        <p:xfrm>
          <a:off x="539552" y="1959307"/>
          <a:ext cx="8928992" cy="427809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90827" y="476672"/>
            <a:ext cx="8371427"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1200" dirty="0" smtClean="0">
                <a:solidFill>
                  <a:schemeClr val="tx2">
                    <a:lumMod val="75000"/>
                  </a:schemeClr>
                </a:solidFill>
                <a:latin typeface="Times New Roman" panose="02020603050405020304" pitchFamily="18" charset="0"/>
                <a:cs typeface="Times New Roman" panose="02020603050405020304" pitchFamily="18" charset="0"/>
              </a:rPr>
              <a:t>83%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респондентов поддерживают запрет курения в общественных местах</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Наибольшее одобрение среди опрошенных получили запреты на курение на территориях образовательных учреждений (91%), в общественном транспорте (90%), в местах занятия спортом (90%) и культурных учреждениях (89</a:t>
            </a:r>
            <a:r>
              <a:rPr lang="ru-RU" sz="1200" dirty="0">
                <a:solidFill>
                  <a:schemeClr val="tx2">
                    <a:lumMod val="75000"/>
                  </a:schemeClr>
                </a:solidFill>
                <a:latin typeface="Times New Roman" panose="02020603050405020304" pitchFamily="18" charset="0"/>
                <a:cs typeface="Times New Roman" panose="02020603050405020304" pitchFamily="18" charset="0"/>
              </a:rPr>
              <a:t>%).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 Несколько меньший уровень поддержки отмечен для запрет </a:t>
            </a:r>
            <a:r>
              <a:rPr lang="ru-RU" sz="1200" dirty="0">
                <a:solidFill>
                  <a:schemeClr val="tx2">
                    <a:lumMod val="75000"/>
                  </a:schemeClr>
                </a:solidFill>
                <a:latin typeface="Times New Roman" panose="02020603050405020304" pitchFamily="18" charset="0"/>
                <a:cs typeface="Times New Roman" panose="02020603050405020304" pitchFamily="18" charset="0"/>
              </a:rPr>
              <a:t>на курение в поездах дальнего следования (67</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sz="1200" dirty="0" smtClean="0">
              <a:solidFill>
                <a:schemeClr val="tx2">
                  <a:lumMod val="75000"/>
                </a:schemeClr>
              </a:solidFill>
              <a:latin typeface="Times New Roman" panose="02020603050405020304" pitchFamily="18" charset="0"/>
              <a:cs typeface="Times New Roman" panose="02020603050405020304" pitchFamily="18" charset="0"/>
            </a:endParaRP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Доля респондентов, выступающих против антитабачных мер,  составляет  всего лишь от  4 до 15%, за исключением запретов на курение в местах общественного питания и поездах дальнего следования (19% и 22% соответственно)</a:t>
            </a:r>
          </a:p>
        </p:txBody>
      </p:sp>
      <p:pic>
        <p:nvPicPr>
          <p:cNvPr id="14" name="Picture 2" descr="\\dc6\stagers$\remarket\Волгин Артем\Другое\Иконки\Кофе.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5960" y="5103487"/>
            <a:ext cx="396000" cy="39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descr="C:\Users\volgin_a\Downloads\bus.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51920" y="2418120"/>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C:\Users\volgin_a\Downloads\images (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42846" y="5536168"/>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7" descr="\\dc6\stagers$\remarket\Волгин Артем\Другое\Иконки\Образование.png"/>
          <p:cNvPicPr>
            <a:picLocks noChangeAspect="1" noChangeArrowheads="1"/>
          </p:cNvPicPr>
          <p:nvPr/>
        </p:nvPicPr>
        <p:blipFill>
          <a:blip r:embed="rId8" cstate="print">
            <a:biLevel thresh="75000"/>
            <a:extLst>
              <a:ext uri="{28A0092B-C50C-407E-A947-70E740481C1C}">
                <a14:useLocalDpi xmlns:a14="http://schemas.microsoft.com/office/drawing/2010/main" xmlns="" val="0"/>
              </a:ext>
            </a:extLst>
          </a:blip>
          <a:srcRect/>
          <a:stretch>
            <a:fillRect/>
          </a:stretch>
        </p:blipFill>
        <p:spPr bwMode="auto">
          <a:xfrm>
            <a:off x="3815960" y="2011472"/>
            <a:ext cx="396000" cy="39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dc6\stagers$\remarket\Волгин Артем\Другое\Иконки\Медицина.gif"/>
          <p:cNvPicPr>
            <a:picLocks noChangeAspect="1" noChangeArrowheads="1"/>
          </p:cNvPicPr>
          <p:nvPr/>
        </p:nvPicPr>
        <p:blipFill>
          <a:blip r:embed="rId9" cstate="print">
            <a:biLevel thresh="75000"/>
            <a:extLst>
              <a:ext uri="{28A0092B-C50C-407E-A947-70E740481C1C}">
                <a14:useLocalDpi xmlns:a14="http://schemas.microsoft.com/office/drawing/2010/main" xmlns="" val="0"/>
              </a:ext>
            </a:extLst>
          </a:blip>
          <a:srcRect/>
          <a:stretch>
            <a:fillRect/>
          </a:stretch>
        </p:blipFill>
        <p:spPr bwMode="auto">
          <a:xfrm>
            <a:off x="3833910" y="3186953"/>
            <a:ext cx="364603" cy="28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9" descr="C:\Users\volgin_a\Downloads\images.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77830" y="3569174"/>
            <a:ext cx="455277"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 descr="C:\Users\Stager\Downloads\elegant-briefcase_318-9797.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3791293" y="4732204"/>
            <a:ext cx="411993" cy="36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C:\Users\Stager\Downloads\moscow-kremlin_small.jpg"/>
          <p:cNvPicPr>
            <a:picLocks noChangeAspect="1" noChangeArrowheads="1"/>
          </p:cNvPicPr>
          <p:nvPr/>
        </p:nvPicPr>
        <p:blipFill>
          <a:blip r:embed="rId12" cstate="print">
            <a:biLevel thresh="50000"/>
            <a:extLst>
              <a:ext uri="{28A0092B-C50C-407E-A947-70E740481C1C}">
                <a14:useLocalDpi xmlns:a14="http://schemas.microsoft.com/office/drawing/2010/main" xmlns="" val="0"/>
              </a:ext>
            </a:extLst>
          </a:blip>
          <a:srcRect/>
          <a:stretch>
            <a:fillRect/>
          </a:stretch>
        </p:blipFill>
        <p:spPr bwMode="auto">
          <a:xfrm>
            <a:off x="3847147" y="3920815"/>
            <a:ext cx="340589"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5" descr="C:\Users\volgin_a\Downloads\20070629015340!Airport_symbol.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770374" y="4349507"/>
            <a:ext cx="476532" cy="36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16" descr="C:\Users\volgin_a\Downloads\images (1).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837195" y="2790900"/>
            <a:ext cx="360000"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8762255" y="1633081"/>
            <a:ext cx="346249" cy="4532309"/>
          </a:xfrm>
          <a:prstGeom prst="rect">
            <a:avLst/>
          </a:prstGeom>
          <a:noFill/>
        </p:spPr>
        <p:txBody>
          <a:bodyPr vert="vert" wrap="square" rtlCol="0">
            <a:spAutoFit/>
          </a:bodyPr>
          <a:lstStyle/>
          <a:p>
            <a:pPr algn="ctr"/>
            <a:r>
              <a:rPr lang="ru-RU" sz="1050" i="1" dirty="0" smtClean="0">
                <a:solidFill>
                  <a:schemeClr val="tx2">
                    <a:lumMod val="75000"/>
                  </a:schemeClr>
                </a:solidFill>
                <a:latin typeface="Times New Roman" panose="02020603050405020304" pitchFamily="18" charset="0"/>
                <a:cs typeface="Times New Roman" panose="02020603050405020304" pitchFamily="18" charset="0"/>
              </a:rPr>
              <a:t>Средний балл по 100-балльной шкале, где 100 – полностью поддерживаю</a:t>
            </a:r>
            <a:endParaRPr lang="ru-RU" sz="1050"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0" name="Правая круглая скобка 29"/>
          <p:cNvSpPr/>
          <p:nvPr/>
        </p:nvSpPr>
        <p:spPr>
          <a:xfrm>
            <a:off x="8645152" y="1964988"/>
            <a:ext cx="117103" cy="3960000"/>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0" y="1681033"/>
            <a:ext cx="9144000" cy="307777"/>
          </a:xfrm>
          <a:prstGeom prst="rect">
            <a:avLst/>
          </a:prstGeom>
          <a:noFill/>
        </p:spPr>
        <p:txBody>
          <a:bodyPr wrap="square" rtlCol="0">
            <a:spAutoFit/>
          </a:bodyPr>
          <a:lstStyle/>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Поддержка запрета на курение в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общественных </a:t>
            </a:r>
            <a:r>
              <a:rPr lang="ru-RU" sz="1400" b="1" dirty="0">
                <a:solidFill>
                  <a:schemeClr val="tx2">
                    <a:lumMod val="75000"/>
                  </a:schemeClr>
                </a:solidFill>
                <a:latin typeface="Times New Roman" panose="02020603050405020304" pitchFamily="18" charset="0"/>
                <a:cs typeface="Times New Roman" panose="02020603050405020304" pitchFamily="18" charset="0"/>
              </a:rPr>
              <a:t>местах</a:t>
            </a:r>
          </a:p>
        </p:txBody>
      </p:sp>
      <p:sp>
        <p:nvSpPr>
          <p:cNvPr id="32" name="Прямоугольник 31"/>
          <p:cNvSpPr/>
          <p:nvPr/>
        </p:nvSpPr>
        <p:spPr>
          <a:xfrm>
            <a:off x="113926" y="4389807"/>
            <a:ext cx="1950482" cy="1261884"/>
          </a:xfrm>
          <a:prstGeom prst="rect">
            <a:avLst/>
          </a:prstGeom>
        </p:spPr>
        <p:txBody>
          <a:bodyPr wrap="square">
            <a:spAutoFit/>
          </a:bodyPr>
          <a:lstStyle/>
          <a:p>
            <a:pPr algn="ctr"/>
            <a:endParaRPr lang="ru-RU" sz="1600" dirty="0" smtClean="0">
              <a:solidFill>
                <a:schemeClr val="tx2">
                  <a:lumMod val="75000"/>
                </a:schemeClr>
              </a:solidFill>
              <a:latin typeface="Times New Roman" panose="02020603050405020304" pitchFamily="18" charset="0"/>
              <a:cs typeface="Times New Roman" panose="02020603050405020304" pitchFamily="18" charset="0"/>
            </a:endParaRPr>
          </a:p>
          <a:p>
            <a:pPr algn="ctr"/>
            <a:endParaRPr lang="ru-RU" sz="1600" dirty="0">
              <a:solidFill>
                <a:schemeClr val="tx2">
                  <a:lumMod val="75000"/>
                </a:schemeClr>
              </a:solidFill>
              <a:latin typeface="Times New Roman" panose="02020603050405020304" pitchFamily="18" charset="0"/>
              <a:cs typeface="Times New Roman" panose="02020603050405020304" pitchFamily="18" charset="0"/>
            </a:endParaRPr>
          </a:p>
          <a:p>
            <a:pPr algn="ctr"/>
            <a:r>
              <a:rPr lang="ru-RU" sz="1100" dirty="0" smtClean="0">
                <a:solidFill>
                  <a:schemeClr val="tx2">
                    <a:lumMod val="75000"/>
                  </a:schemeClr>
                </a:solidFill>
                <a:latin typeface="Times New Roman" panose="02020603050405020304" pitchFamily="18" charset="0"/>
                <a:cs typeface="Times New Roman" panose="02020603050405020304" pitchFamily="18" charset="0"/>
              </a:rPr>
              <a:t>респондентов поддерживают введенные запреты на курение в общественных местах</a:t>
            </a:r>
            <a:endParaRPr lang="ru-RU" sz="11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276920" y="4666600"/>
            <a:ext cx="569387" cy="400110"/>
          </a:xfrm>
          <a:prstGeom prst="rect">
            <a:avLst/>
          </a:prstGeom>
          <a:noFill/>
        </p:spPr>
        <p:txBody>
          <a:bodyPr wrap="none" rtlCol="0">
            <a:spAutoFit/>
          </a:bodyPr>
          <a:lstStyle/>
          <a:p>
            <a:pPr marL="285750" indent="-285750">
              <a:buClr>
                <a:schemeClr val="accent1"/>
              </a:buClr>
              <a:buSzPct val="250000"/>
              <a:buFont typeface="Wingdings" panose="05000000000000000000" pitchFamily="2" charset="2"/>
              <a:buChar char="ü"/>
            </a:pPr>
            <a:r>
              <a:rPr lang="ru-RU" sz="2000" dirty="0" smtClean="0">
                <a:solidFill>
                  <a:schemeClr val="tx2">
                    <a:lumMod val="75000"/>
                  </a:schemeClr>
                </a:solidFill>
                <a:latin typeface="Times New Roman" panose="02020603050405020304" pitchFamily="18" charset="0"/>
                <a:cs typeface="Times New Roman" panose="02020603050405020304" pitchFamily="18" charset="0"/>
              </a:rPr>
              <a:t> </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622533" y="4389807"/>
            <a:ext cx="933269" cy="646331"/>
          </a:xfrm>
          <a:prstGeom prst="rect">
            <a:avLst/>
          </a:prstGeom>
        </p:spPr>
        <p:txBody>
          <a:bodyPr wrap="none">
            <a:spAutoFit/>
          </a:bodyPr>
          <a:lstStyle/>
          <a:p>
            <a:pPr algn="ctr"/>
            <a:r>
              <a:rPr lang="ru-RU" sz="3600" dirty="0">
                <a:solidFill>
                  <a:schemeClr val="tx2">
                    <a:lumMod val="75000"/>
                  </a:schemeClr>
                </a:solidFill>
                <a:latin typeface="Times New Roman" panose="02020603050405020304" pitchFamily="18" charset="0"/>
                <a:cs typeface="Times New Roman" panose="02020603050405020304" pitchFamily="18" charset="0"/>
              </a:rPr>
              <a:t> 83</a:t>
            </a:r>
            <a:r>
              <a:rPr lang="ru-RU" sz="1600" dirty="0">
                <a:solidFill>
                  <a:schemeClr val="tx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63210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rrowheads="1"/>
          </p:cNvPicPr>
          <p:nvPr/>
        </p:nvPicPr>
        <p:blipFill>
          <a:blip r:embed="rId3" cstate="print"/>
          <a:srcRect/>
          <a:stretch>
            <a:fillRect/>
          </a:stretch>
        </p:blipFill>
        <p:spPr bwMode="auto">
          <a:xfrm>
            <a:off x="0" y="598137"/>
            <a:ext cx="9144000" cy="6259863"/>
          </a:xfrm>
          <a:prstGeom prst="rect">
            <a:avLst/>
          </a:prstGeom>
          <a:noFill/>
          <a:ln w="12700">
            <a:noFill/>
            <a:miter lim="800000"/>
            <a:headEnd/>
            <a:tailEnd/>
          </a:ln>
        </p:spPr>
      </p:pic>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Табачная эпидемия в России до начала антитабачной кампании (2008-2009</a:t>
            </a:r>
            <a:r>
              <a:rPr lang="ru-RU" sz="2000" b="1" dirty="0" smtClean="0">
                <a:solidFill>
                  <a:srgbClr val="1F497D">
                    <a:lumMod val="75000"/>
                  </a:srgbClr>
                </a:solidFill>
                <a:latin typeface="Times New Roman" pitchFamily="18" charset="0"/>
                <a:cs typeface="Times New Roman" pitchFamily="18" charset="0"/>
              </a:rPr>
              <a:t>)</a:t>
            </a:r>
            <a:endParaRPr lang="ru-RU" sz="2000" b="1" dirty="0">
              <a:solidFill>
                <a:srgbClr val="1F497D">
                  <a:lumMod val="75000"/>
                </a:srgbClr>
              </a:solidFill>
              <a:latin typeface="Times New Roman" pitchFamily="18" charset="0"/>
              <a:cs typeface="Times New Roman" pitchFamily="18" charset="0"/>
            </a:endParaRP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13" name="Rectangle 6"/>
          <p:cNvSpPr>
            <a:spLocks noChangeArrowheads="1"/>
          </p:cNvSpPr>
          <p:nvPr/>
        </p:nvSpPr>
        <p:spPr bwMode="auto">
          <a:xfrm>
            <a:off x="107504" y="1726005"/>
            <a:ext cx="8534400" cy="400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342900" indent="-342900" eaLnBrk="0" hangingPunct="0">
              <a:defRPr b="1">
                <a:solidFill>
                  <a:schemeClr val="tx1"/>
                </a:solidFill>
                <a:latin typeface="Arial" charset="0"/>
                <a:cs typeface="Arial" charset="0"/>
              </a:defRPr>
            </a:lvl1pPr>
            <a:lvl2pPr marL="342900" indent="-34290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20000"/>
              </a:spcBef>
              <a:buClr>
                <a:srgbClr val="FF3300"/>
              </a:buClr>
              <a:buSzPct val="70000"/>
              <a:buFont typeface="Wingdings" pitchFamily="2" charset="2"/>
              <a:buChar char="q"/>
            </a:pPr>
            <a:r>
              <a:rPr lang="ru-RU" altLang="ru-RU" sz="2400" dirty="0" smtClean="0"/>
              <a:t> </a:t>
            </a:r>
            <a:r>
              <a:rPr lang="ru-RU" altLang="ru-RU" sz="2400" dirty="0" smtClean="0">
                <a:solidFill>
                  <a:srgbClr val="C00000"/>
                </a:solidFill>
              </a:rPr>
              <a:t>4</a:t>
            </a:r>
            <a:r>
              <a:rPr lang="en-US" altLang="ru-RU" sz="2400" dirty="0">
                <a:solidFill>
                  <a:srgbClr val="C00000"/>
                </a:solidFill>
              </a:rPr>
              <a:t>3,9</a:t>
            </a:r>
            <a:r>
              <a:rPr lang="ru-RU" altLang="ru-RU" sz="2400" dirty="0">
                <a:solidFill>
                  <a:srgbClr val="C00000"/>
                </a:solidFill>
              </a:rPr>
              <a:t>млн</a:t>
            </a:r>
            <a:r>
              <a:rPr lang="ru-RU" altLang="ru-RU" sz="2400" dirty="0" smtClean="0">
                <a:solidFill>
                  <a:srgbClr val="C00000"/>
                </a:solidFill>
              </a:rPr>
              <a:t>. </a:t>
            </a:r>
            <a:r>
              <a:rPr lang="ru-RU" altLang="ru-RU" sz="2400" dirty="0">
                <a:solidFill>
                  <a:schemeClr val="tx2">
                    <a:lumMod val="75000"/>
                  </a:schemeClr>
                </a:solidFill>
              </a:rPr>
              <a:t>взрослого населения</a:t>
            </a:r>
            <a:r>
              <a:rPr lang="ru-RU" altLang="ru-RU" sz="2400" dirty="0"/>
              <a:t> </a:t>
            </a:r>
            <a:r>
              <a:rPr lang="ru-RU" altLang="ru-RU" sz="2400" dirty="0" smtClean="0">
                <a:solidFill>
                  <a:srgbClr val="C00000"/>
                </a:solidFill>
              </a:rPr>
              <a:t>курит</a:t>
            </a:r>
            <a:r>
              <a:rPr lang="ru-RU" altLang="ru-RU" sz="2400" dirty="0" smtClean="0"/>
              <a:t> </a:t>
            </a:r>
            <a:r>
              <a:rPr lang="en-US" altLang="ru-RU" sz="2400" dirty="0" smtClean="0">
                <a:solidFill>
                  <a:srgbClr val="C00000"/>
                </a:solidFill>
              </a:rPr>
              <a:t>=</a:t>
            </a:r>
            <a:r>
              <a:rPr lang="ru-RU" altLang="ru-RU" sz="2400" dirty="0" smtClean="0">
                <a:solidFill>
                  <a:srgbClr val="C00000"/>
                </a:solidFill>
              </a:rPr>
              <a:t> 40%: </a:t>
            </a:r>
            <a:endParaRPr lang="en-US" altLang="ru-RU" sz="2400" dirty="0">
              <a:solidFill>
                <a:srgbClr val="C00000"/>
              </a:solidFill>
            </a:endParaRPr>
          </a:p>
          <a:p>
            <a:pPr lvl="1" eaLnBrk="1" hangingPunct="1">
              <a:spcBef>
                <a:spcPct val="20000"/>
              </a:spcBef>
              <a:buClr>
                <a:srgbClr val="FF3300"/>
              </a:buClr>
              <a:buSzPct val="70000"/>
              <a:buFont typeface="Wingdings" pitchFamily="2" charset="2"/>
              <a:buChar char="q"/>
            </a:pPr>
            <a:r>
              <a:rPr lang="ru-RU" altLang="ru-RU" sz="2000" dirty="0" smtClean="0">
                <a:solidFill>
                  <a:srgbClr val="C00000"/>
                </a:solidFill>
              </a:rPr>
              <a:t>Курит взрослых мужчин - </a:t>
            </a:r>
            <a:r>
              <a:rPr lang="en-US" altLang="ru-RU" sz="2000" dirty="0" smtClean="0">
                <a:solidFill>
                  <a:srgbClr val="C00000"/>
                </a:solidFill>
              </a:rPr>
              <a:t>60.2%</a:t>
            </a:r>
            <a:endParaRPr lang="ru-RU" altLang="ru-RU" sz="2000" dirty="0" smtClean="0">
              <a:solidFill>
                <a:srgbClr val="C00000"/>
              </a:solidFill>
            </a:endParaRPr>
          </a:p>
          <a:p>
            <a:pPr lvl="1" eaLnBrk="1" hangingPunct="1">
              <a:spcBef>
                <a:spcPct val="20000"/>
              </a:spcBef>
              <a:buClr>
                <a:srgbClr val="FF3300"/>
              </a:buClr>
              <a:buSzPct val="70000"/>
              <a:buFont typeface="Wingdings" pitchFamily="2" charset="2"/>
              <a:buChar char="q"/>
            </a:pPr>
            <a:r>
              <a:rPr lang="ru-RU" altLang="ru-RU" sz="2000" dirty="0" smtClean="0">
                <a:solidFill>
                  <a:srgbClr val="C00000"/>
                </a:solidFill>
              </a:rPr>
              <a:t>Курит взрослых женщин  -</a:t>
            </a:r>
            <a:r>
              <a:rPr lang="en-US" altLang="ru-RU" sz="2000" dirty="0" smtClean="0">
                <a:solidFill>
                  <a:srgbClr val="C00000"/>
                </a:solidFill>
              </a:rPr>
              <a:t> </a:t>
            </a:r>
            <a:r>
              <a:rPr lang="en-US" altLang="ru-RU" sz="2000" dirty="0">
                <a:solidFill>
                  <a:srgbClr val="C00000"/>
                </a:solidFill>
              </a:rPr>
              <a:t>21.7% </a:t>
            </a:r>
            <a:endParaRPr lang="ru-RU" altLang="ru-RU" sz="2000" dirty="0" smtClean="0">
              <a:solidFill>
                <a:srgbClr val="C00000"/>
              </a:solidFill>
            </a:endParaRPr>
          </a:p>
          <a:p>
            <a:pPr lvl="1" eaLnBrk="1" hangingPunct="1">
              <a:spcBef>
                <a:spcPct val="20000"/>
              </a:spcBef>
              <a:buClr>
                <a:srgbClr val="FF3300"/>
              </a:buClr>
              <a:buSzPct val="70000"/>
              <a:buFont typeface="Wingdings" pitchFamily="2" charset="2"/>
              <a:buChar char="q"/>
            </a:pPr>
            <a:r>
              <a:rPr lang="en-US" altLang="ru-RU" sz="2000" dirty="0">
                <a:solidFill>
                  <a:srgbClr val="C00000"/>
                </a:solidFill>
              </a:rPr>
              <a:t>330,000-400,000 </a:t>
            </a:r>
            <a:r>
              <a:rPr lang="ru-RU" altLang="ru-RU" sz="2000" dirty="0" smtClean="0">
                <a:solidFill>
                  <a:srgbClr val="C00000"/>
                </a:solidFill>
              </a:rPr>
              <a:t>смертей ежегодно </a:t>
            </a:r>
            <a:endParaRPr lang="en-US" altLang="ru-RU" sz="2000" dirty="0">
              <a:solidFill>
                <a:srgbClr val="C00000"/>
              </a:solidFill>
            </a:endParaRPr>
          </a:p>
          <a:p>
            <a:pPr eaLnBrk="1" hangingPunct="1">
              <a:spcBef>
                <a:spcPct val="20000"/>
              </a:spcBef>
              <a:buClr>
                <a:srgbClr val="FF3300"/>
              </a:buClr>
              <a:buSzPct val="70000"/>
              <a:buFont typeface="Wingdings" pitchFamily="2" charset="2"/>
              <a:buChar char="q"/>
            </a:pPr>
            <a:r>
              <a:rPr lang="en-US" altLang="ru-RU" sz="2000" dirty="0">
                <a:solidFill>
                  <a:srgbClr val="C00000"/>
                </a:solidFill>
              </a:rPr>
              <a:t>17% </a:t>
            </a:r>
            <a:r>
              <a:rPr lang="ru-RU" altLang="ru-RU" sz="2000" dirty="0" smtClean="0">
                <a:solidFill>
                  <a:srgbClr val="C00000"/>
                </a:solidFill>
              </a:rPr>
              <a:t>потерянных лет жизни связано с потреблением табака</a:t>
            </a:r>
          </a:p>
          <a:p>
            <a:pPr eaLnBrk="1" hangingPunct="1">
              <a:spcBef>
                <a:spcPct val="20000"/>
              </a:spcBef>
              <a:buClr>
                <a:srgbClr val="FF3300"/>
              </a:buClr>
              <a:buSzPct val="70000"/>
              <a:buFont typeface="Wingdings" pitchFamily="2" charset="2"/>
              <a:buChar char="q"/>
            </a:pPr>
            <a:r>
              <a:rPr lang="en-US" altLang="ru-RU" sz="2400" dirty="0" smtClean="0">
                <a:solidFill>
                  <a:schemeClr val="tx2">
                    <a:lumMod val="75000"/>
                  </a:schemeClr>
                </a:solidFill>
              </a:rPr>
              <a:t>86.4</a:t>
            </a:r>
            <a:r>
              <a:rPr lang="en-US" altLang="ru-RU" sz="2400" dirty="0">
                <a:solidFill>
                  <a:schemeClr val="tx2">
                    <a:lumMod val="75000"/>
                  </a:schemeClr>
                </a:solidFill>
              </a:rPr>
              <a:t>% </a:t>
            </a:r>
            <a:r>
              <a:rPr lang="ru-RU" altLang="ru-RU" sz="2400" dirty="0">
                <a:solidFill>
                  <a:schemeClr val="tx2">
                    <a:lumMod val="75000"/>
                  </a:schemeClr>
                </a:solidFill>
              </a:rPr>
              <a:t>курильщиков ежедневно выкуривают </a:t>
            </a:r>
            <a:r>
              <a:rPr lang="ru-RU" altLang="ru-RU" sz="2400" dirty="0" smtClean="0">
                <a:solidFill>
                  <a:schemeClr val="tx2">
                    <a:lumMod val="75000"/>
                  </a:schemeClr>
                </a:solidFill>
              </a:rPr>
              <a:t/>
            </a:r>
            <a:br>
              <a:rPr lang="ru-RU" altLang="ru-RU" sz="2400" dirty="0" smtClean="0">
                <a:solidFill>
                  <a:schemeClr val="tx2">
                    <a:lumMod val="75000"/>
                  </a:schemeClr>
                </a:solidFill>
              </a:rPr>
            </a:br>
            <a:r>
              <a:rPr lang="ru-RU" altLang="ru-RU" sz="2400" dirty="0" smtClean="0">
                <a:solidFill>
                  <a:schemeClr val="tx2">
                    <a:lumMod val="75000"/>
                  </a:schemeClr>
                </a:solidFill>
              </a:rPr>
              <a:t>в </a:t>
            </a:r>
            <a:r>
              <a:rPr lang="ru-RU" altLang="ru-RU" sz="2400" dirty="0">
                <a:solidFill>
                  <a:schemeClr val="tx2">
                    <a:lumMod val="75000"/>
                  </a:schemeClr>
                </a:solidFill>
              </a:rPr>
              <a:t>среднем 17 сигарет в </a:t>
            </a:r>
            <a:r>
              <a:rPr lang="ru-RU" altLang="ru-RU" sz="2400" dirty="0" smtClean="0">
                <a:solidFill>
                  <a:schemeClr val="tx2">
                    <a:lumMod val="75000"/>
                  </a:schemeClr>
                </a:solidFill>
              </a:rPr>
              <a:t>день</a:t>
            </a:r>
            <a:endParaRPr lang="en-US" altLang="ru-RU" sz="2400" dirty="0">
              <a:solidFill>
                <a:schemeClr val="tx2">
                  <a:lumMod val="75000"/>
                </a:schemeClr>
              </a:solidFill>
            </a:endParaRPr>
          </a:p>
          <a:p>
            <a:pPr eaLnBrk="1" hangingPunct="1">
              <a:spcBef>
                <a:spcPct val="20000"/>
              </a:spcBef>
              <a:buClr>
                <a:srgbClr val="FF3300"/>
              </a:buClr>
              <a:buSzPct val="70000"/>
              <a:buFont typeface="Wingdings" pitchFamily="2" charset="2"/>
              <a:buChar char="q"/>
            </a:pPr>
            <a:r>
              <a:rPr lang="en-US" altLang="ru-RU" sz="2400" dirty="0">
                <a:solidFill>
                  <a:schemeClr val="tx2">
                    <a:lumMod val="75000"/>
                  </a:schemeClr>
                </a:solidFill>
              </a:rPr>
              <a:t>34.9% </a:t>
            </a:r>
            <a:r>
              <a:rPr lang="ru-RU" altLang="ru-RU" sz="2400" dirty="0">
                <a:solidFill>
                  <a:schemeClr val="tx2">
                    <a:lumMod val="75000"/>
                  </a:schemeClr>
                </a:solidFill>
              </a:rPr>
              <a:t>взрослого населения подвержено воздействию вторичного дыма на рабочих местах </a:t>
            </a:r>
            <a:endParaRPr lang="en-US" altLang="ru-RU" sz="2400" dirty="0">
              <a:solidFill>
                <a:schemeClr val="tx2">
                  <a:lumMod val="75000"/>
                </a:schemeClr>
              </a:solidFill>
            </a:endParaRPr>
          </a:p>
          <a:p>
            <a:pPr lvl="1" eaLnBrk="1" hangingPunct="1">
              <a:spcBef>
                <a:spcPct val="20000"/>
              </a:spcBef>
              <a:buClr>
                <a:srgbClr val="FF3300"/>
              </a:buClr>
              <a:buSzPct val="70000"/>
              <a:buFont typeface="Wingdings" pitchFamily="2" charset="2"/>
              <a:buChar char="q"/>
            </a:pPr>
            <a:endParaRPr lang="en-US" altLang="ru-RU" sz="2400" dirty="0">
              <a:solidFill>
                <a:schemeClr val="tx2"/>
              </a:solidFill>
            </a:endParaRPr>
          </a:p>
        </p:txBody>
      </p:sp>
    </p:spTree>
    <p:extLst>
      <p:ext uri="{BB962C8B-B14F-4D97-AF65-F5344CB8AC3E}">
        <p14:creationId xmlns:p14="http://schemas.microsoft.com/office/powerpoint/2010/main" xmlns="" val="3786377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Отношение к введенным мерам против курения (продолжение)</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grpSp>
      <p:graphicFrame>
        <p:nvGraphicFramePr>
          <p:cNvPr id="9" name="Таблица 8"/>
          <p:cNvGraphicFramePr>
            <a:graphicFrameLocks noGrp="1"/>
          </p:cNvGraphicFramePr>
          <p:nvPr>
            <p:extLst>
              <p:ext uri="{D42A27DB-BD31-4B8C-83A1-F6EECF244321}">
                <p14:modId xmlns:p14="http://schemas.microsoft.com/office/powerpoint/2010/main" xmlns="" val="2986411534"/>
              </p:ext>
            </p:extLst>
          </p:nvPr>
        </p:nvGraphicFramePr>
        <p:xfrm>
          <a:off x="1803" y="2221414"/>
          <a:ext cx="3778109" cy="3960000"/>
        </p:xfrm>
        <a:graphic>
          <a:graphicData uri="http://schemas.openxmlformats.org/drawingml/2006/table">
            <a:tbl>
              <a:tblPr>
                <a:tableStyleId>{5C22544A-7EE6-4342-B048-85BDC9FD1C3A}</a:tableStyleId>
              </a:tblPr>
              <a:tblGrid>
                <a:gridCol w="3778109"/>
              </a:tblGrid>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образовательных учреждений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Городской общественный транспорт</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учреждений физкультуры и спорта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медицинских учреждений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Территории и помещения учреждений культуры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Органы государственной и муниципальной власти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Вокзалы и аэропорты</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Рабочие места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Кафе, рестораны и бары</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algn="r" fontAlgn="ctr"/>
                      <a:r>
                        <a:rPr lang="ru-RU" sz="1100" b="0" i="0" u="none" strike="noStrike" dirty="0">
                          <a:solidFill>
                            <a:schemeClr val="tx2">
                              <a:lumMod val="75000"/>
                            </a:schemeClr>
                          </a:solidFill>
                          <a:effectLst/>
                          <a:latin typeface="Times New Roman" panose="02020603050405020304" pitchFamily="18" charset="0"/>
                          <a:cs typeface="Times New Roman" panose="02020603050405020304" pitchFamily="18" charset="0"/>
                        </a:rPr>
                        <a:t>Поезда дальнего следования</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390827" y="836624"/>
            <a:ext cx="770966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Одобрение введенных мер заметно выше среди некурящих, но также стоит отметить, что и оценки курящих превышают негативные значения по запретам во всех обозначенных общественных местах</a:t>
            </a:r>
          </a:p>
        </p:txBody>
      </p:sp>
      <p:graphicFrame>
        <p:nvGraphicFramePr>
          <p:cNvPr id="11" name="Таблица 10"/>
          <p:cNvGraphicFramePr>
            <a:graphicFrameLocks noGrp="1"/>
          </p:cNvGraphicFramePr>
          <p:nvPr>
            <p:extLst>
              <p:ext uri="{D42A27DB-BD31-4B8C-83A1-F6EECF244321}">
                <p14:modId xmlns:p14="http://schemas.microsoft.com/office/powerpoint/2010/main" xmlns="" val="3591096155"/>
              </p:ext>
            </p:extLst>
          </p:nvPr>
        </p:nvGraphicFramePr>
        <p:xfrm>
          <a:off x="4283967" y="1861373"/>
          <a:ext cx="4176465" cy="4323982"/>
        </p:xfrm>
        <a:graphic>
          <a:graphicData uri="http://schemas.openxmlformats.org/drawingml/2006/table">
            <a:tbl>
              <a:tblPr firstRow="1" bandRow="1">
                <a:tableStyleId>{5C22544A-7EE6-4342-B048-85BDC9FD1C3A}</a:tableStyleId>
              </a:tblPr>
              <a:tblGrid>
                <a:gridCol w="1392155"/>
                <a:gridCol w="1392155"/>
                <a:gridCol w="1392155"/>
              </a:tblGrid>
              <a:tr h="423222">
                <a:tc>
                  <a:txBody>
                    <a:bodyPr/>
                    <a:lstStyle/>
                    <a:p>
                      <a:pPr algn="ctr"/>
                      <a:r>
                        <a:rPr lang="ru-RU" sz="1100" b="0" dirty="0" smtClean="0">
                          <a:solidFill>
                            <a:schemeClr val="tx2">
                              <a:lumMod val="75000"/>
                            </a:schemeClr>
                          </a:solidFill>
                        </a:rPr>
                        <a:t>Курящие </a:t>
                      </a:r>
                    </a:p>
                    <a:p>
                      <a:pPr algn="ctr"/>
                      <a:r>
                        <a:rPr lang="ru-RU" sz="1100" b="0" dirty="0" smtClean="0">
                          <a:solidFill>
                            <a:schemeClr val="tx2">
                              <a:lumMod val="75000"/>
                            </a:schemeClr>
                          </a:solidFill>
                        </a:rPr>
                        <a:t>(</a:t>
                      </a:r>
                      <a:r>
                        <a:rPr lang="en-US" sz="1100" b="0" dirty="0" smtClean="0">
                          <a:solidFill>
                            <a:schemeClr val="tx2">
                              <a:lumMod val="75000"/>
                            </a:schemeClr>
                          </a:solidFill>
                        </a:rPr>
                        <a:t>n=545)</a:t>
                      </a:r>
                      <a:endParaRPr lang="ru-RU" sz="1100" b="0" dirty="0">
                        <a:solidFill>
                          <a:schemeClr val="tx2">
                            <a:lumMod val="75000"/>
                          </a:schemeClr>
                        </a:solidFill>
                      </a:endParaRPr>
                    </a:p>
                  </a:txBody>
                  <a:tcPr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100" b="0" dirty="0" smtClean="0">
                          <a:solidFill>
                            <a:schemeClr val="tx2">
                              <a:lumMod val="75000"/>
                            </a:schemeClr>
                          </a:solidFill>
                        </a:rPr>
                        <a:t>Курили,</a:t>
                      </a:r>
                      <a:r>
                        <a:rPr lang="ru-RU" sz="1100" b="0" baseline="0" dirty="0" smtClean="0">
                          <a:solidFill>
                            <a:schemeClr val="tx2">
                              <a:lumMod val="75000"/>
                            </a:schemeClr>
                          </a:solidFill>
                        </a:rPr>
                        <a:t> но бросили</a:t>
                      </a:r>
                      <a:endParaRPr lang="en-US" sz="1100" b="0" baseline="0" dirty="0" smtClean="0">
                        <a:solidFill>
                          <a:schemeClr val="tx2">
                            <a:lumMod val="75000"/>
                          </a:schemeClr>
                        </a:solidFill>
                      </a:endParaRPr>
                    </a:p>
                    <a:p>
                      <a:pPr algn="ctr"/>
                      <a:r>
                        <a:rPr lang="en-US" sz="1100" b="0" baseline="0" dirty="0" smtClean="0">
                          <a:solidFill>
                            <a:schemeClr val="tx2">
                              <a:lumMod val="75000"/>
                            </a:schemeClr>
                          </a:solidFill>
                        </a:rPr>
                        <a:t>(n=129)</a:t>
                      </a:r>
                      <a:endParaRPr lang="ru-RU" sz="1100" b="0" dirty="0">
                        <a:solidFill>
                          <a:schemeClr val="tx2">
                            <a:lumMod val="75000"/>
                          </a:schemeClr>
                        </a:solidFill>
                      </a:endParaRPr>
                    </a:p>
                  </a:txBody>
                  <a:tcPr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100" b="0" dirty="0" smtClean="0">
                          <a:solidFill>
                            <a:schemeClr val="tx2">
                              <a:lumMod val="75000"/>
                            </a:schemeClr>
                          </a:solidFill>
                        </a:rPr>
                        <a:t>Никогда не курили</a:t>
                      </a:r>
                      <a:endParaRPr lang="en-US" sz="1100" b="0" dirty="0" smtClean="0">
                        <a:solidFill>
                          <a:schemeClr val="tx2">
                            <a:lumMod val="75000"/>
                          </a:schemeClr>
                        </a:solidFill>
                      </a:endParaRPr>
                    </a:p>
                    <a:p>
                      <a:pPr algn="ctr"/>
                      <a:r>
                        <a:rPr lang="en-US" sz="1100" b="0" dirty="0" smtClean="0">
                          <a:solidFill>
                            <a:schemeClr val="tx2">
                              <a:lumMod val="75000"/>
                            </a:schemeClr>
                          </a:solidFill>
                        </a:rPr>
                        <a:t>(n=920)</a:t>
                      </a:r>
                      <a:endParaRPr lang="ru-RU" sz="1100" b="0" dirty="0">
                        <a:solidFill>
                          <a:schemeClr val="tx2">
                            <a:lumMod val="75000"/>
                          </a:schemeClr>
                        </a:solidFill>
                      </a:endParaRPr>
                    </a:p>
                  </a:txBody>
                  <a:tcPr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82%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4774">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94%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91%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78%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90%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72%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92%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83%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93%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a:solidFill>
                            <a:schemeClr val="tx2">
                              <a:lumMod val="75000"/>
                            </a:schemeClr>
                          </a:solidFill>
                          <a:effectLst/>
                          <a:latin typeface="+mn-lt"/>
                          <a:ea typeface="+mn-ea"/>
                          <a:cs typeface="+mn-cs"/>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88%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74%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832">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41%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0" i="0" u="none" strike="noStrike" kern="1200" dirty="0">
                          <a:solidFill>
                            <a:schemeClr val="tx2">
                              <a:lumMod val="75000"/>
                            </a:schemeClr>
                          </a:solidFill>
                          <a:effectLst/>
                          <a:latin typeface="+mn-lt"/>
                          <a:ea typeface="+mn-ea"/>
                          <a:cs typeface="+mn-cs"/>
                        </a:rPr>
                        <a:t>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r>
                        <a:rPr lang="ru-RU" sz="1200" b="1" i="0" u="none" strike="noStrike" kern="1200" dirty="0">
                          <a:solidFill>
                            <a:schemeClr val="tx2">
                              <a:lumMod val="75000"/>
                            </a:schemeClr>
                          </a:solidFill>
                          <a:effectLst/>
                          <a:latin typeface="+mn-lt"/>
                          <a:ea typeface="+mn-ea"/>
                          <a:cs typeface="+mn-cs"/>
                        </a:rPr>
                        <a:t>84%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2" name="TextBox 11"/>
          <p:cNvSpPr txBox="1"/>
          <p:nvPr/>
        </p:nvSpPr>
        <p:spPr>
          <a:xfrm>
            <a:off x="4132536" y="6181854"/>
            <a:ext cx="4471912" cy="415498"/>
          </a:xfrm>
          <a:prstGeom prst="rect">
            <a:avLst/>
          </a:prstGeom>
          <a:noFill/>
        </p:spPr>
        <p:txBody>
          <a:bodyPr vert="horz" wrap="square" rtlCol="0">
            <a:spAutoFit/>
          </a:bodyPr>
          <a:lstStyle/>
          <a:p>
            <a:pPr algn="ctr"/>
            <a:r>
              <a:rPr lang="ru-RU" sz="1050" i="1" dirty="0" smtClean="0">
                <a:solidFill>
                  <a:schemeClr val="tx2">
                    <a:lumMod val="75000"/>
                  </a:schemeClr>
                </a:solidFill>
                <a:latin typeface="Times New Roman" panose="02020603050405020304" pitchFamily="18" charset="0"/>
                <a:cs typeface="Times New Roman" panose="02020603050405020304" pitchFamily="18" charset="0"/>
              </a:rPr>
              <a:t>Доля респондентов, поддерживающих антитабачные меры </a:t>
            </a:r>
          </a:p>
          <a:p>
            <a:pPr algn="ctr"/>
            <a:r>
              <a:rPr lang="ru-RU" sz="1050" i="1" dirty="0" smtClean="0">
                <a:solidFill>
                  <a:schemeClr val="tx2">
                    <a:lumMod val="75000"/>
                  </a:schemeClr>
                </a:solidFill>
                <a:latin typeface="Times New Roman" panose="02020603050405020304" pitchFamily="18" charset="0"/>
                <a:cs typeface="Times New Roman" panose="02020603050405020304" pitchFamily="18" charset="0"/>
              </a:rPr>
              <a:t>(сумма ответов «полностью поддерживаю» и «скорее поддерживаю») </a:t>
            </a:r>
            <a:endParaRPr lang="ru-RU" sz="1050" i="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3" name="Picture 2" descr="\\dc6\stagers$\remarket\Волгин Артем\Другое\Иконки\Кофе.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5960" y="5350904"/>
            <a:ext cx="396000" cy="39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5" descr="C:\Users\volgin_a\Downloads\bu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51920" y="2665537"/>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C:\Users\volgin_a\Downloads\images (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42846" y="5783585"/>
            <a:ext cx="324000"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7" descr="\\dc6\stagers$\remarket\Волгин Артем\Другое\Иконки\Образование.png"/>
          <p:cNvPicPr>
            <a:picLocks noChangeAspect="1" noChangeArrowheads="1"/>
          </p:cNvPicPr>
          <p:nvPr/>
        </p:nvPicPr>
        <p:blipFill>
          <a:blip r:embed="rId7" cstate="print">
            <a:biLevel thresh="75000"/>
            <a:extLst>
              <a:ext uri="{28A0092B-C50C-407E-A947-70E740481C1C}">
                <a14:useLocalDpi xmlns:a14="http://schemas.microsoft.com/office/drawing/2010/main" xmlns="" val="0"/>
              </a:ext>
            </a:extLst>
          </a:blip>
          <a:srcRect/>
          <a:stretch>
            <a:fillRect/>
          </a:stretch>
        </p:blipFill>
        <p:spPr bwMode="auto">
          <a:xfrm>
            <a:off x="3815960" y="2258889"/>
            <a:ext cx="396000" cy="39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8" descr="\\dc6\stagers$\remarket\Волгин Артем\Другое\Иконки\Медицина.gif"/>
          <p:cNvPicPr>
            <a:picLocks noChangeAspect="1" noChangeArrowheads="1"/>
          </p:cNvPicPr>
          <p:nvPr/>
        </p:nvPicPr>
        <p:blipFill>
          <a:blip r:embed="rId8" cstate="print">
            <a:biLevel thresh="75000"/>
            <a:extLst>
              <a:ext uri="{28A0092B-C50C-407E-A947-70E740481C1C}">
                <a14:useLocalDpi xmlns:a14="http://schemas.microsoft.com/office/drawing/2010/main" xmlns="" val="0"/>
              </a:ext>
            </a:extLst>
          </a:blip>
          <a:srcRect/>
          <a:stretch>
            <a:fillRect/>
          </a:stretch>
        </p:blipFill>
        <p:spPr bwMode="auto">
          <a:xfrm>
            <a:off x="3833910" y="3434370"/>
            <a:ext cx="364603" cy="28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9" descr="C:\Users\volgin_a\Downloads\images.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77830" y="3816591"/>
            <a:ext cx="455277" cy="3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 descr="C:\Users\Stager\Downloads\elegant-briefcase_318-9797.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flipH="1">
            <a:off x="3791293" y="4979621"/>
            <a:ext cx="411993" cy="36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C:\Users\Stager\Downloads\moscow-kremlin_small.jpg"/>
          <p:cNvPicPr>
            <a:picLocks noChangeAspect="1" noChangeArrowheads="1"/>
          </p:cNvPicPr>
          <p:nvPr/>
        </p:nvPicPr>
        <p:blipFill>
          <a:blip r:embed="rId11" cstate="print">
            <a:biLevel thresh="50000"/>
            <a:extLst>
              <a:ext uri="{28A0092B-C50C-407E-A947-70E740481C1C}">
                <a14:useLocalDpi xmlns:a14="http://schemas.microsoft.com/office/drawing/2010/main" xmlns="" val="0"/>
              </a:ext>
            </a:extLst>
          </a:blip>
          <a:srcRect/>
          <a:stretch>
            <a:fillRect/>
          </a:stretch>
        </p:blipFill>
        <p:spPr bwMode="auto">
          <a:xfrm>
            <a:off x="3847147" y="4168232"/>
            <a:ext cx="340589"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5" descr="C:\Users\volgin_a\Downloads\20070629015340!Airport_symbol.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770374" y="4596924"/>
            <a:ext cx="476532" cy="36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16" descr="C:\Users\volgin_a\Downloads\images (1).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837195" y="3038317"/>
            <a:ext cx="360000" cy="3600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0" y="1501334"/>
            <a:ext cx="9144000" cy="307777"/>
          </a:xfrm>
          <a:prstGeom prst="rect">
            <a:avLst/>
          </a:prstGeom>
          <a:noFill/>
        </p:spPr>
        <p:txBody>
          <a:bodyPr wrap="square" rtlCol="0">
            <a:spAutoFit/>
          </a:bodyPr>
          <a:lstStyle/>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Поддержка запрета на курение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общественных местах (курящие и некурящие)</a:t>
            </a:r>
            <a:endParaRPr lang="ru-RU" sz="14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25749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Отношение к запрету рекламы и выкладки табачной продукции</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graphicFrame>
        <p:nvGraphicFramePr>
          <p:cNvPr id="9" name="Диаграмма 8"/>
          <p:cNvGraphicFramePr/>
          <p:nvPr>
            <p:extLst>
              <p:ext uri="{D42A27DB-BD31-4B8C-83A1-F6EECF244321}">
                <p14:modId xmlns:p14="http://schemas.microsoft.com/office/powerpoint/2010/main" xmlns="" val="3717712993"/>
              </p:ext>
            </p:extLst>
          </p:nvPr>
        </p:nvGraphicFramePr>
        <p:xfrm>
          <a:off x="-51453" y="1268684"/>
          <a:ext cx="9161466" cy="2816696"/>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Прямая соединительная линия 9"/>
          <p:cNvCxnSpPr/>
          <p:nvPr/>
        </p:nvCxnSpPr>
        <p:spPr>
          <a:xfrm>
            <a:off x="0" y="3788964"/>
            <a:ext cx="9144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934976"/>
            <a:ext cx="9144000" cy="307777"/>
          </a:xfrm>
          <a:prstGeom prst="rect">
            <a:avLst/>
          </a:prstGeom>
          <a:noFill/>
        </p:spPr>
        <p:txBody>
          <a:bodyPr wrap="square" rtlCol="0">
            <a:spAutoFit/>
          </a:bodyPr>
          <a:lstStyle/>
          <a:p>
            <a:pPr algn="ctr"/>
            <a:r>
              <a:rPr lang="ru-RU" sz="1400" b="1" dirty="0" smtClean="0"/>
              <a:t>Запрет рекламы табачной продукции </a:t>
            </a:r>
            <a:endParaRPr lang="ru-RU" sz="1400" b="1" dirty="0"/>
          </a:p>
        </p:txBody>
      </p:sp>
      <p:grpSp>
        <p:nvGrpSpPr>
          <p:cNvPr id="12" name="Группа 11"/>
          <p:cNvGrpSpPr/>
          <p:nvPr/>
        </p:nvGrpSpPr>
        <p:grpSpPr>
          <a:xfrm>
            <a:off x="303268" y="2016405"/>
            <a:ext cx="1440000" cy="1440000"/>
            <a:chOff x="386379" y="1891432"/>
            <a:chExt cx="1264448" cy="1260000"/>
          </a:xfrm>
          <a:effectLst>
            <a:outerShdw blurRad="50800" dist="38100" dir="2700000" algn="tl" rotWithShape="0">
              <a:prstClr val="black">
                <a:alpha val="40000"/>
              </a:prstClr>
            </a:outerShdw>
          </a:effectLst>
        </p:grpSpPr>
        <p:pic>
          <p:nvPicPr>
            <p:cNvPr id="13" name="Picture 2" descr="C:\Users\volgin_a\Downloads\896606_20061018174540 (1).gif"/>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2500" r="2500"/>
            <a:stretch/>
          </p:blipFill>
          <p:spPr bwMode="auto">
            <a:xfrm>
              <a:off x="390827" y="1891432"/>
              <a:ext cx="1260000" cy="1260000"/>
            </a:xfrm>
            <a:prstGeom prst="ellipse">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14" name="Знак запрета 13"/>
            <p:cNvSpPr/>
            <p:nvPr/>
          </p:nvSpPr>
          <p:spPr>
            <a:xfrm>
              <a:off x="386379" y="1891432"/>
              <a:ext cx="1260000" cy="1260000"/>
            </a:xfrm>
            <a:prstGeom prst="noSmoking">
              <a:avLst>
                <a:gd name="adj" fmla="val 1838"/>
              </a:avLst>
            </a:prstGeom>
            <a:solidFill>
              <a:srgbClr val="782C2A"/>
            </a:solidFill>
            <a:ln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5" name="TextBox 14"/>
          <p:cNvSpPr txBox="1"/>
          <p:nvPr/>
        </p:nvSpPr>
        <p:spPr>
          <a:xfrm>
            <a:off x="390827" y="764552"/>
            <a:ext cx="8429645"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В целом большинство опрошенных респондентов (80%) поддерживают запрет рекламы табачной продукции</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Среди курящих респондентов  доля одобряющих запрет  несколько меньше и составляет 69% против 86% среди некурящих</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67% опрошенных респондентов поддерживают запрет на выкладку табачных изделий</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Курящие респонденты в меньшей степени поддерживают данный запрет, чем некурящие (48% и 78% соответственно)</a:t>
            </a:r>
          </a:p>
          <a:p>
            <a:pPr marL="285750" indent="-285750">
              <a:buClr>
                <a:schemeClr val="accent1"/>
              </a:buClr>
            </a:pPr>
            <a:endParaRPr lang="ru-RU" sz="1200" dirty="0" smtClean="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086050" y="2504474"/>
            <a:ext cx="987770" cy="468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7" name="TextBox 16"/>
          <p:cNvSpPr txBox="1"/>
          <p:nvPr/>
        </p:nvSpPr>
        <p:spPr>
          <a:xfrm>
            <a:off x="5112944" y="2617580"/>
            <a:ext cx="987770" cy="350609"/>
          </a:xfrm>
          <a:prstGeom prst="rect">
            <a:avLst/>
          </a:prstGeom>
          <a:noFill/>
        </p:spPr>
        <p:txBody>
          <a:bodyPr wrap="none" rtlCol="0">
            <a:spAutoFit/>
          </a:bodyPr>
          <a:lstStyle/>
          <a:p>
            <a:pPr algn="ctr">
              <a:lnSpc>
                <a:spcPts val="1000"/>
              </a:lnSpc>
            </a:pPr>
            <a:r>
              <a:rPr lang="ru-RU" dirty="0" smtClean="0">
                <a:solidFill>
                  <a:schemeClr val="bg1"/>
                </a:solidFill>
              </a:rPr>
              <a:t>80%</a:t>
            </a:r>
          </a:p>
          <a:p>
            <a:pPr algn="ctr">
              <a:lnSpc>
                <a:spcPts val="1000"/>
              </a:lnSpc>
            </a:pPr>
            <a:r>
              <a:rPr lang="ru-RU" sz="1000" dirty="0" smtClean="0">
                <a:solidFill>
                  <a:schemeClr val="bg1"/>
                </a:solidFill>
              </a:rPr>
              <a:t>поддерживает</a:t>
            </a:r>
            <a:endParaRPr lang="ru-RU" sz="1000" dirty="0">
              <a:solidFill>
                <a:schemeClr val="bg1"/>
              </a:solidFill>
            </a:endParaRPr>
          </a:p>
        </p:txBody>
      </p:sp>
      <p:cxnSp>
        <p:nvCxnSpPr>
          <p:cNvPr id="18" name="Прямая соединительная линия 17"/>
          <p:cNvCxnSpPr/>
          <p:nvPr/>
        </p:nvCxnSpPr>
        <p:spPr>
          <a:xfrm flipH="1">
            <a:off x="4500056" y="2738474"/>
            <a:ext cx="576000" cy="0"/>
          </a:xfrm>
          <a:prstGeom prst="line">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6073820" y="2738474"/>
            <a:ext cx="576000"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9" y="3500932"/>
            <a:ext cx="655949" cy="276999"/>
          </a:xfrm>
          <a:prstGeom prst="rect">
            <a:avLst/>
          </a:prstGeom>
          <a:noFill/>
        </p:spPr>
        <p:txBody>
          <a:bodyPr wrap="none" rtlCol="0">
            <a:spAutoFit/>
          </a:bodyPr>
          <a:lstStyle/>
          <a:p>
            <a:r>
              <a:rPr lang="en-US" sz="1200" dirty="0" smtClean="0"/>
              <a:t>n=1600</a:t>
            </a:r>
            <a:endParaRPr lang="ru-RU" sz="1200" dirty="0"/>
          </a:p>
        </p:txBody>
      </p:sp>
      <p:grpSp>
        <p:nvGrpSpPr>
          <p:cNvPr id="21" name="Группа 20"/>
          <p:cNvGrpSpPr/>
          <p:nvPr/>
        </p:nvGrpSpPr>
        <p:grpSpPr>
          <a:xfrm>
            <a:off x="-51453" y="3420616"/>
            <a:ext cx="9195453" cy="2816696"/>
            <a:chOff x="-51453" y="3348684"/>
            <a:chExt cx="9195453" cy="2816696"/>
          </a:xfrm>
        </p:grpSpPr>
        <p:graphicFrame>
          <p:nvGraphicFramePr>
            <p:cNvPr id="25" name="Диаграмма 24"/>
            <p:cNvGraphicFramePr/>
            <p:nvPr>
              <p:extLst>
                <p:ext uri="{D42A27DB-BD31-4B8C-83A1-F6EECF244321}">
                  <p14:modId xmlns:p14="http://schemas.microsoft.com/office/powerpoint/2010/main" xmlns="" val="1188293932"/>
                </p:ext>
              </p:extLst>
            </p:nvPr>
          </p:nvGraphicFramePr>
          <p:xfrm>
            <a:off x="-51453" y="3348684"/>
            <a:ext cx="9161466" cy="2816696"/>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0" y="4014976"/>
              <a:ext cx="9144000" cy="307777"/>
            </a:xfrm>
            <a:prstGeom prst="rect">
              <a:avLst/>
            </a:prstGeom>
            <a:noFill/>
          </p:spPr>
          <p:txBody>
            <a:bodyPr wrap="square" rtlCol="0">
              <a:spAutoFit/>
            </a:bodyPr>
            <a:lstStyle/>
            <a:p>
              <a:pPr algn="ctr"/>
              <a:r>
                <a:rPr lang="ru-RU" sz="1400" b="1" dirty="0"/>
                <a:t>Запрет на выкладку табачных </a:t>
              </a:r>
              <a:r>
                <a:rPr lang="ru-RU" sz="1400" b="1" dirty="0" smtClean="0"/>
                <a:t>изделий.</a:t>
              </a:r>
              <a:endParaRPr lang="ru-RU" sz="1400" b="1" dirty="0"/>
            </a:p>
          </p:txBody>
        </p:sp>
        <p:grpSp>
          <p:nvGrpSpPr>
            <p:cNvPr id="29" name="Группа 11"/>
            <p:cNvGrpSpPr/>
            <p:nvPr/>
          </p:nvGrpSpPr>
          <p:grpSpPr>
            <a:xfrm>
              <a:off x="306110" y="4149108"/>
              <a:ext cx="1457298" cy="1440192"/>
              <a:chOff x="7542400" y="3445209"/>
              <a:chExt cx="1275136" cy="1260166"/>
            </a:xfrm>
            <a:solidFill>
              <a:srgbClr val="782C2A"/>
            </a:solidFill>
            <a:effectLst>
              <a:outerShdw blurRad="50800" dist="38100" dir="2700000" algn="tl" rotWithShape="0">
                <a:prstClr val="black">
                  <a:alpha val="40000"/>
                </a:prstClr>
              </a:outerShdw>
            </a:effectLst>
          </p:grpSpPr>
          <p:pic>
            <p:nvPicPr>
              <p:cNvPr id="30" name="Picture 4" descr="C:\Users\volgin_a\Downloads\Продажа-сигарет-Пермь.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990" r="990"/>
              <a:stretch/>
            </p:blipFill>
            <p:spPr bwMode="auto">
              <a:xfrm>
                <a:off x="7557536" y="3445209"/>
                <a:ext cx="1260000" cy="1260000"/>
              </a:xfrm>
              <a:prstGeom prst="ellipse">
                <a:avLst/>
              </a:prstGeom>
              <a:grpFill/>
              <a:extLst/>
            </p:spPr>
          </p:pic>
          <p:sp>
            <p:nvSpPr>
              <p:cNvPr id="31" name="Знак запрета 30"/>
              <p:cNvSpPr/>
              <p:nvPr/>
            </p:nvSpPr>
            <p:spPr>
              <a:xfrm>
                <a:off x="7542400" y="3445377"/>
                <a:ext cx="1260000" cy="1259998"/>
              </a:xfrm>
              <a:prstGeom prst="noSmoking">
                <a:avLst>
                  <a:gd name="adj" fmla="val 183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grpSp>
        <p:nvGrpSpPr>
          <p:cNvPr id="32" name="Группа 31"/>
          <p:cNvGrpSpPr/>
          <p:nvPr/>
        </p:nvGrpSpPr>
        <p:grpSpPr>
          <a:xfrm>
            <a:off x="4089176" y="4653092"/>
            <a:ext cx="1713376" cy="468000"/>
            <a:chOff x="4089176" y="2432542"/>
            <a:chExt cx="1713376" cy="468000"/>
          </a:xfrm>
        </p:grpSpPr>
        <p:grpSp>
          <p:nvGrpSpPr>
            <p:cNvPr id="33" name="Группа 18"/>
            <p:cNvGrpSpPr/>
            <p:nvPr/>
          </p:nvGrpSpPr>
          <p:grpSpPr>
            <a:xfrm>
              <a:off x="4089176" y="2432542"/>
              <a:ext cx="1380270" cy="468000"/>
              <a:chOff x="4089176" y="2432542"/>
              <a:chExt cx="1380270" cy="468000"/>
            </a:xfrm>
          </p:grpSpPr>
          <p:sp>
            <p:nvSpPr>
              <p:cNvPr id="35" name="Скругленный прямоугольник 34"/>
              <p:cNvSpPr/>
              <p:nvPr/>
            </p:nvSpPr>
            <p:spPr>
              <a:xfrm>
                <a:off x="4454782" y="2432542"/>
                <a:ext cx="987770" cy="468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36" name="TextBox 35"/>
              <p:cNvSpPr txBox="1"/>
              <p:nvPr/>
            </p:nvSpPr>
            <p:spPr>
              <a:xfrm>
                <a:off x="4481676" y="2545648"/>
                <a:ext cx="987770" cy="350609"/>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lnSpc>
                    <a:spcPts val="1000"/>
                  </a:lnSpc>
                </a:pPr>
                <a:r>
                  <a:rPr lang="en-US" dirty="0" smtClean="0">
                    <a:solidFill>
                      <a:schemeClr val="bg1"/>
                    </a:solidFill>
                  </a:rPr>
                  <a:t>67</a:t>
                </a:r>
                <a:r>
                  <a:rPr lang="ru-RU" dirty="0" smtClean="0">
                    <a:solidFill>
                      <a:schemeClr val="bg1"/>
                    </a:solidFill>
                  </a:rPr>
                  <a:t>%</a:t>
                </a:r>
              </a:p>
              <a:p>
                <a:pPr algn="ctr">
                  <a:lnSpc>
                    <a:spcPts val="1000"/>
                  </a:lnSpc>
                </a:pPr>
                <a:r>
                  <a:rPr lang="ru-RU" sz="1000" dirty="0" smtClean="0">
                    <a:solidFill>
                      <a:schemeClr val="bg1"/>
                    </a:solidFill>
                  </a:rPr>
                  <a:t>поддерживает</a:t>
                </a:r>
                <a:endParaRPr lang="ru-RU" sz="1000" dirty="0">
                  <a:solidFill>
                    <a:schemeClr val="bg1"/>
                  </a:solidFill>
                </a:endParaRPr>
              </a:p>
            </p:txBody>
          </p:sp>
          <p:cxnSp>
            <p:nvCxnSpPr>
              <p:cNvPr id="37" name="Прямая соединительная линия 36"/>
              <p:cNvCxnSpPr/>
              <p:nvPr/>
            </p:nvCxnSpPr>
            <p:spPr>
              <a:xfrm flipH="1">
                <a:off x="4089176" y="2666542"/>
                <a:ext cx="360000" cy="0"/>
              </a:xfrm>
              <a:prstGeom prst="line">
                <a:avLst/>
              </a:prstGeom>
              <a:ln>
                <a:headEnd type="none"/>
                <a:tailEnd type="oval"/>
              </a:ln>
            </p:spPr>
            <p:style>
              <a:lnRef idx="1">
                <a:schemeClr val="accent2"/>
              </a:lnRef>
              <a:fillRef idx="3">
                <a:schemeClr val="accent2"/>
              </a:fillRef>
              <a:effectRef idx="2">
                <a:schemeClr val="accent2"/>
              </a:effectRef>
              <a:fontRef idx="minor">
                <a:schemeClr val="lt1"/>
              </a:fontRef>
            </p:style>
          </p:cxnSp>
        </p:grpSp>
        <p:cxnSp>
          <p:nvCxnSpPr>
            <p:cNvPr id="34" name="Прямая соединительная линия 33"/>
            <p:cNvCxnSpPr/>
            <p:nvPr/>
          </p:nvCxnSpPr>
          <p:spPr>
            <a:xfrm flipH="1">
              <a:off x="5442552" y="2666542"/>
              <a:ext cx="360000" cy="0"/>
            </a:xfrm>
            <a:prstGeom prst="line">
              <a:avLst/>
            </a:prstGeom>
            <a:ln>
              <a:headEnd type="oval"/>
            </a:ln>
          </p:spPr>
          <p:style>
            <a:lnRef idx="1">
              <a:schemeClr val="accent2"/>
            </a:lnRef>
            <a:fillRef idx="3">
              <a:schemeClr val="accent2"/>
            </a:fillRef>
            <a:effectRef idx="2">
              <a:schemeClr val="accent2"/>
            </a:effectRef>
            <a:fontRef idx="minor">
              <a:schemeClr val="lt1"/>
            </a:fontRef>
          </p:style>
        </p:cxnSp>
      </p:grpSp>
    </p:spTree>
    <p:extLst>
      <p:ext uri="{BB962C8B-B14F-4D97-AF65-F5344CB8AC3E}">
        <p14:creationId xmlns:p14="http://schemas.microsoft.com/office/powerpoint/2010/main" xmlns="" val="2299656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Возможность введения новых антитабачных мер</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graphicFrame>
        <p:nvGraphicFramePr>
          <p:cNvPr id="9" name="Диаграмма 8"/>
          <p:cNvGraphicFramePr/>
          <p:nvPr>
            <p:extLst>
              <p:ext uri="{D42A27DB-BD31-4B8C-83A1-F6EECF244321}">
                <p14:modId xmlns:p14="http://schemas.microsoft.com/office/powerpoint/2010/main" xmlns="" val="1036963641"/>
              </p:ext>
            </p:extLst>
          </p:nvPr>
        </p:nvGraphicFramePr>
        <p:xfrm>
          <a:off x="-51453" y="1124816"/>
          <a:ext cx="9161466" cy="2816696"/>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Прямая соединительная линия 9"/>
          <p:cNvCxnSpPr/>
          <p:nvPr/>
        </p:nvCxnSpPr>
        <p:spPr>
          <a:xfrm>
            <a:off x="0" y="3645096"/>
            <a:ext cx="9144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791108"/>
            <a:ext cx="9144000" cy="307777"/>
          </a:xfrm>
          <a:prstGeom prst="rect">
            <a:avLst/>
          </a:prstGeom>
          <a:noFill/>
        </p:spPr>
        <p:txBody>
          <a:bodyPr wrap="square" rtlCol="0">
            <a:spAutoFit/>
          </a:bodyPr>
          <a:lstStyle/>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Повышение стоимости сигарет до цены, менее доступной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детям </a:t>
            </a:r>
            <a:endParaRPr lang="ru-RU"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2" name="Группа 11"/>
          <p:cNvGrpSpPr/>
          <p:nvPr/>
        </p:nvGrpSpPr>
        <p:grpSpPr>
          <a:xfrm>
            <a:off x="296749" y="1871203"/>
            <a:ext cx="1440000" cy="1440001"/>
            <a:chOff x="1475655" y="566751"/>
            <a:chExt cx="1260000" cy="1259999"/>
          </a:xfrm>
          <a:effectLst>
            <a:outerShdw blurRad="50800" dist="38100" dir="2700000" algn="tl" rotWithShape="0">
              <a:prstClr val="black">
                <a:alpha val="40000"/>
              </a:prstClr>
            </a:outerShdw>
          </a:effectLst>
        </p:grpSpPr>
        <p:grpSp>
          <p:nvGrpSpPr>
            <p:cNvPr id="13" name="Группа 12"/>
            <p:cNvGrpSpPr/>
            <p:nvPr/>
          </p:nvGrpSpPr>
          <p:grpSpPr>
            <a:xfrm>
              <a:off x="1475655" y="566751"/>
              <a:ext cx="1260000" cy="1259999"/>
              <a:chOff x="5874221" y="46732"/>
              <a:chExt cx="1260000" cy="1260000"/>
            </a:xfrm>
          </p:grpSpPr>
          <p:sp>
            <p:nvSpPr>
              <p:cNvPr id="15" name="Овал 14"/>
              <p:cNvSpPr/>
              <p:nvPr/>
            </p:nvSpPr>
            <p:spPr>
              <a:xfrm>
                <a:off x="5874221" y="46732"/>
                <a:ext cx="1260000" cy="1260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pic>
            <p:nvPicPr>
              <p:cNvPr id="16" name="Picture 4" descr="C:\Users\volgin_a\Downloads\cigarette-theme-vector-material_15-930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150990"/>
                <a:ext cx="890907" cy="1099633"/>
              </a:xfrm>
              <a:prstGeom prst="ellipse">
                <a:avLst/>
              </a:prstGeom>
              <a:noFill/>
              <a:extLst>
                <a:ext uri="{909E8E84-426E-40DD-AFC4-6F175D3DCCD1}">
                  <a14:hiddenFill xmlns:a14="http://schemas.microsoft.com/office/drawing/2010/main" xmlns="">
                    <a:solidFill>
                      <a:srgbClr val="FFFFFF"/>
                    </a:solidFill>
                  </a14:hiddenFill>
                </a:ext>
              </a:extLst>
            </p:spPr>
          </p:pic>
          <p:sp>
            <p:nvSpPr>
              <p:cNvPr id="17" name="Полилиния 16"/>
              <p:cNvSpPr/>
              <p:nvPr/>
            </p:nvSpPr>
            <p:spPr>
              <a:xfrm>
                <a:off x="6324600" y="632759"/>
                <a:ext cx="330200" cy="279400"/>
              </a:xfrm>
              <a:custGeom>
                <a:avLst/>
                <a:gdLst>
                  <a:gd name="connsiteX0" fmla="*/ 0 w 330200"/>
                  <a:gd name="connsiteY0" fmla="*/ 279400 h 279400"/>
                  <a:gd name="connsiteX1" fmla="*/ 114300 w 330200"/>
                  <a:gd name="connsiteY1" fmla="*/ 177800 h 279400"/>
                  <a:gd name="connsiteX2" fmla="*/ 165100 w 330200"/>
                  <a:gd name="connsiteY2" fmla="*/ 203200 h 279400"/>
                  <a:gd name="connsiteX3" fmla="*/ 190500 w 330200"/>
                  <a:gd name="connsiteY3" fmla="*/ 127000 h 279400"/>
                  <a:gd name="connsiteX4" fmla="*/ 228600 w 330200"/>
                  <a:gd name="connsiteY4" fmla="*/ 139700 h 279400"/>
                  <a:gd name="connsiteX5" fmla="*/ 292100 w 330200"/>
                  <a:gd name="connsiteY5" fmla="*/ 63500 h 279400"/>
                  <a:gd name="connsiteX6" fmla="*/ 304800 w 330200"/>
                  <a:gd name="connsiteY6" fmla="*/ 25400 h 279400"/>
                  <a:gd name="connsiteX7" fmla="*/ 330200 w 330200"/>
                  <a:gd name="connsiteY7"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00" h="279400">
                    <a:moveTo>
                      <a:pt x="0" y="279400"/>
                    </a:moveTo>
                    <a:cubicBezTo>
                      <a:pt x="83626" y="153961"/>
                      <a:pt x="32759" y="150620"/>
                      <a:pt x="114300" y="177800"/>
                    </a:cubicBezTo>
                    <a:cubicBezTo>
                      <a:pt x="118918" y="191655"/>
                      <a:pt x="126615" y="257079"/>
                      <a:pt x="165100" y="203200"/>
                    </a:cubicBezTo>
                    <a:cubicBezTo>
                      <a:pt x="180662" y="181413"/>
                      <a:pt x="190500" y="127000"/>
                      <a:pt x="190500" y="127000"/>
                    </a:cubicBezTo>
                    <a:cubicBezTo>
                      <a:pt x="203200" y="131233"/>
                      <a:pt x="215900" y="143933"/>
                      <a:pt x="228600" y="139700"/>
                    </a:cubicBezTo>
                    <a:cubicBezTo>
                      <a:pt x="245452" y="134083"/>
                      <a:pt x="283967" y="79767"/>
                      <a:pt x="292100" y="63500"/>
                    </a:cubicBezTo>
                    <a:cubicBezTo>
                      <a:pt x="298087" y="51526"/>
                      <a:pt x="297912" y="36879"/>
                      <a:pt x="304800" y="25400"/>
                    </a:cubicBezTo>
                    <a:cubicBezTo>
                      <a:pt x="310960" y="15133"/>
                      <a:pt x="321733" y="8467"/>
                      <a:pt x="330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V="1">
                <a:off x="6635750" y="826247"/>
                <a:ext cx="0" cy="2160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846159" y="1414065"/>
              <a:ext cx="426680" cy="188513"/>
            </a:xfrm>
            <a:prstGeom prst="rect">
              <a:avLst/>
            </a:prstGeom>
            <a:noFill/>
          </p:spPr>
          <p:txBody>
            <a:bodyPr wrap="none" rtlCol="0">
              <a:spAutoFit/>
            </a:bodyPr>
            <a:lstStyle/>
            <a:p>
              <a:r>
                <a:rPr lang="ru-RU" sz="800" b="1" dirty="0" smtClean="0">
                  <a:solidFill>
                    <a:schemeClr val="tx2">
                      <a:lumMod val="75000"/>
                    </a:schemeClr>
                  </a:solidFill>
                  <a:latin typeface="Times New Roman" panose="02020603050405020304" pitchFamily="18" charset="0"/>
                  <a:cs typeface="Times New Roman" panose="02020603050405020304" pitchFamily="18" charset="0"/>
                </a:rPr>
                <a:t>ЦЕНА</a:t>
              </a:r>
              <a:endParaRPr lang="ru-RU" sz="800" b="1" dirty="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9" name="TextBox 18"/>
          <p:cNvSpPr txBox="1"/>
          <p:nvPr/>
        </p:nvSpPr>
        <p:spPr>
          <a:xfrm>
            <a:off x="390828" y="764704"/>
            <a:ext cx="7710186" cy="830997"/>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ru-RU" sz="1200" dirty="0">
                <a:solidFill>
                  <a:schemeClr val="tx2">
                    <a:lumMod val="75000"/>
                  </a:schemeClr>
                </a:solidFill>
                <a:latin typeface="Times New Roman" panose="02020603050405020304" pitchFamily="18" charset="0"/>
                <a:cs typeface="Times New Roman" panose="02020603050405020304" pitchFamily="18" charset="0"/>
              </a:rPr>
              <a:t>Большинство опрошенных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(64%) </a:t>
            </a:r>
            <a:r>
              <a:rPr lang="ru-RU" sz="1200" dirty="0">
                <a:solidFill>
                  <a:schemeClr val="tx2">
                    <a:lumMod val="75000"/>
                  </a:schemeClr>
                </a:solidFill>
                <a:latin typeface="Times New Roman" panose="02020603050405020304" pitchFamily="18" charset="0"/>
                <a:cs typeface="Times New Roman" panose="02020603050405020304" pitchFamily="18" charset="0"/>
              </a:rPr>
              <a:t>поддерживают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повышение стоимости сигарет до цены, менее доступной детям, в том числе 40% курильщиков и 79% некурящих</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84% респондентов согласны направить часть средств от табачных акцизов на социальные нужды</a:t>
            </a:r>
          </a:p>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Высокий уровень поддержки идеи отмечен также среди курящих респондентов (76%)</a:t>
            </a:r>
          </a:p>
        </p:txBody>
      </p:sp>
      <p:sp>
        <p:nvSpPr>
          <p:cNvPr id="20" name="Скругленный прямоугольник 19"/>
          <p:cNvSpPr/>
          <p:nvPr/>
        </p:nvSpPr>
        <p:spPr>
          <a:xfrm>
            <a:off x="4259990" y="2360606"/>
            <a:ext cx="987770"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286884" y="2473712"/>
            <a:ext cx="987770" cy="350609"/>
          </a:xfrm>
          <a:prstGeom prst="rect">
            <a:avLst/>
          </a:prstGeom>
          <a:noFill/>
        </p:spPr>
        <p:txBody>
          <a:bodyPr wrap="none" rtlCol="0">
            <a:spAutoFit/>
          </a:bodyPr>
          <a:lstStyle/>
          <a:p>
            <a:pPr algn="ctr">
              <a:lnSpc>
                <a:spcPts val="1000"/>
              </a:lnSpc>
            </a:pPr>
            <a:r>
              <a:rPr lang="en-US" dirty="0" smtClean="0">
                <a:solidFill>
                  <a:schemeClr val="tx2">
                    <a:lumMod val="75000"/>
                  </a:schemeClr>
                </a:solidFill>
                <a:latin typeface="Times New Roman" panose="02020603050405020304" pitchFamily="18" charset="0"/>
                <a:cs typeface="Times New Roman" panose="02020603050405020304" pitchFamily="18" charset="0"/>
              </a:rPr>
              <a:t>64</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p>
          <a:p>
            <a:pPr algn="ctr">
              <a:lnSpc>
                <a:spcPts val="1000"/>
              </a:lnSpc>
            </a:pPr>
            <a:r>
              <a:rPr lang="ru-RU" sz="1000" dirty="0" smtClean="0">
                <a:solidFill>
                  <a:schemeClr val="tx2">
                    <a:lumMod val="75000"/>
                  </a:schemeClr>
                </a:solidFill>
                <a:latin typeface="Times New Roman" panose="02020603050405020304" pitchFamily="18" charset="0"/>
                <a:cs typeface="Times New Roman" panose="02020603050405020304" pitchFamily="18" charset="0"/>
              </a:rPr>
              <a:t>поддерживает</a:t>
            </a:r>
            <a:endParaRPr lang="ru-RU" sz="1000"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p:cNvCxnSpPr/>
          <p:nvPr/>
        </p:nvCxnSpPr>
        <p:spPr>
          <a:xfrm flipH="1">
            <a:off x="3934568" y="2594606"/>
            <a:ext cx="324000" cy="0"/>
          </a:xfrm>
          <a:prstGeom prst="line">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5247760" y="2594606"/>
            <a:ext cx="324000"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09" y="3357064"/>
            <a:ext cx="655949" cy="276999"/>
          </a:xfrm>
          <a:prstGeom prst="rect">
            <a:avLst/>
          </a:prstGeom>
          <a:noFill/>
        </p:spPr>
        <p:txBody>
          <a:bodyPr wrap="none" rtlCol="0">
            <a:spAutoFit/>
          </a:bodyPr>
          <a:lstStyle/>
          <a:p>
            <a:r>
              <a:rPr lang="en-US" sz="1200" dirty="0" smtClean="0">
                <a:solidFill>
                  <a:schemeClr val="tx2">
                    <a:lumMod val="75000"/>
                  </a:schemeClr>
                </a:solidFill>
                <a:latin typeface="Times New Roman" panose="02020603050405020304" pitchFamily="18" charset="0"/>
                <a:cs typeface="Times New Roman" panose="02020603050405020304" pitchFamily="18" charset="0"/>
              </a:rPr>
              <a:t>n=1600</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30" name="Группа 29"/>
          <p:cNvGrpSpPr/>
          <p:nvPr/>
        </p:nvGrpSpPr>
        <p:grpSpPr>
          <a:xfrm>
            <a:off x="-51453" y="3789124"/>
            <a:ext cx="9195453" cy="2816696"/>
            <a:chOff x="-51453" y="1188384"/>
            <a:chExt cx="9195453" cy="2816696"/>
          </a:xfrm>
        </p:grpSpPr>
        <p:graphicFrame>
          <p:nvGraphicFramePr>
            <p:cNvPr id="31" name="Диаграмма 30"/>
            <p:cNvGraphicFramePr/>
            <p:nvPr>
              <p:extLst>
                <p:ext uri="{D42A27DB-BD31-4B8C-83A1-F6EECF244321}">
                  <p14:modId xmlns:p14="http://schemas.microsoft.com/office/powerpoint/2010/main" xmlns="" val="3828994257"/>
                </p:ext>
              </p:extLst>
            </p:nvPr>
          </p:nvGraphicFramePr>
          <p:xfrm>
            <a:off x="-51453" y="1188384"/>
            <a:ext cx="9161466" cy="2816696"/>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p:cNvSpPr txBox="1"/>
            <p:nvPr/>
          </p:nvSpPr>
          <p:spPr>
            <a:xfrm>
              <a:off x="0" y="1854676"/>
              <a:ext cx="9144000" cy="307777"/>
            </a:xfrm>
            <a:prstGeom prst="rect">
              <a:avLst/>
            </a:prstGeom>
            <a:noFill/>
          </p:spPr>
          <p:txBody>
            <a:bodyPr wrap="square" rtlCol="0">
              <a:spAutoFit/>
            </a:bodyPr>
            <a:lstStyle/>
            <a:p>
              <a:pPr algn="ctr"/>
              <a:r>
                <a:rPr lang="ru-RU" sz="1400" b="1" dirty="0">
                  <a:solidFill>
                    <a:schemeClr val="tx2">
                      <a:lumMod val="75000"/>
                    </a:schemeClr>
                  </a:solidFill>
                  <a:latin typeface="Times New Roman" panose="02020603050405020304" pitchFamily="18" charset="0"/>
                  <a:cs typeface="Times New Roman" panose="02020603050405020304" pitchFamily="18" charset="0"/>
                </a:rPr>
                <a:t>Направление части денег от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табачных акцизов </a:t>
              </a:r>
              <a:r>
                <a:rPr lang="ru-RU" sz="1400" b="1" dirty="0">
                  <a:solidFill>
                    <a:schemeClr val="tx2">
                      <a:lumMod val="75000"/>
                    </a:schemeClr>
                  </a:solidFill>
                  <a:latin typeface="Times New Roman" panose="02020603050405020304" pitchFamily="18" charset="0"/>
                  <a:cs typeface="Times New Roman" panose="02020603050405020304" pitchFamily="18" charset="0"/>
                </a:rPr>
                <a:t>на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социальные нужды</a:t>
              </a:r>
              <a:endParaRPr lang="ru-RU" sz="1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5139442" y="2424174"/>
              <a:ext cx="987770"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5166336" y="2545648"/>
              <a:ext cx="987770" cy="350609"/>
            </a:xfrm>
            <a:prstGeom prst="rect">
              <a:avLst/>
            </a:prstGeom>
            <a:noFill/>
          </p:spPr>
          <p:txBody>
            <a:bodyPr wrap="none" rtlCol="0">
              <a:spAutoFit/>
            </a:bodyPr>
            <a:lstStyle/>
            <a:p>
              <a:pPr algn="ctr">
                <a:lnSpc>
                  <a:spcPts val="1000"/>
                </a:lnSpc>
              </a:pPr>
              <a:r>
                <a:rPr lang="ru-RU" dirty="0" smtClean="0">
                  <a:solidFill>
                    <a:schemeClr val="tx2">
                      <a:lumMod val="75000"/>
                    </a:schemeClr>
                  </a:solidFill>
                  <a:latin typeface="Times New Roman" panose="02020603050405020304" pitchFamily="18" charset="0"/>
                  <a:cs typeface="Times New Roman" panose="02020603050405020304" pitchFamily="18" charset="0"/>
                </a:rPr>
                <a:t>8</a:t>
              </a:r>
              <a:r>
                <a:rPr lang="en-US" dirty="0" smtClean="0">
                  <a:solidFill>
                    <a:schemeClr val="tx2">
                      <a:lumMod val="75000"/>
                    </a:schemeClr>
                  </a:solidFill>
                  <a:latin typeface="Times New Roman" panose="02020603050405020304" pitchFamily="18" charset="0"/>
                  <a:cs typeface="Times New Roman" panose="02020603050405020304" pitchFamily="18" charset="0"/>
                </a:rPr>
                <a:t>4</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p>
            <a:p>
              <a:pPr algn="ctr">
                <a:lnSpc>
                  <a:spcPts val="1000"/>
                </a:lnSpc>
              </a:pPr>
              <a:r>
                <a:rPr lang="ru-RU" sz="1000" dirty="0" smtClean="0">
                  <a:solidFill>
                    <a:schemeClr val="tx2">
                      <a:lumMod val="75000"/>
                    </a:schemeClr>
                  </a:solidFill>
                  <a:latin typeface="Times New Roman" panose="02020603050405020304" pitchFamily="18" charset="0"/>
                  <a:cs typeface="Times New Roman" panose="02020603050405020304" pitchFamily="18" charset="0"/>
                </a:rPr>
                <a:t>поддерживает</a:t>
              </a:r>
              <a:endParaRPr lang="ru-RU" sz="1000"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35" name="Прямая соединительная линия 34"/>
            <p:cNvCxnSpPr/>
            <p:nvPr/>
          </p:nvCxnSpPr>
          <p:spPr>
            <a:xfrm flipH="1">
              <a:off x="4499992" y="2658174"/>
              <a:ext cx="648000" cy="0"/>
            </a:xfrm>
            <a:prstGeom prst="line">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6127212" y="2658174"/>
              <a:ext cx="648000" cy="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nvGrpSpPr>
            <p:cNvPr id="37" name="Группа 2"/>
            <p:cNvGrpSpPr/>
            <p:nvPr/>
          </p:nvGrpSpPr>
          <p:grpSpPr>
            <a:xfrm>
              <a:off x="296047" y="1980632"/>
              <a:ext cx="1440000" cy="1440000"/>
              <a:chOff x="296047" y="1943139"/>
              <a:chExt cx="1440000" cy="1440000"/>
            </a:xfrm>
          </p:grpSpPr>
          <p:sp>
            <p:nvSpPr>
              <p:cNvPr id="38" name="Овал 37"/>
              <p:cNvSpPr/>
              <p:nvPr/>
            </p:nvSpPr>
            <p:spPr>
              <a:xfrm>
                <a:off x="296047" y="1943139"/>
                <a:ext cx="1440000" cy="1440000"/>
              </a:xfrm>
              <a:prstGeom prst="ellipse">
                <a:avLst/>
              </a:prstGeom>
              <a:solidFill>
                <a:schemeClr val="bg1"/>
              </a:solid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pic>
            <p:nvPicPr>
              <p:cNvPr id="39" name="Picture 3" descr="C:\Users\volgin_a\Documents\money (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4400" y="2060848"/>
                <a:ext cx="1229984" cy="1229984"/>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2620245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Мотивационные факторы отказа от курения</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graphicFrame>
        <p:nvGraphicFramePr>
          <p:cNvPr id="9" name="Диаграмма 8"/>
          <p:cNvGraphicFramePr/>
          <p:nvPr>
            <p:extLst>
              <p:ext uri="{D42A27DB-BD31-4B8C-83A1-F6EECF244321}">
                <p14:modId xmlns:p14="http://schemas.microsoft.com/office/powerpoint/2010/main" xmlns="" val="2844945381"/>
              </p:ext>
            </p:extLst>
          </p:nvPr>
        </p:nvGraphicFramePr>
        <p:xfrm>
          <a:off x="-108520" y="1639616"/>
          <a:ext cx="9252000" cy="288004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0" y="1331565"/>
            <a:ext cx="9144000" cy="307777"/>
          </a:xfrm>
          <a:prstGeom prst="rect">
            <a:avLst/>
          </a:prstGeom>
          <a:noFill/>
        </p:spPr>
        <p:txBody>
          <a:bodyPr wrap="square" rtlCol="0">
            <a:spAutoFit/>
          </a:bodyPr>
          <a:lstStyle/>
          <a:p>
            <a:pPr algn="ct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Действия респондентов в случае подорожания пачки сигарет на 100 рублей </a:t>
            </a:r>
            <a:endParaRPr lang="ru-RU" sz="14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1" name="Группа 10"/>
          <p:cNvGrpSpPr/>
          <p:nvPr/>
        </p:nvGrpSpPr>
        <p:grpSpPr>
          <a:xfrm>
            <a:off x="2954663" y="4511143"/>
            <a:ext cx="587606" cy="711777"/>
            <a:chOff x="2464036" y="3018124"/>
            <a:chExt cx="1171860" cy="1205284"/>
          </a:xfrm>
        </p:grpSpPr>
        <p:pic>
          <p:nvPicPr>
            <p:cNvPr id="12" name="Picture 2" descr="C:\Users\volgin_a\Downloads\siga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flipV="1">
              <a:off x="1951461" y="3530701"/>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3" name="Picture 2" descr="C:\Users\volgin_a\Downloads\siga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flipV="1">
              <a:off x="2131593" y="3530700"/>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4" name="Picture 2" descr="C:\Users\volgin_a\Downloads\siga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flipV="1">
              <a:off x="2943189" y="3530699"/>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5" name="Стрелка вправо 14"/>
            <p:cNvSpPr/>
            <p:nvPr/>
          </p:nvSpPr>
          <p:spPr>
            <a:xfrm>
              <a:off x="2953916" y="350100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6" name="Овал 15"/>
          <p:cNvSpPr/>
          <p:nvPr/>
        </p:nvSpPr>
        <p:spPr>
          <a:xfrm>
            <a:off x="5282534" y="4321939"/>
            <a:ext cx="1080000" cy="1080000"/>
          </a:xfrm>
          <a:prstGeom prst="ellipse">
            <a:avLst/>
          </a:prstGeom>
          <a:solidFill>
            <a:schemeClr val="bg1"/>
          </a:solidFill>
          <a:ln w="5715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pic>
        <p:nvPicPr>
          <p:cNvPr id="17" name="Picture 8" descr="C:\Users\volgin_a\Downloads\tie-round-bandit-2N.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73261" y="4229648"/>
            <a:ext cx="898545" cy="113332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Овал 17"/>
          <p:cNvSpPr/>
          <p:nvPr/>
        </p:nvSpPr>
        <p:spPr>
          <a:xfrm>
            <a:off x="6565372" y="4317205"/>
            <a:ext cx="1080000" cy="1080000"/>
          </a:xfrm>
          <a:prstGeom prst="ellipse">
            <a:avLst/>
          </a:prstGeom>
          <a:solidFill>
            <a:schemeClr val="bg1"/>
          </a:solidFill>
          <a:ln w="5715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9" name="Группа 18"/>
          <p:cNvGrpSpPr/>
          <p:nvPr/>
        </p:nvGrpSpPr>
        <p:grpSpPr>
          <a:xfrm>
            <a:off x="6618781" y="4510902"/>
            <a:ext cx="934575" cy="650744"/>
            <a:chOff x="4045024" y="4653136"/>
            <a:chExt cx="1918568" cy="1192253"/>
          </a:xfrm>
        </p:grpSpPr>
        <p:pic>
          <p:nvPicPr>
            <p:cNvPr id="20" name="Picture 11" descr="C:\Users\volgin_a\Downloads\EkonomSng-400-vnut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45024" y="4653136"/>
              <a:ext cx="1918568" cy="119225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31637" y="5243033"/>
              <a:ext cx="180631" cy="35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1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72937" y="5050284"/>
              <a:ext cx="328663" cy="192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8" name="Овал 27"/>
          <p:cNvSpPr/>
          <p:nvPr/>
        </p:nvSpPr>
        <p:spPr>
          <a:xfrm>
            <a:off x="1425769" y="4315162"/>
            <a:ext cx="1080000" cy="1080000"/>
          </a:xfrm>
          <a:prstGeom prst="ellipse">
            <a:avLst/>
          </a:prstGeom>
          <a:ln w="63500">
            <a:solidFill>
              <a:schemeClr val="accent1"/>
            </a:solidFill>
          </a:ln>
          <a:effectLst>
            <a:outerShdw blurRad="50800" dist="38100" algn="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sp>
        <p:nvSpPr>
          <p:cNvPr id="29" name="Овал 28"/>
          <p:cNvSpPr/>
          <p:nvPr/>
        </p:nvSpPr>
        <p:spPr>
          <a:xfrm>
            <a:off x="4000808" y="4323462"/>
            <a:ext cx="1080000" cy="1080000"/>
          </a:xfrm>
          <a:prstGeom prst="ellipse">
            <a:avLst/>
          </a:prstGeom>
          <a:solidFill>
            <a:schemeClr val="bg1"/>
          </a:solidFill>
          <a:ln w="5715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30" name="Группа 29"/>
          <p:cNvGrpSpPr>
            <a:grpSpLocks noChangeAspect="1"/>
          </p:cNvGrpSpPr>
          <p:nvPr/>
        </p:nvGrpSpPr>
        <p:grpSpPr>
          <a:xfrm>
            <a:off x="4216035" y="4478901"/>
            <a:ext cx="681682" cy="828000"/>
            <a:chOff x="5410932" y="725445"/>
            <a:chExt cx="890907" cy="1099634"/>
          </a:xfrm>
        </p:grpSpPr>
        <p:pic>
          <p:nvPicPr>
            <p:cNvPr id="31" name="Picture 4" descr="C:\Users\volgin_a\Downloads\cigarette-theme-vector-material_15-9306.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10932" y="725445"/>
              <a:ext cx="890907" cy="1099634"/>
            </a:xfrm>
            <a:prstGeom prst="ellipse">
              <a:avLst/>
            </a:prstGeom>
            <a:noFill/>
            <a:extLst>
              <a:ext uri="{909E8E84-426E-40DD-AFC4-6F175D3DCCD1}">
                <a14:hiddenFill xmlns:a14="http://schemas.microsoft.com/office/drawing/2010/main" xmlns="">
                  <a:solidFill>
                    <a:srgbClr val="FFFFFF"/>
                  </a:solidFill>
                </a14:hiddenFill>
              </a:ext>
            </a:extLst>
          </p:spPr>
        </p:pic>
        <p:pic>
          <p:nvPicPr>
            <p:cNvPr id="32" name="Picture 18" descr="\\dc6\stagers$\remarket\Волгин Артем\Другое\Иконки\Палец вниз.jpg"/>
            <p:cNvPicPr>
              <a:picLocks noChangeAspect="1" noChangeArrowheads="1"/>
            </p:cNvPicPr>
            <p:nvPr/>
          </p:nvPicPr>
          <p:blipFill>
            <a:blip r:embed="rId11"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90045" y="1224713"/>
              <a:ext cx="310458" cy="362698"/>
            </a:xfrm>
            <a:prstGeom prst="rect">
              <a:avLst/>
            </a:prstGeom>
            <a:noFill/>
            <a:extLst>
              <a:ext uri="{909E8E84-426E-40DD-AFC4-6F175D3DCCD1}">
                <a14:hiddenFill xmlns:a14="http://schemas.microsoft.com/office/drawing/2010/main" xmlns="">
                  <a:solidFill>
                    <a:srgbClr val="FFFFFF"/>
                  </a:solidFill>
                </a14:hiddenFill>
              </a:ext>
            </a:extLst>
          </p:spPr>
        </p:pic>
      </p:grpSp>
      <p:graphicFrame>
        <p:nvGraphicFramePr>
          <p:cNvPr id="33" name="Таблица 32"/>
          <p:cNvGraphicFramePr>
            <a:graphicFrameLocks noGrp="1"/>
          </p:cNvGraphicFramePr>
          <p:nvPr>
            <p:extLst>
              <p:ext uri="{D42A27DB-BD31-4B8C-83A1-F6EECF244321}">
                <p14:modId xmlns:p14="http://schemas.microsoft.com/office/powerpoint/2010/main" xmlns="" val="3962376380"/>
              </p:ext>
            </p:extLst>
          </p:nvPr>
        </p:nvGraphicFramePr>
        <p:xfrm>
          <a:off x="62390" y="5474171"/>
          <a:ext cx="9011096" cy="619125"/>
        </p:xfrm>
        <a:graphic>
          <a:graphicData uri="http://schemas.openxmlformats.org/drawingml/2006/table">
            <a:tbl>
              <a:tblPr>
                <a:tableStyleId>{5C22544A-7EE6-4342-B048-85BDC9FD1C3A}</a:tableStyleId>
              </a:tblPr>
              <a:tblGrid>
                <a:gridCol w="1250317"/>
                <a:gridCol w="1258574"/>
                <a:gridCol w="1300441"/>
                <a:gridCol w="1300441"/>
                <a:gridCol w="1300441"/>
                <a:gridCol w="1300441"/>
                <a:gridCol w="1300441"/>
              </a:tblGrid>
              <a:tr h="574551">
                <a:tc>
                  <a:txBody>
                    <a:bodyPr/>
                    <a:lstStyle/>
                    <a:p>
                      <a:pPr algn="ctr" fontAlgn="ctr"/>
                      <a:r>
                        <a:rPr lang="ru-RU" sz="1000" b="0" i="0" u="none" strike="noStrike" dirty="0">
                          <a:solidFill>
                            <a:srgbClr val="000000"/>
                          </a:solidFill>
                          <a:effectLst/>
                          <a:latin typeface="+mn-lt"/>
                        </a:rPr>
                        <a:t>Брошу курить</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mn-lt"/>
                        </a:rPr>
                        <a:t>Стану курить меньше/реже</a:t>
                      </a:r>
                      <a:endParaRPr lang="ru-RU" sz="10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mn-lt"/>
                        </a:rPr>
                        <a:t>Для меня ничего не изменится, буду курить, как и курил</a:t>
                      </a:r>
                    </a:p>
                    <a:p>
                      <a:pPr algn="ctr" fontAlgn="ctr"/>
                      <a:endParaRPr lang="ru-RU" sz="10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mn-lt"/>
                        </a:rPr>
                        <a:t>Перейду на самый дешевый табак</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mn-lt"/>
                        </a:rPr>
                        <a:t>Буду покупать </a:t>
                      </a:r>
                      <a:r>
                        <a:rPr lang="ru-RU" sz="1000" b="0" i="0" u="none" strike="noStrike" dirty="0">
                          <a:solidFill>
                            <a:srgbClr val="000000"/>
                          </a:solidFill>
                          <a:effectLst/>
                          <a:latin typeface="+mn-lt"/>
                        </a:rPr>
                        <a:t>из-под полы нелегальный товар</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mn-lt"/>
                        </a:rPr>
                        <a:t>Буду привозить сигареты из стран, где они стоят дешевле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mn-lt"/>
                        </a:rPr>
                        <a:t>Буду выращивать </a:t>
                      </a:r>
                    </a:p>
                    <a:p>
                      <a:pPr algn="ctr" fontAlgn="ctr"/>
                      <a:r>
                        <a:rPr lang="ru-RU" sz="1000" b="0" i="0" u="none" strike="noStrike" dirty="0" smtClean="0">
                          <a:solidFill>
                            <a:srgbClr val="000000"/>
                          </a:solidFill>
                          <a:effectLst/>
                          <a:latin typeface="+mn-lt"/>
                        </a:rPr>
                        <a:t>свой табак</a:t>
                      </a:r>
                      <a:endParaRPr lang="ru-RU" sz="1000" b="0" i="0" u="none" strike="noStrike" dirty="0">
                        <a:solidFill>
                          <a:srgbClr val="000000"/>
                        </a:solidFill>
                        <a:effectLst/>
                        <a:latin typeface="+mn-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4" name="TextBox 33"/>
          <p:cNvSpPr txBox="1"/>
          <p:nvPr/>
        </p:nvSpPr>
        <p:spPr>
          <a:xfrm>
            <a:off x="390828" y="764704"/>
            <a:ext cx="7710186"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ru-RU" sz="1200" dirty="0" smtClean="0">
                <a:solidFill>
                  <a:schemeClr val="tx2">
                    <a:lumMod val="75000"/>
                  </a:schemeClr>
                </a:solidFill>
                <a:latin typeface="Times New Roman" panose="02020603050405020304" pitchFamily="18" charset="0"/>
                <a:cs typeface="Times New Roman" panose="02020603050405020304" pitchFamily="18" charset="0"/>
              </a:rPr>
              <a:t>46% респондентов в случае подорожании пачки сигарет на 100 рублей либо бросят курить, либо станут курить меньше</a:t>
            </a:r>
          </a:p>
        </p:txBody>
      </p:sp>
      <p:sp>
        <p:nvSpPr>
          <p:cNvPr id="35" name="Овал 34"/>
          <p:cNvSpPr/>
          <p:nvPr/>
        </p:nvSpPr>
        <p:spPr>
          <a:xfrm>
            <a:off x="137008" y="4323462"/>
            <a:ext cx="1080000" cy="1080000"/>
          </a:xfrm>
          <a:prstGeom prst="ellipse">
            <a:avLst/>
          </a:prstGeom>
          <a:ln w="63500">
            <a:solidFill>
              <a:schemeClr val="accent1"/>
            </a:solidFill>
          </a:ln>
          <a:effectLst>
            <a:outerShdw blurRad="50800" dist="38100" algn="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pic>
        <p:nvPicPr>
          <p:cNvPr id="36" name="Picture 4" descr="C:\Users\volgin_a\Downloads\Smoke-butt-960x1439.jpg"/>
          <p:cNvPicPr>
            <a:picLocks noChangeAspect="1" noChangeArrowheads="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82584" y="4224071"/>
            <a:ext cx="690576" cy="1035146"/>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Овал 36"/>
          <p:cNvSpPr/>
          <p:nvPr/>
        </p:nvSpPr>
        <p:spPr>
          <a:xfrm>
            <a:off x="7857594" y="4317205"/>
            <a:ext cx="1080000" cy="1080000"/>
          </a:xfrm>
          <a:prstGeom prst="ellipse">
            <a:avLst/>
          </a:prstGeom>
          <a:solidFill>
            <a:schemeClr val="bg1"/>
          </a:solidFill>
          <a:ln w="5715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5985943" y="1900702"/>
            <a:ext cx="2952328" cy="1451194"/>
          </a:xfrm>
          <a:prstGeom prst="roundRect">
            <a:avLst>
              <a:gd name="adj" fmla="val 15606"/>
            </a:avLst>
          </a:prstGeom>
          <a:ln w="19050">
            <a:solidFill>
              <a:schemeClr val="bg1">
                <a:lumMod val="50000"/>
              </a:schemeClr>
            </a:solidFill>
            <a:prstDash val="solid"/>
          </a:ln>
        </p:spPr>
        <p:style>
          <a:lnRef idx="2">
            <a:schemeClr val="accent3"/>
          </a:lnRef>
          <a:fillRef idx="1">
            <a:schemeClr val="lt1"/>
          </a:fillRef>
          <a:effectRef idx="0">
            <a:schemeClr val="accent3"/>
          </a:effectRef>
          <a:fontRef idx="minor">
            <a:schemeClr val="dk1"/>
          </a:fontRef>
        </p:style>
        <p:txBody>
          <a:bodyPr rtlCol="0" anchor="ctr"/>
          <a:lstStyle/>
          <a:p>
            <a:pPr marL="171450" indent="-171450">
              <a:spcBef>
                <a:spcPts val="600"/>
              </a:spcBef>
              <a:buFont typeface="Wingdings" panose="05000000000000000000" pitchFamily="2" charset="2"/>
              <a:buChar char="ü"/>
            </a:pPr>
            <a:endParaRPr lang="ru-RU" sz="1000" i="1" dirty="0" smtClean="0">
              <a:solidFill>
                <a:schemeClr val="tx2">
                  <a:lumMod val="75000"/>
                </a:schemeClr>
              </a:solidFill>
              <a:latin typeface="Times New Roman" panose="02020603050405020304" pitchFamily="18" charset="0"/>
              <a:cs typeface="Times New Roman" panose="02020603050405020304" pitchFamily="18" charset="0"/>
            </a:endParaRPr>
          </a:p>
          <a:p>
            <a:pPr marL="171450" indent="-171450">
              <a:spcBef>
                <a:spcPts val="300"/>
              </a:spcBef>
              <a:buClr>
                <a:schemeClr val="tx1">
                  <a:lumMod val="50000"/>
                  <a:lumOff val="50000"/>
                </a:schemeClr>
              </a:buClr>
              <a:buFont typeface="Wingdings" panose="05000000000000000000" pitchFamily="2" charset="2"/>
              <a:buChar char="§"/>
            </a:pPr>
            <a:r>
              <a:rPr lang="ru-RU" sz="1000" i="1" dirty="0" smtClean="0">
                <a:solidFill>
                  <a:schemeClr val="tx2">
                    <a:lumMod val="75000"/>
                  </a:schemeClr>
                </a:solidFill>
                <a:latin typeface="Times New Roman" panose="02020603050405020304" pitchFamily="18" charset="0"/>
                <a:cs typeface="Times New Roman" panose="02020603050405020304" pitchFamily="18" charset="0"/>
              </a:rPr>
              <a:t>«Буду покупать сигары через интернет»</a:t>
            </a:r>
          </a:p>
          <a:p>
            <a:pPr marL="171450" indent="-171450">
              <a:spcBef>
                <a:spcPts val="300"/>
              </a:spcBef>
              <a:buClr>
                <a:schemeClr val="tx1">
                  <a:lumMod val="50000"/>
                  <a:lumOff val="50000"/>
                </a:schemeClr>
              </a:buClr>
              <a:buFont typeface="Wingdings" panose="05000000000000000000" pitchFamily="2" charset="2"/>
              <a:buChar char="§"/>
            </a:pPr>
            <a:r>
              <a:rPr lang="ru-RU" sz="1000" i="1" dirty="0" smtClean="0">
                <a:solidFill>
                  <a:schemeClr val="tx2">
                    <a:lumMod val="75000"/>
                  </a:schemeClr>
                </a:solidFill>
                <a:latin typeface="Times New Roman" panose="02020603050405020304" pitchFamily="18" charset="0"/>
                <a:cs typeface="Times New Roman" panose="02020603050405020304" pitchFamily="18" charset="0"/>
              </a:rPr>
              <a:t>«Куплю электронную сигарету»</a:t>
            </a:r>
          </a:p>
          <a:p>
            <a:pPr marL="171450" indent="-171450">
              <a:spcBef>
                <a:spcPts val="300"/>
              </a:spcBef>
              <a:buClr>
                <a:schemeClr val="tx1">
                  <a:lumMod val="50000"/>
                  <a:lumOff val="50000"/>
                </a:schemeClr>
              </a:buClr>
              <a:buFont typeface="Wingdings" panose="05000000000000000000" pitchFamily="2" charset="2"/>
              <a:buChar char="§"/>
            </a:pPr>
            <a:r>
              <a:rPr lang="ru-RU" sz="1000" i="1" dirty="0" smtClean="0">
                <a:solidFill>
                  <a:schemeClr val="tx2">
                    <a:lumMod val="75000"/>
                  </a:schemeClr>
                </a:solidFill>
                <a:latin typeface="Times New Roman" panose="02020603050405020304" pitchFamily="18" charset="0"/>
                <a:cs typeface="Times New Roman" panose="02020603050405020304" pitchFamily="18" charset="0"/>
              </a:rPr>
              <a:t>«Куплю машинку для крутки сигарет»</a:t>
            </a:r>
          </a:p>
          <a:p>
            <a:pPr marL="171450" indent="-171450">
              <a:spcBef>
                <a:spcPts val="300"/>
              </a:spcBef>
              <a:buClr>
                <a:schemeClr val="tx1">
                  <a:lumMod val="50000"/>
                  <a:lumOff val="50000"/>
                </a:schemeClr>
              </a:buClr>
              <a:buFont typeface="Wingdings" panose="05000000000000000000" pitchFamily="2" charset="2"/>
              <a:buChar char="§"/>
            </a:pPr>
            <a:r>
              <a:rPr lang="ru-RU" sz="1000" i="1" dirty="0" smtClean="0">
                <a:solidFill>
                  <a:schemeClr val="tx2">
                    <a:lumMod val="75000"/>
                  </a:schemeClr>
                </a:solidFill>
                <a:latin typeface="Times New Roman" panose="02020603050405020304" pitchFamily="18" charset="0"/>
                <a:cs typeface="Times New Roman" panose="02020603050405020304" pitchFamily="18" charset="0"/>
              </a:rPr>
              <a:t>«Буду собирать бычки»</a:t>
            </a:r>
          </a:p>
          <a:p>
            <a:pPr marL="171450" indent="-171450">
              <a:spcBef>
                <a:spcPts val="300"/>
              </a:spcBef>
              <a:buClr>
                <a:schemeClr val="tx1">
                  <a:lumMod val="50000"/>
                  <a:lumOff val="50000"/>
                </a:schemeClr>
              </a:buClr>
              <a:buFont typeface="Wingdings" panose="05000000000000000000" pitchFamily="2" charset="2"/>
              <a:buChar char="§"/>
            </a:pPr>
            <a:r>
              <a:rPr lang="ru-RU" sz="1000" i="1" dirty="0" smtClean="0">
                <a:solidFill>
                  <a:schemeClr val="tx2">
                    <a:lumMod val="75000"/>
                  </a:schemeClr>
                </a:solidFill>
                <a:latin typeface="Times New Roman" panose="02020603050405020304" pitchFamily="18" charset="0"/>
                <a:cs typeface="Times New Roman" panose="02020603050405020304" pitchFamily="18" charset="0"/>
              </a:rPr>
              <a:t>«Буду протестовать»</a:t>
            </a:r>
            <a:endParaRPr lang="ru-RU" sz="1000"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985943" y="1922769"/>
            <a:ext cx="2952328" cy="276999"/>
          </a:xfrm>
          <a:prstGeom prst="rect">
            <a:avLst/>
          </a:prstGeom>
          <a:noFill/>
        </p:spPr>
        <p:txBody>
          <a:bodyPr wrap="square" rtlCol="0">
            <a:spAutoFit/>
          </a:bodyPr>
          <a:lstStyle/>
          <a:p>
            <a:pPr algn="ctr"/>
            <a:r>
              <a:rPr lang="ru-RU" sz="1200" b="1" dirty="0" smtClean="0">
                <a:solidFill>
                  <a:schemeClr val="tx2">
                    <a:lumMod val="75000"/>
                  </a:schemeClr>
                </a:solidFill>
                <a:latin typeface="Times New Roman" panose="02020603050405020304" pitchFamily="18" charset="0"/>
                <a:cs typeface="Times New Roman" panose="02020603050405020304" pitchFamily="18" charset="0"/>
              </a:rPr>
              <a:t>Другие действия </a:t>
            </a:r>
            <a:r>
              <a:rPr lang="ru-RU" sz="1200" dirty="0" smtClean="0">
                <a:solidFill>
                  <a:schemeClr val="tx2">
                    <a:lumMod val="75000"/>
                  </a:schemeClr>
                </a:solidFill>
                <a:latin typeface="Times New Roman" panose="02020603050405020304" pitchFamily="18" charset="0"/>
                <a:cs typeface="Times New Roman" panose="02020603050405020304" pitchFamily="18" charset="0"/>
              </a:rPr>
              <a:t>(3%)</a:t>
            </a:r>
            <a:endParaRPr lang="ru-RU" sz="12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0" name="Picture 3" descr="C:\Users\volgin_a\Desktop\primenenie-tabaka.gi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967346" y="4494915"/>
            <a:ext cx="794835" cy="769997"/>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Овал 41"/>
          <p:cNvSpPr/>
          <p:nvPr/>
        </p:nvSpPr>
        <p:spPr>
          <a:xfrm>
            <a:off x="2708466" y="4327213"/>
            <a:ext cx="1080000" cy="1080000"/>
          </a:xfrm>
          <a:prstGeom prst="ellipse">
            <a:avLst/>
          </a:prstGeom>
          <a:solidFill>
            <a:schemeClr val="bg1"/>
          </a:solidFill>
          <a:ln w="5715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43" name="Группа 42"/>
          <p:cNvGrpSpPr/>
          <p:nvPr/>
        </p:nvGrpSpPr>
        <p:grpSpPr>
          <a:xfrm>
            <a:off x="2909650" y="4537466"/>
            <a:ext cx="694337" cy="665019"/>
            <a:chOff x="2464036" y="4941169"/>
            <a:chExt cx="1351993" cy="1205284"/>
          </a:xfrm>
        </p:grpSpPr>
        <p:pic>
          <p:nvPicPr>
            <p:cNvPr id="44" name="Picture 2" descr="C:\Users\volgin_a\Downloads\siga0.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16200000" flipV="1">
              <a:off x="1951461" y="5453746"/>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5" name="Picture 2" descr="C:\Users\volgin_a\Downloads\siga0.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16200000" flipV="1">
              <a:off x="2131593" y="5453745"/>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6" name="Picture 2" descr="C:\Users\volgin_a\Downloads\siga0.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16200000" flipV="1">
              <a:off x="2943189" y="5453744"/>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7" name="Стрелка вправо 46"/>
            <p:cNvSpPr/>
            <p:nvPr/>
          </p:nvSpPr>
          <p:spPr>
            <a:xfrm>
              <a:off x="2953916" y="5424053"/>
              <a:ext cx="360040" cy="2160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pic>
          <p:nvPicPr>
            <p:cNvPr id="48" name="Picture 2" descr="C:\Users\volgin_a\Downloads\siga0.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16200000" flipV="1">
              <a:off x="3123322" y="5453744"/>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49" name="Группа 48"/>
          <p:cNvGrpSpPr/>
          <p:nvPr/>
        </p:nvGrpSpPr>
        <p:grpSpPr>
          <a:xfrm>
            <a:off x="1671966" y="4535894"/>
            <a:ext cx="587606" cy="711777"/>
            <a:chOff x="2464036" y="3018124"/>
            <a:chExt cx="1171860" cy="1205284"/>
          </a:xfrm>
        </p:grpSpPr>
        <p:pic>
          <p:nvPicPr>
            <p:cNvPr id="50" name="Picture 2" descr="C:\Users\volgin_a\Downloads\siga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flipV="1">
              <a:off x="1951461" y="3530701"/>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1" name="Picture 2" descr="C:\Users\volgin_a\Downloads\siga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flipV="1">
              <a:off x="2131593" y="3530700"/>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2" name="Picture 2" descr="C:\Users\volgin_a\Downloads\siga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flipV="1">
              <a:off x="2943189" y="3530699"/>
              <a:ext cx="1205282" cy="180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53" name="Стрелка вправо 52"/>
            <p:cNvSpPr/>
            <p:nvPr/>
          </p:nvSpPr>
          <p:spPr>
            <a:xfrm>
              <a:off x="2953916" y="350100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grpSp>
      <p:cxnSp>
        <p:nvCxnSpPr>
          <p:cNvPr id="54" name="Прямая соединительная линия 53"/>
          <p:cNvCxnSpPr/>
          <p:nvPr/>
        </p:nvCxnSpPr>
        <p:spPr>
          <a:xfrm>
            <a:off x="2614136" y="1794391"/>
            <a:ext cx="0" cy="3607548"/>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633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Сравнение результатов опросов ВЦИОМ разных лет</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9" name="Содержимое 2"/>
          <p:cNvSpPr txBox="1">
            <a:spLocks/>
          </p:cNvSpPr>
          <p:nvPr/>
        </p:nvSpPr>
        <p:spPr>
          <a:xfrm>
            <a:off x="429626" y="3006300"/>
            <a:ext cx="7786742" cy="31432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Запрет на курение в общественных местах</a:t>
            </a:r>
          </a:p>
          <a:p>
            <a:pPr lvl="1" fontAlgn="auto">
              <a:spcAft>
                <a:spcPts val="0"/>
              </a:spcAft>
              <a:buFont typeface="Wingdings" pitchFamily="2" charset="2"/>
              <a:buChar char="§"/>
            </a:pPr>
            <a:r>
              <a:rPr lang="ru-RU" sz="1400" b="1" dirty="0" smtClean="0">
                <a:solidFill>
                  <a:srgbClr val="C00000"/>
                </a:solidFill>
                <a:latin typeface="Times New Roman" panose="02020603050405020304" pitchFamily="18" charset="0"/>
                <a:cs typeface="Times New Roman" panose="02020603050405020304" pitchFamily="18" charset="0"/>
              </a:rPr>
              <a:t>Февраль 2013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поддерживали 76% опрошенных</a:t>
            </a:r>
          </a:p>
          <a:p>
            <a:pPr lvl="1" fontAlgn="auto">
              <a:spcAft>
                <a:spcPts val="0"/>
              </a:spcAft>
              <a:buFont typeface="Arial" pitchFamily="34" charset="0"/>
              <a:buChar char="•"/>
            </a:pPr>
            <a:r>
              <a:rPr lang="ru-RU" sz="1400" b="1" dirty="0" smtClean="0">
                <a:solidFill>
                  <a:srgbClr val="C00000"/>
                </a:solidFill>
                <a:latin typeface="Times New Roman" panose="02020603050405020304" pitchFamily="18" charset="0"/>
                <a:cs typeface="Times New Roman" panose="02020603050405020304" pitchFamily="18" charset="0"/>
              </a:rPr>
              <a:t>Июль 2014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поддерживали 74% опрошенных</a:t>
            </a:r>
          </a:p>
          <a:p>
            <a:pPr lvl="1" fontAlgn="auto">
              <a:spcAft>
                <a:spcPts val="0"/>
              </a:spcAft>
              <a:buFont typeface="Arial" pitchFamily="34" charset="0"/>
              <a:buChar char="•"/>
            </a:pPr>
            <a:r>
              <a:rPr lang="ru-RU" sz="1400" b="1" dirty="0" smtClean="0">
                <a:solidFill>
                  <a:srgbClr val="C00000"/>
                </a:solidFill>
                <a:latin typeface="Times New Roman" panose="02020603050405020304" pitchFamily="18" charset="0"/>
                <a:cs typeface="Times New Roman" panose="02020603050405020304" pitchFamily="18" charset="0"/>
              </a:rPr>
              <a:t>Апрель 2015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поддерживают 83% опрошенных</a:t>
            </a:r>
          </a:p>
          <a:p>
            <a:pPr fontAlgn="auto">
              <a:spcAft>
                <a:spcPts val="0"/>
              </a:spcAft>
            </a:pP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Запрет на выкладку табачных изделий в магазинах</a:t>
            </a:r>
          </a:p>
          <a:p>
            <a:pPr lvl="1" fontAlgn="auto">
              <a:spcAft>
                <a:spcPts val="0"/>
              </a:spcAft>
              <a:buFont typeface="Arial" pitchFamily="34" charset="0"/>
              <a:buChar char="•"/>
            </a:pPr>
            <a:r>
              <a:rPr lang="ru-RU" sz="1400" b="1" dirty="0" smtClean="0">
                <a:solidFill>
                  <a:srgbClr val="C00000"/>
                </a:solidFill>
                <a:latin typeface="Times New Roman" panose="02020603050405020304" pitchFamily="18" charset="0"/>
                <a:cs typeface="Times New Roman" panose="02020603050405020304" pitchFamily="18" charset="0"/>
              </a:rPr>
              <a:t>Февраль 2013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поддерживали 59% опрошенных</a:t>
            </a:r>
          </a:p>
          <a:p>
            <a:pPr lvl="1" fontAlgn="auto">
              <a:spcAft>
                <a:spcPts val="0"/>
              </a:spcAft>
              <a:buFont typeface="Arial" pitchFamily="34" charset="0"/>
              <a:buChar char="•"/>
            </a:pPr>
            <a:r>
              <a:rPr lang="ru-RU" sz="1400" b="1" dirty="0" smtClean="0">
                <a:solidFill>
                  <a:srgbClr val="C00000"/>
                </a:solidFill>
                <a:latin typeface="Times New Roman" panose="02020603050405020304" pitchFamily="18" charset="0"/>
                <a:cs typeface="Times New Roman" panose="02020603050405020304" pitchFamily="18" charset="0"/>
              </a:rPr>
              <a:t>Июль 2014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поддерживали 67% опрошенных</a:t>
            </a:r>
          </a:p>
          <a:p>
            <a:pPr lvl="1" fontAlgn="auto">
              <a:spcAft>
                <a:spcPts val="0"/>
              </a:spcAft>
              <a:buFont typeface="Arial" pitchFamily="34" charset="0"/>
              <a:buChar char="•"/>
            </a:pPr>
            <a:r>
              <a:rPr lang="ru-RU" sz="1400" b="1" dirty="0" smtClean="0">
                <a:solidFill>
                  <a:srgbClr val="C00000"/>
                </a:solidFill>
                <a:latin typeface="Times New Roman" panose="02020603050405020304" pitchFamily="18" charset="0"/>
                <a:cs typeface="Times New Roman" panose="02020603050405020304" pitchFamily="18" charset="0"/>
              </a:rPr>
              <a:t>Апрель 2015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поддерживает 67% опрошенных</a:t>
            </a:r>
          </a:p>
          <a:p>
            <a:pPr fontAlgn="auto">
              <a:spcAft>
                <a:spcPts val="0"/>
              </a:spcAft>
            </a:pP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Запрет на рекламу табачных изделий</a:t>
            </a:r>
          </a:p>
          <a:p>
            <a:pPr lvl="1" fontAlgn="auto">
              <a:spcAft>
                <a:spcPts val="0"/>
              </a:spcAft>
              <a:buFont typeface="Arial" pitchFamily="34" charset="0"/>
              <a:buChar char="•"/>
            </a:pPr>
            <a:r>
              <a:rPr lang="ru-RU" sz="1400" b="1" dirty="0" smtClean="0">
                <a:solidFill>
                  <a:srgbClr val="C00000"/>
                </a:solidFill>
                <a:latin typeface="Times New Roman" panose="02020603050405020304" pitchFamily="18" charset="0"/>
                <a:cs typeface="Times New Roman" panose="02020603050405020304" pitchFamily="18" charset="0"/>
              </a:rPr>
              <a:t>Февраль 2013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поддерживали 79% опрошенных</a:t>
            </a:r>
          </a:p>
          <a:p>
            <a:pPr lvl="1" fontAlgn="auto">
              <a:spcAft>
                <a:spcPts val="0"/>
              </a:spcAft>
              <a:buFont typeface="Arial" pitchFamily="34" charset="0"/>
              <a:buChar char="•"/>
            </a:pPr>
            <a:r>
              <a:rPr lang="ru-RU" sz="1400" b="1" dirty="0" smtClean="0">
                <a:solidFill>
                  <a:srgbClr val="C00000"/>
                </a:solidFill>
                <a:latin typeface="Times New Roman" panose="02020603050405020304" pitchFamily="18" charset="0"/>
                <a:cs typeface="Times New Roman" panose="02020603050405020304" pitchFamily="18" charset="0"/>
              </a:rPr>
              <a:t>Апрель 2015 года </a:t>
            </a: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поддерживают 80% опрошенных</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10" name="Содержимое 3"/>
          <p:cNvGraphicFramePr>
            <a:graphicFrameLocks/>
          </p:cNvGraphicFramePr>
          <p:nvPr>
            <p:extLst>
              <p:ext uri="{D42A27DB-BD31-4B8C-83A1-F6EECF244321}">
                <p14:modId xmlns:p14="http://schemas.microsoft.com/office/powerpoint/2010/main" xmlns="" val="124546950"/>
              </p:ext>
            </p:extLst>
          </p:nvPr>
        </p:nvGraphicFramePr>
        <p:xfrm>
          <a:off x="429656" y="1036410"/>
          <a:ext cx="7786686" cy="1381760"/>
        </p:xfrm>
        <a:graphic>
          <a:graphicData uri="http://schemas.openxmlformats.org/drawingml/2006/table">
            <a:tbl>
              <a:tblPr firstRow="1" bandRow="1">
                <a:tableStyleId>{5C22544A-7EE6-4342-B048-85BDC9FD1C3A}</a:tableStyleId>
              </a:tblPr>
              <a:tblGrid>
                <a:gridCol w="3134090"/>
                <a:gridCol w="864120"/>
                <a:gridCol w="864120"/>
                <a:gridCol w="936130"/>
                <a:gridCol w="1008140"/>
                <a:gridCol w="980086"/>
              </a:tblGrid>
              <a:tr h="370840">
                <a:tc>
                  <a:txBody>
                    <a:bodyPr/>
                    <a:lstStyle/>
                    <a:p>
                      <a:pPr algn="ct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2009</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2011</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2013</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2014</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2015</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r>
              <a:tr h="370840">
                <a:tc>
                  <a:txBody>
                    <a:bodyPr/>
                    <a:lstStyle/>
                    <a:p>
                      <a:pPr algn="l"/>
                      <a:r>
                        <a:rPr lang="ru-RU" dirty="0" smtClean="0">
                          <a:solidFill>
                            <a:schemeClr val="tx2">
                              <a:lumMod val="75000"/>
                            </a:schemeClr>
                          </a:solidFill>
                          <a:latin typeface="Times New Roman" panose="02020603050405020304" pitchFamily="18" charset="0"/>
                          <a:cs typeface="Times New Roman" panose="02020603050405020304" pitchFamily="18" charset="0"/>
                        </a:rPr>
                        <a:t>Доля курящих</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41%</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38%</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41%</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35%</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34%</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r>
              <a:tr h="370840">
                <a:tc>
                  <a:txBody>
                    <a:bodyPr/>
                    <a:lstStyle/>
                    <a:p>
                      <a:pPr algn="l"/>
                      <a:r>
                        <a:rPr lang="ru-RU" dirty="0" smtClean="0">
                          <a:solidFill>
                            <a:schemeClr val="tx2">
                              <a:lumMod val="75000"/>
                            </a:schemeClr>
                          </a:solidFill>
                          <a:latin typeface="Times New Roman" panose="02020603050405020304" pitchFamily="18" charset="0"/>
                          <a:cs typeface="Times New Roman" panose="02020603050405020304" pitchFamily="18" charset="0"/>
                        </a:rPr>
                        <a:t>Выкуривают одну пачку сигарет в день или больше</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21%</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21%</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24%</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20%</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17%</a:t>
                      </a:r>
                      <a:endParaRPr lang="ru-RU" dirty="0">
                        <a:solidFill>
                          <a:schemeClr val="tx2">
                            <a:lumMod val="75000"/>
                          </a:schemeClr>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11" name="Прямоугольник 10"/>
          <p:cNvSpPr/>
          <p:nvPr/>
        </p:nvSpPr>
        <p:spPr>
          <a:xfrm>
            <a:off x="2429906" y="620688"/>
            <a:ext cx="4572000" cy="369332"/>
          </a:xfrm>
          <a:prstGeom prst="rect">
            <a:avLst/>
          </a:prstGeom>
        </p:spPr>
        <p:txBody>
          <a:bodyPr>
            <a:spAutoFit/>
          </a:bodyP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Уровень потребления табака</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29906" y="2636968"/>
            <a:ext cx="4572000" cy="369332"/>
          </a:xfrm>
          <a:prstGeom prst="rect">
            <a:avLst/>
          </a:prstGeom>
        </p:spPr>
        <p:txBody>
          <a:bodyPr>
            <a:spAutoFit/>
          </a:bodyP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Отношение к антитабачным мерам</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3" name="Содержимое 4" descr="Знак для принтера.jpeg"/>
          <p:cNvPicPr>
            <a:picLocks noChangeAspect="1"/>
          </p:cNvPicPr>
          <p:nvPr/>
        </p:nvPicPr>
        <p:blipFill>
          <a:blip r:embed="rId4" cstate="print"/>
          <a:stretch>
            <a:fillRect/>
          </a:stretch>
        </p:blipFill>
        <p:spPr>
          <a:xfrm>
            <a:off x="5713816" y="3150320"/>
            <a:ext cx="2962640" cy="2962640"/>
          </a:xfrm>
          <a:prstGeom prst="rect">
            <a:avLst/>
          </a:prstGeom>
        </p:spPr>
      </p:pic>
    </p:spTree>
    <p:extLst>
      <p:ext uri="{BB962C8B-B14F-4D97-AF65-F5344CB8AC3E}">
        <p14:creationId xmlns:p14="http://schemas.microsoft.com/office/powerpoint/2010/main" xmlns="" val="2820054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Прямоугольник 15"/>
          <p:cNvSpPr>
            <a:spLocks noChangeArrowheads="1"/>
          </p:cNvSpPr>
          <p:nvPr/>
        </p:nvSpPr>
        <p:spPr bwMode="auto">
          <a:xfrm>
            <a:off x="4763" y="1157288"/>
            <a:ext cx="9144000" cy="428783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defTabSz="957263" fontAlgn="auto">
              <a:spcBef>
                <a:spcPts val="0"/>
              </a:spcBef>
              <a:spcAft>
                <a:spcPts val="0"/>
              </a:spcAft>
              <a:defRPr/>
            </a:pPr>
            <a:r>
              <a:rPr lang="ru-RU" sz="4400" b="1" dirty="0">
                <a:solidFill>
                  <a:prstClr val="white"/>
                </a:solidFill>
                <a:latin typeface="Arial" pitchFamily="34" charset="0"/>
                <a:cs typeface="Arial" pitchFamily="34" charset="0"/>
              </a:rPr>
              <a:t>БЛАГОДАРЮ ЗА ВНИМАНИЕ!</a:t>
            </a:r>
            <a:endParaRPr lang="en-US" sz="4400" b="1" dirty="0">
              <a:solidFill>
                <a:prstClr val="white"/>
              </a:solidFill>
              <a:latin typeface="Arial" pitchFamily="34" charset="0"/>
              <a:cs typeface="Arial" pitchFamily="34" charset="0"/>
            </a:endParaRPr>
          </a:p>
        </p:txBody>
      </p:sp>
      <p:sp>
        <p:nvSpPr>
          <p:cNvPr id="15" name="Прямоугольник 14"/>
          <p:cNvSpPr/>
          <p:nvPr/>
        </p:nvSpPr>
        <p:spPr>
          <a:xfrm>
            <a:off x="973138"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00" dirty="0">
              <a:solidFill>
                <a:prstClr val="white"/>
              </a:solidFill>
              <a:latin typeface="Arial" pitchFamily="34" charset="0"/>
              <a:cs typeface="Arial"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763" y="403969"/>
            <a:ext cx="9139237" cy="5780931"/>
          </a:xfrm>
          <a:prstGeom prst="rect">
            <a:avLst/>
          </a:prstGeom>
          <a:noFill/>
          <a:ln w="9525">
            <a:noFill/>
            <a:miter lim="800000"/>
            <a:headEnd/>
            <a:tailEnd/>
          </a:ln>
        </p:spPr>
      </p:pic>
      <p:sp>
        <p:nvSpPr>
          <p:cNvPr id="17" name="Прямоугольник 11"/>
          <p:cNvSpPr>
            <a:spLocks noChangeArrowheads="1"/>
          </p:cNvSpPr>
          <p:nvPr/>
        </p:nvSpPr>
        <p:spPr bwMode="auto">
          <a:xfrm>
            <a:off x="0" y="116632"/>
            <a:ext cx="9144000" cy="2873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5782" tIns="47891" rIns="95782" bIns="47891" anchor="ctr"/>
          <a:lstStyle/>
          <a:p>
            <a:pPr algn="ctr" defTabSz="957263" fontAlgn="auto">
              <a:spcBef>
                <a:spcPts val="0"/>
              </a:spcBef>
              <a:spcAft>
                <a:spcPts val="0"/>
              </a:spcAft>
              <a:defRPr/>
            </a:pPr>
            <a:endParaRPr lang="en-US" sz="1900" dirty="0">
              <a:solidFill>
                <a:srgbClr val="4F6228"/>
              </a:solidFill>
              <a:cs typeface="Arial" pitchFamily="34" charset="0"/>
            </a:endParaRPr>
          </a:p>
        </p:txBody>
      </p:sp>
      <p:grpSp>
        <p:nvGrpSpPr>
          <p:cNvPr id="21509" name="Группа 17"/>
          <p:cNvGrpSpPr>
            <a:grpSpLocks/>
          </p:cNvGrpSpPr>
          <p:nvPr/>
        </p:nvGrpSpPr>
        <p:grpSpPr bwMode="auto">
          <a:xfrm>
            <a:off x="0" y="6184900"/>
            <a:ext cx="9144000" cy="673100"/>
            <a:chOff x="0" y="6184264"/>
            <a:chExt cx="9144000" cy="673736"/>
          </a:xfrm>
        </p:grpSpPr>
        <p:grpSp>
          <p:nvGrpSpPr>
            <p:cNvPr id="21510" name="Группа 18"/>
            <p:cNvGrpSpPr>
              <a:grpSpLocks/>
            </p:cNvGrpSpPr>
            <p:nvPr/>
          </p:nvGrpSpPr>
          <p:grpSpPr bwMode="auto">
            <a:xfrm>
              <a:off x="2627784" y="6217530"/>
              <a:ext cx="6516216" cy="640470"/>
              <a:chOff x="2627784" y="6217530"/>
              <a:chExt cx="6516216" cy="640470"/>
            </a:xfrm>
          </p:grpSpPr>
          <p:sp>
            <p:nvSpPr>
              <p:cNvPr id="21" name="Прямоугольник 20"/>
              <p:cNvSpPr/>
              <p:nvPr/>
            </p:nvSpPr>
            <p:spPr>
              <a:xfrm>
                <a:off x="2698750" y="6217633"/>
                <a:ext cx="6445250" cy="524370"/>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2" name="Прямоугольник 21"/>
              <p:cNvSpPr/>
              <p:nvPr/>
            </p:nvSpPr>
            <p:spPr>
              <a:xfrm>
                <a:off x="2627313" y="6217633"/>
                <a:ext cx="71437" cy="6403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23" name="Прямоугольник 22"/>
              <p:cNvSpPr/>
              <p:nvPr/>
            </p:nvSpPr>
            <p:spPr>
              <a:xfrm>
                <a:off x="2698750" y="6735647"/>
                <a:ext cx="6445250" cy="122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pic>
          <p:nvPicPr>
            <p:cNvPr id="215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49" t="13937" r="3035" b="13921"/>
            <a:stretch>
              <a:fillRect/>
            </a:stretch>
          </p:blipFill>
          <p:spPr bwMode="auto">
            <a:xfrm>
              <a:off x="0" y="6184264"/>
              <a:ext cx="2627784" cy="671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Прямоугольник 11"/>
          <p:cNvSpPr/>
          <p:nvPr/>
        </p:nvSpPr>
        <p:spPr>
          <a:xfrm>
            <a:off x="538171" y="1700808"/>
            <a:ext cx="8067658" cy="923330"/>
          </a:xfrm>
          <a:prstGeom prst="rect">
            <a:avLst/>
          </a:prstGeom>
        </p:spPr>
        <p:txBody>
          <a:bodyPr wrap="none">
            <a:spAutoFit/>
          </a:bodyPr>
          <a:lstStyle/>
          <a:p>
            <a:pPr algn="ctr"/>
            <a:r>
              <a:rPr lang="ru-RU" sz="5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Спасибо за внимание</a:t>
            </a:r>
            <a:r>
              <a:rPr lang="ru-RU" sz="5400" b="1" dirty="0" smtClean="0">
                <a:solidFill>
                  <a:prstClr val="white"/>
                </a:solidFill>
                <a:latin typeface="Arial" panose="020B0604020202020204" pitchFamily="34" charset="0"/>
                <a:cs typeface="Arial" panose="020B0604020202020204" pitchFamily="34" charset="0"/>
              </a:rPr>
              <a:t>!</a:t>
            </a:r>
            <a:endParaRPr lang="ru-RU"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708999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трелка вправо 24"/>
          <p:cNvSpPr/>
          <p:nvPr/>
        </p:nvSpPr>
        <p:spPr>
          <a:xfrm rot="5400000">
            <a:off x="7333336" y="3897052"/>
            <a:ext cx="360040" cy="288032"/>
          </a:xfrm>
          <a:prstGeom prst="rightArrow">
            <a:avLst>
              <a:gd name="adj1" fmla="val 50000"/>
              <a:gd name="adj2" fmla="val 6198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rot="5400000">
            <a:off x="4330047" y="3897052"/>
            <a:ext cx="360040" cy="288032"/>
          </a:xfrm>
          <a:prstGeom prst="rightArrow">
            <a:avLst>
              <a:gd name="adj1" fmla="val 50000"/>
              <a:gd name="adj2" fmla="val 6198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rot="5400000">
            <a:off x="1516290" y="3897052"/>
            <a:ext cx="360040" cy="288032"/>
          </a:xfrm>
          <a:prstGeom prst="rightArrow">
            <a:avLst>
              <a:gd name="adj1" fmla="val 50000"/>
              <a:gd name="adj2" fmla="val 6198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smtClean="0">
                <a:solidFill>
                  <a:srgbClr val="1F497D">
                    <a:lumMod val="75000"/>
                  </a:srgbClr>
                </a:solidFill>
                <a:latin typeface="Times New Roman" pitchFamily="18" charset="0"/>
                <a:cs typeface="Times New Roman" pitchFamily="18" charset="0"/>
              </a:rPr>
              <a:t>Рамочная конвенция ВОЗ по борьбе против табака</a:t>
            </a:r>
            <a:endParaRPr lang="ru-RU" sz="2000" b="1" dirty="0">
              <a:solidFill>
                <a:srgbClr val="1F497D">
                  <a:lumMod val="75000"/>
                </a:srgbClr>
              </a:solidFill>
              <a:latin typeface="Times New Roman" pitchFamily="18" charset="0"/>
              <a:cs typeface="Times New Roman" pitchFamily="18" charset="0"/>
            </a:endParaRP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12" name="Text Box 17"/>
          <p:cNvSpPr txBox="1">
            <a:spLocks noChangeArrowheads="1"/>
          </p:cNvSpPr>
          <p:nvPr/>
        </p:nvSpPr>
        <p:spPr bwMode="auto">
          <a:xfrm>
            <a:off x="184526" y="673532"/>
            <a:ext cx="8748588"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b="1" dirty="0">
                <a:solidFill>
                  <a:schemeClr val="tx2">
                    <a:lumMod val="75000"/>
                  </a:schemeClr>
                </a:solidFill>
                <a:latin typeface="Times New Roman" pitchFamily="18" charset="0"/>
              </a:rPr>
              <a:t>Федеральный </a:t>
            </a:r>
            <a:r>
              <a:rPr lang="ru-RU" sz="1400" b="1" dirty="0" smtClean="0">
                <a:solidFill>
                  <a:schemeClr val="tx2">
                    <a:lumMod val="75000"/>
                  </a:schemeClr>
                </a:solidFill>
                <a:latin typeface="Times New Roman" pitchFamily="18" charset="0"/>
              </a:rPr>
              <a:t>закон от </a:t>
            </a:r>
            <a:r>
              <a:rPr lang="ru-RU" sz="1400" b="1" dirty="0">
                <a:solidFill>
                  <a:schemeClr val="tx2">
                    <a:lumMod val="75000"/>
                  </a:schemeClr>
                </a:solidFill>
                <a:latin typeface="Times New Roman" pitchFamily="18" charset="0"/>
              </a:rPr>
              <a:t>24.04.2008 №51-ФЗ</a:t>
            </a:r>
          </a:p>
          <a:p>
            <a:pPr algn="ctr"/>
            <a:r>
              <a:rPr lang="ru-RU" sz="1400" b="1" dirty="0" smtClean="0">
                <a:solidFill>
                  <a:schemeClr val="tx2">
                    <a:lumMod val="75000"/>
                  </a:schemeClr>
                </a:solidFill>
                <a:latin typeface="Times New Roman" pitchFamily="18" charset="0"/>
              </a:rPr>
              <a:t>«</a:t>
            </a:r>
            <a:r>
              <a:rPr lang="ru-RU" sz="1400" b="1" dirty="0">
                <a:solidFill>
                  <a:schemeClr val="tx2">
                    <a:lumMod val="75000"/>
                  </a:schemeClr>
                </a:solidFill>
                <a:latin typeface="Times New Roman" pitchFamily="18" charset="0"/>
              </a:rPr>
              <a:t>О присоединении Российской Федерации к Рамочной конвенции ВОЗ по борьбе против табака»</a:t>
            </a:r>
            <a:r>
              <a:rPr lang="ru-RU" sz="1400" b="1" dirty="0">
                <a:solidFill>
                  <a:schemeClr val="tx1"/>
                </a:solidFill>
                <a:latin typeface="Times New Roman" pitchFamily="18" charset="0"/>
              </a:rPr>
              <a:t> </a:t>
            </a:r>
            <a:endParaRPr lang="ru-RU" sz="1400" b="1" dirty="0" smtClean="0">
              <a:solidFill>
                <a:schemeClr val="tx1"/>
              </a:solidFill>
              <a:latin typeface="Times New Roman" pitchFamily="18" charset="0"/>
            </a:endParaRPr>
          </a:p>
        </p:txBody>
      </p:sp>
      <p:sp>
        <p:nvSpPr>
          <p:cNvPr id="13" name="AutoShape 19"/>
          <p:cNvSpPr>
            <a:spLocks noChangeArrowheads="1"/>
          </p:cNvSpPr>
          <p:nvPr/>
        </p:nvSpPr>
        <p:spPr bwMode="auto">
          <a:xfrm>
            <a:off x="184526" y="1340768"/>
            <a:ext cx="8722717" cy="83028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ru-RU" sz="1200" b="1" dirty="0">
                <a:solidFill>
                  <a:schemeClr val="tx2">
                    <a:lumMod val="75000"/>
                  </a:schemeClr>
                </a:solidFill>
                <a:latin typeface="Times New Roman" panose="02020603050405020304" pitchFamily="18" charset="0"/>
                <a:cs typeface="Times New Roman" panose="02020603050405020304" pitchFamily="18" charset="0"/>
              </a:rPr>
              <a:t>Распоряжение Правительства Российской Федерации от 13октября 2008 г. №  1478-р </a:t>
            </a:r>
            <a:endParaRPr lang="ru-RU" sz="1200" b="1" dirty="0" smtClean="0">
              <a:solidFill>
                <a:schemeClr val="tx2">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200" b="1" dirty="0" smtClean="0">
                <a:solidFill>
                  <a:schemeClr val="tx2">
                    <a:lumMod val="75000"/>
                  </a:schemeClr>
                </a:solidFill>
                <a:latin typeface="Times New Roman" panose="02020603050405020304" pitchFamily="18" charset="0"/>
                <a:cs typeface="Times New Roman" panose="02020603050405020304" pitchFamily="18" charset="0"/>
              </a:rPr>
              <a:t>«</a:t>
            </a:r>
            <a:r>
              <a:rPr lang="ru-RU" sz="1200" b="1" dirty="0">
                <a:solidFill>
                  <a:schemeClr val="tx2">
                    <a:lumMod val="75000"/>
                  </a:schemeClr>
                </a:solidFill>
                <a:latin typeface="Times New Roman" panose="02020603050405020304" pitchFamily="18" charset="0"/>
                <a:cs typeface="Times New Roman" panose="02020603050405020304" pitchFamily="18" charset="0"/>
              </a:rPr>
              <a:t>О возложении на Минздрав России функций по координации проведения работ и обеспечению </a:t>
            </a:r>
            <a:endParaRPr lang="ru-RU" sz="1200" b="1" dirty="0" smtClean="0">
              <a:solidFill>
                <a:schemeClr val="tx2">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200" b="1" dirty="0" smtClean="0">
                <a:solidFill>
                  <a:schemeClr val="tx2">
                    <a:lumMod val="75000"/>
                  </a:schemeClr>
                </a:solidFill>
                <a:latin typeface="Times New Roman" panose="02020603050405020304" pitchFamily="18" charset="0"/>
                <a:cs typeface="Times New Roman" panose="02020603050405020304" pitchFamily="18" charset="0"/>
              </a:rPr>
              <a:t>выполнения </a:t>
            </a:r>
            <a:r>
              <a:rPr lang="ru-RU" sz="1200" b="1" dirty="0">
                <a:solidFill>
                  <a:schemeClr val="tx2">
                    <a:lumMod val="75000"/>
                  </a:schemeClr>
                </a:solidFill>
                <a:latin typeface="Times New Roman" panose="02020603050405020304" pitchFamily="18" charset="0"/>
                <a:cs typeface="Times New Roman" panose="02020603050405020304" pitchFamily="18" charset="0"/>
              </a:rPr>
              <a:t>Российской Федерацией обязательств, вытекающих из Рамочной конвенции ВОЗ по борьбе против табака»</a:t>
            </a:r>
          </a:p>
        </p:txBody>
      </p:sp>
      <p:sp>
        <p:nvSpPr>
          <p:cNvPr id="14" name="Скругленный прямоугольник 13"/>
          <p:cNvSpPr/>
          <p:nvPr/>
        </p:nvSpPr>
        <p:spPr>
          <a:xfrm>
            <a:off x="184525" y="2301850"/>
            <a:ext cx="8722718"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ru-RU" sz="1600" b="1" dirty="0" smtClean="0">
                <a:solidFill>
                  <a:srgbClr val="C00000"/>
                </a:solidFill>
                <a:latin typeface="Times New Roman" panose="02020603050405020304" pitchFamily="18" charset="0"/>
                <a:cs typeface="Times New Roman" panose="02020603050405020304" pitchFamily="18" charset="0"/>
              </a:rPr>
              <a:t>Минздрав России</a:t>
            </a:r>
            <a:r>
              <a:rPr lang="en-US" sz="1600" b="1" dirty="0" smtClean="0">
                <a:solidFill>
                  <a:srgbClr val="C00000"/>
                </a:solidFill>
                <a:latin typeface="Times New Roman" panose="02020603050405020304" pitchFamily="18" charset="0"/>
                <a:cs typeface="Times New Roman" panose="02020603050405020304" pitchFamily="18" charset="0"/>
              </a:rPr>
              <a:t> </a:t>
            </a:r>
          </a:p>
          <a:p>
            <a:pPr algn="ctr"/>
            <a:r>
              <a:rPr lang="ru-RU" sz="1600" dirty="0" smtClean="0">
                <a:solidFill>
                  <a:srgbClr val="C00000"/>
                </a:solidFill>
                <a:latin typeface="Times New Roman" panose="02020603050405020304" pitchFamily="18" charset="0"/>
                <a:cs typeface="Times New Roman" panose="02020603050405020304" pitchFamily="18" charset="0"/>
              </a:rPr>
              <a:t>Координация деятельности по борьбе против табака</a:t>
            </a:r>
          </a:p>
        </p:txBody>
      </p:sp>
      <p:sp>
        <p:nvSpPr>
          <p:cNvPr id="15" name="Скругленный прямоугольник 14"/>
          <p:cNvSpPr/>
          <p:nvPr/>
        </p:nvSpPr>
        <p:spPr>
          <a:xfrm>
            <a:off x="207210" y="2949922"/>
            <a:ext cx="2978199"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Федеральное Собрание Российской Федерации</a:t>
            </a:r>
          </a:p>
        </p:txBody>
      </p:sp>
      <p:sp>
        <p:nvSpPr>
          <p:cNvPr id="16" name="Скругленный прямоугольник 15"/>
          <p:cNvSpPr/>
          <p:nvPr/>
        </p:nvSpPr>
        <p:spPr>
          <a:xfrm>
            <a:off x="3313775" y="2949922"/>
            <a:ext cx="255577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Федеральные органы исполнительной власти</a:t>
            </a:r>
          </a:p>
        </p:txBody>
      </p:sp>
      <p:sp>
        <p:nvSpPr>
          <p:cNvPr id="17" name="Скругленный прямоугольник 16"/>
          <p:cNvSpPr/>
          <p:nvPr/>
        </p:nvSpPr>
        <p:spPr>
          <a:xfrm>
            <a:off x="6093910" y="2949922"/>
            <a:ext cx="2838893"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Гражданское общество</a:t>
            </a:r>
          </a:p>
        </p:txBody>
      </p:sp>
      <p:sp>
        <p:nvSpPr>
          <p:cNvPr id="18" name="Скругленный прямоугольник 17"/>
          <p:cNvSpPr/>
          <p:nvPr/>
        </p:nvSpPr>
        <p:spPr>
          <a:xfrm>
            <a:off x="215901" y="4246066"/>
            <a:ext cx="8748587" cy="9111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Координационный совет по борьбе против табака </a:t>
            </a:r>
          </a:p>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рассмотрение вопросов по обеспечению выполнения Российской Федерацией обязательств, вытекающих из Рамочной конвенции ВОЗ по борьбе против табака</a:t>
            </a:r>
          </a:p>
        </p:txBody>
      </p:sp>
      <p:sp>
        <p:nvSpPr>
          <p:cNvPr id="19" name="Скругленный прямоугольник 18"/>
          <p:cNvSpPr/>
          <p:nvPr/>
        </p:nvSpPr>
        <p:spPr>
          <a:xfrm>
            <a:off x="215902" y="5229200"/>
            <a:ext cx="8716901"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Координационные советы по борьбе против табака при органах государственной власти субъектов Российской Федерации</a:t>
            </a:r>
          </a:p>
        </p:txBody>
      </p:sp>
    </p:spTree>
    <p:extLst>
      <p:ext uri="{BB962C8B-B14F-4D97-AF65-F5344CB8AC3E}">
        <p14:creationId xmlns:p14="http://schemas.microsoft.com/office/powerpoint/2010/main" xmlns="" val="292452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69386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Концепция осуществления политики противодействия </a:t>
            </a:r>
            <a:endParaRPr lang="ru-RU" sz="2000" b="1" dirty="0" smtClean="0">
              <a:solidFill>
                <a:srgbClr val="1F497D">
                  <a:lumMod val="75000"/>
                </a:srgbClr>
              </a:solidFill>
              <a:latin typeface="Times New Roman" pitchFamily="18" charset="0"/>
              <a:cs typeface="Times New Roman" pitchFamily="18" charset="0"/>
            </a:endParaRPr>
          </a:p>
          <a:p>
            <a:pPr algn="ctr" fontAlgn="auto">
              <a:spcBef>
                <a:spcPts val="0"/>
              </a:spcBef>
              <a:spcAft>
                <a:spcPts val="0"/>
              </a:spcAft>
              <a:defRPr/>
            </a:pPr>
            <a:r>
              <a:rPr lang="ru-RU" sz="2000" b="1" dirty="0" smtClean="0">
                <a:solidFill>
                  <a:srgbClr val="1F497D">
                    <a:lumMod val="75000"/>
                  </a:srgbClr>
                </a:solidFill>
                <a:latin typeface="Times New Roman" pitchFamily="18" charset="0"/>
                <a:cs typeface="Times New Roman" pitchFamily="18" charset="0"/>
              </a:rPr>
              <a:t>потреблению </a:t>
            </a:r>
            <a:r>
              <a:rPr lang="ru-RU" sz="2000" b="1" dirty="0">
                <a:solidFill>
                  <a:srgbClr val="1F497D">
                    <a:lumMod val="75000"/>
                  </a:srgbClr>
                </a:solidFill>
                <a:latin typeface="Times New Roman" pitchFamily="18" charset="0"/>
                <a:cs typeface="Times New Roman" pitchFamily="18" charset="0"/>
              </a:rPr>
              <a:t>табака на 2010-2015</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graphicFrame>
        <p:nvGraphicFramePr>
          <p:cNvPr id="12" name="Содержимое 10"/>
          <p:cNvGraphicFramePr>
            <a:graphicFrameLocks/>
          </p:cNvGraphicFramePr>
          <p:nvPr>
            <p:extLst>
              <p:ext uri="{D42A27DB-BD31-4B8C-83A1-F6EECF244321}">
                <p14:modId xmlns:p14="http://schemas.microsoft.com/office/powerpoint/2010/main" xmlns="" val="3122231176"/>
              </p:ext>
            </p:extLst>
          </p:nvPr>
        </p:nvGraphicFramePr>
        <p:xfrm>
          <a:off x="489120" y="1268760"/>
          <a:ext cx="811532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18840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План мероприятий по реализации концепции</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9" name="Прямоугольник 8"/>
          <p:cNvSpPr/>
          <p:nvPr/>
        </p:nvSpPr>
        <p:spPr>
          <a:xfrm>
            <a:off x="1423885" y="980728"/>
            <a:ext cx="7108555"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chemeClr val="tx2">
                    <a:lumMod val="75000"/>
                  </a:schemeClr>
                </a:solidFill>
                <a:latin typeface="Times New Roman" panose="02020603050405020304" pitchFamily="18" charset="0"/>
                <a:cs typeface="Times New Roman" panose="02020603050405020304" pitchFamily="18" charset="0"/>
              </a:rPr>
              <a:t>ОСНОВНЫЕ МЕРОПРИЯТИЯ</a:t>
            </a:r>
            <a:endParaRPr lang="ru-RU" sz="2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405404" y="1845295"/>
            <a:ext cx="7108553" cy="12144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Внесение изменений в законодательство Российской Федерации </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chemeClr val="tx2">
                    <a:lumMod val="75000"/>
                  </a:schemeClr>
                </a:solidFill>
                <a:latin typeface="Times New Roman" panose="02020603050405020304" pitchFamily="18" charset="0"/>
                <a:cs typeface="Times New Roman" panose="02020603050405020304" pitchFamily="18" charset="0"/>
              </a:rPr>
              <a:t>в связи с присоединением к Рамочной конвенции ВОЗ по борьбе против табака </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396320" y="3136572"/>
            <a:ext cx="7108554" cy="12144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Реализация комплекса мер, направленных на снижение потребления табака</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396320" y="4432716"/>
            <a:ext cx="7116247" cy="12144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Мониторинг, оценка эффективности и механизм реализации Концепции</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a:off x="382918" y="2277343"/>
            <a:ext cx="978408"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4" name="Стрелка вправо 13"/>
          <p:cNvSpPr/>
          <p:nvPr/>
        </p:nvSpPr>
        <p:spPr>
          <a:xfrm>
            <a:off x="406833" y="3501479"/>
            <a:ext cx="978408"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5" name="Стрелка вправо 14"/>
          <p:cNvSpPr/>
          <p:nvPr/>
        </p:nvSpPr>
        <p:spPr>
          <a:xfrm>
            <a:off x="426996" y="4653607"/>
            <a:ext cx="978408"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461027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План мероприятий по реализации концепции</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12" name="Овал 11"/>
          <p:cNvSpPr/>
          <p:nvPr/>
        </p:nvSpPr>
        <p:spPr>
          <a:xfrm>
            <a:off x="3131840" y="2051597"/>
            <a:ext cx="2910416" cy="2745555"/>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2">
                    <a:lumMod val="75000"/>
                  </a:schemeClr>
                </a:solidFill>
                <a:latin typeface="Times New Roman" panose="02020603050405020304" pitchFamily="18" charset="0"/>
                <a:cs typeface="Times New Roman" panose="02020603050405020304" pitchFamily="18" charset="0"/>
              </a:rPr>
              <a:t>ФЕДЕРАЛЬНЫЙ ЗАКОН ОТ 23.02.2013 № 15-ФЗ «ОБ ОХРАНЕ ЗДОРОВЬЯ ГРАЖДАН ОТ ВОЗДЕЙСТВИЯ ОКРУЖАЮЩЕГО ТАБАЧНОГО ДЫМА И ПОСЛЕДСТВИЙ ПОТРЕБЛЕНИЯ ТАБАКА»</a:t>
            </a:r>
            <a:endParaRPr lang="ru-RU" sz="12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2987824" y="691773"/>
            <a:ext cx="3155242" cy="14541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ЗАПРЕТ КУРЕНИЯ В ОБЩЕСТВЕННЫХ МЕСТАХ С ИЮНЯ 2013 Г, </a:t>
            </a:r>
          </a:p>
          <a:p>
            <a:pPr algn="ctr"/>
            <a:r>
              <a:rPr lang="ru-RU" sz="1400" dirty="0" smtClean="0">
                <a:solidFill>
                  <a:srgbClr val="C00000"/>
                </a:solidFill>
                <a:latin typeface="Times New Roman" panose="02020603050405020304" pitchFamily="18" charset="0"/>
                <a:cs typeface="Times New Roman" panose="02020603050405020304" pitchFamily="18" charset="0"/>
              </a:rPr>
              <a:t>(СТАТЬЯ 8 РКБТ)</a:t>
            </a:r>
          </a:p>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в заведениях общественного питания – с июня 2014 г. </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6300192" y="692696"/>
            <a:ext cx="2664296" cy="14532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ЦЕНОВЫЕ И НАЛОГОВЫЕ МЕРЫ</a:t>
            </a:r>
          </a:p>
          <a:p>
            <a:pPr algn="ctr"/>
            <a:r>
              <a:rPr lang="ru-RU" sz="1400" dirty="0" smtClean="0">
                <a:solidFill>
                  <a:srgbClr val="C00000"/>
                </a:solidFill>
                <a:latin typeface="Times New Roman" panose="02020603050405020304" pitchFamily="18" charset="0"/>
                <a:cs typeface="Times New Roman" panose="02020603050405020304" pitchFamily="18" charset="0"/>
              </a:rPr>
              <a:t>(СТАТЬЯ 6 РКБТ)</a:t>
            </a:r>
            <a:endParaRPr lang="ru-RU" sz="1400" dirty="0">
              <a:solidFill>
                <a:srgbClr val="C0000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6300192" y="2276872"/>
            <a:ext cx="2664296" cy="1655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ЗАПРЕТ ОТКРЫТОЙ ВЫКЛАДКИ ТАБАЧНОЙ ПРОДУКЦИИ В МЕСТАХ ПРОДАЖ</a:t>
            </a:r>
          </a:p>
          <a:p>
            <a:pPr algn="ctr"/>
            <a:r>
              <a:rPr lang="ru-RU" sz="1400" dirty="0" smtClean="0">
                <a:solidFill>
                  <a:srgbClr val="C00000"/>
                </a:solidFill>
                <a:latin typeface="Times New Roman" panose="02020603050405020304" pitchFamily="18" charset="0"/>
                <a:cs typeface="Times New Roman" panose="02020603050405020304" pitchFamily="18" charset="0"/>
              </a:rPr>
              <a:t>(СТАТЬЯ 13 РКБТ)</a:t>
            </a:r>
            <a:endParaRPr lang="ru-RU" sz="1400" dirty="0">
              <a:solidFill>
                <a:srgbClr val="C00000"/>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6300192" y="4077072"/>
            <a:ext cx="2664296" cy="1925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ЗАПРЕТ ПРОДАЖИ ТАБАКА В КИСКАХ, ПРЕДОТВРАЩЕНИЕ ПРОДАЖИ ТАБАКА НЕСОВЕРШЕННО</a:t>
            </a:r>
          </a:p>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ЛЕТНИМ</a:t>
            </a:r>
          </a:p>
          <a:p>
            <a:pPr algn="ctr"/>
            <a:r>
              <a:rPr lang="ru-RU" sz="1400" dirty="0" smtClean="0">
                <a:solidFill>
                  <a:srgbClr val="C00000"/>
                </a:solidFill>
                <a:latin typeface="Times New Roman" panose="02020603050405020304" pitchFamily="18" charset="0"/>
                <a:cs typeface="Times New Roman" panose="02020603050405020304" pitchFamily="18" charset="0"/>
              </a:rPr>
              <a:t>(СТАТЬЯ 16 РКБТ)</a:t>
            </a:r>
            <a:endParaRPr lang="ru-RU" sz="1400" dirty="0">
              <a:solidFill>
                <a:srgbClr val="C00000"/>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179512" y="692696"/>
            <a:ext cx="2677976" cy="14532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ПРЕДОТВРАЩЕНИЕ НЕЗАКОННОЙ ТОРГОВЛИ ТАБАЧНЫМИ ИЗДЕЛИЯМИ </a:t>
            </a:r>
            <a:r>
              <a:rPr lang="ru-RU" sz="1400" dirty="0" smtClean="0">
                <a:solidFill>
                  <a:srgbClr val="C00000"/>
                </a:solidFill>
                <a:latin typeface="Times New Roman" panose="02020603050405020304" pitchFamily="18" charset="0"/>
                <a:cs typeface="Times New Roman" panose="02020603050405020304" pitchFamily="18" charset="0"/>
              </a:rPr>
              <a:t>(СТАТЬЯ 15 РКБТ)</a:t>
            </a:r>
            <a:endParaRPr lang="ru-RU" sz="1400" dirty="0">
              <a:solidFill>
                <a:srgbClr val="C00000"/>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179512" y="2276872"/>
            <a:ext cx="2677976" cy="16550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ОРГАНИЗАЦИЯ МЕДИЦИНСКОЙ ПОМОЩИ НАСЕЛЕНИЮ ПО ОТКАЗУ ОТ ПОТРЕБЛЕНИЯ ТАБАКА </a:t>
            </a:r>
          </a:p>
          <a:p>
            <a:pPr algn="ctr"/>
            <a:r>
              <a:rPr lang="ru-RU" sz="1400" dirty="0" smtClean="0">
                <a:solidFill>
                  <a:srgbClr val="C00000"/>
                </a:solidFill>
                <a:latin typeface="Times New Roman" panose="02020603050405020304" pitchFamily="18" charset="0"/>
                <a:cs typeface="Times New Roman" panose="02020603050405020304" pitchFamily="18" charset="0"/>
              </a:rPr>
              <a:t>(СТАТЬЯ 14 РКБТ)</a:t>
            </a:r>
            <a:endParaRPr lang="ru-RU" sz="1400" dirty="0">
              <a:solidFill>
                <a:srgbClr val="C00000"/>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79512" y="4077073"/>
            <a:ext cx="2749414" cy="19252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ЗАПРЕТ РЕКЛАМЫ, СТИМУЛИРОВАНИЯ И СПОНСОРСТВА ТАБАКА</a:t>
            </a:r>
          </a:p>
          <a:p>
            <a:pPr algn="ctr"/>
            <a:r>
              <a:rPr lang="ru-RU" sz="1400" dirty="0" smtClean="0">
                <a:solidFill>
                  <a:srgbClr val="C00000"/>
                </a:solidFill>
                <a:latin typeface="Times New Roman" panose="02020603050405020304" pitchFamily="18" charset="0"/>
                <a:cs typeface="Times New Roman" panose="02020603050405020304" pitchFamily="18" charset="0"/>
              </a:rPr>
              <a:t>(СТАТЬЯ 13 РКБТ)</a:t>
            </a:r>
            <a:endParaRPr lang="ru-RU" sz="1400" dirty="0">
              <a:solidFill>
                <a:srgbClr val="C00000"/>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2987824" y="4581129"/>
            <a:ext cx="3155242" cy="14212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i="1" dirty="0" smtClean="0">
                <a:solidFill>
                  <a:srgbClr val="7030A0"/>
                </a:solidFill>
                <a:latin typeface="Times New Roman" panose="02020603050405020304" pitchFamily="18" charset="0"/>
                <a:cs typeface="Times New Roman" panose="02020603050405020304" pitchFamily="18" charset="0"/>
              </a:rPr>
              <a:t>ИНФОРМИРОВАНИЕ НАСЕЛЕНИЯ О ВРЕДНОМ ВОЗДЕЙСТВИИ ТАБАЧНОГО ДЫМ</a:t>
            </a:r>
            <a:r>
              <a:rPr lang="ru-RU" sz="1400" b="1" i="1" dirty="0" smtClean="0">
                <a:solidFill>
                  <a:schemeClr val="tx2">
                    <a:lumMod val="75000"/>
                  </a:schemeClr>
                </a:solidFill>
                <a:latin typeface="Times New Roman" panose="02020603050405020304" pitchFamily="18" charset="0"/>
                <a:cs typeface="Times New Roman" panose="02020603050405020304" pitchFamily="18" charset="0"/>
              </a:rPr>
              <a:t>А</a:t>
            </a:r>
            <a:r>
              <a:rPr lang="ru-RU" sz="1400" b="1" i="1" dirty="0" smtClean="0">
                <a:solidFill>
                  <a:srgbClr val="C00000"/>
                </a:solidFill>
                <a:latin typeface="Times New Roman" panose="02020603050405020304" pitchFamily="18" charset="0"/>
                <a:cs typeface="Times New Roman" panose="02020603050405020304" pitchFamily="18" charset="0"/>
              </a:rPr>
              <a:t> (СТАТЬЯ 12 РКБТ)</a:t>
            </a:r>
            <a:endParaRPr lang="ru-RU" sz="1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8797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126992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Федеральный закон от 21.10.2013 г. № 274-ФЗ</a:t>
            </a:r>
            <a:br>
              <a:rPr lang="ru-RU" sz="2000" b="1" dirty="0">
                <a:solidFill>
                  <a:srgbClr val="1F497D">
                    <a:lumMod val="75000"/>
                  </a:srgbClr>
                </a:solidFill>
                <a:latin typeface="Times New Roman" pitchFamily="18" charset="0"/>
                <a:cs typeface="Times New Roman" pitchFamily="18" charset="0"/>
              </a:rPr>
            </a:br>
            <a:r>
              <a:rPr lang="ru-RU" sz="2000" b="1" dirty="0">
                <a:solidFill>
                  <a:srgbClr val="1F497D">
                    <a:lumMod val="75000"/>
                  </a:srgbClr>
                </a:solidFill>
                <a:latin typeface="Times New Roman" pitchFamily="18" charset="0"/>
                <a:cs typeface="Times New Roman" pitchFamily="18" charset="0"/>
              </a:rPr>
              <a:t>«О внесении изменений в Кодекс Российской Федерации </a:t>
            </a:r>
            <a:r>
              <a:rPr lang="ru-RU" sz="2000" b="1" dirty="0" smtClean="0">
                <a:solidFill>
                  <a:srgbClr val="1F497D">
                    <a:lumMod val="75000"/>
                  </a:srgbClr>
                </a:solidFill>
                <a:latin typeface="Times New Roman" pitchFamily="18" charset="0"/>
                <a:cs typeface="Times New Roman" pitchFamily="18" charset="0"/>
              </a:rPr>
              <a:t/>
            </a:r>
            <a:br>
              <a:rPr lang="ru-RU" sz="2000" b="1" dirty="0" smtClean="0">
                <a:solidFill>
                  <a:srgbClr val="1F497D">
                    <a:lumMod val="75000"/>
                  </a:srgbClr>
                </a:solidFill>
                <a:latin typeface="Times New Roman" pitchFamily="18" charset="0"/>
                <a:cs typeface="Times New Roman" pitchFamily="18" charset="0"/>
              </a:rPr>
            </a:br>
            <a:r>
              <a:rPr lang="ru-RU" sz="2000" b="1" dirty="0" smtClean="0">
                <a:solidFill>
                  <a:srgbClr val="1F497D">
                    <a:lumMod val="75000"/>
                  </a:srgbClr>
                </a:solidFill>
                <a:latin typeface="Times New Roman" pitchFamily="18" charset="0"/>
                <a:cs typeface="Times New Roman" pitchFamily="18" charset="0"/>
              </a:rPr>
              <a:t>об </a:t>
            </a:r>
            <a:r>
              <a:rPr lang="ru-RU" sz="2000" b="1" dirty="0">
                <a:solidFill>
                  <a:srgbClr val="1F497D">
                    <a:lumMod val="75000"/>
                  </a:srgbClr>
                </a:solidFill>
                <a:latin typeface="Times New Roman" pitchFamily="18" charset="0"/>
                <a:cs typeface="Times New Roman" pitchFamily="18" charset="0"/>
              </a:rPr>
              <a:t>административных правонарушениях и </a:t>
            </a:r>
            <a:br>
              <a:rPr lang="ru-RU" sz="2000" b="1" dirty="0">
                <a:solidFill>
                  <a:srgbClr val="1F497D">
                    <a:lumMod val="75000"/>
                  </a:srgbClr>
                </a:solidFill>
                <a:latin typeface="Times New Roman" pitchFamily="18" charset="0"/>
                <a:cs typeface="Times New Roman" pitchFamily="18" charset="0"/>
              </a:rPr>
            </a:br>
            <a:r>
              <a:rPr lang="ru-RU" sz="2000" b="1" dirty="0">
                <a:solidFill>
                  <a:srgbClr val="1F497D">
                    <a:lumMod val="75000"/>
                  </a:srgbClr>
                </a:solidFill>
                <a:latin typeface="Times New Roman" pitchFamily="18" charset="0"/>
                <a:cs typeface="Times New Roman" pitchFamily="18" charset="0"/>
              </a:rPr>
              <a:t>статьи 23 и 38 Федерального закона «О рекламе»</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10" name="Content Placeholder 2"/>
          <p:cNvSpPr txBox="1">
            <a:spLocks/>
          </p:cNvSpPr>
          <p:nvPr/>
        </p:nvSpPr>
        <p:spPr bwMode="auto">
          <a:xfrm>
            <a:off x="251520" y="1484784"/>
            <a:ext cx="8712968" cy="3672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kern="0"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sz="2600" b="1" kern="0" dirty="0" smtClean="0">
              <a:solidFill>
                <a:schemeClr val="tx2">
                  <a:lumMod val="75000"/>
                </a:schemeClr>
              </a:solidFill>
              <a:latin typeface="Times New Roman" panose="02020603050405020304" pitchFamily="18" charset="0"/>
              <a:cs typeface="Times New Roman" panose="02020603050405020304" pitchFamily="18" charset="0"/>
            </a:endParaRPr>
          </a:p>
          <a:p>
            <a:pPr>
              <a:buFontTx/>
              <a:buNone/>
            </a:pPr>
            <a:r>
              <a:rPr lang="en-US" sz="7000" b="1" kern="0" dirty="0" smtClean="0">
                <a:solidFill>
                  <a:schemeClr val="tx2">
                    <a:lumMod val="75000"/>
                  </a:schemeClr>
                </a:solidFill>
                <a:latin typeface="Times New Roman" panose="02020603050405020304" pitchFamily="18" charset="0"/>
                <a:cs typeface="Times New Roman" panose="02020603050405020304" pitchFamily="18" charset="0"/>
              </a:rPr>
              <a:t>     </a:t>
            </a:r>
            <a:r>
              <a:rPr lang="ru-RU" sz="7000" b="1" kern="0"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sz="4000" kern="0" dirty="0" smtClean="0">
              <a:solidFill>
                <a:schemeClr val="tx2">
                  <a:lumMod val="75000"/>
                </a:schemeClr>
              </a:solidFill>
              <a:latin typeface="Times New Roman" panose="02020603050405020304" pitchFamily="18" charset="0"/>
              <a:cs typeface="Times New Roman" panose="02020603050405020304" pitchFamily="18" charset="0"/>
            </a:endParaRPr>
          </a:p>
          <a:p>
            <a:pPr>
              <a:buFontTx/>
              <a:buNone/>
            </a:pPr>
            <a:endParaRPr lang="en-US" sz="2000" kern="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68958" y="1484784"/>
            <a:ext cx="5616622" cy="72007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Кодекс </a:t>
            </a:r>
            <a:r>
              <a:rPr lang="ru-RU" b="1" dirty="0">
                <a:solidFill>
                  <a:schemeClr val="tx2">
                    <a:lumMod val="75000"/>
                  </a:schemeClr>
                </a:solidFill>
                <a:latin typeface="Times New Roman" panose="02020603050405020304" pitchFamily="18" charset="0"/>
                <a:cs typeface="Times New Roman" panose="02020603050405020304" pitchFamily="18" charset="0"/>
              </a:rPr>
              <a:t>Российской Федерации об административных правонарушениях</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044650" y="1484784"/>
            <a:ext cx="2631806" cy="8640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Федеральный закон </a:t>
            </a:r>
            <a:r>
              <a:rPr lang="ru-RU" b="1" dirty="0">
                <a:solidFill>
                  <a:schemeClr val="tx2">
                    <a:lumMod val="75000"/>
                  </a:schemeClr>
                </a:solidFill>
                <a:latin typeface="Times New Roman" panose="02020603050405020304" pitchFamily="18" charset="0"/>
                <a:cs typeface="Times New Roman" panose="02020603050405020304" pitchFamily="18" charset="0"/>
              </a:rPr>
              <a:t/>
            </a:r>
            <a:br>
              <a:rPr lang="ru-RU" b="1" dirty="0">
                <a:solidFill>
                  <a:schemeClr val="tx2">
                    <a:lumMod val="75000"/>
                  </a:schemeClr>
                </a:solidFill>
                <a:latin typeface="Times New Roman" panose="02020603050405020304" pitchFamily="18" charset="0"/>
                <a:cs typeface="Times New Roman" panose="02020603050405020304" pitchFamily="18" charset="0"/>
              </a:rPr>
            </a:br>
            <a:r>
              <a:rPr lang="ru-RU" b="1" dirty="0">
                <a:solidFill>
                  <a:schemeClr val="tx2">
                    <a:lumMod val="75000"/>
                  </a:schemeClr>
                </a:solidFill>
                <a:latin typeface="Times New Roman" panose="02020603050405020304" pitchFamily="18" charset="0"/>
                <a:cs typeface="Times New Roman" panose="02020603050405020304" pitchFamily="18" charset="0"/>
              </a:rPr>
              <a:t>«О </a:t>
            </a:r>
            <a:r>
              <a:rPr lang="ru-RU" b="1" dirty="0" smtClean="0">
                <a:solidFill>
                  <a:schemeClr val="tx2">
                    <a:lumMod val="75000"/>
                  </a:schemeClr>
                </a:solidFill>
                <a:latin typeface="Times New Roman" panose="02020603050405020304" pitchFamily="18" charset="0"/>
                <a:cs typeface="Times New Roman" panose="02020603050405020304" pitchFamily="18" charset="0"/>
              </a:rPr>
              <a:t>рекламе»</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68958" y="2276871"/>
            <a:ext cx="564320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solidFill>
                  <a:schemeClr val="tx2">
                    <a:lumMod val="75000"/>
                  </a:schemeClr>
                </a:solidFill>
                <a:latin typeface="Times New Roman" panose="02020603050405020304" pitchFamily="18" charset="0"/>
                <a:cs typeface="Times New Roman" panose="02020603050405020304" pitchFamily="18" charset="0"/>
              </a:rPr>
              <a:t>Вовлечение несовершеннолетнего в процесс потребления </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табака</a:t>
            </a:r>
            <a:endParaRPr lang="ru-RU" sz="1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68957" y="2996950"/>
            <a:ext cx="5616623" cy="5760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solidFill>
                  <a:schemeClr val="tx2">
                    <a:lumMod val="75000"/>
                  </a:schemeClr>
                </a:solidFill>
                <a:latin typeface="Times New Roman" panose="02020603050405020304" pitchFamily="18" charset="0"/>
                <a:cs typeface="Times New Roman" panose="02020603050405020304" pitchFamily="18" charset="0"/>
              </a:rPr>
              <a:t>Нарушение запрета на курение табака на объектах и территориях</a:t>
            </a:r>
          </a:p>
        </p:txBody>
      </p:sp>
      <p:sp>
        <p:nvSpPr>
          <p:cNvPr id="15" name="Скругленный прямоугольник 14"/>
          <p:cNvSpPr/>
          <p:nvPr/>
        </p:nvSpPr>
        <p:spPr>
          <a:xfrm>
            <a:off x="368956" y="3645023"/>
            <a:ext cx="561662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solidFill>
                  <a:schemeClr val="tx2">
                    <a:lumMod val="75000"/>
                  </a:schemeClr>
                </a:solidFill>
                <a:latin typeface="Times New Roman" panose="02020603050405020304" pitchFamily="18" charset="0"/>
                <a:cs typeface="Times New Roman" panose="02020603050405020304" pitchFamily="18" charset="0"/>
              </a:rPr>
              <a:t>Нарушение запрета на курение табака на детских площадках                                  </a:t>
            </a:r>
          </a:p>
        </p:txBody>
      </p:sp>
      <p:sp>
        <p:nvSpPr>
          <p:cNvPr id="16" name="Скругленный прямоугольник 15"/>
          <p:cNvSpPr/>
          <p:nvPr/>
        </p:nvSpPr>
        <p:spPr>
          <a:xfrm>
            <a:off x="368956" y="4221087"/>
            <a:ext cx="5616623" cy="28803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1600" dirty="0" smtClean="0">
                <a:solidFill>
                  <a:schemeClr val="tx2">
                    <a:lumMod val="75000"/>
                  </a:schemeClr>
                </a:solidFill>
                <a:latin typeface="Times New Roman" panose="02020603050405020304" pitchFamily="18" charset="0"/>
                <a:cs typeface="Times New Roman" panose="02020603050405020304" pitchFamily="18" charset="0"/>
              </a:rPr>
              <a:t>Несоблюдение </a:t>
            </a:r>
            <a:r>
              <a:rPr lang="ru-RU" sz="1600" dirty="0">
                <a:solidFill>
                  <a:schemeClr val="tx2">
                    <a:lumMod val="75000"/>
                  </a:schemeClr>
                </a:solidFill>
                <a:latin typeface="Times New Roman" panose="02020603050405020304" pitchFamily="18" charset="0"/>
                <a:cs typeface="Times New Roman" panose="02020603050405020304" pitchFamily="18" charset="0"/>
              </a:rPr>
              <a:t>требований к знаку о запрете </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курения</a:t>
            </a:r>
          </a:p>
          <a:p>
            <a:endParaRPr lang="ru-RU" sz="12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368956" y="4581127"/>
            <a:ext cx="5616623"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solidFill>
                  <a:schemeClr val="tx2">
                    <a:lumMod val="75000"/>
                  </a:schemeClr>
                </a:solidFill>
                <a:latin typeface="Times New Roman" panose="02020603050405020304" pitchFamily="18" charset="0"/>
                <a:cs typeface="Times New Roman" panose="02020603050405020304" pitchFamily="18" charset="0"/>
              </a:rPr>
              <a:t> </a:t>
            </a:r>
            <a:r>
              <a:rPr lang="ru-RU" sz="1600" dirty="0">
                <a:solidFill>
                  <a:schemeClr val="tx2">
                    <a:lumMod val="75000"/>
                  </a:schemeClr>
                </a:solidFill>
                <a:latin typeface="Times New Roman" panose="02020603050405020304" pitchFamily="18" charset="0"/>
                <a:cs typeface="Times New Roman" panose="02020603050405020304" pitchFamily="18" charset="0"/>
              </a:rPr>
              <a:t>Несоблюдение требований к выделению </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мест </a:t>
            </a:r>
            <a:r>
              <a:rPr lang="ru-RU" sz="1600" dirty="0">
                <a:solidFill>
                  <a:schemeClr val="tx2">
                    <a:lumMod val="75000"/>
                  </a:schemeClr>
                </a:solidFill>
                <a:latin typeface="Times New Roman" panose="02020603050405020304" pitchFamily="18" charset="0"/>
                <a:cs typeface="Times New Roman" panose="02020603050405020304" pitchFamily="18" charset="0"/>
              </a:rPr>
              <a:t>на открытом воздухе </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либо </a:t>
            </a:r>
            <a:r>
              <a:rPr lang="ru-RU" sz="1600" dirty="0">
                <a:solidFill>
                  <a:schemeClr val="tx2">
                    <a:lumMod val="75000"/>
                  </a:schemeClr>
                </a:solidFill>
                <a:latin typeface="Times New Roman" panose="02020603050405020304" pitchFamily="18" charset="0"/>
                <a:cs typeface="Times New Roman" panose="02020603050405020304" pitchFamily="18" charset="0"/>
              </a:rPr>
              <a:t>выделению и оборудованию изолированных помещений для курения </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табака</a:t>
            </a:r>
          </a:p>
        </p:txBody>
      </p:sp>
      <p:sp>
        <p:nvSpPr>
          <p:cNvPr id="18" name="Скругленный прямоугольник 17"/>
          <p:cNvSpPr/>
          <p:nvPr/>
        </p:nvSpPr>
        <p:spPr>
          <a:xfrm>
            <a:off x="368956" y="5373215"/>
            <a:ext cx="561662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solidFill>
                  <a:schemeClr val="tx2">
                    <a:lumMod val="75000"/>
                  </a:schemeClr>
                </a:solidFill>
                <a:latin typeface="Times New Roman" panose="02020603050405020304" pitchFamily="18" charset="0"/>
                <a:cs typeface="Times New Roman" panose="02020603050405020304" pitchFamily="18" charset="0"/>
              </a:rPr>
              <a:t>Несоблюдение запрета </a:t>
            </a:r>
            <a:r>
              <a:rPr lang="ru-RU" sz="1600" dirty="0">
                <a:solidFill>
                  <a:schemeClr val="tx2">
                    <a:lumMod val="75000"/>
                  </a:schemeClr>
                </a:solidFill>
                <a:latin typeface="Times New Roman" panose="02020603050405020304" pitchFamily="18" charset="0"/>
                <a:cs typeface="Times New Roman" panose="02020603050405020304" pitchFamily="18" charset="0"/>
              </a:rPr>
              <a:t>торговли табачной продукцией и табачными изделиями</a:t>
            </a:r>
          </a:p>
        </p:txBody>
      </p:sp>
      <p:sp>
        <p:nvSpPr>
          <p:cNvPr id="19" name="Скругленный прямоугольник 18"/>
          <p:cNvSpPr/>
          <p:nvPr/>
        </p:nvSpPr>
        <p:spPr>
          <a:xfrm>
            <a:off x="6084168" y="2708919"/>
            <a:ext cx="2592288" cy="28803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Введен полный запрет рекламы, спонсорства, стимулирования продажи табака</a:t>
            </a:r>
            <a:r>
              <a:rPr lang="ru-RU" b="1" dirty="0">
                <a:solidFill>
                  <a:schemeClr val="tx2">
                    <a:lumMod val="75000"/>
                  </a:schemeClr>
                </a:solidFill>
                <a:latin typeface="Times New Roman" panose="02020603050405020304" pitchFamily="18" charset="0"/>
                <a:cs typeface="Times New Roman" panose="02020603050405020304" pitchFamily="18" charset="0"/>
              </a:rPr>
              <a:t>, табачных изделий, табачной продукции и курительных </a:t>
            </a:r>
            <a:r>
              <a:rPr lang="ru-RU" b="1" dirty="0" smtClean="0">
                <a:solidFill>
                  <a:schemeClr val="tx2">
                    <a:lumMod val="75000"/>
                  </a:schemeClr>
                </a:solidFill>
                <a:latin typeface="Times New Roman" panose="02020603050405020304" pitchFamily="18" charset="0"/>
                <a:cs typeface="Times New Roman" panose="02020603050405020304" pitchFamily="18" charset="0"/>
              </a:rPr>
              <a:t>принадлежностей</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45812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36512" y="142852"/>
            <a:ext cx="9144000"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Ведомственные подзаконные акты</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10" name="Скругленный прямоугольник 9"/>
          <p:cNvSpPr/>
          <p:nvPr/>
        </p:nvSpPr>
        <p:spPr>
          <a:xfrm>
            <a:off x="277253" y="836712"/>
            <a:ext cx="8636734" cy="10576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Приказ Минздрава России «О </a:t>
            </a:r>
            <a:r>
              <a:rPr lang="ru-RU" sz="1600" b="1" dirty="0">
                <a:solidFill>
                  <a:schemeClr val="tx2">
                    <a:lumMod val="75000"/>
                  </a:schemeClr>
                </a:solidFill>
                <a:latin typeface="Times New Roman" panose="02020603050405020304" pitchFamily="18" charset="0"/>
                <a:cs typeface="Times New Roman" panose="02020603050405020304" pitchFamily="18" charset="0"/>
              </a:rPr>
              <a:t>соблюдении норм законодательства в сфере охраны здоровья граждан от воздействия окружающего табачного дыма и последствии потребления табака на территориях и </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помещениях»</a:t>
            </a:r>
            <a:endParaRPr lang="ru-RU" sz="16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277253" y="4005064"/>
            <a:ext cx="8636734"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ru-RU" sz="16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1600" b="1" dirty="0">
                <a:solidFill>
                  <a:schemeClr val="tx2">
                    <a:lumMod val="75000"/>
                  </a:schemeClr>
                </a:solidFill>
                <a:latin typeface="Times New Roman" panose="02020603050405020304" pitchFamily="18" charset="0"/>
                <a:cs typeface="Times New Roman" panose="02020603050405020304" pitchFamily="18" charset="0"/>
              </a:rPr>
              <a:t>Приказ Минздрава России от 12 мая 2014 г. № 214н «</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Об </a:t>
            </a:r>
            <a:r>
              <a:rPr lang="ru-RU" sz="1600" b="1" dirty="0">
                <a:solidFill>
                  <a:schemeClr val="tx2">
                    <a:lumMod val="75000"/>
                  </a:schemeClr>
                </a:solidFill>
                <a:latin typeface="Times New Roman" panose="02020603050405020304" pitchFamily="18" charset="0"/>
                <a:cs typeface="Times New Roman" panose="02020603050405020304" pitchFamily="18" charset="0"/>
              </a:rPr>
              <a:t>утверждении требований к знаку о запрете курения и к порядку его размещения»</a:t>
            </a:r>
            <a:endParaRPr lang="ru-RU" sz="16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1600"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75627" y="5040560"/>
            <a:ext cx="8616853" cy="8367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600" b="1" dirty="0">
                <a:solidFill>
                  <a:schemeClr val="tx2">
                    <a:lumMod val="75000"/>
                  </a:schemeClr>
                </a:solidFill>
                <a:latin typeface="Times New Roman" panose="02020603050405020304" pitchFamily="18" charset="0"/>
                <a:cs typeface="Times New Roman" panose="02020603050405020304" pitchFamily="18" charset="0"/>
              </a:rPr>
              <a:t>Приказ Минздрава России от 12.05.2014 N </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215н «Об </a:t>
            </a:r>
            <a:r>
              <a:rPr lang="ru-RU" sz="1600" b="1" dirty="0">
                <a:solidFill>
                  <a:schemeClr val="tx2">
                    <a:lumMod val="75000"/>
                  </a:schemeClr>
                </a:solidFill>
                <a:latin typeface="Times New Roman" panose="02020603050405020304" pitchFamily="18" charset="0"/>
                <a:cs typeface="Times New Roman" panose="02020603050405020304" pitchFamily="18" charset="0"/>
              </a:rPr>
              <a:t>утверждении перечня документов, удостоверяющих личность </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и </a:t>
            </a:r>
            <a:r>
              <a:rPr lang="ru-RU" sz="1600" b="1" dirty="0">
                <a:solidFill>
                  <a:schemeClr val="tx2">
                    <a:lumMod val="75000"/>
                  </a:schemeClr>
                </a:solidFill>
                <a:latin typeface="Times New Roman" panose="02020603050405020304" pitchFamily="18" charset="0"/>
                <a:cs typeface="Times New Roman" panose="02020603050405020304" pitchFamily="18" charset="0"/>
              </a:rPr>
              <a:t>позволяющих установить возраст покупателя табачной </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продукции»</a:t>
            </a:r>
          </a:p>
        </p:txBody>
      </p:sp>
      <p:sp>
        <p:nvSpPr>
          <p:cNvPr id="13" name="Скругленный прямоугольник 12"/>
          <p:cNvSpPr/>
          <p:nvPr/>
        </p:nvSpPr>
        <p:spPr>
          <a:xfrm>
            <a:off x="297133" y="2924944"/>
            <a:ext cx="8616853"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eaLnBrk="0" hangingPunct="0"/>
            <a:r>
              <a:rPr lang="ru-RU" sz="1600" b="1" i="1" dirty="0" smtClean="0">
                <a:solidFill>
                  <a:srgbClr val="7030A0"/>
                </a:solidFill>
                <a:latin typeface="Times New Roman" panose="02020603050405020304" pitchFamily="18" charset="0"/>
                <a:cs typeface="Times New Roman" panose="02020603050405020304" pitchFamily="18" charset="0"/>
              </a:rPr>
              <a:t>Приказ Минздрава России от 30.05.2013 № 339н «Об утверждении порядка согласования материалов, подготовленных органами государственной власти субъектов Российской Федерации для информирования населения о вреде потребления табака»</a:t>
            </a:r>
            <a:endParaRPr lang="ru-RU" sz="1600" b="1" i="1" dirty="0">
              <a:solidFill>
                <a:srgbClr val="7030A0"/>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277253" y="1988840"/>
            <a:ext cx="8636733" cy="8367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altLang="en-US" sz="1600" b="1" dirty="0">
                <a:solidFill>
                  <a:schemeClr val="tx2">
                    <a:lumMod val="75000"/>
                  </a:schemeClr>
                </a:solidFill>
                <a:latin typeface="Times New Roman" panose="02020603050405020304" pitchFamily="18" charset="0"/>
                <a:cs typeface="Times New Roman" panose="02020603050405020304" pitchFamily="18" charset="0"/>
              </a:rPr>
              <a:t>Приказ </a:t>
            </a:r>
            <a:r>
              <a:rPr lang="ru-RU" altLang="en-US" sz="1600" b="1" dirty="0" smtClean="0">
                <a:solidFill>
                  <a:schemeClr val="tx2">
                    <a:lumMod val="75000"/>
                  </a:schemeClr>
                </a:solidFill>
                <a:latin typeface="Times New Roman" panose="02020603050405020304" pitchFamily="18" charset="0"/>
                <a:cs typeface="Times New Roman" panose="02020603050405020304" pitchFamily="18" charset="0"/>
              </a:rPr>
              <a:t>Минздрава России </a:t>
            </a:r>
            <a:r>
              <a:rPr lang="ru-RU" altLang="en-US" sz="1600" b="1" dirty="0">
                <a:solidFill>
                  <a:schemeClr val="tx2">
                    <a:lumMod val="75000"/>
                  </a:schemeClr>
                </a:solidFill>
                <a:latin typeface="Times New Roman" panose="02020603050405020304" pitchFamily="18" charset="0"/>
                <a:cs typeface="Times New Roman" panose="02020603050405020304" pitchFamily="18" charset="0"/>
              </a:rPr>
              <a:t>от 05.05.2012 № </a:t>
            </a:r>
            <a:r>
              <a:rPr lang="ru-RU" altLang="en-US" sz="1600" b="1" dirty="0" smtClean="0">
                <a:solidFill>
                  <a:schemeClr val="tx2">
                    <a:lumMod val="75000"/>
                  </a:schemeClr>
                </a:solidFill>
                <a:latin typeface="Times New Roman" panose="02020603050405020304" pitchFamily="18" charset="0"/>
                <a:cs typeface="Times New Roman" panose="02020603050405020304" pitchFamily="18" charset="0"/>
              </a:rPr>
              <a:t>490н</a:t>
            </a:r>
            <a:r>
              <a:rPr lang="ru-RU" altLang="en-US" sz="1600" b="1" dirty="0">
                <a:solidFill>
                  <a:schemeClr val="tx2">
                    <a:lumMod val="75000"/>
                  </a:schemeClr>
                </a:solidFill>
                <a:latin typeface="Times New Roman" panose="02020603050405020304" pitchFamily="18" charset="0"/>
                <a:cs typeface="Times New Roman" panose="02020603050405020304" pitchFamily="18" charset="0"/>
              </a:rPr>
              <a:t> </a:t>
            </a:r>
            <a:r>
              <a:rPr lang="ru-RU" altLang="en-US" sz="1600" b="1" dirty="0" smtClean="0">
                <a:solidFill>
                  <a:schemeClr val="tx2">
                    <a:lumMod val="75000"/>
                  </a:schemeClr>
                </a:solidFill>
                <a:latin typeface="Times New Roman" panose="02020603050405020304" pitchFamily="18" charset="0"/>
                <a:cs typeface="Times New Roman" panose="02020603050405020304" pitchFamily="18" charset="0"/>
              </a:rPr>
              <a:t>«Об </a:t>
            </a:r>
            <a:r>
              <a:rPr lang="ru-RU" altLang="en-US" sz="1600" b="1" dirty="0">
                <a:solidFill>
                  <a:schemeClr val="tx2">
                    <a:lumMod val="75000"/>
                  </a:schemeClr>
                </a:solidFill>
                <a:latin typeface="Times New Roman" panose="02020603050405020304" pitchFamily="18" charset="0"/>
                <a:cs typeface="Times New Roman" panose="02020603050405020304" pitchFamily="18" charset="0"/>
              </a:rPr>
              <a:t>утверждении предупредительных надписей  о вреде курения, </a:t>
            </a:r>
            <a:r>
              <a:rPr lang="ru-RU" altLang="en-US" sz="1600" b="1" dirty="0" smtClean="0">
                <a:solidFill>
                  <a:schemeClr val="tx2">
                    <a:lumMod val="75000"/>
                  </a:schemeClr>
                </a:solidFill>
                <a:latin typeface="Times New Roman" panose="02020603050405020304" pitchFamily="18" charset="0"/>
                <a:cs typeface="Times New Roman" panose="02020603050405020304" pitchFamily="18" charset="0"/>
              </a:rPr>
              <a:t>сопровождаемых </a:t>
            </a:r>
            <a:r>
              <a:rPr lang="ru-RU" altLang="en-US" sz="1600" b="1" dirty="0">
                <a:solidFill>
                  <a:schemeClr val="tx2">
                    <a:lumMod val="75000"/>
                  </a:schemeClr>
                </a:solidFill>
                <a:latin typeface="Times New Roman" panose="02020603050405020304" pitchFamily="18" charset="0"/>
                <a:cs typeface="Times New Roman" panose="02020603050405020304" pitchFamily="18" charset="0"/>
              </a:rPr>
              <a:t>рисунками» </a:t>
            </a:r>
            <a:endParaRPr lang="en-US" altLang="en-US" sz="16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33087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a:spLocks noChangeArrowheads="1"/>
          </p:cNvSpPr>
          <p:nvPr/>
        </p:nvSpPr>
        <p:spPr bwMode="auto">
          <a:xfrm>
            <a:off x="971550" y="0"/>
            <a:ext cx="1428750" cy="1444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4" name="Прямоугольник 3"/>
          <p:cNvSpPr/>
          <p:nvPr/>
        </p:nvSpPr>
        <p:spPr>
          <a:xfrm>
            <a:off x="0" y="142852"/>
            <a:ext cx="9144000" cy="98189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000" b="1" dirty="0">
                <a:solidFill>
                  <a:srgbClr val="1F497D">
                    <a:lumMod val="75000"/>
                  </a:srgbClr>
                </a:solidFill>
                <a:latin typeface="Times New Roman" pitchFamily="18" charset="0"/>
                <a:cs typeface="Times New Roman" pitchFamily="18" charset="0"/>
              </a:rPr>
              <a:t>Мониторинг и оценка эффективности реализации мероприятий, направленных на предотвращение воздействия окружающего табачного дыма и сокращение потребления табака</a:t>
            </a:r>
          </a:p>
        </p:txBody>
      </p:sp>
      <p:grpSp>
        <p:nvGrpSpPr>
          <p:cNvPr id="22" name="Группа 21"/>
          <p:cNvGrpSpPr/>
          <p:nvPr/>
        </p:nvGrpSpPr>
        <p:grpSpPr>
          <a:xfrm>
            <a:off x="119405" y="6002338"/>
            <a:ext cx="9024595" cy="855662"/>
            <a:chOff x="119405" y="6002338"/>
            <a:chExt cx="9024595" cy="855662"/>
          </a:xfrm>
        </p:grpSpPr>
        <p:sp>
          <p:nvSpPr>
            <p:cNvPr id="23" name="Прямоугольник 22"/>
            <p:cNvSpPr/>
            <p:nvPr/>
          </p:nvSpPr>
          <p:spPr>
            <a:xfrm>
              <a:off x="2699222" y="6217530"/>
              <a:ext cx="6444778" cy="52383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solidFill>
                  <a:prstClr val="black"/>
                </a:solidFill>
              </a:endParaRPr>
            </a:p>
          </p:txBody>
        </p:sp>
        <p:sp>
          <p:nvSpPr>
            <p:cNvPr id="24" name="Прямоугольник 23"/>
            <p:cNvSpPr/>
            <p:nvPr/>
          </p:nvSpPr>
          <p:spPr>
            <a:xfrm>
              <a:off x="2627784" y="6217530"/>
              <a:ext cx="71438" cy="6404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pic>
          <p:nvPicPr>
            <p:cNvPr id="26"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405" y="6002338"/>
              <a:ext cx="2309470" cy="78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2699222" y="6735400"/>
              <a:ext cx="6444778" cy="12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9" name="Прямоугольник 8"/>
          <p:cNvSpPr/>
          <p:nvPr/>
        </p:nvSpPr>
        <p:spPr>
          <a:xfrm>
            <a:off x="558911" y="1484785"/>
            <a:ext cx="3672408" cy="8795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Федеральная служба </a:t>
            </a:r>
            <a:r>
              <a:rPr lang="ru-RU" sz="1400" b="1" dirty="0">
                <a:solidFill>
                  <a:schemeClr val="tx2">
                    <a:lumMod val="75000"/>
                  </a:schemeClr>
                </a:solidFill>
                <a:latin typeface="Times New Roman" panose="02020603050405020304" pitchFamily="18" charset="0"/>
                <a:cs typeface="Times New Roman" panose="02020603050405020304" pitchFamily="18" charset="0"/>
              </a:rPr>
              <a:t>по надзору в сфере защиты прав потребителей и благополучия человека</a:t>
            </a:r>
          </a:p>
        </p:txBody>
      </p:sp>
      <p:sp>
        <p:nvSpPr>
          <p:cNvPr id="10" name="Прямоугольник 9"/>
          <p:cNvSpPr/>
          <p:nvPr/>
        </p:nvSpPr>
        <p:spPr>
          <a:xfrm>
            <a:off x="4932040" y="1484784"/>
            <a:ext cx="3592016" cy="8795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solidFill>
                  <a:schemeClr val="tx2">
                    <a:lumMod val="75000"/>
                  </a:schemeClr>
                </a:solidFill>
                <a:latin typeface="Times New Roman" panose="02020603050405020304" pitchFamily="18" charset="0"/>
                <a:cs typeface="Times New Roman" panose="02020603050405020304" pitchFamily="18" charset="0"/>
              </a:rPr>
              <a:t>Федеральная служба </a:t>
            </a:r>
            <a:r>
              <a:rPr lang="ru-RU" sz="1400" b="1" dirty="0">
                <a:solidFill>
                  <a:schemeClr val="tx2">
                    <a:lumMod val="75000"/>
                  </a:schemeClr>
                </a:solidFill>
                <a:latin typeface="Times New Roman" panose="02020603050405020304" pitchFamily="18" charset="0"/>
                <a:cs typeface="Times New Roman" panose="02020603050405020304" pitchFamily="18" charset="0"/>
              </a:rPr>
              <a:t>государственной статистики </a:t>
            </a:r>
          </a:p>
        </p:txBody>
      </p:sp>
      <p:sp>
        <p:nvSpPr>
          <p:cNvPr id="11" name="Прямоугольник 10"/>
          <p:cNvSpPr/>
          <p:nvPr/>
        </p:nvSpPr>
        <p:spPr>
          <a:xfrm>
            <a:off x="2555776" y="3284985"/>
            <a:ext cx="3820167"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Министерство здравоохранения</a:t>
            </a:r>
            <a:endParaRPr lang="ru-RU" sz="2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395115" y="2636913"/>
            <a:ext cx="4193109"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Статистические данные </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95536" y="4509121"/>
            <a:ext cx="8280920"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Разработка </a:t>
            </a:r>
            <a:r>
              <a:rPr lang="ru-RU" dirty="0">
                <a:solidFill>
                  <a:schemeClr val="tx2">
                    <a:lumMod val="75000"/>
                  </a:schemeClr>
                </a:solidFill>
                <a:latin typeface="Times New Roman" panose="02020603050405020304" pitchFamily="18" charset="0"/>
                <a:cs typeface="Times New Roman" panose="02020603050405020304" pitchFamily="18" charset="0"/>
              </a:rPr>
              <a:t>мероприятий по противодействию потреблению табака</a:t>
            </a:r>
          </a:p>
        </p:txBody>
      </p:sp>
      <p:sp>
        <p:nvSpPr>
          <p:cNvPr id="14" name="Скругленный прямоугольник 13"/>
          <p:cNvSpPr/>
          <p:nvPr/>
        </p:nvSpPr>
        <p:spPr>
          <a:xfrm>
            <a:off x="179512" y="5085185"/>
            <a:ext cx="8784976"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solidFill>
                  <a:schemeClr val="tx2">
                    <a:lumMod val="75000"/>
                  </a:schemeClr>
                </a:solidFill>
                <a:latin typeface="Times New Roman" panose="02020603050405020304" pitchFamily="18" charset="0"/>
                <a:cs typeface="Times New Roman" panose="02020603050405020304" pitchFamily="18" charset="0"/>
              </a:rPr>
              <a:t>И</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нформирование </a:t>
            </a:r>
            <a:r>
              <a:rPr lang="ru-RU" sz="1400" dirty="0">
                <a:solidFill>
                  <a:schemeClr val="tx2">
                    <a:lumMod val="75000"/>
                  </a:schemeClr>
                </a:solidFill>
                <a:latin typeface="Times New Roman" panose="02020603050405020304" pitchFamily="18" charset="0"/>
                <a:cs typeface="Times New Roman" panose="02020603050405020304" pitchFamily="18" charset="0"/>
              </a:rPr>
              <a:t>органов исполнительной власти субъектов Российской Федерации, органов местного самоуправления и населения о масштабах потребления табака на территории Российской Федерации и реализуемых и (или) планируемых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мероприятиях по </a:t>
            </a:r>
            <a:r>
              <a:rPr lang="ru-RU" sz="1400" dirty="0">
                <a:solidFill>
                  <a:schemeClr val="tx2">
                    <a:lumMod val="75000"/>
                  </a:schemeClr>
                </a:solidFill>
                <a:latin typeface="Times New Roman" panose="02020603050405020304" pitchFamily="18" charset="0"/>
                <a:cs typeface="Times New Roman" panose="02020603050405020304" pitchFamily="18" charset="0"/>
              </a:rPr>
              <a:t>сокращению его потребления</a:t>
            </a:r>
          </a:p>
        </p:txBody>
      </p:sp>
      <p:sp>
        <p:nvSpPr>
          <p:cNvPr id="15" name="Стрелка вниз 14"/>
          <p:cNvSpPr/>
          <p:nvPr/>
        </p:nvSpPr>
        <p:spPr>
          <a:xfrm>
            <a:off x="3194977" y="2364316"/>
            <a:ext cx="216024" cy="27259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Стрелка вниз 15"/>
          <p:cNvSpPr/>
          <p:nvPr/>
        </p:nvSpPr>
        <p:spPr>
          <a:xfrm>
            <a:off x="5796136" y="2364315"/>
            <a:ext cx="216024" cy="27259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1486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8919</TotalTime>
  <Words>5749</Words>
  <Application>Microsoft Office PowerPoint</Application>
  <PresentationFormat>Экран (4:3)</PresentationFormat>
  <Paragraphs>463</Paragraphs>
  <Slides>25</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Критерии эффективности </vt:lpstr>
      <vt:lpstr>Почему некоторые материалы материалы заимствованы-Австралия</vt:lpstr>
      <vt:lpstr>Департамент здравоохранения Нью-Йорка</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СОВРЕМЕННОЙ СИТУАЦИИ   И КОМЛЕКСНЫЙ ПОДХОД К СНИЖЕНИЮ МАСШТАБОВ ПОТРЕБЛЕНИЯ АЛКОГОЛЯ  И ПРОФИЛАКТИКЕ АЛКОГОЛИЗМА  В РОССИЙСКОЙ ФЕДЕРАЦИИ</dc:title>
  <dc:creator>SvincovaOU</dc:creator>
  <cp:lastModifiedBy>LobzinaEN</cp:lastModifiedBy>
  <cp:revision>337</cp:revision>
  <cp:lastPrinted>2013-11-29T16:30:44Z</cp:lastPrinted>
  <dcterms:created xsi:type="dcterms:W3CDTF">2010-02-15T12:36:02Z</dcterms:created>
  <dcterms:modified xsi:type="dcterms:W3CDTF">2015-06-03T16:50:23Z</dcterms:modified>
</cp:coreProperties>
</file>