
<file path=[Content_Types].xml><?xml version="1.0" encoding="utf-8"?>
<Types xmlns="http://schemas.openxmlformats.org/package/2006/content-types">
  <Default Extension="xml" ContentType="application/xml"/>
  <Default Extension="jpeg" ContentType="image/jpeg"/>
  <Default Extension="sldx" ContentType="application/vnd.openxmlformats-officedocument.presentationml.slide"/>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embeddings/oleObject2.bin" ContentType="application/vnd.openxmlformats-officedocument.oleObject"/>
  <Override PartName="/ppt/notesSlides/notesSlide3.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4.xml" ContentType="application/vnd.openxmlformats-officedocument.presentationml.notesSlide+xml"/>
  <Override PartName="/ppt/embeddings/oleObject5.bin" ContentType="application/vnd.openxmlformats-officedocument.oleObject"/>
  <Override PartName="/ppt/notesSlides/notesSlide5.xml" ContentType="application/vnd.openxmlformats-officedocument.presentationml.notesSlide+xml"/>
  <Override PartName="/ppt/embeddings/oleObject6.bin" ContentType="application/vnd.openxmlformats-officedocument.oleObject"/>
  <Override PartName="/ppt/notesSlides/notesSlide6.xml" ContentType="application/vnd.openxmlformats-officedocument.presentationml.notesSlide+xml"/>
  <Override PartName="/ppt/embeddings/oleObject7.bin" ContentType="application/vnd.openxmlformats-officedocument.oleObject"/>
  <Override PartName="/ppt/notesSlides/notesSlide7.xml" ContentType="application/vnd.openxmlformats-officedocument.presentationml.notesSlide+xml"/>
  <Override PartName="/ppt/embeddings/oleObject8.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9.bin" ContentType="application/vnd.openxmlformats-officedocument.oleObject"/>
  <Override PartName="/ppt/notesSlides/notesSlide10.xml" ContentType="application/vnd.openxmlformats-officedocument.presentationml.notesSlide+xml"/>
  <Override PartName="/ppt/embeddings/oleObject10.bin" ContentType="application/vnd.openxmlformats-officedocument.oleObject"/>
  <Override PartName="/ppt/notesSlides/notesSlide11.xml" ContentType="application/vnd.openxmlformats-officedocument.presentationml.notesSlide+xml"/>
  <Override PartName="/ppt/embeddings/oleObject11.bin" ContentType="application/vnd.openxmlformats-officedocument.oleObject"/>
  <Override PartName="/ppt/notesSlides/notesSlide12.xml" ContentType="application/vnd.openxmlformats-officedocument.presentationml.notesSlide+xml"/>
  <Override PartName="/ppt/embeddings/oleObject12.bin" ContentType="application/vnd.openxmlformats-officedocument.oleObject"/>
  <Override PartName="/ppt/theme/themeOverride1.xml" ContentType="application/vnd.openxmlformats-officedocument.themeOverride+xml"/>
  <Override PartName="/ppt/notesSlides/notesSlide13.xml" ContentType="application/vnd.openxmlformats-officedocument.presentationml.notesSlide+xml"/>
  <Override PartName="/ppt/embeddings/oleObject13.bin" ContentType="application/vnd.openxmlformats-officedocument.oleObject"/>
  <Override PartName="/ppt/notesSlides/notesSlide14.xml" ContentType="application/vnd.openxmlformats-officedocument.presentationml.notesSlide+xml"/>
  <Override PartName="/ppt/embeddings/oleObject14.bin" ContentType="application/vnd.openxmlformats-officedocument.oleObject"/>
  <Override PartName="/ppt/notesSlides/notesSlide15.xml" ContentType="application/vnd.openxmlformats-officedocument.presentationml.notesSlide+xml"/>
  <Override PartName="/ppt/embeddings/oleObject15.bin" ContentType="application/vnd.openxmlformats-officedocument.oleObject"/>
  <Override PartName="/ppt/notesSlides/notesSlide16.xml" ContentType="application/vnd.openxmlformats-officedocument.presentationml.notesSlide+xml"/>
  <Override PartName="/ppt/embeddings/oleObject16.bin" ContentType="application/vnd.openxmlformats-officedocument.oleObject"/>
  <Override PartName="/ppt/notesSlides/notesSlide17.xml" ContentType="application/vnd.openxmlformats-officedocument.presentationml.notesSlide+xml"/>
  <Override PartName="/ppt/embeddings/oleObject17.bin" ContentType="application/vnd.openxmlformats-officedocument.oleObject"/>
  <Override PartName="/ppt/notesSlides/notesSlide18.xml" ContentType="application/vnd.openxmlformats-officedocument.presentationml.notesSlide+xml"/>
  <Override PartName="/ppt/embeddings/oleObject18.bin" ContentType="application/vnd.openxmlformats-officedocument.oleObject"/>
  <Override PartName="/ppt/notesSlides/notesSlide19.xml" ContentType="application/vnd.openxmlformats-officedocument.presentationml.notesSlide+xml"/>
  <Override PartName="/ppt/embeddings/oleObject19.bin" ContentType="application/vnd.openxmlformats-officedocument.oleObject"/>
  <Override PartName="/ppt/notesSlides/notesSlide20.xml" ContentType="application/vnd.openxmlformats-officedocument.presentationml.notesSlide+xml"/>
  <Override PartName="/ppt/embeddings/oleObject20.bin" ContentType="application/vnd.openxmlformats-officedocument.oleObject"/>
  <Override PartName="/ppt/notesSlides/notesSlide21.xml" ContentType="application/vnd.openxmlformats-officedocument.presentationml.notesSlide+xml"/>
  <Override PartName="/ppt/embeddings/oleObject21.bin" ContentType="application/vnd.openxmlformats-officedocument.oleObject"/>
  <Override PartName="/ppt/notesSlides/notesSlide22.xml" ContentType="application/vnd.openxmlformats-officedocument.presentationml.notesSlide+xml"/>
  <Override PartName="/ppt/embeddings/oleObject22.bin" ContentType="application/vnd.openxmlformats-officedocument.oleObject"/>
  <Override PartName="/ppt/notesSlides/notesSlide23.xml" ContentType="application/vnd.openxmlformats-officedocument.presentationml.notesSlide+xml"/>
  <Override PartName="/ppt/embeddings/oleObject2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48" r:id="rId1"/>
    <p:sldMasterId id="2147484011" r:id="rId2"/>
  </p:sldMasterIdLst>
  <p:notesMasterIdLst>
    <p:notesMasterId r:id="rId29"/>
  </p:notesMasterIdLst>
  <p:handoutMasterIdLst>
    <p:handoutMasterId r:id="rId30"/>
  </p:handoutMasterIdLst>
  <p:sldIdLst>
    <p:sldId id="400" r:id="rId3"/>
    <p:sldId id="463" r:id="rId4"/>
    <p:sldId id="464" r:id="rId5"/>
    <p:sldId id="465" r:id="rId6"/>
    <p:sldId id="467" r:id="rId7"/>
    <p:sldId id="468" r:id="rId8"/>
    <p:sldId id="469" r:id="rId9"/>
    <p:sldId id="470" r:id="rId10"/>
    <p:sldId id="471" r:id="rId11"/>
    <p:sldId id="472" r:id="rId12"/>
    <p:sldId id="466" r:id="rId13"/>
    <p:sldId id="449" r:id="rId14"/>
    <p:sldId id="448" r:id="rId15"/>
    <p:sldId id="454" r:id="rId16"/>
    <p:sldId id="450" r:id="rId17"/>
    <p:sldId id="460" r:id="rId18"/>
    <p:sldId id="461" r:id="rId19"/>
    <p:sldId id="462" r:id="rId20"/>
    <p:sldId id="455" r:id="rId21"/>
    <p:sldId id="458" r:id="rId22"/>
    <p:sldId id="459" r:id="rId23"/>
    <p:sldId id="473" r:id="rId24"/>
    <p:sldId id="474" r:id="rId25"/>
    <p:sldId id="475" r:id="rId26"/>
    <p:sldId id="476" r:id="rId27"/>
    <p:sldId id="401" r:id="rId28"/>
  </p:sldIdLst>
  <p:sldSz cx="9144000" cy="6858000" type="screen4x3"/>
  <p:notesSz cx="6794500" cy="9906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60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C0"/>
    <a:srgbClr val="6DE22C"/>
    <a:srgbClr val="76C34B"/>
    <a:srgbClr val="0083E6"/>
    <a:srgbClr val="E6EDF6"/>
    <a:srgbClr val="F0F0F0"/>
    <a:srgbClr val="007DDA"/>
    <a:srgbClr val="008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88725" autoAdjust="0"/>
  </p:normalViewPr>
  <p:slideViewPr>
    <p:cSldViewPr>
      <p:cViewPr varScale="1">
        <p:scale>
          <a:sx n="96" d="100"/>
          <a:sy n="96" d="100"/>
        </p:scale>
        <p:origin x="-1896" y="-96"/>
      </p:cViewPr>
      <p:guideLst>
        <p:guide orient="horz" pos="601"/>
        <p:guide pos="2880"/>
      </p:guideLst>
    </p:cSldViewPr>
  </p:slideViewPr>
  <p:outlineViewPr>
    <p:cViewPr>
      <p:scale>
        <a:sx n="33" d="100"/>
        <a:sy n="33" d="100"/>
      </p:scale>
      <p:origin x="0" y="18114"/>
    </p:cViewPr>
  </p:outlineViewPr>
  <p:notesTextViewPr>
    <p:cViewPr>
      <p:scale>
        <a:sx n="100" d="100"/>
        <a:sy n="100" d="100"/>
      </p:scale>
      <p:origin x="0" y="0"/>
    </p:cViewPr>
  </p:notesTextViewPr>
  <p:sorterViewPr>
    <p:cViewPr>
      <p:scale>
        <a:sx n="100" d="100"/>
        <a:sy n="100" d="100"/>
      </p:scale>
      <p:origin x="0" y="0"/>
    </p:cViewPr>
  </p:sorterViewPr>
  <p:gridSpacing cx="72010" cy="7201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2"/>
            <a:ext cx="2945024" cy="495776"/>
          </a:xfrm>
          <a:prstGeom prst="rect">
            <a:avLst/>
          </a:prstGeom>
        </p:spPr>
        <p:txBody>
          <a:bodyPr vert="horz" lIns="91283" tIns="45642" rIns="91283" bIns="45642" rtlCol="0"/>
          <a:lstStyle>
            <a:lvl1pPr algn="l">
              <a:defRPr sz="1200">
                <a:latin typeface="Arial" pitchFamily="34" charset="0"/>
              </a:defRPr>
            </a:lvl1pPr>
          </a:lstStyle>
          <a:p>
            <a:pPr>
              <a:defRPr/>
            </a:pPr>
            <a:endParaRPr lang="ru-RU" dirty="0"/>
          </a:p>
        </p:txBody>
      </p:sp>
      <p:sp>
        <p:nvSpPr>
          <p:cNvPr id="3" name="Дата 2"/>
          <p:cNvSpPr>
            <a:spLocks noGrp="1"/>
          </p:cNvSpPr>
          <p:nvPr>
            <p:ph type="dt" sz="quarter" idx="1"/>
          </p:nvPr>
        </p:nvSpPr>
        <p:spPr>
          <a:xfrm>
            <a:off x="3847890" y="2"/>
            <a:ext cx="2945024" cy="495776"/>
          </a:xfrm>
          <a:prstGeom prst="rect">
            <a:avLst/>
          </a:prstGeom>
        </p:spPr>
        <p:txBody>
          <a:bodyPr vert="horz" lIns="91283" tIns="45642" rIns="91283" bIns="45642" rtlCol="0"/>
          <a:lstStyle>
            <a:lvl1pPr algn="r">
              <a:defRPr sz="1200">
                <a:latin typeface="Arial" pitchFamily="34" charset="0"/>
              </a:defRPr>
            </a:lvl1pPr>
          </a:lstStyle>
          <a:p>
            <a:pPr>
              <a:defRPr/>
            </a:pPr>
            <a:fld id="{89BA7F20-3055-4B97-B294-F05AB04200FE}" type="datetimeFigureOut">
              <a:rPr lang="ru-RU"/>
              <a:pPr>
                <a:defRPr/>
              </a:pPr>
              <a:t>18.05.15</a:t>
            </a:fld>
            <a:endParaRPr lang="ru-RU" dirty="0"/>
          </a:p>
        </p:txBody>
      </p:sp>
      <p:sp>
        <p:nvSpPr>
          <p:cNvPr id="4" name="Нижний колонтитул 3"/>
          <p:cNvSpPr>
            <a:spLocks noGrp="1"/>
          </p:cNvSpPr>
          <p:nvPr>
            <p:ph type="ftr" sz="quarter" idx="2"/>
          </p:nvPr>
        </p:nvSpPr>
        <p:spPr>
          <a:xfrm>
            <a:off x="2" y="9408642"/>
            <a:ext cx="2945024" cy="495776"/>
          </a:xfrm>
          <a:prstGeom prst="rect">
            <a:avLst/>
          </a:prstGeom>
        </p:spPr>
        <p:txBody>
          <a:bodyPr vert="horz" lIns="91283" tIns="45642" rIns="91283" bIns="45642" rtlCol="0" anchor="b"/>
          <a:lstStyle>
            <a:lvl1pPr algn="l">
              <a:defRPr sz="1200">
                <a:latin typeface="Arial" pitchFamily="34" charset="0"/>
              </a:defRPr>
            </a:lvl1pPr>
          </a:lstStyle>
          <a:p>
            <a:pPr>
              <a:defRPr/>
            </a:pPr>
            <a:endParaRPr lang="ru-RU" dirty="0"/>
          </a:p>
        </p:txBody>
      </p:sp>
      <p:sp>
        <p:nvSpPr>
          <p:cNvPr id="5" name="Номер слайда 4"/>
          <p:cNvSpPr>
            <a:spLocks noGrp="1"/>
          </p:cNvSpPr>
          <p:nvPr>
            <p:ph type="sldNum" sz="quarter" idx="3"/>
          </p:nvPr>
        </p:nvSpPr>
        <p:spPr>
          <a:xfrm>
            <a:off x="3847890" y="9408642"/>
            <a:ext cx="2945024" cy="495776"/>
          </a:xfrm>
          <a:prstGeom prst="rect">
            <a:avLst/>
          </a:prstGeom>
        </p:spPr>
        <p:txBody>
          <a:bodyPr vert="horz" lIns="91283" tIns="45642" rIns="91283" bIns="45642" rtlCol="0" anchor="b"/>
          <a:lstStyle>
            <a:lvl1pPr algn="r">
              <a:defRPr sz="1200">
                <a:latin typeface="Arial" pitchFamily="34" charset="0"/>
              </a:defRPr>
            </a:lvl1pPr>
          </a:lstStyle>
          <a:p>
            <a:pPr>
              <a:defRPr/>
            </a:pPr>
            <a:fld id="{09BF3CE8-AF82-4BF8-9DDE-784FA5607468}" type="slidenum">
              <a:rPr lang="ru-RU"/>
              <a:pPr>
                <a:defRPr/>
              </a:pPr>
              <a:t>‹#›</a:t>
            </a:fld>
            <a:endParaRPr lang="ru-RU" dirty="0"/>
          </a:p>
        </p:txBody>
      </p:sp>
    </p:spTree>
    <p:extLst>
      <p:ext uri="{BB962C8B-B14F-4D97-AF65-F5344CB8AC3E}">
        <p14:creationId xmlns:p14="http://schemas.microsoft.com/office/powerpoint/2010/main" val="1921192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2"/>
            <a:ext cx="2945024" cy="495776"/>
          </a:xfrm>
          <a:prstGeom prst="rect">
            <a:avLst/>
          </a:prstGeom>
        </p:spPr>
        <p:txBody>
          <a:bodyPr vert="horz" lIns="91283" tIns="45642" rIns="91283" bIns="45642" rtlCol="0"/>
          <a:lstStyle>
            <a:lvl1pPr algn="l" fontAlgn="auto">
              <a:spcBef>
                <a:spcPts val="0"/>
              </a:spcBef>
              <a:spcAft>
                <a:spcPts val="0"/>
              </a:spcAft>
              <a:defRPr sz="1200">
                <a:latin typeface="+mn-lt"/>
              </a:defRPr>
            </a:lvl1pPr>
          </a:lstStyle>
          <a:p>
            <a:pPr>
              <a:defRPr/>
            </a:pPr>
            <a:endParaRPr lang="ru-RU" dirty="0"/>
          </a:p>
        </p:txBody>
      </p:sp>
      <p:sp>
        <p:nvSpPr>
          <p:cNvPr id="3" name="Дата 2"/>
          <p:cNvSpPr>
            <a:spLocks noGrp="1"/>
          </p:cNvSpPr>
          <p:nvPr>
            <p:ph type="dt" idx="1"/>
          </p:nvPr>
        </p:nvSpPr>
        <p:spPr>
          <a:xfrm>
            <a:off x="3847890" y="2"/>
            <a:ext cx="2945024" cy="495776"/>
          </a:xfrm>
          <a:prstGeom prst="rect">
            <a:avLst/>
          </a:prstGeom>
        </p:spPr>
        <p:txBody>
          <a:bodyPr vert="horz" lIns="91283" tIns="45642" rIns="91283" bIns="45642" rtlCol="0"/>
          <a:lstStyle>
            <a:lvl1pPr algn="r" fontAlgn="auto">
              <a:spcBef>
                <a:spcPts val="0"/>
              </a:spcBef>
              <a:spcAft>
                <a:spcPts val="0"/>
              </a:spcAft>
              <a:defRPr sz="1200">
                <a:latin typeface="+mn-lt"/>
              </a:defRPr>
            </a:lvl1pPr>
          </a:lstStyle>
          <a:p>
            <a:pPr>
              <a:defRPr/>
            </a:pPr>
            <a:fld id="{29EE17FD-9B2A-44AD-9BB6-877DDB38D630}" type="datetimeFigureOut">
              <a:rPr lang="ru-RU"/>
              <a:pPr>
                <a:defRPr/>
              </a:pPr>
              <a:t>18.05.15</a:t>
            </a:fld>
            <a:endParaRPr lang="ru-RU" dirty="0"/>
          </a:p>
        </p:txBody>
      </p:sp>
      <p:sp>
        <p:nvSpPr>
          <p:cNvPr id="4" name="Образ слайда 3"/>
          <p:cNvSpPr>
            <a:spLocks noGrp="1" noRot="1" noChangeAspect="1"/>
          </p:cNvSpPr>
          <p:nvPr>
            <p:ph type="sldImg" idx="2"/>
          </p:nvPr>
        </p:nvSpPr>
        <p:spPr>
          <a:xfrm>
            <a:off x="922338" y="742950"/>
            <a:ext cx="4949825" cy="3713163"/>
          </a:xfrm>
          <a:prstGeom prst="rect">
            <a:avLst/>
          </a:prstGeom>
          <a:noFill/>
          <a:ln w="12700">
            <a:solidFill>
              <a:prstClr val="black"/>
            </a:solidFill>
          </a:ln>
        </p:spPr>
        <p:txBody>
          <a:bodyPr vert="horz" lIns="91283" tIns="45642" rIns="91283" bIns="45642" rtlCol="0" anchor="ctr"/>
          <a:lstStyle/>
          <a:p>
            <a:pPr lvl="0"/>
            <a:endParaRPr lang="ru-RU" noProof="0" dirty="0"/>
          </a:p>
        </p:txBody>
      </p:sp>
      <p:sp>
        <p:nvSpPr>
          <p:cNvPr id="5" name="Заметки 4"/>
          <p:cNvSpPr>
            <a:spLocks noGrp="1"/>
          </p:cNvSpPr>
          <p:nvPr>
            <p:ph type="body" sz="quarter" idx="3"/>
          </p:nvPr>
        </p:nvSpPr>
        <p:spPr>
          <a:xfrm>
            <a:off x="679134" y="4705905"/>
            <a:ext cx="5436235" cy="4457225"/>
          </a:xfrm>
          <a:prstGeom prst="rect">
            <a:avLst/>
          </a:prstGeom>
        </p:spPr>
        <p:txBody>
          <a:bodyPr vert="horz" lIns="91283" tIns="45642" rIns="91283" bIns="45642"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2" y="9408642"/>
            <a:ext cx="2945024" cy="495776"/>
          </a:xfrm>
          <a:prstGeom prst="rect">
            <a:avLst/>
          </a:prstGeom>
        </p:spPr>
        <p:txBody>
          <a:bodyPr vert="horz" lIns="91283" tIns="45642" rIns="91283" bIns="45642" rtlCol="0" anchor="b"/>
          <a:lstStyle>
            <a:lvl1pPr algn="l" fontAlgn="auto">
              <a:spcBef>
                <a:spcPts val="0"/>
              </a:spcBef>
              <a:spcAft>
                <a:spcPts val="0"/>
              </a:spcAft>
              <a:defRPr sz="1200">
                <a:latin typeface="+mn-lt"/>
              </a:defRPr>
            </a:lvl1pPr>
          </a:lstStyle>
          <a:p>
            <a:pPr>
              <a:defRPr/>
            </a:pPr>
            <a:endParaRPr lang="ru-RU" dirty="0"/>
          </a:p>
        </p:txBody>
      </p:sp>
      <p:sp>
        <p:nvSpPr>
          <p:cNvPr id="7" name="Номер слайда 6"/>
          <p:cNvSpPr>
            <a:spLocks noGrp="1"/>
          </p:cNvSpPr>
          <p:nvPr>
            <p:ph type="sldNum" sz="quarter" idx="5"/>
          </p:nvPr>
        </p:nvSpPr>
        <p:spPr>
          <a:xfrm>
            <a:off x="3847890" y="9408642"/>
            <a:ext cx="2945024" cy="495776"/>
          </a:xfrm>
          <a:prstGeom prst="rect">
            <a:avLst/>
          </a:prstGeom>
        </p:spPr>
        <p:txBody>
          <a:bodyPr vert="horz" lIns="91283" tIns="45642" rIns="91283" bIns="45642" rtlCol="0" anchor="b"/>
          <a:lstStyle>
            <a:lvl1pPr algn="r" fontAlgn="auto">
              <a:spcBef>
                <a:spcPts val="0"/>
              </a:spcBef>
              <a:spcAft>
                <a:spcPts val="0"/>
              </a:spcAft>
              <a:defRPr sz="1200">
                <a:latin typeface="+mn-lt"/>
              </a:defRPr>
            </a:lvl1pPr>
          </a:lstStyle>
          <a:p>
            <a:pPr>
              <a:defRPr/>
            </a:pPr>
            <a:fld id="{4FB5ADEB-932D-403B-9EA2-2001A2ABA9B2}" type="slidenum">
              <a:rPr lang="ru-RU"/>
              <a:pPr>
                <a:defRPr/>
              </a:pPr>
              <a:t>‹#›</a:t>
            </a:fld>
            <a:endParaRPr lang="ru-RU" dirty="0"/>
          </a:p>
        </p:txBody>
      </p:sp>
    </p:spTree>
    <p:extLst>
      <p:ext uri="{BB962C8B-B14F-4D97-AF65-F5344CB8AC3E}">
        <p14:creationId xmlns:p14="http://schemas.microsoft.com/office/powerpoint/2010/main" val="1777695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Уважаемые</a:t>
            </a:r>
            <a:r>
              <a:rPr lang="ru-RU" baseline="0" dirty="0" smtClean="0"/>
              <a:t> коллеги </a:t>
            </a:r>
            <a:r>
              <a:rPr lang="ru-RU" dirty="0" smtClean="0"/>
              <a:t> р</a:t>
            </a:r>
            <a:r>
              <a:rPr lang="ru-RU" baseline="0" dirty="0" smtClean="0"/>
              <a:t>азрешите представить проект Развития </a:t>
            </a:r>
            <a:r>
              <a:rPr lang="ru-RU" sz="1200" dirty="0" smtClean="0">
                <a:solidFill>
                  <a:schemeClr val="bg1"/>
                </a:solidFill>
                <a:latin typeface="Tahoma" pitchFamily="34" charset="0"/>
                <a:cs typeface="Tahoma" pitchFamily="34" charset="0"/>
              </a:rPr>
              <a:t>производственной инфраструктуры в сфере травматологии, ортопедии, нейрохирургии и других сферах медицины с использованием модели</a:t>
            </a:r>
            <a:r>
              <a:rPr lang="ru-RU" sz="1200" baseline="0" dirty="0" smtClean="0">
                <a:solidFill>
                  <a:schemeClr val="bg1"/>
                </a:solidFill>
                <a:latin typeface="Tahoma" pitchFamily="34" charset="0"/>
                <a:cs typeface="Tahoma" pitchFamily="34" charset="0"/>
              </a:rPr>
              <a:t> ГЧП. Данный проект разработан Новосибирским  НИИТО при участии Федерального центра проектного финансирования группы </a:t>
            </a:r>
            <a:r>
              <a:rPr lang="ru-RU" sz="1200" baseline="0" dirty="0" err="1" smtClean="0">
                <a:solidFill>
                  <a:schemeClr val="bg1"/>
                </a:solidFill>
                <a:latin typeface="Tahoma" pitchFamily="34" charset="0"/>
                <a:cs typeface="Tahoma" pitchFamily="34" charset="0"/>
              </a:rPr>
              <a:t>ВЭБа</a:t>
            </a:r>
            <a:r>
              <a:rPr lang="ru-RU" sz="1200" baseline="0" dirty="0" smtClean="0">
                <a:solidFill>
                  <a:schemeClr val="bg1"/>
                </a:solidFill>
                <a:latin typeface="Tahoma" pitchFamily="34" charset="0"/>
                <a:cs typeface="Tahoma" pitchFamily="34" charset="0"/>
              </a:rPr>
              <a:t>. </a:t>
            </a:r>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1</a:t>
            </a:fld>
            <a:endParaRPr lang="ru-RU" dirty="0"/>
          </a:p>
        </p:txBody>
      </p:sp>
    </p:spTree>
    <p:extLst>
      <p:ext uri="{BB962C8B-B14F-4D97-AF65-F5344CB8AC3E}">
        <p14:creationId xmlns:p14="http://schemas.microsoft.com/office/powerpoint/2010/main" val="156075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Еще одним</a:t>
            </a:r>
            <a:r>
              <a:rPr lang="ru-RU" baseline="0" dirty="0" smtClean="0"/>
              <a:t> важным промышленным направлением является локализация на базе промышленной инфраструктуры </a:t>
            </a:r>
            <a:r>
              <a:rPr lang="ru-RU" baseline="0" dirty="0" err="1" smtClean="0"/>
              <a:t>биодеградируемых</a:t>
            </a:r>
            <a:r>
              <a:rPr lang="ru-RU" baseline="0" dirty="0" smtClean="0"/>
              <a:t> конструкций в виде полного замкнутого цикла. Что позволило бы в РФ во многих случаях, и особенно у детей, отказаться от металлоконструкций, требующих последующего их удаления.</a:t>
            </a:r>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10</a:t>
            </a:fld>
            <a:endParaRPr lang="ru-RU" dirty="0"/>
          </a:p>
        </p:txBody>
      </p:sp>
    </p:spTree>
    <p:extLst>
      <p:ext uri="{BB962C8B-B14F-4D97-AF65-F5344CB8AC3E}">
        <p14:creationId xmlns:p14="http://schemas.microsoft.com/office/powerpoint/2010/main" val="2733034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Укрупненно концепция промышленного парка представлена на этом слайде.</a:t>
            </a:r>
            <a:r>
              <a:rPr lang="ru-RU" baseline="0" dirty="0" smtClean="0"/>
              <a:t> Ключевые направления – это создание имплантатов и имплантируемых конструкций, </a:t>
            </a:r>
            <a:r>
              <a:rPr lang="ru-RU" baseline="0" dirty="0" err="1" smtClean="0"/>
              <a:t>аппаратно</a:t>
            </a:r>
            <a:r>
              <a:rPr lang="ru-RU" baseline="0" dirty="0" smtClean="0"/>
              <a:t> – программных комплексов для реабилитации, различных систем диагностики, производство </a:t>
            </a:r>
            <a:r>
              <a:rPr lang="ru-RU" baseline="0" dirty="0" err="1" smtClean="0"/>
              <a:t>экзоконструкций</a:t>
            </a:r>
            <a:r>
              <a:rPr lang="ru-RU" baseline="0" dirty="0" smtClean="0"/>
              <a:t>. Важно, что он  будет в себя включать как производство медицинских изделий, так и их сырьевых компонентов, узлов. </a:t>
            </a:r>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11</a:t>
            </a:fld>
            <a:endParaRPr lang="ru-RU" dirty="0"/>
          </a:p>
        </p:txBody>
      </p:sp>
    </p:spTree>
    <p:extLst>
      <p:ext uri="{BB962C8B-B14F-4D97-AF65-F5344CB8AC3E}">
        <p14:creationId xmlns:p14="http://schemas.microsoft.com/office/powerpoint/2010/main" val="3273979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r>
              <a:rPr lang="ru-RU" sz="1200" kern="1200" dirty="0" smtClean="0">
                <a:solidFill>
                  <a:schemeClr val="tx1"/>
                </a:solidFill>
                <a:effectLst/>
                <a:latin typeface="+mn-lt"/>
                <a:ea typeface="+mn-ea"/>
                <a:cs typeface="+mn-cs"/>
              </a:rPr>
              <a:t>Таким образом,</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Инвестиционный проект «Развитие производственной инфраструктуры в сфере травматологии, ортопедии, нейрохирургии и других сферах медицины путем осуществления реконструкции объекта, расположенного по адресу г. Новосибирск, ул. Одоевского, д.3» направлен на создание медицинского парка в сфере травматологии, ортопедии и нейрохирургии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Основными направлениями деятельности Парка станут:</a:t>
            </a:r>
          </a:p>
          <a:p>
            <a:pPr marL="171450" indent="-171450">
              <a:buFont typeface="Arial" pitchFamily="34" charset="0"/>
              <a:buChar char="•"/>
            </a:pPr>
            <a:r>
              <a:rPr lang="ru-RU" sz="1200" kern="1200" dirty="0" smtClean="0">
                <a:solidFill>
                  <a:schemeClr val="tx1"/>
                </a:solidFill>
                <a:effectLst/>
                <a:latin typeface="+mn-lt"/>
                <a:ea typeface="+mn-ea"/>
                <a:cs typeface="+mn-cs"/>
              </a:rPr>
              <a:t>производство </a:t>
            </a:r>
            <a:r>
              <a:rPr lang="ru-RU" sz="1200" kern="1200" dirty="0" err="1" smtClean="0">
                <a:solidFill>
                  <a:schemeClr val="tx1"/>
                </a:solidFill>
                <a:effectLst/>
                <a:latin typeface="+mn-lt"/>
                <a:ea typeface="+mn-ea"/>
                <a:cs typeface="+mn-cs"/>
              </a:rPr>
              <a:t>эндопротезов</a:t>
            </a:r>
            <a:endParaRPr lang="ru-RU" sz="1200" kern="1200" dirty="0" smtClean="0">
              <a:solidFill>
                <a:schemeClr val="tx1"/>
              </a:solidFill>
              <a:effectLst/>
              <a:latin typeface="+mn-lt"/>
              <a:ea typeface="+mn-ea"/>
              <a:cs typeface="+mn-cs"/>
            </a:endParaRPr>
          </a:p>
          <a:p>
            <a:pPr marL="171450" indent="-171450">
              <a:buFont typeface="Arial" pitchFamily="34" charset="0"/>
              <a:buChar char="•"/>
            </a:pPr>
            <a:r>
              <a:rPr lang="ru-RU" sz="1200" kern="1200" dirty="0" smtClean="0">
                <a:solidFill>
                  <a:schemeClr val="tx1"/>
                </a:solidFill>
                <a:effectLst/>
                <a:latin typeface="+mn-lt"/>
                <a:ea typeface="+mn-ea"/>
                <a:cs typeface="+mn-cs"/>
              </a:rPr>
              <a:t>производство металлоконструкций и </a:t>
            </a:r>
            <a:r>
              <a:rPr lang="ru-RU" sz="1200" kern="1200" dirty="0" err="1" smtClean="0">
                <a:solidFill>
                  <a:schemeClr val="tx1"/>
                </a:solidFill>
                <a:effectLst/>
                <a:latin typeface="+mn-lt"/>
                <a:ea typeface="+mn-ea"/>
                <a:cs typeface="+mn-cs"/>
              </a:rPr>
              <a:t>биодергарируемых</a:t>
            </a:r>
            <a:r>
              <a:rPr lang="ru-RU" sz="1200" kern="1200" dirty="0" smtClean="0">
                <a:solidFill>
                  <a:schemeClr val="tx1"/>
                </a:solidFill>
                <a:effectLst/>
                <a:latin typeface="+mn-lt"/>
                <a:ea typeface="+mn-ea"/>
                <a:cs typeface="+mn-cs"/>
              </a:rPr>
              <a:t> конструкций для травматологии и ортопедии</a:t>
            </a:r>
          </a:p>
          <a:p>
            <a:pPr marL="171450" indent="-171450">
              <a:buFont typeface="Arial" pitchFamily="34" charset="0"/>
              <a:buChar char="•"/>
            </a:pPr>
            <a:r>
              <a:rPr lang="ru-RU" sz="1200" kern="1200" dirty="0" smtClean="0">
                <a:solidFill>
                  <a:schemeClr val="tx1"/>
                </a:solidFill>
                <a:effectLst/>
                <a:latin typeface="+mn-lt"/>
                <a:ea typeface="+mn-ea"/>
                <a:cs typeface="+mn-cs"/>
              </a:rPr>
              <a:t>производство </a:t>
            </a:r>
            <a:r>
              <a:rPr lang="ru-RU" sz="1200" kern="1200" dirty="0" err="1" smtClean="0">
                <a:solidFill>
                  <a:schemeClr val="tx1"/>
                </a:solidFill>
                <a:effectLst/>
                <a:latin typeface="+mn-lt"/>
                <a:ea typeface="+mn-ea"/>
                <a:cs typeface="+mn-cs"/>
              </a:rPr>
              <a:t>экзопротезов</a:t>
            </a:r>
            <a:endParaRPr lang="ru-RU" sz="1200" kern="1200" dirty="0" smtClean="0">
              <a:solidFill>
                <a:schemeClr val="tx1"/>
              </a:solidFill>
              <a:effectLst/>
              <a:latin typeface="+mn-lt"/>
              <a:ea typeface="+mn-ea"/>
              <a:cs typeface="+mn-cs"/>
            </a:endParaRPr>
          </a:p>
          <a:p>
            <a:pPr marL="171450" indent="-171450">
              <a:buFont typeface="Arial" pitchFamily="34" charset="0"/>
              <a:buChar char="•"/>
            </a:pPr>
            <a:r>
              <a:rPr lang="ru-RU" sz="1200" kern="1200" dirty="0" smtClean="0">
                <a:solidFill>
                  <a:schemeClr val="tx1"/>
                </a:solidFill>
                <a:effectLst/>
                <a:latin typeface="+mn-lt"/>
                <a:ea typeface="+mn-ea"/>
                <a:cs typeface="+mn-cs"/>
              </a:rPr>
              <a:t>производство </a:t>
            </a:r>
            <a:r>
              <a:rPr lang="ru-RU" sz="1200" kern="1200" dirty="0" err="1" smtClean="0">
                <a:solidFill>
                  <a:schemeClr val="tx1"/>
                </a:solidFill>
                <a:effectLst/>
                <a:latin typeface="+mn-lt"/>
                <a:ea typeface="+mn-ea"/>
                <a:cs typeface="+mn-cs"/>
              </a:rPr>
              <a:t>аппартно</a:t>
            </a:r>
            <a:r>
              <a:rPr lang="ru-RU" sz="1200" kern="1200" dirty="0" smtClean="0">
                <a:solidFill>
                  <a:schemeClr val="tx1"/>
                </a:solidFill>
                <a:effectLst/>
                <a:latin typeface="+mn-lt"/>
                <a:ea typeface="+mn-ea"/>
                <a:cs typeface="+mn-cs"/>
              </a:rPr>
              <a:t>-программных комплексов для реабилитации пациентов с патологией опорно-двигательной и нервной систем</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Реализация Проекта соответствует целям государственной федеральной программы «Развитие фармацевтической и медицинской промышленности Российской Федерации на период до 2020 года и дальнейшую перспективу»,</a:t>
            </a:r>
            <a:r>
              <a:rPr lang="ru-RU" sz="1200" kern="1200" baseline="0" dirty="0" smtClean="0">
                <a:solidFill>
                  <a:schemeClr val="tx1"/>
                </a:solidFill>
                <a:effectLst/>
                <a:latin typeface="+mn-lt"/>
                <a:ea typeface="+mn-ea"/>
                <a:cs typeface="+mn-cs"/>
              </a:rPr>
              <a:t> т.к.</a:t>
            </a:r>
            <a:r>
              <a:rPr lang="ru-RU" sz="1200" kern="1200" dirty="0" smtClean="0">
                <a:solidFill>
                  <a:schemeClr val="tx1"/>
                </a:solidFill>
                <a:effectLst/>
                <a:latin typeface="+mn-lt"/>
                <a:ea typeface="+mn-ea"/>
                <a:cs typeface="+mn-cs"/>
              </a:rPr>
              <a:t> позволит стимулировать разработку и производство наукоемкой медицинской продукции</a:t>
            </a:r>
          </a:p>
          <a:p>
            <a:r>
              <a:rPr lang="ru-RU" sz="1200" kern="1200" dirty="0" smtClean="0">
                <a:solidFill>
                  <a:schemeClr val="tx1"/>
                </a:solidFill>
                <a:effectLst/>
                <a:latin typeface="+mn-lt"/>
                <a:ea typeface="+mn-ea"/>
                <a:cs typeface="+mn-cs"/>
              </a:rPr>
              <a:t>Кроме того, цели Проекта согласуются с целями Государственной программы Российской Федерации «Развитие здравоохранения»,</a:t>
            </a:r>
            <a:r>
              <a:rPr lang="ru-RU" sz="1200" kern="1200" baseline="0" dirty="0" smtClean="0">
                <a:solidFill>
                  <a:schemeClr val="tx1"/>
                </a:solidFill>
                <a:effectLst/>
                <a:latin typeface="+mn-lt"/>
                <a:ea typeface="+mn-ea"/>
                <a:cs typeface="+mn-cs"/>
              </a:rPr>
              <a:t> т.к. реализация Проекта </a:t>
            </a:r>
            <a:r>
              <a:rPr lang="ru-RU" sz="1200" kern="1200" dirty="0" smtClean="0">
                <a:solidFill>
                  <a:schemeClr val="tx1"/>
                </a:solidFill>
                <a:effectLst/>
                <a:latin typeface="+mn-lt"/>
                <a:ea typeface="+mn-ea"/>
                <a:cs typeface="+mn-cs"/>
              </a:rPr>
              <a:t>обеспечит создание конкурентоспособных отечественных производств.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Инициатором Проекта является </a:t>
            </a:r>
            <a:r>
              <a:rPr lang="ru-RU" sz="1200" b="0" i="0" kern="1200" dirty="0" smtClean="0">
                <a:solidFill>
                  <a:schemeClr val="tx1"/>
                </a:solidFill>
                <a:effectLst/>
                <a:latin typeface="+mn-lt"/>
                <a:ea typeface="+mn-ea"/>
                <a:cs typeface="+mn-cs"/>
              </a:rPr>
              <a:t>Новосибирский научно-исследовательский институт травматологии и ортопедии им. Я.Л. </a:t>
            </a:r>
            <a:r>
              <a:rPr lang="ru-RU" sz="1200" b="0" i="0" kern="1200" dirty="0" err="1" smtClean="0">
                <a:solidFill>
                  <a:schemeClr val="tx1"/>
                </a:solidFill>
                <a:effectLst/>
                <a:latin typeface="+mn-lt"/>
                <a:ea typeface="+mn-ea"/>
                <a:cs typeface="+mn-cs"/>
              </a:rPr>
              <a:t>Цивьяна</a:t>
            </a:r>
            <a:r>
              <a:rPr lang="ru-RU" sz="1200" b="0" i="0" kern="1200" dirty="0" smtClean="0">
                <a:solidFill>
                  <a:schemeClr val="tx1"/>
                </a:solidFill>
                <a:effectLst/>
                <a:latin typeface="+mn-lt"/>
                <a:ea typeface="+mn-ea"/>
                <a:cs typeface="+mn-cs"/>
              </a:rPr>
              <a:t>. Для представления деталей проекта я передаю слово Александру Владиславовичу</a:t>
            </a:r>
            <a:r>
              <a:rPr lang="ru-RU" sz="1200" b="0" i="0" kern="1200" baseline="0" dirty="0" smtClean="0">
                <a:solidFill>
                  <a:schemeClr val="tx1"/>
                </a:solidFill>
                <a:effectLst/>
                <a:latin typeface="+mn-lt"/>
                <a:ea typeface="+mn-ea"/>
                <a:cs typeface="+mn-cs"/>
              </a:rPr>
              <a:t> Баженову – генеральному директору Федерального центра проектного финансирования </a:t>
            </a:r>
            <a:r>
              <a:rPr lang="ru-RU" sz="1200" b="0" i="0" kern="1200" baseline="0" smtClean="0">
                <a:solidFill>
                  <a:schemeClr val="tx1"/>
                </a:solidFill>
                <a:effectLst/>
                <a:latin typeface="+mn-lt"/>
                <a:ea typeface="+mn-ea"/>
                <a:cs typeface="+mn-cs"/>
              </a:rPr>
              <a:t>группы Внешэкономбанка.</a:t>
            </a:r>
            <a:endParaRPr lang="ru-RU"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12</a:t>
            </a:fld>
            <a:endParaRPr lang="ru-RU" dirty="0"/>
          </a:p>
        </p:txBody>
      </p:sp>
    </p:spTree>
    <p:extLst>
      <p:ext uri="{BB962C8B-B14F-4D97-AF65-F5344CB8AC3E}">
        <p14:creationId xmlns:p14="http://schemas.microsoft.com/office/powerpoint/2010/main" val="1794151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Проект планируется реализовать на имущественной базе НИИТО. В ходе реализации</a:t>
            </a:r>
            <a:r>
              <a:rPr lang="ru-RU" baseline="0" dirty="0" smtClean="0"/>
              <a:t> Проекта планируется осуществить создание инженерных коммуникаций, капитальный ремонт здания и оснащение производств. Работы планируется выполнить в срок, не превышающий четырех лет. Срок выполнения работ по реконструкции является предметом конкурса. </a:t>
            </a:r>
          </a:p>
          <a:p>
            <a:endParaRPr lang="ru-RU" baseline="0" dirty="0" smtClean="0"/>
          </a:p>
          <a:p>
            <a:r>
              <a:rPr lang="ru-RU" baseline="0" dirty="0" smtClean="0"/>
              <a:t>Общий объем инвестиций составляет 685 млн. руб.</a:t>
            </a:r>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13</a:t>
            </a:fld>
            <a:endParaRPr lang="ru-RU" dirty="0"/>
          </a:p>
        </p:txBody>
      </p:sp>
    </p:spTree>
    <p:extLst>
      <p:ext uri="{BB962C8B-B14F-4D97-AF65-F5344CB8AC3E}">
        <p14:creationId xmlns:p14="http://schemas.microsoft.com/office/powerpoint/2010/main" val="3453502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Объект,</a:t>
            </a:r>
            <a:r>
              <a:rPr lang="ru-RU" baseline="0" dirty="0" smtClean="0"/>
              <a:t> на территории которого планируется реализовать проект, </a:t>
            </a:r>
            <a:r>
              <a:rPr lang="ru-RU" sz="1200" kern="1200" dirty="0" smtClean="0">
                <a:solidFill>
                  <a:schemeClr val="tx1"/>
                </a:solidFill>
                <a:effectLst/>
                <a:latin typeface="+mn-lt"/>
                <a:ea typeface="+mn-ea"/>
                <a:cs typeface="+mn-cs"/>
              </a:rPr>
              <a:t>находится в федеральной собственности и закреплен за НИИТО на праве оперативного управления.</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Согласно отчету об оценке рыночная стоимость Объекта по состоянию на 28 октября 2014 г. составляет 11,580 млн. руб. с учетом НДС, рыночная стоимость земельного участка составляет 19,534 млн. руб. с учетом НДС.</a:t>
            </a:r>
            <a:endParaRPr lang="ru-RU" sz="1200" kern="1200" baseline="0" dirty="0" smtClean="0">
              <a:solidFill>
                <a:schemeClr val="tx1"/>
              </a:solidFill>
              <a:effectLst/>
              <a:latin typeface="+mn-lt"/>
              <a:ea typeface="+mn-ea"/>
              <a:cs typeface="+mn-cs"/>
            </a:endParaRPr>
          </a:p>
          <a:p>
            <a:pPr marL="0" marR="0" lvl="1" indent="0" algn="l" defTabSz="914400" rtl="0" eaLnBrk="0" fontAlgn="base" latinLnBrk="0" hangingPunct="0">
              <a:lnSpc>
                <a:spcPct val="100000"/>
              </a:lnSpc>
              <a:spcBef>
                <a:spcPct val="30000"/>
              </a:spcBef>
              <a:spcAft>
                <a:spcPct val="0"/>
              </a:spcAft>
              <a:buClrTx/>
              <a:buSzTx/>
              <a:buFontTx/>
              <a:buNone/>
              <a:tabLst/>
              <a:defRPr/>
            </a:pPr>
            <a:endParaRPr lang="ru-RU" sz="1100" dirty="0" smtClean="0">
              <a:solidFill>
                <a:schemeClr val="tx1">
                  <a:lumMod val="65000"/>
                  <a:lumOff val="35000"/>
                </a:schemeClr>
              </a:solidFill>
              <a:latin typeface="Tahoma" pitchFamily="34" charset="0"/>
              <a:ea typeface="Tahoma" pitchFamily="34" charset="0"/>
              <a:cs typeface="Tahoma" pitchFamily="34" charset="0"/>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ru-RU" sz="1100" dirty="0" smtClean="0">
                <a:solidFill>
                  <a:schemeClr val="tx1">
                    <a:lumMod val="65000"/>
                    <a:lumOff val="35000"/>
                  </a:schemeClr>
                </a:solidFill>
                <a:latin typeface="Tahoma" pitchFamily="34" charset="0"/>
                <a:ea typeface="Tahoma" pitchFamily="34" charset="0"/>
                <a:cs typeface="Tahoma" pitchFamily="34" charset="0"/>
              </a:rPr>
              <a:t>Введен в эксплуатацию в 1980 г., первоначальная стоимость объекта составляет более 30 млн. руб., остаточная стоимость Объекта в настоящее время составляет 0 руб.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ru-RU" sz="1100" dirty="0" smtClean="0">
              <a:solidFill>
                <a:schemeClr val="tx1">
                  <a:lumMod val="65000"/>
                  <a:lumOff val="35000"/>
                </a:schemeClr>
              </a:solidFill>
              <a:latin typeface="Tahoma" pitchFamily="34" charset="0"/>
              <a:ea typeface="Tahoma" pitchFamily="34" charset="0"/>
              <a:cs typeface="Tahoma" pitchFamily="34" charset="0"/>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ru-RU" sz="1100" dirty="0" smtClean="0">
                <a:solidFill>
                  <a:srgbClr val="FF0000"/>
                </a:solidFill>
                <a:latin typeface="Tahoma" pitchFamily="34" charset="0"/>
                <a:ea typeface="Tahoma" pitchFamily="34" charset="0"/>
                <a:cs typeface="Tahoma" pitchFamily="34" charset="0"/>
              </a:rPr>
              <a:t>В настоящее время объект не пригоден для эксплуатации в виду неудовлетворительного технического состояния</a:t>
            </a:r>
            <a:endParaRPr lang="ru-RU" sz="1100" dirty="0" smtClean="0">
              <a:solidFill>
                <a:schemeClr val="tx1">
                  <a:lumMod val="65000"/>
                  <a:lumOff val="35000"/>
                </a:schemeClr>
              </a:solidFill>
              <a:latin typeface="Tahoma" pitchFamily="34" charset="0"/>
              <a:ea typeface="Tahoma" pitchFamily="34" charset="0"/>
              <a:cs typeface="Tahoma" pitchFamily="34" charset="0"/>
            </a:endParaRPr>
          </a:p>
          <a:p>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14</a:t>
            </a:fld>
            <a:endParaRPr lang="ru-RU" dirty="0"/>
          </a:p>
        </p:txBody>
      </p:sp>
    </p:spTree>
    <p:extLst>
      <p:ext uri="{BB962C8B-B14F-4D97-AF65-F5344CB8AC3E}">
        <p14:creationId xmlns:p14="http://schemas.microsoft.com/office/powerpoint/2010/main" val="4063939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По результатам анализа возможных организационно-правовых форм привлечения частных инвестиций в создание Медицинского парка наиболее приемлемой является концессионное соглашение ввиду отсутствия правовых рисков, отсутствия рисков, связанных с выбором неквалифицированного инвестора,</a:t>
            </a:r>
            <a:r>
              <a:rPr lang="ru-RU" sz="1200" kern="1200" baseline="0" dirty="0" smtClean="0">
                <a:solidFill>
                  <a:schemeClr val="tx1"/>
                </a:solidFill>
                <a:effectLst/>
                <a:latin typeface="+mn-lt"/>
                <a:ea typeface="+mn-ea"/>
                <a:cs typeface="+mn-cs"/>
              </a:rPr>
              <a:t> сохранением контроля за государственным имуществом</a:t>
            </a:r>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15</a:t>
            </a:fld>
            <a:endParaRPr lang="ru-RU" dirty="0"/>
          </a:p>
        </p:txBody>
      </p:sp>
    </p:spTree>
    <p:extLst>
      <p:ext uri="{BB962C8B-B14F-4D97-AF65-F5344CB8AC3E}">
        <p14:creationId xmlns:p14="http://schemas.microsoft.com/office/powerpoint/2010/main" val="1554781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effectLst/>
                <a:latin typeface="+mn-lt"/>
                <a:ea typeface="+mn-ea"/>
                <a:cs typeface="+mn-cs"/>
              </a:rPr>
              <a:t>Концессионер будет выбран посредство проведения открытого конкурса. Полномочия </a:t>
            </a:r>
            <a:r>
              <a:rPr lang="ru-RU" sz="1200" kern="1200" dirty="0" err="1" smtClean="0">
                <a:solidFill>
                  <a:schemeClr val="tx1"/>
                </a:solidFill>
                <a:effectLst/>
                <a:latin typeface="+mn-lt"/>
                <a:ea typeface="+mn-ea"/>
                <a:cs typeface="+mn-cs"/>
              </a:rPr>
              <a:t>концедента</a:t>
            </a:r>
            <a:r>
              <a:rPr lang="ru-RU" sz="1200" kern="1200" dirty="0" smtClean="0">
                <a:solidFill>
                  <a:schemeClr val="tx1"/>
                </a:solidFill>
                <a:effectLst/>
                <a:latin typeface="+mn-lt"/>
                <a:ea typeface="+mn-ea"/>
                <a:cs typeface="+mn-cs"/>
              </a:rPr>
              <a:t> при заключении и исполнении Концессионного соглашения будет осуществлять Министерство здравоохранения Российской Федерации.</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Концессионеру предоставляется земельный участок под зданием в аренду в соответствии со ст. 11 Закона о концессионных соглашениях и Земельным кодексом РФ на срок, не превышающий срока действия концессионного соглашения.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Концессионером будут заключены кредитные договоры</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в целях привлечения финансирования,</a:t>
            </a:r>
            <a:r>
              <a:rPr lang="ru-RU" sz="1200" kern="1200" baseline="0" dirty="0" smtClean="0">
                <a:solidFill>
                  <a:schemeClr val="tx1"/>
                </a:solidFill>
                <a:effectLst/>
                <a:latin typeface="+mn-lt"/>
                <a:ea typeface="+mn-ea"/>
                <a:cs typeface="+mn-cs"/>
              </a:rPr>
              <a:t> д</a:t>
            </a:r>
            <a:r>
              <a:rPr lang="ru-RU" sz="1200" kern="1200" dirty="0" smtClean="0">
                <a:solidFill>
                  <a:schemeClr val="tx1"/>
                </a:solidFill>
                <a:effectLst/>
                <a:latin typeface="+mn-lt"/>
                <a:ea typeface="+mn-ea"/>
                <a:cs typeface="+mn-cs"/>
              </a:rPr>
              <a:t>оговоры подряда, договоры на поставку оборудования</a:t>
            </a:r>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16</a:t>
            </a:fld>
            <a:endParaRPr lang="ru-RU" dirty="0"/>
          </a:p>
        </p:txBody>
      </p:sp>
    </p:spTree>
    <p:extLst>
      <p:ext uri="{BB962C8B-B14F-4D97-AF65-F5344CB8AC3E}">
        <p14:creationId xmlns:p14="http://schemas.microsoft.com/office/powerpoint/2010/main" val="2586016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ru-RU" dirty="0" smtClean="0"/>
              <a:t>По Концессионному соглашению на </a:t>
            </a:r>
            <a:r>
              <a:rPr lang="ru-RU" dirty="0" err="1" smtClean="0"/>
              <a:t>Концедента</a:t>
            </a:r>
            <a:r>
              <a:rPr lang="ru-RU" dirty="0" smtClean="0"/>
              <a:t> будут возложены обязательства по передаче Объекта концессионного соглашения концессионеру,</a:t>
            </a:r>
            <a:r>
              <a:rPr lang="ru-RU" baseline="0" dirty="0" smtClean="0"/>
              <a:t> </a:t>
            </a:r>
            <a:r>
              <a:rPr lang="ru-RU" dirty="0" smtClean="0"/>
              <a:t>передача концессионеру земельного участка в аренду.</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ru-RU"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ru-RU" dirty="0" smtClean="0"/>
              <a:t>В обязанности Концессионера будет входить реконструкция (модернизации) Объекта концессионного соглашения за счет собственных и (или) привлеченных средств,</a:t>
            </a:r>
            <a:r>
              <a:rPr lang="ru-RU" baseline="0" dirty="0" smtClean="0"/>
              <a:t> </a:t>
            </a:r>
            <a:r>
              <a:rPr lang="ru-RU" dirty="0" smtClean="0"/>
              <a:t>организация производственной деятельности и непрерывная эксплуатация Объекта концессионного соглашения</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17</a:t>
            </a:fld>
            <a:endParaRPr lang="ru-RU" dirty="0"/>
          </a:p>
        </p:txBody>
      </p:sp>
    </p:spTree>
    <p:extLst>
      <p:ext uri="{BB962C8B-B14F-4D97-AF65-F5344CB8AC3E}">
        <p14:creationId xmlns:p14="http://schemas.microsoft.com/office/powerpoint/2010/main" val="1630087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Срок действия Концессионного соглашения составляет 15 лет. Срок действия концессионного соглашения определен исходя на основании следующих ограничений:</a:t>
            </a:r>
          </a:p>
          <a:p>
            <a:pPr marL="171450" lvl="0" indent="-171450">
              <a:buFont typeface="Arial" pitchFamily="34" charset="0"/>
              <a:buChar char="•"/>
            </a:pPr>
            <a:r>
              <a:rPr lang="ru-RU" sz="1200" kern="1200" dirty="0" smtClean="0">
                <a:solidFill>
                  <a:schemeClr val="tx1"/>
                </a:solidFill>
                <a:effectLst/>
                <a:latin typeface="+mn-lt"/>
                <a:ea typeface="+mn-ea"/>
                <a:cs typeface="+mn-cs"/>
              </a:rPr>
              <a:t>Срок должен превышать период окупаемости Проекта;</a:t>
            </a:r>
          </a:p>
          <a:p>
            <a:pPr marL="171450" lvl="0" indent="-171450">
              <a:buFont typeface="Arial" pitchFamily="34" charset="0"/>
              <a:buChar char="•"/>
            </a:pPr>
            <a:r>
              <a:rPr lang="ru-RU" sz="1200" kern="1200" dirty="0" smtClean="0">
                <a:solidFill>
                  <a:schemeClr val="tx1"/>
                </a:solidFill>
                <a:effectLst/>
                <a:latin typeface="+mn-lt"/>
                <a:ea typeface="+mn-ea"/>
                <a:cs typeface="+mn-cs"/>
              </a:rPr>
              <a:t>Срок должен быть меньше срока службы оборудования, планируемого к установке в рамках реализации Проекта, который составляет 15 лет с даты ввода оборудования в эксплуатацию</a:t>
            </a:r>
          </a:p>
          <a:p>
            <a:pPr marL="0" lvl="0" indent="0">
              <a:buFont typeface="Arial" pitchFamily="34" charset="0"/>
              <a:buNone/>
            </a:pPr>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Концессионная плата выплачивается концессионером </a:t>
            </a:r>
            <a:r>
              <a:rPr lang="ru-RU" sz="1200" kern="1200" dirty="0" err="1" smtClean="0">
                <a:solidFill>
                  <a:schemeClr val="tx1"/>
                </a:solidFill>
                <a:effectLst/>
                <a:latin typeface="+mn-lt"/>
                <a:ea typeface="+mn-ea"/>
                <a:cs typeface="+mn-cs"/>
              </a:rPr>
              <a:t>концеденту</a:t>
            </a:r>
            <a:r>
              <a:rPr lang="ru-RU" sz="1200" kern="1200" dirty="0" smtClean="0">
                <a:solidFill>
                  <a:schemeClr val="tx1"/>
                </a:solidFill>
                <a:effectLst/>
                <a:latin typeface="+mn-lt"/>
                <a:ea typeface="+mn-ea"/>
                <a:cs typeface="+mn-cs"/>
              </a:rPr>
              <a:t> в следующем порядке: 20% единовременно в течение 30 дней с момента заключения Концессионного соглашения, 80% единовременно через 24 (двадцать четыре) месяца после заключения Концессионного соглашения</a:t>
            </a:r>
            <a:r>
              <a:rPr lang="ru-RU" sz="1200" kern="1200" baseline="0" dirty="0" smtClean="0">
                <a:solidFill>
                  <a:schemeClr val="tx1"/>
                </a:solidFill>
                <a:effectLst/>
                <a:latin typeface="+mn-lt"/>
                <a:ea typeface="+mn-ea"/>
                <a:cs typeface="+mn-cs"/>
              </a:rPr>
              <a:t> д</a:t>
            </a:r>
            <a:r>
              <a:rPr lang="ru-RU" sz="1200" kern="1200" dirty="0" smtClean="0">
                <a:solidFill>
                  <a:schemeClr val="tx1"/>
                </a:solidFill>
                <a:effectLst/>
                <a:latin typeface="+mn-lt"/>
                <a:ea typeface="+mn-ea"/>
                <a:cs typeface="+mn-cs"/>
              </a:rPr>
              <a:t>ля</a:t>
            </a:r>
            <a:r>
              <a:rPr lang="ru-RU" sz="1200" kern="1200" baseline="0" dirty="0" smtClean="0">
                <a:solidFill>
                  <a:schemeClr val="tx1"/>
                </a:solidFill>
                <a:effectLst/>
                <a:latin typeface="+mn-lt"/>
                <a:ea typeface="+mn-ea"/>
                <a:cs typeface="+mn-cs"/>
              </a:rPr>
              <a:t> оптимизации денежных потоков концессионера.</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18</a:t>
            </a:fld>
            <a:endParaRPr lang="ru-RU" dirty="0"/>
          </a:p>
        </p:txBody>
      </p:sp>
    </p:spTree>
    <p:extLst>
      <p:ext uri="{BB962C8B-B14F-4D97-AF65-F5344CB8AC3E}">
        <p14:creationId xmlns:p14="http://schemas.microsoft.com/office/powerpoint/2010/main" val="323188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effectLst/>
                <a:latin typeface="+mn-lt"/>
                <a:ea typeface="+mn-ea"/>
                <a:cs typeface="+mn-cs"/>
              </a:rPr>
              <a:t>Перечень критериев конкурса, на основании которых может осуществляться оценка конкурсных предложений и определение победителя конкурса, закрепленный в ст. 24 Закона о концессионных соглашениях, является закрытым. </a:t>
            </a:r>
          </a:p>
          <a:p>
            <a:endParaRPr lang="ru-RU" dirty="0" smtClean="0"/>
          </a:p>
          <a:p>
            <a:r>
              <a:rPr lang="ru-RU" dirty="0" smtClean="0"/>
              <a:t>Из</a:t>
            </a:r>
            <a:r>
              <a:rPr lang="ru-RU" baseline="0" dirty="0" smtClean="0"/>
              <a:t> закрытого перечня в качестве критериев были выбраны </a:t>
            </a:r>
            <a:r>
              <a:rPr lang="ru-RU" dirty="0" smtClean="0"/>
              <a:t>срок реконструкции и размер концессионной платы. Максимальный срок реконструкции был определен на основании рекомендации</a:t>
            </a:r>
            <a:r>
              <a:rPr lang="ru-RU" baseline="0" dirty="0" smtClean="0"/>
              <a:t> технических консультантов. </a:t>
            </a:r>
            <a:r>
              <a:rPr lang="ru-RU" sz="1200" kern="1200" dirty="0" smtClean="0">
                <a:solidFill>
                  <a:schemeClr val="tx1"/>
                </a:solidFill>
                <a:effectLst/>
                <a:latin typeface="+mn-lt"/>
                <a:ea typeface="+mn-ea"/>
                <a:cs typeface="+mn-cs"/>
              </a:rPr>
              <a:t>Минимальный размер концессионной платы определен как доход от сдачи в аренду Объекта.</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Результаты финансового моделирования иллюстрируют резкое ухудшение показателей Проекта при увеличении сроков реконструкции. В этой связи были предусмотрены коэффициенты значимости критериев конкурса, стимулирующие участников максимально оптимизировать время на реконструкцию в целях повышения эффективности Проекта.</a:t>
            </a:r>
          </a:p>
          <a:p>
            <a:endParaRPr lang="ru-RU" dirty="0" smtClean="0"/>
          </a:p>
          <a:p>
            <a:endParaRPr lang="ru-RU" dirty="0" smtClean="0"/>
          </a:p>
          <a:p>
            <a:endParaRPr lang="ru-RU" dirty="0" smtClean="0"/>
          </a:p>
          <a:p>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19</a:t>
            </a:fld>
            <a:endParaRPr lang="ru-RU" dirty="0"/>
          </a:p>
        </p:txBody>
      </p:sp>
    </p:spTree>
    <p:extLst>
      <p:ext uri="{BB962C8B-B14F-4D97-AF65-F5344CB8AC3E}">
        <p14:creationId xmlns:p14="http://schemas.microsoft.com/office/powerpoint/2010/main" val="3471107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spcBef>
                <a:spcPct val="20000"/>
              </a:spcBef>
            </a:pPr>
            <a:r>
              <a:rPr lang="ru-RU" sz="1200" dirty="0" smtClean="0">
                <a:solidFill>
                  <a:schemeClr val="tx1">
                    <a:lumMod val="65000"/>
                    <a:lumOff val="35000"/>
                  </a:schemeClr>
                </a:solidFill>
                <a:latin typeface="Tahoma" pitchFamily="34" charset="0"/>
                <a:ea typeface="Tahoma" pitchFamily="34" charset="0"/>
                <a:cs typeface="Tahoma" pitchFamily="34" charset="0"/>
              </a:rPr>
              <a:t>Создан в 1946 году,</a:t>
            </a:r>
            <a:r>
              <a:rPr lang="ru-RU" sz="1200" baseline="0" dirty="0" smtClean="0">
                <a:solidFill>
                  <a:schemeClr val="tx1">
                    <a:lumMod val="65000"/>
                    <a:lumOff val="35000"/>
                  </a:schemeClr>
                </a:solidFill>
                <a:latin typeface="Tahoma" pitchFamily="34" charset="0"/>
                <a:ea typeface="Tahoma" pitchFamily="34" charset="0"/>
                <a:cs typeface="Tahoma" pitchFamily="34" charset="0"/>
              </a:rPr>
              <a:t>  </a:t>
            </a:r>
            <a:r>
              <a:rPr lang="ru-RU" sz="1200" dirty="0" smtClean="0">
                <a:solidFill>
                  <a:schemeClr val="tx1">
                    <a:lumMod val="65000"/>
                    <a:lumOff val="35000"/>
                  </a:schemeClr>
                </a:solidFill>
                <a:latin typeface="Tahoma" pitchFamily="34" charset="0"/>
                <a:ea typeface="Tahoma" pitchFamily="34" charset="0"/>
                <a:cs typeface="Tahoma" pitchFamily="34" charset="0"/>
              </a:rPr>
              <a:t>Ежегодно в институте оперируется 10 тыс. Пациентов</a:t>
            </a:r>
            <a:r>
              <a:rPr lang="ru-RU" sz="1200" baseline="0" dirty="0" smtClean="0">
                <a:solidFill>
                  <a:schemeClr val="tx1">
                    <a:lumMod val="65000"/>
                    <a:lumOff val="35000"/>
                  </a:schemeClr>
                </a:solidFill>
                <a:latin typeface="Tahoma" pitchFamily="34" charset="0"/>
                <a:ea typeface="Tahoma" pitchFamily="34" charset="0"/>
                <a:cs typeface="Tahoma" pitchFamily="34" charset="0"/>
              </a:rPr>
              <a:t>, институт </a:t>
            </a:r>
            <a:r>
              <a:rPr lang="ru-RU" sz="1200" dirty="0" smtClean="0">
                <a:solidFill>
                  <a:schemeClr val="tx1">
                    <a:lumMod val="65000"/>
                    <a:lumOff val="35000"/>
                  </a:schemeClr>
                </a:solidFill>
                <a:latin typeface="Tahoma" pitchFamily="34" charset="0"/>
                <a:ea typeface="Tahoma" pitchFamily="34" charset="0"/>
                <a:cs typeface="Tahoma" pitchFamily="34" charset="0"/>
              </a:rPr>
              <a:t>является Российским центром хирургии позвоночника</a:t>
            </a:r>
            <a:r>
              <a:rPr lang="ru-RU" sz="1200" baseline="0" dirty="0" smtClean="0">
                <a:solidFill>
                  <a:schemeClr val="tx1">
                    <a:lumMod val="65000"/>
                    <a:lumOff val="35000"/>
                  </a:schemeClr>
                </a:solidFill>
                <a:latin typeface="Tahoma" pitchFamily="34" charset="0"/>
                <a:ea typeface="Tahoma" pitchFamily="34" charset="0"/>
                <a:cs typeface="Tahoma" pitchFamily="34" charset="0"/>
              </a:rPr>
              <a:t>. </a:t>
            </a:r>
            <a:r>
              <a:rPr lang="ru-RU" sz="1200" dirty="0" smtClean="0">
                <a:solidFill>
                  <a:schemeClr val="tx1">
                    <a:lumMod val="65000"/>
                    <a:lumOff val="35000"/>
                  </a:schemeClr>
                </a:solidFill>
                <a:latin typeface="Tahoma" pitchFamily="34" charset="0"/>
                <a:ea typeface="Tahoma" pitchFamily="34" charset="0"/>
                <a:cs typeface="Tahoma" pitchFamily="34" charset="0"/>
              </a:rPr>
              <a:t>В институте проходят лечение пациенты</a:t>
            </a:r>
          </a:p>
          <a:p>
            <a:pPr algn="l">
              <a:spcBef>
                <a:spcPct val="20000"/>
              </a:spcBef>
            </a:pPr>
            <a:r>
              <a:rPr lang="ru-RU" sz="1200" dirty="0" smtClean="0">
                <a:solidFill>
                  <a:schemeClr val="tx1">
                    <a:lumMod val="65000"/>
                    <a:lumOff val="35000"/>
                  </a:schemeClr>
                </a:solidFill>
                <a:latin typeface="Tahoma" pitchFamily="34" charset="0"/>
                <a:ea typeface="Tahoma" pitchFamily="34" charset="0"/>
                <a:cs typeface="Tahoma" pitchFamily="34" charset="0"/>
              </a:rPr>
              <a:t>из 59 субъектов Российской Федерации. В 2004 году</a:t>
            </a:r>
            <a:r>
              <a:rPr lang="ru-RU" sz="1200" baseline="0" dirty="0" smtClean="0">
                <a:solidFill>
                  <a:schemeClr val="tx1">
                    <a:lumMod val="65000"/>
                    <a:lumOff val="35000"/>
                  </a:schemeClr>
                </a:solidFill>
                <a:latin typeface="Tahoma" pitchFamily="34" charset="0"/>
                <a:ea typeface="Tahoma" pitchFamily="34" charset="0"/>
                <a:cs typeface="Tahoma" pitchFamily="34" charset="0"/>
              </a:rPr>
              <a:t> </a:t>
            </a:r>
            <a:r>
              <a:rPr lang="ru-RU" sz="1200" dirty="0" smtClean="0">
                <a:solidFill>
                  <a:schemeClr val="tx1">
                    <a:lumMod val="65000"/>
                    <a:lumOff val="35000"/>
                  </a:schemeClr>
                </a:solidFill>
                <a:latin typeface="Tahoma" pitchFamily="34" charset="0"/>
                <a:ea typeface="Tahoma" pitchFamily="34" charset="0"/>
                <a:cs typeface="Tahoma" pitchFamily="34" charset="0"/>
              </a:rPr>
              <a:t> сертифицирована Система Менеджмента Качества на соответствие требованиям международного стандарта</a:t>
            </a:r>
          </a:p>
          <a:p>
            <a:pPr marL="0" marR="0" indent="0" algn="l" defTabSz="914400" rtl="0" eaLnBrk="0" fontAlgn="base" latinLnBrk="0" hangingPunct="0">
              <a:lnSpc>
                <a:spcPct val="100000"/>
              </a:lnSpc>
              <a:spcBef>
                <a:spcPct val="20000"/>
              </a:spcBef>
              <a:spcAft>
                <a:spcPct val="0"/>
              </a:spcAft>
              <a:buClrTx/>
              <a:buSzTx/>
              <a:buFontTx/>
              <a:buNone/>
              <a:tabLst/>
              <a:defRPr/>
            </a:pPr>
            <a:r>
              <a:rPr lang="ru-RU" sz="1200" dirty="0" smtClean="0">
                <a:solidFill>
                  <a:schemeClr val="tx1">
                    <a:lumMod val="65000"/>
                    <a:lumOff val="35000"/>
                  </a:schemeClr>
                </a:solidFill>
                <a:latin typeface="Tahoma" pitchFamily="34" charset="0"/>
                <a:ea typeface="Tahoma" pitchFamily="34" charset="0"/>
                <a:cs typeface="Tahoma" pitchFamily="34" charset="0"/>
              </a:rPr>
              <a:t> ИСО 9001.</a:t>
            </a:r>
            <a:r>
              <a:rPr lang="ru-RU" sz="1200" baseline="0" dirty="0" smtClean="0">
                <a:solidFill>
                  <a:schemeClr val="tx1">
                    <a:lumMod val="65000"/>
                    <a:lumOff val="35000"/>
                  </a:schemeClr>
                </a:solidFill>
                <a:latin typeface="Tahoma" pitchFamily="34" charset="0"/>
                <a:ea typeface="Tahoma" pitchFamily="34" charset="0"/>
                <a:cs typeface="Tahoma" pitchFamily="34" charset="0"/>
              </a:rPr>
              <a:t> </a:t>
            </a:r>
            <a:r>
              <a:rPr lang="ru-RU" sz="1200" dirty="0" smtClean="0">
                <a:solidFill>
                  <a:schemeClr val="tx1">
                    <a:lumMod val="65000"/>
                    <a:lumOff val="35000"/>
                  </a:schemeClr>
                </a:solidFill>
                <a:latin typeface="Tahoma" pitchFamily="34" charset="0"/>
                <a:ea typeface="Tahoma" pitchFamily="34" charset="0"/>
                <a:cs typeface="Tahoma" pitchFamily="34" charset="0"/>
              </a:rPr>
              <a:t>Является </a:t>
            </a:r>
            <a:r>
              <a:rPr lang="ru-RU" sz="1200" dirty="0" err="1" smtClean="0">
                <a:solidFill>
                  <a:schemeClr val="tx1">
                    <a:lumMod val="65000"/>
                    <a:lumOff val="35000"/>
                  </a:schemeClr>
                </a:solidFill>
                <a:latin typeface="Tahoma" pitchFamily="34" charset="0"/>
                <a:ea typeface="Tahoma" pitchFamily="34" charset="0"/>
                <a:cs typeface="Tahoma" pitchFamily="34" charset="0"/>
              </a:rPr>
              <a:t>референтной</a:t>
            </a:r>
            <a:r>
              <a:rPr lang="ru-RU" sz="1200" dirty="0" smtClean="0">
                <a:solidFill>
                  <a:schemeClr val="tx1">
                    <a:lumMod val="65000"/>
                    <a:lumOff val="35000"/>
                  </a:schemeClr>
                </a:solidFill>
                <a:latin typeface="Tahoma" pitchFamily="34" charset="0"/>
                <a:ea typeface="Tahoma" pitchFamily="34" charset="0"/>
                <a:cs typeface="Tahoma" pitchFamily="34" charset="0"/>
              </a:rPr>
              <a:t> клиникой Всемирной ассоциации специалистов по проблемам позвоночника – </a:t>
            </a:r>
            <a:r>
              <a:rPr lang="ru-RU" sz="1200" dirty="0" err="1" smtClean="0">
                <a:solidFill>
                  <a:schemeClr val="tx1">
                    <a:lumMod val="65000"/>
                    <a:lumOff val="35000"/>
                  </a:schemeClr>
                </a:solidFill>
                <a:latin typeface="Tahoma" pitchFamily="34" charset="0"/>
                <a:ea typeface="Tahoma" pitchFamily="34" charset="0"/>
                <a:cs typeface="Tahoma" pitchFamily="34" charset="0"/>
              </a:rPr>
              <a:t>АОSpine</a:t>
            </a:r>
            <a:r>
              <a:rPr lang="ru-RU" sz="1200" dirty="0" smtClean="0">
                <a:solidFill>
                  <a:schemeClr val="tx1">
                    <a:lumMod val="65000"/>
                    <a:lumOff val="35000"/>
                  </a:schemeClr>
                </a:solidFill>
                <a:latin typeface="Tahoma" pitchFamily="34" charset="0"/>
                <a:ea typeface="Tahoma" pitchFamily="34" charset="0"/>
                <a:cs typeface="Tahoma" pitchFamily="34" charset="0"/>
              </a:rPr>
              <a:t>.</a:t>
            </a:r>
          </a:p>
          <a:p>
            <a:pPr algn="l">
              <a:spcBef>
                <a:spcPct val="20000"/>
              </a:spcBef>
            </a:pPr>
            <a:endParaRPr lang="ru-RU" sz="1200" dirty="0" smtClean="0">
              <a:solidFill>
                <a:schemeClr val="tx1">
                  <a:lumMod val="65000"/>
                  <a:lumOff val="35000"/>
                </a:schemeClr>
              </a:solidFill>
              <a:latin typeface="Tahoma" pitchFamily="34" charset="0"/>
              <a:ea typeface="Tahoma" pitchFamily="34" charset="0"/>
              <a:cs typeface="Tahoma" pitchFamily="34" charset="0"/>
            </a:endParaRPr>
          </a:p>
          <a:p>
            <a:pPr algn="l">
              <a:tabLst>
                <a:tab pos="4216400" algn="r"/>
              </a:tabLst>
              <a:defRPr/>
            </a:pPr>
            <a:endParaRPr lang="ru-RU" sz="1200" dirty="0" smtClean="0">
              <a:solidFill>
                <a:schemeClr val="tx1">
                  <a:lumMod val="65000"/>
                  <a:lumOff val="35000"/>
                </a:schemeClr>
              </a:solidFill>
              <a:latin typeface="Tahoma" pitchFamily="34" charset="0"/>
              <a:ea typeface="Tahoma" pitchFamily="34" charset="0"/>
              <a:cs typeface="Tahoma" pitchFamily="34" charset="0"/>
            </a:endParaRPr>
          </a:p>
          <a:p>
            <a:pPr>
              <a:tabLst>
                <a:tab pos="4216400" algn="r"/>
              </a:tabLst>
              <a:defRPr/>
            </a:pPr>
            <a:endParaRPr lang="ru-RU" sz="1100" dirty="0" smtClean="0">
              <a:solidFill>
                <a:srgbClr val="161645"/>
              </a:solidFill>
              <a:latin typeface="Arial" charset="0"/>
              <a:cs typeface="Arial" charset="0"/>
            </a:endParaRPr>
          </a:p>
          <a:p>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2</a:t>
            </a:fld>
            <a:endParaRPr lang="ru-RU" dirty="0"/>
          </a:p>
        </p:txBody>
      </p:sp>
    </p:spTree>
    <p:extLst>
      <p:ext uri="{BB962C8B-B14F-4D97-AF65-F5344CB8AC3E}">
        <p14:creationId xmlns:p14="http://schemas.microsoft.com/office/powerpoint/2010/main" val="2890969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Для подтверждения экономической целесообразности реализации Проекта в рамках концессионного соглашения были проанализированы 2 сценария:</a:t>
            </a:r>
          </a:p>
          <a:p>
            <a:pPr lvl="0"/>
            <a:r>
              <a:rPr lang="ru-RU" sz="1200" kern="1200" dirty="0" smtClean="0">
                <a:solidFill>
                  <a:schemeClr val="tx1"/>
                </a:solidFill>
                <a:effectLst/>
                <a:latin typeface="+mn-lt"/>
                <a:ea typeface="+mn-ea"/>
                <a:cs typeface="+mn-cs"/>
              </a:rPr>
              <a:t>Сценарий 1. Реконструкция имеющегося объекта,</a:t>
            </a:r>
          </a:p>
          <a:p>
            <a:pPr lvl="0"/>
            <a:r>
              <a:rPr lang="ru-RU" sz="1200" kern="1200" dirty="0" smtClean="0">
                <a:solidFill>
                  <a:schemeClr val="tx1"/>
                </a:solidFill>
                <a:effectLst/>
                <a:latin typeface="+mn-lt"/>
                <a:ea typeface="+mn-ea"/>
                <a:cs typeface="+mn-cs"/>
              </a:rPr>
              <a:t>Сценарий 2. Новое строительство.</a:t>
            </a:r>
          </a:p>
          <a:p>
            <a:pPr lvl="0"/>
            <a:endParaRPr lang="ru-RU" sz="1200" kern="1200" dirty="0" smtClean="0">
              <a:solidFill>
                <a:schemeClr val="tx1"/>
              </a:solidFill>
              <a:effectLst/>
              <a:latin typeface="+mn-lt"/>
              <a:ea typeface="+mn-ea"/>
              <a:cs typeface="+mn-cs"/>
            </a:endParaRPr>
          </a:p>
          <a:p>
            <a:pPr lvl="0"/>
            <a:r>
              <a:rPr lang="ru-RU" sz="1200" kern="1200" dirty="0" smtClean="0">
                <a:solidFill>
                  <a:schemeClr val="tx1"/>
                </a:solidFill>
                <a:effectLst/>
                <a:latin typeface="+mn-lt"/>
                <a:ea typeface="+mn-ea"/>
                <a:cs typeface="+mn-cs"/>
              </a:rPr>
              <a:t>В случае реконструкции</a:t>
            </a:r>
            <a:r>
              <a:rPr lang="ru-RU" sz="1200" kern="1200" baseline="0" dirty="0" smtClean="0">
                <a:solidFill>
                  <a:schemeClr val="tx1"/>
                </a:solidFill>
                <a:effectLst/>
                <a:latin typeface="+mn-lt"/>
                <a:ea typeface="+mn-ea"/>
                <a:cs typeface="+mn-cs"/>
              </a:rPr>
              <a:t> Проект является </a:t>
            </a:r>
            <a:r>
              <a:rPr lang="ru-RU" sz="1200" kern="1200" baseline="0" dirty="0" err="1" smtClean="0">
                <a:solidFill>
                  <a:schemeClr val="tx1"/>
                </a:solidFill>
                <a:effectLst/>
                <a:latin typeface="+mn-lt"/>
                <a:ea typeface="+mn-ea"/>
                <a:cs typeface="+mn-cs"/>
              </a:rPr>
              <a:t>инвестиционно</a:t>
            </a:r>
            <a:r>
              <a:rPr lang="ru-RU" sz="1200" kern="1200" baseline="0" dirty="0" smtClean="0">
                <a:solidFill>
                  <a:schemeClr val="tx1"/>
                </a:solidFill>
                <a:effectLst/>
                <a:latin typeface="+mn-lt"/>
                <a:ea typeface="+mn-ea"/>
                <a:cs typeface="+mn-cs"/>
              </a:rPr>
              <a:t> привлекательным для Инвестора: </a:t>
            </a:r>
            <a:r>
              <a:rPr lang="en-US" sz="1200" kern="1200" baseline="0" dirty="0" smtClean="0">
                <a:solidFill>
                  <a:schemeClr val="tx1"/>
                </a:solidFill>
                <a:effectLst/>
                <a:latin typeface="+mn-lt"/>
                <a:ea typeface="+mn-ea"/>
                <a:cs typeface="+mn-cs"/>
              </a:rPr>
              <a:t>IRR&gt;WACC </a:t>
            </a:r>
            <a:r>
              <a:rPr lang="ru-RU" sz="1200" kern="1200" baseline="0" dirty="0" smtClean="0">
                <a:solidFill>
                  <a:schemeClr val="tx1"/>
                </a:solidFill>
                <a:effectLst/>
                <a:latin typeface="+mn-lt"/>
                <a:ea typeface="+mn-ea"/>
                <a:cs typeface="+mn-cs"/>
              </a:rPr>
              <a:t>и </a:t>
            </a:r>
            <a:r>
              <a:rPr lang="ru-RU" sz="1200" kern="1200" baseline="0" dirty="0" err="1" smtClean="0">
                <a:solidFill>
                  <a:schemeClr val="tx1"/>
                </a:solidFill>
                <a:effectLst/>
                <a:latin typeface="+mn-lt"/>
                <a:ea typeface="+mn-ea"/>
                <a:cs typeface="+mn-cs"/>
              </a:rPr>
              <a:t>соствляет</a:t>
            </a:r>
            <a:r>
              <a:rPr lang="ru-RU" sz="1200" kern="1200" baseline="0" dirty="0" smtClean="0">
                <a:solidFill>
                  <a:schemeClr val="tx1"/>
                </a:solidFill>
                <a:effectLst/>
                <a:latin typeface="+mn-lt"/>
                <a:ea typeface="+mn-ea"/>
                <a:cs typeface="+mn-cs"/>
              </a:rPr>
              <a:t> 19%, </a:t>
            </a:r>
            <a:r>
              <a:rPr lang="en-US" sz="1200" kern="1200" baseline="0" dirty="0" smtClean="0">
                <a:solidFill>
                  <a:schemeClr val="tx1"/>
                </a:solidFill>
                <a:effectLst/>
                <a:latin typeface="+mn-lt"/>
                <a:ea typeface="+mn-ea"/>
                <a:cs typeface="+mn-cs"/>
              </a:rPr>
              <a:t>NPV&gt;0 </a:t>
            </a:r>
            <a:r>
              <a:rPr lang="ru-RU" sz="1200" kern="1200" baseline="0" dirty="0" smtClean="0">
                <a:solidFill>
                  <a:schemeClr val="tx1"/>
                </a:solidFill>
                <a:effectLst/>
                <a:latin typeface="+mn-lt"/>
                <a:ea typeface="+mn-ea"/>
                <a:cs typeface="+mn-cs"/>
              </a:rPr>
              <a:t>и составляет более 90 млн. руб.</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20</a:t>
            </a:fld>
            <a:endParaRPr lang="ru-RU" dirty="0"/>
          </a:p>
        </p:txBody>
      </p:sp>
    </p:spTree>
    <p:extLst>
      <p:ext uri="{BB962C8B-B14F-4D97-AF65-F5344CB8AC3E}">
        <p14:creationId xmlns:p14="http://schemas.microsoft.com/office/powerpoint/2010/main" val="461639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Ввиду высоких инвестиционных затрат при осуществлении Нового строительства проект не окупается для Инвестора: </a:t>
            </a:r>
            <a:r>
              <a:rPr lang="en-US" dirty="0" smtClean="0"/>
              <a:t>IRR&lt;WACC</a:t>
            </a:r>
            <a:r>
              <a:rPr lang="ru-RU" dirty="0" smtClean="0"/>
              <a:t>,</a:t>
            </a:r>
            <a:r>
              <a:rPr lang="ru-RU" baseline="0" dirty="0" smtClean="0"/>
              <a:t> значение </a:t>
            </a:r>
            <a:r>
              <a:rPr lang="en-US" baseline="0" dirty="0" smtClean="0"/>
              <a:t>NPV </a:t>
            </a:r>
            <a:r>
              <a:rPr lang="ru-RU" baseline="0" dirty="0" smtClean="0"/>
              <a:t>отрицательно</a:t>
            </a:r>
          </a:p>
          <a:p>
            <a:endParaRPr lang="ru-RU" baseline="0" dirty="0" smtClean="0"/>
          </a:p>
          <a:p>
            <a:r>
              <a:rPr lang="ru-RU" baseline="0" dirty="0" smtClean="0"/>
              <a:t>Таким образом более сценарий реконструкции является более привлекательным для инвестора.</a:t>
            </a:r>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21</a:t>
            </a:fld>
            <a:endParaRPr lang="ru-RU" dirty="0"/>
          </a:p>
        </p:txBody>
      </p:sp>
    </p:spTree>
    <p:extLst>
      <p:ext uri="{BB962C8B-B14F-4D97-AF65-F5344CB8AC3E}">
        <p14:creationId xmlns:p14="http://schemas.microsoft.com/office/powerpoint/2010/main" val="4167056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Реализация Проекта имеет положительный социально-экономический эффект:</a:t>
            </a:r>
          </a:p>
          <a:p>
            <a:pPr lvl="0"/>
            <a:r>
              <a:rPr lang="ru-RU" sz="1200" kern="1200" dirty="0" smtClean="0">
                <a:solidFill>
                  <a:schemeClr val="tx1"/>
                </a:solidFill>
                <a:effectLst/>
                <a:latin typeface="+mn-lt"/>
                <a:ea typeface="+mn-ea"/>
                <a:cs typeface="+mn-cs"/>
              </a:rPr>
              <a:t>создание импортозамещающих производств, создание</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рабочих мест,</a:t>
            </a:r>
            <a:r>
              <a:rPr lang="ru-RU" sz="1200" kern="1200" baseline="0" dirty="0" smtClean="0">
                <a:solidFill>
                  <a:schemeClr val="tx1"/>
                </a:solidFill>
                <a:effectLst/>
                <a:latin typeface="+mn-lt"/>
                <a:ea typeface="+mn-ea"/>
                <a:cs typeface="+mn-cs"/>
              </a:rPr>
              <a:t> повышение доступности </a:t>
            </a:r>
            <a:r>
              <a:rPr lang="ru-RU" sz="1200" kern="1200" dirty="0" smtClean="0">
                <a:solidFill>
                  <a:schemeClr val="tx1"/>
                </a:solidFill>
                <a:effectLst/>
                <a:latin typeface="+mn-lt"/>
                <a:ea typeface="+mn-ea"/>
                <a:cs typeface="+mn-cs"/>
              </a:rPr>
              <a:t>качественной медицинской помощи;</a:t>
            </a:r>
          </a:p>
          <a:p>
            <a:pPr lvl="0"/>
            <a:r>
              <a:rPr lang="ru-RU" sz="1200" kern="1200" dirty="0" smtClean="0">
                <a:solidFill>
                  <a:schemeClr val="tx1"/>
                </a:solidFill>
                <a:effectLst/>
                <a:latin typeface="+mn-lt"/>
                <a:ea typeface="+mn-ea"/>
                <a:cs typeface="+mn-cs"/>
              </a:rPr>
              <a:t>налоговые поступления в бюджеты различных уровней, дополнительный доход в виде концессионной платы.</a:t>
            </a:r>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25</a:t>
            </a:fld>
            <a:endParaRPr lang="ru-RU" dirty="0"/>
          </a:p>
        </p:txBody>
      </p:sp>
    </p:spTree>
    <p:extLst>
      <p:ext uri="{BB962C8B-B14F-4D97-AF65-F5344CB8AC3E}">
        <p14:creationId xmlns:p14="http://schemas.microsoft.com/office/powerpoint/2010/main" val="675242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26</a:t>
            </a:fld>
            <a:endParaRPr lang="ru-RU" dirty="0"/>
          </a:p>
        </p:txBody>
      </p:sp>
    </p:spTree>
    <p:extLst>
      <p:ext uri="{BB962C8B-B14F-4D97-AF65-F5344CB8AC3E}">
        <p14:creationId xmlns:p14="http://schemas.microsoft.com/office/powerpoint/2010/main" val="600274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ln>
            <a:miter lim="800000"/>
            <a:headEnd/>
            <a:tailEnd/>
          </a:ln>
          <a:extLst/>
        </p:spPr>
        <p:txBody>
          <a:bodyPr/>
          <a:lstStyle/>
          <a:p>
            <a:pPr>
              <a:defRPr/>
            </a:pPr>
            <a:fld id="{E43379FC-451E-47F8-8DEA-1C4FA403081C}" type="slidenum">
              <a:rPr lang="ru-RU"/>
              <a:pPr>
                <a:defRPr/>
              </a:pPr>
              <a:t>3</a:t>
            </a:fld>
            <a:endParaRPr lang="ru-RU"/>
          </a:p>
        </p:txBody>
      </p:sp>
      <p:sp>
        <p:nvSpPr>
          <p:cNvPr id="31747" name="Rectangle 2"/>
          <p:cNvSpPr>
            <a:spLocks noGrp="1" noRot="1" noChangeAspect="1" noChangeArrowheads="1" noTextEdit="1"/>
          </p:cNvSpPr>
          <p:nvPr>
            <p:ph type="sldImg"/>
          </p:nvPr>
        </p:nvSpPr>
        <p:spPr bwMode="auto">
          <a:xfrm>
            <a:off x="922338" y="742950"/>
            <a:ext cx="4953000" cy="3714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smtClean="0"/>
              <a:t>Институт</a:t>
            </a:r>
            <a:r>
              <a:rPr lang="ru-RU" baseline="0" dirty="0" smtClean="0"/>
              <a:t> активно работает в части разработки и внедрения инновационных медицинских изделий и технологий. Эта практика работы показала, что если взять полный инновационный цикл (укрупненная модель инновационного цикла представлена на данном слайде), институт чаще всего работает только на отдельных этапах, а для получения реального инновационного результата  должна быть создана инфраструктура замкнутого цикла, что позволит значительно сократить путь от идеи до запуска массового производства того или иного медицинского продукта, технологии. Именно такая инфраструктура в виде медицинского технопарка  при активном участии  ННИИТО </a:t>
            </a:r>
            <a:r>
              <a:rPr lang="ru-RU" baseline="0" dirty="0" err="1" smtClean="0"/>
              <a:t>им.Я.Л.Цивьяна</a:t>
            </a:r>
            <a:r>
              <a:rPr lang="ru-RU" baseline="0" dirty="0" smtClean="0"/>
              <a:t>  создана в Новосибирской области. </a:t>
            </a:r>
            <a:endParaRPr lang="ru-RU" dirty="0" smtClean="0"/>
          </a:p>
        </p:txBody>
      </p:sp>
    </p:spTree>
    <p:extLst>
      <p:ext uri="{BB962C8B-B14F-4D97-AF65-F5344CB8AC3E}">
        <p14:creationId xmlns:p14="http://schemas.microsoft.com/office/powerpoint/2010/main" val="1466810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структуре медицинского технопарка сейчас присутствует</a:t>
            </a:r>
            <a:r>
              <a:rPr lang="ru-RU" baseline="0" dirty="0" smtClean="0"/>
              <a:t> </a:t>
            </a:r>
            <a:r>
              <a:rPr lang="ru-RU" dirty="0" smtClean="0"/>
              <a:t> Центр </a:t>
            </a:r>
            <a:r>
              <a:rPr lang="ru-RU" dirty="0" err="1" smtClean="0"/>
              <a:t>прототипирования</a:t>
            </a:r>
            <a:r>
              <a:rPr lang="ru-RU" dirty="0" smtClean="0"/>
              <a:t> </a:t>
            </a:r>
            <a:r>
              <a:rPr lang="ru-RU" baseline="0" dirty="0" smtClean="0"/>
              <a:t> медицинских изделий и технологий, создан совместно с МЭР РФ и правительством Новосибирской области (всего в РФ таких центров 6, из них только один специализируется на сфере медицины). Его задача сформировать готовый к использованию в сфере медицины прототип медицинского изделий и технологии, провести все необходимые клинические и доклинические испытания, довести продукт до регистрации. Центр инжиниринга так же создан при участии МЭР РФ и Правительства Новосибирской области. Его задача подготовить продукт к массовому производству. И перевести продукт в фазу массового внедрения на базе различных клиник, в первую очередь самого ННИИТО . Вся эта концепция работает с 2012 года и мы подошли сейчас к необходимости создания специализированной производственной инфраструктуры в виде медицинского промышленного парка, который должен отвечать современным требованиям медицинской промышленности.</a:t>
            </a:r>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4</a:t>
            </a:fld>
            <a:endParaRPr lang="ru-RU" dirty="0"/>
          </a:p>
        </p:txBody>
      </p:sp>
    </p:spTree>
    <p:extLst>
      <p:ext uri="{BB962C8B-B14F-4D97-AF65-F5344CB8AC3E}">
        <p14:creationId xmlns:p14="http://schemas.microsoft.com/office/powerpoint/2010/main" val="4292637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Формирование</a:t>
            </a:r>
            <a:r>
              <a:rPr lang="ru-RU" baseline="0" dirty="0" smtClean="0"/>
              <a:t> такой инфраструктуры позволило запустить в серийное производство большинство разработок института. Например, система оптической топографии используется сейчас в 67 регионах РФ, только в Новосибирской области ежегодно  обследуется 40 тыс. детей. Институт в большинстве случаев использует собственные металлоконструкции и конструкции из пористого </a:t>
            </a:r>
            <a:r>
              <a:rPr lang="ru-RU" baseline="0" dirty="0" err="1" smtClean="0"/>
              <a:t>никелида</a:t>
            </a:r>
            <a:r>
              <a:rPr lang="ru-RU" baseline="0" dirty="0" smtClean="0"/>
              <a:t> титана для хирургии позвоночника. На стадии регистрации находятся </a:t>
            </a:r>
            <a:r>
              <a:rPr lang="ru-RU" baseline="0" dirty="0" err="1" smtClean="0"/>
              <a:t>биокерамические</a:t>
            </a:r>
            <a:r>
              <a:rPr lang="ru-RU" baseline="0" dirty="0" smtClean="0"/>
              <a:t> имплантаты,   а в активной разработке </a:t>
            </a:r>
            <a:r>
              <a:rPr lang="ru-RU" baseline="0" dirty="0" err="1" smtClean="0"/>
              <a:t>тканеинженерные</a:t>
            </a:r>
            <a:r>
              <a:rPr lang="ru-RU" baseline="0" dirty="0" smtClean="0"/>
              <a:t> конструкции и системы ранней генетической диагностики различных заболеваний. Сейчас производство осуществляется на разрозненных предприятиях. Создание единого промышленного парка позволит сформировать точку роста медицинской промышленности и выйти на существенные объемы производства медицинских изделий, которые будут использоваться не только институтом, но и всеми участниками данной отрасли</a:t>
            </a:r>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5</a:t>
            </a:fld>
            <a:endParaRPr lang="ru-RU" dirty="0"/>
          </a:p>
        </p:txBody>
      </p:sp>
    </p:spTree>
    <p:extLst>
      <p:ext uri="{BB962C8B-B14F-4D97-AF65-F5344CB8AC3E}">
        <p14:creationId xmlns:p14="http://schemas.microsoft.com/office/powerpoint/2010/main" val="167299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текущий момент к этапу выхода в</a:t>
            </a:r>
            <a:r>
              <a:rPr lang="ru-RU" baseline="0" dirty="0" smtClean="0"/>
              <a:t> массовое производство подготовлена серия аппаратно-программных комплексов для реабилитации. Начало производства планируется в следующем году, сейчас идет этап получения медицинской регистрации изделий. Планируется производство до 1000 комплексов в год.</a:t>
            </a:r>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6</a:t>
            </a:fld>
            <a:endParaRPr lang="ru-RU" dirty="0"/>
          </a:p>
        </p:txBody>
      </p:sp>
    </p:spTree>
    <p:extLst>
      <p:ext uri="{BB962C8B-B14F-4D97-AF65-F5344CB8AC3E}">
        <p14:creationId xmlns:p14="http://schemas.microsoft.com/office/powerpoint/2010/main" val="1056855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Производство </a:t>
            </a:r>
            <a:r>
              <a:rPr lang="ru-RU" dirty="0" err="1" smtClean="0"/>
              <a:t>экзоконструкций</a:t>
            </a:r>
            <a:r>
              <a:rPr lang="ru-RU" dirty="0" smtClean="0"/>
              <a:t> планируется как традиционными</a:t>
            </a:r>
            <a:r>
              <a:rPr lang="ru-RU" baseline="0" dirty="0" smtClean="0"/>
              <a:t> методами, так и с использованием аддитивных технологий. Объем производства, включая производство отдельных компонентов и узлов около 20 тыс. единиц в год.</a:t>
            </a:r>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7</a:t>
            </a:fld>
            <a:endParaRPr lang="ru-RU" dirty="0"/>
          </a:p>
        </p:txBody>
      </p:sp>
    </p:spTree>
    <p:extLst>
      <p:ext uri="{BB962C8B-B14F-4D97-AF65-F5344CB8AC3E}">
        <p14:creationId xmlns:p14="http://schemas.microsoft.com/office/powerpoint/2010/main" val="393010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Производство компонентов для конструкций из </a:t>
            </a:r>
            <a:r>
              <a:rPr lang="ru-RU" dirty="0" err="1" smtClean="0"/>
              <a:t>наноструктурированной</a:t>
            </a:r>
            <a:r>
              <a:rPr lang="ru-RU" dirty="0" smtClean="0"/>
              <a:t> </a:t>
            </a:r>
            <a:r>
              <a:rPr lang="ru-RU" dirty="0" err="1" smtClean="0"/>
              <a:t>биокерамики</a:t>
            </a:r>
            <a:r>
              <a:rPr lang="ru-RU" dirty="0" smtClean="0"/>
              <a:t>,</a:t>
            </a:r>
            <a:r>
              <a:rPr lang="ru-RU" baseline="0" dirty="0" smtClean="0"/>
              <a:t> в первую очередь </a:t>
            </a:r>
            <a:r>
              <a:rPr lang="ru-RU" baseline="0" dirty="0" err="1" smtClean="0"/>
              <a:t>эндопротезов</a:t>
            </a:r>
            <a:r>
              <a:rPr lang="ru-RU" baseline="0" dirty="0" smtClean="0"/>
              <a:t> ТБС и конструкций для хирургии позвоночника. Планируется производство более 10 000 комплектов, запуск производства намечен на 2015-2016 год. Необходимо отметить, что уникальная пара трения керамики уже сейчас вызывает интерес многих иностранных производителей: в этом случае производство будет осуществляться в Новосибирске и эти компоненты будут поставляться во многие страны мира. </a:t>
            </a:r>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8</a:t>
            </a:fld>
            <a:endParaRPr lang="ru-RU" dirty="0"/>
          </a:p>
        </p:txBody>
      </p:sp>
    </p:spTree>
    <p:extLst>
      <p:ext uri="{BB962C8B-B14F-4D97-AF65-F5344CB8AC3E}">
        <p14:creationId xmlns:p14="http://schemas.microsoft.com/office/powerpoint/2010/main" val="2832692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Нами</a:t>
            </a:r>
            <a:r>
              <a:rPr lang="ru-RU" baseline="0" dirty="0" smtClean="0"/>
              <a:t> запланирован запуск массового производства производимого  в РФ </a:t>
            </a:r>
            <a:r>
              <a:rPr lang="ru-RU" baseline="0" dirty="0" err="1" smtClean="0"/>
              <a:t>эндопротеза</a:t>
            </a:r>
            <a:r>
              <a:rPr lang="ru-RU" baseline="0" dirty="0" smtClean="0"/>
              <a:t> коленного сустава, запуск такого промышленного производства запланирован на 2016 год. И расширение производственной линейки </a:t>
            </a:r>
            <a:r>
              <a:rPr lang="ru-RU" baseline="0" dirty="0" err="1" smtClean="0"/>
              <a:t>эндопротезов</a:t>
            </a:r>
            <a:r>
              <a:rPr lang="ru-RU" baseline="0" dirty="0" smtClean="0"/>
              <a:t> на основе пары трения металл-полиэтилен. </a:t>
            </a:r>
            <a:endParaRPr lang="ru-RU" dirty="0"/>
          </a:p>
        </p:txBody>
      </p:sp>
      <p:sp>
        <p:nvSpPr>
          <p:cNvPr id="4" name="Номер слайда 3"/>
          <p:cNvSpPr>
            <a:spLocks noGrp="1"/>
          </p:cNvSpPr>
          <p:nvPr>
            <p:ph type="sldNum" sz="quarter" idx="10"/>
          </p:nvPr>
        </p:nvSpPr>
        <p:spPr/>
        <p:txBody>
          <a:bodyPr/>
          <a:lstStyle/>
          <a:p>
            <a:pPr>
              <a:defRPr/>
            </a:pPr>
            <a:fld id="{4FB5ADEB-932D-403B-9EA2-2001A2ABA9B2}" type="slidenum">
              <a:rPr lang="ru-RU" smtClean="0"/>
              <a:pPr>
                <a:defRPr/>
              </a:pPr>
              <a:t>9</a:t>
            </a:fld>
            <a:endParaRPr lang="ru-RU" dirty="0"/>
          </a:p>
        </p:txBody>
      </p:sp>
    </p:spTree>
    <p:extLst>
      <p:ext uri="{BB962C8B-B14F-4D97-AF65-F5344CB8AC3E}">
        <p14:creationId xmlns:p14="http://schemas.microsoft.com/office/powerpoint/2010/main" val="2452845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лист">
    <p:spTree>
      <p:nvGrpSpPr>
        <p:cNvPr id="1" name=""/>
        <p:cNvGrpSpPr/>
        <p:nvPr/>
      </p:nvGrpSpPr>
      <p:grpSpPr>
        <a:xfrm>
          <a:off x="0" y="0"/>
          <a:ext cx="0" cy="0"/>
          <a:chOff x="0" y="0"/>
          <a:chExt cx="0" cy="0"/>
        </a:xfrm>
      </p:grpSpPr>
      <p:sp>
        <p:nvSpPr>
          <p:cNvPr id="3" name="Прямоугольник 2"/>
          <p:cNvSpPr/>
          <p:nvPr userDrawn="1"/>
        </p:nvSpPr>
        <p:spPr>
          <a:xfrm>
            <a:off x="2124075" y="3716338"/>
            <a:ext cx="7019925" cy="1441450"/>
          </a:xfrm>
          <a:prstGeom prst="rect">
            <a:avLst/>
          </a:prstGeom>
          <a:gradFill flip="none" rotWithShape="1">
            <a:gsLst>
              <a:gs pos="0">
                <a:srgbClr val="0056A4"/>
              </a:gs>
              <a:gs pos="50000">
                <a:srgbClr val="0063B4"/>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Заголовок 18"/>
          <p:cNvSpPr>
            <a:spLocks noGrp="1"/>
          </p:cNvSpPr>
          <p:nvPr>
            <p:ph type="title"/>
          </p:nvPr>
        </p:nvSpPr>
        <p:spPr>
          <a:xfrm>
            <a:off x="2593448" y="4031608"/>
            <a:ext cx="6227024" cy="837552"/>
          </a:xfrm>
        </p:spPr>
        <p:txBody>
          <a:bodyPr anchor="t">
            <a:normAutofit/>
          </a:bodyPr>
          <a:lstStyle>
            <a:lvl1pPr algn="l">
              <a:defRPr sz="2400">
                <a:solidFill>
                  <a:schemeClr val="bg1"/>
                </a:solidFill>
                <a:latin typeface="Verdana" pitchFamily="34" charset="0"/>
                <a:ea typeface="Verdana" pitchFamily="34" charset="0"/>
                <a:cs typeface="Verdana" pitchFamily="34" charset="0"/>
              </a:defRPr>
            </a:lvl1pPr>
          </a:lstStyle>
          <a:p>
            <a:r>
              <a:rPr lang="ru-RU" smtClean="0"/>
              <a:t>Образец заголовка</a:t>
            </a:r>
            <a:endParaRPr lang="ru-RU" dirty="0"/>
          </a:p>
        </p:txBody>
      </p:sp>
    </p:spTree>
    <p:extLst>
      <p:ext uri="{BB962C8B-B14F-4D97-AF65-F5344CB8AC3E}">
        <p14:creationId xmlns:p14="http://schemas.microsoft.com/office/powerpoint/2010/main" val="165828836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Слайд">
    <p:spTree>
      <p:nvGrpSpPr>
        <p:cNvPr id="1" name=""/>
        <p:cNvGrpSpPr/>
        <p:nvPr/>
      </p:nvGrpSpPr>
      <p:grpSpPr>
        <a:xfrm>
          <a:off x="0" y="0"/>
          <a:ext cx="0" cy="0"/>
          <a:chOff x="0" y="0"/>
          <a:chExt cx="0" cy="0"/>
        </a:xfrm>
      </p:grpSpPr>
      <p:sp>
        <p:nvSpPr>
          <p:cNvPr id="4" name="Прямоугольник 3"/>
          <p:cNvSpPr/>
          <p:nvPr userDrawn="1"/>
        </p:nvSpPr>
        <p:spPr>
          <a:xfrm>
            <a:off x="8532813" y="6378575"/>
            <a:ext cx="360362" cy="360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3600" b="1" dirty="0"/>
          </a:p>
        </p:txBody>
      </p:sp>
      <p:cxnSp>
        <p:nvCxnSpPr>
          <p:cNvPr id="5" name="Прямая соединительная линия 4"/>
          <p:cNvCxnSpPr/>
          <p:nvPr userDrawn="1"/>
        </p:nvCxnSpPr>
        <p:spPr>
          <a:xfrm>
            <a:off x="0" y="765175"/>
            <a:ext cx="9144000" cy="0"/>
          </a:xfrm>
          <a:prstGeom prst="line">
            <a:avLst/>
          </a:prstGeom>
          <a:ln w="381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userDrawn="1"/>
        </p:nvCxnSpPr>
        <p:spPr>
          <a:xfrm>
            <a:off x="1071563" y="6286500"/>
            <a:ext cx="7343775" cy="0"/>
          </a:xfrm>
          <a:prstGeom prst="line">
            <a:avLst/>
          </a:prstGeom>
          <a:ln w="381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ctrTitle"/>
          </p:nvPr>
        </p:nvSpPr>
        <p:spPr>
          <a:xfrm>
            <a:off x="251519" y="260648"/>
            <a:ext cx="8641655" cy="360000"/>
          </a:xfrm>
        </p:spPr>
        <p:txBody>
          <a:bodyPr rtlCol="0" anchor="t">
            <a:noAutofit/>
          </a:bodyPr>
          <a:lstStyle>
            <a:lvl1pPr algn="l" defTabSz="914400" rtl="0" eaLnBrk="1" latinLnBrk="0" hangingPunct="1">
              <a:spcBef>
                <a:spcPct val="0"/>
              </a:spcBef>
              <a:buNone/>
              <a:defRPr lang="ru-RU" sz="2000" kern="1200">
                <a:solidFill>
                  <a:srgbClr val="0056A4"/>
                </a:solidFill>
                <a:latin typeface="Tahoma" pitchFamily="34" charset="0"/>
                <a:ea typeface="Tahoma" pitchFamily="34" charset="0"/>
                <a:cs typeface="Tahoma" pitchFamily="34" charset="0"/>
              </a:defRPr>
            </a:lvl1pPr>
          </a:lstStyle>
          <a:p>
            <a:r>
              <a:rPr lang="ru-RU" dirty="0" smtClean="0"/>
              <a:t>Образец заголовка</a:t>
            </a:r>
            <a:endParaRPr lang="ru-RU" dirty="0"/>
          </a:p>
        </p:txBody>
      </p:sp>
      <p:sp>
        <p:nvSpPr>
          <p:cNvPr id="15" name="Содержимое 2"/>
          <p:cNvSpPr>
            <a:spLocks noGrp="1"/>
          </p:cNvSpPr>
          <p:nvPr>
            <p:ph idx="14"/>
          </p:nvPr>
        </p:nvSpPr>
        <p:spPr>
          <a:xfrm>
            <a:off x="250825" y="908720"/>
            <a:ext cx="8642349" cy="5217443"/>
          </a:xfrm>
        </p:spPr>
        <p:txBody>
          <a:bodyPr>
            <a:normAutofit/>
          </a:bodyPr>
          <a:lstStyle>
            <a:lvl1pPr marL="180975" indent="-180975">
              <a:buClr>
                <a:srgbClr val="0056A4"/>
              </a:buClr>
              <a:buFont typeface="Wingdings" pitchFamily="2" charset="2"/>
              <a:buChar char="§"/>
              <a:defRPr sz="1700">
                <a:solidFill>
                  <a:schemeClr val="tx1">
                    <a:lumMod val="65000"/>
                    <a:lumOff val="35000"/>
                  </a:schemeClr>
                </a:solidFill>
                <a:latin typeface="Tahoma" pitchFamily="34" charset="0"/>
                <a:ea typeface="Tahoma" pitchFamily="34" charset="0"/>
                <a:cs typeface="Tahoma" pitchFamily="34" charset="0"/>
              </a:defRPr>
            </a:lvl1pPr>
            <a:lvl2pPr marL="361950" indent="-180975">
              <a:defRPr sz="1200">
                <a:solidFill>
                  <a:schemeClr val="tx1">
                    <a:lumMod val="65000"/>
                    <a:lumOff val="35000"/>
                  </a:schemeClr>
                </a:solidFill>
                <a:latin typeface="Tahoma" pitchFamily="34" charset="0"/>
                <a:ea typeface="Tahoma" pitchFamily="34" charset="0"/>
                <a:cs typeface="Tahoma" pitchFamily="34" charset="0"/>
              </a:defRPr>
            </a:lvl2pPr>
            <a:lvl3pPr>
              <a:defRPr sz="1200">
                <a:solidFill>
                  <a:schemeClr val="tx1">
                    <a:lumMod val="65000"/>
                    <a:lumOff val="35000"/>
                  </a:schemeClr>
                </a:solidFill>
                <a:latin typeface="Tahoma" pitchFamily="34" charset="0"/>
                <a:ea typeface="Tahoma" pitchFamily="34" charset="0"/>
                <a:cs typeface="Tahoma" pitchFamily="34" charset="0"/>
              </a:defRPr>
            </a:lvl3pPr>
            <a:lvl4pPr>
              <a:defRPr sz="1100">
                <a:solidFill>
                  <a:schemeClr val="tx1">
                    <a:lumMod val="65000"/>
                    <a:lumOff val="35000"/>
                  </a:schemeClr>
                </a:solidFill>
                <a:latin typeface="Tahoma" pitchFamily="34" charset="0"/>
                <a:ea typeface="Tahoma" pitchFamily="34" charset="0"/>
                <a:cs typeface="Tahoma" pitchFamily="34" charset="0"/>
              </a:defRPr>
            </a:lvl4pPr>
            <a:lvl5pPr>
              <a:defRPr sz="1100">
                <a:solidFill>
                  <a:schemeClr val="tx1">
                    <a:lumMod val="65000"/>
                    <a:lumOff val="35000"/>
                  </a:schemeClr>
                </a:solidFill>
                <a:latin typeface="Tahoma" pitchFamily="34" charset="0"/>
                <a:ea typeface="Tahoma" pitchFamily="34" charset="0"/>
                <a:cs typeface="Tahoma" pitchFamily="34"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7" name="Нижний колонтитул 4"/>
          <p:cNvSpPr>
            <a:spLocks noGrp="1"/>
          </p:cNvSpPr>
          <p:nvPr>
            <p:ph type="ftr" sz="quarter" idx="15"/>
          </p:nvPr>
        </p:nvSpPr>
        <p:spPr>
          <a:xfrm>
            <a:off x="4932363" y="6373813"/>
            <a:ext cx="3565525" cy="365125"/>
          </a:xfrm>
        </p:spPr>
        <p:txBody>
          <a:bodyPr/>
          <a:lstStyle>
            <a:lvl1pPr algn="r">
              <a:defRPr sz="1000">
                <a:latin typeface="Arial" pitchFamily="34" charset="0"/>
                <a:cs typeface="Arial" pitchFamily="34" charset="0"/>
              </a:defRPr>
            </a:lvl1pPr>
          </a:lstStyle>
          <a:p>
            <a:pPr>
              <a:defRPr/>
            </a:pPr>
            <a:r>
              <a:rPr lang="ru-RU"/>
              <a:t>ОАО "Федеральный центр проектного финансирования"</a:t>
            </a:r>
          </a:p>
        </p:txBody>
      </p:sp>
      <p:sp>
        <p:nvSpPr>
          <p:cNvPr id="8" name="Номер слайда 5"/>
          <p:cNvSpPr>
            <a:spLocks noGrp="1"/>
          </p:cNvSpPr>
          <p:nvPr>
            <p:ph type="sldNum" sz="quarter" idx="16"/>
          </p:nvPr>
        </p:nvSpPr>
        <p:spPr>
          <a:xfrm>
            <a:off x="8459788" y="6410325"/>
            <a:ext cx="504825" cy="288925"/>
          </a:xfrm>
        </p:spPr>
        <p:txBody>
          <a:bodyPr/>
          <a:lstStyle>
            <a:lvl1pPr algn="ctr">
              <a:defRPr sz="1400" b="0">
                <a:solidFill>
                  <a:schemeClr val="bg1"/>
                </a:solidFill>
                <a:latin typeface="Verdana" pitchFamily="34" charset="0"/>
                <a:ea typeface="Verdana" pitchFamily="34" charset="0"/>
                <a:cs typeface="Verdana" pitchFamily="34" charset="0"/>
              </a:defRPr>
            </a:lvl1pPr>
          </a:lstStyle>
          <a:p>
            <a:pPr>
              <a:defRPr/>
            </a:pPr>
            <a:fld id="{620C999B-AA4B-4646-87F8-CA6AB2A17D55}" type="slidenum">
              <a:rPr lang="ru-RU"/>
              <a:pPr>
                <a:defRPr/>
              </a:pPr>
              <a:t>‹#›</a:t>
            </a:fld>
            <a:endParaRPr lang="ru-RU" dirty="0"/>
          </a:p>
        </p:txBody>
      </p:sp>
    </p:spTree>
    <p:extLst>
      <p:ext uri="{BB962C8B-B14F-4D97-AF65-F5344CB8AC3E}">
        <p14:creationId xmlns:p14="http://schemas.microsoft.com/office/powerpoint/2010/main" val="1915108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Пустой">
    <p:spTree>
      <p:nvGrpSpPr>
        <p:cNvPr id="1" name=""/>
        <p:cNvGrpSpPr/>
        <p:nvPr/>
      </p:nvGrpSpPr>
      <p:grpSpPr>
        <a:xfrm>
          <a:off x="0" y="0"/>
          <a:ext cx="0" cy="0"/>
          <a:chOff x="0" y="0"/>
          <a:chExt cx="0" cy="0"/>
        </a:xfrm>
      </p:grpSpPr>
      <p:sp>
        <p:nvSpPr>
          <p:cNvPr id="2" name="Rectangle 4"/>
          <p:cNvSpPr/>
          <p:nvPr/>
        </p:nvSpPr>
        <p:spPr>
          <a:xfrm>
            <a:off x="8166100" y="282575"/>
            <a:ext cx="685800" cy="30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3" name="Date Placeholder 1"/>
          <p:cNvSpPr>
            <a:spLocks noGrp="1"/>
          </p:cNvSpPr>
          <p:nvPr>
            <p:ph type="dt" sz="half" idx="10"/>
          </p:nvPr>
        </p:nvSpPr>
        <p:spPr/>
        <p:txBody>
          <a:bodyPr/>
          <a:lstStyle>
            <a:lvl1pPr>
              <a:defRPr/>
            </a:lvl1pPr>
          </a:lstStyle>
          <a:p>
            <a:pPr>
              <a:defRPr/>
            </a:pPr>
            <a:fld id="{42A73C46-FF9C-4554-9202-BC2C9F9605B4}" type="datetimeFigureOut">
              <a:rPr lang="en-US"/>
              <a:pPr>
                <a:defRPr/>
              </a:pPr>
              <a:t>18.05.15</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E4D9D070-26CC-44E9-800C-596D49594CAD}" type="slidenum">
              <a:rPr lang="en-US"/>
              <a:pPr>
                <a:defRPr/>
              </a:pPr>
              <a:t>‹#›</a:t>
            </a:fld>
            <a:endParaRPr lang="en-US"/>
          </a:p>
        </p:txBody>
      </p:sp>
    </p:spTree>
    <p:extLst>
      <p:ext uri="{BB962C8B-B14F-4D97-AF65-F5344CB8AC3E}">
        <p14:creationId xmlns:p14="http://schemas.microsoft.com/office/powerpoint/2010/main" val="586747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867639FD-997B-495A-931A-0A3DA4BB55A3}" type="datetimeFigureOut">
              <a:rPr lang="ru-RU"/>
              <a:pPr>
                <a:defRPr/>
              </a:pPr>
              <a:t>18.05.15</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E5D34437-E98C-4241-BC0D-A7E90C99BF7D}" type="slidenum">
              <a:rPr lang="ru-RU"/>
              <a:pPr>
                <a:defRPr/>
              </a:pPr>
              <a:t>‹#›</a:t>
            </a:fld>
            <a:endParaRPr lang="ru-RU"/>
          </a:p>
        </p:txBody>
      </p:sp>
    </p:spTree>
    <p:extLst>
      <p:ext uri="{BB962C8B-B14F-4D97-AF65-F5344CB8AC3E}">
        <p14:creationId xmlns:p14="http://schemas.microsoft.com/office/powerpoint/2010/main" val="1970483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3384F6C-13D1-4721-8DCD-9CA68F99F3A8}" type="datetimeFigureOut">
              <a:rPr lang="ru-RU"/>
              <a:pPr>
                <a:defRPr/>
              </a:pPr>
              <a:t>18.05.15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97E7C7F-B62B-4B9A-9609-283FD1110144}" type="slidenum">
              <a:rPr lang="ru-RU"/>
              <a:pPr>
                <a:defRPr/>
              </a:pPr>
              <a:t>‹#›</a:t>
            </a:fld>
            <a:endParaRPr lang="ru-RU"/>
          </a:p>
        </p:txBody>
      </p:sp>
    </p:spTree>
    <p:extLst>
      <p:ext uri="{BB962C8B-B14F-4D97-AF65-F5344CB8AC3E}">
        <p14:creationId xmlns:p14="http://schemas.microsoft.com/office/powerpoint/2010/main" val="1286297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Слайд">
    <p:spTree>
      <p:nvGrpSpPr>
        <p:cNvPr id="1" name=""/>
        <p:cNvGrpSpPr/>
        <p:nvPr/>
      </p:nvGrpSpPr>
      <p:grpSpPr>
        <a:xfrm>
          <a:off x="0" y="0"/>
          <a:ext cx="0" cy="0"/>
          <a:chOff x="0" y="0"/>
          <a:chExt cx="0" cy="0"/>
        </a:xfrm>
      </p:grpSpPr>
      <p:sp>
        <p:nvSpPr>
          <p:cNvPr id="6" name="Прямоугольник 5"/>
          <p:cNvSpPr/>
          <p:nvPr userDrawn="1"/>
        </p:nvSpPr>
        <p:spPr>
          <a:xfrm>
            <a:off x="8532813" y="6378575"/>
            <a:ext cx="360362" cy="360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3600" b="1" dirty="0"/>
          </a:p>
        </p:txBody>
      </p:sp>
      <p:sp>
        <p:nvSpPr>
          <p:cNvPr id="7" name="Прямоугольник 6"/>
          <p:cNvSpPr/>
          <p:nvPr userDrawn="1"/>
        </p:nvSpPr>
        <p:spPr>
          <a:xfrm>
            <a:off x="250825" y="1081088"/>
            <a:ext cx="792163" cy="2159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Заголовок 1"/>
          <p:cNvSpPr>
            <a:spLocks noGrp="1"/>
          </p:cNvSpPr>
          <p:nvPr>
            <p:ph type="ctrTitle"/>
          </p:nvPr>
        </p:nvSpPr>
        <p:spPr>
          <a:xfrm>
            <a:off x="1043608" y="754318"/>
            <a:ext cx="7414592" cy="360000"/>
          </a:xfrm>
        </p:spPr>
        <p:txBody>
          <a:bodyPr rtlCol="0" anchor="t">
            <a:normAutofit/>
          </a:bodyPr>
          <a:lstStyle>
            <a:lvl1pPr algn="l" defTabSz="914400" rtl="0" eaLnBrk="1" latinLnBrk="0" hangingPunct="1">
              <a:spcBef>
                <a:spcPct val="0"/>
              </a:spcBef>
              <a:buNone/>
              <a:defRPr lang="ru-RU" sz="1800" kern="1200">
                <a:solidFill>
                  <a:srgbClr val="0056A4"/>
                </a:solidFill>
                <a:latin typeface="Tahoma" pitchFamily="34" charset="0"/>
                <a:ea typeface="Tahoma" pitchFamily="34" charset="0"/>
                <a:cs typeface="Tahoma" pitchFamily="34" charset="0"/>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043608" y="1074002"/>
            <a:ext cx="7416824" cy="252000"/>
          </a:xfrm>
        </p:spPr>
        <p:txBody>
          <a:bodyPr anchor="ctr">
            <a:noAutofit/>
          </a:bodyPr>
          <a:lstStyle>
            <a:lvl1pPr marL="0" indent="0" algn="l">
              <a:buNone/>
              <a:defRPr sz="1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
        <p:nvSpPr>
          <p:cNvPr id="14" name="Текст 13"/>
          <p:cNvSpPr>
            <a:spLocks noGrp="1"/>
          </p:cNvSpPr>
          <p:nvPr>
            <p:ph type="body" sz="quarter" idx="13"/>
          </p:nvPr>
        </p:nvSpPr>
        <p:spPr>
          <a:xfrm>
            <a:off x="251520" y="1078736"/>
            <a:ext cx="792088" cy="216024"/>
          </a:xfrm>
        </p:spPr>
        <p:txBody>
          <a:bodyPr anchor="ctr">
            <a:noAutofit/>
          </a:bodyPr>
          <a:lstStyle>
            <a:lvl1pPr algn="ctr">
              <a:buNone/>
              <a:defRPr sz="800">
                <a:solidFill>
                  <a:schemeClr val="bg1"/>
                </a:solidFill>
                <a:latin typeface="Verdana" pitchFamily="34" charset="0"/>
                <a:ea typeface="Verdana" pitchFamily="34" charset="0"/>
                <a:cs typeface="Verdana" pitchFamily="34" charset="0"/>
              </a:defRPr>
            </a:lvl1pPr>
          </a:lstStyle>
          <a:p>
            <a:pPr lvl="0"/>
            <a:endParaRPr lang="ru-RU" dirty="0" smtClean="0"/>
          </a:p>
        </p:txBody>
      </p:sp>
      <p:sp>
        <p:nvSpPr>
          <p:cNvPr id="15" name="Содержимое 2"/>
          <p:cNvSpPr>
            <a:spLocks noGrp="1"/>
          </p:cNvSpPr>
          <p:nvPr>
            <p:ph idx="14"/>
          </p:nvPr>
        </p:nvSpPr>
        <p:spPr>
          <a:xfrm>
            <a:off x="1043608" y="1600200"/>
            <a:ext cx="7416824" cy="4525963"/>
          </a:xfrm>
        </p:spPr>
        <p:txBody>
          <a:bodyPr>
            <a:normAutofit/>
          </a:bodyPr>
          <a:lstStyle>
            <a:lvl1pPr marL="180975" indent="-180975">
              <a:buClr>
                <a:srgbClr val="0056A4"/>
              </a:buClr>
              <a:buFont typeface="Wingdings" pitchFamily="2" charset="2"/>
              <a:buChar char="§"/>
              <a:defRPr sz="1700">
                <a:solidFill>
                  <a:schemeClr val="tx1">
                    <a:lumMod val="65000"/>
                    <a:lumOff val="35000"/>
                  </a:schemeClr>
                </a:solidFill>
                <a:latin typeface="Tahoma" pitchFamily="34" charset="0"/>
                <a:ea typeface="Tahoma" pitchFamily="34" charset="0"/>
                <a:cs typeface="Tahoma" pitchFamily="34" charset="0"/>
              </a:defRPr>
            </a:lvl1pPr>
            <a:lvl2pPr marL="361950" indent="-180975">
              <a:defRPr sz="1200">
                <a:solidFill>
                  <a:schemeClr val="tx1">
                    <a:lumMod val="65000"/>
                    <a:lumOff val="35000"/>
                  </a:schemeClr>
                </a:solidFill>
                <a:latin typeface="Tahoma" pitchFamily="34" charset="0"/>
                <a:ea typeface="Tahoma" pitchFamily="34" charset="0"/>
                <a:cs typeface="Tahoma" pitchFamily="34" charset="0"/>
              </a:defRPr>
            </a:lvl2pPr>
            <a:lvl3pPr>
              <a:defRPr sz="1200">
                <a:solidFill>
                  <a:schemeClr val="tx1">
                    <a:lumMod val="65000"/>
                    <a:lumOff val="35000"/>
                  </a:schemeClr>
                </a:solidFill>
                <a:latin typeface="Tahoma" pitchFamily="34" charset="0"/>
                <a:ea typeface="Tahoma" pitchFamily="34" charset="0"/>
                <a:cs typeface="Tahoma" pitchFamily="34" charset="0"/>
              </a:defRPr>
            </a:lvl3pPr>
            <a:lvl4pPr>
              <a:defRPr sz="1100">
                <a:solidFill>
                  <a:schemeClr val="tx1">
                    <a:lumMod val="65000"/>
                    <a:lumOff val="35000"/>
                  </a:schemeClr>
                </a:solidFill>
                <a:latin typeface="Tahoma" pitchFamily="34" charset="0"/>
                <a:ea typeface="Tahoma" pitchFamily="34" charset="0"/>
                <a:cs typeface="Tahoma" pitchFamily="34" charset="0"/>
              </a:defRPr>
            </a:lvl4pPr>
            <a:lvl5pPr>
              <a:defRPr sz="1100">
                <a:solidFill>
                  <a:schemeClr val="tx1">
                    <a:lumMod val="65000"/>
                    <a:lumOff val="35000"/>
                  </a:schemeClr>
                </a:solidFill>
                <a:latin typeface="Tahoma" pitchFamily="34" charset="0"/>
                <a:ea typeface="Tahoma" pitchFamily="34" charset="0"/>
                <a:cs typeface="Tahoma" pitchFamily="34"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8" name="Нижний колонтитул 4"/>
          <p:cNvSpPr>
            <a:spLocks noGrp="1"/>
          </p:cNvSpPr>
          <p:nvPr>
            <p:ph type="ftr" sz="quarter" idx="15"/>
          </p:nvPr>
        </p:nvSpPr>
        <p:spPr>
          <a:xfrm>
            <a:off x="4932363" y="6373813"/>
            <a:ext cx="3565525" cy="365125"/>
          </a:xfrm>
        </p:spPr>
        <p:txBody>
          <a:bodyPr/>
          <a:lstStyle>
            <a:lvl1pPr algn="r">
              <a:defRPr sz="1000">
                <a:latin typeface="Arial" pitchFamily="34" charset="0"/>
                <a:cs typeface="Arial" pitchFamily="34" charset="0"/>
              </a:defRPr>
            </a:lvl1pPr>
          </a:lstStyle>
          <a:p>
            <a:pPr>
              <a:defRPr/>
            </a:pPr>
            <a:r>
              <a:rPr lang="ru-RU" dirty="0"/>
              <a:t>ОАО "Федеральный центр проектного финансирования"</a:t>
            </a:r>
          </a:p>
        </p:txBody>
      </p:sp>
      <p:sp>
        <p:nvSpPr>
          <p:cNvPr id="9" name="Номер слайда 5"/>
          <p:cNvSpPr>
            <a:spLocks noGrp="1"/>
          </p:cNvSpPr>
          <p:nvPr>
            <p:ph type="sldNum" sz="quarter" idx="16"/>
          </p:nvPr>
        </p:nvSpPr>
        <p:spPr>
          <a:xfrm>
            <a:off x="8459788" y="6410325"/>
            <a:ext cx="504825" cy="288925"/>
          </a:xfrm>
        </p:spPr>
        <p:txBody>
          <a:bodyPr/>
          <a:lstStyle>
            <a:lvl1pPr algn="ctr">
              <a:defRPr sz="1400" b="0">
                <a:solidFill>
                  <a:schemeClr val="bg1"/>
                </a:solidFill>
                <a:latin typeface="Verdana" pitchFamily="34" charset="0"/>
                <a:ea typeface="Verdana" pitchFamily="34" charset="0"/>
                <a:cs typeface="Verdana" pitchFamily="34" charset="0"/>
              </a:defRPr>
            </a:lvl1pPr>
          </a:lstStyle>
          <a:p>
            <a:pPr>
              <a:defRPr/>
            </a:pPr>
            <a:fld id="{13178AE9-5A91-4214-8B9C-C4CABEEB0DE0}" type="slidenum">
              <a:rPr lang="ru-RU"/>
              <a:pPr>
                <a:defRPr/>
              </a:pPr>
              <a:t>‹#›</a:t>
            </a:fld>
            <a:endParaRPr lang="ru-RU" dirty="0"/>
          </a:p>
        </p:txBody>
      </p:sp>
    </p:spTree>
    <p:extLst>
      <p:ext uri="{BB962C8B-B14F-4D97-AF65-F5344CB8AC3E}">
        <p14:creationId xmlns:p14="http://schemas.microsoft.com/office/powerpoint/2010/main" val="131545880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Заголовок раздела">
    <p:spTree>
      <p:nvGrpSpPr>
        <p:cNvPr id="1" name=""/>
        <p:cNvGrpSpPr/>
        <p:nvPr/>
      </p:nvGrpSpPr>
      <p:grpSpPr>
        <a:xfrm>
          <a:off x="0" y="0"/>
          <a:ext cx="0" cy="0"/>
          <a:chOff x="0" y="0"/>
          <a:chExt cx="0" cy="0"/>
        </a:xfrm>
      </p:grpSpPr>
      <p:sp>
        <p:nvSpPr>
          <p:cNvPr id="5" name="Заголовок 1"/>
          <p:cNvSpPr txBox="1">
            <a:spLocks/>
          </p:cNvSpPr>
          <p:nvPr userDrawn="1"/>
        </p:nvSpPr>
        <p:spPr bwMode="auto">
          <a:xfrm>
            <a:off x="5135563" y="5013325"/>
            <a:ext cx="3346450" cy="1844675"/>
          </a:xfrm>
          <a:prstGeom prst="rect">
            <a:avLst/>
          </a:prstGeom>
          <a:solidFill>
            <a:srgbClr val="0056A4"/>
          </a:solidFill>
          <a:ln>
            <a:noFill/>
          </a:ln>
          <a:extLst/>
        </p:spPr>
        <p:txBody>
          <a:bodyPr anchor="ctr"/>
          <a:lstStyle>
            <a:lvl1pPr marL="1778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ru-RU" sz="1600" dirty="0" smtClean="0">
                <a:solidFill>
                  <a:schemeClr val="bg1"/>
                </a:solidFill>
                <a:latin typeface="Verdana" pitchFamily="34" charset="0"/>
                <a:ea typeface="Verdana" pitchFamily="34" charset="0"/>
                <a:cs typeface="Verdana" pitchFamily="34" charset="0"/>
              </a:rPr>
              <a:t/>
            </a:r>
            <a:br>
              <a:rPr lang="ru-RU" sz="1600" dirty="0" smtClean="0">
                <a:solidFill>
                  <a:schemeClr val="bg1"/>
                </a:solidFill>
                <a:latin typeface="Verdana" pitchFamily="34" charset="0"/>
                <a:ea typeface="Verdana" pitchFamily="34" charset="0"/>
                <a:cs typeface="Verdana" pitchFamily="34" charset="0"/>
              </a:rPr>
            </a:br>
            <a:endParaRPr lang="ru-RU" sz="1600" dirty="0" smtClean="0">
              <a:solidFill>
                <a:schemeClr val="bg1"/>
              </a:solidFill>
              <a:latin typeface="Verdana" pitchFamily="34" charset="0"/>
              <a:ea typeface="Verdana" pitchFamily="34" charset="0"/>
              <a:cs typeface="Verdana" pitchFamily="34" charset="0"/>
            </a:endParaRPr>
          </a:p>
        </p:txBody>
      </p:sp>
      <p:sp>
        <p:nvSpPr>
          <p:cNvPr id="6" name="Прямоугольник 5"/>
          <p:cNvSpPr/>
          <p:nvPr userDrawn="1"/>
        </p:nvSpPr>
        <p:spPr>
          <a:xfrm>
            <a:off x="0" y="1268413"/>
            <a:ext cx="276225" cy="108108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userDrawn="1"/>
        </p:nvSpPr>
        <p:spPr>
          <a:xfrm>
            <a:off x="5135563" y="6723063"/>
            <a:ext cx="3348037" cy="14446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TextBox 7"/>
          <p:cNvSpPr txBox="1"/>
          <p:nvPr userDrawn="1"/>
        </p:nvSpPr>
        <p:spPr>
          <a:xfrm>
            <a:off x="4067175" y="5140325"/>
            <a:ext cx="1223963" cy="520700"/>
          </a:xfrm>
          <a:prstGeom prst="homePlate">
            <a:avLst>
              <a:gd name="adj" fmla="val 29505"/>
            </a:avLst>
          </a:prstGeom>
          <a:solidFill>
            <a:schemeClr val="bg1">
              <a:lumMod val="50000"/>
            </a:schemeClr>
          </a:solidFill>
          <a:effectLst>
            <a:outerShdw blurRad="139700" dist="38100" sx="99000" sy="99000" algn="l" rotWithShape="0">
              <a:prstClr val="black">
                <a:alpha val="13000"/>
              </a:prstClr>
            </a:outerShdw>
          </a:effectLst>
        </p:spPr>
        <p:txBody>
          <a:bodyPr anchor="ctr"/>
          <a:lstStyle/>
          <a:p>
            <a:pPr marL="82550" fontAlgn="auto">
              <a:spcBef>
                <a:spcPts val="0"/>
              </a:spcBef>
              <a:spcAft>
                <a:spcPts val="0"/>
              </a:spcAft>
              <a:defRPr/>
            </a:pPr>
            <a:endParaRPr lang="ru-RU" sz="1200" dirty="0">
              <a:solidFill>
                <a:schemeClr val="bg1"/>
              </a:solidFill>
              <a:latin typeface="Verdana" pitchFamily="34" charset="0"/>
              <a:ea typeface="Verdana" pitchFamily="34" charset="0"/>
              <a:cs typeface="Verdana" pitchFamily="34" charset="0"/>
            </a:endParaRPr>
          </a:p>
        </p:txBody>
      </p:sp>
      <p:sp>
        <p:nvSpPr>
          <p:cNvPr id="2" name="Заголовок 1"/>
          <p:cNvSpPr>
            <a:spLocks noGrp="1"/>
          </p:cNvSpPr>
          <p:nvPr>
            <p:ph type="title"/>
          </p:nvPr>
        </p:nvSpPr>
        <p:spPr>
          <a:xfrm>
            <a:off x="5305300" y="5179169"/>
            <a:ext cx="3058616" cy="432048"/>
          </a:xfrm>
        </p:spPr>
        <p:txBody>
          <a:bodyPr>
            <a:noAutofit/>
          </a:bodyPr>
          <a:lstStyle>
            <a:lvl1pPr algn="l">
              <a:defRPr sz="1400" b="0" cap="all">
                <a:solidFill>
                  <a:schemeClr val="bg1"/>
                </a:solidFill>
                <a:latin typeface="Verdana" pitchFamily="34" charset="0"/>
                <a:ea typeface="Verdana" pitchFamily="34" charset="0"/>
                <a:cs typeface="Verdana" pitchFamily="34" charset="0"/>
              </a:defRPr>
            </a:lvl1pPr>
          </a:lstStyle>
          <a:p>
            <a:r>
              <a:rPr lang="ru-RU" dirty="0" smtClean="0"/>
              <a:t>Образец заголовка</a:t>
            </a:r>
            <a:endParaRPr lang="ru-RU" dirty="0"/>
          </a:p>
        </p:txBody>
      </p:sp>
      <p:sp>
        <p:nvSpPr>
          <p:cNvPr id="3" name="Текст 2"/>
          <p:cNvSpPr>
            <a:spLocks noGrp="1"/>
          </p:cNvSpPr>
          <p:nvPr>
            <p:ph type="body" idx="1"/>
          </p:nvPr>
        </p:nvSpPr>
        <p:spPr>
          <a:xfrm>
            <a:off x="5303955" y="5733257"/>
            <a:ext cx="3060000" cy="720080"/>
          </a:xfrm>
        </p:spPr>
        <p:txBody>
          <a:bodyPr>
            <a:noAutofit/>
          </a:bodyPr>
          <a:lstStyle>
            <a:lvl1pPr marL="0" indent="0">
              <a:buNone/>
              <a:defRPr sz="1000">
                <a:solidFill>
                  <a:schemeClr val="accent1">
                    <a:lumMod val="20000"/>
                    <a:lumOff val="80000"/>
                  </a:schemeClr>
                </a:solidFill>
                <a:latin typeface="Verdana" pitchFamily="34" charset="0"/>
                <a:ea typeface="Verdana" pitchFamily="34" charset="0"/>
                <a:cs typeface="Verdan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5" name="Текст 14"/>
          <p:cNvSpPr>
            <a:spLocks noGrp="1"/>
          </p:cNvSpPr>
          <p:nvPr>
            <p:ph type="body" sz="quarter" idx="10"/>
          </p:nvPr>
        </p:nvSpPr>
        <p:spPr>
          <a:xfrm>
            <a:off x="4095240" y="5184488"/>
            <a:ext cx="1080120" cy="431576"/>
          </a:xfrm>
        </p:spPr>
        <p:txBody>
          <a:bodyPr anchor="ctr">
            <a:noAutofit/>
          </a:bodyPr>
          <a:lstStyle>
            <a:lvl1pPr marL="0" indent="0">
              <a:buNone/>
              <a:defRPr sz="1200">
                <a:solidFill>
                  <a:schemeClr val="bg1"/>
                </a:solidFill>
                <a:latin typeface="Verdana" pitchFamily="34" charset="0"/>
                <a:ea typeface="Verdana" pitchFamily="34" charset="0"/>
                <a:cs typeface="Verdana" pitchFamily="34" charset="0"/>
              </a:defRPr>
            </a:lvl1pPr>
            <a:lvl2pPr>
              <a:defRPr sz="1000">
                <a:solidFill>
                  <a:schemeClr val="bg1"/>
                </a:solidFill>
                <a:latin typeface="Verdana" pitchFamily="34" charset="0"/>
                <a:ea typeface="Verdana" pitchFamily="34" charset="0"/>
                <a:cs typeface="Verdana" pitchFamily="34" charset="0"/>
              </a:defRPr>
            </a:lvl2pPr>
            <a:lvl3pPr>
              <a:defRPr sz="1000">
                <a:solidFill>
                  <a:schemeClr val="bg1"/>
                </a:solidFill>
                <a:latin typeface="Verdana" pitchFamily="34" charset="0"/>
                <a:ea typeface="Verdana" pitchFamily="34" charset="0"/>
                <a:cs typeface="Verdana" pitchFamily="34" charset="0"/>
              </a:defRPr>
            </a:lvl3pPr>
            <a:lvl4pPr>
              <a:defRPr sz="1000">
                <a:solidFill>
                  <a:schemeClr val="bg1"/>
                </a:solidFill>
                <a:latin typeface="Verdana" pitchFamily="34" charset="0"/>
                <a:ea typeface="Verdana" pitchFamily="34" charset="0"/>
                <a:cs typeface="Verdana" pitchFamily="34" charset="0"/>
              </a:defRPr>
            </a:lvl4pPr>
            <a:lvl5pPr>
              <a:defRPr sz="1000">
                <a:solidFill>
                  <a:schemeClr val="bg1"/>
                </a:solidFill>
                <a:latin typeface="Verdana" pitchFamily="34" charset="0"/>
                <a:ea typeface="Verdana" pitchFamily="34" charset="0"/>
                <a:cs typeface="Verdana" pitchFamily="34" charset="0"/>
              </a:defRPr>
            </a:lvl5pPr>
          </a:lstStyle>
          <a:p>
            <a:pPr lvl="0"/>
            <a:endParaRPr lang="ru-RU" dirty="0" smtClean="0"/>
          </a:p>
        </p:txBody>
      </p:sp>
    </p:spTree>
    <p:extLst>
      <p:ext uri="{BB962C8B-B14F-4D97-AF65-F5344CB8AC3E}">
        <p14:creationId xmlns:p14="http://schemas.microsoft.com/office/powerpoint/2010/main" val="289546645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488481"/>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Слайд">
    <p:spTree>
      <p:nvGrpSpPr>
        <p:cNvPr id="1" name=""/>
        <p:cNvGrpSpPr/>
        <p:nvPr/>
      </p:nvGrpSpPr>
      <p:grpSpPr>
        <a:xfrm>
          <a:off x="0" y="0"/>
          <a:ext cx="0" cy="0"/>
          <a:chOff x="0" y="0"/>
          <a:chExt cx="0" cy="0"/>
        </a:xfrm>
      </p:grpSpPr>
      <p:sp>
        <p:nvSpPr>
          <p:cNvPr id="6" name="Прямоугольник 5"/>
          <p:cNvSpPr/>
          <p:nvPr userDrawn="1"/>
        </p:nvSpPr>
        <p:spPr>
          <a:xfrm>
            <a:off x="8532813" y="6378575"/>
            <a:ext cx="360362" cy="360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3600" b="1" dirty="0"/>
          </a:p>
        </p:txBody>
      </p:sp>
      <p:sp>
        <p:nvSpPr>
          <p:cNvPr id="2" name="Заголовок 1"/>
          <p:cNvSpPr>
            <a:spLocks noGrp="1"/>
          </p:cNvSpPr>
          <p:nvPr>
            <p:ph type="ctrTitle"/>
          </p:nvPr>
        </p:nvSpPr>
        <p:spPr>
          <a:xfrm>
            <a:off x="251519" y="260648"/>
            <a:ext cx="8641655" cy="360000"/>
          </a:xfrm>
        </p:spPr>
        <p:txBody>
          <a:bodyPr rtlCol="0" anchor="t">
            <a:noAutofit/>
          </a:bodyPr>
          <a:lstStyle>
            <a:lvl1pPr algn="l" defTabSz="914400" rtl="0" eaLnBrk="1" latinLnBrk="0" hangingPunct="1">
              <a:spcBef>
                <a:spcPct val="0"/>
              </a:spcBef>
              <a:buNone/>
              <a:defRPr lang="ru-RU" sz="2000" kern="1200">
                <a:solidFill>
                  <a:srgbClr val="0056A4"/>
                </a:solidFill>
                <a:latin typeface="Tahoma" pitchFamily="34" charset="0"/>
                <a:ea typeface="Tahoma" pitchFamily="34" charset="0"/>
                <a:cs typeface="Tahoma" pitchFamily="34" charset="0"/>
              </a:defRPr>
            </a:lvl1pPr>
          </a:lstStyle>
          <a:p>
            <a:r>
              <a:rPr lang="ru-RU" dirty="0" smtClean="0"/>
              <a:t>Образец заголовка</a:t>
            </a:r>
            <a:endParaRPr lang="ru-RU" dirty="0"/>
          </a:p>
        </p:txBody>
      </p:sp>
      <p:sp>
        <p:nvSpPr>
          <p:cNvPr id="15" name="Содержимое 2"/>
          <p:cNvSpPr>
            <a:spLocks noGrp="1"/>
          </p:cNvSpPr>
          <p:nvPr>
            <p:ph idx="14"/>
          </p:nvPr>
        </p:nvSpPr>
        <p:spPr>
          <a:xfrm>
            <a:off x="250825" y="908720"/>
            <a:ext cx="8642349" cy="5217443"/>
          </a:xfrm>
        </p:spPr>
        <p:txBody>
          <a:bodyPr>
            <a:normAutofit/>
          </a:bodyPr>
          <a:lstStyle>
            <a:lvl1pPr marL="180975" indent="-180975">
              <a:buClr>
                <a:srgbClr val="0056A4"/>
              </a:buClr>
              <a:buFont typeface="Wingdings" pitchFamily="2" charset="2"/>
              <a:buChar char="§"/>
              <a:defRPr sz="1700">
                <a:solidFill>
                  <a:schemeClr val="tx1">
                    <a:lumMod val="65000"/>
                    <a:lumOff val="35000"/>
                  </a:schemeClr>
                </a:solidFill>
                <a:latin typeface="Tahoma" pitchFamily="34" charset="0"/>
                <a:ea typeface="Tahoma" pitchFamily="34" charset="0"/>
                <a:cs typeface="Tahoma" pitchFamily="34" charset="0"/>
              </a:defRPr>
            </a:lvl1pPr>
            <a:lvl2pPr marL="361950" indent="-180975">
              <a:defRPr sz="1200">
                <a:solidFill>
                  <a:schemeClr val="tx1">
                    <a:lumMod val="65000"/>
                    <a:lumOff val="35000"/>
                  </a:schemeClr>
                </a:solidFill>
                <a:latin typeface="Tahoma" pitchFamily="34" charset="0"/>
                <a:ea typeface="Tahoma" pitchFamily="34" charset="0"/>
                <a:cs typeface="Tahoma" pitchFamily="34" charset="0"/>
              </a:defRPr>
            </a:lvl2pPr>
            <a:lvl3pPr>
              <a:defRPr sz="1200">
                <a:solidFill>
                  <a:schemeClr val="tx1">
                    <a:lumMod val="65000"/>
                    <a:lumOff val="35000"/>
                  </a:schemeClr>
                </a:solidFill>
                <a:latin typeface="Tahoma" pitchFamily="34" charset="0"/>
                <a:ea typeface="Tahoma" pitchFamily="34" charset="0"/>
                <a:cs typeface="Tahoma" pitchFamily="34" charset="0"/>
              </a:defRPr>
            </a:lvl3pPr>
            <a:lvl4pPr>
              <a:defRPr sz="1100">
                <a:solidFill>
                  <a:schemeClr val="tx1">
                    <a:lumMod val="65000"/>
                    <a:lumOff val="35000"/>
                  </a:schemeClr>
                </a:solidFill>
                <a:latin typeface="Tahoma" pitchFamily="34" charset="0"/>
                <a:ea typeface="Tahoma" pitchFamily="34" charset="0"/>
                <a:cs typeface="Tahoma" pitchFamily="34" charset="0"/>
              </a:defRPr>
            </a:lvl4pPr>
            <a:lvl5pPr>
              <a:defRPr sz="1100">
                <a:solidFill>
                  <a:schemeClr val="tx1">
                    <a:lumMod val="65000"/>
                    <a:lumOff val="35000"/>
                  </a:schemeClr>
                </a:solidFill>
                <a:latin typeface="Tahoma" pitchFamily="34" charset="0"/>
                <a:ea typeface="Tahoma" pitchFamily="34" charset="0"/>
                <a:cs typeface="Tahoma" pitchFamily="34"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8" name="Нижний колонтитул 4"/>
          <p:cNvSpPr>
            <a:spLocks noGrp="1"/>
          </p:cNvSpPr>
          <p:nvPr>
            <p:ph type="ftr" sz="quarter" idx="15"/>
          </p:nvPr>
        </p:nvSpPr>
        <p:spPr>
          <a:xfrm>
            <a:off x="4932363" y="6373813"/>
            <a:ext cx="3565525" cy="365125"/>
          </a:xfrm>
          <a:prstGeom prst="rect">
            <a:avLst/>
          </a:prstGeom>
        </p:spPr>
        <p:txBody>
          <a:bodyPr/>
          <a:lstStyle>
            <a:lvl1pPr algn="r">
              <a:defRPr sz="1000">
                <a:latin typeface="Arial" pitchFamily="34" charset="0"/>
                <a:cs typeface="Arial" pitchFamily="34" charset="0"/>
              </a:defRPr>
            </a:lvl1pPr>
          </a:lstStyle>
          <a:p>
            <a:pPr>
              <a:defRPr/>
            </a:pPr>
            <a:r>
              <a:rPr lang="ru-RU"/>
              <a:t>ОАО "Федеральный центр проектного финансирования"</a:t>
            </a:r>
          </a:p>
        </p:txBody>
      </p:sp>
      <p:sp>
        <p:nvSpPr>
          <p:cNvPr id="9" name="Номер слайда 5"/>
          <p:cNvSpPr>
            <a:spLocks noGrp="1"/>
          </p:cNvSpPr>
          <p:nvPr>
            <p:ph type="sldNum" sz="quarter" idx="16"/>
          </p:nvPr>
        </p:nvSpPr>
        <p:spPr>
          <a:xfrm>
            <a:off x="8459788" y="6410325"/>
            <a:ext cx="504825" cy="288925"/>
          </a:xfrm>
          <a:prstGeom prst="rect">
            <a:avLst/>
          </a:prstGeom>
        </p:spPr>
        <p:txBody>
          <a:bodyPr/>
          <a:lstStyle>
            <a:lvl1pPr algn="ctr">
              <a:defRPr sz="1400" b="0">
                <a:solidFill>
                  <a:schemeClr val="bg1"/>
                </a:solidFill>
                <a:latin typeface="Verdana" pitchFamily="34" charset="0"/>
                <a:ea typeface="Verdana" pitchFamily="34" charset="0"/>
                <a:cs typeface="Verdana" pitchFamily="34" charset="0"/>
              </a:defRPr>
            </a:lvl1pPr>
          </a:lstStyle>
          <a:p>
            <a:pPr>
              <a:defRPr/>
            </a:pPr>
            <a:fld id="{13178AE9-5A91-4214-8B9C-C4CABEEB0DE0}" type="slidenum">
              <a:rPr lang="ru-RU"/>
              <a:pPr>
                <a:defRPr/>
              </a:pPr>
              <a:t>‹#›</a:t>
            </a:fld>
            <a:endParaRPr lang="ru-RU" dirty="0"/>
          </a:p>
        </p:txBody>
      </p:sp>
      <p:cxnSp>
        <p:nvCxnSpPr>
          <p:cNvPr id="11" name="Прямая соединительная линия 10"/>
          <p:cNvCxnSpPr/>
          <p:nvPr userDrawn="1"/>
        </p:nvCxnSpPr>
        <p:spPr>
          <a:xfrm>
            <a:off x="0" y="764704"/>
            <a:ext cx="9144000" cy="0"/>
          </a:xfrm>
          <a:prstGeom prst="line">
            <a:avLst/>
          </a:prstGeom>
          <a:ln w="381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userDrawn="1"/>
        </p:nvCxnSpPr>
        <p:spPr>
          <a:xfrm>
            <a:off x="1071563" y="6286500"/>
            <a:ext cx="7343775" cy="0"/>
          </a:xfrm>
          <a:prstGeom prst="line">
            <a:avLst/>
          </a:prstGeom>
          <a:ln w="381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029907"/>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fld id="{29E89456-D8CD-494E-8216-B1CF30C948D2}" type="slidenum">
              <a:rPr lang="ru-RU"/>
              <a:pPr/>
              <a:t>‹#›</a:t>
            </a:fld>
            <a:endParaRPr lang="ru-RU"/>
          </a:p>
        </p:txBody>
      </p:sp>
    </p:spTree>
    <p:extLst>
      <p:ext uri="{BB962C8B-B14F-4D97-AF65-F5344CB8AC3E}">
        <p14:creationId xmlns:p14="http://schemas.microsoft.com/office/powerpoint/2010/main" val="318945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3384F6C-13D1-4721-8DCD-9CA68F99F3A8}" type="datetimeFigureOut">
              <a:rPr lang="ru-RU"/>
              <a:pPr>
                <a:defRPr/>
              </a:pPr>
              <a:t>18.05.15</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97E7C7F-B62B-4B9A-9609-283FD1110144}" type="slidenum">
              <a:rPr lang="ru-RU"/>
              <a:pPr>
                <a:defRPr/>
              </a:pPr>
              <a:t>‹#›</a:t>
            </a:fld>
            <a:endParaRPr lang="ru-RU"/>
          </a:p>
        </p:txBody>
      </p:sp>
    </p:spTree>
    <p:extLst>
      <p:ext uri="{BB962C8B-B14F-4D97-AF65-F5344CB8AC3E}">
        <p14:creationId xmlns:p14="http://schemas.microsoft.com/office/powerpoint/2010/main" val="100322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лист">
    <p:spTree>
      <p:nvGrpSpPr>
        <p:cNvPr id="1" name=""/>
        <p:cNvGrpSpPr/>
        <p:nvPr/>
      </p:nvGrpSpPr>
      <p:grpSpPr>
        <a:xfrm>
          <a:off x="0" y="0"/>
          <a:ext cx="0" cy="0"/>
          <a:chOff x="0" y="0"/>
          <a:chExt cx="0" cy="0"/>
        </a:xfrm>
      </p:grpSpPr>
      <p:sp>
        <p:nvSpPr>
          <p:cNvPr id="3" name="Прямоугольник 2"/>
          <p:cNvSpPr/>
          <p:nvPr userDrawn="1"/>
        </p:nvSpPr>
        <p:spPr>
          <a:xfrm>
            <a:off x="2124075" y="3716338"/>
            <a:ext cx="7019925" cy="1441450"/>
          </a:xfrm>
          <a:prstGeom prst="rect">
            <a:avLst/>
          </a:prstGeom>
          <a:gradFill flip="none" rotWithShape="1">
            <a:gsLst>
              <a:gs pos="0">
                <a:srgbClr val="0056A4"/>
              </a:gs>
              <a:gs pos="50000">
                <a:srgbClr val="0063B4"/>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9" name="Заголовок 18"/>
          <p:cNvSpPr>
            <a:spLocks noGrp="1"/>
          </p:cNvSpPr>
          <p:nvPr>
            <p:ph type="title"/>
          </p:nvPr>
        </p:nvSpPr>
        <p:spPr>
          <a:xfrm>
            <a:off x="2593448" y="4031608"/>
            <a:ext cx="6227024" cy="837552"/>
          </a:xfrm>
        </p:spPr>
        <p:txBody>
          <a:bodyPr anchor="t">
            <a:normAutofit/>
          </a:bodyPr>
          <a:lstStyle>
            <a:lvl1pPr algn="l">
              <a:defRPr sz="2400">
                <a:solidFill>
                  <a:schemeClr val="bg1"/>
                </a:solidFill>
                <a:latin typeface="Verdana" pitchFamily="34" charset="0"/>
                <a:ea typeface="Verdana" pitchFamily="34" charset="0"/>
                <a:cs typeface="Verdana" pitchFamily="34" charset="0"/>
              </a:defRPr>
            </a:lvl1pPr>
          </a:lstStyle>
          <a:p>
            <a:r>
              <a:rPr lang="ru-RU" smtClean="0"/>
              <a:t>Образец заголовка</a:t>
            </a:r>
            <a:endParaRPr lang="ru-RU" dirty="0"/>
          </a:p>
        </p:txBody>
      </p:sp>
    </p:spTree>
    <p:extLst>
      <p:ext uri="{BB962C8B-B14F-4D97-AF65-F5344CB8AC3E}">
        <p14:creationId xmlns:p14="http://schemas.microsoft.com/office/powerpoint/2010/main" val="2358861494"/>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Слайд">
    <p:spTree>
      <p:nvGrpSpPr>
        <p:cNvPr id="1" name=""/>
        <p:cNvGrpSpPr/>
        <p:nvPr/>
      </p:nvGrpSpPr>
      <p:grpSpPr>
        <a:xfrm>
          <a:off x="0" y="0"/>
          <a:ext cx="0" cy="0"/>
          <a:chOff x="0" y="0"/>
          <a:chExt cx="0" cy="0"/>
        </a:xfrm>
      </p:grpSpPr>
      <p:sp>
        <p:nvSpPr>
          <p:cNvPr id="6" name="Прямоугольник 5"/>
          <p:cNvSpPr/>
          <p:nvPr userDrawn="1"/>
        </p:nvSpPr>
        <p:spPr>
          <a:xfrm>
            <a:off x="8532813" y="6378575"/>
            <a:ext cx="360362" cy="3603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3600" b="1" dirty="0">
              <a:solidFill>
                <a:prstClr val="white"/>
              </a:solidFill>
            </a:endParaRPr>
          </a:p>
        </p:txBody>
      </p:sp>
      <p:sp>
        <p:nvSpPr>
          <p:cNvPr id="7" name="Прямоугольник 6"/>
          <p:cNvSpPr/>
          <p:nvPr userDrawn="1"/>
        </p:nvSpPr>
        <p:spPr>
          <a:xfrm>
            <a:off x="250825" y="1081088"/>
            <a:ext cx="792163" cy="2159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2" name="Заголовок 1"/>
          <p:cNvSpPr>
            <a:spLocks noGrp="1"/>
          </p:cNvSpPr>
          <p:nvPr>
            <p:ph type="ctrTitle"/>
          </p:nvPr>
        </p:nvSpPr>
        <p:spPr>
          <a:xfrm>
            <a:off x="1043608" y="754318"/>
            <a:ext cx="7414592" cy="360000"/>
          </a:xfrm>
        </p:spPr>
        <p:txBody>
          <a:bodyPr rtlCol="0" anchor="t">
            <a:normAutofit/>
          </a:bodyPr>
          <a:lstStyle>
            <a:lvl1pPr algn="l" defTabSz="914400" rtl="0" eaLnBrk="1" latinLnBrk="0" hangingPunct="1">
              <a:spcBef>
                <a:spcPct val="0"/>
              </a:spcBef>
              <a:buNone/>
              <a:defRPr lang="ru-RU" sz="1800" kern="1200">
                <a:solidFill>
                  <a:srgbClr val="0056A4"/>
                </a:solidFill>
                <a:latin typeface="Tahoma" pitchFamily="34" charset="0"/>
                <a:ea typeface="Tahoma" pitchFamily="34" charset="0"/>
                <a:cs typeface="Tahoma" pitchFamily="34" charset="0"/>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043608" y="1074002"/>
            <a:ext cx="7416824" cy="252000"/>
          </a:xfrm>
        </p:spPr>
        <p:txBody>
          <a:bodyPr anchor="ctr">
            <a:noAutofit/>
          </a:bodyPr>
          <a:lstStyle>
            <a:lvl1pPr marL="0" indent="0" algn="l">
              <a:buNone/>
              <a:defRPr sz="1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
        <p:nvSpPr>
          <p:cNvPr id="14" name="Текст 13"/>
          <p:cNvSpPr>
            <a:spLocks noGrp="1"/>
          </p:cNvSpPr>
          <p:nvPr>
            <p:ph type="body" sz="quarter" idx="13"/>
          </p:nvPr>
        </p:nvSpPr>
        <p:spPr>
          <a:xfrm>
            <a:off x="251520" y="1078736"/>
            <a:ext cx="792088" cy="216024"/>
          </a:xfrm>
        </p:spPr>
        <p:txBody>
          <a:bodyPr anchor="ctr">
            <a:noAutofit/>
          </a:bodyPr>
          <a:lstStyle>
            <a:lvl1pPr algn="ctr">
              <a:buNone/>
              <a:defRPr sz="800">
                <a:solidFill>
                  <a:schemeClr val="bg1"/>
                </a:solidFill>
                <a:latin typeface="Verdana" pitchFamily="34" charset="0"/>
                <a:ea typeface="Verdana" pitchFamily="34" charset="0"/>
                <a:cs typeface="Verdana" pitchFamily="34" charset="0"/>
              </a:defRPr>
            </a:lvl1pPr>
          </a:lstStyle>
          <a:p>
            <a:pPr lvl="0"/>
            <a:endParaRPr lang="ru-RU" dirty="0" smtClean="0"/>
          </a:p>
        </p:txBody>
      </p:sp>
      <p:sp>
        <p:nvSpPr>
          <p:cNvPr id="15" name="Содержимое 2"/>
          <p:cNvSpPr>
            <a:spLocks noGrp="1"/>
          </p:cNvSpPr>
          <p:nvPr>
            <p:ph idx="14"/>
          </p:nvPr>
        </p:nvSpPr>
        <p:spPr>
          <a:xfrm>
            <a:off x="1043608" y="1600200"/>
            <a:ext cx="7416824" cy="4525963"/>
          </a:xfrm>
        </p:spPr>
        <p:txBody>
          <a:bodyPr>
            <a:normAutofit/>
          </a:bodyPr>
          <a:lstStyle>
            <a:lvl1pPr marL="180975" indent="-180975">
              <a:buClr>
                <a:srgbClr val="0056A4"/>
              </a:buClr>
              <a:buFont typeface="Wingdings" pitchFamily="2" charset="2"/>
              <a:buChar char="§"/>
              <a:defRPr sz="1700">
                <a:solidFill>
                  <a:schemeClr val="tx1">
                    <a:lumMod val="65000"/>
                    <a:lumOff val="35000"/>
                  </a:schemeClr>
                </a:solidFill>
                <a:latin typeface="Tahoma" pitchFamily="34" charset="0"/>
                <a:ea typeface="Tahoma" pitchFamily="34" charset="0"/>
                <a:cs typeface="Tahoma" pitchFamily="34" charset="0"/>
              </a:defRPr>
            </a:lvl1pPr>
            <a:lvl2pPr marL="361950" indent="-180975">
              <a:defRPr sz="1200">
                <a:solidFill>
                  <a:schemeClr val="tx1">
                    <a:lumMod val="65000"/>
                    <a:lumOff val="35000"/>
                  </a:schemeClr>
                </a:solidFill>
                <a:latin typeface="Tahoma" pitchFamily="34" charset="0"/>
                <a:ea typeface="Tahoma" pitchFamily="34" charset="0"/>
                <a:cs typeface="Tahoma" pitchFamily="34" charset="0"/>
              </a:defRPr>
            </a:lvl2pPr>
            <a:lvl3pPr>
              <a:defRPr sz="1200">
                <a:solidFill>
                  <a:schemeClr val="tx1">
                    <a:lumMod val="65000"/>
                    <a:lumOff val="35000"/>
                  </a:schemeClr>
                </a:solidFill>
                <a:latin typeface="Tahoma" pitchFamily="34" charset="0"/>
                <a:ea typeface="Tahoma" pitchFamily="34" charset="0"/>
                <a:cs typeface="Tahoma" pitchFamily="34" charset="0"/>
              </a:defRPr>
            </a:lvl3pPr>
            <a:lvl4pPr>
              <a:defRPr sz="1100">
                <a:solidFill>
                  <a:schemeClr val="tx1">
                    <a:lumMod val="65000"/>
                    <a:lumOff val="35000"/>
                  </a:schemeClr>
                </a:solidFill>
                <a:latin typeface="Tahoma" pitchFamily="34" charset="0"/>
                <a:ea typeface="Tahoma" pitchFamily="34" charset="0"/>
                <a:cs typeface="Tahoma" pitchFamily="34" charset="0"/>
              </a:defRPr>
            </a:lvl4pPr>
            <a:lvl5pPr>
              <a:defRPr sz="1100">
                <a:solidFill>
                  <a:schemeClr val="tx1">
                    <a:lumMod val="65000"/>
                    <a:lumOff val="35000"/>
                  </a:schemeClr>
                </a:solidFill>
                <a:latin typeface="Tahoma" pitchFamily="34" charset="0"/>
                <a:ea typeface="Tahoma" pitchFamily="34" charset="0"/>
                <a:cs typeface="Tahoma" pitchFamily="34"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8" name="Нижний колонтитул 4"/>
          <p:cNvSpPr>
            <a:spLocks noGrp="1"/>
          </p:cNvSpPr>
          <p:nvPr>
            <p:ph type="ftr" sz="quarter" idx="15"/>
          </p:nvPr>
        </p:nvSpPr>
        <p:spPr>
          <a:xfrm>
            <a:off x="4932363" y="6373813"/>
            <a:ext cx="3565525" cy="365125"/>
          </a:xfrm>
        </p:spPr>
        <p:txBody>
          <a:bodyPr/>
          <a:lstStyle>
            <a:lvl1pPr algn="r">
              <a:defRPr sz="1000">
                <a:latin typeface="Arial" pitchFamily="34" charset="0"/>
                <a:cs typeface="Arial" pitchFamily="34" charset="0"/>
              </a:defRPr>
            </a:lvl1pPr>
          </a:lstStyle>
          <a:p>
            <a:pPr>
              <a:defRPr/>
            </a:pPr>
            <a:r>
              <a:rPr lang="ru-RU" dirty="0"/>
              <a:t>ОАО "Федеральный центр проектного финансирования"</a:t>
            </a:r>
          </a:p>
        </p:txBody>
      </p:sp>
      <p:sp>
        <p:nvSpPr>
          <p:cNvPr id="9" name="Номер слайда 5"/>
          <p:cNvSpPr>
            <a:spLocks noGrp="1"/>
          </p:cNvSpPr>
          <p:nvPr>
            <p:ph type="sldNum" sz="quarter" idx="16"/>
          </p:nvPr>
        </p:nvSpPr>
        <p:spPr>
          <a:xfrm>
            <a:off x="8459788" y="6410325"/>
            <a:ext cx="504825" cy="288925"/>
          </a:xfrm>
        </p:spPr>
        <p:txBody>
          <a:bodyPr/>
          <a:lstStyle>
            <a:lvl1pPr algn="ctr">
              <a:defRPr sz="1400" b="0">
                <a:solidFill>
                  <a:prstClr val="white"/>
                </a:solidFill>
                <a:latin typeface="Verdana" pitchFamily="34" charset="0"/>
                <a:ea typeface="Verdana" pitchFamily="34" charset="0"/>
                <a:cs typeface="Verdana" pitchFamily="34" charset="0"/>
              </a:defRPr>
            </a:lvl1pPr>
          </a:lstStyle>
          <a:p>
            <a:pPr>
              <a:defRPr/>
            </a:pPr>
            <a:fld id="{7AF810F8-9240-481E-992E-B30D11D12CDB}" type="slidenum">
              <a:rPr lang="ru-RU"/>
              <a:pPr>
                <a:defRPr/>
              </a:pPr>
              <a:t>‹#›</a:t>
            </a:fld>
            <a:endParaRPr lang="ru-RU" dirty="0"/>
          </a:p>
        </p:txBody>
      </p:sp>
    </p:spTree>
    <p:extLst>
      <p:ext uri="{BB962C8B-B14F-4D97-AF65-F5344CB8AC3E}">
        <p14:creationId xmlns:p14="http://schemas.microsoft.com/office/powerpoint/2010/main" val="3148220802"/>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theme" Target="../theme/theme2.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ru-RU" dirty="0"/>
              <a:t>ОАО "Федеральный центр проектного финансирования"</a:t>
            </a: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E795C4C-F9F2-4B96-BE1F-9AA3ABB1E1C5}"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6" r:id="rId5"/>
    <p:sldLayoutId id="2147484031" r:id="rId6"/>
    <p:sldLayoutId id="2147484032" r:id="rId7"/>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7171"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r>
              <a:rPr lang="ru-RU" dirty="0"/>
              <a:t>ОАО "Федеральный центр проектного финансирования"</a:t>
            </a: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8E0450E5-82CF-4E55-B047-E6428AC5252F}"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4024" r:id="rId1"/>
    <p:sldLayoutId id="2147484025" r:id="rId2"/>
    <p:sldLayoutId id="2147484027" r:id="rId3"/>
    <p:sldLayoutId id="2147484028" r:id="rId4"/>
    <p:sldLayoutId id="2147484029" r:id="rId5"/>
    <p:sldLayoutId id="2147484030" r:id="rId6"/>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png"/><Relationship Id="rId10" Type="http://schemas.openxmlformats.org/officeDocument/2006/relationships/oleObject" Target="../embeddings/oleObject1.bin"/><Relationship Id="rId11" Type="http://schemas.openxmlformats.org/officeDocument/2006/relationships/image" Target="../media/image1.emf"/><Relationship Id="rId1" Type="http://schemas.openxmlformats.org/officeDocument/2006/relationships/vmlDrawing" Target="../drawings/vmlDrawing1.vml"/><Relationship Id="rId2"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8" Type="http://schemas.openxmlformats.org/officeDocument/2006/relationships/oleObject" Target="../embeddings/oleObject10.bin"/><Relationship Id="rId9" Type="http://schemas.openxmlformats.org/officeDocument/2006/relationships/image" Target="../media/image1.emf"/><Relationship Id="rId1" Type="http://schemas.openxmlformats.org/officeDocument/2006/relationships/vmlDrawing" Target="../drawings/vmlDrawing9.vml"/><Relationship Id="rId2"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1.bin"/><Relationship Id="rId5" Type="http://schemas.openxmlformats.org/officeDocument/2006/relationships/package" Target="../embeddings/Microsoft_PowerPoint_Slide111111.sldx"/><Relationship Id="rId6" Type="http://schemas.openxmlformats.org/officeDocument/2006/relationships/image" Target="../media/image58.emf"/><Relationship Id="rId1" Type="http://schemas.openxmlformats.org/officeDocument/2006/relationships/vmlDrawing" Target="../drawings/vmlDrawing10.vml"/><Relationship Id="rId2"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2.bin"/><Relationship Id="rId5" Type="http://schemas.openxmlformats.org/officeDocument/2006/relationships/image" Target="../media/image1.emf"/><Relationship Id="rId1" Type="http://schemas.openxmlformats.org/officeDocument/2006/relationships/vmlDrawing" Target="../drawings/vmlDrawing11.vml"/><Relationship Id="rId2"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13.xml"/><Relationship Id="rId5" Type="http://schemas.openxmlformats.org/officeDocument/2006/relationships/oleObject" Target="../embeddings/oleObject13.bin"/><Relationship Id="rId6" Type="http://schemas.openxmlformats.org/officeDocument/2006/relationships/image" Target="../media/image1.emf"/><Relationship Id="rId1" Type="http://schemas.openxmlformats.org/officeDocument/2006/relationships/themeOverride" Target="../theme/themeOverride1.xml"/><Relationship Id="rId2" Type="http://schemas.openxmlformats.org/officeDocument/2006/relationships/vmlDrawing" Target="../drawings/vmlDrawing12.v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59.png"/><Relationship Id="rId5" Type="http://schemas.openxmlformats.org/officeDocument/2006/relationships/image" Target="../media/image60.jpeg"/><Relationship Id="rId6" Type="http://schemas.openxmlformats.org/officeDocument/2006/relationships/image" Target="../media/image61.jpeg"/><Relationship Id="rId7" Type="http://schemas.openxmlformats.org/officeDocument/2006/relationships/image" Target="../media/image62.jpeg"/><Relationship Id="rId8" Type="http://schemas.openxmlformats.org/officeDocument/2006/relationships/oleObject" Target="../embeddings/oleObject14.bin"/><Relationship Id="rId9" Type="http://schemas.openxmlformats.org/officeDocument/2006/relationships/image" Target="../media/image1.emf"/><Relationship Id="rId1" Type="http://schemas.openxmlformats.org/officeDocument/2006/relationships/vmlDrawing" Target="../drawings/vmlDrawing13.vml"/><Relationship Id="rId2"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15.bin"/><Relationship Id="rId5" Type="http://schemas.openxmlformats.org/officeDocument/2006/relationships/image" Target="../media/image1.emf"/><Relationship Id="rId1" Type="http://schemas.openxmlformats.org/officeDocument/2006/relationships/vmlDrawing" Target="../drawings/vmlDrawing14.vml"/><Relationship Id="rId2"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16.bin"/><Relationship Id="rId5" Type="http://schemas.openxmlformats.org/officeDocument/2006/relationships/image" Target="../media/image1.emf"/><Relationship Id="rId1" Type="http://schemas.openxmlformats.org/officeDocument/2006/relationships/vmlDrawing" Target="../drawings/vmlDrawing15.vml"/><Relationship Id="rId2"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17.bin"/><Relationship Id="rId5" Type="http://schemas.openxmlformats.org/officeDocument/2006/relationships/image" Target="../media/image1.emf"/><Relationship Id="rId1" Type="http://schemas.openxmlformats.org/officeDocument/2006/relationships/vmlDrawing" Target="../drawings/vmlDrawing16.vml"/><Relationship Id="rId2"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18.bin"/><Relationship Id="rId5" Type="http://schemas.openxmlformats.org/officeDocument/2006/relationships/image" Target="../media/image1.emf"/><Relationship Id="rId1" Type="http://schemas.openxmlformats.org/officeDocument/2006/relationships/vmlDrawing" Target="../drawings/vmlDrawing17.vml"/><Relationship Id="rId2"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9.bin"/><Relationship Id="rId5" Type="http://schemas.openxmlformats.org/officeDocument/2006/relationships/image" Target="../media/image1.emf"/><Relationship Id="rId1" Type="http://schemas.openxmlformats.org/officeDocument/2006/relationships/vmlDrawing" Target="../drawings/vmlDrawing18.vml"/><Relationship Id="rId2"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oleObject" Target="../embeddings/oleObject2.bin"/><Relationship Id="rId8" Type="http://schemas.openxmlformats.org/officeDocument/2006/relationships/image" Target="../media/image1.emf"/><Relationship Id="rId1" Type="http://schemas.openxmlformats.org/officeDocument/2006/relationships/vmlDrawing" Target="../drawings/vmlDrawing2.vml"/><Relationship Id="rId2"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63.png"/><Relationship Id="rId5" Type="http://schemas.openxmlformats.org/officeDocument/2006/relationships/oleObject" Target="../embeddings/oleObject20.bin"/><Relationship Id="rId6" Type="http://schemas.openxmlformats.org/officeDocument/2006/relationships/image" Target="../media/image1.emf"/><Relationship Id="rId1" Type="http://schemas.openxmlformats.org/officeDocument/2006/relationships/vmlDrawing" Target="../drawings/vmlDrawing19.vml"/><Relationship Id="rId2"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64.png"/><Relationship Id="rId5" Type="http://schemas.openxmlformats.org/officeDocument/2006/relationships/oleObject" Target="../embeddings/oleObject21.bin"/><Relationship Id="rId6" Type="http://schemas.openxmlformats.org/officeDocument/2006/relationships/image" Target="../media/image1.emf"/><Relationship Id="rId1" Type="http://schemas.openxmlformats.org/officeDocument/2006/relationships/vmlDrawing" Target="../drawings/vmlDrawing20.vml"/><Relationship Id="rId2"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22.bin"/><Relationship Id="rId5" Type="http://schemas.openxmlformats.org/officeDocument/2006/relationships/image" Target="../media/image1.emf"/><Relationship Id="rId1" Type="http://schemas.openxmlformats.org/officeDocument/2006/relationships/vmlDrawing" Target="../drawings/vmlDrawing21.vml"/><Relationship Id="rId2"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68.png"/><Relationship Id="rId5" Type="http://schemas.openxmlformats.org/officeDocument/2006/relationships/oleObject" Target="../embeddings/oleObject23.bin"/><Relationship Id="rId6" Type="http://schemas.openxmlformats.org/officeDocument/2006/relationships/image" Target="../media/image1.emf"/><Relationship Id="rId1" Type="http://schemas.openxmlformats.org/officeDocument/2006/relationships/vmlDrawing" Target="../drawings/vmlDrawing22.vml"/><Relationship Id="rId2"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3.bin"/><Relationship Id="rId5" Type="http://schemas.openxmlformats.org/officeDocument/2006/relationships/image" Target="../media/image11.emf"/><Relationship Id="rId6" Type="http://schemas.openxmlformats.org/officeDocument/2006/relationships/oleObject" Target="../embeddings/oleObject4.bin"/><Relationship Id="rId7" Type="http://schemas.openxmlformats.org/officeDocument/2006/relationships/image" Target="../media/image1.emf"/><Relationship Id="rId1" Type="http://schemas.openxmlformats.org/officeDocument/2006/relationships/vmlDrawing" Target="../drawings/vmlDrawing3.vml"/><Relationship Id="rId2"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2.jpeg"/><Relationship Id="rId5" Type="http://schemas.openxmlformats.org/officeDocument/2006/relationships/oleObject" Target="../embeddings/oleObject5.bin"/><Relationship Id="rId6" Type="http://schemas.openxmlformats.org/officeDocument/2006/relationships/image" Target="../media/image1.emf"/><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1" Type="http://schemas.openxmlformats.org/officeDocument/2006/relationships/image" Target="../media/image20.jpeg"/><Relationship Id="rId12" Type="http://schemas.openxmlformats.org/officeDocument/2006/relationships/oleObject" Target="../embeddings/oleObject6.bin"/><Relationship Id="rId13" Type="http://schemas.openxmlformats.org/officeDocument/2006/relationships/image" Target="../media/image1.emf"/><Relationship Id="rId1" Type="http://schemas.openxmlformats.org/officeDocument/2006/relationships/vmlDrawing" Target="../drawings/vmlDrawing5.vml"/><Relationship Id="rId2" Type="http://schemas.openxmlformats.org/officeDocument/2006/relationships/slideLayout" Target="../slideLayouts/slideLayout10.xml"/><Relationship Id="rId3" Type="http://schemas.openxmlformats.org/officeDocument/2006/relationships/notesSlide" Target="../notesSlides/notesSlide5.xml"/><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png"/><Relationship Id="rId8" Type="http://schemas.openxmlformats.org/officeDocument/2006/relationships/image" Target="../media/image17.jpeg"/><Relationship Id="rId9" Type="http://schemas.openxmlformats.org/officeDocument/2006/relationships/image" Target="../media/image18.jpeg"/><Relationship Id="rId10"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png"/><Relationship Id="rId8" Type="http://schemas.openxmlformats.org/officeDocument/2006/relationships/image" Target="../media/image25.jpeg"/><Relationship Id="rId9" Type="http://schemas.openxmlformats.org/officeDocument/2006/relationships/image" Target="../media/image26.jpeg"/><Relationship Id="rId10" Type="http://schemas.openxmlformats.org/officeDocument/2006/relationships/oleObject" Target="../embeddings/oleObject7.bin"/><Relationship Id="rId11" Type="http://schemas.openxmlformats.org/officeDocument/2006/relationships/image" Target="../media/image1.emf"/><Relationship Id="rId1" Type="http://schemas.openxmlformats.org/officeDocument/2006/relationships/vmlDrawing" Target="../drawings/vmlDrawing6.vml"/><Relationship Id="rId2"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oleObject" Target="../embeddings/oleObject8.bin"/><Relationship Id="rId11" Type="http://schemas.openxmlformats.org/officeDocument/2006/relationships/image" Target="../media/image1.emf"/><Relationship Id="rId1" Type="http://schemas.openxmlformats.org/officeDocument/2006/relationships/vmlDrawing" Target="../drawings/vmlDrawing7.vml"/><Relationship Id="rId2"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1" Type="http://schemas.openxmlformats.org/officeDocument/2006/relationships/image" Target="../media/image41.jpeg"/><Relationship Id="rId12" Type="http://schemas.openxmlformats.org/officeDocument/2006/relationships/image" Target="../media/image42.jpeg"/><Relationship Id="rId13" Type="http://schemas.openxmlformats.org/officeDocument/2006/relationships/image" Target="../media/image43.png"/><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9" Type="http://schemas.openxmlformats.org/officeDocument/2006/relationships/image" Target="../media/image39.jpeg"/><Relationship Id="rId10" Type="http://schemas.openxmlformats.org/officeDocument/2006/relationships/image" Target="../media/image40.jpeg"/></Relationships>
</file>

<file path=ppt/slides/_rels/slide9.xml.rels><?xml version="1.0" encoding="UTF-8" standalone="yes"?>
<Relationships xmlns="http://schemas.openxmlformats.org/package/2006/relationships"><Relationship Id="rId11" Type="http://schemas.openxmlformats.org/officeDocument/2006/relationships/image" Target="../media/image51.jpeg"/><Relationship Id="rId12" Type="http://schemas.openxmlformats.org/officeDocument/2006/relationships/image" Target="../media/image52.jpeg"/><Relationship Id="rId13" Type="http://schemas.openxmlformats.org/officeDocument/2006/relationships/image" Target="../media/image53.jpeg"/><Relationship Id="rId14" Type="http://schemas.openxmlformats.org/officeDocument/2006/relationships/oleObject" Target="../embeddings/oleObject9.bin"/><Relationship Id="rId15" Type="http://schemas.openxmlformats.org/officeDocument/2006/relationships/image" Target="../media/image1.emf"/><Relationship Id="rId1" Type="http://schemas.openxmlformats.org/officeDocument/2006/relationships/vmlDrawing" Target="../drawings/vmlDrawing8.vml"/><Relationship Id="rId2" Type="http://schemas.openxmlformats.org/officeDocument/2006/relationships/slideLayout" Target="../slideLayouts/slideLayout10.xml"/><Relationship Id="rId3" Type="http://schemas.openxmlformats.org/officeDocument/2006/relationships/notesSlide" Target="../notesSlides/notesSlide9.xml"/><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image" Target="../media/image48.jpeg"/><Relationship Id="rId9" Type="http://schemas.openxmlformats.org/officeDocument/2006/relationships/image" Target="../media/image49.jpeg"/><Relationship Id="rId10"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rrowheads="1"/>
          </p:cNvPicPr>
          <p:nvPr/>
        </p:nvPicPr>
        <p:blipFill>
          <a:blip r:embed="rId4" cstate="print"/>
          <a:srcRect l="31670" t="1587" r="25455" b="17326"/>
          <a:stretch>
            <a:fillRect/>
          </a:stretch>
        </p:blipFill>
        <p:spPr bwMode="auto">
          <a:xfrm>
            <a:off x="1474788" y="1978025"/>
            <a:ext cx="649287" cy="6477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2290" name="Заголовок 1"/>
          <p:cNvSpPr>
            <a:spLocks noGrp="1"/>
          </p:cNvSpPr>
          <p:nvPr>
            <p:ph type="title" idx="4294967295"/>
          </p:nvPr>
        </p:nvSpPr>
        <p:spPr>
          <a:xfrm>
            <a:off x="2124075" y="2564880"/>
            <a:ext cx="7019925" cy="2592360"/>
          </a:xfrm>
          <a:solidFill>
            <a:srgbClr val="0070C0"/>
          </a:solidFill>
        </p:spPr>
        <p:txBody>
          <a:bodyPr anchor="ctr"/>
          <a:lstStyle/>
          <a:p>
            <a:pPr eaLnBrk="1" hangingPunct="1">
              <a:lnSpc>
                <a:spcPts val="2600"/>
              </a:lnSpc>
            </a:pPr>
            <a:r>
              <a:rPr lang="ru-RU" sz="1400" dirty="0">
                <a:solidFill>
                  <a:schemeClr val="bg1"/>
                </a:solidFill>
                <a:latin typeface="Tahoma" pitchFamily="34" charset="0"/>
                <a:cs typeface="Tahoma" pitchFamily="34" charset="0"/>
              </a:rPr>
              <a:t>Условия </a:t>
            </a:r>
            <a:r>
              <a:rPr lang="ru-RU" sz="1400" dirty="0" smtClean="0">
                <a:solidFill>
                  <a:schemeClr val="bg1"/>
                </a:solidFill>
                <a:latin typeface="Tahoma" pitchFamily="34" charset="0"/>
                <a:cs typeface="Tahoma" pitchFamily="34" charset="0"/>
              </a:rPr>
              <a:t> формирования  проекта </a:t>
            </a:r>
            <a:r>
              <a:rPr lang="ru-RU" sz="1400" dirty="0">
                <a:solidFill>
                  <a:schemeClr val="bg1"/>
                </a:solidFill>
                <a:latin typeface="Tahoma" pitchFamily="34" charset="0"/>
                <a:cs typeface="Tahoma" pitchFamily="34" charset="0"/>
              </a:rPr>
              <a:t>«Развитие производственной </a:t>
            </a:r>
            <a:r>
              <a:rPr lang="ru-RU" sz="1400" dirty="0" smtClean="0">
                <a:solidFill>
                  <a:schemeClr val="bg1"/>
                </a:solidFill>
                <a:latin typeface="Tahoma" pitchFamily="34" charset="0"/>
                <a:cs typeface="Tahoma" pitchFamily="34" charset="0"/>
              </a:rPr>
              <a:t> инфраструктуры  в </a:t>
            </a:r>
            <a:r>
              <a:rPr lang="ru-RU" sz="1400" dirty="0">
                <a:solidFill>
                  <a:schemeClr val="bg1"/>
                </a:solidFill>
                <a:latin typeface="Tahoma" pitchFamily="34" charset="0"/>
                <a:cs typeface="Tahoma" pitchFamily="34" charset="0"/>
              </a:rPr>
              <a:t>сфере травматологии, ортопедии, нейрохирургии и других сферах медицины </a:t>
            </a:r>
            <a:r>
              <a:rPr lang="ru-RU" sz="1400" dirty="0" smtClean="0">
                <a:solidFill>
                  <a:schemeClr val="bg1"/>
                </a:solidFill>
                <a:latin typeface="Tahoma" pitchFamily="34" charset="0"/>
                <a:cs typeface="Tahoma" pitchFamily="34" charset="0"/>
              </a:rPr>
              <a:t> путем </a:t>
            </a:r>
            <a:r>
              <a:rPr lang="ru-RU" sz="1400" dirty="0">
                <a:solidFill>
                  <a:schemeClr val="bg1"/>
                </a:solidFill>
                <a:latin typeface="Tahoma" pitchFamily="34" charset="0"/>
                <a:cs typeface="Tahoma" pitchFamily="34" charset="0"/>
              </a:rPr>
              <a:t>осуществления </a:t>
            </a:r>
            <a:r>
              <a:rPr lang="ru-RU" sz="1400" dirty="0" smtClean="0">
                <a:solidFill>
                  <a:schemeClr val="bg1"/>
                </a:solidFill>
                <a:latin typeface="Tahoma" pitchFamily="34" charset="0"/>
                <a:cs typeface="Tahoma" pitchFamily="34" charset="0"/>
              </a:rPr>
              <a:t> реконструкции   объекта</a:t>
            </a:r>
            <a:r>
              <a:rPr lang="ru-RU" sz="1400" dirty="0">
                <a:solidFill>
                  <a:schemeClr val="bg1"/>
                </a:solidFill>
                <a:latin typeface="Tahoma" pitchFamily="34" charset="0"/>
                <a:cs typeface="Tahoma" pitchFamily="34" charset="0"/>
              </a:rPr>
              <a:t>, расположенного </a:t>
            </a:r>
            <a:r>
              <a:rPr lang="ru-RU" sz="1400" dirty="0" smtClean="0">
                <a:solidFill>
                  <a:schemeClr val="bg1"/>
                </a:solidFill>
                <a:latin typeface="Tahoma" pitchFamily="34" charset="0"/>
                <a:cs typeface="Tahoma" pitchFamily="34" charset="0"/>
              </a:rPr>
              <a:t> по   адресу</a:t>
            </a:r>
            <a:r>
              <a:rPr lang="ru-RU" sz="1400" dirty="0">
                <a:solidFill>
                  <a:schemeClr val="bg1"/>
                </a:solidFill>
                <a:latin typeface="Tahoma" pitchFamily="34" charset="0"/>
                <a:cs typeface="Tahoma" pitchFamily="34" charset="0"/>
              </a:rPr>
              <a:t>: г. </a:t>
            </a:r>
            <a:r>
              <a:rPr lang="ru-RU" sz="1400" dirty="0" err="1">
                <a:solidFill>
                  <a:schemeClr val="bg1"/>
                </a:solidFill>
                <a:latin typeface="Tahoma" pitchFamily="34" charset="0"/>
                <a:cs typeface="Tahoma" pitchFamily="34" charset="0"/>
              </a:rPr>
              <a:t>Новосибирск</a:t>
            </a:r>
            <a:r>
              <a:rPr lang="ru-RU" sz="1400" dirty="0" err="1" smtClean="0">
                <a:solidFill>
                  <a:schemeClr val="bg1"/>
                </a:solidFill>
                <a:latin typeface="Tahoma" pitchFamily="34" charset="0"/>
                <a:cs typeface="Tahoma" pitchFamily="34" charset="0"/>
              </a:rPr>
              <a:t>,ул</a:t>
            </a:r>
            <a:r>
              <a:rPr lang="ru-RU" sz="1400" dirty="0">
                <a:solidFill>
                  <a:schemeClr val="bg1"/>
                </a:solidFill>
                <a:latin typeface="Tahoma" pitchFamily="34" charset="0"/>
                <a:cs typeface="Tahoma" pitchFamily="34" charset="0"/>
              </a:rPr>
              <a:t>. Одоевского, д. 3»</a:t>
            </a:r>
            <a:endParaRPr lang="ru-RU" sz="900" dirty="0" smtClean="0">
              <a:solidFill>
                <a:schemeClr val="bg1"/>
              </a:solidFill>
              <a:latin typeface="Tahoma" pitchFamily="34" charset="0"/>
              <a:cs typeface="Tahoma" pitchFamily="34" charset="0"/>
            </a:endParaRPr>
          </a:p>
        </p:txBody>
      </p:sp>
      <p:sp>
        <p:nvSpPr>
          <p:cNvPr id="3" name="Прямоугольник 2"/>
          <p:cNvSpPr/>
          <p:nvPr/>
        </p:nvSpPr>
        <p:spPr>
          <a:xfrm>
            <a:off x="1476375" y="3284538"/>
            <a:ext cx="647700" cy="431800"/>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pic>
        <p:nvPicPr>
          <p:cNvPr id="9221" name="Picture 6" descr="http://www.lidek-eng.com/_files/experience/vneshekonombank_02_b.jpg"/>
          <p:cNvPicPr preferRelativeResize="0">
            <a:picLocks noChangeAspect="1" noChangeArrowheads="1"/>
          </p:cNvPicPr>
          <p:nvPr/>
        </p:nvPicPr>
        <p:blipFill>
          <a:blip r:embed="rId5" cstate="print"/>
          <a:srcRect r="23622"/>
          <a:stretch>
            <a:fillRect/>
          </a:stretch>
        </p:blipFill>
        <p:spPr bwMode="auto">
          <a:xfrm>
            <a:off x="1474788" y="2636838"/>
            <a:ext cx="649287" cy="6477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222" name="Picture 4" descr="http://aminus3.s3.amazonaws.com/image/g0003/u00002822/i00866101/d35080a2b3f34b53f79c20b73380267c_large.jpg"/>
          <p:cNvPicPr preferRelativeResize="0">
            <a:picLocks noChangeAspect="1" noChangeArrowheads="1"/>
          </p:cNvPicPr>
          <p:nvPr/>
        </p:nvPicPr>
        <p:blipFill>
          <a:blip r:embed="rId6" cstate="print">
            <a:lum bright="20000"/>
          </a:blip>
          <a:srcRect l="2461" t="777" r="58070" b="68335"/>
          <a:stretch>
            <a:fillRect/>
          </a:stretch>
        </p:blipFill>
        <p:spPr bwMode="auto">
          <a:xfrm>
            <a:off x="1474788" y="0"/>
            <a:ext cx="649287" cy="6477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224" name="Picture 4" descr="http://www.impactds.com/assets/holdinghands2.jpg"/>
          <p:cNvPicPr preferRelativeResize="0">
            <a:picLocks noChangeAspect="1" noChangeArrowheads="1"/>
          </p:cNvPicPr>
          <p:nvPr/>
        </p:nvPicPr>
        <p:blipFill>
          <a:blip r:embed="rId7" cstate="print">
            <a:lum bright="10000" contrast="-10000"/>
            <a:grayscl/>
          </a:blip>
          <a:srcRect l="29221" t="5766" r="26144" b="26529"/>
          <a:stretch>
            <a:fillRect/>
          </a:stretch>
        </p:blipFill>
        <p:spPr bwMode="auto">
          <a:xfrm>
            <a:off x="1474788" y="1319213"/>
            <a:ext cx="649287" cy="6477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9" name="Прямоугольник 8"/>
          <p:cNvSpPr/>
          <p:nvPr/>
        </p:nvSpPr>
        <p:spPr>
          <a:xfrm>
            <a:off x="1476375" y="5157788"/>
            <a:ext cx="647700" cy="1700212"/>
          </a:xfrm>
          <a:prstGeom prst="rect">
            <a:avLst/>
          </a:prstGeom>
          <a:solidFill>
            <a:schemeClr val="bg1">
              <a:lumMod val="85000"/>
              <a:alpha val="50196"/>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pic>
        <p:nvPicPr>
          <p:cNvPr id="9226" name="Рисунок 9" descr="water.jpg"/>
          <p:cNvPicPr preferRelativeResize="0">
            <a:picLocks noChangeAspect="1"/>
          </p:cNvPicPr>
          <p:nvPr/>
        </p:nvPicPr>
        <p:blipFill>
          <a:blip r:embed="rId8" cstate="print">
            <a:lum bright="-10000" contrast="20000"/>
          </a:blip>
          <a:srcRect l="24937" r="29762"/>
          <a:stretch>
            <a:fillRect/>
          </a:stretch>
        </p:blipFill>
        <p:spPr bwMode="auto">
          <a:xfrm>
            <a:off x="1474788" y="658813"/>
            <a:ext cx="649287" cy="6477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Прямоугольник 10"/>
          <p:cNvSpPr/>
          <p:nvPr/>
        </p:nvSpPr>
        <p:spPr>
          <a:xfrm>
            <a:off x="0" y="0"/>
            <a:ext cx="1476375" cy="6858000"/>
          </a:xfrm>
          <a:prstGeom prst="rect">
            <a:avLst/>
          </a:prstGeom>
          <a:solidFill>
            <a:schemeClr val="bg1">
              <a:lumMod val="85000"/>
              <a:alpha val="2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2" name="Прямоугольник 11"/>
          <p:cNvSpPr/>
          <p:nvPr/>
        </p:nvSpPr>
        <p:spPr>
          <a:xfrm>
            <a:off x="1476375" y="3716338"/>
            <a:ext cx="647700" cy="1441450"/>
          </a:xfrm>
          <a:prstGeom prst="rect">
            <a:avLst/>
          </a:prstGeom>
          <a:solidFill>
            <a:srgbClr val="0070C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solidFill>
                <a:prstClr val="white"/>
              </a:solidFill>
            </a:endParaRPr>
          </a:p>
        </p:txBody>
      </p:sp>
      <p:sp>
        <p:nvSpPr>
          <p:cNvPr id="12305" name="TextBox 1"/>
          <p:cNvSpPr txBox="1">
            <a:spLocks noChangeArrowheads="1"/>
          </p:cNvSpPr>
          <p:nvPr/>
        </p:nvSpPr>
        <p:spPr bwMode="auto">
          <a:xfrm>
            <a:off x="4859338" y="6372225"/>
            <a:ext cx="1509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ru-RU" sz="1200" dirty="0" smtClean="0">
                <a:solidFill>
                  <a:srgbClr val="0070C0"/>
                </a:solidFill>
                <a:latin typeface="Verdana" pitchFamily="34" charset="0"/>
              </a:rPr>
              <a:t>201</a:t>
            </a:r>
            <a:r>
              <a:rPr lang="ru-RU" sz="1200" dirty="0">
                <a:solidFill>
                  <a:srgbClr val="0070C0"/>
                </a:solidFill>
                <a:latin typeface="Verdana" pitchFamily="34" charset="0"/>
              </a:rPr>
              <a:t>5</a:t>
            </a:r>
            <a:r>
              <a:rPr lang="ru-RU" sz="1200" dirty="0" smtClean="0">
                <a:solidFill>
                  <a:srgbClr val="0070C0"/>
                </a:solidFill>
                <a:latin typeface="Verdana" pitchFamily="34" charset="0"/>
              </a:rPr>
              <a:t> </a:t>
            </a:r>
            <a:r>
              <a:rPr lang="ru-RU" sz="1200" dirty="0">
                <a:solidFill>
                  <a:srgbClr val="0070C0"/>
                </a:solidFill>
                <a:latin typeface="Verdana" pitchFamily="34" charset="0"/>
              </a:rPr>
              <a:t>г.</a:t>
            </a:r>
            <a:r>
              <a:rPr lang="en-US" sz="1200" dirty="0">
                <a:solidFill>
                  <a:srgbClr val="0070C0"/>
                </a:solidFill>
                <a:latin typeface="Verdana" pitchFamily="34" charset="0"/>
              </a:rPr>
              <a:t>  </a:t>
            </a:r>
            <a:endParaRPr lang="ru-RU" sz="1200" dirty="0">
              <a:solidFill>
                <a:srgbClr val="0070C0"/>
              </a:solidFill>
              <a:latin typeface="Verdana" pitchFamily="34" charset="0"/>
            </a:endParaRPr>
          </a:p>
        </p:txBody>
      </p:sp>
      <p:pic>
        <p:nvPicPr>
          <p:cNvPr id="1230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l="13416" t="29742" r="11099" b="41595"/>
          <a:stretch>
            <a:fillRect/>
          </a:stretch>
        </p:blipFill>
        <p:spPr bwMode="auto">
          <a:xfrm>
            <a:off x="4951413" y="188913"/>
            <a:ext cx="4032250"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6"/>
          <p:cNvGraphicFramePr>
            <a:graphicFrameLocks noChangeAspect="1"/>
          </p:cNvGraphicFramePr>
          <p:nvPr>
            <p:extLst>
              <p:ext uri="{D42A27DB-BD31-4B8C-83A1-F6EECF244321}">
                <p14:modId xmlns:p14="http://schemas.microsoft.com/office/powerpoint/2010/main" val="3104815786"/>
              </p:ext>
            </p:extLst>
          </p:nvPr>
        </p:nvGraphicFramePr>
        <p:xfrm>
          <a:off x="2771750" y="188550"/>
          <a:ext cx="792163" cy="792163"/>
        </p:xfrm>
        <a:graphic>
          <a:graphicData uri="http://schemas.openxmlformats.org/presentationml/2006/ole">
            <mc:AlternateContent xmlns:mc="http://schemas.openxmlformats.org/markup-compatibility/2006">
              <mc:Choice xmlns:v="urn:schemas-microsoft-com:vml" Requires="v">
                <p:oleObj spid="_x0000_s3094" name="CorelDRAW" r:id="rId10" imgW="5435600" imgH="5435600" progId="CorelDRAW.Graphic.13">
                  <p:embed/>
                </p:oleObj>
              </mc:Choice>
              <mc:Fallback>
                <p:oleObj name="CorelDRAW" r:id="rId10" imgW="5435600" imgH="5435600" progId="CorelDRAW.Graphic.1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71750" y="188550"/>
                        <a:ext cx="79216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Прямоугольник 1"/>
          <p:cNvSpPr/>
          <p:nvPr/>
        </p:nvSpPr>
        <p:spPr>
          <a:xfrm>
            <a:off x="1997960" y="980660"/>
            <a:ext cx="2430020" cy="707886"/>
          </a:xfrm>
          <a:prstGeom prst="rect">
            <a:avLst/>
          </a:prstGeom>
        </p:spPr>
        <p:txBody>
          <a:bodyPr wrap="square">
            <a:spAutoFit/>
          </a:bodyPr>
          <a:lstStyle/>
          <a:p>
            <a:pPr algn="ctr">
              <a:defRPr/>
            </a:pPr>
            <a:r>
              <a:rPr lang="ru-RU" sz="800" b="1" dirty="0" smtClean="0">
                <a:solidFill>
                  <a:schemeClr val="tx2">
                    <a:lumMod val="75000"/>
                  </a:schemeClr>
                </a:solidFill>
                <a:latin typeface="Tahoma" charset="0"/>
              </a:rPr>
              <a:t>Новосибирский </a:t>
            </a:r>
            <a:r>
              <a:rPr lang="ru-RU" sz="800" b="1" dirty="0">
                <a:solidFill>
                  <a:schemeClr val="tx2">
                    <a:lumMod val="75000"/>
                  </a:schemeClr>
                </a:solidFill>
                <a:latin typeface="Tahoma" charset="0"/>
              </a:rPr>
              <a:t>научно-исследовательский институт</a:t>
            </a:r>
            <a:r>
              <a:rPr lang="en-US" sz="800" b="1" dirty="0">
                <a:solidFill>
                  <a:schemeClr val="tx2">
                    <a:lumMod val="75000"/>
                  </a:schemeClr>
                </a:solidFill>
                <a:latin typeface="Tahoma" charset="0"/>
              </a:rPr>
              <a:t> </a:t>
            </a:r>
            <a:r>
              <a:rPr lang="ru-RU" sz="800" b="1" dirty="0">
                <a:solidFill>
                  <a:schemeClr val="tx2">
                    <a:lumMod val="75000"/>
                  </a:schemeClr>
                </a:solidFill>
                <a:latin typeface="Tahoma" charset="0"/>
              </a:rPr>
              <a:t>травматологии и ортопедии </a:t>
            </a:r>
            <a:r>
              <a:rPr lang="ru-RU" sz="800" b="1" dirty="0" err="1" smtClean="0">
                <a:solidFill>
                  <a:schemeClr val="tx2">
                    <a:lumMod val="75000"/>
                  </a:schemeClr>
                </a:solidFill>
                <a:latin typeface="Tahoma" charset="0"/>
              </a:rPr>
              <a:t>им.Я.Л.Цивьяна</a:t>
            </a:r>
            <a:r>
              <a:rPr lang="ru-RU" sz="800" b="1" dirty="0" smtClean="0">
                <a:solidFill>
                  <a:schemeClr val="tx2">
                    <a:lumMod val="75000"/>
                  </a:schemeClr>
                </a:solidFill>
                <a:latin typeface="Tahoma" charset="0"/>
              </a:rPr>
              <a:t>   МЗРФ</a:t>
            </a:r>
            <a:endParaRPr lang="en-US" sz="800" b="1" dirty="0">
              <a:solidFill>
                <a:schemeClr val="tx2">
                  <a:lumMod val="75000"/>
                </a:schemeClr>
              </a:solidFill>
              <a:latin typeface="Tahoma" charset="0"/>
            </a:endParaRPr>
          </a:p>
        </p:txBody>
      </p:sp>
      <p:sp>
        <p:nvSpPr>
          <p:cNvPr id="4" name="Прямоугольник 3"/>
          <p:cNvSpPr/>
          <p:nvPr/>
        </p:nvSpPr>
        <p:spPr>
          <a:xfrm>
            <a:off x="2267680" y="5301260"/>
            <a:ext cx="6876320" cy="646331"/>
          </a:xfrm>
          <a:prstGeom prst="rect">
            <a:avLst/>
          </a:prstGeom>
        </p:spPr>
        <p:txBody>
          <a:bodyPr wrap="square">
            <a:spAutoFit/>
          </a:bodyPr>
          <a:lstStyle/>
          <a:p>
            <a:pPr>
              <a:defRPr/>
            </a:pPr>
            <a:r>
              <a:rPr lang="ru-RU" b="1" dirty="0">
                <a:solidFill>
                  <a:srgbClr val="17375E"/>
                </a:solidFill>
                <a:effectLst>
                  <a:outerShdw blurRad="38100" dist="38100" dir="2700000" algn="tl">
                    <a:srgbClr val="DDDDDD"/>
                  </a:outerShdw>
                </a:effectLst>
              </a:rPr>
              <a:t>Садовой Михаил Анатольевич -  директор </a:t>
            </a:r>
            <a:r>
              <a:rPr lang="ru-RU" b="1" dirty="0" smtClean="0">
                <a:solidFill>
                  <a:srgbClr val="17375E"/>
                </a:solidFill>
                <a:effectLst>
                  <a:outerShdw blurRad="38100" dist="38100" dir="2700000" algn="tl">
                    <a:srgbClr val="DDDDDD"/>
                  </a:outerShdw>
                </a:effectLst>
              </a:rPr>
              <a:t>ННИИТО </a:t>
            </a:r>
          </a:p>
          <a:p>
            <a:pPr>
              <a:defRPr/>
            </a:pPr>
            <a:r>
              <a:rPr lang="ru-RU" b="1" dirty="0" smtClean="0">
                <a:solidFill>
                  <a:srgbClr val="17375E"/>
                </a:solidFill>
                <a:effectLst>
                  <a:outerShdw blurRad="38100" dist="38100" dir="2700000" algn="tl">
                    <a:srgbClr val="DDDDDD"/>
                  </a:outerShdw>
                </a:effectLst>
              </a:rPr>
              <a:t>им. Я. Л. </a:t>
            </a:r>
            <a:r>
              <a:rPr lang="ru-RU" b="1" dirty="0" err="1" smtClean="0">
                <a:solidFill>
                  <a:srgbClr val="17375E"/>
                </a:solidFill>
                <a:effectLst>
                  <a:outerShdw blurRad="38100" dist="38100" dir="2700000" algn="tl">
                    <a:srgbClr val="DDDDDD"/>
                  </a:outerShdw>
                </a:effectLst>
              </a:rPr>
              <a:t>Цивьяна</a:t>
            </a:r>
            <a:r>
              <a:rPr lang="ru-RU" b="1" dirty="0" smtClean="0">
                <a:solidFill>
                  <a:srgbClr val="17375E"/>
                </a:solidFill>
                <a:effectLst>
                  <a:outerShdw blurRad="38100" dist="38100" dir="2700000" algn="tl">
                    <a:srgbClr val="DDDDDD"/>
                  </a:outerShdw>
                </a:effectLst>
              </a:rPr>
              <a:t> МЗ РФ</a:t>
            </a:r>
            <a:endParaRPr lang="ru-RU" b="1" dirty="0">
              <a:solidFill>
                <a:srgbClr val="17375E"/>
              </a:solidFill>
              <a:effectLst>
                <a:outerShdw blurRad="38100" dist="38100" dir="2700000" algn="tl">
                  <a:srgbClr val="DDDDDD"/>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ctrTitle"/>
          </p:nvPr>
        </p:nvSpPr>
        <p:spPr>
          <a:xfrm>
            <a:off x="0" y="-27480"/>
            <a:ext cx="8101065" cy="336317"/>
          </a:xfrm>
        </p:spPr>
        <p:txBody>
          <a:bodyPr/>
          <a:lstStyle/>
          <a:p>
            <a:pPr algn="just"/>
            <a:r>
              <a:rPr lang="ru-RU" sz="1600" b="1" dirty="0" smtClean="0">
                <a:solidFill>
                  <a:srgbClr val="0070C0"/>
                </a:solidFill>
              </a:rPr>
              <a:t>Продукты </a:t>
            </a:r>
            <a:r>
              <a:rPr lang="ru-RU" sz="1600" b="1" dirty="0" smtClean="0">
                <a:solidFill>
                  <a:srgbClr val="0070C0"/>
                </a:solidFill>
              </a:rPr>
              <a:t>подготавливаемые  </a:t>
            </a:r>
            <a:r>
              <a:rPr lang="ru-RU" sz="1600" b="1" dirty="0" smtClean="0">
                <a:solidFill>
                  <a:srgbClr val="0070C0"/>
                </a:solidFill>
              </a:rPr>
              <a:t>к выходу в серийное производство - </a:t>
            </a:r>
            <a:r>
              <a:rPr lang="ru-RU" sz="1600" b="1" dirty="0" err="1" smtClean="0">
                <a:solidFill>
                  <a:srgbClr val="0070C0"/>
                </a:solidFill>
              </a:rPr>
              <a:t>биодеградируемые</a:t>
            </a:r>
            <a:r>
              <a:rPr lang="ru-RU" sz="1600" b="1" dirty="0" smtClean="0">
                <a:solidFill>
                  <a:srgbClr val="0070C0"/>
                </a:solidFill>
              </a:rPr>
              <a:t> конструкции для сферы травматологии, ортопедии и нейрохирургии</a:t>
            </a:r>
            <a:endParaRPr lang="ru-RU" sz="1600" b="1" dirty="0">
              <a:solidFill>
                <a:srgbClr val="0070C0"/>
              </a:solidFill>
            </a:endParaRPr>
          </a:p>
        </p:txBody>
      </p:sp>
      <p:sp>
        <p:nvSpPr>
          <p:cNvPr id="4" name="Content Placeholder 2"/>
          <p:cNvSpPr txBox="1">
            <a:spLocks/>
          </p:cNvSpPr>
          <p:nvPr/>
        </p:nvSpPr>
        <p:spPr>
          <a:xfrm>
            <a:off x="3815319" y="1268413"/>
            <a:ext cx="4857750" cy="1614487"/>
          </a:xfrm>
          <a:prstGeom prst="rect">
            <a:avLst/>
          </a:prstGeom>
        </p:spPr>
        <p:txBody>
          <a:bodyPr/>
          <a:lstStyle/>
          <a:p>
            <a:pPr algn="just">
              <a:defRPr/>
            </a:pPr>
            <a:r>
              <a:rPr lang="ru-RU" dirty="0">
                <a:solidFill>
                  <a:schemeClr val="tx1">
                    <a:lumMod val="65000"/>
                    <a:lumOff val="35000"/>
                  </a:schemeClr>
                </a:solidFill>
                <a:latin typeface="Tahoma" pitchFamily="34" charset="0"/>
                <a:ea typeface="Tahoma" pitchFamily="34" charset="0"/>
                <a:cs typeface="Tahoma" pitchFamily="34" charset="0"/>
              </a:rPr>
              <a:t>П</a:t>
            </a:r>
            <a:r>
              <a:rPr lang="ru-RU" dirty="0" smtClean="0">
                <a:solidFill>
                  <a:schemeClr val="tx1">
                    <a:lumMod val="65000"/>
                    <a:lumOff val="35000"/>
                  </a:schemeClr>
                </a:solidFill>
                <a:latin typeface="Tahoma" pitchFamily="34" charset="0"/>
                <a:ea typeface="Tahoma" pitchFamily="34" charset="0"/>
                <a:cs typeface="Tahoma" pitchFamily="34" charset="0"/>
              </a:rPr>
              <a:t>роизводство </a:t>
            </a:r>
            <a:r>
              <a:rPr lang="ru-RU" dirty="0">
                <a:solidFill>
                  <a:schemeClr val="tx1">
                    <a:lumMod val="65000"/>
                    <a:lumOff val="35000"/>
                  </a:schemeClr>
                </a:solidFill>
                <a:latin typeface="Tahoma" pitchFamily="34" charset="0"/>
                <a:ea typeface="Tahoma" pitchFamily="34" charset="0"/>
                <a:cs typeface="Tahoma" pitchFamily="34" charset="0"/>
              </a:rPr>
              <a:t>продуктов, основанных на ориентированных </a:t>
            </a:r>
            <a:r>
              <a:rPr lang="ru-RU" dirty="0" err="1">
                <a:solidFill>
                  <a:schemeClr val="tx1">
                    <a:lumMod val="65000"/>
                    <a:lumOff val="35000"/>
                  </a:schemeClr>
                </a:solidFill>
                <a:latin typeface="Tahoma" pitchFamily="34" charset="0"/>
                <a:ea typeface="Tahoma" pitchFamily="34" charset="0"/>
                <a:cs typeface="Tahoma" pitchFamily="34" charset="0"/>
              </a:rPr>
              <a:t>полилактид</a:t>
            </a:r>
            <a:r>
              <a:rPr lang="ru-RU" dirty="0">
                <a:solidFill>
                  <a:schemeClr val="tx1">
                    <a:lumMod val="65000"/>
                    <a:lumOff val="35000"/>
                  </a:schemeClr>
                </a:solidFill>
                <a:latin typeface="Tahoma" pitchFamily="34" charset="0"/>
                <a:ea typeface="Tahoma" pitchFamily="34" charset="0"/>
                <a:cs typeface="Tahoma" pitchFamily="34" charset="0"/>
              </a:rPr>
              <a:t>/</a:t>
            </a:r>
            <a:r>
              <a:rPr lang="ru-RU" dirty="0" err="1">
                <a:solidFill>
                  <a:schemeClr val="tx1">
                    <a:lumMod val="65000"/>
                    <a:lumOff val="35000"/>
                  </a:schemeClr>
                </a:solidFill>
                <a:latin typeface="Tahoma" pitchFamily="34" charset="0"/>
                <a:ea typeface="Tahoma" pitchFamily="34" charset="0"/>
                <a:cs typeface="Tahoma" pitchFamily="34" charset="0"/>
              </a:rPr>
              <a:t>гликолидах</a:t>
            </a:r>
            <a:r>
              <a:rPr lang="ru-RU" dirty="0">
                <a:solidFill>
                  <a:schemeClr val="tx1">
                    <a:lumMod val="65000"/>
                    <a:lumOff val="35000"/>
                  </a:schemeClr>
                </a:solidFill>
                <a:latin typeface="Tahoma" pitchFamily="34" charset="0"/>
                <a:ea typeface="Tahoma" pitchFamily="34" charset="0"/>
                <a:cs typeface="Tahoma" pitchFamily="34" charset="0"/>
              </a:rPr>
              <a:t> </a:t>
            </a:r>
            <a:r>
              <a:rPr lang="fi-FI" dirty="0" err="1">
                <a:solidFill>
                  <a:schemeClr val="tx1">
                    <a:lumMod val="65000"/>
                    <a:lumOff val="35000"/>
                  </a:schemeClr>
                </a:solidFill>
                <a:latin typeface="Tahoma" pitchFamily="34" charset="0"/>
                <a:ea typeface="Tahoma" pitchFamily="34" charset="0"/>
                <a:cs typeface="Tahoma" pitchFamily="34" charset="0"/>
              </a:rPr>
              <a:t>(PLGA)</a:t>
            </a:r>
            <a:r>
              <a:rPr lang="ru-RU" dirty="0">
                <a:solidFill>
                  <a:schemeClr val="tx1">
                    <a:lumMod val="65000"/>
                    <a:lumOff val="35000"/>
                  </a:schemeClr>
                </a:solidFill>
                <a:latin typeface="Tahoma" pitchFamily="34" charset="0"/>
                <a:ea typeface="Tahoma" pitchFamily="34" charset="0"/>
                <a:cs typeface="Tahoma" pitchFamily="34" charset="0"/>
              </a:rPr>
              <a:t>: </a:t>
            </a:r>
            <a:r>
              <a:rPr lang="ru-RU" dirty="0" err="1">
                <a:solidFill>
                  <a:schemeClr val="tx1">
                    <a:lumMod val="65000"/>
                    <a:lumOff val="35000"/>
                  </a:schemeClr>
                </a:solidFill>
                <a:latin typeface="Tahoma" pitchFamily="34" charset="0"/>
                <a:ea typeface="Tahoma" pitchFamily="34" charset="0"/>
                <a:cs typeface="Tahoma" pitchFamily="34" charset="0"/>
              </a:rPr>
              <a:t>биодеградируемые</a:t>
            </a:r>
            <a:r>
              <a:rPr lang="ru-RU" dirty="0">
                <a:solidFill>
                  <a:schemeClr val="tx1">
                    <a:lumMod val="65000"/>
                    <a:lumOff val="35000"/>
                  </a:schemeClr>
                </a:solidFill>
                <a:latin typeface="Tahoma" pitchFamily="34" charset="0"/>
                <a:ea typeface="Tahoma" pitchFamily="34" charset="0"/>
                <a:cs typeface="Tahoma" pitchFamily="34" charset="0"/>
              </a:rPr>
              <a:t> конструкции для сферы травматологии, нейрохирургии и ортопедии , в т.ч. </a:t>
            </a:r>
            <a:r>
              <a:rPr lang="ru-RU" dirty="0" err="1" smtClean="0">
                <a:solidFill>
                  <a:schemeClr val="tx1">
                    <a:lumMod val="65000"/>
                    <a:lumOff val="35000"/>
                  </a:schemeClr>
                </a:solidFill>
                <a:latin typeface="Tahoma" pitchFamily="34" charset="0"/>
                <a:ea typeface="Tahoma" pitchFamily="34" charset="0"/>
                <a:cs typeface="Tahoma" pitchFamily="34" charset="0"/>
              </a:rPr>
              <a:t>биодеградируемых</a:t>
            </a:r>
            <a:r>
              <a:rPr lang="ru-RU" dirty="0" smtClean="0">
                <a:solidFill>
                  <a:schemeClr val="tx1">
                    <a:lumMod val="65000"/>
                    <a:lumOff val="35000"/>
                  </a:schemeClr>
                </a:solidFill>
                <a:latin typeface="Tahoma" pitchFamily="34" charset="0"/>
                <a:ea typeface="Tahoma" pitchFamily="34" charset="0"/>
                <a:cs typeface="Tahoma" pitchFamily="34" charset="0"/>
              </a:rPr>
              <a:t> </a:t>
            </a:r>
            <a:r>
              <a:rPr lang="ru-RU" dirty="0">
                <a:solidFill>
                  <a:schemeClr val="tx1">
                    <a:lumMod val="65000"/>
                    <a:lumOff val="35000"/>
                  </a:schemeClr>
                </a:solidFill>
                <a:latin typeface="Tahoma" pitchFamily="34" charset="0"/>
                <a:ea typeface="Tahoma" pitchFamily="34" charset="0"/>
                <a:cs typeface="Tahoma" pitchFamily="34" charset="0"/>
              </a:rPr>
              <a:t>продуктов:</a:t>
            </a:r>
          </a:p>
          <a:p>
            <a:pPr algn="just">
              <a:defRPr/>
            </a:pPr>
            <a:endParaRPr lang="ru-RU" dirty="0">
              <a:cs typeface="Arial" charset="0"/>
            </a:endParaRPr>
          </a:p>
          <a:p>
            <a:pPr marL="342900" indent="-342900" algn="just">
              <a:spcBef>
                <a:spcPct val="20000"/>
              </a:spcBef>
              <a:defRPr/>
            </a:pPr>
            <a:endParaRPr lang="fi-FI" b="1" dirty="0">
              <a:latin typeface="Arial" charset="0"/>
              <a:cs typeface="Arial" charset="0"/>
            </a:endParaRPr>
          </a:p>
        </p:txBody>
      </p:sp>
      <p:pic>
        <p:nvPicPr>
          <p:cNvPr id="15364" name="Picture 6" descr="P10503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268413"/>
            <a:ext cx="2854325"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Ninan.BIORETEC\Pictures\Kuvia Ristolta\BR_Valotorni_1_LOW.JPG"/>
          <p:cNvPicPr>
            <a:picLocks noChangeAspect="1" noChangeArrowheads="1"/>
          </p:cNvPicPr>
          <p:nvPr/>
        </p:nvPicPr>
        <p:blipFill>
          <a:blip r:embed="rId5" cstate="print"/>
          <a:srcRect/>
          <a:stretch>
            <a:fillRect/>
          </a:stretch>
        </p:blipFill>
        <p:spPr bwMode="auto">
          <a:xfrm>
            <a:off x="357158" y="3500438"/>
            <a:ext cx="1945414" cy="2739268"/>
          </a:xfrm>
          <a:prstGeom prst="rect">
            <a:avLst/>
          </a:prstGeom>
          <a:noFill/>
          <a:effectLst>
            <a:softEdge rad="127000"/>
          </a:effectLst>
        </p:spPr>
      </p:pic>
      <p:sp>
        <p:nvSpPr>
          <p:cNvPr id="15366" name="TextBox 6"/>
          <p:cNvSpPr txBox="1">
            <a:spLocks noChangeArrowheads="1"/>
          </p:cNvSpPr>
          <p:nvPr/>
        </p:nvSpPr>
        <p:spPr bwMode="auto">
          <a:xfrm>
            <a:off x="2000250" y="5786438"/>
            <a:ext cx="6715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400" dirty="0">
                <a:solidFill>
                  <a:schemeClr val="tx1">
                    <a:lumMod val="65000"/>
                    <a:lumOff val="35000"/>
                  </a:schemeClr>
                </a:solidFill>
                <a:latin typeface="Tahoma" pitchFamily="34" charset="0"/>
                <a:ea typeface="Tahoma" pitchFamily="34" charset="0"/>
                <a:cs typeface="Tahoma" pitchFamily="34" charset="0"/>
              </a:rPr>
              <a:t>Серийное производство:  100 000 комплектов,  компонентов, узлов в год</a:t>
            </a:r>
          </a:p>
          <a:p>
            <a:pPr eaLnBrk="1" hangingPunct="1"/>
            <a:r>
              <a:rPr lang="ru-RU" sz="1400" dirty="0">
                <a:solidFill>
                  <a:schemeClr val="tx1">
                    <a:lumMod val="65000"/>
                    <a:lumOff val="35000"/>
                  </a:schemeClr>
                </a:solidFill>
                <a:latin typeface="Tahoma" pitchFamily="34" charset="0"/>
                <a:ea typeface="Tahoma" pitchFamily="34" charset="0"/>
                <a:cs typeface="Tahoma" pitchFamily="34" charset="0"/>
              </a:rPr>
              <a:t>Запуск производства : </a:t>
            </a:r>
            <a:r>
              <a:rPr lang="ru-RU" sz="1400" dirty="0" smtClean="0">
                <a:solidFill>
                  <a:schemeClr val="tx1">
                    <a:lumMod val="65000"/>
                    <a:lumOff val="35000"/>
                  </a:schemeClr>
                </a:solidFill>
                <a:latin typeface="Tahoma" pitchFamily="34" charset="0"/>
                <a:ea typeface="Tahoma" pitchFamily="34" charset="0"/>
                <a:cs typeface="Tahoma" pitchFamily="34" charset="0"/>
              </a:rPr>
              <a:t>2017 год</a:t>
            </a:r>
            <a:endParaRPr lang="ru-RU" sz="1400" dirty="0">
              <a:solidFill>
                <a:schemeClr val="tx1">
                  <a:lumMod val="65000"/>
                  <a:lumOff val="35000"/>
                </a:schemeClr>
              </a:solidFill>
              <a:latin typeface="Tahoma" pitchFamily="34" charset="0"/>
              <a:ea typeface="Tahoma" pitchFamily="34" charset="0"/>
              <a:cs typeface="Tahoma" pitchFamily="34" charset="0"/>
            </a:endParaRPr>
          </a:p>
        </p:txBody>
      </p:sp>
      <p:pic>
        <p:nvPicPr>
          <p:cNvPr id="15367" name="Picture 9" descr="G:\Marketing and Sales\Marketing materials\Other photos\ActivaPi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75" y="3214688"/>
            <a:ext cx="1285875"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6" descr="C:\Users\Ninan.BIORETEC\Pictures\_1220076_Fi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0313" y="4143375"/>
            <a:ext cx="1143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Прямоугольник 9"/>
          <p:cNvSpPr>
            <a:spLocks noChangeArrowheads="1"/>
          </p:cNvSpPr>
          <p:nvPr/>
        </p:nvSpPr>
        <p:spPr bwMode="auto">
          <a:xfrm>
            <a:off x="3815319" y="3523261"/>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Tx/>
              <a:buChar char="-"/>
            </a:pPr>
            <a:r>
              <a:rPr lang="ru-RU" dirty="0">
                <a:solidFill>
                  <a:schemeClr val="tx1">
                    <a:lumMod val="65000"/>
                    <a:lumOff val="35000"/>
                  </a:schemeClr>
                </a:solidFill>
                <a:latin typeface="Tahoma" pitchFamily="34" charset="0"/>
                <a:ea typeface="Tahoma" pitchFamily="34" charset="0"/>
                <a:cs typeface="Tahoma" pitchFamily="34" charset="0"/>
              </a:rPr>
              <a:t> </a:t>
            </a:r>
            <a:r>
              <a:rPr lang="ru-RU" dirty="0" err="1">
                <a:solidFill>
                  <a:schemeClr val="tx1">
                    <a:lumMod val="65000"/>
                    <a:lumOff val="35000"/>
                  </a:schemeClr>
                </a:solidFill>
                <a:latin typeface="Tahoma" pitchFamily="34" charset="0"/>
                <a:ea typeface="Tahoma" pitchFamily="34" charset="0"/>
                <a:cs typeface="Tahoma" pitchFamily="34" charset="0"/>
              </a:rPr>
              <a:t>самофиксирующиеся</a:t>
            </a:r>
            <a:r>
              <a:rPr lang="ru-RU" dirty="0">
                <a:solidFill>
                  <a:schemeClr val="tx1">
                    <a:lumMod val="65000"/>
                    <a:lumOff val="35000"/>
                  </a:schemeClr>
                </a:solidFill>
                <a:latin typeface="Tahoma" pitchFamily="34" charset="0"/>
                <a:ea typeface="Tahoma" pitchFamily="34" charset="0"/>
                <a:cs typeface="Tahoma" pitchFamily="34" charset="0"/>
              </a:rPr>
              <a:t> </a:t>
            </a:r>
            <a:r>
              <a:rPr lang="ru-RU" dirty="0" err="1">
                <a:solidFill>
                  <a:schemeClr val="tx1">
                    <a:lumMod val="65000"/>
                    <a:lumOff val="35000"/>
                  </a:schemeClr>
                </a:solidFill>
                <a:latin typeface="Tahoma" pitchFamily="34" charset="0"/>
                <a:ea typeface="Tahoma" pitchFamily="34" charset="0"/>
                <a:cs typeface="Tahoma" pitchFamily="34" charset="0"/>
              </a:rPr>
              <a:t>пины</a:t>
            </a:r>
            <a:r>
              <a:rPr lang="ru-RU" dirty="0">
                <a:solidFill>
                  <a:schemeClr val="tx1">
                    <a:lumMod val="65000"/>
                    <a:lumOff val="35000"/>
                  </a:schemeClr>
                </a:solidFill>
                <a:latin typeface="Tahoma" pitchFamily="34" charset="0"/>
                <a:ea typeface="Tahoma" pitchFamily="34" charset="0"/>
                <a:cs typeface="Tahoma" pitchFamily="34" charset="0"/>
              </a:rPr>
              <a:t> и штифты  </a:t>
            </a:r>
            <a:endParaRPr lang="fi-FI" dirty="0">
              <a:solidFill>
                <a:schemeClr val="tx1">
                  <a:lumMod val="65000"/>
                  <a:lumOff val="35000"/>
                </a:schemeClr>
              </a:solidFill>
              <a:latin typeface="Tahoma" pitchFamily="34" charset="0"/>
              <a:ea typeface="Tahoma" pitchFamily="34" charset="0"/>
              <a:cs typeface="Tahoma" pitchFamily="34" charset="0"/>
            </a:endParaRPr>
          </a:p>
          <a:p>
            <a:pPr algn="just">
              <a:buFontTx/>
              <a:buChar char="-"/>
            </a:pPr>
            <a:r>
              <a:rPr lang="ru-RU" dirty="0">
                <a:solidFill>
                  <a:schemeClr val="tx1">
                    <a:lumMod val="65000"/>
                    <a:lumOff val="35000"/>
                  </a:schemeClr>
                </a:solidFill>
                <a:latin typeface="Tahoma" pitchFamily="34" charset="0"/>
                <a:ea typeface="Tahoma" pitchFamily="34" charset="0"/>
                <a:cs typeface="Tahoma" pitchFamily="34" charset="0"/>
              </a:rPr>
              <a:t> винты с </a:t>
            </a:r>
            <a:r>
              <a:rPr lang="ru-RU" dirty="0" err="1">
                <a:solidFill>
                  <a:schemeClr val="tx1">
                    <a:lumMod val="65000"/>
                    <a:lumOff val="35000"/>
                  </a:schemeClr>
                </a:solidFill>
                <a:latin typeface="Tahoma" pitchFamily="34" charset="0"/>
                <a:ea typeface="Tahoma" pitchFamily="34" charset="0"/>
                <a:cs typeface="Tahoma" pitchFamily="34" charset="0"/>
              </a:rPr>
              <a:t>автокомпрессией</a:t>
            </a:r>
            <a:endParaRPr lang="ru-RU" dirty="0">
              <a:solidFill>
                <a:schemeClr val="tx1">
                  <a:lumMod val="65000"/>
                  <a:lumOff val="35000"/>
                </a:schemeClr>
              </a:solidFill>
              <a:latin typeface="Tahoma" pitchFamily="34" charset="0"/>
              <a:ea typeface="Tahoma" pitchFamily="34" charset="0"/>
              <a:cs typeface="Tahoma" pitchFamily="34" charset="0"/>
            </a:endParaRPr>
          </a:p>
          <a:p>
            <a:pPr algn="just">
              <a:buFontTx/>
              <a:buChar char="-"/>
            </a:pPr>
            <a:r>
              <a:rPr lang="ru-RU" dirty="0">
                <a:solidFill>
                  <a:schemeClr val="tx1">
                    <a:lumMod val="65000"/>
                    <a:lumOff val="35000"/>
                  </a:schemeClr>
                </a:solidFill>
                <a:latin typeface="Tahoma" pitchFamily="34" charset="0"/>
                <a:ea typeface="Tahoma" pitchFamily="34" charset="0"/>
                <a:cs typeface="Tahoma" pitchFamily="34" charset="0"/>
              </a:rPr>
              <a:t> винты, содержащие антибиотик</a:t>
            </a:r>
            <a:endParaRPr lang="fi-FI" dirty="0">
              <a:solidFill>
                <a:schemeClr val="tx1">
                  <a:lumMod val="65000"/>
                  <a:lumOff val="35000"/>
                </a:schemeClr>
              </a:solidFill>
              <a:latin typeface="Tahoma" pitchFamily="34" charset="0"/>
              <a:ea typeface="Tahoma" pitchFamily="34" charset="0"/>
              <a:cs typeface="Tahoma" pitchFamily="34" charset="0"/>
            </a:endParaRPr>
          </a:p>
        </p:txBody>
      </p:sp>
      <p:sp>
        <p:nvSpPr>
          <p:cNvPr id="10" name="Номер слайда 14"/>
          <p:cNvSpPr>
            <a:spLocks noGrp="1"/>
          </p:cNvSpPr>
          <p:nvPr>
            <p:ph type="sldNum" sz="quarter" idx="16"/>
          </p:nvPr>
        </p:nvSpPr>
        <p:spPr bwMode="auto">
          <a:xfrm>
            <a:off x="8459788" y="6410325"/>
            <a:ext cx="504825" cy="288925"/>
          </a:xfrm>
          <a:solidFill>
            <a:schemeClr val="bg1">
              <a:lumMod val="65000"/>
            </a:schemeClr>
          </a:solidFill>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defRPr/>
            </a:pPr>
            <a:fld id="{FA6AF0AF-E8F7-496C-B6B8-C7C008FF0780}" type="slidenum">
              <a:rPr lang="ru-RU" smtClean="0">
                <a:solidFill>
                  <a:schemeClr val="bg1"/>
                </a:solidFill>
                <a:latin typeface="Verdana" pitchFamily="34" charset="0"/>
              </a:rPr>
              <a:pPr eaLnBrk="1" fontAlgn="base" hangingPunct="1">
                <a:spcBef>
                  <a:spcPct val="0"/>
                </a:spcBef>
                <a:spcAft>
                  <a:spcPct val="0"/>
                </a:spcAft>
                <a:defRPr/>
              </a:pPr>
              <a:t>10</a:t>
            </a:fld>
            <a:endParaRPr lang="ru-RU" dirty="0" smtClean="0">
              <a:solidFill>
                <a:schemeClr val="bg1"/>
              </a:solidFill>
              <a:latin typeface="Verdana" pitchFamily="34" charset="0"/>
            </a:endParaRPr>
          </a:p>
        </p:txBody>
      </p:sp>
      <p:sp>
        <p:nvSpPr>
          <p:cNvPr id="11" name="Нижний колонтитул 11"/>
          <p:cNvSpPr>
            <a:spLocks noGrp="1"/>
          </p:cNvSpPr>
          <p:nvPr>
            <p:ph type="ftr" sz="quarter" idx="15"/>
          </p:nvPr>
        </p:nvSpPr>
        <p:spPr bwMode="auto">
          <a:xfrm>
            <a:off x="4932363" y="6373813"/>
            <a:ext cx="35655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ru-RU" dirty="0" smtClean="0">
                <a:solidFill>
                  <a:srgbClr val="898989"/>
                </a:solidFill>
                <a:cs typeface="Arial" charset="0"/>
              </a:rPr>
              <a:t>ОАО "Федеральный центр проектного финансирования"</a:t>
            </a:r>
          </a:p>
        </p:txBody>
      </p:sp>
      <p:graphicFrame>
        <p:nvGraphicFramePr>
          <p:cNvPr id="12" name="Object 6"/>
          <p:cNvGraphicFramePr>
            <a:graphicFrameLocks noChangeAspect="1"/>
          </p:cNvGraphicFramePr>
          <p:nvPr>
            <p:extLst>
              <p:ext uri="{D42A27DB-BD31-4B8C-83A1-F6EECF244321}">
                <p14:modId xmlns:p14="http://schemas.microsoft.com/office/powerpoint/2010/main" val="3768224064"/>
              </p:ext>
            </p:extLst>
          </p:nvPr>
        </p:nvGraphicFramePr>
        <p:xfrm>
          <a:off x="8388530" y="116540"/>
          <a:ext cx="576133" cy="432113"/>
        </p:xfrm>
        <a:graphic>
          <a:graphicData uri="http://schemas.openxmlformats.org/presentationml/2006/ole">
            <mc:AlternateContent xmlns:mc="http://schemas.openxmlformats.org/markup-compatibility/2006">
              <mc:Choice xmlns:v="urn:schemas-microsoft-com:vml" Requires="v">
                <p:oleObj spid="_x0000_s10260" name="CorelDRAW" r:id="rId8" imgW="5435600" imgH="5435600" progId="CorelDRAW.Graphic.13">
                  <p:embed/>
                </p:oleObj>
              </mc:Choice>
              <mc:Fallback>
                <p:oleObj name="CorelDRAW" r:id="rId8" imgW="5435600" imgH="5435600" progId="CorelDRAW.Graphic.1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8530" y="11654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36555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latin typeface="Calibri" pitchFamily="34" charset="0"/>
            </a:endParaRPr>
          </a:p>
        </p:txBody>
      </p:sp>
      <p:graphicFrame>
        <p:nvGraphicFramePr>
          <p:cNvPr id="2050" name="Object 1"/>
          <p:cNvGraphicFramePr>
            <a:graphicFrameLocks noChangeAspect="1"/>
          </p:cNvGraphicFramePr>
          <p:nvPr>
            <p:extLst>
              <p:ext uri="{D42A27DB-BD31-4B8C-83A1-F6EECF244321}">
                <p14:modId xmlns:p14="http://schemas.microsoft.com/office/powerpoint/2010/main" val="2395516589"/>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89" name="Слайд" r:id="rId5" imgW="4032529" imgH="3023680" progId="PowerPoint.Slide.12">
                  <p:embed/>
                </p:oleObj>
              </mc:Choice>
              <mc:Fallback>
                <p:oleObj name="Слайд" r:id="rId5" imgW="4032529" imgH="3023680" progId="PowerPoint.Slide.12">
                  <p:embed/>
                  <p:pic>
                    <p:nvPicPr>
                      <p:cNvPr id="0" name=""/>
                      <p:cNvPicPr>
                        <a:picLocks noChangeAspect="1" noChangeArrowheads="1"/>
                      </p:cNvPicPr>
                      <p:nvPr/>
                    </p:nvPicPr>
                    <p:blipFill>
                      <a:blip r:embed="rId6"/>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Номер слайда 14"/>
          <p:cNvSpPr>
            <a:spLocks noGrp="1"/>
          </p:cNvSpPr>
          <p:nvPr>
            <p:ph type="sldNum" sz="quarter" idx="4294967295"/>
          </p:nvPr>
        </p:nvSpPr>
        <p:spPr bwMode="auto">
          <a:xfrm>
            <a:off x="8459788" y="6410325"/>
            <a:ext cx="504825" cy="331135"/>
          </a:xfrm>
          <a:prstGeom prst="rect">
            <a:avLst/>
          </a:prstGeom>
          <a:solidFill>
            <a:schemeClr val="bg1">
              <a:lumMod val="65000"/>
            </a:schemeClr>
          </a:solidFill>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defRPr/>
            </a:pPr>
            <a:fld id="{FA6AF0AF-E8F7-496C-B6B8-C7C008FF0780}" type="slidenum">
              <a:rPr lang="ru-RU" smtClean="0">
                <a:solidFill>
                  <a:schemeClr val="bg1"/>
                </a:solidFill>
                <a:latin typeface="Verdana" pitchFamily="34" charset="0"/>
              </a:rPr>
              <a:pPr algn="ctr" eaLnBrk="1" fontAlgn="base" hangingPunct="1">
                <a:spcBef>
                  <a:spcPct val="0"/>
                </a:spcBef>
                <a:spcAft>
                  <a:spcPct val="0"/>
                </a:spcAft>
                <a:defRPr/>
              </a:pPr>
              <a:t>11</a:t>
            </a:fld>
            <a:endParaRPr lang="ru-RU" dirty="0" smtClean="0">
              <a:solidFill>
                <a:schemeClr val="bg1"/>
              </a:solidFill>
              <a:latin typeface="Verdana" pitchFamily="34" charset="0"/>
            </a:endParaRPr>
          </a:p>
        </p:txBody>
      </p:sp>
      <p:sp>
        <p:nvSpPr>
          <p:cNvPr id="5" name="Нижний колонтитул 11"/>
          <p:cNvSpPr>
            <a:spLocks noGrp="1"/>
          </p:cNvSpPr>
          <p:nvPr>
            <p:ph type="ftr" sz="quarter" idx="4294967295"/>
          </p:nvPr>
        </p:nvSpPr>
        <p:spPr bwMode="auto">
          <a:xfrm>
            <a:off x="4932050" y="6675437"/>
            <a:ext cx="35655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ru-RU" sz="1000" dirty="0" smtClean="0">
                <a:solidFill>
                  <a:srgbClr val="898989"/>
                </a:solidFill>
                <a:cs typeface="Arial" charset="0"/>
              </a:rPr>
              <a:t>ОАО "Федеральный центр проектного финансирования"</a:t>
            </a:r>
          </a:p>
        </p:txBody>
      </p:sp>
    </p:spTree>
    <p:extLst>
      <p:ext uri="{BB962C8B-B14F-4D97-AF65-F5344CB8AC3E}">
        <p14:creationId xmlns:p14="http://schemas.microsoft.com/office/powerpoint/2010/main" val="3286354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Заголовок 1"/>
          <p:cNvSpPr>
            <a:spLocks noGrp="1"/>
          </p:cNvSpPr>
          <p:nvPr>
            <p:ph type="ctrTitle"/>
          </p:nvPr>
        </p:nvSpPr>
        <p:spPr/>
        <p:txBody>
          <a:bodyPr/>
          <a:lstStyle/>
          <a:p>
            <a:r>
              <a:rPr lang="ru-RU" sz="1600" b="1" dirty="0">
                <a:solidFill>
                  <a:srgbClr val="0070C0"/>
                </a:solidFill>
              </a:rPr>
              <a:t>Резюме </a:t>
            </a:r>
            <a:r>
              <a:rPr lang="ru-RU" sz="1600" b="1" dirty="0" smtClean="0">
                <a:solidFill>
                  <a:srgbClr val="0070C0"/>
                </a:solidFill>
              </a:rPr>
              <a:t>Проекта </a:t>
            </a:r>
            <a:endParaRPr sz="1600" b="1" dirty="0" smtClean="0">
              <a:solidFill>
                <a:srgbClr val="0070C0"/>
              </a:solidFill>
            </a:endParaRPr>
          </a:p>
        </p:txBody>
      </p:sp>
      <p:sp>
        <p:nvSpPr>
          <p:cNvPr id="18" name="Объект 4"/>
          <p:cNvSpPr>
            <a:spLocks noGrp="1"/>
          </p:cNvSpPr>
          <p:nvPr>
            <p:ph idx="14"/>
          </p:nvPr>
        </p:nvSpPr>
        <p:spPr/>
        <p:txBody>
          <a:bodyPr>
            <a:noAutofit/>
          </a:bodyPr>
          <a:lstStyle/>
          <a:p>
            <a:pPr marL="0" lvl="1" indent="0">
              <a:spcBef>
                <a:spcPts val="300"/>
              </a:spcBef>
              <a:buClr>
                <a:srgbClr val="0056A4"/>
              </a:buClr>
              <a:buNone/>
            </a:pPr>
            <a:r>
              <a:rPr lang="ru-RU" sz="1300" b="1" dirty="0">
                <a:solidFill>
                  <a:srgbClr val="0070C0"/>
                </a:solidFill>
              </a:rPr>
              <a:t>Наименование Проекта</a:t>
            </a:r>
          </a:p>
          <a:p>
            <a:pPr marL="180975" lvl="1">
              <a:spcBef>
                <a:spcPts val="300"/>
              </a:spcBef>
              <a:buClr>
                <a:srgbClr val="0056A4"/>
              </a:buClr>
              <a:buFont typeface="Wingdings" pitchFamily="2" charset="2"/>
              <a:buChar char="§"/>
            </a:pPr>
            <a:r>
              <a:rPr lang="ru-RU" sz="1300" dirty="0"/>
              <a:t>Развитие производственной инфраструктуры в сфере травматологии, ортопедии, нейрохирургии и других сферах медицины путем осуществления реконструкции объекта, расположенного по адресу: г. Новосибирск, Первомайский район, ул. Одоевского, д. 3 </a:t>
            </a:r>
            <a:r>
              <a:rPr lang="en-US" sz="1300" dirty="0" smtClean="0"/>
              <a:t>(</a:t>
            </a:r>
            <a:r>
              <a:rPr lang="ru-RU" sz="1300" dirty="0" smtClean="0"/>
              <a:t>далее – «Проект»)</a:t>
            </a:r>
            <a:endParaRPr lang="en-US" sz="1300" dirty="0"/>
          </a:p>
          <a:p>
            <a:pPr marL="180975" lvl="1">
              <a:spcBef>
                <a:spcPts val="300"/>
              </a:spcBef>
              <a:buClr>
                <a:srgbClr val="0056A4"/>
              </a:buClr>
              <a:buFont typeface="Wingdings" pitchFamily="2" charset="2"/>
              <a:buChar char="§"/>
            </a:pPr>
            <a:r>
              <a:rPr lang="ru-RU" sz="1300" dirty="0" smtClean="0"/>
              <a:t>Проект направлен </a:t>
            </a:r>
            <a:r>
              <a:rPr lang="ru-RU" sz="1300" dirty="0"/>
              <a:t>на создание </a:t>
            </a:r>
            <a:r>
              <a:rPr lang="ru-RU" sz="1300" dirty="0" smtClean="0"/>
              <a:t>медицинского </a:t>
            </a:r>
            <a:r>
              <a:rPr lang="ru-RU" sz="1300" dirty="0"/>
              <a:t>парка в сфере травматологии, ортопедии и нейрохирургии (далее – «Медицинский парк</a:t>
            </a:r>
            <a:r>
              <a:rPr lang="ru-RU" sz="1300" dirty="0" smtClean="0"/>
              <a:t>»), основными направлениями </a:t>
            </a:r>
            <a:r>
              <a:rPr lang="ru-RU" sz="1300" dirty="0"/>
              <a:t>деятельности </a:t>
            </a:r>
            <a:r>
              <a:rPr lang="ru-RU" sz="1300" dirty="0" smtClean="0"/>
              <a:t>которого станут:</a:t>
            </a:r>
            <a:endParaRPr lang="ru-RU" sz="1300" dirty="0"/>
          </a:p>
          <a:p>
            <a:pPr marL="1066800" lvl="2" indent="-285750">
              <a:spcBef>
                <a:spcPts val="300"/>
              </a:spcBef>
              <a:buClr>
                <a:srgbClr val="0056A4"/>
              </a:buClr>
              <a:buFont typeface="Courier New" pitchFamily="49" charset="0"/>
              <a:buChar char="o"/>
            </a:pPr>
            <a:r>
              <a:rPr lang="ru-RU" sz="1300" dirty="0" smtClean="0"/>
              <a:t>производство </a:t>
            </a:r>
            <a:r>
              <a:rPr lang="ru-RU" sz="1300" dirty="0" err="1" smtClean="0"/>
              <a:t>эндопротезов</a:t>
            </a:r>
            <a:endParaRPr lang="ru-RU" sz="1300" dirty="0" smtClean="0"/>
          </a:p>
          <a:p>
            <a:pPr marL="1066800" lvl="2" indent="-285750">
              <a:spcBef>
                <a:spcPts val="300"/>
              </a:spcBef>
              <a:buClr>
                <a:srgbClr val="0056A4"/>
              </a:buClr>
              <a:buFont typeface="Courier New" pitchFamily="49" charset="0"/>
              <a:buChar char="o"/>
            </a:pPr>
            <a:r>
              <a:rPr lang="ru-RU" sz="1300" dirty="0" smtClean="0"/>
              <a:t>производство металлоконструкций и </a:t>
            </a:r>
            <a:r>
              <a:rPr lang="ru-RU" sz="1300" dirty="0" err="1" smtClean="0"/>
              <a:t>биодеградируемых</a:t>
            </a:r>
            <a:r>
              <a:rPr lang="ru-RU" sz="1300" dirty="0" smtClean="0"/>
              <a:t> конструкций   </a:t>
            </a:r>
            <a:r>
              <a:rPr lang="ru-RU" sz="1300" dirty="0"/>
              <a:t>для травматологии и </a:t>
            </a:r>
            <a:r>
              <a:rPr lang="ru-RU" sz="1300" dirty="0" smtClean="0"/>
              <a:t>ортопедии</a:t>
            </a:r>
          </a:p>
          <a:p>
            <a:pPr marL="1066800" lvl="2" indent="-285750">
              <a:spcBef>
                <a:spcPts val="300"/>
              </a:spcBef>
              <a:buClr>
                <a:srgbClr val="0056A4"/>
              </a:buClr>
              <a:buFont typeface="Courier New" pitchFamily="49" charset="0"/>
              <a:buChar char="o"/>
            </a:pPr>
            <a:r>
              <a:rPr lang="ru-RU" sz="1300" dirty="0" smtClean="0"/>
              <a:t>производство </a:t>
            </a:r>
            <a:r>
              <a:rPr lang="ru-RU" sz="1300" dirty="0" err="1" smtClean="0"/>
              <a:t>экзопротезов</a:t>
            </a:r>
            <a:endParaRPr lang="ru-RU" sz="1300" dirty="0" smtClean="0"/>
          </a:p>
          <a:p>
            <a:pPr marL="1066800" lvl="2" indent="-285750">
              <a:spcBef>
                <a:spcPts val="300"/>
              </a:spcBef>
              <a:buClr>
                <a:srgbClr val="0056A4"/>
              </a:buClr>
              <a:buFont typeface="Courier New" pitchFamily="49" charset="0"/>
              <a:buChar char="o"/>
            </a:pPr>
            <a:r>
              <a:rPr lang="ru-RU" sz="1300" dirty="0" smtClean="0"/>
              <a:t>производство аппаратно</a:t>
            </a:r>
            <a:r>
              <a:rPr lang="ru-RU" sz="1300" dirty="0"/>
              <a:t>-программных комплексов для реабилитации пациентов с патологией опорно-двигательной и нервной </a:t>
            </a:r>
            <a:r>
              <a:rPr lang="ru-RU" sz="1300" dirty="0" smtClean="0"/>
              <a:t>систем</a:t>
            </a:r>
            <a:endParaRPr lang="ru-RU" sz="1300" dirty="0"/>
          </a:p>
          <a:p>
            <a:pPr marL="0" lvl="1" indent="0">
              <a:spcBef>
                <a:spcPts val="300"/>
              </a:spcBef>
              <a:buClr>
                <a:srgbClr val="0056A4"/>
              </a:buClr>
              <a:buNone/>
            </a:pPr>
            <a:r>
              <a:rPr lang="ru-RU" sz="1300" b="1" dirty="0" smtClean="0">
                <a:solidFill>
                  <a:srgbClr val="0070C0"/>
                </a:solidFill>
              </a:rPr>
              <a:t>Цель </a:t>
            </a:r>
            <a:r>
              <a:rPr lang="ru-RU" sz="1300" b="1" dirty="0">
                <a:solidFill>
                  <a:srgbClr val="0070C0"/>
                </a:solidFill>
              </a:rPr>
              <a:t>Проекта</a:t>
            </a:r>
          </a:p>
          <a:p>
            <a:pPr marL="180975" lvl="1">
              <a:spcBef>
                <a:spcPts val="300"/>
              </a:spcBef>
              <a:buClr>
                <a:srgbClr val="0056A4"/>
              </a:buClr>
              <a:buFont typeface="Wingdings" pitchFamily="2" charset="2"/>
              <a:buChar char="§"/>
            </a:pPr>
            <a:r>
              <a:rPr lang="ru-RU" sz="1300" dirty="0"/>
              <a:t>Создание </a:t>
            </a:r>
            <a:r>
              <a:rPr lang="ru-RU" sz="1300" dirty="0" smtClean="0"/>
              <a:t>комплекса конкурентоспособных </a:t>
            </a:r>
            <a:r>
              <a:rPr lang="ru-RU" sz="1300" dirty="0"/>
              <a:t>производств по выпуску медицинских изделий и лекарственных средств  в сфере травматологии, ортопедии и нейрохирургии, в том числе для целей </a:t>
            </a:r>
            <a:r>
              <a:rPr lang="ru-RU" sz="1300" dirty="0" err="1"/>
              <a:t>импортозамещения</a:t>
            </a:r>
            <a:endParaRPr lang="ru-RU" sz="1300" dirty="0"/>
          </a:p>
          <a:p>
            <a:pPr marL="0" lvl="1" indent="0">
              <a:spcBef>
                <a:spcPts val="300"/>
              </a:spcBef>
              <a:buClr>
                <a:srgbClr val="0056A4"/>
              </a:buClr>
              <a:buNone/>
            </a:pPr>
            <a:r>
              <a:rPr lang="ru-RU" sz="1300" b="1" dirty="0">
                <a:solidFill>
                  <a:srgbClr val="0070C0"/>
                </a:solidFill>
              </a:rPr>
              <a:t>Задачи </a:t>
            </a:r>
            <a:r>
              <a:rPr lang="ru-RU" sz="1300" b="1" dirty="0" smtClean="0">
                <a:solidFill>
                  <a:srgbClr val="0070C0"/>
                </a:solidFill>
              </a:rPr>
              <a:t>Проекта</a:t>
            </a:r>
            <a:endParaRPr lang="ru-RU" sz="1300" b="1" dirty="0">
              <a:solidFill>
                <a:srgbClr val="0070C0"/>
              </a:solidFill>
            </a:endParaRPr>
          </a:p>
          <a:p>
            <a:pPr marL="180975" lvl="1">
              <a:spcBef>
                <a:spcPts val="300"/>
              </a:spcBef>
              <a:buClr>
                <a:srgbClr val="0056A4"/>
              </a:buClr>
              <a:buFont typeface="Wingdings" pitchFamily="2" charset="2"/>
              <a:buChar char="§"/>
            </a:pPr>
            <a:r>
              <a:rPr lang="ru-RU" sz="1300" dirty="0"/>
              <a:t>Разработка и внедрение медицинских изделий и лекарственных средств в сфере травматологии, ортопедии, нейрохирургии и других сферах медицины.</a:t>
            </a:r>
          </a:p>
          <a:p>
            <a:pPr marL="0" lvl="1" indent="0">
              <a:spcBef>
                <a:spcPts val="300"/>
              </a:spcBef>
              <a:buClr>
                <a:srgbClr val="0056A4"/>
              </a:buClr>
              <a:buNone/>
            </a:pPr>
            <a:r>
              <a:rPr lang="ru-RU" sz="1300" b="1" dirty="0" smtClean="0">
                <a:solidFill>
                  <a:srgbClr val="0070C0"/>
                </a:solidFill>
              </a:rPr>
              <a:t>Участники </a:t>
            </a:r>
            <a:r>
              <a:rPr lang="ru-RU" sz="1300" b="1" dirty="0">
                <a:solidFill>
                  <a:srgbClr val="0070C0"/>
                </a:solidFill>
              </a:rPr>
              <a:t>Проекта:</a:t>
            </a:r>
          </a:p>
          <a:p>
            <a:pPr marL="180975" lvl="1">
              <a:spcBef>
                <a:spcPts val="300"/>
              </a:spcBef>
              <a:buClr>
                <a:srgbClr val="0056A4"/>
              </a:buClr>
              <a:buFont typeface="Wingdings" pitchFamily="2" charset="2"/>
              <a:buChar char="§"/>
            </a:pPr>
            <a:r>
              <a:rPr lang="ru-RU" sz="1300" dirty="0" smtClean="0"/>
              <a:t>ФГБУ </a:t>
            </a:r>
            <a:r>
              <a:rPr lang="ru-RU" sz="1300" dirty="0"/>
              <a:t>Новосибирский НИИТО им Я. Л. </a:t>
            </a:r>
            <a:r>
              <a:rPr lang="ru-RU" sz="1300" dirty="0" err="1"/>
              <a:t>Цивьяна</a:t>
            </a:r>
            <a:r>
              <a:rPr lang="ru-RU" sz="1300" dirty="0"/>
              <a:t> (далее – «Учреждение</a:t>
            </a:r>
            <a:r>
              <a:rPr lang="ru-RU" sz="1300" dirty="0" smtClean="0"/>
              <a:t>»)</a:t>
            </a:r>
            <a:endParaRPr lang="ru-RU" sz="1300" dirty="0"/>
          </a:p>
          <a:p>
            <a:pPr marL="180975" lvl="1">
              <a:spcBef>
                <a:spcPts val="300"/>
              </a:spcBef>
              <a:buClr>
                <a:srgbClr val="0056A4"/>
              </a:buClr>
              <a:buFont typeface="Wingdings" pitchFamily="2" charset="2"/>
              <a:buChar char="§"/>
            </a:pPr>
            <a:r>
              <a:rPr lang="ru-RU" sz="1300" dirty="0" smtClean="0"/>
              <a:t>Частный партнер</a:t>
            </a:r>
            <a:endParaRPr lang="ru-RU" sz="1300" dirty="0"/>
          </a:p>
          <a:p>
            <a:pPr marL="180975" lvl="1">
              <a:spcBef>
                <a:spcPts val="300"/>
              </a:spcBef>
              <a:buClr>
                <a:srgbClr val="0056A4"/>
              </a:buClr>
              <a:buFont typeface="Wingdings" pitchFamily="2" charset="2"/>
              <a:buChar char="§"/>
            </a:pPr>
            <a:r>
              <a:rPr lang="ru-RU" sz="1300" dirty="0" smtClean="0"/>
              <a:t>Министерства </a:t>
            </a:r>
            <a:r>
              <a:rPr lang="ru-RU" sz="1300" dirty="0"/>
              <a:t>здравоохранения Российской Федерации (далее – «Минздрав России»)</a:t>
            </a:r>
          </a:p>
          <a:p>
            <a:pPr marL="180975" lvl="1">
              <a:buClr>
                <a:srgbClr val="0056A4"/>
              </a:buClr>
              <a:buFont typeface="Wingdings" pitchFamily="2" charset="2"/>
              <a:buChar char="§"/>
            </a:pPr>
            <a:endParaRPr lang="ru-RU" sz="1300" dirty="0"/>
          </a:p>
        </p:txBody>
      </p:sp>
      <p:sp>
        <p:nvSpPr>
          <p:cNvPr id="13336" name="Нижний колонтитул 11"/>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ru-RU" dirty="0" smtClean="0">
                <a:solidFill>
                  <a:srgbClr val="898989"/>
                </a:solidFill>
                <a:cs typeface="Arial" charset="0"/>
              </a:rPr>
              <a:t>ОАО "Федеральный центр проектного финансирования"</a:t>
            </a:r>
          </a:p>
        </p:txBody>
      </p:sp>
      <p:sp>
        <p:nvSpPr>
          <p:cNvPr id="7175" name="Номер слайда 14"/>
          <p:cNvSpPr>
            <a:spLocks noGrp="1"/>
          </p:cNvSpPr>
          <p:nvPr>
            <p:ph type="sldNum" sz="quarter" idx="16"/>
          </p:nvPr>
        </p:nvSpPr>
        <p:spPr bwMode="auto">
          <a:solidFill>
            <a:schemeClr val="bg1">
              <a:lumMod val="65000"/>
            </a:schemeClr>
          </a:solidFill>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defRPr/>
            </a:pPr>
            <a:fld id="{FA6AF0AF-E8F7-496C-B6B8-C7C008FF0780}" type="slidenum">
              <a:rPr lang="ru-RU" smtClean="0">
                <a:solidFill>
                  <a:schemeClr val="bg1"/>
                </a:solidFill>
                <a:latin typeface="Verdana" pitchFamily="34" charset="0"/>
              </a:rPr>
              <a:pPr eaLnBrk="1" fontAlgn="base" hangingPunct="1">
                <a:spcBef>
                  <a:spcPct val="0"/>
                </a:spcBef>
                <a:spcAft>
                  <a:spcPct val="0"/>
                </a:spcAft>
                <a:defRPr/>
              </a:pPr>
              <a:t>12</a:t>
            </a:fld>
            <a:endParaRPr lang="ru-RU" dirty="0" smtClean="0">
              <a:solidFill>
                <a:schemeClr val="bg1"/>
              </a:solidFill>
              <a:latin typeface="Verdana" pitchFamily="34" charset="0"/>
            </a:endParaRPr>
          </a:p>
        </p:txBody>
      </p:sp>
      <p:cxnSp>
        <p:nvCxnSpPr>
          <p:cNvPr id="9" name="Прямая соединительная линия 8"/>
          <p:cNvCxnSpPr/>
          <p:nvPr/>
        </p:nvCxnSpPr>
        <p:spPr>
          <a:xfrm>
            <a:off x="1071563" y="6286500"/>
            <a:ext cx="7343775" cy="0"/>
          </a:xfrm>
          <a:prstGeom prst="line">
            <a:avLst/>
          </a:prstGeom>
          <a:ln w="381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Object 6"/>
          <p:cNvGraphicFramePr>
            <a:graphicFrameLocks noChangeAspect="1"/>
          </p:cNvGraphicFramePr>
          <p:nvPr>
            <p:extLst>
              <p:ext uri="{D42A27DB-BD31-4B8C-83A1-F6EECF244321}">
                <p14:modId xmlns:p14="http://schemas.microsoft.com/office/powerpoint/2010/main" val="3768224064"/>
              </p:ext>
            </p:extLst>
          </p:nvPr>
        </p:nvGraphicFramePr>
        <p:xfrm>
          <a:off x="8388530" y="116540"/>
          <a:ext cx="576133" cy="432113"/>
        </p:xfrm>
        <a:graphic>
          <a:graphicData uri="http://schemas.openxmlformats.org/presentationml/2006/ole">
            <mc:AlternateContent xmlns:mc="http://schemas.openxmlformats.org/markup-compatibility/2006">
              <mc:Choice xmlns:v="urn:schemas-microsoft-com:vml" Requires="v">
                <p:oleObj spid="_x0000_s11284" name="CorelDRAW" r:id="rId4" imgW="5435600" imgH="5435600" progId="CorelDRAW.Graphic.13">
                  <p:embed/>
                </p:oleObj>
              </mc:Choice>
              <mc:Fallback>
                <p:oleObj name="CorelDRAW" r:id="rId4" imgW="5435600" imgH="5435600" progId="CorelDRAW.Graphic.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530" y="11654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358475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9" name="Заголовок 1"/>
          <p:cNvSpPr>
            <a:spLocks noGrp="1"/>
          </p:cNvSpPr>
          <p:nvPr>
            <p:ph type="ctrTitle"/>
          </p:nvPr>
        </p:nvSpPr>
        <p:spPr/>
        <p:txBody>
          <a:bodyPr/>
          <a:lstStyle/>
          <a:p>
            <a:r>
              <a:rPr sz="1600" b="1" dirty="0" smtClean="0">
                <a:solidFill>
                  <a:srgbClr val="0070C0"/>
                </a:solidFill>
              </a:rPr>
              <a:t>Стадии подготовки и реализации Проекта</a:t>
            </a:r>
          </a:p>
        </p:txBody>
      </p:sp>
      <p:sp>
        <p:nvSpPr>
          <p:cNvPr id="18" name="Объект 4"/>
          <p:cNvSpPr>
            <a:spLocks noGrp="1"/>
          </p:cNvSpPr>
          <p:nvPr>
            <p:ph idx="14"/>
          </p:nvPr>
        </p:nvSpPr>
        <p:spPr/>
        <p:txBody>
          <a:bodyPr>
            <a:noAutofit/>
          </a:bodyPr>
          <a:lstStyle/>
          <a:p>
            <a:pPr marL="0" lvl="1" indent="0">
              <a:buClr>
                <a:srgbClr val="0056A4"/>
              </a:buClr>
              <a:buNone/>
            </a:pPr>
            <a:r>
              <a:rPr lang="ru-RU" sz="1300" b="1" dirty="0" smtClean="0">
                <a:solidFill>
                  <a:srgbClr val="0070C0"/>
                </a:solidFill>
              </a:rPr>
              <a:t>Подготовительная стадия</a:t>
            </a:r>
            <a:endParaRPr lang="ru-RU" sz="1300" dirty="0"/>
          </a:p>
          <a:p>
            <a:pPr marL="180975" lvl="1">
              <a:buClr>
                <a:srgbClr val="0056A4"/>
              </a:buClr>
              <a:buFont typeface="Wingdings" pitchFamily="2" charset="2"/>
              <a:buChar char="§"/>
            </a:pPr>
            <a:r>
              <a:rPr lang="ru-RU" sz="1300" dirty="0" smtClean="0"/>
              <a:t>Разработка </a:t>
            </a:r>
            <a:r>
              <a:rPr lang="ru-RU" sz="1300" dirty="0"/>
              <a:t>юридической и финансовой моделей реализации Проекта, подготовка конкурсной и контрактной документации, проведение </a:t>
            </a:r>
            <a:r>
              <a:rPr lang="ru-RU" sz="1300" dirty="0" smtClean="0"/>
              <a:t>конкурса</a:t>
            </a:r>
            <a:endParaRPr lang="ru-RU" sz="1300" dirty="0"/>
          </a:p>
          <a:p>
            <a:pPr marL="0" lvl="1" indent="0">
              <a:buClr>
                <a:srgbClr val="0056A4"/>
              </a:buClr>
              <a:buNone/>
            </a:pPr>
            <a:r>
              <a:rPr lang="ru-RU" sz="1300" b="1" dirty="0" smtClean="0">
                <a:solidFill>
                  <a:srgbClr val="0070C0"/>
                </a:solidFill>
              </a:rPr>
              <a:t>Инвестиционная стадия</a:t>
            </a:r>
            <a:endParaRPr lang="ru-RU" sz="1300" b="1" dirty="0">
              <a:solidFill>
                <a:srgbClr val="0070C0"/>
              </a:solidFill>
            </a:endParaRPr>
          </a:p>
          <a:p>
            <a:pPr marL="0" lvl="1" indent="0">
              <a:buClr>
                <a:srgbClr val="0056A4"/>
              </a:buClr>
              <a:buNone/>
            </a:pPr>
            <a:r>
              <a:rPr lang="ru-RU" sz="1300" i="1" dirty="0" smtClean="0">
                <a:solidFill>
                  <a:srgbClr val="0070C0"/>
                </a:solidFill>
              </a:rPr>
              <a:t>Этап </a:t>
            </a:r>
            <a:r>
              <a:rPr lang="ru-RU" sz="1300" i="1" dirty="0">
                <a:solidFill>
                  <a:srgbClr val="0070C0"/>
                </a:solidFill>
              </a:rPr>
              <a:t>1. 2015-2018 </a:t>
            </a:r>
            <a:r>
              <a:rPr lang="ru-RU" sz="1300" i="1" dirty="0" smtClean="0">
                <a:solidFill>
                  <a:srgbClr val="0070C0"/>
                </a:solidFill>
              </a:rPr>
              <a:t>гг.: </a:t>
            </a:r>
            <a:endParaRPr lang="ru-RU" sz="1300" i="1" dirty="0">
              <a:solidFill>
                <a:srgbClr val="0070C0"/>
              </a:solidFill>
            </a:endParaRPr>
          </a:p>
          <a:p>
            <a:pPr marL="962025" lvl="2">
              <a:buClr>
                <a:srgbClr val="0056A4"/>
              </a:buClr>
              <a:buFont typeface="Wingdings" pitchFamily="2" charset="2"/>
              <a:buChar char="§"/>
            </a:pPr>
            <a:r>
              <a:rPr lang="ru-RU" sz="1300" dirty="0" smtClean="0"/>
              <a:t>выполнение строительно-монтажных работ по </a:t>
            </a:r>
            <a:r>
              <a:rPr lang="ru-RU" sz="1300" dirty="0"/>
              <a:t>созданию </a:t>
            </a:r>
            <a:r>
              <a:rPr lang="ru-RU" sz="1300" dirty="0" smtClean="0"/>
              <a:t>инженерных коммуникаций</a:t>
            </a:r>
          </a:p>
          <a:p>
            <a:pPr marL="962025" lvl="2">
              <a:buClr>
                <a:srgbClr val="0056A4"/>
              </a:buClr>
              <a:buFont typeface="Wingdings" pitchFamily="2" charset="2"/>
              <a:buChar char="§"/>
            </a:pPr>
            <a:r>
              <a:rPr lang="ru-RU" sz="1300" dirty="0" smtClean="0"/>
              <a:t>внутренний </a:t>
            </a:r>
            <a:r>
              <a:rPr lang="ru-RU" sz="1300" dirty="0"/>
              <a:t>и внешний капитальный ремонт стен, полов, фасадов, реконструкция части площадей</a:t>
            </a:r>
          </a:p>
          <a:p>
            <a:pPr marL="962025" lvl="2">
              <a:buClr>
                <a:srgbClr val="0056A4"/>
              </a:buClr>
              <a:buFont typeface="Wingdings" pitchFamily="2" charset="2"/>
              <a:buChar char="§"/>
            </a:pPr>
            <a:r>
              <a:rPr lang="ru-RU" sz="1300" dirty="0"/>
              <a:t>оснащение производств в рамках направлений деятельности Медицинского парка на </a:t>
            </a:r>
            <a:r>
              <a:rPr lang="ru-RU" sz="1300" dirty="0" err="1"/>
              <a:t>отреконструированной</a:t>
            </a:r>
            <a:r>
              <a:rPr lang="ru-RU" sz="1300" dirty="0"/>
              <a:t> площади</a:t>
            </a:r>
          </a:p>
          <a:p>
            <a:pPr marL="0" lvl="1" indent="0">
              <a:buClr>
                <a:srgbClr val="0056A4"/>
              </a:buClr>
              <a:buNone/>
            </a:pPr>
            <a:r>
              <a:rPr lang="ru-RU" sz="1300" i="1" dirty="0" smtClean="0">
                <a:solidFill>
                  <a:srgbClr val="0070C0"/>
                </a:solidFill>
              </a:rPr>
              <a:t>Этап </a:t>
            </a:r>
            <a:r>
              <a:rPr lang="ru-RU" sz="1300" i="1" dirty="0">
                <a:solidFill>
                  <a:srgbClr val="0070C0"/>
                </a:solidFill>
              </a:rPr>
              <a:t>2. </a:t>
            </a:r>
            <a:r>
              <a:rPr lang="ru-RU" sz="1300" i="1" dirty="0" smtClean="0">
                <a:solidFill>
                  <a:srgbClr val="0070C0"/>
                </a:solidFill>
              </a:rPr>
              <a:t>2018-2019 </a:t>
            </a:r>
            <a:r>
              <a:rPr lang="ru-RU" sz="1300" i="1" dirty="0">
                <a:solidFill>
                  <a:srgbClr val="0070C0"/>
                </a:solidFill>
              </a:rPr>
              <a:t>гг. (при расчетах не учитывался)</a:t>
            </a:r>
          </a:p>
          <a:p>
            <a:pPr marL="180975" lvl="1">
              <a:buClr>
                <a:srgbClr val="0056A4"/>
              </a:buClr>
              <a:buFont typeface="Wingdings" pitchFamily="2" charset="2"/>
              <a:buChar char="§"/>
            </a:pPr>
            <a:r>
              <a:rPr lang="ru-RU" sz="1300" dirty="0" smtClean="0"/>
              <a:t>Расширение </a:t>
            </a:r>
            <a:r>
              <a:rPr lang="ru-RU" sz="1300" dirty="0"/>
              <a:t>производственных площадей в области регенеративной медицины, организация производства медицинских изделий на основе 3D технологий, создание сервисных площадей, реконструкция объекта  в той части площадей, которые  необходимы  для запуска  всего комплекса производств на </a:t>
            </a:r>
            <a:r>
              <a:rPr lang="ru-RU" sz="1300" dirty="0" smtClean="0"/>
              <a:t>объекте</a:t>
            </a:r>
            <a:endParaRPr lang="ru-RU" sz="1300" dirty="0"/>
          </a:p>
          <a:p>
            <a:pPr marL="0" lvl="1" indent="0">
              <a:buClr>
                <a:srgbClr val="0056A4"/>
              </a:buClr>
              <a:buNone/>
            </a:pPr>
            <a:r>
              <a:rPr lang="ru-RU" sz="1300" b="1" dirty="0" smtClean="0">
                <a:solidFill>
                  <a:srgbClr val="0070C0"/>
                </a:solidFill>
              </a:rPr>
              <a:t>Эксплуатационная стадия</a:t>
            </a:r>
          </a:p>
          <a:p>
            <a:pPr marL="180975" lvl="1">
              <a:buClr>
                <a:srgbClr val="0056A4"/>
              </a:buClr>
              <a:buFont typeface="Wingdings" pitchFamily="2" charset="2"/>
              <a:buChar char="§"/>
            </a:pPr>
            <a:r>
              <a:rPr lang="ru-RU" sz="1300" dirty="0"/>
              <a:t>Функционирование Медицинского парка: организация производств и изготовление медицинских изделий и лекарственных средств, включая: производство и изготовление медицинских изделий с использованием имеющихся разработок (объектов интеллектуальной собственности), разработка новых медицинских изделий и лекарственных средств в области травматологии, ортопедии, нейрохирургии и других сферах медицинской деятельности</a:t>
            </a:r>
          </a:p>
          <a:p>
            <a:pPr marL="0" lvl="1" indent="0">
              <a:buClr>
                <a:srgbClr val="0056A4"/>
              </a:buClr>
              <a:buNone/>
            </a:pPr>
            <a:r>
              <a:rPr lang="ru-RU" sz="1300" b="1" dirty="0" smtClean="0">
                <a:solidFill>
                  <a:srgbClr val="0070C0"/>
                </a:solidFill>
              </a:rPr>
              <a:t>Общий </a:t>
            </a:r>
            <a:r>
              <a:rPr lang="ru-RU" sz="1300" b="1" dirty="0">
                <a:solidFill>
                  <a:srgbClr val="0070C0"/>
                </a:solidFill>
              </a:rPr>
              <a:t>объем инвестиций</a:t>
            </a:r>
          </a:p>
          <a:p>
            <a:pPr marL="180975" lvl="1">
              <a:spcBef>
                <a:spcPts val="300"/>
              </a:spcBef>
              <a:buClr>
                <a:srgbClr val="0056A4"/>
              </a:buClr>
              <a:buFont typeface="Wingdings" pitchFamily="2" charset="2"/>
              <a:buChar char="§"/>
            </a:pPr>
            <a:r>
              <a:rPr lang="ru-RU" sz="1300" dirty="0" smtClean="0"/>
              <a:t>685 </a:t>
            </a:r>
            <a:r>
              <a:rPr lang="ru-RU" sz="1300" dirty="0"/>
              <a:t>млн. руб. с учетом НДС в ценах 2015 г. </a:t>
            </a:r>
          </a:p>
          <a:p>
            <a:pPr marL="180975" lvl="1">
              <a:spcBef>
                <a:spcPts val="600"/>
              </a:spcBef>
              <a:buClr>
                <a:srgbClr val="0056A4"/>
              </a:buClr>
              <a:buFont typeface="Wingdings" pitchFamily="2" charset="2"/>
              <a:buChar char="§"/>
            </a:pPr>
            <a:endParaRPr lang="ru-RU" sz="1300" dirty="0"/>
          </a:p>
        </p:txBody>
      </p:sp>
      <p:sp>
        <p:nvSpPr>
          <p:cNvPr id="13336" name="Нижний колонтитул 11"/>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ru-RU" dirty="0" smtClean="0">
                <a:solidFill>
                  <a:srgbClr val="898989"/>
                </a:solidFill>
                <a:cs typeface="Arial" charset="0"/>
              </a:rPr>
              <a:t>ОАО "Федеральный центр проектного финансирования"</a:t>
            </a:r>
          </a:p>
        </p:txBody>
      </p:sp>
      <p:sp>
        <p:nvSpPr>
          <p:cNvPr id="7175" name="Номер слайда 14"/>
          <p:cNvSpPr>
            <a:spLocks noGrp="1"/>
          </p:cNvSpPr>
          <p:nvPr>
            <p:ph type="sldNum" sz="quarter" idx="16"/>
          </p:nvPr>
        </p:nvSpPr>
        <p:spPr bwMode="auto">
          <a:solidFill>
            <a:schemeClr val="bg1">
              <a:lumMod val="65000"/>
            </a:schemeClr>
          </a:solidFill>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defRPr/>
            </a:pPr>
            <a:fld id="{FA6AF0AF-E8F7-496C-B6B8-C7C008FF0780}" type="slidenum">
              <a:rPr lang="ru-RU" smtClean="0">
                <a:solidFill>
                  <a:schemeClr val="bg1"/>
                </a:solidFill>
                <a:latin typeface="Verdana" pitchFamily="34" charset="0"/>
              </a:rPr>
              <a:pPr eaLnBrk="1" fontAlgn="base" hangingPunct="1">
                <a:spcBef>
                  <a:spcPct val="0"/>
                </a:spcBef>
                <a:spcAft>
                  <a:spcPct val="0"/>
                </a:spcAft>
                <a:defRPr/>
              </a:pPr>
              <a:t>13</a:t>
            </a:fld>
            <a:endParaRPr lang="ru-RU" dirty="0" smtClean="0">
              <a:solidFill>
                <a:schemeClr val="bg1"/>
              </a:solidFill>
              <a:latin typeface="Verdana" pitchFamily="34" charset="0"/>
            </a:endParaRPr>
          </a:p>
        </p:txBody>
      </p:sp>
      <p:cxnSp>
        <p:nvCxnSpPr>
          <p:cNvPr id="9" name="Прямая соединительная линия 8"/>
          <p:cNvCxnSpPr/>
          <p:nvPr/>
        </p:nvCxnSpPr>
        <p:spPr>
          <a:xfrm>
            <a:off x="1071563" y="6286500"/>
            <a:ext cx="7343775" cy="0"/>
          </a:xfrm>
          <a:prstGeom prst="line">
            <a:avLst/>
          </a:prstGeom>
          <a:ln w="381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Object 6"/>
          <p:cNvGraphicFramePr>
            <a:graphicFrameLocks noChangeAspect="1"/>
          </p:cNvGraphicFramePr>
          <p:nvPr>
            <p:extLst>
              <p:ext uri="{D42A27DB-BD31-4B8C-83A1-F6EECF244321}">
                <p14:modId xmlns:p14="http://schemas.microsoft.com/office/powerpoint/2010/main" val="3768224064"/>
              </p:ext>
            </p:extLst>
          </p:nvPr>
        </p:nvGraphicFramePr>
        <p:xfrm>
          <a:off x="8388530" y="116540"/>
          <a:ext cx="576133" cy="432113"/>
        </p:xfrm>
        <a:graphic>
          <a:graphicData uri="http://schemas.openxmlformats.org/presentationml/2006/ole">
            <mc:AlternateContent xmlns:mc="http://schemas.openxmlformats.org/markup-compatibility/2006">
              <mc:Choice xmlns:v="urn:schemas-microsoft-com:vml" Requires="v">
                <p:oleObj spid="_x0000_s12308" name="CorelDRAW" r:id="rId5" imgW="5435600" imgH="5435600" progId="CorelDRAW.Graphic.13">
                  <p:embed/>
                </p:oleObj>
              </mc:Choice>
              <mc:Fallback>
                <p:oleObj name="CorelDRAW" r:id="rId5" imgW="5435600" imgH="5435600" progId="CorelDRAW.Graphic.1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530" y="11654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28338355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z="1600" b="1" dirty="0">
                <a:solidFill>
                  <a:srgbClr val="0070C0"/>
                </a:solidFill>
              </a:rPr>
              <a:t>Имущественная база для реализации Проекта</a:t>
            </a:r>
          </a:p>
        </p:txBody>
      </p:sp>
      <p:sp>
        <p:nvSpPr>
          <p:cNvPr id="4" name="Нижний колонтитул 3"/>
          <p:cNvSpPr>
            <a:spLocks noGrp="1"/>
          </p:cNvSpPr>
          <p:nvPr>
            <p:ph type="ftr" sz="quarter" idx="15"/>
          </p:nvPr>
        </p:nvSpPr>
        <p:spPr/>
        <p:txBody>
          <a:bodyPr/>
          <a:lstStyle/>
          <a:p>
            <a:pPr>
              <a:defRPr/>
            </a:pPr>
            <a:r>
              <a:rPr lang="ru-RU" smtClean="0"/>
              <a:t>ОАО "Федеральный центр проектного финансирования"</a:t>
            </a:r>
            <a:endParaRPr lang="ru-RU"/>
          </a:p>
        </p:txBody>
      </p:sp>
      <p:sp>
        <p:nvSpPr>
          <p:cNvPr id="5" name="Номер слайда 4"/>
          <p:cNvSpPr>
            <a:spLocks noGrp="1"/>
          </p:cNvSpPr>
          <p:nvPr>
            <p:ph type="sldNum" sz="quarter" idx="16"/>
          </p:nvPr>
        </p:nvSpPr>
        <p:spPr/>
        <p:txBody>
          <a:bodyPr/>
          <a:lstStyle/>
          <a:p>
            <a:pPr>
              <a:defRPr/>
            </a:pPr>
            <a:fld id="{13178AE9-5A91-4214-8B9C-C4CABEEB0DE0}" type="slidenum">
              <a:rPr lang="ru-RU" smtClean="0"/>
              <a:pPr>
                <a:defRPr/>
              </a:pPr>
              <a:t>14</a:t>
            </a:fld>
            <a:endParaRPr lang="ru-RU"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00" y="2852920"/>
            <a:ext cx="4428000" cy="3435635"/>
          </a:xfrm>
          <a:prstGeom prst="rect">
            <a:avLst/>
          </a:prstGeom>
          <a:noFill/>
          <a:ln w="9525">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Прямая со стрелкой 10"/>
          <p:cNvCxnSpPr/>
          <p:nvPr/>
        </p:nvCxnSpPr>
        <p:spPr>
          <a:xfrm flipH="1">
            <a:off x="4067930" y="4437140"/>
            <a:ext cx="1872260" cy="1584220"/>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4099" name="Picture 3" descr="IMG_51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42" y="2889770"/>
            <a:ext cx="1945465" cy="129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1" name="Picture 5" descr="IMG_514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300" y="4918223"/>
            <a:ext cx="1980000" cy="13191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0" name="Picture 4" descr="IMG_513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2150" y="3980763"/>
            <a:ext cx="1980000" cy="13204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51400" y="836640"/>
            <a:ext cx="8497180" cy="1969770"/>
          </a:xfrm>
          <a:prstGeom prst="rect">
            <a:avLst/>
          </a:prstGeom>
          <a:noFill/>
        </p:spPr>
        <p:txBody>
          <a:bodyPr wrap="square" rtlCol="0">
            <a:spAutoFit/>
          </a:bodyPr>
          <a:lstStyle/>
          <a:p>
            <a:pPr marL="0" lvl="1" eaLnBrk="0" hangingPunct="0">
              <a:spcBef>
                <a:spcPct val="20000"/>
              </a:spcBef>
              <a:buClr>
                <a:srgbClr val="0056A4"/>
              </a:buClr>
            </a:pPr>
            <a:r>
              <a:rPr lang="ru-RU" sz="1200" b="1" dirty="0">
                <a:solidFill>
                  <a:srgbClr val="0070C0"/>
                </a:solidFill>
                <a:latin typeface="Tahoma" pitchFamily="34" charset="0"/>
                <a:ea typeface="Tahoma" pitchFamily="34" charset="0"/>
                <a:cs typeface="Tahoma" pitchFamily="34" charset="0"/>
              </a:rPr>
              <a:t>Объект </a:t>
            </a:r>
          </a:p>
          <a:p>
            <a:pPr marL="180975" lvl="1" indent="-180975" eaLnBrk="0" hangingPunct="0">
              <a:spcBef>
                <a:spcPts val="0"/>
              </a:spcBef>
              <a:spcAft>
                <a:spcPts val="0"/>
              </a:spcAft>
              <a:buClr>
                <a:srgbClr val="0056A4"/>
              </a:buClr>
              <a:buFont typeface="Wingdings" pitchFamily="2" charset="2"/>
              <a:buChar char="§"/>
            </a:pPr>
            <a:r>
              <a:rPr lang="ru-RU" sz="1100" dirty="0" smtClean="0">
                <a:solidFill>
                  <a:schemeClr val="tx1">
                    <a:lumMod val="65000"/>
                    <a:lumOff val="35000"/>
                  </a:schemeClr>
                </a:solidFill>
                <a:latin typeface="Tahoma" pitchFamily="34" charset="0"/>
                <a:ea typeface="Tahoma" pitchFamily="34" charset="0"/>
                <a:cs typeface="Tahoma" pitchFamily="34" charset="0"/>
              </a:rPr>
              <a:t>располагается </a:t>
            </a:r>
            <a:r>
              <a:rPr lang="ru-RU" sz="1100" dirty="0">
                <a:solidFill>
                  <a:schemeClr val="tx1">
                    <a:lumMod val="65000"/>
                    <a:lumOff val="35000"/>
                  </a:schemeClr>
                </a:solidFill>
                <a:latin typeface="Tahoma" pitchFamily="34" charset="0"/>
                <a:ea typeface="Tahoma" pitchFamily="34" charset="0"/>
                <a:cs typeface="Tahoma" pitchFamily="34" charset="0"/>
              </a:rPr>
              <a:t>по адресу </a:t>
            </a:r>
            <a:r>
              <a:rPr lang="ru-RU" sz="1100" dirty="0" smtClean="0">
                <a:solidFill>
                  <a:schemeClr val="tx1">
                    <a:lumMod val="65000"/>
                    <a:lumOff val="35000"/>
                  </a:schemeClr>
                </a:solidFill>
                <a:latin typeface="Tahoma" pitchFamily="34" charset="0"/>
                <a:ea typeface="Tahoma" pitchFamily="34" charset="0"/>
                <a:cs typeface="Tahoma" pitchFamily="34" charset="0"/>
              </a:rPr>
              <a:t>г. Новосибирск, ул</a:t>
            </a:r>
            <a:r>
              <a:rPr lang="ru-RU" sz="1100" dirty="0">
                <a:solidFill>
                  <a:schemeClr val="tx1">
                    <a:lumMod val="65000"/>
                    <a:lumOff val="35000"/>
                  </a:schemeClr>
                </a:solidFill>
                <a:latin typeface="Tahoma" pitchFamily="34" charset="0"/>
                <a:ea typeface="Tahoma" pitchFamily="34" charset="0"/>
                <a:cs typeface="Tahoma" pitchFamily="34" charset="0"/>
              </a:rPr>
              <a:t>. Одоевского, д.3 </a:t>
            </a:r>
            <a:endParaRPr lang="ru-RU" sz="1100" dirty="0" smtClean="0">
              <a:solidFill>
                <a:schemeClr val="tx1">
                  <a:lumMod val="65000"/>
                  <a:lumOff val="35000"/>
                </a:schemeClr>
              </a:solidFill>
              <a:latin typeface="Tahoma" pitchFamily="34" charset="0"/>
              <a:ea typeface="Tahoma" pitchFamily="34" charset="0"/>
              <a:cs typeface="Tahoma" pitchFamily="34" charset="0"/>
            </a:endParaRPr>
          </a:p>
          <a:p>
            <a:pPr marL="180975" lvl="1" indent="-180975" eaLnBrk="0" hangingPunct="0">
              <a:spcBef>
                <a:spcPts val="0"/>
              </a:spcBef>
              <a:spcAft>
                <a:spcPts val="0"/>
              </a:spcAft>
              <a:buClr>
                <a:srgbClr val="0056A4"/>
              </a:buClr>
              <a:buFont typeface="Wingdings" pitchFamily="2" charset="2"/>
              <a:buChar char="§"/>
            </a:pPr>
            <a:r>
              <a:rPr lang="ru-RU" sz="1100" dirty="0" smtClean="0">
                <a:solidFill>
                  <a:schemeClr val="tx1">
                    <a:lumMod val="65000"/>
                    <a:lumOff val="35000"/>
                  </a:schemeClr>
                </a:solidFill>
                <a:latin typeface="Tahoma" pitchFamily="34" charset="0"/>
                <a:ea typeface="Tahoma" pitchFamily="34" charset="0"/>
                <a:cs typeface="Tahoma" pitchFamily="34" charset="0"/>
              </a:rPr>
              <a:t>представляет </a:t>
            </a:r>
            <a:r>
              <a:rPr lang="ru-RU" sz="1100" dirty="0">
                <a:solidFill>
                  <a:schemeClr val="tx1">
                    <a:lumMod val="65000"/>
                    <a:lumOff val="35000"/>
                  </a:schemeClr>
                </a:solidFill>
                <a:latin typeface="Tahoma" pitchFamily="34" charset="0"/>
                <a:ea typeface="Tahoma" pitchFamily="34" charset="0"/>
                <a:cs typeface="Tahoma" pitchFamily="34" charset="0"/>
              </a:rPr>
              <a:t>собой имущественный комплекс, в который входит нежилое здание, фактически представляющее собой три здания, соединенные между собой </a:t>
            </a:r>
            <a:r>
              <a:rPr lang="ru-RU" sz="1100" dirty="0" smtClean="0">
                <a:solidFill>
                  <a:schemeClr val="tx1">
                    <a:lumMod val="65000"/>
                    <a:lumOff val="35000"/>
                  </a:schemeClr>
                </a:solidFill>
                <a:latin typeface="Tahoma" pitchFamily="34" charset="0"/>
                <a:ea typeface="Tahoma" pitchFamily="34" charset="0"/>
                <a:cs typeface="Tahoma" pitchFamily="34" charset="0"/>
              </a:rPr>
              <a:t>переходами</a:t>
            </a:r>
          </a:p>
          <a:p>
            <a:pPr marL="180975" lvl="1" indent="-180975" eaLnBrk="0" hangingPunct="0">
              <a:spcBef>
                <a:spcPts val="0"/>
              </a:spcBef>
              <a:spcAft>
                <a:spcPts val="0"/>
              </a:spcAft>
              <a:buClr>
                <a:srgbClr val="0056A4"/>
              </a:buClr>
              <a:buFont typeface="Wingdings" pitchFamily="2" charset="2"/>
              <a:buChar char="§"/>
            </a:pPr>
            <a:r>
              <a:rPr lang="ru-RU" sz="1100" dirty="0" smtClean="0">
                <a:solidFill>
                  <a:schemeClr val="tx1">
                    <a:lumMod val="65000"/>
                    <a:lumOff val="35000"/>
                  </a:schemeClr>
                </a:solidFill>
                <a:latin typeface="Tahoma" pitchFamily="34" charset="0"/>
                <a:ea typeface="Tahoma" pitchFamily="34" charset="0"/>
                <a:cs typeface="Tahoma" pitchFamily="34" charset="0"/>
              </a:rPr>
              <a:t>введен </a:t>
            </a:r>
            <a:r>
              <a:rPr lang="ru-RU" sz="1100" dirty="0">
                <a:solidFill>
                  <a:schemeClr val="tx1">
                    <a:lumMod val="65000"/>
                    <a:lumOff val="35000"/>
                  </a:schemeClr>
                </a:solidFill>
                <a:latin typeface="Tahoma" pitchFamily="34" charset="0"/>
                <a:ea typeface="Tahoma" pitchFamily="34" charset="0"/>
                <a:cs typeface="Tahoma" pitchFamily="34" charset="0"/>
              </a:rPr>
              <a:t>в эксплуатацию в 1980 г., </a:t>
            </a:r>
            <a:r>
              <a:rPr lang="ru-RU" sz="1100" dirty="0" smtClean="0">
                <a:solidFill>
                  <a:schemeClr val="tx1">
                    <a:lumMod val="65000"/>
                    <a:lumOff val="35000"/>
                  </a:schemeClr>
                </a:solidFill>
                <a:latin typeface="Tahoma" pitchFamily="34" charset="0"/>
                <a:ea typeface="Tahoma" pitchFamily="34" charset="0"/>
                <a:cs typeface="Tahoma" pitchFamily="34" charset="0"/>
              </a:rPr>
              <a:t>первоначальная стоимость Объекта составляет 31 290 802,48 руб., остаточная стоимость объекта составляет 0 руб</a:t>
            </a:r>
            <a:r>
              <a:rPr lang="ru-RU" sz="1100" dirty="0">
                <a:solidFill>
                  <a:schemeClr val="tx1">
                    <a:lumMod val="65000"/>
                    <a:lumOff val="35000"/>
                  </a:schemeClr>
                </a:solidFill>
                <a:latin typeface="Tahoma" pitchFamily="34" charset="0"/>
                <a:ea typeface="Tahoma" pitchFamily="34" charset="0"/>
                <a:cs typeface="Tahoma" pitchFamily="34" charset="0"/>
              </a:rPr>
              <a:t>. по состоянию на 20 августа 2014 г.</a:t>
            </a:r>
            <a:endParaRPr lang="ru-RU" sz="1100" dirty="0" smtClean="0">
              <a:solidFill>
                <a:schemeClr val="tx1">
                  <a:lumMod val="65000"/>
                  <a:lumOff val="35000"/>
                </a:schemeClr>
              </a:solidFill>
              <a:latin typeface="Tahoma" pitchFamily="34" charset="0"/>
              <a:ea typeface="Tahoma" pitchFamily="34" charset="0"/>
              <a:cs typeface="Tahoma" pitchFamily="34" charset="0"/>
            </a:endParaRPr>
          </a:p>
          <a:p>
            <a:pPr marL="180975" lvl="1" indent="-180975" eaLnBrk="0" hangingPunct="0">
              <a:spcBef>
                <a:spcPts val="0"/>
              </a:spcBef>
              <a:spcAft>
                <a:spcPts val="0"/>
              </a:spcAft>
              <a:buClr>
                <a:srgbClr val="0056A4"/>
              </a:buClr>
              <a:buFont typeface="Wingdings" pitchFamily="2" charset="2"/>
              <a:buChar char="§"/>
            </a:pPr>
            <a:r>
              <a:rPr lang="ru-RU" sz="1100" dirty="0" smtClean="0">
                <a:solidFill>
                  <a:schemeClr val="tx1">
                    <a:lumMod val="65000"/>
                    <a:lumOff val="35000"/>
                  </a:schemeClr>
                </a:solidFill>
                <a:latin typeface="Tahoma" pitchFamily="34" charset="0"/>
                <a:ea typeface="Tahoma" pitchFamily="34" charset="0"/>
                <a:cs typeface="Tahoma" pitchFamily="34" charset="0"/>
              </a:rPr>
              <a:t>находится </a:t>
            </a:r>
            <a:r>
              <a:rPr lang="ru-RU" sz="1100" dirty="0">
                <a:solidFill>
                  <a:schemeClr val="tx1">
                    <a:lumMod val="65000"/>
                    <a:lumOff val="35000"/>
                  </a:schemeClr>
                </a:solidFill>
                <a:latin typeface="Tahoma" pitchFamily="34" charset="0"/>
                <a:ea typeface="Tahoma" pitchFamily="34" charset="0"/>
                <a:cs typeface="Tahoma" pitchFamily="34" charset="0"/>
              </a:rPr>
              <a:t>в федеральной собственности и </a:t>
            </a:r>
            <a:r>
              <a:rPr lang="ru-RU" sz="1100" dirty="0" smtClean="0">
                <a:solidFill>
                  <a:schemeClr val="tx1">
                    <a:lumMod val="65000"/>
                    <a:lumOff val="35000"/>
                  </a:schemeClr>
                </a:solidFill>
                <a:latin typeface="Tahoma" pitchFamily="34" charset="0"/>
                <a:ea typeface="Tahoma" pitchFamily="34" charset="0"/>
                <a:cs typeface="Tahoma" pitchFamily="34" charset="0"/>
              </a:rPr>
              <a:t>закреплен </a:t>
            </a:r>
            <a:r>
              <a:rPr lang="ru-RU" sz="1100" dirty="0">
                <a:solidFill>
                  <a:schemeClr val="tx1">
                    <a:lumMod val="65000"/>
                    <a:lumOff val="35000"/>
                  </a:schemeClr>
                </a:solidFill>
                <a:latin typeface="Tahoma" pitchFamily="34" charset="0"/>
                <a:ea typeface="Tahoma" pitchFamily="34" charset="0"/>
                <a:cs typeface="Tahoma" pitchFamily="34" charset="0"/>
              </a:rPr>
              <a:t>за ФГБУ Новосибирский </a:t>
            </a:r>
            <a:r>
              <a:rPr lang="ru-RU" sz="1100" dirty="0" smtClean="0">
                <a:solidFill>
                  <a:schemeClr val="tx1">
                    <a:lumMod val="65000"/>
                    <a:lumOff val="35000"/>
                  </a:schemeClr>
                </a:solidFill>
                <a:latin typeface="Tahoma" pitchFamily="34" charset="0"/>
                <a:ea typeface="Tahoma" pitchFamily="34" charset="0"/>
                <a:cs typeface="Tahoma" pitchFamily="34" charset="0"/>
              </a:rPr>
              <a:t>НИИТО им. </a:t>
            </a:r>
            <a:r>
              <a:rPr lang="ru-RU" sz="1100" dirty="0">
                <a:solidFill>
                  <a:schemeClr val="tx1">
                    <a:lumMod val="65000"/>
                    <a:lumOff val="35000"/>
                  </a:schemeClr>
                </a:solidFill>
                <a:latin typeface="Tahoma" pitchFamily="34" charset="0"/>
                <a:ea typeface="Tahoma" pitchFamily="34" charset="0"/>
                <a:cs typeface="Tahoma" pitchFamily="34" charset="0"/>
              </a:rPr>
              <a:t>Я. Л.</a:t>
            </a:r>
            <a:r>
              <a:rPr lang="ru-RU" sz="1100" dirty="0"/>
              <a:t> </a:t>
            </a:r>
            <a:r>
              <a:rPr lang="ru-RU" sz="1100" dirty="0" err="1" smtClean="0">
                <a:solidFill>
                  <a:schemeClr val="tx1">
                    <a:lumMod val="65000"/>
                    <a:lumOff val="35000"/>
                  </a:schemeClr>
                </a:solidFill>
                <a:latin typeface="Tahoma" pitchFamily="34" charset="0"/>
                <a:ea typeface="Tahoma" pitchFamily="34" charset="0"/>
                <a:cs typeface="Tahoma" pitchFamily="34" charset="0"/>
              </a:rPr>
              <a:t>Цивьяна</a:t>
            </a:r>
            <a:r>
              <a:rPr lang="ru-RU" sz="1100" dirty="0" smtClean="0">
                <a:solidFill>
                  <a:schemeClr val="tx1">
                    <a:lumMod val="65000"/>
                    <a:lumOff val="35000"/>
                  </a:schemeClr>
                </a:solidFill>
                <a:latin typeface="Tahoma" pitchFamily="34" charset="0"/>
                <a:ea typeface="Tahoma" pitchFamily="34" charset="0"/>
                <a:cs typeface="Tahoma" pitchFamily="34" charset="0"/>
              </a:rPr>
              <a:t> на </a:t>
            </a:r>
            <a:r>
              <a:rPr lang="ru-RU" sz="1100" dirty="0">
                <a:solidFill>
                  <a:schemeClr val="tx1">
                    <a:lumMod val="65000"/>
                    <a:lumOff val="35000"/>
                  </a:schemeClr>
                </a:solidFill>
                <a:latin typeface="Tahoma" pitchFamily="34" charset="0"/>
                <a:ea typeface="Tahoma" pitchFamily="34" charset="0"/>
                <a:cs typeface="Tahoma" pitchFamily="34" charset="0"/>
              </a:rPr>
              <a:t>праве оперативного </a:t>
            </a:r>
            <a:r>
              <a:rPr lang="ru-RU" sz="1100" dirty="0" smtClean="0">
                <a:solidFill>
                  <a:schemeClr val="tx1">
                    <a:lumMod val="65000"/>
                    <a:lumOff val="35000"/>
                  </a:schemeClr>
                </a:solidFill>
                <a:latin typeface="Tahoma" pitchFamily="34" charset="0"/>
                <a:ea typeface="Tahoma" pitchFamily="34" charset="0"/>
                <a:cs typeface="Tahoma" pitchFamily="34" charset="0"/>
              </a:rPr>
              <a:t>управления</a:t>
            </a:r>
          </a:p>
          <a:p>
            <a:pPr marL="180975" lvl="1" indent="-180975" eaLnBrk="0" hangingPunct="0">
              <a:spcBef>
                <a:spcPts val="0"/>
              </a:spcBef>
              <a:spcAft>
                <a:spcPts val="0"/>
              </a:spcAft>
              <a:buClr>
                <a:srgbClr val="0056A4"/>
              </a:buClr>
              <a:buFont typeface="Wingdings" pitchFamily="2" charset="2"/>
              <a:buChar char="§"/>
            </a:pPr>
            <a:r>
              <a:rPr lang="ru-RU" sz="1100" dirty="0" smtClean="0">
                <a:solidFill>
                  <a:schemeClr val="tx1">
                    <a:lumMod val="65000"/>
                    <a:lumOff val="35000"/>
                  </a:schemeClr>
                </a:solidFill>
                <a:latin typeface="Tahoma" pitchFamily="34" charset="0"/>
                <a:ea typeface="Tahoma" pitchFamily="34" charset="0"/>
                <a:cs typeface="Tahoma" pitchFamily="34" charset="0"/>
              </a:rPr>
              <a:t>в </a:t>
            </a:r>
            <a:r>
              <a:rPr lang="ru-RU" sz="1100" dirty="0">
                <a:solidFill>
                  <a:schemeClr val="tx1">
                    <a:lumMod val="65000"/>
                    <a:lumOff val="35000"/>
                  </a:schemeClr>
                </a:solidFill>
                <a:latin typeface="Tahoma" pitchFamily="34" charset="0"/>
                <a:ea typeface="Tahoma" pitchFamily="34" charset="0"/>
                <a:cs typeface="Tahoma" pitchFamily="34" charset="0"/>
              </a:rPr>
              <a:t>настоящее время не </a:t>
            </a:r>
            <a:r>
              <a:rPr lang="ru-RU" sz="1100" dirty="0" smtClean="0">
                <a:solidFill>
                  <a:schemeClr val="tx1">
                    <a:lumMod val="65000"/>
                    <a:lumOff val="35000"/>
                  </a:schemeClr>
                </a:solidFill>
                <a:latin typeface="Tahoma" pitchFamily="34" charset="0"/>
                <a:ea typeface="Tahoma" pitchFamily="34" charset="0"/>
                <a:cs typeface="Tahoma" pitchFamily="34" charset="0"/>
              </a:rPr>
              <a:t>эксплуатируется</a:t>
            </a:r>
          </a:p>
          <a:p>
            <a:pPr marL="180975" lvl="1" indent="-180975" eaLnBrk="0" hangingPunct="0">
              <a:spcBef>
                <a:spcPts val="0"/>
              </a:spcBef>
              <a:spcAft>
                <a:spcPts val="0"/>
              </a:spcAft>
              <a:buClr>
                <a:srgbClr val="0056A4"/>
              </a:buClr>
              <a:buFont typeface="Wingdings" pitchFamily="2" charset="2"/>
              <a:buChar char="§"/>
            </a:pPr>
            <a:r>
              <a:rPr lang="ru-RU" sz="1100" dirty="0">
                <a:solidFill>
                  <a:schemeClr val="tx1">
                    <a:lumMod val="65000"/>
                    <a:lumOff val="35000"/>
                  </a:schemeClr>
                </a:solidFill>
                <a:latin typeface="Tahoma" pitchFamily="34" charset="0"/>
                <a:ea typeface="Tahoma" pitchFamily="34" charset="0"/>
                <a:cs typeface="Tahoma" pitchFamily="34" charset="0"/>
              </a:rPr>
              <a:t>рыночная стоимость Объекта по состоянию на 28 октября 2014 г. составляет 11,580 млн. руб. с учетом НДС, рыночная стоимость земельного участка составляет 19,534 млн. руб. с учетом НДС.</a:t>
            </a:r>
          </a:p>
        </p:txBody>
      </p:sp>
      <p:graphicFrame>
        <p:nvGraphicFramePr>
          <p:cNvPr id="12" name="Object 6"/>
          <p:cNvGraphicFramePr>
            <a:graphicFrameLocks noChangeAspect="1"/>
          </p:cNvGraphicFramePr>
          <p:nvPr>
            <p:extLst>
              <p:ext uri="{D42A27DB-BD31-4B8C-83A1-F6EECF244321}">
                <p14:modId xmlns:p14="http://schemas.microsoft.com/office/powerpoint/2010/main" val="3768224064"/>
              </p:ext>
            </p:extLst>
          </p:nvPr>
        </p:nvGraphicFramePr>
        <p:xfrm>
          <a:off x="8388530" y="116540"/>
          <a:ext cx="576133" cy="432113"/>
        </p:xfrm>
        <a:graphic>
          <a:graphicData uri="http://schemas.openxmlformats.org/presentationml/2006/ole">
            <mc:AlternateContent xmlns:mc="http://schemas.openxmlformats.org/markup-compatibility/2006">
              <mc:Choice xmlns:v="urn:schemas-microsoft-com:vml" Requires="v">
                <p:oleObj spid="_x0000_s13332" name="CorelDRAW" r:id="rId8" imgW="5435600" imgH="5435600" progId="CorelDRAW.Graphic.13">
                  <p:embed/>
                </p:oleObj>
              </mc:Choice>
              <mc:Fallback>
                <p:oleObj name="CorelDRAW" r:id="rId8" imgW="5435600" imgH="5435600" progId="CorelDRAW.Graphic.1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8530" y="11654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2199128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9" name="Заголовок 1"/>
          <p:cNvSpPr>
            <a:spLocks noGrp="1"/>
          </p:cNvSpPr>
          <p:nvPr>
            <p:ph type="ctrTitle"/>
          </p:nvPr>
        </p:nvSpPr>
        <p:spPr/>
        <p:txBody>
          <a:bodyPr/>
          <a:lstStyle/>
          <a:p>
            <a:r>
              <a:rPr lang="ru-RU" sz="1600" b="1" dirty="0" smtClean="0">
                <a:solidFill>
                  <a:srgbClr val="0070C0"/>
                </a:solidFill>
              </a:rPr>
              <a:t>О</a:t>
            </a:r>
            <a:r>
              <a:rPr sz="1600" b="1" dirty="0" smtClean="0">
                <a:solidFill>
                  <a:srgbClr val="0070C0"/>
                </a:solidFill>
              </a:rPr>
              <a:t>рганизационно-правовая модель реализации Проекта</a:t>
            </a:r>
          </a:p>
        </p:txBody>
      </p:sp>
      <p:sp>
        <p:nvSpPr>
          <p:cNvPr id="13336" name="Нижний колонтитул 11"/>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ru-RU" dirty="0" smtClean="0">
                <a:solidFill>
                  <a:srgbClr val="898989"/>
                </a:solidFill>
                <a:cs typeface="Arial" charset="0"/>
              </a:rPr>
              <a:t>ОАО "Федеральный центр проектного финансирования"</a:t>
            </a:r>
          </a:p>
        </p:txBody>
      </p:sp>
      <p:sp>
        <p:nvSpPr>
          <p:cNvPr id="7175" name="Номер слайда 14"/>
          <p:cNvSpPr>
            <a:spLocks noGrp="1"/>
          </p:cNvSpPr>
          <p:nvPr>
            <p:ph type="sldNum" sz="quarter" idx="16"/>
          </p:nvPr>
        </p:nvSpPr>
        <p:spPr bwMode="auto">
          <a:solidFill>
            <a:schemeClr val="bg1">
              <a:lumMod val="65000"/>
            </a:schemeClr>
          </a:solidFill>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defRPr/>
            </a:pPr>
            <a:fld id="{FA6AF0AF-E8F7-496C-B6B8-C7C008FF0780}" type="slidenum">
              <a:rPr lang="ru-RU" smtClean="0">
                <a:solidFill>
                  <a:schemeClr val="bg1"/>
                </a:solidFill>
                <a:latin typeface="Verdana" pitchFamily="34" charset="0"/>
              </a:rPr>
              <a:pPr eaLnBrk="1" fontAlgn="base" hangingPunct="1">
                <a:spcBef>
                  <a:spcPct val="0"/>
                </a:spcBef>
                <a:spcAft>
                  <a:spcPct val="0"/>
                </a:spcAft>
                <a:defRPr/>
              </a:pPr>
              <a:t>15</a:t>
            </a:fld>
            <a:endParaRPr lang="ru-RU" dirty="0" smtClean="0">
              <a:solidFill>
                <a:schemeClr val="bg1"/>
              </a:solidFill>
              <a:latin typeface="Verdana" pitchFamily="34" charset="0"/>
            </a:endParaRPr>
          </a:p>
        </p:txBody>
      </p:sp>
      <p:cxnSp>
        <p:nvCxnSpPr>
          <p:cNvPr id="9" name="Прямая соединительная линия 8"/>
          <p:cNvCxnSpPr/>
          <p:nvPr/>
        </p:nvCxnSpPr>
        <p:spPr>
          <a:xfrm>
            <a:off x="1071563" y="6286500"/>
            <a:ext cx="7343775" cy="0"/>
          </a:xfrm>
          <a:prstGeom prst="line">
            <a:avLst/>
          </a:prstGeom>
          <a:ln w="381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Таблица 2"/>
          <p:cNvGraphicFramePr>
            <a:graphicFrameLocks noGrp="1"/>
          </p:cNvGraphicFramePr>
          <p:nvPr>
            <p:extLst>
              <p:ext uri="{D42A27DB-BD31-4B8C-83A1-F6EECF244321}">
                <p14:modId xmlns:p14="http://schemas.microsoft.com/office/powerpoint/2010/main" val="2350614021"/>
              </p:ext>
            </p:extLst>
          </p:nvPr>
        </p:nvGraphicFramePr>
        <p:xfrm>
          <a:off x="251400" y="836640"/>
          <a:ext cx="8713210" cy="5565047"/>
        </p:xfrm>
        <a:graphic>
          <a:graphicData uri="http://schemas.openxmlformats.org/drawingml/2006/table">
            <a:tbl>
              <a:tblPr firstRow="1" firstCol="1" bandRow="1">
                <a:tableStyleId>{69012ECD-51FC-41F1-AA8D-1B2483CD663E}</a:tableStyleId>
              </a:tblPr>
              <a:tblGrid>
                <a:gridCol w="1953366"/>
                <a:gridCol w="1895436"/>
                <a:gridCol w="2416068"/>
                <a:gridCol w="2448340"/>
              </a:tblGrid>
              <a:tr h="144664">
                <a:tc>
                  <a:txBody>
                    <a:bodyPr/>
                    <a:lstStyle/>
                    <a:p>
                      <a:pPr algn="ctr" fontAlgn="base">
                        <a:lnSpc>
                          <a:spcPct val="115000"/>
                        </a:lnSpc>
                        <a:spcAft>
                          <a:spcPts val="0"/>
                        </a:spcAft>
                      </a:pPr>
                      <a:r>
                        <a:rPr lang="ru-RU" sz="900" dirty="0">
                          <a:effectLst/>
                        </a:rPr>
                        <a:t>Характеристики</a:t>
                      </a:r>
                      <a:endParaRPr lang="ru-RU" sz="1000" dirty="0">
                        <a:effectLst/>
                        <a:latin typeface="Times New Roman"/>
                        <a:ea typeface="Times New Roman"/>
                      </a:endParaRPr>
                    </a:p>
                  </a:txBody>
                  <a:tcPr marL="39356" marR="39356" marT="0" marB="0"/>
                </a:tc>
                <a:tc>
                  <a:txBody>
                    <a:bodyPr/>
                    <a:lstStyle/>
                    <a:p>
                      <a:pPr algn="ctr" fontAlgn="base">
                        <a:lnSpc>
                          <a:spcPct val="115000"/>
                        </a:lnSpc>
                        <a:spcAft>
                          <a:spcPts val="0"/>
                        </a:spcAft>
                      </a:pPr>
                      <a:r>
                        <a:rPr lang="ru-RU" sz="900" dirty="0">
                          <a:effectLst/>
                        </a:rPr>
                        <a:t>Инвестиционный договор</a:t>
                      </a:r>
                      <a:endParaRPr lang="ru-RU" sz="1000" dirty="0">
                        <a:effectLst/>
                        <a:latin typeface="Times New Roman"/>
                        <a:ea typeface="Times New Roman"/>
                      </a:endParaRPr>
                    </a:p>
                  </a:txBody>
                  <a:tcPr marL="39356" marR="39356" marT="0" marB="0"/>
                </a:tc>
                <a:tc>
                  <a:txBody>
                    <a:bodyPr/>
                    <a:lstStyle/>
                    <a:p>
                      <a:pPr algn="ctr" fontAlgn="base">
                        <a:lnSpc>
                          <a:spcPct val="115000"/>
                        </a:lnSpc>
                        <a:spcAft>
                          <a:spcPts val="0"/>
                        </a:spcAft>
                      </a:pPr>
                      <a:r>
                        <a:rPr lang="ru-RU" sz="900" dirty="0">
                          <a:effectLst/>
                        </a:rPr>
                        <a:t>Договор аренды</a:t>
                      </a:r>
                      <a:endParaRPr lang="ru-RU" sz="1000" dirty="0">
                        <a:effectLst/>
                        <a:latin typeface="Times New Roman"/>
                        <a:ea typeface="Times New Roman"/>
                      </a:endParaRPr>
                    </a:p>
                  </a:txBody>
                  <a:tcPr marL="39356" marR="39356" marT="0" marB="0"/>
                </a:tc>
                <a:tc>
                  <a:txBody>
                    <a:bodyPr/>
                    <a:lstStyle/>
                    <a:p>
                      <a:pPr algn="ctr" fontAlgn="base">
                        <a:lnSpc>
                          <a:spcPct val="115000"/>
                        </a:lnSpc>
                        <a:spcAft>
                          <a:spcPts val="0"/>
                        </a:spcAft>
                      </a:pPr>
                      <a:r>
                        <a:rPr lang="ru-RU" sz="900" dirty="0">
                          <a:effectLst/>
                        </a:rPr>
                        <a:t>Концессионное соглашение</a:t>
                      </a:r>
                      <a:endParaRPr lang="ru-RU" sz="1000" dirty="0">
                        <a:effectLst/>
                        <a:latin typeface="Times New Roman"/>
                        <a:ea typeface="Times New Roman"/>
                      </a:endParaRPr>
                    </a:p>
                  </a:txBody>
                  <a:tcPr marL="39356" marR="39356" marT="0" marB="0"/>
                </a:tc>
              </a:tr>
              <a:tr h="156451">
                <a:tc>
                  <a:txBody>
                    <a:bodyPr/>
                    <a:lstStyle/>
                    <a:p>
                      <a:pPr algn="l" fontAlgn="base">
                        <a:lnSpc>
                          <a:spcPct val="115000"/>
                        </a:lnSpc>
                        <a:spcAft>
                          <a:spcPts val="0"/>
                        </a:spcAft>
                      </a:pPr>
                      <a:r>
                        <a:rPr lang="ru-RU" sz="900" dirty="0">
                          <a:effectLst/>
                        </a:rPr>
                        <a:t>Законодательство</a:t>
                      </a:r>
                      <a:endParaRPr lang="ru-RU" sz="1000" dirty="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a:effectLst/>
                        </a:rPr>
                        <a:t>Гражданский кодекс РФ</a:t>
                      </a:r>
                      <a:endParaRPr lang="ru-RU" sz="100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Гражданский кодекс РФ</a:t>
                      </a:r>
                      <a:endParaRPr lang="ru-RU" sz="1000" dirty="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Закон о концессионных соглашениях</a:t>
                      </a:r>
                      <a:endParaRPr lang="ru-RU" sz="1000" dirty="0">
                        <a:effectLst/>
                        <a:latin typeface="Times New Roman"/>
                        <a:ea typeface="Times New Roman"/>
                      </a:endParaRPr>
                    </a:p>
                  </a:txBody>
                  <a:tcPr marL="39356" marR="39356" marT="0" marB="0">
                    <a:solidFill>
                      <a:schemeClr val="bg1"/>
                    </a:solidFill>
                  </a:tcPr>
                </a:tc>
              </a:tr>
              <a:tr h="156451">
                <a:tc>
                  <a:txBody>
                    <a:bodyPr/>
                    <a:lstStyle/>
                    <a:p>
                      <a:pPr algn="l" fontAlgn="base">
                        <a:lnSpc>
                          <a:spcPct val="115000"/>
                        </a:lnSpc>
                        <a:spcAft>
                          <a:spcPts val="0"/>
                        </a:spcAft>
                      </a:pPr>
                      <a:r>
                        <a:rPr lang="ru-RU" sz="900" dirty="0">
                          <a:effectLst/>
                        </a:rPr>
                        <a:t>Публичный партнер</a:t>
                      </a:r>
                      <a:endParaRPr lang="ru-RU" sz="1000" dirty="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a:effectLst/>
                        </a:rPr>
                        <a:t>Учреждение</a:t>
                      </a:r>
                      <a:endParaRPr lang="ru-RU" sz="100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a:effectLst/>
                        </a:rPr>
                        <a:t>Учреждение</a:t>
                      </a:r>
                      <a:endParaRPr lang="ru-RU" sz="100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Правительство РФ (в лице Минздрава России)</a:t>
                      </a:r>
                      <a:endParaRPr lang="ru-RU" sz="1000" dirty="0">
                        <a:effectLst/>
                        <a:latin typeface="Times New Roman"/>
                        <a:ea typeface="Times New Roman"/>
                      </a:endParaRPr>
                    </a:p>
                  </a:txBody>
                  <a:tcPr marL="39356" marR="39356" marT="0" marB="0">
                    <a:solidFill>
                      <a:schemeClr val="bg1"/>
                    </a:solidFill>
                  </a:tcPr>
                </a:tc>
              </a:tr>
              <a:tr h="312901">
                <a:tc>
                  <a:txBody>
                    <a:bodyPr/>
                    <a:lstStyle/>
                    <a:p>
                      <a:pPr algn="l" fontAlgn="base">
                        <a:lnSpc>
                          <a:spcPct val="115000"/>
                        </a:lnSpc>
                        <a:spcAft>
                          <a:spcPts val="0"/>
                        </a:spcAft>
                      </a:pPr>
                      <a:r>
                        <a:rPr lang="ru-RU" sz="900" dirty="0">
                          <a:effectLst/>
                        </a:rPr>
                        <a:t>Необходимость согласования сделки</a:t>
                      </a:r>
                      <a:endParaRPr lang="ru-RU" sz="1000" dirty="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a:effectLst/>
                        </a:rPr>
                        <a:t>Минздрав России, Росимущество</a:t>
                      </a:r>
                      <a:endParaRPr lang="ru-RU" sz="100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a:effectLst/>
                        </a:rPr>
                        <a:t>Минздрав России, Росимущество</a:t>
                      </a:r>
                      <a:endParaRPr lang="ru-RU" sz="100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Минздрав России, Минфин, Минэкономразвития России (при согласовании проекта концессионного соглашения)</a:t>
                      </a:r>
                      <a:endParaRPr lang="ru-RU" sz="1000" dirty="0">
                        <a:effectLst/>
                        <a:latin typeface="Times New Roman"/>
                        <a:ea typeface="Times New Roman"/>
                      </a:endParaRPr>
                    </a:p>
                  </a:txBody>
                  <a:tcPr marL="39356" marR="39356" marT="0" marB="0">
                    <a:solidFill>
                      <a:schemeClr val="bg1"/>
                    </a:solidFill>
                  </a:tcPr>
                </a:tc>
              </a:tr>
              <a:tr h="627077">
                <a:tc>
                  <a:txBody>
                    <a:bodyPr/>
                    <a:lstStyle/>
                    <a:p>
                      <a:pPr algn="l" fontAlgn="base">
                        <a:lnSpc>
                          <a:spcPct val="115000"/>
                        </a:lnSpc>
                        <a:spcAft>
                          <a:spcPts val="0"/>
                        </a:spcAft>
                      </a:pPr>
                      <a:r>
                        <a:rPr lang="ru-RU" sz="900" dirty="0">
                          <a:effectLst/>
                        </a:rPr>
                        <a:t>Тендерные процедуры</a:t>
                      </a:r>
                      <a:endParaRPr lang="ru-RU" sz="1000" dirty="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Аукцион в порядке, предусмотренном Приказом Минэкономразвития РФ от 06.03.2008 г. № 62</a:t>
                      </a:r>
                      <a:endParaRPr lang="ru-RU" sz="1000" dirty="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a:effectLst/>
                        </a:rPr>
                        <a:t>Аукцион в порядке, предусмотренном ст. 17.1 Федерального закона от 26.07.2006 г. № 135-ФЗ «О защите конкуренции» и Правилами проведения конкурсов или аукционов, утвержденными приказом ФАС России от 10.02.2010 г. № 67</a:t>
                      </a:r>
                      <a:endParaRPr lang="ru-RU" sz="100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Конкурс в порядке, предусмотренном Федеральным законом от 21.07.2005 г. № 115-ФЗ «О концессионных соглашениях».</a:t>
                      </a:r>
                      <a:endParaRPr lang="ru-RU" sz="1000" dirty="0">
                        <a:effectLst/>
                        <a:latin typeface="Times New Roman"/>
                        <a:ea typeface="Times New Roman"/>
                      </a:endParaRPr>
                    </a:p>
                  </a:txBody>
                  <a:tcPr marL="39356" marR="39356" marT="0" marB="0">
                    <a:solidFill>
                      <a:schemeClr val="bg1"/>
                    </a:solidFill>
                  </a:tcPr>
                </a:tc>
              </a:tr>
              <a:tr h="415826">
                <a:tc>
                  <a:txBody>
                    <a:bodyPr/>
                    <a:lstStyle/>
                    <a:p>
                      <a:pPr algn="l" fontAlgn="base">
                        <a:lnSpc>
                          <a:spcPct val="115000"/>
                        </a:lnSpc>
                        <a:spcAft>
                          <a:spcPts val="0"/>
                        </a:spcAft>
                      </a:pPr>
                      <a:r>
                        <a:rPr lang="ru-RU" sz="900">
                          <a:effectLst/>
                        </a:rPr>
                        <a:t>Распределение прав на объекты недвижимого имущества</a:t>
                      </a:r>
                      <a:endParaRPr lang="ru-RU" sz="100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Право собственности РФ, право аренды инвестора после реконструкции и технического оснащения Объекта</a:t>
                      </a:r>
                      <a:endParaRPr lang="ru-RU" sz="1000" dirty="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a:effectLst/>
                        </a:rPr>
                        <a:t>Право собственности РФ, право оперативного управления учреждения, права владения и пользования арендатора на срок действия договора аренды</a:t>
                      </a:r>
                      <a:endParaRPr lang="ru-RU" sz="100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Право собственности РФ, права владения и пользования концессионера на срок действия концессионного соглашения</a:t>
                      </a:r>
                      <a:endParaRPr lang="ru-RU" sz="1000" dirty="0">
                        <a:effectLst/>
                        <a:latin typeface="Times New Roman"/>
                        <a:ea typeface="Times New Roman"/>
                      </a:endParaRPr>
                    </a:p>
                  </a:txBody>
                  <a:tcPr marL="39356" marR="39356" marT="0" marB="0">
                    <a:solidFill>
                      <a:schemeClr val="bg1"/>
                    </a:solidFill>
                  </a:tcPr>
                </a:tc>
              </a:tr>
              <a:tr h="310201">
                <a:tc>
                  <a:txBody>
                    <a:bodyPr/>
                    <a:lstStyle/>
                    <a:p>
                      <a:pPr algn="l" fontAlgn="base">
                        <a:lnSpc>
                          <a:spcPct val="115000"/>
                        </a:lnSpc>
                        <a:spcAft>
                          <a:spcPts val="0"/>
                        </a:spcAft>
                      </a:pPr>
                      <a:r>
                        <a:rPr lang="ru-RU" sz="900" dirty="0">
                          <a:effectLst/>
                        </a:rPr>
                        <a:t>Право собственности на оборудование и другое движимое имущество</a:t>
                      </a:r>
                      <a:endParaRPr lang="ru-RU" sz="1000" dirty="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Инвестор (за исключением неотделимых улучшений)</a:t>
                      </a:r>
                      <a:endParaRPr lang="ru-RU" sz="1000" dirty="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a:effectLst/>
                        </a:rPr>
                        <a:t>Арендатор (за исключением неотделимых улучшений)</a:t>
                      </a:r>
                      <a:endParaRPr lang="ru-RU" sz="100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Концессионер (за исключением неотделимых улучшений)</a:t>
                      </a:r>
                      <a:endParaRPr lang="ru-RU" sz="1000" dirty="0">
                        <a:effectLst/>
                        <a:latin typeface="Times New Roman"/>
                        <a:ea typeface="Times New Roman"/>
                      </a:endParaRPr>
                    </a:p>
                  </a:txBody>
                  <a:tcPr marL="39356" marR="39356" marT="0" marB="0">
                    <a:solidFill>
                      <a:schemeClr val="bg1"/>
                    </a:solidFill>
                  </a:tcPr>
                </a:tc>
              </a:tr>
              <a:tr h="234675">
                <a:tc>
                  <a:txBody>
                    <a:bodyPr/>
                    <a:lstStyle/>
                    <a:p>
                      <a:pPr algn="l" fontAlgn="base">
                        <a:lnSpc>
                          <a:spcPct val="115000"/>
                        </a:lnSpc>
                        <a:spcAft>
                          <a:spcPts val="0"/>
                        </a:spcAft>
                      </a:pPr>
                      <a:r>
                        <a:rPr lang="ru-RU" sz="900">
                          <a:effectLst/>
                        </a:rPr>
                        <a:t>Реконструкция (модернизация), техническое оснащение</a:t>
                      </a:r>
                      <a:endParaRPr lang="ru-RU" sz="100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Инвестор</a:t>
                      </a:r>
                      <a:endParaRPr lang="ru-RU" sz="1000" dirty="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a:effectLst/>
                        </a:rPr>
                        <a:t>Арендатор</a:t>
                      </a:r>
                      <a:endParaRPr lang="ru-RU" sz="100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Концессионер</a:t>
                      </a:r>
                      <a:endParaRPr lang="ru-RU" sz="1000" dirty="0">
                        <a:effectLst/>
                        <a:latin typeface="Times New Roman"/>
                        <a:ea typeface="Times New Roman"/>
                      </a:endParaRPr>
                    </a:p>
                  </a:txBody>
                  <a:tcPr marL="39356" marR="39356" marT="0" marB="0">
                    <a:solidFill>
                      <a:schemeClr val="bg1"/>
                    </a:solidFill>
                  </a:tcPr>
                </a:tc>
              </a:tr>
              <a:tr h="204575">
                <a:tc>
                  <a:txBody>
                    <a:bodyPr/>
                    <a:lstStyle/>
                    <a:p>
                      <a:pPr algn="l" fontAlgn="base">
                        <a:lnSpc>
                          <a:spcPct val="115000"/>
                        </a:lnSpc>
                        <a:spcAft>
                          <a:spcPts val="0"/>
                        </a:spcAft>
                      </a:pPr>
                      <a:r>
                        <a:rPr lang="ru-RU" sz="900">
                          <a:effectLst/>
                        </a:rPr>
                        <a:t>Ремонт и содержание, гарантийное обслуживание </a:t>
                      </a:r>
                      <a:endParaRPr lang="ru-RU" sz="100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Инвестор</a:t>
                      </a:r>
                      <a:endParaRPr lang="ru-RU" sz="1000" dirty="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a:effectLst/>
                        </a:rPr>
                        <a:t>Арендатор</a:t>
                      </a:r>
                      <a:endParaRPr lang="ru-RU" sz="100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Концессионер</a:t>
                      </a:r>
                      <a:endParaRPr lang="ru-RU" sz="1000" dirty="0">
                        <a:effectLst/>
                        <a:latin typeface="Times New Roman"/>
                        <a:ea typeface="Times New Roman"/>
                      </a:endParaRPr>
                    </a:p>
                  </a:txBody>
                  <a:tcPr marL="39356" marR="39356" marT="0" marB="0">
                    <a:solidFill>
                      <a:schemeClr val="bg1"/>
                    </a:solidFill>
                  </a:tcPr>
                </a:tc>
              </a:tr>
              <a:tr h="312901">
                <a:tc>
                  <a:txBody>
                    <a:bodyPr/>
                    <a:lstStyle/>
                    <a:p>
                      <a:pPr algn="l" fontAlgn="base">
                        <a:lnSpc>
                          <a:spcPct val="115000"/>
                        </a:lnSpc>
                        <a:spcAft>
                          <a:spcPts val="0"/>
                        </a:spcAft>
                      </a:pPr>
                      <a:r>
                        <a:rPr lang="ru-RU" sz="900">
                          <a:effectLst/>
                        </a:rPr>
                        <a:t>Форма возврата инвестиций</a:t>
                      </a:r>
                      <a:endParaRPr lang="ru-RU" sz="100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Производство и реализация медицинских изделий, сдача в субаренду помещений</a:t>
                      </a:r>
                      <a:endParaRPr lang="ru-RU" sz="1000" dirty="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a:effectLst/>
                        </a:rPr>
                        <a:t>Производство и реализация медицинских изделий, сдача в субаренду помещений</a:t>
                      </a:r>
                      <a:endParaRPr lang="ru-RU" sz="100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Производство и реализация медицинских изделий, передача прав пользования на помещения и (или) оборудование</a:t>
                      </a:r>
                      <a:endParaRPr lang="ru-RU" sz="1000" dirty="0">
                        <a:effectLst/>
                        <a:latin typeface="Times New Roman"/>
                        <a:ea typeface="Times New Roman"/>
                      </a:endParaRPr>
                    </a:p>
                  </a:txBody>
                  <a:tcPr marL="39356" marR="39356" marT="0" marB="0">
                    <a:solidFill>
                      <a:schemeClr val="bg1"/>
                    </a:solidFill>
                  </a:tcPr>
                </a:tc>
              </a:tr>
              <a:tr h="210423">
                <a:tc>
                  <a:txBody>
                    <a:bodyPr/>
                    <a:lstStyle/>
                    <a:p>
                      <a:pPr algn="l" fontAlgn="base">
                        <a:lnSpc>
                          <a:spcPct val="115000"/>
                        </a:lnSpc>
                        <a:spcAft>
                          <a:spcPts val="0"/>
                        </a:spcAft>
                      </a:pPr>
                      <a:r>
                        <a:rPr lang="ru-RU" sz="900">
                          <a:effectLst/>
                        </a:rPr>
                        <a:t>Права на земельные участки </a:t>
                      </a:r>
                      <a:endParaRPr lang="ru-RU" sz="100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По договору аренды без проведения торгов</a:t>
                      </a:r>
                      <a:endParaRPr lang="ru-RU" sz="1000" dirty="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По </a:t>
                      </a:r>
                      <a:r>
                        <a:rPr lang="ru-RU" sz="900" dirty="0" smtClean="0">
                          <a:solidFill>
                            <a:srgbClr val="FF0000"/>
                          </a:solidFill>
                          <a:effectLst/>
                        </a:rPr>
                        <a:t> </a:t>
                      </a:r>
                      <a:r>
                        <a:rPr lang="ru-RU" sz="900" dirty="0" smtClean="0">
                          <a:effectLst/>
                        </a:rPr>
                        <a:t>договору </a:t>
                      </a:r>
                      <a:r>
                        <a:rPr lang="ru-RU" sz="900" dirty="0">
                          <a:effectLst/>
                        </a:rPr>
                        <a:t>аренды без проведения торгов </a:t>
                      </a:r>
                      <a:endParaRPr lang="ru-RU" sz="1000" dirty="0">
                        <a:effectLst/>
                        <a:latin typeface="Times New Roman"/>
                        <a:ea typeface="Times New Roman"/>
                      </a:endParaRPr>
                    </a:p>
                  </a:txBody>
                  <a:tcPr marL="39356" marR="39356" marT="0" marB="0">
                    <a:solidFill>
                      <a:schemeClr val="bg1"/>
                    </a:solidFill>
                  </a:tcPr>
                </a:tc>
                <a:tc>
                  <a:txBody>
                    <a:bodyPr/>
                    <a:lstStyle/>
                    <a:p>
                      <a:pPr algn="l" fontAlgn="base">
                        <a:lnSpc>
                          <a:spcPct val="115000"/>
                        </a:lnSpc>
                        <a:spcAft>
                          <a:spcPts val="0"/>
                        </a:spcAft>
                      </a:pPr>
                      <a:r>
                        <a:rPr lang="ru-RU" sz="900" dirty="0">
                          <a:effectLst/>
                        </a:rPr>
                        <a:t>По договору аренды без проведения торгов </a:t>
                      </a:r>
                      <a:endParaRPr lang="ru-RU" sz="1000" dirty="0">
                        <a:effectLst/>
                        <a:latin typeface="Times New Roman"/>
                        <a:ea typeface="Times New Roman"/>
                      </a:endParaRPr>
                    </a:p>
                  </a:txBody>
                  <a:tcPr marL="39356" marR="39356" marT="0" marB="0">
                    <a:solidFill>
                      <a:schemeClr val="bg1"/>
                    </a:solidFill>
                  </a:tcPr>
                </a:tc>
              </a:tr>
              <a:tr h="1148495">
                <a:tc>
                  <a:txBody>
                    <a:bodyPr/>
                    <a:lstStyle/>
                    <a:p>
                      <a:pPr algn="l" fontAlgn="base">
                        <a:lnSpc>
                          <a:spcPct val="115000"/>
                        </a:lnSpc>
                        <a:spcAft>
                          <a:spcPts val="0"/>
                        </a:spcAft>
                      </a:pPr>
                      <a:r>
                        <a:rPr lang="ru-RU" sz="900" dirty="0" smtClean="0">
                          <a:effectLst/>
                        </a:rPr>
                        <a:t>Основные недостатки</a:t>
                      </a:r>
                      <a:endParaRPr lang="ru-RU" sz="1000" dirty="0">
                        <a:effectLst/>
                        <a:latin typeface="Times New Roman"/>
                        <a:ea typeface="Times New Roman"/>
                      </a:endParaRPr>
                    </a:p>
                  </a:txBody>
                  <a:tcPr marL="39356" marR="39356" marT="0" marB="0">
                    <a:solidFill>
                      <a:schemeClr val="bg1"/>
                    </a:solidFill>
                  </a:tcPr>
                </a:tc>
                <a:tc>
                  <a:txBody>
                    <a:bodyPr/>
                    <a:lstStyle/>
                    <a:p>
                      <a:pPr marL="0" algn="l" defTabSz="914400" rtl="0" eaLnBrk="1" fontAlgn="base" latinLnBrk="0" hangingPunct="1">
                        <a:lnSpc>
                          <a:spcPct val="115000"/>
                        </a:lnSpc>
                        <a:spcAft>
                          <a:spcPts val="0"/>
                        </a:spcAft>
                      </a:pPr>
                      <a:r>
                        <a:rPr lang="ru-RU" sz="900" kern="1200" dirty="0" smtClean="0">
                          <a:solidFill>
                            <a:schemeClr val="tx1"/>
                          </a:solidFill>
                          <a:effectLst/>
                          <a:latin typeface="+mn-lt"/>
                          <a:ea typeface="+mn-ea"/>
                          <a:cs typeface="+mn-cs"/>
                        </a:rPr>
                        <a:t>Риск оспаривания договора по причине нарушения установленного порядка передачи прав владения и пользования государственным имуществом, риск</a:t>
                      </a:r>
                      <a:r>
                        <a:rPr lang="ru-RU" sz="900" kern="1200" baseline="0" dirty="0" smtClean="0">
                          <a:solidFill>
                            <a:schemeClr val="tx1"/>
                          </a:solidFill>
                          <a:effectLst/>
                          <a:latin typeface="+mn-lt"/>
                          <a:ea typeface="+mn-ea"/>
                          <a:cs typeface="+mn-cs"/>
                        </a:rPr>
                        <a:t> переквалификации договора в подряд для государственных нужд</a:t>
                      </a:r>
                      <a:endParaRPr lang="ru-RU" sz="900" kern="1200" dirty="0">
                        <a:solidFill>
                          <a:schemeClr val="tx1"/>
                        </a:solidFill>
                        <a:effectLst/>
                        <a:latin typeface="+mn-lt"/>
                        <a:ea typeface="+mn-ea"/>
                        <a:cs typeface="+mn-cs"/>
                      </a:endParaRPr>
                    </a:p>
                  </a:txBody>
                  <a:tcPr marL="39356" marR="39356" marT="0" marB="0">
                    <a:solidFill>
                      <a:schemeClr val="bg1"/>
                    </a:solidFill>
                  </a:tcPr>
                </a:tc>
                <a:tc>
                  <a:txBody>
                    <a:bodyPr/>
                    <a:lstStyle/>
                    <a:p>
                      <a:pPr algn="l" fontAlgn="base">
                        <a:lnSpc>
                          <a:spcPct val="115000"/>
                        </a:lnSpc>
                        <a:spcAft>
                          <a:spcPts val="0"/>
                        </a:spcAft>
                      </a:pPr>
                      <a:r>
                        <a:rPr lang="ru-RU" sz="900" kern="1200" dirty="0" smtClean="0">
                          <a:solidFill>
                            <a:schemeClr val="tx1"/>
                          </a:solidFill>
                          <a:effectLst/>
                          <a:latin typeface="+mn-lt"/>
                          <a:ea typeface="+mn-ea"/>
                          <a:cs typeface="+mn-cs"/>
                        </a:rPr>
                        <a:t>Риск оспаривания договора по причине притворности сделки, как прикрывающей концессионное соглашение</a:t>
                      </a:r>
                    </a:p>
                    <a:p>
                      <a:pPr marL="0" marR="0" indent="0" algn="l" defTabSz="914400" rtl="0" eaLnBrk="1" fontAlgn="base" latinLnBrk="0" hangingPunct="1">
                        <a:lnSpc>
                          <a:spcPct val="115000"/>
                        </a:lnSpc>
                        <a:spcBef>
                          <a:spcPts val="0"/>
                        </a:spcBef>
                        <a:spcAft>
                          <a:spcPts val="0"/>
                        </a:spcAft>
                        <a:buClrTx/>
                        <a:buSzTx/>
                        <a:buFontTx/>
                        <a:buNone/>
                        <a:tabLst/>
                        <a:defRPr/>
                      </a:pPr>
                      <a:r>
                        <a:rPr lang="ru-RU" sz="900" kern="1200" dirty="0" smtClean="0">
                          <a:solidFill>
                            <a:schemeClr val="tx1"/>
                          </a:solidFill>
                          <a:effectLst/>
                          <a:latin typeface="+mn-lt"/>
                          <a:ea typeface="+mn-ea"/>
                          <a:cs typeface="+mn-cs"/>
                        </a:rPr>
                        <a:t>Невозможность полноценного контроля за целевым использованием Объекта</a:t>
                      </a:r>
                    </a:p>
                  </a:txBody>
                  <a:tcPr marL="39356" marR="39356" marT="0" marB="0">
                    <a:solidFill>
                      <a:schemeClr val="bg1"/>
                    </a:solidFill>
                  </a:tcPr>
                </a:tc>
                <a:tc>
                  <a:txBody>
                    <a:bodyPr/>
                    <a:lstStyle/>
                    <a:p>
                      <a:pPr algn="l" fontAlgn="base">
                        <a:lnSpc>
                          <a:spcPct val="115000"/>
                        </a:lnSpc>
                        <a:spcAft>
                          <a:spcPts val="0"/>
                        </a:spcAft>
                      </a:pPr>
                      <a:r>
                        <a:rPr lang="ru-RU" sz="900" kern="1200" dirty="0" smtClean="0">
                          <a:solidFill>
                            <a:schemeClr val="tx1"/>
                          </a:solidFill>
                          <a:effectLst/>
                          <a:latin typeface="+mn-lt"/>
                          <a:ea typeface="+mn-ea"/>
                          <a:cs typeface="+mn-cs"/>
                        </a:rPr>
                        <a:t>Длительность тендерных процедур</a:t>
                      </a:r>
                      <a:endParaRPr lang="ru-RU" sz="900" kern="1200" dirty="0">
                        <a:solidFill>
                          <a:schemeClr val="tx1"/>
                        </a:solidFill>
                        <a:effectLst/>
                        <a:latin typeface="+mn-lt"/>
                        <a:ea typeface="+mn-ea"/>
                        <a:cs typeface="+mn-cs"/>
                      </a:endParaRPr>
                    </a:p>
                  </a:txBody>
                  <a:tcPr marL="39356" marR="39356" marT="0" marB="0">
                    <a:solidFill>
                      <a:schemeClr val="bg1"/>
                    </a:solidFill>
                  </a:tcPr>
                </a:tc>
              </a:tr>
            </a:tbl>
          </a:graphicData>
        </a:graphic>
      </p:graphicFrame>
      <p:sp>
        <p:nvSpPr>
          <p:cNvPr id="4" name="Rectangle 1"/>
          <p:cNvSpPr>
            <a:spLocks noChangeArrowheads="1"/>
          </p:cNvSpPr>
          <p:nvPr/>
        </p:nvSpPr>
        <p:spPr bwMode="auto">
          <a:xfrm>
            <a:off x="2222500" y="1392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Прямоугольник 6"/>
          <p:cNvSpPr/>
          <p:nvPr/>
        </p:nvSpPr>
        <p:spPr>
          <a:xfrm>
            <a:off x="6516270" y="836640"/>
            <a:ext cx="2448340" cy="5544770"/>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0" name="Object 6"/>
          <p:cNvGraphicFramePr>
            <a:graphicFrameLocks noChangeAspect="1"/>
          </p:cNvGraphicFramePr>
          <p:nvPr>
            <p:extLst>
              <p:ext uri="{D42A27DB-BD31-4B8C-83A1-F6EECF244321}">
                <p14:modId xmlns:p14="http://schemas.microsoft.com/office/powerpoint/2010/main" val="3838172042"/>
              </p:ext>
            </p:extLst>
          </p:nvPr>
        </p:nvGraphicFramePr>
        <p:xfrm>
          <a:off x="8388530" y="188497"/>
          <a:ext cx="576133" cy="432113"/>
        </p:xfrm>
        <a:graphic>
          <a:graphicData uri="http://schemas.openxmlformats.org/presentationml/2006/ole">
            <mc:AlternateContent xmlns:mc="http://schemas.openxmlformats.org/markup-compatibility/2006">
              <mc:Choice xmlns:v="urn:schemas-microsoft-com:vml" Requires="v">
                <p:oleObj spid="_x0000_s14356" name="CorelDRAW" r:id="rId4" imgW="5435600" imgH="5435600" progId="CorelDRAW.Graphic.13">
                  <p:embed/>
                </p:oleObj>
              </mc:Choice>
              <mc:Fallback>
                <p:oleObj name="CorelDRAW" r:id="rId4" imgW="5435600" imgH="5435600" progId="CorelDRAW.Graphic.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530" y="188497"/>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7484453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z="1600" b="1" dirty="0">
                <a:solidFill>
                  <a:srgbClr val="0070C0"/>
                </a:solidFill>
              </a:rPr>
              <a:t>Концессионное соглашение</a:t>
            </a:r>
          </a:p>
        </p:txBody>
      </p:sp>
      <p:sp>
        <p:nvSpPr>
          <p:cNvPr id="4" name="Нижний колонтитул 3"/>
          <p:cNvSpPr>
            <a:spLocks noGrp="1"/>
          </p:cNvSpPr>
          <p:nvPr>
            <p:ph type="ftr" sz="quarter" idx="15"/>
          </p:nvPr>
        </p:nvSpPr>
        <p:spPr/>
        <p:txBody>
          <a:bodyPr/>
          <a:lstStyle/>
          <a:p>
            <a:pPr>
              <a:defRPr/>
            </a:pPr>
            <a:r>
              <a:rPr lang="ru-RU" smtClean="0"/>
              <a:t>ОАО "Федеральный центр проектного финансирования"</a:t>
            </a:r>
            <a:endParaRPr lang="ru-RU"/>
          </a:p>
        </p:txBody>
      </p:sp>
      <p:sp>
        <p:nvSpPr>
          <p:cNvPr id="5" name="Номер слайда 4"/>
          <p:cNvSpPr>
            <a:spLocks noGrp="1"/>
          </p:cNvSpPr>
          <p:nvPr>
            <p:ph type="sldNum" sz="quarter" idx="16"/>
          </p:nvPr>
        </p:nvSpPr>
        <p:spPr/>
        <p:txBody>
          <a:bodyPr/>
          <a:lstStyle/>
          <a:p>
            <a:pPr>
              <a:defRPr/>
            </a:pPr>
            <a:fld id="{13178AE9-5A91-4214-8B9C-C4CABEEB0DE0}" type="slidenum">
              <a:rPr lang="ru-RU" smtClean="0"/>
              <a:pPr>
                <a:defRPr/>
              </a:pPr>
              <a:t>16</a:t>
            </a:fld>
            <a:endParaRPr lang="ru-RU" dirty="0"/>
          </a:p>
        </p:txBody>
      </p:sp>
      <p:sp>
        <p:nvSpPr>
          <p:cNvPr id="6" name="Rectangle 3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pSp>
        <p:nvGrpSpPr>
          <p:cNvPr id="7" name="Group 1"/>
          <p:cNvGrpSpPr>
            <a:grpSpLocks/>
          </p:cNvGrpSpPr>
          <p:nvPr/>
        </p:nvGrpSpPr>
        <p:grpSpPr bwMode="auto">
          <a:xfrm>
            <a:off x="308442" y="980660"/>
            <a:ext cx="8640000" cy="4932000"/>
            <a:chOff x="2119" y="5271"/>
            <a:chExt cx="9323" cy="6262"/>
          </a:xfrm>
        </p:grpSpPr>
        <p:sp>
          <p:nvSpPr>
            <p:cNvPr id="8" name="AutoShape 31"/>
            <p:cNvSpPr>
              <a:spLocks noChangeAspect="1" noChangeArrowheads="1"/>
            </p:cNvSpPr>
            <p:nvPr/>
          </p:nvSpPr>
          <p:spPr bwMode="auto">
            <a:xfrm>
              <a:off x="2119" y="5271"/>
              <a:ext cx="9323" cy="62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Rectangle 38"/>
            <p:cNvSpPr>
              <a:spLocks noChangeArrowheads="1"/>
            </p:cNvSpPr>
            <p:nvPr/>
          </p:nvSpPr>
          <p:spPr bwMode="auto">
            <a:xfrm>
              <a:off x="2144" y="6707"/>
              <a:ext cx="1871" cy="701"/>
            </a:xfrm>
            <a:prstGeom prst="rect">
              <a:avLst/>
            </a:prstGeom>
            <a:solidFill>
              <a:srgbClr val="365F91"/>
            </a:solidFill>
            <a:ln w="31750">
              <a:solidFill>
                <a:srgbClr val="17365D"/>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FFFFFF"/>
                  </a:solidFill>
                  <a:effectLst/>
                  <a:latin typeface="Arial" pitchFamily="34" charset="0"/>
                  <a:ea typeface="Times New Roman" pitchFamily="18" charset="0"/>
                  <a:cs typeface="Arial" pitchFamily="34" charset="0"/>
                </a:rPr>
                <a:t>Концедент (Минздрав России)</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39"/>
            <p:cNvSpPr>
              <a:spLocks noChangeArrowheads="1"/>
            </p:cNvSpPr>
            <p:nvPr/>
          </p:nvSpPr>
          <p:spPr bwMode="auto">
            <a:xfrm>
              <a:off x="7445" y="6732"/>
              <a:ext cx="1531" cy="669"/>
            </a:xfrm>
            <a:prstGeom prst="rect">
              <a:avLst/>
            </a:prstGeom>
            <a:solidFill>
              <a:srgbClr val="3D414D"/>
            </a:solidFill>
            <a:ln w="31750">
              <a:solidFill>
                <a:srgbClr val="4B5363"/>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rgbClr val="FFFFFF"/>
                  </a:solidFill>
                  <a:effectLst/>
                  <a:latin typeface="Arial" pitchFamily="34" charset="0"/>
                  <a:ea typeface="Times New Roman" pitchFamily="18" charset="0"/>
                  <a:cs typeface="Arial" pitchFamily="34" charset="0"/>
                </a:rPr>
                <a:t>Концессионер</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40"/>
            <p:cNvSpPr>
              <a:spLocks noChangeArrowheads="1"/>
            </p:cNvSpPr>
            <p:nvPr/>
          </p:nvSpPr>
          <p:spPr bwMode="auto">
            <a:xfrm>
              <a:off x="9605" y="5742"/>
              <a:ext cx="1510" cy="785"/>
            </a:xfrm>
            <a:prstGeom prst="rect">
              <a:avLst/>
            </a:prstGeom>
            <a:solidFill>
              <a:srgbClr val="FFFFFF"/>
            </a:solidFill>
            <a:ln w="31750">
              <a:solidFill>
                <a:srgbClr val="4B5363"/>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Банки и другие финансовые институты</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44"/>
            <p:cNvSpPr>
              <a:spLocks noChangeArrowheads="1"/>
            </p:cNvSpPr>
            <p:nvPr/>
          </p:nvSpPr>
          <p:spPr bwMode="auto">
            <a:xfrm>
              <a:off x="7666" y="5441"/>
              <a:ext cx="1914" cy="529"/>
            </a:xfrm>
            <a:prstGeom prst="rect">
              <a:avLst/>
            </a:prstGeom>
            <a:solidFill>
              <a:srgbClr val="FFFFFF"/>
            </a:solidFill>
            <a:ln>
              <a:noFill/>
            </a:ln>
            <a:effectLst/>
            <a:extLst>
              <a:ext uri="{91240B29-F687-4f45-9708-019B960494DF}">
                <a14:hiddenLine xmlns:a14="http://schemas.microsoft.com/office/drawing/2010/main" w="3175">
                  <a:solidFill>
                    <a:srgbClr val="50483E"/>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54000" tIns="45720" rIns="5400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Кредитный договор, иные фин. соглашения</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AutoShape 46"/>
            <p:cNvSpPr>
              <a:spLocks noChangeShapeType="1"/>
            </p:cNvSpPr>
            <p:nvPr/>
          </p:nvSpPr>
          <p:spPr bwMode="auto">
            <a:xfrm>
              <a:off x="3369" y="7384"/>
              <a:ext cx="916" cy="487"/>
            </a:xfrm>
            <a:prstGeom prst="bentConnector3">
              <a:avLst>
                <a:gd name="adj1" fmla="val 546"/>
              </a:avLst>
            </a:prstGeom>
            <a:noFill/>
            <a:ln w="9525">
              <a:solidFill>
                <a:srgbClr val="000000"/>
              </a:solidFill>
              <a:miter lim="800000"/>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Text Box 51"/>
            <p:cNvSpPr txBox="1">
              <a:spLocks noChangeArrowheads="1"/>
            </p:cNvSpPr>
            <p:nvPr/>
          </p:nvSpPr>
          <p:spPr bwMode="auto">
            <a:xfrm>
              <a:off x="4308" y="5883"/>
              <a:ext cx="2209" cy="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chemeClr val="tx1"/>
                  </a:solidFill>
                  <a:effectLst/>
                  <a:latin typeface="Arial" pitchFamily="34" charset="0"/>
                  <a:cs typeface="Arial" pitchFamily="34" charset="0"/>
                </a:rPr>
                <a:t>Концессионное соглашение </a:t>
              </a:r>
              <a:endParaRPr kumimoji="0" lang="ru-RU" sz="6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800" b="1" i="0" u="none" strike="noStrike" cap="none" normalizeH="0" baseline="0" smtClean="0">
                  <a:ln>
                    <a:noFill/>
                  </a:ln>
                  <a:solidFill>
                    <a:schemeClr val="tx1"/>
                  </a:solidFill>
                  <a:effectLst/>
                  <a:latin typeface="Arial" pitchFamily="34" charset="0"/>
                  <a:cs typeface="Arial" pitchFamily="34" charset="0"/>
                </a:rPr>
                <a:t>(по результатам открытого конкурса)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AutoShape 56"/>
            <p:cNvSpPr>
              <a:spLocks noChangeShapeType="1"/>
            </p:cNvSpPr>
            <p:nvPr/>
          </p:nvSpPr>
          <p:spPr bwMode="auto">
            <a:xfrm rot="10800000" flipV="1">
              <a:off x="6519" y="7377"/>
              <a:ext cx="1116" cy="494"/>
            </a:xfrm>
            <a:prstGeom prst="bentConnector3">
              <a:avLst>
                <a:gd name="adj1" fmla="val 269"/>
              </a:avLst>
            </a:prstGeom>
            <a:noFill/>
            <a:ln w="9525">
              <a:solidFill>
                <a:srgbClr val="000000"/>
              </a:solidFill>
              <a:miter lim="800000"/>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 name="Rectangle 59"/>
            <p:cNvSpPr>
              <a:spLocks noChangeArrowheads="1"/>
            </p:cNvSpPr>
            <p:nvPr/>
          </p:nvSpPr>
          <p:spPr bwMode="auto">
            <a:xfrm>
              <a:off x="9402" y="8671"/>
              <a:ext cx="1531" cy="559"/>
            </a:xfrm>
            <a:prstGeom prst="rect">
              <a:avLst/>
            </a:prstGeom>
            <a:solidFill>
              <a:srgbClr val="FFFFFF"/>
            </a:solidFill>
            <a:ln w="31750">
              <a:solidFill>
                <a:srgbClr val="A5A5A5"/>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Заказчики /потребители</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59"/>
            <p:cNvSpPr>
              <a:spLocks noChangeArrowheads="1"/>
            </p:cNvSpPr>
            <p:nvPr/>
          </p:nvSpPr>
          <p:spPr bwMode="auto">
            <a:xfrm>
              <a:off x="2144" y="8755"/>
              <a:ext cx="1531" cy="475"/>
            </a:xfrm>
            <a:prstGeom prst="rect">
              <a:avLst/>
            </a:prstGeom>
            <a:solidFill>
              <a:srgbClr val="FFFFFF"/>
            </a:solidFill>
            <a:ln w="31750">
              <a:solidFill>
                <a:srgbClr val="4B5363"/>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Подрядчики</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Text Box 47"/>
            <p:cNvSpPr txBox="1">
              <a:spLocks noChangeArrowheads="1"/>
            </p:cNvSpPr>
            <p:nvPr/>
          </p:nvSpPr>
          <p:spPr bwMode="auto">
            <a:xfrm>
              <a:off x="4285" y="8112"/>
              <a:ext cx="2234" cy="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Концессионная плата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AutoShape 56"/>
            <p:cNvSpPr>
              <a:spLocks noChangeShapeType="1"/>
            </p:cNvSpPr>
            <p:nvPr/>
          </p:nvSpPr>
          <p:spPr bwMode="auto">
            <a:xfrm rot="10800000" flipV="1">
              <a:off x="6519" y="7426"/>
              <a:ext cx="1406" cy="831"/>
            </a:xfrm>
            <a:prstGeom prst="bentConnector3">
              <a:avLst>
                <a:gd name="adj1" fmla="val -287"/>
              </a:avLst>
            </a:prstGeom>
            <a:noFill/>
            <a:ln w="9525">
              <a:solidFill>
                <a:srgbClr val="000000"/>
              </a:solidFill>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 name="AutoShape 18"/>
            <p:cNvSpPr>
              <a:spLocks noChangeShapeType="1"/>
            </p:cNvSpPr>
            <p:nvPr/>
          </p:nvSpPr>
          <p:spPr bwMode="auto">
            <a:xfrm rot="10800000">
              <a:off x="3080" y="7433"/>
              <a:ext cx="1205" cy="892"/>
            </a:xfrm>
            <a:prstGeom prst="bentConnector2">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2" name="Rectangle 59"/>
            <p:cNvSpPr>
              <a:spLocks noChangeArrowheads="1"/>
            </p:cNvSpPr>
            <p:nvPr/>
          </p:nvSpPr>
          <p:spPr bwMode="auto">
            <a:xfrm>
              <a:off x="3865" y="9233"/>
              <a:ext cx="1531" cy="625"/>
            </a:xfrm>
            <a:prstGeom prst="rect">
              <a:avLst/>
            </a:prstGeom>
            <a:solidFill>
              <a:srgbClr val="FFFFFF"/>
            </a:solidFill>
            <a:ln w="31750">
              <a:solidFill>
                <a:srgbClr val="4B5363"/>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Поставщики оборудования</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AutoShape 16"/>
            <p:cNvSpPr>
              <a:spLocks noChangeShapeType="1"/>
            </p:cNvSpPr>
            <p:nvPr/>
          </p:nvSpPr>
          <p:spPr bwMode="auto">
            <a:xfrm rot="5400000">
              <a:off x="5172" y="5954"/>
              <a:ext cx="1567" cy="4511"/>
            </a:xfrm>
            <a:prstGeom prst="bentConnector2">
              <a:avLst/>
            </a:prstGeom>
            <a:noFill/>
            <a:ln w="9525">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 name="AutoShape 15"/>
            <p:cNvSpPr>
              <a:spLocks noChangeShapeType="1"/>
            </p:cNvSpPr>
            <p:nvPr/>
          </p:nvSpPr>
          <p:spPr bwMode="auto">
            <a:xfrm rot="5400000">
              <a:off x="5756" y="7091"/>
              <a:ext cx="2120" cy="2790"/>
            </a:xfrm>
            <a:prstGeom prst="bentConnector2">
              <a:avLst/>
            </a:prstGeom>
            <a:noFill/>
            <a:ln w="9525">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 name="AutoShape 14"/>
            <p:cNvSpPr>
              <a:spLocks noChangeShapeType="1"/>
            </p:cNvSpPr>
            <p:nvPr/>
          </p:nvSpPr>
          <p:spPr bwMode="auto">
            <a:xfrm>
              <a:off x="9001" y="7067"/>
              <a:ext cx="1167" cy="1579"/>
            </a:xfrm>
            <a:prstGeom prst="bentConnector2">
              <a:avLst/>
            </a:prstGeom>
            <a:noFill/>
            <a:ln w="9525">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 name="Rectangle 58"/>
            <p:cNvSpPr>
              <a:spLocks noChangeArrowheads="1"/>
            </p:cNvSpPr>
            <p:nvPr/>
          </p:nvSpPr>
          <p:spPr bwMode="auto">
            <a:xfrm>
              <a:off x="9106" y="7555"/>
              <a:ext cx="1979" cy="770"/>
            </a:xfrm>
            <a:prstGeom prst="rect">
              <a:avLst/>
            </a:prstGeom>
            <a:solidFill>
              <a:srgbClr val="FFFFFF"/>
            </a:solidFill>
            <a:ln>
              <a:noFill/>
            </a:ln>
            <a:effectLst/>
            <a:extLst>
              <a:ext uri="{91240B29-F687-4f45-9708-019B960494DF}">
                <a14:hiddenLine xmlns:a14="http://schemas.microsoft.com/office/drawing/2010/main" w="3175">
                  <a:solidFill>
                    <a:srgbClr val="50483E"/>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54000" tIns="45720" rIns="5400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Договоры поставки продукции Медицинского парка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AutoShape 12"/>
            <p:cNvSpPr>
              <a:spLocks noChangeShapeType="1"/>
            </p:cNvSpPr>
            <p:nvPr/>
          </p:nvSpPr>
          <p:spPr bwMode="auto">
            <a:xfrm rot="10800000" flipV="1">
              <a:off x="8211" y="6135"/>
              <a:ext cx="1369" cy="572"/>
            </a:xfrm>
            <a:prstGeom prst="bentConnector2">
              <a:avLst/>
            </a:prstGeom>
            <a:noFill/>
            <a:ln w="9525">
              <a:solidFill>
                <a:srgbClr val="000000"/>
              </a:solidFill>
              <a:miter lim="800000"/>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0" name="Rectangle 59"/>
            <p:cNvSpPr>
              <a:spLocks noChangeArrowheads="1"/>
            </p:cNvSpPr>
            <p:nvPr/>
          </p:nvSpPr>
          <p:spPr bwMode="auto">
            <a:xfrm>
              <a:off x="5554" y="10709"/>
              <a:ext cx="2026" cy="559"/>
            </a:xfrm>
            <a:prstGeom prst="rect">
              <a:avLst/>
            </a:prstGeom>
            <a:solidFill>
              <a:srgbClr val="FFFFFF"/>
            </a:solidFill>
            <a:ln w="12700">
              <a:solidFill>
                <a:srgbClr val="4B5363"/>
              </a:solidFill>
              <a:prstDash val="dash"/>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Резиденты Медицинского парка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AutoShape 8"/>
            <p:cNvSpPr>
              <a:spLocks noChangeShapeType="1"/>
            </p:cNvSpPr>
            <p:nvPr/>
          </p:nvSpPr>
          <p:spPr bwMode="auto">
            <a:xfrm rot="5400000">
              <a:off x="6114" y="8892"/>
              <a:ext cx="3563" cy="631"/>
            </a:xfrm>
            <a:prstGeom prst="bentConnector2">
              <a:avLst/>
            </a:prstGeom>
            <a:noFill/>
            <a:ln w="9525">
              <a:solidFill>
                <a:srgbClr val="000000"/>
              </a:solidFill>
              <a:prstDash val="dash"/>
              <a:miter lim="800000"/>
              <a:headEnd type="triangl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2" name="Rectangle 58"/>
            <p:cNvSpPr>
              <a:spLocks noChangeArrowheads="1"/>
            </p:cNvSpPr>
            <p:nvPr/>
          </p:nvSpPr>
          <p:spPr bwMode="auto">
            <a:xfrm>
              <a:off x="8071" y="10494"/>
              <a:ext cx="1979" cy="806"/>
            </a:xfrm>
            <a:prstGeom prst="rect">
              <a:avLst/>
            </a:prstGeom>
            <a:solidFill>
              <a:srgbClr val="FFFFFF"/>
            </a:solidFill>
            <a:ln>
              <a:noFill/>
            </a:ln>
            <a:effectLst/>
            <a:extLst>
              <a:ext uri="{91240B29-F687-4f45-9708-019B960494DF}">
                <a14:hiddenLine xmlns:a14="http://schemas.microsoft.com/office/drawing/2010/main" w="3175">
                  <a:solidFill>
                    <a:srgbClr val="50483E"/>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54000" tIns="45720" rIns="5400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Договоры о предоставлении помещений в пользование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AutoShape 6"/>
            <p:cNvSpPr>
              <a:spLocks noChangeShapeType="1"/>
            </p:cNvSpPr>
            <p:nvPr/>
          </p:nvSpPr>
          <p:spPr bwMode="auto">
            <a:xfrm rot="10800000" flipV="1">
              <a:off x="3080" y="6352"/>
              <a:ext cx="1228" cy="330"/>
            </a:xfrm>
            <a:prstGeom prst="bentConnector2">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4" name="AutoShape 5"/>
            <p:cNvSpPr>
              <a:spLocks noChangeShapeType="1"/>
            </p:cNvSpPr>
            <p:nvPr/>
          </p:nvSpPr>
          <p:spPr bwMode="auto">
            <a:xfrm>
              <a:off x="6517" y="6352"/>
              <a:ext cx="1198" cy="330"/>
            </a:xfrm>
            <a:prstGeom prst="bentConnector3">
              <a:avLst>
                <a:gd name="adj1" fmla="val 9875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6" name="Rectangle 58"/>
            <p:cNvSpPr>
              <a:spLocks noChangeArrowheads="1"/>
            </p:cNvSpPr>
            <p:nvPr/>
          </p:nvSpPr>
          <p:spPr bwMode="auto">
            <a:xfrm>
              <a:off x="5835" y="9294"/>
              <a:ext cx="1817" cy="486"/>
            </a:xfrm>
            <a:prstGeom prst="rect">
              <a:avLst/>
            </a:prstGeom>
            <a:solidFill>
              <a:srgbClr val="FFFFFF"/>
            </a:solidFill>
            <a:ln>
              <a:noFill/>
            </a:ln>
            <a:effectLst/>
            <a:extLst>
              <a:ext uri="{91240B29-F687-4f45-9708-019B960494DF}">
                <a14:hiddenLine xmlns:a14="http://schemas.microsoft.com/office/drawing/2010/main" w="3175">
                  <a:solidFill>
                    <a:srgbClr val="50483E"/>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54000" tIns="45720" rIns="5400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Договоры на поставку и монтаж оборудования</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Rectangle 58"/>
            <p:cNvSpPr>
              <a:spLocks noChangeArrowheads="1"/>
            </p:cNvSpPr>
            <p:nvPr/>
          </p:nvSpPr>
          <p:spPr bwMode="auto">
            <a:xfrm>
              <a:off x="4759" y="8672"/>
              <a:ext cx="2686" cy="456"/>
            </a:xfrm>
            <a:prstGeom prst="rect">
              <a:avLst/>
            </a:prstGeom>
            <a:solidFill>
              <a:srgbClr val="FFFFFF"/>
            </a:solidFill>
            <a:ln>
              <a:noFill/>
            </a:ln>
            <a:effectLst/>
            <a:extLst>
              <a:ext uri="{91240B29-F687-4f45-9708-019B960494DF}">
                <a14:hiddenLine xmlns:a14="http://schemas.microsoft.com/office/drawing/2010/main" w="3175">
                  <a:solidFill>
                    <a:srgbClr val="50483E"/>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54000" tIns="45720" rIns="5400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Договоры строительного подряда</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Text Box 47"/>
            <p:cNvSpPr txBox="1">
              <a:spLocks noChangeArrowheads="1"/>
            </p:cNvSpPr>
            <p:nvPr/>
          </p:nvSpPr>
          <p:spPr bwMode="auto">
            <a:xfrm>
              <a:off x="4255" y="7648"/>
              <a:ext cx="2483" cy="4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1" i="0" u="none" strike="noStrike" cap="none" normalizeH="0" baseline="0" dirty="0" smtClean="0">
                  <a:ln>
                    <a:noFill/>
                  </a:ln>
                  <a:effectLst/>
                  <a:latin typeface="Arial" pitchFamily="34" charset="0"/>
                  <a:ea typeface="Times New Roman" pitchFamily="18" charset="0"/>
                  <a:cs typeface="Arial" pitchFamily="34" charset="0"/>
                </a:rPr>
                <a:t>Договор аренды земельного участка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800" b="1" i="0" u="none" strike="noStrike" cap="none" normalizeH="0" baseline="0" dirty="0" smtClean="0">
                  <a:ln>
                    <a:noFill/>
                  </a:ln>
                  <a:effectLst/>
                  <a:latin typeface="Arial" pitchFamily="34" charset="0"/>
                  <a:ea typeface="Times New Roman" pitchFamily="18" charset="0"/>
                  <a:cs typeface="Arial" pitchFamily="34" charset="0"/>
                </a:rPr>
                <a:t>под объектом</a:t>
              </a:r>
              <a:endParaRPr kumimoji="0" lang="ru-RU" sz="1800" b="0" i="0" u="none" strike="noStrike" cap="none" normalizeH="0" baseline="0" dirty="0" smtClean="0">
                <a:ln>
                  <a:noFill/>
                </a:ln>
                <a:effectLst/>
                <a:latin typeface="Arial" pitchFamily="34" charset="0"/>
                <a:cs typeface="Arial" pitchFamily="34" charset="0"/>
              </a:endParaRPr>
            </a:p>
          </p:txBody>
        </p:sp>
      </p:grpSp>
      <p:graphicFrame>
        <p:nvGraphicFramePr>
          <p:cNvPr id="35" name="Object 6"/>
          <p:cNvGraphicFramePr>
            <a:graphicFrameLocks noChangeAspect="1"/>
          </p:cNvGraphicFramePr>
          <p:nvPr>
            <p:extLst>
              <p:ext uri="{D42A27DB-BD31-4B8C-83A1-F6EECF244321}">
                <p14:modId xmlns:p14="http://schemas.microsoft.com/office/powerpoint/2010/main" val="3768224064"/>
              </p:ext>
            </p:extLst>
          </p:nvPr>
        </p:nvGraphicFramePr>
        <p:xfrm>
          <a:off x="8388530" y="116540"/>
          <a:ext cx="576133" cy="432113"/>
        </p:xfrm>
        <a:graphic>
          <a:graphicData uri="http://schemas.openxmlformats.org/presentationml/2006/ole">
            <mc:AlternateContent xmlns:mc="http://schemas.openxmlformats.org/markup-compatibility/2006">
              <mc:Choice xmlns:v="urn:schemas-microsoft-com:vml" Requires="v">
                <p:oleObj spid="_x0000_s15380" name="CorelDRAW" r:id="rId4" imgW="5435600" imgH="5435600" progId="CorelDRAW.Graphic.13">
                  <p:embed/>
                </p:oleObj>
              </mc:Choice>
              <mc:Fallback>
                <p:oleObj name="CorelDRAW" r:id="rId4" imgW="5435600" imgH="5435600" progId="CorelDRAW.Graphic.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530" y="11654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398944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z="1600" b="1" dirty="0" smtClean="0">
                <a:solidFill>
                  <a:srgbClr val="0070C0"/>
                </a:solidFill>
              </a:rPr>
              <a:t>Основные условия концессионного соглашения </a:t>
            </a:r>
            <a:endParaRPr lang="ru-RU" sz="1600" b="1" dirty="0">
              <a:solidFill>
                <a:srgbClr val="0070C0"/>
              </a:solidFill>
            </a:endParaRPr>
          </a:p>
        </p:txBody>
      </p:sp>
      <p:sp>
        <p:nvSpPr>
          <p:cNvPr id="3" name="Объект 2"/>
          <p:cNvSpPr>
            <a:spLocks noGrp="1"/>
          </p:cNvSpPr>
          <p:nvPr>
            <p:ph idx="14"/>
          </p:nvPr>
        </p:nvSpPr>
        <p:spPr>
          <a:xfrm>
            <a:off x="250825" y="908720"/>
            <a:ext cx="4105145" cy="5217443"/>
          </a:xfrm>
        </p:spPr>
        <p:txBody>
          <a:bodyPr>
            <a:normAutofit/>
          </a:bodyPr>
          <a:lstStyle/>
          <a:p>
            <a:pPr marL="0" lvl="1" indent="0">
              <a:spcBef>
                <a:spcPts val="300"/>
              </a:spcBef>
              <a:buClr>
                <a:srgbClr val="0056A4"/>
              </a:buClr>
              <a:buNone/>
            </a:pPr>
            <a:r>
              <a:rPr lang="ru-RU" sz="1300" b="1" dirty="0" err="1" smtClean="0">
                <a:solidFill>
                  <a:srgbClr val="0070C0"/>
                </a:solidFill>
              </a:rPr>
              <a:t>Концедент</a:t>
            </a:r>
            <a:r>
              <a:rPr lang="ru-RU" sz="1300" b="1" dirty="0" smtClean="0">
                <a:solidFill>
                  <a:srgbClr val="0070C0"/>
                </a:solidFill>
              </a:rPr>
              <a:t> – Минздрав России</a:t>
            </a:r>
            <a:endParaRPr lang="ru-RU" sz="1300" b="1" dirty="0">
              <a:solidFill>
                <a:srgbClr val="0070C0"/>
              </a:solidFill>
            </a:endParaRPr>
          </a:p>
          <a:p>
            <a:pPr marL="180975" lvl="1">
              <a:spcBef>
                <a:spcPts val="1200"/>
              </a:spcBef>
              <a:buClr>
                <a:srgbClr val="0056A4"/>
              </a:buClr>
              <a:buFont typeface="Wingdings" pitchFamily="2" charset="2"/>
              <a:buChar char="§"/>
            </a:pPr>
            <a:r>
              <a:rPr lang="ru-RU" dirty="0" smtClean="0"/>
              <a:t>передача </a:t>
            </a:r>
            <a:r>
              <a:rPr lang="ru-RU" dirty="0"/>
              <a:t>Объекта концессионного соглашения концессионеру путем подписания передаточного акта;</a:t>
            </a:r>
          </a:p>
          <a:p>
            <a:pPr marL="180975" lvl="1">
              <a:spcBef>
                <a:spcPts val="1200"/>
              </a:spcBef>
              <a:buClr>
                <a:srgbClr val="0056A4"/>
              </a:buClr>
              <a:buFont typeface="Wingdings" pitchFamily="2" charset="2"/>
              <a:buChar char="§"/>
            </a:pPr>
            <a:r>
              <a:rPr lang="ru-RU" dirty="0" smtClean="0"/>
              <a:t>принятие </a:t>
            </a:r>
            <a:r>
              <a:rPr lang="ru-RU" dirty="0"/>
              <a:t>в установленном порядке от концессионера Объекта концессионного соглашения по окончании срока эксплуатации Объекта концессионного соглашения;</a:t>
            </a:r>
          </a:p>
          <a:p>
            <a:pPr marL="180975" lvl="1">
              <a:spcBef>
                <a:spcPts val="1200"/>
              </a:spcBef>
              <a:buClr>
                <a:srgbClr val="0056A4"/>
              </a:buClr>
              <a:buFont typeface="Wingdings" pitchFamily="2" charset="2"/>
              <a:buChar char="§"/>
            </a:pPr>
            <a:r>
              <a:rPr lang="ru-RU" dirty="0" smtClean="0"/>
              <a:t>передача </a:t>
            </a:r>
            <a:r>
              <a:rPr lang="ru-RU" dirty="0"/>
              <a:t>концессионеру земельного участка под объектом Концессионного соглашения по договору аренды;</a:t>
            </a:r>
          </a:p>
          <a:p>
            <a:pPr marL="180975" lvl="1">
              <a:spcBef>
                <a:spcPts val="1200"/>
              </a:spcBef>
              <a:buClr>
                <a:srgbClr val="0056A4"/>
              </a:buClr>
              <a:buFont typeface="Wingdings" pitchFamily="2" charset="2"/>
              <a:buChar char="§"/>
            </a:pPr>
            <a:r>
              <a:rPr lang="ru-RU" dirty="0" smtClean="0"/>
              <a:t>исполнение </a:t>
            </a:r>
            <a:r>
              <a:rPr lang="ru-RU" dirty="0"/>
              <a:t>иных обязанностей, предусмотренных Концессионным соглашением.</a:t>
            </a:r>
          </a:p>
          <a:p>
            <a:endParaRPr lang="ru-RU" dirty="0"/>
          </a:p>
        </p:txBody>
      </p:sp>
      <p:sp>
        <p:nvSpPr>
          <p:cNvPr id="4" name="Нижний колонтитул 3"/>
          <p:cNvSpPr>
            <a:spLocks noGrp="1"/>
          </p:cNvSpPr>
          <p:nvPr>
            <p:ph type="ftr" sz="quarter" idx="15"/>
          </p:nvPr>
        </p:nvSpPr>
        <p:spPr/>
        <p:txBody>
          <a:bodyPr/>
          <a:lstStyle/>
          <a:p>
            <a:pPr>
              <a:defRPr/>
            </a:pPr>
            <a:r>
              <a:rPr lang="ru-RU" smtClean="0"/>
              <a:t>ОАО "Федеральный центр проектного финансирования"</a:t>
            </a:r>
            <a:endParaRPr lang="ru-RU"/>
          </a:p>
        </p:txBody>
      </p:sp>
      <p:sp>
        <p:nvSpPr>
          <p:cNvPr id="5" name="Номер слайда 4"/>
          <p:cNvSpPr>
            <a:spLocks noGrp="1"/>
          </p:cNvSpPr>
          <p:nvPr>
            <p:ph type="sldNum" sz="quarter" idx="16"/>
          </p:nvPr>
        </p:nvSpPr>
        <p:spPr/>
        <p:txBody>
          <a:bodyPr/>
          <a:lstStyle/>
          <a:p>
            <a:pPr>
              <a:defRPr/>
            </a:pPr>
            <a:fld id="{13178AE9-5A91-4214-8B9C-C4CABEEB0DE0}" type="slidenum">
              <a:rPr lang="ru-RU" smtClean="0"/>
              <a:pPr>
                <a:defRPr/>
              </a:pPr>
              <a:t>17</a:t>
            </a:fld>
            <a:endParaRPr lang="ru-RU" dirty="0"/>
          </a:p>
        </p:txBody>
      </p:sp>
      <p:sp>
        <p:nvSpPr>
          <p:cNvPr id="6" name="Rectangle 3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Объект 2"/>
          <p:cNvSpPr txBox="1">
            <a:spLocks/>
          </p:cNvSpPr>
          <p:nvPr/>
        </p:nvSpPr>
        <p:spPr bwMode="auto">
          <a:xfrm>
            <a:off x="4787455" y="980660"/>
            <a:ext cx="4105145" cy="521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180975" indent="-180975" algn="l" rtl="0" eaLnBrk="0" fontAlgn="base" hangingPunct="0">
              <a:spcBef>
                <a:spcPct val="20000"/>
              </a:spcBef>
              <a:spcAft>
                <a:spcPct val="0"/>
              </a:spcAft>
              <a:buClr>
                <a:srgbClr val="0056A4"/>
              </a:buClr>
              <a:buFont typeface="Wingdings" pitchFamily="2" charset="2"/>
              <a:buChar char="§"/>
              <a:defRPr sz="1700" kern="1200">
                <a:solidFill>
                  <a:schemeClr val="tx1">
                    <a:lumMod val="65000"/>
                    <a:lumOff val="35000"/>
                  </a:schemeClr>
                </a:solidFill>
                <a:latin typeface="Tahoma" pitchFamily="34" charset="0"/>
                <a:ea typeface="Tahoma" pitchFamily="34" charset="0"/>
                <a:cs typeface="Tahoma" pitchFamily="34" charset="0"/>
              </a:defRPr>
            </a:lvl1pPr>
            <a:lvl2pPr marL="361950" indent="-180975" algn="l" rtl="0" eaLnBrk="0" fontAlgn="base" hangingPunct="0">
              <a:spcBef>
                <a:spcPct val="20000"/>
              </a:spcBef>
              <a:spcAft>
                <a:spcPct val="0"/>
              </a:spcAft>
              <a:buFont typeface="Arial" charset="0"/>
              <a:buChar char="–"/>
              <a:defRPr sz="1200" kern="1200">
                <a:solidFill>
                  <a:schemeClr val="tx1">
                    <a:lumMod val="65000"/>
                    <a:lumOff val="35000"/>
                  </a:schemeClr>
                </a:solidFill>
                <a:latin typeface="Tahoma" pitchFamily="34" charset="0"/>
                <a:ea typeface="Tahoma" pitchFamily="34" charset="0"/>
                <a:cs typeface="Tahoma" pitchFamily="34" charset="0"/>
              </a:defRPr>
            </a:lvl2pPr>
            <a:lvl3pPr marL="1143000" indent="-228600" algn="l" rtl="0" eaLnBrk="0" fontAlgn="base" hangingPunct="0">
              <a:spcBef>
                <a:spcPct val="20000"/>
              </a:spcBef>
              <a:spcAft>
                <a:spcPct val="0"/>
              </a:spcAft>
              <a:buFont typeface="Arial" charset="0"/>
              <a:buChar char="•"/>
              <a:defRPr sz="1200" kern="1200">
                <a:solidFill>
                  <a:schemeClr val="tx1">
                    <a:lumMod val="65000"/>
                    <a:lumOff val="35000"/>
                  </a:schemeClr>
                </a:solidFill>
                <a:latin typeface="Tahoma" pitchFamily="34" charset="0"/>
                <a:ea typeface="Tahoma" pitchFamily="34" charset="0"/>
                <a:cs typeface="Tahoma" pitchFamily="34" charset="0"/>
              </a:defRPr>
            </a:lvl3pPr>
            <a:lvl4pPr marL="1600200" indent="-228600" algn="l" rtl="0" eaLnBrk="0" fontAlgn="base" hangingPunct="0">
              <a:spcBef>
                <a:spcPct val="20000"/>
              </a:spcBef>
              <a:spcAft>
                <a:spcPct val="0"/>
              </a:spcAft>
              <a:buFont typeface="Arial" charset="0"/>
              <a:buChar char="–"/>
              <a:defRPr sz="1100" kern="1200">
                <a:solidFill>
                  <a:schemeClr val="tx1">
                    <a:lumMod val="65000"/>
                    <a:lumOff val="35000"/>
                  </a:schemeClr>
                </a:solidFill>
                <a:latin typeface="Tahoma" pitchFamily="34" charset="0"/>
                <a:ea typeface="Tahoma" pitchFamily="34" charset="0"/>
                <a:cs typeface="Tahoma" pitchFamily="34" charset="0"/>
              </a:defRPr>
            </a:lvl4pPr>
            <a:lvl5pPr marL="2057400" indent="-228600" algn="l" rtl="0" eaLnBrk="0" fontAlgn="base" hangingPunct="0">
              <a:spcBef>
                <a:spcPct val="20000"/>
              </a:spcBef>
              <a:spcAft>
                <a:spcPct val="0"/>
              </a:spcAft>
              <a:buFont typeface="Arial" charset="0"/>
              <a:buChar char="»"/>
              <a:defRPr sz="1100" kern="1200">
                <a:solidFill>
                  <a:schemeClr val="tx1">
                    <a:lumMod val="65000"/>
                    <a:lumOff val="35000"/>
                  </a:schemeClr>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300"/>
              </a:spcBef>
              <a:buClr>
                <a:srgbClr val="0056A4"/>
              </a:buClr>
              <a:buNone/>
            </a:pPr>
            <a:r>
              <a:rPr lang="ru-RU" sz="1300" b="1" dirty="0">
                <a:solidFill>
                  <a:srgbClr val="0070C0"/>
                </a:solidFill>
              </a:rPr>
              <a:t>К</a:t>
            </a:r>
            <a:r>
              <a:rPr lang="ru-RU" sz="1300" b="1" dirty="0" smtClean="0">
                <a:solidFill>
                  <a:srgbClr val="0070C0"/>
                </a:solidFill>
              </a:rPr>
              <a:t>онцессионер </a:t>
            </a:r>
            <a:r>
              <a:rPr lang="ru-RU" sz="1300" b="1" dirty="0">
                <a:solidFill>
                  <a:srgbClr val="0070C0"/>
                </a:solidFill>
              </a:rPr>
              <a:t>– победитель конкурса </a:t>
            </a:r>
            <a:endParaRPr lang="ru-RU" sz="1300" b="1" dirty="0" smtClean="0">
              <a:solidFill>
                <a:srgbClr val="0070C0"/>
              </a:solidFill>
            </a:endParaRPr>
          </a:p>
          <a:p>
            <a:pPr marL="180975" lvl="1">
              <a:spcBef>
                <a:spcPts val="1200"/>
              </a:spcBef>
              <a:buClr>
                <a:srgbClr val="0056A4"/>
              </a:buClr>
              <a:buFont typeface="Wingdings" pitchFamily="2" charset="2"/>
              <a:buChar char="§"/>
            </a:pPr>
            <a:r>
              <a:rPr lang="ru-RU" dirty="0"/>
              <a:t>реконструкция (модернизации) Объекта концессионного соглашения за счет собственных и (или) привлеченных средств;</a:t>
            </a:r>
          </a:p>
          <a:p>
            <a:pPr marL="180975" lvl="1">
              <a:spcBef>
                <a:spcPts val="1200"/>
              </a:spcBef>
              <a:buClr>
                <a:srgbClr val="0056A4"/>
              </a:buClr>
              <a:buFont typeface="Wingdings" pitchFamily="2" charset="2"/>
              <a:buChar char="§"/>
            </a:pPr>
            <a:r>
              <a:rPr lang="ru-RU" dirty="0"/>
              <a:t>страхование риска случайной гибели или повреждения Объекта, страхование рисков ответственности концессионера за нарушение обязательств по Концессионному соглашению в размере и сроки, установленные Концессионным соглашением;</a:t>
            </a:r>
          </a:p>
          <a:p>
            <a:pPr marL="180975" lvl="1">
              <a:spcBef>
                <a:spcPts val="1200"/>
              </a:spcBef>
              <a:buClr>
                <a:srgbClr val="0056A4"/>
              </a:buClr>
              <a:buFont typeface="Wingdings" pitchFamily="2" charset="2"/>
              <a:buChar char="§"/>
            </a:pPr>
            <a:r>
              <a:rPr lang="ru-RU" dirty="0"/>
              <a:t>организация производственной деятельности Медицинского парка и непрерывная эксплуатация Объекта концессионного соглашения, включая ремонт и содержание основных средств, в том числе и с привлечением третьих лиц;</a:t>
            </a:r>
          </a:p>
          <a:p>
            <a:pPr marL="180975" lvl="1">
              <a:spcBef>
                <a:spcPts val="1200"/>
              </a:spcBef>
              <a:buClr>
                <a:srgbClr val="0056A4"/>
              </a:buClr>
              <a:buFont typeface="Wingdings" pitchFamily="2" charset="2"/>
              <a:buChar char="§"/>
            </a:pPr>
            <a:r>
              <a:rPr lang="ru-RU" dirty="0"/>
              <a:t>выплата концеденту концессионной платы в установленном порядке;</a:t>
            </a:r>
          </a:p>
          <a:p>
            <a:pPr marL="180975" lvl="1">
              <a:spcBef>
                <a:spcPts val="1200"/>
              </a:spcBef>
              <a:buClr>
                <a:srgbClr val="0056A4"/>
              </a:buClr>
              <a:buFont typeface="Wingdings" pitchFamily="2" charset="2"/>
              <a:buChar char="§"/>
            </a:pPr>
            <a:r>
              <a:rPr lang="ru-RU" dirty="0"/>
              <a:t>передача Объекта концессионного соглашения </a:t>
            </a:r>
            <a:r>
              <a:rPr lang="ru-RU" dirty="0" err="1"/>
              <a:t>концеденту</a:t>
            </a:r>
            <a:r>
              <a:rPr lang="ru-RU" dirty="0"/>
              <a:t> по окончании срока эксплуатации;</a:t>
            </a:r>
          </a:p>
          <a:p>
            <a:pPr marL="180975" lvl="1">
              <a:spcBef>
                <a:spcPts val="1200"/>
              </a:spcBef>
              <a:buClr>
                <a:srgbClr val="0056A4"/>
              </a:buClr>
              <a:buFont typeface="Wingdings" pitchFamily="2" charset="2"/>
              <a:buChar char="§"/>
            </a:pPr>
            <a:r>
              <a:rPr lang="ru-RU" dirty="0"/>
              <a:t>исполнение иных обязанностей, предусмотренных Концессионным соглашением.</a:t>
            </a:r>
          </a:p>
        </p:txBody>
      </p:sp>
      <p:graphicFrame>
        <p:nvGraphicFramePr>
          <p:cNvPr id="8" name="Object 6"/>
          <p:cNvGraphicFramePr>
            <a:graphicFrameLocks noChangeAspect="1"/>
          </p:cNvGraphicFramePr>
          <p:nvPr>
            <p:extLst>
              <p:ext uri="{D42A27DB-BD31-4B8C-83A1-F6EECF244321}">
                <p14:modId xmlns:p14="http://schemas.microsoft.com/office/powerpoint/2010/main" val="3768224064"/>
              </p:ext>
            </p:extLst>
          </p:nvPr>
        </p:nvGraphicFramePr>
        <p:xfrm>
          <a:off x="8388530" y="116540"/>
          <a:ext cx="576133" cy="432113"/>
        </p:xfrm>
        <a:graphic>
          <a:graphicData uri="http://schemas.openxmlformats.org/presentationml/2006/ole">
            <mc:AlternateContent xmlns:mc="http://schemas.openxmlformats.org/markup-compatibility/2006">
              <mc:Choice xmlns:v="urn:schemas-microsoft-com:vml" Requires="v">
                <p:oleObj spid="_x0000_s16404" name="CorelDRAW" r:id="rId4" imgW="5435600" imgH="5435600" progId="CorelDRAW.Graphic.13">
                  <p:embed/>
                </p:oleObj>
              </mc:Choice>
              <mc:Fallback>
                <p:oleObj name="CorelDRAW" r:id="rId4" imgW="5435600" imgH="5435600" progId="CorelDRAW.Graphic.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530" y="11654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4952846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z="1600" b="1" dirty="0" smtClean="0">
                <a:solidFill>
                  <a:srgbClr val="0070C0"/>
                </a:solidFill>
              </a:rPr>
              <a:t>Основные условия концессионного </a:t>
            </a:r>
            <a:r>
              <a:rPr lang="ru-RU" sz="1600" b="1" dirty="0">
                <a:solidFill>
                  <a:srgbClr val="0070C0"/>
                </a:solidFill>
              </a:rPr>
              <a:t>соглашения </a:t>
            </a:r>
          </a:p>
        </p:txBody>
      </p:sp>
      <p:sp>
        <p:nvSpPr>
          <p:cNvPr id="3" name="Объект 2"/>
          <p:cNvSpPr>
            <a:spLocks noGrp="1"/>
          </p:cNvSpPr>
          <p:nvPr>
            <p:ph idx="14"/>
          </p:nvPr>
        </p:nvSpPr>
        <p:spPr/>
        <p:txBody>
          <a:bodyPr>
            <a:normAutofit/>
          </a:bodyPr>
          <a:lstStyle/>
          <a:p>
            <a:pPr marL="0" lvl="1" indent="0">
              <a:spcBef>
                <a:spcPts val="600"/>
              </a:spcBef>
              <a:buClr>
                <a:srgbClr val="0056A4"/>
              </a:buClr>
              <a:buNone/>
            </a:pPr>
            <a:r>
              <a:rPr lang="ru-RU" b="1" dirty="0">
                <a:solidFill>
                  <a:srgbClr val="0070C0"/>
                </a:solidFill>
              </a:rPr>
              <a:t>Срок действия </a:t>
            </a:r>
            <a:r>
              <a:rPr lang="ru-RU" b="1" dirty="0" smtClean="0">
                <a:solidFill>
                  <a:srgbClr val="0070C0"/>
                </a:solidFill>
              </a:rPr>
              <a:t>концессионного соглашения</a:t>
            </a:r>
          </a:p>
          <a:p>
            <a:pPr marL="180975" lvl="1">
              <a:spcBef>
                <a:spcPts val="600"/>
              </a:spcBef>
              <a:buClr>
                <a:srgbClr val="0056A4"/>
              </a:buClr>
              <a:buFont typeface="Wingdings" pitchFamily="2" charset="2"/>
              <a:buChar char="§"/>
            </a:pPr>
            <a:r>
              <a:rPr lang="ru-RU" dirty="0"/>
              <a:t>Срок действия Концессионного соглашения составляет 15 лет, из них:</a:t>
            </a:r>
          </a:p>
          <a:p>
            <a:pPr marL="962025" lvl="2">
              <a:spcBef>
                <a:spcPts val="600"/>
              </a:spcBef>
              <a:buClr>
                <a:srgbClr val="0056A4"/>
              </a:buClr>
              <a:buFont typeface="Wingdings" pitchFamily="2" charset="2"/>
              <a:buChar char="§"/>
            </a:pPr>
            <a:r>
              <a:rPr lang="ru-RU" dirty="0"/>
              <a:t>Реконструкция </a:t>
            </a:r>
            <a:r>
              <a:rPr lang="ru-RU" dirty="0" smtClean="0"/>
              <a:t>Объекта в</a:t>
            </a:r>
            <a:r>
              <a:rPr lang="ru-RU" sz="1200" dirty="0" smtClean="0"/>
              <a:t> </a:t>
            </a:r>
            <a:r>
              <a:rPr lang="ru-RU" sz="1200" dirty="0"/>
              <a:t>течение четырех лет с момента передачи концессионеру объекта Концессионного соглашения;</a:t>
            </a:r>
          </a:p>
          <a:p>
            <a:pPr marL="962025" lvl="2">
              <a:spcBef>
                <a:spcPts val="600"/>
              </a:spcBef>
              <a:buClr>
                <a:srgbClr val="0056A4"/>
              </a:buClr>
              <a:buFont typeface="Wingdings" pitchFamily="2" charset="2"/>
              <a:buChar char="§"/>
            </a:pPr>
            <a:r>
              <a:rPr lang="ru-RU" dirty="0"/>
              <a:t>Эксплуатация - </a:t>
            </a:r>
            <a:r>
              <a:rPr lang="ru-RU" dirty="0" smtClean="0"/>
              <a:t>11 </a:t>
            </a:r>
            <a:r>
              <a:rPr lang="ru-RU" dirty="0"/>
              <a:t>лет после ввода в эксплуатацию части площадей, подлежащих </a:t>
            </a:r>
            <a:r>
              <a:rPr lang="ru-RU" dirty="0" smtClean="0"/>
              <a:t>реконструкции.</a:t>
            </a:r>
            <a:endParaRPr lang="ru-RU" dirty="0"/>
          </a:p>
          <a:p>
            <a:pPr marL="0" lvl="1" indent="0">
              <a:spcBef>
                <a:spcPts val="600"/>
              </a:spcBef>
              <a:buClr>
                <a:srgbClr val="0056A4"/>
              </a:buClr>
              <a:buNone/>
            </a:pPr>
            <a:r>
              <a:rPr lang="ru-RU" b="1" dirty="0" smtClean="0">
                <a:solidFill>
                  <a:srgbClr val="0070C0"/>
                </a:solidFill>
              </a:rPr>
              <a:t>Концессионная плата</a:t>
            </a:r>
            <a:endParaRPr lang="ru-RU" b="1" dirty="0">
              <a:solidFill>
                <a:srgbClr val="0070C0"/>
              </a:solidFill>
            </a:endParaRPr>
          </a:p>
          <a:p>
            <a:pPr marL="180975" lvl="1">
              <a:spcBef>
                <a:spcPts val="600"/>
              </a:spcBef>
              <a:buClr>
                <a:srgbClr val="0056A4"/>
              </a:buClr>
              <a:buFont typeface="Wingdings" pitchFamily="2" charset="2"/>
              <a:buChar char="§"/>
            </a:pPr>
            <a:r>
              <a:rPr lang="ru-RU" dirty="0"/>
              <a:t>Концессионная плата выплачивается концессионером </a:t>
            </a:r>
            <a:r>
              <a:rPr lang="ru-RU" dirty="0" err="1"/>
              <a:t>концеденту</a:t>
            </a:r>
            <a:r>
              <a:rPr lang="ru-RU" dirty="0"/>
              <a:t> в следующем порядке:</a:t>
            </a:r>
          </a:p>
          <a:p>
            <a:pPr marL="962025" lvl="2">
              <a:spcBef>
                <a:spcPts val="600"/>
              </a:spcBef>
              <a:buClr>
                <a:srgbClr val="0056A4"/>
              </a:buClr>
              <a:buFont typeface="Wingdings" pitchFamily="2" charset="2"/>
              <a:buChar char="§"/>
            </a:pPr>
            <a:r>
              <a:rPr lang="ru-RU" dirty="0" smtClean="0"/>
              <a:t>20</a:t>
            </a:r>
            <a:r>
              <a:rPr lang="ru-RU" dirty="0"/>
              <a:t>% единовременно в течение 30 дней с момента заключения Концессионного соглашения;</a:t>
            </a:r>
          </a:p>
          <a:p>
            <a:pPr marL="962025" lvl="2">
              <a:spcBef>
                <a:spcPts val="600"/>
              </a:spcBef>
              <a:buClr>
                <a:srgbClr val="0056A4"/>
              </a:buClr>
              <a:buFont typeface="Wingdings" pitchFamily="2" charset="2"/>
              <a:buChar char="§"/>
            </a:pPr>
            <a:r>
              <a:rPr lang="ru-RU" dirty="0" smtClean="0"/>
              <a:t>80</a:t>
            </a:r>
            <a:r>
              <a:rPr lang="ru-RU" dirty="0"/>
              <a:t>% единовременно через 24 (двадцать четыре) месяца после заключения Концессионного соглашения.</a:t>
            </a:r>
          </a:p>
          <a:p>
            <a:pPr marL="0" lvl="1" indent="0">
              <a:spcBef>
                <a:spcPts val="600"/>
              </a:spcBef>
              <a:buClr>
                <a:srgbClr val="0056A4"/>
              </a:buClr>
              <a:buNone/>
            </a:pPr>
            <a:r>
              <a:rPr lang="ru-RU" b="1" dirty="0" smtClean="0">
                <a:solidFill>
                  <a:srgbClr val="0070C0"/>
                </a:solidFill>
              </a:rPr>
              <a:t>Требования к объекту концессионного соглашения</a:t>
            </a:r>
            <a:endParaRPr lang="ru-RU" b="1" dirty="0">
              <a:solidFill>
                <a:srgbClr val="0070C0"/>
              </a:solidFill>
            </a:endParaRPr>
          </a:p>
          <a:p>
            <a:pPr marL="180975" lvl="1">
              <a:spcBef>
                <a:spcPts val="600"/>
              </a:spcBef>
              <a:buClr>
                <a:srgbClr val="0056A4"/>
              </a:buClr>
              <a:buFont typeface="Wingdings" pitchFamily="2" charset="2"/>
              <a:buChar char="§"/>
            </a:pPr>
            <a:r>
              <a:rPr lang="ru-RU" dirty="0"/>
              <a:t>Объект концессионного соглашения передается </a:t>
            </a:r>
            <a:r>
              <a:rPr lang="ru-RU" dirty="0" err="1"/>
              <a:t>концеденту</a:t>
            </a:r>
            <a:r>
              <a:rPr lang="ru-RU" dirty="0"/>
              <a:t> по окончании срока эксплуатации. Площадь объекта должна составлять не менее 7685,6 </a:t>
            </a:r>
            <a:r>
              <a:rPr lang="ru-RU" dirty="0" err="1"/>
              <a:t>кв.м</a:t>
            </a:r>
            <a:r>
              <a:rPr lang="ru-RU" dirty="0"/>
              <a:t>., из них для производства и изготовления медицинских изделий используется не менее 60%</a:t>
            </a:r>
          </a:p>
          <a:p>
            <a:pPr marL="0" lvl="1" indent="0">
              <a:spcBef>
                <a:spcPts val="600"/>
              </a:spcBef>
              <a:buClr>
                <a:srgbClr val="0056A4"/>
              </a:buClr>
              <a:buNone/>
            </a:pPr>
            <a:endParaRPr lang="ru-RU" b="1" dirty="0" smtClean="0">
              <a:solidFill>
                <a:srgbClr val="0070C0"/>
              </a:solidFill>
            </a:endParaRPr>
          </a:p>
          <a:p>
            <a:pPr marL="180975" lvl="1">
              <a:spcBef>
                <a:spcPts val="600"/>
              </a:spcBef>
              <a:buClr>
                <a:srgbClr val="0056A4"/>
              </a:buClr>
              <a:buFont typeface="Wingdings" pitchFamily="2" charset="2"/>
              <a:buChar char="§"/>
            </a:pPr>
            <a:endParaRPr lang="ru-RU" dirty="0"/>
          </a:p>
        </p:txBody>
      </p:sp>
      <p:sp>
        <p:nvSpPr>
          <p:cNvPr id="4" name="Нижний колонтитул 3"/>
          <p:cNvSpPr>
            <a:spLocks noGrp="1"/>
          </p:cNvSpPr>
          <p:nvPr>
            <p:ph type="ftr" sz="quarter" idx="15"/>
          </p:nvPr>
        </p:nvSpPr>
        <p:spPr/>
        <p:txBody>
          <a:bodyPr/>
          <a:lstStyle/>
          <a:p>
            <a:pPr>
              <a:defRPr/>
            </a:pPr>
            <a:r>
              <a:rPr lang="ru-RU" smtClean="0"/>
              <a:t>ОАО "Федеральный центр проектного финансирования"</a:t>
            </a:r>
            <a:endParaRPr lang="ru-RU"/>
          </a:p>
        </p:txBody>
      </p:sp>
      <p:sp>
        <p:nvSpPr>
          <p:cNvPr id="5" name="Номер слайда 4"/>
          <p:cNvSpPr>
            <a:spLocks noGrp="1"/>
          </p:cNvSpPr>
          <p:nvPr>
            <p:ph type="sldNum" sz="quarter" idx="16"/>
          </p:nvPr>
        </p:nvSpPr>
        <p:spPr/>
        <p:txBody>
          <a:bodyPr/>
          <a:lstStyle/>
          <a:p>
            <a:pPr>
              <a:defRPr/>
            </a:pPr>
            <a:fld id="{13178AE9-5A91-4214-8B9C-C4CABEEB0DE0}" type="slidenum">
              <a:rPr lang="ru-RU" smtClean="0"/>
              <a:pPr>
                <a:defRPr/>
              </a:pPr>
              <a:t>18</a:t>
            </a:fld>
            <a:endParaRPr lang="ru-RU" dirty="0"/>
          </a:p>
        </p:txBody>
      </p:sp>
      <p:sp>
        <p:nvSpPr>
          <p:cNvPr id="6" name="Rectangle 3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 name="Object 6"/>
          <p:cNvGraphicFramePr>
            <a:graphicFrameLocks noChangeAspect="1"/>
          </p:cNvGraphicFramePr>
          <p:nvPr>
            <p:extLst>
              <p:ext uri="{D42A27DB-BD31-4B8C-83A1-F6EECF244321}">
                <p14:modId xmlns:p14="http://schemas.microsoft.com/office/powerpoint/2010/main" val="3768224064"/>
              </p:ext>
            </p:extLst>
          </p:nvPr>
        </p:nvGraphicFramePr>
        <p:xfrm>
          <a:off x="8388530" y="116540"/>
          <a:ext cx="576133" cy="432113"/>
        </p:xfrm>
        <a:graphic>
          <a:graphicData uri="http://schemas.openxmlformats.org/presentationml/2006/ole">
            <mc:AlternateContent xmlns:mc="http://schemas.openxmlformats.org/markup-compatibility/2006">
              <mc:Choice xmlns:v="urn:schemas-microsoft-com:vml" Requires="v">
                <p:oleObj spid="_x0000_s17428" name="CorelDRAW" r:id="rId4" imgW="5435600" imgH="5435600" progId="CorelDRAW.Graphic.13">
                  <p:embed/>
                </p:oleObj>
              </mc:Choice>
              <mc:Fallback>
                <p:oleObj name="CorelDRAW" r:id="rId4" imgW="5435600" imgH="5435600" progId="CorelDRAW.Graphic.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530" y="11654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8866931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z="1600" b="1" dirty="0" smtClean="0">
                <a:solidFill>
                  <a:srgbClr val="0070C0"/>
                </a:solidFill>
              </a:rPr>
              <a:t>Критерии конкурса</a:t>
            </a:r>
            <a:endParaRPr lang="ru-RU" sz="1600" b="1" dirty="0">
              <a:solidFill>
                <a:srgbClr val="0070C0"/>
              </a:solidFill>
            </a:endParaRPr>
          </a:p>
        </p:txBody>
      </p:sp>
      <p:sp>
        <p:nvSpPr>
          <p:cNvPr id="4" name="Нижний колонтитул 3"/>
          <p:cNvSpPr>
            <a:spLocks noGrp="1"/>
          </p:cNvSpPr>
          <p:nvPr>
            <p:ph type="ftr" sz="quarter" idx="15"/>
          </p:nvPr>
        </p:nvSpPr>
        <p:spPr/>
        <p:txBody>
          <a:bodyPr/>
          <a:lstStyle/>
          <a:p>
            <a:pPr>
              <a:defRPr/>
            </a:pPr>
            <a:r>
              <a:rPr lang="ru-RU" smtClean="0"/>
              <a:t>ОАО "Федеральный центр проектного финансирования"</a:t>
            </a:r>
            <a:endParaRPr lang="ru-RU"/>
          </a:p>
        </p:txBody>
      </p:sp>
      <p:sp>
        <p:nvSpPr>
          <p:cNvPr id="5" name="Номер слайда 4"/>
          <p:cNvSpPr>
            <a:spLocks noGrp="1"/>
          </p:cNvSpPr>
          <p:nvPr>
            <p:ph type="sldNum" sz="quarter" idx="16"/>
          </p:nvPr>
        </p:nvSpPr>
        <p:spPr/>
        <p:txBody>
          <a:bodyPr/>
          <a:lstStyle/>
          <a:p>
            <a:pPr>
              <a:defRPr/>
            </a:pPr>
            <a:fld id="{13178AE9-5A91-4214-8B9C-C4CABEEB0DE0}" type="slidenum">
              <a:rPr lang="ru-RU" smtClean="0"/>
              <a:pPr>
                <a:defRPr/>
              </a:pPr>
              <a:t>19</a:t>
            </a:fld>
            <a:endParaRPr lang="ru-RU" dirty="0"/>
          </a:p>
        </p:txBody>
      </p:sp>
      <p:sp>
        <p:nvSpPr>
          <p:cNvPr id="6" name="Rectangle 3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Таблица 10"/>
          <p:cNvGraphicFramePr>
            <a:graphicFrameLocks noGrp="1"/>
          </p:cNvGraphicFramePr>
          <p:nvPr>
            <p:extLst>
              <p:ext uri="{D42A27DB-BD31-4B8C-83A1-F6EECF244321}">
                <p14:modId xmlns:p14="http://schemas.microsoft.com/office/powerpoint/2010/main" val="2656891820"/>
              </p:ext>
            </p:extLst>
          </p:nvPr>
        </p:nvGraphicFramePr>
        <p:xfrm>
          <a:off x="251400" y="1844780"/>
          <a:ext cx="8641199" cy="2734055"/>
        </p:xfrm>
        <a:graphic>
          <a:graphicData uri="http://schemas.openxmlformats.org/drawingml/2006/table">
            <a:tbl>
              <a:tblPr firstRow="1" firstCol="1" bandRow="1">
                <a:tableStyleId>{69CF1AB2-1976-4502-BF36-3FF5EA218861}</a:tableStyleId>
              </a:tblPr>
              <a:tblGrid>
                <a:gridCol w="2520350"/>
                <a:gridCol w="1440200"/>
                <a:gridCol w="1872260"/>
                <a:gridCol w="1512210"/>
                <a:gridCol w="1296179"/>
              </a:tblGrid>
              <a:tr h="504070">
                <a:tc>
                  <a:txBody>
                    <a:bodyPr/>
                    <a:lstStyle/>
                    <a:p>
                      <a:pPr indent="0" algn="ctr">
                        <a:lnSpc>
                          <a:spcPct val="115000"/>
                        </a:lnSpc>
                        <a:spcAft>
                          <a:spcPts val="0"/>
                        </a:spcAft>
                      </a:pPr>
                      <a:r>
                        <a:rPr lang="ru-RU" sz="1200" dirty="0">
                          <a:solidFill>
                            <a:schemeClr val="bg1"/>
                          </a:solidFill>
                          <a:effectLst/>
                          <a:latin typeface="Tahoma" pitchFamily="34" charset="0"/>
                          <a:ea typeface="Tahoma" pitchFamily="34" charset="0"/>
                          <a:cs typeface="Tahoma" pitchFamily="34" charset="0"/>
                        </a:rPr>
                        <a:t>Критерий</a:t>
                      </a:r>
                    </a:p>
                  </a:txBody>
                  <a:tcPr marL="13923" marR="13923" marT="0" marB="0">
                    <a:solidFill>
                      <a:schemeClr val="tx2">
                        <a:lumMod val="60000"/>
                        <a:lumOff val="40000"/>
                      </a:schemeClr>
                    </a:solidFill>
                  </a:tcPr>
                </a:tc>
                <a:tc>
                  <a:txBody>
                    <a:bodyPr/>
                    <a:lstStyle/>
                    <a:p>
                      <a:pPr indent="0" algn="ctr">
                        <a:lnSpc>
                          <a:spcPct val="115000"/>
                        </a:lnSpc>
                        <a:spcAft>
                          <a:spcPts val="0"/>
                        </a:spcAft>
                      </a:pPr>
                      <a:r>
                        <a:rPr lang="ru-RU" sz="1200" dirty="0">
                          <a:solidFill>
                            <a:schemeClr val="bg1"/>
                          </a:solidFill>
                          <a:effectLst/>
                          <a:latin typeface="Tahoma" pitchFamily="34" charset="0"/>
                          <a:ea typeface="Tahoma" pitchFamily="34" charset="0"/>
                          <a:cs typeface="Tahoma" pitchFamily="34" charset="0"/>
                        </a:rPr>
                        <a:t>Коэффициент значимости критерия</a:t>
                      </a:r>
                    </a:p>
                    <a:p>
                      <a:pPr indent="0" algn="ctr">
                        <a:lnSpc>
                          <a:spcPct val="115000"/>
                        </a:lnSpc>
                        <a:spcAft>
                          <a:spcPts val="0"/>
                        </a:spcAft>
                      </a:pPr>
                      <a:r>
                        <a:rPr lang="ru-RU" sz="1200" dirty="0">
                          <a:solidFill>
                            <a:schemeClr val="bg1"/>
                          </a:solidFill>
                          <a:effectLst/>
                          <a:latin typeface="Tahoma" pitchFamily="34" charset="0"/>
                          <a:ea typeface="Tahoma" pitchFamily="34" charset="0"/>
                          <a:cs typeface="Tahoma" pitchFamily="34" charset="0"/>
                        </a:rPr>
                        <a:t> </a:t>
                      </a:r>
                    </a:p>
                  </a:txBody>
                  <a:tcPr marL="13923" marR="13923" marT="0" marB="0">
                    <a:solidFill>
                      <a:schemeClr val="tx2">
                        <a:lumMod val="60000"/>
                        <a:lumOff val="40000"/>
                      </a:schemeClr>
                    </a:solidFill>
                  </a:tcPr>
                </a:tc>
                <a:tc>
                  <a:txBody>
                    <a:bodyPr/>
                    <a:lstStyle/>
                    <a:p>
                      <a:pPr indent="0" algn="ctr">
                        <a:lnSpc>
                          <a:spcPct val="115000"/>
                        </a:lnSpc>
                        <a:spcAft>
                          <a:spcPts val="0"/>
                        </a:spcAft>
                      </a:pPr>
                      <a:r>
                        <a:rPr lang="ru-RU" sz="1200" dirty="0">
                          <a:solidFill>
                            <a:schemeClr val="bg1"/>
                          </a:solidFill>
                          <a:effectLst/>
                          <a:latin typeface="Tahoma" pitchFamily="34" charset="0"/>
                          <a:ea typeface="Tahoma" pitchFamily="34" charset="0"/>
                          <a:cs typeface="Tahoma" pitchFamily="34" charset="0"/>
                        </a:rPr>
                        <a:t>Начальное значение критерия</a:t>
                      </a:r>
                    </a:p>
                  </a:txBody>
                  <a:tcPr marL="13923" marR="13923" marT="0" marB="0">
                    <a:solidFill>
                      <a:schemeClr val="tx2">
                        <a:lumMod val="60000"/>
                        <a:lumOff val="40000"/>
                      </a:schemeClr>
                    </a:solidFill>
                  </a:tcPr>
                </a:tc>
                <a:tc>
                  <a:txBody>
                    <a:bodyPr/>
                    <a:lstStyle/>
                    <a:p>
                      <a:pPr indent="0" algn="ctr">
                        <a:lnSpc>
                          <a:spcPct val="115000"/>
                        </a:lnSpc>
                        <a:spcAft>
                          <a:spcPts val="0"/>
                        </a:spcAft>
                      </a:pPr>
                      <a:r>
                        <a:rPr lang="ru-RU" sz="1200" dirty="0">
                          <a:solidFill>
                            <a:schemeClr val="bg1"/>
                          </a:solidFill>
                          <a:effectLst/>
                          <a:latin typeface="Tahoma" pitchFamily="34" charset="0"/>
                          <a:ea typeface="Tahoma" pitchFamily="34" charset="0"/>
                          <a:cs typeface="Tahoma" pitchFamily="34" charset="0"/>
                        </a:rPr>
                        <a:t>Предельное значение</a:t>
                      </a:r>
                    </a:p>
                  </a:txBody>
                  <a:tcPr marL="13923" marR="13923" marT="0" marB="0">
                    <a:solidFill>
                      <a:schemeClr val="tx2">
                        <a:lumMod val="60000"/>
                        <a:lumOff val="40000"/>
                      </a:schemeClr>
                    </a:solidFill>
                  </a:tcPr>
                </a:tc>
                <a:tc>
                  <a:txBody>
                    <a:bodyPr/>
                    <a:lstStyle/>
                    <a:p>
                      <a:pPr indent="0" algn="ctr">
                        <a:lnSpc>
                          <a:spcPct val="115000"/>
                        </a:lnSpc>
                        <a:spcAft>
                          <a:spcPts val="0"/>
                        </a:spcAft>
                      </a:pPr>
                      <a:r>
                        <a:rPr lang="ru-RU" sz="1200" dirty="0">
                          <a:solidFill>
                            <a:schemeClr val="bg1"/>
                          </a:solidFill>
                          <a:effectLst/>
                          <a:latin typeface="Tahoma" pitchFamily="34" charset="0"/>
                          <a:ea typeface="Tahoma" pitchFamily="34" charset="0"/>
                          <a:cs typeface="Tahoma" pitchFamily="34" charset="0"/>
                        </a:rPr>
                        <a:t>Уменьшение / увеличение критерия </a:t>
                      </a:r>
                    </a:p>
                  </a:txBody>
                  <a:tcPr marL="13923" marR="13923" marT="0" marB="0">
                    <a:solidFill>
                      <a:schemeClr val="tx2">
                        <a:lumMod val="60000"/>
                        <a:lumOff val="40000"/>
                      </a:schemeClr>
                    </a:solidFill>
                  </a:tcPr>
                </a:tc>
              </a:tr>
              <a:tr h="683164">
                <a:tc>
                  <a:txBody>
                    <a:bodyPr/>
                    <a:lstStyle/>
                    <a:p>
                      <a:pPr indent="0" algn="l">
                        <a:lnSpc>
                          <a:spcPct val="115000"/>
                        </a:lnSpc>
                        <a:spcAft>
                          <a:spcPts val="0"/>
                        </a:spcAft>
                      </a:pPr>
                      <a:r>
                        <a:rPr lang="ru-RU" sz="1200" dirty="0">
                          <a:effectLst/>
                          <a:latin typeface="Tahoma" pitchFamily="34" charset="0"/>
                          <a:ea typeface="Tahoma" pitchFamily="34" charset="0"/>
                          <a:cs typeface="Tahoma" pitchFamily="34" charset="0"/>
                        </a:rPr>
                        <a:t>Сроки реконструкции</a:t>
                      </a:r>
                    </a:p>
                    <a:p>
                      <a:pPr indent="0" algn="l">
                        <a:lnSpc>
                          <a:spcPct val="115000"/>
                        </a:lnSpc>
                        <a:spcAft>
                          <a:spcPts val="0"/>
                        </a:spcAft>
                      </a:pPr>
                      <a:r>
                        <a:rPr lang="ru-RU" sz="1200" dirty="0" smtClean="0">
                          <a:effectLst/>
                          <a:latin typeface="Tahoma" pitchFamily="34" charset="0"/>
                          <a:ea typeface="Tahoma" pitchFamily="34" charset="0"/>
                          <a:cs typeface="Tahoma" pitchFamily="34" charset="0"/>
                        </a:rPr>
                        <a:t>(требования к реконструкции указаны в концессионном соглашении)</a:t>
                      </a:r>
                      <a:endParaRPr lang="ru-RU" sz="1200" dirty="0">
                        <a:effectLst/>
                        <a:latin typeface="Tahoma" pitchFamily="34" charset="0"/>
                        <a:ea typeface="Tahoma" pitchFamily="34" charset="0"/>
                        <a:cs typeface="Tahoma" pitchFamily="34" charset="0"/>
                      </a:endParaRPr>
                    </a:p>
                  </a:txBody>
                  <a:tcPr marL="13923" marR="13923" marT="0" marB="0">
                    <a:solidFill>
                      <a:schemeClr val="bg1"/>
                    </a:solidFill>
                  </a:tcPr>
                </a:tc>
                <a:tc>
                  <a:txBody>
                    <a:bodyPr/>
                    <a:lstStyle/>
                    <a:p>
                      <a:pPr indent="0" algn="ctr">
                        <a:lnSpc>
                          <a:spcPct val="115000"/>
                        </a:lnSpc>
                        <a:spcAft>
                          <a:spcPts val="0"/>
                        </a:spcAft>
                      </a:pPr>
                      <a:r>
                        <a:rPr lang="ru-RU" sz="1200" dirty="0" smtClean="0">
                          <a:effectLst/>
                          <a:latin typeface="Tahoma" pitchFamily="34" charset="0"/>
                          <a:ea typeface="Tahoma" pitchFamily="34" charset="0"/>
                          <a:cs typeface="Tahoma" pitchFamily="34" charset="0"/>
                        </a:rPr>
                        <a:t>0,6</a:t>
                      </a:r>
                      <a:endParaRPr lang="ru-RU" sz="1200" dirty="0">
                        <a:effectLst/>
                        <a:latin typeface="Tahoma" pitchFamily="34" charset="0"/>
                        <a:ea typeface="Tahoma" pitchFamily="34" charset="0"/>
                        <a:cs typeface="Tahoma" pitchFamily="34" charset="0"/>
                      </a:endParaRPr>
                    </a:p>
                  </a:txBody>
                  <a:tcPr marL="13923" marR="13923" marT="0" marB="0">
                    <a:solidFill>
                      <a:schemeClr val="bg1"/>
                    </a:solidFill>
                  </a:tcPr>
                </a:tc>
                <a:tc>
                  <a:txBody>
                    <a:bodyPr/>
                    <a:lstStyle/>
                    <a:p>
                      <a:pPr indent="0" algn="ctr">
                        <a:lnSpc>
                          <a:spcPct val="115000"/>
                        </a:lnSpc>
                        <a:spcAft>
                          <a:spcPts val="0"/>
                        </a:spcAft>
                      </a:pPr>
                      <a:r>
                        <a:rPr lang="ru-RU" sz="1200" dirty="0">
                          <a:effectLst/>
                          <a:latin typeface="Tahoma" pitchFamily="34" charset="0"/>
                          <a:ea typeface="Tahoma" pitchFamily="34" charset="0"/>
                          <a:cs typeface="Tahoma" pitchFamily="34" charset="0"/>
                        </a:rPr>
                        <a:t>48 месяцев с момента передачи концессионеру объекта Концессионного соглашения</a:t>
                      </a:r>
                    </a:p>
                  </a:txBody>
                  <a:tcPr marL="13923" marR="13923" marT="0" marB="0">
                    <a:solidFill>
                      <a:schemeClr val="bg1"/>
                    </a:solidFill>
                  </a:tcPr>
                </a:tc>
                <a:tc>
                  <a:txBody>
                    <a:bodyPr/>
                    <a:lstStyle/>
                    <a:p>
                      <a:pPr indent="0" algn="ctr">
                        <a:lnSpc>
                          <a:spcPct val="115000"/>
                        </a:lnSpc>
                        <a:spcAft>
                          <a:spcPts val="0"/>
                        </a:spcAft>
                      </a:pPr>
                      <a:r>
                        <a:rPr lang="ru-RU" sz="1200" dirty="0">
                          <a:effectLst/>
                          <a:latin typeface="Tahoma" pitchFamily="34" charset="0"/>
                          <a:ea typeface="Tahoma" pitchFamily="34" charset="0"/>
                          <a:cs typeface="Tahoma" pitchFamily="34" charset="0"/>
                        </a:rPr>
                        <a:t>24 месяца с момента передачи концессионеру объекта Концессионного соглашения</a:t>
                      </a:r>
                    </a:p>
                  </a:txBody>
                  <a:tcPr marL="13923" marR="13923" marT="0" marB="0">
                    <a:solidFill>
                      <a:schemeClr val="bg1"/>
                    </a:solidFill>
                  </a:tcPr>
                </a:tc>
                <a:tc>
                  <a:txBody>
                    <a:bodyPr/>
                    <a:lstStyle/>
                    <a:p>
                      <a:pPr indent="0" algn="ctr">
                        <a:lnSpc>
                          <a:spcPct val="115000"/>
                        </a:lnSpc>
                        <a:spcAft>
                          <a:spcPts val="0"/>
                        </a:spcAft>
                      </a:pPr>
                      <a:r>
                        <a:rPr lang="ru-RU" sz="1200">
                          <a:effectLst/>
                          <a:latin typeface="Tahoma" pitchFamily="34" charset="0"/>
                          <a:ea typeface="Tahoma" pitchFamily="34" charset="0"/>
                          <a:cs typeface="Tahoma" pitchFamily="34" charset="0"/>
                        </a:rPr>
                        <a:t>уменьшение</a:t>
                      </a:r>
                    </a:p>
                  </a:txBody>
                  <a:tcPr marL="13923" marR="13923" marT="0" marB="0">
                    <a:solidFill>
                      <a:schemeClr val="bg1"/>
                    </a:solidFill>
                  </a:tcPr>
                </a:tc>
              </a:tr>
              <a:tr h="42697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200" b="1" dirty="0" smtClean="0">
                          <a:effectLst/>
                          <a:latin typeface="Tahoma" pitchFamily="34" charset="0"/>
                          <a:ea typeface="Tahoma" pitchFamily="34" charset="0"/>
                          <a:cs typeface="Tahoma" pitchFamily="34" charset="0"/>
                        </a:rPr>
                        <a:t>Размер концессионной платы (с учетом НДС)</a:t>
                      </a:r>
                      <a:endParaRPr lang="ru-RU" sz="1200" b="1" kern="1200" dirty="0" smtClean="0">
                        <a:solidFill>
                          <a:schemeClr val="dk1"/>
                        </a:solidFill>
                        <a:effectLst/>
                        <a:latin typeface="Tahoma" pitchFamily="34" charset="0"/>
                        <a:ea typeface="Tahoma" pitchFamily="34" charset="0"/>
                        <a:cs typeface="Tahoma"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ru-RU" sz="1200" b="1" dirty="0" smtClean="0">
                        <a:effectLst/>
                        <a:latin typeface="Tahoma" pitchFamily="34" charset="0"/>
                        <a:ea typeface="Tahoma" pitchFamily="34" charset="0"/>
                        <a:cs typeface="Tahoma" pitchFamily="34" charset="0"/>
                      </a:endParaRPr>
                    </a:p>
                  </a:txBody>
                  <a:tcPr marL="13923" marR="13923" marT="0" marB="0">
                    <a:solidFill>
                      <a:schemeClr val="bg1"/>
                    </a:solidFill>
                  </a:tcPr>
                </a:tc>
                <a:tc>
                  <a:txBody>
                    <a:bodyPr/>
                    <a:lstStyle/>
                    <a:p>
                      <a:pPr indent="0" algn="ctr">
                        <a:lnSpc>
                          <a:spcPct val="115000"/>
                        </a:lnSpc>
                        <a:spcAft>
                          <a:spcPts val="0"/>
                        </a:spcAft>
                      </a:pPr>
                      <a:r>
                        <a:rPr lang="ru-RU" sz="1200" dirty="0" smtClean="0">
                          <a:effectLst/>
                          <a:latin typeface="Tahoma" pitchFamily="34" charset="0"/>
                          <a:ea typeface="Tahoma" pitchFamily="34" charset="0"/>
                          <a:cs typeface="Tahoma" pitchFamily="34" charset="0"/>
                        </a:rPr>
                        <a:t>0,4</a:t>
                      </a:r>
                      <a:endParaRPr lang="ru-RU" sz="1200" dirty="0">
                        <a:effectLst/>
                        <a:latin typeface="Tahoma" pitchFamily="34" charset="0"/>
                        <a:ea typeface="Tahoma" pitchFamily="34" charset="0"/>
                        <a:cs typeface="Tahoma" pitchFamily="34" charset="0"/>
                      </a:endParaRPr>
                    </a:p>
                  </a:txBody>
                  <a:tcPr marL="13923" marR="13923" marT="0" marB="0">
                    <a:solidFill>
                      <a:schemeClr val="bg1"/>
                    </a:solidFill>
                  </a:tcPr>
                </a:tc>
                <a:tc>
                  <a:txBody>
                    <a:bodyPr/>
                    <a:lstStyle/>
                    <a:p>
                      <a:pPr indent="0" algn="ctr">
                        <a:lnSpc>
                          <a:spcPct val="115000"/>
                        </a:lnSpc>
                        <a:spcAft>
                          <a:spcPts val="0"/>
                        </a:spcAft>
                      </a:pPr>
                      <a:r>
                        <a:rPr lang="ru-RU" sz="1200" dirty="0" smtClean="0">
                          <a:effectLst/>
                          <a:latin typeface="Tahoma" pitchFamily="34" charset="0"/>
                          <a:ea typeface="Tahoma" pitchFamily="34" charset="0"/>
                          <a:cs typeface="Tahoma" pitchFamily="34" charset="0"/>
                        </a:rPr>
                        <a:t>23,6 </a:t>
                      </a:r>
                      <a:r>
                        <a:rPr lang="ru-RU" sz="1200" dirty="0">
                          <a:effectLst/>
                          <a:latin typeface="Tahoma" pitchFamily="34" charset="0"/>
                          <a:ea typeface="Tahoma" pitchFamily="34" charset="0"/>
                          <a:cs typeface="Tahoma" pitchFamily="34" charset="0"/>
                        </a:rPr>
                        <a:t>млн. руб. </a:t>
                      </a:r>
                    </a:p>
                  </a:txBody>
                  <a:tcPr marL="13923" marR="13923" marT="0" marB="0">
                    <a:solidFill>
                      <a:schemeClr val="bg1"/>
                    </a:solidFill>
                  </a:tcPr>
                </a:tc>
                <a:tc>
                  <a:txBody>
                    <a:bodyPr/>
                    <a:lstStyle/>
                    <a:p>
                      <a:pPr indent="0" algn="ctr">
                        <a:lnSpc>
                          <a:spcPct val="115000"/>
                        </a:lnSpc>
                        <a:spcAft>
                          <a:spcPts val="0"/>
                        </a:spcAft>
                      </a:pPr>
                      <a:r>
                        <a:rPr lang="ru-RU" sz="1200" dirty="0">
                          <a:effectLst/>
                          <a:latin typeface="Tahoma" pitchFamily="34" charset="0"/>
                          <a:ea typeface="Tahoma" pitchFamily="34" charset="0"/>
                          <a:cs typeface="Tahoma" pitchFamily="34" charset="0"/>
                        </a:rPr>
                        <a:t>не устанавливается</a:t>
                      </a:r>
                    </a:p>
                  </a:txBody>
                  <a:tcPr marL="13923" marR="13923" marT="0" marB="0">
                    <a:solidFill>
                      <a:schemeClr val="bg1"/>
                    </a:solidFill>
                  </a:tcPr>
                </a:tc>
                <a:tc>
                  <a:txBody>
                    <a:bodyPr/>
                    <a:lstStyle/>
                    <a:p>
                      <a:pPr indent="0" algn="ctr">
                        <a:lnSpc>
                          <a:spcPct val="115000"/>
                        </a:lnSpc>
                        <a:spcAft>
                          <a:spcPts val="0"/>
                        </a:spcAft>
                      </a:pPr>
                      <a:r>
                        <a:rPr lang="ru-RU" sz="1200" dirty="0">
                          <a:effectLst/>
                          <a:latin typeface="Tahoma" pitchFamily="34" charset="0"/>
                          <a:ea typeface="Tahoma" pitchFamily="34" charset="0"/>
                          <a:cs typeface="Tahoma" pitchFamily="34" charset="0"/>
                        </a:rPr>
                        <a:t>увеличение</a:t>
                      </a:r>
                    </a:p>
                  </a:txBody>
                  <a:tcPr marL="13923" marR="13923" marT="0" marB="0">
                    <a:solidFill>
                      <a:schemeClr val="bg1"/>
                    </a:solidFill>
                  </a:tcPr>
                </a:tc>
              </a:tr>
            </a:tbl>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68224064"/>
              </p:ext>
            </p:extLst>
          </p:nvPr>
        </p:nvGraphicFramePr>
        <p:xfrm>
          <a:off x="8388530" y="116540"/>
          <a:ext cx="576133" cy="432113"/>
        </p:xfrm>
        <a:graphic>
          <a:graphicData uri="http://schemas.openxmlformats.org/presentationml/2006/ole">
            <mc:AlternateContent xmlns:mc="http://schemas.openxmlformats.org/markup-compatibility/2006">
              <mc:Choice xmlns:v="urn:schemas-microsoft-com:vml" Requires="v">
                <p:oleObj spid="_x0000_s18452" name="CorelDRAW" r:id="rId4" imgW="5435600" imgH="5435600" progId="CorelDRAW.Graphic.13">
                  <p:embed/>
                </p:oleObj>
              </mc:Choice>
              <mc:Fallback>
                <p:oleObj name="CorelDRAW" r:id="rId4" imgW="5435600" imgH="5435600" progId="CorelDRAW.Graphic.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530" y="11654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1609428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ctrTitle"/>
          </p:nvPr>
        </p:nvSpPr>
        <p:spPr>
          <a:xfrm>
            <a:off x="214313" y="285750"/>
            <a:ext cx="8642350" cy="360363"/>
          </a:xfrm>
        </p:spPr>
        <p:txBody>
          <a:bodyPr/>
          <a:lstStyle/>
          <a:p>
            <a:r>
              <a:rPr lang="ru-RU" sz="1600" b="1" dirty="0" smtClean="0">
                <a:solidFill>
                  <a:srgbClr val="0070C0"/>
                </a:solidFill>
              </a:rPr>
              <a:t>Н</a:t>
            </a:r>
            <a:r>
              <a:rPr sz="1600" b="1" dirty="0" smtClean="0">
                <a:solidFill>
                  <a:srgbClr val="0070C0"/>
                </a:solidFill>
              </a:rPr>
              <a:t>НИИТО </a:t>
            </a:r>
            <a:r>
              <a:rPr sz="1600" b="1" dirty="0">
                <a:solidFill>
                  <a:srgbClr val="0070C0"/>
                </a:solidFill>
              </a:rPr>
              <a:t>им. Я.Л. Цивьяна </a:t>
            </a:r>
            <a:r>
              <a:rPr lang="ru-RU" sz="1600" b="1" dirty="0" smtClean="0">
                <a:solidFill>
                  <a:srgbClr val="0070C0"/>
                </a:solidFill>
              </a:rPr>
              <a:t>МЗ РФ </a:t>
            </a:r>
            <a:r>
              <a:rPr sz="1600" b="1" dirty="0" smtClean="0">
                <a:solidFill>
                  <a:srgbClr val="0070C0"/>
                </a:solidFill>
              </a:rPr>
              <a:t>сегодня</a:t>
            </a:r>
            <a:endParaRPr sz="1600" b="1" dirty="0">
              <a:solidFill>
                <a:srgbClr val="0070C0"/>
              </a:solidFill>
            </a:endParaRPr>
          </a:p>
        </p:txBody>
      </p:sp>
      <p:pic>
        <p:nvPicPr>
          <p:cNvPr id="8195" name="Picture 4" descr="C:\работа\КАААТТТЯЯЯЯ\личное\фотографии\mc\согласование\согласование\согласованные\IMG_7236.jpg"/>
          <p:cNvPicPr>
            <a:picLocks noChangeAspect="1" noChangeArrowheads="1"/>
          </p:cNvPicPr>
          <p:nvPr/>
        </p:nvPicPr>
        <p:blipFill>
          <a:blip r:embed="rId4">
            <a:extLst>
              <a:ext uri="{28A0092B-C50C-407E-A947-70E740481C1C}">
                <a14:useLocalDpi xmlns:a14="http://schemas.microsoft.com/office/drawing/2010/main" val="0"/>
              </a:ext>
            </a:extLst>
          </a:blip>
          <a:srcRect r="16142" b="16142"/>
          <a:stretch>
            <a:fillRect/>
          </a:stretch>
        </p:blipFill>
        <p:spPr bwMode="auto">
          <a:xfrm>
            <a:off x="395288" y="857250"/>
            <a:ext cx="309721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3500438" y="857250"/>
            <a:ext cx="5429250" cy="1785104"/>
          </a:xfrm>
          <a:prstGeom prst="rect">
            <a:avLst/>
          </a:prstGeom>
          <a:noFill/>
          <a:ln>
            <a:noFill/>
          </a:ln>
          <a:effectLst/>
          <a:extLst/>
        </p:spPr>
        <p:txBody>
          <a:bodyPr>
            <a:spAutoFit/>
          </a:bodyPr>
          <a:lstStyle/>
          <a:p>
            <a:pPr>
              <a:tabLst>
                <a:tab pos="4216400" algn="r"/>
              </a:tabLst>
              <a:defRPr/>
            </a:pPr>
            <a:r>
              <a:rPr lang="ru-RU" sz="1400" dirty="0">
                <a:solidFill>
                  <a:schemeClr val="tx1">
                    <a:lumMod val="65000"/>
                    <a:lumOff val="35000"/>
                  </a:schemeClr>
                </a:solidFill>
                <a:latin typeface="Tahoma" pitchFamily="34" charset="0"/>
                <a:ea typeface="Tahoma" pitchFamily="34" charset="0"/>
                <a:cs typeface="Tahoma" pitchFamily="34" charset="0"/>
              </a:rPr>
              <a:t>Создан в 1946 году </a:t>
            </a:r>
          </a:p>
          <a:p>
            <a:pPr marL="342900" indent="-342900">
              <a:buFontTx/>
              <a:buAutoNum type="arabicPlain" startAt="260"/>
              <a:tabLst>
                <a:tab pos="4216400" algn="r"/>
              </a:tabLst>
              <a:defRPr/>
            </a:pPr>
            <a:r>
              <a:rPr lang="ru-RU" sz="1400" dirty="0">
                <a:solidFill>
                  <a:schemeClr val="tx1">
                    <a:lumMod val="65000"/>
                    <a:lumOff val="35000"/>
                  </a:schemeClr>
                </a:solidFill>
                <a:latin typeface="Tahoma" pitchFamily="34" charset="0"/>
                <a:ea typeface="Tahoma" pitchFamily="34" charset="0"/>
                <a:cs typeface="Tahoma" pitchFamily="34" charset="0"/>
              </a:rPr>
              <a:t>коек</a:t>
            </a:r>
          </a:p>
          <a:p>
            <a:pPr marL="342900" indent="-342900">
              <a:tabLst>
                <a:tab pos="4216400" algn="r"/>
              </a:tabLst>
              <a:defRPr/>
            </a:pPr>
            <a:r>
              <a:rPr lang="ru-RU" sz="1400" dirty="0">
                <a:solidFill>
                  <a:schemeClr val="tx1">
                    <a:lumMod val="65000"/>
                    <a:lumOff val="35000"/>
                  </a:schemeClr>
                </a:solidFill>
                <a:latin typeface="Tahoma" pitchFamily="34" charset="0"/>
                <a:ea typeface="Tahoma" pitchFamily="34" charset="0"/>
                <a:cs typeface="Tahoma" pitchFamily="34" charset="0"/>
              </a:rPr>
              <a:t>Ежегодно в институте оперируется </a:t>
            </a:r>
            <a:r>
              <a:rPr lang="ru-RU" sz="1400" dirty="0" smtClean="0">
                <a:solidFill>
                  <a:schemeClr val="tx1">
                    <a:lumMod val="65000"/>
                    <a:lumOff val="35000"/>
                  </a:schemeClr>
                </a:solidFill>
                <a:latin typeface="Tahoma" pitchFamily="34" charset="0"/>
                <a:ea typeface="Tahoma" pitchFamily="34" charset="0"/>
                <a:cs typeface="Tahoma" pitchFamily="34" charset="0"/>
              </a:rPr>
              <a:t>более 10 тыс.  пациентов</a:t>
            </a:r>
            <a:endParaRPr lang="ru-RU" sz="1400" dirty="0">
              <a:solidFill>
                <a:schemeClr val="tx1">
                  <a:lumMod val="65000"/>
                  <a:lumOff val="35000"/>
                </a:schemeClr>
              </a:solidFill>
              <a:latin typeface="Tahoma" pitchFamily="34" charset="0"/>
              <a:ea typeface="Tahoma" pitchFamily="34" charset="0"/>
              <a:cs typeface="Tahoma" pitchFamily="34" charset="0"/>
            </a:endParaRPr>
          </a:p>
          <a:p>
            <a:pPr>
              <a:tabLst>
                <a:tab pos="4216400" algn="r"/>
              </a:tabLst>
              <a:defRPr/>
            </a:pPr>
            <a:r>
              <a:rPr lang="ru-RU" sz="1400" dirty="0">
                <a:solidFill>
                  <a:schemeClr val="tx1">
                    <a:lumMod val="65000"/>
                    <a:lumOff val="35000"/>
                  </a:schemeClr>
                </a:solidFill>
                <a:latin typeface="Tahoma" pitchFamily="34" charset="0"/>
                <a:ea typeface="Tahoma" pitchFamily="34" charset="0"/>
                <a:cs typeface="Tahoma" pitchFamily="34" charset="0"/>
              </a:rPr>
              <a:t>Я</a:t>
            </a:r>
            <a:r>
              <a:rPr lang="ru-RU" sz="1400" dirty="0" smtClean="0">
                <a:solidFill>
                  <a:schemeClr val="tx1">
                    <a:lumMod val="65000"/>
                    <a:lumOff val="35000"/>
                  </a:schemeClr>
                </a:solidFill>
                <a:latin typeface="Tahoma" pitchFamily="34" charset="0"/>
                <a:ea typeface="Tahoma" pitchFamily="34" charset="0"/>
                <a:cs typeface="Tahoma" pitchFamily="34" charset="0"/>
              </a:rPr>
              <a:t>вляется </a:t>
            </a:r>
            <a:r>
              <a:rPr lang="ru-RU" sz="1400" dirty="0">
                <a:solidFill>
                  <a:schemeClr val="tx1">
                    <a:lumMod val="65000"/>
                    <a:lumOff val="35000"/>
                  </a:schemeClr>
                </a:solidFill>
                <a:latin typeface="Tahoma" pitchFamily="34" charset="0"/>
                <a:ea typeface="Tahoma" pitchFamily="34" charset="0"/>
                <a:cs typeface="Tahoma" pitchFamily="34" charset="0"/>
              </a:rPr>
              <a:t>Российским центром хирургии позвоночника</a:t>
            </a:r>
          </a:p>
          <a:p>
            <a:pPr>
              <a:tabLst>
                <a:tab pos="4216400" algn="r"/>
              </a:tabLst>
              <a:defRPr/>
            </a:pPr>
            <a:r>
              <a:rPr lang="ru-RU" sz="1400" dirty="0">
                <a:solidFill>
                  <a:schemeClr val="tx1">
                    <a:lumMod val="65000"/>
                    <a:lumOff val="35000"/>
                  </a:schemeClr>
                </a:solidFill>
                <a:latin typeface="Tahoma" pitchFamily="34" charset="0"/>
                <a:ea typeface="Tahoma" pitchFamily="34" charset="0"/>
                <a:cs typeface="Tahoma" pitchFamily="34" charset="0"/>
              </a:rPr>
              <a:t>В институте проходят лечение пациенты</a:t>
            </a:r>
            <a:br>
              <a:rPr lang="ru-RU" sz="1400" dirty="0">
                <a:solidFill>
                  <a:schemeClr val="tx1">
                    <a:lumMod val="65000"/>
                    <a:lumOff val="35000"/>
                  </a:schemeClr>
                </a:solidFill>
                <a:latin typeface="Tahoma" pitchFamily="34" charset="0"/>
                <a:ea typeface="Tahoma" pitchFamily="34" charset="0"/>
                <a:cs typeface="Tahoma" pitchFamily="34" charset="0"/>
              </a:rPr>
            </a:br>
            <a:r>
              <a:rPr lang="ru-RU" sz="1400" dirty="0">
                <a:solidFill>
                  <a:schemeClr val="tx1">
                    <a:lumMod val="65000"/>
                    <a:lumOff val="35000"/>
                  </a:schemeClr>
                </a:solidFill>
                <a:latin typeface="Tahoma" pitchFamily="34" charset="0"/>
                <a:ea typeface="Tahoma" pitchFamily="34" charset="0"/>
                <a:cs typeface="Tahoma" pitchFamily="34" charset="0"/>
              </a:rPr>
              <a:t>из 59 субъектов Российской Федерации</a:t>
            </a:r>
          </a:p>
          <a:p>
            <a:pPr>
              <a:tabLst>
                <a:tab pos="4216400" algn="r"/>
              </a:tabLst>
              <a:defRPr/>
            </a:pPr>
            <a:endParaRPr lang="ru-RU" sz="1200" dirty="0">
              <a:solidFill>
                <a:srgbClr val="161645"/>
              </a:solidFill>
              <a:latin typeface="Arial" charset="0"/>
              <a:cs typeface="Arial" charset="0"/>
            </a:endParaRPr>
          </a:p>
        </p:txBody>
      </p:sp>
      <p:pic>
        <p:nvPicPr>
          <p:cNvPr id="8197" name="Picture 4" descr="ISO-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8" y="3286125"/>
            <a:ext cx="154781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3"/>
          <p:cNvSpPr>
            <a:spLocks noChangeArrowheads="1"/>
          </p:cNvSpPr>
          <p:nvPr/>
        </p:nvSpPr>
        <p:spPr bwMode="auto">
          <a:xfrm>
            <a:off x="2223851" y="3294475"/>
            <a:ext cx="6786563"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20000"/>
              </a:spcBef>
            </a:pPr>
            <a:r>
              <a:rPr lang="ru-RU" sz="1400" dirty="0">
                <a:solidFill>
                  <a:schemeClr val="tx1">
                    <a:lumMod val="65000"/>
                    <a:lumOff val="35000"/>
                  </a:schemeClr>
                </a:solidFill>
                <a:latin typeface="Tahoma" pitchFamily="34" charset="0"/>
                <a:ea typeface="Tahoma" pitchFamily="34" charset="0"/>
                <a:cs typeface="Tahoma" pitchFamily="34" charset="0"/>
              </a:rPr>
              <a:t>В 2004 году, впервые в истории отечественного здравоохранения, </a:t>
            </a:r>
            <a:endParaRPr lang="en-US" sz="1400" dirty="0">
              <a:solidFill>
                <a:schemeClr val="tx1">
                  <a:lumMod val="65000"/>
                  <a:lumOff val="35000"/>
                </a:schemeClr>
              </a:solidFill>
              <a:latin typeface="Tahoma" pitchFamily="34" charset="0"/>
              <a:ea typeface="Tahoma" pitchFamily="34" charset="0"/>
              <a:cs typeface="Tahoma" pitchFamily="34" charset="0"/>
            </a:endParaRPr>
          </a:p>
          <a:p>
            <a:pPr algn="ctr">
              <a:spcBef>
                <a:spcPct val="20000"/>
              </a:spcBef>
            </a:pPr>
            <a:r>
              <a:rPr lang="ru-RU" sz="1400" dirty="0">
                <a:solidFill>
                  <a:schemeClr val="tx1">
                    <a:lumMod val="65000"/>
                    <a:lumOff val="35000"/>
                  </a:schemeClr>
                </a:solidFill>
                <a:latin typeface="Tahoma" pitchFamily="34" charset="0"/>
                <a:ea typeface="Tahoma" pitchFamily="34" charset="0"/>
                <a:cs typeface="Tahoma" pitchFamily="34" charset="0"/>
              </a:rPr>
              <a:t>в Новосибирском НИИТО сертифицирована Система Менеджмента Качества на соответствие требованиям международного стандарта</a:t>
            </a:r>
          </a:p>
          <a:p>
            <a:pPr algn="ctr">
              <a:spcBef>
                <a:spcPct val="20000"/>
              </a:spcBef>
            </a:pPr>
            <a:r>
              <a:rPr lang="ru-RU" sz="1400" dirty="0">
                <a:solidFill>
                  <a:schemeClr val="tx1">
                    <a:lumMod val="65000"/>
                    <a:lumOff val="35000"/>
                  </a:schemeClr>
                </a:solidFill>
                <a:latin typeface="Tahoma" pitchFamily="34" charset="0"/>
                <a:ea typeface="Tahoma" pitchFamily="34" charset="0"/>
                <a:cs typeface="Tahoma" pitchFamily="34" charset="0"/>
              </a:rPr>
              <a:t> ИСО 9001:2000</a:t>
            </a:r>
          </a:p>
        </p:txBody>
      </p:sp>
      <p:pic>
        <p:nvPicPr>
          <p:cNvPr id="819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l="1524" t="36449" r="7582" b="21581"/>
          <a:stretch>
            <a:fillRect/>
          </a:stretch>
        </p:blipFill>
        <p:spPr bwMode="auto">
          <a:xfrm>
            <a:off x="5715000" y="4643438"/>
            <a:ext cx="278606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Прямоугольник 11"/>
          <p:cNvSpPr>
            <a:spLocks noChangeArrowheads="1"/>
          </p:cNvSpPr>
          <p:nvPr/>
        </p:nvSpPr>
        <p:spPr bwMode="auto">
          <a:xfrm>
            <a:off x="1214438" y="5443167"/>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sz="1400" dirty="0">
                <a:solidFill>
                  <a:schemeClr val="tx1">
                    <a:lumMod val="65000"/>
                    <a:lumOff val="35000"/>
                  </a:schemeClr>
                </a:solidFill>
                <a:latin typeface="Tahoma" pitchFamily="34" charset="0"/>
                <a:ea typeface="Tahoma" pitchFamily="34" charset="0"/>
                <a:cs typeface="Tahoma" pitchFamily="34" charset="0"/>
              </a:rPr>
              <a:t>Институт  - </a:t>
            </a:r>
            <a:r>
              <a:rPr lang="ru-RU" sz="1400" dirty="0" smtClean="0">
                <a:solidFill>
                  <a:schemeClr val="tx1">
                    <a:lumMod val="65000"/>
                    <a:lumOff val="35000"/>
                  </a:schemeClr>
                </a:solidFill>
                <a:latin typeface="Tahoma" pitchFamily="34" charset="0"/>
                <a:ea typeface="Tahoma" pitchFamily="34" charset="0"/>
                <a:cs typeface="Tahoma" pitchFamily="34" charset="0"/>
              </a:rPr>
              <a:t>является </a:t>
            </a:r>
            <a:r>
              <a:rPr lang="ru-RU" sz="1400" dirty="0" err="1" smtClean="0">
                <a:solidFill>
                  <a:schemeClr val="tx1">
                    <a:lumMod val="65000"/>
                    <a:lumOff val="35000"/>
                  </a:schemeClr>
                </a:solidFill>
                <a:latin typeface="Tahoma" pitchFamily="34" charset="0"/>
                <a:ea typeface="Tahoma" pitchFamily="34" charset="0"/>
                <a:cs typeface="Tahoma" pitchFamily="34" charset="0"/>
              </a:rPr>
              <a:t>референтной</a:t>
            </a:r>
            <a:r>
              <a:rPr lang="ru-RU" sz="1400" dirty="0" smtClean="0">
                <a:solidFill>
                  <a:schemeClr val="tx1">
                    <a:lumMod val="65000"/>
                    <a:lumOff val="35000"/>
                  </a:schemeClr>
                </a:solidFill>
                <a:latin typeface="Tahoma" pitchFamily="34" charset="0"/>
                <a:ea typeface="Tahoma" pitchFamily="34" charset="0"/>
                <a:cs typeface="Tahoma" pitchFamily="34" charset="0"/>
              </a:rPr>
              <a:t> клиникой </a:t>
            </a:r>
            <a:r>
              <a:rPr lang="ru-RU" sz="1400" dirty="0">
                <a:solidFill>
                  <a:schemeClr val="tx1">
                    <a:lumMod val="65000"/>
                    <a:lumOff val="35000"/>
                  </a:schemeClr>
                </a:solidFill>
                <a:latin typeface="Tahoma" pitchFamily="34" charset="0"/>
                <a:ea typeface="Tahoma" pitchFamily="34" charset="0"/>
                <a:cs typeface="Tahoma" pitchFamily="34" charset="0"/>
              </a:rPr>
              <a:t>Всемирной ассоциации </a:t>
            </a:r>
            <a:r>
              <a:rPr lang="ru-RU" sz="1400" dirty="0" err="1">
                <a:solidFill>
                  <a:schemeClr val="tx1">
                    <a:lumMod val="65000"/>
                    <a:lumOff val="35000"/>
                  </a:schemeClr>
                </a:solidFill>
                <a:latin typeface="Tahoma" pitchFamily="34" charset="0"/>
                <a:ea typeface="Tahoma" pitchFamily="34" charset="0"/>
                <a:cs typeface="Tahoma" pitchFamily="34" charset="0"/>
              </a:rPr>
              <a:t>вертебрологов</a:t>
            </a:r>
            <a:r>
              <a:rPr lang="ru-RU" sz="1400" dirty="0">
                <a:solidFill>
                  <a:schemeClr val="tx1">
                    <a:lumMod val="65000"/>
                    <a:lumOff val="35000"/>
                  </a:schemeClr>
                </a:solidFill>
                <a:latin typeface="Tahoma" pitchFamily="34" charset="0"/>
                <a:ea typeface="Tahoma" pitchFamily="34" charset="0"/>
                <a:cs typeface="Tahoma" pitchFamily="34" charset="0"/>
              </a:rPr>
              <a:t> - </a:t>
            </a:r>
            <a:r>
              <a:rPr lang="ru-RU" sz="1400" dirty="0" err="1">
                <a:solidFill>
                  <a:schemeClr val="tx1">
                    <a:lumMod val="65000"/>
                    <a:lumOff val="35000"/>
                  </a:schemeClr>
                </a:solidFill>
                <a:latin typeface="Tahoma" pitchFamily="34" charset="0"/>
                <a:ea typeface="Tahoma" pitchFamily="34" charset="0"/>
                <a:cs typeface="Tahoma" pitchFamily="34" charset="0"/>
              </a:rPr>
              <a:t>АОSpine</a:t>
            </a:r>
            <a:endParaRPr lang="ru-RU" sz="1400" dirty="0">
              <a:solidFill>
                <a:schemeClr val="tx1">
                  <a:lumMod val="65000"/>
                  <a:lumOff val="35000"/>
                </a:schemeClr>
              </a:solidFill>
              <a:latin typeface="Tahoma" pitchFamily="34" charset="0"/>
              <a:ea typeface="Tahoma" pitchFamily="34" charset="0"/>
              <a:cs typeface="Tahoma" pitchFamily="34" charset="0"/>
            </a:endParaRPr>
          </a:p>
        </p:txBody>
      </p:sp>
      <p:sp>
        <p:nvSpPr>
          <p:cNvPr id="9" name="Номер слайда 14"/>
          <p:cNvSpPr>
            <a:spLocks noGrp="1"/>
          </p:cNvSpPr>
          <p:nvPr>
            <p:ph type="sldNum" sz="quarter" idx="16"/>
          </p:nvPr>
        </p:nvSpPr>
        <p:spPr bwMode="auto">
          <a:xfrm>
            <a:off x="8459788" y="6410325"/>
            <a:ext cx="504825" cy="288925"/>
          </a:xfrm>
          <a:solidFill>
            <a:schemeClr val="bg1">
              <a:lumMod val="65000"/>
            </a:schemeClr>
          </a:solidFill>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defRPr/>
            </a:pPr>
            <a:fld id="{FA6AF0AF-E8F7-496C-B6B8-C7C008FF0780}" type="slidenum">
              <a:rPr lang="ru-RU" smtClean="0">
                <a:solidFill>
                  <a:schemeClr val="bg1"/>
                </a:solidFill>
                <a:latin typeface="Verdana" pitchFamily="34" charset="0"/>
              </a:rPr>
              <a:pPr eaLnBrk="1" fontAlgn="base" hangingPunct="1">
                <a:spcBef>
                  <a:spcPct val="0"/>
                </a:spcBef>
                <a:spcAft>
                  <a:spcPct val="0"/>
                </a:spcAft>
                <a:defRPr/>
              </a:pPr>
              <a:t>2</a:t>
            </a:fld>
            <a:endParaRPr lang="ru-RU" dirty="0" smtClean="0">
              <a:solidFill>
                <a:schemeClr val="bg1"/>
              </a:solidFill>
              <a:latin typeface="Verdana" pitchFamily="34" charset="0"/>
            </a:endParaRPr>
          </a:p>
        </p:txBody>
      </p:sp>
      <p:sp>
        <p:nvSpPr>
          <p:cNvPr id="10" name="Нижний колонтитул 11"/>
          <p:cNvSpPr>
            <a:spLocks noGrp="1"/>
          </p:cNvSpPr>
          <p:nvPr>
            <p:ph type="ftr" sz="quarter" idx="15"/>
          </p:nvPr>
        </p:nvSpPr>
        <p:spPr bwMode="auto">
          <a:xfrm>
            <a:off x="4932363" y="6373813"/>
            <a:ext cx="35655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ru-RU" dirty="0" smtClean="0">
                <a:solidFill>
                  <a:srgbClr val="898989"/>
                </a:solidFill>
                <a:cs typeface="Arial" charset="0"/>
              </a:rPr>
              <a:t>ОАО "Федеральный центр проектного финансирования"</a:t>
            </a:r>
          </a:p>
        </p:txBody>
      </p:sp>
      <p:graphicFrame>
        <p:nvGraphicFramePr>
          <p:cNvPr id="11" name="Object 6"/>
          <p:cNvGraphicFramePr>
            <a:graphicFrameLocks noChangeAspect="1"/>
          </p:cNvGraphicFramePr>
          <p:nvPr>
            <p:extLst>
              <p:ext uri="{D42A27DB-BD31-4B8C-83A1-F6EECF244321}">
                <p14:modId xmlns:p14="http://schemas.microsoft.com/office/powerpoint/2010/main" val="1497029101"/>
              </p:ext>
            </p:extLst>
          </p:nvPr>
        </p:nvGraphicFramePr>
        <p:xfrm>
          <a:off x="8316520" y="116540"/>
          <a:ext cx="576133" cy="432113"/>
        </p:xfrm>
        <a:graphic>
          <a:graphicData uri="http://schemas.openxmlformats.org/presentationml/2006/ole">
            <mc:AlternateContent xmlns:mc="http://schemas.openxmlformats.org/markup-compatibility/2006">
              <mc:Choice xmlns:v="urn:schemas-microsoft-com:vml" Requires="v">
                <p:oleObj spid="_x0000_s4118" name="CorelDRAW" r:id="rId7" imgW="5435600" imgH="5435600" progId="CorelDRAW.Graphic.13">
                  <p:embed/>
                </p:oleObj>
              </mc:Choice>
              <mc:Fallback>
                <p:oleObj name="CorelDRAW" r:id="rId7" imgW="5435600" imgH="5435600" progId="CorelDRAW.Graphic.1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6520" y="11654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8693275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z="1600" b="1" dirty="0" smtClean="0">
                <a:solidFill>
                  <a:srgbClr val="0070C0"/>
                </a:solidFill>
              </a:rPr>
              <a:t>Варианты реализации Проекта. </a:t>
            </a:r>
            <a:r>
              <a:rPr lang="ru-RU" sz="1600" b="1" dirty="0">
                <a:solidFill>
                  <a:srgbClr val="0070C0"/>
                </a:solidFill>
              </a:rPr>
              <a:t>Реконструкция имеющегося объекта</a:t>
            </a:r>
          </a:p>
        </p:txBody>
      </p:sp>
      <p:sp>
        <p:nvSpPr>
          <p:cNvPr id="4" name="Нижний колонтитул 3"/>
          <p:cNvSpPr>
            <a:spLocks noGrp="1"/>
          </p:cNvSpPr>
          <p:nvPr>
            <p:ph type="ftr" sz="quarter" idx="15"/>
          </p:nvPr>
        </p:nvSpPr>
        <p:spPr/>
        <p:txBody>
          <a:bodyPr/>
          <a:lstStyle/>
          <a:p>
            <a:pPr>
              <a:defRPr/>
            </a:pPr>
            <a:r>
              <a:rPr lang="ru-RU" smtClean="0"/>
              <a:t>ОАО "Федеральный центр проектного финансирования"</a:t>
            </a:r>
            <a:endParaRPr lang="ru-RU"/>
          </a:p>
        </p:txBody>
      </p:sp>
      <p:sp>
        <p:nvSpPr>
          <p:cNvPr id="5" name="Номер слайда 4"/>
          <p:cNvSpPr>
            <a:spLocks noGrp="1"/>
          </p:cNvSpPr>
          <p:nvPr>
            <p:ph type="sldNum" sz="quarter" idx="16"/>
          </p:nvPr>
        </p:nvSpPr>
        <p:spPr/>
        <p:txBody>
          <a:bodyPr/>
          <a:lstStyle/>
          <a:p>
            <a:pPr>
              <a:defRPr/>
            </a:pPr>
            <a:fld id="{13178AE9-5A91-4214-8B9C-C4CABEEB0DE0}" type="slidenum">
              <a:rPr lang="ru-RU" smtClean="0"/>
              <a:pPr>
                <a:defRPr/>
              </a:pPr>
              <a:t>20</a:t>
            </a:fld>
            <a:endParaRPr lang="ru-RU" dirty="0"/>
          </a:p>
        </p:txBody>
      </p:sp>
      <p:sp>
        <p:nvSpPr>
          <p:cNvPr id="6" name="Rectangle 3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TextBox 8"/>
          <p:cNvSpPr txBox="1"/>
          <p:nvPr/>
        </p:nvSpPr>
        <p:spPr>
          <a:xfrm>
            <a:off x="179390" y="2564880"/>
            <a:ext cx="4464620" cy="230832"/>
          </a:xfrm>
          <a:prstGeom prst="rect">
            <a:avLst/>
          </a:prstGeom>
          <a:noFill/>
        </p:spPr>
        <p:txBody>
          <a:bodyPr wrap="square" rtlCol="0">
            <a:spAutoFit/>
          </a:bodyPr>
          <a:lstStyle/>
          <a:p>
            <a:pPr marL="0" lvl="1" eaLnBrk="0" hangingPunct="0">
              <a:spcBef>
                <a:spcPts val="300"/>
              </a:spcBef>
              <a:buClr>
                <a:srgbClr val="0056A4"/>
              </a:buClr>
            </a:pPr>
            <a:r>
              <a:rPr lang="ru-RU" sz="900" b="1" dirty="0">
                <a:solidFill>
                  <a:srgbClr val="0070C0"/>
                </a:solidFill>
                <a:latin typeface="Tahoma" pitchFamily="34" charset="0"/>
                <a:ea typeface="Tahoma" pitchFamily="34" charset="0"/>
                <a:cs typeface="Tahoma" pitchFamily="34" charset="0"/>
              </a:rPr>
              <a:t>Денежные потоки </a:t>
            </a:r>
            <a:r>
              <a:rPr lang="ru-RU" sz="900" b="1" dirty="0" smtClean="0">
                <a:solidFill>
                  <a:srgbClr val="0070C0"/>
                </a:solidFill>
                <a:latin typeface="Tahoma" pitchFamily="34" charset="0"/>
                <a:ea typeface="Tahoma" pitchFamily="34" charset="0"/>
                <a:cs typeface="Tahoma" pitchFamily="34" charset="0"/>
              </a:rPr>
              <a:t>Проекта, тыс. руб.</a:t>
            </a:r>
            <a:endParaRPr lang="ru-RU" sz="900" b="1" dirty="0">
              <a:solidFill>
                <a:srgbClr val="0070C0"/>
              </a:solidFill>
              <a:latin typeface="Tahoma" pitchFamily="34" charset="0"/>
              <a:ea typeface="Tahoma" pitchFamily="34" charset="0"/>
              <a:cs typeface="Tahoma" pitchFamily="34" charset="0"/>
            </a:endParaRPr>
          </a:p>
        </p:txBody>
      </p:sp>
      <p:graphicFrame>
        <p:nvGraphicFramePr>
          <p:cNvPr id="15" name="Таблица 14"/>
          <p:cNvGraphicFramePr>
            <a:graphicFrameLocks noGrp="1"/>
          </p:cNvGraphicFramePr>
          <p:nvPr>
            <p:extLst>
              <p:ext uri="{D42A27DB-BD31-4B8C-83A1-F6EECF244321}">
                <p14:modId xmlns:p14="http://schemas.microsoft.com/office/powerpoint/2010/main" val="959177210"/>
              </p:ext>
            </p:extLst>
          </p:nvPr>
        </p:nvGraphicFramePr>
        <p:xfrm>
          <a:off x="4572000" y="1124680"/>
          <a:ext cx="4320600" cy="1480970"/>
        </p:xfrm>
        <a:graphic>
          <a:graphicData uri="http://schemas.openxmlformats.org/drawingml/2006/table">
            <a:tbl>
              <a:tblPr firstRow="1" firstCol="1" bandRow="1">
                <a:tableStyleId>{69CF1AB2-1976-4502-BF36-3FF5EA218861}</a:tableStyleId>
              </a:tblPr>
              <a:tblGrid>
                <a:gridCol w="1296180"/>
                <a:gridCol w="1008140"/>
                <a:gridCol w="1008140"/>
                <a:gridCol w="1008140"/>
              </a:tblGrid>
              <a:tr h="161925">
                <a:tc>
                  <a:txBody>
                    <a:bodyPr/>
                    <a:lstStyle/>
                    <a:p>
                      <a:pPr marL="0" algn="l" defTabSz="914400" rtl="0" eaLnBrk="1" latinLnBrk="0" hangingPunct="1">
                        <a:lnSpc>
                          <a:spcPct val="115000"/>
                        </a:lnSpc>
                        <a:spcAft>
                          <a:spcPts val="0"/>
                        </a:spcAft>
                      </a:pPr>
                      <a:r>
                        <a:rPr lang="ru-RU" sz="1000" b="1" kern="1200" dirty="0">
                          <a:solidFill>
                            <a:schemeClr val="bg1"/>
                          </a:solidFill>
                          <a:effectLst/>
                          <a:latin typeface="+mn-lt"/>
                          <a:ea typeface="+mn-ea"/>
                          <a:cs typeface="+mn-cs"/>
                        </a:rPr>
                        <a:t>Налог</a:t>
                      </a:r>
                    </a:p>
                  </a:txBody>
                  <a:tcPr marL="68580" marR="68580" marT="0" marB="0">
                    <a:solidFill>
                      <a:schemeClr val="tx2">
                        <a:lumMod val="60000"/>
                        <a:lumOff val="40000"/>
                      </a:schemeClr>
                    </a:solidFill>
                  </a:tcPr>
                </a:tc>
                <a:tc>
                  <a:txBody>
                    <a:bodyPr/>
                    <a:lstStyle/>
                    <a:p>
                      <a:pPr marL="0" algn="l" defTabSz="914400" rtl="0" eaLnBrk="1" latinLnBrk="0" hangingPunct="1">
                        <a:lnSpc>
                          <a:spcPct val="115000"/>
                        </a:lnSpc>
                        <a:spcAft>
                          <a:spcPts val="0"/>
                        </a:spcAft>
                      </a:pPr>
                      <a:r>
                        <a:rPr lang="ru-RU" sz="1000" b="1" kern="1200">
                          <a:solidFill>
                            <a:schemeClr val="bg1"/>
                          </a:solidFill>
                          <a:effectLst/>
                          <a:latin typeface="+mn-lt"/>
                          <a:ea typeface="+mn-ea"/>
                          <a:cs typeface="+mn-cs"/>
                        </a:rPr>
                        <a:t>Бюджеты всех уровней</a:t>
                      </a:r>
                    </a:p>
                  </a:txBody>
                  <a:tcPr marL="68580" marR="68580" marT="0" marB="0">
                    <a:solidFill>
                      <a:schemeClr val="tx2">
                        <a:lumMod val="60000"/>
                        <a:lumOff val="40000"/>
                      </a:schemeClr>
                    </a:solidFill>
                  </a:tcPr>
                </a:tc>
                <a:tc>
                  <a:txBody>
                    <a:bodyPr/>
                    <a:lstStyle/>
                    <a:p>
                      <a:pPr marL="0" algn="l" defTabSz="914400" rtl="0" eaLnBrk="1" latinLnBrk="0" hangingPunct="1">
                        <a:lnSpc>
                          <a:spcPct val="115000"/>
                        </a:lnSpc>
                        <a:spcAft>
                          <a:spcPts val="0"/>
                        </a:spcAft>
                      </a:pPr>
                      <a:r>
                        <a:rPr lang="ru-RU" sz="1000" b="1" kern="1200" dirty="0">
                          <a:solidFill>
                            <a:schemeClr val="bg1"/>
                          </a:solidFill>
                          <a:effectLst/>
                          <a:latin typeface="+mn-lt"/>
                          <a:ea typeface="+mn-ea"/>
                          <a:cs typeface="+mn-cs"/>
                        </a:rPr>
                        <a:t>Региональный бюджет</a:t>
                      </a:r>
                    </a:p>
                  </a:txBody>
                  <a:tcPr marL="68580" marR="68580" marT="0" marB="0">
                    <a:solidFill>
                      <a:schemeClr val="tx2">
                        <a:lumMod val="60000"/>
                        <a:lumOff val="40000"/>
                      </a:schemeClr>
                    </a:solidFill>
                  </a:tcPr>
                </a:tc>
                <a:tc>
                  <a:txBody>
                    <a:bodyPr/>
                    <a:lstStyle/>
                    <a:p>
                      <a:pPr marL="0" algn="l" defTabSz="914400" rtl="0" eaLnBrk="1" latinLnBrk="0" hangingPunct="1">
                        <a:lnSpc>
                          <a:spcPct val="115000"/>
                        </a:lnSpc>
                        <a:spcAft>
                          <a:spcPts val="0"/>
                        </a:spcAft>
                      </a:pPr>
                      <a:r>
                        <a:rPr lang="ru-RU" sz="1000" b="1" kern="1200" dirty="0">
                          <a:solidFill>
                            <a:schemeClr val="bg1"/>
                          </a:solidFill>
                          <a:effectLst/>
                          <a:latin typeface="+mn-lt"/>
                          <a:ea typeface="+mn-ea"/>
                          <a:cs typeface="+mn-cs"/>
                        </a:rPr>
                        <a:t>Федеральный бюджет</a:t>
                      </a:r>
                    </a:p>
                  </a:txBody>
                  <a:tcPr marL="68580" marR="68580" marT="0" marB="0">
                    <a:solidFill>
                      <a:schemeClr val="tx2">
                        <a:lumMod val="60000"/>
                        <a:lumOff val="40000"/>
                      </a:schemeClr>
                    </a:solidFill>
                  </a:tcPr>
                </a:tc>
              </a:tr>
              <a:tr h="0">
                <a:tc>
                  <a:txBody>
                    <a:bodyPr/>
                    <a:lstStyle/>
                    <a:p>
                      <a:pPr marL="0" algn="l" defTabSz="914400" rtl="0" eaLnBrk="1" latinLnBrk="0" hangingPunct="1">
                        <a:lnSpc>
                          <a:spcPct val="115000"/>
                        </a:lnSpc>
                        <a:spcAft>
                          <a:spcPts val="0"/>
                        </a:spcAft>
                      </a:pPr>
                      <a:r>
                        <a:rPr lang="ru-RU" sz="1000" b="1" kern="1200">
                          <a:solidFill>
                            <a:schemeClr val="dk1"/>
                          </a:solidFill>
                          <a:effectLst/>
                          <a:latin typeface="+mn-lt"/>
                          <a:ea typeface="+mn-ea"/>
                          <a:cs typeface="+mn-cs"/>
                        </a:rPr>
                        <a:t>Налог на прибыль</a:t>
                      </a: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dirty="0">
                          <a:solidFill>
                            <a:schemeClr val="dk1"/>
                          </a:solidFill>
                          <a:effectLst/>
                          <a:latin typeface="+mn-lt"/>
                          <a:ea typeface="+mn-ea"/>
                          <a:cs typeface="+mn-cs"/>
                        </a:rPr>
                        <a:t>299</a:t>
                      </a: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a:solidFill>
                            <a:schemeClr val="dk1"/>
                          </a:solidFill>
                          <a:effectLst/>
                          <a:latin typeface="+mn-lt"/>
                          <a:ea typeface="+mn-ea"/>
                          <a:cs typeface="+mn-cs"/>
                        </a:rPr>
                        <a:t>269</a:t>
                      </a: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a:solidFill>
                            <a:schemeClr val="dk1"/>
                          </a:solidFill>
                          <a:effectLst/>
                          <a:latin typeface="+mn-lt"/>
                          <a:ea typeface="+mn-ea"/>
                          <a:cs typeface="+mn-cs"/>
                        </a:rPr>
                        <a:t>30</a:t>
                      </a:r>
                    </a:p>
                  </a:txBody>
                  <a:tcPr marL="68580" marR="68580" marT="0" marB="0">
                    <a:noFill/>
                  </a:tcPr>
                </a:tc>
              </a:tr>
              <a:tr h="161925">
                <a:tc>
                  <a:txBody>
                    <a:bodyPr/>
                    <a:lstStyle/>
                    <a:p>
                      <a:pPr marL="0" algn="l" defTabSz="914400" rtl="0" eaLnBrk="1" latinLnBrk="0" hangingPunct="1">
                        <a:lnSpc>
                          <a:spcPct val="115000"/>
                        </a:lnSpc>
                        <a:spcAft>
                          <a:spcPts val="0"/>
                        </a:spcAft>
                      </a:pPr>
                      <a:r>
                        <a:rPr lang="ru-RU" sz="1000" b="1" kern="1200">
                          <a:solidFill>
                            <a:schemeClr val="dk1"/>
                          </a:solidFill>
                          <a:effectLst/>
                          <a:latin typeface="+mn-lt"/>
                          <a:ea typeface="+mn-ea"/>
                          <a:cs typeface="+mn-cs"/>
                        </a:rPr>
                        <a:t>Страховые взносы</a:t>
                      </a: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dirty="0">
                          <a:solidFill>
                            <a:schemeClr val="dk1"/>
                          </a:solidFill>
                          <a:effectLst/>
                          <a:latin typeface="+mn-lt"/>
                          <a:ea typeface="+mn-ea"/>
                          <a:cs typeface="+mn-cs"/>
                        </a:rPr>
                        <a:t>815</a:t>
                      </a: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dirty="0">
                          <a:solidFill>
                            <a:schemeClr val="dk1"/>
                          </a:solidFill>
                          <a:effectLst/>
                          <a:latin typeface="+mn-lt"/>
                          <a:ea typeface="+mn-ea"/>
                          <a:cs typeface="+mn-cs"/>
                        </a:rPr>
                        <a:t>-</a:t>
                      </a: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a:solidFill>
                            <a:schemeClr val="dk1"/>
                          </a:solidFill>
                          <a:effectLst/>
                          <a:latin typeface="+mn-lt"/>
                          <a:ea typeface="+mn-ea"/>
                          <a:cs typeface="+mn-cs"/>
                        </a:rPr>
                        <a:t>815</a:t>
                      </a:r>
                    </a:p>
                  </a:txBody>
                  <a:tcPr marL="68580" marR="68580" marT="0" marB="0">
                    <a:noFill/>
                  </a:tcPr>
                </a:tc>
              </a:tr>
              <a:tr h="161925">
                <a:tc>
                  <a:txBody>
                    <a:bodyPr/>
                    <a:lstStyle/>
                    <a:p>
                      <a:pPr marL="0" algn="l" defTabSz="914400" rtl="0" eaLnBrk="1" latinLnBrk="0" hangingPunct="1">
                        <a:lnSpc>
                          <a:spcPct val="115000"/>
                        </a:lnSpc>
                        <a:spcAft>
                          <a:spcPts val="0"/>
                        </a:spcAft>
                      </a:pPr>
                      <a:r>
                        <a:rPr lang="ru-RU" sz="1000" b="1" kern="1200">
                          <a:solidFill>
                            <a:schemeClr val="dk1"/>
                          </a:solidFill>
                          <a:effectLst/>
                          <a:latin typeface="+mn-lt"/>
                          <a:ea typeface="+mn-ea"/>
                          <a:cs typeface="+mn-cs"/>
                        </a:rPr>
                        <a:t>НДФ</a:t>
                      </a:r>
                      <a:r>
                        <a:rPr lang="en-US" sz="1000" b="1" kern="1200">
                          <a:solidFill>
                            <a:schemeClr val="dk1"/>
                          </a:solidFill>
                          <a:effectLst/>
                          <a:latin typeface="+mn-lt"/>
                          <a:ea typeface="+mn-ea"/>
                          <a:cs typeface="+mn-cs"/>
                        </a:rPr>
                        <a:t>Л</a:t>
                      </a:r>
                      <a:endParaRPr lang="ru-RU" sz="1000" b="1" kern="1200">
                        <a:solidFill>
                          <a:schemeClr val="dk1"/>
                        </a:solidFill>
                        <a:effectLst/>
                        <a:latin typeface="+mn-lt"/>
                        <a:ea typeface="+mn-ea"/>
                        <a:cs typeface="+mn-cs"/>
                      </a:endParaRP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dirty="0">
                          <a:solidFill>
                            <a:schemeClr val="dk1"/>
                          </a:solidFill>
                          <a:effectLst/>
                          <a:latin typeface="+mn-lt"/>
                          <a:ea typeface="+mn-ea"/>
                          <a:cs typeface="+mn-cs"/>
                        </a:rPr>
                        <a:t>353</a:t>
                      </a: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dirty="0">
                          <a:solidFill>
                            <a:schemeClr val="dk1"/>
                          </a:solidFill>
                          <a:effectLst/>
                          <a:latin typeface="+mn-lt"/>
                          <a:ea typeface="+mn-ea"/>
                          <a:cs typeface="+mn-cs"/>
                        </a:rPr>
                        <a:t>300</a:t>
                      </a: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a:solidFill>
                            <a:schemeClr val="dk1"/>
                          </a:solidFill>
                          <a:effectLst/>
                          <a:latin typeface="+mn-lt"/>
                          <a:ea typeface="+mn-ea"/>
                          <a:cs typeface="+mn-cs"/>
                        </a:rPr>
                        <a:t>53</a:t>
                      </a:r>
                    </a:p>
                  </a:txBody>
                  <a:tcPr marL="68580" marR="68580" marT="0" marB="0">
                    <a:noFill/>
                  </a:tcPr>
                </a:tc>
              </a:tr>
              <a:tr h="161925">
                <a:tc>
                  <a:txBody>
                    <a:bodyPr/>
                    <a:lstStyle/>
                    <a:p>
                      <a:pPr marL="0" algn="l" defTabSz="914400" rtl="0" eaLnBrk="1" latinLnBrk="0" hangingPunct="1">
                        <a:lnSpc>
                          <a:spcPct val="115000"/>
                        </a:lnSpc>
                        <a:spcAft>
                          <a:spcPts val="0"/>
                        </a:spcAft>
                      </a:pPr>
                      <a:r>
                        <a:rPr lang="en-US" sz="1000" b="1" kern="1200" dirty="0" err="1">
                          <a:solidFill>
                            <a:schemeClr val="dk1"/>
                          </a:solidFill>
                          <a:effectLst/>
                          <a:latin typeface="+mn-lt"/>
                          <a:ea typeface="+mn-ea"/>
                          <a:cs typeface="+mn-cs"/>
                        </a:rPr>
                        <a:t>Налог</a:t>
                      </a:r>
                      <a:r>
                        <a:rPr lang="en-US" sz="1000" b="1" kern="1200" dirty="0">
                          <a:solidFill>
                            <a:schemeClr val="dk1"/>
                          </a:solidFill>
                          <a:effectLst/>
                          <a:latin typeface="+mn-lt"/>
                          <a:ea typeface="+mn-ea"/>
                          <a:cs typeface="+mn-cs"/>
                        </a:rPr>
                        <a:t> </a:t>
                      </a:r>
                      <a:r>
                        <a:rPr lang="en-US" sz="1000" b="1" kern="1200" dirty="0" err="1">
                          <a:solidFill>
                            <a:schemeClr val="dk1"/>
                          </a:solidFill>
                          <a:effectLst/>
                          <a:latin typeface="+mn-lt"/>
                          <a:ea typeface="+mn-ea"/>
                          <a:cs typeface="+mn-cs"/>
                        </a:rPr>
                        <a:t>на</a:t>
                      </a:r>
                      <a:r>
                        <a:rPr lang="en-US" sz="1000" b="1" kern="1200" dirty="0">
                          <a:solidFill>
                            <a:schemeClr val="dk1"/>
                          </a:solidFill>
                          <a:effectLst/>
                          <a:latin typeface="+mn-lt"/>
                          <a:ea typeface="+mn-ea"/>
                          <a:cs typeface="+mn-cs"/>
                        </a:rPr>
                        <a:t> </a:t>
                      </a:r>
                      <a:r>
                        <a:rPr lang="en-US" sz="1000" b="1" kern="1200" dirty="0" err="1">
                          <a:solidFill>
                            <a:schemeClr val="dk1"/>
                          </a:solidFill>
                          <a:effectLst/>
                          <a:latin typeface="+mn-lt"/>
                          <a:ea typeface="+mn-ea"/>
                          <a:cs typeface="+mn-cs"/>
                        </a:rPr>
                        <a:t>имущество</a:t>
                      </a:r>
                      <a:endParaRPr lang="ru-RU" sz="1000" b="1" kern="1200" dirty="0">
                        <a:solidFill>
                          <a:schemeClr val="dk1"/>
                        </a:solidFill>
                        <a:effectLst/>
                        <a:latin typeface="+mn-lt"/>
                        <a:ea typeface="+mn-ea"/>
                        <a:cs typeface="+mn-cs"/>
                      </a:endParaRP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a:solidFill>
                            <a:schemeClr val="dk1"/>
                          </a:solidFill>
                          <a:effectLst/>
                          <a:latin typeface="+mn-lt"/>
                          <a:ea typeface="+mn-ea"/>
                          <a:cs typeface="+mn-cs"/>
                        </a:rPr>
                        <a:t>65</a:t>
                      </a: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a:solidFill>
                            <a:schemeClr val="dk1"/>
                          </a:solidFill>
                          <a:effectLst/>
                          <a:latin typeface="+mn-lt"/>
                          <a:ea typeface="+mn-ea"/>
                          <a:cs typeface="+mn-cs"/>
                        </a:rPr>
                        <a:t>65</a:t>
                      </a: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dirty="0">
                          <a:solidFill>
                            <a:schemeClr val="dk1"/>
                          </a:solidFill>
                          <a:effectLst/>
                          <a:latin typeface="+mn-lt"/>
                          <a:ea typeface="+mn-ea"/>
                          <a:cs typeface="+mn-cs"/>
                        </a:rPr>
                        <a:t>-</a:t>
                      </a:r>
                    </a:p>
                  </a:txBody>
                  <a:tcPr marL="68580" marR="68580" marT="0" marB="0">
                    <a:noFill/>
                  </a:tcPr>
                </a:tc>
              </a:tr>
              <a:tr h="161925">
                <a:tc>
                  <a:txBody>
                    <a:bodyPr/>
                    <a:lstStyle/>
                    <a:p>
                      <a:pPr marL="0" algn="l" defTabSz="914400" rtl="0" eaLnBrk="1" latinLnBrk="0" hangingPunct="1">
                        <a:lnSpc>
                          <a:spcPct val="115000"/>
                        </a:lnSpc>
                        <a:spcAft>
                          <a:spcPts val="0"/>
                        </a:spcAft>
                      </a:pPr>
                      <a:r>
                        <a:rPr lang="en-US" sz="1000" b="1" kern="1200" dirty="0">
                          <a:solidFill>
                            <a:schemeClr val="dk1"/>
                          </a:solidFill>
                          <a:effectLst/>
                          <a:latin typeface="+mn-lt"/>
                          <a:ea typeface="+mn-ea"/>
                          <a:cs typeface="+mn-cs"/>
                        </a:rPr>
                        <a:t>НДС</a:t>
                      </a:r>
                      <a:endParaRPr lang="ru-RU" sz="1000" b="1" kern="1200" dirty="0">
                        <a:solidFill>
                          <a:schemeClr val="dk1"/>
                        </a:solidFill>
                        <a:effectLst/>
                        <a:latin typeface="+mn-lt"/>
                        <a:ea typeface="+mn-ea"/>
                        <a:cs typeface="+mn-cs"/>
                      </a:endParaRP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a:solidFill>
                            <a:schemeClr val="dk1"/>
                          </a:solidFill>
                          <a:effectLst/>
                          <a:latin typeface="+mn-lt"/>
                          <a:ea typeface="+mn-ea"/>
                          <a:cs typeface="+mn-cs"/>
                        </a:rPr>
                        <a:t>1 097</a:t>
                      </a: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a:solidFill>
                            <a:schemeClr val="dk1"/>
                          </a:solidFill>
                          <a:effectLst/>
                          <a:latin typeface="+mn-lt"/>
                          <a:ea typeface="+mn-ea"/>
                          <a:cs typeface="+mn-cs"/>
                        </a:rPr>
                        <a:t>-</a:t>
                      </a: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dirty="0">
                          <a:solidFill>
                            <a:schemeClr val="dk1"/>
                          </a:solidFill>
                          <a:effectLst/>
                          <a:latin typeface="+mn-lt"/>
                          <a:ea typeface="+mn-ea"/>
                          <a:cs typeface="+mn-cs"/>
                        </a:rPr>
                        <a:t>1 097</a:t>
                      </a:r>
                    </a:p>
                  </a:txBody>
                  <a:tcPr marL="68580" marR="68580" marT="0" marB="0">
                    <a:noFill/>
                  </a:tcPr>
                </a:tc>
              </a:tr>
              <a:tr h="254150">
                <a:tc>
                  <a:txBody>
                    <a:bodyPr/>
                    <a:lstStyle/>
                    <a:p>
                      <a:pPr marL="0" algn="l" defTabSz="914400" rtl="0" eaLnBrk="1" latinLnBrk="0" hangingPunct="1">
                        <a:lnSpc>
                          <a:spcPct val="115000"/>
                        </a:lnSpc>
                        <a:spcAft>
                          <a:spcPts val="0"/>
                        </a:spcAft>
                      </a:pPr>
                      <a:r>
                        <a:rPr lang="ru-RU" sz="1000" b="1" kern="1200" dirty="0">
                          <a:solidFill>
                            <a:schemeClr val="dk1"/>
                          </a:solidFill>
                          <a:effectLst/>
                          <a:latin typeface="+mn-lt"/>
                          <a:ea typeface="+mn-ea"/>
                          <a:cs typeface="+mn-cs"/>
                        </a:rPr>
                        <a:t>Итого</a:t>
                      </a: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a:solidFill>
                            <a:schemeClr val="dk1"/>
                          </a:solidFill>
                          <a:effectLst/>
                          <a:latin typeface="+mn-lt"/>
                          <a:ea typeface="+mn-ea"/>
                          <a:cs typeface="+mn-cs"/>
                        </a:rPr>
                        <a:t>2 629</a:t>
                      </a: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a:solidFill>
                            <a:schemeClr val="dk1"/>
                          </a:solidFill>
                          <a:effectLst/>
                          <a:latin typeface="+mn-lt"/>
                          <a:ea typeface="+mn-ea"/>
                          <a:cs typeface="+mn-cs"/>
                        </a:rPr>
                        <a:t>634</a:t>
                      </a:r>
                    </a:p>
                  </a:txBody>
                  <a:tcPr marL="68580" marR="68580" marT="0" marB="0">
                    <a:noFill/>
                  </a:tcPr>
                </a:tc>
                <a:tc>
                  <a:txBody>
                    <a:bodyPr/>
                    <a:lstStyle/>
                    <a:p>
                      <a:pPr marL="0" algn="ctr" defTabSz="914400" rtl="0" eaLnBrk="1" fontAlgn="b" latinLnBrk="0" hangingPunct="1">
                        <a:lnSpc>
                          <a:spcPct val="115000"/>
                        </a:lnSpc>
                        <a:spcAft>
                          <a:spcPts val="0"/>
                        </a:spcAft>
                      </a:pPr>
                      <a:r>
                        <a:rPr lang="ru-RU" sz="1000" kern="1200" dirty="0">
                          <a:solidFill>
                            <a:schemeClr val="dk1"/>
                          </a:solidFill>
                          <a:effectLst/>
                          <a:latin typeface="+mn-lt"/>
                          <a:ea typeface="+mn-ea"/>
                          <a:cs typeface="+mn-cs"/>
                        </a:rPr>
                        <a:t>1 994</a:t>
                      </a:r>
                    </a:p>
                  </a:txBody>
                  <a:tcPr marL="68580" marR="68580" marT="0" marB="0">
                    <a:noFill/>
                  </a:tcPr>
                </a:tc>
              </a:tr>
            </a:tbl>
          </a:graphicData>
        </a:graphic>
      </p:graphicFrame>
      <p:sp>
        <p:nvSpPr>
          <p:cNvPr id="16" name="TextBox 15"/>
          <p:cNvSpPr txBox="1"/>
          <p:nvPr/>
        </p:nvSpPr>
        <p:spPr>
          <a:xfrm>
            <a:off x="4499990" y="908650"/>
            <a:ext cx="4464620" cy="230832"/>
          </a:xfrm>
          <a:prstGeom prst="rect">
            <a:avLst/>
          </a:prstGeom>
          <a:noFill/>
        </p:spPr>
        <p:txBody>
          <a:bodyPr wrap="square" rtlCol="0">
            <a:spAutoFit/>
          </a:bodyPr>
          <a:lstStyle/>
          <a:p>
            <a:pPr marL="0" lvl="1" eaLnBrk="0" hangingPunct="0">
              <a:spcBef>
                <a:spcPts val="300"/>
              </a:spcBef>
              <a:buClr>
                <a:srgbClr val="0056A4"/>
              </a:buClr>
            </a:pPr>
            <a:r>
              <a:rPr lang="ru-RU" sz="900" b="1" dirty="0" smtClean="0">
                <a:solidFill>
                  <a:srgbClr val="0070C0"/>
                </a:solidFill>
                <a:latin typeface="Tahoma" pitchFamily="34" charset="0"/>
                <a:ea typeface="Tahoma" pitchFamily="34" charset="0"/>
                <a:cs typeface="Tahoma" pitchFamily="34" charset="0"/>
              </a:rPr>
              <a:t>Налоговые поступления, тыс. руб.</a:t>
            </a:r>
            <a:endParaRPr lang="ru-RU" sz="900" b="1" dirty="0">
              <a:solidFill>
                <a:srgbClr val="0070C0"/>
              </a:solidFill>
              <a:latin typeface="Tahoma" pitchFamily="34" charset="0"/>
              <a:ea typeface="Tahoma" pitchFamily="34" charset="0"/>
              <a:cs typeface="Tahoma" pitchFamily="34" charset="0"/>
            </a:endParaRPr>
          </a:p>
        </p:txBody>
      </p:sp>
      <p:sp>
        <p:nvSpPr>
          <p:cNvPr id="17" name="Объект 2"/>
          <p:cNvSpPr>
            <a:spLocks noGrp="1"/>
          </p:cNvSpPr>
          <p:nvPr>
            <p:ph idx="14"/>
          </p:nvPr>
        </p:nvSpPr>
        <p:spPr>
          <a:xfrm>
            <a:off x="250825" y="908721"/>
            <a:ext cx="4033135" cy="1800179"/>
          </a:xfrm>
        </p:spPr>
        <p:txBody>
          <a:bodyPr>
            <a:normAutofit fontScale="92500"/>
          </a:bodyPr>
          <a:lstStyle/>
          <a:p>
            <a:pPr marL="180975" lvl="1">
              <a:lnSpc>
                <a:spcPct val="115000"/>
              </a:lnSpc>
              <a:spcBef>
                <a:spcPts val="1200"/>
              </a:spcBef>
              <a:buClr>
                <a:srgbClr val="0056A4"/>
              </a:buClr>
              <a:buFont typeface="Wingdings" pitchFamily="2" charset="2"/>
              <a:buChar char="§"/>
            </a:pPr>
            <a:r>
              <a:rPr lang="ru-RU" sz="1100" dirty="0" smtClean="0"/>
              <a:t>Инвестиционные затраты: </a:t>
            </a:r>
            <a:r>
              <a:rPr lang="en-US" sz="1100" dirty="0" smtClean="0"/>
              <a:t>685 </a:t>
            </a:r>
            <a:r>
              <a:rPr lang="ru-RU" sz="1100" dirty="0" smtClean="0"/>
              <a:t>млн. руб.</a:t>
            </a:r>
            <a:endParaRPr lang="ru-RU" sz="1100" dirty="0"/>
          </a:p>
          <a:p>
            <a:pPr marL="180975" lvl="1">
              <a:lnSpc>
                <a:spcPct val="115000"/>
              </a:lnSpc>
              <a:spcBef>
                <a:spcPts val="1200"/>
              </a:spcBef>
              <a:buClr>
                <a:srgbClr val="0056A4"/>
              </a:buClr>
              <a:buFont typeface="Wingdings" pitchFamily="2" charset="2"/>
              <a:buChar char="§"/>
            </a:pPr>
            <a:r>
              <a:rPr lang="ru-RU" sz="1100" dirty="0"/>
              <a:t>Чистая приведенная стоимость (</a:t>
            </a:r>
            <a:r>
              <a:rPr lang="en-US" sz="1100" dirty="0"/>
              <a:t>NPV</a:t>
            </a:r>
            <a:r>
              <a:rPr lang="en-US" sz="1100" dirty="0" smtClean="0"/>
              <a:t>)</a:t>
            </a:r>
            <a:r>
              <a:rPr lang="ru-RU" sz="1100" dirty="0" smtClean="0"/>
              <a:t>: 91,897</a:t>
            </a:r>
            <a:r>
              <a:rPr lang="en-US" sz="1100" dirty="0" smtClean="0"/>
              <a:t> </a:t>
            </a:r>
            <a:r>
              <a:rPr lang="ru-RU" sz="1100" dirty="0" smtClean="0"/>
              <a:t> млн. руб.</a:t>
            </a:r>
            <a:endParaRPr lang="ru-RU" sz="1100" dirty="0"/>
          </a:p>
          <a:p>
            <a:pPr marL="180975" lvl="1">
              <a:lnSpc>
                <a:spcPct val="115000"/>
              </a:lnSpc>
              <a:spcBef>
                <a:spcPts val="1200"/>
              </a:spcBef>
              <a:buClr>
                <a:srgbClr val="0056A4"/>
              </a:buClr>
              <a:buFont typeface="Wingdings" pitchFamily="2" charset="2"/>
              <a:buChar char="§"/>
            </a:pPr>
            <a:r>
              <a:rPr lang="ru-RU" sz="1100" dirty="0"/>
              <a:t>Внутренняя норма доходности</a:t>
            </a:r>
            <a:r>
              <a:rPr lang="en-US" sz="1100" dirty="0"/>
              <a:t> (IRR</a:t>
            </a:r>
            <a:r>
              <a:rPr lang="en-US" sz="1100" dirty="0" smtClean="0"/>
              <a:t>)</a:t>
            </a:r>
            <a:r>
              <a:rPr lang="ru-RU" sz="1100" dirty="0" smtClean="0"/>
              <a:t>: 19 %</a:t>
            </a:r>
            <a:endParaRPr lang="ru-RU" sz="1100" dirty="0"/>
          </a:p>
          <a:p>
            <a:pPr marL="180975" lvl="1">
              <a:lnSpc>
                <a:spcPct val="115000"/>
              </a:lnSpc>
              <a:spcBef>
                <a:spcPts val="1200"/>
              </a:spcBef>
              <a:buClr>
                <a:srgbClr val="0056A4"/>
              </a:buClr>
              <a:buFont typeface="Wingdings" pitchFamily="2" charset="2"/>
              <a:buChar char="§"/>
            </a:pPr>
            <a:r>
              <a:rPr lang="ru-RU" sz="1100" dirty="0" smtClean="0"/>
              <a:t>Дисконтированный </a:t>
            </a:r>
            <a:r>
              <a:rPr lang="ru-RU" sz="1100" dirty="0"/>
              <a:t>период окупаемости</a:t>
            </a:r>
            <a:r>
              <a:rPr lang="en-US" sz="1100" dirty="0"/>
              <a:t> (DPBP</a:t>
            </a:r>
            <a:r>
              <a:rPr lang="en-US" sz="1100" dirty="0" smtClean="0"/>
              <a:t>)</a:t>
            </a:r>
            <a:r>
              <a:rPr lang="ru-RU" sz="1100" dirty="0" smtClean="0"/>
              <a:t>: 11 лет</a:t>
            </a:r>
            <a:endParaRPr lang="ru-RU" sz="1100" dirty="0"/>
          </a:p>
          <a:p>
            <a:pPr marL="180975" lvl="1">
              <a:lnSpc>
                <a:spcPct val="115000"/>
              </a:lnSpc>
              <a:spcBef>
                <a:spcPts val="1200"/>
              </a:spcBef>
              <a:buClr>
                <a:srgbClr val="0056A4"/>
              </a:buClr>
              <a:buFont typeface="Wingdings" pitchFamily="2" charset="2"/>
              <a:buChar char="§"/>
            </a:pPr>
            <a:r>
              <a:rPr lang="ru-RU" sz="1100" dirty="0"/>
              <a:t>Средневзвешенная стоимость капитала</a:t>
            </a:r>
            <a:r>
              <a:rPr lang="en-US" sz="1100" dirty="0"/>
              <a:t> (WACC</a:t>
            </a:r>
            <a:r>
              <a:rPr lang="en-US" sz="1100" dirty="0" smtClean="0"/>
              <a:t>)</a:t>
            </a:r>
            <a:r>
              <a:rPr lang="ru-RU" sz="1100" dirty="0" smtClean="0"/>
              <a:t>: 16%</a:t>
            </a:r>
            <a:endParaRPr lang="ru-RU" sz="1100" dirty="0"/>
          </a:p>
        </p:txBody>
      </p:sp>
      <p:sp>
        <p:nvSpPr>
          <p:cNvPr id="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2" name="Рисунок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00" y="2780910"/>
            <a:ext cx="8641200" cy="3456480"/>
          </a:xfrm>
          <a:prstGeom prst="rect">
            <a:avLst/>
          </a:prstGeom>
          <a:noFill/>
        </p:spPr>
      </p:pic>
      <p:graphicFrame>
        <p:nvGraphicFramePr>
          <p:cNvPr id="13" name="Object 6"/>
          <p:cNvGraphicFramePr>
            <a:graphicFrameLocks noChangeAspect="1"/>
          </p:cNvGraphicFramePr>
          <p:nvPr>
            <p:extLst>
              <p:ext uri="{D42A27DB-BD31-4B8C-83A1-F6EECF244321}">
                <p14:modId xmlns:p14="http://schemas.microsoft.com/office/powerpoint/2010/main" val="3768224064"/>
              </p:ext>
            </p:extLst>
          </p:nvPr>
        </p:nvGraphicFramePr>
        <p:xfrm>
          <a:off x="8388530" y="116540"/>
          <a:ext cx="576133" cy="432113"/>
        </p:xfrm>
        <a:graphic>
          <a:graphicData uri="http://schemas.openxmlformats.org/presentationml/2006/ole">
            <mc:AlternateContent xmlns:mc="http://schemas.openxmlformats.org/markup-compatibility/2006">
              <mc:Choice xmlns:v="urn:schemas-microsoft-com:vml" Requires="v">
                <p:oleObj spid="_x0000_s19476" name="CorelDRAW" r:id="rId5" imgW="5435600" imgH="5435600" progId="CorelDRAW.Graphic.13">
                  <p:embed/>
                </p:oleObj>
              </mc:Choice>
              <mc:Fallback>
                <p:oleObj name="CorelDRAW" r:id="rId5" imgW="5435600" imgH="5435600" progId="CorelDRAW.Graphic.1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530" y="11654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3655640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z="1600" b="1" dirty="0" smtClean="0">
                <a:solidFill>
                  <a:srgbClr val="0070C0"/>
                </a:solidFill>
              </a:rPr>
              <a:t>Варианты реализации Проекта. </a:t>
            </a:r>
            <a:r>
              <a:rPr lang="ru-RU" sz="1600" b="1" dirty="0">
                <a:solidFill>
                  <a:srgbClr val="0070C0"/>
                </a:solidFill>
              </a:rPr>
              <a:t>Новое строительство</a:t>
            </a:r>
          </a:p>
        </p:txBody>
      </p:sp>
      <p:sp>
        <p:nvSpPr>
          <p:cNvPr id="4" name="Нижний колонтитул 3"/>
          <p:cNvSpPr>
            <a:spLocks noGrp="1"/>
          </p:cNvSpPr>
          <p:nvPr>
            <p:ph type="ftr" sz="quarter" idx="15"/>
          </p:nvPr>
        </p:nvSpPr>
        <p:spPr/>
        <p:txBody>
          <a:bodyPr/>
          <a:lstStyle/>
          <a:p>
            <a:pPr>
              <a:defRPr/>
            </a:pPr>
            <a:r>
              <a:rPr lang="ru-RU" smtClean="0"/>
              <a:t>ОАО "Федеральный центр проектного финансирования"</a:t>
            </a:r>
            <a:endParaRPr lang="ru-RU"/>
          </a:p>
        </p:txBody>
      </p:sp>
      <p:sp>
        <p:nvSpPr>
          <p:cNvPr id="5" name="Номер слайда 4"/>
          <p:cNvSpPr>
            <a:spLocks noGrp="1"/>
          </p:cNvSpPr>
          <p:nvPr>
            <p:ph type="sldNum" sz="quarter" idx="16"/>
          </p:nvPr>
        </p:nvSpPr>
        <p:spPr/>
        <p:txBody>
          <a:bodyPr/>
          <a:lstStyle/>
          <a:p>
            <a:pPr>
              <a:defRPr/>
            </a:pPr>
            <a:fld id="{13178AE9-5A91-4214-8B9C-C4CABEEB0DE0}" type="slidenum">
              <a:rPr lang="ru-RU" smtClean="0"/>
              <a:pPr>
                <a:defRPr/>
              </a:pPr>
              <a:t>21</a:t>
            </a:fld>
            <a:endParaRPr lang="ru-RU" dirty="0"/>
          </a:p>
        </p:txBody>
      </p:sp>
      <p:sp>
        <p:nvSpPr>
          <p:cNvPr id="6" name="Rectangle 3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TextBox 8"/>
          <p:cNvSpPr txBox="1"/>
          <p:nvPr/>
        </p:nvSpPr>
        <p:spPr>
          <a:xfrm>
            <a:off x="251400" y="2492870"/>
            <a:ext cx="4464620" cy="230832"/>
          </a:xfrm>
          <a:prstGeom prst="rect">
            <a:avLst/>
          </a:prstGeom>
          <a:noFill/>
        </p:spPr>
        <p:txBody>
          <a:bodyPr wrap="square" rtlCol="0">
            <a:spAutoFit/>
          </a:bodyPr>
          <a:lstStyle/>
          <a:p>
            <a:pPr marL="0" lvl="1" eaLnBrk="0" hangingPunct="0">
              <a:spcBef>
                <a:spcPts val="300"/>
              </a:spcBef>
              <a:buClr>
                <a:srgbClr val="0056A4"/>
              </a:buClr>
            </a:pPr>
            <a:r>
              <a:rPr lang="ru-RU" sz="900" b="1" dirty="0">
                <a:solidFill>
                  <a:srgbClr val="0070C0"/>
                </a:solidFill>
                <a:latin typeface="Tahoma" pitchFamily="34" charset="0"/>
                <a:ea typeface="Tahoma" pitchFamily="34" charset="0"/>
                <a:cs typeface="Tahoma" pitchFamily="34" charset="0"/>
              </a:rPr>
              <a:t>Денежные потоки </a:t>
            </a:r>
            <a:r>
              <a:rPr lang="ru-RU" sz="900" b="1" dirty="0" smtClean="0">
                <a:solidFill>
                  <a:srgbClr val="0070C0"/>
                </a:solidFill>
                <a:latin typeface="Tahoma" pitchFamily="34" charset="0"/>
                <a:ea typeface="Tahoma" pitchFamily="34" charset="0"/>
                <a:cs typeface="Tahoma" pitchFamily="34" charset="0"/>
              </a:rPr>
              <a:t>Проекта, тыс. руб.</a:t>
            </a:r>
            <a:endParaRPr lang="ru-RU" sz="900" b="1" dirty="0">
              <a:solidFill>
                <a:srgbClr val="0070C0"/>
              </a:solidFill>
              <a:latin typeface="Tahoma" pitchFamily="34" charset="0"/>
              <a:ea typeface="Tahoma" pitchFamily="34" charset="0"/>
              <a:cs typeface="Tahoma" pitchFamily="34" charset="0"/>
            </a:endParaRPr>
          </a:p>
        </p:txBody>
      </p:sp>
      <p:graphicFrame>
        <p:nvGraphicFramePr>
          <p:cNvPr id="15" name="Таблица 14"/>
          <p:cNvGraphicFramePr>
            <a:graphicFrameLocks noGrp="1"/>
          </p:cNvGraphicFramePr>
          <p:nvPr>
            <p:extLst>
              <p:ext uri="{D42A27DB-BD31-4B8C-83A1-F6EECF244321}">
                <p14:modId xmlns:p14="http://schemas.microsoft.com/office/powerpoint/2010/main" val="2441239868"/>
              </p:ext>
            </p:extLst>
          </p:nvPr>
        </p:nvGraphicFramePr>
        <p:xfrm>
          <a:off x="4572000" y="1124680"/>
          <a:ext cx="4320600" cy="1402080"/>
        </p:xfrm>
        <a:graphic>
          <a:graphicData uri="http://schemas.openxmlformats.org/drawingml/2006/table">
            <a:tbl>
              <a:tblPr firstRow="1" firstCol="1" bandRow="1">
                <a:tableStyleId>{69CF1AB2-1976-4502-BF36-3FF5EA218861}</a:tableStyleId>
              </a:tblPr>
              <a:tblGrid>
                <a:gridCol w="1296180"/>
                <a:gridCol w="1008140"/>
                <a:gridCol w="1008140"/>
                <a:gridCol w="1008140"/>
              </a:tblGrid>
              <a:tr h="161925">
                <a:tc>
                  <a:txBody>
                    <a:bodyPr/>
                    <a:lstStyle/>
                    <a:p>
                      <a:pPr marL="0" algn="l" defTabSz="914400" rtl="0" eaLnBrk="1" latinLnBrk="0" hangingPunct="1">
                        <a:lnSpc>
                          <a:spcPct val="115000"/>
                        </a:lnSpc>
                        <a:spcAft>
                          <a:spcPts val="0"/>
                        </a:spcAft>
                      </a:pPr>
                      <a:r>
                        <a:rPr lang="ru-RU" sz="1000" b="1" kern="1200" dirty="0">
                          <a:solidFill>
                            <a:schemeClr val="bg1"/>
                          </a:solidFill>
                          <a:effectLst/>
                          <a:latin typeface="+mn-lt"/>
                          <a:ea typeface="+mn-ea"/>
                          <a:cs typeface="+mn-cs"/>
                        </a:rPr>
                        <a:t>Налог</a:t>
                      </a:r>
                    </a:p>
                  </a:txBody>
                  <a:tcPr marL="68580" marR="68580" marT="0" marB="0">
                    <a:solidFill>
                      <a:schemeClr val="tx2">
                        <a:lumMod val="60000"/>
                        <a:lumOff val="40000"/>
                      </a:schemeClr>
                    </a:solidFill>
                  </a:tcPr>
                </a:tc>
                <a:tc>
                  <a:txBody>
                    <a:bodyPr/>
                    <a:lstStyle/>
                    <a:p>
                      <a:pPr marL="0" algn="l" defTabSz="914400" rtl="0" eaLnBrk="1" latinLnBrk="0" hangingPunct="1">
                        <a:lnSpc>
                          <a:spcPct val="115000"/>
                        </a:lnSpc>
                        <a:spcAft>
                          <a:spcPts val="0"/>
                        </a:spcAft>
                      </a:pPr>
                      <a:r>
                        <a:rPr lang="ru-RU" sz="1000" b="1" kern="1200">
                          <a:solidFill>
                            <a:schemeClr val="bg1"/>
                          </a:solidFill>
                          <a:effectLst/>
                          <a:latin typeface="+mn-lt"/>
                          <a:ea typeface="+mn-ea"/>
                          <a:cs typeface="+mn-cs"/>
                        </a:rPr>
                        <a:t>Бюджеты всех уровней</a:t>
                      </a:r>
                    </a:p>
                  </a:txBody>
                  <a:tcPr marL="68580" marR="68580" marT="0" marB="0">
                    <a:solidFill>
                      <a:schemeClr val="tx2">
                        <a:lumMod val="60000"/>
                        <a:lumOff val="40000"/>
                      </a:schemeClr>
                    </a:solidFill>
                  </a:tcPr>
                </a:tc>
                <a:tc>
                  <a:txBody>
                    <a:bodyPr/>
                    <a:lstStyle/>
                    <a:p>
                      <a:pPr marL="0" algn="l" defTabSz="914400" rtl="0" eaLnBrk="1" latinLnBrk="0" hangingPunct="1">
                        <a:lnSpc>
                          <a:spcPct val="115000"/>
                        </a:lnSpc>
                        <a:spcAft>
                          <a:spcPts val="0"/>
                        </a:spcAft>
                      </a:pPr>
                      <a:r>
                        <a:rPr lang="ru-RU" sz="1000" b="1" kern="1200" dirty="0">
                          <a:solidFill>
                            <a:schemeClr val="bg1"/>
                          </a:solidFill>
                          <a:effectLst/>
                          <a:latin typeface="+mn-lt"/>
                          <a:ea typeface="+mn-ea"/>
                          <a:cs typeface="+mn-cs"/>
                        </a:rPr>
                        <a:t>Региональный бюджет</a:t>
                      </a:r>
                    </a:p>
                  </a:txBody>
                  <a:tcPr marL="68580" marR="68580" marT="0" marB="0">
                    <a:solidFill>
                      <a:schemeClr val="tx2">
                        <a:lumMod val="60000"/>
                        <a:lumOff val="40000"/>
                      </a:schemeClr>
                    </a:solidFill>
                  </a:tcPr>
                </a:tc>
                <a:tc>
                  <a:txBody>
                    <a:bodyPr/>
                    <a:lstStyle/>
                    <a:p>
                      <a:pPr marL="0" algn="l" defTabSz="914400" rtl="0" eaLnBrk="1" latinLnBrk="0" hangingPunct="1">
                        <a:lnSpc>
                          <a:spcPct val="115000"/>
                        </a:lnSpc>
                        <a:spcAft>
                          <a:spcPts val="0"/>
                        </a:spcAft>
                      </a:pPr>
                      <a:r>
                        <a:rPr lang="ru-RU" sz="1000" b="1" kern="1200" dirty="0">
                          <a:solidFill>
                            <a:schemeClr val="bg1"/>
                          </a:solidFill>
                          <a:effectLst/>
                          <a:latin typeface="+mn-lt"/>
                          <a:ea typeface="+mn-ea"/>
                          <a:cs typeface="+mn-cs"/>
                        </a:rPr>
                        <a:t>Федеральный бюджет</a:t>
                      </a:r>
                    </a:p>
                  </a:txBody>
                  <a:tcPr marL="68580" marR="68580" marT="0" marB="0">
                    <a:solidFill>
                      <a:schemeClr val="tx2">
                        <a:lumMod val="60000"/>
                        <a:lumOff val="40000"/>
                      </a:schemeClr>
                    </a:solidFill>
                  </a:tcPr>
                </a:tc>
              </a:tr>
              <a:tr h="161925">
                <a:tc>
                  <a:txBody>
                    <a:bodyPr/>
                    <a:lstStyle/>
                    <a:p>
                      <a:pPr marL="0" algn="l" defTabSz="914400" rtl="0" eaLnBrk="1" latinLnBrk="0" hangingPunct="1">
                        <a:lnSpc>
                          <a:spcPct val="115000"/>
                        </a:lnSpc>
                        <a:spcAft>
                          <a:spcPts val="0"/>
                        </a:spcAft>
                      </a:pPr>
                      <a:r>
                        <a:rPr lang="ru-RU" sz="1000" b="1" kern="1200" dirty="0">
                          <a:solidFill>
                            <a:schemeClr val="dk1"/>
                          </a:solidFill>
                          <a:effectLst/>
                          <a:latin typeface="+mn-lt"/>
                          <a:ea typeface="+mn-ea"/>
                          <a:cs typeface="+mn-cs"/>
                        </a:rPr>
                        <a:t>Налог на прибыль</a:t>
                      </a:r>
                    </a:p>
                  </a:txBody>
                  <a:tcPr marL="68580" marR="68580" marT="0" marB="0">
                    <a:noFill/>
                  </a:tcPr>
                </a:tc>
                <a:tc>
                  <a:txBody>
                    <a:bodyPr/>
                    <a:lstStyle/>
                    <a:p>
                      <a:pPr algn="ctr" fontAlgn="b"/>
                      <a:r>
                        <a:rPr lang="ru-RU" sz="1000" b="0" i="0" u="none" strike="noStrike">
                          <a:solidFill>
                            <a:srgbClr val="000000"/>
                          </a:solidFill>
                          <a:effectLst/>
                          <a:latin typeface="Arial"/>
                        </a:rPr>
                        <a:t>27</a:t>
                      </a:r>
                    </a:p>
                  </a:txBody>
                  <a:tcPr marL="0" marR="0" marT="0" marB="0" anchor="b">
                    <a:noFill/>
                  </a:tcPr>
                </a:tc>
                <a:tc>
                  <a:txBody>
                    <a:bodyPr/>
                    <a:lstStyle/>
                    <a:p>
                      <a:pPr algn="ctr" fontAlgn="b"/>
                      <a:r>
                        <a:rPr lang="ru-RU" sz="1000" b="0" i="0" u="none" strike="noStrike">
                          <a:solidFill>
                            <a:srgbClr val="000000"/>
                          </a:solidFill>
                          <a:effectLst/>
                          <a:latin typeface="Arial"/>
                        </a:rPr>
                        <a:t>25</a:t>
                      </a:r>
                    </a:p>
                  </a:txBody>
                  <a:tcPr marL="0" marR="0" marT="0" marB="0" anchor="b">
                    <a:noFill/>
                  </a:tcPr>
                </a:tc>
                <a:tc>
                  <a:txBody>
                    <a:bodyPr/>
                    <a:lstStyle/>
                    <a:p>
                      <a:pPr algn="ctr" fontAlgn="b"/>
                      <a:r>
                        <a:rPr lang="ru-RU" sz="1000" b="0" i="0" u="none" strike="noStrike">
                          <a:solidFill>
                            <a:srgbClr val="000000"/>
                          </a:solidFill>
                          <a:effectLst/>
                          <a:latin typeface="Arial"/>
                        </a:rPr>
                        <a:t>3</a:t>
                      </a:r>
                    </a:p>
                  </a:txBody>
                  <a:tcPr marL="0" marR="0" marT="0" marB="0" anchor="b">
                    <a:noFill/>
                  </a:tcPr>
                </a:tc>
              </a:tr>
              <a:tr h="161925">
                <a:tc>
                  <a:txBody>
                    <a:bodyPr/>
                    <a:lstStyle/>
                    <a:p>
                      <a:pPr marL="0" algn="l" defTabSz="914400" rtl="0" eaLnBrk="1" latinLnBrk="0" hangingPunct="1">
                        <a:lnSpc>
                          <a:spcPct val="115000"/>
                        </a:lnSpc>
                        <a:spcAft>
                          <a:spcPts val="0"/>
                        </a:spcAft>
                      </a:pPr>
                      <a:r>
                        <a:rPr lang="ru-RU" sz="1000" b="1" kern="1200">
                          <a:solidFill>
                            <a:schemeClr val="dk1"/>
                          </a:solidFill>
                          <a:effectLst/>
                          <a:latin typeface="+mn-lt"/>
                          <a:ea typeface="+mn-ea"/>
                          <a:cs typeface="+mn-cs"/>
                        </a:rPr>
                        <a:t>Страховые взносы</a:t>
                      </a:r>
                    </a:p>
                  </a:txBody>
                  <a:tcPr marL="68580" marR="68580" marT="0" marB="0">
                    <a:noFill/>
                  </a:tcPr>
                </a:tc>
                <a:tc>
                  <a:txBody>
                    <a:bodyPr/>
                    <a:lstStyle/>
                    <a:p>
                      <a:pPr algn="ctr" fontAlgn="b"/>
                      <a:r>
                        <a:rPr lang="ru-RU" sz="1000" b="0" i="0" u="none" strike="noStrike">
                          <a:solidFill>
                            <a:srgbClr val="000000"/>
                          </a:solidFill>
                          <a:effectLst/>
                          <a:latin typeface="Arial"/>
                        </a:rPr>
                        <a:t>815</a:t>
                      </a:r>
                    </a:p>
                  </a:txBody>
                  <a:tcPr marL="0" marR="0" marT="0" marB="0" anchor="b">
                    <a:noFill/>
                  </a:tcPr>
                </a:tc>
                <a:tc>
                  <a:txBody>
                    <a:bodyPr/>
                    <a:lstStyle/>
                    <a:p>
                      <a:pPr algn="ctr" fontAlgn="b"/>
                      <a:r>
                        <a:rPr lang="ru-RU" sz="1000" b="0" i="0" u="none" strike="noStrike">
                          <a:solidFill>
                            <a:srgbClr val="000000"/>
                          </a:solidFill>
                          <a:effectLst/>
                          <a:latin typeface="Arial"/>
                        </a:rPr>
                        <a:t>-</a:t>
                      </a:r>
                    </a:p>
                  </a:txBody>
                  <a:tcPr marL="0" marR="0" marT="0" marB="0" anchor="b">
                    <a:noFill/>
                  </a:tcPr>
                </a:tc>
                <a:tc>
                  <a:txBody>
                    <a:bodyPr/>
                    <a:lstStyle/>
                    <a:p>
                      <a:pPr algn="ctr" fontAlgn="b"/>
                      <a:r>
                        <a:rPr lang="ru-RU" sz="1000" b="0" i="0" u="none" strike="noStrike">
                          <a:solidFill>
                            <a:srgbClr val="000000"/>
                          </a:solidFill>
                          <a:effectLst/>
                          <a:latin typeface="Arial"/>
                        </a:rPr>
                        <a:t>815</a:t>
                      </a:r>
                    </a:p>
                  </a:txBody>
                  <a:tcPr marL="0" marR="0" marT="0" marB="0" anchor="b">
                    <a:noFill/>
                  </a:tcPr>
                </a:tc>
              </a:tr>
              <a:tr h="161925">
                <a:tc>
                  <a:txBody>
                    <a:bodyPr/>
                    <a:lstStyle/>
                    <a:p>
                      <a:pPr marL="0" algn="l" defTabSz="914400" rtl="0" eaLnBrk="1" latinLnBrk="0" hangingPunct="1">
                        <a:lnSpc>
                          <a:spcPct val="115000"/>
                        </a:lnSpc>
                        <a:spcAft>
                          <a:spcPts val="0"/>
                        </a:spcAft>
                      </a:pPr>
                      <a:r>
                        <a:rPr lang="ru-RU" sz="1000" b="1" kern="1200">
                          <a:solidFill>
                            <a:schemeClr val="dk1"/>
                          </a:solidFill>
                          <a:effectLst/>
                          <a:latin typeface="+mn-lt"/>
                          <a:ea typeface="+mn-ea"/>
                          <a:cs typeface="+mn-cs"/>
                        </a:rPr>
                        <a:t>НДФ</a:t>
                      </a:r>
                      <a:r>
                        <a:rPr lang="en-US" sz="1000" b="1" kern="1200">
                          <a:solidFill>
                            <a:schemeClr val="dk1"/>
                          </a:solidFill>
                          <a:effectLst/>
                          <a:latin typeface="+mn-lt"/>
                          <a:ea typeface="+mn-ea"/>
                          <a:cs typeface="+mn-cs"/>
                        </a:rPr>
                        <a:t>Л</a:t>
                      </a:r>
                      <a:endParaRPr lang="ru-RU" sz="1000" b="1" kern="1200">
                        <a:solidFill>
                          <a:schemeClr val="dk1"/>
                        </a:solidFill>
                        <a:effectLst/>
                        <a:latin typeface="+mn-lt"/>
                        <a:ea typeface="+mn-ea"/>
                        <a:cs typeface="+mn-cs"/>
                      </a:endParaRPr>
                    </a:p>
                  </a:txBody>
                  <a:tcPr marL="68580" marR="68580" marT="0" marB="0">
                    <a:noFill/>
                  </a:tcPr>
                </a:tc>
                <a:tc>
                  <a:txBody>
                    <a:bodyPr/>
                    <a:lstStyle/>
                    <a:p>
                      <a:pPr algn="ctr" fontAlgn="b"/>
                      <a:r>
                        <a:rPr lang="ru-RU" sz="1000" b="0" i="0" u="none" strike="noStrike">
                          <a:solidFill>
                            <a:srgbClr val="000000"/>
                          </a:solidFill>
                          <a:effectLst/>
                          <a:latin typeface="Arial"/>
                        </a:rPr>
                        <a:t>353</a:t>
                      </a:r>
                    </a:p>
                  </a:txBody>
                  <a:tcPr marL="0" marR="0" marT="0" marB="0" anchor="b">
                    <a:noFill/>
                  </a:tcPr>
                </a:tc>
                <a:tc>
                  <a:txBody>
                    <a:bodyPr/>
                    <a:lstStyle/>
                    <a:p>
                      <a:pPr algn="ctr" fontAlgn="b"/>
                      <a:r>
                        <a:rPr lang="ru-RU" sz="1000" b="0" i="0" u="none" strike="noStrike">
                          <a:solidFill>
                            <a:srgbClr val="000000"/>
                          </a:solidFill>
                          <a:effectLst/>
                          <a:latin typeface="Arial"/>
                        </a:rPr>
                        <a:t>300</a:t>
                      </a:r>
                    </a:p>
                  </a:txBody>
                  <a:tcPr marL="0" marR="0" marT="0" marB="0" anchor="b">
                    <a:noFill/>
                  </a:tcPr>
                </a:tc>
                <a:tc>
                  <a:txBody>
                    <a:bodyPr/>
                    <a:lstStyle/>
                    <a:p>
                      <a:pPr algn="ctr" fontAlgn="b"/>
                      <a:r>
                        <a:rPr lang="ru-RU" sz="1000" b="0" i="0" u="none" strike="noStrike">
                          <a:solidFill>
                            <a:srgbClr val="000000"/>
                          </a:solidFill>
                          <a:effectLst/>
                          <a:latin typeface="Arial"/>
                        </a:rPr>
                        <a:t>53</a:t>
                      </a:r>
                    </a:p>
                  </a:txBody>
                  <a:tcPr marL="0" marR="0" marT="0" marB="0" anchor="b">
                    <a:noFill/>
                  </a:tcPr>
                </a:tc>
              </a:tr>
              <a:tr h="161925">
                <a:tc>
                  <a:txBody>
                    <a:bodyPr/>
                    <a:lstStyle/>
                    <a:p>
                      <a:pPr marL="0" algn="l" defTabSz="914400" rtl="0" eaLnBrk="1" latinLnBrk="0" hangingPunct="1">
                        <a:lnSpc>
                          <a:spcPct val="115000"/>
                        </a:lnSpc>
                        <a:spcAft>
                          <a:spcPts val="0"/>
                        </a:spcAft>
                      </a:pPr>
                      <a:r>
                        <a:rPr lang="en-US" sz="1000" b="1" kern="1200">
                          <a:solidFill>
                            <a:schemeClr val="dk1"/>
                          </a:solidFill>
                          <a:effectLst/>
                          <a:latin typeface="+mn-lt"/>
                          <a:ea typeface="+mn-ea"/>
                          <a:cs typeface="+mn-cs"/>
                        </a:rPr>
                        <a:t>Налог на имущество</a:t>
                      </a:r>
                      <a:endParaRPr lang="ru-RU" sz="1000" b="1" kern="1200">
                        <a:solidFill>
                          <a:schemeClr val="dk1"/>
                        </a:solidFill>
                        <a:effectLst/>
                        <a:latin typeface="+mn-lt"/>
                        <a:ea typeface="+mn-ea"/>
                        <a:cs typeface="+mn-cs"/>
                      </a:endParaRPr>
                    </a:p>
                  </a:txBody>
                  <a:tcPr marL="68580" marR="68580" marT="0" marB="0">
                    <a:noFill/>
                  </a:tcPr>
                </a:tc>
                <a:tc>
                  <a:txBody>
                    <a:bodyPr/>
                    <a:lstStyle/>
                    <a:p>
                      <a:pPr algn="ctr" fontAlgn="b"/>
                      <a:r>
                        <a:rPr lang="ru-RU" sz="1000" b="0" i="0" u="none" strike="noStrike">
                          <a:solidFill>
                            <a:srgbClr val="000000"/>
                          </a:solidFill>
                          <a:effectLst/>
                          <a:latin typeface="Arial"/>
                        </a:rPr>
                        <a:t>80</a:t>
                      </a:r>
                    </a:p>
                  </a:txBody>
                  <a:tcPr marL="0" marR="0" marT="0" marB="0" anchor="b">
                    <a:noFill/>
                  </a:tcPr>
                </a:tc>
                <a:tc>
                  <a:txBody>
                    <a:bodyPr/>
                    <a:lstStyle/>
                    <a:p>
                      <a:pPr algn="ctr" fontAlgn="b"/>
                      <a:r>
                        <a:rPr lang="ru-RU" sz="1000" b="0" i="0" u="none" strike="noStrike">
                          <a:solidFill>
                            <a:srgbClr val="000000"/>
                          </a:solidFill>
                          <a:effectLst/>
                          <a:latin typeface="Arial"/>
                        </a:rPr>
                        <a:t>80</a:t>
                      </a:r>
                    </a:p>
                  </a:txBody>
                  <a:tcPr marL="0" marR="0" marT="0" marB="0" anchor="b">
                    <a:noFill/>
                  </a:tcPr>
                </a:tc>
                <a:tc>
                  <a:txBody>
                    <a:bodyPr/>
                    <a:lstStyle/>
                    <a:p>
                      <a:pPr algn="ctr" fontAlgn="b"/>
                      <a:r>
                        <a:rPr lang="ru-RU" sz="1000" b="0" i="0" u="none" strike="noStrike">
                          <a:solidFill>
                            <a:srgbClr val="000000"/>
                          </a:solidFill>
                          <a:effectLst/>
                          <a:latin typeface="Arial"/>
                        </a:rPr>
                        <a:t>-</a:t>
                      </a:r>
                    </a:p>
                  </a:txBody>
                  <a:tcPr marL="0" marR="0" marT="0" marB="0" anchor="b">
                    <a:noFill/>
                  </a:tcPr>
                </a:tc>
              </a:tr>
              <a:tr h="161925">
                <a:tc>
                  <a:txBody>
                    <a:bodyPr/>
                    <a:lstStyle/>
                    <a:p>
                      <a:pPr marL="0" algn="l" defTabSz="914400" rtl="0" eaLnBrk="1" latinLnBrk="0" hangingPunct="1">
                        <a:lnSpc>
                          <a:spcPct val="115000"/>
                        </a:lnSpc>
                        <a:spcAft>
                          <a:spcPts val="0"/>
                        </a:spcAft>
                      </a:pPr>
                      <a:r>
                        <a:rPr lang="en-US" sz="1000" b="1" kern="1200" dirty="0">
                          <a:solidFill>
                            <a:schemeClr val="dk1"/>
                          </a:solidFill>
                          <a:effectLst/>
                          <a:latin typeface="+mn-lt"/>
                          <a:ea typeface="+mn-ea"/>
                          <a:cs typeface="+mn-cs"/>
                        </a:rPr>
                        <a:t>НДС</a:t>
                      </a:r>
                      <a:endParaRPr lang="ru-RU" sz="1000" b="1" kern="1200" dirty="0">
                        <a:solidFill>
                          <a:schemeClr val="dk1"/>
                        </a:solidFill>
                        <a:effectLst/>
                        <a:latin typeface="+mn-lt"/>
                        <a:ea typeface="+mn-ea"/>
                        <a:cs typeface="+mn-cs"/>
                      </a:endParaRPr>
                    </a:p>
                  </a:txBody>
                  <a:tcPr marL="68580" marR="68580" marT="0" marB="0">
                    <a:noFill/>
                  </a:tcPr>
                </a:tc>
                <a:tc>
                  <a:txBody>
                    <a:bodyPr/>
                    <a:lstStyle/>
                    <a:p>
                      <a:pPr algn="ctr" fontAlgn="b"/>
                      <a:r>
                        <a:rPr lang="ru-RU" sz="1000" b="0" i="0" u="none" strike="noStrike">
                          <a:solidFill>
                            <a:srgbClr val="000000"/>
                          </a:solidFill>
                          <a:effectLst/>
                          <a:latin typeface="Arial"/>
                        </a:rPr>
                        <a:t>836</a:t>
                      </a:r>
                    </a:p>
                  </a:txBody>
                  <a:tcPr marL="0" marR="0" marT="0" marB="0" anchor="b">
                    <a:noFill/>
                  </a:tcPr>
                </a:tc>
                <a:tc>
                  <a:txBody>
                    <a:bodyPr/>
                    <a:lstStyle/>
                    <a:p>
                      <a:pPr algn="ctr" fontAlgn="b"/>
                      <a:r>
                        <a:rPr lang="ru-RU" sz="1000" b="0" i="0" u="none" strike="noStrike">
                          <a:solidFill>
                            <a:srgbClr val="000000"/>
                          </a:solidFill>
                          <a:effectLst/>
                          <a:latin typeface="Arial"/>
                        </a:rPr>
                        <a:t>-</a:t>
                      </a:r>
                    </a:p>
                  </a:txBody>
                  <a:tcPr marL="0" marR="0" marT="0" marB="0" anchor="b">
                    <a:noFill/>
                  </a:tcPr>
                </a:tc>
                <a:tc>
                  <a:txBody>
                    <a:bodyPr/>
                    <a:lstStyle/>
                    <a:p>
                      <a:pPr algn="ctr" fontAlgn="b"/>
                      <a:r>
                        <a:rPr lang="ru-RU" sz="1000" b="0" i="0" u="none" strike="noStrike">
                          <a:solidFill>
                            <a:srgbClr val="000000"/>
                          </a:solidFill>
                          <a:effectLst/>
                          <a:latin typeface="Arial"/>
                        </a:rPr>
                        <a:t>836</a:t>
                      </a:r>
                    </a:p>
                  </a:txBody>
                  <a:tcPr marL="0" marR="0" marT="0" marB="0" anchor="b">
                    <a:noFill/>
                  </a:tcPr>
                </a:tc>
              </a:tr>
              <a:tr h="161925">
                <a:tc>
                  <a:txBody>
                    <a:bodyPr/>
                    <a:lstStyle/>
                    <a:p>
                      <a:pPr marL="0" algn="l" defTabSz="914400" rtl="0" eaLnBrk="1" latinLnBrk="0" hangingPunct="1">
                        <a:lnSpc>
                          <a:spcPct val="115000"/>
                        </a:lnSpc>
                        <a:spcAft>
                          <a:spcPts val="0"/>
                        </a:spcAft>
                      </a:pPr>
                      <a:r>
                        <a:rPr lang="ru-RU" sz="1000" b="1" kern="1200" dirty="0">
                          <a:solidFill>
                            <a:schemeClr val="dk1"/>
                          </a:solidFill>
                          <a:effectLst/>
                          <a:latin typeface="+mn-lt"/>
                          <a:ea typeface="+mn-ea"/>
                          <a:cs typeface="+mn-cs"/>
                        </a:rPr>
                        <a:t>Итого</a:t>
                      </a:r>
                    </a:p>
                  </a:txBody>
                  <a:tcPr marL="68580" marR="68580" marT="0" marB="0">
                    <a:noFill/>
                  </a:tcPr>
                </a:tc>
                <a:tc>
                  <a:txBody>
                    <a:bodyPr/>
                    <a:lstStyle/>
                    <a:p>
                      <a:pPr algn="ctr" fontAlgn="b"/>
                      <a:r>
                        <a:rPr lang="ru-RU" sz="1000" b="1" i="0" u="none" strike="noStrike">
                          <a:solidFill>
                            <a:srgbClr val="333333"/>
                          </a:solidFill>
                          <a:effectLst/>
                          <a:latin typeface="Arial"/>
                        </a:rPr>
                        <a:t>2 112</a:t>
                      </a:r>
                    </a:p>
                  </a:txBody>
                  <a:tcPr marL="0" marR="0" marT="0" marB="0" anchor="b">
                    <a:noFill/>
                  </a:tcPr>
                </a:tc>
                <a:tc>
                  <a:txBody>
                    <a:bodyPr/>
                    <a:lstStyle/>
                    <a:p>
                      <a:pPr algn="ctr" fontAlgn="b"/>
                      <a:r>
                        <a:rPr lang="ru-RU" sz="1000" b="1" i="0" u="none" strike="noStrike">
                          <a:solidFill>
                            <a:srgbClr val="333333"/>
                          </a:solidFill>
                          <a:effectLst/>
                          <a:latin typeface="Arial"/>
                        </a:rPr>
                        <a:t>405</a:t>
                      </a:r>
                    </a:p>
                  </a:txBody>
                  <a:tcPr marL="0" marR="0" marT="0" marB="0" anchor="b">
                    <a:noFill/>
                  </a:tcPr>
                </a:tc>
                <a:tc>
                  <a:txBody>
                    <a:bodyPr/>
                    <a:lstStyle/>
                    <a:p>
                      <a:pPr algn="ctr" fontAlgn="b"/>
                      <a:r>
                        <a:rPr lang="ru-RU" sz="1000" b="1" i="0" u="none" strike="noStrike" dirty="0">
                          <a:solidFill>
                            <a:srgbClr val="333333"/>
                          </a:solidFill>
                          <a:effectLst/>
                          <a:latin typeface="Arial"/>
                        </a:rPr>
                        <a:t>1 707</a:t>
                      </a:r>
                    </a:p>
                  </a:txBody>
                  <a:tcPr marL="0" marR="0" marT="0" marB="0" anchor="b">
                    <a:noFill/>
                  </a:tcPr>
                </a:tc>
              </a:tr>
            </a:tbl>
          </a:graphicData>
        </a:graphic>
      </p:graphicFrame>
      <p:sp>
        <p:nvSpPr>
          <p:cNvPr id="16" name="TextBox 15"/>
          <p:cNvSpPr txBox="1"/>
          <p:nvPr/>
        </p:nvSpPr>
        <p:spPr>
          <a:xfrm>
            <a:off x="4499990" y="908650"/>
            <a:ext cx="4464620" cy="230832"/>
          </a:xfrm>
          <a:prstGeom prst="rect">
            <a:avLst/>
          </a:prstGeom>
          <a:noFill/>
        </p:spPr>
        <p:txBody>
          <a:bodyPr wrap="square" rtlCol="0">
            <a:spAutoFit/>
          </a:bodyPr>
          <a:lstStyle/>
          <a:p>
            <a:pPr marL="0" lvl="1" eaLnBrk="0" hangingPunct="0">
              <a:spcBef>
                <a:spcPts val="300"/>
              </a:spcBef>
              <a:buClr>
                <a:srgbClr val="0056A4"/>
              </a:buClr>
            </a:pPr>
            <a:r>
              <a:rPr lang="ru-RU" sz="900" b="1" dirty="0" smtClean="0">
                <a:solidFill>
                  <a:srgbClr val="0070C0"/>
                </a:solidFill>
                <a:latin typeface="Tahoma" pitchFamily="34" charset="0"/>
                <a:ea typeface="Tahoma" pitchFamily="34" charset="0"/>
                <a:cs typeface="Tahoma" pitchFamily="34" charset="0"/>
              </a:rPr>
              <a:t>Налоговые поступления, тыс. руб.</a:t>
            </a:r>
            <a:endParaRPr lang="ru-RU" sz="900" b="1" dirty="0">
              <a:solidFill>
                <a:srgbClr val="0070C0"/>
              </a:solidFill>
              <a:latin typeface="Tahoma" pitchFamily="34" charset="0"/>
              <a:ea typeface="Tahoma" pitchFamily="34" charset="0"/>
              <a:cs typeface="Tahoma" pitchFamily="34" charset="0"/>
            </a:endParaRPr>
          </a:p>
        </p:txBody>
      </p:sp>
      <p:sp>
        <p:nvSpPr>
          <p:cNvPr id="17" name="Объект 2"/>
          <p:cNvSpPr>
            <a:spLocks noGrp="1"/>
          </p:cNvSpPr>
          <p:nvPr>
            <p:ph idx="14"/>
          </p:nvPr>
        </p:nvSpPr>
        <p:spPr>
          <a:xfrm>
            <a:off x="250825" y="836640"/>
            <a:ext cx="4177155" cy="1800179"/>
          </a:xfrm>
        </p:spPr>
        <p:txBody>
          <a:bodyPr>
            <a:normAutofit fontScale="70000" lnSpcReduction="20000"/>
          </a:bodyPr>
          <a:lstStyle/>
          <a:p>
            <a:pPr marL="180975" lvl="1">
              <a:lnSpc>
                <a:spcPct val="125000"/>
              </a:lnSpc>
              <a:spcBef>
                <a:spcPts val="1200"/>
              </a:spcBef>
              <a:buClr>
                <a:srgbClr val="0056A4"/>
              </a:buClr>
              <a:buFont typeface="Wingdings" pitchFamily="2" charset="2"/>
              <a:buChar char="§"/>
            </a:pPr>
            <a:r>
              <a:rPr lang="ru-RU" sz="1600" dirty="0"/>
              <a:t>Инвестиционные затраты: 761,856 млн. руб.</a:t>
            </a:r>
          </a:p>
          <a:p>
            <a:pPr marL="180975" lvl="1">
              <a:lnSpc>
                <a:spcPct val="125000"/>
              </a:lnSpc>
              <a:spcBef>
                <a:spcPts val="1200"/>
              </a:spcBef>
              <a:buClr>
                <a:srgbClr val="0056A4"/>
              </a:buClr>
              <a:buFont typeface="Wingdings" pitchFamily="2" charset="2"/>
              <a:buChar char="§"/>
            </a:pPr>
            <a:r>
              <a:rPr lang="ru-RU" sz="1600" dirty="0"/>
              <a:t>Чистая приведенная стоимость (</a:t>
            </a:r>
            <a:r>
              <a:rPr lang="en-US" sz="1600" dirty="0"/>
              <a:t>NPV)</a:t>
            </a:r>
            <a:r>
              <a:rPr lang="ru-RU" sz="1600" dirty="0"/>
              <a:t>: </a:t>
            </a:r>
            <a:r>
              <a:rPr lang="ru-RU" sz="1600" dirty="0">
                <a:solidFill>
                  <a:srgbClr val="FF0000"/>
                </a:solidFill>
              </a:rPr>
              <a:t>- </a:t>
            </a:r>
            <a:r>
              <a:rPr lang="ru-RU" sz="1600" dirty="0" smtClean="0">
                <a:solidFill>
                  <a:srgbClr val="FF0000"/>
                </a:solidFill>
              </a:rPr>
              <a:t>245,7 млн</a:t>
            </a:r>
            <a:r>
              <a:rPr lang="ru-RU" sz="1600" dirty="0">
                <a:solidFill>
                  <a:srgbClr val="FF0000"/>
                </a:solidFill>
              </a:rPr>
              <a:t>. руб.</a:t>
            </a:r>
          </a:p>
          <a:p>
            <a:pPr marL="180975" lvl="1">
              <a:lnSpc>
                <a:spcPct val="125000"/>
              </a:lnSpc>
              <a:spcBef>
                <a:spcPts val="1200"/>
              </a:spcBef>
              <a:buClr>
                <a:srgbClr val="0056A4"/>
              </a:buClr>
              <a:buFont typeface="Wingdings" pitchFamily="2" charset="2"/>
              <a:buChar char="§"/>
            </a:pPr>
            <a:r>
              <a:rPr lang="ru-RU" sz="1600" dirty="0"/>
              <a:t>Внутренняя норма доходности</a:t>
            </a:r>
            <a:r>
              <a:rPr lang="en-US" sz="1600" dirty="0"/>
              <a:t> (IRR)</a:t>
            </a:r>
            <a:r>
              <a:rPr lang="ru-RU" sz="1600" dirty="0"/>
              <a:t>: </a:t>
            </a:r>
            <a:r>
              <a:rPr lang="ru-RU" sz="1600" dirty="0" smtClean="0"/>
              <a:t>5 %</a:t>
            </a:r>
            <a:endParaRPr lang="ru-RU" sz="1600" dirty="0"/>
          </a:p>
          <a:p>
            <a:pPr marL="180975" lvl="1">
              <a:lnSpc>
                <a:spcPct val="125000"/>
              </a:lnSpc>
              <a:spcBef>
                <a:spcPts val="1200"/>
              </a:spcBef>
              <a:buClr>
                <a:srgbClr val="0056A4"/>
              </a:buClr>
              <a:buFont typeface="Wingdings" pitchFamily="2" charset="2"/>
              <a:buChar char="§"/>
            </a:pPr>
            <a:r>
              <a:rPr lang="ru-RU" sz="1600" dirty="0"/>
              <a:t>Дисконтированный период окупаемости</a:t>
            </a:r>
            <a:r>
              <a:rPr lang="en-US" sz="1600" dirty="0"/>
              <a:t> (DPBP)</a:t>
            </a:r>
            <a:r>
              <a:rPr lang="ru-RU" sz="1600" dirty="0"/>
              <a:t>: проект не окупается</a:t>
            </a:r>
          </a:p>
          <a:p>
            <a:pPr marL="180975" lvl="1">
              <a:lnSpc>
                <a:spcPct val="125000"/>
              </a:lnSpc>
              <a:spcBef>
                <a:spcPts val="1200"/>
              </a:spcBef>
              <a:buClr>
                <a:srgbClr val="0056A4"/>
              </a:buClr>
              <a:buFont typeface="Wingdings" pitchFamily="2" charset="2"/>
              <a:buChar char="§"/>
            </a:pPr>
            <a:r>
              <a:rPr lang="ru-RU" sz="1600" dirty="0"/>
              <a:t>Средневзвешенная стоимость капитала</a:t>
            </a:r>
            <a:r>
              <a:rPr lang="en-US" sz="1600" dirty="0"/>
              <a:t> (WACC)</a:t>
            </a:r>
            <a:r>
              <a:rPr lang="ru-RU" sz="1600" dirty="0"/>
              <a:t>: 16%</a:t>
            </a:r>
          </a:p>
          <a:p>
            <a:endParaRPr lang="ru-RU"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90" y="2708900"/>
            <a:ext cx="8699652" cy="345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Object 6"/>
          <p:cNvGraphicFramePr>
            <a:graphicFrameLocks noChangeAspect="1"/>
          </p:cNvGraphicFramePr>
          <p:nvPr>
            <p:extLst>
              <p:ext uri="{D42A27DB-BD31-4B8C-83A1-F6EECF244321}">
                <p14:modId xmlns:p14="http://schemas.microsoft.com/office/powerpoint/2010/main" val="3768224064"/>
              </p:ext>
            </p:extLst>
          </p:nvPr>
        </p:nvGraphicFramePr>
        <p:xfrm>
          <a:off x="8388530" y="116540"/>
          <a:ext cx="576133" cy="432113"/>
        </p:xfrm>
        <a:graphic>
          <a:graphicData uri="http://schemas.openxmlformats.org/presentationml/2006/ole">
            <mc:AlternateContent xmlns:mc="http://schemas.openxmlformats.org/markup-compatibility/2006">
              <mc:Choice xmlns:v="urn:schemas-microsoft-com:vml" Requires="v">
                <p:oleObj spid="_x0000_s20500" name="CorelDRAW" r:id="rId5" imgW="5435600" imgH="5435600" progId="CorelDRAW.Graphic.13">
                  <p:embed/>
                </p:oleObj>
              </mc:Choice>
              <mc:Fallback>
                <p:oleObj name="CorelDRAW" r:id="rId5" imgW="5435600" imgH="5435600" progId="CorelDRAW.Graphic.1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530" y="11654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5709792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Распоряжение правительства_Страница_1"/>
          <p:cNvPicPr>
            <a:picLocks noChangeAspect="1" noChangeArrowheads="1"/>
          </p:cNvPicPr>
          <p:nvPr/>
        </p:nvPicPr>
        <p:blipFill>
          <a:blip r:embed="rId2">
            <a:extLst>
              <a:ext uri="{28A0092B-C50C-407E-A947-70E740481C1C}">
                <a14:useLocalDpi xmlns:a14="http://schemas.microsoft.com/office/drawing/2010/main" val="0"/>
              </a:ext>
            </a:extLst>
          </a:blip>
          <a:srcRect t="1482"/>
          <a:stretch>
            <a:fillRect/>
          </a:stretch>
        </p:blipFill>
        <p:spPr bwMode="auto">
          <a:xfrm rot="60000">
            <a:off x="2280031" y="32284"/>
            <a:ext cx="4893363" cy="681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3607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Распоряжение правительства_Страница_2"/>
          <p:cNvPicPr>
            <a:picLocks noChangeAspect="1" noChangeArrowheads="1"/>
          </p:cNvPicPr>
          <p:nvPr/>
        </p:nvPicPr>
        <p:blipFill>
          <a:blip r:embed="rId2">
            <a:extLst>
              <a:ext uri="{28A0092B-C50C-407E-A947-70E740481C1C}">
                <a14:useLocalDpi xmlns:a14="http://schemas.microsoft.com/office/drawing/2010/main" val="0"/>
              </a:ext>
            </a:extLst>
          </a:blip>
          <a:srcRect t="2754"/>
          <a:stretch>
            <a:fillRect/>
          </a:stretch>
        </p:blipFill>
        <p:spPr bwMode="auto">
          <a:xfrm rot="60000">
            <a:off x="1964050" y="310330"/>
            <a:ext cx="4734014" cy="650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9849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Распоряжение правительства_Страница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630" y="89061"/>
            <a:ext cx="4788276" cy="676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3434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sz="1800" b="1" dirty="0">
                <a:solidFill>
                  <a:srgbClr val="0070C0"/>
                </a:solidFill>
              </a:rPr>
              <a:t>Социально-экономические эффекты от реализации Проекта</a:t>
            </a:r>
          </a:p>
        </p:txBody>
      </p:sp>
      <p:sp>
        <p:nvSpPr>
          <p:cNvPr id="3" name="Объект 2"/>
          <p:cNvSpPr>
            <a:spLocks noGrp="1"/>
          </p:cNvSpPr>
          <p:nvPr>
            <p:ph idx="14"/>
          </p:nvPr>
        </p:nvSpPr>
        <p:spPr/>
        <p:txBody>
          <a:bodyPr>
            <a:normAutofit/>
          </a:bodyPr>
          <a:lstStyle/>
          <a:p>
            <a:pPr marL="0" lvl="1" indent="0">
              <a:spcBef>
                <a:spcPts val="600"/>
              </a:spcBef>
              <a:buClr>
                <a:srgbClr val="0056A4"/>
              </a:buClr>
              <a:buNone/>
            </a:pPr>
            <a:endParaRPr lang="ru-RU" sz="1600" b="1" dirty="0" smtClean="0">
              <a:solidFill>
                <a:srgbClr val="0070C0"/>
              </a:solidFill>
            </a:endParaRPr>
          </a:p>
          <a:p>
            <a:pPr marL="0" lvl="1" indent="0">
              <a:spcBef>
                <a:spcPts val="600"/>
              </a:spcBef>
              <a:buClr>
                <a:srgbClr val="0056A4"/>
              </a:buClr>
              <a:buNone/>
            </a:pPr>
            <a:endParaRPr lang="ru-RU" sz="1600" b="1" dirty="0">
              <a:solidFill>
                <a:srgbClr val="0070C0"/>
              </a:solidFill>
            </a:endParaRPr>
          </a:p>
          <a:p>
            <a:pPr marL="0" lvl="1" indent="0">
              <a:spcBef>
                <a:spcPts val="600"/>
              </a:spcBef>
              <a:buClr>
                <a:srgbClr val="0056A4"/>
              </a:buClr>
              <a:buNone/>
            </a:pPr>
            <a:r>
              <a:rPr lang="ru-RU" sz="1600" b="1" dirty="0" smtClean="0">
                <a:solidFill>
                  <a:srgbClr val="0070C0"/>
                </a:solidFill>
              </a:rPr>
              <a:t>Социально</a:t>
            </a:r>
            <a:r>
              <a:rPr lang="ru-RU" sz="1600" b="1" dirty="0" smtClean="0">
                <a:solidFill>
                  <a:srgbClr val="0070C0"/>
                </a:solidFill>
              </a:rPr>
              <a:t>-экономические </a:t>
            </a:r>
            <a:r>
              <a:rPr lang="ru-RU" sz="1600" b="1" dirty="0">
                <a:solidFill>
                  <a:srgbClr val="0070C0"/>
                </a:solidFill>
              </a:rPr>
              <a:t>эффекты от реализации Проекта</a:t>
            </a:r>
          </a:p>
          <a:p>
            <a:pPr marL="180975" lvl="1">
              <a:spcBef>
                <a:spcPts val="600"/>
              </a:spcBef>
              <a:buClr>
                <a:srgbClr val="0056A4"/>
              </a:buClr>
              <a:buFont typeface="Wingdings" pitchFamily="2" charset="2"/>
              <a:buChar char="§"/>
            </a:pPr>
            <a:r>
              <a:rPr lang="ru-RU" sz="1600" dirty="0" smtClean="0"/>
              <a:t>создание </a:t>
            </a:r>
            <a:r>
              <a:rPr lang="ru-RU" sz="1600" dirty="0"/>
              <a:t>импортозамещающих производств обеспечит создание 143 рабочих мест и повысит доступность качественной медицинской помощи;</a:t>
            </a:r>
          </a:p>
          <a:p>
            <a:pPr marL="180975" lvl="1">
              <a:spcBef>
                <a:spcPts val="600"/>
              </a:spcBef>
              <a:buClr>
                <a:srgbClr val="0056A4"/>
              </a:buClr>
              <a:buFont typeface="Wingdings" pitchFamily="2" charset="2"/>
              <a:buChar char="§"/>
            </a:pPr>
            <a:r>
              <a:rPr lang="ru-RU" sz="1600" dirty="0" smtClean="0"/>
              <a:t>налоговые </a:t>
            </a:r>
            <a:r>
              <a:rPr lang="ru-RU" sz="1600" dirty="0"/>
              <a:t>поступления в бюджеты различных уровней составят 2,629 млрд. руб., дополнительный доход в виде концессионной платы составит </a:t>
            </a:r>
            <a:r>
              <a:rPr lang="ru-RU" sz="1600" dirty="0" smtClean="0"/>
              <a:t>23,6 </a:t>
            </a:r>
            <a:r>
              <a:rPr lang="ru-RU" sz="1600" dirty="0"/>
              <a:t>млн. руб. с учетом НДС;</a:t>
            </a:r>
          </a:p>
          <a:p>
            <a:pPr marL="180975" lvl="1">
              <a:spcBef>
                <a:spcPts val="600"/>
              </a:spcBef>
              <a:buClr>
                <a:srgbClr val="0056A4"/>
              </a:buClr>
              <a:buFont typeface="Wingdings" pitchFamily="2" charset="2"/>
              <a:buChar char="§"/>
            </a:pPr>
            <a:r>
              <a:rPr lang="ru-RU" sz="1600" dirty="0" smtClean="0"/>
              <a:t>расходы </a:t>
            </a:r>
            <a:r>
              <a:rPr lang="ru-RU" sz="1600" dirty="0"/>
              <a:t>Учреждения на содержание здания </a:t>
            </a:r>
            <a:r>
              <a:rPr lang="ru-RU" sz="1600" dirty="0" smtClean="0"/>
              <a:t>будут </a:t>
            </a:r>
            <a:r>
              <a:rPr lang="ru-RU" sz="1600" dirty="0"/>
              <a:t>отсутствовать в виду его передачи концессионеру;</a:t>
            </a:r>
          </a:p>
          <a:p>
            <a:pPr marL="180975" lvl="1">
              <a:spcBef>
                <a:spcPts val="600"/>
              </a:spcBef>
              <a:buClr>
                <a:srgbClr val="0056A4"/>
              </a:buClr>
              <a:buFont typeface="Wingdings" pitchFamily="2" charset="2"/>
              <a:buChar char="§"/>
            </a:pPr>
            <a:r>
              <a:rPr lang="ru-RU" sz="1600" dirty="0" smtClean="0"/>
              <a:t>внебюджетные </a:t>
            </a:r>
            <a:r>
              <a:rPr lang="ru-RU" sz="1600" dirty="0"/>
              <a:t>средства будут привлечены в полном и достаточном объеме для решения задачи качественного обновления и модернизации имеющейся инфраструктуры;</a:t>
            </a:r>
          </a:p>
          <a:p>
            <a:pPr marL="180975" lvl="1">
              <a:spcBef>
                <a:spcPts val="600"/>
              </a:spcBef>
              <a:buClr>
                <a:srgbClr val="0056A4"/>
              </a:buClr>
              <a:buFont typeface="Wingdings" pitchFamily="2" charset="2"/>
              <a:buChar char="§"/>
            </a:pPr>
            <a:r>
              <a:rPr lang="ru-RU" sz="1600" dirty="0" smtClean="0"/>
              <a:t>привлечение </a:t>
            </a:r>
            <a:r>
              <a:rPr lang="ru-RU" sz="1600" dirty="0"/>
              <a:t>компетенции частного партнера повысит эффективность управления Объектом</a:t>
            </a:r>
            <a:r>
              <a:rPr lang="ru-RU" sz="1600" dirty="0" smtClean="0"/>
              <a:t>.</a:t>
            </a:r>
            <a:endParaRPr lang="ru-RU" sz="1600" dirty="0"/>
          </a:p>
        </p:txBody>
      </p:sp>
      <p:sp>
        <p:nvSpPr>
          <p:cNvPr id="4" name="Нижний колонтитул 3"/>
          <p:cNvSpPr>
            <a:spLocks noGrp="1"/>
          </p:cNvSpPr>
          <p:nvPr>
            <p:ph type="ftr" sz="quarter" idx="15"/>
          </p:nvPr>
        </p:nvSpPr>
        <p:spPr/>
        <p:txBody>
          <a:bodyPr/>
          <a:lstStyle/>
          <a:p>
            <a:pPr>
              <a:defRPr/>
            </a:pPr>
            <a:r>
              <a:rPr lang="ru-RU" smtClean="0"/>
              <a:t>ОАО "Федеральный центр проектного финансирования"</a:t>
            </a:r>
            <a:endParaRPr lang="ru-RU"/>
          </a:p>
        </p:txBody>
      </p:sp>
      <p:sp>
        <p:nvSpPr>
          <p:cNvPr id="5" name="Номер слайда 4"/>
          <p:cNvSpPr>
            <a:spLocks noGrp="1"/>
          </p:cNvSpPr>
          <p:nvPr>
            <p:ph type="sldNum" sz="quarter" idx="16"/>
          </p:nvPr>
        </p:nvSpPr>
        <p:spPr/>
        <p:txBody>
          <a:bodyPr/>
          <a:lstStyle/>
          <a:p>
            <a:pPr>
              <a:defRPr/>
            </a:pPr>
            <a:fld id="{13178AE9-5A91-4214-8B9C-C4CABEEB0DE0}" type="slidenum">
              <a:rPr lang="ru-RU" smtClean="0"/>
              <a:pPr>
                <a:defRPr/>
              </a:pPr>
              <a:t>25</a:t>
            </a:fld>
            <a:endParaRPr lang="ru-RU" dirty="0"/>
          </a:p>
        </p:txBody>
      </p:sp>
      <p:sp>
        <p:nvSpPr>
          <p:cNvPr id="6" name="Rectangle 32"/>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 name="Object 6"/>
          <p:cNvGraphicFramePr>
            <a:graphicFrameLocks noChangeAspect="1"/>
          </p:cNvGraphicFramePr>
          <p:nvPr>
            <p:extLst>
              <p:ext uri="{D42A27DB-BD31-4B8C-83A1-F6EECF244321}">
                <p14:modId xmlns:p14="http://schemas.microsoft.com/office/powerpoint/2010/main" val="2505804616"/>
              </p:ext>
            </p:extLst>
          </p:nvPr>
        </p:nvGraphicFramePr>
        <p:xfrm>
          <a:off x="8388530" y="116540"/>
          <a:ext cx="576133" cy="432113"/>
        </p:xfrm>
        <a:graphic>
          <a:graphicData uri="http://schemas.openxmlformats.org/presentationml/2006/ole">
            <mc:AlternateContent xmlns:mc="http://schemas.openxmlformats.org/markup-compatibility/2006">
              <mc:Choice xmlns:v="urn:schemas-microsoft-com:vml" Requires="v">
                <p:oleObj spid="_x0000_s27649" name="CorelDRAW" r:id="rId4" imgW="5435600" imgH="5435600" progId="CorelDRAW.Graphic.13">
                  <p:embed/>
                </p:oleObj>
              </mc:Choice>
              <mc:Fallback>
                <p:oleObj name="CorelDRAW" r:id="rId4" imgW="5435600" imgH="5435600" progId="CorelDRAW.Graphic.1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530" y="11654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93636778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2729880"/>
            <a:ext cx="352425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ct 6"/>
          <p:cNvGraphicFramePr>
            <a:graphicFrameLocks noChangeAspect="1"/>
          </p:cNvGraphicFramePr>
          <p:nvPr>
            <p:extLst>
              <p:ext uri="{D42A27DB-BD31-4B8C-83A1-F6EECF244321}">
                <p14:modId xmlns:p14="http://schemas.microsoft.com/office/powerpoint/2010/main" val="1139798281"/>
              </p:ext>
            </p:extLst>
          </p:nvPr>
        </p:nvGraphicFramePr>
        <p:xfrm>
          <a:off x="4355970" y="1556740"/>
          <a:ext cx="792163" cy="792163"/>
        </p:xfrm>
        <a:graphic>
          <a:graphicData uri="http://schemas.openxmlformats.org/presentationml/2006/ole">
            <mc:AlternateContent xmlns:mc="http://schemas.openxmlformats.org/markup-compatibility/2006">
              <mc:Choice xmlns:v="urn:schemas-microsoft-com:vml" Requires="v">
                <p:oleObj spid="_x0000_s22548" name="CorelDRAW" r:id="rId5" imgW="5435600" imgH="5435600" progId="CorelDRAW.Graphic.13">
                  <p:embed/>
                </p:oleObj>
              </mc:Choice>
              <mc:Fallback>
                <p:oleObj name="CorelDRAW" r:id="rId5" imgW="5435600" imgH="5435600" progId="CorelDRAW.Graphic.1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0" y="1556740"/>
                        <a:ext cx="792163"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 name="Прямоугольник 3"/>
          <p:cNvSpPr/>
          <p:nvPr/>
        </p:nvSpPr>
        <p:spPr>
          <a:xfrm>
            <a:off x="5868180" y="1844780"/>
            <a:ext cx="2430020" cy="707886"/>
          </a:xfrm>
          <a:prstGeom prst="rect">
            <a:avLst/>
          </a:prstGeom>
        </p:spPr>
        <p:txBody>
          <a:bodyPr wrap="square">
            <a:spAutoFit/>
          </a:bodyPr>
          <a:lstStyle/>
          <a:p>
            <a:pPr algn="ctr">
              <a:defRPr/>
            </a:pPr>
            <a:r>
              <a:rPr lang="ru-RU" sz="800" b="1" dirty="0" smtClean="0">
                <a:solidFill>
                  <a:schemeClr val="tx2">
                    <a:lumMod val="75000"/>
                  </a:schemeClr>
                </a:solidFill>
                <a:latin typeface="Tahoma" charset="0"/>
              </a:rPr>
              <a:t>Новосибирский </a:t>
            </a:r>
            <a:r>
              <a:rPr lang="ru-RU" sz="800" b="1" dirty="0">
                <a:solidFill>
                  <a:schemeClr val="tx2">
                    <a:lumMod val="75000"/>
                  </a:schemeClr>
                </a:solidFill>
                <a:latin typeface="Tahoma" charset="0"/>
              </a:rPr>
              <a:t>научно-исследовательский институт</a:t>
            </a:r>
            <a:r>
              <a:rPr lang="en-US" sz="800" b="1" dirty="0">
                <a:solidFill>
                  <a:schemeClr val="tx2">
                    <a:lumMod val="75000"/>
                  </a:schemeClr>
                </a:solidFill>
                <a:latin typeface="Tahoma" charset="0"/>
              </a:rPr>
              <a:t> </a:t>
            </a:r>
            <a:r>
              <a:rPr lang="ru-RU" sz="800" b="1" dirty="0">
                <a:solidFill>
                  <a:schemeClr val="tx2">
                    <a:lumMod val="75000"/>
                  </a:schemeClr>
                </a:solidFill>
                <a:latin typeface="Tahoma" charset="0"/>
              </a:rPr>
              <a:t>травматологии и ортопедии </a:t>
            </a:r>
            <a:r>
              <a:rPr lang="ru-RU" sz="800" b="1" dirty="0" err="1" smtClean="0">
                <a:solidFill>
                  <a:schemeClr val="tx2">
                    <a:lumMod val="75000"/>
                  </a:schemeClr>
                </a:solidFill>
                <a:latin typeface="Tahoma" charset="0"/>
              </a:rPr>
              <a:t>им.Я.Л.Цивьяна</a:t>
            </a:r>
            <a:r>
              <a:rPr lang="ru-RU" sz="800" b="1" dirty="0" smtClean="0">
                <a:solidFill>
                  <a:schemeClr val="tx2">
                    <a:lumMod val="75000"/>
                  </a:schemeClr>
                </a:solidFill>
                <a:latin typeface="Tahoma" charset="0"/>
              </a:rPr>
              <a:t>   МЗРФ</a:t>
            </a:r>
            <a:endParaRPr lang="en-US" sz="800" b="1" dirty="0">
              <a:solidFill>
                <a:schemeClr val="tx2">
                  <a:lumMod val="75000"/>
                </a:schemeClr>
              </a:solidFill>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extLst>
              <p:ext uri="{D42A27DB-BD31-4B8C-83A1-F6EECF244321}">
                <p14:modId xmlns:p14="http://schemas.microsoft.com/office/powerpoint/2010/main" val="1646610328"/>
              </p:ext>
            </p:extLst>
          </p:nvPr>
        </p:nvGraphicFramePr>
        <p:xfrm>
          <a:off x="250825" y="1968500"/>
          <a:ext cx="8893175" cy="4679950"/>
        </p:xfrm>
        <a:graphic>
          <a:graphicData uri="http://schemas.openxmlformats.org/presentationml/2006/ole">
            <mc:AlternateContent xmlns:mc="http://schemas.openxmlformats.org/markup-compatibility/2006">
              <mc:Choice xmlns:v="urn:schemas-microsoft-com:vml" Requires="v">
                <p:oleObj spid="_x0000_s1082" name="Visio" r:id="rId4" imgW="10579100" imgH="5283200" progId="Visio.Drawing.11">
                  <p:embed/>
                </p:oleObj>
              </mc:Choice>
              <mc:Fallback>
                <p:oleObj name="Visio" r:id="rId4" imgW="10579100" imgH="528320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968500"/>
                        <a:ext cx="88931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8393" name="Oval 10"/>
          <p:cNvSpPr>
            <a:spLocks noChangeArrowheads="1"/>
          </p:cNvSpPr>
          <p:nvPr/>
        </p:nvSpPr>
        <p:spPr bwMode="auto">
          <a:xfrm>
            <a:off x="179388" y="2039938"/>
            <a:ext cx="4824412" cy="1944687"/>
          </a:xfrm>
          <a:prstGeom prst="ellipse">
            <a:avLst/>
          </a:prstGeom>
          <a:noFill/>
          <a:ln w="9525">
            <a:solidFill>
              <a:srgbClr val="251981"/>
            </a:solidFill>
            <a:prstDash val="dash"/>
            <a:round/>
            <a:headEnd/>
            <a:tailEnd/>
          </a:ln>
        </p:spPr>
        <p:txBody>
          <a:bodyPr wrap="none" anchor="ctr"/>
          <a:lstStyle/>
          <a:p>
            <a:pPr>
              <a:defRPr/>
            </a:pPr>
            <a:endParaRPr lang="ru-RU">
              <a:effectLst>
                <a:outerShdw blurRad="38100" dist="38100" dir="2700000" algn="tl">
                  <a:srgbClr val="C0C0C0"/>
                </a:outerShdw>
              </a:effectLst>
              <a:latin typeface="Calibri" pitchFamily="34" charset="0"/>
              <a:cs typeface="Arial" charset="0"/>
            </a:endParaRPr>
          </a:p>
        </p:txBody>
      </p:sp>
      <p:sp>
        <p:nvSpPr>
          <p:cNvPr id="1028" name="Text Box 11"/>
          <p:cNvSpPr txBox="1">
            <a:spLocks noChangeArrowheads="1"/>
          </p:cNvSpPr>
          <p:nvPr/>
        </p:nvSpPr>
        <p:spPr bwMode="auto">
          <a:xfrm>
            <a:off x="1357313" y="1628775"/>
            <a:ext cx="30337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200" b="1" i="1" u="sng">
                <a:solidFill>
                  <a:srgbClr val="251981"/>
                </a:solidFill>
              </a:rPr>
              <a:t>ФАЗА 1 Начальная, посевная стадия</a:t>
            </a:r>
          </a:p>
        </p:txBody>
      </p:sp>
      <p:sp>
        <p:nvSpPr>
          <p:cNvPr id="528395" name="Oval 12"/>
          <p:cNvSpPr>
            <a:spLocks noChangeArrowheads="1"/>
          </p:cNvSpPr>
          <p:nvPr/>
        </p:nvSpPr>
        <p:spPr bwMode="auto">
          <a:xfrm>
            <a:off x="5148263" y="1968500"/>
            <a:ext cx="3744912" cy="2016125"/>
          </a:xfrm>
          <a:prstGeom prst="ellipse">
            <a:avLst/>
          </a:prstGeom>
          <a:noFill/>
          <a:ln w="9525">
            <a:solidFill>
              <a:srgbClr val="251981"/>
            </a:solidFill>
            <a:prstDash val="dash"/>
            <a:round/>
            <a:headEnd/>
            <a:tailEnd/>
          </a:ln>
        </p:spPr>
        <p:txBody>
          <a:bodyPr wrap="none" anchor="ctr"/>
          <a:lstStyle/>
          <a:p>
            <a:pPr>
              <a:defRPr/>
            </a:pPr>
            <a:endParaRPr lang="ru-RU">
              <a:effectLst>
                <a:outerShdw blurRad="38100" dist="38100" dir="2700000" algn="tl">
                  <a:srgbClr val="C0C0C0"/>
                </a:outerShdw>
              </a:effectLst>
              <a:latin typeface="Calibri" pitchFamily="34" charset="0"/>
              <a:cs typeface="Arial" charset="0"/>
            </a:endParaRPr>
          </a:p>
        </p:txBody>
      </p:sp>
      <p:sp>
        <p:nvSpPr>
          <p:cNvPr id="528396" name="Oval 13"/>
          <p:cNvSpPr>
            <a:spLocks noChangeArrowheads="1"/>
          </p:cNvSpPr>
          <p:nvPr/>
        </p:nvSpPr>
        <p:spPr bwMode="auto">
          <a:xfrm>
            <a:off x="468313" y="4271963"/>
            <a:ext cx="4824412" cy="2449512"/>
          </a:xfrm>
          <a:prstGeom prst="ellipse">
            <a:avLst/>
          </a:prstGeom>
          <a:noFill/>
          <a:ln w="9525">
            <a:solidFill>
              <a:srgbClr val="251981"/>
            </a:solidFill>
            <a:prstDash val="dash"/>
            <a:round/>
            <a:headEnd/>
            <a:tailEnd/>
          </a:ln>
        </p:spPr>
        <p:txBody>
          <a:bodyPr wrap="none" anchor="ctr"/>
          <a:lstStyle/>
          <a:p>
            <a:pPr>
              <a:defRPr/>
            </a:pPr>
            <a:endParaRPr lang="ru-RU">
              <a:effectLst>
                <a:outerShdw blurRad="38100" dist="38100" dir="2700000" algn="tl">
                  <a:srgbClr val="C0C0C0"/>
                </a:outerShdw>
              </a:effectLst>
              <a:latin typeface="Calibri" pitchFamily="34" charset="0"/>
              <a:cs typeface="Arial" charset="0"/>
            </a:endParaRPr>
          </a:p>
        </p:txBody>
      </p:sp>
      <p:sp>
        <p:nvSpPr>
          <p:cNvPr id="528397" name="Oval 14"/>
          <p:cNvSpPr>
            <a:spLocks noChangeArrowheads="1"/>
          </p:cNvSpPr>
          <p:nvPr/>
        </p:nvSpPr>
        <p:spPr bwMode="auto">
          <a:xfrm>
            <a:off x="5580063" y="4632325"/>
            <a:ext cx="3313112" cy="2160588"/>
          </a:xfrm>
          <a:prstGeom prst="ellipse">
            <a:avLst/>
          </a:prstGeom>
          <a:noFill/>
          <a:ln w="9525">
            <a:solidFill>
              <a:srgbClr val="251981"/>
            </a:solidFill>
            <a:prstDash val="dash"/>
            <a:round/>
            <a:headEnd/>
            <a:tailEnd/>
          </a:ln>
        </p:spPr>
        <p:txBody>
          <a:bodyPr wrap="none" anchor="ctr"/>
          <a:lstStyle/>
          <a:p>
            <a:pPr>
              <a:defRPr/>
            </a:pPr>
            <a:endParaRPr lang="ru-RU">
              <a:effectLst>
                <a:outerShdw blurRad="38100" dist="38100" dir="2700000" algn="tl">
                  <a:srgbClr val="C0C0C0"/>
                </a:outerShdw>
              </a:effectLst>
              <a:latin typeface="Calibri" pitchFamily="34" charset="0"/>
              <a:cs typeface="Arial" charset="0"/>
            </a:endParaRPr>
          </a:p>
        </p:txBody>
      </p:sp>
      <p:sp>
        <p:nvSpPr>
          <p:cNvPr id="1032" name="Text Box 15"/>
          <p:cNvSpPr txBox="1">
            <a:spLocks noChangeArrowheads="1"/>
          </p:cNvSpPr>
          <p:nvPr/>
        </p:nvSpPr>
        <p:spPr bwMode="auto">
          <a:xfrm>
            <a:off x="6948488" y="3552825"/>
            <a:ext cx="300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solidFill>
                  <a:srgbClr val="251981"/>
                </a:solidFill>
                <a:latin typeface="Calibri" pitchFamily="34" charset="0"/>
              </a:rPr>
              <a:t>2</a:t>
            </a:r>
          </a:p>
        </p:txBody>
      </p:sp>
      <p:sp>
        <p:nvSpPr>
          <p:cNvPr id="1033" name="Text Box 16"/>
          <p:cNvSpPr txBox="1">
            <a:spLocks noChangeArrowheads="1"/>
          </p:cNvSpPr>
          <p:nvPr/>
        </p:nvSpPr>
        <p:spPr bwMode="auto">
          <a:xfrm>
            <a:off x="2627313" y="6072188"/>
            <a:ext cx="300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solidFill>
                  <a:srgbClr val="251981"/>
                </a:solidFill>
                <a:latin typeface="Calibri" pitchFamily="34" charset="0"/>
              </a:rPr>
              <a:t>3</a:t>
            </a:r>
          </a:p>
        </p:txBody>
      </p:sp>
      <p:sp>
        <p:nvSpPr>
          <p:cNvPr id="1034" name="Text Box 17"/>
          <p:cNvSpPr txBox="1">
            <a:spLocks noChangeArrowheads="1"/>
          </p:cNvSpPr>
          <p:nvPr/>
        </p:nvSpPr>
        <p:spPr bwMode="auto">
          <a:xfrm>
            <a:off x="7164388" y="6216650"/>
            <a:ext cx="300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solidFill>
                  <a:srgbClr val="251981"/>
                </a:solidFill>
                <a:latin typeface="Calibri" pitchFamily="34" charset="0"/>
              </a:rPr>
              <a:t>4</a:t>
            </a:r>
          </a:p>
        </p:txBody>
      </p:sp>
      <p:sp>
        <p:nvSpPr>
          <p:cNvPr id="1035" name="Text Box 20"/>
          <p:cNvSpPr txBox="1">
            <a:spLocks noChangeArrowheads="1"/>
          </p:cNvSpPr>
          <p:nvPr/>
        </p:nvSpPr>
        <p:spPr bwMode="auto">
          <a:xfrm>
            <a:off x="6156325" y="1679575"/>
            <a:ext cx="1576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200" b="1" i="1" u="sng">
                <a:solidFill>
                  <a:srgbClr val="251981"/>
                </a:solidFill>
              </a:rPr>
              <a:t>ФАЗА 2 Старт-ап</a:t>
            </a:r>
          </a:p>
        </p:txBody>
      </p:sp>
      <p:sp>
        <p:nvSpPr>
          <p:cNvPr id="1036" name="Text Box 21"/>
          <p:cNvSpPr txBox="1">
            <a:spLocks noChangeArrowheads="1"/>
          </p:cNvSpPr>
          <p:nvPr/>
        </p:nvSpPr>
        <p:spPr bwMode="auto">
          <a:xfrm>
            <a:off x="1547813" y="3963988"/>
            <a:ext cx="1797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200" b="1" i="1" u="sng">
                <a:solidFill>
                  <a:srgbClr val="251981"/>
                </a:solidFill>
              </a:rPr>
              <a:t>ФАЗА 3 Ранний рост</a:t>
            </a:r>
          </a:p>
        </p:txBody>
      </p:sp>
      <p:sp>
        <p:nvSpPr>
          <p:cNvPr id="1037" name="Text Box 22"/>
          <p:cNvSpPr txBox="1">
            <a:spLocks noChangeArrowheads="1"/>
          </p:cNvSpPr>
          <p:nvPr/>
        </p:nvSpPr>
        <p:spPr bwMode="auto">
          <a:xfrm>
            <a:off x="4716463" y="3929063"/>
            <a:ext cx="4427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200" b="1" i="1" u="sng">
                <a:solidFill>
                  <a:srgbClr val="251981"/>
                </a:solidFill>
              </a:rPr>
              <a:t>ФАЗА 4 и 5  Расширение, устойчивое развитие</a:t>
            </a:r>
          </a:p>
        </p:txBody>
      </p:sp>
      <p:sp>
        <p:nvSpPr>
          <p:cNvPr id="1038" name="Rectangle 23"/>
          <p:cNvSpPr>
            <a:spLocks noChangeArrowheads="1"/>
          </p:cNvSpPr>
          <p:nvPr/>
        </p:nvSpPr>
        <p:spPr bwMode="auto">
          <a:xfrm>
            <a:off x="2411413" y="3552825"/>
            <a:ext cx="300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b="1">
                <a:solidFill>
                  <a:srgbClr val="251981"/>
                </a:solidFill>
                <a:latin typeface="Calibri" pitchFamily="34" charset="0"/>
              </a:rPr>
              <a:t>1</a:t>
            </a:r>
          </a:p>
        </p:txBody>
      </p:sp>
      <p:sp>
        <p:nvSpPr>
          <p:cNvPr id="23" name="Овал 22"/>
          <p:cNvSpPr/>
          <p:nvPr/>
        </p:nvSpPr>
        <p:spPr>
          <a:xfrm>
            <a:off x="214313" y="2486025"/>
            <a:ext cx="2214562" cy="1143000"/>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ffectLst>
                <a:outerShdw blurRad="38100" dist="38100" dir="2700000" algn="tl">
                  <a:srgbClr val="C0C0C0"/>
                </a:outerShdw>
              </a:effectLst>
            </a:endParaRPr>
          </a:p>
        </p:txBody>
      </p:sp>
      <p:sp>
        <p:nvSpPr>
          <p:cNvPr id="24" name="Стрелка вниз 23"/>
          <p:cNvSpPr/>
          <p:nvPr/>
        </p:nvSpPr>
        <p:spPr>
          <a:xfrm>
            <a:off x="285750" y="2008188"/>
            <a:ext cx="571500" cy="5492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ffectLst>
                <a:outerShdw blurRad="38100" dist="38100" dir="2700000" algn="tl">
                  <a:srgbClr val="000000"/>
                </a:outerShdw>
              </a:effectLst>
            </a:endParaRPr>
          </a:p>
        </p:txBody>
      </p:sp>
      <p:sp>
        <p:nvSpPr>
          <p:cNvPr id="1041" name="TextBox 25"/>
          <p:cNvSpPr txBox="1">
            <a:spLocks noChangeArrowheads="1"/>
          </p:cNvSpPr>
          <p:nvPr/>
        </p:nvSpPr>
        <p:spPr bwMode="auto">
          <a:xfrm>
            <a:off x="0" y="1000125"/>
            <a:ext cx="1285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200" b="1" i="1" dirty="0">
                <a:solidFill>
                  <a:srgbClr val="251981"/>
                </a:solidFill>
              </a:rPr>
              <a:t>ЗОНА РАБОТЫ  </a:t>
            </a:r>
          </a:p>
          <a:p>
            <a:pPr eaLnBrk="1" hangingPunct="1"/>
            <a:r>
              <a:rPr lang="ru-RU" sz="1200" b="1" i="1" dirty="0">
                <a:solidFill>
                  <a:srgbClr val="251981"/>
                </a:solidFill>
              </a:rPr>
              <a:t>НИИТО им. </a:t>
            </a:r>
            <a:r>
              <a:rPr lang="ru-RU" sz="1200" b="1" i="1" dirty="0" err="1">
                <a:solidFill>
                  <a:srgbClr val="251981"/>
                </a:solidFill>
              </a:rPr>
              <a:t>Я.Л.Цивьяна</a:t>
            </a:r>
            <a:endParaRPr lang="ru-RU" sz="1200" b="1" i="1" dirty="0">
              <a:solidFill>
                <a:srgbClr val="251981"/>
              </a:solidFill>
            </a:endParaRPr>
          </a:p>
        </p:txBody>
      </p:sp>
      <p:sp>
        <p:nvSpPr>
          <p:cNvPr id="27" name="Овал 26"/>
          <p:cNvSpPr/>
          <p:nvPr/>
        </p:nvSpPr>
        <p:spPr>
          <a:xfrm>
            <a:off x="6929438" y="2557463"/>
            <a:ext cx="2214562" cy="1143000"/>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ffectLst>
                <a:outerShdw blurRad="38100" dist="38100" dir="2700000" algn="tl">
                  <a:srgbClr val="C0C0C0"/>
                </a:outerShdw>
              </a:effectLst>
            </a:endParaRPr>
          </a:p>
        </p:txBody>
      </p:sp>
      <p:sp>
        <p:nvSpPr>
          <p:cNvPr id="28" name="Стрелка вниз 27"/>
          <p:cNvSpPr/>
          <p:nvPr/>
        </p:nvSpPr>
        <p:spPr>
          <a:xfrm>
            <a:off x="8572500" y="2079625"/>
            <a:ext cx="571500" cy="5492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ffectLst>
                <a:outerShdw blurRad="38100" dist="38100" dir="2700000" algn="tl">
                  <a:srgbClr val="000000"/>
                </a:outerShdw>
              </a:effectLst>
            </a:endParaRPr>
          </a:p>
        </p:txBody>
      </p:sp>
      <p:sp>
        <p:nvSpPr>
          <p:cNvPr id="29" name="Овал 28"/>
          <p:cNvSpPr/>
          <p:nvPr/>
        </p:nvSpPr>
        <p:spPr>
          <a:xfrm>
            <a:off x="2214563" y="5057775"/>
            <a:ext cx="2214562" cy="1143000"/>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ffectLst>
                <a:outerShdw blurRad="38100" dist="38100" dir="2700000" algn="tl">
                  <a:srgbClr val="C0C0C0"/>
                </a:outerShdw>
              </a:effectLst>
            </a:endParaRPr>
          </a:p>
        </p:txBody>
      </p:sp>
      <p:sp>
        <p:nvSpPr>
          <p:cNvPr id="30" name="Стрелка вниз 29"/>
          <p:cNvSpPr>
            <a:spLocks noChangeArrowheads="1"/>
          </p:cNvSpPr>
          <p:nvPr/>
        </p:nvSpPr>
        <p:spPr bwMode="auto">
          <a:xfrm rot="10800000">
            <a:off x="3359150" y="6151563"/>
            <a:ext cx="571500" cy="571500"/>
          </a:xfrm>
          <a:prstGeom prst="downArrow">
            <a:avLst>
              <a:gd name="adj1" fmla="val 50000"/>
              <a:gd name="adj2" fmla="val 50000"/>
            </a:avLst>
          </a:prstGeom>
          <a:solidFill>
            <a:schemeClr val="accent1"/>
          </a:solidFill>
          <a:ln w="25400" algn="ctr">
            <a:solidFill>
              <a:srgbClr val="385D8A"/>
            </a:solidFill>
            <a:miter lim="800000"/>
            <a:headEnd/>
            <a:tailEnd/>
          </a:ln>
        </p:spPr>
        <p:txBody>
          <a:bodyPr rot="10800000" anchor="ctr"/>
          <a:lstStyle/>
          <a:p>
            <a:pPr algn="ctr">
              <a:defRPr/>
            </a:pPr>
            <a:endParaRPr lang="ru-RU">
              <a:solidFill>
                <a:srgbClr val="FFFFFF"/>
              </a:solidFill>
              <a:effectLst>
                <a:outerShdw blurRad="38100" dist="38100" dir="2700000" algn="tl">
                  <a:srgbClr val="000000"/>
                </a:outerShdw>
              </a:effectLst>
              <a:latin typeface="Calibri" pitchFamily="34" charset="0"/>
              <a:cs typeface="Arial" charset="0"/>
            </a:endParaRPr>
          </a:p>
        </p:txBody>
      </p:sp>
      <p:sp>
        <p:nvSpPr>
          <p:cNvPr id="32" name="Овал 31"/>
          <p:cNvSpPr/>
          <p:nvPr/>
        </p:nvSpPr>
        <p:spPr>
          <a:xfrm>
            <a:off x="6000750" y="5057775"/>
            <a:ext cx="2214563" cy="1143000"/>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ffectLst>
                <a:outerShdw blurRad="38100" dist="38100" dir="2700000" algn="tl">
                  <a:srgbClr val="C0C0C0"/>
                </a:outerShdw>
              </a:effectLst>
            </a:endParaRPr>
          </a:p>
        </p:txBody>
      </p:sp>
      <p:sp>
        <p:nvSpPr>
          <p:cNvPr id="33" name="Стрелка вниз 32"/>
          <p:cNvSpPr>
            <a:spLocks noChangeArrowheads="1"/>
          </p:cNvSpPr>
          <p:nvPr/>
        </p:nvSpPr>
        <p:spPr bwMode="auto">
          <a:xfrm rot="10800000">
            <a:off x="7502525" y="6151563"/>
            <a:ext cx="571500" cy="571500"/>
          </a:xfrm>
          <a:prstGeom prst="downArrow">
            <a:avLst>
              <a:gd name="adj1" fmla="val 50000"/>
              <a:gd name="adj2" fmla="val 50000"/>
            </a:avLst>
          </a:prstGeom>
          <a:solidFill>
            <a:schemeClr val="accent1"/>
          </a:solidFill>
          <a:ln w="25400" algn="ctr">
            <a:solidFill>
              <a:srgbClr val="385D8A"/>
            </a:solidFill>
            <a:miter lim="800000"/>
            <a:headEnd/>
            <a:tailEnd/>
          </a:ln>
        </p:spPr>
        <p:txBody>
          <a:bodyPr rot="10800000" anchor="ctr"/>
          <a:lstStyle/>
          <a:p>
            <a:pPr algn="ctr">
              <a:defRPr/>
            </a:pPr>
            <a:endParaRPr lang="ru-RU">
              <a:solidFill>
                <a:srgbClr val="FFFFFF"/>
              </a:solidFill>
              <a:effectLst>
                <a:outerShdw blurRad="38100" dist="38100" dir="2700000" algn="tl">
                  <a:srgbClr val="000000"/>
                </a:outerShdw>
              </a:effectLst>
              <a:latin typeface="Calibri" pitchFamily="34" charset="0"/>
              <a:cs typeface="Arial" charset="0"/>
            </a:endParaRPr>
          </a:p>
        </p:txBody>
      </p:sp>
      <p:sp>
        <p:nvSpPr>
          <p:cNvPr id="1048" name="TextBox 25"/>
          <p:cNvSpPr txBox="1">
            <a:spLocks noChangeArrowheads="1"/>
          </p:cNvSpPr>
          <p:nvPr/>
        </p:nvSpPr>
        <p:spPr bwMode="auto">
          <a:xfrm>
            <a:off x="7858125" y="1071563"/>
            <a:ext cx="1285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200" b="1" i="1">
                <a:solidFill>
                  <a:srgbClr val="251981"/>
                </a:solidFill>
              </a:rPr>
              <a:t>ЗОНА РАБОТЫ  </a:t>
            </a:r>
          </a:p>
          <a:p>
            <a:pPr eaLnBrk="1" hangingPunct="1"/>
            <a:r>
              <a:rPr lang="ru-RU" sz="1200" b="1" i="1">
                <a:solidFill>
                  <a:srgbClr val="251981"/>
                </a:solidFill>
              </a:rPr>
              <a:t>НИИТО им. Я.Л.Цивьяна</a:t>
            </a:r>
          </a:p>
        </p:txBody>
      </p:sp>
      <p:sp>
        <p:nvSpPr>
          <p:cNvPr id="1049" name="TextBox 25"/>
          <p:cNvSpPr txBox="1">
            <a:spLocks noChangeArrowheads="1"/>
          </p:cNvSpPr>
          <p:nvPr/>
        </p:nvSpPr>
        <p:spPr bwMode="auto">
          <a:xfrm>
            <a:off x="214313" y="6396038"/>
            <a:ext cx="3357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200" b="1" i="1" dirty="0">
                <a:solidFill>
                  <a:srgbClr val="251981"/>
                </a:solidFill>
              </a:rPr>
              <a:t>ЗОНА РАБОТЫ  </a:t>
            </a:r>
          </a:p>
          <a:p>
            <a:pPr eaLnBrk="1" hangingPunct="1"/>
            <a:r>
              <a:rPr lang="ru-RU" sz="1200" b="1" i="1" dirty="0">
                <a:solidFill>
                  <a:srgbClr val="251981"/>
                </a:solidFill>
              </a:rPr>
              <a:t>НИИТО им. </a:t>
            </a:r>
            <a:r>
              <a:rPr lang="ru-RU" sz="1200" b="1" i="1" dirty="0" err="1">
                <a:solidFill>
                  <a:srgbClr val="251981"/>
                </a:solidFill>
              </a:rPr>
              <a:t>Я.Л.Цивьяна</a:t>
            </a:r>
            <a:endParaRPr lang="ru-RU" sz="1200" b="1" i="1" dirty="0">
              <a:solidFill>
                <a:srgbClr val="251981"/>
              </a:solidFill>
            </a:endParaRPr>
          </a:p>
        </p:txBody>
      </p:sp>
      <p:sp>
        <p:nvSpPr>
          <p:cNvPr id="1050" name="TextBox 25"/>
          <p:cNvSpPr txBox="1">
            <a:spLocks noChangeArrowheads="1"/>
          </p:cNvSpPr>
          <p:nvPr/>
        </p:nvSpPr>
        <p:spPr bwMode="auto">
          <a:xfrm>
            <a:off x="5072063" y="6429375"/>
            <a:ext cx="3643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200" b="1" i="1">
                <a:solidFill>
                  <a:srgbClr val="251981"/>
                </a:solidFill>
              </a:rPr>
              <a:t>ЗОНА РАБОТЫ  </a:t>
            </a:r>
          </a:p>
          <a:p>
            <a:pPr eaLnBrk="1" hangingPunct="1"/>
            <a:r>
              <a:rPr lang="ru-RU" sz="1200" b="1" i="1">
                <a:solidFill>
                  <a:srgbClr val="251981"/>
                </a:solidFill>
              </a:rPr>
              <a:t>НИИТО им. Я.Л.Цивьяна</a:t>
            </a:r>
          </a:p>
        </p:txBody>
      </p:sp>
      <p:sp>
        <p:nvSpPr>
          <p:cNvPr id="1051" name="Заголовок 1"/>
          <p:cNvSpPr txBox="1">
            <a:spLocks/>
          </p:cNvSpPr>
          <p:nvPr/>
        </p:nvSpPr>
        <p:spPr bwMode="auto">
          <a:xfrm>
            <a:off x="285750" y="332570"/>
            <a:ext cx="75723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600" b="1" dirty="0">
                <a:solidFill>
                  <a:srgbClr val="0070C0"/>
                </a:solidFill>
                <a:latin typeface="Tahoma" pitchFamily="34" charset="0"/>
                <a:ea typeface="Tahoma" pitchFamily="34" charset="0"/>
                <a:cs typeface="Tahoma" pitchFamily="34" charset="0"/>
              </a:rPr>
              <a:t>Место </a:t>
            </a:r>
            <a:r>
              <a:rPr lang="ru-RU" sz="1600" b="1" dirty="0" smtClean="0">
                <a:solidFill>
                  <a:srgbClr val="0070C0"/>
                </a:solidFill>
                <a:latin typeface="Tahoma" pitchFamily="34" charset="0"/>
                <a:ea typeface="Tahoma" pitchFamily="34" charset="0"/>
                <a:cs typeface="Tahoma" pitchFamily="34" charset="0"/>
              </a:rPr>
              <a:t>ННИИТО </a:t>
            </a:r>
            <a:r>
              <a:rPr lang="ru-RU" sz="1600" b="1" dirty="0">
                <a:solidFill>
                  <a:srgbClr val="0070C0"/>
                </a:solidFill>
                <a:latin typeface="Tahoma" pitchFamily="34" charset="0"/>
                <a:ea typeface="Tahoma" pitchFamily="34" charset="0"/>
                <a:cs typeface="Tahoma" pitchFamily="34" charset="0"/>
              </a:rPr>
              <a:t>им. Я.Л. </a:t>
            </a:r>
            <a:r>
              <a:rPr lang="ru-RU" sz="1600" b="1" dirty="0" err="1">
                <a:solidFill>
                  <a:srgbClr val="0070C0"/>
                </a:solidFill>
                <a:latin typeface="Tahoma" pitchFamily="34" charset="0"/>
                <a:ea typeface="Tahoma" pitchFamily="34" charset="0"/>
                <a:cs typeface="Tahoma" pitchFamily="34" charset="0"/>
              </a:rPr>
              <a:t>Цивьяна</a:t>
            </a:r>
            <a:r>
              <a:rPr lang="ru-RU" sz="1600" b="1" dirty="0">
                <a:solidFill>
                  <a:srgbClr val="0070C0"/>
                </a:solidFill>
                <a:latin typeface="Tahoma" pitchFamily="34" charset="0"/>
                <a:ea typeface="Tahoma" pitchFamily="34" charset="0"/>
                <a:cs typeface="Tahoma" pitchFamily="34" charset="0"/>
              </a:rPr>
              <a:t> </a:t>
            </a:r>
            <a:r>
              <a:rPr lang="ru-RU" sz="1600" b="1" dirty="0" smtClean="0">
                <a:solidFill>
                  <a:srgbClr val="0070C0"/>
                </a:solidFill>
                <a:latin typeface="Tahoma" pitchFamily="34" charset="0"/>
                <a:ea typeface="Tahoma" pitchFamily="34" charset="0"/>
                <a:cs typeface="Tahoma" pitchFamily="34" charset="0"/>
              </a:rPr>
              <a:t>МЗ РФ в </a:t>
            </a:r>
            <a:r>
              <a:rPr lang="ru-RU" sz="1600" b="1" dirty="0">
                <a:solidFill>
                  <a:srgbClr val="0070C0"/>
                </a:solidFill>
                <a:latin typeface="Tahoma" pitchFamily="34" charset="0"/>
                <a:ea typeface="Tahoma" pitchFamily="34" charset="0"/>
                <a:cs typeface="Tahoma" pitchFamily="34" charset="0"/>
              </a:rPr>
              <a:t>инновационном цикле</a:t>
            </a:r>
          </a:p>
        </p:txBody>
      </p:sp>
      <p:cxnSp>
        <p:nvCxnSpPr>
          <p:cNvPr id="39" name="Прямая соединительная линия 38"/>
          <p:cNvCxnSpPr/>
          <p:nvPr/>
        </p:nvCxnSpPr>
        <p:spPr>
          <a:xfrm>
            <a:off x="0" y="857250"/>
            <a:ext cx="914400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Скругленный прямоугольник 4"/>
          <p:cNvSpPr/>
          <p:nvPr/>
        </p:nvSpPr>
        <p:spPr>
          <a:xfrm>
            <a:off x="8074025" y="260560"/>
            <a:ext cx="819150" cy="4323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Номер слайда 14"/>
          <p:cNvSpPr>
            <a:spLocks noGrp="1"/>
          </p:cNvSpPr>
          <p:nvPr>
            <p:ph type="sldNum" sz="quarter" idx="4294967295"/>
          </p:nvPr>
        </p:nvSpPr>
        <p:spPr bwMode="auto">
          <a:xfrm>
            <a:off x="8459788" y="6410325"/>
            <a:ext cx="504825" cy="312739"/>
          </a:xfrm>
          <a:prstGeom prst="rect">
            <a:avLst/>
          </a:prstGeom>
          <a:solidFill>
            <a:schemeClr val="bg1">
              <a:lumMod val="65000"/>
            </a:schemeClr>
          </a:solidFill>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defRPr/>
            </a:pPr>
            <a:fld id="{FA6AF0AF-E8F7-496C-B6B8-C7C008FF0780}" type="slidenum">
              <a:rPr lang="ru-RU" smtClean="0">
                <a:solidFill>
                  <a:schemeClr val="bg1"/>
                </a:solidFill>
                <a:latin typeface="Verdana" pitchFamily="34" charset="0"/>
              </a:rPr>
              <a:pPr algn="ctr" eaLnBrk="1" fontAlgn="base" hangingPunct="1">
                <a:spcBef>
                  <a:spcPct val="0"/>
                </a:spcBef>
                <a:spcAft>
                  <a:spcPct val="0"/>
                </a:spcAft>
                <a:defRPr/>
              </a:pPr>
              <a:t>3</a:t>
            </a:fld>
            <a:endParaRPr lang="ru-RU" dirty="0" smtClean="0">
              <a:solidFill>
                <a:schemeClr val="bg1"/>
              </a:solidFill>
              <a:latin typeface="Verdana" pitchFamily="34" charset="0"/>
            </a:endParaRPr>
          </a:p>
        </p:txBody>
      </p:sp>
      <p:graphicFrame>
        <p:nvGraphicFramePr>
          <p:cNvPr id="31" name="Object 6"/>
          <p:cNvGraphicFramePr>
            <a:graphicFrameLocks noChangeAspect="1"/>
          </p:cNvGraphicFramePr>
          <p:nvPr>
            <p:extLst>
              <p:ext uri="{D42A27DB-BD31-4B8C-83A1-F6EECF244321}">
                <p14:modId xmlns:p14="http://schemas.microsoft.com/office/powerpoint/2010/main" val="1185803611"/>
              </p:ext>
            </p:extLst>
          </p:nvPr>
        </p:nvGraphicFramePr>
        <p:xfrm>
          <a:off x="8388530" y="260560"/>
          <a:ext cx="576133" cy="432113"/>
        </p:xfrm>
        <a:graphic>
          <a:graphicData uri="http://schemas.openxmlformats.org/presentationml/2006/ole">
            <mc:AlternateContent xmlns:mc="http://schemas.openxmlformats.org/markup-compatibility/2006">
              <mc:Choice xmlns:v="urn:schemas-microsoft-com:vml" Requires="v">
                <p:oleObj spid="_x0000_s1083" name="CorelDRAW" r:id="rId6" imgW="5435600" imgH="5435600" progId="CorelDRAW.Graphic.13">
                  <p:embed/>
                </p:oleObj>
              </mc:Choice>
              <mc:Fallback>
                <p:oleObj name="CorelDRAW" r:id="rId6" imgW="5435600" imgH="5435600" progId="CorelDRAW.Graphic.1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8530" y="26056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7975818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вал 5"/>
          <p:cNvSpPr>
            <a:spLocks noChangeArrowheads="1"/>
          </p:cNvSpPr>
          <p:nvPr/>
        </p:nvSpPr>
        <p:spPr bwMode="auto">
          <a:xfrm>
            <a:off x="6072188" y="857250"/>
            <a:ext cx="3071812" cy="857250"/>
          </a:xfrm>
          <a:prstGeom prst="ellipse">
            <a:avLst/>
          </a:prstGeom>
          <a:noFill/>
          <a:ln w="38100">
            <a:solidFill>
              <a:srgbClr val="D99694"/>
            </a:solidFill>
            <a:round/>
            <a:headEnd/>
            <a:tailEnd/>
          </a:ln>
          <a:effectLst>
            <a:outerShdw blurRad="63500" dist="20000" dir="5400000" rotWithShape="0">
              <a:srgbClr val="000000">
                <a:alpha val="37999"/>
              </a:srgbClr>
            </a:outerShdw>
          </a:effectLst>
          <a:extLst/>
        </p:spPr>
        <p:txBody>
          <a:bodyPr anchor="ct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1100" b="1" dirty="0">
                <a:solidFill>
                  <a:schemeClr val="tx1">
                    <a:lumMod val="65000"/>
                    <a:lumOff val="35000"/>
                  </a:schemeClr>
                </a:solidFill>
                <a:latin typeface="Tahoma" pitchFamily="34" charset="0"/>
                <a:ea typeface="Tahoma" pitchFamily="34" charset="0"/>
                <a:cs typeface="Tahoma" pitchFamily="34" charset="0"/>
              </a:rPr>
              <a:t>Центр </a:t>
            </a:r>
            <a:r>
              <a:rPr lang="ru-RU" sz="1100" b="1" dirty="0" err="1">
                <a:solidFill>
                  <a:schemeClr val="tx1">
                    <a:lumMod val="65000"/>
                    <a:lumOff val="35000"/>
                  </a:schemeClr>
                </a:solidFill>
                <a:latin typeface="Tahoma" pitchFamily="34" charset="0"/>
                <a:ea typeface="Tahoma" pitchFamily="34" charset="0"/>
                <a:cs typeface="Tahoma" pitchFamily="34" charset="0"/>
              </a:rPr>
              <a:t>прототипирования</a:t>
            </a:r>
            <a:endParaRPr lang="ru-RU" sz="1100" b="1" dirty="0">
              <a:solidFill>
                <a:schemeClr val="tx1">
                  <a:lumMod val="65000"/>
                  <a:lumOff val="35000"/>
                </a:schemeClr>
              </a:solidFill>
              <a:latin typeface="Tahoma" pitchFamily="34" charset="0"/>
              <a:ea typeface="Tahoma" pitchFamily="34" charset="0"/>
              <a:cs typeface="Tahoma" pitchFamily="34" charset="0"/>
            </a:endParaRPr>
          </a:p>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1100" b="1" dirty="0">
                <a:solidFill>
                  <a:schemeClr val="tx1">
                    <a:lumMod val="65000"/>
                    <a:lumOff val="35000"/>
                  </a:schemeClr>
                </a:solidFill>
                <a:latin typeface="Tahoma" pitchFamily="34" charset="0"/>
                <a:ea typeface="Tahoma" pitchFamily="34" charset="0"/>
                <a:cs typeface="Tahoma" pitchFamily="34" charset="0"/>
              </a:rPr>
              <a:t> медицинских изделий и  </a:t>
            </a:r>
          </a:p>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1100" b="1" dirty="0">
                <a:solidFill>
                  <a:schemeClr val="tx1">
                    <a:lumMod val="65000"/>
                    <a:lumOff val="35000"/>
                  </a:schemeClr>
                </a:solidFill>
                <a:latin typeface="Tahoma" pitchFamily="34" charset="0"/>
                <a:ea typeface="Tahoma" pitchFamily="34" charset="0"/>
                <a:cs typeface="Tahoma" pitchFamily="34" charset="0"/>
              </a:rPr>
              <a:t>технологий </a:t>
            </a:r>
          </a:p>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1100" b="1" dirty="0">
                <a:solidFill>
                  <a:schemeClr val="tx1">
                    <a:lumMod val="65000"/>
                    <a:lumOff val="35000"/>
                  </a:schemeClr>
                </a:solidFill>
                <a:latin typeface="Tahoma" pitchFamily="34" charset="0"/>
                <a:ea typeface="Tahoma" pitchFamily="34" charset="0"/>
                <a:cs typeface="Tahoma" pitchFamily="34" charset="0"/>
              </a:rPr>
              <a:t>(статус МЭР РФ)</a:t>
            </a:r>
            <a:endParaRPr lang="ru-RU" sz="1200" b="1" dirty="0">
              <a:solidFill>
                <a:schemeClr val="tx1">
                  <a:lumMod val="65000"/>
                  <a:lumOff val="35000"/>
                </a:schemeClr>
              </a:solidFill>
              <a:latin typeface="Tahoma" pitchFamily="34" charset="0"/>
              <a:ea typeface="Tahoma" pitchFamily="34" charset="0"/>
              <a:cs typeface="Tahoma" pitchFamily="34" charset="0"/>
            </a:endParaRPr>
          </a:p>
        </p:txBody>
      </p:sp>
      <p:sp>
        <p:nvSpPr>
          <p:cNvPr id="7" name="Овал 6"/>
          <p:cNvSpPr>
            <a:spLocks noChangeArrowheads="1"/>
          </p:cNvSpPr>
          <p:nvPr/>
        </p:nvSpPr>
        <p:spPr bwMode="auto">
          <a:xfrm>
            <a:off x="4643438" y="2041525"/>
            <a:ext cx="3357562" cy="831850"/>
          </a:xfrm>
          <a:prstGeom prst="ellipse">
            <a:avLst/>
          </a:prstGeom>
          <a:noFill/>
          <a:ln w="38100">
            <a:solidFill>
              <a:srgbClr val="D99694"/>
            </a:solidFill>
            <a:round/>
            <a:headEnd/>
            <a:tailEnd/>
          </a:ln>
          <a:effectLst>
            <a:outerShdw blurRad="63500" dist="20000" dir="5400000" rotWithShape="0">
              <a:srgbClr val="000000">
                <a:alpha val="37999"/>
              </a:srgbClr>
            </a:outerShdw>
          </a:effectLst>
          <a:extLst/>
        </p:spPr>
        <p:txBody>
          <a:bodyPr anchor="ct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1200" b="1" dirty="0">
                <a:solidFill>
                  <a:schemeClr val="tx1">
                    <a:lumMod val="65000"/>
                    <a:lumOff val="35000"/>
                  </a:schemeClr>
                </a:solidFill>
                <a:latin typeface="Tahoma" pitchFamily="34" charset="0"/>
                <a:ea typeface="Tahoma" pitchFamily="34" charset="0"/>
                <a:cs typeface="Tahoma" pitchFamily="34" charset="0"/>
              </a:rPr>
              <a:t>Инжиниринговый </a:t>
            </a:r>
          </a:p>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1200" b="1" dirty="0">
                <a:solidFill>
                  <a:schemeClr val="tx1">
                    <a:lumMod val="65000"/>
                    <a:lumOff val="35000"/>
                  </a:schemeClr>
                </a:solidFill>
                <a:latin typeface="Tahoma" pitchFamily="34" charset="0"/>
                <a:ea typeface="Tahoma" pitchFamily="34" charset="0"/>
                <a:cs typeface="Tahoma" pitchFamily="34" charset="0"/>
              </a:rPr>
              <a:t>медико-технологический центр  (статус МЭР РФ)</a:t>
            </a:r>
          </a:p>
        </p:txBody>
      </p:sp>
      <p:sp>
        <p:nvSpPr>
          <p:cNvPr id="8" name="Овал 7"/>
          <p:cNvSpPr>
            <a:spLocks noChangeArrowheads="1"/>
          </p:cNvSpPr>
          <p:nvPr/>
        </p:nvSpPr>
        <p:spPr bwMode="auto">
          <a:xfrm>
            <a:off x="3143250" y="2827338"/>
            <a:ext cx="2500313" cy="785812"/>
          </a:xfrm>
          <a:prstGeom prst="ellipse">
            <a:avLst/>
          </a:prstGeom>
          <a:noFill/>
          <a:ln w="38100">
            <a:solidFill>
              <a:srgbClr val="D99694"/>
            </a:solidFill>
            <a:round/>
            <a:headEnd/>
            <a:tailEnd/>
          </a:ln>
          <a:effectLst>
            <a:outerShdw blurRad="63500" dist="20000" dir="5400000" rotWithShape="0">
              <a:srgbClr val="000000">
                <a:alpha val="37999"/>
              </a:srgbClr>
            </a:outerShdw>
          </a:effectLst>
          <a:extLst/>
        </p:spPr>
        <p:txBody>
          <a:bodyPr anchor="ct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1200" b="1" dirty="0">
                <a:solidFill>
                  <a:schemeClr val="tx1">
                    <a:lumMod val="65000"/>
                    <a:lumOff val="35000"/>
                  </a:schemeClr>
                </a:solidFill>
                <a:latin typeface="Tahoma" pitchFamily="34" charset="0"/>
                <a:ea typeface="Tahoma" pitchFamily="34" charset="0"/>
                <a:cs typeface="Tahoma" pitchFamily="34" charset="0"/>
              </a:rPr>
              <a:t>Инновационная клиника</a:t>
            </a:r>
          </a:p>
        </p:txBody>
      </p:sp>
      <p:cxnSp>
        <p:nvCxnSpPr>
          <p:cNvPr id="10" name="Прямая со стрелкой 9"/>
          <p:cNvCxnSpPr/>
          <p:nvPr/>
        </p:nvCxnSpPr>
        <p:spPr>
          <a:xfrm flipV="1">
            <a:off x="3143250" y="1357313"/>
            <a:ext cx="2852738" cy="18415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3214688" y="1755775"/>
            <a:ext cx="1571625" cy="28575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rot="16200000" flipH="1">
            <a:off x="3071812" y="1970088"/>
            <a:ext cx="714375" cy="5715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Овал 15"/>
          <p:cNvSpPr>
            <a:spLocks noChangeArrowheads="1"/>
          </p:cNvSpPr>
          <p:nvPr/>
        </p:nvSpPr>
        <p:spPr bwMode="auto">
          <a:xfrm>
            <a:off x="6429375" y="5613400"/>
            <a:ext cx="2500313" cy="857250"/>
          </a:xfrm>
          <a:prstGeom prst="ellipse">
            <a:avLst/>
          </a:prstGeom>
          <a:gradFill rotWithShape="1">
            <a:gsLst>
              <a:gs pos="0">
                <a:srgbClr val="DAFDA7"/>
              </a:gs>
              <a:gs pos="35001">
                <a:srgbClr val="E4FDC2"/>
              </a:gs>
              <a:gs pos="100000">
                <a:srgbClr val="F5FFE6"/>
              </a:gs>
            </a:gsLst>
            <a:lin ang="16200000" scaled="1"/>
          </a:gradFill>
          <a:ln w="9525">
            <a:solidFill>
              <a:srgbClr val="98B954"/>
            </a:solidFill>
            <a:round/>
            <a:headEnd/>
            <a:tailEnd/>
          </a:ln>
          <a:effectLst>
            <a:outerShdw blurRad="63500" dist="20000" dir="5400000" rotWithShape="0">
              <a:srgbClr val="000000">
                <a:alpha val="37999"/>
              </a:srgbClr>
            </a:outerShdw>
          </a:effectLst>
        </p:spPr>
        <p:txBody>
          <a:bodyPr anchor="ct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1400" b="1" dirty="0">
                <a:solidFill>
                  <a:srgbClr val="002060"/>
                </a:solidFill>
                <a:latin typeface="Tahoma" pitchFamily="34" charset="0"/>
                <a:ea typeface="Tahoma" pitchFamily="34" charset="0"/>
                <a:cs typeface="Tahoma" pitchFamily="34" charset="0"/>
              </a:rPr>
              <a:t>Начальная фаза </a:t>
            </a:r>
          </a:p>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1400" b="1" dirty="0">
                <a:solidFill>
                  <a:srgbClr val="002060"/>
                </a:solidFill>
                <a:latin typeface="Tahoma" pitchFamily="34" charset="0"/>
                <a:ea typeface="Tahoma" pitchFamily="34" charset="0"/>
                <a:cs typeface="Tahoma" pitchFamily="34" charset="0"/>
              </a:rPr>
              <a:t>и фаза старт-ап</a:t>
            </a:r>
          </a:p>
        </p:txBody>
      </p:sp>
      <p:sp>
        <p:nvSpPr>
          <p:cNvPr id="18" name="Стрелка вверх 17"/>
          <p:cNvSpPr/>
          <p:nvPr/>
        </p:nvSpPr>
        <p:spPr>
          <a:xfrm>
            <a:off x="8001000" y="1785938"/>
            <a:ext cx="857250" cy="36433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dirty="0"/>
          </a:p>
        </p:txBody>
      </p:sp>
      <p:sp>
        <p:nvSpPr>
          <p:cNvPr id="21" name="Овал 20"/>
          <p:cNvSpPr>
            <a:spLocks noChangeArrowheads="1"/>
          </p:cNvSpPr>
          <p:nvPr/>
        </p:nvSpPr>
        <p:spPr bwMode="auto">
          <a:xfrm>
            <a:off x="4357688" y="5470525"/>
            <a:ext cx="2500312" cy="857250"/>
          </a:xfrm>
          <a:prstGeom prst="ellipse">
            <a:avLst/>
          </a:prstGeom>
          <a:gradFill rotWithShape="1">
            <a:gsLst>
              <a:gs pos="0">
                <a:srgbClr val="DAFDA7"/>
              </a:gs>
              <a:gs pos="35001">
                <a:srgbClr val="E4FDC2"/>
              </a:gs>
              <a:gs pos="100000">
                <a:srgbClr val="F5FFE6"/>
              </a:gs>
            </a:gsLst>
            <a:lin ang="16200000" scaled="1"/>
          </a:gradFill>
          <a:ln w="9525">
            <a:solidFill>
              <a:srgbClr val="98B954"/>
            </a:solidFill>
            <a:round/>
            <a:headEnd/>
            <a:tailEnd/>
          </a:ln>
          <a:effectLst>
            <a:outerShdw blurRad="63500" dist="20000" dir="5400000" rotWithShape="0">
              <a:srgbClr val="000000">
                <a:alpha val="37999"/>
              </a:srgbClr>
            </a:outerShdw>
          </a:effectLst>
        </p:spPr>
        <p:txBody>
          <a:bodyPr anchor="ct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1400" b="1" dirty="0">
                <a:solidFill>
                  <a:srgbClr val="002060"/>
                </a:solidFill>
                <a:latin typeface="Tahoma" pitchFamily="34" charset="0"/>
                <a:ea typeface="Tahoma" pitchFamily="34" charset="0"/>
                <a:cs typeface="Tahoma" pitchFamily="34" charset="0"/>
              </a:rPr>
              <a:t>Фаза раннего роста</a:t>
            </a:r>
          </a:p>
        </p:txBody>
      </p:sp>
      <p:sp>
        <p:nvSpPr>
          <p:cNvPr id="22" name="Овал 21"/>
          <p:cNvSpPr>
            <a:spLocks noChangeArrowheads="1"/>
          </p:cNvSpPr>
          <p:nvPr/>
        </p:nvSpPr>
        <p:spPr bwMode="auto">
          <a:xfrm>
            <a:off x="2428875" y="5470525"/>
            <a:ext cx="2500313" cy="928688"/>
          </a:xfrm>
          <a:prstGeom prst="ellipse">
            <a:avLst/>
          </a:prstGeom>
          <a:gradFill rotWithShape="1">
            <a:gsLst>
              <a:gs pos="0">
                <a:srgbClr val="DAFDA7"/>
              </a:gs>
              <a:gs pos="35001">
                <a:srgbClr val="E4FDC2"/>
              </a:gs>
              <a:gs pos="100000">
                <a:srgbClr val="F5FFE6"/>
              </a:gs>
            </a:gsLst>
            <a:lin ang="16200000" scaled="1"/>
          </a:gradFill>
          <a:ln w="9525">
            <a:solidFill>
              <a:srgbClr val="98B954"/>
            </a:solidFill>
            <a:round/>
            <a:headEnd/>
            <a:tailEnd/>
          </a:ln>
          <a:effectLst>
            <a:outerShdw blurRad="63500" dist="20000" dir="5400000" rotWithShape="0">
              <a:srgbClr val="000000">
                <a:alpha val="37999"/>
              </a:srgbClr>
            </a:outerShdw>
          </a:effectLst>
        </p:spPr>
        <p:txBody>
          <a:bodyPr anchor="ct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1400" b="1" dirty="0">
                <a:solidFill>
                  <a:srgbClr val="002060"/>
                </a:solidFill>
                <a:latin typeface="Tahoma" pitchFamily="34" charset="0"/>
                <a:ea typeface="Tahoma" pitchFamily="34" charset="0"/>
                <a:cs typeface="Tahoma" pitchFamily="34" charset="0"/>
              </a:rPr>
              <a:t>Фаза массового внедрения</a:t>
            </a:r>
          </a:p>
        </p:txBody>
      </p:sp>
      <p:sp>
        <p:nvSpPr>
          <p:cNvPr id="25" name="Стрелка вверх 24"/>
          <p:cNvSpPr/>
          <p:nvPr/>
        </p:nvSpPr>
        <p:spPr>
          <a:xfrm>
            <a:off x="5715000" y="2928938"/>
            <a:ext cx="857250" cy="24288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dirty="0"/>
          </a:p>
        </p:txBody>
      </p:sp>
      <p:sp>
        <p:nvSpPr>
          <p:cNvPr id="26" name="Стрелка вверх 25"/>
          <p:cNvSpPr/>
          <p:nvPr/>
        </p:nvSpPr>
        <p:spPr>
          <a:xfrm>
            <a:off x="3357563" y="3500438"/>
            <a:ext cx="857250" cy="18573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dirty="0"/>
          </a:p>
        </p:txBody>
      </p:sp>
      <p:sp>
        <p:nvSpPr>
          <p:cNvPr id="28" name="Овал 27"/>
          <p:cNvSpPr/>
          <p:nvPr/>
        </p:nvSpPr>
        <p:spPr>
          <a:xfrm>
            <a:off x="2428875" y="5429250"/>
            <a:ext cx="6500813" cy="1143000"/>
          </a:xfrm>
          <a:prstGeom prst="ellipse">
            <a:avLst/>
          </a:prstGeom>
          <a:no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231" name="TextBox 28"/>
          <p:cNvSpPr txBox="1">
            <a:spLocks noChangeArrowheads="1"/>
          </p:cNvSpPr>
          <p:nvPr/>
        </p:nvSpPr>
        <p:spPr bwMode="auto">
          <a:xfrm>
            <a:off x="4197350" y="6488113"/>
            <a:ext cx="37705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600" b="1" i="1" dirty="0">
                <a:solidFill>
                  <a:srgbClr val="953735"/>
                </a:solidFill>
                <a:latin typeface="Tahoma" pitchFamily="34" charset="0"/>
                <a:ea typeface="Tahoma" pitchFamily="34" charset="0"/>
                <a:cs typeface="Tahoma" pitchFamily="34" charset="0"/>
              </a:rPr>
              <a:t>Замкнутый инновационный цикл</a:t>
            </a:r>
          </a:p>
        </p:txBody>
      </p:sp>
      <p:pic>
        <p:nvPicPr>
          <p:cNvPr id="9232" name="Picture 32" descr="C:\работа\КАААТТТЯЯЯЯ\инновационные проекты\иномед\техно_парк\поддержка_семка\москва_конкурс\IMTC\IMG_39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1000125"/>
            <a:ext cx="2714625"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Овал 26"/>
          <p:cNvSpPr>
            <a:spLocks noChangeArrowheads="1"/>
          </p:cNvSpPr>
          <p:nvPr/>
        </p:nvSpPr>
        <p:spPr bwMode="auto">
          <a:xfrm>
            <a:off x="0" y="3000375"/>
            <a:ext cx="3214688" cy="1785938"/>
          </a:xfrm>
          <a:prstGeom prst="ellipse">
            <a:avLst/>
          </a:prstGeom>
          <a:noFill/>
          <a:ln w="38100">
            <a:solidFill>
              <a:srgbClr val="D99694"/>
            </a:solidFill>
            <a:prstDash val="dash"/>
            <a:round/>
            <a:headEnd/>
            <a:tailEnd/>
          </a:ln>
          <a:effectLst>
            <a:outerShdw blurRad="63500" dist="20000" dir="5400000" rotWithShape="0">
              <a:srgbClr val="000000">
                <a:alpha val="37999"/>
              </a:srgbClr>
            </a:outerShdw>
          </a:effectLst>
          <a:extLst/>
        </p:spPr>
        <p:txBody>
          <a:bodyPr anchor="ctr"/>
          <a:lstStyle/>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1100" b="1" dirty="0">
                <a:solidFill>
                  <a:schemeClr val="tx1">
                    <a:lumMod val="65000"/>
                    <a:lumOff val="35000"/>
                  </a:schemeClr>
                </a:solidFill>
                <a:latin typeface="Tahoma" pitchFamily="34" charset="0"/>
                <a:ea typeface="Tahoma" pitchFamily="34" charset="0"/>
                <a:cs typeface="Tahoma" pitchFamily="34" charset="0"/>
              </a:rPr>
              <a:t>Производственная инфраструктура в сфере травматологии, ортопедии, нейрохирургии и других сферах медицины </a:t>
            </a:r>
          </a:p>
          <a:p>
            <a:pPr algn="ctr" fontAlgn="auto">
              <a:spcBef>
                <a:spcPts val="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1100" b="1" dirty="0">
                <a:solidFill>
                  <a:schemeClr val="tx1">
                    <a:lumMod val="65000"/>
                    <a:lumOff val="35000"/>
                  </a:schemeClr>
                </a:solidFill>
                <a:latin typeface="Tahoma" pitchFamily="34" charset="0"/>
                <a:ea typeface="Tahoma" pitchFamily="34" charset="0"/>
                <a:cs typeface="Tahoma" pitchFamily="34" charset="0"/>
              </a:rPr>
              <a:t>(Медицинский промышленный парк)</a:t>
            </a:r>
          </a:p>
        </p:txBody>
      </p:sp>
      <p:sp>
        <p:nvSpPr>
          <p:cNvPr id="9235" name="TextBox 28"/>
          <p:cNvSpPr txBox="1">
            <a:spLocks noChangeArrowheads="1"/>
          </p:cNvSpPr>
          <p:nvPr/>
        </p:nvSpPr>
        <p:spPr bwMode="auto">
          <a:xfrm>
            <a:off x="214312" y="38510"/>
            <a:ext cx="8929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600" b="1" dirty="0">
                <a:solidFill>
                  <a:srgbClr val="0070C0"/>
                </a:solidFill>
                <a:latin typeface="Tahoma" pitchFamily="34" charset="0"/>
                <a:ea typeface="Tahoma" pitchFamily="34" charset="0"/>
                <a:cs typeface="Tahoma" pitchFamily="34" charset="0"/>
              </a:rPr>
              <a:t>Инновационная инфраструктура Новосибирской области:</a:t>
            </a:r>
          </a:p>
          <a:p>
            <a:pPr eaLnBrk="1" hangingPunct="1"/>
            <a:r>
              <a:rPr lang="ru-RU" sz="1600" b="1" dirty="0">
                <a:solidFill>
                  <a:srgbClr val="0070C0"/>
                </a:solidFill>
                <a:latin typeface="Tahoma" pitchFamily="34" charset="0"/>
                <a:ea typeface="Tahoma" pitchFamily="34" charset="0"/>
                <a:cs typeface="Tahoma" pitchFamily="34" charset="0"/>
              </a:rPr>
              <a:t>Медицинский технопарк</a:t>
            </a:r>
          </a:p>
        </p:txBody>
      </p:sp>
      <p:cxnSp>
        <p:nvCxnSpPr>
          <p:cNvPr id="30" name="Прямая соединительная линия 29"/>
          <p:cNvCxnSpPr/>
          <p:nvPr/>
        </p:nvCxnSpPr>
        <p:spPr>
          <a:xfrm>
            <a:off x="0" y="714375"/>
            <a:ext cx="914400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Номер слайда 14"/>
          <p:cNvSpPr txBox="1">
            <a:spLocks/>
          </p:cNvSpPr>
          <p:nvPr/>
        </p:nvSpPr>
        <p:spPr bwMode="auto">
          <a:xfrm>
            <a:off x="8459788" y="6410325"/>
            <a:ext cx="504825" cy="288925"/>
          </a:xfrm>
          <a:prstGeom prst="rect">
            <a:avLst/>
          </a:prstGeom>
          <a:solidFill>
            <a:schemeClr val="bg1">
              <a:lumMod val="65000"/>
            </a:schemeClr>
          </a:solidFill>
          <a:extLst/>
        </p:spPr>
        <p:txBody>
          <a:bodyPr wrap="square" numCol="1" anchorCtr="0" compatLnSpc="1">
            <a:prstTxWarp prst="textNoShape">
              <a:avLst/>
            </a:prstTxWarp>
          </a:bodyPr>
          <a:lstStyle>
            <a:defPPr>
              <a:defRPr lang="ru-RU"/>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Calibri"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Calibri"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Calibri"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Calibri"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Calibri"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Calibri"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Calibri"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Calibri" pitchFamily="34" charset="0"/>
                <a:ea typeface="+mn-ea"/>
                <a:cs typeface="+mn-cs"/>
              </a:defRPr>
            </a:lvl9pPr>
          </a:lstStyle>
          <a:p>
            <a:pPr algn="ctr" eaLnBrk="1" hangingPunct="1">
              <a:defRPr/>
            </a:pPr>
            <a:fld id="{FA6AF0AF-E8F7-496C-B6B8-C7C008FF0780}" type="slidenum">
              <a:rPr lang="ru-RU" smtClean="0">
                <a:solidFill>
                  <a:schemeClr val="bg1"/>
                </a:solidFill>
                <a:latin typeface="Verdana" pitchFamily="34" charset="0"/>
              </a:rPr>
              <a:pPr algn="ctr" eaLnBrk="1" hangingPunct="1">
                <a:defRPr/>
              </a:pPr>
              <a:t>4</a:t>
            </a:fld>
            <a:endParaRPr lang="ru-RU" dirty="0" smtClean="0">
              <a:solidFill>
                <a:schemeClr val="bg1"/>
              </a:solidFill>
              <a:latin typeface="Verdana" pitchFamily="34" charset="0"/>
            </a:endParaRPr>
          </a:p>
        </p:txBody>
      </p:sp>
      <p:graphicFrame>
        <p:nvGraphicFramePr>
          <p:cNvPr id="23" name="Object 6"/>
          <p:cNvGraphicFramePr>
            <a:graphicFrameLocks noChangeAspect="1"/>
          </p:cNvGraphicFramePr>
          <p:nvPr>
            <p:extLst>
              <p:ext uri="{D42A27DB-BD31-4B8C-83A1-F6EECF244321}">
                <p14:modId xmlns:p14="http://schemas.microsoft.com/office/powerpoint/2010/main" val="897409827"/>
              </p:ext>
            </p:extLst>
          </p:nvPr>
        </p:nvGraphicFramePr>
        <p:xfrm>
          <a:off x="8388530" y="260560"/>
          <a:ext cx="576133" cy="432113"/>
        </p:xfrm>
        <a:graphic>
          <a:graphicData uri="http://schemas.openxmlformats.org/presentationml/2006/ole">
            <mc:AlternateContent xmlns:mc="http://schemas.openxmlformats.org/markup-compatibility/2006">
              <mc:Choice xmlns:v="urn:schemas-microsoft-com:vml" Requires="v">
                <p:oleObj spid="_x0000_s8214" name="CorelDRAW" r:id="rId5" imgW="5435600" imgH="5435600" progId="CorelDRAW.Graphic.13">
                  <p:embed/>
                </p:oleObj>
              </mc:Choice>
              <mc:Fallback>
                <p:oleObj name="CorelDRAW" r:id="rId5" imgW="5435600" imgH="5435600" progId="CorelDRAW.Graphic.1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8530" y="26056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1376151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ctrTitle"/>
          </p:nvPr>
        </p:nvSpPr>
        <p:spPr>
          <a:xfrm>
            <a:off x="250825" y="260350"/>
            <a:ext cx="8642350" cy="360363"/>
          </a:xfrm>
        </p:spPr>
        <p:txBody>
          <a:bodyPr/>
          <a:lstStyle/>
          <a:p>
            <a:r>
              <a:rPr sz="1600" b="1" dirty="0" smtClean="0">
                <a:solidFill>
                  <a:srgbClr val="0070C0"/>
                </a:solidFill>
              </a:rPr>
              <a:t>Инновационные продукты</a:t>
            </a:r>
            <a:r>
              <a:rPr lang="ru-RU" sz="1600" b="1" dirty="0" smtClean="0">
                <a:solidFill>
                  <a:srgbClr val="0070C0"/>
                </a:solidFill>
              </a:rPr>
              <a:t>, созданные в </a:t>
            </a:r>
            <a:r>
              <a:rPr sz="1600" b="1" dirty="0" smtClean="0">
                <a:solidFill>
                  <a:srgbClr val="0070C0"/>
                </a:solidFill>
              </a:rPr>
              <a:t>НИИТО им. Я.Л. Цивьяна</a:t>
            </a:r>
            <a:r>
              <a:rPr lang="ru-RU" sz="1600" b="1" dirty="0" smtClean="0">
                <a:solidFill>
                  <a:srgbClr val="0070C0"/>
                </a:solidFill>
              </a:rPr>
              <a:t> МЗ РФ</a:t>
            </a:r>
            <a:endParaRPr sz="1600" b="1" dirty="0" smtClean="0">
              <a:solidFill>
                <a:srgbClr val="0070C0"/>
              </a:solidFill>
            </a:endParaRPr>
          </a:p>
        </p:txBody>
      </p:sp>
      <p:sp>
        <p:nvSpPr>
          <p:cNvPr id="10243" name="Нижний колонтитул 11"/>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ru-RU" smtClean="0">
                <a:solidFill>
                  <a:srgbClr val="898989"/>
                </a:solidFill>
              </a:rPr>
              <a:t>ОАО "Федеральный центр проектного финансирования"</a:t>
            </a:r>
          </a:p>
        </p:txBody>
      </p:sp>
      <p:sp>
        <p:nvSpPr>
          <p:cNvPr id="7175" name="Номер слайда 14"/>
          <p:cNvSpPr>
            <a:spLocks noGrp="1"/>
          </p:cNvSpPr>
          <p:nvPr>
            <p:ph type="sldNum" sz="quarter" idx="16"/>
          </p:nvPr>
        </p:nvSpPr>
        <p:spPr bwMode="auto">
          <a:solidFill>
            <a:schemeClr val="bg1">
              <a:lumMod val="65000"/>
            </a:schemeClr>
          </a:solidFill>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defRPr/>
            </a:pPr>
            <a:fld id="{4DC5C4D6-0DDE-4A38-9680-07CEEA02F8A7}" type="slidenum">
              <a:rPr lang="ru-RU" smtClean="0">
                <a:solidFill>
                  <a:schemeClr val="bg1"/>
                </a:solidFill>
                <a:latin typeface="Verdana" pitchFamily="34" charset="0"/>
              </a:rPr>
              <a:pPr eaLnBrk="1" fontAlgn="base" hangingPunct="1">
                <a:spcBef>
                  <a:spcPct val="0"/>
                </a:spcBef>
                <a:spcAft>
                  <a:spcPct val="0"/>
                </a:spcAft>
                <a:defRPr/>
              </a:pPr>
              <a:t>5</a:t>
            </a:fld>
            <a:endParaRPr lang="ru-RU" dirty="0" smtClean="0">
              <a:solidFill>
                <a:schemeClr val="bg1"/>
              </a:solidFill>
              <a:latin typeface="Verdana" pitchFamily="34" charset="0"/>
            </a:endParaRPr>
          </a:p>
        </p:txBody>
      </p:sp>
      <p:cxnSp>
        <p:nvCxnSpPr>
          <p:cNvPr id="9" name="Прямая соединительная линия 8"/>
          <p:cNvCxnSpPr/>
          <p:nvPr/>
        </p:nvCxnSpPr>
        <p:spPr>
          <a:xfrm>
            <a:off x="1071563" y="6286500"/>
            <a:ext cx="7343775" cy="0"/>
          </a:xfrm>
          <a:prstGeom prst="line">
            <a:avLst/>
          </a:prstGeom>
          <a:ln w="381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0246" name="Picture 4" descr="110220101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928688"/>
            <a:ext cx="14065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0" descr="_MG_3723"/>
          <p:cNvPicPr>
            <a:picLocks noChangeAspect="1" noChangeArrowheads="1"/>
          </p:cNvPicPr>
          <p:nvPr/>
        </p:nvPicPr>
        <p:blipFill>
          <a:blip r:embed="rId5">
            <a:extLst>
              <a:ext uri="{28A0092B-C50C-407E-A947-70E740481C1C}">
                <a14:useLocalDpi xmlns:a14="http://schemas.microsoft.com/office/drawing/2010/main" val="0"/>
              </a:ext>
            </a:extLst>
          </a:blip>
          <a:srcRect l="7056" r="1648"/>
          <a:stretch>
            <a:fillRect/>
          </a:stretch>
        </p:blipFill>
        <p:spPr bwMode="auto">
          <a:xfrm>
            <a:off x="0" y="2571750"/>
            <a:ext cx="1285875" cy="830263"/>
          </a:xfrm>
          <a:prstGeom prst="rect">
            <a:avLst/>
          </a:prstGeom>
          <a:solidFill>
            <a:schemeClr val="bg1"/>
          </a:solidFill>
          <a:ln w="9525">
            <a:solidFill>
              <a:srgbClr val="FF6699"/>
            </a:solidFill>
            <a:miter lim="800000"/>
            <a:headEnd/>
            <a:tailEnd/>
          </a:ln>
        </p:spPr>
      </p:pic>
      <p:pic>
        <p:nvPicPr>
          <p:cNvPr id="10248" name="Picture 4" descr="05Сп"/>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688" y="3071813"/>
            <a:ext cx="1130300" cy="989012"/>
          </a:xfrm>
          <a:prstGeom prst="rect">
            <a:avLst/>
          </a:prstGeom>
          <a:noFill/>
          <a:ln w="9525">
            <a:solidFill>
              <a:srgbClr val="CC00CC"/>
            </a:solidFill>
            <a:miter lim="800000"/>
            <a:headEnd/>
            <a:tailEnd/>
          </a:ln>
          <a:extLst>
            <a:ext uri="{909E8E84-426E-40dd-AFC4-6F175D3DCCD1}">
              <a14:hiddenFill xmlns:a14="http://schemas.microsoft.com/office/drawing/2010/main">
                <a:solidFill>
                  <a:srgbClr val="FFFFFF"/>
                </a:solidFill>
              </a14:hiddenFill>
            </a:ext>
          </a:extLst>
        </p:spPr>
      </p:pic>
      <p:pic>
        <p:nvPicPr>
          <p:cNvPr id="10249" name="Picture 9" descr="Imp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313" y="4929188"/>
            <a:ext cx="129381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3"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6313" y="4071938"/>
            <a:ext cx="1030287" cy="735012"/>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4" name="Стрелка вправо 13"/>
          <p:cNvSpPr/>
          <p:nvPr/>
        </p:nvSpPr>
        <p:spPr>
          <a:xfrm>
            <a:off x="1785938" y="1000125"/>
            <a:ext cx="714375"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600"/>
          </a:p>
        </p:txBody>
      </p:sp>
      <p:sp>
        <p:nvSpPr>
          <p:cNvPr id="10252" name="TextBox 14"/>
          <p:cNvSpPr txBox="1">
            <a:spLocks noChangeArrowheads="1"/>
          </p:cNvSpPr>
          <p:nvPr/>
        </p:nvSpPr>
        <p:spPr bwMode="auto">
          <a:xfrm>
            <a:off x="2500313" y="1071563"/>
            <a:ext cx="3338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600" dirty="0">
                <a:solidFill>
                  <a:schemeClr val="tx1">
                    <a:lumMod val="65000"/>
                    <a:lumOff val="35000"/>
                  </a:schemeClr>
                </a:solidFill>
                <a:latin typeface="Tahoma" pitchFamily="34" charset="0"/>
                <a:ea typeface="Tahoma" pitchFamily="34" charset="0"/>
                <a:cs typeface="Tahoma" pitchFamily="34" charset="0"/>
              </a:rPr>
              <a:t>Система оптической топографии</a:t>
            </a:r>
          </a:p>
        </p:txBody>
      </p:sp>
      <p:sp>
        <p:nvSpPr>
          <p:cNvPr id="16" name="Стрелка вправо 15"/>
          <p:cNvSpPr/>
          <p:nvPr/>
        </p:nvSpPr>
        <p:spPr>
          <a:xfrm>
            <a:off x="1500188" y="2500313"/>
            <a:ext cx="571500"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600"/>
          </a:p>
        </p:txBody>
      </p:sp>
      <p:sp>
        <p:nvSpPr>
          <p:cNvPr id="10254" name="TextBox 16"/>
          <p:cNvSpPr txBox="1">
            <a:spLocks noChangeArrowheads="1"/>
          </p:cNvSpPr>
          <p:nvPr/>
        </p:nvSpPr>
        <p:spPr bwMode="auto">
          <a:xfrm>
            <a:off x="2143125" y="2571750"/>
            <a:ext cx="5072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600" dirty="0">
                <a:solidFill>
                  <a:schemeClr val="tx1">
                    <a:lumMod val="65000"/>
                    <a:lumOff val="35000"/>
                  </a:schemeClr>
                </a:solidFill>
                <a:latin typeface="Tahoma" pitchFamily="34" charset="0"/>
                <a:ea typeface="Tahoma" pitchFamily="34" charset="0"/>
                <a:cs typeface="Tahoma" pitchFamily="34" charset="0"/>
              </a:rPr>
              <a:t>Металлоконструкции для </a:t>
            </a:r>
            <a:r>
              <a:rPr lang="ru-RU" sz="1600" dirty="0" err="1">
                <a:solidFill>
                  <a:schemeClr val="tx1">
                    <a:lumMod val="65000"/>
                    <a:lumOff val="35000"/>
                  </a:schemeClr>
                </a:solidFill>
                <a:latin typeface="Tahoma" pitchFamily="34" charset="0"/>
                <a:ea typeface="Tahoma" pitchFamily="34" charset="0"/>
                <a:cs typeface="Tahoma" pitchFamily="34" charset="0"/>
              </a:rPr>
              <a:t>вертебрологии</a:t>
            </a:r>
            <a:endParaRPr lang="ru-RU" sz="1600" dirty="0">
              <a:solidFill>
                <a:schemeClr val="tx1">
                  <a:lumMod val="65000"/>
                  <a:lumOff val="35000"/>
                </a:schemeClr>
              </a:solidFill>
              <a:latin typeface="Tahoma" pitchFamily="34" charset="0"/>
              <a:ea typeface="Tahoma" pitchFamily="34" charset="0"/>
              <a:cs typeface="Tahoma" pitchFamily="34" charset="0"/>
            </a:endParaRPr>
          </a:p>
        </p:txBody>
      </p:sp>
      <p:sp>
        <p:nvSpPr>
          <p:cNvPr id="19" name="Стрелка вправо 18"/>
          <p:cNvSpPr/>
          <p:nvPr/>
        </p:nvSpPr>
        <p:spPr>
          <a:xfrm>
            <a:off x="1643063" y="5143500"/>
            <a:ext cx="1071562"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256" name="TextBox 19"/>
          <p:cNvSpPr txBox="1">
            <a:spLocks noChangeArrowheads="1"/>
          </p:cNvSpPr>
          <p:nvPr/>
        </p:nvSpPr>
        <p:spPr bwMode="auto">
          <a:xfrm>
            <a:off x="2781424" y="4775241"/>
            <a:ext cx="1928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600" dirty="0">
                <a:solidFill>
                  <a:schemeClr val="tx1">
                    <a:lumMod val="65000"/>
                    <a:lumOff val="35000"/>
                  </a:schemeClr>
                </a:solidFill>
                <a:latin typeface="Tahoma" pitchFamily="34" charset="0"/>
                <a:ea typeface="Tahoma" pitchFamily="34" charset="0"/>
                <a:cs typeface="Tahoma" pitchFamily="34" charset="0"/>
              </a:rPr>
              <a:t>Конструкции из пористого </a:t>
            </a:r>
            <a:r>
              <a:rPr lang="ru-RU" sz="1600" dirty="0" err="1">
                <a:solidFill>
                  <a:schemeClr val="tx1">
                    <a:lumMod val="65000"/>
                    <a:lumOff val="35000"/>
                  </a:schemeClr>
                </a:solidFill>
                <a:latin typeface="Tahoma" pitchFamily="34" charset="0"/>
                <a:ea typeface="Tahoma" pitchFamily="34" charset="0"/>
                <a:cs typeface="Tahoma" pitchFamily="34" charset="0"/>
              </a:rPr>
              <a:t>никелида</a:t>
            </a:r>
            <a:r>
              <a:rPr lang="ru-RU" sz="1600" dirty="0">
                <a:solidFill>
                  <a:schemeClr val="tx1">
                    <a:lumMod val="65000"/>
                    <a:lumOff val="35000"/>
                  </a:schemeClr>
                </a:solidFill>
                <a:latin typeface="Tahoma" pitchFamily="34" charset="0"/>
                <a:ea typeface="Tahoma" pitchFamily="34" charset="0"/>
                <a:cs typeface="Tahoma" pitchFamily="34" charset="0"/>
              </a:rPr>
              <a:t> титана</a:t>
            </a:r>
          </a:p>
        </p:txBody>
      </p:sp>
      <p:sp>
        <p:nvSpPr>
          <p:cNvPr id="21" name="Стрелка вправо 20"/>
          <p:cNvSpPr/>
          <p:nvPr/>
        </p:nvSpPr>
        <p:spPr>
          <a:xfrm>
            <a:off x="5929313" y="4214813"/>
            <a:ext cx="714375"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600"/>
          </a:p>
        </p:txBody>
      </p:sp>
      <p:sp>
        <p:nvSpPr>
          <p:cNvPr id="10258" name="TextBox 21"/>
          <p:cNvSpPr txBox="1">
            <a:spLocks noChangeArrowheads="1"/>
          </p:cNvSpPr>
          <p:nvPr/>
        </p:nvSpPr>
        <p:spPr bwMode="auto">
          <a:xfrm>
            <a:off x="6715125" y="4500563"/>
            <a:ext cx="2071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600" dirty="0" err="1" smtClean="0">
                <a:solidFill>
                  <a:schemeClr val="tx1">
                    <a:lumMod val="65000"/>
                    <a:lumOff val="35000"/>
                  </a:schemeClr>
                </a:solidFill>
                <a:latin typeface="Tahoma" pitchFamily="34" charset="0"/>
                <a:ea typeface="Tahoma" pitchFamily="34" charset="0"/>
                <a:cs typeface="Tahoma" pitchFamily="34" charset="0"/>
              </a:rPr>
              <a:t>Биокерамические</a:t>
            </a:r>
            <a:r>
              <a:rPr lang="ru-RU" sz="1600" dirty="0" smtClean="0">
                <a:solidFill>
                  <a:schemeClr val="tx1">
                    <a:lumMod val="65000"/>
                    <a:lumOff val="35000"/>
                  </a:schemeClr>
                </a:solidFill>
                <a:latin typeface="Tahoma" pitchFamily="34" charset="0"/>
                <a:ea typeface="Tahoma" pitchFamily="34" charset="0"/>
                <a:cs typeface="Tahoma" pitchFamily="34" charset="0"/>
              </a:rPr>
              <a:t> имплантаты</a:t>
            </a:r>
            <a:endParaRPr lang="ru-RU" sz="1600" dirty="0">
              <a:solidFill>
                <a:schemeClr val="tx1">
                  <a:lumMod val="65000"/>
                  <a:lumOff val="35000"/>
                </a:schemeClr>
              </a:solidFill>
              <a:latin typeface="Tahoma" pitchFamily="34" charset="0"/>
              <a:ea typeface="Tahoma" pitchFamily="34" charset="0"/>
              <a:cs typeface="Tahoma" pitchFamily="34" charset="0"/>
            </a:endParaRPr>
          </a:p>
        </p:txBody>
      </p:sp>
      <p:pic>
        <p:nvPicPr>
          <p:cNvPr id="10259" name="Picture 8" descr="S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57500" y="1714500"/>
            <a:ext cx="78581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1714500"/>
            <a:ext cx="16430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1" name="TextBox 25"/>
          <p:cNvSpPr txBox="1">
            <a:spLocks noChangeArrowheads="1"/>
          </p:cNvSpPr>
          <p:nvPr/>
        </p:nvSpPr>
        <p:spPr bwMode="auto">
          <a:xfrm>
            <a:off x="5357813" y="1571625"/>
            <a:ext cx="35718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600" dirty="0" err="1">
                <a:solidFill>
                  <a:schemeClr val="tx1">
                    <a:lumMod val="65000"/>
                    <a:lumOff val="35000"/>
                  </a:schemeClr>
                </a:solidFill>
                <a:latin typeface="Tahoma" pitchFamily="34" charset="0"/>
                <a:ea typeface="Tahoma" pitchFamily="34" charset="0"/>
                <a:cs typeface="Tahoma" pitchFamily="34" charset="0"/>
              </a:rPr>
              <a:t>Тканеинженерные</a:t>
            </a:r>
            <a:r>
              <a:rPr lang="ru-RU" sz="1600" dirty="0">
                <a:solidFill>
                  <a:schemeClr val="tx1">
                    <a:lumMod val="65000"/>
                    <a:lumOff val="35000"/>
                  </a:schemeClr>
                </a:solidFill>
                <a:latin typeface="Tahoma" pitchFamily="34" charset="0"/>
                <a:ea typeface="Tahoma" pitchFamily="34" charset="0"/>
                <a:cs typeface="Tahoma" pitchFamily="34" charset="0"/>
              </a:rPr>
              <a:t> конструкции для </a:t>
            </a:r>
            <a:r>
              <a:rPr lang="ru-RU" sz="1600" dirty="0" err="1">
                <a:solidFill>
                  <a:schemeClr val="tx1">
                    <a:lumMod val="65000"/>
                    <a:lumOff val="35000"/>
                  </a:schemeClr>
                </a:solidFill>
                <a:latin typeface="Tahoma" pitchFamily="34" charset="0"/>
                <a:ea typeface="Tahoma" pitchFamily="34" charset="0"/>
                <a:cs typeface="Tahoma" pitchFamily="34" charset="0"/>
              </a:rPr>
              <a:t>замещания</a:t>
            </a:r>
            <a:r>
              <a:rPr lang="ru-RU" sz="1600" dirty="0">
                <a:solidFill>
                  <a:schemeClr val="tx1">
                    <a:lumMod val="65000"/>
                    <a:lumOff val="35000"/>
                  </a:schemeClr>
                </a:solidFill>
                <a:latin typeface="Tahoma" pitchFamily="34" charset="0"/>
                <a:ea typeface="Tahoma" pitchFamily="34" charset="0"/>
                <a:cs typeface="Tahoma" pitchFamily="34" charset="0"/>
              </a:rPr>
              <a:t> костных и хрящевых дефектов</a:t>
            </a:r>
          </a:p>
        </p:txBody>
      </p:sp>
      <p:pic>
        <p:nvPicPr>
          <p:cNvPr id="10262" name="Picture 5" descr="cag_48_geno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0313" y="3500438"/>
            <a:ext cx="17494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3" name="TextBox 35"/>
          <p:cNvSpPr txBox="1">
            <a:spLocks noChangeArrowheads="1"/>
          </p:cNvSpPr>
          <p:nvPr/>
        </p:nvSpPr>
        <p:spPr bwMode="auto">
          <a:xfrm>
            <a:off x="4429125" y="3429000"/>
            <a:ext cx="43576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600" dirty="0" err="1">
                <a:solidFill>
                  <a:schemeClr val="tx1">
                    <a:lumMod val="65000"/>
                    <a:lumOff val="35000"/>
                  </a:schemeClr>
                </a:solidFill>
                <a:latin typeface="Tahoma" pitchFamily="34" charset="0"/>
                <a:ea typeface="Tahoma" pitchFamily="34" charset="0"/>
                <a:cs typeface="Tahoma" pitchFamily="34" charset="0"/>
              </a:rPr>
              <a:t>Биогеночипы</a:t>
            </a:r>
            <a:r>
              <a:rPr lang="ru-RU" sz="1600" dirty="0">
                <a:solidFill>
                  <a:schemeClr val="tx1">
                    <a:lumMod val="65000"/>
                    <a:lumOff val="35000"/>
                  </a:schemeClr>
                </a:solidFill>
                <a:latin typeface="Tahoma" pitchFamily="34" charset="0"/>
                <a:ea typeface="Tahoma" pitchFamily="34" charset="0"/>
                <a:cs typeface="Tahoma" pitchFamily="34" charset="0"/>
              </a:rPr>
              <a:t> для диагностики</a:t>
            </a:r>
          </a:p>
        </p:txBody>
      </p:sp>
      <p:sp>
        <p:nvSpPr>
          <p:cNvPr id="10264" name="TextBox 27"/>
          <p:cNvSpPr txBox="1">
            <a:spLocks noChangeArrowheads="1"/>
          </p:cNvSpPr>
          <p:nvPr/>
        </p:nvSpPr>
        <p:spPr bwMode="auto">
          <a:xfrm>
            <a:off x="4000500" y="5568950"/>
            <a:ext cx="5143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b="1" dirty="0">
                <a:solidFill>
                  <a:schemeClr val="tx1">
                    <a:lumMod val="65000"/>
                    <a:lumOff val="35000"/>
                  </a:schemeClr>
                </a:solidFill>
                <a:latin typeface="Tahoma" pitchFamily="34" charset="0"/>
                <a:ea typeface="Tahoma" pitchFamily="34" charset="0"/>
                <a:cs typeface="Tahoma" pitchFamily="34" charset="0"/>
              </a:rPr>
              <a:t>Институт является правообладателем </a:t>
            </a:r>
          </a:p>
          <a:p>
            <a:pPr eaLnBrk="1" hangingPunct="1"/>
            <a:r>
              <a:rPr lang="ru-RU" b="1" dirty="0" smtClean="0">
                <a:solidFill>
                  <a:schemeClr val="tx1">
                    <a:lumMod val="65000"/>
                    <a:lumOff val="35000"/>
                  </a:schemeClr>
                </a:solidFill>
                <a:latin typeface="Tahoma" pitchFamily="34" charset="0"/>
                <a:ea typeface="Tahoma" pitchFamily="34" charset="0"/>
                <a:cs typeface="Tahoma" pitchFamily="34" charset="0"/>
              </a:rPr>
              <a:t>230 </a:t>
            </a:r>
            <a:r>
              <a:rPr lang="ru-RU" b="1" dirty="0">
                <a:solidFill>
                  <a:schemeClr val="tx1">
                    <a:lumMod val="65000"/>
                    <a:lumOff val="35000"/>
                  </a:schemeClr>
                </a:solidFill>
                <a:latin typeface="Tahoma" pitchFamily="34" charset="0"/>
                <a:ea typeface="Tahoma" pitchFamily="34" charset="0"/>
                <a:cs typeface="Tahoma" pitchFamily="34" charset="0"/>
              </a:rPr>
              <a:t>патентов</a:t>
            </a:r>
          </a:p>
        </p:txBody>
      </p:sp>
      <p:graphicFrame>
        <p:nvGraphicFramePr>
          <p:cNvPr id="26" name="Object 6"/>
          <p:cNvGraphicFramePr>
            <a:graphicFrameLocks noChangeAspect="1"/>
          </p:cNvGraphicFramePr>
          <p:nvPr>
            <p:extLst>
              <p:ext uri="{D42A27DB-BD31-4B8C-83A1-F6EECF244321}">
                <p14:modId xmlns:p14="http://schemas.microsoft.com/office/powerpoint/2010/main" val="897409827"/>
              </p:ext>
            </p:extLst>
          </p:nvPr>
        </p:nvGraphicFramePr>
        <p:xfrm>
          <a:off x="8388530" y="260560"/>
          <a:ext cx="576133" cy="432113"/>
        </p:xfrm>
        <a:graphic>
          <a:graphicData uri="http://schemas.openxmlformats.org/presentationml/2006/ole">
            <mc:AlternateContent xmlns:mc="http://schemas.openxmlformats.org/markup-compatibility/2006">
              <mc:Choice xmlns:v="urn:schemas-microsoft-com:vml" Requires="v">
                <p:oleObj spid="_x0000_s5142" name="CorelDRAW" r:id="rId12" imgW="5435600" imgH="5435600" progId="CorelDRAW.Graphic.13">
                  <p:embed/>
                </p:oleObj>
              </mc:Choice>
              <mc:Fallback>
                <p:oleObj name="CorelDRAW" r:id="rId12" imgW="5435600" imgH="5435600" progId="CorelDRAW.Graphic.1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88530" y="26056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6139988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110966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sz="1400"/>
          </a:p>
        </p:txBody>
      </p:sp>
      <p:sp>
        <p:nvSpPr>
          <p:cNvPr id="11267" name="Text Box 12"/>
          <p:cNvSpPr txBox="1">
            <a:spLocks noChangeArrowheads="1"/>
          </p:cNvSpPr>
          <p:nvPr/>
        </p:nvSpPr>
        <p:spPr bwMode="auto">
          <a:xfrm>
            <a:off x="214313" y="857250"/>
            <a:ext cx="2620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sz="1400" b="1" dirty="0">
                <a:solidFill>
                  <a:schemeClr val="tx1">
                    <a:lumMod val="65000"/>
                    <a:lumOff val="35000"/>
                  </a:schemeClr>
                </a:solidFill>
                <a:latin typeface="Tahoma" pitchFamily="34" charset="0"/>
                <a:ea typeface="Tahoma" pitchFamily="34" charset="0"/>
                <a:cs typeface="Tahoma" pitchFamily="34" charset="0"/>
              </a:rPr>
              <a:t>АПК для реабилитации</a:t>
            </a:r>
          </a:p>
        </p:txBody>
      </p:sp>
      <p:sp>
        <p:nvSpPr>
          <p:cNvPr id="11268" name="Text Box 14"/>
          <p:cNvSpPr txBox="1">
            <a:spLocks noChangeArrowheads="1"/>
          </p:cNvSpPr>
          <p:nvPr/>
        </p:nvSpPr>
        <p:spPr bwMode="auto">
          <a:xfrm>
            <a:off x="5076825" y="857250"/>
            <a:ext cx="4067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sz="1400" b="1" dirty="0">
                <a:solidFill>
                  <a:schemeClr val="tx1">
                    <a:lumMod val="65000"/>
                    <a:lumOff val="35000"/>
                  </a:schemeClr>
                </a:solidFill>
                <a:latin typeface="Tahoma" pitchFamily="34" charset="0"/>
                <a:ea typeface="Tahoma" pitchFamily="34" charset="0"/>
                <a:cs typeface="Tahoma" pitchFamily="34" charset="0"/>
              </a:rPr>
              <a:t>Телемедицинское ПО</a:t>
            </a:r>
          </a:p>
          <a:p>
            <a:pPr algn="ctr" eaLnBrk="1" hangingPunct="1"/>
            <a:r>
              <a:rPr lang="ru-RU" sz="1400" b="1" dirty="0">
                <a:solidFill>
                  <a:schemeClr val="tx1">
                    <a:lumMod val="65000"/>
                    <a:lumOff val="35000"/>
                  </a:schemeClr>
                </a:solidFill>
                <a:latin typeface="Tahoma" pitchFamily="34" charset="0"/>
                <a:ea typeface="Tahoma" pitchFamily="34" charset="0"/>
                <a:cs typeface="Tahoma" pitchFamily="34" charset="0"/>
              </a:rPr>
              <a:t>для врача и пациента</a:t>
            </a:r>
          </a:p>
        </p:txBody>
      </p:sp>
      <p:pic>
        <p:nvPicPr>
          <p:cNvPr id="11269" name="Picture 18"/>
          <p:cNvPicPr>
            <a:picLocks noChangeAspect="1" noChangeArrowheads="1"/>
          </p:cNvPicPr>
          <p:nvPr/>
        </p:nvPicPr>
        <p:blipFill>
          <a:blip r:embed="rId4">
            <a:lum contrast="18000"/>
            <a:extLst>
              <a:ext uri="{28A0092B-C50C-407E-A947-70E740481C1C}">
                <a14:useLocalDpi xmlns:a14="http://schemas.microsoft.com/office/drawing/2010/main" val="0"/>
              </a:ext>
            </a:extLst>
          </a:blip>
          <a:srcRect l="18893" t="11917" r="19675" b="14729"/>
          <a:stretch>
            <a:fillRect/>
          </a:stretch>
        </p:blipFill>
        <p:spPr bwMode="auto">
          <a:xfrm>
            <a:off x="6156325" y="1484313"/>
            <a:ext cx="25209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2" descr="C:\Users\Пользователь\Downloads\3Q_PC_TS1005T_16GB_Android_79820_129215.jpg"/>
          <p:cNvPicPr>
            <a:picLocks noChangeAspect="1" noChangeArrowheads="1"/>
          </p:cNvPicPr>
          <p:nvPr/>
        </p:nvPicPr>
        <p:blipFill>
          <a:blip r:embed="rId5">
            <a:extLst>
              <a:ext uri="{28A0092B-C50C-407E-A947-70E740481C1C}">
                <a14:useLocalDpi xmlns:a14="http://schemas.microsoft.com/office/drawing/2010/main" val="0"/>
              </a:ext>
            </a:extLst>
          </a:blip>
          <a:srcRect l="2753" t="15482" r="3125" b="17050"/>
          <a:stretch>
            <a:fillRect/>
          </a:stretch>
        </p:blipFill>
        <p:spPr bwMode="auto">
          <a:xfrm>
            <a:off x="3071813" y="4143375"/>
            <a:ext cx="2905125" cy="15557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Тройная стрелка влево/вправо/вверх 8"/>
          <p:cNvSpPr/>
          <p:nvPr/>
        </p:nvSpPr>
        <p:spPr>
          <a:xfrm rot="2898189">
            <a:off x="3433763" y="1785937"/>
            <a:ext cx="2592388" cy="1941513"/>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sz="1400"/>
          </a:p>
        </p:txBody>
      </p:sp>
      <p:pic>
        <p:nvPicPr>
          <p:cNvPr id="11272" name="Picture 1" descr="photo 5"/>
          <p:cNvPicPr>
            <a:picLocks noChangeAspect="1" noChangeArrowheads="1"/>
          </p:cNvPicPr>
          <p:nvPr/>
        </p:nvPicPr>
        <p:blipFill>
          <a:blip r:embed="rId6" cstate="print">
            <a:extLst>
              <a:ext uri="{28A0092B-C50C-407E-A947-70E740481C1C}">
                <a14:useLocalDpi xmlns:a14="http://schemas.microsoft.com/office/drawing/2010/main" val="0"/>
              </a:ext>
            </a:extLst>
          </a:blip>
          <a:srcRect l="15768" t="32739" r="9935" b="9097"/>
          <a:stretch>
            <a:fillRect/>
          </a:stretch>
        </p:blipFill>
        <p:spPr bwMode="auto">
          <a:xfrm>
            <a:off x="250825" y="1290638"/>
            <a:ext cx="3025775"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7"/>
          <p:cNvPicPr>
            <a:picLocks noChangeAspect="1" noChangeArrowheads="1"/>
          </p:cNvPicPr>
          <p:nvPr/>
        </p:nvPicPr>
        <p:blipFill>
          <a:blip r:embed="rId7">
            <a:extLst>
              <a:ext uri="{28A0092B-C50C-407E-A947-70E740481C1C}">
                <a14:useLocalDpi xmlns:a14="http://schemas.microsoft.com/office/drawing/2010/main" val="0"/>
              </a:ext>
            </a:extLst>
          </a:blip>
          <a:srcRect l="16145" t="13229" r="16823" b="7396"/>
          <a:stretch>
            <a:fillRect/>
          </a:stretch>
        </p:blipFill>
        <p:spPr bwMode="auto">
          <a:xfrm>
            <a:off x="6156325" y="3500438"/>
            <a:ext cx="25209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Рисунок 19" descr="http://www.medkontakt.spb.ru/catalog/reabilitation/simulators_for_the_development_of_passive_joints_kinetec/9081hipcpm_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3235325"/>
            <a:ext cx="30257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Рисунок 1" descr="http://www.medkontakt.spb.ru/catalog/reabilitation/simulators_for_the_development_of_passive_joints_kinetec/6080elbow_big_309x40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7188" y="5214938"/>
            <a:ext cx="10033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Text Box 13"/>
          <p:cNvSpPr txBox="1">
            <a:spLocks noChangeArrowheads="1"/>
          </p:cNvSpPr>
          <p:nvPr/>
        </p:nvSpPr>
        <p:spPr bwMode="auto">
          <a:xfrm>
            <a:off x="3214688" y="3929063"/>
            <a:ext cx="2987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ru-RU" sz="1400" b="1" dirty="0">
                <a:solidFill>
                  <a:schemeClr val="tx1">
                    <a:lumMod val="65000"/>
                    <a:lumOff val="35000"/>
                  </a:schemeClr>
                </a:solidFill>
                <a:latin typeface="Tahoma" pitchFamily="34" charset="0"/>
                <a:ea typeface="Tahoma" pitchFamily="34" charset="0"/>
                <a:cs typeface="Tahoma" pitchFamily="34" charset="0"/>
              </a:rPr>
              <a:t>Мобильные устройства</a:t>
            </a:r>
          </a:p>
        </p:txBody>
      </p:sp>
      <p:sp>
        <p:nvSpPr>
          <p:cNvPr id="11277" name="TextBox 14"/>
          <p:cNvSpPr txBox="1">
            <a:spLocks noChangeArrowheads="1"/>
          </p:cNvSpPr>
          <p:nvPr/>
        </p:nvSpPr>
        <p:spPr bwMode="auto">
          <a:xfrm>
            <a:off x="1785938" y="5695950"/>
            <a:ext cx="7358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600" dirty="0">
                <a:solidFill>
                  <a:schemeClr val="tx1">
                    <a:lumMod val="65000"/>
                    <a:lumOff val="35000"/>
                  </a:schemeClr>
                </a:solidFill>
                <a:latin typeface="Tahoma" pitchFamily="34" charset="0"/>
                <a:ea typeface="Tahoma" pitchFamily="34" charset="0"/>
                <a:cs typeface="Tahoma" pitchFamily="34" charset="0"/>
              </a:rPr>
              <a:t>Серийное производство: 1000 комплексов, компонентов, узлов в год</a:t>
            </a:r>
          </a:p>
          <a:p>
            <a:pPr eaLnBrk="1" hangingPunct="1"/>
            <a:r>
              <a:rPr lang="ru-RU" sz="1600" dirty="0">
                <a:solidFill>
                  <a:schemeClr val="tx1">
                    <a:lumMod val="65000"/>
                    <a:lumOff val="35000"/>
                  </a:schemeClr>
                </a:solidFill>
                <a:latin typeface="Tahoma" pitchFamily="34" charset="0"/>
                <a:ea typeface="Tahoma" pitchFamily="34" charset="0"/>
                <a:cs typeface="Tahoma" pitchFamily="34" charset="0"/>
              </a:rPr>
              <a:t>Запуск производства : 2015 </a:t>
            </a:r>
            <a:r>
              <a:rPr lang="ru-RU" sz="1600" dirty="0" smtClean="0">
                <a:solidFill>
                  <a:schemeClr val="tx1">
                    <a:lumMod val="65000"/>
                    <a:lumOff val="35000"/>
                  </a:schemeClr>
                </a:solidFill>
                <a:latin typeface="Tahoma" pitchFamily="34" charset="0"/>
                <a:ea typeface="Tahoma" pitchFamily="34" charset="0"/>
                <a:cs typeface="Tahoma" pitchFamily="34" charset="0"/>
              </a:rPr>
              <a:t>-2016 гг.</a:t>
            </a:r>
            <a:endParaRPr lang="ru-RU" sz="1600" dirty="0">
              <a:solidFill>
                <a:schemeClr val="tx1">
                  <a:lumMod val="65000"/>
                  <a:lumOff val="35000"/>
                </a:schemeClr>
              </a:solidFill>
              <a:latin typeface="Tahoma" pitchFamily="34" charset="0"/>
              <a:ea typeface="Tahoma" pitchFamily="34" charset="0"/>
              <a:cs typeface="Tahoma" pitchFamily="34" charset="0"/>
            </a:endParaRPr>
          </a:p>
        </p:txBody>
      </p:sp>
      <p:sp>
        <p:nvSpPr>
          <p:cNvPr id="11278" name="Заголовок 1"/>
          <p:cNvSpPr>
            <a:spLocks noGrp="1"/>
          </p:cNvSpPr>
          <p:nvPr>
            <p:ph type="ctrTitle"/>
          </p:nvPr>
        </p:nvSpPr>
        <p:spPr>
          <a:xfrm>
            <a:off x="203200" y="116540"/>
            <a:ext cx="8642350" cy="360363"/>
          </a:xfrm>
        </p:spPr>
        <p:txBody>
          <a:bodyPr/>
          <a:lstStyle/>
          <a:p>
            <a:r>
              <a:rPr sz="1600" b="1" dirty="0">
                <a:solidFill>
                  <a:srgbClr val="0070C0"/>
                </a:solidFill>
              </a:rPr>
              <a:t>Продукты готовые к выходу в серийное производство – </a:t>
            </a:r>
            <a:r>
              <a:rPr sz="1600" b="1" dirty="0" err="1">
                <a:solidFill>
                  <a:srgbClr val="0070C0"/>
                </a:solidFill>
              </a:rPr>
              <a:t>аппаратно</a:t>
            </a:r>
            <a:r>
              <a:rPr sz="1600" b="1" dirty="0">
                <a:solidFill>
                  <a:srgbClr val="0070C0"/>
                </a:solidFill>
              </a:rPr>
              <a:t> – программные комплексы для реабилитации</a:t>
            </a:r>
          </a:p>
        </p:txBody>
      </p:sp>
      <p:sp>
        <p:nvSpPr>
          <p:cNvPr id="15" name="Номер слайда 14"/>
          <p:cNvSpPr>
            <a:spLocks noGrp="1"/>
          </p:cNvSpPr>
          <p:nvPr>
            <p:ph type="sldNum" sz="quarter" idx="16"/>
          </p:nvPr>
        </p:nvSpPr>
        <p:spPr bwMode="auto">
          <a:xfrm>
            <a:off x="8459788" y="6410325"/>
            <a:ext cx="504825" cy="288925"/>
          </a:xfrm>
          <a:solidFill>
            <a:schemeClr val="bg1">
              <a:lumMod val="65000"/>
            </a:schemeClr>
          </a:solidFill>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defRPr/>
            </a:pPr>
            <a:fld id="{FA6AF0AF-E8F7-496C-B6B8-C7C008FF0780}" type="slidenum">
              <a:rPr lang="ru-RU" smtClean="0">
                <a:solidFill>
                  <a:schemeClr val="bg1"/>
                </a:solidFill>
                <a:latin typeface="Verdana" pitchFamily="34" charset="0"/>
              </a:rPr>
              <a:pPr eaLnBrk="1" fontAlgn="base" hangingPunct="1">
                <a:spcBef>
                  <a:spcPct val="0"/>
                </a:spcBef>
                <a:spcAft>
                  <a:spcPct val="0"/>
                </a:spcAft>
                <a:defRPr/>
              </a:pPr>
              <a:t>6</a:t>
            </a:fld>
            <a:endParaRPr lang="ru-RU" dirty="0" smtClean="0">
              <a:solidFill>
                <a:schemeClr val="bg1"/>
              </a:solidFill>
              <a:latin typeface="Verdana" pitchFamily="34" charset="0"/>
            </a:endParaRPr>
          </a:p>
        </p:txBody>
      </p:sp>
      <p:sp>
        <p:nvSpPr>
          <p:cNvPr id="16" name="Нижний колонтитул 11"/>
          <p:cNvSpPr>
            <a:spLocks noGrp="1"/>
          </p:cNvSpPr>
          <p:nvPr>
            <p:ph type="ftr" sz="quarter" idx="15"/>
          </p:nvPr>
        </p:nvSpPr>
        <p:spPr bwMode="auto">
          <a:xfrm>
            <a:off x="4932363" y="6373813"/>
            <a:ext cx="35655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ru-RU" dirty="0" smtClean="0">
                <a:solidFill>
                  <a:srgbClr val="898989"/>
                </a:solidFill>
                <a:cs typeface="Arial" charset="0"/>
              </a:rPr>
              <a:t>ОАО "Федеральный центр проектного финансирования"</a:t>
            </a:r>
          </a:p>
        </p:txBody>
      </p:sp>
      <p:graphicFrame>
        <p:nvGraphicFramePr>
          <p:cNvPr id="18" name="Object 6"/>
          <p:cNvGraphicFramePr>
            <a:graphicFrameLocks noChangeAspect="1"/>
          </p:cNvGraphicFramePr>
          <p:nvPr>
            <p:extLst>
              <p:ext uri="{D42A27DB-BD31-4B8C-83A1-F6EECF244321}">
                <p14:modId xmlns:p14="http://schemas.microsoft.com/office/powerpoint/2010/main" val="897409827"/>
              </p:ext>
            </p:extLst>
          </p:nvPr>
        </p:nvGraphicFramePr>
        <p:xfrm>
          <a:off x="8388530" y="260560"/>
          <a:ext cx="576133" cy="432113"/>
        </p:xfrm>
        <a:graphic>
          <a:graphicData uri="http://schemas.openxmlformats.org/presentationml/2006/ole">
            <mc:AlternateContent xmlns:mc="http://schemas.openxmlformats.org/markup-compatibility/2006">
              <mc:Choice xmlns:v="urn:schemas-microsoft-com:vml" Requires="v">
                <p:oleObj spid="_x0000_s6165" name="CorelDRAW" r:id="rId10" imgW="5435600" imgH="5435600" progId="CorelDRAW.Graphic.13">
                  <p:embed/>
                </p:oleObj>
              </mc:Choice>
              <mc:Fallback>
                <p:oleObj name="CorelDRAW" r:id="rId10" imgW="5435600" imgH="5435600" progId="CorelDRAW.Graphic.1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8530" y="26056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101402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Прямая соединительная линия 21"/>
          <p:cNvCxnSpPr/>
          <p:nvPr/>
        </p:nvCxnSpPr>
        <p:spPr>
          <a:xfrm>
            <a:off x="152400" y="6597440"/>
            <a:ext cx="9001125"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2290" name="Picture 5" descr="cc54dde3401f41cc76aca3aef308b7d3"/>
          <p:cNvPicPr>
            <a:picLocks noChangeAspect="1" noChangeArrowheads="1"/>
          </p:cNvPicPr>
          <p:nvPr/>
        </p:nvPicPr>
        <p:blipFill>
          <a:blip r:embed="rId4">
            <a:extLst>
              <a:ext uri="{28A0092B-C50C-407E-A947-70E740481C1C}">
                <a14:useLocalDpi xmlns:a14="http://schemas.microsoft.com/office/drawing/2010/main" val="0"/>
              </a:ext>
            </a:extLst>
          </a:blip>
          <a:srcRect r="5191"/>
          <a:stretch>
            <a:fillRect/>
          </a:stretch>
        </p:blipFill>
        <p:spPr bwMode="auto">
          <a:xfrm>
            <a:off x="3551238" y="4176025"/>
            <a:ext cx="187960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9" descr="adc35238154882e07d7f7dc234da41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1662087"/>
            <a:ext cx="182245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1" descr="73de87f5ec177d55903a1e04dbd7306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4263" y="4176025"/>
            <a:ext cx="1709737"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3" descr="dff6cf17111c3c9b08ee002ba454c3f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1238" y="1628750"/>
            <a:ext cx="18796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5" descr="645cc6d696075524fda678f84edd47b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1738" y="1662087"/>
            <a:ext cx="1570037"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8"/>
          <p:cNvSpPr txBox="1">
            <a:spLocks noChangeArrowheads="1"/>
          </p:cNvSpPr>
          <p:nvPr/>
        </p:nvSpPr>
        <p:spPr bwMode="auto">
          <a:xfrm>
            <a:off x="129880" y="44530"/>
            <a:ext cx="7005637" cy="584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600" b="1" dirty="0">
                <a:solidFill>
                  <a:srgbClr val="0070C0"/>
                </a:solidFill>
              </a:rPr>
              <a:t>Продукты готовые к выходу в серийное </a:t>
            </a:r>
            <a:r>
              <a:rPr lang="ru-RU" sz="1600" b="1" dirty="0" smtClean="0">
                <a:solidFill>
                  <a:srgbClr val="0070C0"/>
                </a:solidFill>
              </a:rPr>
              <a:t>производство -  </a:t>
            </a:r>
            <a:r>
              <a:rPr lang="ru-RU" sz="1600" b="1" dirty="0" smtClean="0">
                <a:solidFill>
                  <a:srgbClr val="0070C0"/>
                </a:solidFill>
                <a:latin typeface="Tahoma" pitchFamily="34" charset="0"/>
                <a:ea typeface="Tahoma" pitchFamily="34" charset="0"/>
                <a:cs typeface="Tahoma" pitchFamily="34" charset="0"/>
              </a:rPr>
              <a:t>аддитивные </a:t>
            </a:r>
            <a:r>
              <a:rPr lang="ru-RU" sz="1600" b="1" dirty="0">
                <a:solidFill>
                  <a:srgbClr val="0070C0"/>
                </a:solidFill>
                <a:latin typeface="Tahoma" pitchFamily="34" charset="0"/>
                <a:ea typeface="Tahoma" pitchFamily="34" charset="0"/>
                <a:cs typeface="Tahoma" pitchFamily="34" charset="0"/>
              </a:rPr>
              <a:t>производства</a:t>
            </a:r>
            <a:r>
              <a:rPr lang="en-US" sz="1600" b="1" dirty="0">
                <a:solidFill>
                  <a:srgbClr val="0070C0"/>
                </a:solidFill>
                <a:latin typeface="Tahoma" pitchFamily="34" charset="0"/>
                <a:ea typeface="Tahoma" pitchFamily="34" charset="0"/>
                <a:cs typeface="Tahoma" pitchFamily="34" charset="0"/>
              </a:rPr>
              <a:t> / 3D – </a:t>
            </a:r>
            <a:r>
              <a:rPr lang="ru-RU" sz="1600" b="1" dirty="0">
                <a:solidFill>
                  <a:srgbClr val="0070C0"/>
                </a:solidFill>
                <a:latin typeface="Tahoma" pitchFamily="34" charset="0"/>
                <a:ea typeface="Tahoma" pitchFamily="34" charset="0"/>
                <a:cs typeface="Tahoma" pitchFamily="34" charset="0"/>
              </a:rPr>
              <a:t>печать</a:t>
            </a:r>
            <a:r>
              <a:rPr lang="en-US" sz="1600" b="1" dirty="0">
                <a:solidFill>
                  <a:srgbClr val="0070C0"/>
                </a:solidFill>
                <a:latin typeface="Tahoma" pitchFamily="34" charset="0"/>
                <a:ea typeface="Tahoma" pitchFamily="34" charset="0"/>
                <a:cs typeface="Tahoma" pitchFamily="34" charset="0"/>
              </a:rPr>
              <a:t>/ </a:t>
            </a:r>
            <a:r>
              <a:rPr lang="ru-RU" sz="1600" b="1" dirty="0" err="1">
                <a:solidFill>
                  <a:srgbClr val="0070C0"/>
                </a:solidFill>
                <a:latin typeface="Tahoma" pitchFamily="34" charset="0"/>
                <a:ea typeface="Tahoma" pitchFamily="34" charset="0"/>
                <a:cs typeface="Tahoma" pitchFamily="34" charset="0"/>
              </a:rPr>
              <a:t>биопечать</a:t>
            </a:r>
            <a:endParaRPr lang="ru-RU" sz="1600" b="1" dirty="0">
              <a:solidFill>
                <a:srgbClr val="0070C0"/>
              </a:solidFill>
              <a:latin typeface="Tahoma" pitchFamily="34" charset="0"/>
              <a:ea typeface="Tahoma" pitchFamily="34" charset="0"/>
              <a:cs typeface="Tahoma" pitchFamily="34" charset="0"/>
            </a:endParaRPr>
          </a:p>
        </p:txBody>
      </p:sp>
      <p:sp>
        <p:nvSpPr>
          <p:cNvPr id="12297" name="TextBox 11"/>
          <p:cNvSpPr txBox="1">
            <a:spLocks noChangeArrowheads="1"/>
          </p:cNvSpPr>
          <p:nvPr/>
        </p:nvSpPr>
        <p:spPr bwMode="auto">
          <a:xfrm>
            <a:off x="129881" y="1662087"/>
            <a:ext cx="302679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600" dirty="0">
                <a:solidFill>
                  <a:schemeClr val="tx1">
                    <a:lumMod val="65000"/>
                    <a:lumOff val="35000"/>
                  </a:schemeClr>
                </a:solidFill>
                <a:latin typeface="Tahoma" pitchFamily="34" charset="0"/>
                <a:ea typeface="Tahoma" pitchFamily="34" charset="0"/>
                <a:cs typeface="Tahoma" pitchFamily="34" charset="0"/>
              </a:rPr>
              <a:t>3</a:t>
            </a:r>
            <a:r>
              <a:rPr lang="en-US" sz="1600" dirty="0">
                <a:solidFill>
                  <a:schemeClr val="tx1">
                    <a:lumMod val="65000"/>
                    <a:lumOff val="35000"/>
                  </a:schemeClr>
                </a:solidFill>
                <a:latin typeface="Tahoma" pitchFamily="34" charset="0"/>
                <a:ea typeface="Tahoma" pitchFamily="34" charset="0"/>
                <a:cs typeface="Tahoma" pitchFamily="34" charset="0"/>
              </a:rPr>
              <a:t>D – </a:t>
            </a:r>
            <a:r>
              <a:rPr lang="ru-RU" sz="1600" dirty="0">
                <a:solidFill>
                  <a:schemeClr val="tx1">
                    <a:lumMod val="65000"/>
                    <a:lumOff val="35000"/>
                  </a:schemeClr>
                </a:solidFill>
                <a:latin typeface="Tahoma" pitchFamily="34" charset="0"/>
                <a:ea typeface="Tahoma" pitchFamily="34" charset="0"/>
                <a:cs typeface="Tahoma" pitchFamily="34" charset="0"/>
              </a:rPr>
              <a:t>печать / </a:t>
            </a:r>
            <a:r>
              <a:rPr lang="ru-RU" sz="1600" dirty="0" err="1">
                <a:solidFill>
                  <a:schemeClr val="tx1">
                    <a:lumMod val="65000"/>
                    <a:lumOff val="35000"/>
                  </a:schemeClr>
                </a:solidFill>
                <a:latin typeface="Tahoma" pitchFamily="34" charset="0"/>
                <a:ea typeface="Tahoma" pitchFamily="34" charset="0"/>
                <a:cs typeface="Tahoma" pitchFamily="34" charset="0"/>
              </a:rPr>
              <a:t>биопечать</a:t>
            </a:r>
            <a:r>
              <a:rPr lang="ru-RU" sz="1600" dirty="0">
                <a:solidFill>
                  <a:schemeClr val="tx1">
                    <a:lumMod val="65000"/>
                    <a:lumOff val="35000"/>
                  </a:schemeClr>
                </a:solidFill>
                <a:latin typeface="Tahoma" pitchFamily="34" charset="0"/>
                <a:ea typeface="Tahoma" pitchFamily="34" charset="0"/>
                <a:cs typeface="Tahoma" pitchFamily="34" charset="0"/>
              </a:rPr>
              <a:t> для</a:t>
            </a:r>
            <a:endParaRPr lang="en-US" sz="1600" dirty="0">
              <a:solidFill>
                <a:schemeClr val="tx1">
                  <a:lumMod val="65000"/>
                  <a:lumOff val="35000"/>
                </a:schemeClr>
              </a:solidFill>
              <a:latin typeface="Tahoma" pitchFamily="34" charset="0"/>
              <a:ea typeface="Tahoma" pitchFamily="34" charset="0"/>
              <a:cs typeface="Tahoma" pitchFamily="34" charset="0"/>
            </a:endParaRPr>
          </a:p>
          <a:p>
            <a:pPr eaLnBrk="1" hangingPunct="1"/>
            <a:r>
              <a:rPr lang="ru-RU" sz="1600" b="1" dirty="0">
                <a:solidFill>
                  <a:schemeClr val="tx1">
                    <a:lumMod val="65000"/>
                    <a:lumOff val="35000"/>
                  </a:schemeClr>
                </a:solidFill>
                <a:latin typeface="Tahoma" pitchFamily="34" charset="0"/>
                <a:ea typeface="Tahoma" pitchFamily="34" charset="0"/>
                <a:cs typeface="Tahoma" pitchFamily="34" charset="0"/>
              </a:rPr>
              <a:t>ортопедии</a:t>
            </a:r>
            <a:r>
              <a:rPr lang="en-US" sz="1600" b="1" dirty="0">
                <a:solidFill>
                  <a:schemeClr val="tx1">
                    <a:lumMod val="65000"/>
                    <a:lumOff val="35000"/>
                  </a:schemeClr>
                </a:solidFill>
                <a:latin typeface="Tahoma" pitchFamily="34" charset="0"/>
                <a:ea typeface="Tahoma" pitchFamily="34" charset="0"/>
                <a:cs typeface="Tahoma" pitchFamily="34" charset="0"/>
              </a:rPr>
              <a:t>, </a:t>
            </a:r>
          </a:p>
          <a:p>
            <a:pPr eaLnBrk="1" hangingPunct="1"/>
            <a:r>
              <a:rPr lang="ru-RU" sz="1600" b="1" dirty="0">
                <a:solidFill>
                  <a:schemeClr val="tx1">
                    <a:lumMod val="65000"/>
                    <a:lumOff val="35000"/>
                  </a:schemeClr>
                </a:solidFill>
                <a:latin typeface="Tahoma" pitchFamily="34" charset="0"/>
                <a:ea typeface="Tahoma" pitchFamily="34" charset="0"/>
                <a:cs typeface="Tahoma" pitchFamily="34" charset="0"/>
              </a:rPr>
              <a:t>травматологии,</a:t>
            </a:r>
            <a:r>
              <a:rPr lang="en-US" sz="1600" b="1" dirty="0">
                <a:solidFill>
                  <a:schemeClr val="tx1">
                    <a:lumMod val="65000"/>
                    <a:lumOff val="35000"/>
                  </a:schemeClr>
                </a:solidFill>
                <a:latin typeface="Tahoma" pitchFamily="34" charset="0"/>
                <a:ea typeface="Tahoma" pitchFamily="34" charset="0"/>
                <a:cs typeface="Tahoma" pitchFamily="34" charset="0"/>
              </a:rPr>
              <a:t> </a:t>
            </a:r>
            <a:endParaRPr lang="ru-RU" sz="1600" b="1" dirty="0">
              <a:solidFill>
                <a:schemeClr val="tx1">
                  <a:lumMod val="65000"/>
                  <a:lumOff val="35000"/>
                </a:schemeClr>
              </a:solidFill>
              <a:latin typeface="Tahoma" pitchFamily="34" charset="0"/>
              <a:ea typeface="Tahoma" pitchFamily="34" charset="0"/>
              <a:cs typeface="Tahoma" pitchFamily="34" charset="0"/>
            </a:endParaRPr>
          </a:p>
          <a:p>
            <a:pPr eaLnBrk="1" hangingPunct="1"/>
            <a:r>
              <a:rPr lang="ru-RU" sz="1600" b="1" dirty="0">
                <a:solidFill>
                  <a:schemeClr val="tx1">
                    <a:lumMod val="65000"/>
                    <a:lumOff val="35000"/>
                  </a:schemeClr>
                </a:solidFill>
                <a:latin typeface="Tahoma" pitchFamily="34" charset="0"/>
                <a:ea typeface="Tahoma" pitchFamily="34" charset="0"/>
                <a:cs typeface="Tahoma" pitchFamily="34" charset="0"/>
              </a:rPr>
              <a:t>нейрохирургии, урологии,</a:t>
            </a:r>
          </a:p>
          <a:p>
            <a:pPr eaLnBrk="1" hangingPunct="1"/>
            <a:r>
              <a:rPr lang="ru-RU" sz="1600" b="1" dirty="0">
                <a:solidFill>
                  <a:schemeClr val="tx1">
                    <a:lumMod val="65000"/>
                    <a:lumOff val="35000"/>
                  </a:schemeClr>
                </a:solidFill>
                <a:latin typeface="Tahoma" pitchFamily="34" charset="0"/>
                <a:ea typeface="Tahoma" pitchFamily="34" charset="0"/>
                <a:cs typeface="Tahoma" pitchFamily="34" charset="0"/>
              </a:rPr>
              <a:t>стоматологии</a:t>
            </a:r>
            <a:endParaRPr lang="en-US" sz="1600" dirty="0">
              <a:solidFill>
                <a:schemeClr val="tx1">
                  <a:lumMod val="65000"/>
                  <a:lumOff val="35000"/>
                </a:schemeClr>
              </a:solidFill>
              <a:latin typeface="Tahoma" pitchFamily="34" charset="0"/>
              <a:ea typeface="Tahoma" pitchFamily="34" charset="0"/>
              <a:cs typeface="Tahoma" pitchFamily="34" charset="0"/>
            </a:endParaRPr>
          </a:p>
          <a:p>
            <a:pPr eaLnBrk="1" hangingPunct="1"/>
            <a:r>
              <a:rPr lang="en-US" dirty="0">
                <a:latin typeface="Calibri" pitchFamily="34" charset="0"/>
              </a:rPr>
              <a:t> </a:t>
            </a:r>
            <a:endParaRPr lang="ru-RU" dirty="0">
              <a:latin typeface="Calibri" pitchFamily="34" charset="0"/>
            </a:endParaRPr>
          </a:p>
        </p:txBody>
      </p:sp>
      <p:pic>
        <p:nvPicPr>
          <p:cNvPr id="12298" name="Изображение 7" descr="бионическая-рука-с-кружкой-227945.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0063" y="4176025"/>
            <a:ext cx="17732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TextBox 17"/>
          <p:cNvSpPr txBox="1">
            <a:spLocks noChangeArrowheads="1"/>
          </p:cNvSpPr>
          <p:nvPr/>
        </p:nvSpPr>
        <p:spPr bwMode="auto">
          <a:xfrm>
            <a:off x="129881" y="3933070"/>
            <a:ext cx="29940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600" dirty="0">
                <a:solidFill>
                  <a:schemeClr val="tx1">
                    <a:lumMod val="65000"/>
                    <a:lumOff val="35000"/>
                  </a:schemeClr>
                </a:solidFill>
                <a:latin typeface="Tahoma" pitchFamily="34" charset="0"/>
                <a:ea typeface="Tahoma" pitchFamily="34" charset="0"/>
                <a:cs typeface="Tahoma" pitchFamily="34" charset="0"/>
              </a:rPr>
              <a:t>3</a:t>
            </a:r>
            <a:r>
              <a:rPr lang="en-US" sz="1600" dirty="0">
                <a:solidFill>
                  <a:schemeClr val="tx1">
                    <a:lumMod val="65000"/>
                    <a:lumOff val="35000"/>
                  </a:schemeClr>
                </a:solidFill>
                <a:latin typeface="Tahoma" pitchFamily="34" charset="0"/>
                <a:ea typeface="Tahoma" pitchFamily="34" charset="0"/>
                <a:cs typeface="Tahoma" pitchFamily="34" charset="0"/>
              </a:rPr>
              <a:t>D – </a:t>
            </a:r>
            <a:r>
              <a:rPr lang="ru-RU" sz="1600" dirty="0">
                <a:solidFill>
                  <a:schemeClr val="tx1">
                    <a:lumMod val="65000"/>
                    <a:lumOff val="35000"/>
                  </a:schemeClr>
                </a:solidFill>
                <a:latin typeface="Tahoma" pitchFamily="34" charset="0"/>
                <a:ea typeface="Tahoma" pitchFamily="34" charset="0"/>
                <a:cs typeface="Tahoma" pitchFamily="34" charset="0"/>
              </a:rPr>
              <a:t>печать медицинских изделий о</a:t>
            </a:r>
            <a:r>
              <a:rPr lang="ru-RU" sz="1600" b="1" dirty="0">
                <a:solidFill>
                  <a:schemeClr val="tx1">
                    <a:lumMod val="65000"/>
                    <a:lumOff val="35000"/>
                  </a:schemeClr>
                </a:solidFill>
                <a:latin typeface="Tahoma" pitchFamily="34" charset="0"/>
                <a:ea typeface="Tahoma" pitchFamily="34" charset="0"/>
                <a:cs typeface="Tahoma" pitchFamily="34" charset="0"/>
              </a:rPr>
              <a:t>ртопедических </a:t>
            </a:r>
            <a:r>
              <a:rPr lang="en-US" sz="1600" dirty="0">
                <a:solidFill>
                  <a:schemeClr val="tx1">
                    <a:lumMod val="65000"/>
                    <a:lumOff val="35000"/>
                  </a:schemeClr>
                </a:solidFill>
                <a:latin typeface="Tahoma" pitchFamily="34" charset="0"/>
                <a:ea typeface="Tahoma" pitchFamily="34" charset="0"/>
                <a:cs typeface="Tahoma" pitchFamily="34" charset="0"/>
              </a:rPr>
              <a:t> </a:t>
            </a:r>
            <a:r>
              <a:rPr lang="ru-RU" sz="1600" b="1" dirty="0">
                <a:solidFill>
                  <a:schemeClr val="tx1">
                    <a:lumMod val="65000"/>
                    <a:lumOff val="35000"/>
                  </a:schemeClr>
                </a:solidFill>
                <a:latin typeface="Tahoma" pitchFamily="34" charset="0"/>
                <a:ea typeface="Tahoma" pitchFamily="34" charset="0"/>
                <a:cs typeface="Tahoma" pitchFamily="34" charset="0"/>
              </a:rPr>
              <a:t>и</a:t>
            </a:r>
            <a:r>
              <a:rPr lang="en-US" sz="1600" b="1" dirty="0" smtClean="0">
                <a:solidFill>
                  <a:schemeClr val="tx1">
                    <a:lumMod val="65000"/>
                    <a:lumOff val="35000"/>
                  </a:schemeClr>
                </a:solidFill>
                <a:latin typeface="Tahoma" pitchFamily="34" charset="0"/>
                <a:ea typeface="Tahoma" pitchFamily="34" charset="0"/>
                <a:cs typeface="Tahoma" pitchFamily="34" charset="0"/>
              </a:rPr>
              <a:t> </a:t>
            </a:r>
            <a:endParaRPr lang="en-US" sz="1600" b="1" dirty="0">
              <a:solidFill>
                <a:schemeClr val="tx1">
                  <a:lumMod val="65000"/>
                  <a:lumOff val="35000"/>
                </a:schemeClr>
              </a:solidFill>
              <a:latin typeface="Tahoma" pitchFamily="34" charset="0"/>
              <a:ea typeface="Tahoma" pitchFamily="34" charset="0"/>
              <a:cs typeface="Tahoma" pitchFamily="34" charset="0"/>
            </a:endParaRPr>
          </a:p>
          <a:p>
            <a:pPr eaLnBrk="1" hangingPunct="1"/>
            <a:r>
              <a:rPr lang="ru-RU" sz="1600" b="1" dirty="0">
                <a:solidFill>
                  <a:schemeClr val="tx1">
                    <a:lumMod val="65000"/>
                    <a:lumOff val="35000"/>
                  </a:schemeClr>
                </a:solidFill>
                <a:latin typeface="Tahoma" pitchFamily="34" charset="0"/>
                <a:ea typeface="Tahoma" pitchFamily="34" charset="0"/>
                <a:cs typeface="Tahoma" pitchFamily="34" charset="0"/>
              </a:rPr>
              <a:t>травматологических  </a:t>
            </a:r>
            <a:endParaRPr lang="en-US" sz="1600" b="1" dirty="0">
              <a:solidFill>
                <a:schemeClr val="tx1">
                  <a:lumMod val="65000"/>
                  <a:lumOff val="35000"/>
                </a:schemeClr>
              </a:solidFill>
              <a:latin typeface="Tahoma" pitchFamily="34" charset="0"/>
              <a:ea typeface="Tahoma" pitchFamily="34" charset="0"/>
              <a:cs typeface="Tahoma" pitchFamily="34" charset="0"/>
            </a:endParaRPr>
          </a:p>
          <a:p>
            <a:pPr eaLnBrk="1" hangingPunct="1"/>
            <a:r>
              <a:rPr lang="ru-RU" sz="1600" b="1" dirty="0">
                <a:solidFill>
                  <a:schemeClr val="tx1">
                    <a:lumMod val="65000"/>
                    <a:lumOff val="35000"/>
                  </a:schemeClr>
                </a:solidFill>
                <a:latin typeface="Tahoma" pitchFamily="34" charset="0"/>
                <a:ea typeface="Tahoma" pitchFamily="34" charset="0"/>
                <a:cs typeface="Tahoma" pitchFamily="34" charset="0"/>
              </a:rPr>
              <a:t>для людей с ограниченными возможностями</a:t>
            </a:r>
            <a:endParaRPr lang="ru-RU" sz="1600" dirty="0">
              <a:solidFill>
                <a:schemeClr val="tx1">
                  <a:lumMod val="65000"/>
                  <a:lumOff val="35000"/>
                </a:schemeClr>
              </a:solidFill>
              <a:latin typeface="Tahoma" pitchFamily="34" charset="0"/>
              <a:ea typeface="Tahoma" pitchFamily="34" charset="0"/>
              <a:cs typeface="Tahoma" pitchFamily="34" charset="0"/>
            </a:endParaRPr>
          </a:p>
        </p:txBody>
      </p:sp>
      <p:cxnSp>
        <p:nvCxnSpPr>
          <p:cNvPr id="15" name="Прямая соединительная линия 14"/>
          <p:cNvCxnSpPr/>
          <p:nvPr/>
        </p:nvCxnSpPr>
        <p:spPr>
          <a:xfrm>
            <a:off x="0" y="764630"/>
            <a:ext cx="9001125"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Номер слайда 14"/>
          <p:cNvSpPr>
            <a:spLocks noGrp="1"/>
          </p:cNvSpPr>
          <p:nvPr>
            <p:ph type="sldNum" sz="quarter" idx="4294967295"/>
          </p:nvPr>
        </p:nvSpPr>
        <p:spPr bwMode="auto">
          <a:xfrm>
            <a:off x="8496300" y="6386513"/>
            <a:ext cx="504825" cy="342900"/>
          </a:xfrm>
          <a:prstGeom prst="rect">
            <a:avLst/>
          </a:prstGeom>
          <a:solidFill>
            <a:schemeClr val="bg1">
              <a:lumMod val="65000"/>
            </a:schemeClr>
          </a:solidFill>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defRPr/>
            </a:pPr>
            <a:fld id="{FA6AF0AF-E8F7-496C-B6B8-C7C008FF0780}" type="slidenum">
              <a:rPr lang="ru-RU" smtClean="0">
                <a:solidFill>
                  <a:schemeClr val="bg1"/>
                </a:solidFill>
                <a:latin typeface="Verdana" pitchFamily="34" charset="0"/>
              </a:rPr>
              <a:pPr algn="ctr" eaLnBrk="1" fontAlgn="base" hangingPunct="1">
                <a:spcBef>
                  <a:spcPct val="0"/>
                </a:spcBef>
                <a:spcAft>
                  <a:spcPct val="0"/>
                </a:spcAft>
                <a:defRPr/>
              </a:pPr>
              <a:t>7</a:t>
            </a:fld>
            <a:endParaRPr lang="ru-RU" dirty="0" smtClean="0">
              <a:solidFill>
                <a:schemeClr val="bg1"/>
              </a:solidFill>
              <a:latin typeface="Verdana" pitchFamily="34" charset="0"/>
            </a:endParaRPr>
          </a:p>
        </p:txBody>
      </p:sp>
      <p:sp>
        <p:nvSpPr>
          <p:cNvPr id="18" name="Нижний колонтитул 11"/>
          <p:cNvSpPr>
            <a:spLocks noGrp="1"/>
          </p:cNvSpPr>
          <p:nvPr>
            <p:ph type="ftr" sz="quarter" idx="4294967295"/>
          </p:nvPr>
        </p:nvSpPr>
        <p:spPr bwMode="auto">
          <a:xfrm>
            <a:off x="4932050" y="6557963"/>
            <a:ext cx="35655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ru-RU" sz="1000" dirty="0" smtClean="0">
                <a:solidFill>
                  <a:srgbClr val="898989"/>
                </a:solidFill>
                <a:cs typeface="Arial" charset="0"/>
              </a:rPr>
              <a:t>ОАО "Федеральный центр проектного финансирования"</a:t>
            </a:r>
          </a:p>
        </p:txBody>
      </p:sp>
      <p:graphicFrame>
        <p:nvGraphicFramePr>
          <p:cNvPr id="21" name="Object 6"/>
          <p:cNvGraphicFramePr>
            <a:graphicFrameLocks noChangeAspect="1"/>
          </p:cNvGraphicFramePr>
          <p:nvPr>
            <p:extLst>
              <p:ext uri="{D42A27DB-BD31-4B8C-83A1-F6EECF244321}">
                <p14:modId xmlns:p14="http://schemas.microsoft.com/office/powerpoint/2010/main" val="3938112376"/>
              </p:ext>
            </p:extLst>
          </p:nvPr>
        </p:nvGraphicFramePr>
        <p:xfrm>
          <a:off x="8388530" y="116540"/>
          <a:ext cx="576133" cy="432113"/>
        </p:xfrm>
        <a:graphic>
          <a:graphicData uri="http://schemas.openxmlformats.org/presentationml/2006/ole">
            <mc:AlternateContent xmlns:mc="http://schemas.openxmlformats.org/markup-compatibility/2006">
              <mc:Choice xmlns:v="urn:schemas-microsoft-com:vml" Requires="v">
                <p:oleObj spid="_x0000_s7189" name="CorelDRAW" r:id="rId10" imgW="5435600" imgH="5435600" progId="CorelDRAW.Graphic.13">
                  <p:embed/>
                </p:oleObj>
              </mc:Choice>
              <mc:Fallback>
                <p:oleObj name="CorelDRAW" r:id="rId10" imgW="5435600" imgH="5435600" progId="CorelDRAW.Graphic.1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8530" y="116540"/>
                        <a:ext cx="576133" cy="432113"/>
                      </a:xfrm>
                      <a:prstGeom prst="rect">
                        <a:avLst/>
                      </a:prstGeom>
                      <a:noFill/>
                      <a:ln>
                        <a:noFill/>
                      </a:ln>
                      <a:effectLst/>
                    </p:spPr>
                  </p:pic>
                </p:oleObj>
              </mc:Fallback>
            </mc:AlternateContent>
          </a:graphicData>
        </a:graphic>
      </p:graphicFrame>
      <p:sp>
        <p:nvSpPr>
          <p:cNvPr id="20" name="TextBox 14"/>
          <p:cNvSpPr txBox="1">
            <a:spLocks noChangeArrowheads="1"/>
          </p:cNvSpPr>
          <p:nvPr/>
        </p:nvSpPr>
        <p:spPr bwMode="auto">
          <a:xfrm>
            <a:off x="323410" y="6012664"/>
            <a:ext cx="882059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600" dirty="0">
                <a:solidFill>
                  <a:schemeClr val="tx1">
                    <a:lumMod val="65000"/>
                    <a:lumOff val="35000"/>
                  </a:schemeClr>
                </a:solidFill>
                <a:latin typeface="Tahoma" pitchFamily="34" charset="0"/>
                <a:ea typeface="Tahoma" pitchFamily="34" charset="0"/>
                <a:cs typeface="Tahoma" pitchFamily="34" charset="0"/>
              </a:rPr>
              <a:t>Серийное производство: </a:t>
            </a:r>
            <a:r>
              <a:rPr lang="ru-RU" sz="1600" dirty="0" smtClean="0">
                <a:solidFill>
                  <a:schemeClr val="tx1">
                    <a:lumMod val="65000"/>
                    <a:lumOff val="35000"/>
                  </a:schemeClr>
                </a:solidFill>
                <a:latin typeface="Tahoma" pitchFamily="34" charset="0"/>
                <a:ea typeface="Tahoma" pitchFamily="34" charset="0"/>
                <a:cs typeface="Tahoma" pitchFamily="34" charset="0"/>
              </a:rPr>
              <a:t>20 тыс. изделий,   </a:t>
            </a:r>
            <a:r>
              <a:rPr lang="ru-RU" sz="1600" dirty="0">
                <a:solidFill>
                  <a:schemeClr val="tx1">
                    <a:lumMod val="65000"/>
                    <a:lumOff val="35000"/>
                  </a:schemeClr>
                </a:solidFill>
                <a:latin typeface="Tahoma" pitchFamily="34" charset="0"/>
                <a:ea typeface="Tahoma" pitchFamily="34" charset="0"/>
                <a:cs typeface="Tahoma" pitchFamily="34" charset="0"/>
              </a:rPr>
              <a:t>комплексов, компонентов, узлов в год</a:t>
            </a:r>
          </a:p>
          <a:p>
            <a:pPr eaLnBrk="1" hangingPunct="1"/>
            <a:r>
              <a:rPr lang="ru-RU" sz="1600" dirty="0">
                <a:solidFill>
                  <a:schemeClr val="tx1">
                    <a:lumMod val="65000"/>
                    <a:lumOff val="35000"/>
                  </a:schemeClr>
                </a:solidFill>
                <a:latin typeface="Tahoma" pitchFamily="34" charset="0"/>
                <a:ea typeface="Tahoma" pitchFamily="34" charset="0"/>
                <a:cs typeface="Tahoma" pitchFamily="34" charset="0"/>
              </a:rPr>
              <a:t>Запуск производства : </a:t>
            </a:r>
            <a:r>
              <a:rPr lang="ru-RU" sz="1600" dirty="0" smtClean="0">
                <a:solidFill>
                  <a:schemeClr val="tx1">
                    <a:lumMod val="65000"/>
                    <a:lumOff val="35000"/>
                  </a:schemeClr>
                </a:solidFill>
                <a:latin typeface="Tahoma" pitchFamily="34" charset="0"/>
                <a:ea typeface="Tahoma" pitchFamily="34" charset="0"/>
                <a:cs typeface="Tahoma" pitchFamily="34" charset="0"/>
              </a:rPr>
              <a:t>2016 </a:t>
            </a:r>
            <a:r>
              <a:rPr lang="ru-RU" sz="1600" dirty="0">
                <a:solidFill>
                  <a:schemeClr val="tx1">
                    <a:lumMod val="65000"/>
                    <a:lumOff val="35000"/>
                  </a:schemeClr>
                </a:solidFill>
                <a:latin typeface="Tahoma" pitchFamily="34" charset="0"/>
                <a:ea typeface="Tahoma" pitchFamily="34" charset="0"/>
                <a:cs typeface="Tahoma" pitchFamily="34" charset="0"/>
              </a:rPr>
              <a:t>год</a:t>
            </a:r>
          </a:p>
        </p:txBody>
      </p:sp>
    </p:spTree>
    <p:extLst>
      <p:ext uri="{BB962C8B-B14F-4D97-AF65-F5344CB8AC3E}">
        <p14:creationId xmlns:p14="http://schemas.microsoft.com/office/powerpoint/2010/main" val="8306895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ctrTitle"/>
          </p:nvPr>
        </p:nvSpPr>
        <p:spPr>
          <a:xfrm>
            <a:off x="250825" y="260350"/>
            <a:ext cx="8642350" cy="360363"/>
          </a:xfrm>
        </p:spPr>
        <p:txBody>
          <a:bodyPr/>
          <a:lstStyle/>
          <a:p>
            <a:r>
              <a:rPr lang="ru-RU" sz="1600" b="1" dirty="0" smtClean="0">
                <a:solidFill>
                  <a:srgbClr val="0070C0"/>
                </a:solidFill>
              </a:rPr>
              <a:t>Продукты готовые к выходу в серийное производство - </a:t>
            </a:r>
            <a:r>
              <a:rPr lang="ru-RU" sz="1600" b="1" dirty="0" err="1" smtClean="0">
                <a:solidFill>
                  <a:srgbClr val="0070C0"/>
                </a:solidFill>
              </a:rPr>
              <a:t>биокерамика</a:t>
            </a:r>
            <a:endParaRPr lang="ru-RU" sz="1600" b="1" dirty="0">
              <a:solidFill>
                <a:srgbClr val="0070C0"/>
              </a:solidFill>
            </a:endParaRPr>
          </a:p>
        </p:txBody>
      </p:sp>
      <p:graphicFrame>
        <p:nvGraphicFramePr>
          <p:cNvPr id="30" name="Таблица 29"/>
          <p:cNvGraphicFramePr>
            <a:graphicFrameLocks noGrp="1"/>
          </p:cNvGraphicFramePr>
          <p:nvPr>
            <p:extLst>
              <p:ext uri="{D42A27DB-BD31-4B8C-83A1-F6EECF244321}">
                <p14:modId xmlns:p14="http://schemas.microsoft.com/office/powerpoint/2010/main" val="1488864917"/>
              </p:ext>
            </p:extLst>
          </p:nvPr>
        </p:nvGraphicFramePr>
        <p:xfrm>
          <a:off x="214313" y="879311"/>
          <a:ext cx="8712200" cy="5003800"/>
        </p:xfrm>
        <a:graphic>
          <a:graphicData uri="http://schemas.openxmlformats.org/drawingml/2006/table">
            <a:tbl>
              <a:tblPr firstRow="1" bandRow="1">
                <a:tableStyleId>{5940675A-B579-460E-94D1-54222C63F5DA}</a:tableStyleId>
              </a:tblPr>
              <a:tblGrid>
                <a:gridCol w="3103650"/>
                <a:gridCol w="3664505"/>
                <a:gridCol w="1944045"/>
              </a:tblGrid>
              <a:tr h="373580">
                <a:tc>
                  <a:txBody>
                    <a:bodyPr/>
                    <a:lstStyle/>
                    <a:p>
                      <a:pPr algn="ctr"/>
                      <a:r>
                        <a:rPr lang="ru-RU" sz="1600" b="1" dirty="0" smtClean="0">
                          <a:solidFill>
                            <a:schemeClr val="tx1">
                              <a:lumMod val="65000"/>
                              <a:lumOff val="35000"/>
                            </a:schemeClr>
                          </a:solidFill>
                          <a:latin typeface="Tahoma" pitchFamily="34" charset="0"/>
                          <a:ea typeface="Tahoma" pitchFamily="34" charset="0"/>
                          <a:cs typeface="Tahoma" pitchFamily="34" charset="0"/>
                        </a:rPr>
                        <a:t>Область применения</a:t>
                      </a:r>
                      <a:endParaRPr lang="ru-RU" sz="1600" b="1" dirty="0">
                        <a:solidFill>
                          <a:schemeClr val="tx1">
                            <a:lumMod val="65000"/>
                            <a:lumOff val="35000"/>
                          </a:schemeClr>
                        </a:solidFill>
                        <a:latin typeface="Tahoma" pitchFamily="34" charset="0"/>
                        <a:ea typeface="Tahoma" pitchFamily="34" charset="0"/>
                        <a:cs typeface="Tahoma" pitchFamily="34" charset="0"/>
                      </a:endParaRPr>
                    </a:p>
                  </a:txBody>
                  <a:tcPr marL="91432" marR="91432" marT="45731" marB="45731"/>
                </a:tc>
                <a:tc gridSpan="2">
                  <a:txBody>
                    <a:bodyPr/>
                    <a:lstStyle/>
                    <a:p>
                      <a:pPr algn="ctr"/>
                      <a:r>
                        <a:rPr lang="ru-RU" sz="1600" b="1" dirty="0" smtClean="0">
                          <a:solidFill>
                            <a:schemeClr val="tx1">
                              <a:lumMod val="65000"/>
                              <a:lumOff val="35000"/>
                            </a:schemeClr>
                          </a:solidFill>
                          <a:latin typeface="Tahoma" pitchFamily="34" charset="0"/>
                          <a:ea typeface="Tahoma" pitchFamily="34" charset="0"/>
                          <a:cs typeface="Tahoma" pitchFamily="34" charset="0"/>
                        </a:rPr>
                        <a:t>Изделие</a:t>
                      </a:r>
                      <a:endParaRPr lang="ru-RU" sz="1600" b="1" dirty="0">
                        <a:solidFill>
                          <a:schemeClr val="tx1">
                            <a:lumMod val="65000"/>
                            <a:lumOff val="35000"/>
                          </a:schemeClr>
                        </a:solidFill>
                        <a:latin typeface="Tahoma" pitchFamily="34" charset="0"/>
                        <a:ea typeface="Tahoma" pitchFamily="34" charset="0"/>
                        <a:cs typeface="Tahoma" pitchFamily="34" charset="0"/>
                      </a:endParaRPr>
                    </a:p>
                  </a:txBody>
                  <a:tcPr marL="91432" marR="91432" marT="45731" marB="45731"/>
                </a:tc>
                <a:tc hMerge="1">
                  <a:txBody>
                    <a:bodyPr/>
                    <a:lstStyle/>
                    <a:p>
                      <a:pPr algn="ctr"/>
                      <a:endParaRPr lang="ru-RU" sz="1600" b="1" dirty="0"/>
                    </a:p>
                  </a:txBody>
                  <a:tcPr/>
                </a:tc>
              </a:tr>
              <a:tr h="1737283">
                <a:tc>
                  <a:txBody>
                    <a:bodyPr/>
                    <a:lstStyle/>
                    <a:p>
                      <a:pPr algn="ctr"/>
                      <a:r>
                        <a:rPr kumimoji="0" lang="ru-RU" sz="1200" b="1" i="0" u="none" strike="noStrike" cap="none" normalizeH="0" baseline="0" dirty="0" smtClean="0">
                          <a:ln>
                            <a:noFill/>
                          </a:ln>
                          <a:solidFill>
                            <a:schemeClr val="tx1">
                              <a:lumMod val="65000"/>
                              <a:lumOff val="35000"/>
                            </a:schemeClr>
                          </a:solidFill>
                          <a:effectLst/>
                          <a:latin typeface="Tahoma" pitchFamily="34" charset="0"/>
                          <a:ea typeface="Tahoma" pitchFamily="34" charset="0"/>
                          <a:cs typeface="Tahoma" pitchFamily="34" charset="0"/>
                        </a:rPr>
                        <a:t>Современные технологии протезирования суставов</a:t>
                      </a:r>
                    </a:p>
                    <a:p>
                      <a:endParaRPr kumimoji="0" lang="ru-RU" sz="1600" b="0" i="0" u="none" strike="noStrike" cap="none" normalizeH="0" baseline="0" dirty="0" smtClean="0">
                        <a:ln>
                          <a:noFill/>
                        </a:ln>
                        <a:solidFill>
                          <a:schemeClr val="tx1">
                            <a:lumMod val="65000"/>
                            <a:lumOff val="35000"/>
                          </a:schemeClr>
                        </a:solidFill>
                        <a:effectLst/>
                        <a:latin typeface="Tahoma" pitchFamily="34" charset="0"/>
                        <a:ea typeface="Tahoma" pitchFamily="34" charset="0"/>
                        <a:cs typeface="Tahoma" pitchFamily="34" charset="0"/>
                      </a:endParaRPr>
                    </a:p>
                    <a:p>
                      <a:endParaRPr lang="ru-RU" sz="1600" b="0" dirty="0" smtClean="0">
                        <a:solidFill>
                          <a:schemeClr val="tx1">
                            <a:lumMod val="65000"/>
                            <a:lumOff val="35000"/>
                          </a:schemeClr>
                        </a:solidFill>
                        <a:latin typeface="Tahoma" pitchFamily="34" charset="0"/>
                        <a:ea typeface="Tahoma" pitchFamily="34" charset="0"/>
                        <a:cs typeface="Tahoma" pitchFamily="34" charset="0"/>
                      </a:endParaRPr>
                    </a:p>
                    <a:p>
                      <a:endParaRPr lang="ru-RU" sz="1600" b="0" dirty="0" smtClean="0">
                        <a:solidFill>
                          <a:schemeClr val="tx1">
                            <a:lumMod val="65000"/>
                            <a:lumOff val="35000"/>
                          </a:schemeClr>
                        </a:solidFill>
                        <a:latin typeface="Tahoma" pitchFamily="34" charset="0"/>
                        <a:ea typeface="Tahoma" pitchFamily="34" charset="0"/>
                        <a:cs typeface="Tahoma" pitchFamily="34" charset="0"/>
                      </a:endParaRPr>
                    </a:p>
                    <a:p>
                      <a:endParaRPr lang="ru-RU" sz="1600" b="0" dirty="0" smtClean="0">
                        <a:solidFill>
                          <a:schemeClr val="tx1">
                            <a:lumMod val="65000"/>
                            <a:lumOff val="35000"/>
                          </a:schemeClr>
                        </a:solidFill>
                        <a:latin typeface="Tahoma" pitchFamily="34" charset="0"/>
                        <a:ea typeface="Tahoma" pitchFamily="34" charset="0"/>
                        <a:cs typeface="Tahoma" pitchFamily="34" charset="0"/>
                      </a:endParaRPr>
                    </a:p>
                    <a:p>
                      <a:endParaRPr lang="ru-RU" sz="1600" b="0" dirty="0" smtClean="0">
                        <a:solidFill>
                          <a:schemeClr val="tx1">
                            <a:lumMod val="65000"/>
                            <a:lumOff val="35000"/>
                          </a:schemeClr>
                        </a:solidFill>
                        <a:latin typeface="Tahoma" pitchFamily="34" charset="0"/>
                        <a:ea typeface="Tahoma" pitchFamily="34" charset="0"/>
                        <a:cs typeface="Tahoma" pitchFamily="34" charset="0"/>
                      </a:endParaRPr>
                    </a:p>
                  </a:txBody>
                  <a:tcPr marL="91432" marR="91432" marT="45731" marB="45731"/>
                </a:tc>
                <a:tc>
                  <a:txBody>
                    <a:bodyPr/>
                    <a:lstStyle/>
                    <a:p>
                      <a:endParaRPr lang="ru-RU" sz="1800" dirty="0">
                        <a:solidFill>
                          <a:schemeClr val="tx1">
                            <a:lumMod val="65000"/>
                            <a:lumOff val="35000"/>
                          </a:schemeClr>
                        </a:solidFill>
                        <a:latin typeface="Tahoma" pitchFamily="34" charset="0"/>
                        <a:ea typeface="Tahoma" pitchFamily="34" charset="0"/>
                        <a:cs typeface="Tahoma" pitchFamily="34" charset="0"/>
                      </a:endParaRPr>
                    </a:p>
                  </a:txBody>
                  <a:tcPr marL="91432" marR="91432" marT="45731" marB="45731"/>
                </a:tc>
                <a:tc>
                  <a:txBody>
                    <a:bodyPr/>
                    <a:lstStyle/>
                    <a:p>
                      <a:endParaRPr lang="ru-RU" sz="1800" dirty="0">
                        <a:solidFill>
                          <a:schemeClr val="tx1">
                            <a:lumMod val="65000"/>
                            <a:lumOff val="35000"/>
                          </a:schemeClr>
                        </a:solidFill>
                        <a:latin typeface="Tahoma" pitchFamily="34" charset="0"/>
                        <a:ea typeface="Tahoma" pitchFamily="34" charset="0"/>
                        <a:cs typeface="Tahoma" pitchFamily="34" charset="0"/>
                      </a:endParaRPr>
                    </a:p>
                  </a:txBody>
                  <a:tcPr marL="91432" marR="91432" marT="45731" marB="45731"/>
                </a:tc>
              </a:tr>
              <a:tr h="515747">
                <a:tc rowSpan="2">
                  <a:txBody>
                    <a:bodyPr/>
                    <a:lstStyle/>
                    <a:p>
                      <a:endParaRPr lang="ru-RU" sz="1600" dirty="0">
                        <a:solidFill>
                          <a:schemeClr val="tx1">
                            <a:lumMod val="65000"/>
                            <a:lumOff val="35000"/>
                          </a:schemeClr>
                        </a:solidFill>
                        <a:latin typeface="Tahoma" pitchFamily="34" charset="0"/>
                        <a:ea typeface="Tahoma" pitchFamily="34" charset="0"/>
                        <a:cs typeface="Tahoma" pitchFamily="34" charset="0"/>
                      </a:endParaRPr>
                    </a:p>
                  </a:txBody>
                  <a:tcPr marL="91432" marR="91432" marT="45731" marB="45731"/>
                </a:tc>
                <a:tc>
                  <a:txBody>
                    <a:bodyPr/>
                    <a:lstStyle/>
                    <a:p>
                      <a:endParaRPr lang="ru-RU" sz="1600" dirty="0">
                        <a:solidFill>
                          <a:schemeClr val="tx1">
                            <a:lumMod val="65000"/>
                            <a:lumOff val="35000"/>
                          </a:schemeClr>
                        </a:solidFill>
                        <a:latin typeface="Tahoma" pitchFamily="34" charset="0"/>
                        <a:ea typeface="Tahoma" pitchFamily="34" charset="0"/>
                        <a:cs typeface="Tahoma" pitchFamily="34" charset="0"/>
                      </a:endParaRPr>
                    </a:p>
                  </a:txBody>
                  <a:tcPr marL="91432" marR="91432" marT="45731" marB="45731"/>
                </a:tc>
                <a:tc rowSpan="2">
                  <a:txBody>
                    <a:bodyPr/>
                    <a:lstStyle/>
                    <a:p>
                      <a:endParaRPr lang="ru-RU" sz="1600" dirty="0">
                        <a:solidFill>
                          <a:schemeClr val="tx1">
                            <a:lumMod val="65000"/>
                            <a:lumOff val="35000"/>
                          </a:schemeClr>
                        </a:solidFill>
                        <a:latin typeface="Tahoma" pitchFamily="34" charset="0"/>
                        <a:ea typeface="Tahoma" pitchFamily="34" charset="0"/>
                        <a:cs typeface="Tahoma" pitchFamily="34" charset="0"/>
                      </a:endParaRPr>
                    </a:p>
                  </a:txBody>
                  <a:tcPr marL="91432" marR="91432" marT="45731" marB="45731"/>
                </a:tc>
              </a:tr>
              <a:tr h="916924">
                <a:tc vMerge="1">
                  <a:txBody>
                    <a:bodyPr/>
                    <a:lstStyle/>
                    <a:p>
                      <a:endParaRPr lang="ru-RU" sz="1600" dirty="0"/>
                    </a:p>
                  </a:txBody>
                  <a:tcPr/>
                </a:tc>
                <a:tc>
                  <a:txBody>
                    <a:bodyPr/>
                    <a:lstStyle/>
                    <a:p>
                      <a:endParaRPr lang="ru-RU" sz="1600" dirty="0" smtClean="0">
                        <a:solidFill>
                          <a:schemeClr val="tx1">
                            <a:lumMod val="65000"/>
                            <a:lumOff val="35000"/>
                          </a:schemeClr>
                        </a:solidFill>
                        <a:latin typeface="Tahoma" pitchFamily="34" charset="0"/>
                        <a:ea typeface="Tahoma" pitchFamily="34" charset="0"/>
                        <a:cs typeface="Tahoma" pitchFamily="34" charset="0"/>
                      </a:endParaRPr>
                    </a:p>
                    <a:p>
                      <a:endParaRPr lang="ru-RU" sz="1600" dirty="0" smtClean="0">
                        <a:solidFill>
                          <a:schemeClr val="tx1">
                            <a:lumMod val="65000"/>
                            <a:lumOff val="35000"/>
                          </a:schemeClr>
                        </a:solidFill>
                        <a:latin typeface="Tahoma" pitchFamily="34" charset="0"/>
                        <a:ea typeface="Tahoma" pitchFamily="34" charset="0"/>
                        <a:cs typeface="Tahoma" pitchFamily="34" charset="0"/>
                      </a:endParaRPr>
                    </a:p>
                    <a:p>
                      <a:endParaRPr lang="ru-RU" sz="1600" dirty="0" smtClean="0">
                        <a:solidFill>
                          <a:schemeClr val="tx1">
                            <a:lumMod val="65000"/>
                            <a:lumOff val="35000"/>
                          </a:schemeClr>
                        </a:solidFill>
                        <a:latin typeface="Tahoma" pitchFamily="34" charset="0"/>
                        <a:ea typeface="Tahoma" pitchFamily="34" charset="0"/>
                        <a:cs typeface="Tahoma" pitchFamily="34" charset="0"/>
                      </a:endParaRPr>
                    </a:p>
                  </a:txBody>
                  <a:tcPr marL="91432" marR="91432" marT="45731" marB="45731"/>
                </a:tc>
                <a:tc vMerge="1">
                  <a:txBody>
                    <a:bodyPr/>
                    <a:lstStyle/>
                    <a:p>
                      <a:endParaRPr lang="ru-RU" sz="1600" dirty="0"/>
                    </a:p>
                  </a:txBody>
                  <a:tcPr/>
                </a:tc>
              </a:tr>
              <a:tr h="1460266">
                <a:tc>
                  <a:txBody>
                    <a:bodyPr/>
                    <a:lstStyle/>
                    <a:p>
                      <a:endParaRPr lang="ru-RU" sz="1600" dirty="0" smtClean="0">
                        <a:solidFill>
                          <a:schemeClr val="tx1">
                            <a:lumMod val="65000"/>
                            <a:lumOff val="35000"/>
                          </a:schemeClr>
                        </a:solidFill>
                        <a:latin typeface="Tahoma" pitchFamily="34" charset="0"/>
                        <a:ea typeface="Tahoma" pitchFamily="34" charset="0"/>
                        <a:cs typeface="Tahoma" pitchFamily="34" charset="0"/>
                      </a:endParaRPr>
                    </a:p>
                    <a:p>
                      <a:endParaRPr lang="ru-RU" sz="1600" dirty="0" smtClean="0">
                        <a:solidFill>
                          <a:schemeClr val="tx1">
                            <a:lumMod val="65000"/>
                            <a:lumOff val="35000"/>
                          </a:schemeClr>
                        </a:solidFill>
                        <a:latin typeface="Tahoma" pitchFamily="34" charset="0"/>
                        <a:ea typeface="Tahoma" pitchFamily="34" charset="0"/>
                        <a:cs typeface="Tahoma" pitchFamily="34" charset="0"/>
                      </a:endParaRPr>
                    </a:p>
                    <a:p>
                      <a:endParaRPr lang="ru-RU" sz="1600" dirty="0" smtClean="0">
                        <a:solidFill>
                          <a:schemeClr val="tx1">
                            <a:lumMod val="65000"/>
                            <a:lumOff val="35000"/>
                          </a:schemeClr>
                        </a:solidFill>
                        <a:latin typeface="Tahoma" pitchFamily="34" charset="0"/>
                        <a:ea typeface="Tahoma" pitchFamily="34" charset="0"/>
                        <a:cs typeface="Tahoma" pitchFamily="34" charset="0"/>
                      </a:endParaRPr>
                    </a:p>
                    <a:p>
                      <a:endParaRPr lang="ru-RU" sz="1600" dirty="0" smtClean="0">
                        <a:solidFill>
                          <a:schemeClr val="tx1">
                            <a:lumMod val="65000"/>
                            <a:lumOff val="35000"/>
                          </a:schemeClr>
                        </a:solidFill>
                        <a:latin typeface="Tahoma" pitchFamily="34" charset="0"/>
                        <a:ea typeface="Tahoma" pitchFamily="34" charset="0"/>
                        <a:cs typeface="Tahoma" pitchFamily="34" charset="0"/>
                      </a:endParaRPr>
                    </a:p>
                    <a:p>
                      <a:endParaRPr lang="ru-RU" sz="1600" dirty="0">
                        <a:solidFill>
                          <a:schemeClr val="tx1">
                            <a:lumMod val="65000"/>
                            <a:lumOff val="35000"/>
                          </a:schemeClr>
                        </a:solidFill>
                        <a:latin typeface="Tahoma" pitchFamily="34" charset="0"/>
                        <a:ea typeface="Tahoma" pitchFamily="34" charset="0"/>
                        <a:cs typeface="Tahoma" pitchFamily="34" charset="0"/>
                      </a:endParaRPr>
                    </a:p>
                  </a:txBody>
                  <a:tcPr marL="91432" marR="91432" marT="45731" marB="45731"/>
                </a:tc>
                <a:tc>
                  <a:txBody>
                    <a:bodyPr/>
                    <a:lstStyle/>
                    <a:p>
                      <a:endParaRPr lang="ru-RU" sz="1600" dirty="0">
                        <a:solidFill>
                          <a:schemeClr val="tx1">
                            <a:lumMod val="65000"/>
                            <a:lumOff val="35000"/>
                          </a:schemeClr>
                        </a:solidFill>
                        <a:latin typeface="Tahoma" pitchFamily="34" charset="0"/>
                        <a:ea typeface="Tahoma" pitchFamily="34" charset="0"/>
                        <a:cs typeface="Tahoma" pitchFamily="34" charset="0"/>
                      </a:endParaRPr>
                    </a:p>
                  </a:txBody>
                  <a:tcPr marL="91432" marR="91432" marT="45731" marB="45731"/>
                </a:tc>
                <a:tc>
                  <a:txBody>
                    <a:bodyPr/>
                    <a:lstStyle/>
                    <a:p>
                      <a:endParaRPr lang="ru-RU" sz="1600" dirty="0">
                        <a:solidFill>
                          <a:schemeClr val="tx1">
                            <a:lumMod val="65000"/>
                            <a:lumOff val="35000"/>
                          </a:schemeClr>
                        </a:solidFill>
                        <a:latin typeface="Tahoma" pitchFamily="34" charset="0"/>
                        <a:ea typeface="Tahoma" pitchFamily="34" charset="0"/>
                        <a:cs typeface="Tahoma" pitchFamily="34" charset="0"/>
                      </a:endParaRPr>
                    </a:p>
                  </a:txBody>
                  <a:tcPr marL="91432" marR="91432" marT="45731" marB="45731"/>
                </a:tc>
              </a:tr>
            </a:tbl>
          </a:graphicData>
        </a:graphic>
      </p:graphicFrame>
      <p:pic>
        <p:nvPicPr>
          <p:cNvPr id="13338" name="Picture 2" descr="D:\Загрузки\Hip-prosthesis-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2286000"/>
            <a:ext cx="15557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9" name="TextBox 3"/>
          <p:cNvSpPr txBox="1">
            <a:spLocks noChangeArrowheads="1"/>
          </p:cNvSpPr>
          <p:nvPr/>
        </p:nvSpPr>
        <p:spPr bwMode="auto">
          <a:xfrm>
            <a:off x="3276600" y="1465263"/>
            <a:ext cx="352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1200" b="1" dirty="0" err="1">
                <a:solidFill>
                  <a:schemeClr val="tx1">
                    <a:lumMod val="65000"/>
                    <a:lumOff val="35000"/>
                  </a:schemeClr>
                </a:solidFill>
                <a:latin typeface="Tahoma" pitchFamily="34" charset="0"/>
                <a:ea typeface="Tahoma" pitchFamily="34" charset="0"/>
                <a:cs typeface="Tahoma" pitchFamily="34" charset="0"/>
              </a:rPr>
              <a:t>Эндопротез</a:t>
            </a:r>
            <a:r>
              <a:rPr lang="ru-RU" altLang="ru-RU" sz="1200" b="1" dirty="0">
                <a:solidFill>
                  <a:schemeClr val="tx1">
                    <a:lumMod val="65000"/>
                    <a:lumOff val="35000"/>
                  </a:schemeClr>
                </a:solidFill>
                <a:latin typeface="Tahoma" pitchFamily="34" charset="0"/>
                <a:ea typeface="Tahoma" pitchFamily="34" charset="0"/>
                <a:cs typeface="Tahoma" pitchFamily="34" charset="0"/>
              </a:rPr>
              <a:t> тазобедренного сустава с керамической парой трения</a:t>
            </a:r>
          </a:p>
        </p:txBody>
      </p:sp>
      <p:pic>
        <p:nvPicPr>
          <p:cNvPr id="13340" name="Picture 2" descr="C:\Users\work\Desktop\Рисунок1.jpg"/>
          <p:cNvPicPr>
            <a:picLocks noChangeAspect="1" noChangeArrowheads="1"/>
          </p:cNvPicPr>
          <p:nvPr/>
        </p:nvPicPr>
        <p:blipFill>
          <a:blip r:embed="rId4">
            <a:extLst>
              <a:ext uri="{28A0092B-C50C-407E-A947-70E740481C1C}">
                <a14:useLocalDpi xmlns:a14="http://schemas.microsoft.com/office/drawing/2010/main" val="0"/>
              </a:ext>
            </a:extLst>
          </a:blip>
          <a:srcRect l="-11131"/>
          <a:stretch>
            <a:fillRect/>
          </a:stretch>
        </p:blipFill>
        <p:spPr bwMode="auto">
          <a:xfrm>
            <a:off x="4929188" y="2000250"/>
            <a:ext cx="191135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1" name="Picture 3" descr="C:\Users\work\Desktop\У.И.В\НЭВЗ-КЕРАМИКС\БИОКЕРАМИКА\НЕЙМИНГ\BICER_HIP_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1516063"/>
            <a:ext cx="1389062"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2" name="Picture 2" descr="C:\Users\work\Desktop\У.И.В\БИОКЕРАМИКА\Картинки\neckpainbluepi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1950" y="3287713"/>
            <a:ext cx="129698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4" name="TextBox 3"/>
          <p:cNvSpPr txBox="1">
            <a:spLocks noChangeArrowheads="1"/>
          </p:cNvSpPr>
          <p:nvPr/>
        </p:nvSpPr>
        <p:spPr bwMode="auto">
          <a:xfrm>
            <a:off x="3234439" y="3571875"/>
            <a:ext cx="1763712" cy="577081"/>
          </a:xfrm>
          <a:prstGeom prst="rect">
            <a:avLst/>
          </a:prstGeom>
          <a:solidFill>
            <a:schemeClr val="bg1"/>
          </a:solid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ltLang="ru-RU" sz="1050" b="1" dirty="0" err="1">
                <a:solidFill>
                  <a:schemeClr val="tx1">
                    <a:lumMod val="65000"/>
                    <a:lumOff val="35000"/>
                  </a:schemeClr>
                </a:solidFill>
                <a:latin typeface="Tahoma" pitchFamily="34" charset="0"/>
                <a:ea typeface="Tahoma" pitchFamily="34" charset="0"/>
                <a:cs typeface="Tahoma" pitchFamily="34" charset="0"/>
              </a:rPr>
              <a:t>Эндофиксаторы</a:t>
            </a:r>
            <a:r>
              <a:rPr lang="ru-RU" altLang="ru-RU" sz="1050" b="1" dirty="0">
                <a:solidFill>
                  <a:schemeClr val="tx1">
                    <a:lumMod val="65000"/>
                    <a:lumOff val="35000"/>
                  </a:schemeClr>
                </a:solidFill>
                <a:latin typeface="Tahoma" pitchFamily="34" charset="0"/>
                <a:ea typeface="Tahoma" pitchFamily="34" charset="0"/>
                <a:cs typeface="Tahoma" pitchFamily="34" charset="0"/>
              </a:rPr>
              <a:t> </a:t>
            </a:r>
            <a:r>
              <a:rPr lang="ru-RU" altLang="ru-RU" sz="1050" b="1" dirty="0" err="1">
                <a:solidFill>
                  <a:schemeClr val="tx1">
                    <a:lumMod val="65000"/>
                    <a:lumOff val="35000"/>
                  </a:schemeClr>
                </a:solidFill>
                <a:latin typeface="Tahoma" pitchFamily="34" charset="0"/>
                <a:ea typeface="Tahoma" pitchFamily="34" charset="0"/>
                <a:cs typeface="Tahoma" pitchFamily="34" charset="0"/>
              </a:rPr>
              <a:t>межтеловые</a:t>
            </a:r>
            <a:r>
              <a:rPr lang="ru-RU" altLang="ru-RU" sz="1050" b="1" dirty="0">
                <a:solidFill>
                  <a:schemeClr val="tx1">
                    <a:lumMod val="65000"/>
                    <a:lumOff val="35000"/>
                  </a:schemeClr>
                </a:solidFill>
                <a:latin typeface="Tahoma" pitchFamily="34" charset="0"/>
                <a:ea typeface="Tahoma" pitchFamily="34" charset="0"/>
                <a:cs typeface="Tahoma" pitchFamily="34" charset="0"/>
              </a:rPr>
              <a:t> для позвоночника</a:t>
            </a:r>
          </a:p>
        </p:txBody>
      </p:sp>
      <p:pic>
        <p:nvPicPr>
          <p:cNvPr id="13345" name="Picture 7" descr="D:\Загрузки\Улыбка.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71625" y="4786313"/>
            <a:ext cx="1176338"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6" name="TextBox 3"/>
          <p:cNvSpPr txBox="1">
            <a:spLocks noChangeArrowheads="1"/>
          </p:cNvSpPr>
          <p:nvPr/>
        </p:nvSpPr>
        <p:spPr bwMode="auto">
          <a:xfrm>
            <a:off x="214313" y="4572000"/>
            <a:ext cx="1531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ru-RU" sz="1200" b="1" dirty="0">
                <a:solidFill>
                  <a:schemeClr val="tx1">
                    <a:lumMod val="65000"/>
                    <a:lumOff val="35000"/>
                  </a:schemeClr>
                </a:solidFill>
                <a:latin typeface="Tahoma" pitchFamily="34" charset="0"/>
                <a:ea typeface="Tahoma" pitchFamily="34" charset="0"/>
                <a:cs typeface="Tahoma" pitchFamily="34" charset="0"/>
              </a:rPr>
              <a:t>CAD/CAM </a:t>
            </a:r>
            <a:r>
              <a:rPr lang="ru-RU" altLang="ru-RU" sz="1200" b="1" dirty="0">
                <a:solidFill>
                  <a:schemeClr val="tx1">
                    <a:lumMod val="65000"/>
                    <a:lumOff val="35000"/>
                  </a:schemeClr>
                </a:solidFill>
                <a:latin typeface="Tahoma" pitchFamily="34" charset="0"/>
                <a:ea typeface="Tahoma" pitchFamily="34" charset="0"/>
                <a:cs typeface="Tahoma" pitchFamily="34" charset="0"/>
              </a:rPr>
              <a:t>технологии в стоматологии</a:t>
            </a:r>
          </a:p>
        </p:txBody>
      </p:sp>
      <p:sp>
        <p:nvSpPr>
          <p:cNvPr id="13347" name="TextBox 3"/>
          <p:cNvSpPr txBox="1">
            <a:spLocks noChangeArrowheads="1"/>
          </p:cNvSpPr>
          <p:nvPr/>
        </p:nvSpPr>
        <p:spPr bwMode="auto">
          <a:xfrm>
            <a:off x="0" y="3286125"/>
            <a:ext cx="1595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1200" b="1" dirty="0">
                <a:solidFill>
                  <a:schemeClr val="tx1">
                    <a:lumMod val="65000"/>
                    <a:lumOff val="35000"/>
                  </a:schemeClr>
                </a:solidFill>
                <a:latin typeface="Tahoma" pitchFamily="34" charset="0"/>
                <a:ea typeface="Tahoma" pitchFamily="34" charset="0"/>
                <a:cs typeface="Tahoma" pitchFamily="34" charset="0"/>
              </a:rPr>
              <a:t>Хирургическое лечение заболеваний позвоночника</a:t>
            </a:r>
          </a:p>
        </p:txBody>
      </p:sp>
      <p:sp>
        <p:nvSpPr>
          <p:cNvPr id="13348" name="TextBox 3"/>
          <p:cNvSpPr txBox="1">
            <a:spLocks noChangeArrowheads="1"/>
          </p:cNvSpPr>
          <p:nvPr/>
        </p:nvSpPr>
        <p:spPr bwMode="auto">
          <a:xfrm>
            <a:off x="3214688" y="3173462"/>
            <a:ext cx="24288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ltLang="ru-RU" sz="1050" b="1" dirty="0">
                <a:solidFill>
                  <a:schemeClr val="tx1">
                    <a:lumMod val="65000"/>
                    <a:lumOff val="35000"/>
                  </a:schemeClr>
                </a:solidFill>
                <a:latin typeface="Tahoma" pitchFamily="34" charset="0"/>
                <a:ea typeface="Tahoma" pitchFamily="34" charset="0"/>
                <a:cs typeface="Tahoma" pitchFamily="34" charset="0"/>
              </a:rPr>
              <a:t>Система вентральной стабилизации позвоночника</a:t>
            </a:r>
          </a:p>
        </p:txBody>
      </p:sp>
      <p:sp>
        <p:nvSpPr>
          <p:cNvPr id="13349" name="TextBox 3"/>
          <p:cNvSpPr txBox="1">
            <a:spLocks noChangeArrowheads="1"/>
          </p:cNvSpPr>
          <p:nvPr/>
        </p:nvSpPr>
        <p:spPr bwMode="auto">
          <a:xfrm>
            <a:off x="3214688" y="4786313"/>
            <a:ext cx="2322512"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ru-RU" altLang="ru-RU" sz="1200" b="1" dirty="0">
                <a:solidFill>
                  <a:schemeClr val="tx1">
                    <a:lumMod val="65000"/>
                    <a:lumOff val="35000"/>
                  </a:schemeClr>
                </a:solidFill>
                <a:latin typeface="Tahoma" pitchFamily="34" charset="0"/>
                <a:ea typeface="Tahoma" pitchFamily="34" charset="0"/>
                <a:cs typeface="Tahoma" pitchFamily="34" charset="0"/>
              </a:rPr>
              <a:t>Заготовки керамические диоксида циркония для стоматологических реставраций</a:t>
            </a:r>
          </a:p>
        </p:txBody>
      </p:sp>
      <p:pic>
        <p:nvPicPr>
          <p:cNvPr id="13350" name="Picture 6" descr="D:\Загрузки\images (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2125" y="4929188"/>
            <a:ext cx="12684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2" name="Picture 2" descr="C:\Users\work\Desktop\Новая папка\PicsArt_141152620076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7563" y="2000250"/>
            <a:ext cx="158432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3" name="Picture 2" descr="C:\Users\work\Desktop\Новая папка\IMG_20140924_16061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6313" y="3643313"/>
            <a:ext cx="10922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4" name="Picture 4" descr="C:\Users\work\Desktop\Новая папка\IMG_20140924_16054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75325" y="3268663"/>
            <a:ext cx="1023938"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5" name="Picture 2" descr="C:\Users\work\Desktop\Новая папка\IMG_20140924_16063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0750" y="3643313"/>
            <a:ext cx="9461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56" name="TextBox 3"/>
          <p:cNvSpPr txBox="1">
            <a:spLocks noChangeArrowheads="1"/>
          </p:cNvSpPr>
          <p:nvPr/>
        </p:nvSpPr>
        <p:spPr bwMode="auto">
          <a:xfrm>
            <a:off x="3234439" y="4100602"/>
            <a:ext cx="2159000" cy="4154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altLang="ru-RU" sz="1050" b="1" dirty="0">
                <a:solidFill>
                  <a:schemeClr val="tx1">
                    <a:lumMod val="65000"/>
                    <a:lumOff val="35000"/>
                  </a:schemeClr>
                </a:solidFill>
                <a:latin typeface="Tahoma" pitchFamily="34" charset="0"/>
                <a:ea typeface="Tahoma" pitchFamily="34" charset="0"/>
                <a:cs typeface="Tahoma" pitchFamily="34" charset="0"/>
              </a:rPr>
              <a:t>Инструменты для доставки и установки имплантата</a:t>
            </a:r>
          </a:p>
        </p:txBody>
      </p:sp>
      <p:pic>
        <p:nvPicPr>
          <p:cNvPr id="13357" name="Picture 45" descr="D:\МОИ ДОКУМЕНТЫ\РАЗРАБАТЫВАЕМЫЕ ИЗДЕЛИЯ\ЭНДОФИКСАТОРЫ\К\ФОТО\Фото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57813" y="4071938"/>
            <a:ext cx="16811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58" name="TextBox 51"/>
          <p:cNvSpPr txBox="1">
            <a:spLocks noChangeArrowheads="1"/>
          </p:cNvSpPr>
          <p:nvPr/>
        </p:nvSpPr>
        <p:spPr bwMode="auto">
          <a:xfrm>
            <a:off x="227196" y="5982494"/>
            <a:ext cx="823334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600" dirty="0">
                <a:solidFill>
                  <a:schemeClr val="tx1">
                    <a:lumMod val="65000"/>
                    <a:lumOff val="35000"/>
                  </a:schemeClr>
                </a:solidFill>
                <a:latin typeface="Tahoma" pitchFamily="34" charset="0"/>
                <a:ea typeface="Tahoma" pitchFamily="34" charset="0"/>
                <a:cs typeface="Tahoma" pitchFamily="34" charset="0"/>
              </a:rPr>
              <a:t>Серийное производство:  10 000 комплектов,  компонентов, узлов в год</a:t>
            </a:r>
          </a:p>
          <a:p>
            <a:pPr eaLnBrk="1" hangingPunct="1"/>
            <a:r>
              <a:rPr lang="ru-RU" sz="1600" dirty="0">
                <a:solidFill>
                  <a:schemeClr val="tx1">
                    <a:lumMod val="65000"/>
                    <a:lumOff val="35000"/>
                  </a:schemeClr>
                </a:solidFill>
                <a:latin typeface="Tahoma" pitchFamily="34" charset="0"/>
                <a:ea typeface="Tahoma" pitchFamily="34" charset="0"/>
                <a:cs typeface="Tahoma" pitchFamily="34" charset="0"/>
              </a:rPr>
              <a:t>Запуск производства : </a:t>
            </a:r>
            <a:r>
              <a:rPr lang="ru-RU" sz="1600" dirty="0" smtClean="0">
                <a:solidFill>
                  <a:schemeClr val="tx1">
                    <a:lumMod val="65000"/>
                    <a:lumOff val="35000"/>
                  </a:schemeClr>
                </a:solidFill>
                <a:latin typeface="Tahoma" pitchFamily="34" charset="0"/>
                <a:ea typeface="Tahoma" pitchFamily="34" charset="0"/>
                <a:cs typeface="Tahoma" pitchFamily="34" charset="0"/>
              </a:rPr>
              <a:t>2015 – 2016  </a:t>
            </a:r>
            <a:r>
              <a:rPr lang="ru-RU" sz="1600" dirty="0" err="1" smtClean="0">
                <a:solidFill>
                  <a:schemeClr val="tx1">
                    <a:lumMod val="65000"/>
                    <a:lumOff val="35000"/>
                  </a:schemeClr>
                </a:solidFill>
                <a:latin typeface="Tahoma" pitchFamily="34" charset="0"/>
                <a:ea typeface="Tahoma" pitchFamily="34" charset="0"/>
                <a:cs typeface="Tahoma" pitchFamily="34" charset="0"/>
              </a:rPr>
              <a:t>гг</a:t>
            </a:r>
            <a:endParaRPr lang="ru-RU" sz="1600" dirty="0">
              <a:solidFill>
                <a:schemeClr val="tx1">
                  <a:lumMod val="65000"/>
                  <a:lumOff val="35000"/>
                </a:schemeClr>
              </a:solidFill>
              <a:latin typeface="Tahoma" pitchFamily="34" charset="0"/>
              <a:ea typeface="Tahoma" pitchFamily="34" charset="0"/>
              <a:cs typeface="Tahoma" pitchFamily="34" charset="0"/>
            </a:endParaRPr>
          </a:p>
        </p:txBody>
      </p:sp>
      <p:pic>
        <p:nvPicPr>
          <p:cNvPr id="25" name="Picture 3" descr="C:\Users\work\Desktop\У.И.В\НЭВЗ-КЕРАМИКС\БИОКЕРАМИКА\НЕЙМИНГ\BICER_HIP_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7" y="3224213"/>
            <a:ext cx="1389062"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C:\Users\work\Desktop\У.И.В\НЭВЗ-КЕРАМИКС\БИОКЕРАМИКА\НЕЙМИНГ\BICER_HIP_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4783932"/>
            <a:ext cx="1389062"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Номер слайда 14"/>
          <p:cNvSpPr>
            <a:spLocks noGrp="1"/>
          </p:cNvSpPr>
          <p:nvPr>
            <p:ph type="sldNum" sz="quarter" idx="16"/>
          </p:nvPr>
        </p:nvSpPr>
        <p:spPr bwMode="auto">
          <a:xfrm>
            <a:off x="8459788" y="6410325"/>
            <a:ext cx="504825" cy="288925"/>
          </a:xfrm>
          <a:solidFill>
            <a:schemeClr val="bg1">
              <a:lumMod val="65000"/>
            </a:schemeClr>
          </a:solidFill>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defRPr/>
            </a:pPr>
            <a:fld id="{FA6AF0AF-E8F7-496C-B6B8-C7C008FF0780}" type="slidenum">
              <a:rPr lang="ru-RU" smtClean="0">
                <a:solidFill>
                  <a:schemeClr val="bg1"/>
                </a:solidFill>
                <a:latin typeface="Verdana" pitchFamily="34" charset="0"/>
              </a:rPr>
              <a:pPr eaLnBrk="1" fontAlgn="base" hangingPunct="1">
                <a:spcBef>
                  <a:spcPct val="0"/>
                </a:spcBef>
                <a:spcAft>
                  <a:spcPct val="0"/>
                </a:spcAft>
                <a:defRPr/>
              </a:pPr>
              <a:t>8</a:t>
            </a:fld>
            <a:endParaRPr lang="ru-RU" dirty="0" smtClean="0">
              <a:solidFill>
                <a:schemeClr val="bg1"/>
              </a:solidFill>
              <a:latin typeface="Verdana" pitchFamily="34" charset="0"/>
            </a:endParaRPr>
          </a:p>
        </p:txBody>
      </p:sp>
      <p:sp>
        <p:nvSpPr>
          <p:cNvPr id="28" name="Нижний колонтитул 11"/>
          <p:cNvSpPr>
            <a:spLocks noGrp="1"/>
          </p:cNvSpPr>
          <p:nvPr>
            <p:ph type="ftr" sz="quarter" idx="15"/>
          </p:nvPr>
        </p:nvSpPr>
        <p:spPr bwMode="auto">
          <a:xfrm>
            <a:off x="4932363" y="6373813"/>
            <a:ext cx="35655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ru-RU" dirty="0" smtClean="0">
                <a:solidFill>
                  <a:srgbClr val="898989"/>
                </a:solidFill>
                <a:cs typeface="Arial" charset="0"/>
              </a:rPr>
              <a:t>ОАО "Федеральный центр проектного финансирования"</a:t>
            </a:r>
          </a:p>
        </p:txBody>
      </p:sp>
    </p:spTree>
    <p:extLst>
      <p:ext uri="{BB962C8B-B14F-4D97-AF65-F5344CB8AC3E}">
        <p14:creationId xmlns:p14="http://schemas.microsoft.com/office/powerpoint/2010/main" val="2129976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annon_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938" y="928688"/>
            <a:ext cx="5238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Conetact összeállítás_C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2063" y="857250"/>
            <a:ext cx="514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Прямоугольник 5"/>
          <p:cNvSpPr>
            <a:spLocks noChangeArrowheads="1"/>
          </p:cNvSpPr>
          <p:nvPr/>
        </p:nvSpPr>
        <p:spPr bwMode="auto">
          <a:xfrm>
            <a:off x="5929313" y="928688"/>
            <a:ext cx="3214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hu-HU" sz="1600" b="1" dirty="0">
                <a:solidFill>
                  <a:schemeClr val="tx1">
                    <a:lumMod val="65000"/>
                    <a:lumOff val="35000"/>
                  </a:schemeClr>
                </a:solidFill>
                <a:latin typeface="Tahoma" pitchFamily="34" charset="0"/>
                <a:ea typeface="Tahoma" pitchFamily="34" charset="0"/>
                <a:cs typeface="Tahoma" pitchFamily="34" charset="0"/>
              </a:rPr>
              <a:t>Бесцементный </a:t>
            </a:r>
            <a:r>
              <a:rPr lang="ru-RU" sz="1600" b="1" dirty="0">
                <a:solidFill>
                  <a:schemeClr val="tx1">
                    <a:lumMod val="65000"/>
                    <a:lumOff val="35000"/>
                  </a:schemeClr>
                </a:solidFill>
                <a:latin typeface="Tahoma" pitchFamily="34" charset="0"/>
                <a:ea typeface="Tahoma" pitchFamily="34" charset="0"/>
                <a:cs typeface="Tahoma" pitchFamily="34" charset="0"/>
              </a:rPr>
              <a:t>эндо</a:t>
            </a:r>
            <a:r>
              <a:rPr lang="hu-HU" sz="1600" b="1" dirty="0">
                <a:solidFill>
                  <a:schemeClr val="tx1">
                    <a:lumMod val="65000"/>
                    <a:lumOff val="35000"/>
                  </a:schemeClr>
                </a:solidFill>
                <a:latin typeface="Tahoma" pitchFamily="34" charset="0"/>
                <a:ea typeface="Tahoma" pitchFamily="34" charset="0"/>
                <a:cs typeface="Tahoma" pitchFamily="34" charset="0"/>
              </a:rPr>
              <a:t>протез </a:t>
            </a:r>
            <a:r>
              <a:rPr lang="ru-RU" sz="1600" b="1" dirty="0">
                <a:solidFill>
                  <a:schemeClr val="tx1">
                    <a:lumMod val="65000"/>
                    <a:lumOff val="35000"/>
                  </a:schemeClr>
                </a:solidFill>
                <a:latin typeface="Tahoma" pitchFamily="34" charset="0"/>
                <a:ea typeface="Tahoma" pitchFamily="34" charset="0"/>
                <a:cs typeface="Tahoma" pitchFamily="34" charset="0"/>
              </a:rPr>
              <a:t>ТБС</a:t>
            </a:r>
            <a:endParaRPr lang="ru-RU" sz="1600" dirty="0">
              <a:solidFill>
                <a:schemeClr val="tx1">
                  <a:lumMod val="65000"/>
                  <a:lumOff val="35000"/>
                </a:schemeClr>
              </a:solidFill>
              <a:latin typeface="Tahoma" pitchFamily="34" charset="0"/>
              <a:ea typeface="Tahoma" pitchFamily="34" charset="0"/>
              <a:cs typeface="Tahoma" pitchFamily="34" charset="0"/>
            </a:endParaRPr>
          </a:p>
        </p:txBody>
      </p:sp>
      <p:sp>
        <p:nvSpPr>
          <p:cNvPr id="14341" name="Прямоугольник 6"/>
          <p:cNvSpPr>
            <a:spLocks noChangeArrowheads="1"/>
          </p:cNvSpPr>
          <p:nvPr/>
        </p:nvSpPr>
        <p:spPr bwMode="auto">
          <a:xfrm>
            <a:off x="1357313" y="928688"/>
            <a:ext cx="32146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hu-HU" sz="1600" b="1" dirty="0">
                <a:solidFill>
                  <a:schemeClr val="tx1">
                    <a:lumMod val="65000"/>
                    <a:lumOff val="35000"/>
                  </a:schemeClr>
                </a:solidFill>
                <a:latin typeface="Tahoma" pitchFamily="34" charset="0"/>
                <a:ea typeface="Tahoma" pitchFamily="34" charset="0"/>
                <a:cs typeface="Tahoma" pitchFamily="34" charset="0"/>
              </a:rPr>
              <a:t>Цементный </a:t>
            </a:r>
            <a:r>
              <a:rPr lang="ru-RU" sz="1600" b="1" dirty="0">
                <a:solidFill>
                  <a:schemeClr val="tx1">
                    <a:lumMod val="65000"/>
                    <a:lumOff val="35000"/>
                  </a:schemeClr>
                </a:solidFill>
                <a:latin typeface="Tahoma" pitchFamily="34" charset="0"/>
                <a:ea typeface="Tahoma" pitchFamily="34" charset="0"/>
                <a:cs typeface="Tahoma" pitchFamily="34" charset="0"/>
              </a:rPr>
              <a:t>эндо</a:t>
            </a:r>
            <a:r>
              <a:rPr lang="hu-HU" sz="1600" b="1" dirty="0">
                <a:solidFill>
                  <a:schemeClr val="tx1">
                    <a:lumMod val="65000"/>
                    <a:lumOff val="35000"/>
                  </a:schemeClr>
                </a:solidFill>
                <a:latin typeface="Tahoma" pitchFamily="34" charset="0"/>
                <a:ea typeface="Tahoma" pitchFamily="34" charset="0"/>
                <a:cs typeface="Tahoma" pitchFamily="34" charset="0"/>
              </a:rPr>
              <a:t>протез </a:t>
            </a:r>
            <a:r>
              <a:rPr lang="ru-RU" sz="1600" b="1" dirty="0">
                <a:solidFill>
                  <a:schemeClr val="tx1">
                    <a:lumMod val="65000"/>
                    <a:lumOff val="35000"/>
                  </a:schemeClr>
                </a:solidFill>
                <a:latin typeface="Tahoma" pitchFamily="34" charset="0"/>
                <a:ea typeface="Tahoma" pitchFamily="34" charset="0"/>
                <a:cs typeface="Tahoma" pitchFamily="34" charset="0"/>
              </a:rPr>
              <a:t>ТБС</a:t>
            </a:r>
            <a:endParaRPr lang="ru-RU" sz="1600" dirty="0">
              <a:solidFill>
                <a:schemeClr val="tx1">
                  <a:lumMod val="65000"/>
                  <a:lumOff val="35000"/>
                </a:schemeClr>
              </a:solidFill>
              <a:latin typeface="Tahoma" pitchFamily="34" charset="0"/>
              <a:ea typeface="Tahoma" pitchFamily="34" charset="0"/>
              <a:cs typeface="Tahoma" pitchFamily="34" charset="0"/>
            </a:endParaRPr>
          </a:p>
        </p:txBody>
      </p:sp>
      <p:pic>
        <p:nvPicPr>
          <p:cNvPr id="14342" name="Picture 4" descr="pannon_cl_rev_ful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688" y="2211717"/>
            <a:ext cx="6191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descr="6féle_fü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8221" y="2671763"/>
            <a:ext cx="19240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Прямоугольник 9"/>
          <p:cNvSpPr>
            <a:spLocks noChangeArrowheads="1"/>
          </p:cNvSpPr>
          <p:nvPr/>
        </p:nvSpPr>
        <p:spPr bwMode="auto">
          <a:xfrm>
            <a:off x="3225800" y="2901156"/>
            <a:ext cx="33906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600" b="1" dirty="0">
                <a:solidFill>
                  <a:schemeClr val="tx1">
                    <a:lumMod val="65000"/>
                    <a:lumOff val="35000"/>
                  </a:schemeClr>
                </a:solidFill>
                <a:latin typeface="Tahoma" pitchFamily="34" charset="0"/>
                <a:ea typeface="Tahoma" pitchFamily="34" charset="0"/>
                <a:cs typeface="Tahoma" pitchFamily="34" charset="0"/>
              </a:rPr>
              <a:t>Ревизионный </a:t>
            </a:r>
            <a:r>
              <a:rPr lang="ru-RU" sz="1600" b="1" dirty="0" err="1">
                <a:solidFill>
                  <a:schemeClr val="tx1">
                    <a:lumMod val="65000"/>
                    <a:lumOff val="35000"/>
                  </a:schemeClr>
                </a:solidFill>
                <a:latin typeface="Tahoma" pitchFamily="34" charset="0"/>
                <a:ea typeface="Tahoma" pitchFamily="34" charset="0"/>
                <a:cs typeface="Tahoma" pitchFamily="34" charset="0"/>
              </a:rPr>
              <a:t>эндопротез</a:t>
            </a:r>
            <a:r>
              <a:rPr lang="ru-RU" sz="1600" b="1" dirty="0">
                <a:solidFill>
                  <a:schemeClr val="tx1">
                    <a:lumMod val="65000"/>
                    <a:lumOff val="35000"/>
                  </a:schemeClr>
                </a:solidFill>
                <a:latin typeface="Tahoma" pitchFamily="34" charset="0"/>
                <a:ea typeface="Tahoma" pitchFamily="34" charset="0"/>
                <a:cs typeface="Tahoma" pitchFamily="34" charset="0"/>
              </a:rPr>
              <a:t> ТБС</a:t>
            </a:r>
            <a:endParaRPr lang="ru-RU" sz="1600" dirty="0">
              <a:solidFill>
                <a:schemeClr val="tx1">
                  <a:lumMod val="65000"/>
                  <a:lumOff val="35000"/>
                </a:schemeClr>
              </a:solidFill>
              <a:latin typeface="Tahoma" pitchFamily="34" charset="0"/>
              <a:ea typeface="Tahoma" pitchFamily="34" charset="0"/>
              <a:cs typeface="Tahoma" pitchFamily="34" charset="0"/>
            </a:endParaRPr>
          </a:p>
        </p:txBody>
      </p:sp>
      <p:pic>
        <p:nvPicPr>
          <p:cNvPr id="14345" name="Picture 7" descr="tib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5190" y="3871912"/>
            <a:ext cx="10477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6" descr="tibia_aran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3628" y="3800475"/>
            <a:ext cx="10382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Rectangle 8"/>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14348" name="Rectangle 9"/>
          <p:cNvSpPr>
            <a:spLocks noChangeArrowheads="1"/>
          </p:cNvSpPr>
          <p:nvPr/>
        </p:nvSpPr>
        <p:spPr bwMode="auto">
          <a:xfrm>
            <a:off x="0" y="2085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ru-RU"/>
          </a:p>
        </p:txBody>
      </p:sp>
      <p:pic>
        <p:nvPicPr>
          <p:cNvPr id="14349" name="Picture 11" descr="femu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5720">
            <a:off x="1445190" y="4545012"/>
            <a:ext cx="10382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0" descr="femur_ps_aran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3628" y="4514850"/>
            <a:ext cx="10382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Rectangle 1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14352" name="Rectangle 13"/>
          <p:cNvSpPr>
            <a:spLocks noChangeArrowheads="1"/>
          </p:cNvSpPr>
          <p:nvPr/>
        </p:nvSpPr>
        <p:spPr bwMode="auto">
          <a:xfrm>
            <a:off x="0" y="24669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ru-RU"/>
          </a:p>
        </p:txBody>
      </p:sp>
      <p:pic>
        <p:nvPicPr>
          <p:cNvPr id="14353" name="Picture 15" descr="sanat_swi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74065" y="4014787"/>
            <a:ext cx="1081088"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14" descr="sanat_swing_aran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73940" y="4014787"/>
            <a:ext cx="92392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Rectangle 16"/>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14356" name="Rectangle 17"/>
          <p:cNvSpPr>
            <a:spLocks noChangeArrowheads="1"/>
          </p:cNvSpPr>
          <p:nvPr/>
        </p:nvSpPr>
        <p:spPr bwMode="auto">
          <a:xfrm>
            <a:off x="0" y="5915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ru-RU"/>
          </a:p>
        </p:txBody>
      </p:sp>
      <p:sp>
        <p:nvSpPr>
          <p:cNvPr id="14357" name="Прямоугольник 22"/>
          <p:cNvSpPr>
            <a:spLocks noChangeArrowheads="1"/>
          </p:cNvSpPr>
          <p:nvPr/>
        </p:nvSpPr>
        <p:spPr bwMode="auto">
          <a:xfrm>
            <a:off x="4955152" y="3871912"/>
            <a:ext cx="414337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ru-RU" sz="1600" b="1" dirty="0">
                <a:solidFill>
                  <a:schemeClr val="tx1">
                    <a:lumMod val="65000"/>
                    <a:lumOff val="35000"/>
                  </a:schemeClr>
                </a:solidFill>
                <a:latin typeface="Tahoma" pitchFamily="34" charset="0"/>
                <a:ea typeface="Tahoma" pitchFamily="34" charset="0"/>
                <a:cs typeface="Tahoma" pitchFamily="34" charset="0"/>
              </a:rPr>
              <a:t>Компоненты </a:t>
            </a:r>
            <a:r>
              <a:rPr lang="ru-RU" sz="1600" b="1" dirty="0" err="1">
                <a:solidFill>
                  <a:schemeClr val="tx1">
                    <a:lumMod val="65000"/>
                    <a:lumOff val="35000"/>
                  </a:schemeClr>
                </a:solidFill>
                <a:latin typeface="Tahoma" pitchFamily="34" charset="0"/>
                <a:ea typeface="Tahoma" pitchFamily="34" charset="0"/>
                <a:cs typeface="Tahoma" pitchFamily="34" charset="0"/>
              </a:rPr>
              <a:t>эндопротеза</a:t>
            </a:r>
            <a:r>
              <a:rPr lang="ru-RU" sz="1600" b="1" dirty="0">
                <a:solidFill>
                  <a:schemeClr val="tx1">
                    <a:lumMod val="65000"/>
                    <a:lumOff val="35000"/>
                  </a:schemeClr>
                </a:solidFill>
                <a:latin typeface="Tahoma" pitchFamily="34" charset="0"/>
                <a:ea typeface="Tahoma" pitchFamily="34" charset="0"/>
                <a:cs typeface="Tahoma" pitchFamily="34" charset="0"/>
              </a:rPr>
              <a:t> коленного сустава</a:t>
            </a:r>
          </a:p>
          <a:p>
            <a:pPr algn="just"/>
            <a:r>
              <a:rPr lang="ru-RU" sz="1600" b="1" dirty="0">
                <a:solidFill>
                  <a:schemeClr val="tx1">
                    <a:lumMod val="65000"/>
                    <a:lumOff val="35000"/>
                  </a:schemeClr>
                </a:solidFill>
                <a:latin typeface="Tahoma" pitchFamily="34" charset="0"/>
                <a:ea typeface="Tahoma" pitchFamily="34" charset="0"/>
                <a:cs typeface="Tahoma" pitchFamily="34" charset="0"/>
              </a:rPr>
              <a:t>и комплексная система</a:t>
            </a:r>
          </a:p>
        </p:txBody>
      </p:sp>
      <p:sp>
        <p:nvSpPr>
          <p:cNvPr id="14358" name="Заголовок 1"/>
          <p:cNvSpPr>
            <a:spLocks noGrp="1"/>
          </p:cNvSpPr>
          <p:nvPr>
            <p:ph type="ctrTitle"/>
          </p:nvPr>
        </p:nvSpPr>
        <p:spPr>
          <a:xfrm>
            <a:off x="250825" y="-3175"/>
            <a:ext cx="7561625" cy="335745"/>
          </a:xfrm>
        </p:spPr>
        <p:txBody>
          <a:bodyPr/>
          <a:lstStyle/>
          <a:p>
            <a:r>
              <a:rPr lang="ru-RU" sz="1600" b="1" dirty="0" smtClean="0">
                <a:solidFill>
                  <a:srgbClr val="0070C0"/>
                </a:solidFill>
              </a:rPr>
              <a:t>Продукты готовые к выходу в серийное производство- </a:t>
            </a:r>
            <a:r>
              <a:rPr lang="ru-RU" sz="1600" b="1" dirty="0" err="1" smtClean="0">
                <a:solidFill>
                  <a:srgbClr val="0070C0"/>
                </a:solidFill>
              </a:rPr>
              <a:t>эндопротезы</a:t>
            </a:r>
            <a:r>
              <a:rPr lang="ru-RU" sz="1600" b="1" dirty="0" smtClean="0">
                <a:solidFill>
                  <a:srgbClr val="0070C0"/>
                </a:solidFill>
              </a:rPr>
              <a:t> ТБС и КС на основе метала и полиэтилена</a:t>
            </a:r>
            <a:endParaRPr lang="ru-RU" sz="1600" b="1" dirty="0">
              <a:solidFill>
                <a:srgbClr val="0070C0"/>
              </a:solidFill>
            </a:endParaRPr>
          </a:p>
        </p:txBody>
      </p:sp>
      <p:sp>
        <p:nvSpPr>
          <p:cNvPr id="14359" name="TextBox 25"/>
          <p:cNvSpPr txBox="1">
            <a:spLocks noChangeArrowheads="1"/>
          </p:cNvSpPr>
          <p:nvPr/>
        </p:nvSpPr>
        <p:spPr bwMode="auto">
          <a:xfrm>
            <a:off x="971500" y="5724624"/>
            <a:ext cx="81725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ru-RU" sz="1600" dirty="0">
                <a:solidFill>
                  <a:schemeClr val="tx1">
                    <a:lumMod val="65000"/>
                    <a:lumOff val="35000"/>
                  </a:schemeClr>
                </a:solidFill>
                <a:latin typeface="Tahoma" pitchFamily="34" charset="0"/>
                <a:ea typeface="Tahoma" pitchFamily="34" charset="0"/>
                <a:cs typeface="Tahoma" pitchFamily="34" charset="0"/>
              </a:rPr>
              <a:t>Серийное производство:  15 000 комплектов,  компонентов, узлов в год</a:t>
            </a:r>
          </a:p>
          <a:p>
            <a:pPr eaLnBrk="1" hangingPunct="1"/>
            <a:r>
              <a:rPr lang="ru-RU" sz="1600" dirty="0">
                <a:solidFill>
                  <a:schemeClr val="tx1">
                    <a:lumMod val="65000"/>
                    <a:lumOff val="35000"/>
                  </a:schemeClr>
                </a:solidFill>
                <a:latin typeface="Tahoma" pitchFamily="34" charset="0"/>
                <a:ea typeface="Tahoma" pitchFamily="34" charset="0"/>
                <a:cs typeface="Tahoma" pitchFamily="34" charset="0"/>
              </a:rPr>
              <a:t>Запуск производства : </a:t>
            </a:r>
            <a:r>
              <a:rPr lang="ru-RU" sz="1600" dirty="0" smtClean="0">
                <a:solidFill>
                  <a:schemeClr val="tx1">
                    <a:lumMod val="65000"/>
                    <a:lumOff val="35000"/>
                  </a:schemeClr>
                </a:solidFill>
                <a:latin typeface="Tahoma" pitchFamily="34" charset="0"/>
                <a:ea typeface="Tahoma" pitchFamily="34" charset="0"/>
                <a:cs typeface="Tahoma" pitchFamily="34" charset="0"/>
              </a:rPr>
              <a:t>2016 – 2017 год</a:t>
            </a:r>
            <a:endParaRPr lang="ru-RU" sz="1600" dirty="0">
              <a:solidFill>
                <a:schemeClr val="tx1">
                  <a:lumMod val="65000"/>
                  <a:lumOff val="35000"/>
                </a:schemeClr>
              </a:solidFill>
              <a:latin typeface="Tahoma" pitchFamily="34" charset="0"/>
              <a:ea typeface="Tahoma" pitchFamily="34" charset="0"/>
              <a:cs typeface="Tahoma" pitchFamily="34" charset="0"/>
            </a:endParaRPr>
          </a:p>
        </p:txBody>
      </p:sp>
      <p:sp>
        <p:nvSpPr>
          <p:cNvPr id="24" name="Номер слайда 14"/>
          <p:cNvSpPr>
            <a:spLocks noGrp="1"/>
          </p:cNvSpPr>
          <p:nvPr>
            <p:ph type="sldNum" sz="quarter" idx="16"/>
          </p:nvPr>
        </p:nvSpPr>
        <p:spPr bwMode="auto">
          <a:xfrm>
            <a:off x="8459788" y="6410325"/>
            <a:ext cx="504825" cy="288925"/>
          </a:xfrm>
          <a:solidFill>
            <a:schemeClr val="bg1">
              <a:lumMod val="65000"/>
            </a:schemeClr>
          </a:solidFill>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defRPr/>
            </a:pPr>
            <a:fld id="{FA6AF0AF-E8F7-496C-B6B8-C7C008FF0780}" type="slidenum">
              <a:rPr lang="ru-RU" smtClean="0">
                <a:solidFill>
                  <a:schemeClr val="bg1"/>
                </a:solidFill>
                <a:latin typeface="Verdana" pitchFamily="34" charset="0"/>
              </a:rPr>
              <a:pPr eaLnBrk="1" fontAlgn="base" hangingPunct="1">
                <a:spcBef>
                  <a:spcPct val="0"/>
                </a:spcBef>
                <a:spcAft>
                  <a:spcPct val="0"/>
                </a:spcAft>
                <a:defRPr/>
              </a:pPr>
              <a:t>9</a:t>
            </a:fld>
            <a:endParaRPr lang="ru-RU" dirty="0" smtClean="0">
              <a:solidFill>
                <a:schemeClr val="bg1"/>
              </a:solidFill>
              <a:latin typeface="Verdana" pitchFamily="34" charset="0"/>
            </a:endParaRPr>
          </a:p>
        </p:txBody>
      </p:sp>
      <p:sp>
        <p:nvSpPr>
          <p:cNvPr id="25" name="Нижний колонтитул 11"/>
          <p:cNvSpPr>
            <a:spLocks noGrp="1"/>
          </p:cNvSpPr>
          <p:nvPr>
            <p:ph type="ftr" sz="quarter" idx="15"/>
          </p:nvPr>
        </p:nvSpPr>
        <p:spPr bwMode="auto">
          <a:xfrm>
            <a:off x="4932363" y="6373813"/>
            <a:ext cx="35655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ru-RU" dirty="0" smtClean="0">
                <a:solidFill>
                  <a:srgbClr val="898989"/>
                </a:solidFill>
                <a:cs typeface="Arial" charset="0"/>
              </a:rPr>
              <a:t>ОАО "Федеральный центр проектного финансирования"</a:t>
            </a:r>
          </a:p>
        </p:txBody>
      </p:sp>
      <p:graphicFrame>
        <p:nvGraphicFramePr>
          <p:cNvPr id="26" name="Object 6"/>
          <p:cNvGraphicFramePr>
            <a:graphicFrameLocks noChangeAspect="1"/>
          </p:cNvGraphicFramePr>
          <p:nvPr>
            <p:extLst>
              <p:ext uri="{D42A27DB-BD31-4B8C-83A1-F6EECF244321}">
                <p14:modId xmlns:p14="http://schemas.microsoft.com/office/powerpoint/2010/main" val="3768224064"/>
              </p:ext>
            </p:extLst>
          </p:nvPr>
        </p:nvGraphicFramePr>
        <p:xfrm>
          <a:off x="8388530" y="116540"/>
          <a:ext cx="576133" cy="432113"/>
        </p:xfrm>
        <a:graphic>
          <a:graphicData uri="http://schemas.openxmlformats.org/presentationml/2006/ole">
            <mc:AlternateContent xmlns:mc="http://schemas.openxmlformats.org/markup-compatibility/2006">
              <mc:Choice xmlns:v="urn:schemas-microsoft-com:vml" Requires="v">
                <p:oleObj spid="_x0000_s9236" name="CorelDRAW" r:id="rId14" imgW="5435600" imgH="5435600" progId="CorelDRAW.Graphic.13">
                  <p:embed/>
                </p:oleObj>
              </mc:Choice>
              <mc:Fallback>
                <p:oleObj name="CorelDRAW" r:id="rId14" imgW="5435600" imgH="5435600" progId="CorelDRAW.Graphic.1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88530" y="116540"/>
                        <a:ext cx="576133" cy="43211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7430185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27983</TotalTime>
  <Words>3717</Words>
  <Application>Microsoft Macintosh PowerPoint</Application>
  <PresentationFormat>Экран (4:3)</PresentationFormat>
  <Paragraphs>472</Paragraphs>
  <Slides>26</Slides>
  <Notes>23</Notes>
  <HiddenSlides>0</HiddenSlides>
  <MMClips>0</MMClips>
  <ScaleCrop>false</ScaleCrop>
  <HeadingPairs>
    <vt:vector size="6" baseType="variant">
      <vt:variant>
        <vt:lpstr>Тема</vt:lpstr>
      </vt:variant>
      <vt:variant>
        <vt:i4>2</vt:i4>
      </vt:variant>
      <vt:variant>
        <vt:lpstr>Внедренные серверы OLE</vt:lpstr>
      </vt:variant>
      <vt:variant>
        <vt:i4>3</vt:i4>
      </vt:variant>
      <vt:variant>
        <vt:lpstr>Заголовки слайдов</vt:lpstr>
      </vt:variant>
      <vt:variant>
        <vt:i4>26</vt:i4>
      </vt:variant>
    </vt:vector>
  </HeadingPairs>
  <TitlesOfParts>
    <vt:vector size="31" baseType="lpstr">
      <vt:lpstr>Тема Office</vt:lpstr>
      <vt:lpstr>1_Тема Office</vt:lpstr>
      <vt:lpstr>CorelDRAW</vt:lpstr>
      <vt:lpstr>Visio</vt:lpstr>
      <vt:lpstr>Слайд</vt:lpstr>
      <vt:lpstr>Условия  формирования  проекта «Развитие производственной  инфраструктуры  в сфере травматологии, ортопедии, нейрохирургии и других сферах медицины  путем осуществления  реконструкции   объекта, расположенного  по   адресу: г. Новосибирск,ул. Одоевского, д. 3»</vt:lpstr>
      <vt:lpstr>ННИИТО им. Я.Л. Цивьяна МЗ РФ сегодня</vt:lpstr>
      <vt:lpstr>Презентация PowerPoint</vt:lpstr>
      <vt:lpstr>Презентация PowerPoint</vt:lpstr>
      <vt:lpstr>Инновационные продукты, созданные в НИИТО им. Я.Л. Цивьяна МЗ РФ</vt:lpstr>
      <vt:lpstr>Продукты готовые к выходу в серийное производство – аппаратно – программные комплексы для реабилитации</vt:lpstr>
      <vt:lpstr>Презентация PowerPoint</vt:lpstr>
      <vt:lpstr>Продукты готовые к выходу в серийное производство - биокерамика</vt:lpstr>
      <vt:lpstr>Продукты готовые к выходу в серийное производство- эндопротезы ТБС и КС на основе метала и полиэтилена</vt:lpstr>
      <vt:lpstr>Продукты подготавливаемые  к выходу в серийное производство - биодеградируемые конструкции для сферы травматологии, ортопедии и нейрохирургии</vt:lpstr>
      <vt:lpstr>Презентация PowerPoint</vt:lpstr>
      <vt:lpstr>Резюме Проекта </vt:lpstr>
      <vt:lpstr>Стадии подготовки и реализации Проекта</vt:lpstr>
      <vt:lpstr>Имущественная база для реализации Проекта</vt:lpstr>
      <vt:lpstr>Организационно-правовая модель реализации Проекта</vt:lpstr>
      <vt:lpstr>Концессионное соглашение</vt:lpstr>
      <vt:lpstr>Основные условия концессионного соглашения </vt:lpstr>
      <vt:lpstr>Основные условия концессионного соглашения </vt:lpstr>
      <vt:lpstr>Критерии конкурса</vt:lpstr>
      <vt:lpstr>Варианты реализации Проекта. Реконструкция имеющегося объекта</vt:lpstr>
      <vt:lpstr>Варианты реализации Проекта. Новое строительство</vt:lpstr>
      <vt:lpstr>Презентация PowerPoint</vt:lpstr>
      <vt:lpstr>Презентация PowerPoint</vt:lpstr>
      <vt:lpstr>Презентация PowerPoint</vt:lpstr>
      <vt:lpstr>Социально-экономические эффекты от реализации Проекта</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Mikhail Sadovoy</cp:lastModifiedBy>
  <cp:revision>915</cp:revision>
  <cp:lastPrinted>2014-11-11T09:22:51Z</cp:lastPrinted>
  <dcterms:created xsi:type="dcterms:W3CDTF">2012-03-24T14:26:41Z</dcterms:created>
  <dcterms:modified xsi:type="dcterms:W3CDTF">2015-05-18T05:45:25Z</dcterms:modified>
</cp:coreProperties>
</file>