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9" r:id="rId3"/>
    <p:sldId id="264" r:id="rId4"/>
    <p:sldId id="258" r:id="rId5"/>
    <p:sldId id="259" r:id="rId6"/>
    <p:sldId id="260" r:id="rId7"/>
    <p:sldId id="266" r:id="rId8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>
        <p:scale>
          <a:sx n="118" d="100"/>
          <a:sy n="118" d="100"/>
        </p:scale>
        <p:origin x="-7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2" cy="49712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712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7724B6AE-4F56-4B6D-B775-5808C24E2152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3150" tIns="46575" rIns="93150" bIns="4657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2" cy="49712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7" y="9443662"/>
            <a:ext cx="2951162" cy="49712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8A65BA14-7267-4547-8647-E38FD2050A5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286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BA14-7267-4547-8647-E38FD2050A5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BA14-7267-4547-8647-E38FD2050A56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BA14-7267-4547-8647-E38FD2050A56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BA14-7267-4547-8647-E38FD2050A56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BA14-7267-4547-8647-E38FD2050A56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BA14-7267-4547-8647-E38FD2050A5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16D8-A651-4BBC-BBD0-365D375BA93A}" type="datetimeFigureOut">
              <a:rPr lang="ru-RU" smtClean="0"/>
              <a:pPr/>
              <a:t>11.07.2014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C337-C0A7-420D-B1EB-8A45AF63AD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76544" cy="42878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 rtlCol="0">
            <a:normAutofit/>
          </a:bodyPr>
          <a:lstStyle/>
          <a:p>
            <a:pPr marL="0" indent="0" defTabSz="9572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РОССИЯ 2014</a:t>
            </a:r>
          </a:p>
        </p:txBody>
      </p:sp>
      <p:sp>
        <p:nvSpPr>
          <p:cNvPr id="7174" name="Прямоугольник 4"/>
          <p:cNvSpPr>
            <a:spLocks noChangeArrowheads="1"/>
          </p:cNvSpPr>
          <p:nvPr/>
        </p:nvSpPr>
        <p:spPr bwMode="auto">
          <a:xfrm>
            <a:off x="6743700" y="6215063"/>
            <a:ext cx="1443038" cy="131762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14313" y="2571750"/>
            <a:ext cx="1587" cy="33845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14313" y="3704005"/>
            <a:ext cx="87804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директора Департамента организации медицинской помощи и санаторно-курортного дела Министерства здравоохранения Российской Федерации</a:t>
            </a:r>
            <a:r>
              <a:rPr lang="ru-RU" alt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С.В. ВЫЛЕГЖАНИН</a:t>
            </a:r>
            <a:endParaRPr lang="en-US" alt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491807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7178" name="Rectangle 1"/>
          <p:cNvSpPr>
            <a:spLocks noChangeArrowheads="1"/>
          </p:cNvSpPr>
          <p:nvPr/>
        </p:nvSpPr>
        <p:spPr bwMode="auto">
          <a:xfrm>
            <a:off x="285750" y="2557116"/>
            <a:ext cx="8318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оказания медицинской</a:t>
            </a:r>
          </a:p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помощи гражданам пожилого возраста</a:t>
            </a:r>
          </a:p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Российской Федерации</a:t>
            </a:r>
            <a:endParaRPr lang="ru-RU" alt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авая круглая скобка 61"/>
          <p:cNvSpPr/>
          <p:nvPr/>
        </p:nvSpPr>
        <p:spPr>
          <a:xfrm rot="5400000">
            <a:off x="4896036" y="3176972"/>
            <a:ext cx="144016" cy="4392488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FFFF"/>
                </a:solidFill>
                <a:cs typeface="Times New Roman" pitchFamily="18" charset="0"/>
              </a:rPr>
              <a:t>Модель организации медицинской помощи пожилым гражданам </a:t>
            </a:r>
          </a:p>
          <a:p>
            <a:pPr algn="ctr"/>
            <a:r>
              <a:rPr lang="ru-RU" altLang="ru-RU" sz="2400" b="1" dirty="0" smtClean="0">
                <a:solidFill>
                  <a:srgbClr val="FFFFFF"/>
                </a:solidFill>
                <a:cs typeface="Times New Roman" pitchFamily="18" charset="0"/>
              </a:rPr>
              <a:t>в Российской Федерации</a:t>
            </a:r>
            <a:endParaRPr lang="ru-RU" altLang="ru-RU" sz="24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750" y="0"/>
            <a:ext cx="1631950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Прямоугольник 49"/>
          <p:cNvSpPr>
            <a:spLocks noChangeArrowheads="1"/>
          </p:cNvSpPr>
          <p:nvPr/>
        </p:nvSpPr>
        <p:spPr bwMode="auto">
          <a:xfrm>
            <a:off x="8358188" y="6488113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      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79512" y="2420888"/>
            <a:ext cx="250031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 smtClean="0"/>
              <a:t>Социальные службы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79512" y="908719"/>
            <a:ext cx="2500313" cy="1042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400" dirty="0" smtClean="0">
              <a:solidFill>
                <a:schemeClr val="dk1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</a:rPr>
              <a:t>Орган 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</a:rPr>
              <a:t>государственной власти субъекта РФ  в области социальной защиты</a:t>
            </a:r>
          </a:p>
        </p:txBody>
      </p:sp>
      <p:sp>
        <p:nvSpPr>
          <p:cNvPr id="26672" name="Rectangle 8"/>
          <p:cNvSpPr>
            <a:spLocks noChangeArrowheads="1"/>
          </p:cNvSpPr>
          <p:nvPr/>
        </p:nvSpPr>
        <p:spPr bwMode="auto">
          <a:xfrm>
            <a:off x="6660232" y="2060848"/>
            <a:ext cx="216693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Высшие учебные заведения</a:t>
            </a:r>
          </a:p>
        </p:txBody>
      </p:sp>
      <p:sp>
        <p:nvSpPr>
          <p:cNvPr id="26673" name="Rectangle 8"/>
          <p:cNvSpPr>
            <a:spLocks noChangeArrowheads="1"/>
          </p:cNvSpPr>
          <p:nvPr/>
        </p:nvSpPr>
        <p:spPr bwMode="auto">
          <a:xfrm>
            <a:off x="6660232" y="2420889"/>
            <a:ext cx="216693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Общественные организации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563888" y="908720"/>
            <a:ext cx="2160240" cy="10046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ru-RU" sz="800" dirty="0" smtClean="0"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ru-RU" sz="1400" dirty="0" smtClean="0">
                <a:latin typeface="Times New Roman" pitchFamily="18" charset="0"/>
              </a:rPr>
              <a:t>Орган </a:t>
            </a:r>
            <a:r>
              <a:rPr lang="ru-RU" sz="1400" dirty="0">
                <a:latin typeface="Times New Roman" pitchFamily="18" charset="0"/>
              </a:rPr>
              <a:t>государственной власти субъекта РФ в области здравоохранения</a:t>
            </a:r>
            <a:endParaRPr lang="ru-RU" sz="1400" dirty="0"/>
          </a:p>
        </p:txBody>
      </p:sp>
      <p:sp>
        <p:nvSpPr>
          <p:cNvPr id="26675" name="Text Box 11"/>
          <p:cNvSpPr txBox="1">
            <a:spLocks noChangeArrowheads="1"/>
          </p:cNvSpPr>
          <p:nvPr/>
        </p:nvSpPr>
        <p:spPr bwMode="auto">
          <a:xfrm>
            <a:off x="3563888" y="2204864"/>
            <a:ext cx="2160240" cy="5806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Гериатрический центр субъекта РФ</a:t>
            </a:r>
          </a:p>
        </p:txBody>
      </p:sp>
      <p:cxnSp>
        <p:nvCxnSpPr>
          <p:cNvPr id="26681" name="AutoShape 12"/>
          <p:cNvCxnSpPr>
            <a:cxnSpLocks noChangeShapeType="1"/>
          </p:cNvCxnSpPr>
          <p:nvPr/>
        </p:nvCxnSpPr>
        <p:spPr bwMode="auto">
          <a:xfrm rot="5400000">
            <a:off x="4536852" y="2023988"/>
            <a:ext cx="2143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83" name="AutoShape 13"/>
          <p:cNvCxnSpPr>
            <a:cxnSpLocks noChangeShapeType="1"/>
          </p:cNvCxnSpPr>
          <p:nvPr/>
        </p:nvCxnSpPr>
        <p:spPr bwMode="auto">
          <a:xfrm>
            <a:off x="5857875" y="2428875"/>
            <a:ext cx="5953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84" name="AutoShape 14"/>
          <p:cNvCxnSpPr>
            <a:cxnSpLocks noChangeShapeType="1"/>
          </p:cNvCxnSpPr>
          <p:nvPr/>
        </p:nvCxnSpPr>
        <p:spPr bwMode="auto">
          <a:xfrm>
            <a:off x="5857875" y="1785938"/>
            <a:ext cx="5953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85" name="AutoShape 15"/>
          <p:cNvCxnSpPr>
            <a:cxnSpLocks noChangeShapeType="1"/>
          </p:cNvCxnSpPr>
          <p:nvPr/>
        </p:nvCxnSpPr>
        <p:spPr bwMode="auto">
          <a:xfrm>
            <a:off x="2699792" y="2564904"/>
            <a:ext cx="7920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86" name="AutoShape 16"/>
          <p:cNvCxnSpPr>
            <a:cxnSpLocks noChangeShapeType="1"/>
          </p:cNvCxnSpPr>
          <p:nvPr/>
        </p:nvCxnSpPr>
        <p:spPr bwMode="auto">
          <a:xfrm>
            <a:off x="2732382" y="1393918"/>
            <a:ext cx="720080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5" name="Левая круглая скобка 54"/>
          <p:cNvSpPr/>
          <p:nvPr/>
        </p:nvSpPr>
        <p:spPr>
          <a:xfrm>
            <a:off x="6500813" y="1643063"/>
            <a:ext cx="73025" cy="91440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563888" y="2780928"/>
            <a:ext cx="2160240" cy="2834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Орг.метод.сопровождение</a:t>
            </a:r>
          </a:p>
        </p:txBody>
      </p:sp>
      <p:sp>
        <p:nvSpPr>
          <p:cNvPr id="26696" name="Прямоугольник 49"/>
          <p:cNvSpPr>
            <a:spLocks noChangeArrowheads="1"/>
          </p:cNvSpPr>
          <p:nvPr/>
        </p:nvSpPr>
        <p:spPr bwMode="auto">
          <a:xfrm>
            <a:off x="8316913" y="6500813"/>
            <a:ext cx="827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rgbClr val="000000"/>
                </a:solidFill>
              </a:rPr>
              <a:t>   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660232" y="908720"/>
            <a:ext cx="2160240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научный центр геронтологии и гериатрии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7544" y="3814462"/>
            <a:ext cx="3312368" cy="6946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Гериатрические отделения/койки многопрофильных медицинских организаций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580112" y="3789040"/>
            <a:ext cx="320384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Многопрофильные стационары, в которых отсутствуют специализированные отделения по оказанию гериатрической помощи </a:t>
            </a:r>
          </a:p>
        </p:txBody>
      </p:sp>
      <p:cxnSp>
        <p:nvCxnSpPr>
          <p:cNvPr id="53" name="AutoShape 12"/>
          <p:cNvCxnSpPr>
            <a:cxnSpLocks noChangeShapeType="1"/>
            <a:stCxn id="28" idx="2"/>
            <a:endCxn id="40970" idx="0"/>
          </p:cNvCxnSpPr>
          <p:nvPr/>
        </p:nvCxnSpPr>
        <p:spPr bwMode="auto">
          <a:xfrm>
            <a:off x="1429669" y="1951124"/>
            <a:ext cx="0" cy="4697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1" name="AutoShape 12"/>
          <p:cNvCxnSpPr>
            <a:cxnSpLocks noChangeShapeType="1"/>
          </p:cNvCxnSpPr>
          <p:nvPr/>
        </p:nvCxnSpPr>
        <p:spPr bwMode="auto">
          <a:xfrm flipH="1">
            <a:off x="3275856" y="3068960"/>
            <a:ext cx="360040" cy="72008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AutoShape 12"/>
          <p:cNvCxnSpPr>
            <a:cxnSpLocks noChangeShapeType="1"/>
          </p:cNvCxnSpPr>
          <p:nvPr/>
        </p:nvCxnSpPr>
        <p:spPr bwMode="auto">
          <a:xfrm>
            <a:off x="5652120" y="3068960"/>
            <a:ext cx="504056" cy="720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67" name="Прямоугольник 66"/>
          <p:cNvSpPr/>
          <p:nvPr/>
        </p:nvSpPr>
        <p:spPr>
          <a:xfrm>
            <a:off x="179512" y="4848486"/>
            <a:ext cx="3924436" cy="4320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Гериатрические отделения/кабинеты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поликлиник для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взрослых</a:t>
            </a:r>
          </a:p>
        </p:txBody>
      </p:sp>
      <p:cxnSp>
        <p:nvCxnSpPr>
          <p:cNvPr id="68" name="AutoShape 12"/>
          <p:cNvCxnSpPr>
            <a:cxnSpLocks noChangeShapeType="1"/>
          </p:cNvCxnSpPr>
          <p:nvPr/>
        </p:nvCxnSpPr>
        <p:spPr bwMode="auto">
          <a:xfrm flipH="1">
            <a:off x="3779912" y="3068960"/>
            <a:ext cx="432048" cy="17281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70" name="Прямоугольник 69"/>
          <p:cNvSpPr/>
          <p:nvPr/>
        </p:nvSpPr>
        <p:spPr>
          <a:xfrm>
            <a:off x="5436096" y="4869160"/>
            <a:ext cx="324036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Участковая служба (участковый терапевт, врач общей практики) поликлиники</a:t>
            </a:r>
          </a:p>
        </p:txBody>
      </p:sp>
      <p:cxnSp>
        <p:nvCxnSpPr>
          <p:cNvPr id="71" name="AutoShape 12"/>
          <p:cNvCxnSpPr>
            <a:cxnSpLocks noChangeShapeType="1"/>
          </p:cNvCxnSpPr>
          <p:nvPr/>
        </p:nvCxnSpPr>
        <p:spPr bwMode="auto">
          <a:xfrm>
            <a:off x="4788024" y="5445224"/>
            <a:ext cx="0" cy="3600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2" name="AutoShape 12"/>
          <p:cNvCxnSpPr>
            <a:cxnSpLocks noChangeShapeType="1"/>
          </p:cNvCxnSpPr>
          <p:nvPr/>
        </p:nvCxnSpPr>
        <p:spPr bwMode="auto">
          <a:xfrm>
            <a:off x="5076056" y="3068960"/>
            <a:ext cx="504056" cy="1800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6" name="AutoShape 13"/>
          <p:cNvCxnSpPr>
            <a:cxnSpLocks noChangeShapeType="1"/>
          </p:cNvCxnSpPr>
          <p:nvPr/>
        </p:nvCxnSpPr>
        <p:spPr bwMode="auto">
          <a:xfrm>
            <a:off x="4139952" y="5085184"/>
            <a:ext cx="129614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9" name="AutoShape 13"/>
          <p:cNvCxnSpPr>
            <a:cxnSpLocks noChangeShapeType="1"/>
            <a:endCxn id="52" idx="1"/>
          </p:cNvCxnSpPr>
          <p:nvPr/>
        </p:nvCxnSpPr>
        <p:spPr bwMode="auto">
          <a:xfrm flipV="1">
            <a:off x="4139952" y="4185084"/>
            <a:ext cx="1440160" cy="7560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graphicFrame>
        <p:nvGraphicFramePr>
          <p:cNvPr id="81" name="Таблица 8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3321512"/>
              </p:ext>
            </p:extLst>
          </p:nvPr>
        </p:nvGraphicFramePr>
        <p:xfrm>
          <a:off x="2771800" y="5877272"/>
          <a:ext cx="4104456" cy="77114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52820"/>
                <a:gridCol w="1099408"/>
                <a:gridCol w="1026114"/>
                <a:gridCol w="1026114"/>
              </a:tblGrid>
              <a:tr h="7557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Врачебные амбулаторий</a:t>
                      </a:r>
                    </a:p>
                  </a:txBody>
                  <a:tcPr marL="57711" marR="5771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  <a:defRPr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Офисы врачей общей практики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  <a:defRPr/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711" marR="57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Фельдшерско-акушерские пункты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711" marR="5771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Фельдшерские здравпункты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1" marR="57711" marT="0" marB="0" anchor="ctr"/>
                </a:tc>
              </a:tr>
            </a:tbl>
          </a:graphicData>
        </a:graphic>
      </p:graphicFrame>
      <p:cxnSp>
        <p:nvCxnSpPr>
          <p:cNvPr id="89" name="AutoShape 12"/>
          <p:cNvCxnSpPr>
            <a:cxnSpLocks noChangeShapeType="1"/>
          </p:cNvCxnSpPr>
          <p:nvPr/>
        </p:nvCxnSpPr>
        <p:spPr bwMode="auto">
          <a:xfrm>
            <a:off x="1619672" y="2708920"/>
            <a:ext cx="0" cy="11055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6" name="Прямоугольник 45"/>
          <p:cNvSpPr/>
          <p:nvPr/>
        </p:nvSpPr>
        <p:spPr>
          <a:xfrm>
            <a:off x="7020272" y="5877272"/>
            <a:ext cx="2016224" cy="75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alt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Стационарные учреждения социального обслуживания</a:t>
            </a:r>
          </a:p>
          <a:p>
            <a:pPr>
              <a:defRPr/>
            </a:pPr>
            <a:endParaRPr lang="ru-RU" alt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AutoShape 12"/>
          <p:cNvCxnSpPr>
            <a:cxnSpLocks noChangeShapeType="1"/>
          </p:cNvCxnSpPr>
          <p:nvPr/>
        </p:nvCxnSpPr>
        <p:spPr bwMode="auto">
          <a:xfrm flipH="1">
            <a:off x="7164288" y="4581128"/>
            <a:ext cx="2" cy="2880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5" name="AutoShape 12"/>
          <p:cNvCxnSpPr>
            <a:cxnSpLocks noChangeShapeType="1"/>
          </p:cNvCxnSpPr>
          <p:nvPr/>
        </p:nvCxnSpPr>
        <p:spPr bwMode="auto">
          <a:xfrm>
            <a:off x="7164288" y="5445224"/>
            <a:ext cx="432048" cy="4320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AutoShape 12"/>
          <p:cNvCxnSpPr>
            <a:cxnSpLocks noChangeShapeType="1"/>
          </p:cNvCxnSpPr>
          <p:nvPr/>
        </p:nvCxnSpPr>
        <p:spPr bwMode="auto">
          <a:xfrm>
            <a:off x="323528" y="2744924"/>
            <a:ext cx="0" cy="20522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9" name="Прямоугольник 38"/>
          <p:cNvSpPr/>
          <p:nvPr/>
        </p:nvSpPr>
        <p:spPr>
          <a:xfrm>
            <a:off x="107503" y="5373216"/>
            <a:ext cx="2304256" cy="72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медицинской реабилитации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07503" y="6093296"/>
            <a:ext cx="2304255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паллиативной медицинской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AutoShape 12"/>
          <p:cNvCxnSpPr>
            <a:cxnSpLocks noChangeShapeType="1"/>
          </p:cNvCxnSpPr>
          <p:nvPr/>
        </p:nvCxnSpPr>
        <p:spPr bwMode="auto">
          <a:xfrm flipH="1">
            <a:off x="2411760" y="5445224"/>
            <a:ext cx="360040" cy="4291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4" name="AutoShape 12"/>
          <p:cNvCxnSpPr>
            <a:cxnSpLocks noChangeShapeType="1"/>
          </p:cNvCxnSpPr>
          <p:nvPr/>
        </p:nvCxnSpPr>
        <p:spPr bwMode="auto">
          <a:xfrm flipH="1">
            <a:off x="1979712" y="4509120"/>
            <a:ext cx="2" cy="2880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0" y="76470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836712"/>
            <a:ext cx="4752528" cy="7920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i="1" dirty="0" smtClean="0"/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научный центр геронтологии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гериатрии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2204864"/>
            <a:ext cx="4752528" cy="1008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Гериатрический Центр (гериатрическая больница, госпиталь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ветеранов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войн, многопрофильная медицинская организация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гериатрическим отделением)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71" y="-23394"/>
            <a:ext cx="9144000" cy="811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гериатрической службы в Российской Федерации</a:t>
            </a:r>
            <a:endParaRPr lang="ru-RU" sz="24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5816" y="5445224"/>
            <a:ext cx="4752528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Гериатрические отделения/кабинеты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поликлиник для взрослых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5400000">
            <a:off x="5112060" y="1736812"/>
            <a:ext cx="144016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512" y="836712"/>
            <a:ext cx="2592288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b="1" u="sng" dirty="0" smtClean="0">
              <a:solidFill>
                <a:schemeClr val="bg1"/>
              </a:solidFill>
            </a:endParaRPr>
          </a:p>
          <a:p>
            <a:pPr lvl="0" algn="ctr"/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гериатрической службы</a:t>
            </a:r>
          </a:p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2204864"/>
            <a:ext cx="2664296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b="1" u="sng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гериатрической службы</a:t>
            </a:r>
            <a:r>
              <a: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медицинской помощи пожилым в стационарных условиях </a:t>
            </a:r>
          </a:p>
          <a:p>
            <a:pPr algn="ctr"/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15816" y="4005064"/>
            <a:ext cx="4752528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Гериатрические отделения/койки многопрофильных медицинских организаций</a:t>
            </a:r>
            <a:endParaRPr lang="ru-RU" sz="1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7504" y="4869160"/>
            <a:ext cx="2627784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гериатрической службы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медицинской помощи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пожилым в амбулаторных условиях</a:t>
            </a:r>
          </a:p>
          <a:p>
            <a:pPr algn="ctr"/>
            <a:endParaRPr lang="ru-RU" b="1" u="sng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79512" y="1772816"/>
            <a:ext cx="8784976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915816" y="3212976"/>
            <a:ext cx="4752528" cy="56346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организационно-методическая роль в деятельности гериатрической службы на уровне субъекта </a:t>
            </a:r>
            <a:b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Российской Федерации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7" name="Нашивка 26"/>
          <p:cNvSpPr/>
          <p:nvPr/>
        </p:nvSpPr>
        <p:spPr>
          <a:xfrm rot="5400000">
            <a:off x="5112060" y="1880828"/>
            <a:ext cx="144016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5112060" y="3681028"/>
            <a:ext cx="144016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79512" y="4725144"/>
            <a:ext cx="8784976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5004048" y="4869160"/>
            <a:ext cx="360040" cy="432048"/>
            <a:chOff x="5004048" y="4581128"/>
            <a:chExt cx="360040" cy="432048"/>
          </a:xfrm>
        </p:grpSpPr>
        <p:sp>
          <p:nvSpPr>
            <p:cNvPr id="33" name="Нашивка 32"/>
            <p:cNvSpPr/>
            <p:nvPr/>
          </p:nvSpPr>
          <p:spPr>
            <a:xfrm rot="5400000">
              <a:off x="5112060" y="4473116"/>
              <a:ext cx="144016" cy="36004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5" name="Нашивка 34"/>
            <p:cNvSpPr/>
            <p:nvPr/>
          </p:nvSpPr>
          <p:spPr>
            <a:xfrm rot="5400000">
              <a:off x="5112060" y="4617132"/>
              <a:ext cx="144016" cy="36004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/>
            <p:cNvSpPr/>
            <p:nvPr/>
          </p:nvSpPr>
          <p:spPr>
            <a:xfrm rot="5400000">
              <a:off x="5112060" y="4761148"/>
              <a:ext cx="144016" cy="36004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0" y="76470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44824"/>
            <a:ext cx="9144000" cy="4392488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just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Организационно-методическая деятельность: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 гериатрической службы как единой системы за счет улучшения координации между службами здравоохранения и социальной защиты, а также между различными уровнями системы здравоохранения в их деятельности по оказанию помощи пожилым;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Разработка стандартов оказания медицинской помощи пожилым по нозологиям;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Разработка методов гериатрической оценки пациентов, внедрение ее в практическую деятельность;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Оценка медицинского, социального эффекта и экономической эффективности деятельности гериатрической службы;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Разработка алгоритмов взаимодействия с социальными службами.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деятельность: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Фундаментальные и прикладные исследования в области геронтологии, изучающие механизмы старения и пути продления жизни.</a:t>
            </a:r>
          </a:p>
          <a:p>
            <a:pPr marL="342900" lvl="0" indent="-342900" algn="just">
              <a:buFont typeface="+mj-lt"/>
              <a:buAutoNum type="arabicPeriod"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Лечебно-диагностическая деятельность : 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Разработка и апробация современных моделей оказания гериатрической помощи в стационарных и амбулаторных условиях;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Апробация алгоритмов взаимодействия с социальными органами и первичным звеном здравоохранения;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Апробация современных методов реабилитации у пожилых;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Разработка рациональных систем длительного ухода с целью снижения длительности пребывания в стационарах.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деятельность: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 единой системы подготовки (переподготовки) медицинских кадров, работающих с пожилыми;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Подготовка педагогических кадров для преподавания геронтологии и гериатрии;</a:t>
            </a:r>
          </a:p>
          <a:p>
            <a:pPr marL="800100" lvl="1" indent="-342900" algn="just">
              <a:buFont typeface="Symbol"/>
              <a:buChar char=""/>
              <a:tabLst>
                <a:tab pos="9017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Разработка информационных материалов.</a:t>
            </a: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гериатрической службы в Российской Федерации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уровень гериатрической службы (федеральный)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836712"/>
            <a:ext cx="7992888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Федеральный научный центр геронтологии и гериатрии на базе ГБОУ ВПО «Российский Национальный Исследовательский Медицинский Университет имени </a:t>
            </a:r>
            <a:b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Н.И. Пирогова» Минздрава России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927100" y="6272213"/>
            <a:ext cx="5930900" cy="585787"/>
            <a:chOff x="927100" y="6272213"/>
            <a:chExt cx="5930900" cy="585787"/>
          </a:xfrm>
        </p:grpSpPr>
        <p:pic>
          <p:nvPicPr>
            <p:cNvPr id="10" name="Рисунок 10" descr="logo2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2988" y="6272213"/>
              <a:ext cx="539750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Подзаголовок 2"/>
            <p:cNvSpPr txBox="1">
              <a:spLocks/>
            </p:cNvSpPr>
            <p:nvPr/>
          </p:nvSpPr>
          <p:spPr bwMode="auto">
            <a:xfrm>
              <a:off x="1619250" y="6381750"/>
              <a:ext cx="1657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sz="800" dirty="0">
                  <a:solidFill>
                    <a:srgbClr val="7F7F7F"/>
                  </a:solidFill>
                  <a:latin typeface="Times New Roman" pitchFamily="18" charset="0"/>
                  <a:cs typeface="Times New Roman" pitchFamily="18" charset="0"/>
                </a:rPr>
                <a:t>МИНИСТЕРСТВО ЗДРАВООХРАНЕНИЯ РОССИЙСКОЙ ФЕДЕРАЦИИ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642144" y="6571456"/>
              <a:ext cx="5715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3286125" y="6500813"/>
              <a:ext cx="3571875" cy="35718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786563" y="6286500"/>
              <a:ext cx="71437" cy="571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0" y="76470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356992"/>
            <a:ext cx="9144000" cy="28083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субъектов Российской Федерации по созданию (развитию) 2 уровня гериатрической службы: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сохранение госпиталей ветеранов войн и гериатрических больниц и усиление их  организационно-методической роли в деятельности гериатрической службы на уровне субъекта Российской Федерации;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возложение полномочий по организационно-методической работе на одну из многопрофильных медицинских организаций, имеющую гериатрическое отделение (в случае отсутствия в субъекте гериатрической больницы, госпиталя ветеранов войн)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открытие гериатрических коек/отделений многопрофильных стационаров в зависимости от численности взрослого населения;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профессиональная подготовка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(переподготовки) кадров по специальности «гериатрия».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гериатрической службы в Российской Федерации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уровень гериатрической службы (организация медицинской помощи 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пожилым гражданам в стационарных условиях, уровень субъектов Российской Федерации)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2132856"/>
            <a:ext cx="9144000" cy="105560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Показания к госпитализации: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обострение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возраст-ассоциированного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заболевания и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выраженная зависимость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пациента;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снижение способности к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самообслуживанию, затрудняющая проведение лечебно-диагностических мероприятий амбулаторно или на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профильных отделениях многопрофильных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медицинских организаций общей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сети.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980728"/>
            <a:ext cx="4212976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Гериатрический Центр (гериатрическая больница, госпиталь ветеранов войн,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многопрофильная медицинская организация с гериатрическим отделением</a:t>
            </a:r>
            <a:endParaRPr lang="ru-RU" sz="1400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980728"/>
            <a:ext cx="3888432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Гериатрические отделения/койки многопрофильных медицинских организаций</a:t>
            </a:r>
            <a:endParaRPr lang="ru-RU" sz="1400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927100" y="6272213"/>
            <a:ext cx="5930900" cy="585787"/>
            <a:chOff x="927100" y="6272213"/>
            <a:chExt cx="5930900" cy="585787"/>
          </a:xfrm>
        </p:grpSpPr>
        <p:pic>
          <p:nvPicPr>
            <p:cNvPr id="17" name="Рисунок 10" descr="logo2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2988" y="6272213"/>
              <a:ext cx="539750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Подзаголовок 2"/>
            <p:cNvSpPr txBox="1">
              <a:spLocks/>
            </p:cNvSpPr>
            <p:nvPr/>
          </p:nvSpPr>
          <p:spPr bwMode="auto">
            <a:xfrm>
              <a:off x="1619250" y="6381750"/>
              <a:ext cx="1657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sz="800" dirty="0">
                  <a:solidFill>
                    <a:srgbClr val="7F7F7F"/>
                  </a:solidFill>
                  <a:latin typeface="Times New Roman" pitchFamily="18" charset="0"/>
                  <a:cs typeface="Times New Roman" pitchFamily="18" charset="0"/>
                </a:rPr>
                <a:t>МИНИСТЕРСТВО ЗДРАВООХРАНЕНИЯ РОССИЙСКОЙ ФЕДЕРАЦИИ</a:t>
              </a: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42144" y="6571456"/>
              <a:ext cx="5715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3286125" y="6500813"/>
              <a:ext cx="3571875" cy="35718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786563" y="6286500"/>
              <a:ext cx="71437" cy="571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гериатрической службы в Российской Федерации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уровень гериатрической службы (организация медицинской помощи 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пожилым гражданам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амбулаторных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условиях, уровень субъектов Российской Федерации)</a:t>
            </a:r>
          </a:p>
        </p:txBody>
      </p:sp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0" y="76470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7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1124744"/>
            <a:ext cx="5688632" cy="5040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Гериатрические отделения/кабинеты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поликлиник для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взрослых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1772816"/>
            <a:ext cx="9144000" cy="2553891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Основные задачи: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медицинского патронажа зависимых («хрупких») пациентов, у которых затруднена способность к самообслуживанию;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консультация пациентов старше 60 лет по направлению участковых терапевтов (врачей общей практики);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осмотры пациентов старше 72 лет в рамках диспансеризации с последующим наблюдением 1 раз в 2 года;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осуществление взаимодействия с социальными службами;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и реализация программ реабилитации.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4653136"/>
            <a:ext cx="9144000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субъектов Российской Федерации при создании(развитии) 1 уровня гериатрической службы: </a:t>
            </a:r>
          </a:p>
          <a:p>
            <a:pPr algn="just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сети гериатрических кабинетов (гериатрических отделений) поликлиник в зависимости от численности взрослого населения.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927100" y="6272213"/>
            <a:ext cx="5930900" cy="585787"/>
            <a:chOff x="927100" y="6272213"/>
            <a:chExt cx="5930900" cy="585787"/>
          </a:xfrm>
        </p:grpSpPr>
        <p:pic>
          <p:nvPicPr>
            <p:cNvPr id="12" name="Рисунок 10" descr="logo2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2988" y="6272213"/>
              <a:ext cx="539750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Подзаголовок 2"/>
            <p:cNvSpPr txBox="1">
              <a:spLocks/>
            </p:cNvSpPr>
            <p:nvPr/>
          </p:nvSpPr>
          <p:spPr bwMode="auto">
            <a:xfrm>
              <a:off x="1619250" y="6381750"/>
              <a:ext cx="1657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sz="800" dirty="0">
                  <a:solidFill>
                    <a:srgbClr val="7F7F7F"/>
                  </a:solidFill>
                  <a:latin typeface="Times New Roman" pitchFamily="18" charset="0"/>
                  <a:cs typeface="Times New Roman" pitchFamily="18" charset="0"/>
                </a:rPr>
                <a:t>МИНИСТЕРСТВО ЗДРАВООХРАНЕНИЯ РОССИЙСКОЙ ФЕДЕРАЦИИ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642144" y="6571456"/>
              <a:ext cx="5715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3286125" y="6500813"/>
              <a:ext cx="3571875" cy="35718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786563" y="6286500"/>
              <a:ext cx="71437" cy="571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4644008" y="4653136"/>
            <a:ext cx="0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627784" y="4077072"/>
            <a:ext cx="576064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059832" y="2852936"/>
            <a:ext cx="648072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580112" y="2924944"/>
            <a:ext cx="792088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6084168" y="4077072"/>
            <a:ext cx="720080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0" y="76470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08720"/>
            <a:ext cx="8496944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Органы государственной власти субъектов Российской Федерации в сфере охраны здоровья должны </a:t>
            </a:r>
            <a:r>
              <a:rPr lang="ru-RU" b="1" dirty="0" smtClean="0">
                <a:solidFill>
                  <a:srgbClr val="F60000"/>
                </a:solidFill>
                <a:latin typeface="Times New Roman"/>
                <a:ea typeface="Times New Roman"/>
                <a:cs typeface="Times New Roman"/>
              </a:rPr>
              <a:t>АКТИВНО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выходить с предложениями по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межведомственному взаимодействию.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11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Межведомственное взаимодействие при оказании помощи, не относящейся к социальным услугам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</a:t>
            </a:r>
          </a:p>
        </p:txBody>
      </p:sp>
      <p:sp>
        <p:nvSpPr>
          <p:cNvPr id="10" name="Правильный пятиугольник 9"/>
          <p:cNvSpPr/>
          <p:nvPr/>
        </p:nvSpPr>
        <p:spPr>
          <a:xfrm rot="10800000">
            <a:off x="3131840" y="3284984"/>
            <a:ext cx="3024336" cy="1368152"/>
          </a:xfrm>
          <a:prstGeom prst="pen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5013176"/>
            <a:ext cx="1512168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Юридическая помощь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4725144"/>
            <a:ext cx="1656184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Психологическая помощь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4797152"/>
            <a:ext cx="1584176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Педагогическая помощь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2132856"/>
            <a:ext cx="1440160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Социальная помощь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2060848"/>
            <a:ext cx="2304256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Медицинская помощь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1920" y="357301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СОЦИАЛЬНЫЕ УСЛУГИ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927100" y="6272213"/>
            <a:ext cx="5930900" cy="585787"/>
            <a:chOff x="927100" y="6272213"/>
            <a:chExt cx="5930900" cy="585787"/>
          </a:xfrm>
        </p:grpSpPr>
        <p:pic>
          <p:nvPicPr>
            <p:cNvPr id="23" name="Рисунок 10" descr="logo2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2988" y="6272213"/>
              <a:ext cx="539750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Подзаголовок 2"/>
            <p:cNvSpPr txBox="1">
              <a:spLocks/>
            </p:cNvSpPr>
            <p:nvPr/>
          </p:nvSpPr>
          <p:spPr bwMode="auto">
            <a:xfrm>
              <a:off x="1619250" y="6381750"/>
              <a:ext cx="1657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5782" tIns="47891" rIns="95782" bIns="47891"/>
            <a:lstStyle/>
            <a:p>
              <a:pPr defTabSz="957263"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sz="800" dirty="0">
                  <a:solidFill>
                    <a:srgbClr val="7F7F7F"/>
                  </a:solidFill>
                  <a:latin typeface="Times New Roman" pitchFamily="18" charset="0"/>
                  <a:cs typeface="Times New Roman" pitchFamily="18" charset="0"/>
                </a:rPr>
                <a:t>МИНИСТЕРСТВО ЗДРАВООХРАНЕНИЯ РОССИЙСКОЙ ФЕДЕРАЦИИ</a:t>
              </a: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42144" y="6571456"/>
              <a:ext cx="5715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Прямоугольник 26"/>
            <p:cNvSpPr/>
            <p:nvPr/>
          </p:nvSpPr>
          <p:spPr>
            <a:xfrm>
              <a:off x="3286125" y="6500813"/>
              <a:ext cx="3571875" cy="35718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786563" y="6286500"/>
              <a:ext cx="71437" cy="571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711</Words>
  <Application>Microsoft Office PowerPoint</Application>
  <PresentationFormat>Экран (4:3)</PresentationFormat>
  <Paragraphs>150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SchegolevPE</dc:creator>
  <cp:lastModifiedBy>SchegolevPE</cp:lastModifiedBy>
  <cp:revision>155</cp:revision>
  <cp:lastPrinted>2014-07-03T11:59:30Z</cp:lastPrinted>
  <dcterms:created xsi:type="dcterms:W3CDTF">2014-06-27T06:47:35Z</dcterms:created>
  <dcterms:modified xsi:type="dcterms:W3CDTF">2014-07-11T11:18:26Z</dcterms:modified>
</cp:coreProperties>
</file>