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71" r:id="rId2"/>
    <p:sldId id="372" r:id="rId3"/>
    <p:sldId id="369" r:id="rId4"/>
    <p:sldId id="324" r:id="rId5"/>
    <p:sldId id="313" r:id="rId6"/>
    <p:sldId id="261" r:id="rId7"/>
    <p:sldId id="326" r:id="rId8"/>
    <p:sldId id="327" r:id="rId9"/>
    <p:sldId id="325" r:id="rId10"/>
    <p:sldId id="320" r:id="rId11"/>
    <p:sldId id="312" r:id="rId12"/>
    <p:sldId id="337" r:id="rId13"/>
    <p:sldId id="310" r:id="rId14"/>
    <p:sldId id="314" r:id="rId15"/>
    <p:sldId id="315" r:id="rId16"/>
    <p:sldId id="316" r:id="rId17"/>
    <p:sldId id="317" r:id="rId18"/>
    <p:sldId id="318" r:id="rId19"/>
    <p:sldId id="321" r:id="rId20"/>
    <p:sldId id="323" r:id="rId21"/>
    <p:sldId id="296" r:id="rId22"/>
    <p:sldId id="339" r:id="rId23"/>
    <p:sldId id="263" r:id="rId24"/>
    <p:sldId id="338" r:id="rId25"/>
    <p:sldId id="266" r:id="rId26"/>
    <p:sldId id="286" r:id="rId27"/>
    <p:sldId id="267" r:id="rId28"/>
    <p:sldId id="268" r:id="rId29"/>
    <p:sldId id="287" r:id="rId30"/>
    <p:sldId id="28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61" r:id="rId51"/>
    <p:sldId id="362" r:id="rId52"/>
    <p:sldId id="364" r:id="rId53"/>
    <p:sldId id="365" r:id="rId54"/>
    <p:sldId id="367" r:id="rId55"/>
    <p:sldId id="368" r:id="rId56"/>
    <p:sldId id="307" r:id="rId57"/>
    <p:sldId id="370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FF"/>
    <a:srgbClr val="FF9999"/>
    <a:srgbClr val="0099CC"/>
    <a:srgbClr val="66FF66"/>
    <a:srgbClr val="FFCCFF"/>
    <a:srgbClr val="CC0099"/>
    <a:srgbClr val="210B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05" autoAdjust="0"/>
  </p:normalViewPr>
  <p:slideViewPr>
    <p:cSldViewPr>
      <p:cViewPr varScale="1">
        <p:scale>
          <a:sx n="72" d="100"/>
          <a:sy n="72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Экс курильщики</c:v>
                </c:pt>
              </c:strCache>
            </c:strRef>
          </c:tx>
          <c:dPt>
            <c:idx val="0"/>
            <c:spPr>
              <a:solidFill>
                <a:srgbClr val="33CAFF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Лист1!$A$5:$A$6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Лист1!$B$5:$B$6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</c:ser>
        <c:axId val="28410624"/>
        <c:axId val="28412160"/>
      </c:barChart>
      <c:catAx>
        <c:axId val="28410624"/>
        <c:scaling>
          <c:orientation val="minMax"/>
        </c:scaling>
        <c:axPos val="b"/>
        <c:tickLblPos val="nextTo"/>
        <c:txPr>
          <a:bodyPr/>
          <a:lstStyle/>
          <a:p>
            <a:pPr>
              <a:defRPr sz="3000" b="1" i="0" baseline="0"/>
            </a:pPr>
            <a:endParaRPr lang="ru-RU"/>
          </a:p>
        </c:txPr>
        <c:crossAx val="28412160"/>
        <c:crosses val="autoZero"/>
        <c:auto val="1"/>
        <c:lblAlgn val="ctr"/>
        <c:lblOffset val="100"/>
      </c:catAx>
      <c:valAx>
        <c:axId val="28412160"/>
        <c:scaling>
          <c:orientation val="minMax"/>
        </c:scaling>
        <c:axPos val="l"/>
        <c:majorGridlines/>
        <c:numFmt formatCode="General" sourceLinked="1"/>
        <c:tickLblPos val="nextTo"/>
        <c:crossAx val="2841062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034A1-0C4D-4DDB-A5E0-B5C2A4FA14C3}" type="doc">
      <dgm:prSet loTypeId="urn:microsoft.com/office/officeart/2005/8/layout/matrix1" loCatId="matrix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76B8E5F-6D26-47E5-8F18-D3A915B88A4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ФР и ранняя диагностика ХНЗ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F013D-E94E-43EE-9895-EC514F2AA468}" type="parTrans" cxnId="{9ED148F2-DEAA-4F58-93FA-500B4C253473}">
      <dgm:prSet/>
      <dgm:spPr/>
      <dgm:t>
        <a:bodyPr/>
        <a:lstStyle/>
        <a:p>
          <a:endParaRPr lang="ru-RU"/>
        </a:p>
      </dgm:t>
    </dgm:pt>
    <dgm:pt modelId="{4210362A-DD06-4043-B856-D0360349F2E6}" type="sibTrans" cxnId="{9ED148F2-DEAA-4F58-93FA-500B4C253473}">
      <dgm:prSet/>
      <dgm:spPr/>
      <dgm:t>
        <a:bodyPr/>
        <a:lstStyle/>
        <a:p>
          <a:endParaRPr lang="ru-RU"/>
        </a:p>
      </dgm:t>
    </dgm:pt>
    <dgm:pt modelId="{B674B9E0-FE28-4CFD-9D06-D0D997588214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A6337-E27D-4876-9529-6E2B227051DD}" type="parTrans" cxnId="{CC068140-81AA-4749-B2C3-D4FE6559132A}">
      <dgm:prSet/>
      <dgm:spPr/>
      <dgm:t>
        <a:bodyPr/>
        <a:lstStyle/>
        <a:p>
          <a:endParaRPr lang="ru-RU"/>
        </a:p>
      </dgm:t>
    </dgm:pt>
    <dgm:pt modelId="{8B385CE5-A506-408E-8F95-2A6717D244B8}" type="sibTrans" cxnId="{CC068140-81AA-4749-B2C3-D4FE6559132A}">
      <dgm:prSet/>
      <dgm:spPr/>
      <dgm:t>
        <a:bodyPr/>
        <a:lstStyle/>
        <a:p>
          <a:endParaRPr lang="ru-RU"/>
        </a:p>
      </dgm:t>
    </dgm:pt>
    <dgm:pt modelId="{A6A7F2BD-7869-4785-B43D-92E124DBFD31}">
      <dgm:prSet phldrT="[Текст]" custT="1"/>
      <dgm:spPr>
        <a:solidFill>
          <a:srgbClr val="66FF66"/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Работники ЭМЗ (Барнаул, Екатеринбург, Лианозово), ЗАО «Алтай-витамины»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BC249-C2EE-4C39-B07F-3EF78AA751A4}" type="parTrans" cxnId="{AE710869-B72E-4BC4-916B-F51B9D0F8A18}">
      <dgm:prSet/>
      <dgm:spPr/>
      <dgm:t>
        <a:bodyPr/>
        <a:lstStyle/>
        <a:p>
          <a:endParaRPr lang="ru-RU"/>
        </a:p>
      </dgm:t>
    </dgm:pt>
    <dgm:pt modelId="{661C81A2-DF3F-4F3C-85C1-D2963A0A1206}" type="sibTrans" cxnId="{AE710869-B72E-4BC4-916B-F51B9D0F8A18}">
      <dgm:prSet/>
      <dgm:spPr/>
      <dgm:t>
        <a:bodyPr/>
        <a:lstStyle/>
        <a:p>
          <a:endParaRPr lang="ru-RU"/>
        </a:p>
      </dgm:t>
    </dgm:pt>
    <dgm:pt modelId="{CBEFFD12-E66B-4120-A6F7-B0D1E4BFE007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Сотрудники печатных изданий</a:t>
          </a:r>
          <a:endParaRPr lang="ru-RU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8E26D-ABDC-402C-A7F1-AC489CE9B854}" type="parTrans" cxnId="{4F0329F0-6163-43EA-AA3F-724CE889C182}">
      <dgm:prSet/>
      <dgm:spPr/>
      <dgm:t>
        <a:bodyPr/>
        <a:lstStyle/>
        <a:p>
          <a:endParaRPr lang="ru-RU"/>
        </a:p>
      </dgm:t>
    </dgm:pt>
    <dgm:pt modelId="{C762A986-FE61-4DFE-8EFA-0CC40BD9F2FA}" type="sibTrans" cxnId="{4F0329F0-6163-43EA-AA3F-724CE889C182}">
      <dgm:prSet/>
      <dgm:spPr/>
      <dgm:t>
        <a:bodyPr/>
        <a:lstStyle/>
        <a:p>
          <a:endParaRPr lang="ru-RU"/>
        </a:p>
      </dgm:t>
    </dgm:pt>
    <dgm:pt modelId="{137D9CC7-A8CA-49C3-AB7A-BA5C55B9CAC5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Сотрудники предприятий высоких технологий</a:t>
          </a:r>
          <a:endParaRPr lang="ru-RU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1006A-5AE7-4DB2-BBDB-608A9E4406D4}" type="parTrans" cxnId="{B52C5C78-F78A-4DFD-B9E8-2FE18BCB7859}">
      <dgm:prSet/>
      <dgm:spPr/>
      <dgm:t>
        <a:bodyPr/>
        <a:lstStyle/>
        <a:p>
          <a:endParaRPr lang="ru-RU"/>
        </a:p>
      </dgm:t>
    </dgm:pt>
    <dgm:pt modelId="{D34177BE-9AED-4FBE-BA61-CCA26072ACBE}" type="sibTrans" cxnId="{B52C5C78-F78A-4DFD-B9E8-2FE18BCB7859}">
      <dgm:prSet/>
      <dgm:spPr/>
      <dgm:t>
        <a:bodyPr/>
        <a:lstStyle/>
        <a:p>
          <a:endParaRPr lang="ru-RU"/>
        </a:p>
      </dgm:t>
    </dgm:pt>
    <dgm:pt modelId="{72C59CD1-B905-4EC5-8458-C2AAE97DC9C7}" type="pres">
      <dgm:prSet presAssocID="{072034A1-0C4D-4DDB-A5E0-B5C2A4FA14C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EB372-2C17-4F7C-B0B6-B59DE9B5AEFD}" type="pres">
      <dgm:prSet presAssocID="{072034A1-0C4D-4DDB-A5E0-B5C2A4FA14C3}" presName="matrix" presStyleCnt="0"/>
      <dgm:spPr/>
    </dgm:pt>
    <dgm:pt modelId="{4C0D3F1F-A28E-4894-957A-F2BE5AEEAE6E}" type="pres">
      <dgm:prSet presAssocID="{072034A1-0C4D-4DDB-A5E0-B5C2A4FA14C3}" presName="tile1" presStyleLbl="node1" presStyleIdx="0" presStyleCnt="4"/>
      <dgm:spPr/>
      <dgm:t>
        <a:bodyPr/>
        <a:lstStyle/>
        <a:p>
          <a:endParaRPr lang="ru-RU"/>
        </a:p>
      </dgm:t>
    </dgm:pt>
    <dgm:pt modelId="{14CF9799-F4F0-4801-BDDA-332990B17C08}" type="pres">
      <dgm:prSet presAssocID="{072034A1-0C4D-4DDB-A5E0-B5C2A4FA14C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A63A4-09B0-4B10-82B7-6285C5B3BDA4}" type="pres">
      <dgm:prSet presAssocID="{072034A1-0C4D-4DDB-A5E0-B5C2A4FA14C3}" presName="tile2" presStyleLbl="node1" presStyleIdx="1" presStyleCnt="4"/>
      <dgm:spPr/>
      <dgm:t>
        <a:bodyPr/>
        <a:lstStyle/>
        <a:p>
          <a:endParaRPr lang="ru-RU"/>
        </a:p>
      </dgm:t>
    </dgm:pt>
    <dgm:pt modelId="{67765ADE-8EA3-4B1F-98BA-F3C920C97459}" type="pres">
      <dgm:prSet presAssocID="{072034A1-0C4D-4DDB-A5E0-B5C2A4FA14C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5572-138C-4EB7-A111-0240B2883FF9}" type="pres">
      <dgm:prSet presAssocID="{072034A1-0C4D-4DDB-A5E0-B5C2A4FA14C3}" presName="tile3" presStyleLbl="node1" presStyleIdx="2" presStyleCnt="4" custLinFactNeighborX="-1586" custLinFactNeighborY="0"/>
      <dgm:spPr/>
      <dgm:t>
        <a:bodyPr/>
        <a:lstStyle/>
        <a:p>
          <a:endParaRPr lang="ru-RU"/>
        </a:p>
      </dgm:t>
    </dgm:pt>
    <dgm:pt modelId="{EAA09566-B855-4F81-9E64-2D01E8574B2A}" type="pres">
      <dgm:prSet presAssocID="{072034A1-0C4D-4DDB-A5E0-B5C2A4FA14C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08B95-611B-476D-9E0A-BD00F7265A1D}" type="pres">
      <dgm:prSet presAssocID="{072034A1-0C4D-4DDB-A5E0-B5C2A4FA14C3}" presName="tile4" presStyleLbl="node1" presStyleIdx="3" presStyleCnt="4"/>
      <dgm:spPr/>
      <dgm:t>
        <a:bodyPr/>
        <a:lstStyle/>
        <a:p>
          <a:endParaRPr lang="ru-RU"/>
        </a:p>
      </dgm:t>
    </dgm:pt>
    <dgm:pt modelId="{06C88D2F-E512-4B1B-9BF7-62D295FB20EF}" type="pres">
      <dgm:prSet presAssocID="{072034A1-0C4D-4DDB-A5E0-B5C2A4FA14C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9DA54-4343-46A8-8EEB-A258FCC6B689}" type="pres">
      <dgm:prSet presAssocID="{072034A1-0C4D-4DDB-A5E0-B5C2A4FA14C3}" presName="centerTile" presStyleLbl="fgShp" presStyleIdx="0" presStyleCnt="1" custScaleX="171339" custScaleY="1200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AF354D4-75EF-4CA1-AF28-91FB79568AF3}" type="presOf" srcId="{B674B9E0-FE28-4CFD-9D06-D0D997588214}" destId="{14CF9799-F4F0-4801-BDDA-332990B17C08}" srcOrd="1" destOrd="0" presId="urn:microsoft.com/office/officeart/2005/8/layout/matrix1"/>
    <dgm:cxn modelId="{AE710869-B72E-4BC4-916B-F51B9D0F8A18}" srcId="{176B8E5F-6D26-47E5-8F18-D3A915B88A45}" destId="{A6A7F2BD-7869-4785-B43D-92E124DBFD31}" srcOrd="1" destOrd="0" parTransId="{ABABC249-C2EE-4C39-B07F-3EF78AA751A4}" sibTransId="{661C81A2-DF3F-4F3C-85C1-D2963A0A1206}"/>
    <dgm:cxn modelId="{9ED148F2-DEAA-4F58-93FA-500B4C253473}" srcId="{072034A1-0C4D-4DDB-A5E0-B5C2A4FA14C3}" destId="{176B8E5F-6D26-47E5-8F18-D3A915B88A45}" srcOrd="0" destOrd="0" parTransId="{6B0F013D-E94E-43EE-9895-EC514F2AA468}" sibTransId="{4210362A-DD06-4043-B856-D0360349F2E6}"/>
    <dgm:cxn modelId="{A4387F62-3818-4695-B076-90E53D14388D}" type="presOf" srcId="{CBEFFD12-E66B-4120-A6F7-B0D1E4BFE007}" destId="{EAA09566-B855-4F81-9E64-2D01E8574B2A}" srcOrd="1" destOrd="0" presId="urn:microsoft.com/office/officeart/2005/8/layout/matrix1"/>
    <dgm:cxn modelId="{34A09B93-87CB-40A4-8915-AAE6A41CF6C7}" type="presOf" srcId="{B674B9E0-FE28-4CFD-9D06-D0D997588214}" destId="{4C0D3F1F-A28E-4894-957A-F2BE5AEEAE6E}" srcOrd="0" destOrd="0" presId="urn:microsoft.com/office/officeart/2005/8/layout/matrix1"/>
    <dgm:cxn modelId="{CC068140-81AA-4749-B2C3-D4FE6559132A}" srcId="{176B8E5F-6D26-47E5-8F18-D3A915B88A45}" destId="{B674B9E0-FE28-4CFD-9D06-D0D997588214}" srcOrd="0" destOrd="0" parTransId="{575A6337-E27D-4876-9529-6E2B227051DD}" sibTransId="{8B385CE5-A506-408E-8F95-2A6717D244B8}"/>
    <dgm:cxn modelId="{4C7426B7-0689-491E-9674-DEA25AC7C9DA}" type="presOf" srcId="{CBEFFD12-E66B-4120-A6F7-B0D1E4BFE007}" destId="{1EA15572-138C-4EB7-A111-0240B2883FF9}" srcOrd="0" destOrd="0" presId="urn:microsoft.com/office/officeart/2005/8/layout/matrix1"/>
    <dgm:cxn modelId="{8821E2DA-0458-4393-BCBC-21B758EB0B82}" type="presOf" srcId="{176B8E5F-6D26-47E5-8F18-D3A915B88A45}" destId="{F4E9DA54-4343-46A8-8EEB-A258FCC6B689}" srcOrd="0" destOrd="0" presId="urn:microsoft.com/office/officeart/2005/8/layout/matrix1"/>
    <dgm:cxn modelId="{48A68EC6-D846-4D0D-8050-AFC6DCE8FA23}" type="presOf" srcId="{A6A7F2BD-7869-4785-B43D-92E124DBFD31}" destId="{67765ADE-8EA3-4B1F-98BA-F3C920C97459}" srcOrd="1" destOrd="0" presId="urn:microsoft.com/office/officeart/2005/8/layout/matrix1"/>
    <dgm:cxn modelId="{523BE9B5-5B88-4E90-B04B-44812F58AA35}" type="presOf" srcId="{137D9CC7-A8CA-49C3-AB7A-BA5C55B9CAC5}" destId="{96F08B95-611B-476D-9E0A-BD00F7265A1D}" srcOrd="0" destOrd="0" presId="urn:microsoft.com/office/officeart/2005/8/layout/matrix1"/>
    <dgm:cxn modelId="{0D48C288-D147-42ED-9F27-CB3110CA9DF6}" type="presOf" srcId="{A6A7F2BD-7869-4785-B43D-92E124DBFD31}" destId="{586A63A4-09B0-4B10-82B7-6285C5B3BDA4}" srcOrd="0" destOrd="0" presId="urn:microsoft.com/office/officeart/2005/8/layout/matrix1"/>
    <dgm:cxn modelId="{4F0329F0-6163-43EA-AA3F-724CE889C182}" srcId="{176B8E5F-6D26-47E5-8F18-D3A915B88A45}" destId="{CBEFFD12-E66B-4120-A6F7-B0D1E4BFE007}" srcOrd="2" destOrd="0" parTransId="{B6E8E26D-ABDC-402C-A7F1-AC489CE9B854}" sibTransId="{C762A986-FE61-4DFE-8EFA-0CC40BD9F2FA}"/>
    <dgm:cxn modelId="{5BFC8B1A-A1EF-4146-8CB8-75405F316E1C}" type="presOf" srcId="{072034A1-0C4D-4DDB-A5E0-B5C2A4FA14C3}" destId="{72C59CD1-B905-4EC5-8458-C2AAE97DC9C7}" srcOrd="0" destOrd="0" presId="urn:microsoft.com/office/officeart/2005/8/layout/matrix1"/>
    <dgm:cxn modelId="{B52C5C78-F78A-4DFD-B9E8-2FE18BCB7859}" srcId="{176B8E5F-6D26-47E5-8F18-D3A915B88A45}" destId="{137D9CC7-A8CA-49C3-AB7A-BA5C55B9CAC5}" srcOrd="3" destOrd="0" parTransId="{DF01006A-5AE7-4DB2-BBDB-608A9E4406D4}" sibTransId="{D34177BE-9AED-4FBE-BA61-CCA26072ACBE}"/>
    <dgm:cxn modelId="{E714BA9A-3B41-4CCE-B6BA-F21EE024C3CD}" type="presOf" srcId="{137D9CC7-A8CA-49C3-AB7A-BA5C55B9CAC5}" destId="{06C88D2F-E512-4B1B-9BF7-62D295FB20EF}" srcOrd="1" destOrd="0" presId="urn:microsoft.com/office/officeart/2005/8/layout/matrix1"/>
    <dgm:cxn modelId="{EB34EF70-4F1E-4657-8A25-214DFFAB59E2}" type="presParOf" srcId="{72C59CD1-B905-4EC5-8458-C2AAE97DC9C7}" destId="{389EB372-2C17-4F7C-B0B6-B59DE9B5AEFD}" srcOrd="0" destOrd="0" presId="urn:microsoft.com/office/officeart/2005/8/layout/matrix1"/>
    <dgm:cxn modelId="{4ABD7ACF-D67D-42D4-8300-BBCF18521263}" type="presParOf" srcId="{389EB372-2C17-4F7C-B0B6-B59DE9B5AEFD}" destId="{4C0D3F1F-A28E-4894-957A-F2BE5AEEAE6E}" srcOrd="0" destOrd="0" presId="urn:microsoft.com/office/officeart/2005/8/layout/matrix1"/>
    <dgm:cxn modelId="{4CE3BA31-D4C0-49D1-9867-299546AD7C22}" type="presParOf" srcId="{389EB372-2C17-4F7C-B0B6-B59DE9B5AEFD}" destId="{14CF9799-F4F0-4801-BDDA-332990B17C08}" srcOrd="1" destOrd="0" presId="urn:microsoft.com/office/officeart/2005/8/layout/matrix1"/>
    <dgm:cxn modelId="{284E6681-553E-4AE2-B4B2-C8DE04A32051}" type="presParOf" srcId="{389EB372-2C17-4F7C-B0B6-B59DE9B5AEFD}" destId="{586A63A4-09B0-4B10-82B7-6285C5B3BDA4}" srcOrd="2" destOrd="0" presId="urn:microsoft.com/office/officeart/2005/8/layout/matrix1"/>
    <dgm:cxn modelId="{701B0523-A313-462A-8BAE-7DF9A9342AEE}" type="presParOf" srcId="{389EB372-2C17-4F7C-B0B6-B59DE9B5AEFD}" destId="{67765ADE-8EA3-4B1F-98BA-F3C920C97459}" srcOrd="3" destOrd="0" presId="urn:microsoft.com/office/officeart/2005/8/layout/matrix1"/>
    <dgm:cxn modelId="{C926E25E-D5C4-4B19-83C0-6322617A0C3D}" type="presParOf" srcId="{389EB372-2C17-4F7C-B0B6-B59DE9B5AEFD}" destId="{1EA15572-138C-4EB7-A111-0240B2883FF9}" srcOrd="4" destOrd="0" presId="urn:microsoft.com/office/officeart/2005/8/layout/matrix1"/>
    <dgm:cxn modelId="{A7314489-8A00-4344-9119-142FEB49E817}" type="presParOf" srcId="{389EB372-2C17-4F7C-B0B6-B59DE9B5AEFD}" destId="{EAA09566-B855-4F81-9E64-2D01E8574B2A}" srcOrd="5" destOrd="0" presId="urn:microsoft.com/office/officeart/2005/8/layout/matrix1"/>
    <dgm:cxn modelId="{E8C97A92-28FB-4F03-A08D-C887EB5746BE}" type="presParOf" srcId="{389EB372-2C17-4F7C-B0B6-B59DE9B5AEFD}" destId="{96F08B95-611B-476D-9E0A-BD00F7265A1D}" srcOrd="6" destOrd="0" presId="urn:microsoft.com/office/officeart/2005/8/layout/matrix1"/>
    <dgm:cxn modelId="{47A8EBFB-D0CA-4E8D-9A39-F00124A9B9C7}" type="presParOf" srcId="{389EB372-2C17-4F7C-B0B6-B59DE9B5AEFD}" destId="{06C88D2F-E512-4B1B-9BF7-62D295FB20EF}" srcOrd="7" destOrd="0" presId="urn:microsoft.com/office/officeart/2005/8/layout/matrix1"/>
    <dgm:cxn modelId="{DE5544EB-7438-403B-A2C5-AF4E50F3EA71}" type="presParOf" srcId="{72C59CD1-B905-4EC5-8458-C2AAE97DC9C7}" destId="{F4E9DA54-4343-46A8-8EEB-A258FCC6B68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E0DAF1-6385-421A-9C6A-C3D828734306}" type="doc">
      <dgm:prSet loTypeId="urn:microsoft.com/office/officeart/2005/8/layout/pyramid2" loCatId="list" qsTypeId="urn:microsoft.com/office/officeart/2005/8/quickstyle/simple1#2" qsCatId="simple" csTypeId="urn:microsoft.com/office/officeart/2005/8/colors/accent1_2#2" csCatId="accent1" phldr="1"/>
      <dgm:spPr/>
    </dgm:pt>
    <dgm:pt modelId="{CD48637C-BB52-47C0-9139-D4FBD249CC54}">
      <dgm:prSet phldrT="[Текст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dirty="0" smtClean="0"/>
            <a:t>Жители городов МО</a:t>
          </a:r>
          <a:endParaRPr lang="ru-RU" dirty="0"/>
        </a:p>
      </dgm:t>
    </dgm:pt>
    <dgm:pt modelId="{3007A8C3-4381-4F0F-818C-4A8F0E885EE0}" type="parTrans" cxnId="{E29B64B3-9442-4271-9000-9CC52BB16184}">
      <dgm:prSet/>
      <dgm:spPr/>
      <dgm:t>
        <a:bodyPr/>
        <a:lstStyle/>
        <a:p>
          <a:endParaRPr lang="ru-RU"/>
        </a:p>
      </dgm:t>
    </dgm:pt>
    <dgm:pt modelId="{01C53B89-EC30-4CE2-B44C-6EB8DC0B1A4E}" type="sibTrans" cxnId="{E29B64B3-9442-4271-9000-9CC52BB16184}">
      <dgm:prSet/>
      <dgm:spPr/>
      <dgm:t>
        <a:bodyPr/>
        <a:lstStyle/>
        <a:p>
          <a:endParaRPr lang="ru-RU"/>
        </a:p>
      </dgm:t>
    </dgm:pt>
    <dgm:pt modelId="{4F574280-259E-4C53-88C0-E0A5469324D5}">
      <dgm:prSet phldrT="[Текст]"/>
      <dgm:spPr>
        <a:solidFill>
          <a:srgbClr val="0099CC">
            <a:alpha val="90000"/>
          </a:srgbClr>
        </a:solidFill>
      </dgm:spPr>
      <dgm:t>
        <a:bodyPr/>
        <a:lstStyle/>
        <a:p>
          <a:r>
            <a:rPr lang="ru-RU" dirty="0" smtClean="0"/>
            <a:t>Жители г. Санкт-Петербурга</a:t>
          </a:r>
          <a:endParaRPr lang="ru-RU" dirty="0"/>
        </a:p>
      </dgm:t>
    </dgm:pt>
    <dgm:pt modelId="{2425714E-A67A-4A67-8EB5-F30B65A00242}" type="parTrans" cxnId="{63A48C69-C10E-42D6-8C30-64BF5FAA9F75}">
      <dgm:prSet/>
      <dgm:spPr/>
      <dgm:t>
        <a:bodyPr/>
        <a:lstStyle/>
        <a:p>
          <a:endParaRPr lang="ru-RU"/>
        </a:p>
      </dgm:t>
    </dgm:pt>
    <dgm:pt modelId="{4E1DD0EA-8E80-463F-AA6E-2424FA9D5E63}" type="sibTrans" cxnId="{63A48C69-C10E-42D6-8C30-64BF5FAA9F75}">
      <dgm:prSet/>
      <dgm:spPr/>
      <dgm:t>
        <a:bodyPr/>
        <a:lstStyle/>
        <a:p>
          <a:endParaRPr lang="ru-RU"/>
        </a:p>
      </dgm:t>
    </dgm:pt>
    <dgm:pt modelId="{6D6CE77E-8187-483D-A862-AEE3CF422A67}">
      <dgm:prSet phldrT="[Текст]"/>
      <dgm:spPr>
        <a:solidFill>
          <a:srgbClr val="FF9999">
            <a:alpha val="90000"/>
          </a:srgbClr>
        </a:solidFill>
      </dgm:spPr>
      <dgm:t>
        <a:bodyPr/>
        <a:lstStyle/>
        <a:p>
          <a:r>
            <a:rPr lang="ru-RU" dirty="0" smtClean="0"/>
            <a:t>Жители Ленинградской области</a:t>
          </a:r>
          <a:endParaRPr lang="ru-RU" dirty="0"/>
        </a:p>
      </dgm:t>
    </dgm:pt>
    <dgm:pt modelId="{68A0EF22-6D77-4888-BF1D-7BCB7986212C}" type="parTrans" cxnId="{73CC3A40-7502-456A-8F44-3F320A73E21E}">
      <dgm:prSet/>
      <dgm:spPr/>
      <dgm:t>
        <a:bodyPr/>
        <a:lstStyle/>
        <a:p>
          <a:endParaRPr lang="ru-RU"/>
        </a:p>
      </dgm:t>
    </dgm:pt>
    <dgm:pt modelId="{963478B3-6875-4F96-9C7B-C0FC30545671}" type="sibTrans" cxnId="{73CC3A40-7502-456A-8F44-3F320A73E21E}">
      <dgm:prSet/>
      <dgm:spPr/>
      <dgm:t>
        <a:bodyPr/>
        <a:lstStyle/>
        <a:p>
          <a:endParaRPr lang="ru-RU"/>
        </a:p>
      </dgm:t>
    </dgm:pt>
    <dgm:pt modelId="{8C2FE6CF-CFB9-4F67-9C5C-FB9D10C108B3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ХНЗ и качества жизни больных с ХНЗ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7C7E1-3FD8-4819-88C6-747A935B0871}" type="parTrans" cxnId="{21531493-70E0-4E7D-AC14-C1A1E1B896BE}">
      <dgm:prSet/>
      <dgm:spPr/>
      <dgm:t>
        <a:bodyPr/>
        <a:lstStyle/>
        <a:p>
          <a:endParaRPr lang="ru-RU"/>
        </a:p>
      </dgm:t>
    </dgm:pt>
    <dgm:pt modelId="{B0D278D4-E465-45BB-960F-BDAAA3FD6104}" type="sibTrans" cxnId="{21531493-70E0-4E7D-AC14-C1A1E1B896BE}">
      <dgm:prSet/>
      <dgm:spPr/>
      <dgm:t>
        <a:bodyPr/>
        <a:lstStyle/>
        <a:p>
          <a:endParaRPr lang="ru-RU"/>
        </a:p>
      </dgm:t>
    </dgm:pt>
    <dgm:pt modelId="{A149F275-938D-4021-B8BD-AD1EF7959458}" type="pres">
      <dgm:prSet presAssocID="{A8E0DAF1-6385-421A-9C6A-C3D828734306}" presName="compositeShape" presStyleCnt="0">
        <dgm:presLayoutVars>
          <dgm:dir/>
          <dgm:resizeHandles/>
        </dgm:presLayoutVars>
      </dgm:prSet>
      <dgm:spPr/>
    </dgm:pt>
    <dgm:pt modelId="{67150C6A-09FB-4796-96F4-B146B6964208}" type="pres">
      <dgm:prSet presAssocID="{A8E0DAF1-6385-421A-9C6A-C3D828734306}" presName="pyramid" presStyleLbl="node1" presStyleIdx="0" presStyleCnt="1"/>
      <dgm:spPr/>
    </dgm:pt>
    <dgm:pt modelId="{12D6074B-23E7-4DA1-8C28-94646CCA24DA}" type="pres">
      <dgm:prSet presAssocID="{A8E0DAF1-6385-421A-9C6A-C3D828734306}" presName="theList" presStyleCnt="0"/>
      <dgm:spPr/>
    </dgm:pt>
    <dgm:pt modelId="{F0D192B5-5FDC-4159-B347-41F6DEF84A27}" type="pres">
      <dgm:prSet presAssocID="{8C2FE6CF-CFB9-4F67-9C5C-FB9D10C108B3}" presName="aNode" presStyleLbl="fgAcc1" presStyleIdx="0" presStyleCnt="4" custScaleX="123188" custLinFactY="-17851" custLinFactNeighborX="-958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2FA12-5078-4024-8A3F-FD263715F10D}" type="pres">
      <dgm:prSet presAssocID="{8C2FE6CF-CFB9-4F67-9C5C-FB9D10C108B3}" presName="aSpace" presStyleCnt="0"/>
      <dgm:spPr/>
    </dgm:pt>
    <dgm:pt modelId="{FF9D9DAB-67D2-4547-A6FD-61EB78D4FFB9}" type="pres">
      <dgm:prSet presAssocID="{CD48637C-BB52-47C0-9139-D4FBD249CC54}" presName="aNode" presStyleLbl="fgAcc1" presStyleIdx="1" presStyleCnt="4" custScaleX="120045" custLinFactY="457" custLinFactNeighborX="1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E9A8C-2FE0-47B3-971F-FE0FD3516663}" type="pres">
      <dgm:prSet presAssocID="{CD48637C-BB52-47C0-9139-D4FBD249CC54}" presName="aSpace" presStyleCnt="0"/>
      <dgm:spPr/>
    </dgm:pt>
    <dgm:pt modelId="{EAF6D4EF-F746-4C82-8997-29EA48E8FBCF}" type="pres">
      <dgm:prSet presAssocID="{4F574280-259E-4C53-88C0-E0A5469324D5}" presName="aNode" presStyleLbl="fgAcc1" presStyleIdx="2" presStyleCnt="4" custScaleX="12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61105-84AE-42D0-A5DF-7145A8A9E1DF}" type="pres">
      <dgm:prSet presAssocID="{4F574280-259E-4C53-88C0-E0A5469324D5}" presName="aSpace" presStyleCnt="0"/>
      <dgm:spPr/>
    </dgm:pt>
    <dgm:pt modelId="{98C803D7-ADB0-4FEC-8308-3C2751AF2E20}" type="pres">
      <dgm:prSet presAssocID="{6D6CE77E-8187-483D-A862-AEE3CF422A67}" presName="aNode" presStyleLbl="fgAcc1" presStyleIdx="3" presStyleCnt="4" custScaleX="12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B8889-FD63-4E81-B5FD-FF3AA2642888}" type="pres">
      <dgm:prSet presAssocID="{6D6CE77E-8187-483D-A862-AEE3CF422A67}" presName="aSpace" presStyleCnt="0"/>
      <dgm:spPr/>
    </dgm:pt>
  </dgm:ptLst>
  <dgm:cxnLst>
    <dgm:cxn modelId="{2F9031BC-D423-4593-B73F-D2594E6AF6AB}" type="presOf" srcId="{6D6CE77E-8187-483D-A862-AEE3CF422A67}" destId="{98C803D7-ADB0-4FEC-8308-3C2751AF2E20}" srcOrd="0" destOrd="0" presId="urn:microsoft.com/office/officeart/2005/8/layout/pyramid2"/>
    <dgm:cxn modelId="{73CC3A40-7502-456A-8F44-3F320A73E21E}" srcId="{A8E0DAF1-6385-421A-9C6A-C3D828734306}" destId="{6D6CE77E-8187-483D-A862-AEE3CF422A67}" srcOrd="3" destOrd="0" parTransId="{68A0EF22-6D77-4888-BF1D-7BCB7986212C}" sibTransId="{963478B3-6875-4F96-9C7B-C0FC30545671}"/>
    <dgm:cxn modelId="{63A48C69-C10E-42D6-8C30-64BF5FAA9F75}" srcId="{A8E0DAF1-6385-421A-9C6A-C3D828734306}" destId="{4F574280-259E-4C53-88C0-E0A5469324D5}" srcOrd="2" destOrd="0" parTransId="{2425714E-A67A-4A67-8EB5-F30B65A00242}" sibTransId="{4E1DD0EA-8E80-463F-AA6E-2424FA9D5E63}"/>
    <dgm:cxn modelId="{21531493-70E0-4E7D-AC14-C1A1E1B896BE}" srcId="{A8E0DAF1-6385-421A-9C6A-C3D828734306}" destId="{8C2FE6CF-CFB9-4F67-9C5C-FB9D10C108B3}" srcOrd="0" destOrd="0" parTransId="{AD67C7E1-3FD8-4819-88C6-747A935B0871}" sibTransId="{B0D278D4-E465-45BB-960F-BDAAA3FD6104}"/>
    <dgm:cxn modelId="{38939BA1-AAB1-49C3-8B8D-28C0C59488A3}" type="presOf" srcId="{A8E0DAF1-6385-421A-9C6A-C3D828734306}" destId="{A149F275-938D-4021-B8BD-AD1EF7959458}" srcOrd="0" destOrd="0" presId="urn:microsoft.com/office/officeart/2005/8/layout/pyramid2"/>
    <dgm:cxn modelId="{28647D76-BD13-4A56-9124-A02E539AC0DA}" type="presOf" srcId="{8C2FE6CF-CFB9-4F67-9C5C-FB9D10C108B3}" destId="{F0D192B5-5FDC-4159-B347-41F6DEF84A27}" srcOrd="0" destOrd="0" presId="urn:microsoft.com/office/officeart/2005/8/layout/pyramid2"/>
    <dgm:cxn modelId="{A8440534-97DC-4E8D-8F4B-7AB922C32260}" type="presOf" srcId="{4F574280-259E-4C53-88C0-E0A5469324D5}" destId="{EAF6D4EF-F746-4C82-8997-29EA48E8FBCF}" srcOrd="0" destOrd="0" presId="urn:microsoft.com/office/officeart/2005/8/layout/pyramid2"/>
    <dgm:cxn modelId="{E29B64B3-9442-4271-9000-9CC52BB16184}" srcId="{A8E0DAF1-6385-421A-9C6A-C3D828734306}" destId="{CD48637C-BB52-47C0-9139-D4FBD249CC54}" srcOrd="1" destOrd="0" parTransId="{3007A8C3-4381-4F0F-818C-4A8F0E885EE0}" sibTransId="{01C53B89-EC30-4CE2-B44C-6EB8DC0B1A4E}"/>
    <dgm:cxn modelId="{93F4BB95-66EB-4B66-B5C7-D20E9179121C}" type="presOf" srcId="{CD48637C-BB52-47C0-9139-D4FBD249CC54}" destId="{FF9D9DAB-67D2-4547-A6FD-61EB78D4FFB9}" srcOrd="0" destOrd="0" presId="urn:microsoft.com/office/officeart/2005/8/layout/pyramid2"/>
    <dgm:cxn modelId="{509E3245-A49B-476D-806A-FE20C4C7790A}" type="presParOf" srcId="{A149F275-938D-4021-B8BD-AD1EF7959458}" destId="{67150C6A-09FB-4796-96F4-B146B6964208}" srcOrd="0" destOrd="0" presId="urn:microsoft.com/office/officeart/2005/8/layout/pyramid2"/>
    <dgm:cxn modelId="{194AC3D1-9F04-4D89-BB59-7ADE9B83632A}" type="presParOf" srcId="{A149F275-938D-4021-B8BD-AD1EF7959458}" destId="{12D6074B-23E7-4DA1-8C28-94646CCA24DA}" srcOrd="1" destOrd="0" presId="urn:microsoft.com/office/officeart/2005/8/layout/pyramid2"/>
    <dgm:cxn modelId="{020B024E-4F28-433D-87A0-8F846B4BE2B8}" type="presParOf" srcId="{12D6074B-23E7-4DA1-8C28-94646CCA24DA}" destId="{F0D192B5-5FDC-4159-B347-41F6DEF84A27}" srcOrd="0" destOrd="0" presId="urn:microsoft.com/office/officeart/2005/8/layout/pyramid2"/>
    <dgm:cxn modelId="{78D0FB20-045E-42E9-B5F4-938CA48023EA}" type="presParOf" srcId="{12D6074B-23E7-4DA1-8C28-94646CCA24DA}" destId="{B2E2FA12-5078-4024-8A3F-FD263715F10D}" srcOrd="1" destOrd="0" presId="urn:microsoft.com/office/officeart/2005/8/layout/pyramid2"/>
    <dgm:cxn modelId="{2CBAE35D-4597-4914-953E-CEEFD15A60BC}" type="presParOf" srcId="{12D6074B-23E7-4DA1-8C28-94646CCA24DA}" destId="{FF9D9DAB-67D2-4547-A6FD-61EB78D4FFB9}" srcOrd="2" destOrd="0" presId="urn:microsoft.com/office/officeart/2005/8/layout/pyramid2"/>
    <dgm:cxn modelId="{626BB70C-5C60-45A4-AFFB-55B24A9BD520}" type="presParOf" srcId="{12D6074B-23E7-4DA1-8C28-94646CCA24DA}" destId="{671E9A8C-2FE0-47B3-971F-FE0FD3516663}" srcOrd="3" destOrd="0" presId="urn:microsoft.com/office/officeart/2005/8/layout/pyramid2"/>
    <dgm:cxn modelId="{48EF73E8-75DD-40A2-BD85-DC853179C33D}" type="presParOf" srcId="{12D6074B-23E7-4DA1-8C28-94646CCA24DA}" destId="{EAF6D4EF-F746-4C82-8997-29EA48E8FBCF}" srcOrd="4" destOrd="0" presId="urn:microsoft.com/office/officeart/2005/8/layout/pyramid2"/>
    <dgm:cxn modelId="{87BAE81C-6DEA-4985-990E-B364940511A1}" type="presParOf" srcId="{12D6074B-23E7-4DA1-8C28-94646CCA24DA}" destId="{72361105-84AE-42D0-A5DF-7145A8A9E1DF}" srcOrd="5" destOrd="0" presId="urn:microsoft.com/office/officeart/2005/8/layout/pyramid2"/>
    <dgm:cxn modelId="{FB6F5DAD-2414-4A4E-B1DF-7F02525FDBA6}" type="presParOf" srcId="{12D6074B-23E7-4DA1-8C28-94646CCA24DA}" destId="{98C803D7-ADB0-4FEC-8308-3C2751AF2E20}" srcOrd="6" destOrd="0" presId="urn:microsoft.com/office/officeart/2005/8/layout/pyramid2"/>
    <dgm:cxn modelId="{D7F894B0-DDE7-435F-843E-4FDA9063A742}" type="presParOf" srcId="{12D6074B-23E7-4DA1-8C28-94646CCA24DA}" destId="{DA5B8889-FD63-4E81-B5FD-FF3AA264288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0.18095</cdr:x>
      <cdr:y>0.08333</cdr:y>
    </cdr:from>
    <cdr:to>
      <cdr:x>0.375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9343" y="390028"/>
          <a:ext cx="1564993" cy="690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76%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0.65179</cdr:x>
      <cdr:y>0.43077</cdr:y>
    </cdr:from>
    <cdr:to>
      <cdr:x>0.83929</cdr:x>
      <cdr:y>0.6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6584" y="2016224"/>
          <a:ext cx="15121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tx1"/>
              </a:solidFill>
            </a:rPr>
            <a:t>24%</a:t>
          </a:r>
          <a:endParaRPr lang="ru-RU" sz="3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731AEC-7C06-4BC4-8D16-21281AB24BAE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555F59-F8F3-4EDF-9B47-2CA46EA3C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F906E-E6EC-40BF-9485-41635C8C7E51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689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097DA2-8563-49EE-8CC5-B7B28AA25932}" type="slidenum">
              <a:rPr lang="ru-RU" sz="1200">
                <a:latin typeface="Calibri" pitchFamily="34" charset="0"/>
                <a:ea typeface="ＭＳ Ｐゴシック" pitchFamily="34" charset="-128"/>
              </a:rPr>
              <a:pPr algn="r"/>
              <a:t>19</a:t>
            </a:fld>
            <a:endParaRPr lang="ru-RU" sz="12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20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9F8943-CB2C-46F3-83A6-9A59D5FA2D65}" type="slidenum">
              <a:rPr lang="ru-RU" altLang="en-US" sz="1200"/>
              <a:pPr algn="r"/>
              <a:t>21</a:t>
            </a:fld>
            <a:endParaRPr lang="ru-RU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400" smtClean="0"/>
          </a:p>
        </p:txBody>
      </p:sp>
      <p:sp>
        <p:nvSpPr>
          <p:cNvPr id="1781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036E1D-A977-40CB-8F36-59DD7706850C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26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1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7D8A54-FAD1-48FE-9B1F-729B56E54281}" type="slidenum">
              <a:rPr lang="ru-RU" alt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73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FB88CF-C9BE-41D1-9DBB-4DEC94047402}" type="slidenum">
              <a:rPr lang="ru-RU" altLang="en-US" sz="1200"/>
              <a:pPr algn="r"/>
              <a:t>36</a:t>
            </a:fld>
            <a:endParaRPr lang="ru-RU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67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B21FA1-5C17-4431-9B9D-AFE60CDF301B}" type="slidenum">
              <a:rPr lang="ru-RU" sz="1200"/>
              <a:pPr algn="r"/>
              <a:t>54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2DFE-BAF1-42D0-98F0-9703DB64F989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348B-F757-49D7-A8B2-42BC55432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0A73-D79A-45A5-9A94-A3E142B1420F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E227-F66C-4E50-BF01-71C611EC6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3051-01D5-4179-AAF5-92E5619EB3E8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4909-EF6B-402D-AB4B-3043AF5C3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D987-CAE1-49A2-8B1D-CCBEC78A96C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FB1A-9AFA-45CD-BA71-618D8963C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FD01-F181-4CFC-BA87-B8E508A12D70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C7B3E-9555-4E53-A328-6B4ABF4D4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759F-E5A4-4C5C-859E-D8D7EBED5A02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E0AD-9532-4975-AC3C-4B15FD447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C4D2-9D69-4C62-962B-5B543C2C2EB3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BEDB-D31C-4603-AEF6-1134C125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5000-C69D-4A8A-9F23-4E757E218D67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4A98-CAE0-45D5-A0BE-2E2A23591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E1CB-2870-4360-9D62-C0F923B1E71A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1847-8099-4400-9133-6FD841635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E0A-20E4-4DC5-A420-016DFC62B9B1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90A2-641A-4F2B-9920-1D4CCDF5D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5A3A-3467-45CD-BD16-B8F51172BE5D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8ABF-5B55-4E2F-83F4-115308C6E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1C76-D4DE-4D60-9D24-4D9BCFF63FD2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4C49-1BF1-45E2-8DE6-22EA50A3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0BC5"/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F7911-FAF4-4691-B3AD-ED14F9518476}" type="datetimeFigureOut">
              <a:rPr lang="ru-RU"/>
              <a:pPr>
                <a:defRPr/>
              </a:pPr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F6C97-48DD-44BC-B893-E1466EB4E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http://www.micromedical.co.uk/pulsetrace.co.uk/Images/ri.gif" TargetMode="External"/><Relationship Id="rId3" Type="http://schemas.openxmlformats.org/officeDocument/2006/relationships/image" Target="http://www.micromedical.co.uk/pulsetrace.co.uk/Images/fingerprobe3.jpg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icromedical.co.uk/pulsetrace.co.uk/Images/SI.gif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r>
              <a:rPr lang="ru-RU" sz="4800" smtClean="0">
                <a:latin typeface="Arial" charset="0"/>
              </a:rPr>
              <a:t>Роль терапевтической службы в реализации программы по борьбе с хроническими неинфекционными заболеваниями (ХНЗ</a:t>
            </a:r>
            <a:r>
              <a:rPr lang="ru-RU" smtClean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 descr="thorax_increased_ap_diam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0963"/>
            <a:ext cx="8856663" cy="66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803275"/>
            <a:ext cx="7273925" cy="553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23913" y="2343150"/>
            <a:ext cx="7894637" cy="3806825"/>
          </a:xfrm>
          <a:prstGeom prst="rect">
            <a:avLst/>
          </a:prstGeom>
          <a:gradFill rotWithShape="0">
            <a:gsLst>
              <a:gs pos="0">
                <a:srgbClr val="0097A8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88" y="357188"/>
            <a:ext cx="7786687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79319"/>
                </a:solidFill>
                <a:latin typeface="Tahoma" charset="0"/>
              </a:rPr>
              <a:t>Changes of mortality in USA </a:t>
            </a:r>
            <a:r>
              <a:rPr lang="ru-RU" sz="4000" dirty="0">
                <a:solidFill>
                  <a:srgbClr val="F79319"/>
                </a:solidFill>
                <a:latin typeface="Tahoma" charset="0"/>
              </a:rPr>
              <a:t>(</a:t>
            </a:r>
            <a:r>
              <a:rPr lang="en-US" sz="4000" dirty="0">
                <a:solidFill>
                  <a:srgbClr val="F79319"/>
                </a:solidFill>
                <a:latin typeface="Tahoma" charset="0"/>
              </a:rPr>
              <a:t>1965-1998</a:t>
            </a:r>
            <a:r>
              <a:rPr lang="ru-RU" sz="4000" dirty="0">
                <a:solidFill>
                  <a:srgbClr val="F79319"/>
                </a:solidFill>
                <a:latin typeface="Tahoma" charset="0"/>
              </a:rPr>
              <a:t>)</a:t>
            </a:r>
            <a:endParaRPr lang="en-US" sz="4000" dirty="0">
              <a:solidFill>
                <a:srgbClr val="F79319"/>
              </a:solidFill>
              <a:latin typeface="Tahoma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15950" y="5991225"/>
            <a:ext cx="1270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0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25450" y="5387975"/>
            <a:ext cx="3175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0.5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25450" y="4733925"/>
            <a:ext cx="3175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1.0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25450" y="4105275"/>
            <a:ext cx="3175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1.5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25450" y="3476625"/>
            <a:ext cx="3175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2.0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425450" y="2847975"/>
            <a:ext cx="3175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2.5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25450" y="2219325"/>
            <a:ext cx="317500" cy="2746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Arial"/>
                <a:cs typeface="+mn-cs"/>
              </a:rPr>
              <a:t>3.0</a:t>
            </a: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23913" y="2282825"/>
          <a:ext cx="7988300" cy="3941763"/>
        </p:xfrm>
        <a:graphic>
          <a:graphicData uri="http://schemas.openxmlformats.org/presentationml/2006/ole">
            <p:oleObj spid="_x0000_s54274" name="Chart" r:id="rId4" imgW="6075000" imgH="4063320" progId="MSGraph.Chart.8">
              <p:embed/>
            </p:oleObj>
          </a:graphicData>
        </a:graphic>
      </p:graphicFrame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847725" y="6232525"/>
            <a:ext cx="1354138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/>
                <a:cs typeface="+mn-cs"/>
              </a:rPr>
              <a:t>1965 - 1998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3638" y="6232525"/>
            <a:ext cx="1354137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/>
                <a:cs typeface="+mn-cs"/>
              </a:rPr>
              <a:t>1965 - 1998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008438" y="6232525"/>
            <a:ext cx="1354137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/>
                <a:cs typeface="+mn-cs"/>
              </a:rPr>
              <a:t>1965 - 1998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5583238" y="6232525"/>
            <a:ext cx="1354137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/>
                <a:cs typeface="+mn-cs"/>
              </a:rPr>
              <a:t>1965 - 1998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159625" y="6232525"/>
            <a:ext cx="1354138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/>
                <a:cs typeface="+mn-cs"/>
              </a:rPr>
              <a:t>1965 - 1998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1317625" y="5792788"/>
            <a:ext cx="649288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CF004"/>
                </a:solidFill>
                <a:latin typeface="+mn-lt"/>
                <a:cs typeface="+mn-cs"/>
              </a:rPr>
              <a:t>–59%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884488" y="5792788"/>
            <a:ext cx="649287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CF004"/>
                </a:solidFill>
                <a:latin typeface="+mn-lt"/>
                <a:cs typeface="+mn-cs"/>
              </a:rPr>
              <a:t>–64%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451350" y="5792788"/>
            <a:ext cx="649288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CF004"/>
                </a:solidFill>
                <a:latin typeface="+mn-lt"/>
                <a:cs typeface="+mn-cs"/>
              </a:rPr>
              <a:t>–35%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946775" y="5792788"/>
            <a:ext cx="796925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CF004"/>
                </a:solidFill>
                <a:latin typeface="Arial"/>
                <a:cs typeface="+mn-cs"/>
              </a:rPr>
              <a:t>+163%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7654925" y="5792788"/>
            <a:ext cx="508000" cy="304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CF004"/>
                </a:solidFill>
                <a:latin typeface="+mn-lt"/>
                <a:cs typeface="+mn-cs"/>
              </a:rPr>
              <a:t>–7%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1368425" y="2497138"/>
            <a:ext cx="555625" cy="2825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A5FF4B"/>
                </a:solidFill>
                <a:ea typeface="Arial" charset="0"/>
              </a:rPr>
              <a:t>CHD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2813050" y="2497138"/>
            <a:ext cx="796925" cy="3079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A5FF4B"/>
                </a:solidFill>
                <a:ea typeface="Arial" charset="0"/>
              </a:rPr>
              <a:t>Stroke</a:t>
            </a: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189413" y="2497138"/>
            <a:ext cx="1295400" cy="3079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A5FF4B"/>
                </a:solidFill>
                <a:ea typeface="Arial" charset="0"/>
              </a:rPr>
              <a:t>Other CVD</a:t>
            </a: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5972175" y="2497138"/>
            <a:ext cx="741363" cy="3079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A5FF4B"/>
                </a:solidFill>
                <a:ea typeface="Arial" charset="0"/>
              </a:rPr>
              <a:t>COPD</a:t>
            </a: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7567613" y="2497138"/>
            <a:ext cx="692150" cy="2825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A5FF4B"/>
                </a:solidFill>
                <a:ea typeface="Arial" charset="0"/>
              </a:rPr>
              <a:t>Other</a:t>
            </a:r>
          </a:p>
        </p:txBody>
      </p:sp>
      <p:sp>
        <p:nvSpPr>
          <p:cNvPr id="24602" name="Text Box 28"/>
          <p:cNvSpPr txBox="1">
            <a:spLocks noChangeArrowheads="1"/>
          </p:cNvSpPr>
          <p:nvPr/>
        </p:nvSpPr>
        <p:spPr bwMode="auto">
          <a:xfrm>
            <a:off x="5376863" y="6546850"/>
            <a:ext cx="3767137" cy="3667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Verdana" pitchFamily="34" charset="0"/>
                <a:cs typeface="+mn-cs"/>
              </a:rPr>
              <a:t>  NHLBI/NIH/DHHS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8" descr="russia-3.gif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800100"/>
            <a:ext cx="91440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9"/>
          <p:cNvSpPr/>
          <p:nvPr/>
        </p:nvSpPr>
        <p:spPr bwMode="auto">
          <a:xfrm>
            <a:off x="542544" y="1030349"/>
            <a:ext cx="2173277" cy="676486"/>
          </a:xfrm>
          <a:prstGeom prst="wedgeRectCallout">
            <a:avLst>
              <a:gd name="adj1" fmla="val -29864"/>
              <a:gd name="adj2" fmla="val 3257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SAINT PETERSBURG</a:t>
            </a:r>
          </a:p>
        </p:txBody>
      </p:sp>
      <p:sp>
        <p:nvSpPr>
          <p:cNvPr id="4" name="Rectangular Callout 10"/>
          <p:cNvSpPr/>
          <p:nvPr/>
        </p:nvSpPr>
        <p:spPr bwMode="auto">
          <a:xfrm>
            <a:off x="541867" y="5310122"/>
            <a:ext cx="1133459" cy="676486"/>
          </a:xfrm>
          <a:prstGeom prst="wedgeRectCallout">
            <a:avLst>
              <a:gd name="adj1" fmla="val -1136"/>
              <a:gd name="adj2" fmla="val -13198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SARATOV</a:t>
            </a:r>
          </a:p>
        </p:txBody>
      </p:sp>
      <p:sp>
        <p:nvSpPr>
          <p:cNvPr id="5" name="Rectangular Callout 12"/>
          <p:cNvSpPr/>
          <p:nvPr/>
        </p:nvSpPr>
        <p:spPr bwMode="auto">
          <a:xfrm>
            <a:off x="3836" y="3289375"/>
            <a:ext cx="2067070" cy="592346"/>
          </a:xfrm>
          <a:prstGeom prst="wedgeRectCallout">
            <a:avLst>
              <a:gd name="adj1" fmla="val -33022"/>
              <a:gd name="adj2" fmla="val 25499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ROSTOV-ON-DON</a:t>
            </a:r>
          </a:p>
        </p:txBody>
      </p:sp>
      <p:sp>
        <p:nvSpPr>
          <p:cNvPr id="6" name="Rectangular Callout 13"/>
          <p:cNvSpPr/>
          <p:nvPr/>
        </p:nvSpPr>
        <p:spPr bwMode="auto">
          <a:xfrm>
            <a:off x="2437975" y="3633722"/>
            <a:ext cx="1533407" cy="673120"/>
          </a:xfrm>
          <a:prstGeom prst="wedgeRectCallout">
            <a:avLst>
              <a:gd name="adj1" fmla="val -122667"/>
              <a:gd name="adj2" fmla="val 444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n. NOVGOROD</a:t>
            </a:r>
          </a:p>
        </p:txBody>
      </p:sp>
      <p:sp>
        <p:nvSpPr>
          <p:cNvPr id="7" name="Rectangular Callout 14"/>
          <p:cNvSpPr/>
          <p:nvPr/>
        </p:nvSpPr>
        <p:spPr bwMode="auto">
          <a:xfrm>
            <a:off x="4064474" y="3706874"/>
            <a:ext cx="1659183" cy="676486"/>
          </a:xfrm>
          <a:prstGeom prst="wedgeRectCallout">
            <a:avLst>
              <a:gd name="adj1" fmla="val -41327"/>
              <a:gd name="adj2" fmla="val 2049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kRASNOYARSK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8" name="Rectangular Callout 15"/>
          <p:cNvSpPr/>
          <p:nvPr/>
        </p:nvSpPr>
        <p:spPr bwMode="auto">
          <a:xfrm>
            <a:off x="4064102" y="5992874"/>
            <a:ext cx="1267201" cy="676486"/>
          </a:xfrm>
          <a:prstGeom prst="wedgeRectCallout">
            <a:avLst>
              <a:gd name="adj1" fmla="val -74820"/>
              <a:gd name="adj2" fmla="val -14329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kemerovo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9" name="Rectangular Callout 16"/>
          <p:cNvSpPr/>
          <p:nvPr/>
        </p:nvSpPr>
        <p:spPr bwMode="auto">
          <a:xfrm>
            <a:off x="5960189" y="3478274"/>
            <a:ext cx="2068011" cy="676486"/>
          </a:xfrm>
          <a:prstGeom prst="wedgeRectCallout">
            <a:avLst>
              <a:gd name="adj1" fmla="val -19671"/>
              <a:gd name="adj2" fmla="val 234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bLAGOVESCHENSK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Rectangular Callout 14"/>
          <p:cNvSpPr/>
          <p:nvPr/>
        </p:nvSpPr>
        <p:spPr bwMode="auto">
          <a:xfrm>
            <a:off x="2349795" y="4319522"/>
            <a:ext cx="1534144" cy="676486"/>
          </a:xfrm>
          <a:prstGeom prst="wedgeRectCallout">
            <a:avLst>
              <a:gd name="adj1" fmla="val -113314"/>
              <a:gd name="adj2" fmla="val 349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CHAPAEVSK</a:t>
            </a:r>
          </a:p>
        </p:txBody>
      </p:sp>
      <p:sp>
        <p:nvSpPr>
          <p:cNvPr id="11" name="Rectangular Callout 13"/>
          <p:cNvSpPr/>
          <p:nvPr/>
        </p:nvSpPr>
        <p:spPr bwMode="auto">
          <a:xfrm>
            <a:off x="2102814" y="2679775"/>
            <a:ext cx="1533378" cy="673120"/>
          </a:xfrm>
          <a:prstGeom prst="wedgeRectCallout">
            <a:avLst>
              <a:gd name="adj1" fmla="val -87664"/>
              <a:gd name="adj2" fmla="val 2532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KAZAN</a:t>
            </a:r>
          </a:p>
        </p:txBody>
      </p:sp>
      <p:sp>
        <p:nvSpPr>
          <p:cNvPr id="12" name="Rectangular Callout 14"/>
          <p:cNvSpPr/>
          <p:nvPr/>
        </p:nvSpPr>
        <p:spPr bwMode="auto">
          <a:xfrm>
            <a:off x="4708161" y="4489434"/>
            <a:ext cx="1532468" cy="676486"/>
          </a:xfrm>
          <a:prstGeom prst="wedgeRectCallout">
            <a:avLst>
              <a:gd name="adj1" fmla="val -18212"/>
              <a:gd name="adj2" fmla="val 15206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Ulan-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ude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2075" y="115888"/>
            <a:ext cx="5870575" cy="5857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Cities Participating in the Project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7013" y="682625"/>
            <a:ext cx="6356350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/>
          <p:cNvSpPr txBox="1">
            <a:spLocks noChangeArrowheads="1"/>
          </p:cNvSpPr>
          <p:nvPr/>
        </p:nvSpPr>
        <p:spPr bwMode="auto">
          <a:xfrm>
            <a:off x="30163" y="46038"/>
            <a:ext cx="339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00"/>
                </a:solidFill>
              </a:rPr>
              <a:t>Project Milestones</a:t>
            </a:r>
            <a:endParaRPr lang="ru-RU" sz="3200" b="1">
              <a:solidFill>
                <a:srgbClr val="FFFF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5575" y="601663"/>
            <a:ext cx="3548063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3930650" y="692150"/>
            <a:ext cx="467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400" b="1">
                <a:solidFill>
                  <a:srgbClr val="FFFFFF"/>
                </a:solidFill>
              </a:rPr>
              <a:t>III Parts of the Project in Russia</a:t>
            </a:r>
            <a:endParaRPr lang="ru-RU" sz="2400" b="1">
              <a:solidFill>
                <a:srgbClr val="FFFF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6040" y="-603250"/>
            <a:ext cx="8833151" cy="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099458" y="836712"/>
            <a:ext cx="1" cy="2841178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787831" y="1628800"/>
            <a:ext cx="1" cy="2303475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69088" y="2204864"/>
            <a:ext cx="0" cy="194477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Box 15"/>
          <p:cNvSpPr txBox="1">
            <a:spLocks noChangeArrowheads="1"/>
          </p:cNvSpPr>
          <p:nvPr/>
        </p:nvSpPr>
        <p:spPr bwMode="auto">
          <a:xfrm>
            <a:off x="0" y="1203325"/>
            <a:ext cx="31003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FF00"/>
                </a:solidFill>
              </a:rPr>
              <a:t>Epidemiological part,</a:t>
            </a:r>
          </a:p>
          <a:p>
            <a:pPr algn="ctr">
              <a:defRPr/>
            </a:pPr>
            <a:r>
              <a:rPr lang="en-US" b="1">
                <a:solidFill>
                  <a:srgbClr val="00FF00"/>
                </a:solidFill>
              </a:rPr>
              <a:t>Validated WHO questionnaire,</a:t>
            </a:r>
          </a:p>
          <a:p>
            <a:pPr algn="ctr">
              <a:defRPr/>
            </a:pPr>
            <a:r>
              <a:rPr lang="en-US" b="1">
                <a:solidFill>
                  <a:srgbClr val="00FF00"/>
                </a:solidFill>
              </a:rPr>
              <a:t>House rounds in centrally randomized areas</a:t>
            </a:r>
          </a:p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Aim:</a:t>
            </a:r>
            <a:r>
              <a:rPr lang="en-US" b="1">
                <a:solidFill>
                  <a:srgbClr val="00FF00"/>
                </a:solidFill>
              </a:rPr>
              <a:t> to establish prevalence of the chronic obstructive respiratory diseases</a:t>
            </a:r>
          </a:p>
          <a:p>
            <a:pPr algn="ctr">
              <a:defRPr/>
            </a:pPr>
            <a:r>
              <a:rPr lang="en-US" b="1">
                <a:solidFill>
                  <a:srgbClr val="FFFFFF"/>
                </a:solidFill>
              </a:rPr>
              <a:t>Target: </a:t>
            </a:r>
            <a:r>
              <a:rPr lang="en-US" b="1">
                <a:solidFill>
                  <a:srgbClr val="00FF00"/>
                </a:solidFill>
              </a:rPr>
              <a:t>9,000 questionnaires collected </a:t>
            </a:r>
            <a:endParaRPr lang="ru-RU" b="1">
              <a:solidFill>
                <a:srgbClr val="00FF00"/>
              </a:solidFill>
            </a:endParaRPr>
          </a:p>
        </p:txBody>
      </p:sp>
      <p:sp>
        <p:nvSpPr>
          <p:cNvPr id="65545" name="Прямоугольник 17"/>
          <p:cNvSpPr>
            <a:spLocks noChangeArrowheads="1"/>
          </p:cNvSpPr>
          <p:nvPr/>
        </p:nvSpPr>
        <p:spPr bwMode="auto">
          <a:xfrm>
            <a:off x="347663" y="5859463"/>
            <a:ext cx="2587625" cy="95408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Jan 2010 – </a:t>
            </a:r>
            <a:br>
              <a:rPr lang="en-US" sz="28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r>
              <a:rPr lang="en-US" sz="28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Aug 2011</a:t>
            </a:r>
          </a:p>
        </p:txBody>
      </p:sp>
      <p:sp>
        <p:nvSpPr>
          <p:cNvPr id="65546" name="Прямоугольник 21"/>
          <p:cNvSpPr>
            <a:spLocks noChangeArrowheads="1"/>
          </p:cNvSpPr>
          <p:nvPr/>
        </p:nvSpPr>
        <p:spPr bwMode="auto">
          <a:xfrm>
            <a:off x="3163888" y="6002338"/>
            <a:ext cx="2332037" cy="52228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2010–2011</a:t>
            </a:r>
          </a:p>
        </p:txBody>
      </p:sp>
      <p:sp>
        <p:nvSpPr>
          <p:cNvPr id="65547" name="Прямоугольник 22"/>
          <p:cNvSpPr>
            <a:spLocks noChangeArrowheads="1"/>
          </p:cNvSpPr>
          <p:nvPr/>
        </p:nvSpPr>
        <p:spPr bwMode="auto">
          <a:xfrm>
            <a:off x="5851525" y="6002338"/>
            <a:ext cx="2587625" cy="52228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2011–2013</a:t>
            </a:r>
          </a:p>
        </p:txBody>
      </p:sp>
      <p:pic>
        <p:nvPicPr>
          <p:cNvPr id="65548" name="Picture 2"/>
          <p:cNvPicPr>
            <a:picLocks noChangeAspect="1" noChangeArrowheads="1"/>
          </p:cNvPicPr>
          <p:nvPr/>
        </p:nvPicPr>
        <p:blipFill>
          <a:blip r:embed="rId2"/>
          <a:srcRect r="4546" b="6783"/>
          <a:stretch>
            <a:fillRect/>
          </a:stretch>
        </p:blipFill>
        <p:spPr bwMode="auto">
          <a:xfrm>
            <a:off x="858838" y="3768725"/>
            <a:ext cx="1408112" cy="20367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3502" name="TextBox 28"/>
          <p:cNvSpPr txBox="1">
            <a:spLocks noChangeArrowheads="1"/>
          </p:cNvSpPr>
          <p:nvPr/>
        </p:nvSpPr>
        <p:spPr bwMode="auto">
          <a:xfrm>
            <a:off x="3100388" y="1746250"/>
            <a:ext cx="26225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</a:rPr>
              <a:t>Present prevalence data to the Federal and local healthcare administrators and provide education at the regional levels 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655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3789363"/>
            <a:ext cx="2413000" cy="19431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3504" name="TextBox 31"/>
          <p:cNvSpPr txBox="1">
            <a:spLocks noChangeArrowheads="1"/>
          </p:cNvSpPr>
          <p:nvPr/>
        </p:nvSpPr>
        <p:spPr bwMode="auto">
          <a:xfrm>
            <a:off x="5756275" y="1973263"/>
            <a:ext cx="26241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</a:rPr>
              <a:t>Follow up and assess changes in the management of chronic obstructive respiratory diseases at all levels, publish in peer-reviewed journals</a:t>
            </a:r>
            <a:endParaRPr lang="ru-RU" b="1">
              <a:solidFill>
                <a:srgbClr val="FF6600"/>
              </a:solidFill>
            </a:endParaRPr>
          </a:p>
        </p:txBody>
      </p:sp>
      <p:pic>
        <p:nvPicPr>
          <p:cNvPr id="65552" name="Picture 4"/>
          <p:cNvPicPr>
            <a:picLocks noChangeAspect="1" noChangeArrowheads="1"/>
          </p:cNvPicPr>
          <p:nvPr/>
        </p:nvPicPr>
        <p:blipFill>
          <a:blip r:embed="rId4"/>
          <a:srcRect l="8759" r="5069" b="2534"/>
          <a:stretch>
            <a:fillRect/>
          </a:stretch>
        </p:blipFill>
        <p:spPr bwMode="auto">
          <a:xfrm>
            <a:off x="6172200" y="4022725"/>
            <a:ext cx="1792288" cy="17097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/>
          </p:cNvGraphicFramePr>
          <p:nvPr/>
        </p:nvGraphicFramePr>
        <p:xfrm>
          <a:off x="1198563" y="1362075"/>
          <a:ext cx="6465887" cy="4386263"/>
        </p:xfrm>
        <a:graphic>
          <a:graphicData uri="http://schemas.openxmlformats.org/presentationml/2006/ole">
            <p:oleObj spid="_x0000_s100354" r:id="rId3" imgW="7279255" imgH="4389500" progId="Excel.Sheet.8">
              <p:embed/>
            </p:oleObj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488" y="36513"/>
            <a:ext cx="5632450" cy="107791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Respiratory complaints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1925" y="568325"/>
            <a:ext cx="4910138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00188" y="5876925"/>
            <a:ext cx="7643812" cy="12827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</a:rPr>
              <a:t>43.3%:  </a:t>
            </a:r>
            <a:r>
              <a:rPr lang="en-US" sz="2600" b="1"/>
              <a:t>at least 1 respiratory complaint </a:t>
            </a:r>
          </a:p>
          <a:p>
            <a:pPr>
              <a:defRPr/>
            </a:pPr>
            <a:r>
              <a:rPr lang="en-US" sz="2600" b="1"/>
              <a:t>10.9%:  all three complaints</a:t>
            </a:r>
            <a:endParaRPr lang="ru-RU" sz="2600" b="1"/>
          </a:p>
          <a:p>
            <a:pPr>
              <a:defRPr/>
            </a:pPr>
            <a:endParaRPr lang="ru-RU" sz="26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48063" y="817563"/>
            <a:ext cx="5632450" cy="13731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Calibri" pitchFamily="34" charset="0"/>
              </a:rPr>
              <a:t>N=5912</a:t>
            </a:r>
            <a:br>
              <a:rPr lang="en-US" sz="2800" b="1"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(70</a:t>
            </a:r>
            <a:r>
              <a:rPr lang="en-GB" sz="2800" b="1">
                <a:latin typeface="Calibri" pitchFamily="34" charset="0"/>
              </a:rPr>
              <a:t>.</a:t>
            </a:r>
            <a:r>
              <a:rPr lang="en-US" sz="2800" b="1">
                <a:latin typeface="Calibri" pitchFamily="34" charset="0"/>
              </a:rPr>
              <a:t>6% response rate to the total sample)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3450" y="1268413"/>
            <a:ext cx="1023938" cy="9461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Calibri" pitchFamily="34" charset="0"/>
              </a:rPr>
              <a:t>32</a:t>
            </a:r>
            <a:r>
              <a:rPr lang="ru-RU" sz="2800" b="1">
                <a:latin typeface="Calibri" pitchFamily="34" charset="0"/>
              </a:rPr>
              <a:t>,</a:t>
            </a:r>
            <a:r>
              <a:rPr lang="en-US" sz="2800" b="1">
                <a:latin typeface="Calibri" pitchFamily="34" charset="0"/>
              </a:rPr>
              <a:t>7%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43613" y="2276475"/>
            <a:ext cx="1023937" cy="9461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Calibri" pitchFamily="34" charset="0"/>
              </a:rPr>
              <a:t>22</a:t>
            </a:r>
            <a:r>
              <a:rPr lang="ru-RU" sz="2800" b="1">
                <a:latin typeface="Calibri" pitchFamily="34" charset="0"/>
              </a:rPr>
              <a:t>,</a:t>
            </a:r>
            <a:r>
              <a:rPr lang="en-US" sz="2800" b="1">
                <a:latin typeface="Calibri" pitchFamily="34" charset="0"/>
              </a:rPr>
              <a:t>8%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22738" y="2060575"/>
            <a:ext cx="1025525" cy="9461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Calibri" pitchFamily="34" charset="0"/>
              </a:rPr>
              <a:t>24</a:t>
            </a:r>
            <a:r>
              <a:rPr lang="ru-RU" sz="2800" b="1">
                <a:latin typeface="Calibri" pitchFamily="34" charset="0"/>
              </a:rPr>
              <a:t>,</a:t>
            </a:r>
            <a:r>
              <a:rPr lang="en-US" sz="2800" b="1">
                <a:latin typeface="Calibri" pitchFamily="34" charset="0"/>
              </a:rPr>
              <a:t>6%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100362" name="TextBox 10"/>
          <p:cNvSpPr txBox="1">
            <a:spLocks noChangeArrowheads="1"/>
          </p:cNvSpPr>
          <p:nvPr/>
        </p:nvSpPr>
        <p:spPr bwMode="auto">
          <a:xfrm>
            <a:off x="6877050" y="6581775"/>
            <a:ext cx="2247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bg1"/>
                </a:solidFill>
                <a:ea typeface="ＭＳ Ｐゴシック" pitchFamily="34" charset="-128"/>
              </a:rPr>
              <a:t>GARD WHO Annual Meeting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075" y="36513"/>
            <a:ext cx="7488238" cy="10763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Most common risk factors for the </a:t>
            </a:r>
            <a:b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respiratory diseases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3188" y="1033463"/>
            <a:ext cx="820896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380" name="Object 4"/>
          <p:cNvGraphicFramePr>
            <a:graphicFrameLocks/>
          </p:cNvGraphicFramePr>
          <p:nvPr/>
        </p:nvGraphicFramePr>
        <p:xfrm>
          <a:off x="750888" y="1217613"/>
          <a:ext cx="6938962" cy="4530725"/>
        </p:xfrm>
        <a:graphic>
          <a:graphicData uri="http://schemas.openxmlformats.org/presentationml/2006/ole">
            <p:oleObj spid="_x0000_s101380" r:id="rId3" imgW="7803556" imgH="4529721" progId="Excel.Sheet.8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 rot="-2497819">
            <a:off x="823913" y="5426075"/>
            <a:ext cx="2092325" cy="6413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Current &amp; former</a:t>
            </a:r>
            <a:br>
              <a:rPr lang="en-US" b="1"/>
            </a:br>
            <a:r>
              <a:rPr lang="en-US" b="1"/>
              <a:t>smokers</a:t>
            </a:r>
            <a:endParaRPr lang="ru-RU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497819">
            <a:off x="4232275" y="5273675"/>
            <a:ext cx="1265238" cy="6413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Biomass exposure</a:t>
            </a:r>
            <a:endParaRPr lang="ru-RU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2497819">
            <a:off x="2924175" y="5311775"/>
            <a:ext cx="1746250" cy="6413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Occupational</a:t>
            </a:r>
          </a:p>
          <a:p>
            <a:pPr>
              <a:defRPr/>
            </a:pPr>
            <a:r>
              <a:rPr lang="en-US" b="1"/>
              <a:t>dust exposure</a:t>
            </a:r>
            <a:endParaRPr lang="ru-RU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2497819">
            <a:off x="1609725" y="5603875"/>
            <a:ext cx="2092325" cy="36671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/>
              <a:t>Current  smokers</a:t>
            </a:r>
            <a:endParaRPr lang="ru-RU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2497819">
            <a:off x="5102225" y="5546725"/>
            <a:ext cx="1212850" cy="36671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/>
              <a:t>Migration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075" y="36513"/>
            <a:ext cx="7488238" cy="58420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Smoking status of GARD respondents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3188" y="1033463"/>
            <a:ext cx="820896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404" name="Object 4"/>
          <p:cNvGraphicFramePr>
            <a:graphicFrameLocks/>
          </p:cNvGraphicFramePr>
          <p:nvPr/>
        </p:nvGraphicFramePr>
        <p:xfrm>
          <a:off x="1071563" y="1362075"/>
          <a:ext cx="7450137" cy="4673600"/>
        </p:xfrm>
        <a:graphic>
          <a:graphicData uri="http://schemas.openxmlformats.org/presentationml/2006/ole">
            <p:oleObj spid="_x0000_s102404" r:id="rId3" imgW="8382727" imgH="4676037" progId="Excel.Shee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164431" y="3661569"/>
            <a:ext cx="4103687" cy="327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Smoking prevalence,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350" y="6156325"/>
            <a:ext cx="70040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Persons who reported smoking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200 packs during their lifetime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0"/>
            <a:ext cx="7762875" cy="1196975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FFFF00"/>
                </a:solidFill>
                <a:latin typeface="Arial" charset="0"/>
              </a:rPr>
              <a:t>Problems on COPD diagnosis and management</a:t>
            </a:r>
            <a:endParaRPr lang="ru-RU" sz="3200" b="1" smtClean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06499" name="Object 3"/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238125" y="1217613"/>
          <a:ext cx="8347075" cy="5141912"/>
        </p:xfrm>
        <a:graphic>
          <a:graphicData uri="http://schemas.openxmlformats.org/presentationml/2006/ole">
            <p:oleObj spid="_x0000_s106499" r:id="rId4" imgW="9388654" imgH="5139373" progId="Excel.Sheet.8">
              <p:embed/>
            </p:oleObj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682625" y="6092825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Only 21% of patients have correct diagnosis and treatment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3188" y="1125538"/>
            <a:ext cx="7704137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9987"/>
          </a:xfrm>
        </p:spPr>
        <p:txBody>
          <a:bodyPr/>
          <a:lstStyle/>
          <a:p>
            <a:r>
              <a:rPr lang="ru-RU" sz="5400" smtClean="0">
                <a:latin typeface="Arial" charset="0"/>
              </a:rPr>
              <a:t>Стратегия ВОЗ</a:t>
            </a:r>
            <a:br>
              <a:rPr lang="ru-RU" sz="5400" smtClean="0">
                <a:latin typeface="Arial" charset="0"/>
              </a:rPr>
            </a:br>
            <a:r>
              <a:rPr lang="ru-RU" sz="5400" smtClean="0">
                <a:latin typeface="Arial" charset="0"/>
              </a:rPr>
              <a:t>(ХНЗ)</a:t>
            </a:r>
            <a:br>
              <a:rPr lang="ru-RU" sz="5400" smtClean="0">
                <a:latin typeface="Arial" charset="0"/>
              </a:rPr>
            </a:br>
            <a:r>
              <a:rPr lang="ru-RU" sz="5400" smtClean="0">
                <a:latin typeface="Arial" charset="0"/>
              </a:rPr>
              <a:t>Проект </a:t>
            </a:r>
            <a:r>
              <a:rPr lang="en-US" sz="5400" smtClean="0">
                <a:latin typeface="Arial" charset="0"/>
              </a:rPr>
              <a:t>GARD </a:t>
            </a:r>
            <a:r>
              <a:rPr lang="ru-RU" sz="5400" smtClean="0">
                <a:latin typeface="Arial" charset="0"/>
              </a:rPr>
              <a:t>в России</a:t>
            </a:r>
            <a:br>
              <a:rPr lang="ru-RU" sz="5400" smtClean="0">
                <a:latin typeface="Arial" charset="0"/>
              </a:rPr>
            </a:br>
            <a:r>
              <a:rPr lang="ru-RU" sz="5400" smtClean="0">
                <a:latin typeface="Arial" charset="0"/>
              </a:rPr>
              <a:t>Мобильные КРМЛ</a:t>
            </a:r>
            <a:br>
              <a:rPr lang="ru-RU" sz="5400" smtClean="0">
                <a:latin typeface="Arial" charset="0"/>
              </a:rPr>
            </a:br>
            <a:r>
              <a:rPr lang="ru-RU" sz="5400" smtClean="0">
                <a:latin typeface="Arial" charset="0"/>
              </a:rPr>
              <a:t>План действий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55575" y="71438"/>
            <a:ext cx="8229600" cy="981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COPD diagnosis in spirometry subgroup and total population</a:t>
            </a:r>
            <a:endParaRPr lang="ru-RU" sz="32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69986" name="Содержимое 5"/>
          <p:cNvSpPr>
            <a:spLocks noGrp="1"/>
          </p:cNvSpPr>
          <p:nvPr>
            <p:ph idx="4294967295"/>
          </p:nvPr>
        </p:nvSpPr>
        <p:spPr>
          <a:xfrm>
            <a:off x="476250" y="2100263"/>
            <a:ext cx="8210550" cy="4568825"/>
          </a:xfrm>
        </p:spPr>
        <p:txBody>
          <a:bodyPr/>
          <a:lstStyle/>
          <a:p>
            <a:pPr eaLnBrk="1" hangingPunct="1">
              <a:buClr>
                <a:srgbClr val="E46C0A"/>
              </a:buClr>
              <a:buSzPct val="150000"/>
            </a:pPr>
            <a:r>
              <a:rPr lang="en-US" sz="4000" b="1" smtClean="0">
                <a:latin typeface="Arial" charset="0"/>
              </a:rPr>
              <a:t>Diagnosis of COPD - in 21.8% of respondents who underwent spirometry </a:t>
            </a:r>
          </a:p>
          <a:p>
            <a:pPr eaLnBrk="1" hangingPunct="1">
              <a:spcBef>
                <a:spcPts val="1800"/>
              </a:spcBef>
              <a:buClr>
                <a:srgbClr val="E46C0A"/>
              </a:buClr>
              <a:buSzPct val="150000"/>
            </a:pPr>
            <a:r>
              <a:rPr lang="en-US" sz="4000" b="1" smtClean="0">
                <a:latin typeface="Arial" charset="0"/>
              </a:rPr>
              <a:t>Estimated prevalence of symptomatic COPD in the total study population - 15.3%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9088" y="1033463"/>
            <a:ext cx="8208962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229600" cy="4968552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НИИ пульмонологии является </a:t>
            </a:r>
            <a:r>
              <a:rPr lang="ru-RU" sz="36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коллабораторным</a:t>
            </a:r>
            <a: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ВОЗ</a:t>
            </a:r>
            <a:b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2011 году была создана МКРМЛ </a:t>
            </a:r>
          </a:p>
        </p:txBody>
      </p:sp>
      <p:sp>
        <p:nvSpPr>
          <p:cNvPr id="171010" name="Объект 2"/>
          <p:cNvSpPr>
            <a:spLocks noGrp="1"/>
          </p:cNvSpPr>
          <p:nvPr>
            <p:ph idx="4294967295"/>
          </p:nvPr>
        </p:nvSpPr>
        <p:spPr>
          <a:xfrm>
            <a:off x="457200" y="1700213"/>
            <a:ext cx="8229600" cy="1152525"/>
          </a:xfrm>
        </p:spPr>
        <p:txBody>
          <a:bodyPr/>
          <a:lstStyle/>
          <a:p>
            <a:pPr marL="547688" indent="-411163" eaLnBrk="1" hangingPunct="1"/>
            <a:endParaRPr lang="ru-RU" altLang="en-US" smtClean="0"/>
          </a:p>
          <a:p>
            <a:pPr marL="547688" indent="-411163" eaLnBrk="1" hangingPunct="1"/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333375"/>
            <a:ext cx="7931150" cy="1295400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rgbClr val="F79319"/>
                </a:solidFill>
              </a:rPr>
              <a:t>МКРМЛ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750" y="1916113"/>
            <a:ext cx="8229600" cy="37401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   Наиболее эффективный инструмент для осуществления первичной, вторичной, третичной профилактики ХНЗ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C:\Users\DVD\Desktop\фотографии пульмобиля\Sequence 03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628775"/>
            <a:ext cx="2449512" cy="2592388"/>
          </a:xfrm>
        </p:spPr>
      </p:pic>
      <p:pic>
        <p:nvPicPr>
          <p:cNvPr id="174082" name="Picture 3" descr="C:\Users\DVD\Desktop\фотографии пульмобиля\Sequence 0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628775"/>
            <a:ext cx="27368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4" descr="C:\Users\DVD\Desktop\фотографии пульмобиля\Sequence 0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437063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5" descr="C:\Users\DVD\Desktop\фотографии пульмобиля\Sequence 07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437063"/>
            <a:ext cx="273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6" descr="C:\Users\DVD\Desktop\фотографии пульмобиля\Sequence 0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437063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Rectangle 8"/>
          <p:cNvSpPr>
            <a:spLocks noChangeArrowheads="1"/>
          </p:cNvSpPr>
          <p:nvPr/>
        </p:nvSpPr>
        <p:spPr bwMode="auto">
          <a:xfrm>
            <a:off x="534988" y="296863"/>
            <a:ext cx="83534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800" b="1">
              <a:solidFill>
                <a:srgbClr val="FF9900"/>
              </a:solidFill>
            </a:endParaRPr>
          </a:p>
        </p:txBody>
      </p:sp>
      <p:pic>
        <p:nvPicPr>
          <p:cNvPr id="174087" name="Picture 6" descr="C:\Users\DVD\Desktop\фотографии пульмобиля\Sequence 09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4625975"/>
            <a:ext cx="244951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23850" y="260350"/>
            <a:ext cx="309562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портативных диагностических систем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параметров сердечно-сосудистой, респираторной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и метаболизма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в условиях 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рабочем месте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 idx="4294967295"/>
          </p:nvPr>
        </p:nvSpPr>
        <p:spPr>
          <a:xfrm>
            <a:off x="827088" y="271463"/>
            <a:ext cx="7859712" cy="706437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Задачи МКРМЛ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229600" cy="5111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факторов риска и ранняя диагностика ХНЗ (ХОБЛ, АГ, СД).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ru-RU" altLang="ru-RU" sz="28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индивидуальных алгоритмов дополнительного обследования, профилактики и лечению выявленных нарушений.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ru-RU" altLang="ru-RU" sz="28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ru-RU" altLang="en-US" sz="28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качества жизни больных с ХНЗ. </a:t>
            </a:r>
            <a:endParaRPr lang="ru-RU" altLang="ru-RU" sz="28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ru-RU" altLang="ru-RU" sz="24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Arial" charset="0"/>
              <a:buNone/>
              <a:defRPr/>
            </a:pPr>
            <a:endParaRPr lang="ru-RU" altLang="ru-RU" sz="24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67350"/>
            <a:ext cx="79152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6130" name="Прямоугольная выноска 7"/>
          <p:cNvGrpSpPr>
            <a:grpSpLocks/>
          </p:cNvGrpSpPr>
          <p:nvPr/>
        </p:nvGrpSpPr>
        <p:grpSpPr bwMode="auto">
          <a:xfrm>
            <a:off x="0" y="1125538"/>
            <a:ext cx="3444875" cy="4702175"/>
            <a:chOff x="42" y="733"/>
            <a:chExt cx="2128" cy="2938"/>
          </a:xfrm>
        </p:grpSpPr>
        <p:pic>
          <p:nvPicPr>
            <p:cNvPr id="176136" name="Прямоугольная выноска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733"/>
              <a:ext cx="2128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37" name="Text Box 6"/>
            <p:cNvSpPr txBox="1">
              <a:spLocks noChangeArrowheads="1"/>
            </p:cNvSpPr>
            <p:nvPr/>
          </p:nvSpPr>
          <p:spPr bwMode="auto">
            <a:xfrm>
              <a:off x="113" y="799"/>
              <a:ext cx="1814" cy="2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en-US" sz="2000" b="1">
                  <a:solidFill>
                    <a:srgbClr val="FFC000"/>
                  </a:solidFill>
                  <a:latin typeface="Times New Roman" pitchFamily="18" charset="0"/>
                </a:rPr>
                <a:t>Сердечно-сосудистая система</a:t>
              </a:r>
            </a:p>
            <a:p>
              <a:pPr algn="ctr"/>
              <a:endParaRPr lang="ru-RU" altLang="en-US" sz="2000" b="1">
                <a:solidFill>
                  <a:srgbClr val="FFC000"/>
                </a:solidFill>
                <a:latin typeface="Times New Roman" pitchFamily="18" charset="0"/>
              </a:endParaRPr>
            </a:p>
            <a:p>
              <a:pPr algn="ctr"/>
              <a:endParaRPr lang="ru-RU" altLang="en-US" sz="2000" b="1">
                <a:solidFill>
                  <a:srgbClr val="FFC000"/>
                </a:solidFill>
                <a:latin typeface="Times New Roman" pitchFamily="18" charset="0"/>
              </a:endParaRPr>
            </a:p>
            <a:p>
              <a:pPr algn="ctr"/>
              <a:endParaRPr lang="ru-RU" altLang="en-US" sz="2000" b="1">
                <a:solidFill>
                  <a:srgbClr val="FFC000"/>
                </a:solidFill>
                <a:latin typeface="Times New Roman" pitchFamily="18" charset="0"/>
              </a:endParaRPr>
            </a:p>
            <a:p>
              <a:pPr>
                <a:buFontTx/>
                <a:buChar char="•"/>
              </a:pPr>
              <a:r>
                <a:rPr lang="ru-RU" altLang="en-US" sz="2000" b="1">
                  <a:latin typeface="Times New Roman" pitchFamily="18" charset="0"/>
                  <a:cs typeface="Times New Roman" pitchFamily="18" charset="0"/>
                </a:rPr>
                <a:t>Система скрининга </a:t>
              </a:r>
            </a:p>
            <a:p>
              <a:r>
                <a:rPr lang="ru-RU" altLang="en-US" sz="2000" b="1">
                  <a:latin typeface="Times New Roman" pitchFamily="18" charset="0"/>
                  <a:cs typeface="Times New Roman" pitchFamily="18" charset="0"/>
                </a:rPr>
                <a:t>сердца «Кардиовизор»</a:t>
              </a:r>
              <a:r>
                <a:rPr lang="ru-RU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buFont typeface="Arial" charset="0"/>
                <a:buChar char="•"/>
              </a:pPr>
              <a:r>
                <a:rPr lang="ru-RU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ЭКГ</a:t>
              </a:r>
            </a:p>
            <a:p>
              <a:pPr>
                <a:buFont typeface="Arial" charset="0"/>
                <a:buChar char="•"/>
              </a:pPr>
              <a:r>
                <a:rPr lang="ru-RU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Пульсоксиметр </a:t>
              </a:r>
              <a:r>
                <a:rPr lang="en-US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Sat 800</a:t>
              </a:r>
              <a:endParaRPr lang="ru-RU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Arial" charset="0"/>
                <a:buChar char="•"/>
              </a:pPr>
              <a:r>
                <a:rPr lang="en-US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Pulse Tra</a:t>
              </a:r>
              <a:r>
                <a:rPr lang="ru-RU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altLang="en-US" sz="20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 PCA 2</a:t>
              </a:r>
              <a:endParaRPr lang="ru-RU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ая выноска 8"/>
          <p:cNvSpPr/>
          <p:nvPr/>
        </p:nvSpPr>
        <p:spPr>
          <a:xfrm>
            <a:off x="3132138" y="1268413"/>
            <a:ext cx="2879725" cy="3744912"/>
          </a:xfrm>
          <a:prstGeom prst="wedgeRectCallout">
            <a:avLst>
              <a:gd name="adj1" fmla="val 32538"/>
              <a:gd name="adj2" fmla="val 70902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000" b="1" dirty="0" smtClean="0">
                <a:solidFill>
                  <a:srgbClr val="FFC000"/>
                </a:solidFill>
                <a:latin typeface="Times New Roman" pitchFamily="18" charset="0"/>
              </a:rPr>
              <a:t>Респираторная система</a:t>
            </a:r>
            <a:endParaRPr lang="en-US" altLang="en-US" sz="20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en-US" sz="20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Спирометр </a:t>
            </a:r>
            <a:r>
              <a:rPr lang="en-US" altLang="en-US" b="1" dirty="0" smtClean="0">
                <a:solidFill>
                  <a:srgbClr val="FFFFFF"/>
                </a:solidFill>
                <a:latin typeface="Book Antiqua" pitchFamily="18" charset="0"/>
              </a:rPr>
              <a:t>MICROLAB</a:t>
            </a:r>
            <a:r>
              <a:rPr lang="ru-RU" altLang="en-US" b="1" dirty="0" smtClean="0">
                <a:solidFill>
                  <a:srgbClr val="FFFFFF"/>
                </a:solidFill>
              </a:rPr>
              <a:t> (БДТ)</a:t>
            </a:r>
            <a:endParaRPr lang="ru-RU" altLang="en-US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Газоанализатор </a:t>
            </a:r>
            <a:r>
              <a:rPr lang="en-US" altLang="en-US" b="1" dirty="0" smtClean="0">
                <a:solidFill>
                  <a:srgbClr val="FFFFFF"/>
                </a:solidFill>
                <a:latin typeface="Book Antiqua" pitchFamily="18" charset="0"/>
              </a:rPr>
              <a:t>Micro </a:t>
            </a: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СО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Портативный ручной монитор окиси азота ВВ </a:t>
            </a:r>
            <a:r>
              <a:rPr lang="en-US" altLang="en-US" b="1" dirty="0" smtClean="0">
                <a:solidFill>
                  <a:srgbClr val="FFFFFF"/>
                </a:solidFill>
                <a:latin typeface="Times New Roman" pitchFamily="18" charset="0"/>
              </a:rPr>
              <a:t>NO breath</a:t>
            </a:r>
            <a:endParaRPr lang="ru-RU" altLang="en-US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en-US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084888" y="1268413"/>
            <a:ext cx="2879725" cy="3744912"/>
          </a:xfrm>
          <a:prstGeom prst="wedgeRectCallout">
            <a:avLst>
              <a:gd name="adj1" fmla="val 792"/>
              <a:gd name="adj2" fmla="val 71302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000" b="1" dirty="0" smtClean="0">
                <a:solidFill>
                  <a:srgbClr val="FFC000"/>
                </a:solidFill>
                <a:latin typeface="Times New Roman" pitchFamily="18" charset="0"/>
              </a:rPr>
              <a:t>Метаболизм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en-US" sz="20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b="1" dirty="0" smtClean="0">
                <a:solidFill>
                  <a:srgbClr val="FFFFFF"/>
                </a:solidFill>
              </a:rPr>
              <a:t>Ростомер электронный РЭП с весами</a:t>
            </a:r>
            <a:endParaRPr lang="ru-RU" altLang="en-US" sz="2000" b="1" dirty="0" smtClean="0">
              <a:solidFill>
                <a:srgbClr val="FFC000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b="1" dirty="0" err="1" smtClean="0">
                <a:solidFill>
                  <a:srgbClr val="FFFFFF"/>
                </a:solidFill>
                <a:latin typeface="Times New Roman" pitchFamily="18" charset="0"/>
              </a:rPr>
              <a:t>Метаболограф</a:t>
            </a: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altLang="en-US" b="1" dirty="0" err="1" smtClean="0">
                <a:solidFill>
                  <a:srgbClr val="FFFFFF"/>
                </a:solidFill>
                <a:latin typeface="Times New Roman" pitchFamily="18" charset="0"/>
              </a:rPr>
              <a:t>Fitmate</a:t>
            </a: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 MED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altLang="en-US" b="1" dirty="0" smtClean="0">
                <a:solidFill>
                  <a:srgbClr val="FFFFFF"/>
                </a:solidFill>
                <a:latin typeface="Times New Roman" pitchFamily="18" charset="0"/>
              </a:rPr>
              <a:t>Экспресс-анализатор для определения общего холестерина и глюкозы в крови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altLang="en-US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6133" name="TextBox 10"/>
          <p:cNvSpPr txBox="1">
            <a:spLocks noChangeArrowheads="1"/>
          </p:cNvSpPr>
          <p:nvPr/>
        </p:nvSpPr>
        <p:spPr bwMode="auto">
          <a:xfrm>
            <a:off x="2987675" y="6237288"/>
            <a:ext cx="317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b="1">
                <a:solidFill>
                  <a:srgbClr val="FF9900"/>
                </a:solidFill>
                <a:latin typeface="Times New Roman" pitchFamily="18" charset="0"/>
              </a:rPr>
              <a:t>3 функциональных отсека</a:t>
            </a:r>
          </a:p>
        </p:txBody>
      </p:sp>
      <p:sp>
        <p:nvSpPr>
          <p:cNvPr id="176134" name="Rectangle 14"/>
          <p:cNvSpPr>
            <a:spLocks noChangeArrowheads="1"/>
          </p:cNvSpPr>
          <p:nvPr/>
        </p:nvSpPr>
        <p:spPr bwMode="auto">
          <a:xfrm>
            <a:off x="611188" y="260350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ru-RU"/>
          </a:p>
        </p:txBody>
      </p:sp>
      <p:sp>
        <p:nvSpPr>
          <p:cNvPr id="176135" name="Rectangle 15"/>
          <p:cNvSpPr>
            <a:spLocks noChangeArrowheads="1"/>
          </p:cNvSpPr>
          <p:nvPr/>
        </p:nvSpPr>
        <p:spPr bwMode="auto">
          <a:xfrm>
            <a:off x="114300" y="260350"/>
            <a:ext cx="8418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en-US" sz="2800" b="1">
                <a:solidFill>
                  <a:srgbClr val="F79319"/>
                </a:solidFill>
              </a:rPr>
              <a:t>МКРМЛ: Инструменты  (оборудование)</a:t>
            </a:r>
            <a:endParaRPr lang="ru-RU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14313"/>
            <a:ext cx="7772400" cy="477837"/>
          </a:xfrm>
          <a:extLst>
            <a:ext uri="{909E8E84-426E-40DD-AFC4-6F175D3DCCD1}"/>
            <a:ext uri="{91240B29-F687-4F45-9708-019B960494DF}"/>
          </a:extLst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F79319"/>
                </a:solidFill>
                <a:latin typeface="Arial Cyr" pitchFamily="34" charset="0"/>
                <a:cs typeface="Arial Cyr" pitchFamily="34" charset="0"/>
              </a:rPr>
              <a:t>Диагностический алгоритм</a:t>
            </a:r>
          </a:p>
        </p:txBody>
      </p:sp>
      <p:sp>
        <p:nvSpPr>
          <p:cNvPr id="177154" name="Скругленный прямоугольник 92"/>
          <p:cNvSpPr>
            <a:spLocks noChangeArrowheads="1"/>
          </p:cNvSpPr>
          <p:nvPr/>
        </p:nvSpPr>
        <p:spPr bwMode="auto">
          <a:xfrm>
            <a:off x="250825" y="2205038"/>
            <a:ext cx="26654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b="1">
                <a:solidFill>
                  <a:srgbClr val="210BC5"/>
                </a:solidFill>
                <a:latin typeface="Arial Cyr" pitchFamily="34" charset="0"/>
                <a:cs typeface="Arial Cyr" pitchFamily="34" charset="0"/>
              </a:rPr>
              <a:t>Сердечно-сосудистая система</a:t>
            </a:r>
          </a:p>
        </p:txBody>
      </p:sp>
      <p:sp>
        <p:nvSpPr>
          <p:cNvPr id="177155" name="Скругленный прямоугольник 113"/>
          <p:cNvSpPr>
            <a:spLocks noChangeArrowheads="1"/>
          </p:cNvSpPr>
          <p:nvPr/>
        </p:nvSpPr>
        <p:spPr bwMode="auto">
          <a:xfrm>
            <a:off x="6300788" y="2205038"/>
            <a:ext cx="255587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ru-RU" altLang="ru-RU" sz="1600" b="1">
                <a:solidFill>
                  <a:srgbClr val="210BC5"/>
                </a:solidFill>
                <a:latin typeface="Arial Cyr" pitchFamily="34" charset="0"/>
                <a:cs typeface="Arial Cyr" pitchFamily="34" charset="0"/>
              </a:rPr>
              <a:t>Метаболизм</a:t>
            </a:r>
            <a:endParaRPr lang="ru-RU" altLang="ru-RU" sz="1600">
              <a:solidFill>
                <a:srgbClr val="210BC5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77156" name="Rectangle 52"/>
          <p:cNvSpPr>
            <a:spLocks noChangeArrowheads="1"/>
          </p:cNvSpPr>
          <p:nvPr/>
        </p:nvSpPr>
        <p:spPr bwMode="auto">
          <a:xfrm>
            <a:off x="179388" y="908050"/>
            <a:ext cx="87630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2060"/>
                </a:solidFill>
              </a:rPr>
              <a:t>АНКЕТИРОВАНИЕ</a:t>
            </a:r>
          </a:p>
        </p:txBody>
      </p:sp>
      <p:sp>
        <p:nvSpPr>
          <p:cNvPr id="177157" name="Скругленный прямоугольник 113"/>
          <p:cNvSpPr>
            <a:spLocks noChangeArrowheads="1"/>
          </p:cNvSpPr>
          <p:nvPr/>
        </p:nvSpPr>
        <p:spPr bwMode="auto">
          <a:xfrm>
            <a:off x="3276600" y="2205038"/>
            <a:ext cx="2663825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ru-RU" altLang="ru-RU" sz="1600" b="1">
                <a:solidFill>
                  <a:srgbClr val="210BC5"/>
                </a:solidFill>
                <a:cs typeface="Arial Cyr" pitchFamily="34" charset="0"/>
              </a:rPr>
              <a:t>Респираторная система</a:t>
            </a:r>
            <a:endParaRPr lang="ru-RU" altLang="ru-RU" sz="1600">
              <a:solidFill>
                <a:srgbClr val="210BC5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77158" name="Line 59"/>
          <p:cNvSpPr>
            <a:spLocks noChangeShapeType="1"/>
          </p:cNvSpPr>
          <p:nvPr/>
        </p:nvSpPr>
        <p:spPr bwMode="auto">
          <a:xfrm flipH="1">
            <a:off x="7554913" y="1412875"/>
            <a:ext cx="0" cy="6477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7159" name="Line 59"/>
          <p:cNvSpPr>
            <a:spLocks noChangeShapeType="1"/>
          </p:cNvSpPr>
          <p:nvPr/>
        </p:nvSpPr>
        <p:spPr bwMode="auto">
          <a:xfrm flipH="1">
            <a:off x="1258888" y="1412875"/>
            <a:ext cx="0" cy="64770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7160" name="Line 59"/>
          <p:cNvSpPr>
            <a:spLocks noChangeShapeType="1"/>
          </p:cNvSpPr>
          <p:nvPr/>
        </p:nvSpPr>
        <p:spPr bwMode="auto">
          <a:xfrm flipH="1">
            <a:off x="4418013" y="1412875"/>
            <a:ext cx="0" cy="649288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7161" name="Rectangle 19"/>
          <p:cNvSpPr>
            <a:spLocks noChangeArrowheads="1"/>
          </p:cNvSpPr>
          <p:nvPr/>
        </p:nvSpPr>
        <p:spPr bwMode="auto">
          <a:xfrm>
            <a:off x="179388" y="3429000"/>
            <a:ext cx="2879725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Скрининг сердца </a:t>
            </a:r>
          </a:p>
          <a:p>
            <a:pPr>
              <a:buFontTx/>
              <a:buChar char="•"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Пульсоксиметрия</a:t>
            </a:r>
          </a:p>
          <a:p>
            <a:pPr>
              <a:buFontTx/>
              <a:buChar char="•"/>
            </a:pP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Определение ИР, ЭФ</a:t>
            </a:r>
          </a:p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Рекомендации ЕКО, </a:t>
            </a:r>
          </a:p>
          <a:p>
            <a:r>
              <a:rPr lang="ru-RU" altLang="ru-RU" sz="20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РКО по АГ, 2013</a:t>
            </a:r>
          </a:p>
        </p:txBody>
      </p:sp>
      <p:sp>
        <p:nvSpPr>
          <p:cNvPr id="177162" name="Rectangle 20"/>
          <p:cNvSpPr>
            <a:spLocks noChangeArrowheads="1"/>
          </p:cNvSpPr>
          <p:nvPr/>
        </p:nvSpPr>
        <p:spPr bwMode="auto">
          <a:xfrm>
            <a:off x="3276600" y="3429000"/>
            <a:ext cx="2663825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altLang="ru-RU" b="1"/>
              <a:t>Спирометрия + БДТ</a:t>
            </a:r>
          </a:p>
          <a:p>
            <a:pPr>
              <a:buFontTx/>
              <a:buChar char="•"/>
            </a:pPr>
            <a:r>
              <a:rPr lang="ru-RU" altLang="ru-RU" b="1"/>
              <a:t>Определение СО ВВ, </a:t>
            </a:r>
            <a:endParaRPr lang="en-US" altLang="ru-RU" b="1"/>
          </a:p>
          <a:p>
            <a:pPr>
              <a:buFontTx/>
              <a:buChar char="•"/>
            </a:pPr>
            <a:r>
              <a:rPr lang="en-US" altLang="ru-RU" b="1"/>
              <a:t>HbCO</a:t>
            </a:r>
            <a:endParaRPr lang="ru-RU" altLang="ru-RU" b="1"/>
          </a:p>
          <a:p>
            <a:pPr>
              <a:buFontTx/>
              <a:buChar char="•"/>
            </a:pPr>
            <a:r>
              <a:rPr lang="ru-RU" altLang="ru-RU" b="1"/>
              <a:t>Измерение </a:t>
            </a:r>
            <a:r>
              <a:rPr lang="en-US" altLang="ru-RU" b="1"/>
              <a:t>NO</a:t>
            </a:r>
            <a:r>
              <a:rPr lang="ru-RU" altLang="ru-RU" b="1"/>
              <a:t> ВВ</a:t>
            </a:r>
          </a:p>
          <a:p>
            <a:endParaRPr lang="ru-RU" altLang="ru-RU" b="1"/>
          </a:p>
          <a:p>
            <a:endParaRPr lang="ru-RU" altLang="ru-RU" b="1"/>
          </a:p>
          <a:p>
            <a:r>
              <a:rPr lang="ru-RU" altLang="ru-RU" b="1">
                <a:solidFill>
                  <a:srgbClr val="FF9900"/>
                </a:solidFill>
              </a:rPr>
              <a:t>Рекомендации </a:t>
            </a:r>
          </a:p>
          <a:p>
            <a:r>
              <a:rPr lang="en-US" altLang="ru-RU" b="1">
                <a:solidFill>
                  <a:srgbClr val="FF9900"/>
                </a:solidFill>
              </a:rPr>
              <a:t>GOLD 2011,</a:t>
            </a:r>
          </a:p>
          <a:p>
            <a:r>
              <a:rPr lang="en-US" altLang="ru-RU" b="1">
                <a:solidFill>
                  <a:srgbClr val="FF9900"/>
                </a:solidFill>
              </a:rPr>
              <a:t>GINA 2012</a:t>
            </a:r>
            <a:endParaRPr lang="ru-RU" altLang="ru-RU" b="1">
              <a:solidFill>
                <a:srgbClr val="FF9900"/>
              </a:solidFill>
            </a:endParaRPr>
          </a:p>
        </p:txBody>
      </p:sp>
      <p:sp>
        <p:nvSpPr>
          <p:cNvPr id="177163" name="Rectangle 21"/>
          <p:cNvSpPr>
            <a:spLocks noChangeArrowheads="1"/>
          </p:cNvSpPr>
          <p:nvPr/>
        </p:nvSpPr>
        <p:spPr bwMode="auto">
          <a:xfrm>
            <a:off x="6205538" y="3429000"/>
            <a:ext cx="2736850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endParaRPr lang="ru-RU" altLang="ru-RU" b="1"/>
          </a:p>
          <a:p>
            <a:pPr>
              <a:buFontTx/>
              <a:buChar char="•"/>
            </a:pPr>
            <a:r>
              <a:rPr lang="ru-RU" altLang="ru-RU" b="1"/>
              <a:t>Измерение роста,</a:t>
            </a:r>
          </a:p>
          <a:p>
            <a:r>
              <a:rPr lang="ru-RU" altLang="ru-RU" b="1"/>
              <a:t> веса, расчет ИМТ,</a:t>
            </a:r>
          </a:p>
          <a:p>
            <a:r>
              <a:rPr lang="ru-RU" altLang="ru-RU" b="1"/>
              <a:t>окружности талии, </a:t>
            </a:r>
          </a:p>
          <a:p>
            <a:r>
              <a:rPr lang="ru-RU" altLang="ru-RU" b="1"/>
              <a:t>бедер</a:t>
            </a:r>
          </a:p>
          <a:p>
            <a:pPr>
              <a:buFontTx/>
              <a:buChar char="•"/>
            </a:pPr>
            <a:r>
              <a:rPr lang="ru-RU" altLang="ru-RU" b="1"/>
              <a:t>Исследование ОО,</a:t>
            </a:r>
          </a:p>
          <a:p>
            <a:r>
              <a:rPr lang="ru-RU" altLang="ru-RU" b="1"/>
              <a:t>уровня глюкозы, общ.</a:t>
            </a:r>
          </a:p>
          <a:p>
            <a:r>
              <a:rPr lang="ru-RU" altLang="ru-RU" b="1"/>
              <a:t>холестерина в крови</a:t>
            </a:r>
          </a:p>
          <a:p>
            <a:endParaRPr lang="ru-RU" altLang="ru-RU" b="1"/>
          </a:p>
          <a:p>
            <a:r>
              <a:rPr lang="ru-RU" altLang="ru-RU" b="1">
                <a:solidFill>
                  <a:srgbClr val="FF9900"/>
                </a:solidFill>
              </a:rPr>
              <a:t>КПР по СД, 2013</a:t>
            </a:r>
          </a:p>
          <a:p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333375"/>
            <a:ext cx="8686800" cy="12954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Брошюра пациента: валидизированные опросники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b="1" smtClean="0"/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Опросник для оценки жалоб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Опросник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GOLD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для скрининга больных ХОБЛ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Индекс курения = Количество сигарет, выкуренных в день/20 x число лет курения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Опросник Фагерстрема для оценки степени никотиновой зависимости (0-10 баллов)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60350"/>
            <a:ext cx="8686800" cy="1223963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Брошюра пациента: валидизированные опросники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3148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(COPD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 smtClean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контролю симптомов бронхиальной астмы (</a:t>
            </a:r>
            <a:r>
              <a:rPr lang="en-US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ACQ-5)</a:t>
            </a:r>
            <a:endParaRPr lang="ru-RU" sz="2800" b="1" dirty="0" smtClean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одышки по шкале  </a:t>
            </a:r>
            <a:r>
              <a:rPr lang="en-US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mMRC</a:t>
            </a:r>
            <a:r>
              <a:rPr lang="en-US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модифицированной шкале Борга (10 баллов)</a:t>
            </a:r>
            <a:endParaRPr lang="en-US" sz="2800" b="1" dirty="0" smtClean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выявлению дыхательных расстройств во время сна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тревоги Гамильтона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качеству жизни при АГ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lang="ru-RU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1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остеопорозу</a:t>
            </a:r>
            <a:r>
              <a:rPr lang="en-US" sz="2800" b="1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FRAX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ru-RU" altLang="en-US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МКРМЛ: Аудит здоровья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en-US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755576" y="1397000"/>
          <a:ext cx="77048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462588"/>
          </a:xfrm>
        </p:spPr>
      </p:pic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04813"/>
            <a:ext cx="6048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E0A9896-9547-4CB3-8CF6-950123FA571C}" type="slidenum">
              <a:rPr lang="ru-RU" sz="1200">
                <a:solidFill>
                  <a:srgbClr val="898989"/>
                </a:solidFill>
                <a:ea typeface="ＭＳ Ｐゴシック" pitchFamily="34" charset="-128"/>
              </a:rPr>
              <a:pPr algn="r"/>
              <a:t>3</a:t>
            </a:fld>
            <a:endParaRPr lang="ru-RU" sz="120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ru-RU" altLang="en-US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МКРМЛ: Аудит здоровья</a:t>
            </a:r>
          </a:p>
        </p:txBody>
      </p:sp>
      <p:sp>
        <p:nvSpPr>
          <p:cNvPr id="183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en-US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421352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55875" y="2781300"/>
            <a:ext cx="1223963" cy="331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МКРМЛ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8670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МКРМЛ Аудит здоровья:</a:t>
            </a:r>
            <a:r>
              <a:rPr lang="ru-RU" sz="4000" b="1" smtClean="0">
                <a:solidFill>
                  <a:srgbClr val="F793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mtClean="0">
                <a:solidFill>
                  <a:srgbClr val="532F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532F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532F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532F8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ЦВТ «ХимРар» - современный бизнес-инкубатор высокотехнологичных инновационных организаций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214313" y="3500438"/>
            <a:ext cx="8715375" cy="26654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2011 г. - 200 сотрудников </a:t>
            </a:r>
            <a:r>
              <a:rPr lang="ru-RU" altLang="en-US" sz="28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(56%-муж, 44%-жен)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altLang="en-US" sz="2800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  <a:cs typeface="Times New Roman" pitchFamily="18" charset="0"/>
              </a:rPr>
              <a:t>2014 г. - 145 сотрудников (32%-муж, 68%-жен)</a:t>
            </a:r>
          </a:p>
          <a:p>
            <a:pPr eaLnBrk="1" hangingPunct="1">
              <a:defRPr/>
            </a:pPr>
            <a:endParaRPr lang="ru-RU" altLang="ru-RU" b="1" smtClean="0">
              <a:effectLst>
                <a:outerShdw blurRad="38100" dist="38100" dir="2700000" algn="tl">
                  <a:srgbClr val="1F497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ru-RU" altLang="ru-RU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Аудит здоровья: ХимРар</a:t>
            </a:r>
          </a:p>
        </p:txBody>
      </p:sp>
      <p:graphicFrame>
        <p:nvGraphicFramePr>
          <p:cNvPr id="222211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06400" y="1549400"/>
          <a:ext cx="8331200" cy="4810125"/>
        </p:xfrm>
        <a:graphic>
          <a:graphicData uri="http://schemas.openxmlformats.org/presentationml/2006/ole">
            <p:oleObj spid="_x0000_s222211" r:id="rId3" imgW="8327858" imgH="481016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47725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Возраст курящих сотрудников</a:t>
            </a:r>
          </a:p>
        </p:txBody>
      </p:sp>
      <p:graphicFrame>
        <p:nvGraphicFramePr>
          <p:cNvPr id="223235" name="Диаграмма 3"/>
          <p:cNvGraphicFramePr>
            <a:graphicFrameLocks noGrp="1"/>
          </p:cNvGraphicFramePr>
          <p:nvPr>
            <p:ph type="chart" idx="4294967295"/>
          </p:nvPr>
        </p:nvGraphicFramePr>
        <p:xfrm>
          <a:off x="406400" y="1549400"/>
          <a:ext cx="8331200" cy="4738688"/>
        </p:xfrm>
        <a:graphic>
          <a:graphicData uri="http://schemas.openxmlformats.org/presentationml/2006/ole">
            <p:oleObj spid="_x0000_s223235" r:id="rId3" imgW="8327858" imgH="474309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80400" cy="792163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Аудит здоровья: Курильщики</a:t>
            </a:r>
          </a:p>
        </p:txBody>
      </p:sp>
      <p:graphicFrame>
        <p:nvGraphicFramePr>
          <p:cNvPr id="224259" name="Диаграмма 5"/>
          <p:cNvGraphicFramePr>
            <a:graphicFrameLocks noGrp="1"/>
          </p:cNvGraphicFramePr>
          <p:nvPr>
            <p:ph type="chart" idx="4294967295"/>
          </p:nvPr>
        </p:nvGraphicFramePr>
        <p:xfrm>
          <a:off x="344488" y="1362075"/>
          <a:ext cx="8599487" cy="5141913"/>
        </p:xfrm>
        <a:graphic>
          <a:graphicData uri="http://schemas.openxmlformats.org/presentationml/2006/ole">
            <p:oleObj spid="_x0000_s224259" r:id="rId3" imgW="8596105" imgH="514547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424863" cy="1143000"/>
          </a:xfrm>
        </p:spPr>
        <p:txBody>
          <a:bodyPr/>
          <a:lstStyle/>
          <a:p>
            <a:pPr algn="just"/>
            <a:r>
              <a:rPr lang="ru-RU" sz="40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ХимРар 2014 г.  Экс курильщики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67544" y="1628800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70" name="Group 62"/>
          <p:cNvGraphicFramePr>
            <a:graphicFrameLocks noGrp="1"/>
          </p:cNvGraphicFramePr>
          <p:nvPr>
            <p:ph idx="4294967295"/>
          </p:nvPr>
        </p:nvGraphicFramePr>
        <p:xfrm>
          <a:off x="396875" y="1428750"/>
          <a:ext cx="8496300" cy="4859338"/>
        </p:xfrm>
        <a:graphic>
          <a:graphicData uri="http://schemas.openxmlformats.org/drawingml/2006/table">
            <a:tbl>
              <a:tblPr/>
              <a:tblGrid>
                <a:gridCol w="6191250"/>
                <a:gridCol w="1079500"/>
                <a:gridCol w="1225550"/>
              </a:tblGrid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бронхиальной проходимости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 в выдыхаемом воздухе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&gt; 5 ppm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1F497D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Hb &gt; 0,8 %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 выдыхаемом воздухе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24 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ppb 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1F497D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505825" cy="954087"/>
          </a:xfrm>
        </p:spPr>
        <p:txBody>
          <a:bodyPr/>
          <a:lstStyle/>
          <a:p>
            <a:pPr algn="l" eaLnBrk="1" hangingPunct="1"/>
            <a:r>
              <a:rPr lang="ru-RU" altLang="en-US" sz="28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Аудит здоровья: ХимРар </a:t>
            </a:r>
            <a:br>
              <a:rPr lang="ru-RU" altLang="en-US" sz="28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28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Респираторный блок (</a:t>
            </a:r>
            <a:r>
              <a:rPr lang="en-US" altLang="en-US" sz="28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n-145)</a:t>
            </a:r>
            <a:endParaRPr lang="ru-RU" altLang="en-US" sz="2800" b="1" smtClean="0">
              <a:solidFill>
                <a:srgbClr val="F793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7625" y="260350"/>
            <a:ext cx="1296988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2014 г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22396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Повышение уровня СО в выдыхаемом воздухе (</a:t>
            </a:r>
            <a:r>
              <a:rPr lang="en-US" sz="40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n=29)</a:t>
            </a:r>
            <a:endParaRPr lang="ru-RU" sz="4000" smtClean="0"/>
          </a:p>
        </p:txBody>
      </p:sp>
      <p:graphicFrame>
        <p:nvGraphicFramePr>
          <p:cNvPr id="228355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17513" y="1938338"/>
          <a:ext cx="8308975" cy="4494212"/>
        </p:xfrm>
        <a:graphic>
          <a:graphicData uri="http://schemas.openxmlformats.org/presentationml/2006/ole">
            <p:oleObj spid="_x0000_s228355" r:id="rId3" imgW="8315665" imgH="4493141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088" y="260350"/>
            <a:ext cx="1152525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785225" cy="1998663"/>
          </a:xfrm>
          <a:extLst/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altLang="en-US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 у</a:t>
            </a:r>
            <a:r>
              <a:rPr lang="ru-RU" altLang="en-US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ровень СО</a:t>
            </a:r>
            <a:r>
              <a:rPr lang="en-US" altLang="en-US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, COHb</a:t>
            </a:r>
            <a:r>
              <a:rPr lang="ru-RU" altLang="en-US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ВВ </a:t>
            </a:r>
            <a:br>
              <a:rPr lang="ru-RU" altLang="en-US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en-US" sz="36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курящие работники</a:t>
            </a:r>
            <a:endParaRPr lang="ru-RU" altLang="en-US" sz="3600" b="1" smtClean="0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5039" name="Group 47"/>
          <p:cNvGraphicFramePr>
            <a:graphicFrameLocks noGrp="1"/>
          </p:cNvGraphicFramePr>
          <p:nvPr>
            <p:ph idx="4294967295"/>
          </p:nvPr>
        </p:nvGraphicFramePr>
        <p:xfrm>
          <a:off x="179388" y="2133600"/>
          <a:ext cx="8964612" cy="4465638"/>
        </p:xfrm>
        <a:graphic>
          <a:graphicData uri="http://schemas.openxmlformats.org/drawingml/2006/table">
            <a:tbl>
              <a:tblPr/>
              <a:tblGrid>
                <a:gridCol w="3529012"/>
                <a:gridCol w="1800225"/>
                <a:gridCol w="1800225"/>
                <a:gridCol w="1835150"/>
              </a:tblGrid>
              <a:tr h="65246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CO (ppm)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CEC4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%COHb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CEC4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2011 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г.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2014 г.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n (%)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CEC4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46"/>
                          </a:solidFill>
                          <a:effectLst/>
                          <a:latin typeface="Calibri" pitchFamily="34" charset="0"/>
                        </a:rPr>
                        <a:t>n (%)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CEC4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6-10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(легкое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3" pitchFamily="18" charset="2"/>
                        </a:rPr>
                        <a:t>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1-1,6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43 %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11-72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(тяжелое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 3" pitchFamily="18" charset="2"/>
                        </a:rPr>
                        <a:t>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1,8-12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62%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57 %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&gt;72</a:t>
                      </a: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(отравление)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&gt;12</a:t>
                      </a:r>
                      <a:endParaRPr kumimoji="0" lang="ru-RU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94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3375"/>
            <a:ext cx="31686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409" name="Rectangle 49"/>
          <p:cNvSpPr>
            <a:spLocks noChangeArrowheads="1"/>
          </p:cNvSpPr>
          <p:nvPr/>
        </p:nvSpPr>
        <p:spPr bwMode="auto">
          <a:xfrm>
            <a:off x="250825" y="3789363"/>
            <a:ext cx="8893175" cy="187166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sz="40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Уровень СО ВВ у курящих лиц</a:t>
            </a:r>
          </a:p>
        </p:txBody>
      </p:sp>
      <p:graphicFrame>
        <p:nvGraphicFramePr>
          <p:cNvPr id="230403" name="Диаграмма 5"/>
          <p:cNvGraphicFramePr>
            <a:graphicFrameLocks noGrp="1"/>
          </p:cNvGraphicFramePr>
          <p:nvPr>
            <p:ph type="chart" idx="4294967295"/>
          </p:nvPr>
        </p:nvGraphicFramePr>
        <p:xfrm>
          <a:off x="357188" y="1500188"/>
          <a:ext cx="8331200" cy="4883150"/>
        </p:xfrm>
        <a:graphic>
          <a:graphicData uri="http://schemas.openxmlformats.org/presentationml/2006/ole">
            <p:oleObj spid="_x0000_s230403" r:id="rId3" imgW="8327858" imgH="4883319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58063" y="6000750"/>
            <a:ext cx="1357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&lt; 0,001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5" y="3500438"/>
            <a:ext cx="857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214563"/>
            <a:ext cx="6429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r>
              <a:rPr lang="ru-RU" sz="4800" b="1" smtClean="0"/>
              <a:t>Хронические неинфекционные заболевания 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ru-RU" sz="4800" b="1" smtClean="0"/>
              <a:t>(ХНЗ)</a:t>
            </a:r>
            <a:br>
              <a:rPr lang="ru-RU" sz="4800" b="1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Chronic noncommunicabal disease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3200" b="1" smtClean="0"/>
              <a:t>Женева, 26 августа,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4213" y="274638"/>
            <a:ext cx="7920037" cy="990600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МКРМЛ   Функция внешнего дыхания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4294967295"/>
          </p:nvPr>
        </p:nvGraphicFramePr>
        <p:xfrm>
          <a:off x="684213" y="1600200"/>
          <a:ext cx="7921625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868"/>
                <a:gridCol w="4165012"/>
              </a:tblGrid>
              <a:tr h="115927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±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SD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2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FEV1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(%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долж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величин)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105,74 ± 12,11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2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FVC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(%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долж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величин)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107,26 ± 12,16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FEV1/FVC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84,14 ± 6,56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 b="1">
                <a:solidFill>
                  <a:srgbClr val="FF9900"/>
                </a:solidFill>
                <a:latin typeface="Comic Sans MS" pitchFamily="66" charset="0"/>
              </a:rPr>
              <a:t>Анализ пульсовой волны на периферии: метод изучения артериальной ригидности и эндотелиальной дисфункции</a:t>
            </a:r>
          </a:p>
        </p:txBody>
      </p:sp>
      <p:pic>
        <p:nvPicPr>
          <p:cNvPr id="232450" name="Picture 4" descr="http://www.micromedical.co.uk/pulsetrace.co.uk/Images/fingerprobe3.jpg"/>
          <p:cNvPicPr>
            <a:picLocks noChangeAspect="1" noChangeArrowheads="1"/>
          </p:cNvPicPr>
          <p:nvPr/>
        </p:nvPicPr>
        <p:blipFill>
          <a:blip r:embed="rId2" r:link="rId3"/>
          <a:srcRect t="5150" r="4762" b="2145"/>
          <a:stretch>
            <a:fillRect/>
          </a:stretch>
        </p:blipFill>
        <p:spPr bwMode="auto">
          <a:xfrm>
            <a:off x="928688" y="4572000"/>
            <a:ext cx="33766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1" name="Text Box 5"/>
          <p:cNvSpPr txBox="1">
            <a:spLocks noChangeArrowheads="1"/>
          </p:cNvSpPr>
          <p:nvPr/>
        </p:nvSpPr>
        <p:spPr bwMode="auto">
          <a:xfrm>
            <a:off x="3344863" y="6215063"/>
            <a:ext cx="2306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>
                <a:latin typeface="Calibri" pitchFamily="34" charset="0"/>
              </a:rPr>
              <a:t>PulseTrace</a:t>
            </a:r>
            <a:r>
              <a:rPr lang="ru-RU" altLang="ru-RU" sz="2400">
                <a:latin typeface="Calibri" pitchFamily="34" charset="0"/>
              </a:rPr>
              <a:t> РСА 2</a:t>
            </a:r>
          </a:p>
        </p:txBody>
      </p:sp>
      <p:pic>
        <p:nvPicPr>
          <p:cNvPr id="232452" name="Picture 6" descr="6e9d42168bca289b14119d841af8e4b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628775"/>
            <a:ext cx="3429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2" descr="http://www.micromedical.co.uk/pulsetrace.co.uk/Images/SI.gif"/>
          <p:cNvPicPr>
            <a:picLocks noChangeAspect="1" noChangeArrowheads="1"/>
          </p:cNvPicPr>
          <p:nvPr/>
        </p:nvPicPr>
        <p:blipFill>
          <a:blip r:embed="rId5" r:link="rId6"/>
          <a:srcRect b="-16667"/>
          <a:stretch>
            <a:fillRect/>
          </a:stretch>
        </p:blipFill>
        <p:spPr bwMode="auto">
          <a:xfrm>
            <a:off x="4929188" y="1628775"/>
            <a:ext cx="3603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Picture 3" descr="http://www.micromedical.co.uk/pulsetrace.co.uk/Images/ri.g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929188" y="4000500"/>
            <a:ext cx="35956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85750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9900"/>
                </a:solidFill>
                <a:latin typeface="Comic Sans MS" pitchFamily="66" charset="0"/>
              </a:rPr>
              <a:t>Основные показатели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628775"/>
            <a:ext cx="7570787" cy="4459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1800" smtClean="0">
                <a:effectLst>
                  <a:outerShdw blurRad="38100" dist="38100" dir="2700000" algn="tl">
                    <a:srgbClr val="1F497D"/>
                  </a:outerShdw>
                </a:effectLst>
                <a:latin typeface="Comic Sans MS" pitchFamily="66" charset="0"/>
              </a:rPr>
              <a:t>     </a:t>
            </a:r>
            <a:r>
              <a:rPr lang="ru-RU" altLang="ru-RU" sz="2400" b="1" smtClean="0">
                <a:solidFill>
                  <a:srgbClr val="FFFF00"/>
                </a:solidFill>
                <a:latin typeface="Comic Sans MS" pitchFamily="66" charset="0"/>
              </a:rPr>
              <a:t>Индекс ригидности (</a:t>
            </a:r>
            <a:r>
              <a:rPr lang="en-US" altLang="ru-RU" sz="2400" b="1" smtClean="0">
                <a:solidFill>
                  <a:srgbClr val="FFFF00"/>
                </a:solidFill>
                <a:latin typeface="Comic Sans MS" pitchFamily="66" charset="0"/>
              </a:rPr>
              <a:t>SI</a:t>
            </a:r>
            <a:r>
              <a:rPr lang="ru-RU" altLang="ru-RU" sz="2400" b="1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r>
              <a:rPr lang="ru-RU" altLang="ru-RU" sz="1800" b="1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altLang="ru-RU" sz="1800" b="1" smtClean="0">
                <a:latin typeface="Comic Sans MS" pitchFamily="66" charset="0"/>
              </a:rPr>
              <a:t>связан со скоростью пульсовой волны в крупных артериях, что может использоваться для оценки сосудистого риска. К</a:t>
            </a:r>
            <a:r>
              <a:rPr lang="ru-RU" altLang="ja-JP" sz="1800" b="1" smtClean="0">
                <a:latin typeface="Comic Sans MS" pitchFamily="66" charset="0"/>
                <a:ea typeface="MS Gothic" pitchFamily="49" charset="-128"/>
              </a:rPr>
              <a:t>оррелирует со скоростью пульсовой волны PWV, «золотым стандартом» измерения АР.</a:t>
            </a:r>
            <a:r>
              <a:rPr lang="ru-RU" altLang="ru-RU" sz="2400" b="1" smtClean="0">
                <a:latin typeface="Comic Sans MS" pitchFamily="66" charset="0"/>
              </a:rPr>
              <a:t/>
            </a:r>
            <a:br>
              <a:rPr lang="ru-RU" altLang="ru-RU" sz="2400" b="1" smtClean="0">
                <a:latin typeface="Comic Sans MS" pitchFamily="66" charset="0"/>
              </a:rPr>
            </a:br>
            <a:r>
              <a:rPr lang="ru-RU" altLang="ru-RU" sz="2400" b="1" smtClean="0">
                <a:latin typeface="Comic Sans MS" pitchFamily="66" charset="0"/>
              </a:rPr>
              <a:t/>
            </a:r>
            <a:br>
              <a:rPr lang="ru-RU" altLang="ru-RU" sz="2400" b="1" smtClean="0">
                <a:latin typeface="Comic Sans MS" pitchFamily="66" charset="0"/>
              </a:rPr>
            </a:br>
            <a:r>
              <a:rPr lang="ru-RU" altLang="ru-RU" sz="2400" b="1" smtClean="0">
                <a:solidFill>
                  <a:srgbClr val="FFFF00"/>
                </a:solidFill>
                <a:latin typeface="Comic Sans MS" pitchFamily="66" charset="0"/>
              </a:rPr>
              <a:t>Индекс отражения (</a:t>
            </a:r>
            <a:r>
              <a:rPr lang="en-US" altLang="ru-RU" sz="2400" b="1" smtClean="0">
                <a:solidFill>
                  <a:srgbClr val="FFFF00"/>
                </a:solidFill>
                <a:latin typeface="Comic Sans MS" pitchFamily="66" charset="0"/>
              </a:rPr>
              <a:t>RI</a:t>
            </a:r>
            <a:r>
              <a:rPr lang="ru-RU" altLang="ru-RU" sz="2400" b="1" smtClean="0">
                <a:solidFill>
                  <a:srgbClr val="FFFF00"/>
                </a:solidFill>
                <a:latin typeface="Comic Sans MS" pitchFamily="66" charset="0"/>
              </a:rPr>
              <a:t>) </a:t>
            </a:r>
            <a:r>
              <a:rPr lang="ru-RU" altLang="ru-RU" sz="1800" b="1" smtClean="0">
                <a:latin typeface="Comic Sans MS" pitchFamily="66" charset="0"/>
              </a:rPr>
              <a:t>пульсовой волны связан преимущественно с тонусом мелких артерий, позволяет оценивать эффективность вазоактивных препаратов  и оценку эндотелиальной функции</a:t>
            </a:r>
            <a:r>
              <a:rPr lang="ru-RU" altLang="ru-RU" sz="2400" b="1" smtClean="0">
                <a:latin typeface="Comic Sans MS" pitchFamily="66" charset="0"/>
              </a:rPr>
              <a:t/>
            </a:r>
            <a:br>
              <a:rPr lang="ru-RU" altLang="ru-RU" sz="2400" b="1" smtClean="0">
                <a:latin typeface="Comic Sans MS" pitchFamily="66" charset="0"/>
              </a:rPr>
            </a:br>
            <a:endParaRPr lang="ru-RU" altLang="ru-RU" sz="24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ru-RU" sz="2400" b="1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ru-RU" sz="2400" b="1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ru-RU" altLang="ru-RU" sz="2400" b="1" smtClean="0">
                <a:solidFill>
                  <a:srgbClr val="FFFF00"/>
                </a:solidFill>
                <a:latin typeface="Comic Sans MS" pitchFamily="66" charset="0"/>
              </a:rPr>
              <a:t>Эндотелиальная дисфункция </a:t>
            </a:r>
            <a:r>
              <a:rPr lang="en-US" altLang="ru-RU" sz="2400" b="1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ru-RU" altLang="ru-RU" sz="2400" b="1" smtClean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</a:t>
            </a:r>
            <a:r>
              <a:rPr lang="en-US" altLang="ru-RU" sz="2400" b="1" smtClean="0">
                <a:solidFill>
                  <a:srgbClr val="FFFF00"/>
                </a:solidFill>
                <a:latin typeface="Comic Sans MS" pitchFamily="66" charset="0"/>
                <a:sym typeface="Symbol" pitchFamily="18" charset="2"/>
              </a:rPr>
              <a:t>RI)</a:t>
            </a:r>
            <a:r>
              <a:rPr lang="ru-RU" alt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Symbol" pitchFamily="18" charset="2"/>
              </a:rPr>
              <a:t> </a:t>
            </a:r>
            <a:r>
              <a:rPr lang="ru-RU" altLang="ru-RU" sz="1800" b="1" smtClean="0">
                <a:latin typeface="Comic Sans MS" pitchFamily="66" charset="0"/>
                <a:sym typeface="Symbol" pitchFamily="18" charset="2"/>
              </a:rPr>
              <a:t>оценивается по изменению </a:t>
            </a:r>
            <a:r>
              <a:rPr lang="en-US" altLang="ru-RU" sz="1800" b="1" smtClean="0">
                <a:latin typeface="Comic Sans MS" pitchFamily="66" charset="0"/>
              </a:rPr>
              <a:t>RI</a:t>
            </a:r>
            <a:r>
              <a:rPr lang="ru-RU" altLang="ru-RU" sz="1800" b="1" smtClean="0">
                <a:latin typeface="Comic Sans MS" pitchFamily="66" charset="0"/>
              </a:rPr>
              <a:t> после проведения ЭЗВД (сальбутамол)</a:t>
            </a:r>
            <a:r>
              <a:rPr lang="en-US" altLang="ru-RU" sz="1800" b="1" smtClean="0">
                <a:latin typeface="Comic Sans MS" pitchFamily="66" charset="0"/>
              </a:rPr>
              <a:t> </a:t>
            </a:r>
            <a:r>
              <a:rPr lang="ru-RU" altLang="ru-RU" sz="1800" b="1" smtClean="0">
                <a:latin typeface="Comic Sans MS" pitchFamily="66" charset="0"/>
              </a:rPr>
              <a:t>или ЭНВД (нитроглицерин)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9900"/>
                </a:solidFill>
                <a:latin typeface="Comic Sans MS" pitchFamily="66" charset="0"/>
              </a:rPr>
              <a:t>Фотоплетизмографическая</a:t>
            </a:r>
            <a:br>
              <a:rPr lang="ru-RU" altLang="ru-RU" sz="3200" b="1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ru-RU" altLang="ru-RU" sz="3200" b="1" smtClean="0">
                <a:solidFill>
                  <a:srgbClr val="FF9900"/>
                </a:solidFill>
                <a:latin typeface="Comic Sans MS" pitchFamily="66" charset="0"/>
              </a:rPr>
              <a:t> оценка артериальной ригидности</a:t>
            </a:r>
            <a:endParaRPr lang="ru-RU" altLang="ru-RU" sz="3200" smtClean="0"/>
          </a:p>
        </p:txBody>
      </p:sp>
      <p:graphicFrame>
        <p:nvGraphicFramePr>
          <p:cNvPr id="234499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00025" y="1506538"/>
          <a:ext cx="8743950" cy="4954587"/>
        </p:xfrm>
        <a:graphic>
          <a:graphicData uri="http://schemas.openxmlformats.org/presentationml/2006/ole">
            <p:oleObj spid="_x0000_s234499" r:id="rId3" imgW="8742422" imgH="495647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31520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9900"/>
                </a:solidFill>
                <a:latin typeface="Comic Sans MS" pitchFamily="66" charset="0"/>
              </a:rPr>
              <a:t>Артериальная ригидность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4294967295"/>
          </p:nvPr>
        </p:nvGraphicFramePr>
        <p:xfrm>
          <a:off x="395288" y="1557338"/>
          <a:ext cx="8424862" cy="4754562"/>
        </p:xfrm>
        <a:graphic>
          <a:graphicData uri="http://schemas.openxmlformats.org/drawingml/2006/table">
            <a:tbl>
              <a:tblPr/>
              <a:tblGrid>
                <a:gridCol w="3095625"/>
                <a:gridCol w="2520950"/>
                <a:gridCol w="2808287"/>
              </a:tblGrid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Параметр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SI (N)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</a:rPr>
                        <a:t>SI (↑)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CO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ppm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3,7 ± 4,3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4,8 ± 5,9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ОФВ1/ФЖЕЛ, %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85 ± 6,9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82,3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±5,9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САД, мм рт.ст.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130 ± 16,3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141 ± 28,8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ДАД, мм рт.ст.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82 ± 10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89 ± 15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9900"/>
                </a:solidFill>
                <a:latin typeface="Comic Sans MS" pitchFamily="66" charset="0"/>
              </a:rPr>
              <a:t>Фотоплетизмографическа</a:t>
            </a:r>
            <a:r>
              <a:rPr lang="ru-RU" sz="2800" b="1" smtClean="0">
                <a:solidFill>
                  <a:srgbClr val="FF9900"/>
                </a:solidFill>
                <a:latin typeface="Comic Sans MS" pitchFamily="66" charset="0"/>
              </a:rPr>
              <a:t>я </a:t>
            </a:r>
            <a:br>
              <a:rPr lang="ru-RU" sz="2800" b="1" smtClean="0">
                <a:solidFill>
                  <a:srgbClr val="FF9900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FF9900"/>
                </a:solidFill>
                <a:latin typeface="Comic Sans MS" pitchFamily="66" charset="0"/>
              </a:rPr>
              <a:t>оценка функции эндотелия</a:t>
            </a:r>
            <a:endParaRPr lang="ru-RU" sz="3200" smtClean="0"/>
          </a:p>
        </p:txBody>
      </p:sp>
      <p:graphicFrame>
        <p:nvGraphicFramePr>
          <p:cNvPr id="236547" name="Диаграмма 3"/>
          <p:cNvGraphicFramePr>
            <a:graphicFrameLocks noGrp="1"/>
          </p:cNvGraphicFramePr>
          <p:nvPr>
            <p:ph type="chart" idx="4294967295"/>
          </p:nvPr>
        </p:nvGraphicFramePr>
        <p:xfrm>
          <a:off x="488950" y="1628775"/>
          <a:ext cx="8382000" cy="4752975"/>
        </p:xfrm>
        <a:graphic>
          <a:graphicData uri="http://schemas.openxmlformats.org/presentationml/2006/ole">
            <p:oleObj spid="_x0000_s236547" r:id="rId3" imgW="8382727" imgH="475529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496300" cy="576262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Аудит здоровья: ХимРар 2014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341438"/>
          <a:ext cx="8569325" cy="4967287"/>
        </p:xfrm>
        <a:graphic>
          <a:graphicData uri="http://schemas.openxmlformats.org/drawingml/2006/table">
            <a:tbl>
              <a:tblPr/>
              <a:tblGrid>
                <a:gridCol w="3887788"/>
                <a:gridCol w="2305050"/>
                <a:gridCol w="2376487"/>
              </a:tblGrid>
              <a:tr h="1263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(n=46)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(n=99)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(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(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в ВВ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(ppm)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(35%)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(12%)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 в ВВ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ppm)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16,09 ± 3,7*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 ± 2,7*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ВВ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ppb)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Нарушение ФВД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(26%)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(19%)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496300" cy="576262"/>
          </a:xfrm>
        </p:spPr>
        <p:txBody>
          <a:bodyPr/>
          <a:lstStyle/>
          <a:p>
            <a:pPr algn="l"/>
            <a:r>
              <a:rPr lang="ru-RU" sz="36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Аудит здоровья: ХимРар 2014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981075"/>
          <a:ext cx="8569325" cy="5616575"/>
        </p:xfrm>
        <a:graphic>
          <a:graphicData uri="http://schemas.openxmlformats.org/drawingml/2006/table">
            <a:tbl>
              <a:tblPr/>
              <a:tblGrid>
                <a:gridCol w="4895850"/>
                <a:gridCol w="1728788"/>
                <a:gridCol w="1944687"/>
              </a:tblGrid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n=145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(n=46)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(n=99)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ИМТ (кг/м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(59%)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(31) 31%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ригидности (м/с)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(9%)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(5%)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Эндотелиальная дисфункция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(59%)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(36%)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  (мм рт.ст.)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(59%)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(22%)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холестерин в крови (ммоль/л)  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n=6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(50%)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(14)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 2 типа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(4%)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(2%)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щитовидной железы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(30%)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(15%)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l" eaLnBrk="1" hangingPunct="1"/>
            <a:r>
              <a:rPr lang="ru-RU" altLang="ru-RU" sz="3600" b="1" smtClean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Аудит здоровья</a:t>
            </a:r>
            <a:r>
              <a:rPr lang="en-US" altLang="ru-RU" sz="3600" b="1" smtClean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ru-RU" altLang="ru-RU" sz="3600" b="1" smtClean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г.: ХимРар</a:t>
            </a:r>
            <a:br>
              <a:rPr lang="ru-RU" altLang="ru-RU" sz="3600" b="1" smtClean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smtClean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Распространенность заболеваний</a:t>
            </a:r>
          </a:p>
        </p:txBody>
      </p:sp>
      <p:graphicFrame>
        <p:nvGraphicFramePr>
          <p:cNvPr id="239619" name="Диаграмма 1"/>
          <p:cNvGraphicFramePr>
            <a:graphicFrameLocks noGrp="1"/>
          </p:cNvGraphicFramePr>
          <p:nvPr>
            <p:ph type="chart" idx="4294967295"/>
          </p:nvPr>
        </p:nvGraphicFramePr>
        <p:xfrm>
          <a:off x="344488" y="1649413"/>
          <a:ext cx="8455025" cy="4783137"/>
        </p:xfrm>
        <a:graphic>
          <a:graphicData uri="http://schemas.openxmlformats.org/presentationml/2006/ole">
            <p:oleObj spid="_x0000_s239619" r:id="rId3" imgW="8449788" imgH="477967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/>
            <a:r>
              <a:rPr lang="ru-RU" sz="3500" b="1" smtClean="0">
                <a:solidFill>
                  <a:srgbClr val="F79319"/>
                </a:solidFill>
              </a:rPr>
              <a:t>Мобильная кардио-респираторная и метаболическая лаборатория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35263"/>
            <a:ext cx="8229600" cy="3390900"/>
          </a:xfrm>
        </p:spPr>
        <p:txBody>
          <a:bodyPr/>
          <a:lstStyle/>
          <a:p>
            <a:pPr marL="547688" indent="-411163" algn="ctr" eaLnBrk="1" hangingPunct="1">
              <a:buFont typeface="Arial" charset="0"/>
              <a:buNone/>
              <a:defRPr/>
            </a:pPr>
            <a:r>
              <a:rPr lang="ru-RU" sz="5400" b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Аудит здоровья</a:t>
            </a:r>
            <a:endParaRPr lang="ru-RU" sz="4400" b="1" smtClean="0">
              <a:effectLst>
                <a:outerShdw blurRad="38100" dist="38100" dir="2700000" algn="tl">
                  <a:srgbClr val="1F497D"/>
                </a:outerShdw>
              </a:effectLst>
            </a:endParaRPr>
          </a:p>
          <a:p>
            <a:pPr marL="547688" indent="-411163" algn="ctr" eaLnBrk="1" hangingPunct="1">
              <a:buFont typeface="Arial" charset="0"/>
              <a:buNone/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Екатеринбург</a:t>
            </a:r>
          </a:p>
          <a:p>
            <a:pPr marL="547688" indent="-411163" algn="ctr" eaLnBrk="1" hangingPunct="1">
              <a:buFont typeface="Arial" charset="0"/>
              <a:buNone/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Завод УЭМЗ</a:t>
            </a:r>
          </a:p>
          <a:p>
            <a:pPr marL="547688" indent="-411163" algn="ctr" eaLnBrk="1" hangingPunct="1">
              <a:buFont typeface="Arial" charset="0"/>
              <a:buNone/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1F497D"/>
                  </a:outerShdw>
                </a:effectLst>
              </a:rPr>
              <a:t>17-20 июня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075" y="115888"/>
            <a:ext cx="8831263" cy="15700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First Global Conference on Healthy Lifestyles and Non-communicable Diseases Control, 28-29 April, 2011, Moscow, Russia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4625" y="1628775"/>
            <a:ext cx="5400675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700213"/>
            <a:ext cx="8256587" cy="160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 l="12581" t="12257" r="48204" b="45367"/>
          <a:stretch>
            <a:fillRect/>
          </a:stretch>
        </p:blipFill>
        <p:spPr bwMode="auto">
          <a:xfrm>
            <a:off x="5340350" y="3497263"/>
            <a:ext cx="345598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3" y="4029075"/>
            <a:ext cx="4929187" cy="232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58800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F79319"/>
                </a:solidFill>
              </a:rPr>
              <a:t>МКРМЛ. Общая характеристика</a:t>
            </a:r>
          </a:p>
        </p:txBody>
      </p:sp>
      <p:graphicFrame>
        <p:nvGraphicFramePr>
          <p:cNvPr id="96304" name="Group 48"/>
          <p:cNvGraphicFramePr>
            <a:graphicFrameLocks noGrp="1"/>
          </p:cNvGraphicFramePr>
          <p:nvPr>
            <p:ph idx="4294967295"/>
          </p:nvPr>
        </p:nvGraphicFramePr>
        <p:xfrm>
          <a:off x="457200" y="1125538"/>
          <a:ext cx="8229600" cy="533876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Скрининг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Обследовано по программе МКРМЛ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Муж/жен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51/21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22 до 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Курильщики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(43%)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Курили в прошлом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(15%)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Вредное производство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(53%)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Обструктивные нарушения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(96%)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ru-RU" sz="3600" b="1" smtClean="0">
                <a:solidFill>
                  <a:srgbClr val="F79319"/>
                </a:solidFill>
              </a:rPr>
              <a:t>МКРМЛ. ХОБЛ</a:t>
            </a:r>
          </a:p>
        </p:txBody>
      </p:sp>
      <p:graphicFrame>
        <p:nvGraphicFramePr>
          <p:cNvPr id="105505" name="Group 33"/>
          <p:cNvGraphicFramePr>
            <a:graphicFrameLocks noGrp="1"/>
          </p:cNvGraphicFramePr>
          <p:nvPr>
            <p:ph idx="4294967295"/>
          </p:nvPr>
        </p:nvGraphicFramePr>
        <p:xfrm>
          <a:off x="457200" y="1557338"/>
          <a:ext cx="8229600" cy="4824412"/>
        </p:xfrm>
        <a:graphic>
          <a:graphicData uri="http://schemas.openxmlformats.org/drawingml/2006/table">
            <a:tbl>
              <a:tblPr/>
              <a:tblGrid>
                <a:gridCol w="5770563"/>
                <a:gridCol w="2459037"/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(%)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(50%)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Муж/жен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54.36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11.09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Курильщики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(50%)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Курили в прошлом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(25%)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Вредное производство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(61%)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08" name="Group 64"/>
          <p:cNvGraphicFramePr>
            <a:graphicFrameLocks noGrp="1"/>
          </p:cNvGraphicFramePr>
          <p:nvPr>
            <p:ph idx="4294967295"/>
          </p:nvPr>
        </p:nvGraphicFramePr>
        <p:xfrm>
          <a:off x="468313" y="3576638"/>
          <a:ext cx="8181975" cy="2443162"/>
        </p:xfrm>
        <a:graphic>
          <a:graphicData uri="http://schemas.openxmlformats.org/drawingml/2006/table">
            <a:tbl>
              <a:tblPr/>
              <a:tblGrid>
                <a:gridCol w="5351462"/>
                <a:gridCol w="865188"/>
                <a:gridCol w="1965325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319"/>
                          </a:solidFill>
                          <a:effectLst/>
                          <a:latin typeface="Calibri" pitchFamily="34" charset="0"/>
                        </a:rPr>
                        <a:t>Жалобы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3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абс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7931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Кашель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Выделение мокроты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3EA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Одышка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Чувство тревоги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</a:tr>
            </a:tbl>
          </a:graphicData>
        </a:graphic>
      </p:graphicFrame>
      <p:sp>
        <p:nvSpPr>
          <p:cNvPr id="243739" name="Rectangle 58"/>
          <p:cNvSpPr>
            <a:spLocks noChangeArrowheads="1"/>
          </p:cNvSpPr>
          <p:nvPr/>
        </p:nvSpPr>
        <p:spPr bwMode="auto">
          <a:xfrm>
            <a:off x="468313" y="260350"/>
            <a:ext cx="8207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rgbClr val="FF9900"/>
                </a:solidFill>
              </a:rPr>
              <a:t>Анкетирование </a:t>
            </a:r>
          </a:p>
          <a:p>
            <a:r>
              <a:rPr lang="ru-RU" sz="3600" b="1">
                <a:solidFill>
                  <a:srgbClr val="FF9900"/>
                </a:solidFill>
              </a:rPr>
              <a:t>Пациенты с ХОБЛ (</a:t>
            </a:r>
            <a:r>
              <a:rPr lang="en-US" sz="3600" b="1">
                <a:solidFill>
                  <a:srgbClr val="FF9900"/>
                </a:solidFill>
              </a:rPr>
              <a:t>n=36</a:t>
            </a:r>
            <a:r>
              <a:rPr lang="ru-RU" sz="3600" b="1">
                <a:solidFill>
                  <a:srgbClr val="FF9900"/>
                </a:solidFill>
              </a:rPr>
              <a:t>)</a:t>
            </a:r>
          </a:p>
        </p:txBody>
      </p:sp>
      <p:sp>
        <p:nvSpPr>
          <p:cNvPr id="243740" name="Rectangle 63"/>
          <p:cNvSpPr>
            <a:spLocks noChangeArrowheads="1"/>
          </p:cNvSpPr>
          <p:nvPr/>
        </p:nvSpPr>
        <p:spPr bwMode="auto">
          <a:xfrm>
            <a:off x="395288" y="6021388"/>
            <a:ext cx="8280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 САТ   (7,6 </a:t>
            </a:r>
            <a:r>
              <a:rPr lang="en-US" sz="2400" b="1"/>
              <a:t>±</a:t>
            </a:r>
            <a:r>
              <a:rPr lang="ru-RU" sz="2400" b="1"/>
              <a:t> 3,8 баллов)</a:t>
            </a:r>
            <a:endParaRPr lang="en-US" sz="2400" b="1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7838" y="1371600"/>
          <a:ext cx="8197850" cy="1984375"/>
        </p:xfrm>
        <a:graphic>
          <a:graphicData uri="http://schemas.openxmlformats.org/drawingml/2006/table">
            <a:tbl>
              <a:tblPr/>
              <a:tblGrid>
                <a:gridCol w="5318125"/>
                <a:gridCol w="935037"/>
                <a:gridCol w="194468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абс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40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40-50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51-60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F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старше 61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435975" cy="1638300"/>
          </a:xfrm>
        </p:spPr>
        <p:txBody>
          <a:bodyPr/>
          <a:lstStyle/>
          <a:p>
            <a:pPr algn="l"/>
            <a:r>
              <a:rPr lang="ru-RU" altLang="en-US" sz="28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Спирометрическая классификация степени тяжести ограничения скорости воздушного потока при ХОБЛ (основанная на постбронходилатационном ОФВ</a:t>
            </a:r>
            <a:r>
              <a:rPr lang="ru-RU" altLang="en-US" sz="2800" b="1" baseline="-25000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en-US" sz="2800" b="1" smtClean="0">
                <a:solidFill>
                  <a:srgbClr val="F7931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smtClean="0">
              <a:solidFill>
                <a:srgbClr val="F79319"/>
              </a:solidFill>
            </a:endParaRPr>
          </a:p>
        </p:txBody>
      </p:sp>
      <p:graphicFrame>
        <p:nvGraphicFramePr>
          <p:cNvPr id="107711" name="Group 191"/>
          <p:cNvGraphicFramePr>
            <a:graphicFrameLocks noGrp="1"/>
          </p:cNvGraphicFramePr>
          <p:nvPr>
            <p:ph idx="4294967295"/>
          </p:nvPr>
        </p:nvGraphicFramePr>
        <p:xfrm>
          <a:off x="457200" y="2349500"/>
          <a:ext cx="8507413" cy="4103688"/>
        </p:xfrm>
        <a:graphic>
          <a:graphicData uri="http://schemas.openxmlformats.org/drawingml/2006/table">
            <a:tbl>
              <a:tblPr/>
              <a:tblGrid>
                <a:gridCol w="1220788"/>
                <a:gridCol w="1454150"/>
                <a:gridCol w="1870075"/>
                <a:gridCol w="3962400"/>
              </a:tblGrid>
              <a:tr h="820738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У пациентов с ОФВ</a:t>
                      </a:r>
                      <a:r>
                        <a:rPr kumimoji="0" lang="ru-R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/ФЖЕЛ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&lt;0,70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 (64%)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Легкая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ОФВ1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80% от должного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(33%)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 2: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Средней тяжести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50%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≤ОФВ1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80% от должного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(3%)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 3: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Тяжелая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30%≤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ОФВ1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&lt;50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от должного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GOLD 3: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Крайне тяжелая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ОФВ1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&lt;3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0% от должного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33" name="Group 65"/>
          <p:cNvGraphicFramePr>
            <a:graphicFrameLocks noGrp="1"/>
          </p:cNvGraphicFramePr>
          <p:nvPr>
            <p:ph idx="4294967295"/>
          </p:nvPr>
        </p:nvGraphicFramePr>
        <p:xfrm>
          <a:off x="468313" y="1173163"/>
          <a:ext cx="8496300" cy="4732337"/>
        </p:xfrm>
        <a:graphic>
          <a:graphicData uri="http://schemas.openxmlformats.org/drawingml/2006/table">
            <a:tbl>
              <a:tblPr/>
              <a:tblGrid>
                <a:gridCol w="5616575"/>
                <a:gridCol w="1296987"/>
                <a:gridCol w="1582738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ИМТ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&gt;25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кг/м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61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СО в выдыхаемом воздухе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 (ppm)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1F497D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СО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Hb  (%)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1F497D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Индекс ригидности сосудов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 (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м/с)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 уровень глюкозы в крови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&gt;5,5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ммоль/л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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АД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&gt;139/89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1F497D"/>
                            </a:outerShdw>
                          </a:effectLst>
                          <a:latin typeface="Calibri" pitchFamily="34" charset="0"/>
                        </a:rPr>
                        <a:t> мм рт.ст.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61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713788" cy="630237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F79319"/>
                </a:solidFill>
              </a:rPr>
              <a:t>МКРМЛ. Основные параметры</a:t>
            </a:r>
            <a:r>
              <a:rPr lang="en-US" sz="2800" b="1" smtClean="0">
                <a:solidFill>
                  <a:srgbClr val="F79319"/>
                </a:solidFill>
              </a:rPr>
              <a:t> </a:t>
            </a:r>
            <a:r>
              <a:rPr lang="ru-RU" sz="2800" b="1" smtClean="0">
                <a:solidFill>
                  <a:srgbClr val="F79319"/>
                </a:solidFill>
              </a:rPr>
              <a:t>группы ХОБЛ </a:t>
            </a:r>
            <a:r>
              <a:rPr lang="en-US" sz="2800" b="1" smtClean="0">
                <a:solidFill>
                  <a:srgbClr val="F79319"/>
                </a:solidFill>
              </a:rPr>
              <a:t>n (%)</a:t>
            </a:r>
            <a:endParaRPr lang="ru-RU" sz="2800" b="1" smtClean="0">
              <a:solidFill>
                <a:srgbClr val="F793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3076" y="177800"/>
            <a:ext cx="8229599" cy="1143001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F7931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Уровень СО в выдыхаемом </a:t>
            </a:r>
            <a:r>
              <a:rPr lang="ru-RU" sz="4100" b="1" dirty="0">
                <a:ln w="6350">
                  <a:noFill/>
                </a:ln>
                <a:solidFill>
                  <a:srgbClr val="F79319"/>
                </a:solidFill>
              </a:rPr>
              <a:t>воздухе</a:t>
            </a:r>
          </a:p>
        </p:txBody>
      </p:sp>
      <p:graphicFrame>
        <p:nvGraphicFramePr>
          <p:cNvPr id="34874" name="Group 58"/>
          <p:cNvGraphicFramePr>
            <a:graphicFrameLocks noGrp="1"/>
          </p:cNvGraphicFramePr>
          <p:nvPr>
            <p:ph idx="4294967295"/>
          </p:nvPr>
        </p:nvGraphicFramePr>
        <p:xfrm>
          <a:off x="250825" y="2060575"/>
          <a:ext cx="4105275" cy="3490913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C907AD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ХОБЛ: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Курящие (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17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человек),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не курящие (2),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экс-курильщики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21,4±7,3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ppm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от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до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ppm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Норма от 0-5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ppm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pic>
        <p:nvPicPr>
          <p:cNvPr id="247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89138"/>
            <a:ext cx="38877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850" y="3644900"/>
            <a:ext cx="3887788" cy="1296988"/>
          </a:xfrm>
          <a:prstGeom prst="rect">
            <a:avLst/>
          </a:prstGeom>
          <a:solidFill>
            <a:schemeClr val="accent1">
              <a:alpha val="2500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5"/>
          <p:cNvGraphicFramePr>
            <a:graphicFrameLocks noChangeAspect="1"/>
          </p:cNvGraphicFramePr>
          <p:nvPr/>
        </p:nvGraphicFramePr>
        <p:xfrm>
          <a:off x="428625" y="2276475"/>
          <a:ext cx="4398963" cy="3216275"/>
        </p:xfrm>
        <a:graphic>
          <a:graphicData uri="http://schemas.openxmlformats.org/presentationml/2006/ole">
            <p:oleObj spid="_x0000_s3074" name="Graph" r:id="rId3" imgW="5943600" imgH="4457700" progId="">
              <p:embed/>
            </p:oleObj>
          </a:graphicData>
        </a:graphic>
      </p:graphicFrame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766763" y="1249363"/>
            <a:ext cx="3876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Δ</a:t>
            </a:r>
            <a:r>
              <a:rPr lang="en-US" sz="2800" b="1">
                <a:solidFill>
                  <a:srgbClr val="FF9900"/>
                </a:solidFill>
                <a:latin typeface="Comic Sans MS" pitchFamily="66" charset="0"/>
              </a:rPr>
              <a:t>RI</a:t>
            </a:r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%</a:t>
            </a:r>
            <a:r>
              <a:rPr lang="en-US" sz="2800" b="1">
                <a:solidFill>
                  <a:srgbClr val="FF9900"/>
                </a:solidFill>
                <a:latin typeface="Comic Sans MS" pitchFamily="66" charset="0"/>
              </a:rPr>
              <a:t> ~ </a:t>
            </a:r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ОФВ</a:t>
            </a:r>
            <a:r>
              <a:rPr lang="ru-RU" sz="2800" b="1" baseline="-25000">
                <a:solidFill>
                  <a:srgbClr val="FF9900"/>
                </a:solidFill>
                <a:latin typeface="Comic Sans MS" pitchFamily="66" charset="0"/>
              </a:rPr>
              <a:t>1</a:t>
            </a:r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/ФЖЕЛ</a:t>
            </a:r>
            <a:endParaRPr lang="ru-RU" sz="2800">
              <a:solidFill>
                <a:srgbClr val="FF9900"/>
              </a:solidFill>
              <a:latin typeface="Calibri" pitchFamily="34" charset="0"/>
            </a:endParaRPr>
          </a:p>
        </p:txBody>
      </p:sp>
      <p:graphicFrame>
        <p:nvGraphicFramePr>
          <p:cNvPr id="3075" name="Объект 7"/>
          <p:cNvGraphicFramePr>
            <a:graphicFrameLocks noChangeAspect="1"/>
          </p:cNvGraphicFramePr>
          <p:nvPr/>
        </p:nvGraphicFramePr>
        <p:xfrm>
          <a:off x="4787900" y="2276475"/>
          <a:ext cx="4141788" cy="3224213"/>
        </p:xfrm>
        <a:graphic>
          <a:graphicData uri="http://schemas.openxmlformats.org/presentationml/2006/ole">
            <p:oleObj spid="_x0000_s3075" name="Graph" r:id="rId4" imgW="5943600" imgH="4457700" progId="">
              <p:embed/>
            </p:oleObj>
          </a:graphicData>
        </a:graphic>
      </p:graphicFrame>
      <p:sp>
        <p:nvSpPr>
          <p:cNvPr id="3077" name="Прямоугольник 8"/>
          <p:cNvSpPr>
            <a:spLocks noChangeArrowheads="1"/>
          </p:cNvSpPr>
          <p:nvPr/>
        </p:nvSpPr>
        <p:spPr bwMode="auto">
          <a:xfrm>
            <a:off x="5430838" y="1249363"/>
            <a:ext cx="331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9900"/>
                </a:solidFill>
                <a:latin typeface="Comic Sans MS" pitchFamily="66" charset="0"/>
              </a:rPr>
              <a:t>SI ~ </a:t>
            </a:r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ОФВ</a:t>
            </a:r>
            <a:r>
              <a:rPr lang="ru-RU" sz="2800" b="1" baseline="-25000">
                <a:solidFill>
                  <a:srgbClr val="FF9900"/>
                </a:solidFill>
                <a:latin typeface="Comic Sans MS" pitchFamily="66" charset="0"/>
              </a:rPr>
              <a:t>1</a:t>
            </a:r>
            <a:r>
              <a:rPr lang="ru-RU" sz="2800" b="1">
                <a:solidFill>
                  <a:srgbClr val="FF9900"/>
                </a:solidFill>
                <a:latin typeface="Comic Sans MS" pitchFamily="66" charset="0"/>
              </a:rPr>
              <a:t>/ФЖЕЛ</a:t>
            </a:r>
            <a:endParaRPr lang="ru-RU" sz="2800">
              <a:solidFill>
                <a:srgbClr val="FF9900"/>
              </a:solidFill>
              <a:latin typeface="Calibri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3851275" y="2760663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p &lt; 0,01</a:t>
            </a:r>
            <a:endParaRPr lang="ru-RU" sz="1400">
              <a:latin typeface="Comic Sans MS" pitchFamily="66" charset="0"/>
            </a:endParaRP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7964488" y="2779713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p &lt; 0,02</a:t>
            </a:r>
            <a:endParaRPr lang="ru-RU" sz="1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803275"/>
            <a:ext cx="7273925" cy="553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r>
              <a:rPr lang="ru-RU" sz="4800" smtClean="0">
                <a:latin typeface="Arial" charset="0"/>
              </a:rPr>
              <a:t>Цели программы </a:t>
            </a:r>
            <a:br>
              <a:rPr lang="ru-RU" sz="4800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>по борьбе с ХНЗ</a:t>
            </a:r>
          </a:p>
        </p:txBody>
      </p:sp>
      <p:sp>
        <p:nvSpPr>
          <p:cNvPr id="251906" name="Rectangle 3"/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8229600" cy="478155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1. Снижение преждевременной 	 	 смертности от ХНЗ на </a:t>
            </a:r>
            <a:r>
              <a:rPr lang="ru-RU" u="sng" smtClean="0">
                <a:latin typeface="Arial" charset="0"/>
              </a:rPr>
              <a:t>25%</a:t>
            </a:r>
          </a:p>
          <a:p>
            <a:r>
              <a:rPr lang="ru-RU" smtClean="0">
                <a:latin typeface="Arial" charset="0"/>
              </a:rPr>
              <a:t>2. Снижение потребление алкоголя на 			        </a:t>
            </a:r>
            <a:r>
              <a:rPr lang="ru-RU" u="sng" smtClean="0">
                <a:latin typeface="Arial" charset="0"/>
              </a:rPr>
              <a:t>10%</a:t>
            </a:r>
          </a:p>
          <a:p>
            <a:r>
              <a:rPr lang="ru-RU" smtClean="0">
                <a:latin typeface="Arial" charset="0"/>
              </a:rPr>
              <a:t>3. Снижение гиподинамии на </a:t>
            </a:r>
            <a:r>
              <a:rPr lang="ru-RU" u="sng" smtClean="0">
                <a:latin typeface="Arial" charset="0"/>
              </a:rPr>
              <a:t>10%</a:t>
            </a:r>
          </a:p>
          <a:p>
            <a:r>
              <a:rPr lang="ru-RU" smtClean="0">
                <a:latin typeface="Arial" charset="0"/>
              </a:rPr>
              <a:t>4. Снижение потребление соли на </a:t>
            </a:r>
            <a:r>
              <a:rPr lang="ru-RU" u="sng" smtClean="0">
                <a:latin typeface="Arial" charset="0"/>
              </a:rPr>
              <a:t>30%</a:t>
            </a:r>
          </a:p>
          <a:p>
            <a:r>
              <a:rPr lang="ru-RU" smtClean="0">
                <a:latin typeface="Arial" charset="0"/>
              </a:rPr>
              <a:t>5.Снижение потребления табака  у лиц 	        старше 15 лет на </a:t>
            </a:r>
            <a:r>
              <a:rPr lang="ru-RU" u="sng" smtClean="0">
                <a:latin typeface="Arial" charset="0"/>
              </a:rPr>
              <a:t>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latin typeface="Arial" charset="0"/>
              </a:rPr>
              <a:t>Цели программы </a:t>
            </a:r>
            <a:br>
              <a:rPr lang="ru-RU" sz="4800" smtClean="0">
                <a:latin typeface="Arial" charset="0"/>
              </a:rPr>
            </a:br>
            <a:r>
              <a:rPr lang="ru-RU" sz="4800" smtClean="0">
                <a:latin typeface="Arial" charset="0"/>
              </a:rPr>
              <a:t>по борьбе с ХНЗ</a:t>
            </a:r>
          </a:p>
        </p:txBody>
      </p:sp>
      <p:sp>
        <p:nvSpPr>
          <p:cNvPr id="25293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6. Снижение распространения АГ на  	                        </a:t>
            </a:r>
            <a:r>
              <a:rPr lang="ru-RU" sz="3600" u="sng" smtClean="0">
                <a:latin typeface="Arial" charset="0"/>
              </a:rPr>
              <a:t>25%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7. Приостановить рост числа новых больных с сахарным диабетом и борьба с ожирением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8. Прием жизненно необходимых лекарственных средств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9. Внедрение новых технологий, повышающих эффективность дженериковых лекарственных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835150"/>
            <a:ext cx="8280400" cy="422751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Первичная, вторичная, третичная профилактика ХНЗ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2007 г. Ассамблея Здоровья приняла резолюцию ВОЗ: «Профилактика ХНЗ и борьба с ними»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68313" y="765175"/>
            <a:ext cx="7632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en-US" sz="3600" b="1">
                <a:solidFill>
                  <a:srgbClr val="FF9900"/>
                </a:solidFill>
              </a:rPr>
              <a:t>Стратегия ВОЗ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Индикаторы программы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по   борьбе  с ХНЗ</a:t>
            </a:r>
          </a:p>
        </p:txBody>
      </p:sp>
      <p:sp>
        <p:nvSpPr>
          <p:cNvPr id="253954" name="Rectangle 3"/>
          <p:cNvSpPr>
            <a:spLocks noGrp="1"/>
          </p:cNvSpPr>
          <p:nvPr>
            <p:ph type="body" idx="1"/>
          </p:nvPr>
        </p:nvSpPr>
        <p:spPr>
          <a:xfrm>
            <a:off x="468313" y="3213100"/>
            <a:ext cx="8229600" cy="2765425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Снижение смертности от ХНЗ:</a:t>
            </a:r>
          </a:p>
          <a:p>
            <a:endParaRPr lang="ru-RU" sz="3600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Индикатор 1. Хронические заболевания</a:t>
            </a:r>
          </a:p>
          <a:p>
            <a:r>
              <a:rPr lang="ru-RU" smtClean="0">
                <a:latin typeface="Arial" charset="0"/>
              </a:rPr>
              <a:t>Индикатор 2. Рак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Индикаторы программы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по   борьбе  с ХНЗ</a:t>
            </a:r>
          </a:p>
        </p:txBody>
      </p:sp>
      <p:sp>
        <p:nvSpPr>
          <p:cNvPr id="25497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Пагубное действие алкоголя</a:t>
            </a:r>
            <a:r>
              <a:rPr lang="ru-RU" sz="2800" smtClean="0">
                <a:latin typeface="Arial" charset="0"/>
              </a:rPr>
              <a:t>:</a:t>
            </a:r>
          </a:p>
          <a:p>
            <a:endParaRPr lang="ru-RU" sz="2800" smtClean="0">
              <a:latin typeface="Arial" charset="0"/>
            </a:endParaRPr>
          </a:p>
          <a:p>
            <a:r>
              <a:rPr lang="ru-RU" sz="2800" u="sng" smtClean="0">
                <a:latin typeface="Arial" charset="0"/>
              </a:rPr>
              <a:t>Индикатор 3.</a:t>
            </a:r>
            <a:r>
              <a:rPr lang="ru-RU" sz="2800" smtClean="0">
                <a:latin typeface="Arial" charset="0"/>
              </a:rPr>
              <a:t> </a:t>
            </a:r>
          </a:p>
          <a:p>
            <a:r>
              <a:rPr lang="ru-RU" sz="2800" smtClean="0">
                <a:latin typeface="Arial" charset="0"/>
              </a:rPr>
              <a:t>Снижение потребления 	      алкогольных напитков</a:t>
            </a:r>
          </a:p>
          <a:p>
            <a:r>
              <a:rPr lang="ru-RU" sz="2800" u="sng" smtClean="0">
                <a:latin typeface="Arial" charset="0"/>
              </a:rPr>
              <a:t>Индикатор 4.</a:t>
            </a:r>
            <a:r>
              <a:rPr lang="ru-RU" sz="2800" smtClean="0">
                <a:latin typeface="Arial" charset="0"/>
              </a:rPr>
              <a:t> </a:t>
            </a:r>
          </a:p>
          <a:p>
            <a:r>
              <a:rPr lang="ru-RU" sz="2800" smtClean="0">
                <a:latin typeface="Arial" charset="0"/>
              </a:rPr>
              <a:t>Профилактика тяжелого алкоголизма</a:t>
            </a:r>
          </a:p>
          <a:p>
            <a:r>
              <a:rPr lang="ru-RU" sz="2800" u="sng" smtClean="0">
                <a:latin typeface="Arial" charset="0"/>
              </a:rPr>
              <a:t>Индикатор 5. </a:t>
            </a:r>
          </a:p>
          <a:p>
            <a:r>
              <a:rPr lang="ru-RU" sz="2800" smtClean="0">
                <a:latin typeface="Arial" charset="0"/>
              </a:rPr>
              <a:t>Снижение заболеваемости и смертности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Индикаторы программы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по   борьбе  с ХНЗ</a:t>
            </a:r>
          </a:p>
        </p:txBody>
      </p:sp>
      <p:sp>
        <p:nvSpPr>
          <p:cNvPr id="256002" name="Rectangle 3"/>
          <p:cNvSpPr>
            <a:spLocks noGrp="1"/>
          </p:cNvSpPr>
          <p:nvPr>
            <p:ph type="body" idx="1"/>
          </p:nvPr>
        </p:nvSpPr>
        <p:spPr>
          <a:xfrm>
            <a:off x="468313" y="2852738"/>
            <a:ext cx="8229600" cy="3341687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Физическая активность</a:t>
            </a:r>
          </a:p>
          <a:p>
            <a:endParaRPr lang="ru-RU" sz="4000" smtClean="0">
              <a:latin typeface="Arial" charset="0"/>
            </a:endParaRPr>
          </a:p>
          <a:p>
            <a:r>
              <a:rPr lang="ru-RU" u="sng" smtClean="0">
                <a:latin typeface="Arial" charset="0"/>
              </a:rPr>
              <a:t>Индикатор 6</a:t>
            </a:r>
            <a:r>
              <a:rPr lang="ru-RU" smtClean="0">
                <a:latin typeface="Arial" charset="0"/>
              </a:rPr>
              <a:t>. Подростки</a:t>
            </a:r>
          </a:p>
          <a:p>
            <a:r>
              <a:rPr lang="ru-RU" u="sng" smtClean="0">
                <a:latin typeface="Arial" charset="0"/>
              </a:rPr>
              <a:t>Индикатор 7</a:t>
            </a:r>
            <a:r>
              <a:rPr lang="ru-RU" smtClean="0">
                <a:latin typeface="Arial" charset="0"/>
              </a:rPr>
              <a:t>. Индивидуумы старше 18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Индикаторы программы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по   борьбе  с ХНЗ</a:t>
            </a:r>
          </a:p>
        </p:txBody>
      </p:sp>
      <p:sp>
        <p:nvSpPr>
          <p:cNvPr id="2570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Потребление соли</a:t>
            </a: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Индикатор 8. Снижение потребления</a:t>
            </a: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Табакокурение</a:t>
            </a:r>
          </a:p>
          <a:p>
            <a:r>
              <a:rPr lang="ru-RU" smtClean="0">
                <a:latin typeface="Arial" charset="0"/>
              </a:rPr>
              <a:t>Индикатор 9. Подростки</a:t>
            </a:r>
          </a:p>
          <a:p>
            <a:r>
              <a:rPr lang="ru-RU" smtClean="0">
                <a:latin typeface="Arial" charset="0"/>
              </a:rPr>
              <a:t>Индикатор 10. Лица старше 18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Индикаторы программы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по   борьбе  с ХНЗ</a:t>
            </a:r>
          </a:p>
        </p:txBody>
      </p:sp>
      <p:sp>
        <p:nvSpPr>
          <p:cNvPr id="25805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3600" smtClean="0">
                <a:latin typeface="Arial" charset="0"/>
              </a:rPr>
              <a:t>Контроль АД</a:t>
            </a:r>
          </a:p>
          <a:p>
            <a:r>
              <a:rPr lang="ru-RU" sz="2800" u="sng" smtClean="0">
                <a:latin typeface="Arial" charset="0"/>
              </a:rPr>
              <a:t>Индикатор 11</a:t>
            </a:r>
            <a:r>
              <a:rPr lang="ru-RU" sz="2800" smtClean="0">
                <a:latin typeface="Arial" charset="0"/>
              </a:rPr>
              <a:t>. Эпидемиология АГ среди лиц старше 18 лет</a:t>
            </a:r>
          </a:p>
          <a:p>
            <a:endParaRPr lang="ru-RU" sz="2800" smtClean="0">
              <a:latin typeface="Arial" charset="0"/>
            </a:endParaRPr>
          </a:p>
          <a:p>
            <a:r>
              <a:rPr lang="ru-RU" sz="3600" smtClean="0">
                <a:latin typeface="Arial" charset="0"/>
              </a:rPr>
              <a:t>Диабет и ожирение</a:t>
            </a:r>
          </a:p>
          <a:p>
            <a:r>
              <a:rPr lang="ru-RU" sz="2800" u="sng" smtClean="0">
                <a:latin typeface="Arial" charset="0"/>
              </a:rPr>
              <a:t>Индикатор 12</a:t>
            </a:r>
            <a:r>
              <a:rPr lang="ru-RU" sz="2800" smtClean="0">
                <a:latin typeface="Arial" charset="0"/>
              </a:rPr>
              <a:t>. Диабет</a:t>
            </a:r>
          </a:p>
          <a:p>
            <a:r>
              <a:rPr lang="ru-RU" sz="2800" u="sng" smtClean="0">
                <a:latin typeface="Arial" charset="0"/>
              </a:rPr>
              <a:t>Индикатор 13</a:t>
            </a:r>
            <a:r>
              <a:rPr lang="ru-RU" sz="2800" smtClean="0">
                <a:latin typeface="Arial" charset="0"/>
              </a:rPr>
              <a:t> Ожирение среди подростков </a:t>
            </a:r>
          </a:p>
          <a:p>
            <a:r>
              <a:rPr lang="ru-RU" sz="2800" u="sng" smtClean="0">
                <a:latin typeface="Arial" charset="0"/>
              </a:rPr>
              <a:t>Индикатор 14</a:t>
            </a:r>
            <a:r>
              <a:rPr lang="ru-RU" sz="2800" smtClean="0">
                <a:latin typeface="Arial" charset="0"/>
              </a:rPr>
              <a:t>. Ожирение среди лиц старше 18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Дополнительные индикаторы</a:t>
            </a:r>
          </a:p>
        </p:txBody>
      </p:sp>
      <p:sp>
        <p:nvSpPr>
          <p:cNvPr id="2590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15</a:t>
            </a:r>
            <a:r>
              <a:rPr lang="ru-RU" smtClean="0">
                <a:latin typeface="Arial" charset="0"/>
              </a:rPr>
              <a:t>. Растворимые жирные 	                   кислоты</a:t>
            </a:r>
          </a:p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16</a:t>
            </a:r>
            <a:r>
              <a:rPr lang="ru-RU" smtClean="0">
                <a:latin typeface="Arial" charset="0"/>
              </a:rPr>
              <a:t>. Овощи и фрукты</a:t>
            </a:r>
          </a:p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17</a:t>
            </a:r>
            <a:r>
              <a:rPr lang="ru-RU" smtClean="0">
                <a:latin typeface="Arial" charset="0"/>
              </a:rPr>
              <a:t>. Холестерол</a:t>
            </a:r>
          </a:p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18</a:t>
            </a:r>
            <a:r>
              <a:rPr lang="ru-RU" smtClean="0">
                <a:latin typeface="Arial" charset="0"/>
              </a:rPr>
              <a:t>. Лекарственная терапия</a:t>
            </a:r>
          </a:p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19</a:t>
            </a:r>
            <a:r>
              <a:rPr lang="ru-RU" smtClean="0">
                <a:latin typeface="Arial" charset="0"/>
              </a:rPr>
              <a:t>. Новые технологии</a:t>
            </a:r>
          </a:p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20</a:t>
            </a:r>
            <a:r>
              <a:rPr lang="ru-RU" smtClean="0">
                <a:latin typeface="Arial" charset="0"/>
              </a:rPr>
              <a:t>. Вакцинация</a:t>
            </a:r>
          </a:p>
          <a:p>
            <a:pPr>
              <a:lnSpc>
                <a:spcPct val="90000"/>
              </a:lnSpc>
            </a:pPr>
            <a:r>
              <a:rPr lang="ru-RU" u="sng" smtClean="0">
                <a:latin typeface="Arial" charset="0"/>
              </a:rPr>
              <a:t>Индикатор 21</a:t>
            </a:r>
            <a:r>
              <a:rPr lang="ru-RU" smtClean="0">
                <a:latin typeface="Arial" charset="0"/>
              </a:rPr>
              <a:t>. Скрининг рака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latin typeface="Arial" charset="0"/>
              </a:rPr>
              <a:t>Факторы риска</a:t>
            </a:r>
          </a:p>
        </p:txBody>
      </p:sp>
      <p:sp>
        <p:nvSpPr>
          <p:cNvPr id="260098" name="Rectangle 3"/>
          <p:cNvSpPr>
            <a:spLocks noGrp="1"/>
          </p:cNvSpPr>
          <p:nvPr>
            <p:ph type="body" idx="1"/>
          </p:nvPr>
        </p:nvSpPr>
        <p:spPr>
          <a:xfrm>
            <a:off x="611188" y="2349500"/>
            <a:ext cx="8229600" cy="4060825"/>
          </a:xfrm>
        </p:spPr>
        <p:txBody>
          <a:bodyPr/>
          <a:lstStyle/>
          <a:p>
            <a:r>
              <a:rPr lang="ru-RU" sz="4400" smtClean="0">
                <a:latin typeface="Arial" charset="0"/>
              </a:rPr>
              <a:t>Тлетворное (пагубное) действие алкоголя</a:t>
            </a:r>
          </a:p>
          <a:p>
            <a:r>
              <a:rPr lang="ru-RU" sz="4400" smtClean="0">
                <a:latin typeface="Arial" charset="0"/>
              </a:rPr>
              <a:t>Гиподинамия</a:t>
            </a:r>
          </a:p>
          <a:p>
            <a:r>
              <a:rPr lang="ru-RU" sz="4400" smtClean="0">
                <a:latin typeface="Arial" charset="0"/>
              </a:rPr>
              <a:t>Табакокурение</a:t>
            </a:r>
          </a:p>
          <a:p>
            <a:r>
              <a:rPr lang="ru-RU" sz="4400" smtClean="0">
                <a:latin typeface="Arial" charset="0"/>
              </a:rPr>
              <a:t>Нездоровое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Object 2"/>
          <p:cNvGraphicFramePr>
            <a:graphicFrameLocks noChangeAspect="1"/>
          </p:cNvGraphicFramePr>
          <p:nvPr/>
        </p:nvGraphicFramePr>
        <p:xfrm>
          <a:off x="-50800" y="1701800"/>
          <a:ext cx="9245600" cy="4991100"/>
        </p:xfrm>
        <a:graphic>
          <a:graphicData uri="http://schemas.openxmlformats.org/presentationml/2006/ole">
            <p:oleObj spid="_x0000_s61441" r:id="rId3" imgW="9242337" imgH="4993057" progId="Excel.Chart.8">
              <p:embed/>
            </p:oleObj>
          </a:graphicData>
        </a:graphic>
      </p:graphicFrame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517525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217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Смертельные исходы, вызванные основными </a:t>
            </a:r>
          </a:p>
          <a:p>
            <a:pPr algn="ctr"/>
            <a:r>
              <a:rPr lang="ru-RU" sz="2800" b="1"/>
              <a:t>причинами, 2000 (всего смертей: 55 694 000)</a:t>
            </a:r>
          </a:p>
          <a:p>
            <a:pPr algn="ctr"/>
            <a:r>
              <a:rPr lang="ru-RU" sz="2800" b="1"/>
              <a:t>Источник:</a:t>
            </a:r>
            <a:r>
              <a:rPr lang="en-US" sz="2800" b="1"/>
              <a:t>WHO, World Health Report, 2001</a:t>
            </a:r>
            <a:endParaRPr lang="ru-RU" sz="2800" b="1"/>
          </a:p>
          <a:p>
            <a:pPr algn="ctr"/>
            <a:endParaRPr lang="ru-R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Смертность населения России (включая травмы) 2005 год </a:t>
            </a:r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p:oleObj spid="_x0000_s155651" name="Диаграмма" r:id="rId3" imgW="8229687" imgH="4524357" progId="MSGraph.Chart.8">
              <p:embed followColorScheme="full"/>
            </p:oleObj>
          </a:graphicData>
        </a:graphic>
      </p:graphicFrame>
      <p:sp>
        <p:nvSpPr>
          <p:cNvPr id="155653" name="Text Box 4"/>
          <p:cNvSpPr txBox="1">
            <a:spLocks noChangeArrowheads="1"/>
          </p:cNvSpPr>
          <p:nvPr/>
        </p:nvSpPr>
        <p:spPr bwMode="auto">
          <a:xfrm>
            <a:off x="4984750" y="2368550"/>
            <a:ext cx="81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5654" name="Rectangle 5"/>
          <p:cNvSpPr>
            <a:spLocks noChangeArrowheads="1"/>
          </p:cNvSpPr>
          <p:nvPr/>
        </p:nvSpPr>
        <p:spPr bwMode="auto">
          <a:xfrm>
            <a:off x="5235575" y="2636838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1,7%</a:t>
            </a:r>
          </a:p>
        </p:txBody>
      </p:sp>
      <p:sp>
        <p:nvSpPr>
          <p:cNvPr id="155655" name="Rectangle 6"/>
          <p:cNvSpPr>
            <a:spLocks noChangeArrowheads="1"/>
          </p:cNvSpPr>
          <p:nvPr/>
        </p:nvSpPr>
        <p:spPr bwMode="auto">
          <a:xfrm>
            <a:off x="468313" y="47244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98,3%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ru-RU" sz="4800" smtClean="0"/>
              <a:t>Сердечно -  сосудистые заболевания</a:t>
            </a:r>
            <a:br>
              <a:rPr lang="ru-RU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ru-RU" sz="4800" smtClean="0"/>
              <a:t>Диабет второго типа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ХОБЛ</a:t>
            </a:r>
            <a:br>
              <a:rPr lang="ru-RU" sz="4800" smtClean="0"/>
            </a:br>
            <a:r>
              <a:rPr lang="en-US" sz="4800" smtClean="0"/>
              <a:t/>
            </a:r>
            <a:br>
              <a:rPr lang="en-US" sz="4800" smtClean="0"/>
            </a:br>
            <a:r>
              <a:rPr lang="ru-RU" sz="4800" smtClean="0"/>
              <a:t>Рак </a:t>
            </a:r>
            <a:br>
              <a:rPr lang="ru-RU" sz="4800" smtClean="0"/>
            </a:b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1472</Words>
  <Application>Microsoft Office PowerPoint</Application>
  <PresentationFormat>Экран (4:3)</PresentationFormat>
  <Paragraphs>475</Paragraphs>
  <Slides>66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66</vt:i4>
      </vt:variant>
    </vt:vector>
  </HeadingPairs>
  <TitlesOfParts>
    <vt:vector size="85" baseType="lpstr">
      <vt:lpstr>Arial</vt:lpstr>
      <vt:lpstr>Calibri</vt:lpstr>
      <vt:lpstr>ＭＳ Ｐゴシック</vt:lpstr>
      <vt:lpstr>Times New Roman</vt:lpstr>
      <vt:lpstr>Wingdings</vt:lpstr>
      <vt:lpstr>Tahoma</vt:lpstr>
      <vt:lpstr>Verdana</vt:lpstr>
      <vt:lpstr>Book Antiqua</vt:lpstr>
      <vt:lpstr>Arial Cyr</vt:lpstr>
      <vt:lpstr>Symbol</vt:lpstr>
      <vt:lpstr>Wingdings 3</vt:lpstr>
      <vt:lpstr>Comic Sans MS</vt:lpstr>
      <vt:lpstr>MS Gothic</vt:lpstr>
      <vt:lpstr>Тема Office</vt:lpstr>
      <vt:lpstr>Диаграмма Microsoft Excel</vt:lpstr>
      <vt:lpstr>Диаграмма</vt:lpstr>
      <vt:lpstr>Chart</vt:lpstr>
      <vt:lpstr>Лист Microsoft Excel</vt:lpstr>
      <vt:lpstr>Graph</vt:lpstr>
      <vt:lpstr>Роль терапевтической службы в реализации программы по борьбе с хроническими неинфекционными заболеваниями (ХНЗ)</vt:lpstr>
      <vt:lpstr>Стратегия ВОЗ (ХНЗ) Проект GARD в России Мобильные КРМЛ План действий</vt:lpstr>
      <vt:lpstr>Слайд 3</vt:lpstr>
      <vt:lpstr>Хронические неинфекционные заболевания  (ХНЗ)  Chronic noncommunicabal disease  Женева, 26 августа, 2008</vt:lpstr>
      <vt:lpstr>Слайд 5</vt:lpstr>
      <vt:lpstr>Слайд 6</vt:lpstr>
      <vt:lpstr>Слайд 7</vt:lpstr>
      <vt:lpstr>Смертность населения России (включая травмы) 2005 год </vt:lpstr>
      <vt:lpstr>Сердечно -  сосудистые заболевания  Диабет второго типа  ХОБЛ  Рак  </vt:lpstr>
      <vt:lpstr>Слайд 10</vt:lpstr>
      <vt:lpstr>Слайд 11</vt:lpstr>
      <vt:lpstr>Слайд 12</vt:lpstr>
      <vt:lpstr>Changes of mortality in USA (1965-1998)</vt:lpstr>
      <vt:lpstr>Слайд 14</vt:lpstr>
      <vt:lpstr>Слайд 15</vt:lpstr>
      <vt:lpstr>Слайд 16</vt:lpstr>
      <vt:lpstr>Слайд 17</vt:lpstr>
      <vt:lpstr>Слайд 18</vt:lpstr>
      <vt:lpstr>Problems on COPD diagnosis and management</vt:lpstr>
      <vt:lpstr>COPD diagnosis in spirometry subgroup and total population</vt:lpstr>
      <vt:lpstr>Слайд 21</vt:lpstr>
      <vt:lpstr>МКРМЛ</vt:lpstr>
      <vt:lpstr>Слайд 23</vt:lpstr>
      <vt:lpstr>Задачи МКРМЛ</vt:lpstr>
      <vt:lpstr>Слайд 25</vt:lpstr>
      <vt:lpstr>Диагностический алгоритм</vt:lpstr>
      <vt:lpstr>Брошюра пациента: валидизированные опросники</vt:lpstr>
      <vt:lpstr>Брошюра пациента: валидизированные опросники</vt:lpstr>
      <vt:lpstr>МКРМЛ: Аудит здоровья</vt:lpstr>
      <vt:lpstr>МКРМЛ: Аудит здоровья</vt:lpstr>
      <vt:lpstr>МКРМЛ Аудит здоровья:   ЦВТ «ХимРар» - современный бизнес-инкубатор высокотехнологичных инновационных организаций</vt:lpstr>
      <vt:lpstr>Аудит здоровья: ХимРар</vt:lpstr>
      <vt:lpstr>Возраст курящих сотрудников</vt:lpstr>
      <vt:lpstr>Аудит здоровья: Курильщики</vt:lpstr>
      <vt:lpstr>ХимРар 2014 г.  Экс курильщики</vt:lpstr>
      <vt:lpstr>Аудит здоровья: ХимРар  Респираторный блок (n-145)</vt:lpstr>
      <vt:lpstr>Повышение уровня СО в выдыхаемом воздухе (n=29)</vt:lpstr>
      <vt:lpstr> уровень СО, COHb ВВ  курящие работники</vt:lpstr>
      <vt:lpstr>Уровень СО ВВ у курящих лиц</vt:lpstr>
      <vt:lpstr>МКРМЛ   Функция внешнего дыхания</vt:lpstr>
      <vt:lpstr>Слайд 41</vt:lpstr>
      <vt:lpstr>Основные показатели</vt:lpstr>
      <vt:lpstr>Фотоплетизмографическая  оценка артериальной ригидности</vt:lpstr>
      <vt:lpstr>Артериальная ригидность</vt:lpstr>
      <vt:lpstr>Фотоплетизмографическая  оценка функции эндотелия</vt:lpstr>
      <vt:lpstr>Аудит здоровья: ХимРар 2014 г.</vt:lpstr>
      <vt:lpstr>Аудит здоровья: ХимРар 2014 г.</vt:lpstr>
      <vt:lpstr>Аудит здоровья 2014 г.: ХимРар Распространенность заболеваний</vt:lpstr>
      <vt:lpstr>Мобильная кардио-респираторная и метаболическая лаборатория</vt:lpstr>
      <vt:lpstr>МКРМЛ. Общая характеристика</vt:lpstr>
      <vt:lpstr>МКРМЛ. ХОБЛ</vt:lpstr>
      <vt:lpstr>Слайд 52</vt:lpstr>
      <vt:lpstr>Спирометрическая классификация степени тяжести ограничения скорости воздушного потока при ХОБЛ (основанная на постбронходилатационном ОФВ1)</vt:lpstr>
      <vt:lpstr>МКРМЛ. Основные параметры группы ХОБЛ n (%)</vt:lpstr>
      <vt:lpstr>Слайд 55</vt:lpstr>
      <vt:lpstr>Слайд 56</vt:lpstr>
      <vt:lpstr>Слайд 57</vt:lpstr>
      <vt:lpstr>Цели программы  по борьбе с ХНЗ</vt:lpstr>
      <vt:lpstr>Цели программы  по борьбе с ХНЗ</vt:lpstr>
      <vt:lpstr>Индикаторы программы  по   борьбе  с ХНЗ</vt:lpstr>
      <vt:lpstr>Индикаторы программы  по   борьбе  с ХНЗ</vt:lpstr>
      <vt:lpstr>Индикаторы программы  по   борьбе  с ХНЗ</vt:lpstr>
      <vt:lpstr>Индикаторы программы  по   борьбе  с ХНЗ</vt:lpstr>
      <vt:lpstr>Индикаторы программы  по   борьбе  с ХНЗ</vt:lpstr>
      <vt:lpstr>Дополнительные индикаторы</vt:lpstr>
      <vt:lpstr>Факторы риска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Магнитогорский металлургический завод</dc:title>
  <dc:creator>пульмо-2</dc:creator>
  <cp:lastModifiedBy>Alexander</cp:lastModifiedBy>
  <cp:revision>204</cp:revision>
  <dcterms:created xsi:type="dcterms:W3CDTF">2014-02-24T07:46:57Z</dcterms:created>
  <dcterms:modified xsi:type="dcterms:W3CDTF">2014-06-06T02:09:28Z</dcterms:modified>
</cp:coreProperties>
</file>