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6" r:id="rId2"/>
    <p:sldId id="267" r:id="rId3"/>
    <p:sldId id="272" r:id="rId4"/>
    <p:sldId id="273" r:id="rId5"/>
    <p:sldId id="278" r:id="rId6"/>
    <p:sldId id="268" r:id="rId7"/>
    <p:sldId id="269" r:id="rId8"/>
    <p:sldId id="271" r:id="rId9"/>
    <p:sldId id="258" r:id="rId10"/>
    <p:sldId id="259" r:id="rId11"/>
    <p:sldId id="257" r:id="rId12"/>
    <p:sldId id="256" r:id="rId13"/>
    <p:sldId id="270" r:id="rId14"/>
    <p:sldId id="262" r:id="rId15"/>
    <p:sldId id="274" r:id="rId16"/>
    <p:sldId id="275" r:id="rId17"/>
    <p:sldId id="260" r:id="rId18"/>
    <p:sldId id="276" r:id="rId19"/>
    <p:sldId id="277" r:id="rId2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00000"/>
    <a:srgbClr val="0000CC"/>
    <a:srgbClr val="352CAA"/>
    <a:srgbClr val="000066"/>
    <a:srgbClr val="990000"/>
    <a:srgbClr val="5698CE"/>
    <a:srgbClr val="8EBADE"/>
    <a:srgbClr val="996600"/>
    <a:srgbClr val="66FF33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title>
      <c:tx>
        <c:rich>
          <a:bodyPr/>
          <a:lstStyle/>
          <a:p>
            <a:pPr>
              <a:defRPr/>
            </a:pPr>
            <a:r>
              <a:rPr lang="ru-RU"/>
              <a:t>Младенческая смертность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Показатель в соответствии с Госпрограммой "Развитие здравоохранения"</c:v>
                </c:pt>
              </c:strCache>
            </c:strRef>
          </c:tx>
          <c:dLbls>
            <c:dLbl>
              <c:idx val="0"/>
              <c:layout>
                <c:manualLayout>
                  <c:x val="-3.0148600553001298E-3"/>
                  <c:y val="-4.6791853059410651E-2"/>
                </c:manualLayout>
              </c:layout>
              <c:showVal val="1"/>
            </c:dLbl>
            <c:dLbl>
              <c:idx val="1"/>
              <c:layout>
                <c:manualLayout>
                  <c:x val="-2.71337404977012E-2"/>
                  <c:y val="-6.8388092932984784E-2"/>
                </c:manualLayout>
              </c:layout>
              <c:showVal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3.3163460608301429E-2"/>
                  <c:y val="-6.4788719620722454E-2"/>
                </c:manualLayout>
              </c:layout>
              <c:showVal val="1"/>
            </c:dLbl>
            <c:dLbl>
              <c:idx val="4"/>
              <c:layout>
                <c:manualLayout>
                  <c:x val="-3.3163460608301429E-2"/>
                  <c:y val="-6.1189346308460034E-2"/>
                </c:manualLayout>
              </c:layout>
              <c:showVal val="1"/>
            </c:dLbl>
            <c:dLbl>
              <c:idx val="5"/>
              <c:layout>
                <c:manualLayout>
                  <c:x val="-3.1656030580651383E-2"/>
                  <c:y val="-5.3990883099156783E-2"/>
                </c:manualLayout>
              </c:layout>
              <c:showVal val="1"/>
            </c:dLbl>
            <c:dLbl>
              <c:idx val="6"/>
              <c:layout>
                <c:manualLayout>
                  <c:x val="-3.0148600553001299E-2"/>
                  <c:y val="-5.7589972996197704E-2"/>
                </c:manualLayout>
              </c:layout>
              <c:showVal val="1"/>
            </c:dLbl>
            <c:dLbl>
              <c:idx val="7"/>
              <c:layout>
                <c:manualLayout>
                  <c:x val="-1.5074300276500649E-2"/>
                  <c:y val="-5.7589972996197704E-2"/>
                </c:manualLayout>
              </c:layout>
              <c:showVal val="1"/>
            </c:dLbl>
            <c:showVal val="1"/>
          </c:dLbls>
          <c:cat>
            <c:strRef>
              <c:f>Лист1!$A$2:$A$9</c:f>
              <c:strCache>
                <c:ptCount val="8"/>
                <c:pt idx="1">
                  <c:v>2013</c:v>
                </c:pt>
                <c:pt idx="2">
                  <c:v>4 мес. 2014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1">
                  <c:v>8.1999999999999993</c:v>
                </c:pt>
                <c:pt idx="2">
                  <c:v>8.15</c:v>
                </c:pt>
                <c:pt idx="3">
                  <c:v>8.1</c:v>
                </c:pt>
                <c:pt idx="4">
                  <c:v>8</c:v>
                </c:pt>
                <c:pt idx="5">
                  <c:v>7.8</c:v>
                </c:pt>
                <c:pt idx="6">
                  <c:v>7.5</c:v>
                </c:pt>
                <c:pt idx="7">
                  <c:v>7.5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Фактический показатель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delete val="1"/>
            </c:dLbl>
            <c:showVal val="1"/>
          </c:dLbls>
          <c:cat>
            <c:strRef>
              <c:f>Лист1!$A$2:$A$9</c:f>
              <c:strCache>
                <c:ptCount val="8"/>
                <c:pt idx="1">
                  <c:v>2013</c:v>
                </c:pt>
                <c:pt idx="2">
                  <c:v>4 мес. 2014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strCache>
            </c:strRef>
          </c:cat>
          <c:val>
            <c:numRef>
              <c:f>Лист1!$C$2:$C$9</c:f>
              <c:numCache>
                <c:formatCode>0.0</c:formatCode>
                <c:ptCount val="8"/>
                <c:pt idx="1">
                  <c:v>8.1999999999999993</c:v>
                </c:pt>
                <c:pt idx="2">
                  <c:v>7.7</c:v>
                </c:pt>
              </c:numCache>
            </c:numRef>
          </c:val>
        </c:ser>
        <c:marker val="1"/>
        <c:axId val="101866112"/>
        <c:axId val="101995264"/>
      </c:lineChart>
      <c:dateAx>
        <c:axId val="10186611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600" b="1">
                <a:solidFill>
                  <a:srgbClr val="002060"/>
                </a:solidFill>
              </a:defRPr>
            </a:pPr>
            <a:endParaRPr lang="en-US"/>
          </a:p>
        </c:txPr>
        <c:crossAx val="101995264"/>
        <c:crosses val="autoZero"/>
        <c:lblOffset val="100"/>
        <c:baseTimeUnit val="days"/>
      </c:dateAx>
      <c:valAx>
        <c:axId val="101995264"/>
        <c:scaling>
          <c:orientation val="minMax"/>
        </c:scaling>
        <c:axPos val="l"/>
        <c:majorGridlines/>
        <c:numFmt formatCode="0.0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en-US"/>
          </a:p>
        </c:txPr>
        <c:crossAx val="101866112"/>
        <c:crosses val="autoZero"/>
        <c:crossBetween val="midCat"/>
      </c:valAx>
      <c:spPr>
        <a:noFill/>
        <a:ln w="25400">
          <a:gradFill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9800000" scaled="0"/>
          </a:gradFill>
        </a:ln>
      </c:spPr>
    </c:plotArea>
    <c:legend>
      <c:legendPos val="b"/>
      <c:layout/>
      <c:txPr>
        <a:bodyPr/>
        <a:lstStyle/>
        <a:p>
          <a:pPr>
            <a:defRPr b="0">
              <a:solidFill>
                <a:srgbClr val="0000CC"/>
              </a:solidFill>
              <a:effectLst/>
            </a:defRPr>
          </a:pPr>
          <a:endParaRPr lang="en-US"/>
        </a:p>
      </c:txPr>
    </c:legend>
    <c:plotVisOnly val="1"/>
    <c:dispBlanksAs val="gap"/>
  </c:chart>
  <c:spPr>
    <a:gradFill>
      <a:gsLst>
        <a:gs pos="0">
          <a:schemeClr val="accent1">
            <a:tint val="66000"/>
            <a:satMod val="160000"/>
          </a:schemeClr>
        </a:gs>
        <a:gs pos="25000">
          <a:schemeClr val="accent3">
            <a:lumMod val="40000"/>
            <a:lumOff val="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lineChart>
        <c:grouping val="standard"/>
        <c:ser>
          <c:idx val="0"/>
          <c:order val="0"/>
          <c:tx>
            <c:strRef>
              <c:f>Лист1!$E$11</c:f>
              <c:strCache>
                <c:ptCount val="1"/>
                <c:pt idx="0">
                  <c:v>общая заболеваемость</c:v>
                </c:pt>
              </c:strCache>
            </c:strRef>
          </c:tx>
          <c:cat>
            <c:numRef>
              <c:f>Лист1!$F$10:$N$10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Лист1!$F$11:$N$11</c:f>
              <c:numCache>
                <c:formatCode>General</c:formatCode>
                <c:ptCount val="9"/>
                <c:pt idx="0">
                  <c:v>266701.8</c:v>
                </c:pt>
                <c:pt idx="1">
                  <c:v>270067.09999999998</c:v>
                </c:pt>
                <c:pt idx="2">
                  <c:v>276568.7</c:v>
                </c:pt>
                <c:pt idx="3">
                  <c:v>274667.90000000002</c:v>
                </c:pt>
                <c:pt idx="4">
                  <c:v>272334.2</c:v>
                </c:pt>
                <c:pt idx="5">
                  <c:v>272297.3</c:v>
                </c:pt>
                <c:pt idx="6">
                  <c:v>262133.9</c:v>
                </c:pt>
                <c:pt idx="7">
                  <c:v>264724.7</c:v>
                </c:pt>
                <c:pt idx="8">
                  <c:v>249348</c:v>
                </c:pt>
              </c:numCache>
            </c:numRef>
          </c:val>
        </c:ser>
        <c:dLbls/>
        <c:marker val="1"/>
        <c:axId val="33981952"/>
        <c:axId val="33983488"/>
      </c:lineChart>
      <c:lineChart>
        <c:grouping val="standard"/>
        <c:ser>
          <c:idx val="1"/>
          <c:order val="1"/>
          <c:tx>
            <c:strRef>
              <c:f>Лист1!$E$12</c:f>
              <c:strCache>
                <c:ptCount val="1"/>
                <c:pt idx="0">
                  <c:v>младенческая смертность</c:v>
                </c:pt>
              </c:strCache>
            </c:strRef>
          </c:tx>
          <c:cat>
            <c:numRef>
              <c:f>Лист1!$F$10:$N$10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Лист1!$F$12:$N$12</c:f>
              <c:numCache>
                <c:formatCode>General</c:formatCode>
                <c:ptCount val="9"/>
                <c:pt idx="0">
                  <c:v>10.9</c:v>
                </c:pt>
                <c:pt idx="1">
                  <c:v>10.200000000000001</c:v>
                </c:pt>
                <c:pt idx="2">
                  <c:v>9.3000000000000007</c:v>
                </c:pt>
                <c:pt idx="3">
                  <c:v>8.5</c:v>
                </c:pt>
                <c:pt idx="4">
                  <c:v>8.1</c:v>
                </c:pt>
                <c:pt idx="5">
                  <c:v>7.5</c:v>
                </c:pt>
                <c:pt idx="6">
                  <c:v>7.4</c:v>
                </c:pt>
                <c:pt idx="7">
                  <c:v>8.6</c:v>
                </c:pt>
                <c:pt idx="8">
                  <c:v>8.2000000000000011</c:v>
                </c:pt>
              </c:numCache>
            </c:numRef>
          </c:val>
        </c:ser>
        <c:dLbls/>
        <c:marker val="1"/>
        <c:axId val="33990912"/>
        <c:axId val="33989376"/>
      </c:lineChart>
      <c:catAx>
        <c:axId val="339819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3983488"/>
        <c:crosses val="autoZero"/>
        <c:auto val="1"/>
        <c:lblAlgn val="ctr"/>
        <c:lblOffset val="100"/>
      </c:catAx>
      <c:valAx>
        <c:axId val="3398348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3981952"/>
        <c:crosses val="autoZero"/>
        <c:crossBetween val="between"/>
      </c:valAx>
      <c:valAx>
        <c:axId val="33989376"/>
        <c:scaling>
          <c:orientation val="minMax"/>
        </c:scaling>
        <c:axPos val="r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3990912"/>
        <c:crosses val="max"/>
        <c:crossBetween val="between"/>
      </c:valAx>
      <c:catAx>
        <c:axId val="33990912"/>
        <c:scaling>
          <c:orientation val="minMax"/>
        </c:scaling>
        <c:delete val="1"/>
        <c:axPos val="b"/>
        <c:numFmt formatCode="General" sourceLinked="1"/>
        <c:tickLblPos val="none"/>
        <c:crossAx val="33989376"/>
        <c:crosses val="autoZero"/>
        <c:auto val="1"/>
        <c:lblAlgn val="ctr"/>
        <c:lblOffset val="100"/>
      </c:catAx>
      <c:spPr>
        <a:gradFill flip="none" rotWithShape="1">
          <a:gsLst>
            <a:gs pos="0">
              <a:srgbClr val="5E9EFF"/>
            </a:gs>
            <a:gs pos="17000">
              <a:srgbClr val="85C2FF"/>
            </a:gs>
            <a:gs pos="53000">
              <a:srgbClr val="C4D6EB"/>
            </a:gs>
            <a:gs pos="100000">
              <a:srgbClr val="FFEBFA"/>
            </a:gs>
          </a:gsLst>
          <a:lin ang="16200000" scaled="1"/>
          <a:tileRect/>
        </a:gradFill>
      </c:spPr>
    </c:plotArea>
    <c:legend>
      <c:legendPos val="b"/>
      <c:layout/>
      <c:txPr>
        <a:bodyPr/>
        <a:lstStyle/>
        <a:p>
          <a:pPr>
            <a:defRPr b="1">
              <a:solidFill>
                <a:schemeClr val="accent2">
                  <a:lumMod val="50000"/>
                </a:schemeClr>
              </a:solidFill>
            </a:defRPr>
          </a:pPr>
          <a:endParaRPr lang="en-US"/>
        </a:p>
      </c:txPr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lineChart>
        <c:grouping val="standard"/>
        <c:ser>
          <c:idx val="0"/>
          <c:order val="0"/>
          <c:tx>
            <c:strRef>
              <c:f>Лист1!$E$27</c:f>
              <c:strCache>
                <c:ptCount val="1"/>
                <c:pt idx="0">
                  <c:v>врожденные аномалии (пороки развития), деформации и хромосомные нарушения</c:v>
                </c:pt>
              </c:strCache>
            </c:strRef>
          </c:tx>
          <c:cat>
            <c:numRef>
              <c:f>Лист1!$F$26:$N$26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Лист1!$F$27:$N$27</c:f>
              <c:numCache>
                <c:formatCode>General</c:formatCode>
                <c:ptCount val="9"/>
                <c:pt idx="0">
                  <c:v>6228.7</c:v>
                </c:pt>
                <c:pt idx="1">
                  <c:v>6615.9</c:v>
                </c:pt>
                <c:pt idx="2">
                  <c:v>7394.7</c:v>
                </c:pt>
                <c:pt idx="3">
                  <c:v>8047.6</c:v>
                </c:pt>
                <c:pt idx="4">
                  <c:v>7764.3</c:v>
                </c:pt>
                <c:pt idx="5">
                  <c:v>7719.7</c:v>
                </c:pt>
                <c:pt idx="6">
                  <c:v>7409.4</c:v>
                </c:pt>
                <c:pt idx="7">
                  <c:v>7672.3</c:v>
                </c:pt>
                <c:pt idx="8">
                  <c:v>6988.9</c:v>
                </c:pt>
              </c:numCache>
            </c:numRef>
          </c:val>
        </c:ser>
        <c:dLbls/>
        <c:marker val="1"/>
        <c:axId val="33915264"/>
        <c:axId val="33916800"/>
      </c:lineChart>
      <c:lineChart>
        <c:grouping val="standard"/>
        <c:ser>
          <c:idx val="1"/>
          <c:order val="1"/>
          <c:tx>
            <c:strRef>
              <c:f>Лист1!$E$28</c:f>
              <c:strCache>
                <c:ptCount val="1"/>
                <c:pt idx="0">
                  <c:v>младенческая смертность от врожденных аномалий (пороков развития), деформации и хромосомных нарушений</c:v>
                </c:pt>
              </c:strCache>
            </c:strRef>
          </c:tx>
          <c:cat>
            <c:numRef>
              <c:f>Лист1!$F$26:$N$26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Лист1!$F$28:$N$28</c:f>
              <c:numCache>
                <c:formatCode>General</c:formatCode>
                <c:ptCount val="9"/>
                <c:pt idx="0">
                  <c:v>26.95</c:v>
                </c:pt>
                <c:pt idx="1">
                  <c:v>24.5</c:v>
                </c:pt>
                <c:pt idx="2">
                  <c:v>22.73</c:v>
                </c:pt>
                <c:pt idx="3">
                  <c:v>20.58</c:v>
                </c:pt>
                <c:pt idx="4">
                  <c:v>20.350000000000001</c:v>
                </c:pt>
                <c:pt idx="5">
                  <c:v>18.190000000000001</c:v>
                </c:pt>
                <c:pt idx="6">
                  <c:v>18</c:v>
                </c:pt>
                <c:pt idx="7">
                  <c:v>18.5</c:v>
                </c:pt>
                <c:pt idx="8">
                  <c:v>17.3</c:v>
                </c:pt>
              </c:numCache>
            </c:numRef>
          </c:val>
        </c:ser>
        <c:dLbls/>
        <c:marker val="1"/>
        <c:axId val="33920128"/>
        <c:axId val="33918336"/>
      </c:lineChart>
      <c:catAx>
        <c:axId val="339152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3916800"/>
        <c:crosses val="autoZero"/>
        <c:auto val="1"/>
        <c:lblAlgn val="ctr"/>
        <c:lblOffset val="100"/>
      </c:catAx>
      <c:valAx>
        <c:axId val="3391680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3915264"/>
        <c:crosses val="autoZero"/>
        <c:crossBetween val="between"/>
      </c:valAx>
      <c:valAx>
        <c:axId val="33918336"/>
        <c:scaling>
          <c:orientation val="minMax"/>
        </c:scaling>
        <c:axPos val="r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3920128"/>
        <c:crosses val="max"/>
        <c:crossBetween val="between"/>
      </c:valAx>
      <c:catAx>
        <c:axId val="33920128"/>
        <c:scaling>
          <c:orientation val="minMax"/>
        </c:scaling>
        <c:delete val="1"/>
        <c:axPos val="b"/>
        <c:numFmt formatCode="General" sourceLinked="1"/>
        <c:tickLblPos val="none"/>
        <c:crossAx val="33918336"/>
        <c:crosses val="autoZero"/>
        <c:auto val="1"/>
        <c:lblAlgn val="ctr"/>
        <c:lblOffset val="100"/>
      </c:catAx>
      <c:spPr>
        <a:gradFill>
          <a:gsLst>
            <a:gs pos="0">
              <a:srgbClr val="5E9EFF"/>
            </a:gs>
            <a:gs pos="17000">
              <a:srgbClr val="85C2FF"/>
            </a:gs>
            <a:gs pos="53000">
              <a:srgbClr val="C4D6EB"/>
            </a:gs>
            <a:gs pos="100000">
              <a:srgbClr val="FFEBFA"/>
            </a:gs>
          </a:gsLst>
          <a:lin ang="16200000" scaled="1"/>
        </a:gradFill>
      </c:spPr>
    </c:plotArea>
    <c:legend>
      <c:legendPos val="r"/>
      <c:layout>
        <c:manualLayout>
          <c:xMode val="edge"/>
          <c:yMode val="edge"/>
          <c:x val="0.6669860017497814"/>
          <c:y val="3.0871974336541274E-2"/>
          <c:w val="0.3163473315835521"/>
          <c:h val="0.94751531058617688"/>
        </c:manualLayout>
      </c:layout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lineChart>
        <c:grouping val="standard"/>
        <c:ser>
          <c:idx val="0"/>
          <c:order val="0"/>
          <c:tx>
            <c:strRef>
              <c:f>Лист1!$E$33</c:f>
              <c:strCache>
                <c:ptCount val="1"/>
                <c:pt idx="0">
                  <c:v>болезни нервной системы</c:v>
                </c:pt>
              </c:strCache>
            </c:strRef>
          </c:tx>
          <c:spPr>
            <a:ln>
              <a:solidFill>
                <a:srgbClr val="0000CC"/>
              </a:solidFill>
            </a:ln>
          </c:spPr>
          <c:marker>
            <c:spPr>
              <a:ln>
                <a:solidFill>
                  <a:srgbClr val="0000CC"/>
                </a:solidFill>
              </a:ln>
            </c:spPr>
          </c:marker>
          <c:cat>
            <c:numRef>
              <c:f>Лист1!$F$32:$N$32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Лист1!$F$33:$N$33</c:f>
              <c:numCache>
                <c:formatCode>General</c:formatCode>
                <c:ptCount val="9"/>
                <c:pt idx="0">
                  <c:v>16716.900000000001</c:v>
                </c:pt>
                <c:pt idx="1">
                  <c:v>17940.2</c:v>
                </c:pt>
                <c:pt idx="2">
                  <c:v>19969.7</c:v>
                </c:pt>
                <c:pt idx="3">
                  <c:v>21326.1</c:v>
                </c:pt>
                <c:pt idx="4">
                  <c:v>20556.599999999995</c:v>
                </c:pt>
                <c:pt idx="5">
                  <c:v>20407.2</c:v>
                </c:pt>
                <c:pt idx="6">
                  <c:v>20471.400000000001</c:v>
                </c:pt>
                <c:pt idx="7">
                  <c:v>21566.1</c:v>
                </c:pt>
                <c:pt idx="8">
                  <c:v>20894.900000000001</c:v>
                </c:pt>
              </c:numCache>
            </c:numRef>
          </c:val>
        </c:ser>
        <c:dLbls/>
        <c:marker val="1"/>
        <c:axId val="34020352"/>
        <c:axId val="34030336"/>
      </c:lineChart>
      <c:lineChart>
        <c:grouping val="standard"/>
        <c:ser>
          <c:idx val="1"/>
          <c:order val="1"/>
          <c:tx>
            <c:strRef>
              <c:f>Лист1!$E$34</c:f>
              <c:strCache>
                <c:ptCount val="1"/>
                <c:pt idx="0">
                  <c:v>младенческая смертность от болезней нервной системы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cat>
            <c:numRef>
              <c:f>Лист1!$F$32:$N$32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Лист1!$F$34:$N$34</c:f>
              <c:numCache>
                <c:formatCode>General</c:formatCode>
                <c:ptCount val="9"/>
                <c:pt idx="0">
                  <c:v>2.2999999999999998</c:v>
                </c:pt>
                <c:pt idx="1">
                  <c:v>2.4</c:v>
                </c:pt>
                <c:pt idx="2">
                  <c:v>2.1</c:v>
                </c:pt>
                <c:pt idx="3">
                  <c:v>2.1</c:v>
                </c:pt>
                <c:pt idx="4">
                  <c:v>2.1</c:v>
                </c:pt>
                <c:pt idx="5">
                  <c:v>2.4</c:v>
                </c:pt>
                <c:pt idx="6">
                  <c:v>1.8</c:v>
                </c:pt>
                <c:pt idx="7">
                  <c:v>2</c:v>
                </c:pt>
                <c:pt idx="8">
                  <c:v>2.1</c:v>
                </c:pt>
              </c:numCache>
            </c:numRef>
          </c:val>
        </c:ser>
        <c:dLbls/>
        <c:marker val="1"/>
        <c:axId val="34045952"/>
        <c:axId val="34031872"/>
      </c:lineChart>
      <c:catAx>
        <c:axId val="340203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4030336"/>
        <c:crosses val="autoZero"/>
        <c:auto val="1"/>
        <c:lblAlgn val="ctr"/>
        <c:lblOffset val="100"/>
      </c:catAx>
      <c:valAx>
        <c:axId val="3403033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4020352"/>
        <c:crosses val="autoZero"/>
        <c:crossBetween val="between"/>
      </c:valAx>
      <c:valAx>
        <c:axId val="34031872"/>
        <c:scaling>
          <c:orientation val="minMax"/>
        </c:scaling>
        <c:axPos val="r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4045952"/>
        <c:crosses val="max"/>
        <c:crossBetween val="between"/>
      </c:valAx>
      <c:catAx>
        <c:axId val="34045952"/>
        <c:scaling>
          <c:orientation val="minMax"/>
        </c:scaling>
        <c:delete val="1"/>
        <c:axPos val="b"/>
        <c:numFmt formatCode="General" sourceLinked="1"/>
        <c:tickLblPos val="none"/>
        <c:crossAx val="34031872"/>
        <c:crosses val="autoZero"/>
        <c:auto val="1"/>
        <c:lblAlgn val="ctr"/>
        <c:lblOffset val="100"/>
      </c:catAx>
      <c:spPr>
        <a:gradFill>
          <a:gsLst>
            <a:gs pos="0">
              <a:srgbClr val="5E9EFF"/>
            </a:gs>
            <a:gs pos="17000">
              <a:srgbClr val="85C2FF"/>
            </a:gs>
            <a:gs pos="53000">
              <a:srgbClr val="C4D6EB"/>
            </a:gs>
            <a:gs pos="100000">
              <a:srgbClr val="FFEBFA"/>
            </a:gs>
          </a:gsLst>
          <a:lin ang="16200000" scaled="1"/>
        </a:gradFill>
      </c:spPr>
    </c:plotArea>
    <c:legend>
      <c:legendPos val="r"/>
      <c:layout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951198659086189E-2"/>
          <c:y val="8.6921423780544127E-2"/>
          <c:w val="0.54177567226829892"/>
          <c:h val="0.821272867682803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00B0F0"/>
              </a:solidFill>
            </c:spPr>
          </c:dPt>
          <c:dPt>
            <c:idx val="1"/>
            <c:explosion val="1"/>
            <c:spPr>
              <a:solidFill>
                <a:srgbClr val="66FF33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3.9127295034851201E-3"/>
                  <c:y val="-7.0712328703903121E-2"/>
                </c:manualLayout>
              </c:layout>
              <c:showPercent val="1"/>
            </c:dLbl>
            <c:dLbl>
              <c:idx val="1"/>
              <c:layout>
                <c:manualLayout>
                  <c:x val="6.1369992706124439E-4"/>
                  <c:y val="5.5888716763788301E-2"/>
                </c:manualLayout>
              </c:layout>
              <c:showPercent val="1"/>
            </c:dLbl>
            <c:dLbl>
              <c:idx val="3"/>
              <c:layout>
                <c:manualLayout>
                  <c:x val="-2.8933379382967115E-2"/>
                  <c:y val="-0.13827275538271255"/>
                </c:manualLayout>
              </c:layout>
              <c:showPercent val="1"/>
            </c:dLbl>
            <c:dLbl>
              <c:idx val="4"/>
              <c:layout>
                <c:manualLayout>
                  <c:x val="4.4640088299367706E-2"/>
                  <c:y val="-5.9550007384115547E-2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en-US"/>
              </a:p>
            </c:txPr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Обучающиеся в ДДУ</c:v>
                </c:pt>
                <c:pt idx="1">
                  <c:v>Обучающиеся в школах</c:v>
                </c:pt>
                <c:pt idx="2">
                  <c:v>Обучающиеся в ПТУ</c:v>
                </c:pt>
                <c:pt idx="3">
                  <c:v>Обучающиеся в  техникумах</c:v>
                </c:pt>
                <c:pt idx="4">
                  <c:v>Неорганизованные дети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22.8</c:v>
                </c:pt>
                <c:pt idx="1">
                  <c:v>52.6</c:v>
                </c:pt>
                <c:pt idx="2">
                  <c:v>3.2</c:v>
                </c:pt>
                <c:pt idx="3">
                  <c:v>7.6</c:v>
                </c:pt>
                <c:pt idx="4">
                  <c:v>13.8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  <c:txPr>
        <a:bodyPr/>
        <a:lstStyle/>
        <a:p>
          <a:pPr>
            <a:defRPr b="1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zero"/>
  </c:chart>
  <c:spPr>
    <a:gradFill flip="none" rotWithShape="1">
      <a:gsLst>
        <a:gs pos="60000">
          <a:schemeClr val="accent1">
            <a:tint val="660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path path="rect">
        <a:fillToRect l="50000" t="50000" r="50000" b="50000"/>
      </a:path>
      <a:tileRect/>
    </a:gradFill>
  </c:spPr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8AB59-0C38-4721-8B00-6749C97DD56A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40B45-24A4-4E55-A708-62A886ACA5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9796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40B45-24A4-4E55-A708-62A886ACA549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773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EC171-60CC-4B93-8626-919BC1E282F1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FDCC-EA3E-486E-B92D-5A5C0C21EC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0658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EC171-60CC-4B93-8626-919BC1E282F1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FDCC-EA3E-486E-B92D-5A5C0C21EC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5920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EC171-60CC-4B93-8626-919BC1E282F1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FDCC-EA3E-486E-B92D-5A5C0C21EC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9702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EC171-60CC-4B93-8626-919BC1E282F1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FDCC-EA3E-486E-B92D-5A5C0C21EC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1804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EC171-60CC-4B93-8626-919BC1E282F1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FDCC-EA3E-486E-B92D-5A5C0C21EC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1543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EC171-60CC-4B93-8626-919BC1E282F1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FDCC-EA3E-486E-B92D-5A5C0C21EC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3012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EC171-60CC-4B93-8626-919BC1E282F1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FDCC-EA3E-486E-B92D-5A5C0C21EC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1610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EC171-60CC-4B93-8626-919BC1E282F1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FDCC-EA3E-486E-B92D-5A5C0C21EC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110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EC171-60CC-4B93-8626-919BC1E282F1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FDCC-EA3E-486E-B92D-5A5C0C21EC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5930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EC171-60CC-4B93-8626-919BC1E282F1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FDCC-EA3E-486E-B92D-5A5C0C21EC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5779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EC171-60CC-4B93-8626-919BC1E282F1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FDCC-EA3E-486E-B92D-5A5C0C21EC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670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EC171-60CC-4B93-8626-919BC1E282F1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DFDCC-EA3E-486E-B92D-5A5C0C21EC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9957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yandsearch?fp=11&amp;img_url=http://www.yugopolis.ru/data/mediadb/2383/0000/0248/24828/466x10000_out__.jpg&amp;uinfo=ww-1661-wh-833-fw-1436-fh-598-pd-1&amp;text=%D0%B4%D0%B5%D1%82%D1%81%D0%BA%D0%B8%D0%B5%20%D0%B1%D0%BE%D0%BB%D1%8C%D0%BD%D0%B8%D1%86%D1%8B%20%D1%84%D0%BE%D1%82%D0%BE&amp;iw=&amp;pos=336&amp;isize=&amp;iorient=&amp;ih=&amp;upfile=&amp;icolor=&amp;p=11&amp;site=&amp;wp=&amp;type=&amp;recent=&amp;rpt=simage&amp;itype=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77788"/>
            <a:ext cx="5449888" cy="191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11040" y="2097089"/>
            <a:ext cx="9154874" cy="3852192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 anchor="ctr"/>
          <a:lstStyle>
            <a:lvl1pPr defTabSz="957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ru-RU" b="1" dirty="0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-1216818" y="4177506"/>
            <a:ext cx="3225800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5695458" y="6619727"/>
            <a:ext cx="2443162" cy="23827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 anchor="ctr"/>
          <a:lstStyle>
            <a:lvl1pPr defTabSz="957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ru-RU" sz="1900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8985" y="3578134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Развитие </a:t>
            </a:r>
            <a:r>
              <a:rPr lang="ru-RU" sz="3600" b="1" dirty="0" smtClean="0">
                <a:solidFill>
                  <a:schemeClr val="bg1"/>
                </a:solidFill>
              </a:rPr>
              <a:t>профилактической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</a:rPr>
              <a:t>помощи детям в Российской  Федерации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8992" y="5929330"/>
            <a:ext cx="550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Директор департамента медицинской помощи детям и службы родовспоможения Е.Н.Байбарина</a:t>
            </a:r>
            <a:endParaRPr lang="en-US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936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0255" y="171584"/>
            <a:ext cx="9169096" cy="8091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6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496" y="32702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-1" y="171584"/>
            <a:ext cx="9144000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-10255" y="980728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69258" y="252990"/>
            <a:ext cx="9013559" cy="646331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численности образовательных учреждений</a:t>
            </a:r>
            <a:endParaRPr lang="en-US" alt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alt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2012/2013 году в сравнении с 2005 годом</a:t>
            </a:r>
            <a:endParaRPr lang="ru-RU" alt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4" y="1231700"/>
            <a:ext cx="4853402" cy="14773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ОБЩЕЕ ЧИСЛО ОУ ДОШКОЛЬНОГО, ШКОЛЬНОГО, НАЧАЛЬНОГО, СРЕДНЕГО, ВЫСШЕГО ПРОФЕССИОНАЛЬНОГО ОБРАЗОВАНИЯ – </a:t>
            </a:r>
            <a:r>
              <a:rPr lang="ru-RU" dirty="0" smtClean="0"/>
              <a:t>94 391; </a:t>
            </a:r>
            <a:r>
              <a:rPr lang="ru-RU" dirty="0"/>
              <a:t>(2012); </a:t>
            </a:r>
            <a:r>
              <a:rPr lang="ru-RU" dirty="0" smtClean="0"/>
              <a:t>116 365 </a:t>
            </a:r>
            <a:r>
              <a:rPr lang="ru-RU" dirty="0"/>
              <a:t>(2005) – СОКРАТИЛОСЬ НА 18,9%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9258" y="3131569"/>
            <a:ext cx="8784975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/>
              <a:t>Число ОУ ДОШКОЛЬНОГО ОБРАЗОВАНИЯ </a:t>
            </a:r>
            <a:r>
              <a:rPr lang="ru-RU" dirty="0"/>
              <a:t>– </a:t>
            </a:r>
            <a:endParaRPr lang="ru-RU" dirty="0" smtClean="0"/>
          </a:p>
          <a:p>
            <a:pPr algn="ctr"/>
            <a:r>
              <a:rPr lang="ru-RU" dirty="0" smtClean="0"/>
              <a:t>44 300; </a:t>
            </a:r>
            <a:r>
              <a:rPr lang="ru-RU" dirty="0"/>
              <a:t>(2012); </a:t>
            </a:r>
            <a:r>
              <a:rPr lang="ru-RU" dirty="0" smtClean="0"/>
              <a:t>46 500 </a:t>
            </a:r>
            <a:r>
              <a:rPr lang="ru-RU" dirty="0"/>
              <a:t>(2005) – СОКРАТИЛОСЬ НА </a:t>
            </a:r>
            <a:r>
              <a:rPr lang="ru-RU" b="1" dirty="0">
                <a:solidFill>
                  <a:srgbClr val="FFFF00"/>
                </a:solidFill>
              </a:rPr>
              <a:t>4,7%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4354" y="3895788"/>
            <a:ext cx="8784975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/>
              <a:t>Число ОУ ШКОЛЬНОГО ОБРАЗОВАНИЯ </a:t>
            </a:r>
            <a:r>
              <a:rPr lang="ru-RU" dirty="0"/>
              <a:t>– </a:t>
            </a:r>
            <a:endParaRPr lang="ru-RU" dirty="0" smtClean="0"/>
          </a:p>
          <a:p>
            <a:pPr algn="ctr"/>
            <a:r>
              <a:rPr lang="ru-RU" dirty="0" smtClean="0"/>
              <a:t>44 700; </a:t>
            </a:r>
            <a:r>
              <a:rPr lang="ru-RU" dirty="0"/>
              <a:t>(2013); </a:t>
            </a:r>
            <a:r>
              <a:rPr lang="ru-RU" dirty="0" smtClean="0"/>
              <a:t>62 500 </a:t>
            </a:r>
            <a:r>
              <a:rPr lang="ru-RU" dirty="0"/>
              <a:t>(2005) – СОКРАТИЛОСЬ НА </a:t>
            </a:r>
            <a:r>
              <a:rPr lang="ru-RU" b="1" dirty="0">
                <a:solidFill>
                  <a:srgbClr val="FFFF00"/>
                </a:solidFill>
              </a:rPr>
              <a:t>28,5%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7260" y="4639517"/>
            <a:ext cx="8784975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/>
              <a:t>Число ОУ НАЧАЛЬНОГО ПРОФЕССИОНАЛЬНОГО ОБРАЗОВАНИЯ </a:t>
            </a:r>
            <a:r>
              <a:rPr lang="ru-RU" dirty="0"/>
              <a:t>– </a:t>
            </a:r>
            <a:endParaRPr lang="ru-RU" dirty="0" smtClean="0"/>
          </a:p>
          <a:p>
            <a:pPr algn="ctr"/>
            <a:r>
              <a:rPr lang="ru-RU" dirty="0" smtClean="0"/>
              <a:t>1 719; </a:t>
            </a:r>
            <a:r>
              <a:rPr lang="ru-RU" dirty="0"/>
              <a:t>(2012); </a:t>
            </a:r>
            <a:r>
              <a:rPr lang="ru-RU" dirty="0" smtClean="0"/>
              <a:t>3 392 </a:t>
            </a:r>
            <a:r>
              <a:rPr lang="ru-RU" dirty="0"/>
              <a:t>(2005) – СОКРАТИЛОСЬ НА </a:t>
            </a:r>
            <a:r>
              <a:rPr lang="ru-RU" b="1" dirty="0">
                <a:solidFill>
                  <a:srgbClr val="FFFF00"/>
                </a:solidFill>
              </a:rPr>
              <a:t>49,3%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4" y="5373216"/>
            <a:ext cx="8784974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/>
              <a:t>Число ОУ для подготовки специалистов СРЕДНЕГО ЗВЕНА</a:t>
            </a:r>
            <a:r>
              <a:rPr lang="ru-RU" dirty="0"/>
              <a:t> – </a:t>
            </a:r>
            <a:endParaRPr lang="ru-RU" dirty="0" smtClean="0"/>
          </a:p>
          <a:p>
            <a:pPr algn="ctr"/>
            <a:r>
              <a:rPr lang="ru-RU" dirty="0" smtClean="0"/>
              <a:t>2 703; </a:t>
            </a:r>
            <a:r>
              <a:rPr lang="ru-RU" dirty="0"/>
              <a:t>(2013) </a:t>
            </a:r>
            <a:r>
              <a:rPr lang="ru-RU" dirty="0" smtClean="0"/>
              <a:t>2 905 </a:t>
            </a:r>
            <a:r>
              <a:rPr lang="ru-RU" dirty="0"/>
              <a:t>(2005) – СОКРАТИЛОСЬ НА </a:t>
            </a:r>
            <a:r>
              <a:rPr lang="ru-RU" b="1" dirty="0">
                <a:solidFill>
                  <a:srgbClr val="FFFF00"/>
                </a:solidFill>
              </a:rPr>
              <a:t>7,0%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6095037"/>
            <a:ext cx="8784974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/>
              <a:t>Число ОУ ВЫСШЕГО ОБРАЗОВАНИЯ </a:t>
            </a:r>
            <a:r>
              <a:rPr lang="ru-RU" dirty="0"/>
              <a:t>– </a:t>
            </a:r>
            <a:endParaRPr lang="ru-RU" dirty="0" smtClean="0"/>
          </a:p>
          <a:p>
            <a:pPr algn="ctr"/>
            <a:r>
              <a:rPr lang="ru-RU" dirty="0" smtClean="0"/>
              <a:t>969; </a:t>
            </a:r>
            <a:r>
              <a:rPr lang="ru-RU" dirty="0"/>
              <a:t>(2013); </a:t>
            </a:r>
            <a:r>
              <a:rPr lang="ru-RU" dirty="0" smtClean="0"/>
              <a:t>1 068 </a:t>
            </a:r>
            <a:r>
              <a:rPr lang="ru-RU" dirty="0"/>
              <a:t>(2005) – СОКРАТИЛОСЬ НА </a:t>
            </a:r>
            <a:r>
              <a:rPr lang="ru-RU" b="1" dirty="0">
                <a:solidFill>
                  <a:srgbClr val="FFFF00"/>
                </a:solidFill>
              </a:rPr>
              <a:t>9,3%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85443" y="2709028"/>
            <a:ext cx="893193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из них: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pda.fedpress.ru/sites/fedpress/files/ryabowall/news/karantin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1783" y="640942"/>
            <a:ext cx="2808312" cy="246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56899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27025"/>
            <a:ext cx="9144000" cy="647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32702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327025"/>
            <a:ext cx="9144000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0" y="974725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5496" y="332656"/>
            <a:ext cx="9108504" cy="564459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chemeClr val="lt1"/>
                </a:solidFill>
              </a:rPr>
              <a:t> </a:t>
            </a:r>
          </a:p>
          <a:p>
            <a:pPr algn="ctr"/>
            <a:r>
              <a:rPr lang="ru-RU" b="1" dirty="0">
                <a:solidFill>
                  <a:schemeClr val="lt1"/>
                </a:solidFill>
              </a:rPr>
              <a:t>Характеристика укомплектованности штатов медицинского персонала, оказывающих медицинскую помощь детям в школах </a:t>
            </a:r>
            <a:r>
              <a:rPr lang="ru-RU" b="1" dirty="0" smtClean="0">
                <a:solidFill>
                  <a:schemeClr val="lt1"/>
                </a:solidFill>
              </a:rPr>
              <a:t>в </a:t>
            </a:r>
            <a:r>
              <a:rPr lang="ru-RU" b="1" dirty="0">
                <a:solidFill>
                  <a:schemeClr val="lt1"/>
                </a:solidFill>
              </a:rPr>
              <a:t>2013 году в сравнении с 2010 годом</a:t>
            </a:r>
          </a:p>
          <a:p>
            <a:pPr algn="ctr"/>
            <a:endParaRPr lang="ru-RU" altLang="ru-RU" b="1" dirty="0">
              <a:solidFill>
                <a:schemeClr val="lt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296329"/>
            <a:ext cx="7992888" cy="147732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Число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нормативных ставок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увеличилось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врачей – на 47,6% (с 1608 обучающихся до 1260 обучающихся на 1 ставку);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среднего медицинского персонала – на 70% (с 521 обучающегося до 355 обучающихся на 1 ставку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3107933"/>
            <a:ext cx="7992888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Абсолютное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число физических лиц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увеличилось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врачей – на 19% (с 5677 человек до 6759 человек);</a:t>
            </a: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среднего медицинского персонала – на 47% (с 19275 человек до 28326 человек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4606625"/>
            <a:ext cx="7992888" cy="147732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Укомплектованность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нормативных ставок физическими </a:t>
            </a:r>
            <a:endPara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лицами уменьшилось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врачей – на 14% (с 74% до 60%);</a:t>
            </a: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среднего медицинского персонала – на 11,4% (с 81,4% до 70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%)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9719" y="1296329"/>
            <a:ext cx="7992888" cy="147732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Число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нормативных ставок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увеличилось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врачей – на 47,6% (с 1608 обучающихся до 1260 обучающихся на 1 ставку);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среднего медицинского персонала – на 70% (с 521 обучающегося до 355 обучающихся на 1 ставку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9719" y="3107933"/>
            <a:ext cx="7992888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Абсолютное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число физических лиц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увеличилось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врачей – на 19% (с 5677 человек до 6759 человек);</a:t>
            </a: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среднего медицинского персонала – на 47% (с 19275 человек до 28326 человек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9719" y="4606625"/>
            <a:ext cx="7992888" cy="147732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Укомплектованность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нормативных ставок физическими </a:t>
            </a:r>
            <a:endPara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лицами уменьшилось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врачей – на 14% (с 74% до 60%);</a:t>
            </a: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среднего медицинского персонала – на 11,4% (с 81,4% до 70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%)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1428377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27025"/>
            <a:ext cx="9144000" cy="647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32702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327025"/>
            <a:ext cx="9144000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0" y="974725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5496" y="389267"/>
            <a:ext cx="9108504" cy="52322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Группы состояния здоровья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подростков 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сравнении с детьми в возрасте от 0 до 17 лет включительно,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результатам профилактических медицинских осмотров в 2013 году</a:t>
            </a:r>
            <a:endParaRPr lang="ru-RU" alt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12274617"/>
              </p:ext>
            </p:extLst>
          </p:nvPr>
        </p:nvGraphicFramePr>
        <p:xfrm>
          <a:off x="1357290" y="1428736"/>
          <a:ext cx="6795746" cy="4416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1594"/>
                <a:gridCol w="2232076"/>
                <a:gridCol w="2232076"/>
              </a:tblGrid>
              <a:tr h="490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Группы здоровья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</a:rPr>
                        <a:t>15-17 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</a:rPr>
                        <a:t>лет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ru-RU" sz="16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4640" marR="6464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Все дети 0-17 лет </a:t>
                      </a:r>
                      <a:endParaRPr lang="ru-RU" sz="16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4640" marR="6464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736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1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практически здоровые (%)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</a:rPr>
                        <a:t>22,6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25,8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736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2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функциональные нарушения (%)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56,1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59,2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736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хронические заболевания (%)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19,3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13,5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736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тяжелые заболевания (%)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</a:rPr>
                        <a:t>1,2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1,0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90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инвалиды (%)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</a:rPr>
                        <a:t>0,9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0,5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161814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1020"/>
            <a:ext cx="9144000" cy="50368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/>
              <a:t>Деятельность детских центров здоровья</a:t>
            </a:r>
            <a:endParaRPr lang="ru-RU" sz="2400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-17231" y="764704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0" y="266651"/>
            <a:ext cx="9144000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1674449" y="1052736"/>
            <a:ext cx="576064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 201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 открыты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204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центра здоровья, из них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счет средств федерального бюджета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91680" y="1988840"/>
            <a:ext cx="5760640" cy="108012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Обратилось в центры здоровья</a:t>
            </a:r>
          </a:p>
          <a:p>
            <a:pPr algn="ctr"/>
            <a:r>
              <a:rPr lang="ru-RU" dirty="0" smtClean="0"/>
              <a:t>в 2011 году </a:t>
            </a:r>
            <a:r>
              <a:rPr lang="ru-RU" dirty="0"/>
              <a:t>– </a:t>
            </a:r>
            <a:r>
              <a:rPr lang="ru-RU" dirty="0" smtClean="0">
                <a:solidFill>
                  <a:srgbClr val="FFFF00"/>
                </a:solidFill>
              </a:rPr>
              <a:t>961 778</a:t>
            </a:r>
            <a:r>
              <a:rPr lang="ru-RU" dirty="0" smtClean="0"/>
              <a:t> детей</a:t>
            </a:r>
          </a:p>
          <a:p>
            <a:pPr algn="ctr"/>
            <a:r>
              <a:rPr lang="ru-RU" dirty="0" smtClean="0"/>
              <a:t>в 2012 году – </a:t>
            </a:r>
            <a:r>
              <a:rPr lang="ru-RU" dirty="0" smtClean="0">
                <a:solidFill>
                  <a:srgbClr val="FFFF00"/>
                </a:solidFill>
              </a:rPr>
              <a:t>1 064 222 </a:t>
            </a:r>
            <a:r>
              <a:rPr lang="ru-RU" dirty="0" smtClean="0"/>
              <a:t>ребенка</a:t>
            </a:r>
          </a:p>
          <a:p>
            <a:pPr algn="ctr"/>
            <a:r>
              <a:rPr lang="ru-RU" dirty="0" smtClean="0"/>
              <a:t>в 2013 году </a:t>
            </a:r>
            <a:r>
              <a:rPr lang="ru-RU" dirty="0"/>
              <a:t>– </a:t>
            </a:r>
            <a:r>
              <a:rPr lang="ru-RU" dirty="0" smtClean="0">
                <a:solidFill>
                  <a:srgbClr val="FFFF00"/>
                </a:solidFill>
              </a:rPr>
              <a:t>1 089 332 </a:t>
            </a:r>
            <a:r>
              <a:rPr lang="ru-RU" dirty="0" smtClean="0"/>
              <a:t>ребенка 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5576" y="3356992"/>
            <a:ext cx="7704856" cy="216024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общего числа детей, обратившихся в центры здоровья, число детей у которых были выявлены факторы риска развития заболевания</a:t>
            </a: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2011 году –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67%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2012 году –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68,01%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2013 году –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67,03%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847" y="5880734"/>
            <a:ext cx="252412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6540500"/>
            <a:ext cx="361473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1307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5058"/>
            <a:ext cx="9144000" cy="7636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6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4505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16632"/>
            <a:ext cx="9144000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07122" y="328875"/>
            <a:ext cx="8784976" cy="331288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Приказ </a:t>
            </a:r>
            <a:r>
              <a:rPr lang="ru-RU" sz="24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Министерства здравоохранения Российской Федерации от 5 ноября 2013 г. № 822н</a:t>
            </a:r>
            <a:endParaRPr lang="ru-RU" altLang="ru-RU" sz="24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941748"/>
            <a:ext cx="4392488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Порядок оказания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медицинской помощи несовершеннолетним, в том числе в период обучения и воспитания в образовательных организациях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" y="2229197"/>
            <a:ext cx="9142519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/>
              <a:t>ПОЛОЖЕНИЕ ОБ ОТДЕЛЕНИИ ОРГАНИЗАЦИИ МЕДИЦИНСКОЙ ПОМОЩИ НЕСОВЕРШЕННОЛЕТНИМ В ОБРАЗОВАТЕЛЬНЫХ ОРГАНИЗАЦИЯХ 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585" y="2924944"/>
            <a:ext cx="9140057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/>
              <a:t>РЕКОМЕНДУЕМЫЕ ШТАТНЫЕ НОРМАТИВЫ МЕДИЦИНСКИХ РАБОТНИКОВ ОТДЕЛЕНИЯ ОРГАНИЗАЦИИ МЕДИЦИНСКОЙ ПОМОЩИ НЕСОВЕРШЕННОЛЕТНИМ В ОБРАЗОВАТЕЛЬНЫХ ОРГАНИЗАЦИЯХ 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8150" y="3573016"/>
            <a:ext cx="9138577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СТАНДАРТ ОСНАЩЕНИЯ </a:t>
            </a:r>
            <a:r>
              <a:rPr lang="ru-RU" sz="1600" b="1" dirty="0"/>
              <a:t>МЕДИЦИНСКОГО </a:t>
            </a:r>
            <a:r>
              <a:rPr lang="ru-RU" sz="1600" b="1" dirty="0" smtClean="0"/>
              <a:t>БЛОКА</a:t>
            </a:r>
            <a:r>
              <a:rPr lang="en-US" sz="1600" b="1" dirty="0" smtClean="0"/>
              <a:t> </a:t>
            </a:r>
            <a:r>
              <a:rPr lang="ru-RU" sz="1600" b="1" dirty="0" smtClean="0"/>
              <a:t>ОТДЕЛЕНИЯ ОРГАНИЗАЦИИ</a:t>
            </a:r>
            <a:r>
              <a:rPr lang="en-US" sz="1600" b="1" dirty="0" smtClean="0"/>
              <a:t> </a:t>
            </a:r>
            <a:r>
              <a:rPr lang="ru-RU" sz="1600" b="1" dirty="0" smtClean="0"/>
              <a:t>МЕДИЦИНСКОЙ </a:t>
            </a:r>
            <a:r>
              <a:rPr lang="ru-RU" sz="1600" b="1" dirty="0"/>
              <a:t>ПОМОЩИ </a:t>
            </a:r>
            <a:r>
              <a:rPr lang="ru-RU" sz="1600" b="1" dirty="0" smtClean="0"/>
              <a:t>НЕСОВЕРШЕННОЛЕТНИМ</a:t>
            </a:r>
            <a:r>
              <a:rPr lang="en-US" sz="1600" b="1" dirty="0" smtClean="0"/>
              <a:t> </a:t>
            </a:r>
            <a:r>
              <a:rPr lang="ru-RU" sz="1600" b="1" dirty="0" smtClean="0"/>
              <a:t>В </a:t>
            </a:r>
            <a:r>
              <a:rPr lang="ru-RU" sz="1600" b="1" dirty="0"/>
              <a:t>ОБРАЗОВАТЕЛЬНЫХ ОРГАНИЗАЦИЯХ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-1" y="4249570"/>
            <a:ext cx="9138577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/>
              <a:t>ПОЛОЖЕНИЕ ОБ ОРГАНИЗАЦИИ ДЕЯТЕЛЬНОСТИ ВРАЧА-ПЕДИАТРА (ФЕЛЬДШЕРА) ОТДЕЛЕНИЯ ОРГАНИЗАЦИИ МЕДИЦИНСКОЙ ПОМОЩИ НЕСОВЕРШЕННОЛЕТНИМ В ОБРАЗОВАТЕЛЬНЫХ ОРГАНИЗАЦИЯХ 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20242" y="6017805"/>
            <a:ext cx="9162763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/>
              <a:t>ПОЛОЖЕНИЕ ОБ ОРГАНИЗАЦИИ ДЕЯТЕЛЬНОСТИ МЕДИЦИНСКОЙ СЕСТРЫ (ФЕЛЬДШЕРА) ОТДЕЛЕНИЯ ОРГАНИЗАЦИИ МЕДИЦИНСКОЙ ПОМОЩИ НЕСОВЕРШЕННОЛЕТНИМ В ОБРАЗОВАТЕЛЬНЫХ ОРГАНИЗАЦИЯХ 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5129927"/>
            <a:ext cx="9152642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/>
              <a:t>ПОЛОЖЕНИЕ ОБ ОРГАНИЗАЦИИ ДЕЯТЕЛЬНОСТИ ВРАЧА ПО ГИГИЕНЕ ДЕТЕЙ И ПОДРОСТКОВ ОТДЕЛЕНИЯ ОРГАНИЗАЦИИ МЕДИЦИНСКОЙ ПОМОЩИ НЕСОВЕРШЕННОЛЕТНИМ В ОБРАЗОВАТЕЛЬНЫХ ОРГАНИЗАЦИЯХ 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my-ivanovo.ru/wp-content/uploads/2010/08/image_162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92696"/>
            <a:ext cx="2266265" cy="150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4-tub-ru.yandex.net/i?id=130100858-52-72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1204" y="949680"/>
            <a:ext cx="1835696" cy="123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40750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CE2F-25E8-4B40-885D-95F41E91B4FA}" type="slidenum">
              <a:rPr lang="ru-RU"/>
              <a:pPr/>
              <a:t>15</a:t>
            </a:fld>
            <a:endParaRPr lang="ru-RU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695"/>
          </a:xfrm>
          <a:solidFill>
            <a:srgbClr val="352CAA"/>
          </a:solidFill>
          <a:ln/>
        </p:spPr>
        <p:txBody>
          <a:bodyPr anchorCtr="1">
            <a:normAutofit fontScale="90000"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Функции </a:t>
            </a:r>
            <a:r>
              <a:rPr lang="ru-RU" sz="2800" b="1" dirty="0" smtClean="0">
                <a:solidFill>
                  <a:schemeClr val="bg1"/>
                </a:solidFill>
              </a:rPr>
              <a:t>врача педиатра  </a:t>
            </a:r>
            <a:r>
              <a:rPr lang="ru-RU" sz="2800" b="1" dirty="0">
                <a:solidFill>
                  <a:schemeClr val="bg1"/>
                </a:solidFill>
              </a:rPr>
              <a:t>в образовательных учреждениях</a:t>
            </a:r>
          </a:p>
        </p:txBody>
      </p:sp>
      <p:grpSp>
        <p:nvGrpSpPr>
          <p:cNvPr id="2" name="Organization Chart 5"/>
          <p:cNvGrpSpPr>
            <a:grpSpLocks/>
          </p:cNvGrpSpPr>
          <p:nvPr/>
        </p:nvGrpSpPr>
        <p:grpSpPr bwMode="auto">
          <a:xfrm>
            <a:off x="33088" y="734719"/>
            <a:ext cx="9076258" cy="6123281"/>
            <a:chOff x="85" y="675"/>
            <a:chExt cx="5760" cy="3521"/>
          </a:xfrm>
        </p:grpSpPr>
        <p:sp>
          <p:nvSpPr>
            <p:cNvPr id="3" name="AutoShape 6"/>
            <p:cNvSpPr>
              <a:spLocks noChangeAspect="1" noChangeArrowheads="1" noTextEdit="1"/>
            </p:cNvSpPr>
            <p:nvPr/>
          </p:nvSpPr>
          <p:spPr bwMode="auto">
            <a:xfrm>
              <a:off x="85" y="675"/>
              <a:ext cx="5760" cy="35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" name="_s10247"/>
            <p:cNvSpPr>
              <a:spLocks noChangeArrowheads="1"/>
            </p:cNvSpPr>
            <p:nvPr/>
          </p:nvSpPr>
          <p:spPr bwMode="auto">
            <a:xfrm>
              <a:off x="2055" y="1956"/>
              <a:ext cx="1754" cy="1056"/>
            </a:xfrm>
            <a:prstGeom prst="roundRect">
              <a:avLst>
                <a:gd name="adj" fmla="val 16667"/>
              </a:avLst>
            </a:prstGeom>
            <a:solidFill>
              <a:srgbClr val="1227EC"/>
            </a:solidFill>
            <a:ln w="254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Охрана здоровья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детей в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образовательных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учреждениях</a:t>
              </a:r>
            </a:p>
          </p:txBody>
        </p:sp>
        <p:sp>
          <p:nvSpPr>
            <p:cNvPr id="5" name="Rectangle 20"/>
            <p:cNvSpPr>
              <a:spLocks noChangeArrowheads="1"/>
            </p:cNvSpPr>
            <p:nvPr/>
          </p:nvSpPr>
          <p:spPr bwMode="auto">
            <a:xfrm>
              <a:off x="1659" y="816"/>
              <a:ext cx="1909" cy="889"/>
            </a:xfrm>
            <a:prstGeom prst="rect">
              <a:avLst/>
            </a:prstGeom>
            <a:solidFill>
              <a:srgbClr val="5698CE"/>
            </a:solidFill>
            <a:ln w="25400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cs typeface="Arial" pitchFamily="34" charset="0"/>
                </a:rPr>
                <a:t>Профилактическая работа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cs typeface="Arial" pitchFamily="34" charset="0"/>
                </a:rPr>
                <a:t>(вакцинопрофилактика,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cs typeface="Arial" pitchFamily="34" charset="0"/>
                </a:rPr>
                <a:t> диспансеризация,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cs typeface="Arial" pitchFamily="34" charset="0"/>
                </a:rPr>
                <a:t>профилактика </a:t>
              </a:r>
              <a:r>
                <a:rPr kumimoji="0" lang="ru-RU" altLang="ru-RU" b="1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cs typeface="Arial" pitchFamily="34" charset="0"/>
                </a:rPr>
                <a:t>девиантных</a:t>
              </a:r>
              <a:r>
                <a:rPr kumimoji="0" lang="ru-RU" altLang="ru-RU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cs typeface="Arial" pitchFamily="34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cs typeface="Arial" pitchFamily="34" charset="0"/>
                </a:rPr>
                <a:t>форм поведения и пр.)</a:t>
              </a:r>
            </a:p>
          </p:txBody>
        </p:sp>
        <p:sp>
          <p:nvSpPr>
            <p:cNvPr id="6" name="Rectangle 21"/>
            <p:cNvSpPr>
              <a:spLocks noChangeArrowheads="1"/>
            </p:cNvSpPr>
            <p:nvPr/>
          </p:nvSpPr>
          <p:spPr bwMode="auto">
            <a:xfrm>
              <a:off x="4120" y="1998"/>
              <a:ext cx="1603" cy="876"/>
            </a:xfrm>
            <a:prstGeom prst="rect">
              <a:avLst/>
            </a:prstGeom>
            <a:solidFill>
              <a:srgbClr val="5698CE"/>
            </a:solidFill>
            <a:ln w="38100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cs typeface="Arial" pitchFamily="34" charset="0"/>
                </a:rPr>
                <a:t>Медико-педагогическая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cs typeface="Arial" pitchFamily="34" charset="0"/>
                </a:rPr>
                <a:t>работа по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cs typeface="Arial" pitchFamily="34" charset="0"/>
                </a:rPr>
                <a:t> формированию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cs typeface="Arial" pitchFamily="34" charset="0"/>
                </a:rPr>
                <a:t>стереотипов ЗОЖ</a:t>
              </a:r>
            </a:p>
          </p:txBody>
        </p:sp>
      </p:grp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78171" y="3146653"/>
            <a:ext cx="2632507" cy="1341437"/>
          </a:xfrm>
          <a:prstGeom prst="rect">
            <a:avLst/>
          </a:prstGeom>
          <a:solidFill>
            <a:srgbClr val="5698CE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Медико-психологическая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работа по профилактике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психологической</a:t>
            </a:r>
          </a:p>
          <a:p>
            <a:pPr algn="ctr"/>
            <a:r>
              <a:rPr lang="ru-RU" b="1" dirty="0" err="1">
                <a:solidFill>
                  <a:schemeClr val="bg1"/>
                </a:solidFill>
              </a:rPr>
              <a:t>дезадаптации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67284" y="5114176"/>
            <a:ext cx="2828316" cy="1555184"/>
          </a:xfrm>
          <a:prstGeom prst="rect">
            <a:avLst/>
          </a:prstGeom>
          <a:solidFill>
            <a:srgbClr val="5698CE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Разработка 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и</a:t>
            </a:r>
            <a:r>
              <a:rPr lang="ru-RU" b="1" dirty="0" smtClean="0">
                <a:solidFill>
                  <a:schemeClr val="bg1"/>
                </a:solidFill>
              </a:rPr>
              <a:t>ндивидуальных планов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профилактических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 оздоровительных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мероприятий обучающихся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5617160" y="4954373"/>
            <a:ext cx="3504243" cy="1820009"/>
          </a:xfrm>
          <a:prstGeom prst="rect">
            <a:avLst/>
          </a:prstGeom>
          <a:solidFill>
            <a:srgbClr val="5698CE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Формирование групп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о</a:t>
            </a:r>
            <a:r>
              <a:rPr lang="ru-RU" b="1" dirty="0" smtClean="0">
                <a:solidFill>
                  <a:schemeClr val="bg1"/>
                </a:solidFill>
              </a:rPr>
              <a:t>бучающихся повышенного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медико-социального и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биологического риска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ф</a:t>
            </a:r>
            <a:r>
              <a:rPr lang="ru-RU" b="1" dirty="0" smtClean="0">
                <a:solidFill>
                  <a:schemeClr val="bg1"/>
                </a:solidFill>
              </a:rPr>
              <a:t>ормирования расстройств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з</a:t>
            </a:r>
            <a:r>
              <a:rPr lang="ru-RU" b="1" dirty="0" smtClean="0">
                <a:solidFill>
                  <a:schemeClr val="bg1"/>
                </a:solidFill>
              </a:rPr>
              <a:t>доровья и </a:t>
            </a:r>
            <a:r>
              <a:rPr lang="ru-RU" b="1" dirty="0" err="1" smtClean="0">
                <a:solidFill>
                  <a:schemeClr val="bg1"/>
                </a:solidFill>
              </a:rPr>
              <a:t>девиантного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поведения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67285" y="1052736"/>
            <a:ext cx="2344474" cy="1447800"/>
          </a:xfrm>
          <a:prstGeom prst="rect">
            <a:avLst/>
          </a:prstGeom>
          <a:solidFill>
            <a:srgbClr val="5698CE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Оказание первичной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медико-санитарной 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помощи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в экстренной и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неотложной форме</a:t>
            </a:r>
            <a:endParaRPr lang="ru-RU" b="1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3065973" y="5261494"/>
            <a:ext cx="2411412" cy="1407866"/>
          </a:xfrm>
          <a:prstGeom prst="rect">
            <a:avLst/>
          </a:prstGeom>
          <a:solidFill>
            <a:srgbClr val="5698CE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Медицинское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обеспечение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детей в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образовательных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учреждениях </a:t>
            </a: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5685387" y="806408"/>
            <a:ext cx="3343672" cy="1795284"/>
          </a:xfrm>
          <a:prstGeom prst="rect">
            <a:avLst/>
          </a:prstGeom>
          <a:solidFill>
            <a:srgbClr val="5698CE"/>
          </a:solidFill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Определение </a:t>
            </a:r>
            <a:r>
              <a:rPr lang="ru-RU" altLang="ru-RU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п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риоритетных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н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аправлений по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совершенствованию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д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еятельности организации,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направленных на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охрану здоровья</a:t>
            </a:r>
            <a:r>
              <a:rPr kumimoji="0" lang="ru-RU" altLang="ru-RU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 детей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8" name="Стрелка вверх 7"/>
          <p:cNvSpPr/>
          <p:nvPr/>
        </p:nvSpPr>
        <p:spPr>
          <a:xfrm>
            <a:off x="4271679" y="2523749"/>
            <a:ext cx="370680" cy="357096"/>
          </a:xfrm>
          <a:prstGeom prst="upArrow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 rot="1631960">
            <a:off x="2068228" y="2693742"/>
            <a:ext cx="1092880" cy="374206"/>
          </a:xfrm>
          <a:prstGeom prst="leftArrow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 rot="13726813">
            <a:off x="5867968" y="4614672"/>
            <a:ext cx="274399" cy="374206"/>
          </a:xfrm>
          <a:prstGeom prst="leftArrow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лево 23"/>
          <p:cNvSpPr/>
          <p:nvPr/>
        </p:nvSpPr>
        <p:spPr>
          <a:xfrm rot="10800000">
            <a:off x="6032184" y="3643316"/>
            <a:ext cx="356646" cy="374206"/>
          </a:xfrm>
          <a:prstGeom prst="leftArrow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лево 24"/>
          <p:cNvSpPr/>
          <p:nvPr/>
        </p:nvSpPr>
        <p:spPr>
          <a:xfrm rot="16200000">
            <a:off x="4251450" y="4857886"/>
            <a:ext cx="377164" cy="374206"/>
          </a:xfrm>
          <a:prstGeom prst="leftArrow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лево 25"/>
          <p:cNvSpPr/>
          <p:nvPr/>
        </p:nvSpPr>
        <p:spPr>
          <a:xfrm rot="19101059">
            <a:off x="2846617" y="4722951"/>
            <a:ext cx="419904" cy="374206"/>
          </a:xfrm>
          <a:prstGeom prst="leftArrow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лево 26"/>
          <p:cNvSpPr/>
          <p:nvPr/>
        </p:nvSpPr>
        <p:spPr>
          <a:xfrm>
            <a:off x="2710678" y="3715943"/>
            <a:ext cx="355295" cy="374206"/>
          </a:xfrm>
          <a:prstGeom prst="leftArrow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лево 27"/>
          <p:cNvSpPr/>
          <p:nvPr/>
        </p:nvSpPr>
        <p:spPr>
          <a:xfrm rot="8103144">
            <a:off x="5831651" y="2651315"/>
            <a:ext cx="497727" cy="374206"/>
          </a:xfrm>
          <a:prstGeom prst="leftArrow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-22597" y="734719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1255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E00B-79E8-4335-A9A3-32DC0285946E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2400" y="1066800"/>
            <a:ext cx="2971800" cy="12954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352CAA"/>
                </a:solidFill>
              </a:rPr>
              <a:t>Мониторинг и контроль за соблюдением за соблюдением сан-гигиенических  требований к условиям обучения</a:t>
            </a:r>
            <a:endParaRPr lang="ru-RU" sz="1600" b="1" dirty="0">
              <a:solidFill>
                <a:srgbClr val="352CAA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9432" y="2488873"/>
            <a:ext cx="2819400" cy="16853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352CAA"/>
                </a:solidFill>
              </a:rPr>
              <a:t>Организация противоэпидемических</a:t>
            </a:r>
          </a:p>
          <a:p>
            <a:pPr algn="ctr"/>
            <a:r>
              <a:rPr lang="ru-RU" sz="1600" b="1" dirty="0" smtClean="0">
                <a:solidFill>
                  <a:srgbClr val="352CAA"/>
                </a:solidFill>
              </a:rPr>
              <a:t> и профилактических мероприятий по предупреждению инфекционных заболеваний </a:t>
            </a:r>
            <a:endParaRPr lang="ru-RU" sz="1600" b="1" dirty="0">
              <a:solidFill>
                <a:srgbClr val="352CAA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829548" y="2488873"/>
            <a:ext cx="3546505" cy="2057400"/>
          </a:xfrm>
          <a:prstGeom prst="ellipse">
            <a:avLst/>
          </a:prstGeom>
          <a:solidFill>
            <a:srgbClr val="6598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Охрана здоровья детей  в образовательном учреждении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08832" y="4702323"/>
            <a:ext cx="3234583" cy="196482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352CAA"/>
                </a:solidFill>
              </a:rPr>
              <a:t>Разработка программ </a:t>
            </a:r>
          </a:p>
          <a:p>
            <a:pPr algn="ctr"/>
            <a:r>
              <a:rPr lang="ru-RU" sz="1600" b="1" dirty="0" smtClean="0">
                <a:solidFill>
                  <a:srgbClr val="352CAA"/>
                </a:solidFill>
              </a:rPr>
              <a:t>и мероприятий по профилактике, коррекции </a:t>
            </a:r>
          </a:p>
          <a:p>
            <a:pPr algn="ctr"/>
            <a:r>
              <a:rPr lang="ru-RU" sz="1600" b="1" dirty="0" smtClean="0">
                <a:solidFill>
                  <a:srgbClr val="352CAA"/>
                </a:solidFill>
              </a:rPr>
              <a:t>и оздоровлению  обучающихся с учетом профессионально-производственных факторов</a:t>
            </a:r>
            <a:endParaRPr lang="ru-RU" sz="1600" b="1" dirty="0">
              <a:solidFill>
                <a:srgbClr val="352CAA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79797" y="5368183"/>
            <a:ext cx="2983018" cy="120139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352CAA"/>
                </a:solidFill>
              </a:rPr>
              <a:t>Проведение организационных мероприятий по созданию оптимальных условий жизнедеятельности</a:t>
            </a:r>
            <a:endParaRPr lang="ru-RU" sz="1600" b="1" dirty="0">
              <a:solidFill>
                <a:srgbClr val="352CAA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43015" y="950720"/>
            <a:ext cx="3200400" cy="143854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352CAA"/>
                </a:solidFill>
              </a:rPr>
              <a:t>Организация мероприятий по устранению вредного влияния на здоровье обучающихся  факторов </a:t>
            </a:r>
            <a:r>
              <a:rPr lang="ru-RU" sz="1600" b="1" dirty="0" err="1" smtClean="0">
                <a:solidFill>
                  <a:srgbClr val="352CAA"/>
                </a:solidFill>
              </a:rPr>
              <a:t>внутришкольной</a:t>
            </a:r>
            <a:r>
              <a:rPr lang="ru-RU" sz="1600" b="1" dirty="0" smtClean="0">
                <a:solidFill>
                  <a:srgbClr val="352CAA"/>
                </a:solidFill>
              </a:rPr>
              <a:t> среды</a:t>
            </a:r>
            <a:endParaRPr lang="ru-RU" sz="1600" b="1" dirty="0">
              <a:solidFill>
                <a:srgbClr val="352CAA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91015" y="1270119"/>
            <a:ext cx="2971800" cy="17526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352CAA"/>
                </a:solidFill>
              </a:rPr>
              <a:t>Гигиеническая оценка используемых архитектурно-планировочных решений </a:t>
            </a:r>
            <a:r>
              <a:rPr lang="ru-RU" sz="1600" b="1" dirty="0" err="1" smtClean="0">
                <a:solidFill>
                  <a:srgbClr val="352CAA"/>
                </a:solidFill>
              </a:rPr>
              <a:t>внутришкольной</a:t>
            </a:r>
            <a:r>
              <a:rPr lang="ru-RU" sz="1600" b="1" dirty="0" smtClean="0">
                <a:solidFill>
                  <a:srgbClr val="352CAA"/>
                </a:solidFill>
              </a:rPr>
              <a:t> среды и текущего санитарного состояния организаци</a:t>
            </a:r>
            <a:r>
              <a:rPr lang="ru-RU" b="1" dirty="0" smtClean="0">
                <a:solidFill>
                  <a:schemeClr val="tx1"/>
                </a:solidFill>
              </a:rPr>
              <a:t>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4300" y="4267200"/>
            <a:ext cx="3048000" cy="223045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352CAA"/>
                </a:solidFill>
              </a:rPr>
              <a:t>Проведение  санитарно-гигиенической просветительской работы среди обучающихся, их родителей и педагогов по вопросам профилактики заболеваний и формирования здорового образа жизни</a:t>
            </a:r>
            <a:endParaRPr lang="ru-RU" sz="1600" b="1" dirty="0">
              <a:solidFill>
                <a:srgbClr val="352CAA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37070" y="3331524"/>
            <a:ext cx="3025745" cy="187135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352CAA"/>
                </a:solidFill>
              </a:rPr>
              <a:t>Оценка  технологий обучения и воспитания обучающихся и участие в гигиеническом контроле средств обучения и их использования в образовательном процессе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28486"/>
            <a:ext cx="9144000" cy="685800"/>
          </a:xfrm>
          <a:prstGeom prst="rect">
            <a:avLst/>
          </a:prstGeom>
          <a:solidFill>
            <a:srgbClr val="1227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Основные функции врача по гигиене детей и подростков в образовательных организациях</a:t>
            </a:r>
            <a:endParaRPr lang="ru-RU" sz="2000" b="1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-22597" y="734719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446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48" y="290218"/>
            <a:ext cx="9144000" cy="647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60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32702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1220" y="327025"/>
            <a:ext cx="9144000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0" y="974725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80460" y="466211"/>
            <a:ext cx="9108504" cy="36933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Взаимодействие  учреждений, оказывающих профилактическую помощь детям  </a:t>
            </a:r>
            <a:endParaRPr lang="ru-RU" alt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743927" y="3137250"/>
            <a:ext cx="2376264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4581128"/>
            <a:ext cx="3168352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охраны репродуктивного здоровья подростков</a:t>
            </a:r>
          </a:p>
          <a:p>
            <a:pPr algn="ctr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реализация мероприятий по охране репродуктивного здоровья подростков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63888" y="5069216"/>
            <a:ext cx="5412460" cy="1168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здоровья для детей  </a:t>
            </a:r>
          </a:p>
          <a:p>
            <a:pPr algn="ctr"/>
            <a:r>
              <a:rPr lang="ru-RU" dirty="0"/>
              <a:t>цель:  реализации мероприятий по формированию здорового образа жизни у </a:t>
            </a:r>
            <a:r>
              <a:rPr lang="ru-RU" dirty="0" smtClean="0"/>
              <a:t>детей, </a:t>
            </a:r>
            <a:r>
              <a:rPr lang="ru-RU" dirty="0"/>
              <a:t>включая сокращение потребления алкоголя и табака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1220" y="1129990"/>
            <a:ext cx="4716840" cy="17229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Детская поликлиника </a:t>
            </a:r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</a:t>
            </a:r>
            <a:r>
              <a:rPr lang="ru-RU" sz="1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т.ч</a:t>
            </a:r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кабинеты врачей-педиатров участковых, кабинет здорового ребенка, отделение медико-социальной помощи; отделение организации медицинской помощи детям в образовательных учреждениях)</a:t>
            </a:r>
          </a:p>
          <a:p>
            <a:pPr algn="ctr"/>
            <a:r>
              <a:rPr lang="ru-RU" sz="1400" dirty="0"/>
              <a:t>цель: осуществление профилактической, консультативной, диагностической и лечебной помощи детям</a:t>
            </a:r>
          </a:p>
        </p:txBody>
      </p:sp>
      <p:cxnSp>
        <p:nvCxnSpPr>
          <p:cNvPr id="20" name="Прямая со стрелкой 19"/>
          <p:cNvCxnSpPr>
            <a:stCxn id="2" idx="0"/>
            <a:endCxn id="17" idx="2"/>
          </p:cNvCxnSpPr>
          <p:nvPr/>
        </p:nvCxnSpPr>
        <p:spPr>
          <a:xfrm flipH="1" flipV="1">
            <a:off x="2369640" y="2852935"/>
            <a:ext cx="1562419" cy="284315"/>
          </a:xfrm>
          <a:prstGeom prst="straightConnector1">
            <a:avLst/>
          </a:prstGeom>
          <a:ln>
            <a:headEnd type="stealth"/>
            <a:tailEnd type="stealt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3" idx="0"/>
            <a:endCxn id="2" idx="3"/>
          </p:cNvCxnSpPr>
          <p:nvPr/>
        </p:nvCxnSpPr>
        <p:spPr>
          <a:xfrm flipV="1">
            <a:off x="1835696" y="4305041"/>
            <a:ext cx="1256227" cy="276087"/>
          </a:xfrm>
          <a:prstGeom prst="straightConnector1">
            <a:avLst/>
          </a:prstGeom>
          <a:ln>
            <a:headEnd type="stealth"/>
            <a:tailEnd type="stealt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6" idx="0"/>
            <a:endCxn id="2" idx="5"/>
          </p:cNvCxnSpPr>
          <p:nvPr/>
        </p:nvCxnSpPr>
        <p:spPr>
          <a:xfrm flipH="1" flipV="1">
            <a:off x="4772195" y="4305041"/>
            <a:ext cx="1497923" cy="764175"/>
          </a:xfrm>
          <a:prstGeom prst="straightConnector1">
            <a:avLst/>
          </a:prstGeom>
          <a:ln>
            <a:headEnd type="stealth"/>
            <a:tailEnd type="stealt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3" idx="0"/>
            <a:endCxn id="17" idx="2"/>
          </p:cNvCxnSpPr>
          <p:nvPr/>
        </p:nvCxnSpPr>
        <p:spPr>
          <a:xfrm flipV="1">
            <a:off x="1835696" y="2852935"/>
            <a:ext cx="533944" cy="1728193"/>
          </a:xfrm>
          <a:prstGeom prst="straightConnector1">
            <a:avLst/>
          </a:prstGeom>
          <a:ln>
            <a:headEnd type="stealth"/>
            <a:tailEnd type="stealt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18" idx="2"/>
          </p:cNvCxnSpPr>
          <p:nvPr/>
        </p:nvCxnSpPr>
        <p:spPr>
          <a:xfrm flipV="1">
            <a:off x="7089432" y="4149080"/>
            <a:ext cx="0" cy="920138"/>
          </a:xfrm>
          <a:prstGeom prst="straightConnector1">
            <a:avLst/>
          </a:prstGeom>
          <a:ln>
            <a:headEnd type="stealth"/>
            <a:tailEnd type="stealt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5148064" y="1131446"/>
            <a:ext cx="3882735" cy="30176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Женская консультация 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(центр медико-социальной поддержки беременных, находящихся в трудной жизненной ситуации)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dirty="0"/>
              <a:t>цель: </a:t>
            </a:r>
            <a:r>
              <a:rPr lang="ru-RU" sz="1400" dirty="0" smtClean="0"/>
              <a:t>оказание медико-психологической и социальной помощи несовершеннолетним, направленной на сохранение и укрепление репродуктивного здоровья, подготовка к семейной жизни, ориентация на здоровую семью. Проведение мероприятий в части информирования и повышения санитарной культуры населения по различным аспектам здорового образа жизни, позитивного </a:t>
            </a:r>
            <a:r>
              <a:rPr lang="ru-RU" sz="1400" dirty="0" err="1" smtClean="0"/>
              <a:t>родительства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cxnSp>
        <p:nvCxnSpPr>
          <p:cNvPr id="19" name="Прямая со стрелкой 18"/>
          <p:cNvCxnSpPr>
            <a:stCxn id="18" idx="1"/>
            <a:endCxn id="2" idx="7"/>
          </p:cNvCxnSpPr>
          <p:nvPr/>
        </p:nvCxnSpPr>
        <p:spPr>
          <a:xfrm flipH="1">
            <a:off x="4772195" y="2640263"/>
            <a:ext cx="375869" cy="697348"/>
          </a:xfrm>
          <a:prstGeom prst="straightConnector1">
            <a:avLst/>
          </a:prstGeom>
          <a:ln>
            <a:headEnd type="stealth"/>
            <a:tailEnd type="stealt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7" idx="3"/>
          </p:cNvCxnSpPr>
          <p:nvPr/>
        </p:nvCxnSpPr>
        <p:spPr>
          <a:xfrm flipH="1">
            <a:off x="4728060" y="1991463"/>
            <a:ext cx="420004" cy="0"/>
          </a:xfrm>
          <a:prstGeom prst="straightConnector1">
            <a:avLst/>
          </a:prstGeom>
          <a:ln>
            <a:headEnd type="stealth"/>
            <a:tailEnd type="stealt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856394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Стрелка вниз 35"/>
          <p:cNvSpPr/>
          <p:nvPr/>
        </p:nvSpPr>
        <p:spPr>
          <a:xfrm>
            <a:off x="7148083" y="2113457"/>
            <a:ext cx="765358" cy="3454432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1042223" y="2134808"/>
            <a:ext cx="765358" cy="3454432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48" y="44624"/>
            <a:ext cx="9144000" cy="647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60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81431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1220" y="81431"/>
            <a:ext cx="9144000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0" y="729131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80460" y="220617"/>
            <a:ext cx="9108504" cy="36933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Совершенствование профилактики </a:t>
            </a:r>
            <a:r>
              <a:rPr lang="ru-RU" alt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педиатрии</a:t>
            </a:r>
          </a:p>
        </p:txBody>
      </p:sp>
      <p:sp>
        <p:nvSpPr>
          <p:cNvPr id="2" name="Овал 1"/>
          <p:cNvSpPr/>
          <p:nvPr/>
        </p:nvSpPr>
        <p:spPr>
          <a:xfrm>
            <a:off x="2698649" y="4086842"/>
            <a:ext cx="2376264" cy="773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06242" y="5749835"/>
            <a:ext cx="3168352" cy="10583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охраны репродуктивного здоровья подростков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реализация мероприятий по охране репродуктивного здоровья подростков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18610" y="5589240"/>
            <a:ext cx="5412460" cy="10029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здоровья для детей  </a:t>
            </a:r>
          </a:p>
          <a:p>
            <a:pPr algn="ctr"/>
            <a:r>
              <a:rPr lang="ru-RU" sz="1400" dirty="0"/>
              <a:t>цель:  реализации мероприятий по формированию здорового образа жизни у </a:t>
            </a:r>
            <a:r>
              <a:rPr lang="ru-RU" sz="1400" dirty="0" smtClean="0"/>
              <a:t>детей, </a:t>
            </a:r>
            <a:r>
              <a:rPr lang="ru-RU" sz="1400" dirty="0"/>
              <a:t>включая сокращение потребления алкоголя и табака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-34058" y="2564673"/>
            <a:ext cx="4716840" cy="11913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Детская поликлиника </a:t>
            </a:r>
            <a:r>
              <a:rPr lang="ru-RU" sz="1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</a:t>
            </a:r>
            <a:r>
              <a:rPr lang="ru-RU" sz="1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т.ч</a:t>
            </a:r>
            <a:r>
              <a:rPr lang="ru-RU" sz="1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кабинеты врачей-педиатров участковых, кабинет здорового ребенка, отделение медико-социальной помощи; отделение организации медицинской помощи детям в образовательных учреждениях)</a:t>
            </a:r>
          </a:p>
          <a:p>
            <a:pPr algn="ctr"/>
            <a:r>
              <a:rPr lang="ru-RU" sz="1100" dirty="0"/>
              <a:t>цель: осуществление профилактической, консультативной, диагностической и лечебной помощи детям</a:t>
            </a:r>
          </a:p>
        </p:txBody>
      </p:sp>
      <p:cxnSp>
        <p:nvCxnSpPr>
          <p:cNvPr id="20" name="Прямая со стрелкой 19"/>
          <p:cNvCxnSpPr>
            <a:stCxn id="2" idx="0"/>
            <a:endCxn id="17" idx="2"/>
          </p:cNvCxnSpPr>
          <p:nvPr/>
        </p:nvCxnSpPr>
        <p:spPr>
          <a:xfrm flipH="1" flipV="1">
            <a:off x="2324362" y="3755981"/>
            <a:ext cx="1562419" cy="330861"/>
          </a:xfrm>
          <a:prstGeom prst="straightConnector1">
            <a:avLst/>
          </a:prstGeom>
          <a:ln>
            <a:headEnd type="stealth"/>
            <a:tailEnd type="stealt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3" idx="0"/>
            <a:endCxn id="2" idx="3"/>
          </p:cNvCxnSpPr>
          <p:nvPr/>
        </p:nvCxnSpPr>
        <p:spPr>
          <a:xfrm flipV="1">
            <a:off x="1790418" y="4746987"/>
            <a:ext cx="1256227" cy="1002848"/>
          </a:xfrm>
          <a:prstGeom prst="straightConnector1">
            <a:avLst/>
          </a:prstGeom>
          <a:ln>
            <a:headEnd type="stealth"/>
            <a:tailEnd type="stealt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6" idx="0"/>
            <a:endCxn id="2" idx="5"/>
          </p:cNvCxnSpPr>
          <p:nvPr/>
        </p:nvCxnSpPr>
        <p:spPr>
          <a:xfrm flipH="1" flipV="1">
            <a:off x="4726917" y="4746987"/>
            <a:ext cx="1497923" cy="842253"/>
          </a:xfrm>
          <a:prstGeom prst="straightConnector1">
            <a:avLst/>
          </a:prstGeom>
          <a:ln>
            <a:headEnd type="stealth"/>
            <a:tailEnd type="stealt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3" idx="0"/>
            <a:endCxn id="17" idx="2"/>
          </p:cNvCxnSpPr>
          <p:nvPr/>
        </p:nvCxnSpPr>
        <p:spPr>
          <a:xfrm flipV="1">
            <a:off x="1790418" y="3755981"/>
            <a:ext cx="533944" cy="1993854"/>
          </a:xfrm>
          <a:prstGeom prst="straightConnector1">
            <a:avLst/>
          </a:prstGeom>
          <a:ln>
            <a:headEnd type="stealth"/>
            <a:tailEnd type="stealt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18" idx="2"/>
          </p:cNvCxnSpPr>
          <p:nvPr/>
        </p:nvCxnSpPr>
        <p:spPr>
          <a:xfrm flipV="1">
            <a:off x="7044154" y="4503928"/>
            <a:ext cx="0" cy="1085312"/>
          </a:xfrm>
          <a:prstGeom prst="straightConnector1">
            <a:avLst/>
          </a:prstGeom>
          <a:ln>
            <a:headEnd type="stealth"/>
            <a:tailEnd type="stealt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5102786" y="2346312"/>
            <a:ext cx="3882735" cy="21576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Женская консультация </a:t>
            </a:r>
            <a:r>
              <a:rPr lang="ru-RU" sz="1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(центр медико-социальной поддержки беременных, находящихся в трудной жизненной ситуации)</a:t>
            </a:r>
            <a:endParaRPr lang="ru-RU" sz="11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100" dirty="0"/>
              <a:t>цель: </a:t>
            </a:r>
            <a:r>
              <a:rPr lang="ru-RU" sz="1100" dirty="0" smtClean="0"/>
              <a:t>оказание медико-психологической и социальной помощи несовершеннолетним, направленной на сохранение и укрепление репродуктивного здоровья, подготовка к семейной жизни, ориентация на здоровую семью. Проведение мероприятий в части информирования и повышения санитарной культуры населения по различным аспектам здорового образа жизни, позитивного </a:t>
            </a:r>
            <a:r>
              <a:rPr lang="ru-RU" sz="1100" dirty="0" err="1" smtClean="0"/>
              <a:t>родительства</a:t>
            </a:r>
            <a:r>
              <a:rPr lang="ru-RU" sz="1100" dirty="0" smtClean="0"/>
              <a:t>.</a:t>
            </a:r>
            <a:endParaRPr lang="ru-RU" sz="1100" dirty="0"/>
          </a:p>
        </p:txBody>
      </p:sp>
      <p:cxnSp>
        <p:nvCxnSpPr>
          <p:cNvPr id="19" name="Прямая со стрелкой 18"/>
          <p:cNvCxnSpPr>
            <a:stCxn id="18" idx="1"/>
            <a:endCxn id="2" idx="7"/>
          </p:cNvCxnSpPr>
          <p:nvPr/>
        </p:nvCxnSpPr>
        <p:spPr>
          <a:xfrm flipH="1">
            <a:off x="4726917" y="3425120"/>
            <a:ext cx="375869" cy="774985"/>
          </a:xfrm>
          <a:prstGeom prst="straightConnector1">
            <a:avLst/>
          </a:prstGeom>
          <a:ln>
            <a:headEnd type="stealth"/>
            <a:tailEnd type="stealt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8" idx="1"/>
            <a:endCxn id="17" idx="3"/>
          </p:cNvCxnSpPr>
          <p:nvPr/>
        </p:nvCxnSpPr>
        <p:spPr>
          <a:xfrm flipH="1" flipV="1">
            <a:off x="4682782" y="3160327"/>
            <a:ext cx="420004" cy="264793"/>
          </a:xfrm>
          <a:prstGeom prst="straightConnector1">
            <a:avLst/>
          </a:prstGeom>
          <a:ln>
            <a:headEnd type="stealth"/>
            <a:tailEnd type="stealt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Равнобедренный треугольник 7"/>
          <p:cNvSpPr/>
          <p:nvPr/>
        </p:nvSpPr>
        <p:spPr>
          <a:xfrm>
            <a:off x="1259632" y="836712"/>
            <a:ext cx="6624736" cy="1234966"/>
          </a:xfrm>
          <a:prstGeom prst="triangle">
            <a:avLst>
              <a:gd name="adj" fmla="val 501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Стрелка вниз 28"/>
          <p:cNvSpPr/>
          <p:nvPr/>
        </p:nvSpPr>
        <p:spPr>
          <a:xfrm>
            <a:off x="1790418" y="2132856"/>
            <a:ext cx="765358" cy="36004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6372200" y="2132856"/>
            <a:ext cx="504056" cy="18002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071802" y="1211033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Центр профилактической медицины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285984" y="2000240"/>
            <a:ext cx="4929222" cy="7143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12081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868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357188" y="285750"/>
            <a:ext cx="8501062" cy="5357813"/>
          </a:xfrm>
          <a:prstGeom prst="rect">
            <a:avLst/>
          </a:prstGeom>
          <a:solidFill>
            <a:srgbClr val="3366FF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48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1000125" y="0"/>
            <a:ext cx="1428750" cy="144463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642144" y="6571456"/>
            <a:ext cx="571500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3276600" y="6286500"/>
            <a:ext cx="3571875" cy="5715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143250" y="6357938"/>
            <a:ext cx="328612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5"/>
          <p:cNvSpPr>
            <a:spLocks noChangeArrowheads="1"/>
          </p:cNvSpPr>
          <p:nvPr/>
        </p:nvSpPr>
        <p:spPr bwMode="auto">
          <a:xfrm>
            <a:off x="6643688" y="6286500"/>
            <a:ext cx="71437" cy="5715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Подзаголовок 2"/>
          <p:cNvSpPr>
            <a:spLocks/>
          </p:cNvSpPr>
          <p:nvPr/>
        </p:nvSpPr>
        <p:spPr bwMode="auto">
          <a:xfrm>
            <a:off x="8459788" y="6429375"/>
            <a:ext cx="6842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buFont typeface="Arial" pitchFamily="34" charset="0"/>
              <a:buNone/>
            </a:pPr>
            <a:endParaRPr lang="ru-RU" altLang="ru-RU" sz="1800">
              <a:solidFill>
                <a:srgbClr val="006600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5734050"/>
            <a:ext cx="3024188" cy="9810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04031" y="626068"/>
            <a:ext cx="82073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4000" b="1" dirty="0" smtClean="0">
                <a:solidFill>
                  <a:srgbClr val="FFFFFF"/>
                </a:solidFill>
                <a:latin typeface="Calibri" pitchFamily="34" charset="0"/>
              </a:rPr>
              <a:t>БЛАГОДАРЮ ЗА ВНИМАНИЕ!</a:t>
            </a:r>
            <a:endParaRPr lang="ru-RU" altLang="ru-RU" sz="4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2656" t="23819" r="1667" b="24097"/>
          <a:stretch>
            <a:fillRect/>
          </a:stretch>
        </p:blipFill>
        <p:spPr bwMode="auto">
          <a:xfrm>
            <a:off x="645097" y="1700808"/>
            <a:ext cx="7775575" cy="3175000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60232" y="6394450"/>
            <a:ext cx="2133600" cy="365125"/>
          </a:xfrm>
        </p:spPr>
        <p:txBody>
          <a:bodyPr/>
          <a:lstStyle/>
          <a:p>
            <a:pPr>
              <a:defRPr/>
            </a:pPr>
            <a:fld id="{C3B48CE9-B542-40C6-8260-CA4978FD4DDE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D4FDAA8-2916-492D-BB25-16EB8417AAB3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9221" name="Номер слайда 1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B6F84BD5-093F-4AA2-8F16-C82E4A8A192D}" type="slidenum">
              <a:rPr lang="ru-RU" sz="120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2</a:t>
            </a:fld>
            <a:endParaRPr lang="ru-RU" sz="12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9222" name="Номер слайда 5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45719478-B2EC-4EC3-9FD9-5136320B50C1}" type="slidenum">
              <a:rPr lang="ru-RU" sz="120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2</a:t>
            </a:fld>
            <a:endParaRPr lang="ru-RU" sz="12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6" name="Номер слайда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626ECDE-F916-41C3-9230-35A29C3C73F9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8" name="Номер слайда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463BF70-74BE-4E3D-99DC-4700C8EA57E1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9228" name="AutoShape 4"/>
          <p:cNvSpPr>
            <a:spLocks noChangeArrowheads="1"/>
          </p:cNvSpPr>
          <p:nvPr/>
        </p:nvSpPr>
        <p:spPr bwMode="auto">
          <a:xfrm>
            <a:off x="2627784" y="196057"/>
            <a:ext cx="6255418" cy="7126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323-ФЗ Статья </a:t>
            </a:r>
            <a:r>
              <a:rPr lang="ru-RU" sz="2000" b="1" dirty="0">
                <a:solidFill>
                  <a:srgbClr val="FF0000"/>
                </a:solidFill>
              </a:rPr>
              <a:t>7.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Приоритет </a:t>
            </a:r>
            <a:r>
              <a:rPr lang="ru-RU" sz="2000" b="1" dirty="0">
                <a:solidFill>
                  <a:schemeClr val="bg1"/>
                </a:solidFill>
              </a:rPr>
              <a:t>охраны здоровья детей</a:t>
            </a:r>
          </a:p>
        </p:txBody>
      </p:sp>
      <p:sp>
        <p:nvSpPr>
          <p:cNvPr id="12" name="Номер слайда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32CFC05-402D-4E96-8884-44E876E47287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190500" y="2348880"/>
            <a:ext cx="82073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616075" indent="-1616075" algn="ctr"/>
            <a:r>
              <a:rPr lang="ru-RU" sz="2000" b="1" dirty="0">
                <a:solidFill>
                  <a:srgbClr val="FF0000"/>
                </a:solidFill>
                <a:latin typeface="+mj-lt"/>
              </a:rPr>
              <a:t>СТАТЬЯ 7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.</a:t>
            </a:r>
          </a:p>
          <a:p>
            <a:pPr marL="1616075" indent="-1616075" algn="ctr"/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ПРИОРИТЕТ </a:t>
            </a:r>
            <a:r>
              <a:rPr lang="ru-RU" sz="2000" b="1" dirty="0">
                <a:solidFill>
                  <a:schemeClr val="bg1"/>
                </a:solidFill>
                <a:latin typeface="+mj-lt"/>
              </a:rPr>
              <a:t>ОХРАНЫ ЗДОРОВЬЯ ДЕТЕЙ</a:t>
            </a:r>
          </a:p>
        </p:txBody>
      </p:sp>
      <p:sp>
        <p:nvSpPr>
          <p:cNvPr id="9231" name="Прямоугольник 1"/>
          <p:cNvSpPr>
            <a:spLocks noChangeArrowheads="1"/>
          </p:cNvSpPr>
          <p:nvPr/>
        </p:nvSpPr>
        <p:spPr bwMode="auto">
          <a:xfrm>
            <a:off x="2699792" y="44450"/>
            <a:ext cx="1428750" cy="144463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anchor="ctr"/>
          <a:lstStyle/>
          <a:p>
            <a:endParaRPr lang="ru-RU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233" name="AutoShape 10"/>
          <p:cNvSpPr>
            <a:spLocks noChangeArrowheads="1"/>
          </p:cNvSpPr>
          <p:nvPr/>
        </p:nvSpPr>
        <p:spPr bwMode="auto">
          <a:xfrm>
            <a:off x="285302" y="990824"/>
            <a:ext cx="8751194" cy="5544616"/>
          </a:xfrm>
          <a:prstGeom prst="roundRect">
            <a:avLst>
              <a:gd name="adj" fmla="val 8921"/>
            </a:avLst>
          </a:prstGeom>
          <a:solidFill>
            <a:schemeClr val="tx2">
              <a:lumMod val="60000"/>
              <a:lumOff val="40000"/>
            </a:schemeClr>
          </a:solidFill>
          <a:ln w="38100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marL="457200" indent="-457200">
              <a:buFontTx/>
              <a:buAutoNum type="arabicPeriod"/>
            </a:pPr>
            <a:r>
              <a:rPr lang="ru-RU" b="1" dirty="0">
                <a:solidFill>
                  <a:schemeClr val="bg1"/>
                </a:solidFill>
              </a:rPr>
              <a:t>Государство признает охрану здоровья детей как одно из важнейших и необходимых условий физического и психического развития </a:t>
            </a:r>
            <a:r>
              <a:rPr lang="ru-RU" b="1" dirty="0" smtClean="0">
                <a:solidFill>
                  <a:schemeClr val="bg1"/>
                </a:solidFill>
              </a:rPr>
              <a:t>детей</a:t>
            </a:r>
          </a:p>
          <a:p>
            <a:pPr marL="228600" indent="-228600">
              <a:buFont typeface="+mj-lt"/>
              <a:buAutoNum type="arabicPeriod"/>
            </a:pPr>
            <a:endParaRPr lang="ru-RU" sz="1000" b="1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Дети независимо от их семейного и социального благополучия подлежат особой охране, включая заботу об их здоровье и надлежащую правовую защиту в сфере охраны здоровья, и имеют приоритетные права при оказании медицинской помощи</a:t>
            </a:r>
          </a:p>
          <a:p>
            <a:pPr marL="228600" indent="-228600">
              <a:buFont typeface="+mj-lt"/>
              <a:buAutoNum type="arabicPeriod"/>
            </a:pPr>
            <a:endParaRPr lang="ru-RU" sz="1000" b="1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Медицинские </a:t>
            </a:r>
            <a:r>
              <a:rPr lang="ru-RU" b="1" dirty="0">
                <a:solidFill>
                  <a:schemeClr val="bg1"/>
                </a:solidFill>
              </a:rPr>
              <a:t>организации, общественные объединения и иные организации обязаны признавать и соблюдать права детей в сфере охраны </a:t>
            </a:r>
            <a:r>
              <a:rPr lang="ru-RU" b="1" dirty="0" smtClean="0">
                <a:solidFill>
                  <a:schemeClr val="bg1"/>
                </a:solidFill>
              </a:rPr>
              <a:t>здоровья</a:t>
            </a:r>
          </a:p>
          <a:p>
            <a:pPr marL="228600" indent="-228600">
              <a:buFont typeface="+mj-lt"/>
              <a:buAutoNum type="arabicPeriod"/>
            </a:pPr>
            <a:endParaRPr lang="ru-RU" sz="1000" b="1" dirty="0">
              <a:solidFill>
                <a:schemeClr val="bg1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ru-RU" b="1" dirty="0">
                <a:solidFill>
                  <a:schemeClr val="bg1"/>
                </a:solidFill>
              </a:rPr>
              <a:t> Органы государственной власти Российской Федерации, органы государственной власти субъектов Российской Федерации и органы местного самоуправления в соответствии со своими полномочиями разрабатывают и реализуют программы, направленные на профилактику, раннее выявление и лечение заболеваний, снижение материнской и младенческой смертности, формирование у детей и их родителей мотивации к здоровому образу жизни, и принимают соответствующие меры по организации обеспечения детей лекарственными препаратами, специализированными </a:t>
            </a:r>
            <a:r>
              <a:rPr lang="ru-RU" dirty="0">
                <a:solidFill>
                  <a:schemeClr val="bg1"/>
                </a:solidFill>
              </a:rPr>
              <a:t>продуктами лечебного питания, медицинскими </a:t>
            </a:r>
            <a:r>
              <a:rPr lang="ru-RU" dirty="0" smtClean="0">
                <a:solidFill>
                  <a:schemeClr val="bg1"/>
                </a:solidFill>
              </a:rPr>
              <a:t>изделиями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3"/>
          <p:cNvSpPr>
            <a:spLocks noChangeArrowheads="1"/>
          </p:cNvSpPr>
          <p:nvPr/>
        </p:nvSpPr>
        <p:spPr bwMode="auto">
          <a:xfrm>
            <a:off x="2874961" y="6525915"/>
            <a:ext cx="3571875" cy="32256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anchor="ctr"/>
          <a:lstStyle/>
          <a:p>
            <a:endParaRPr lang="ru-RU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444931" y="6525915"/>
            <a:ext cx="45719" cy="30727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 dirty="0">
              <a:solidFill>
                <a:schemeClr val="tx1"/>
              </a:solidFill>
            </a:endParaRPr>
          </a:p>
        </p:txBody>
      </p:sp>
      <p:pic>
        <p:nvPicPr>
          <p:cNvPr id="26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5729"/>
            <a:ext cx="2447925" cy="79375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9194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1020"/>
            <a:ext cx="9144000" cy="50368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6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26102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266651"/>
            <a:ext cx="9144000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-17231" y="764704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79512" y="338659"/>
            <a:ext cx="8784976" cy="331288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altLang="ru-RU" sz="24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развития педиатрической службы</a:t>
            </a:r>
            <a:endParaRPr lang="ru-RU" altLang="ru-RU" sz="24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122" y="1357859"/>
            <a:ext cx="2215622" cy="95410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Формирование принципов здорового образа жизни  среди детей и их родителей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201" y="2397478"/>
            <a:ext cx="2210543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Профилактика </a:t>
            </a:r>
            <a:r>
              <a:rPr lang="ru-RU" sz="1400" b="1" dirty="0" err="1" smtClean="0">
                <a:solidFill>
                  <a:schemeClr val="bg1"/>
                </a:solidFill>
              </a:rPr>
              <a:t>девиантного</a:t>
            </a:r>
            <a:r>
              <a:rPr lang="ru-RU" sz="1400" b="1" dirty="0" smtClean="0">
                <a:solidFill>
                  <a:schemeClr val="bg1"/>
                </a:solidFill>
              </a:rPr>
              <a:t> поведения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201" y="3008696"/>
            <a:ext cx="2210543" cy="30777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Вакцинопрофилактика</a:t>
            </a:r>
            <a:endParaRPr lang="ru-RU" sz="1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356771" y="1311089"/>
            <a:ext cx="2438934" cy="307777"/>
          </a:xfrm>
          <a:prstGeom prst="rect">
            <a:avLst/>
          </a:prstGeom>
          <a:solidFill>
            <a:srgbClr val="99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Пренатальная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диагностика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41408" y="2050795"/>
            <a:ext cx="2438934" cy="1169551"/>
          </a:xfrm>
          <a:prstGeom prst="rect">
            <a:avLst/>
          </a:prstGeom>
          <a:solidFill>
            <a:srgbClr val="99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Диспансеризация детей-сирот и детей, находящихся в трудной жизненной ситуации в стационарных учреждениях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56771" y="1681023"/>
            <a:ext cx="2423571" cy="307777"/>
          </a:xfrm>
          <a:prstGeom prst="rect">
            <a:avLst/>
          </a:prstGeom>
          <a:solidFill>
            <a:srgbClr val="99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Неонатальный скрининг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394026" y="837036"/>
            <a:ext cx="239399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Раннее выявление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18865" y="863838"/>
            <a:ext cx="231743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Лечение, в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т.ч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ВМП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4379" y="848170"/>
            <a:ext cx="2115413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308304" y="849424"/>
            <a:ext cx="1753253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Реабилитация и санаторно-курортное лечение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362243" y="5312663"/>
            <a:ext cx="2412625" cy="1169551"/>
          </a:xfrm>
          <a:prstGeom prst="rect">
            <a:avLst/>
          </a:prstGeom>
          <a:solidFill>
            <a:srgbClr val="99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Повышение квалификации кадров по вопросам раннего выявления нарушений здоровья и заболеваний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5789" y="3393240"/>
            <a:ext cx="2210543" cy="73866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Формирование групп риска по развитию заболеваний 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7201" y="4226922"/>
            <a:ext cx="2210543" cy="116955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Повышение квалификации кадров по вопросам профилактики в педиатрической практике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846857" y="6001531"/>
            <a:ext cx="2389439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Увеличение объемов ВМП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846857" y="4081556"/>
            <a:ext cx="2389439" cy="181588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развитие специализированной медицинской помощи детям, в первую очередь по  профилям вносящим основной вклад в смертность детей всех возрастов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846857" y="3253606"/>
            <a:ext cx="2389438" cy="73866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Повышение подготовки кадров, в том числе на базе </a:t>
            </a:r>
            <a:r>
              <a:rPr lang="ru-RU" sz="1400" b="1" dirty="0" err="1" smtClean="0">
                <a:solidFill>
                  <a:schemeClr val="bg1"/>
                </a:solidFill>
              </a:rPr>
              <a:t>симуляционных</a:t>
            </a:r>
            <a:r>
              <a:rPr lang="ru-RU" sz="1400" b="1" dirty="0" smtClean="0">
                <a:solidFill>
                  <a:schemeClr val="bg1"/>
                </a:solidFill>
              </a:rPr>
              <a:t> центров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846857" y="1335418"/>
            <a:ext cx="2389438" cy="181588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Создание трехуровневой системы оказания медицинской помощи в учреждениях родовспоможения и детства на основе порядков оказания медицинской помощи  матерям и детям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379183" y="4753409"/>
            <a:ext cx="2395685" cy="523220"/>
          </a:xfrm>
          <a:prstGeom prst="rect">
            <a:avLst/>
          </a:prstGeom>
          <a:solidFill>
            <a:srgbClr val="99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Профилактические осмотры детей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368276" y="3299773"/>
            <a:ext cx="2406592" cy="1384995"/>
          </a:xfrm>
          <a:prstGeom prst="rect">
            <a:avLst/>
          </a:prstGeom>
          <a:solidFill>
            <a:srgbClr val="99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Диспансеризация детей-сирот и детей,  оставшихся без попечения родителей и переданных на разные формы семейного устройства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5789" y="5502233"/>
            <a:ext cx="2173365" cy="95410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err="1" smtClean="0">
                <a:solidFill>
                  <a:schemeClr val="bg1"/>
                </a:solidFill>
              </a:rPr>
              <a:t>Скрининговые</a:t>
            </a:r>
            <a:r>
              <a:rPr lang="ru-RU" sz="1400" b="1" dirty="0" smtClean="0">
                <a:solidFill>
                  <a:schemeClr val="bg1"/>
                </a:solidFill>
              </a:rPr>
              <a:t> программы мониторинга состояния здоровья детей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349089" y="5013915"/>
            <a:ext cx="1777680" cy="13849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Обучение родителей - важнейших участников реабилитационного процесса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327102" y="3767375"/>
            <a:ext cx="1734456" cy="11695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Подготовка медицинских работников в области </a:t>
            </a:r>
            <a:r>
              <a:rPr lang="ru-RU" sz="1400" b="1" dirty="0" err="1" smtClean="0">
                <a:solidFill>
                  <a:schemeClr val="bg1"/>
                </a:solidFill>
              </a:rPr>
              <a:t>реабилитологии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340005" y="2947141"/>
            <a:ext cx="1721552" cy="73866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Санаторно-курортная помощь детям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340006" y="2132856"/>
            <a:ext cx="1721552" cy="73866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Создание системы медицинской реабилитации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931" y="6488668"/>
            <a:ext cx="91440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Кардинальные подходы – междисциплинарное взаимодействие 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преемственность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50104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1020"/>
            <a:ext cx="9144000" cy="50368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60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26102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266651"/>
            <a:ext cx="9144000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-17231" y="764704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79512" y="338659"/>
            <a:ext cx="8784976" cy="331288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altLang="ru-RU" sz="24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Инфраструктура педиатрической </a:t>
            </a:r>
            <a:r>
              <a:rPr lang="ru-RU" altLang="ru-RU" sz="24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службы</a:t>
            </a:r>
            <a:endParaRPr lang="ru-RU" altLang="ru-RU" sz="24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122" y="1255843"/>
            <a:ext cx="216024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Детские поликлиники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122" y="1770063"/>
            <a:ext cx="2128315" cy="2462213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85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Кабинеты врачей педиатров участковых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Кабинет здорового ребенка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Отделение помощи детям в образовательных учреждениях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Отделение медико-социальной помощи детям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05147" y="1404817"/>
            <a:ext cx="2132084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Женская консультация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86146" y="2432867"/>
            <a:ext cx="2136275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Медико-генетическая консультация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05147" y="1810112"/>
            <a:ext cx="2132084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Родильный дом (перинатальный центр)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305147" y="894336"/>
            <a:ext cx="213208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Раннее выявление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20562" y="898033"/>
            <a:ext cx="2571717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Лечение, в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т.ч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ВМП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146" y="848170"/>
            <a:ext cx="2151215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236296" y="849424"/>
            <a:ext cx="1825261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Реабилитация и санаторно-курортное лечение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325840" y="5071258"/>
            <a:ext cx="6735717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Дневные стационары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318" y="4768889"/>
            <a:ext cx="2112119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Детские центры здоровья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5490" y="4324660"/>
            <a:ext cx="2091247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Женская консультация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554769" y="4066227"/>
            <a:ext cx="2537509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Медицинские организации, оказывающие высокотехнологичную медицинскую помощь детям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567226" y="2814015"/>
            <a:ext cx="2525052" cy="11695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Стационарные медицинские учреждения, в которых оказывается медицинская помощь детям, в </a:t>
            </a:r>
            <a:r>
              <a:rPr lang="ru-RU" sz="1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т.ч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по профилям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236296" y="1958029"/>
            <a:ext cx="1825261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Детские реабилитационные отделения АПУ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326253" y="4470808"/>
            <a:ext cx="2138958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Диспансеры и центры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312641" y="3031328"/>
            <a:ext cx="2136275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Детская поликлиника, КДЦ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1145" y="5371858"/>
            <a:ext cx="2105591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Центры охраны репродуктивного здоровья подростков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092280" y="5445224"/>
            <a:ext cx="1969278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Санаторно-курортные учреждения для детей, в </a:t>
            </a:r>
            <a:r>
              <a:rPr lang="ru-RU" sz="1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т.ч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«мать-дитя» 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212173" y="4213923"/>
            <a:ext cx="1849384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Детские реабилитационные центры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236296" y="2745834"/>
            <a:ext cx="1825261" cy="138499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Детские реабилитационные отделения стационарных медицинских организаций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931" y="6488668"/>
            <a:ext cx="91440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Кардинальные подходы – междисциплинарное взаимодействие 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преемственность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554769" y="1400572"/>
            <a:ext cx="253751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Детская поликлиника, КДЦ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554767" y="1812938"/>
            <a:ext cx="2537511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Диспансеры и центры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554769" y="2202034"/>
            <a:ext cx="2537509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Медико-генетическая консультация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332884" y="3626056"/>
            <a:ext cx="2132327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Центры охраны репродуктивного здоровья подростков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ChumakovaOV\Desktop\картинки\iCAAQ1EZ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2362" y="5404553"/>
            <a:ext cx="142875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humakovaOV\Desktop\картинки\iCAAIWSA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2856" y="5404553"/>
            <a:ext cx="1497216" cy="108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5" descr="DSCN1611"/>
          <p:cNvPicPr>
            <a:picLocks noChangeAspect="1" noChangeArrowheads="1"/>
          </p:cNvPicPr>
          <p:nvPr/>
        </p:nvPicPr>
        <p:blipFill>
          <a:blip r:embed="rId4" cstate="print">
            <a:lum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1" y="5404553"/>
            <a:ext cx="1728191" cy="108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863593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7" y="260648"/>
            <a:ext cx="675979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показателя младенческой смертности</a:t>
            </a:r>
            <a:endParaRPr lang="ru-RU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675404531"/>
              </p:ext>
            </p:extLst>
          </p:nvPr>
        </p:nvGraphicFramePr>
        <p:xfrm>
          <a:off x="395536" y="1080120"/>
          <a:ext cx="8424935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6" descr="http://img1.liveinternet.ru/images/attach/c/7/94/72/94072623_large_detimalishidetioboirebenok638631927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182" y="4680520"/>
            <a:ext cx="3180722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07904" y="4833781"/>
            <a:ext cx="4896544" cy="175432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в 2013 году Электронной системы 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мониторинга младенческой смертности, 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детской смертности и смертности детей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0 до 17 лет для оценки ситуации в регионах 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Российской Федерации и принятия оперативных мер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Прямая соединительная линия 11"/>
          <p:cNvCxnSpPr/>
          <p:nvPr/>
        </p:nvCxnSpPr>
        <p:spPr>
          <a:xfrm>
            <a:off x="3131840" y="2060848"/>
            <a:ext cx="0" cy="1080120"/>
          </a:xfrm>
          <a:prstGeom prst="line">
            <a:avLst/>
          </a:prstGeom>
          <a:ln w="349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ьная выноска 14"/>
          <p:cNvSpPr/>
          <p:nvPr/>
        </p:nvSpPr>
        <p:spPr>
          <a:xfrm>
            <a:off x="4788024" y="2960948"/>
            <a:ext cx="2007270" cy="540060"/>
          </a:xfrm>
          <a:prstGeom prst="wedgeEllipseCallout">
            <a:avLst>
              <a:gd name="adj1" fmla="val 3576"/>
              <a:gd name="adj2" fmla="val -47788"/>
            </a:avLst>
          </a:prstGeom>
          <a:solidFill>
            <a:srgbClr val="FF0000">
              <a:alpha val="26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7030A0"/>
                </a:solidFill>
              </a:rPr>
              <a:t>Ввод в строй перинатальных центров</a:t>
            </a:r>
            <a:endParaRPr lang="ru-RU" sz="1200" b="1" dirty="0">
              <a:solidFill>
                <a:srgbClr val="7030A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572000" y="6840947"/>
            <a:ext cx="446449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10"/>
          <p:cNvCxnSpPr/>
          <p:nvPr/>
        </p:nvCxnSpPr>
        <p:spPr>
          <a:xfrm>
            <a:off x="1043606" y="722313"/>
            <a:ext cx="675979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27025"/>
            <a:ext cx="9144000" cy="647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32702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327025"/>
            <a:ext cx="9144000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0" y="974725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511300" y="450850"/>
            <a:ext cx="6121400" cy="40005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altLang="ru-RU" sz="2000" b="1" dirty="0" smtClean="0">
                <a:solidFill>
                  <a:schemeClr val="bg1"/>
                </a:solidFill>
                <a:latin typeface="+mj-lt"/>
                <a:ea typeface="Calibri" pitchFamily="34" charset="0"/>
              </a:rPr>
              <a:t>Результаты диспансеризации в 2013 году</a:t>
            </a:r>
            <a:endParaRPr lang="ru-RU" altLang="ru-RU" sz="2800" dirty="0" smtClean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8788490"/>
              </p:ext>
            </p:extLst>
          </p:nvPr>
        </p:nvGraphicFramePr>
        <p:xfrm>
          <a:off x="251520" y="1132030"/>
          <a:ext cx="8640960" cy="4248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52"/>
                <a:gridCol w="3087155"/>
                <a:gridCol w="2876788"/>
                <a:gridCol w="2518565"/>
              </a:tblGrid>
              <a:tr h="4248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</a:rPr>
                        <a:t>Дети-сироты  и дети, находящиеся в трудной жизненной ситуации пребывающие в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стационарных учреждениях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</a:rPr>
                        <a:t> системы образования, здравоохранения и социальной защиты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</a:rPr>
                        <a:t>278 </a:t>
                      </a: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</a:rPr>
                        <a:t>тыс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Диспансеризация проводится</a:t>
                      </a:r>
                      <a:r>
                        <a:rPr lang="ru-RU" sz="1800" b="1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с 2007 года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</a:rPr>
                        <a:t>Дети-сироты и дети оставшиеся без попечения родителей,</a:t>
                      </a:r>
                      <a:r>
                        <a:rPr lang="ru-RU" sz="18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переданные на различные формы семейного устройства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</a:rPr>
                        <a:t>235 </a:t>
                      </a: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</a:rPr>
                        <a:t>тыс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Диспансеризация</a:t>
                      </a:r>
                      <a:r>
                        <a:rPr lang="ru-RU" sz="1800" b="1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начата впервые</a:t>
                      </a:r>
                      <a:endParaRPr lang="ru-RU" sz="1800" b="1" baseline="0" dirty="0" smtClean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 2013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году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</a:rPr>
                        <a:t>Профилактические осмотры детей в возрасте 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0-17 лет </a:t>
                      </a:r>
                      <a:endParaRPr lang="ru-RU" sz="20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</a:rPr>
                        <a:t>14,1 </a:t>
                      </a: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</a:rPr>
                        <a:t>млн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Профилактические осмотры</a:t>
                      </a:r>
                      <a:r>
                        <a:rPr lang="ru-RU" sz="1800" b="1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для детей всех возрастных групп начата впервые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 2013 года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3276600" y="6286500"/>
            <a:ext cx="3571875" cy="57150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12755" y="6286500"/>
            <a:ext cx="71437" cy="571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>
              <a:solidFill>
                <a:schemeClr val="tx1"/>
              </a:solidFill>
            </a:endParaRPr>
          </a:p>
        </p:txBody>
      </p:sp>
      <p:pic>
        <p:nvPicPr>
          <p:cNvPr id="11" name="Picture 14" descr="C:\Users\ChumakovaOV\Desktop\169_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45224"/>
            <a:ext cx="196339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976343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27025"/>
            <a:ext cx="9144000" cy="647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32702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327025"/>
            <a:ext cx="9144000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0" y="974725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511300" y="450850"/>
            <a:ext cx="6121400" cy="40005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altLang="ru-RU" sz="2000" b="1" dirty="0" smtClean="0">
                <a:solidFill>
                  <a:schemeClr val="bg1"/>
                </a:solidFill>
                <a:latin typeface="+mj-lt"/>
                <a:ea typeface="Calibri" pitchFamily="34" charset="0"/>
              </a:rPr>
              <a:t>Результаты диспансеризации в 2013 году</a:t>
            </a:r>
            <a:endParaRPr lang="ru-RU" altLang="ru-RU" sz="2800" dirty="0" smtClean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33773414"/>
              </p:ext>
            </p:extLst>
          </p:nvPr>
        </p:nvGraphicFramePr>
        <p:xfrm>
          <a:off x="457200" y="1069316"/>
          <a:ext cx="8229599" cy="3645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8536"/>
                <a:gridCol w="2065633"/>
                <a:gridCol w="2212715"/>
                <a:gridCol w="2212715"/>
              </a:tblGrid>
              <a:tr h="490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Группы здоровья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</a:rPr>
                        <a:t>Сироты в стационарных учреждениях (278 тыс.)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Сироты в семьях </a:t>
                      </a:r>
                      <a:endParaRPr lang="ru-RU" sz="14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235 тыс.)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Все дети 0-17 лет </a:t>
                      </a:r>
                      <a:endParaRPr lang="ru-RU" sz="14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14,1 млн.)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893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1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практически здоровые (%)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5,5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effectLst/>
                        </a:rPr>
                        <a:t>19,3</a:t>
                      </a:r>
                      <a:endParaRPr lang="ru-RU" sz="1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25,8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446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функциональные нарушения (%)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effectLst/>
                        </a:rPr>
                        <a:t>35,0</a:t>
                      </a:r>
                      <a:endParaRPr lang="ru-RU" sz="1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53,2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 anchor="ctr">
                    <a:solidFill>
                      <a:srgbClr val="5889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effectLst/>
                        </a:rPr>
                        <a:t>59,2</a:t>
                      </a:r>
                      <a:endParaRPr lang="ru-RU" sz="1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74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хронические заболевания (%)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effectLst/>
                        </a:rPr>
                        <a:t>36,2</a:t>
                      </a:r>
                      <a:endParaRPr lang="ru-RU" sz="1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24,8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13,5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15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тяжелые заболевания (%)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effectLst/>
                        </a:rPr>
                        <a:t>13,0</a:t>
                      </a:r>
                      <a:endParaRPr lang="ru-RU" sz="1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1,6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1,0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609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effectLst/>
                        </a:rPr>
                        <a:t>инвалидизирующие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заболевания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(%)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10,2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 anchor="ctr">
                    <a:solidFill>
                      <a:srgbClr val="5889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1,1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0,5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3276600" y="6286500"/>
            <a:ext cx="3571875" cy="57150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12755" y="6286500"/>
            <a:ext cx="71437" cy="571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>
              <a:solidFill>
                <a:schemeClr val="tx1"/>
              </a:solidFill>
            </a:endParaRPr>
          </a:p>
        </p:txBody>
      </p:sp>
      <p:pic>
        <p:nvPicPr>
          <p:cNvPr id="10" name="Picture 44" descr="http://im6-tub-ru.yandex.net/i?id=147733083-20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9913" y="5300663"/>
            <a:ext cx="21431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735" y="5862484"/>
            <a:ext cx="252412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881" y="5980113"/>
            <a:ext cx="252412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1911" y="4712440"/>
            <a:ext cx="56893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 2014 году осмотрено детей: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Дети-сироты в стационарных учреждениях – 108 тыс.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Дети-сироты в семьях – 50 тыс.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Профилактические осмотры  0-17 лет  - 3 млн 761 тыс.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847" y="5880734"/>
            <a:ext cx="252412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184519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79387" y="90487"/>
            <a:ext cx="8853245" cy="1195373"/>
          </a:xfrm>
          <a:prstGeom prst="roundRect">
            <a:avLst>
              <a:gd name="adj" fmla="val 16667"/>
            </a:avLst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Эффективность </a:t>
            </a:r>
            <a:r>
              <a:rPr lang="ru-RU" sz="2400" b="1" dirty="0" smtClean="0">
                <a:solidFill>
                  <a:schemeClr val="bg1"/>
                </a:solidFill>
              </a:rPr>
              <a:t>пренатальной диагностики,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диспансеризации детей первого года жизни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(третий талон  родового сертификата)</a:t>
            </a:r>
            <a:endParaRPr lang="ru-RU" sz="2400" dirty="0"/>
          </a:p>
        </p:txBody>
      </p:sp>
      <p:sp>
        <p:nvSpPr>
          <p:cNvPr id="5" name="Номер слайда 1"/>
          <p:cNvSpPr txBox="1">
            <a:spLocks noGrp="1"/>
          </p:cNvSpPr>
          <p:nvPr/>
        </p:nvSpPr>
        <p:spPr bwMode="auto">
          <a:xfrm>
            <a:off x="6553200" y="6402387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endParaRPr lang="ru-RU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000125" y="90487"/>
            <a:ext cx="1428750" cy="144463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0" y="1346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0" y="5603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-142875" y="116046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-142875" y="578961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0" y="116046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5" name="Rectangle 26"/>
          <p:cNvSpPr>
            <a:spLocks noChangeArrowheads="1"/>
          </p:cNvSpPr>
          <p:nvPr/>
        </p:nvSpPr>
        <p:spPr bwMode="auto">
          <a:xfrm>
            <a:off x="0" y="578961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7" name="Rectangle 28"/>
          <p:cNvSpPr>
            <a:spLocks noChangeArrowheads="1"/>
          </p:cNvSpPr>
          <p:nvPr/>
        </p:nvSpPr>
        <p:spPr bwMode="auto">
          <a:xfrm>
            <a:off x="0" y="4947747"/>
            <a:ext cx="4355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Внедрение с 2007 года нового стандарта диспансеризации детей первого года жизни в рамках реализации программы «</a:t>
            </a:r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</a:rPr>
              <a:t>Родовый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 сертификат» позволило не только 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выявлять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заболевания на ранних стадиях, но и обеспечить своевременное оказание специализированной, в том числе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ВМП данному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контингенту детей.</a:t>
            </a:r>
          </a:p>
        </p:txBody>
      </p:sp>
      <p:graphicFrame>
        <p:nvGraphicFramePr>
          <p:cNvPr id="111" name="Диаграмма 1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07933836"/>
              </p:ext>
            </p:extLst>
          </p:nvPr>
        </p:nvGraphicFramePr>
        <p:xfrm>
          <a:off x="23258" y="1502786"/>
          <a:ext cx="4332718" cy="3444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2" name="Диаграмма 1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30421524"/>
              </p:ext>
            </p:extLst>
          </p:nvPr>
        </p:nvGraphicFramePr>
        <p:xfrm>
          <a:off x="4437671" y="150278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4" name="Диаграмма 1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3492288"/>
              </p:ext>
            </p:extLst>
          </p:nvPr>
        </p:nvGraphicFramePr>
        <p:xfrm>
          <a:off x="4355976" y="403358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77103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27025"/>
            <a:ext cx="9144000" cy="647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60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32702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327025"/>
            <a:ext cx="9144000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0" y="974725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5496" y="496988"/>
            <a:ext cx="9108504" cy="307777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Распределение детей по типам образовательных организаций</a:t>
            </a:r>
            <a:endParaRPr lang="ru-RU" alt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1758846869"/>
              </p:ext>
            </p:extLst>
          </p:nvPr>
        </p:nvGraphicFramePr>
        <p:xfrm>
          <a:off x="431540" y="1268760"/>
          <a:ext cx="8280920" cy="520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735959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1928</Words>
  <Application>Microsoft Office PowerPoint</Application>
  <PresentationFormat>On-screen Show (4:3)</PresentationFormat>
  <Paragraphs>321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Тема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Функции врача педиатра  в образовательных учреждениях</vt:lpstr>
      <vt:lpstr>Slide 16</vt:lpstr>
      <vt:lpstr>Slide 17</vt:lpstr>
      <vt:lpstr>Slide 18</vt:lpstr>
      <vt:lpstr>Slide 19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Скоробогатов Андрей  Владимирович</dc:creator>
  <cp:lastModifiedBy>IS Manager</cp:lastModifiedBy>
  <cp:revision>72</cp:revision>
  <cp:lastPrinted>2014-06-05T05:36:33Z</cp:lastPrinted>
  <dcterms:created xsi:type="dcterms:W3CDTF">2014-06-04T07:23:36Z</dcterms:created>
  <dcterms:modified xsi:type="dcterms:W3CDTF">2014-06-06T02:49:18Z</dcterms:modified>
</cp:coreProperties>
</file>