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7" r:id="rId2"/>
    <p:sldId id="370" r:id="rId3"/>
    <p:sldId id="350" r:id="rId4"/>
    <p:sldId id="290" r:id="rId5"/>
    <p:sldId id="356" r:id="rId6"/>
    <p:sldId id="353" r:id="rId7"/>
    <p:sldId id="352" r:id="rId8"/>
    <p:sldId id="354" r:id="rId9"/>
    <p:sldId id="368" r:id="rId10"/>
    <p:sldId id="359" r:id="rId11"/>
    <p:sldId id="346" r:id="rId12"/>
    <p:sldId id="349" r:id="rId13"/>
    <p:sldId id="362" r:id="rId14"/>
    <p:sldId id="363" r:id="rId15"/>
    <p:sldId id="366" r:id="rId16"/>
    <p:sldId id="374" r:id="rId17"/>
    <p:sldId id="341" r:id="rId18"/>
    <p:sldId id="333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3170C"/>
    <a:srgbClr val="CC99FF"/>
    <a:srgbClr val="00CCFF"/>
    <a:srgbClr val="99FF99"/>
    <a:srgbClr val="99CC00"/>
    <a:srgbClr val="800080"/>
    <a:srgbClr val="4BB2C0"/>
    <a:srgbClr val="B7DEE8"/>
    <a:srgbClr val="0D7CC1"/>
    <a:srgbClr val="ECF1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01" autoAdjust="0"/>
    <p:restoredTop sz="98027" autoAdjust="0"/>
  </p:normalViewPr>
  <p:slideViewPr>
    <p:cSldViewPr>
      <p:cViewPr>
        <p:scale>
          <a:sx n="100" d="100"/>
          <a:sy n="100" d="100"/>
        </p:scale>
        <p:origin x="-120" y="306"/>
      </p:cViewPr>
      <p:guideLst>
        <p:guide orient="horz" pos="2568"/>
        <p:guide pos="2880"/>
      </p:guideLst>
    </p:cSldViewPr>
  </p:slideViewPr>
  <p:outlineViewPr>
    <p:cViewPr>
      <p:scale>
        <a:sx n="33" d="100"/>
        <a:sy n="33" d="100"/>
      </p:scale>
      <p:origin x="0" y="66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F9B96-8F2D-4F48-AF41-5E3179F2B2A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BC2FE7-D620-46EB-9F16-D935C698B0F9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800" dirty="0" smtClean="0"/>
        </a:p>
        <a:p>
          <a:r>
            <a:rPr lang="ru-RU" sz="2800" b="1" dirty="0" smtClean="0"/>
            <a:t>3</a:t>
          </a:r>
          <a:endParaRPr lang="ru-RU" sz="2800" b="1" dirty="0"/>
        </a:p>
      </dgm:t>
    </dgm:pt>
    <dgm:pt modelId="{D5108E42-8BE6-41CA-8785-43E69015438C}" type="parTrans" cxnId="{E1488AF1-EE57-4842-88DB-053D1CCD2AFD}">
      <dgm:prSet/>
      <dgm:spPr/>
      <dgm:t>
        <a:bodyPr/>
        <a:lstStyle/>
        <a:p>
          <a:endParaRPr lang="ru-RU"/>
        </a:p>
      </dgm:t>
    </dgm:pt>
    <dgm:pt modelId="{04DB37E7-9EF4-4519-8D80-E64E58E1BE1D}" type="sibTrans" cxnId="{E1488AF1-EE57-4842-88DB-053D1CCD2AFD}">
      <dgm:prSet/>
      <dgm:spPr/>
      <dgm:t>
        <a:bodyPr/>
        <a:lstStyle/>
        <a:p>
          <a:endParaRPr lang="ru-RU"/>
        </a:p>
      </dgm:t>
    </dgm:pt>
    <dgm:pt modelId="{087302AC-8E5E-46B1-943F-8E45FCB56F86}">
      <dgm:prSet phldrT="[Текст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Республики Тыва, Саха (Якутия) и г. Байконур</a:t>
          </a:r>
          <a:endParaRPr lang="ru-RU" sz="1400" dirty="0"/>
        </a:p>
      </dgm:t>
    </dgm:pt>
    <dgm:pt modelId="{E9F3215F-F732-4D0D-B8C5-2860D97BC05A}" type="parTrans" cxnId="{1C277DE3-C8C4-494B-A4A4-41D29D1B19CE}">
      <dgm:prSet/>
      <dgm:spPr/>
      <dgm:t>
        <a:bodyPr/>
        <a:lstStyle/>
        <a:p>
          <a:endParaRPr lang="ru-RU"/>
        </a:p>
      </dgm:t>
    </dgm:pt>
    <dgm:pt modelId="{6E8098D5-A90F-4E3C-8B4F-89EC30A79326}" type="sibTrans" cxnId="{1C277DE3-C8C4-494B-A4A4-41D29D1B19CE}">
      <dgm:prSet/>
      <dgm:spPr/>
      <dgm:t>
        <a:bodyPr/>
        <a:lstStyle/>
        <a:p>
          <a:endParaRPr lang="ru-RU"/>
        </a:p>
      </dgm:t>
    </dgm:pt>
    <dgm:pt modelId="{28CE9764-DF14-448F-ADD3-E9E67E7D403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900" dirty="0" smtClean="0"/>
        </a:p>
        <a:p>
          <a:r>
            <a:rPr lang="ru-RU" sz="2800" b="1" dirty="0" smtClean="0"/>
            <a:t>6</a:t>
          </a:r>
          <a:endParaRPr lang="ru-RU" sz="2800" b="1" dirty="0"/>
        </a:p>
      </dgm:t>
    </dgm:pt>
    <dgm:pt modelId="{C56B075E-33AE-45DB-9A95-B2E0CBBC2D05}" type="parTrans" cxnId="{8858C52D-3D97-444B-81A2-0EE0BC1A40D2}">
      <dgm:prSet/>
      <dgm:spPr/>
      <dgm:t>
        <a:bodyPr/>
        <a:lstStyle/>
        <a:p>
          <a:endParaRPr lang="ru-RU"/>
        </a:p>
      </dgm:t>
    </dgm:pt>
    <dgm:pt modelId="{84039CC5-A107-42E4-B6F3-550A996CD2EA}" type="sibTrans" cxnId="{8858C52D-3D97-444B-81A2-0EE0BC1A40D2}">
      <dgm:prSet/>
      <dgm:spPr/>
      <dgm:t>
        <a:bodyPr/>
        <a:lstStyle/>
        <a:p>
          <a:endParaRPr lang="ru-RU"/>
        </a:p>
      </dgm:t>
    </dgm:pt>
    <dgm:pt modelId="{92B7DCA6-A5DF-47CF-A1FA-C5137D061D1E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Белгородская область, Республики Карелия, Карачаево-Черкесская, Тыва, Саха (Якутия),Ненецкий автономный округ </a:t>
          </a:r>
          <a:endParaRPr lang="ru-RU" sz="1400" dirty="0"/>
        </a:p>
      </dgm:t>
    </dgm:pt>
    <dgm:pt modelId="{35E26015-B6C3-46BC-8943-C2CF0E086DF5}" type="parTrans" cxnId="{6CF51212-DE48-4D2C-8EE4-8CD1511B91FE}">
      <dgm:prSet/>
      <dgm:spPr/>
      <dgm:t>
        <a:bodyPr/>
        <a:lstStyle/>
        <a:p>
          <a:endParaRPr lang="ru-RU"/>
        </a:p>
      </dgm:t>
    </dgm:pt>
    <dgm:pt modelId="{06BBE912-01D0-4DAC-BE16-3C504944C98E}" type="sibTrans" cxnId="{6CF51212-DE48-4D2C-8EE4-8CD1511B91FE}">
      <dgm:prSet/>
      <dgm:spPr/>
      <dgm:t>
        <a:bodyPr/>
        <a:lstStyle/>
        <a:p>
          <a:endParaRPr lang="ru-RU"/>
        </a:p>
      </dgm:t>
    </dgm:pt>
    <dgm:pt modelId="{F27D50CC-39F3-421A-ADCD-25E04DC08EC8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1000" dirty="0" smtClean="0"/>
        </a:p>
        <a:p>
          <a:r>
            <a:rPr lang="ru-RU" sz="2800" b="1" dirty="0" smtClean="0"/>
            <a:t>10</a:t>
          </a:r>
          <a:endParaRPr lang="ru-RU" sz="2800" b="1" dirty="0"/>
        </a:p>
      </dgm:t>
    </dgm:pt>
    <dgm:pt modelId="{53C50F43-D073-4064-9E09-5A68FB4A34F2}" type="parTrans" cxnId="{E580B8A4-EB18-4E64-9953-04A9B5343112}">
      <dgm:prSet/>
      <dgm:spPr/>
      <dgm:t>
        <a:bodyPr/>
        <a:lstStyle/>
        <a:p>
          <a:endParaRPr lang="ru-RU"/>
        </a:p>
      </dgm:t>
    </dgm:pt>
    <dgm:pt modelId="{891B8BFF-8C2C-4D76-8A08-11163EA4658D}" type="sibTrans" cxnId="{E580B8A4-EB18-4E64-9953-04A9B5343112}">
      <dgm:prSet/>
      <dgm:spPr/>
      <dgm:t>
        <a:bodyPr/>
        <a:lstStyle/>
        <a:p>
          <a:endParaRPr lang="ru-RU"/>
        </a:p>
      </dgm:t>
    </dgm:pt>
    <dgm:pt modelId="{03CCC2D8-D6AA-43E2-A9B6-70ADDA442FA0}">
      <dgm:prSet phldrT="[Текст]" custT="1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Костромская, Тульская, Вологодская, Новгородская области, Республики Карелия, Мордовия, Тыва, Саха (Якутия),  Ненецкий автономный округ и г. Байконур</a:t>
          </a:r>
          <a:endParaRPr lang="ru-RU" sz="1400" dirty="0"/>
        </a:p>
      </dgm:t>
    </dgm:pt>
    <dgm:pt modelId="{8E5EE3A3-DDB8-4A43-AAC9-F6BC74375025}" type="parTrans" cxnId="{86516651-4B1E-46B5-8B41-5376DCDEC7DA}">
      <dgm:prSet/>
      <dgm:spPr/>
      <dgm:t>
        <a:bodyPr/>
        <a:lstStyle/>
        <a:p>
          <a:endParaRPr lang="ru-RU"/>
        </a:p>
      </dgm:t>
    </dgm:pt>
    <dgm:pt modelId="{B08CE38B-7548-439B-904C-2FBB507D84CB}" type="sibTrans" cxnId="{86516651-4B1E-46B5-8B41-5376DCDEC7DA}">
      <dgm:prSet/>
      <dgm:spPr/>
      <dgm:t>
        <a:bodyPr/>
        <a:lstStyle/>
        <a:p>
          <a:endParaRPr lang="ru-RU"/>
        </a:p>
      </dgm:t>
    </dgm:pt>
    <dgm:pt modelId="{774C32AB-E9C3-491F-A312-B8ABD571C5CC}">
      <dgm:prSet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1000" b="1" dirty="0" smtClean="0">
            <a:solidFill>
              <a:schemeClr val="bg1">
                <a:lumMod val="9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800" b="1" dirty="0" smtClean="0"/>
            <a:t>10</a:t>
          </a:r>
          <a:endParaRPr lang="ru-RU" sz="2800" b="1" dirty="0"/>
        </a:p>
      </dgm:t>
    </dgm:pt>
    <dgm:pt modelId="{569CA20E-FAA4-49E1-BE0F-F9450F02B74C}" type="parTrans" cxnId="{88842465-EFAB-46CE-9248-13185D7618D9}">
      <dgm:prSet/>
      <dgm:spPr/>
      <dgm:t>
        <a:bodyPr/>
        <a:lstStyle/>
        <a:p>
          <a:endParaRPr lang="ru-RU"/>
        </a:p>
      </dgm:t>
    </dgm:pt>
    <dgm:pt modelId="{A62CFC04-8371-445B-B9C9-82E51091E7F0}" type="sibTrans" cxnId="{88842465-EFAB-46CE-9248-13185D7618D9}">
      <dgm:prSet/>
      <dgm:spPr/>
      <dgm:t>
        <a:bodyPr/>
        <a:lstStyle/>
        <a:p>
          <a:endParaRPr lang="ru-RU"/>
        </a:p>
      </dgm:t>
    </dgm:pt>
    <dgm:pt modelId="{7A80B6F9-AE82-419B-BA13-621C0A32CCD2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Вологодская, Оренбургская области, Ненецкий автономный округ, Республики Ингушетия, Татарстан, Саха (Якутия), Адыгея, Тыва, Еврейская автономная область и г. Байконур</a:t>
          </a:r>
          <a:endParaRPr lang="ru-RU" sz="1400" dirty="0"/>
        </a:p>
      </dgm:t>
    </dgm:pt>
    <dgm:pt modelId="{EF1A3580-C702-4910-B5C3-FE564124F3EB}" type="parTrans" cxnId="{35101907-53C4-4F36-965C-E82211F48234}">
      <dgm:prSet/>
      <dgm:spPr/>
      <dgm:t>
        <a:bodyPr/>
        <a:lstStyle/>
        <a:p>
          <a:endParaRPr lang="ru-RU"/>
        </a:p>
      </dgm:t>
    </dgm:pt>
    <dgm:pt modelId="{C1C2FC70-1B8B-4953-955F-9766112445CA}" type="sibTrans" cxnId="{35101907-53C4-4F36-965C-E82211F48234}">
      <dgm:prSet/>
      <dgm:spPr/>
      <dgm:t>
        <a:bodyPr/>
        <a:lstStyle/>
        <a:p>
          <a:endParaRPr lang="ru-RU"/>
        </a:p>
      </dgm:t>
    </dgm:pt>
    <dgm:pt modelId="{8949E380-A9C5-4E6C-8F03-B09F628BC4EE}" type="pres">
      <dgm:prSet presAssocID="{E05F9B96-8F2D-4F48-AF41-5E3179F2B2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765DD1-6AC0-42E1-9423-4E0B3BB34069}" type="pres">
      <dgm:prSet presAssocID="{81BC2FE7-D620-46EB-9F16-D935C698B0F9}" presName="composite" presStyleCnt="0"/>
      <dgm:spPr/>
    </dgm:pt>
    <dgm:pt modelId="{AE496758-9306-42AA-81DC-04CC2CDD3391}" type="pres">
      <dgm:prSet presAssocID="{81BC2FE7-D620-46EB-9F16-D935C698B0F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0EE29-5D0B-45E0-964C-2F96C1D2377D}" type="pres">
      <dgm:prSet presAssocID="{81BC2FE7-D620-46EB-9F16-D935C698B0F9}" presName="descendantText" presStyleLbl="alignAcc1" presStyleIdx="0" presStyleCnt="4" custLinFactNeighborX="6326" custLinFactNeighborY="-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0B73C-9C55-4284-9890-139736D6E1AD}" type="pres">
      <dgm:prSet presAssocID="{04DB37E7-9EF4-4519-8D80-E64E58E1BE1D}" presName="sp" presStyleCnt="0"/>
      <dgm:spPr/>
    </dgm:pt>
    <dgm:pt modelId="{4A68F010-A049-4F4E-9505-13E4146D6D66}" type="pres">
      <dgm:prSet presAssocID="{774C32AB-E9C3-491F-A312-B8ABD571C5CC}" presName="composite" presStyleCnt="0"/>
      <dgm:spPr/>
    </dgm:pt>
    <dgm:pt modelId="{A10C3EF9-C79F-4A92-A597-2C695E99687B}" type="pres">
      <dgm:prSet presAssocID="{774C32AB-E9C3-491F-A312-B8ABD571C5C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E96B1-CAB7-44C3-9E2E-1D7D0F1508C0}" type="pres">
      <dgm:prSet presAssocID="{774C32AB-E9C3-491F-A312-B8ABD571C5CC}" presName="descendantText" presStyleLbl="alignAcc1" presStyleIdx="1" presStyleCnt="4" custScaleY="132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24A17-170D-456F-8F24-7859354CAFC0}" type="pres">
      <dgm:prSet presAssocID="{A62CFC04-8371-445B-B9C9-82E51091E7F0}" presName="sp" presStyleCnt="0"/>
      <dgm:spPr/>
    </dgm:pt>
    <dgm:pt modelId="{215B7F55-E7D6-4779-82D4-BCE4640C4E8B}" type="pres">
      <dgm:prSet presAssocID="{28CE9764-DF14-448F-ADD3-E9E67E7D4030}" presName="composite" presStyleCnt="0"/>
      <dgm:spPr/>
    </dgm:pt>
    <dgm:pt modelId="{88C4666D-4284-4779-A4EA-BB94D7A9CF15}" type="pres">
      <dgm:prSet presAssocID="{28CE9764-DF14-448F-ADD3-E9E67E7D40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BE9E7-579E-4E56-894F-BAB577B11428}" type="pres">
      <dgm:prSet presAssocID="{28CE9764-DF14-448F-ADD3-E9E67E7D4030}" presName="descendantText" presStyleLbl="alignAcc1" presStyleIdx="2" presStyleCnt="4" custScaleX="99155" custLinFactNeighborX="-955" custLinFactNeighborY="-2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91D7-BC04-4368-B3B2-EFDE9D1921BA}" type="pres">
      <dgm:prSet presAssocID="{84039CC5-A107-42E4-B6F3-550A996CD2EA}" presName="sp" presStyleCnt="0"/>
      <dgm:spPr/>
    </dgm:pt>
    <dgm:pt modelId="{BA11DE42-F9A6-4D13-ACEA-6EE7B080BFF3}" type="pres">
      <dgm:prSet presAssocID="{F27D50CC-39F3-421A-ADCD-25E04DC08EC8}" presName="composite" presStyleCnt="0"/>
      <dgm:spPr/>
    </dgm:pt>
    <dgm:pt modelId="{7D09CC34-6A1A-4003-8C15-FEA48D8B9E8C}" type="pres">
      <dgm:prSet presAssocID="{F27D50CC-39F3-421A-ADCD-25E04DC08EC8}" presName="parentText" presStyleLbl="alignNode1" presStyleIdx="3" presStyleCnt="4" custLinFactNeighborX="0" custLinFactNeighborY="-39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448B9-47D3-47D4-97E8-97E96BF3203B}" type="pres">
      <dgm:prSet presAssocID="{F27D50CC-39F3-421A-ADCD-25E04DC08EC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277DE3-C8C4-494B-A4A4-41D29D1B19CE}" srcId="{81BC2FE7-D620-46EB-9F16-D935C698B0F9}" destId="{087302AC-8E5E-46B1-943F-8E45FCB56F86}" srcOrd="0" destOrd="0" parTransId="{E9F3215F-F732-4D0D-B8C5-2860D97BC05A}" sibTransId="{6E8098D5-A90F-4E3C-8B4F-89EC30A79326}"/>
    <dgm:cxn modelId="{4C9ADA44-3368-45CE-9372-D225DBCC85BD}" type="presOf" srcId="{F27D50CC-39F3-421A-ADCD-25E04DC08EC8}" destId="{7D09CC34-6A1A-4003-8C15-FEA48D8B9E8C}" srcOrd="0" destOrd="0" presId="urn:microsoft.com/office/officeart/2005/8/layout/chevron2"/>
    <dgm:cxn modelId="{8170382C-F633-46DD-9A6F-3B1893B2C5C0}" type="presOf" srcId="{7A80B6F9-AE82-419B-BA13-621C0A32CCD2}" destId="{BD0E96B1-CAB7-44C3-9E2E-1D7D0F1508C0}" srcOrd="0" destOrd="0" presId="urn:microsoft.com/office/officeart/2005/8/layout/chevron2"/>
    <dgm:cxn modelId="{88842465-EFAB-46CE-9248-13185D7618D9}" srcId="{E05F9B96-8F2D-4F48-AF41-5E3179F2B2A7}" destId="{774C32AB-E9C3-491F-A312-B8ABD571C5CC}" srcOrd="1" destOrd="0" parTransId="{569CA20E-FAA4-49E1-BE0F-F9450F02B74C}" sibTransId="{A62CFC04-8371-445B-B9C9-82E51091E7F0}"/>
    <dgm:cxn modelId="{5E21930B-C688-4F71-888E-C2993DD0E27D}" type="presOf" srcId="{28CE9764-DF14-448F-ADD3-E9E67E7D4030}" destId="{88C4666D-4284-4779-A4EA-BB94D7A9CF15}" srcOrd="0" destOrd="0" presId="urn:microsoft.com/office/officeart/2005/8/layout/chevron2"/>
    <dgm:cxn modelId="{BB383711-ADF4-41EC-94D0-FF6A31340709}" type="presOf" srcId="{774C32AB-E9C3-491F-A312-B8ABD571C5CC}" destId="{A10C3EF9-C79F-4A92-A597-2C695E99687B}" srcOrd="0" destOrd="0" presId="urn:microsoft.com/office/officeart/2005/8/layout/chevron2"/>
    <dgm:cxn modelId="{E580B8A4-EB18-4E64-9953-04A9B5343112}" srcId="{E05F9B96-8F2D-4F48-AF41-5E3179F2B2A7}" destId="{F27D50CC-39F3-421A-ADCD-25E04DC08EC8}" srcOrd="3" destOrd="0" parTransId="{53C50F43-D073-4064-9E09-5A68FB4A34F2}" sibTransId="{891B8BFF-8C2C-4D76-8A08-11163EA4658D}"/>
    <dgm:cxn modelId="{6CF51212-DE48-4D2C-8EE4-8CD1511B91FE}" srcId="{28CE9764-DF14-448F-ADD3-E9E67E7D4030}" destId="{92B7DCA6-A5DF-47CF-A1FA-C5137D061D1E}" srcOrd="0" destOrd="0" parTransId="{35E26015-B6C3-46BC-8943-C2CF0E086DF5}" sibTransId="{06BBE912-01D0-4DAC-BE16-3C504944C98E}"/>
    <dgm:cxn modelId="{916B5A5A-608D-4BDF-A85B-F4FA9DE20094}" type="presOf" srcId="{81BC2FE7-D620-46EB-9F16-D935C698B0F9}" destId="{AE496758-9306-42AA-81DC-04CC2CDD3391}" srcOrd="0" destOrd="0" presId="urn:microsoft.com/office/officeart/2005/8/layout/chevron2"/>
    <dgm:cxn modelId="{86516651-4B1E-46B5-8B41-5376DCDEC7DA}" srcId="{F27D50CC-39F3-421A-ADCD-25E04DC08EC8}" destId="{03CCC2D8-D6AA-43E2-A9B6-70ADDA442FA0}" srcOrd="0" destOrd="0" parTransId="{8E5EE3A3-DDB8-4A43-AAC9-F6BC74375025}" sibTransId="{B08CE38B-7548-439B-904C-2FBB507D84CB}"/>
    <dgm:cxn modelId="{A4A8A198-D218-4EC5-BADE-7D365995B14E}" type="presOf" srcId="{03CCC2D8-D6AA-43E2-A9B6-70ADDA442FA0}" destId="{B66448B9-47D3-47D4-97E8-97E96BF3203B}" srcOrd="0" destOrd="0" presId="urn:microsoft.com/office/officeart/2005/8/layout/chevron2"/>
    <dgm:cxn modelId="{91441C8E-47E3-4433-90F8-CD6EDC14982C}" type="presOf" srcId="{087302AC-8E5E-46B1-943F-8E45FCB56F86}" destId="{D0B0EE29-5D0B-45E0-964C-2F96C1D2377D}" srcOrd="0" destOrd="0" presId="urn:microsoft.com/office/officeart/2005/8/layout/chevron2"/>
    <dgm:cxn modelId="{40FFCD4C-8CDA-4FB5-9A50-71D8D46D2818}" type="presOf" srcId="{E05F9B96-8F2D-4F48-AF41-5E3179F2B2A7}" destId="{8949E380-A9C5-4E6C-8F03-B09F628BC4EE}" srcOrd="0" destOrd="0" presId="urn:microsoft.com/office/officeart/2005/8/layout/chevron2"/>
    <dgm:cxn modelId="{8858C52D-3D97-444B-81A2-0EE0BC1A40D2}" srcId="{E05F9B96-8F2D-4F48-AF41-5E3179F2B2A7}" destId="{28CE9764-DF14-448F-ADD3-E9E67E7D4030}" srcOrd="2" destOrd="0" parTransId="{C56B075E-33AE-45DB-9A95-B2E0CBBC2D05}" sibTransId="{84039CC5-A107-42E4-B6F3-550A996CD2EA}"/>
    <dgm:cxn modelId="{D7A04B66-ABC7-4C6B-BD60-EC9E23F5A354}" type="presOf" srcId="{92B7DCA6-A5DF-47CF-A1FA-C5137D061D1E}" destId="{701BE9E7-579E-4E56-894F-BAB577B11428}" srcOrd="0" destOrd="0" presId="urn:microsoft.com/office/officeart/2005/8/layout/chevron2"/>
    <dgm:cxn modelId="{E1488AF1-EE57-4842-88DB-053D1CCD2AFD}" srcId="{E05F9B96-8F2D-4F48-AF41-5E3179F2B2A7}" destId="{81BC2FE7-D620-46EB-9F16-D935C698B0F9}" srcOrd="0" destOrd="0" parTransId="{D5108E42-8BE6-41CA-8785-43E69015438C}" sibTransId="{04DB37E7-9EF4-4519-8D80-E64E58E1BE1D}"/>
    <dgm:cxn modelId="{35101907-53C4-4F36-965C-E82211F48234}" srcId="{774C32AB-E9C3-491F-A312-B8ABD571C5CC}" destId="{7A80B6F9-AE82-419B-BA13-621C0A32CCD2}" srcOrd="0" destOrd="0" parTransId="{EF1A3580-C702-4910-B5C3-FE564124F3EB}" sibTransId="{C1C2FC70-1B8B-4953-955F-9766112445CA}"/>
    <dgm:cxn modelId="{59E176A8-882A-4655-868B-57A28B6AD119}" type="presParOf" srcId="{8949E380-A9C5-4E6C-8F03-B09F628BC4EE}" destId="{00765DD1-6AC0-42E1-9423-4E0B3BB34069}" srcOrd="0" destOrd="0" presId="urn:microsoft.com/office/officeart/2005/8/layout/chevron2"/>
    <dgm:cxn modelId="{E465C2F3-F22A-4A35-9921-23FEB0221A8D}" type="presParOf" srcId="{00765DD1-6AC0-42E1-9423-4E0B3BB34069}" destId="{AE496758-9306-42AA-81DC-04CC2CDD3391}" srcOrd="0" destOrd="0" presId="urn:microsoft.com/office/officeart/2005/8/layout/chevron2"/>
    <dgm:cxn modelId="{2F93DC36-21E4-4DCC-849C-1C65BB971E71}" type="presParOf" srcId="{00765DD1-6AC0-42E1-9423-4E0B3BB34069}" destId="{D0B0EE29-5D0B-45E0-964C-2F96C1D2377D}" srcOrd="1" destOrd="0" presId="urn:microsoft.com/office/officeart/2005/8/layout/chevron2"/>
    <dgm:cxn modelId="{805D4AC9-50DE-43AB-9D8C-881CAEDBD7B2}" type="presParOf" srcId="{8949E380-A9C5-4E6C-8F03-B09F628BC4EE}" destId="{2B00B73C-9C55-4284-9890-139736D6E1AD}" srcOrd="1" destOrd="0" presId="urn:microsoft.com/office/officeart/2005/8/layout/chevron2"/>
    <dgm:cxn modelId="{9CC6BAFB-41FA-4C36-A096-9509CB11E7C7}" type="presParOf" srcId="{8949E380-A9C5-4E6C-8F03-B09F628BC4EE}" destId="{4A68F010-A049-4F4E-9505-13E4146D6D66}" srcOrd="2" destOrd="0" presId="urn:microsoft.com/office/officeart/2005/8/layout/chevron2"/>
    <dgm:cxn modelId="{3A88BBAF-C72F-4233-88D6-781742259660}" type="presParOf" srcId="{4A68F010-A049-4F4E-9505-13E4146D6D66}" destId="{A10C3EF9-C79F-4A92-A597-2C695E99687B}" srcOrd="0" destOrd="0" presId="urn:microsoft.com/office/officeart/2005/8/layout/chevron2"/>
    <dgm:cxn modelId="{49341108-02DE-4C2A-A5AD-00595485AA27}" type="presParOf" srcId="{4A68F010-A049-4F4E-9505-13E4146D6D66}" destId="{BD0E96B1-CAB7-44C3-9E2E-1D7D0F1508C0}" srcOrd="1" destOrd="0" presId="urn:microsoft.com/office/officeart/2005/8/layout/chevron2"/>
    <dgm:cxn modelId="{6C4FDF50-3EAB-4748-869C-536EAD6A6C7B}" type="presParOf" srcId="{8949E380-A9C5-4E6C-8F03-B09F628BC4EE}" destId="{F6824A17-170D-456F-8F24-7859354CAFC0}" srcOrd="3" destOrd="0" presId="urn:microsoft.com/office/officeart/2005/8/layout/chevron2"/>
    <dgm:cxn modelId="{22474F13-27E2-4B58-8A4D-E2A110D87EB4}" type="presParOf" srcId="{8949E380-A9C5-4E6C-8F03-B09F628BC4EE}" destId="{215B7F55-E7D6-4779-82D4-BCE4640C4E8B}" srcOrd="4" destOrd="0" presId="urn:microsoft.com/office/officeart/2005/8/layout/chevron2"/>
    <dgm:cxn modelId="{4B45CF1A-9934-496C-BEDB-1EFDE7E89C14}" type="presParOf" srcId="{215B7F55-E7D6-4779-82D4-BCE4640C4E8B}" destId="{88C4666D-4284-4779-A4EA-BB94D7A9CF15}" srcOrd="0" destOrd="0" presId="urn:microsoft.com/office/officeart/2005/8/layout/chevron2"/>
    <dgm:cxn modelId="{A608671B-C42E-4E60-9441-48A983345E15}" type="presParOf" srcId="{215B7F55-E7D6-4779-82D4-BCE4640C4E8B}" destId="{701BE9E7-579E-4E56-894F-BAB577B11428}" srcOrd="1" destOrd="0" presId="urn:microsoft.com/office/officeart/2005/8/layout/chevron2"/>
    <dgm:cxn modelId="{AA545BFA-2088-48C4-A171-70934743C2AA}" type="presParOf" srcId="{8949E380-A9C5-4E6C-8F03-B09F628BC4EE}" destId="{F12891D7-BC04-4368-B3B2-EFDE9D1921BA}" srcOrd="5" destOrd="0" presId="urn:microsoft.com/office/officeart/2005/8/layout/chevron2"/>
    <dgm:cxn modelId="{8533DDE5-A7BE-4C36-A5D4-D35E91F49C94}" type="presParOf" srcId="{8949E380-A9C5-4E6C-8F03-B09F628BC4EE}" destId="{BA11DE42-F9A6-4D13-ACEA-6EE7B080BFF3}" srcOrd="6" destOrd="0" presId="urn:microsoft.com/office/officeart/2005/8/layout/chevron2"/>
    <dgm:cxn modelId="{526267A4-936A-442C-8D94-9C54785B7B9F}" type="presParOf" srcId="{BA11DE42-F9A6-4D13-ACEA-6EE7B080BFF3}" destId="{7D09CC34-6A1A-4003-8C15-FEA48D8B9E8C}" srcOrd="0" destOrd="0" presId="urn:microsoft.com/office/officeart/2005/8/layout/chevron2"/>
    <dgm:cxn modelId="{FCE49008-8D1A-459F-B6C5-9432E0F6D33C}" type="presParOf" srcId="{BA11DE42-F9A6-4D13-ACEA-6EE7B080BFF3}" destId="{B66448B9-47D3-47D4-97E8-97E96BF3203B}" srcOrd="1" destOrd="0" presId="urn:microsoft.com/office/officeart/2005/8/layout/chevron2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9DCCE-AE66-4F6D-8220-07DE70DA7FE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BCE2EF-4FBE-4ADC-85F3-5EF4B1578FB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/>
            <a:t>12</a:t>
          </a:r>
          <a:endParaRPr lang="ru-RU" sz="2800" b="1" dirty="0"/>
        </a:p>
      </dgm:t>
    </dgm:pt>
    <dgm:pt modelId="{79D25422-8B04-4EE1-86EC-27CB3164B59A}" type="parTrans" cxnId="{51951C48-F182-4DDD-82AC-C1B9ABFA332B}">
      <dgm:prSet/>
      <dgm:spPr/>
      <dgm:t>
        <a:bodyPr/>
        <a:lstStyle/>
        <a:p>
          <a:endParaRPr lang="ru-RU"/>
        </a:p>
      </dgm:t>
    </dgm:pt>
    <dgm:pt modelId="{31BE5FA8-FC6F-4A6C-8B4E-96FC1939591B}" type="sibTrans" cxnId="{51951C48-F182-4DDD-82AC-C1B9ABFA332B}">
      <dgm:prSet/>
      <dgm:spPr/>
      <dgm:t>
        <a:bodyPr/>
        <a:lstStyle/>
        <a:p>
          <a:endParaRPr lang="ru-RU"/>
        </a:p>
      </dgm:t>
    </dgm:pt>
    <dgm:pt modelId="{705D4243-40E4-4AD2-852E-24692517FA4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Вологодская, Новгородская, Курганская области, Ненецкий автономный округ, Республики Ингушетия, Северная Осетия – Алания, Мордовия, Татарстан, Тыва, Саха (Якутия), Еврейская автономная область и г. Байконур</a:t>
          </a:r>
          <a:endParaRPr lang="ru-RU" sz="1400" dirty="0"/>
        </a:p>
      </dgm:t>
    </dgm:pt>
    <dgm:pt modelId="{DFB2068E-F5D9-4D9F-96A7-CF9B2DAF00FE}" type="parTrans" cxnId="{CCFF425B-56E7-43F2-AE5C-F5BA1FBB3066}">
      <dgm:prSet/>
      <dgm:spPr/>
      <dgm:t>
        <a:bodyPr/>
        <a:lstStyle/>
        <a:p>
          <a:endParaRPr lang="ru-RU"/>
        </a:p>
      </dgm:t>
    </dgm:pt>
    <dgm:pt modelId="{4459802D-074B-4E8E-BB57-C3C2C4CE53BD}" type="sibTrans" cxnId="{CCFF425B-56E7-43F2-AE5C-F5BA1FBB3066}">
      <dgm:prSet/>
      <dgm:spPr/>
      <dgm:t>
        <a:bodyPr/>
        <a:lstStyle/>
        <a:p>
          <a:endParaRPr lang="ru-RU"/>
        </a:p>
      </dgm:t>
    </dgm:pt>
    <dgm:pt modelId="{6B001DEF-40A0-41FC-A52F-AFBC4E12C646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/>
            <a:t>11</a:t>
          </a:r>
          <a:endParaRPr lang="ru-RU" sz="2800" b="1" dirty="0"/>
        </a:p>
      </dgm:t>
    </dgm:pt>
    <dgm:pt modelId="{55F2B355-CB57-4B1A-98DF-3A1CC623AE42}" type="parTrans" cxnId="{1AF7860C-3062-4A31-B07C-9AD9DD95B6D1}">
      <dgm:prSet/>
      <dgm:spPr/>
      <dgm:t>
        <a:bodyPr/>
        <a:lstStyle/>
        <a:p>
          <a:endParaRPr lang="ru-RU"/>
        </a:p>
      </dgm:t>
    </dgm:pt>
    <dgm:pt modelId="{F95311D5-FEAA-41C1-9D57-AEF53847F5B0}" type="sibTrans" cxnId="{1AF7860C-3062-4A31-B07C-9AD9DD95B6D1}">
      <dgm:prSet/>
      <dgm:spPr/>
      <dgm:t>
        <a:bodyPr/>
        <a:lstStyle/>
        <a:p>
          <a:endParaRPr lang="ru-RU"/>
        </a:p>
      </dgm:t>
    </dgm:pt>
    <dgm:pt modelId="{3BBA1489-B1B6-44C4-BF52-EB211D371CB3}">
      <dgm:prSet phldrT="[Текст]" custT="1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Ярославская, Новгородская области, Ненецкий автономный округ, Республики Адыгея, Ингушетия, Мордовия, Татарстан, Тыва, Саха (Якутия), Еврейская автономная область и г. Байконур</a:t>
          </a:r>
          <a:endParaRPr lang="ru-RU" sz="1400" dirty="0"/>
        </a:p>
      </dgm:t>
    </dgm:pt>
    <dgm:pt modelId="{4D711A08-B3E4-4F66-89D3-F2295A7EA415}" type="parTrans" cxnId="{1D34052F-188C-4617-B9B1-B68636E4E962}">
      <dgm:prSet/>
      <dgm:spPr/>
      <dgm:t>
        <a:bodyPr/>
        <a:lstStyle/>
        <a:p>
          <a:endParaRPr lang="ru-RU"/>
        </a:p>
      </dgm:t>
    </dgm:pt>
    <dgm:pt modelId="{A7DC2EEB-5893-435E-837E-27F71FAD7B3F}" type="sibTrans" cxnId="{1D34052F-188C-4617-B9B1-B68636E4E962}">
      <dgm:prSet/>
      <dgm:spPr/>
      <dgm:t>
        <a:bodyPr/>
        <a:lstStyle/>
        <a:p>
          <a:endParaRPr lang="ru-RU"/>
        </a:p>
      </dgm:t>
    </dgm:pt>
    <dgm:pt modelId="{CF1AD5B2-2F77-4A45-A70E-BF2E9995B49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1000" b="1" dirty="0" smtClean="0"/>
        </a:p>
        <a:p>
          <a:r>
            <a:rPr lang="ru-RU" sz="2800" b="1" dirty="0" smtClean="0"/>
            <a:t>5</a:t>
          </a:r>
          <a:endParaRPr lang="ru-RU" sz="2800" b="1" dirty="0"/>
        </a:p>
      </dgm:t>
    </dgm:pt>
    <dgm:pt modelId="{851CF4B1-43F8-437C-8E63-FFD1D10ACCD7}" type="parTrans" cxnId="{2B26CE01-3C9C-4E16-902C-A617E20244FE}">
      <dgm:prSet/>
      <dgm:spPr/>
      <dgm:t>
        <a:bodyPr/>
        <a:lstStyle/>
        <a:p>
          <a:endParaRPr lang="ru-RU"/>
        </a:p>
      </dgm:t>
    </dgm:pt>
    <dgm:pt modelId="{A17207EC-CC25-4996-8840-6342CE5D3EEC}" type="sibTrans" cxnId="{2B26CE01-3C9C-4E16-902C-A617E20244FE}">
      <dgm:prSet/>
      <dgm:spPr/>
      <dgm:t>
        <a:bodyPr/>
        <a:lstStyle/>
        <a:p>
          <a:endParaRPr lang="ru-RU"/>
        </a:p>
      </dgm:t>
    </dgm:pt>
    <dgm:pt modelId="{439D6769-A924-40E9-B410-36B274CCAE3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Республики Тыва, Татарстан, Саха (Якутия),  Ненецкий автономный округ и г. Байконур</a:t>
          </a:r>
          <a:endParaRPr lang="ru-RU" sz="1400" dirty="0"/>
        </a:p>
      </dgm:t>
    </dgm:pt>
    <dgm:pt modelId="{4079A721-A27D-46E4-8522-128709EC7330}" type="parTrans" cxnId="{65B274C4-5467-4128-B4B8-B2E5B2649E4A}">
      <dgm:prSet/>
      <dgm:spPr/>
      <dgm:t>
        <a:bodyPr/>
        <a:lstStyle/>
        <a:p>
          <a:endParaRPr lang="ru-RU"/>
        </a:p>
      </dgm:t>
    </dgm:pt>
    <dgm:pt modelId="{7748103D-1C92-4B98-AF96-C854C7881533}" type="sibTrans" cxnId="{65B274C4-5467-4128-B4B8-B2E5B2649E4A}">
      <dgm:prSet/>
      <dgm:spPr/>
      <dgm:t>
        <a:bodyPr/>
        <a:lstStyle/>
        <a:p>
          <a:endParaRPr lang="ru-RU"/>
        </a:p>
      </dgm:t>
    </dgm:pt>
    <dgm:pt modelId="{D4937802-4E4F-428A-A979-8A7E7E0994C3}" type="pres">
      <dgm:prSet presAssocID="{6D29DCCE-AE66-4F6D-8220-07DE70DA7F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D1E077-5A78-4566-8683-CD0F7AD06E54}" type="pres">
      <dgm:prSet presAssocID="{38BCE2EF-4FBE-4ADC-85F3-5EF4B1578FB5}" presName="composite" presStyleCnt="0"/>
      <dgm:spPr/>
    </dgm:pt>
    <dgm:pt modelId="{DEFF9817-AE84-48C9-9753-AE124105CEED}" type="pres">
      <dgm:prSet presAssocID="{38BCE2EF-4FBE-4ADC-85F3-5EF4B1578FB5}" presName="parentText" presStyleLbl="alignNode1" presStyleIdx="0" presStyleCnt="3" custLinFactNeighborX="-11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EA7E6-7D67-4C0B-BBCF-DA00E36627EF}" type="pres">
      <dgm:prSet presAssocID="{38BCE2EF-4FBE-4ADC-85F3-5EF4B1578FB5}" presName="descendantText" presStyleLbl="alignAcc1" presStyleIdx="0" presStyleCnt="3" custScaleY="128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6B9BA-7F7A-43E5-BDCA-8E4D357611AD}" type="pres">
      <dgm:prSet presAssocID="{31BE5FA8-FC6F-4A6C-8B4E-96FC1939591B}" presName="sp" presStyleCnt="0"/>
      <dgm:spPr/>
    </dgm:pt>
    <dgm:pt modelId="{68A07C88-C128-451F-A2E8-E5C60B7C99DD}" type="pres">
      <dgm:prSet presAssocID="{6B001DEF-40A0-41FC-A52F-AFBC4E12C646}" presName="composite" presStyleCnt="0"/>
      <dgm:spPr/>
    </dgm:pt>
    <dgm:pt modelId="{4189A4B3-917E-4A95-B016-1658289E7694}" type="pres">
      <dgm:prSet presAssocID="{6B001DEF-40A0-41FC-A52F-AFBC4E12C64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4F5D0-8E73-431A-BDAE-14363F6F362F}" type="pres">
      <dgm:prSet presAssocID="{6B001DEF-40A0-41FC-A52F-AFBC4E12C646}" presName="descendantText" presStyleLbl="alignAcc1" presStyleIdx="1" presStyleCnt="3" custScaleX="99312" custScaleY="125711" custLinFactNeighborX="182" custLinFactNeighborY="1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A1677-A672-4790-9493-75751E06FD6D}" type="pres">
      <dgm:prSet presAssocID="{F95311D5-FEAA-41C1-9D57-AEF53847F5B0}" presName="sp" presStyleCnt="0"/>
      <dgm:spPr/>
    </dgm:pt>
    <dgm:pt modelId="{42732CC3-ED22-4A5A-AF85-BD022614E757}" type="pres">
      <dgm:prSet presAssocID="{CF1AD5B2-2F77-4A45-A70E-BF2E9995B495}" presName="composite" presStyleCnt="0"/>
      <dgm:spPr/>
    </dgm:pt>
    <dgm:pt modelId="{8BA46DB2-6901-4D87-BC96-27C7A7A5A399}" type="pres">
      <dgm:prSet presAssocID="{CF1AD5B2-2F77-4A45-A70E-BF2E9995B495}" presName="parentText" presStyleLbl="alignNode1" presStyleIdx="2" presStyleCnt="3" custLinFactNeighborX="-11601" custLinFactNeighborY="-5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99359-5393-4E09-AE7B-DAE74659FCE7}" type="pres">
      <dgm:prSet presAssocID="{CF1AD5B2-2F77-4A45-A70E-BF2E9995B495}" presName="descendantText" presStyleLbl="alignAcc1" presStyleIdx="2" presStyleCnt="3" custLinFactNeighborY="17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B70921-44FB-4528-A3D6-EEA0EA735223}" type="presOf" srcId="{CF1AD5B2-2F77-4A45-A70E-BF2E9995B495}" destId="{8BA46DB2-6901-4D87-BC96-27C7A7A5A399}" srcOrd="0" destOrd="0" presId="urn:microsoft.com/office/officeart/2005/8/layout/chevron2"/>
    <dgm:cxn modelId="{B6CC0F52-90D8-4A05-A69F-E4B80418F895}" type="presOf" srcId="{38BCE2EF-4FBE-4ADC-85F3-5EF4B1578FB5}" destId="{DEFF9817-AE84-48C9-9753-AE124105CEED}" srcOrd="0" destOrd="0" presId="urn:microsoft.com/office/officeart/2005/8/layout/chevron2"/>
    <dgm:cxn modelId="{FD37C935-6FA4-4E03-880F-5DA7191053B0}" type="presOf" srcId="{705D4243-40E4-4AD2-852E-24692517FA4A}" destId="{9B9EA7E6-7D67-4C0B-BBCF-DA00E36627EF}" srcOrd="0" destOrd="0" presId="urn:microsoft.com/office/officeart/2005/8/layout/chevron2"/>
    <dgm:cxn modelId="{1D34052F-188C-4617-B9B1-B68636E4E962}" srcId="{6B001DEF-40A0-41FC-A52F-AFBC4E12C646}" destId="{3BBA1489-B1B6-44C4-BF52-EB211D371CB3}" srcOrd="0" destOrd="0" parTransId="{4D711A08-B3E4-4F66-89D3-F2295A7EA415}" sibTransId="{A7DC2EEB-5893-435E-837E-27F71FAD7B3F}"/>
    <dgm:cxn modelId="{51951C48-F182-4DDD-82AC-C1B9ABFA332B}" srcId="{6D29DCCE-AE66-4F6D-8220-07DE70DA7FE6}" destId="{38BCE2EF-4FBE-4ADC-85F3-5EF4B1578FB5}" srcOrd="0" destOrd="0" parTransId="{79D25422-8B04-4EE1-86EC-27CB3164B59A}" sibTransId="{31BE5FA8-FC6F-4A6C-8B4E-96FC1939591B}"/>
    <dgm:cxn modelId="{1AF7860C-3062-4A31-B07C-9AD9DD95B6D1}" srcId="{6D29DCCE-AE66-4F6D-8220-07DE70DA7FE6}" destId="{6B001DEF-40A0-41FC-A52F-AFBC4E12C646}" srcOrd="1" destOrd="0" parTransId="{55F2B355-CB57-4B1A-98DF-3A1CC623AE42}" sibTransId="{F95311D5-FEAA-41C1-9D57-AEF53847F5B0}"/>
    <dgm:cxn modelId="{A5EF8582-8574-4840-80C4-1AFDA55F8C17}" type="presOf" srcId="{439D6769-A924-40E9-B410-36B274CCAE3A}" destId="{D2399359-5393-4E09-AE7B-DAE74659FCE7}" srcOrd="0" destOrd="0" presId="urn:microsoft.com/office/officeart/2005/8/layout/chevron2"/>
    <dgm:cxn modelId="{2B26CE01-3C9C-4E16-902C-A617E20244FE}" srcId="{6D29DCCE-AE66-4F6D-8220-07DE70DA7FE6}" destId="{CF1AD5B2-2F77-4A45-A70E-BF2E9995B495}" srcOrd="2" destOrd="0" parTransId="{851CF4B1-43F8-437C-8E63-FFD1D10ACCD7}" sibTransId="{A17207EC-CC25-4996-8840-6342CE5D3EEC}"/>
    <dgm:cxn modelId="{1EF8112F-DE0B-4BF7-87C1-AA3AFD2A59DC}" type="presOf" srcId="{3BBA1489-B1B6-44C4-BF52-EB211D371CB3}" destId="{A154F5D0-8E73-431A-BDAE-14363F6F362F}" srcOrd="0" destOrd="0" presId="urn:microsoft.com/office/officeart/2005/8/layout/chevron2"/>
    <dgm:cxn modelId="{CCFF425B-56E7-43F2-AE5C-F5BA1FBB3066}" srcId="{38BCE2EF-4FBE-4ADC-85F3-5EF4B1578FB5}" destId="{705D4243-40E4-4AD2-852E-24692517FA4A}" srcOrd="0" destOrd="0" parTransId="{DFB2068E-F5D9-4D9F-96A7-CF9B2DAF00FE}" sibTransId="{4459802D-074B-4E8E-BB57-C3C2C4CE53BD}"/>
    <dgm:cxn modelId="{069668C5-E7E1-43A7-86EA-A26D479F4AFF}" type="presOf" srcId="{6B001DEF-40A0-41FC-A52F-AFBC4E12C646}" destId="{4189A4B3-917E-4A95-B016-1658289E7694}" srcOrd="0" destOrd="0" presId="urn:microsoft.com/office/officeart/2005/8/layout/chevron2"/>
    <dgm:cxn modelId="{65B274C4-5467-4128-B4B8-B2E5B2649E4A}" srcId="{CF1AD5B2-2F77-4A45-A70E-BF2E9995B495}" destId="{439D6769-A924-40E9-B410-36B274CCAE3A}" srcOrd="0" destOrd="0" parTransId="{4079A721-A27D-46E4-8522-128709EC7330}" sibTransId="{7748103D-1C92-4B98-AF96-C854C7881533}"/>
    <dgm:cxn modelId="{5C956A3F-8E9D-43A0-A212-240CCE14AA1C}" type="presOf" srcId="{6D29DCCE-AE66-4F6D-8220-07DE70DA7FE6}" destId="{D4937802-4E4F-428A-A979-8A7E7E0994C3}" srcOrd="0" destOrd="0" presId="urn:microsoft.com/office/officeart/2005/8/layout/chevron2"/>
    <dgm:cxn modelId="{30CD75F8-93D2-44DA-99EE-6707BB54FABD}" type="presParOf" srcId="{D4937802-4E4F-428A-A979-8A7E7E0994C3}" destId="{07D1E077-5A78-4566-8683-CD0F7AD06E54}" srcOrd="0" destOrd="0" presId="urn:microsoft.com/office/officeart/2005/8/layout/chevron2"/>
    <dgm:cxn modelId="{B8B5DECE-FD8C-457F-A9C7-1865B9E973A1}" type="presParOf" srcId="{07D1E077-5A78-4566-8683-CD0F7AD06E54}" destId="{DEFF9817-AE84-48C9-9753-AE124105CEED}" srcOrd="0" destOrd="0" presId="urn:microsoft.com/office/officeart/2005/8/layout/chevron2"/>
    <dgm:cxn modelId="{B7711992-7C95-44FC-8F17-120AE096EE49}" type="presParOf" srcId="{07D1E077-5A78-4566-8683-CD0F7AD06E54}" destId="{9B9EA7E6-7D67-4C0B-BBCF-DA00E36627EF}" srcOrd="1" destOrd="0" presId="urn:microsoft.com/office/officeart/2005/8/layout/chevron2"/>
    <dgm:cxn modelId="{AC50474F-45CE-4B5E-8A83-FCE10D79676D}" type="presParOf" srcId="{D4937802-4E4F-428A-A979-8A7E7E0994C3}" destId="{FDA6B9BA-7F7A-43E5-BDCA-8E4D357611AD}" srcOrd="1" destOrd="0" presId="urn:microsoft.com/office/officeart/2005/8/layout/chevron2"/>
    <dgm:cxn modelId="{7976C8F3-EEB1-4C5D-B994-D66928878072}" type="presParOf" srcId="{D4937802-4E4F-428A-A979-8A7E7E0994C3}" destId="{68A07C88-C128-451F-A2E8-E5C60B7C99DD}" srcOrd="2" destOrd="0" presId="urn:microsoft.com/office/officeart/2005/8/layout/chevron2"/>
    <dgm:cxn modelId="{72231C73-B973-42E8-B18C-9DDD710AE778}" type="presParOf" srcId="{68A07C88-C128-451F-A2E8-E5C60B7C99DD}" destId="{4189A4B3-917E-4A95-B016-1658289E7694}" srcOrd="0" destOrd="0" presId="urn:microsoft.com/office/officeart/2005/8/layout/chevron2"/>
    <dgm:cxn modelId="{C2AB169B-8A4C-4F55-8721-3DD5B7AAFDFF}" type="presParOf" srcId="{68A07C88-C128-451F-A2E8-E5C60B7C99DD}" destId="{A154F5D0-8E73-431A-BDAE-14363F6F362F}" srcOrd="1" destOrd="0" presId="urn:microsoft.com/office/officeart/2005/8/layout/chevron2"/>
    <dgm:cxn modelId="{7BF69D80-EC5F-4EE5-A428-6A4800251DE0}" type="presParOf" srcId="{D4937802-4E4F-428A-A979-8A7E7E0994C3}" destId="{E2BA1677-A672-4790-9493-75751E06FD6D}" srcOrd="3" destOrd="0" presId="urn:microsoft.com/office/officeart/2005/8/layout/chevron2"/>
    <dgm:cxn modelId="{DD653587-4046-4C36-B3C3-8E865A889233}" type="presParOf" srcId="{D4937802-4E4F-428A-A979-8A7E7E0994C3}" destId="{42732CC3-ED22-4A5A-AF85-BD022614E757}" srcOrd="4" destOrd="0" presId="urn:microsoft.com/office/officeart/2005/8/layout/chevron2"/>
    <dgm:cxn modelId="{B1DBA9BD-CAE9-4600-9067-47B8B04FE64D}" type="presParOf" srcId="{42732CC3-ED22-4A5A-AF85-BD022614E757}" destId="{8BA46DB2-6901-4D87-BC96-27C7A7A5A399}" srcOrd="0" destOrd="0" presId="urn:microsoft.com/office/officeart/2005/8/layout/chevron2"/>
    <dgm:cxn modelId="{86DA4AB2-DEEE-48FB-A1A7-E512DD526B9F}" type="presParOf" srcId="{42732CC3-ED22-4A5A-AF85-BD022614E757}" destId="{D2399359-5393-4E09-AE7B-DAE74659FCE7}" srcOrd="1" destOrd="0" presId="urn:microsoft.com/office/officeart/2005/8/layout/chevron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4C9CF-D3F8-4C88-BE6B-A3AA832E6A2D}" type="datetimeFigureOut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2A3C-BBDD-4544-A17F-F2774F84DF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977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2A3C-BBDD-4544-A17F-F2774F84DFB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16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2A3C-BBDD-4544-A17F-F2774F84DFB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16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2A3C-BBDD-4544-A17F-F2774F84DFB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160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DA8E20-EE66-42C6-AD6E-90BE6912C9FF}" type="slidenum">
              <a:rPr lang="ru-RU" sz="1200"/>
              <a:pPr algn="r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16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5B7A-5BEE-468A-BFE6-0A54BA4E4776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C595-9F44-4F98-811F-26641D813886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C570-3040-459C-A53A-7FA33EE5630D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F5A9-AD94-43AD-BE39-6167B53CE301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8AE4-833E-4623-AFAE-C4FC7008786A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D02A-507C-4B7C-9BAB-0A34FED99836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9C12-4573-4657-9408-E15CBDF013EC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0D9A-3B18-48E7-8311-640EA4AE2EBC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E074-8586-4323-A893-E216F2E28059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4221-0F70-4DFE-8E86-2E3B45B66BA9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895F-C411-4EBE-8C24-B6D134FC4273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9EF6-DFC4-406F-AF97-EE56D2EF2FDE}" type="datetime1">
              <a:rPr lang="ru-RU" smtClean="0"/>
              <a:pPr/>
              <a:t>05.06.2014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geo.school6-bal.edusite.ru/images/p7_sostavlyayushaiezoj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093296"/>
            <a:ext cx="6400800" cy="67248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rgbClr val="0D7C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Екатеринбург</a:t>
            </a:r>
          </a:p>
          <a:p>
            <a:r>
              <a:rPr lang="ru-RU" sz="2000" b="1" dirty="0" smtClean="0">
                <a:solidFill>
                  <a:srgbClr val="0D7C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2014</a:t>
            </a:r>
            <a:endParaRPr lang="ru-RU" sz="2000" b="1" dirty="0">
              <a:solidFill>
                <a:srgbClr val="0D7C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8" y="121070"/>
            <a:ext cx="1368152" cy="13805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494630" y="0"/>
            <a:ext cx="7469858" cy="15463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D7C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Федеральный Фонд </a:t>
            </a:r>
          </a:p>
          <a:p>
            <a:r>
              <a:rPr lang="ru-RU" sz="2800" b="1" dirty="0" smtClean="0">
                <a:solidFill>
                  <a:srgbClr val="0D7C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Обязательного Медицинского Страхования</a:t>
            </a:r>
            <a:endParaRPr lang="ru-RU" sz="2800" b="1" dirty="0">
              <a:solidFill>
                <a:srgbClr val="0D7C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700808"/>
            <a:ext cx="8352928" cy="2808312"/>
          </a:xfrm>
          <a:prstGeom prst="roundRect">
            <a:avLst/>
          </a:prstGeom>
          <a:noFill/>
          <a:ln>
            <a:solidFill>
              <a:srgbClr val="0D7C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Финансовые механизмы активизации работы по формированию здорового образа жизни и профилактике неинфекционных заболеваний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4725144"/>
            <a:ext cx="6984776" cy="936104"/>
          </a:xfrm>
          <a:prstGeom prst="roundRect">
            <a:avLst/>
          </a:prstGeom>
          <a:noFill/>
          <a:ln>
            <a:solidFill>
              <a:srgbClr val="0D7C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Председатель Федерального фонда обязательного медицинского страхования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Стадченко Н.Н.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34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Прямоугольник 164"/>
          <p:cNvSpPr/>
          <p:nvPr/>
        </p:nvSpPr>
        <p:spPr>
          <a:xfrm>
            <a:off x="1714480" y="6000768"/>
            <a:ext cx="600079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1571604" y="2857496"/>
            <a:ext cx="600079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1571604" y="2071678"/>
            <a:ext cx="600079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1643042" y="4786322"/>
            <a:ext cx="600079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500166" y="928670"/>
            <a:ext cx="2071702" cy="500066"/>
          </a:xfrm>
          <a:prstGeom prst="ellipse">
            <a:avLst/>
          </a:prstGeom>
          <a:solidFill>
            <a:srgbClr val="9999FF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715008" y="928670"/>
            <a:ext cx="2071702" cy="500066"/>
          </a:xfrm>
          <a:prstGeom prst="ellipse">
            <a:avLst/>
          </a:prstGeom>
          <a:solidFill>
            <a:srgbClr val="9999FF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1106909" cy="753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1643042" y="785794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1571604" y="142852"/>
            <a:ext cx="7429552" cy="64294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Плановые показатели по профилактическим мероприятиям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2013 – 2014 годах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9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14282" y="1428736"/>
            <a:ext cx="2143140" cy="4286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44 845 309 человек</a:t>
            </a:r>
            <a:endParaRPr lang="ru-RU" dirty="0"/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6572264" y="1428736"/>
            <a:ext cx="2286016" cy="4286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49 781 872 человека</a:t>
            </a:r>
          </a:p>
        </p:txBody>
      </p:sp>
      <p:cxnSp>
        <p:nvCxnSpPr>
          <p:cNvPr id="138" name="Прямая со стрелкой 137"/>
          <p:cNvCxnSpPr/>
          <p:nvPr/>
        </p:nvCxnSpPr>
        <p:spPr>
          <a:xfrm flipV="1">
            <a:off x="3643306" y="1214422"/>
            <a:ext cx="2000264" cy="2143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Скругленный прямоугольник 138"/>
          <p:cNvSpPr/>
          <p:nvPr/>
        </p:nvSpPr>
        <p:spPr>
          <a:xfrm rot="21257135">
            <a:off x="3633762" y="930646"/>
            <a:ext cx="2093817" cy="2829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 в 11,2%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285720" y="2143116"/>
            <a:ext cx="2143140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22 704 423 человек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6786578" y="2143116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24 018 542 человека</a:t>
            </a: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214282" y="2928934"/>
            <a:ext cx="2143140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8 635 953 человека</a:t>
            </a: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6786578" y="2928934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8 637 877 человек</a:t>
            </a: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2500298" y="4572008"/>
            <a:ext cx="4143404" cy="12858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детей-сирот и детей, оставшихся без попечения родителей, в том числе усыновленных (удочеренных), принятых под опеку (попечительства), в приемную или патронатную семью</a:t>
            </a: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142844" y="4857760"/>
            <a:ext cx="2143140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280 113 человек</a:t>
            </a: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6786578" y="4857760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278 974 человека</a:t>
            </a: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500298" y="1928802"/>
            <a:ext cx="4143404" cy="6334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определенных групп взрослого населения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500298" y="2786058"/>
            <a:ext cx="4143404" cy="6334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Медицинские осмотры определенных групп взрослого населения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1571604" y="3643314"/>
            <a:ext cx="600079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571736" y="3571876"/>
            <a:ext cx="4143404" cy="91917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пребывающих в стационарных учреждениях детей-сирот и детей, находящихся в трудной жизненной ситуации</a:t>
            </a: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214282" y="3786190"/>
            <a:ext cx="2143140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288 867 человек</a:t>
            </a: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6858016" y="3786190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265 374 человека</a:t>
            </a: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2500298" y="5929330"/>
            <a:ext cx="4143404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Медицинские осмотры несовершеннолетних</a:t>
            </a: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142844" y="6072206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12 935 953 человека</a:t>
            </a: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858016" y="6072206"/>
            <a:ext cx="2143140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16 581 105 человек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500298" y="1000108"/>
            <a:ext cx="4286280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диспансеризации: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1857364"/>
            <a:ext cx="278608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2285992"/>
            <a:ext cx="271464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2714620"/>
            <a:ext cx="278608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Алтайский край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3143248"/>
            <a:ext cx="307183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Кемеровская область</a:t>
            </a:r>
          </a:p>
        </p:txBody>
      </p:sp>
      <p:sp>
        <p:nvSpPr>
          <p:cNvPr id="21" name="Овал 20"/>
          <p:cNvSpPr/>
          <p:nvPr/>
        </p:nvSpPr>
        <p:spPr>
          <a:xfrm>
            <a:off x="2786050" y="1857364"/>
            <a:ext cx="1500198" cy="3667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115,0%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28926" y="2714620"/>
            <a:ext cx="1357322" cy="2952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102,6%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857488" y="2357430"/>
            <a:ext cx="1428760" cy="2857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108,0%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572000" y="3214686"/>
            <a:ext cx="2928958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29124" y="1928802"/>
            <a:ext cx="3359193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Ненецкий автономный округ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72000" y="2786058"/>
            <a:ext cx="2928958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Карелия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500562" y="2357430"/>
            <a:ext cx="300039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Камчатский край </a:t>
            </a:r>
          </a:p>
        </p:txBody>
      </p:sp>
      <p:sp>
        <p:nvSpPr>
          <p:cNvPr id="45" name="Овал 44"/>
          <p:cNvSpPr/>
          <p:nvPr/>
        </p:nvSpPr>
        <p:spPr>
          <a:xfrm>
            <a:off x="7786710" y="1857364"/>
            <a:ext cx="1214446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3,1%</a:t>
            </a:r>
          </a:p>
        </p:txBody>
      </p:sp>
      <p:sp>
        <p:nvSpPr>
          <p:cNvPr id="46" name="Овал 45"/>
          <p:cNvSpPr/>
          <p:nvPr/>
        </p:nvSpPr>
        <p:spPr>
          <a:xfrm>
            <a:off x="7358082" y="2285992"/>
            <a:ext cx="1250165" cy="30346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15,8%</a:t>
            </a:r>
          </a:p>
        </p:txBody>
      </p:sp>
      <p:sp>
        <p:nvSpPr>
          <p:cNvPr id="47" name="Овал 46"/>
          <p:cNvSpPr/>
          <p:nvPr/>
        </p:nvSpPr>
        <p:spPr>
          <a:xfrm>
            <a:off x="7286644" y="2714620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26,2%</a:t>
            </a:r>
          </a:p>
        </p:txBody>
      </p:sp>
      <p:sp>
        <p:nvSpPr>
          <p:cNvPr id="48" name="Овал 47"/>
          <p:cNvSpPr/>
          <p:nvPr/>
        </p:nvSpPr>
        <p:spPr>
          <a:xfrm>
            <a:off x="7358082" y="3143248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29,4%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57224" y="4572008"/>
            <a:ext cx="6429420" cy="3571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профилактических медицинских осмотров :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071802" y="3143248"/>
            <a:ext cx="1357322" cy="2952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102,5%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57158" y="5072074"/>
            <a:ext cx="2786082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7158" y="5500702"/>
            <a:ext cx="2714644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7158" y="5929330"/>
            <a:ext cx="2786082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Тульская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57158" y="6286520"/>
            <a:ext cx="307183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Волгоградская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2857488" y="5072074"/>
            <a:ext cx="1500198" cy="2952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148,5%</a:t>
            </a:r>
          </a:p>
        </p:txBody>
      </p:sp>
      <p:sp>
        <p:nvSpPr>
          <p:cNvPr id="64" name="Овал 63"/>
          <p:cNvSpPr/>
          <p:nvPr/>
        </p:nvSpPr>
        <p:spPr>
          <a:xfrm>
            <a:off x="3000364" y="5929330"/>
            <a:ext cx="1357322" cy="2952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116,9%</a:t>
            </a:r>
          </a:p>
        </p:txBody>
      </p:sp>
      <p:sp>
        <p:nvSpPr>
          <p:cNvPr id="65" name="Овал 64"/>
          <p:cNvSpPr/>
          <p:nvPr/>
        </p:nvSpPr>
        <p:spPr>
          <a:xfrm>
            <a:off x="2928926" y="5500702"/>
            <a:ext cx="1428760" cy="2857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118,3%</a:t>
            </a:r>
          </a:p>
        </p:txBody>
      </p:sp>
      <p:sp>
        <p:nvSpPr>
          <p:cNvPr id="68" name="Овал 67"/>
          <p:cNvSpPr/>
          <p:nvPr/>
        </p:nvSpPr>
        <p:spPr>
          <a:xfrm>
            <a:off x="3214678" y="6357958"/>
            <a:ext cx="1357322" cy="2857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114,4%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786314" y="5072074"/>
            <a:ext cx="2786082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Псковская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786314" y="5429264"/>
            <a:ext cx="2714644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Мурманская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786314" y="5857892"/>
            <a:ext cx="2786082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Калужская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786314" y="6215082"/>
            <a:ext cx="4071966" cy="357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Северная Осетия - Алания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7429520" y="5000636"/>
            <a:ext cx="1500198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0,5%</a:t>
            </a:r>
          </a:p>
        </p:txBody>
      </p:sp>
      <p:sp>
        <p:nvSpPr>
          <p:cNvPr id="78" name="Овал 77"/>
          <p:cNvSpPr/>
          <p:nvPr/>
        </p:nvSpPr>
        <p:spPr>
          <a:xfrm>
            <a:off x="7500958" y="5715016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7,2%</a:t>
            </a:r>
          </a:p>
        </p:txBody>
      </p:sp>
      <p:sp>
        <p:nvSpPr>
          <p:cNvPr id="79" name="Овал 78"/>
          <p:cNvSpPr/>
          <p:nvPr/>
        </p:nvSpPr>
        <p:spPr>
          <a:xfrm>
            <a:off x="7429520" y="5357826"/>
            <a:ext cx="1428760" cy="2857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1,1%</a:t>
            </a:r>
          </a:p>
        </p:txBody>
      </p:sp>
      <p:sp>
        <p:nvSpPr>
          <p:cNvPr id="80" name="Овал 79"/>
          <p:cNvSpPr/>
          <p:nvPr/>
        </p:nvSpPr>
        <p:spPr>
          <a:xfrm>
            <a:off x="7572396" y="6000768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7,9%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Овал 84"/>
          <p:cNvSpPr/>
          <p:nvPr/>
        </p:nvSpPr>
        <p:spPr bwMode="auto">
          <a:xfrm>
            <a:off x="285720" y="1357298"/>
            <a:ext cx="2714635" cy="428628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максимальные :</a:t>
            </a:r>
          </a:p>
        </p:txBody>
      </p:sp>
      <p:sp>
        <p:nvSpPr>
          <p:cNvPr id="86" name="Овал 85"/>
          <p:cNvSpPr/>
          <p:nvPr/>
        </p:nvSpPr>
        <p:spPr bwMode="auto">
          <a:xfrm>
            <a:off x="6072198" y="1357298"/>
            <a:ext cx="2714635" cy="428618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минимальные :</a:t>
            </a:r>
          </a:p>
        </p:txBody>
      </p:sp>
      <p:pic>
        <p:nvPicPr>
          <p:cNvPr id="50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935533" cy="714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1643042" y="785794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1571604" y="142852"/>
            <a:ext cx="7429552" cy="64294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Показатели по исполнению плана диспансеризации и медицинских осмотров определенных групп взрослого населения в 2013 году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10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14282" y="3571876"/>
            <a:ext cx="307183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Калмыкия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14282" y="4000504"/>
            <a:ext cx="307183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Пензенская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071802" y="3571876"/>
            <a:ext cx="1500198" cy="3667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100,8%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3000364" y="4000504"/>
            <a:ext cx="1500198" cy="3667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643438" y="3643314"/>
            <a:ext cx="2928958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Ульяновская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643438" y="4071942"/>
            <a:ext cx="2928958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Магаданская область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7358082" y="3571876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29,8%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7500958" y="4000504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31,5%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85720" y="857232"/>
            <a:ext cx="878687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диспансеризации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пребывающих в стационарных учреждениях детей-сирот и детей, находящихся в трудной жизненной ситуации :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44" y="1571612"/>
            <a:ext cx="3214710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Архангельская область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44" y="1857364"/>
            <a:ext cx="3049853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2214554"/>
            <a:ext cx="3214710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Хабаровский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2571744"/>
            <a:ext cx="3544424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Чеченская республика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945412" y="1500174"/>
            <a:ext cx="1483712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107,4%</a:t>
            </a:r>
          </a:p>
        </p:txBody>
      </p:sp>
      <p:sp>
        <p:nvSpPr>
          <p:cNvPr id="85" name="Овал 84"/>
          <p:cNvSpPr/>
          <p:nvPr/>
        </p:nvSpPr>
        <p:spPr bwMode="auto">
          <a:xfrm>
            <a:off x="142844" y="1214422"/>
            <a:ext cx="2714635" cy="285752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максимальные :</a:t>
            </a:r>
          </a:p>
        </p:txBody>
      </p:sp>
      <p:sp>
        <p:nvSpPr>
          <p:cNvPr id="86" name="Овал 85"/>
          <p:cNvSpPr/>
          <p:nvPr/>
        </p:nvSpPr>
        <p:spPr bwMode="auto">
          <a:xfrm>
            <a:off x="6429397" y="1214422"/>
            <a:ext cx="2643197" cy="285742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минимальные :</a:t>
            </a:r>
          </a:p>
        </p:txBody>
      </p:sp>
      <p:sp>
        <p:nvSpPr>
          <p:cNvPr id="89" name="Овал 88"/>
          <p:cNvSpPr/>
          <p:nvPr/>
        </p:nvSpPr>
        <p:spPr>
          <a:xfrm>
            <a:off x="3071802" y="1857364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107,3%</a:t>
            </a:r>
          </a:p>
        </p:txBody>
      </p:sp>
      <p:sp>
        <p:nvSpPr>
          <p:cNvPr id="90" name="Овал 89"/>
          <p:cNvSpPr/>
          <p:nvPr/>
        </p:nvSpPr>
        <p:spPr>
          <a:xfrm>
            <a:off x="3143240" y="2214554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105,4%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286116" y="2571744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000628" y="1571612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Оренбургская область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000628" y="1857364"/>
            <a:ext cx="2643206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Камчатский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000628" y="2214554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Чукотский автономный округ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000628" y="2571744"/>
            <a:ext cx="3071834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Калмыкия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429520" y="1571612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81,9%</a:t>
            </a:r>
          </a:p>
        </p:txBody>
      </p:sp>
      <p:sp>
        <p:nvSpPr>
          <p:cNvPr id="103" name="Овал 102"/>
          <p:cNvSpPr/>
          <p:nvPr/>
        </p:nvSpPr>
        <p:spPr>
          <a:xfrm>
            <a:off x="7500958" y="1857364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7643834" y="2143116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90,5%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7643834" y="2500306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91,9%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14282" y="3000372"/>
            <a:ext cx="8715436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диспансеризации детей-сирот и детей,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оставшихся без попечения родителей, в том числе усыновленных (удочеренных), принятых под опеку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попечительства), в приемную или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патронатную семью: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571472" y="3643314"/>
            <a:ext cx="2786082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Хабаровский край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571472" y="3929066"/>
            <a:ext cx="2643206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Самарская область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571472" y="4214818"/>
            <a:ext cx="2786082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Ульяновская область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71472" y="4500570"/>
            <a:ext cx="3071834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Иркутская область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3071802" y="3643314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118,9%</a:t>
            </a:r>
          </a:p>
        </p:txBody>
      </p:sp>
      <p:sp>
        <p:nvSpPr>
          <p:cNvPr id="113" name="Овал 112"/>
          <p:cNvSpPr/>
          <p:nvPr/>
        </p:nvSpPr>
        <p:spPr>
          <a:xfrm>
            <a:off x="3357554" y="3929066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107,1%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3428992" y="4214818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103,2%</a:t>
            </a:r>
          </a:p>
        </p:txBody>
      </p:sp>
      <p:sp>
        <p:nvSpPr>
          <p:cNvPr id="115" name="Овал 114"/>
          <p:cNvSpPr/>
          <p:nvPr/>
        </p:nvSpPr>
        <p:spPr>
          <a:xfrm>
            <a:off x="3428992" y="4500570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101,1%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000628" y="3714752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Байконур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000628" y="4286256"/>
            <a:ext cx="2643206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Камчатский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000628" y="4000504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Кировская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000628" y="4572008"/>
            <a:ext cx="3071834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Мурманская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7358082" y="4286256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21,9%</a:t>
            </a:r>
          </a:p>
        </p:txBody>
      </p:sp>
      <p:sp>
        <p:nvSpPr>
          <p:cNvPr id="123" name="Овал 122"/>
          <p:cNvSpPr/>
          <p:nvPr/>
        </p:nvSpPr>
        <p:spPr>
          <a:xfrm>
            <a:off x="7358082" y="4000504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21,0%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7358082" y="4572008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23,1%</a:t>
            </a: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928662" y="4929198"/>
            <a:ext cx="6715172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по профилактическим осмотрам несовершеннолетних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214282" y="5357826"/>
            <a:ext cx="3107553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Нижегородская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214282" y="5643578"/>
            <a:ext cx="2948191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Иркутская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214282" y="5929330"/>
            <a:ext cx="3107553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214282" y="6215082"/>
            <a:ext cx="3426276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Липецкая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2928926" y="5643578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129,0%</a:t>
            </a:r>
          </a:p>
        </p:txBody>
      </p:sp>
      <p:sp>
        <p:nvSpPr>
          <p:cNvPr id="143" name="Овал 142"/>
          <p:cNvSpPr/>
          <p:nvPr/>
        </p:nvSpPr>
        <p:spPr>
          <a:xfrm>
            <a:off x="3071802" y="5929330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124,8%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3214678" y="6215082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122,9%</a:t>
            </a: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5000628" y="5429264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Забайкальский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000628" y="5715016"/>
            <a:ext cx="2643206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Владимирская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5000628" y="6000768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Татарстан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5000628" y="6286520"/>
            <a:ext cx="3071834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Приморский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7429520" y="5429264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5,8%</a:t>
            </a:r>
          </a:p>
        </p:txBody>
      </p:sp>
      <p:sp>
        <p:nvSpPr>
          <p:cNvPr id="145" name="Овал 144"/>
          <p:cNvSpPr/>
          <p:nvPr/>
        </p:nvSpPr>
        <p:spPr>
          <a:xfrm>
            <a:off x="7429520" y="5715016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7,7%</a:t>
            </a:r>
          </a:p>
        </p:txBody>
      </p:sp>
      <p:sp>
        <p:nvSpPr>
          <p:cNvPr id="146" name="Овал 145"/>
          <p:cNvSpPr/>
          <p:nvPr/>
        </p:nvSpPr>
        <p:spPr>
          <a:xfrm>
            <a:off x="7429520" y="6000768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12,2%</a:t>
            </a:r>
          </a:p>
        </p:txBody>
      </p:sp>
      <p:sp>
        <p:nvSpPr>
          <p:cNvPr id="147" name="Овал 146"/>
          <p:cNvSpPr/>
          <p:nvPr/>
        </p:nvSpPr>
        <p:spPr>
          <a:xfrm>
            <a:off x="7429520" y="6286520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14,3%</a:t>
            </a:r>
          </a:p>
        </p:txBody>
      </p:sp>
      <p:sp>
        <p:nvSpPr>
          <p:cNvPr id="121" name="Овал 120"/>
          <p:cNvSpPr/>
          <p:nvPr/>
        </p:nvSpPr>
        <p:spPr>
          <a:xfrm>
            <a:off x="7500958" y="3714752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16,1%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3000364" y="5357826"/>
            <a:ext cx="1434255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141,9%</a:t>
            </a:r>
          </a:p>
        </p:txBody>
      </p:sp>
      <p:sp>
        <p:nvSpPr>
          <p:cNvPr id="73" name="Номер слайда 3"/>
          <p:cNvSpPr txBox="1">
            <a:spLocks/>
          </p:cNvSpPr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11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72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71414"/>
            <a:ext cx="935533" cy="714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Заголовок 1"/>
          <p:cNvSpPr txBox="1">
            <a:spLocks/>
          </p:cNvSpPr>
          <p:nvPr/>
        </p:nvSpPr>
        <p:spPr>
          <a:xfrm>
            <a:off x="1571604" y="142852"/>
            <a:ext cx="7429552" cy="64294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Показатели по исполнению плана диспансеризации детей-сирот и медицинских осмотров несовершеннолетних в 2013 году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1643042" y="714356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571736" y="1071546"/>
            <a:ext cx="4286280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диспансеризации: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000240"/>
            <a:ext cx="278608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Чувашская Республика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2571744"/>
            <a:ext cx="271464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Курганская область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3071810"/>
            <a:ext cx="278608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Омская область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3571876"/>
            <a:ext cx="3071834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Сахалинская область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286248" y="1928802"/>
            <a:ext cx="3786214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Еврейская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автономный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57224" y="4429132"/>
            <a:ext cx="6429420" cy="3571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профилактических медицинских осмотров: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714612" y="2143116"/>
            <a:ext cx="1643074" cy="1857388"/>
            <a:chOff x="2714612" y="2143116"/>
            <a:chExt cx="1643074" cy="1857388"/>
          </a:xfrm>
        </p:grpSpPr>
        <p:sp>
          <p:nvSpPr>
            <p:cNvPr id="21" name="Овал 20"/>
            <p:cNvSpPr/>
            <p:nvPr/>
          </p:nvSpPr>
          <p:spPr>
            <a:xfrm>
              <a:off x="2928926" y="2143116"/>
              <a:ext cx="1285884" cy="28575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47,0%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714612" y="3062286"/>
              <a:ext cx="1357322" cy="2952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35,2%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86050" y="2643182"/>
              <a:ext cx="1214446" cy="28575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38,6%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3000364" y="3705228"/>
              <a:ext cx="1357322" cy="2952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30,6%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1406" y="5072074"/>
            <a:ext cx="4143404" cy="1214446"/>
            <a:chOff x="71406" y="5429264"/>
            <a:chExt cx="4143404" cy="1214446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71406" y="5429264"/>
              <a:ext cx="4143404" cy="35719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Карачаево-Черкесская Республика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71406" y="5929330"/>
              <a:ext cx="3000396" cy="28575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Калининградская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71406" y="6286520"/>
              <a:ext cx="4143404" cy="35719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Ямало-Ненецкий автономный округ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2857488" y="4857760"/>
            <a:ext cx="1785950" cy="1214446"/>
            <a:chOff x="2857488" y="4857760"/>
            <a:chExt cx="1785950" cy="1214446"/>
          </a:xfrm>
        </p:grpSpPr>
        <p:sp>
          <p:nvSpPr>
            <p:cNvPr id="64" name="Овал 63"/>
            <p:cNvSpPr/>
            <p:nvPr/>
          </p:nvSpPr>
          <p:spPr>
            <a:xfrm>
              <a:off x="2857488" y="5419740"/>
              <a:ext cx="1357322" cy="2952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37,4%</a:t>
              </a:r>
            </a:p>
          </p:txBody>
        </p:sp>
        <p:sp>
          <p:nvSpPr>
            <p:cNvPr id="65" name="Овал 64"/>
            <p:cNvSpPr/>
            <p:nvPr/>
          </p:nvSpPr>
          <p:spPr>
            <a:xfrm>
              <a:off x="3357554" y="4857760"/>
              <a:ext cx="1071570" cy="28575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77,3%</a:t>
              </a:r>
            </a:p>
          </p:txBody>
        </p:sp>
        <p:sp>
          <p:nvSpPr>
            <p:cNvPr id="68" name="Овал 67"/>
            <p:cNvSpPr/>
            <p:nvPr/>
          </p:nvSpPr>
          <p:spPr>
            <a:xfrm>
              <a:off x="3571868" y="5786454"/>
              <a:ext cx="1071570" cy="28575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35,0%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Овал 84"/>
          <p:cNvSpPr/>
          <p:nvPr/>
        </p:nvSpPr>
        <p:spPr bwMode="auto">
          <a:xfrm>
            <a:off x="285720" y="1428736"/>
            <a:ext cx="2714635" cy="428628"/>
          </a:xfrm>
          <a:prstGeom prst="ellipse">
            <a:avLst/>
          </a:prstGeom>
          <a:solidFill>
            <a:srgbClr val="9999FF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максимальные :</a:t>
            </a:r>
          </a:p>
        </p:txBody>
      </p:sp>
      <p:sp>
        <p:nvSpPr>
          <p:cNvPr id="86" name="Овал 85"/>
          <p:cNvSpPr/>
          <p:nvPr/>
        </p:nvSpPr>
        <p:spPr bwMode="auto">
          <a:xfrm>
            <a:off x="6072198" y="1357298"/>
            <a:ext cx="2714635" cy="428618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минимальные :</a:t>
            </a:r>
          </a:p>
        </p:txBody>
      </p:sp>
      <p:pic>
        <p:nvPicPr>
          <p:cNvPr id="50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935533" cy="714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1643042" y="1000108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1714448" y="142852"/>
            <a:ext cx="7429552" cy="5000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Показатели по исполнению плана диспансеризации и медицинских осмотров определенных групп взрослого населения в 2014 году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(по состоянию на 20 мая 2014 года)</a:t>
            </a:r>
            <a:endParaRPr 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12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4929190" y="2285992"/>
            <a:ext cx="3000396" cy="2071702"/>
            <a:chOff x="4929190" y="2285992"/>
            <a:chExt cx="3000396" cy="2071702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4929190" y="300037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Костромская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4929190" y="228599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Республика Карелия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4929190" y="2643182"/>
              <a:ext cx="3000396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Камчатский край </a:t>
              </a: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4929190" y="335756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Новгородская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929190" y="371475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Магаданская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4929190" y="407194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Республика Адыгея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Овал 75"/>
          <p:cNvSpPr/>
          <p:nvPr/>
        </p:nvSpPr>
        <p:spPr>
          <a:xfrm>
            <a:off x="7572396" y="4071942"/>
            <a:ext cx="1357322" cy="2952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14,6%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4786314" y="4786322"/>
            <a:ext cx="2928958" cy="1714512"/>
            <a:chOff x="4786314" y="4786322"/>
            <a:chExt cx="2928958" cy="1714512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4786314" y="4786322"/>
              <a:ext cx="2786082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Курганская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4786314" y="5143512"/>
              <a:ext cx="2714644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Владимирская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4786314" y="5500702"/>
              <a:ext cx="2786082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Калужская область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4786314" y="5857892"/>
              <a:ext cx="2786082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endPara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Псковская область</a:t>
              </a:r>
            </a:p>
            <a:p>
              <a:pPr algn="ctr">
                <a:buClr>
                  <a:schemeClr val="hlink"/>
                </a:buClr>
                <a:buSzPct val="90000"/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4786314" y="6215082"/>
              <a:ext cx="2928958" cy="2857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Республика Карелия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643834" y="1928802"/>
            <a:ext cx="1428760" cy="2081226"/>
            <a:chOff x="7643834" y="1928802"/>
            <a:chExt cx="1428760" cy="2081226"/>
          </a:xfrm>
        </p:grpSpPr>
        <p:sp>
          <p:nvSpPr>
            <p:cNvPr id="45" name="Овал 44"/>
            <p:cNvSpPr/>
            <p:nvPr/>
          </p:nvSpPr>
          <p:spPr>
            <a:xfrm>
              <a:off x="8000992" y="1928802"/>
              <a:ext cx="1000164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2,4%</a:t>
              </a:r>
            </a:p>
          </p:txBody>
        </p:sp>
        <p:sp>
          <p:nvSpPr>
            <p:cNvPr id="46" name="Овал 45"/>
            <p:cNvSpPr/>
            <p:nvPr/>
          </p:nvSpPr>
          <p:spPr>
            <a:xfrm>
              <a:off x="7786710" y="2285992"/>
              <a:ext cx="1250165" cy="30346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3,4%</a:t>
              </a:r>
            </a:p>
          </p:txBody>
        </p:sp>
        <p:sp>
          <p:nvSpPr>
            <p:cNvPr id="47" name="Овал 46"/>
            <p:cNvSpPr/>
            <p:nvPr/>
          </p:nvSpPr>
          <p:spPr>
            <a:xfrm>
              <a:off x="7858148" y="2643182"/>
              <a:ext cx="1214446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6,9%</a:t>
              </a:r>
            </a:p>
          </p:txBody>
        </p:sp>
        <p:sp>
          <p:nvSpPr>
            <p:cNvPr id="48" name="Овал 47"/>
            <p:cNvSpPr/>
            <p:nvPr/>
          </p:nvSpPr>
          <p:spPr>
            <a:xfrm>
              <a:off x="7858148" y="3000372"/>
              <a:ext cx="1214446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6,7%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7715272" y="3357562"/>
              <a:ext cx="1357322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12,0%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Овал 69"/>
            <p:cNvSpPr/>
            <p:nvPr/>
          </p:nvSpPr>
          <p:spPr>
            <a:xfrm>
              <a:off x="7643834" y="3714752"/>
              <a:ext cx="1357322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13,8%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7429520" y="4776798"/>
            <a:ext cx="1500198" cy="1733560"/>
            <a:chOff x="7429520" y="4776798"/>
            <a:chExt cx="1500198" cy="1733560"/>
          </a:xfrm>
        </p:grpSpPr>
        <p:sp>
          <p:nvSpPr>
            <p:cNvPr id="82" name="Овал 81"/>
            <p:cNvSpPr/>
            <p:nvPr/>
          </p:nvSpPr>
          <p:spPr>
            <a:xfrm>
              <a:off x="7500958" y="6215082"/>
              <a:ext cx="1357322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2,2%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Овал 76"/>
            <p:cNvSpPr/>
            <p:nvPr/>
          </p:nvSpPr>
          <p:spPr>
            <a:xfrm>
              <a:off x="7429520" y="4776798"/>
              <a:ext cx="1500198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</a:t>
              </a:r>
            </a:p>
          </p:txBody>
        </p:sp>
        <p:sp>
          <p:nvSpPr>
            <p:cNvPr id="78" name="Овал 77"/>
            <p:cNvSpPr/>
            <p:nvPr/>
          </p:nvSpPr>
          <p:spPr>
            <a:xfrm>
              <a:off x="7500958" y="5500702"/>
              <a:ext cx="1357322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1,9%</a:t>
              </a:r>
            </a:p>
          </p:txBody>
        </p:sp>
        <p:sp>
          <p:nvSpPr>
            <p:cNvPr id="79" name="Овал 78"/>
            <p:cNvSpPr/>
            <p:nvPr/>
          </p:nvSpPr>
          <p:spPr>
            <a:xfrm>
              <a:off x="7429520" y="5143512"/>
              <a:ext cx="1428760" cy="285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1,6%</a:t>
              </a:r>
            </a:p>
          </p:txBody>
        </p:sp>
        <p:sp>
          <p:nvSpPr>
            <p:cNvPr id="80" name="Овал 79"/>
            <p:cNvSpPr/>
            <p:nvPr/>
          </p:nvSpPr>
          <p:spPr>
            <a:xfrm>
              <a:off x="7572396" y="5857892"/>
              <a:ext cx="1357322" cy="29527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2,1%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85720" y="857232"/>
            <a:ext cx="878687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диспансеризации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пребывающих в стационарных учреждениях детей-сирот и детей, находящихся в трудной жизненной ситуации :</a:t>
            </a:r>
          </a:p>
        </p:txBody>
      </p:sp>
      <p:sp>
        <p:nvSpPr>
          <p:cNvPr id="85" name="Овал 84"/>
          <p:cNvSpPr/>
          <p:nvPr/>
        </p:nvSpPr>
        <p:spPr bwMode="auto">
          <a:xfrm>
            <a:off x="142844" y="1214422"/>
            <a:ext cx="2714635" cy="285752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максимальные :</a:t>
            </a:r>
          </a:p>
        </p:txBody>
      </p:sp>
      <p:sp>
        <p:nvSpPr>
          <p:cNvPr id="86" name="Овал 85"/>
          <p:cNvSpPr/>
          <p:nvPr/>
        </p:nvSpPr>
        <p:spPr bwMode="auto">
          <a:xfrm>
            <a:off x="6429397" y="1214422"/>
            <a:ext cx="2643197" cy="285742"/>
          </a:xfrm>
          <a:prstGeom prst="ellipse">
            <a:avLst/>
          </a:prstGeom>
          <a:solidFill>
            <a:srgbClr val="9999FF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 fontAlgn="base">
              <a:lnSpc>
                <a:spcPct val="110000"/>
              </a:lnSpc>
              <a:spcBef>
                <a:spcPct val="0"/>
              </a:spcBef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минимальные :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14282" y="3000372"/>
            <a:ext cx="8715436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диспансеризации детей-сирот и детей,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оставшихся без попечения родителей, в том числе усыновленных (удочеренных), принятых под опеку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попечительства), в приемную или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патронатную семью: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85720" y="3500438"/>
            <a:ext cx="2786082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Смоленская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85720" y="3786190"/>
            <a:ext cx="2643206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Хабаровский край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85720" y="4071942"/>
            <a:ext cx="2786082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Ростовская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85720" y="4643446"/>
            <a:ext cx="2857520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2786050" y="3500438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82,7%</a:t>
            </a:r>
          </a:p>
        </p:txBody>
      </p:sp>
      <p:sp>
        <p:nvSpPr>
          <p:cNvPr id="113" name="Овал 112"/>
          <p:cNvSpPr/>
          <p:nvPr/>
        </p:nvSpPr>
        <p:spPr>
          <a:xfrm>
            <a:off x="2786050" y="3786190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50,1%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2857488" y="4071942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49,4%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000628" y="3500438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Приморский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000628" y="4071942"/>
            <a:ext cx="2714644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Ярославская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000628" y="3786190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Еврейская автономный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000628" y="4357694"/>
            <a:ext cx="2928958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Чеченская Республика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928662" y="4929198"/>
            <a:ext cx="7715304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объемов по профилактическим осмотрам несовершеннолетних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214282" y="5357826"/>
            <a:ext cx="3107553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Нижегородская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214282" y="5643578"/>
            <a:ext cx="2948191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Псковская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214282" y="5929330"/>
            <a:ext cx="3107553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Ямало–Ненецкий автономный округ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214282" y="6215082"/>
            <a:ext cx="3426276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Мордовия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2928926" y="5643578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72,0%</a:t>
            </a:r>
          </a:p>
        </p:txBody>
      </p:sp>
      <p:sp>
        <p:nvSpPr>
          <p:cNvPr id="143" name="Овал 142"/>
          <p:cNvSpPr/>
          <p:nvPr/>
        </p:nvSpPr>
        <p:spPr>
          <a:xfrm>
            <a:off x="3214678" y="5929330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70,7%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3071802" y="6215082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51,6%</a:t>
            </a: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5000628" y="5429264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Карелия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5000628" y="5715016"/>
            <a:ext cx="2643206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 Ингушетия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5000628" y="6000768"/>
            <a:ext cx="2786082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Костромская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5000628" y="6286520"/>
            <a:ext cx="3071834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Забайкальский край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7429520" y="5429264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1,0%</a:t>
            </a:r>
          </a:p>
        </p:txBody>
      </p:sp>
      <p:sp>
        <p:nvSpPr>
          <p:cNvPr id="145" name="Овал 144"/>
          <p:cNvSpPr/>
          <p:nvPr/>
        </p:nvSpPr>
        <p:spPr>
          <a:xfrm>
            <a:off x="7429520" y="5715016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1,6%</a:t>
            </a:r>
          </a:p>
        </p:txBody>
      </p:sp>
      <p:sp>
        <p:nvSpPr>
          <p:cNvPr id="146" name="Овал 145"/>
          <p:cNvSpPr/>
          <p:nvPr/>
        </p:nvSpPr>
        <p:spPr>
          <a:xfrm>
            <a:off x="7429520" y="6000768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1,7%</a:t>
            </a:r>
          </a:p>
        </p:txBody>
      </p:sp>
      <p:sp>
        <p:nvSpPr>
          <p:cNvPr id="147" name="Овал 146"/>
          <p:cNvSpPr/>
          <p:nvPr/>
        </p:nvSpPr>
        <p:spPr>
          <a:xfrm>
            <a:off x="7429520" y="6286520"/>
            <a:ext cx="1285884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4,6%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3000364" y="5357826"/>
            <a:ext cx="1434255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128,5%</a:t>
            </a:r>
          </a:p>
        </p:txBody>
      </p:sp>
      <p:sp>
        <p:nvSpPr>
          <p:cNvPr id="73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13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72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" y="71414"/>
            <a:ext cx="935533" cy="714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Заголовок 1"/>
          <p:cNvSpPr txBox="1">
            <a:spLocks/>
          </p:cNvSpPr>
          <p:nvPr/>
        </p:nvSpPr>
        <p:spPr>
          <a:xfrm>
            <a:off x="714380" y="71414"/>
            <a:ext cx="8643966" cy="50009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Показатели по исполнению плана диспансеризации детей-сирот и медицинских осмотров несовершеннолетних в 2014 году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(по состоянию на 20 мая 2014 года)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1071538" y="714356"/>
            <a:ext cx="7858180" cy="1588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000100" y="142852"/>
            <a:ext cx="7929618" cy="1588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1" name="Группа 80"/>
          <p:cNvGrpSpPr/>
          <p:nvPr/>
        </p:nvGrpSpPr>
        <p:grpSpPr>
          <a:xfrm>
            <a:off x="142844" y="1500174"/>
            <a:ext cx="3286148" cy="1357322"/>
            <a:chOff x="142844" y="1500174"/>
            <a:chExt cx="3286148" cy="135732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42844" y="1500174"/>
              <a:ext cx="3214710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Тамбовская область 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42844" y="1785926"/>
              <a:ext cx="3049853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Смоленская область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42844" y="2071678"/>
              <a:ext cx="3214710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Ивановская область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44" y="2357430"/>
              <a:ext cx="3286148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Республика Дагестан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142844" y="2643182"/>
              <a:ext cx="3214710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4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Курганская область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000628" y="1571612"/>
            <a:ext cx="3071834" cy="1357322"/>
            <a:chOff x="5000628" y="1571612"/>
            <a:chExt cx="3071834" cy="1357322"/>
          </a:xfrm>
        </p:grpSpPr>
        <p:sp>
          <p:nvSpPr>
            <p:cNvPr id="98" name="Скругленный прямоугольник 97"/>
            <p:cNvSpPr/>
            <p:nvPr/>
          </p:nvSpPr>
          <p:spPr>
            <a:xfrm>
              <a:off x="5000628" y="1571612"/>
              <a:ext cx="2786082" cy="2143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Новгородская область 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5000628" y="1857364"/>
              <a:ext cx="2643206" cy="2143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Владимирская область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5000628" y="2143116"/>
              <a:ext cx="2786082" cy="2143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Архангельская область 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5000628" y="2428868"/>
              <a:ext cx="3071834" cy="2143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Вологодская область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000628" y="2714620"/>
              <a:ext cx="3071834" cy="2143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hlink"/>
                </a:buClr>
                <a:buSzPct val="90000"/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Республика Татарстан</a:t>
              </a:r>
              <a:endPara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85720" y="4357694"/>
            <a:ext cx="2786082" cy="214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Псковская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2928926" y="4357694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46,0%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3000364" y="4643446"/>
            <a:ext cx="128588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25400" algn="ctr">
              <a:spcAft>
                <a:spcPts val="613"/>
              </a:spcAft>
              <a:buClr>
                <a:schemeClr val="hlink"/>
              </a:buClr>
              <a:buSzPct val="90000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34,2%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000628" y="4643446"/>
            <a:ext cx="3107553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hlink"/>
              </a:buClr>
              <a:buSzPct val="90000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Архангельская область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7572396" y="3500438"/>
            <a:ext cx="1357322" cy="1357322"/>
            <a:chOff x="7572396" y="3500438"/>
            <a:chExt cx="1357322" cy="1357322"/>
          </a:xfrm>
        </p:grpSpPr>
        <p:sp>
          <p:nvSpPr>
            <p:cNvPr id="122" name="Овал 121"/>
            <p:cNvSpPr/>
            <p:nvPr/>
          </p:nvSpPr>
          <p:spPr>
            <a:xfrm>
              <a:off x="7643834" y="4071942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0,5%</a:t>
              </a:r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643834" y="3786190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</a:t>
              </a:r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643834" y="4357694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0,8%</a:t>
              </a:r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7572396" y="3500438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0,1%</a:t>
              </a:r>
            </a:p>
          </p:txBody>
        </p:sp>
        <p:sp>
          <p:nvSpPr>
            <p:cNvPr id="80" name="Овал 79"/>
            <p:cNvSpPr/>
            <p:nvPr/>
          </p:nvSpPr>
          <p:spPr>
            <a:xfrm>
              <a:off x="7643834" y="4643446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2,9%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3071802" y="1428736"/>
            <a:ext cx="1357322" cy="1357322"/>
            <a:chOff x="3071802" y="1428736"/>
            <a:chExt cx="1357322" cy="1357322"/>
          </a:xfrm>
        </p:grpSpPr>
        <p:sp>
          <p:nvSpPr>
            <p:cNvPr id="69" name="Овал 68"/>
            <p:cNvSpPr/>
            <p:nvPr/>
          </p:nvSpPr>
          <p:spPr>
            <a:xfrm>
              <a:off x="3143240" y="2571744"/>
              <a:ext cx="1285884" cy="2143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67,3%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088288" y="1428736"/>
              <a:ext cx="1340836" cy="2143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78,0%</a:t>
              </a:r>
            </a:p>
          </p:txBody>
        </p:sp>
        <p:sp>
          <p:nvSpPr>
            <p:cNvPr id="89" name="Овал 88"/>
            <p:cNvSpPr/>
            <p:nvPr/>
          </p:nvSpPr>
          <p:spPr>
            <a:xfrm>
              <a:off x="3071802" y="1714488"/>
              <a:ext cx="1285884" cy="2143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75,6%</a:t>
              </a:r>
            </a:p>
          </p:txBody>
        </p:sp>
        <p:sp>
          <p:nvSpPr>
            <p:cNvPr id="90" name="Овал 89"/>
            <p:cNvSpPr/>
            <p:nvPr/>
          </p:nvSpPr>
          <p:spPr>
            <a:xfrm>
              <a:off x="3143240" y="2000240"/>
              <a:ext cx="1285884" cy="2143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71,3%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Овал 90"/>
            <p:cNvSpPr/>
            <p:nvPr/>
          </p:nvSpPr>
          <p:spPr>
            <a:xfrm>
              <a:off x="3143240" y="2285992"/>
              <a:ext cx="1285884" cy="2143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68,0%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429520" y="1571612"/>
            <a:ext cx="1571636" cy="1357322"/>
            <a:chOff x="7429520" y="1571612"/>
            <a:chExt cx="1571636" cy="1357322"/>
          </a:xfrm>
        </p:grpSpPr>
        <p:sp>
          <p:nvSpPr>
            <p:cNvPr id="71" name="Овал 70"/>
            <p:cNvSpPr/>
            <p:nvPr/>
          </p:nvSpPr>
          <p:spPr>
            <a:xfrm>
              <a:off x="7715272" y="2714620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8,1%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7429520" y="1571612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3,6%</a:t>
              </a:r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7500958" y="1857364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4,0%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7643834" y="2143116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4,5%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643834" y="2428868"/>
              <a:ext cx="128588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indent="-25400" algn="ctr">
                <a:spcAft>
                  <a:spcPts val="613"/>
                </a:spcAft>
                <a:buClr>
                  <a:schemeClr val="hlink"/>
                </a:buClr>
                <a:buSzPct val="90000"/>
                <a:defRPr/>
              </a:pPr>
              <a:r>
                <a:rPr lang="ru-RU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5,6%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14"/>
            <a:ext cx="1106909" cy="6429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1643042" y="642918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1571604" y="142852"/>
            <a:ext cx="7429552" cy="42862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Субъекты Российской Федерации,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медицинские организации в которых не предъявили реестры счетов для оплаты (по состоянию на 20 мая 2014 года)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" name="Номер слайда 3"/>
          <p:cNvSpPr txBox="1">
            <a:spLocks/>
          </p:cNvSpPr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14</a:t>
            </a:r>
            <a:r>
              <a:rPr lang="en-US" sz="1400" b="1" dirty="0" smtClean="0">
                <a:solidFill>
                  <a:schemeClr val="bg1"/>
                </a:solidFill>
              </a:rPr>
              <a:t>-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214282" y="4643446"/>
            <a:ext cx="2786082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Предварительные медицинские осмотры несовершеннолетних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42844" y="714356"/>
            <a:ext cx="9001156" cy="5929354"/>
            <a:chOff x="142844" y="928670"/>
            <a:chExt cx="9001156" cy="5786478"/>
          </a:xfrm>
        </p:grpSpPr>
        <p:sp>
          <p:nvSpPr>
            <p:cNvPr id="154" name="Скругленный прямоугольник 153"/>
            <p:cNvSpPr/>
            <p:nvPr/>
          </p:nvSpPr>
          <p:spPr>
            <a:xfrm>
              <a:off x="142844" y="3286124"/>
              <a:ext cx="2928958" cy="128588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Диспансеризация детей-сирот и детей, оставшихся без попечения родителей, в том числе усыновленных (удочеренных), принятых под опеку (попечительства), в приемную или патронатную семью</a:t>
              </a: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142844" y="1000108"/>
              <a:ext cx="2714644" cy="5000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Диспансеризация определенных групп взрослого населения</a:t>
              </a:r>
            </a:p>
          </p:txBody>
        </p:sp>
        <p:sp>
          <p:nvSpPr>
            <p:cNvPr id="159" name="Скругленный прямоугольник 158"/>
            <p:cNvSpPr/>
            <p:nvPr/>
          </p:nvSpPr>
          <p:spPr>
            <a:xfrm>
              <a:off x="142844" y="1571612"/>
              <a:ext cx="2786082" cy="71438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Медицинские осмотры определенных групп взрослого населения</a:t>
              </a:r>
            </a:p>
          </p:txBody>
        </p:sp>
        <p:sp>
          <p:nvSpPr>
            <p:cNvPr id="160" name="Скругленный прямоугольник 159"/>
            <p:cNvSpPr/>
            <p:nvPr/>
          </p:nvSpPr>
          <p:spPr>
            <a:xfrm>
              <a:off x="142844" y="2357430"/>
              <a:ext cx="2928958" cy="85725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Диспансеризация пребывающих в стационарных учреждениях детей-сирот и детей, находящихся в трудной жизненной ситуации</a:t>
              </a:r>
            </a:p>
          </p:txBody>
        </p:sp>
        <p:graphicFrame>
          <p:nvGraphicFramePr>
            <p:cNvPr id="33" name="Схема 32"/>
            <p:cNvGraphicFramePr/>
            <p:nvPr/>
          </p:nvGraphicFramePr>
          <p:xfrm>
            <a:off x="3143240" y="928670"/>
            <a:ext cx="5857916" cy="35004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34" name="Схема 33"/>
            <p:cNvGraphicFramePr/>
            <p:nvPr/>
          </p:nvGraphicFramePr>
          <p:xfrm>
            <a:off x="3143240" y="4357694"/>
            <a:ext cx="6000760" cy="235745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35" name="Скругленный прямоугольник 34"/>
          <p:cNvSpPr/>
          <p:nvPr/>
        </p:nvSpPr>
        <p:spPr>
          <a:xfrm>
            <a:off x="214282" y="5286388"/>
            <a:ext cx="2786082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несовершеннолетних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4282" y="6000768"/>
            <a:ext cx="2786082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Профилактические медицинские осмотры несовершеннолетних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8"/>
          <p:cNvSpPr>
            <a:spLocks/>
          </p:cNvSpPr>
          <p:nvPr/>
        </p:nvSpPr>
        <p:spPr bwMode="gray">
          <a:xfrm flipH="1">
            <a:off x="214282" y="1000108"/>
            <a:ext cx="3786214" cy="2214578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sz="2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gray">
          <a:xfrm>
            <a:off x="4857752" y="928670"/>
            <a:ext cx="4214842" cy="2214578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70000"/>
              </a:lnSpc>
            </a:pPr>
            <a:r>
              <a:rPr lang="ru-RU" sz="2400" b="1" dirty="0">
                <a:solidFill>
                  <a:srgbClr val="FFFFFF"/>
                </a:solidFill>
                <a:latin typeface="Calibri" pitchFamily="34" charset="0"/>
              </a:rPr>
              <a:t>  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отсутствие в первичной документации: информированного добровольного согласия застрахованного лица на медицинское вмешательство или отказа застрахованного лица от медицинского вмешательства и (или) письменного согласия на лечение, в установленных законодательством Российской Федерации случаях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gray">
          <a:xfrm>
            <a:off x="214282" y="3571876"/>
            <a:ext cx="4071966" cy="2571768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непредставление первичной 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документации, подтверждающей факт оказания застрахованному лицу медицинской помощи в медицинской организации без объективных причин; </a:t>
            </a:r>
          </a:p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несоответствие данных первичной медицинской документации данным реестра счетов, в том числе включение в счет на оплату медицинской помощи и реестр счетов посещений, не подтвержденных первичной медицинской документацией</a:t>
            </a:r>
          </a:p>
          <a:p>
            <a:pPr algn="ctr">
              <a:lnSpc>
                <a:spcPts val="1300"/>
              </a:lnSpc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00"/>
              </a:lnSpc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invGray">
          <a:xfrm flipH="1">
            <a:off x="4786314" y="3429000"/>
            <a:ext cx="4143404" cy="2643206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285720" y="1113052"/>
            <a:ext cx="3500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дефекты оформления первичной медицинской документации, препятствующие проведению экспертизы качества медицинской помощи (невозможность оценить динамику состояния здоровья застрахованного лица, объем, характер и условия предоставления медицинской помощи)</a:t>
            </a:r>
            <a:endParaRPr lang="ru-RU" sz="1400" dirty="0"/>
          </a:p>
        </p:txBody>
      </p:sp>
      <p:sp>
        <p:nvSpPr>
          <p:cNvPr id="19478" name="Text Box 24"/>
          <p:cNvSpPr txBox="1">
            <a:spLocks noChangeArrowheads="1"/>
          </p:cNvSpPr>
          <p:nvPr/>
        </p:nvSpPr>
        <p:spPr bwMode="auto">
          <a:xfrm>
            <a:off x="5072066" y="3571876"/>
            <a:ext cx="371477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невыполнение, несвоевременное или ненадлежащее выполнение необходимых пациенту диагностических и (или) лечебных мероприятий, оперативных вмешательств в соответствии с порядком оказания медицинской помощи и (или) стандартами медицинской Помощи: не повлиявшее на состояние здоровья застрахованного лица;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дублирование случаев оказания медицинской помощи в одном реестре</a:t>
            </a:r>
            <a:endParaRPr lang="ru-RU" sz="1400" dirty="0" smtClean="0"/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1106909" cy="753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571604" y="142852"/>
            <a:ext cx="7429552" cy="71438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Контрольные мероприятия по профилактическим направлениям  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(за первый квартал 2014 года)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43042" y="85723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71604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428992" y="2571744"/>
            <a:ext cx="1928826" cy="13573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дефекты/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омер слайда 3"/>
          <p:cNvSpPr txBox="1">
            <a:spLocks/>
          </p:cNvSpPr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15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8259"/>
            <a:ext cx="9144000" cy="22974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16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500166" y="251449"/>
            <a:ext cx="7643834" cy="11173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Мобильные медицинские комплексы в рамках проведения профилактических мероприятий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0" y="197241"/>
            <a:ext cx="1224136" cy="1235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857356" y="1357298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63688" y="2337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714488"/>
            <a:ext cx="3207271" cy="213776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1499708"/>
            <a:ext cx="3214710" cy="21501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526" t="7655"/>
          <a:stretch>
            <a:fillRect/>
          </a:stretch>
        </p:blipFill>
        <p:spPr bwMode="auto">
          <a:xfrm>
            <a:off x="142844" y="1928802"/>
            <a:ext cx="2664296" cy="194293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8" name="TextBox 17"/>
          <p:cNvSpPr txBox="1"/>
          <p:nvPr/>
        </p:nvSpPr>
        <p:spPr>
          <a:xfrm rot="20967912">
            <a:off x="142844" y="3786190"/>
            <a:ext cx="28575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cs typeface="Arial" pitchFamily="34" charset="0"/>
              </a:rPr>
              <a:t>Лечебно-диагностические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509991">
            <a:off x="5857884" y="3820552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cs typeface="Arial" pitchFamily="34" charset="0"/>
              </a:rPr>
              <a:t>Рентгенодиагностические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зависимости от назначения мобильные медицинские комплексы оснащены: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- рентгенодиагностическим оборудованием: флюорографами, маммографами, рентгеновскими аппаратами; 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- рабочими местами для врачей-специалистов (терапевта, хирурга, гинеколога, проктолога, уролога, офтальмолога, ЛОР – врача) с соответствующим профилю оказания медицинской помощи оснащением медицинским оборудованием и лабораторией.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142844" y="5786454"/>
            <a:ext cx="1714512" cy="428628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 2014 году</a:t>
            </a:r>
          </a:p>
        </p:txBody>
      </p:sp>
      <p:sp>
        <p:nvSpPr>
          <p:cNvPr id="24" name="Нашивка 23"/>
          <p:cNvSpPr/>
          <p:nvPr/>
        </p:nvSpPr>
        <p:spPr>
          <a:xfrm>
            <a:off x="2357422" y="5715016"/>
            <a:ext cx="3143272" cy="57150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47 субъектов Российской Федерации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5786446" y="5715016"/>
            <a:ext cx="3286148" cy="57150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1 375 мобильных бригад</a:t>
            </a:r>
          </a:p>
        </p:txBody>
      </p:sp>
      <p:sp>
        <p:nvSpPr>
          <p:cNvPr id="29" name="Блок-схема: знак завершения 28"/>
          <p:cNvSpPr/>
          <p:nvPr/>
        </p:nvSpPr>
        <p:spPr>
          <a:xfrm>
            <a:off x="1928794" y="6000768"/>
            <a:ext cx="357190" cy="71438"/>
          </a:xfrm>
          <a:prstGeom prst="flowChartTermina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30" name="Блок-схема: знак завершения 29"/>
          <p:cNvSpPr/>
          <p:nvPr/>
        </p:nvSpPr>
        <p:spPr>
          <a:xfrm>
            <a:off x="214282" y="6357958"/>
            <a:ext cx="8572560" cy="214314"/>
          </a:xfrm>
          <a:prstGeom prst="flowChartTermina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активно привлекаются к проведению профилактических мероприятий </a:t>
            </a:r>
          </a:p>
        </p:txBody>
      </p:sp>
      <p:sp>
        <p:nvSpPr>
          <p:cNvPr id="31" name="Блок-схема: знак завершения 30"/>
          <p:cNvSpPr/>
          <p:nvPr/>
        </p:nvSpPr>
        <p:spPr>
          <a:xfrm>
            <a:off x="5572132" y="6000768"/>
            <a:ext cx="357190" cy="71438"/>
          </a:xfrm>
          <a:prstGeom prst="flowChartTermina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2071678"/>
            <a:ext cx="8352928" cy="2160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93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7143800" cy="11255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– приоритет здравоохранения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84313"/>
            <a:ext cx="8572560" cy="1158869"/>
          </a:xfrm>
        </p:spPr>
        <p:txBody>
          <a:bodyPr>
            <a:normAutofit lnSpcReduction="10000"/>
          </a:bodyPr>
          <a:lstStyle/>
          <a:p>
            <a:pPr marL="0" indent="361950" algn="ctr" fontAlgn="base">
              <a:lnSpc>
                <a:spcPct val="110000"/>
              </a:lnSpc>
              <a:spcAft>
                <a:spcPct val="0"/>
              </a:spcAft>
              <a:buNone/>
            </a:pPr>
            <a:r>
              <a:rPr lang="ru-RU" altLang="ja-JP" sz="2200" b="1" dirty="0" smtClean="0">
                <a:solidFill>
                  <a:srgbClr val="002060"/>
                </a:solidFill>
                <a:cs typeface="Calibri" pitchFamily="34" charset="0"/>
              </a:rPr>
              <a:t>Первичная медико-санитарная помощь является основой системы оказания медицинской помощи и включает в себя мероприятия по профилактике </a:t>
            </a:r>
          </a:p>
          <a:p>
            <a:pPr>
              <a:lnSpc>
                <a:spcPct val="80000"/>
              </a:lnSpc>
            </a:pPr>
            <a:endParaRPr lang="ru-RU" sz="2400" b="1" dirty="0"/>
          </a:p>
        </p:txBody>
      </p:sp>
      <p:pic>
        <p:nvPicPr>
          <p:cNvPr id="11274" name="Picture 10" descr="Картинка 5 из 1554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256"/>
            <a:ext cx="2428892" cy="2228854"/>
          </a:xfrm>
          <a:prstGeom prst="rect">
            <a:avLst/>
          </a:prstGeom>
          <a:ln w="76200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1280" name="Picture 16" descr="Хотят ли выпускники РязГМУ работать в сельских районах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571744"/>
            <a:ext cx="2962266" cy="2106615"/>
          </a:xfrm>
          <a:prstGeom prst="rect">
            <a:avLst/>
          </a:prstGeom>
          <a:ln w="76200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42844" y="0"/>
            <a:ext cx="1368721" cy="1381163"/>
          </a:xfrm>
          <a:prstGeom prst="rect">
            <a:avLst/>
          </a:prstGeom>
          <a:noFill/>
          <a:ex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692275" y="188913"/>
            <a:ext cx="7127875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43042" y="1285860"/>
            <a:ext cx="712946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Documents and Settings\yumelnikova\Мои документы\Мои рисунки\д.р.г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643182"/>
            <a:ext cx="2357454" cy="1428760"/>
          </a:xfrm>
          <a:prstGeom prst="rect">
            <a:avLst/>
          </a:prstGeom>
          <a:ln w="57150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2052" name="Picture 4" descr="C:\Documents and Settings\yumelnikova\Мои документы\Мои рисунки\дис. дет. сирот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643182"/>
            <a:ext cx="2500330" cy="2071702"/>
          </a:xfrm>
          <a:prstGeom prst="rect">
            <a:avLst/>
          </a:prstGeom>
          <a:ln w="57150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57158" y="5072074"/>
            <a:ext cx="2643206" cy="1285884"/>
          </a:xfrm>
          <a:prstGeom prst="horizontalScroll">
            <a:avLst>
              <a:gd name="adj" fmla="val 12500"/>
            </a:avLst>
          </a:prstGeom>
          <a:noFill/>
          <a:ln w="127000">
            <a:solidFill>
              <a:srgbClr val="00B0F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endParaRPr lang="ru-RU" altLang="ja-JP" sz="1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r>
              <a:rPr lang="ru-RU" altLang="ja-JP" sz="2000" b="1" dirty="0" smtClean="0">
                <a:solidFill>
                  <a:srgbClr val="002060"/>
                </a:solidFill>
                <a:cs typeface="Calibri" pitchFamily="34" charset="0"/>
              </a:rPr>
              <a:t>От 0 месяцев</a:t>
            </a:r>
          </a:p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endParaRPr lang="ru-RU" altLang="ja-JP" sz="1500" b="1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6215074" y="5000636"/>
            <a:ext cx="2643206" cy="1285884"/>
          </a:xfrm>
          <a:prstGeom prst="horizontalScroll">
            <a:avLst>
              <a:gd name="adj" fmla="val 12500"/>
            </a:avLst>
          </a:prstGeom>
          <a:noFill/>
          <a:ln w="127000">
            <a:solidFill>
              <a:srgbClr val="00B0F0"/>
            </a:solidFill>
            <a:round/>
            <a:headEnd/>
            <a:tailEnd type="triangl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endParaRPr lang="ru-RU" altLang="ja-JP" sz="1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r>
              <a:rPr lang="ru-RU" altLang="ja-JP" sz="2000" b="1" dirty="0" smtClean="0">
                <a:solidFill>
                  <a:srgbClr val="002060"/>
                </a:solidFill>
                <a:cs typeface="Calibri" pitchFamily="34" charset="0"/>
              </a:rPr>
              <a:t>До 99 лет</a:t>
            </a:r>
          </a:p>
          <a:p>
            <a:pPr indent="85725" algn="ctr" fontAlgn="ctr">
              <a:lnSpc>
                <a:spcPts val="1715"/>
              </a:lnSpc>
              <a:spcBef>
                <a:spcPct val="0"/>
              </a:spcBef>
              <a:defRPr/>
            </a:pPr>
            <a:endParaRPr lang="ru-RU" altLang="ja-JP" sz="1400" b="1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15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7643834" cy="857256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 - правовые акты, устанавливающие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обеспечение диспансеризации отдельных категорий граждан, а также медицинских осмотров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621"/>
            <a:ext cx="1368721" cy="1110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714480" y="1285860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91680" y="188640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09184" y="6592267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bg1"/>
                </a:solidFill>
              </a:rPr>
              <a:pPr/>
              <a:t>3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5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10188624" y="1519956"/>
            <a:ext cx="1950720" cy="1706880"/>
          </a:xfrm>
          <a:custGeom>
            <a:avLst/>
            <a:gdLst>
              <a:gd name="connsiteX0" fmla="*/ 0 w 1950720"/>
              <a:gd name="connsiteY0" fmla="*/ 0 h 1706880"/>
              <a:gd name="connsiteX1" fmla="*/ 1950720 w 1950720"/>
              <a:gd name="connsiteY1" fmla="*/ 0 h 1706880"/>
              <a:gd name="connsiteX2" fmla="*/ 1950720 w 1950720"/>
              <a:gd name="connsiteY2" fmla="*/ 1706880 h 1706880"/>
              <a:gd name="connsiteX3" fmla="*/ 0 w 1950720"/>
              <a:gd name="connsiteY3" fmla="*/ 1706880 h 1706880"/>
              <a:gd name="connsiteX4" fmla="*/ 0 w 1950720"/>
              <a:gd name="connsiteY4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706880">
                <a:moveTo>
                  <a:pt x="0" y="0"/>
                </a:moveTo>
                <a:lnTo>
                  <a:pt x="1950720" y="0"/>
                </a:lnTo>
                <a:lnTo>
                  <a:pt x="1950720" y="1706880"/>
                </a:lnTo>
                <a:lnTo>
                  <a:pt x="0" y="17068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368" tIns="277368" rIns="277368" bIns="277368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900" kern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2357431"/>
            <a:ext cx="3786214" cy="382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Разделом 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Программы</a:t>
            </a:r>
            <a:endParaRPr lang="ru-RU" sz="1600" b="1" kern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1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III. Перечень заболеваний и состояний, оказание медицинской помощи при которых осуществляется бесплатно, и категории граждан, оказание медицинской помощи  которым осуществляется бесплатно</a:t>
            </a:r>
          </a:p>
          <a:p>
            <a:pPr algn="ctr"/>
            <a:r>
              <a:rPr lang="ru-RU" sz="1600" b="1" kern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установлено - Гражданам проводится </a:t>
            </a:r>
          </a:p>
          <a:p>
            <a:pPr algn="ctr"/>
            <a:r>
              <a:rPr lang="ru-RU" sz="11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диспансеризация и профилактические медицинские осмотры в соответствии с порядками, утверждаемыми Министерством здравоохранения Российской Федерации, включая взрослое население в возрасте 18 лет и старше, в том числе работающих и неработающих граждан, обучающихся в образовательных организациях по очной форме, пребывающих в стационарных учреждениях детей-сирот и детей, находящихся в трудной жизненной ситуации, детей-сирот и детей, оставшихся без попечения родителей, в том числе усыновленных (удочеренных), принятых под опеку (попечительство), в приемную или патронатную семью, и другие категории.</a:t>
            </a:r>
          </a:p>
          <a:p>
            <a:pPr algn="ctr"/>
            <a:endParaRPr lang="ru-RU" sz="1200" b="1" kern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2357430"/>
            <a:ext cx="3702047" cy="37862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1428736"/>
            <a:ext cx="8715436" cy="8572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1442853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Программа государственных гарантий бесплатного оказания гражданам медицинской помощи на 2014 год и на плановый период 2015 и 2016 годов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, 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утвержденная постановлением Правительства Российской Федерации от 18 октября 2013 г. № 932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71406" y="2714620"/>
            <a:ext cx="2571768" cy="285752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2702194"/>
            <a:ext cx="25717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Разделом 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Программы</a:t>
            </a:r>
            <a:endParaRPr lang="ru-RU" sz="1600" b="1" kern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1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II. Виды, условия и формы оказания медицинской помощи </a:t>
            </a:r>
            <a:r>
              <a:rPr lang="ru-RU" sz="1600" b="1" kern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установлено,</a:t>
            </a:r>
            <a:r>
              <a:rPr lang="ru-RU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первичная медико-санитарная помощь является основой системы оказания медицинской помощи и включает в себя, </a:t>
            </a:r>
          </a:p>
          <a:p>
            <a:pPr algn="ctr"/>
            <a:r>
              <a:rPr lang="ru-RU" sz="12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в том числе мероприятия </a:t>
            </a:r>
          </a:p>
          <a:p>
            <a:pPr algn="ctr"/>
            <a:r>
              <a:rPr lang="ru-RU" sz="12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 профилактике</a:t>
            </a:r>
          </a:p>
          <a:p>
            <a:pPr algn="just"/>
            <a:endParaRPr lang="ru-RU" sz="1600" b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24" name="Блок-схема: документ 23"/>
          <p:cNvSpPr/>
          <p:nvPr/>
        </p:nvSpPr>
        <p:spPr>
          <a:xfrm>
            <a:off x="6572264" y="2571744"/>
            <a:ext cx="2428892" cy="35719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72264" y="2615057"/>
            <a:ext cx="2428892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Разделом 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Программы</a:t>
            </a:r>
            <a:endParaRPr lang="ru-RU" sz="1600" b="1" kern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IV. </a:t>
            </a:r>
            <a:r>
              <a:rPr lang="ru-RU" sz="1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Финансовое обеспечение Программы </a:t>
            </a:r>
            <a:r>
              <a:rPr lang="ru-RU" sz="1600" b="1" kern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установлено,</a:t>
            </a:r>
            <a:r>
              <a:rPr lang="ru-RU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за счет средств обязательного медицинского страхования в рамках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базовой программы обязательного медицинского страхования осуществляется финансовое обеспечение мероприятий по диспансеризации и профилактическим медицинским осмотрам отдельных категорий граждан</a:t>
            </a:r>
          </a:p>
          <a:p>
            <a:pPr algn="just"/>
            <a:endParaRPr lang="ru-RU" sz="1600" b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6215082"/>
            <a:ext cx="8858312" cy="2857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16228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Порядки проведения профилактических мероприятий установлены приказами Минздрава России</a:t>
            </a:r>
            <a:endParaRPr lang="ru-RU" sz="1400" b="1" kern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7344816" cy="81146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Объемы диспансеризации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"/>
            <a:ext cx="1368721" cy="1071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691680" y="188640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09184" y="6592267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bg1"/>
                </a:solidFill>
              </a:rPr>
              <a:pPr/>
              <a:t>4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5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3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10188624" y="1519956"/>
            <a:ext cx="1950720" cy="1706880"/>
          </a:xfrm>
          <a:custGeom>
            <a:avLst/>
            <a:gdLst>
              <a:gd name="connsiteX0" fmla="*/ 0 w 1950720"/>
              <a:gd name="connsiteY0" fmla="*/ 0 h 1706880"/>
              <a:gd name="connsiteX1" fmla="*/ 1950720 w 1950720"/>
              <a:gd name="connsiteY1" fmla="*/ 0 h 1706880"/>
              <a:gd name="connsiteX2" fmla="*/ 1950720 w 1950720"/>
              <a:gd name="connsiteY2" fmla="*/ 1706880 h 1706880"/>
              <a:gd name="connsiteX3" fmla="*/ 0 w 1950720"/>
              <a:gd name="connsiteY3" fmla="*/ 1706880 h 1706880"/>
              <a:gd name="connsiteX4" fmla="*/ 0 w 1950720"/>
              <a:gd name="connsiteY4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706880">
                <a:moveTo>
                  <a:pt x="0" y="0"/>
                </a:moveTo>
                <a:lnTo>
                  <a:pt x="1950720" y="0"/>
                </a:lnTo>
                <a:lnTo>
                  <a:pt x="1950720" y="1706880"/>
                </a:lnTo>
                <a:lnTo>
                  <a:pt x="0" y="17068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368" tIns="277368" rIns="277368" bIns="277368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900" kern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14480" y="1000108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42844" y="1142984"/>
            <a:ext cx="8786874" cy="1571636"/>
          </a:xfrm>
          <a:prstGeom prst="roundRect">
            <a:avLst>
              <a:gd name="adj" fmla="val 1129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D7CC1"/>
            </a:solidFill>
            <a:headEnd/>
            <a:tailEnd/>
          </a:ln>
          <a:effectLst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2013 – 2016 годы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dirty="0" smtClean="0">
                <a:solidFill>
                  <a:srgbClr val="002060"/>
                </a:solidFill>
                <a:cs typeface="Calibri" pitchFamily="34" charset="0"/>
              </a:rPr>
              <a:t> </a:t>
            </a:r>
            <a:r>
              <a:rPr lang="ru-RU" altLang="ja-JP" b="1" dirty="0" smtClean="0">
                <a:solidFill>
                  <a:srgbClr val="002060"/>
                </a:solidFill>
                <a:cs typeface="Calibri" pitchFamily="34" charset="0"/>
              </a:rPr>
              <a:t>средний норматив объема медицинской помощи на 1 – го застрахованного и норматив финансовых затрат в амбулаторных условиях, оказываемой  с профилактической целью,  в рамках базовой программы обязательного медицинского страхования </a:t>
            </a:r>
            <a:endParaRPr lang="ru-RU" altLang="ja-JP" b="1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5984" y="4500570"/>
            <a:ext cx="2428892" cy="1143009"/>
          </a:xfrm>
          <a:prstGeom prst="roundRect">
            <a:avLst/>
          </a:prstGeom>
          <a:solidFill>
            <a:srgbClr val="4BB2C0"/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2,27 посещения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на 1-го застрахованного</a:t>
            </a:r>
          </a:p>
          <a:p>
            <a:pPr algn="ctr"/>
            <a:endParaRPr lang="ru-RU" sz="2000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3438" y="3857628"/>
            <a:ext cx="2143140" cy="1143008"/>
          </a:xfrm>
          <a:prstGeom prst="roundRect">
            <a:avLst/>
          </a:prstGeom>
          <a:solidFill>
            <a:srgbClr val="4BB2C0"/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chemeClr val="bg1"/>
                </a:solidFill>
                <a:cs typeface="Calibri" pitchFamily="34" charset="0"/>
              </a:rPr>
              <a:t>2,35 посещения</a:t>
            </a:r>
            <a:br>
              <a:rPr lang="ru-RU" altLang="ja-JP" sz="20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sz="2000" b="1" dirty="0" smtClean="0"/>
              <a:t>на 1-го застрахованного</a:t>
            </a:r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57356" y="4000504"/>
            <a:ext cx="1369862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en-US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2014 год</a:t>
            </a: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  <a:endParaRPr lang="ru-RU" altLang="ja-JP" sz="20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5429264"/>
            <a:ext cx="171451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318,4 рублей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14810" y="3500438"/>
            <a:ext cx="1298424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en-US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2015 год</a:t>
            </a: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  <a:endParaRPr lang="ru-RU" altLang="ja-JP" sz="20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43570" y="4929198"/>
            <a:ext cx="1571636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351 рубль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15140" y="3214686"/>
            <a:ext cx="2143140" cy="1143008"/>
          </a:xfrm>
          <a:prstGeom prst="roundRect">
            <a:avLst/>
          </a:prstGeom>
          <a:solidFill>
            <a:srgbClr val="4BB2C0"/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chemeClr val="bg1"/>
                </a:solidFill>
                <a:cs typeface="Calibri" pitchFamily="34" charset="0"/>
              </a:rPr>
              <a:t>2,38 посещения</a:t>
            </a:r>
            <a:br>
              <a:rPr lang="ru-RU" altLang="ja-JP" sz="20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sz="2000" b="1" dirty="0" smtClean="0"/>
              <a:t>на 1-го застрахованного</a:t>
            </a:r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29520" y="4214818"/>
            <a:ext cx="1714480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355,5 рублей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86710" y="2857496"/>
            <a:ext cx="121444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en-US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2016 год</a:t>
            </a: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  <a:endParaRPr lang="ru-RU" altLang="ja-JP" sz="20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5143512"/>
            <a:ext cx="2428892" cy="1143009"/>
          </a:xfrm>
          <a:prstGeom prst="roundRect">
            <a:avLst/>
          </a:prstGeom>
          <a:solidFill>
            <a:srgbClr val="4BB2C0"/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2,04 посещения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на 1-го застрахованного</a:t>
            </a:r>
          </a:p>
          <a:p>
            <a:pPr algn="ctr"/>
            <a:endParaRPr lang="ru-RU" sz="2000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7" name="Выгнутая вверх стрелка 26"/>
          <p:cNvSpPr/>
          <p:nvPr/>
        </p:nvSpPr>
        <p:spPr>
          <a:xfrm rot="20713924">
            <a:off x="2723973" y="2862240"/>
            <a:ext cx="1831667" cy="871327"/>
          </a:xfrm>
          <a:prstGeom prst="curvedDownArrow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4282" y="4643446"/>
            <a:ext cx="1369862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en-US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2013 год</a:t>
            </a: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altLang="ja-JP" sz="2000" b="1" dirty="0" smtClean="0">
                <a:solidFill>
                  <a:srgbClr val="C00000"/>
                </a:solidFill>
                <a:cs typeface="Calibri" pitchFamily="34" charset="0"/>
              </a:rPr>
              <a:t> </a:t>
            </a:r>
            <a:endParaRPr lang="ru-RU" altLang="ja-JP" sz="20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728" y="6072206"/>
            <a:ext cx="171451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endParaRPr lang="ru-RU" altLang="ja-JP" sz="20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266,3 рублей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Выгнутая вверх стрелка 30"/>
          <p:cNvSpPr/>
          <p:nvPr/>
        </p:nvSpPr>
        <p:spPr>
          <a:xfrm rot="20263500">
            <a:off x="525392" y="3386448"/>
            <a:ext cx="1831667" cy="871327"/>
          </a:xfrm>
          <a:prstGeom prst="curvedDownArrow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Выгнутая вверх стрелка 31"/>
          <p:cNvSpPr/>
          <p:nvPr/>
        </p:nvSpPr>
        <p:spPr>
          <a:xfrm rot="20713924">
            <a:off x="5652931" y="2647926"/>
            <a:ext cx="1831667" cy="871327"/>
          </a:xfrm>
          <a:prstGeom prst="curvedDownArrow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1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715272" cy="857256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оплаты профилактических мероприятий, оказывающихся в рамках первичной медико-санитарной помощи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621"/>
            <a:ext cx="1368721" cy="96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643042" y="1071546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43042" y="357166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09184" y="6592267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bg1"/>
                </a:solidFill>
              </a:rPr>
              <a:pPr/>
              <a:t>5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5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4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10188624" y="1519956"/>
            <a:ext cx="1950720" cy="1706880"/>
          </a:xfrm>
          <a:custGeom>
            <a:avLst/>
            <a:gdLst>
              <a:gd name="connsiteX0" fmla="*/ 0 w 1950720"/>
              <a:gd name="connsiteY0" fmla="*/ 0 h 1706880"/>
              <a:gd name="connsiteX1" fmla="*/ 1950720 w 1950720"/>
              <a:gd name="connsiteY1" fmla="*/ 0 h 1706880"/>
              <a:gd name="connsiteX2" fmla="*/ 1950720 w 1950720"/>
              <a:gd name="connsiteY2" fmla="*/ 1706880 h 1706880"/>
              <a:gd name="connsiteX3" fmla="*/ 0 w 1950720"/>
              <a:gd name="connsiteY3" fmla="*/ 1706880 h 1706880"/>
              <a:gd name="connsiteX4" fmla="*/ 0 w 1950720"/>
              <a:gd name="connsiteY4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706880">
                <a:moveTo>
                  <a:pt x="0" y="0"/>
                </a:moveTo>
                <a:lnTo>
                  <a:pt x="1950720" y="0"/>
                </a:lnTo>
                <a:lnTo>
                  <a:pt x="1950720" y="1706880"/>
                </a:lnTo>
                <a:lnTo>
                  <a:pt x="0" y="17068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368" tIns="277368" rIns="277368" bIns="277368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900" kern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5720" y="1142984"/>
            <a:ext cx="8643998" cy="928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Программа государственных гарантий бесплатного оказания гражданам медицинской помощи на 2014 год и на плановый период 2015 и 2016 годов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,  утвержденная постановлением Правительства Российской Федерации от 18 октября 2013 г. № 932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20" y="2357430"/>
            <a:ext cx="8643998" cy="928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VI. Средние нормативы финансовых затрат на единицу объема медицинской помощи, средние </a:t>
            </a:r>
            <a:r>
              <a:rPr lang="ru-RU" sz="1600" b="1" kern="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подушевые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нормативы финансирования, способы оплаты медицинской помощи, порядок формирования и структура тарифов на оплату медицинской помощи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2971792" y="2000240"/>
            <a:ext cx="2857520" cy="571503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Разделом</a:t>
            </a:r>
          </a:p>
          <a:p>
            <a:pPr algn="ctr"/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программы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3571876"/>
            <a:ext cx="8786874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оплата медицинской помощи, оказанной в амбулаторных условиях осуществляется: </a:t>
            </a:r>
          </a:p>
          <a:p>
            <a:pPr algn="ctr"/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 </a:t>
            </a:r>
            <a:r>
              <a:rPr lang="ru-RU" sz="1400" b="1" kern="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подушевому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нормативу финансирования на прикрепившихся лиц в сочетании с оплатой за единицу объема медицинской помощи - за медицинскую услугу, за посещение, за обращение (законченный случай)</a:t>
            </a:r>
          </a:p>
          <a:p>
            <a:pPr algn="ctr"/>
            <a:endParaRPr lang="ru-RU" sz="1600" b="1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857488" y="3171823"/>
            <a:ext cx="3000396" cy="471491"/>
          </a:xfrm>
          <a:prstGeom prst="downArrow">
            <a:avLst>
              <a:gd name="adj1" fmla="val 48667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Установлено</a:t>
            </a:r>
            <a:endParaRPr lang="ru-RU" b="1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85720" y="4643446"/>
            <a:ext cx="864399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Минздрава России от 8 ноября 2013 г. № 11-9/10/2-8309</a:t>
            </a: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/>
            </a:r>
            <a:b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ru-RU" sz="1600" b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«О формировании и экономическом обосновании территориальной программы государственных гарантий бесплатного оказания гражданам медицинской помощи на 2014 год и на плановый период 2015 и 2016 годов» </a:t>
            </a:r>
          </a:p>
          <a:p>
            <a:pPr algn="ctr"/>
            <a:endParaRPr lang="ru-RU" sz="1600" b="1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3071802" y="4357694"/>
            <a:ext cx="2857520" cy="428629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Письмом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5720" y="6000768"/>
            <a:ext cx="8643998" cy="5810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при оплате медицинской помощи по </a:t>
            </a:r>
            <a:r>
              <a:rPr lang="ru-RU" sz="1600" b="1" kern="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подушевому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нормативу финансирования оплата диспансеризации, медицинского осмотра не включается в размер </a:t>
            </a:r>
            <a:r>
              <a:rPr lang="ru-RU" sz="1600" b="1" kern="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подушевого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норматива 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3000364" y="5643579"/>
            <a:ext cx="3000396" cy="500066"/>
          </a:xfrm>
          <a:prstGeom prst="downArrow">
            <a:avLst>
              <a:gd name="adj1" fmla="val 48667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Установлено</a:t>
            </a:r>
            <a:endParaRPr lang="ru-RU" b="1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508156" y="1589849"/>
            <a:ext cx="2081241" cy="451177"/>
          </a:xfrm>
          <a:prstGeom prst="roundRect">
            <a:avLst>
              <a:gd name="adj" fmla="val 11295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2013 год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7143768" y="1643050"/>
            <a:ext cx="1795489" cy="500066"/>
          </a:xfrm>
          <a:prstGeom prst="roundRect">
            <a:avLst>
              <a:gd name="adj" fmla="val 11295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2014 год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71438" y="2282825"/>
            <a:ext cx="3786187" cy="1143000"/>
            <a:chOff x="539552" y="1539314"/>
            <a:chExt cx="2791072" cy="2994167"/>
          </a:xfrm>
        </p:grpSpPr>
        <p:sp>
          <p:nvSpPr>
            <p:cNvPr id="51" name="Скругленный прямоугольник 50"/>
            <p:cNvSpPr/>
            <p:nvPr/>
          </p:nvSpPr>
          <p:spPr bwMode="auto">
            <a:xfrm>
              <a:off x="539552" y="1539314"/>
              <a:ext cx="2791072" cy="2994167"/>
            </a:xfrm>
            <a:prstGeom prst="roundRect">
              <a:avLst>
                <a:gd name="adj" fmla="val 10000"/>
              </a:avLst>
            </a:prstGeom>
            <a:solidFill>
              <a:srgbClr val="00CC66"/>
            </a:soli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sp>
        <p:sp>
          <p:nvSpPr>
            <p:cNvPr id="47" name="Скругленный прямоугольник 46"/>
            <p:cNvSpPr>
              <a:spLocks noChangeArrowheads="1"/>
            </p:cNvSpPr>
            <p:nvPr/>
          </p:nvSpPr>
          <p:spPr bwMode="auto">
            <a:xfrm>
              <a:off x="599235" y="1730608"/>
              <a:ext cx="2557021" cy="5780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Чукотский автономный округ - 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785,1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0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592213" y="3144520"/>
              <a:ext cx="2534785" cy="573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Мордовия- 1 664,3</a:t>
              </a:r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929058" y="2428868"/>
            <a:ext cx="1285884" cy="773421"/>
          </a:xfrm>
          <a:prstGeom prst="roundRect">
            <a:avLst>
              <a:gd name="adj" fmla="val 7955"/>
            </a:avLst>
          </a:prstGeom>
          <a:solidFill>
            <a:srgbClr val="00CC66"/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Высокие  тарифы</a:t>
            </a: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190500" y="3505200"/>
            <a:ext cx="3571875" cy="1357313"/>
            <a:chOff x="539552" y="1058109"/>
            <a:chExt cx="2633087" cy="3368438"/>
          </a:xfrm>
        </p:grpSpPr>
        <p:sp>
          <p:nvSpPr>
            <p:cNvPr id="43" name="Скругленный прямоугольник 42"/>
            <p:cNvSpPr/>
            <p:nvPr/>
          </p:nvSpPr>
          <p:spPr bwMode="auto">
            <a:xfrm>
              <a:off x="539552" y="1058109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Скругленный прямоугольник 45"/>
            <p:cNvSpPr>
              <a:spLocks noChangeArrowheads="1"/>
            </p:cNvSpPr>
            <p:nvPr/>
          </p:nvSpPr>
          <p:spPr bwMode="auto">
            <a:xfrm>
              <a:off x="592214" y="1219638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Чувашская Республика -  1 093,1</a:t>
              </a: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4" name="Скругленный прямоугольник 53"/>
            <p:cNvSpPr>
              <a:spLocks noChangeArrowheads="1"/>
            </p:cNvSpPr>
            <p:nvPr/>
          </p:nvSpPr>
          <p:spPr bwMode="auto">
            <a:xfrm>
              <a:off x="592214" y="3465262"/>
              <a:ext cx="2534785" cy="6303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 Липецкая область - 1 055,9</a:t>
              </a:r>
            </a:p>
          </p:txBody>
        </p:sp>
        <p:sp>
          <p:nvSpPr>
            <p:cNvPr id="5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592214" y="2019394"/>
              <a:ext cx="2544147" cy="6500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Брянская область - 1 072,4</a:t>
              </a:r>
            </a:p>
          </p:txBody>
        </p:sp>
        <p:sp>
          <p:nvSpPr>
            <p:cNvPr id="56" name="Скругленный прямоугольник 55"/>
            <p:cNvSpPr>
              <a:spLocks noChangeArrowheads="1"/>
            </p:cNvSpPr>
            <p:nvPr/>
          </p:nvSpPr>
          <p:spPr bwMode="auto">
            <a:xfrm>
              <a:off x="592214" y="2823091"/>
              <a:ext cx="2534785" cy="57125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Ярославская область - 1 063,7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14282" y="5072074"/>
            <a:ext cx="3571875" cy="1357312"/>
            <a:chOff x="539552" y="897708"/>
            <a:chExt cx="2633087" cy="3368437"/>
          </a:xfrm>
        </p:grpSpPr>
        <p:sp>
          <p:nvSpPr>
            <p:cNvPr id="58" name="Скругленный прямоугольник 57"/>
            <p:cNvSpPr/>
            <p:nvPr/>
          </p:nvSpPr>
          <p:spPr bwMode="auto">
            <a:xfrm>
              <a:off x="539552" y="897708"/>
              <a:ext cx="2633087" cy="336843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82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3" y="3202428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Амурская область -  475,6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283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2213" y="1327144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 smtClean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Республика Башкортостан - 695,9</a:t>
              </a: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284" name="Скругленный прямоугольник 60"/>
            <p:cNvSpPr>
              <a:spLocks noChangeArrowheads="1"/>
            </p:cNvSpPr>
            <p:nvPr/>
          </p:nvSpPr>
          <p:spPr bwMode="auto">
            <a:xfrm>
              <a:off x="592213" y="2315998"/>
              <a:ext cx="2544147" cy="6461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Республика Саха (Якутия) - 682,6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29058" y="5214950"/>
            <a:ext cx="1428760" cy="857256"/>
          </a:xfrm>
          <a:prstGeom prst="roundRect">
            <a:avLst>
              <a:gd name="adj" fmla="val 7955"/>
            </a:avLst>
          </a:prstGeom>
          <a:solidFill>
            <a:schemeClr val="accent2">
              <a:lumMod val="75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Минимальные тарифы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857620" y="3643314"/>
            <a:ext cx="1285884" cy="900438"/>
          </a:xfrm>
          <a:prstGeom prst="roundRect">
            <a:avLst>
              <a:gd name="adj" fmla="val 7955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Средние тарифы</a:t>
            </a:r>
          </a:p>
        </p:txBody>
      </p:sp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5500694" y="3500438"/>
            <a:ext cx="3500437" cy="1428760"/>
            <a:chOff x="539552" y="880823"/>
            <a:chExt cx="2633087" cy="3368438"/>
          </a:xfrm>
        </p:grpSpPr>
        <p:sp>
          <p:nvSpPr>
            <p:cNvPr id="71" name="Скругленный прямоугольник 70"/>
            <p:cNvSpPr/>
            <p:nvPr/>
          </p:nvSpPr>
          <p:spPr bwMode="auto">
            <a:xfrm>
              <a:off x="539552" y="880823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Скругленный прямоугольник 71"/>
            <p:cNvSpPr>
              <a:spLocks noChangeArrowheads="1"/>
            </p:cNvSpPr>
            <p:nvPr/>
          </p:nvSpPr>
          <p:spPr bwMode="auto">
            <a:xfrm>
              <a:off x="593289" y="3671221"/>
              <a:ext cx="2557856" cy="5780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Чувашская Республика -  1 132,6</a:t>
              </a: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3" name="Скругленный прямоугольник 72"/>
            <p:cNvSpPr>
              <a:spLocks noChangeArrowheads="1"/>
            </p:cNvSpPr>
            <p:nvPr/>
          </p:nvSpPr>
          <p:spPr bwMode="auto">
            <a:xfrm>
              <a:off x="593289" y="1891354"/>
              <a:ext cx="2535167" cy="6321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 Брянская область - 1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233,3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4" name="Скругленный прямоугольник 73"/>
            <p:cNvSpPr>
              <a:spLocks noChangeArrowheads="1"/>
            </p:cNvSpPr>
            <p:nvPr/>
          </p:nvSpPr>
          <p:spPr bwMode="auto">
            <a:xfrm>
              <a:off x="592094" y="2733464"/>
              <a:ext cx="2543527" cy="6487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FFF"/>
                </a:gs>
                <a:gs pos="64999">
                  <a:srgbClr val="EBFEFF"/>
                </a:gs>
                <a:gs pos="100000">
                  <a:srgbClr val="E4FE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Ярославская область - 1 229,3</a:t>
              </a:r>
            </a:p>
          </p:txBody>
        </p:sp>
        <p:sp>
          <p:nvSpPr>
            <p:cNvPr id="75" name="Скругленный прямоугольник 74"/>
            <p:cNvSpPr>
              <a:spLocks noChangeArrowheads="1"/>
            </p:cNvSpPr>
            <p:nvPr/>
          </p:nvSpPr>
          <p:spPr bwMode="auto">
            <a:xfrm>
              <a:off x="593289" y="1055488"/>
              <a:ext cx="2535167" cy="573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FFF"/>
                </a:gs>
                <a:gs pos="64999">
                  <a:srgbClr val="EBFEFF"/>
                </a:gs>
                <a:gs pos="100000">
                  <a:srgbClr val="E4FE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Липецкая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область - 1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262,9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2071688" y="928688"/>
            <a:ext cx="5214937" cy="358775"/>
          </a:xfrm>
          <a:prstGeom prst="roundRect">
            <a:avLst>
              <a:gd name="adj" fmla="val 11295"/>
            </a:avLst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Диспансеризация определенных групп взрослого населения </a:t>
            </a: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250244" y="1212736"/>
            <a:ext cx="2000264" cy="289124"/>
          </a:xfrm>
          <a:prstGeom prst="roundRect">
            <a:avLst>
              <a:gd name="adj" fmla="val 11295"/>
            </a:avLst>
          </a:prstGeom>
          <a:solidFill>
            <a:srgbClr val="66CCFF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Мероприятия</a:t>
            </a:r>
          </a:p>
        </p:txBody>
      </p:sp>
      <p:grpSp>
        <p:nvGrpSpPr>
          <p:cNvPr id="7" name="Группа 19"/>
          <p:cNvGrpSpPr>
            <a:grpSpLocks/>
          </p:cNvGrpSpPr>
          <p:nvPr/>
        </p:nvGrpSpPr>
        <p:grpSpPr bwMode="auto">
          <a:xfrm>
            <a:off x="5322888" y="2285992"/>
            <a:ext cx="3786187" cy="1143008"/>
            <a:chOff x="539552" y="1539293"/>
            <a:chExt cx="2791072" cy="2994188"/>
          </a:xfrm>
        </p:grpSpPr>
        <p:sp>
          <p:nvSpPr>
            <p:cNvPr id="63" name="Скругленный прямоугольник 62"/>
            <p:cNvSpPr/>
            <p:nvPr/>
          </p:nvSpPr>
          <p:spPr bwMode="auto">
            <a:xfrm>
              <a:off x="539552" y="1539314"/>
              <a:ext cx="2791072" cy="2994167"/>
            </a:xfrm>
            <a:prstGeom prst="roundRect">
              <a:avLst>
                <a:gd name="adj" fmla="val 10000"/>
              </a:avLst>
            </a:prstGeom>
            <a:solidFill>
              <a:srgbClr val="00CC66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Скругленный прямоугольник 63"/>
            <p:cNvSpPr>
              <a:spLocks noChangeArrowheads="1"/>
            </p:cNvSpPr>
            <p:nvPr/>
          </p:nvSpPr>
          <p:spPr bwMode="auto">
            <a:xfrm>
              <a:off x="617964" y="2287840"/>
              <a:ext cx="2557021" cy="5780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Чукотский автономный округ -  1 785,1</a:t>
              </a: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0" name="Скругленный прямоугольник 69"/>
            <p:cNvSpPr>
              <a:spLocks noChangeArrowheads="1"/>
            </p:cNvSpPr>
            <p:nvPr/>
          </p:nvSpPr>
          <p:spPr bwMode="auto">
            <a:xfrm>
              <a:off x="617982" y="3714242"/>
              <a:ext cx="2685749" cy="6321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FFF"/>
                </a:gs>
                <a:gs pos="64999">
                  <a:srgbClr val="EBFEFF"/>
                </a:gs>
                <a:gs pos="100000">
                  <a:srgbClr val="E4FEFF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Кабардино-Балкарская Республика -1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627,5</a:t>
              </a:r>
              <a:endParaRPr lang="ru-RU" sz="1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6" name="Скругленный прямоугольник 75"/>
            <p:cNvSpPr>
              <a:spLocks noChangeArrowheads="1"/>
            </p:cNvSpPr>
            <p:nvPr/>
          </p:nvSpPr>
          <p:spPr bwMode="auto">
            <a:xfrm>
              <a:off x="617964" y="2949061"/>
              <a:ext cx="2580443" cy="6487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Татарстан - 1 685,5</a:t>
              </a:r>
            </a:p>
          </p:txBody>
        </p:sp>
        <p:sp>
          <p:nvSpPr>
            <p:cNvPr id="82" name="Скругленный прямоугольник 81"/>
            <p:cNvSpPr>
              <a:spLocks noChangeArrowheads="1"/>
            </p:cNvSpPr>
            <p:nvPr/>
          </p:nvSpPr>
          <p:spPr bwMode="auto">
            <a:xfrm>
              <a:off x="617964" y="1539293"/>
              <a:ext cx="2534785" cy="573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Мордовия -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879,8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4572000" y="1357298"/>
            <a:ext cx="2857520" cy="522615"/>
          </a:xfrm>
          <a:prstGeom prst="roundRect">
            <a:avLst>
              <a:gd name="adj" fmla="val 11295"/>
            </a:avLst>
          </a:prstGeom>
          <a:solidFill>
            <a:srgbClr val="66CCFF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altLang="ja-JP" sz="1200" dirty="0">
                <a:solidFill>
                  <a:schemeClr val="accent5">
                    <a:lumMod val="10000"/>
                  </a:schemeClr>
                </a:solidFill>
                <a:cs typeface="Times New Roman" pitchFamily="18" charset="0"/>
              </a:rPr>
              <a:t>рост тарифов отмечен в  </a:t>
            </a:r>
            <a:r>
              <a:rPr lang="ru-RU" altLang="ja-JP" sz="1200" dirty="0" smtClean="0">
                <a:solidFill>
                  <a:schemeClr val="accent5">
                    <a:lumMod val="10000"/>
                  </a:schemeClr>
                </a:solidFill>
                <a:cs typeface="Times New Roman" pitchFamily="18" charset="0"/>
              </a:rPr>
              <a:t>54 субъектах </a:t>
            </a:r>
            <a:r>
              <a:rPr lang="ru-RU" altLang="ja-JP" sz="1200" dirty="0">
                <a:solidFill>
                  <a:schemeClr val="accent5">
                    <a:lumMod val="10000"/>
                  </a:schemeClr>
                </a:solidFill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57" name="Скругленный прямоугольник 56"/>
          <p:cNvSpPr>
            <a:spLocks noChangeArrowheads="1"/>
          </p:cNvSpPr>
          <p:nvPr/>
        </p:nvSpPr>
        <p:spPr bwMode="auto">
          <a:xfrm>
            <a:off x="142875" y="2609850"/>
            <a:ext cx="3451225" cy="247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Республика Татарстан - 1 685,5</a:t>
            </a:r>
          </a:p>
        </p:txBody>
      </p:sp>
      <p:sp>
        <p:nvSpPr>
          <p:cNvPr id="59" name="Скругленный прямоугольник 58"/>
          <p:cNvSpPr>
            <a:spLocks noChangeArrowheads="1"/>
          </p:cNvSpPr>
          <p:nvPr/>
        </p:nvSpPr>
        <p:spPr bwMode="auto">
          <a:xfrm>
            <a:off x="142875" y="3143250"/>
            <a:ext cx="3643313" cy="241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Кабардино-Балкарская Республика -1 605,6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3929058" y="3143248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1,4%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4143372" y="2143116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13%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6" name="Стрелка вверх 65"/>
          <p:cNvSpPr/>
          <p:nvPr/>
        </p:nvSpPr>
        <p:spPr bwMode="auto">
          <a:xfrm>
            <a:off x="5357818" y="2928934"/>
            <a:ext cx="142876" cy="325438"/>
          </a:xfrm>
          <a:prstGeom prst="upArrow">
            <a:avLst/>
          </a:prstGeom>
          <a:solidFill>
            <a:srgbClr val="373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321818" y="103621"/>
            <a:ext cx="8307140" cy="896487"/>
            <a:chOff x="321818" y="103621"/>
            <a:chExt cx="8307140" cy="896487"/>
          </a:xfrm>
        </p:grpSpPr>
        <p:pic>
          <p:nvPicPr>
            <p:cNvPr id="68" name="Picture 4" descr="C:\Documents and Settings\flozovoj\Рабочий стол\иконки\ffoms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818" y="103621"/>
              <a:ext cx="964034" cy="8964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9" name="Прямая соединительная линия 68"/>
            <p:cNvCxnSpPr/>
            <p:nvPr/>
          </p:nvCxnSpPr>
          <p:spPr>
            <a:xfrm>
              <a:off x="1500166" y="214290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1500166" y="857232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Заголовок 1"/>
          <p:cNvSpPr txBox="1">
            <a:spLocks/>
          </p:cNvSpPr>
          <p:nvPr/>
        </p:nvSpPr>
        <p:spPr>
          <a:xfrm>
            <a:off x="1142976" y="214290"/>
            <a:ext cx="8001024" cy="50006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Средние тарифы по профилактическим мероприятиям, принятые за законченный случай в 2013-2014 годы (без учета районных коэффициентов и северных надбавок)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1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5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 rot="16200000">
            <a:off x="5518556" y="2160975"/>
            <a:ext cx="285752" cy="107158"/>
          </a:xfrm>
          <a:prstGeom prst="rightArrow">
            <a:avLst/>
          </a:prstGeom>
          <a:solidFill>
            <a:srgbClr val="373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5786446" y="3786190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15%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4" name="Стрелка вверх 83"/>
          <p:cNvSpPr/>
          <p:nvPr/>
        </p:nvSpPr>
        <p:spPr bwMode="auto">
          <a:xfrm>
            <a:off x="5643570" y="3889380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Стрелка вверх 85"/>
          <p:cNvSpPr/>
          <p:nvPr/>
        </p:nvSpPr>
        <p:spPr bwMode="auto">
          <a:xfrm flipH="1">
            <a:off x="5643570" y="4286256"/>
            <a:ext cx="142876" cy="214314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>
            <a:off x="5857884" y="4143380"/>
            <a:ext cx="1500198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15,6%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8" name="Стрелка вверх 87"/>
          <p:cNvSpPr/>
          <p:nvPr/>
        </p:nvSpPr>
        <p:spPr bwMode="auto">
          <a:xfrm>
            <a:off x="5643570" y="4603760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1" name="Стрелка вверх 90"/>
          <p:cNvSpPr/>
          <p:nvPr/>
        </p:nvSpPr>
        <p:spPr bwMode="auto">
          <a:xfrm>
            <a:off x="5643570" y="3500438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Rectangle 9"/>
          <p:cNvSpPr>
            <a:spLocks noChangeArrowheads="1"/>
          </p:cNvSpPr>
          <p:nvPr/>
        </p:nvSpPr>
        <p:spPr bwMode="auto">
          <a:xfrm>
            <a:off x="4143372" y="3500438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19,6%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9" name="Rectangle 9"/>
          <p:cNvSpPr>
            <a:spLocks noChangeArrowheads="1"/>
          </p:cNvSpPr>
          <p:nvPr/>
        </p:nvSpPr>
        <p:spPr bwMode="auto">
          <a:xfrm>
            <a:off x="4214810" y="4572008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3,6%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93" name="Группа 19"/>
          <p:cNvGrpSpPr>
            <a:grpSpLocks/>
          </p:cNvGrpSpPr>
          <p:nvPr/>
        </p:nvGrpSpPr>
        <p:grpSpPr bwMode="auto">
          <a:xfrm>
            <a:off x="5429256" y="5072074"/>
            <a:ext cx="3571875" cy="1357322"/>
            <a:chOff x="539552" y="720421"/>
            <a:chExt cx="2633087" cy="3545724"/>
          </a:xfrm>
        </p:grpSpPr>
        <p:sp>
          <p:nvSpPr>
            <p:cNvPr id="94" name="Скругленный прямоугольник 93"/>
            <p:cNvSpPr/>
            <p:nvPr/>
          </p:nvSpPr>
          <p:spPr bwMode="auto">
            <a:xfrm>
              <a:off x="539552" y="720421"/>
              <a:ext cx="2633087" cy="3545724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4" y="3590769"/>
              <a:ext cx="2557020" cy="5751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Амурская область -  496,9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6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2213" y="1099196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 smtClean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Республика Башкортостан - 763,9</a:t>
              </a: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7" name="Скругленный прямоугольник 60"/>
            <p:cNvSpPr>
              <a:spLocks noChangeArrowheads="1"/>
            </p:cNvSpPr>
            <p:nvPr/>
          </p:nvSpPr>
          <p:spPr bwMode="auto">
            <a:xfrm>
              <a:off x="592214" y="2408861"/>
              <a:ext cx="2544147" cy="64611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Республика Саха (Якутия) - 691,9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99" name="Rectangle 9"/>
          <p:cNvSpPr>
            <a:spLocks noChangeArrowheads="1"/>
          </p:cNvSpPr>
          <p:nvPr/>
        </p:nvSpPr>
        <p:spPr bwMode="auto">
          <a:xfrm>
            <a:off x="4286248" y="5000636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9,8%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5929322" y="5572140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1,4%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1" name="Стрелка вверх 100"/>
          <p:cNvSpPr/>
          <p:nvPr/>
        </p:nvSpPr>
        <p:spPr bwMode="auto">
          <a:xfrm>
            <a:off x="5715008" y="5103826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Стрелка вверх 101"/>
          <p:cNvSpPr/>
          <p:nvPr/>
        </p:nvSpPr>
        <p:spPr bwMode="auto">
          <a:xfrm>
            <a:off x="5643570" y="5603892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Rectangle 9"/>
          <p:cNvSpPr>
            <a:spLocks noChangeArrowheads="1"/>
          </p:cNvSpPr>
          <p:nvPr/>
        </p:nvSpPr>
        <p:spPr bwMode="auto">
          <a:xfrm>
            <a:off x="4286248" y="6215082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4,5%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7" name="Стрелка вверх 106"/>
          <p:cNvSpPr/>
          <p:nvPr/>
        </p:nvSpPr>
        <p:spPr bwMode="auto">
          <a:xfrm>
            <a:off x="5715008" y="6000768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257175" y="1470025"/>
            <a:ext cx="8643938" cy="428625"/>
          </a:xfrm>
          <a:prstGeom prst="roundRect">
            <a:avLst>
              <a:gd name="adj" fmla="val 11295"/>
            </a:avLst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Диспансеризация детей оставшихся без попечения родителей, в том числе усыновленных (удочеренных), принятых под опеку (попечительства), в приемную или патронатную семью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216348" y="1969214"/>
            <a:ext cx="3643338" cy="428628"/>
          </a:xfrm>
          <a:prstGeom prst="roundRect">
            <a:avLst>
              <a:gd name="adj" fmla="val 1129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altLang="ja-JP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рост тарифов отмечен в </a:t>
            </a:r>
            <a:r>
              <a:rPr lang="ru-RU" altLang="ja-JP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54 субъектах                      </a:t>
            </a:r>
            <a:r>
              <a:rPr lang="ru-RU" altLang="ja-JP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Российской Федерации</a:t>
            </a: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285750" y="857250"/>
            <a:ext cx="8715375" cy="357188"/>
          </a:xfrm>
          <a:prstGeom prst="roundRect">
            <a:avLst>
              <a:gd name="adj" fmla="val 11295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Диспансеризация пребывающих в стационарных учреждениях детей-сирот и детей, находящихся в трудной жизненной ситуации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571470" y="2032926"/>
            <a:ext cx="2081241" cy="451177"/>
          </a:xfrm>
          <a:prstGeom prst="roundRect">
            <a:avLst>
              <a:gd name="adj" fmla="val 11295"/>
            </a:avLst>
          </a:prstGeom>
          <a:ln>
            <a:solidFill>
              <a:srgbClr val="0070C0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2013 год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7553400" y="1918171"/>
            <a:ext cx="1500198" cy="451177"/>
          </a:xfrm>
          <a:prstGeom prst="roundRect">
            <a:avLst>
              <a:gd name="adj" fmla="val 11295"/>
            </a:avLst>
          </a:prstGeom>
          <a:ln>
            <a:solidFill>
              <a:srgbClr val="0070C0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2014 год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14282" y="2500306"/>
            <a:ext cx="3571875" cy="1206500"/>
            <a:chOff x="539552" y="1539314"/>
            <a:chExt cx="2633087" cy="3368438"/>
          </a:xfrm>
        </p:grpSpPr>
        <p:sp>
          <p:nvSpPr>
            <p:cNvPr id="51" name="Скругленный прямоугольник 50"/>
            <p:cNvSpPr/>
            <p:nvPr/>
          </p:nvSpPr>
          <p:spPr bwMode="auto">
            <a:xfrm>
              <a:off x="539552" y="1539314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Скругленный прямоугольник 47"/>
            <p:cNvSpPr>
              <a:spLocks noChangeArrowheads="1"/>
            </p:cNvSpPr>
            <p:nvPr/>
          </p:nvSpPr>
          <p:spPr bwMode="auto">
            <a:xfrm>
              <a:off x="592214" y="1738762"/>
              <a:ext cx="2534785" cy="633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FFF"/>
                </a:gs>
                <a:gs pos="64999">
                  <a:srgbClr val="EBFEFF"/>
                </a:gs>
                <a:gs pos="100000">
                  <a:srgbClr val="E4FEFF"/>
                </a:gs>
              </a:gsLst>
              <a:lin ang="5400000" scaled="1"/>
            </a:gradFill>
            <a:ln w="9525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Ростовская область - 6 757,7</a:t>
              </a:r>
              <a:endParaRPr lang="ru-RU" sz="1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9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592214" y="3334349"/>
              <a:ext cx="2544147" cy="6470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Калмыкия - 3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804,4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0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592214" y="2536556"/>
              <a:ext cx="2534785" cy="57174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Чукотский автономный округ - 4 271,0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000496" y="2643182"/>
            <a:ext cx="1285884" cy="559107"/>
          </a:xfrm>
          <a:prstGeom prst="roundRect">
            <a:avLst>
              <a:gd name="adj" fmla="val 7955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Высокие  тарифы</a:t>
            </a: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142844" y="1142984"/>
            <a:ext cx="2000264" cy="289124"/>
          </a:xfrm>
          <a:prstGeom prst="roundRect">
            <a:avLst>
              <a:gd name="adj" fmla="val 11295"/>
            </a:avLst>
          </a:prstGeom>
          <a:solidFill>
            <a:srgbClr val="66CCFF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Мероприятия</a:t>
            </a: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04788" y="3762375"/>
            <a:ext cx="3571875" cy="1357313"/>
            <a:chOff x="539552" y="1058109"/>
            <a:chExt cx="2633087" cy="3368438"/>
          </a:xfrm>
        </p:grpSpPr>
        <p:sp>
          <p:nvSpPr>
            <p:cNvPr id="43" name="Скругленный прямоугольник 42"/>
            <p:cNvSpPr/>
            <p:nvPr/>
          </p:nvSpPr>
          <p:spPr bwMode="auto">
            <a:xfrm>
              <a:off x="539552" y="1058109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Скругленный прямоугольник 45"/>
            <p:cNvSpPr>
              <a:spLocks noChangeArrowheads="1"/>
            </p:cNvSpPr>
            <p:nvPr/>
          </p:nvSpPr>
          <p:spPr bwMode="auto">
            <a:xfrm>
              <a:off x="599235" y="1361467"/>
              <a:ext cx="255819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Владимирская область -  2 465,6</a:t>
              </a: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4" name="Скругленный прямоугольник 53"/>
            <p:cNvSpPr>
              <a:spLocks noChangeArrowheads="1"/>
            </p:cNvSpPr>
            <p:nvPr/>
          </p:nvSpPr>
          <p:spPr bwMode="auto">
            <a:xfrm>
              <a:off x="592213" y="3465262"/>
              <a:ext cx="2534785" cy="6303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 Республика Адыгея - 2 015,4</a:t>
              </a:r>
            </a:p>
          </p:txBody>
        </p:sp>
        <p:sp>
          <p:nvSpPr>
            <p:cNvPr id="5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592213" y="2019394"/>
              <a:ext cx="2544147" cy="6500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Брянская область - 2 404,3</a:t>
              </a:r>
            </a:p>
          </p:txBody>
        </p:sp>
        <p:sp>
          <p:nvSpPr>
            <p:cNvPr id="56" name="Скругленный прямоугольник 55"/>
            <p:cNvSpPr>
              <a:spLocks noChangeArrowheads="1"/>
            </p:cNvSpPr>
            <p:nvPr/>
          </p:nvSpPr>
          <p:spPr bwMode="auto">
            <a:xfrm>
              <a:off x="592213" y="2823091"/>
              <a:ext cx="2534785" cy="57125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Чеченская Республика- 2 236,6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14282" y="5214950"/>
            <a:ext cx="3571875" cy="1357313"/>
            <a:chOff x="539552" y="897707"/>
            <a:chExt cx="2633087" cy="3368438"/>
          </a:xfrm>
        </p:grpSpPr>
        <p:sp>
          <p:nvSpPr>
            <p:cNvPr id="58" name="Скругленный прямоугольник 57"/>
            <p:cNvSpPr/>
            <p:nvPr/>
          </p:nvSpPr>
          <p:spPr bwMode="auto">
            <a:xfrm>
              <a:off x="539552" y="897707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57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4" y="3513685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>
                  <a:solidFill>
                    <a:srgbClr val="002060"/>
                  </a:solidFill>
                  <a:latin typeface="Calibri" pitchFamily="34" charset="0"/>
                </a:rPr>
                <a:t>Республика Ингушетия -  1 343,4</a:t>
              </a:r>
            </a:p>
            <a:p>
              <a:pPr algn="ctr">
                <a:defRPr/>
              </a:pPr>
              <a:endParaRPr lang="ru-RU" altLang="ja-JP" sz="14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258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9236" y="2745441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Республика 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Коми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-1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346,4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259" name="Скругленный прямоугольник 61"/>
            <p:cNvSpPr>
              <a:spLocks noChangeArrowheads="1"/>
            </p:cNvSpPr>
            <p:nvPr/>
          </p:nvSpPr>
          <p:spPr bwMode="auto">
            <a:xfrm>
              <a:off x="592214" y="1035602"/>
              <a:ext cx="2534785" cy="57125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Архангельская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область - 1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585,6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29058" y="5286388"/>
            <a:ext cx="1357322" cy="857256"/>
          </a:xfrm>
          <a:prstGeom prst="roundRect">
            <a:avLst>
              <a:gd name="adj" fmla="val 7955"/>
            </a:avLst>
          </a:prstGeom>
          <a:solidFill>
            <a:srgbClr val="3737AB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Минимальные тарифы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000496" y="4071942"/>
            <a:ext cx="1285884" cy="714380"/>
          </a:xfrm>
          <a:prstGeom prst="roundRect">
            <a:avLst>
              <a:gd name="adj" fmla="val 7955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Средние тарифы</a:t>
            </a:r>
          </a:p>
        </p:txBody>
      </p:sp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5429256" y="2500306"/>
            <a:ext cx="3571875" cy="1206500"/>
            <a:chOff x="539552" y="1539314"/>
            <a:chExt cx="2633087" cy="3368438"/>
          </a:xfrm>
        </p:grpSpPr>
        <p:sp>
          <p:nvSpPr>
            <p:cNvPr id="65" name="Скругленный прямоугольник 64"/>
            <p:cNvSpPr/>
            <p:nvPr/>
          </p:nvSpPr>
          <p:spPr bwMode="auto">
            <a:xfrm>
              <a:off x="539552" y="1539314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Скругленный прямоугольник 67"/>
            <p:cNvSpPr>
              <a:spLocks noChangeArrowheads="1"/>
            </p:cNvSpPr>
            <p:nvPr/>
          </p:nvSpPr>
          <p:spPr bwMode="auto">
            <a:xfrm>
              <a:off x="592214" y="3334349"/>
              <a:ext cx="2544147" cy="6470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Калмыкия - 3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804,4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9" name="Скругленный прямоугольник 68"/>
            <p:cNvSpPr>
              <a:spLocks noChangeArrowheads="1"/>
            </p:cNvSpPr>
            <p:nvPr/>
          </p:nvSpPr>
          <p:spPr bwMode="auto">
            <a:xfrm>
              <a:off x="592214" y="4132143"/>
              <a:ext cx="2534785" cy="57174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Краснодарский край - 3 555,6</a:t>
              </a:r>
            </a:p>
          </p:txBody>
        </p:sp>
      </p:grp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5429256" y="3786190"/>
            <a:ext cx="3500437" cy="1285884"/>
            <a:chOff x="539552" y="880823"/>
            <a:chExt cx="2633087" cy="3368462"/>
          </a:xfrm>
        </p:grpSpPr>
        <p:sp>
          <p:nvSpPr>
            <p:cNvPr id="71" name="Скругленный прямоугольник 70"/>
            <p:cNvSpPr/>
            <p:nvPr/>
          </p:nvSpPr>
          <p:spPr bwMode="auto">
            <a:xfrm>
              <a:off x="539552" y="880823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Скругленный прямоугольник 71"/>
            <p:cNvSpPr>
              <a:spLocks noChangeArrowheads="1"/>
            </p:cNvSpPr>
            <p:nvPr/>
          </p:nvSpPr>
          <p:spPr bwMode="auto">
            <a:xfrm>
              <a:off x="593289" y="2003643"/>
              <a:ext cx="2557856" cy="57804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Владимирская область -  2 594,6</a:t>
              </a: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3" name="Скругленный прямоугольник 72"/>
            <p:cNvSpPr>
              <a:spLocks noChangeArrowheads="1"/>
            </p:cNvSpPr>
            <p:nvPr/>
          </p:nvSpPr>
          <p:spPr bwMode="auto">
            <a:xfrm>
              <a:off x="593289" y="3055773"/>
              <a:ext cx="2535167" cy="6321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 Республика Адыгея - 2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255,3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4" name="Скругленный прямоугольник 73"/>
            <p:cNvSpPr>
              <a:spLocks noChangeArrowheads="1"/>
            </p:cNvSpPr>
            <p:nvPr/>
          </p:nvSpPr>
          <p:spPr bwMode="auto">
            <a:xfrm>
              <a:off x="593289" y="1067959"/>
              <a:ext cx="2543527" cy="6487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Брянская область - 2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723,0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5" name="Скругленный прямоугольник 74"/>
            <p:cNvSpPr>
              <a:spLocks noChangeArrowheads="1"/>
            </p:cNvSpPr>
            <p:nvPr/>
          </p:nvSpPr>
          <p:spPr bwMode="auto">
            <a:xfrm>
              <a:off x="593289" y="3675403"/>
              <a:ext cx="2535167" cy="57388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1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Чеченская Республика- 2 236,6</a:t>
              </a:r>
            </a:p>
          </p:txBody>
        </p:sp>
      </p:grpSp>
      <p:grpSp>
        <p:nvGrpSpPr>
          <p:cNvPr id="8" name="Группа 81"/>
          <p:cNvGrpSpPr>
            <a:grpSpLocks/>
          </p:cNvGrpSpPr>
          <p:nvPr/>
        </p:nvGrpSpPr>
        <p:grpSpPr bwMode="auto">
          <a:xfrm>
            <a:off x="3214678" y="2000240"/>
            <a:ext cx="4000518" cy="2264489"/>
            <a:chOff x="3214678" y="1575466"/>
            <a:chExt cx="3998967" cy="2265072"/>
          </a:xfrm>
        </p:grpSpPr>
        <p:sp>
          <p:nvSpPr>
            <p:cNvPr id="83" name="Rectangle 9"/>
            <p:cNvSpPr>
              <a:spLocks noChangeArrowheads="1"/>
            </p:cNvSpPr>
            <p:nvPr/>
          </p:nvSpPr>
          <p:spPr bwMode="auto">
            <a:xfrm>
              <a:off x="4143002" y="3004584"/>
              <a:ext cx="1357212" cy="214369"/>
            </a:xfrm>
            <a:prstGeom prst="roundRect">
              <a:avLst>
                <a:gd name="adj" fmla="val 7955"/>
              </a:avLst>
            </a:prstGeom>
            <a:solidFill>
              <a:schemeClr val="bg1"/>
            </a:solidFill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на </a:t>
              </a:r>
              <a:r>
                <a:rPr lang="ru-RU" sz="13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1,0% к 2013 г.</a:t>
              </a:r>
              <a:endPara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84" name="Стрелка вверх 83"/>
            <p:cNvSpPr/>
            <p:nvPr/>
          </p:nvSpPr>
          <p:spPr>
            <a:xfrm>
              <a:off x="5571208" y="2933127"/>
              <a:ext cx="142821" cy="244536"/>
            </a:xfrm>
            <a:prstGeom prst="upArrow">
              <a:avLst/>
            </a:prstGeom>
            <a:solidFill>
              <a:srgbClr val="3737A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>
              <a:off x="5856849" y="3719147"/>
              <a:ext cx="1356796" cy="121391"/>
            </a:xfrm>
            <a:prstGeom prst="roundRect">
              <a:avLst>
                <a:gd name="adj" fmla="val 7955"/>
              </a:avLst>
            </a:prstGeom>
            <a:solidFill>
              <a:schemeClr val="bg1"/>
            </a:solidFill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на 5,2</a:t>
              </a:r>
              <a:r>
                <a:rPr lang="ru-RU" sz="13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% к 2013 г.</a:t>
              </a:r>
              <a:endPara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3214678" y="1575466"/>
              <a:ext cx="1285884" cy="357190"/>
            </a:xfrm>
            <a:prstGeom prst="roundRect">
              <a:avLst>
                <a:gd name="adj" fmla="val 7955"/>
              </a:avLst>
            </a:prstGeom>
            <a:solidFill>
              <a:schemeClr val="accent2">
                <a:lumMod val="75000"/>
              </a:schemeClr>
            </a:solidFill>
            <a:ln>
              <a:headEnd/>
              <a:tailEnd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рост</a:t>
              </a:r>
            </a:p>
          </p:txBody>
        </p:sp>
      </p:grpSp>
      <p:sp>
        <p:nvSpPr>
          <p:cNvPr id="57" name="Стрелка вверх 56"/>
          <p:cNvSpPr/>
          <p:nvPr/>
        </p:nvSpPr>
        <p:spPr bwMode="auto">
          <a:xfrm>
            <a:off x="5572132" y="4071942"/>
            <a:ext cx="188912" cy="32543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71406" y="142852"/>
            <a:ext cx="8506529" cy="571504"/>
            <a:chOff x="251887" y="103619"/>
            <a:chExt cx="8327124" cy="1024557"/>
          </a:xfrm>
        </p:grpSpPr>
        <p:pic>
          <p:nvPicPr>
            <p:cNvPr id="60" name="Picture 4" descr="C:\Documents and Settings\flozovoj\Рабочий стол\иконки\ffoms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7" y="103619"/>
              <a:ext cx="839176" cy="10245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1" name="Прямая соединительная линия 60"/>
            <p:cNvCxnSpPr/>
            <p:nvPr/>
          </p:nvCxnSpPr>
          <p:spPr>
            <a:xfrm>
              <a:off x="1450219" y="103621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440720" y="1128176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Заголовок 1"/>
          <p:cNvSpPr txBox="1">
            <a:spLocks/>
          </p:cNvSpPr>
          <p:nvPr/>
        </p:nvSpPr>
        <p:spPr>
          <a:xfrm>
            <a:off x="857224" y="142852"/>
            <a:ext cx="8358214" cy="57150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Средние тарифы по профилактическим мероприятиям, принятые за законченный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случай в 2013-2014 годы (без учета районных коэффициентов и северных надбавок)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6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70" name="Скругленный прямоугольник 69"/>
          <p:cNvSpPr>
            <a:spLocks noChangeArrowheads="1"/>
          </p:cNvSpPr>
          <p:nvPr/>
        </p:nvSpPr>
        <p:spPr bwMode="auto">
          <a:xfrm>
            <a:off x="285720" y="3429000"/>
            <a:ext cx="3438525" cy="204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Краснодарский край - 3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520,5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>
            <a:spLocks noChangeArrowheads="1"/>
          </p:cNvSpPr>
          <p:nvPr/>
        </p:nvSpPr>
        <p:spPr bwMode="auto">
          <a:xfrm>
            <a:off x="5500694" y="2571744"/>
            <a:ext cx="3438525" cy="2270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Ростовская область - 6 757,7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8" name="Скругленный прямоугольник 77"/>
          <p:cNvSpPr>
            <a:spLocks noChangeArrowheads="1"/>
          </p:cNvSpPr>
          <p:nvPr/>
        </p:nvSpPr>
        <p:spPr bwMode="auto">
          <a:xfrm>
            <a:off x="5500694" y="2857496"/>
            <a:ext cx="3438525" cy="204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Чукотский автономный округ - 4 271,0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9" name="Стрелка вверх 78"/>
          <p:cNvSpPr/>
          <p:nvPr/>
        </p:nvSpPr>
        <p:spPr bwMode="auto">
          <a:xfrm>
            <a:off x="5572132" y="3714752"/>
            <a:ext cx="188912" cy="32543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4214810" y="3857628"/>
            <a:ext cx="1357738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13,3%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>
            <a:off x="5786030" y="4500570"/>
            <a:ext cx="1357738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11,9%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2" name="Стрелка вверх 81"/>
          <p:cNvSpPr/>
          <p:nvPr/>
        </p:nvSpPr>
        <p:spPr bwMode="auto">
          <a:xfrm>
            <a:off x="5572132" y="4429132"/>
            <a:ext cx="188912" cy="32543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Скругленный прямоугольник 59"/>
          <p:cNvSpPr>
            <a:spLocks noChangeArrowheads="1"/>
          </p:cNvSpPr>
          <p:nvPr/>
        </p:nvSpPr>
        <p:spPr bwMode="auto">
          <a:xfrm>
            <a:off x="285720" y="5602305"/>
            <a:ext cx="3438525" cy="255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</a:rPr>
              <a:t>Республика 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</a:rPr>
              <a:t>Тыва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</a:rPr>
              <a:t>-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</a:rPr>
              <a:t>1 421,4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90" name="Группа 19"/>
          <p:cNvGrpSpPr>
            <a:grpSpLocks/>
          </p:cNvGrpSpPr>
          <p:nvPr/>
        </p:nvGrpSpPr>
        <p:grpSpPr bwMode="auto">
          <a:xfrm>
            <a:off x="5429256" y="5214950"/>
            <a:ext cx="3571875" cy="1357313"/>
            <a:chOff x="539552" y="897707"/>
            <a:chExt cx="2633087" cy="3368438"/>
          </a:xfrm>
        </p:grpSpPr>
        <p:sp>
          <p:nvSpPr>
            <p:cNvPr id="91" name="Скругленный прямоугольник 90"/>
            <p:cNvSpPr/>
            <p:nvPr/>
          </p:nvSpPr>
          <p:spPr bwMode="auto">
            <a:xfrm>
              <a:off x="539552" y="897707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4" y="897707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Республика Ингушетия - 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990,0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3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2214" y="3557018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Республика 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Коми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-1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415,6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4" name="Скругленный прямоугольник 61"/>
            <p:cNvSpPr>
              <a:spLocks noChangeArrowheads="1"/>
            </p:cNvSpPr>
            <p:nvPr/>
          </p:nvSpPr>
          <p:spPr bwMode="auto">
            <a:xfrm>
              <a:off x="592214" y="1961431"/>
              <a:ext cx="2534785" cy="57125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Архангельская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область - 1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732,4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95" name="Скругленный прямоугольник 59"/>
          <p:cNvSpPr>
            <a:spLocks noChangeArrowheads="1"/>
          </p:cNvSpPr>
          <p:nvPr/>
        </p:nvSpPr>
        <p:spPr bwMode="auto">
          <a:xfrm>
            <a:off x="5500694" y="6030933"/>
            <a:ext cx="3438525" cy="255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</a:rPr>
              <a:t>Республика 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</a:rPr>
              <a:t>Тыва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</a:rPr>
              <a:t>-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</a:rPr>
              <a:t>1 435,8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6" name="Стрелка вверх 95"/>
          <p:cNvSpPr/>
          <p:nvPr/>
        </p:nvSpPr>
        <p:spPr bwMode="auto">
          <a:xfrm>
            <a:off x="5643570" y="5072074"/>
            <a:ext cx="142876" cy="325438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Rectangle 9"/>
          <p:cNvSpPr>
            <a:spLocks noChangeArrowheads="1"/>
          </p:cNvSpPr>
          <p:nvPr/>
        </p:nvSpPr>
        <p:spPr bwMode="auto">
          <a:xfrm>
            <a:off x="5857884" y="5429264"/>
            <a:ext cx="1357738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9,3%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4143372" y="6215082"/>
            <a:ext cx="1357738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5,4%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9" name="Стрелка вверх 98"/>
          <p:cNvSpPr/>
          <p:nvPr/>
        </p:nvSpPr>
        <p:spPr bwMode="auto">
          <a:xfrm>
            <a:off x="5643570" y="6143644"/>
            <a:ext cx="142876" cy="325438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Стрелка вверх 99"/>
          <p:cNvSpPr/>
          <p:nvPr/>
        </p:nvSpPr>
        <p:spPr bwMode="auto">
          <a:xfrm>
            <a:off x="5572132" y="5500702"/>
            <a:ext cx="142876" cy="325438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4286248" y="5143512"/>
            <a:ext cx="1357738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48,1%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2" name="Rectangle 9"/>
          <p:cNvSpPr>
            <a:spLocks noChangeArrowheads="1"/>
          </p:cNvSpPr>
          <p:nvPr/>
        </p:nvSpPr>
        <p:spPr bwMode="auto">
          <a:xfrm>
            <a:off x="5715008" y="5857892"/>
            <a:ext cx="1357738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1,0% к 2013 г.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7" name="Стрелка вверх 76"/>
          <p:cNvSpPr/>
          <p:nvPr/>
        </p:nvSpPr>
        <p:spPr bwMode="auto">
          <a:xfrm>
            <a:off x="5500694" y="5857892"/>
            <a:ext cx="142876" cy="325438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500034" y="1357298"/>
            <a:ext cx="2081241" cy="451177"/>
          </a:xfrm>
          <a:prstGeom prst="roundRect">
            <a:avLst>
              <a:gd name="adj" fmla="val 11295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2013 год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44" y="1928802"/>
            <a:ext cx="3929091" cy="1285875"/>
            <a:chOff x="381565" y="1539314"/>
            <a:chExt cx="2896416" cy="3368438"/>
          </a:xfrm>
        </p:grpSpPr>
        <p:sp>
          <p:nvSpPr>
            <p:cNvPr id="51" name="Скругленный прямоугольник 50"/>
            <p:cNvSpPr/>
            <p:nvPr/>
          </p:nvSpPr>
          <p:spPr bwMode="auto">
            <a:xfrm>
              <a:off x="381589" y="1539314"/>
              <a:ext cx="2896392" cy="3368438"/>
            </a:xfrm>
            <a:prstGeom prst="roundRect">
              <a:avLst>
                <a:gd name="adj" fmla="val 10000"/>
              </a:avLst>
            </a:prstGeom>
            <a:solidFill>
              <a:srgbClr val="00CC66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Скругленный прямоугольник 46"/>
            <p:cNvSpPr>
              <a:spLocks noChangeArrowheads="1"/>
            </p:cNvSpPr>
            <p:nvPr/>
          </p:nvSpPr>
          <p:spPr bwMode="auto">
            <a:xfrm>
              <a:off x="539551" y="3972092"/>
              <a:ext cx="2557020" cy="57804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Ростовская область - 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017,7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0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381565" y="3223547"/>
              <a:ext cx="2896415" cy="561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Северная Осетия - Алания - 1 177,6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143372" y="2071678"/>
            <a:ext cx="1000132" cy="773421"/>
          </a:xfrm>
          <a:prstGeom prst="roundRect">
            <a:avLst>
              <a:gd name="adj" fmla="val 7955"/>
            </a:avLst>
          </a:prstGeom>
          <a:solidFill>
            <a:srgbClr val="00CC66"/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Высокие  тарифы</a:t>
            </a: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14282" y="3357562"/>
            <a:ext cx="3571875" cy="1357312"/>
            <a:chOff x="539552" y="1058109"/>
            <a:chExt cx="2633087" cy="3368438"/>
          </a:xfrm>
        </p:grpSpPr>
        <p:sp>
          <p:nvSpPr>
            <p:cNvPr id="43" name="Скругленный прямоугольник 42"/>
            <p:cNvSpPr/>
            <p:nvPr/>
          </p:nvSpPr>
          <p:spPr bwMode="auto">
            <a:xfrm>
              <a:off x="539552" y="1058109"/>
              <a:ext cx="2633087" cy="336843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90000"/>
              </a:schemeClr>
            </a:soli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sp>
        <p:sp>
          <p:nvSpPr>
            <p:cNvPr id="46" name="Скругленный прямоугольник 45"/>
            <p:cNvSpPr>
              <a:spLocks noChangeArrowheads="1"/>
            </p:cNvSpPr>
            <p:nvPr/>
          </p:nvSpPr>
          <p:spPr bwMode="auto">
            <a:xfrm>
              <a:off x="592213" y="1219635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Смоленская область -  596,5</a:t>
              </a: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4" name="Скругленный прямоугольник 53"/>
            <p:cNvSpPr>
              <a:spLocks noChangeArrowheads="1"/>
            </p:cNvSpPr>
            <p:nvPr/>
          </p:nvSpPr>
          <p:spPr bwMode="auto">
            <a:xfrm>
              <a:off x="592214" y="2830985"/>
              <a:ext cx="2534785" cy="6303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Красноярский край - 570,0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592214" y="1944547"/>
              <a:ext cx="2544147" cy="650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Пермский </a:t>
              </a: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край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- 593,0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6" name="Скругленный прямоугольник 55"/>
            <p:cNvSpPr>
              <a:spLocks noChangeArrowheads="1"/>
            </p:cNvSpPr>
            <p:nvPr/>
          </p:nvSpPr>
          <p:spPr bwMode="auto">
            <a:xfrm>
              <a:off x="592214" y="3540135"/>
              <a:ext cx="2534785" cy="57125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Рязанская область - 558,3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14313" y="4857750"/>
            <a:ext cx="3571875" cy="1428750"/>
            <a:chOff x="539552" y="720421"/>
            <a:chExt cx="2633087" cy="3545724"/>
          </a:xfrm>
        </p:grpSpPr>
        <p:sp>
          <p:nvSpPr>
            <p:cNvPr id="58" name="Скругленный прямоугольник 57"/>
            <p:cNvSpPr/>
            <p:nvPr/>
          </p:nvSpPr>
          <p:spPr bwMode="auto">
            <a:xfrm>
              <a:off x="539552" y="720421"/>
              <a:ext cx="2633087" cy="3545724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10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3" y="3202428"/>
              <a:ext cx="2557020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>
                  <a:solidFill>
                    <a:srgbClr val="002060"/>
                  </a:solidFill>
                  <a:latin typeface="Calibri" pitchFamily="34" charset="0"/>
                </a:rPr>
                <a:t>Белгородская область -  163,7</a:t>
              </a:r>
            </a:p>
            <a:p>
              <a:pPr algn="ctr">
                <a:defRPr/>
              </a:pPr>
              <a:endParaRPr lang="ru-RU" altLang="ja-JP" sz="14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311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2213" y="897708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>
                  <a:solidFill>
                    <a:srgbClr val="002060"/>
                  </a:solidFill>
                  <a:latin typeface="Calibri" pitchFamily="34" charset="0"/>
                </a:rPr>
                <a:t>Брянская область - 350,4</a:t>
              </a:r>
            </a:p>
          </p:txBody>
        </p:sp>
        <p:sp>
          <p:nvSpPr>
            <p:cNvPr id="10312" name="Скругленный прямоугольник 60"/>
            <p:cNvSpPr>
              <a:spLocks noChangeArrowheads="1"/>
            </p:cNvSpPr>
            <p:nvPr/>
          </p:nvSpPr>
          <p:spPr bwMode="auto">
            <a:xfrm>
              <a:off x="592213" y="2315998"/>
              <a:ext cx="2544147" cy="6461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>
                  <a:solidFill>
                    <a:srgbClr val="002060"/>
                  </a:solidFill>
                  <a:latin typeface="Calibri" pitchFamily="34" charset="0"/>
                </a:rPr>
                <a:t>Республика Адыгея - 204,5</a:t>
              </a:r>
            </a:p>
          </p:txBody>
        </p:sp>
        <p:sp>
          <p:nvSpPr>
            <p:cNvPr id="10313" name="Скругленный прямоугольник 61"/>
            <p:cNvSpPr>
              <a:spLocks noChangeArrowheads="1"/>
            </p:cNvSpPr>
            <p:nvPr/>
          </p:nvSpPr>
          <p:spPr bwMode="auto">
            <a:xfrm>
              <a:off x="592213" y="1606853"/>
              <a:ext cx="2534785" cy="57125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Томская область -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211,5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29058" y="5357826"/>
            <a:ext cx="1357322" cy="642942"/>
          </a:xfrm>
          <a:prstGeom prst="roundRect">
            <a:avLst>
              <a:gd name="adj" fmla="val 7955"/>
            </a:avLst>
          </a:prstGeom>
          <a:solidFill>
            <a:schemeClr val="accent2">
              <a:lumMod val="75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Минимальные тарифы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000496" y="3714752"/>
            <a:ext cx="1285884" cy="686124"/>
          </a:xfrm>
          <a:prstGeom prst="roundRect">
            <a:avLst>
              <a:gd name="adj" fmla="val 7955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Средние тарифы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2214563" y="928688"/>
            <a:ext cx="4611687" cy="287337"/>
          </a:xfrm>
          <a:prstGeom prst="roundRect">
            <a:avLst>
              <a:gd name="adj" fmla="val 11295"/>
            </a:avLst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Медицинские осмотры несовершеннолетних</a:t>
            </a: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357158" y="857232"/>
            <a:ext cx="2000264" cy="289124"/>
          </a:xfrm>
          <a:prstGeom prst="roundRect">
            <a:avLst>
              <a:gd name="adj" fmla="val 11295"/>
            </a:avLst>
          </a:prstGeom>
          <a:solidFill>
            <a:srgbClr val="66CCFF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Мероприятия</a:t>
            </a: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3214688" y="1500188"/>
            <a:ext cx="1571624" cy="357187"/>
          </a:xfrm>
          <a:prstGeom prst="roundRect">
            <a:avLst>
              <a:gd name="adj" fmla="val 7955"/>
            </a:avLst>
          </a:prstGeom>
          <a:solidFill>
            <a:schemeClr val="accent2">
              <a:lumMod val="75000"/>
            </a:schemeClr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рост</a:t>
            </a:r>
          </a:p>
        </p:txBody>
      </p:sp>
      <p:grpSp>
        <p:nvGrpSpPr>
          <p:cNvPr id="8" name="Группа 19"/>
          <p:cNvGrpSpPr>
            <a:grpSpLocks/>
          </p:cNvGrpSpPr>
          <p:nvPr/>
        </p:nvGrpSpPr>
        <p:grpSpPr bwMode="auto">
          <a:xfrm>
            <a:off x="5429256" y="3444874"/>
            <a:ext cx="3571899" cy="1484324"/>
            <a:chOff x="539552" y="1058109"/>
            <a:chExt cx="2633105" cy="3683640"/>
          </a:xfrm>
        </p:grpSpPr>
        <p:sp>
          <p:nvSpPr>
            <p:cNvPr id="93" name="Скругленный прямоугольник 92"/>
            <p:cNvSpPr/>
            <p:nvPr/>
          </p:nvSpPr>
          <p:spPr bwMode="auto">
            <a:xfrm>
              <a:off x="539552" y="1058109"/>
              <a:ext cx="2633105" cy="368364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90000"/>
              </a:schemeClr>
            </a:solidFill>
            <a:ln>
              <a:solidFill>
                <a:schemeClr val="accent5">
                  <a:lumMod val="2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4" name="Скругленный прямоугольник 93"/>
            <p:cNvSpPr>
              <a:spLocks noChangeArrowheads="1"/>
            </p:cNvSpPr>
            <p:nvPr/>
          </p:nvSpPr>
          <p:spPr bwMode="auto">
            <a:xfrm>
              <a:off x="592214" y="3457405"/>
              <a:ext cx="2557020" cy="57519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Смоленская область - 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626,6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7" name="Скругленный прямоугольник 96"/>
            <p:cNvSpPr>
              <a:spLocks noChangeArrowheads="1"/>
            </p:cNvSpPr>
            <p:nvPr/>
          </p:nvSpPr>
          <p:spPr bwMode="auto">
            <a:xfrm>
              <a:off x="592214" y="1688470"/>
              <a:ext cx="2534785" cy="57125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FFF"/>
                </a:gs>
                <a:gs pos="64999">
                  <a:srgbClr val="EBFEFF"/>
                </a:gs>
                <a:gs pos="100000">
                  <a:srgbClr val="E4FEFF"/>
                </a:gs>
              </a:gsLst>
              <a:lin ang="5400000" scaled="1"/>
            </a:gradFill>
            <a:ln w="9525">
              <a:solidFill>
                <a:schemeClr val="accent5">
                  <a:lumMod val="2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Рязанская область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- 667,8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4572000" y="1357298"/>
            <a:ext cx="2857520" cy="522615"/>
          </a:xfrm>
          <a:prstGeom prst="roundRect">
            <a:avLst>
              <a:gd name="adj" fmla="val 1129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altLang="ja-JP" sz="1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рост тарифов отмечен в  </a:t>
            </a:r>
            <a:r>
              <a:rPr lang="ru-RU" altLang="ja-JP" sz="1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53</a:t>
            </a:r>
            <a:r>
              <a:rPr lang="ru-RU" altLang="ja-JP" sz="1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altLang="ja-JP" sz="1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субъектах Российской Федерации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237901" y="175059"/>
            <a:ext cx="8340463" cy="610735"/>
            <a:chOff x="415629" y="157160"/>
            <a:chExt cx="8233875" cy="1015240"/>
          </a:xfrm>
        </p:grpSpPr>
        <p:pic>
          <p:nvPicPr>
            <p:cNvPr id="66" name="Picture 4" descr="C:\Documents and Settings\flozovoj\Рабочий стол\иконки\ffoms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29" y="157160"/>
              <a:ext cx="964034" cy="8964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7" name="Прямая соединительная линия 66"/>
            <p:cNvCxnSpPr/>
            <p:nvPr/>
          </p:nvCxnSpPr>
          <p:spPr>
            <a:xfrm>
              <a:off x="1500166" y="214290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1520712" y="1172400"/>
              <a:ext cx="7128792" cy="0"/>
            </a:xfrm>
            <a:prstGeom prst="line">
              <a:avLst/>
            </a:prstGeom>
            <a:ln>
              <a:solidFill>
                <a:srgbClr val="0D7CC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Заголовок 1"/>
          <p:cNvSpPr txBox="1">
            <a:spLocks/>
          </p:cNvSpPr>
          <p:nvPr/>
        </p:nvSpPr>
        <p:spPr>
          <a:xfrm>
            <a:off x="1071538" y="214290"/>
            <a:ext cx="8215370" cy="64294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Средние тарифы по профилактическим мероприятиям, принятые за законченный </a:t>
            </a:r>
            <a:b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случай в 2013-2014 годы (без учета районных коэффициентов и северных надбавок)</a:t>
            </a:r>
            <a:endParaRPr lang="ru-RU" altLang="ru-RU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Номер слайда 3"/>
          <p:cNvSpPr txBox="1">
            <a:spLocks/>
          </p:cNvSpPr>
          <p:nvPr/>
        </p:nvSpPr>
        <p:spPr>
          <a:xfrm>
            <a:off x="0" y="6628259"/>
            <a:ext cx="9144000" cy="22974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7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919915" y="928670"/>
            <a:ext cx="2081241" cy="451177"/>
          </a:xfrm>
          <a:prstGeom prst="roundRect">
            <a:avLst>
              <a:gd name="adj" fmla="val 11295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2014 год</a:t>
            </a:r>
          </a:p>
        </p:txBody>
      </p:sp>
      <p:sp>
        <p:nvSpPr>
          <p:cNvPr id="71" name="Скругленный прямоугольник 70"/>
          <p:cNvSpPr>
            <a:spLocks noChangeArrowheads="1"/>
          </p:cNvSpPr>
          <p:nvPr/>
        </p:nvSpPr>
        <p:spPr bwMode="auto">
          <a:xfrm>
            <a:off x="285720" y="2285992"/>
            <a:ext cx="3468689" cy="220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Чукотский автономный округ - 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490,9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Скругленный прямоугольник 71"/>
          <p:cNvSpPr>
            <a:spLocks noChangeArrowheads="1"/>
          </p:cNvSpPr>
          <p:nvPr/>
        </p:nvSpPr>
        <p:spPr bwMode="auto">
          <a:xfrm>
            <a:off x="214282" y="2000240"/>
            <a:ext cx="3468689" cy="220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Ненецкий автономный округ - 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592,7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73" name="Группа 19"/>
          <p:cNvGrpSpPr>
            <a:grpSpLocks/>
          </p:cNvGrpSpPr>
          <p:nvPr/>
        </p:nvGrpSpPr>
        <p:grpSpPr bwMode="auto">
          <a:xfrm>
            <a:off x="5214909" y="1928802"/>
            <a:ext cx="3929091" cy="1285875"/>
            <a:chOff x="381565" y="1539314"/>
            <a:chExt cx="2896416" cy="3368438"/>
          </a:xfrm>
        </p:grpSpPr>
        <p:sp>
          <p:nvSpPr>
            <p:cNvPr id="74" name="Скругленный прямоугольник 73"/>
            <p:cNvSpPr/>
            <p:nvPr/>
          </p:nvSpPr>
          <p:spPr bwMode="auto">
            <a:xfrm>
              <a:off x="381589" y="1539314"/>
              <a:ext cx="2896392" cy="3368438"/>
            </a:xfrm>
            <a:prstGeom prst="roundRect">
              <a:avLst>
                <a:gd name="adj" fmla="val 10000"/>
              </a:avLst>
            </a:prstGeom>
            <a:solidFill>
              <a:srgbClr val="00CC66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Скругленный прямоугольник 74"/>
            <p:cNvSpPr>
              <a:spLocks noChangeArrowheads="1"/>
            </p:cNvSpPr>
            <p:nvPr/>
          </p:nvSpPr>
          <p:spPr bwMode="auto">
            <a:xfrm>
              <a:off x="539551" y="3972092"/>
              <a:ext cx="2557020" cy="57804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Ростовская область -  1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017,7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8" name="Скругленный прямоугольник 77"/>
            <p:cNvSpPr>
              <a:spLocks noChangeArrowheads="1"/>
            </p:cNvSpPr>
            <p:nvPr/>
          </p:nvSpPr>
          <p:spPr bwMode="auto">
            <a:xfrm>
              <a:off x="381565" y="3223547"/>
              <a:ext cx="2896415" cy="561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  <a:cs typeface="Arial" pitchFamily="34" charset="0"/>
                </a:rPr>
                <a:t>Республика Северная Осетия - Алания - 1 177,6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79" name="Скругленный прямоугольник 78"/>
          <p:cNvSpPr>
            <a:spLocks noChangeArrowheads="1"/>
          </p:cNvSpPr>
          <p:nvPr/>
        </p:nvSpPr>
        <p:spPr bwMode="auto">
          <a:xfrm>
            <a:off x="5286380" y="2285992"/>
            <a:ext cx="3468689" cy="220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Чукотский автономный округ - 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490,9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0" name="Скругленный прямоугольник 79"/>
          <p:cNvSpPr>
            <a:spLocks noChangeArrowheads="1"/>
          </p:cNvSpPr>
          <p:nvPr/>
        </p:nvSpPr>
        <p:spPr bwMode="auto">
          <a:xfrm>
            <a:off x="5357818" y="2000240"/>
            <a:ext cx="3468689" cy="220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Ненецкий автономный округ - 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592,7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81" name="Группа 19"/>
          <p:cNvGrpSpPr>
            <a:grpSpLocks/>
          </p:cNvGrpSpPr>
          <p:nvPr/>
        </p:nvGrpSpPr>
        <p:grpSpPr bwMode="auto">
          <a:xfrm>
            <a:off x="5429256" y="3286124"/>
            <a:ext cx="3571875" cy="3143272"/>
            <a:chOff x="539552" y="-3534501"/>
            <a:chExt cx="2633087" cy="7800646"/>
          </a:xfrm>
        </p:grpSpPr>
        <p:sp>
          <p:nvSpPr>
            <p:cNvPr id="83" name="Скругленный прямоугольник 82"/>
            <p:cNvSpPr/>
            <p:nvPr/>
          </p:nvSpPr>
          <p:spPr bwMode="auto">
            <a:xfrm>
              <a:off x="539552" y="720421"/>
              <a:ext cx="2633087" cy="3545724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4" name="Скругленный прямоугольник 58"/>
            <p:cNvSpPr>
              <a:spLocks noChangeArrowheads="1"/>
            </p:cNvSpPr>
            <p:nvPr/>
          </p:nvSpPr>
          <p:spPr bwMode="auto">
            <a:xfrm>
              <a:off x="592213" y="3513687"/>
              <a:ext cx="2557019" cy="5751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Белгородская область - 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250,0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>
                <a:defRPr/>
              </a:pP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6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592214" y="1252259"/>
              <a:ext cx="2534785" cy="634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Брянская область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- 572,5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2" name="Скругленный прямоугольник 60"/>
            <p:cNvSpPr>
              <a:spLocks noChangeArrowheads="1"/>
            </p:cNvSpPr>
            <p:nvPr/>
          </p:nvSpPr>
          <p:spPr bwMode="auto">
            <a:xfrm>
              <a:off x="592214" y="2493271"/>
              <a:ext cx="2544147" cy="6461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Республика Адыгея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- 349,6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8" name="Скругленный прямоугольник 61"/>
            <p:cNvSpPr>
              <a:spLocks noChangeArrowheads="1"/>
            </p:cNvSpPr>
            <p:nvPr/>
          </p:nvSpPr>
          <p:spPr bwMode="auto">
            <a:xfrm>
              <a:off x="592214" y="-3534501"/>
              <a:ext cx="2534785" cy="57125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FFF"/>
                </a:gs>
                <a:gs pos="64999">
                  <a:srgbClr val="DDFEFF"/>
                </a:gs>
                <a:gs pos="100000">
                  <a:srgbClr val="CFFFFF"/>
                </a:gs>
              </a:gsLst>
              <a:lin ang="5400000" scaled="1"/>
            </a:gra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altLang="ja-JP" sz="1400" b="1" dirty="0">
                  <a:solidFill>
                    <a:srgbClr val="002060"/>
                  </a:solidFill>
                  <a:latin typeface="Calibri" pitchFamily="34" charset="0"/>
                </a:rPr>
                <a:t>Томская область </a:t>
              </a:r>
              <a:r>
                <a:rPr lang="ru-RU" altLang="ja-JP" sz="1400" b="1" dirty="0" smtClean="0">
                  <a:solidFill>
                    <a:srgbClr val="002060"/>
                  </a:solidFill>
                  <a:latin typeface="Calibri" pitchFamily="34" charset="0"/>
                </a:rPr>
                <a:t>- 900,9</a:t>
              </a:r>
              <a:endParaRPr lang="ru-RU" altLang="ja-JP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99" name="Rectangle 9"/>
          <p:cNvSpPr>
            <a:spLocks noChangeArrowheads="1"/>
          </p:cNvSpPr>
          <p:nvPr/>
        </p:nvSpPr>
        <p:spPr bwMode="auto">
          <a:xfrm>
            <a:off x="5715008" y="5500702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1,7 раза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5857884" y="5000636"/>
            <a:ext cx="1571636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1,6 раза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4143372" y="3286124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4,3 раза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2" name="Стрелка вверх 101"/>
          <p:cNvSpPr/>
          <p:nvPr/>
        </p:nvSpPr>
        <p:spPr bwMode="auto">
          <a:xfrm>
            <a:off x="5572132" y="3214686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Стрелка вверх 102"/>
          <p:cNvSpPr/>
          <p:nvPr/>
        </p:nvSpPr>
        <p:spPr bwMode="auto">
          <a:xfrm>
            <a:off x="5643570" y="5143512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Стрелка вверх 103"/>
          <p:cNvSpPr/>
          <p:nvPr/>
        </p:nvSpPr>
        <p:spPr bwMode="auto">
          <a:xfrm>
            <a:off x="5572132" y="5603892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Стрелка вверх 104"/>
          <p:cNvSpPr/>
          <p:nvPr/>
        </p:nvSpPr>
        <p:spPr bwMode="auto">
          <a:xfrm>
            <a:off x="5572132" y="6000768"/>
            <a:ext cx="142876" cy="254000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Скругленный прямоугольник 106"/>
          <p:cNvSpPr>
            <a:spLocks noChangeArrowheads="1"/>
          </p:cNvSpPr>
          <p:nvPr/>
        </p:nvSpPr>
        <p:spPr bwMode="auto">
          <a:xfrm>
            <a:off x="5500694" y="4667261"/>
            <a:ext cx="3451225" cy="261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Пермский </a:t>
            </a: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край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- 616,9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8" name="Скругленный прямоугольник 107"/>
          <p:cNvSpPr>
            <a:spLocks noChangeArrowheads="1"/>
          </p:cNvSpPr>
          <p:nvPr/>
        </p:nvSpPr>
        <p:spPr bwMode="auto">
          <a:xfrm>
            <a:off x="5500694" y="4000504"/>
            <a:ext cx="3438525" cy="25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ja-JP" sz="1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altLang="ja-JP" sz="1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Красноярский край - 644,8</a:t>
            </a:r>
            <a:endParaRPr lang="ru-RU" altLang="ja-JP" sz="140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0" name="Стрелка вверх 109"/>
          <p:cNvSpPr/>
          <p:nvPr/>
        </p:nvSpPr>
        <p:spPr bwMode="auto">
          <a:xfrm>
            <a:off x="5643570" y="3960818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Стрелка вверх 110"/>
          <p:cNvSpPr/>
          <p:nvPr/>
        </p:nvSpPr>
        <p:spPr bwMode="auto">
          <a:xfrm>
            <a:off x="5643570" y="4603760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Стрелка вверх 111"/>
          <p:cNvSpPr/>
          <p:nvPr/>
        </p:nvSpPr>
        <p:spPr bwMode="auto">
          <a:xfrm>
            <a:off x="5572132" y="4318008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Rectangle 9"/>
          <p:cNvSpPr>
            <a:spLocks noChangeArrowheads="1"/>
          </p:cNvSpPr>
          <p:nvPr/>
        </p:nvSpPr>
        <p:spPr bwMode="auto">
          <a:xfrm>
            <a:off x="4143372" y="4714884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4,0%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4" name="Rectangle 9"/>
          <p:cNvSpPr>
            <a:spLocks noChangeArrowheads="1"/>
          </p:cNvSpPr>
          <p:nvPr/>
        </p:nvSpPr>
        <p:spPr bwMode="auto">
          <a:xfrm>
            <a:off x="4143372" y="6143644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1,5 раза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5" name="Rectangle 9"/>
          <p:cNvSpPr>
            <a:spLocks noChangeArrowheads="1"/>
          </p:cNvSpPr>
          <p:nvPr/>
        </p:nvSpPr>
        <p:spPr bwMode="auto">
          <a:xfrm>
            <a:off x="5786446" y="4214818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5,3%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5857884" y="3929066"/>
            <a:ext cx="1428760" cy="142876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13,1%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7" name="Rectangle 9"/>
          <p:cNvSpPr>
            <a:spLocks noChangeArrowheads="1"/>
          </p:cNvSpPr>
          <p:nvPr/>
        </p:nvSpPr>
        <p:spPr bwMode="auto">
          <a:xfrm>
            <a:off x="5643570" y="3500438"/>
            <a:ext cx="1428760" cy="214314"/>
          </a:xfrm>
          <a:prstGeom prst="roundRect">
            <a:avLst>
              <a:gd name="adj" fmla="val 7955"/>
            </a:avLst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19,6% к 2013 г. </a:t>
            </a:r>
            <a:endPara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Стрелка вверх 108"/>
          <p:cNvSpPr/>
          <p:nvPr/>
        </p:nvSpPr>
        <p:spPr bwMode="auto">
          <a:xfrm>
            <a:off x="5572132" y="3643314"/>
            <a:ext cx="142876" cy="254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" descr="C:\Documents and Settings\flozovoj\Рабочий стол\иконки\ffoms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1106909" cy="753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1643042" y="85723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43042" y="142852"/>
            <a:ext cx="7128792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1571604" y="142852"/>
            <a:ext cx="7429552" cy="42862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Субъекты Российской Федерации,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 установившие тарифы на оплату профилактических мероприятий в соответствии с требованиями нормативных правовых актов 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(по состоянию на 30 мая 2014 года)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" name="Номер слайда 3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</a:rPr>
              <a:t>8</a:t>
            </a:r>
            <a:r>
              <a:rPr lang="en-US" sz="1800" b="1" dirty="0" smtClean="0">
                <a:solidFill>
                  <a:schemeClr val="bg1"/>
                </a:solidFill>
              </a:rPr>
              <a:t>-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57158" y="5500702"/>
            <a:ext cx="2786082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Профилактические медицинские осмотры несовершеннолетних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285720" y="1500174"/>
            <a:ext cx="2928958" cy="3000396"/>
            <a:chOff x="-71438" y="1643050"/>
            <a:chExt cx="2928958" cy="3000396"/>
          </a:xfrm>
        </p:grpSpPr>
        <p:sp>
          <p:nvSpPr>
            <p:cNvPr id="154" name="Скругленный прямоугольник 153"/>
            <p:cNvSpPr/>
            <p:nvPr/>
          </p:nvSpPr>
          <p:spPr>
            <a:xfrm>
              <a:off x="-71438" y="3357562"/>
              <a:ext cx="2928958" cy="128588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Диспансеризация детей-сирот и детей, оставшихся без попечения родителей, в том числе усыновленных (удочеренных), принятых под опеку (попечительства), в приемную или патронатную семью</a:t>
              </a:r>
            </a:p>
          </p:txBody>
        </p:sp>
        <p:sp>
          <p:nvSpPr>
            <p:cNvPr id="160" name="Скругленный прямоугольник 159"/>
            <p:cNvSpPr/>
            <p:nvPr/>
          </p:nvSpPr>
          <p:spPr>
            <a:xfrm>
              <a:off x="-71438" y="1643050"/>
              <a:ext cx="2928958" cy="85725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Диспансеризация пребывающих в стационарных учреждениях детей-сирот и детей, находящихся в трудной жизненной ситуации</a:t>
              </a: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3357554" y="5072074"/>
            <a:ext cx="5643602" cy="15001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ts val="1300"/>
              </a:lnSpc>
            </a:pPr>
            <a:r>
              <a:rPr lang="ru-RU" sz="1200" kern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Белгородская, Костромская, Курская, Московская, Смоленская, Тамбовская, Тульская, Псковская, Калининградская, Волгоградская, Ростовская, Кировская, Нижегородская, Оренбургская, Пензенская, Самарская, Саратовская, Свердловская, Тюменская, Иркутская, Кемеровская, Новосибирская, Омская, Амурская области, г. Москва, Республики Карелия, Адыгея, Калмыкия, Кабардино-Балкария, Карачаево-Черкесская, Чеченская, Марий Эл, Мордовия, Татарстан, Бурятия, Тыва, Хакасия, г. Санкт-Петербург, Приморский, Алтайский края</a:t>
            </a:r>
            <a:endParaRPr lang="ru-RU" sz="1200" kern="1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1071546"/>
            <a:ext cx="5500726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Калужская, Костромская, Курская, Московская, Тамбовская, Тульская, Псковская, Волгоградская, Ростовская, Кировская, Нижегородская, Оренбургская, Пензенская, Ивановская, Самарская, Саратовская, Свердловская, Тюменская, Челябинская, Иркутская, Кемеровская, Новосибирская, Омская, Амурская области, г. Москва, Республики Карелия, Адыгея, Калмыкия, Кабардино-Балкария, Карачаево-Черкесская, Северная Осетия – Алания, Марий Эл, Мордовия, Татарстан, Алтай, Хакасия, г. Санкт-Петербург, Ставропольский, Пермский, Алтайский, Камчатский, Хабаровский края и Еврейская автономная область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57554" y="3214686"/>
            <a:ext cx="5572164" cy="15001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Калужская, Костромская, Курская, Московская, Тамбовская, Калужская, Ивановская, Костромская, Тульская, Псковская, Калининградская, Волгоградская, Ростовская, Кировская, Нижегородская, Оренбургская, Пензенская,  Самарская, Саратовская, Свердловская, Тюменская, Челябинская, Иркутская области, Республики Адыгея, Калмыкия, Кабардино-Балкария,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Карачаево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Черкесская, Марий Эл, Мордовия, Татарстан, Алтай, Хакасия, г. Санкт-Петербург, Ставропольский, Пермский, Алтайский края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5" name="Блок-схема: извлечение 24"/>
          <p:cNvSpPr/>
          <p:nvPr/>
        </p:nvSpPr>
        <p:spPr>
          <a:xfrm>
            <a:off x="2571736" y="928670"/>
            <a:ext cx="928694" cy="571504"/>
          </a:xfrm>
          <a:prstGeom prst="flowChartExtra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Блок-схема: извлечение 25"/>
          <p:cNvSpPr/>
          <p:nvPr/>
        </p:nvSpPr>
        <p:spPr>
          <a:xfrm>
            <a:off x="2786050" y="2786058"/>
            <a:ext cx="928694" cy="42862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Блок-схема: извлечение 26"/>
          <p:cNvSpPr/>
          <p:nvPr/>
        </p:nvSpPr>
        <p:spPr>
          <a:xfrm>
            <a:off x="2571736" y="5143512"/>
            <a:ext cx="928694" cy="428628"/>
          </a:xfrm>
          <a:prstGeom prst="flowChartExtra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9614</TotalTime>
  <Words>2779</Words>
  <Application>Microsoft Office PowerPoint</Application>
  <PresentationFormat>Экран (4:3)</PresentationFormat>
  <Paragraphs>590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Профилактика – приоритет здравоохранения</vt:lpstr>
      <vt:lpstr>Нормативно - правовые акты, устанавливающие финансовое обеспечение диспансеризации отдельных категорий граждан, а также медицинских осмотров</vt:lpstr>
      <vt:lpstr>Объемы диспансеризации</vt:lpstr>
      <vt:lpstr>Способы оплаты профилактических мероприятий, оказывающихся в рамках первичной медико-санитарной помощи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системы обязательного медицинского страхования</dc:title>
  <dc:creator>Кравчук Светлана Георгиевна</dc:creator>
  <cp:lastModifiedBy>yumelnikova</cp:lastModifiedBy>
  <cp:revision>721</cp:revision>
  <cp:lastPrinted>2013-06-05T09:21:00Z</cp:lastPrinted>
  <dcterms:modified xsi:type="dcterms:W3CDTF">2014-06-05T13:52:56Z</dcterms:modified>
</cp:coreProperties>
</file>