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1" r:id="rId3"/>
    <p:sldId id="307" r:id="rId4"/>
    <p:sldId id="303" r:id="rId5"/>
    <p:sldId id="298" r:id="rId6"/>
    <p:sldId id="300" r:id="rId7"/>
    <p:sldId id="289" r:id="rId8"/>
    <p:sldId id="280" r:id="rId9"/>
    <p:sldId id="295" r:id="rId10"/>
    <p:sldId id="293" r:id="rId11"/>
    <p:sldId id="294" r:id="rId12"/>
    <p:sldId id="305" r:id="rId13"/>
    <p:sldId id="287" r:id="rId14"/>
    <p:sldId id="271" r:id="rId15"/>
    <p:sldId id="297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FF"/>
    <a:srgbClr val="60A2CA"/>
    <a:srgbClr val="577EDC"/>
    <a:srgbClr val="5889D2"/>
    <a:srgbClr val="6666FF"/>
    <a:srgbClr val="800000"/>
    <a:srgbClr val="008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00" autoAdjust="0"/>
  </p:normalViewPr>
  <p:slideViewPr>
    <p:cSldViewPr>
      <p:cViewPr>
        <p:scale>
          <a:sx n="118" d="100"/>
          <a:sy n="118" d="100"/>
        </p:scale>
        <p:origin x="-1350" y="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C00000"/>
                </a:solidFill>
              </a:defRPr>
            </a:pPr>
            <a:r>
              <a:rPr lang="ru-RU" sz="1400" dirty="0">
                <a:solidFill>
                  <a:srgbClr val="C00000"/>
                </a:solidFill>
              </a:rPr>
              <a:t>Количество </a:t>
            </a:r>
            <a:r>
              <a:rPr lang="ru-RU" sz="1400" dirty="0" smtClean="0">
                <a:solidFill>
                  <a:srgbClr val="C00000"/>
                </a:solidFill>
              </a:rPr>
              <a:t>субъектов Российской Федерации </a:t>
            </a:r>
            <a:r>
              <a:rPr lang="ru-RU" sz="1400" dirty="0">
                <a:solidFill>
                  <a:srgbClr val="C00000"/>
                </a:solidFill>
              </a:rPr>
              <a:t>участвующих в проекте по пренатальной диагностике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субъектов вошедших в Проект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345840800297556E-3"/>
                  <c:y val="-6.2407595737225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49235555023800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345840800297556E-3"/>
                  <c:y val="-0.265910625315135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336460200075517E-3"/>
                  <c:y val="-0.298471110047601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336460200074389E-3"/>
                  <c:y val="-0.31203797868612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29</c:v>
                </c:pt>
                <c:pt idx="2">
                  <c:v>56</c:v>
                </c:pt>
                <c:pt idx="3">
                  <c:v>72</c:v>
                </c:pt>
                <c:pt idx="4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518528"/>
        <c:axId val="96520064"/>
      </c:barChart>
      <c:catAx>
        <c:axId val="9651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96520064"/>
        <c:crosses val="autoZero"/>
        <c:auto val="1"/>
        <c:lblAlgn val="ctr"/>
        <c:lblOffset val="100"/>
        <c:noMultiLvlLbl val="0"/>
      </c:catAx>
      <c:valAx>
        <c:axId val="96520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96518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C00000"/>
                </a:solidFill>
              </a:defRPr>
            </a:pPr>
            <a:r>
              <a:rPr lang="ru-RU" sz="1200" dirty="0" smtClean="0">
                <a:solidFill>
                  <a:srgbClr val="C00000"/>
                </a:solidFill>
              </a:rPr>
              <a:t>Показатель младенческой смертности от врожденных аномалий (пороки развития, деформации </a:t>
            </a:r>
          </a:p>
          <a:p>
            <a:pPr>
              <a:defRPr sz="1200">
                <a:solidFill>
                  <a:srgbClr val="C00000"/>
                </a:solidFill>
              </a:defRPr>
            </a:pPr>
            <a:r>
              <a:rPr lang="ru-RU" sz="1200" dirty="0" smtClean="0">
                <a:solidFill>
                  <a:srgbClr val="C00000"/>
                </a:solidFill>
              </a:rPr>
              <a:t>и хромосомные нарушения) </a:t>
            </a:r>
            <a:endParaRPr lang="ru-RU" sz="1200" dirty="0">
              <a:solidFill>
                <a:srgbClr val="C0000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Показатель младенческой смертности от врожденных аномалий (пороки развития, деформации и хромосомные нарушения)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336460200074387E-3"/>
                  <c:y val="-0.230636766854964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336460200073825E-3"/>
                  <c:y val="-0.20621640330561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97047968920652E-3"/>
                  <c:y val="-0.21691918490538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5150020385787832E-3"/>
                  <c:y val="-0.17214831068152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492091793083197E-3"/>
                  <c:y val="-0.155265155723438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3 мес. 2014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18.2</c:v>
                </c:pt>
                <c:pt idx="1">
                  <c:v>18</c:v>
                </c:pt>
                <c:pt idx="2">
                  <c:v>18.5</c:v>
                </c:pt>
                <c:pt idx="3">
                  <c:v>17.2</c:v>
                </c:pt>
                <c:pt idx="4">
                  <c:v>16.100000000000001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322304"/>
        <c:axId val="98323840"/>
      </c:barChart>
      <c:catAx>
        <c:axId val="9832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</a:defRPr>
            </a:pPr>
            <a:endParaRPr lang="ru-RU"/>
          </a:p>
        </c:txPr>
        <c:crossAx val="98323840"/>
        <c:crosses val="autoZero"/>
        <c:auto val="1"/>
        <c:lblAlgn val="ctr"/>
        <c:lblOffset val="100"/>
        <c:noMultiLvlLbl val="0"/>
      </c:catAx>
      <c:valAx>
        <c:axId val="98323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98322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5130249343832036E-2"/>
          <c:y val="3.4375000000000003E-2"/>
        </c:manualLayout>
      </c:layout>
      <c:overlay val="0"/>
      <c:txPr>
        <a:bodyPr/>
        <a:lstStyle/>
        <a:p>
          <a:pPr>
            <a:defRPr b="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6355971128608919E-2"/>
          <c:y val="0.16047662401574803"/>
          <c:w val="0.85068044619422567"/>
          <c:h val="0.71483070866141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детей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31</c:v>
                </c:pt>
                <c:pt idx="1">
                  <c:v>38</c:v>
                </c:pt>
                <c:pt idx="2">
                  <c:v>43.695</c:v>
                </c:pt>
                <c:pt idx="3">
                  <c:v>50.258000000000003</c:v>
                </c:pt>
                <c:pt idx="4">
                  <c:v>54.71</c:v>
                </c:pt>
                <c:pt idx="5">
                  <c:v>68.906000000000006</c:v>
                </c:pt>
                <c:pt idx="6">
                  <c:v>79.414000000000001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838656"/>
        <c:axId val="104840192"/>
      </c:barChart>
      <c:catAx>
        <c:axId val="104838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104840192"/>
        <c:crosses val="autoZero"/>
        <c:auto val="1"/>
        <c:lblAlgn val="ctr"/>
        <c:lblOffset val="100"/>
        <c:noMultiLvlLbl val="0"/>
      </c:catAx>
      <c:valAx>
        <c:axId val="104840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800000"/>
                </a:solidFill>
              </a:defRPr>
            </a:pPr>
            <a:endParaRPr lang="ru-RU"/>
          </a:p>
        </c:txPr>
        <c:crossAx val="104838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Младенческая смертность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Показатель в соответствии с Госпрограммой "Развитие здравоохранения"</c:v>
                </c:pt>
              </c:strCache>
            </c:strRef>
          </c:tx>
          <c:dLbls>
            <c:dLbl>
              <c:idx val="0"/>
              <c:layout>
                <c:manualLayout>
                  <c:x val="-3.0148600553001298E-3"/>
                  <c:y val="-4.679185305941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133740497701168E-2"/>
                  <c:y val="-6.838809293298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148600553001299E-2"/>
                  <c:y val="-5.7589972996197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3163460608301429E-2"/>
                  <c:y val="-6.4788719620722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163460608301429E-2"/>
                  <c:y val="-6.1189346308460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656030580651362E-2"/>
                  <c:y val="-5.3990883099156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0148600553001299E-2"/>
                  <c:y val="-5.7589972996197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5074300276500649E-2"/>
                  <c:y val="-5.7589972996197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1">
                  <c:v>2013</c:v>
                </c:pt>
                <c:pt idx="2">
                  <c:v>3 мес. 2014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1">
                  <c:v>8.1999999999999993</c:v>
                </c:pt>
                <c:pt idx="2">
                  <c:v>8.15</c:v>
                </c:pt>
                <c:pt idx="3">
                  <c:v>8.1</c:v>
                </c:pt>
                <c:pt idx="4">
                  <c:v>8</c:v>
                </c:pt>
                <c:pt idx="5">
                  <c:v>7.8</c:v>
                </c:pt>
                <c:pt idx="6">
                  <c:v>7.5</c:v>
                </c:pt>
                <c:pt idx="7">
                  <c:v>7.5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Фактический показатель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1">
                  <c:v>2013</c:v>
                </c:pt>
                <c:pt idx="2">
                  <c:v>3 мес. 2014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1">
                  <c:v>8.1999999999999993</c:v>
                </c:pt>
                <c:pt idx="2">
                  <c:v>7.7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224128"/>
        <c:axId val="114234112"/>
      </c:lineChart>
      <c:dateAx>
        <c:axId val="11422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</a:defRPr>
            </a:pPr>
            <a:endParaRPr lang="ru-RU"/>
          </a:p>
        </c:txPr>
        <c:crossAx val="114234112"/>
        <c:crosses val="autoZero"/>
        <c:auto val="0"/>
        <c:lblOffset val="100"/>
        <c:baseTimeUnit val="days"/>
      </c:dateAx>
      <c:valAx>
        <c:axId val="114234112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114224128"/>
        <c:crosses val="autoZero"/>
        <c:crossBetween val="midCat"/>
      </c:valAx>
      <c:spPr>
        <a:noFill/>
        <a:ln w="25400"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9800000" scaled="0"/>
          </a:gradFill>
        </a:ln>
      </c:spPr>
    </c:plotArea>
    <c:legend>
      <c:legendPos val="b"/>
      <c:layout/>
      <c:overlay val="0"/>
      <c:txPr>
        <a:bodyPr/>
        <a:lstStyle/>
        <a:p>
          <a:pPr>
            <a:defRPr b="0">
              <a:solidFill>
                <a:srgbClr val="0000CC"/>
              </a:solidFill>
              <a:effectLst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25000">
          <a:schemeClr val="accent3">
            <a:lumMod val="40000"/>
            <a:lumOff val="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FB13C-CEBA-4DAC-B7D6-52827E3E54CC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D5F22-4DA9-4240-9111-46975C758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0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D5F22-4DA9-4240-9111-46975C758A6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104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903A58-4E59-4F0B-A988-AF42A043D5B1}" type="slidenum">
              <a:rPr lang="ru-RU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D5F22-4DA9-4240-9111-46975C758A6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393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89B0-028C-419C-A408-264A42C8086E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6BE0-572F-40E7-B7A2-99B014C16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461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89B0-028C-419C-A408-264A42C8086E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6BE0-572F-40E7-B7A2-99B014C16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18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89B0-028C-419C-A408-264A42C8086E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6BE0-572F-40E7-B7A2-99B014C16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1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89B0-028C-419C-A408-264A42C8086E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6BE0-572F-40E7-B7A2-99B014C16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52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89B0-028C-419C-A408-264A42C8086E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6BE0-572F-40E7-B7A2-99B014C16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34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89B0-028C-419C-A408-264A42C8086E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6BE0-572F-40E7-B7A2-99B014C16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19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89B0-028C-419C-A408-264A42C8086E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6BE0-572F-40E7-B7A2-99B014C16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92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89B0-028C-419C-A408-264A42C8086E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6BE0-572F-40E7-B7A2-99B014C16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21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89B0-028C-419C-A408-264A42C8086E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6BE0-572F-40E7-B7A2-99B014C16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05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89B0-028C-419C-A408-264A42C8086E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6BE0-572F-40E7-B7A2-99B014C16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1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89B0-028C-419C-A408-264A42C8086E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6BE0-572F-40E7-B7A2-99B014C16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27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089B0-028C-419C-A408-264A42C8086E}" type="datetimeFigureOut">
              <a:rPr lang="ru-RU" smtClean="0"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16BE0-572F-40E7-B7A2-99B014C16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3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ncagip.ru/upload/iblock/85c/P1030248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fp=11&amp;img_url=http://www.yugopolis.ru/data/mediadb/2383/0000/0248/24828/466x10000_out__.jpg&amp;uinfo=ww-1661-wh-833-fw-1436-fh-598-pd-1&amp;text=%D0%B4%D0%B5%D1%82%D1%81%D0%BA%D0%B8%D0%B5%20%D0%B1%D0%BE%D0%BB%D1%8C%D0%BD%D0%B8%D1%86%D1%8B%20%D1%84%D0%BE%D1%82%D0%BE&amp;iw=&amp;pos=336&amp;isize=&amp;iorient=&amp;ih=&amp;upfile=&amp;icolor=&amp;p=11&amp;site=&amp;wp=&amp;type=&amp;recent=&amp;rpt=simage&amp;itype=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7788"/>
            <a:ext cx="5449888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0" y="2097089"/>
            <a:ext cx="9154874" cy="385219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ru-RU" b="1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1216818" y="4177506"/>
            <a:ext cx="32258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5695458" y="6619727"/>
            <a:ext cx="2443162" cy="23827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ru-RU" sz="19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5" y="2540803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О совершенствовании медицинской помощи матери и ребенку как основном механизме снижения младенческой смертности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16632"/>
            <a:ext cx="561662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75656" y="253592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неонатальной хирургии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495060"/>
              </p:ext>
            </p:extLst>
          </p:nvPr>
        </p:nvGraphicFramePr>
        <p:xfrm>
          <a:off x="251520" y="1712482"/>
          <a:ext cx="6120680" cy="4828032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738703"/>
                <a:gridCol w="5381977"/>
              </a:tblGrid>
              <a:tr h="1766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2012 год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7" marR="662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ФГБУ «Научный центр акушерства, гинекологии и </a:t>
                      </a:r>
                      <a:r>
                        <a:rPr lang="ru-RU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перинатологии</a:t>
                      </a: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имени академика В.И. Кулакова» (г. Москва)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ФГБУ </a:t>
                      </a: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«Новосибирский научно-исследовательский институт патологии кровообращения имени академика Е.Н. Мешалкина» 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г. Новосибирск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7" marR="66277" marT="0" marB="0"/>
                </a:tc>
              </a:tr>
              <a:tr h="1196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2013 год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7" marR="662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ГБОУ ВПО «Саратовский государственный медицинский университет имени В.И. Разумовского»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ФГБУ «Научный центр здоровья детей» 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РАМН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277" marR="66277" marT="0" marB="0"/>
                </a:tc>
              </a:tr>
              <a:tr h="1130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 год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7" marR="662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ФГБУ «Федеральный медицинский исследовательский центр имени В.А. </a:t>
                      </a:r>
                      <a:r>
                        <a:rPr lang="ru-RU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Алмазова</a:t>
                      </a: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» (г. Санкт-Петербург)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ФГБУ «Федеральный центр сердечно-сосудистой хирургии» (г. Пенза)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277" marR="66277" marT="0" marB="0"/>
                </a:tc>
              </a:tr>
            </a:tbl>
          </a:graphicData>
        </a:graphic>
      </p:graphicFrame>
      <p:pic>
        <p:nvPicPr>
          <p:cNvPr id="5" name="Picture 1" descr="C:\Users\SkorobogatovAV\AppData\Local\Microsoft\Windows\Temporary Internet Files\Content.Outlook\93V8C0S4\34258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13176"/>
            <a:ext cx="2114259" cy="149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28800"/>
            <a:ext cx="1905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rusakovka.ru/wp-content/uploads/2013/07/mini_1x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318" y="3140968"/>
            <a:ext cx="2680860" cy="164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763688" y="844465"/>
            <a:ext cx="561662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63888" y="6741368"/>
            <a:ext cx="345638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1000535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Ежегодно предусмотрены средства федерального бюджета в размере 60 млн рублей</a:t>
            </a:r>
            <a:endParaRPr lang="ru-RU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5436096" y="6453336"/>
            <a:ext cx="287338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04"/>
            <a:ext cx="9144000" cy="6365875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1187624" y="6525344"/>
            <a:ext cx="215900" cy="2159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5508104" y="6525344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1475656" y="6453336"/>
            <a:ext cx="3024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имеющиеся перинатальные центры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5796136" y="6309320"/>
            <a:ext cx="288032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9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ru-RU" sz="9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потребность в перинатальном центре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5661248"/>
            <a:ext cx="19526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517232"/>
            <a:ext cx="7703191" cy="62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17232"/>
            <a:ext cx="7848872" cy="60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" y="6446715"/>
            <a:ext cx="358856" cy="37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4442270" y="3606928"/>
            <a:ext cx="72008" cy="72008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452" y="3597686"/>
            <a:ext cx="133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163" y="3834124"/>
            <a:ext cx="81135" cy="8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2915816" y="3690469"/>
            <a:ext cx="648072" cy="98571"/>
          </a:xfrm>
          <a:prstGeom prst="ellipse">
            <a:avLst/>
          </a:prstGeom>
          <a:solidFill>
            <a:srgbClr val="2DC8FF"/>
          </a:solidFill>
          <a:ln>
            <a:solidFill>
              <a:srgbClr val="2D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251077" y="3212976"/>
            <a:ext cx="72008" cy="72008"/>
          </a:xfrm>
          <a:prstGeom prst="ellipse">
            <a:avLst/>
          </a:prstGeom>
          <a:solidFill>
            <a:srgbClr val="9CD1E0"/>
          </a:solidFill>
          <a:ln>
            <a:solidFill>
              <a:srgbClr val="9CD1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3851920" y="4653136"/>
            <a:ext cx="144016" cy="72008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0"/>
            <a:ext cx="9144000" cy="43314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Строительство перинатальных центров в  Российской Федерации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404664"/>
            <a:ext cx="914400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Распоряжением Правительства Российской Федерации от 9 декабря 2013 г. № 2302-р утверждена Программа развития перинатальных центров в Российской Федерации, предусматривающая строительство в 2013-2016 годах</a:t>
            </a:r>
            <a:br>
              <a:rPr lang="ru-RU" sz="1400" dirty="0" smtClean="0"/>
            </a:br>
            <a:r>
              <a:rPr lang="ru-RU" sz="1400" dirty="0" smtClean="0">
                <a:solidFill>
                  <a:srgbClr val="FFFF00"/>
                </a:solidFill>
              </a:rPr>
              <a:t> 32 </a:t>
            </a:r>
            <a:r>
              <a:rPr lang="ru-RU" sz="1400" dirty="0" smtClean="0"/>
              <a:t>перинатальных центров в </a:t>
            </a:r>
            <a:r>
              <a:rPr lang="ru-RU" sz="1400" dirty="0" smtClean="0">
                <a:solidFill>
                  <a:srgbClr val="FFFF00"/>
                </a:solidFill>
              </a:rPr>
              <a:t>30</a:t>
            </a:r>
            <a:r>
              <a:rPr lang="ru-RU" sz="1400" dirty="0" smtClean="0"/>
              <a:t> субъектах Российской Федерации.</a:t>
            </a:r>
          </a:p>
          <a:p>
            <a:endParaRPr lang="ru-RU" sz="1400" dirty="0"/>
          </a:p>
        </p:txBody>
      </p:sp>
      <p:sp>
        <p:nvSpPr>
          <p:cNvPr id="26" name="Овал 25"/>
          <p:cNvSpPr/>
          <p:nvPr/>
        </p:nvSpPr>
        <p:spPr>
          <a:xfrm>
            <a:off x="1826172" y="3839619"/>
            <a:ext cx="72008" cy="72008"/>
          </a:xfrm>
          <a:prstGeom prst="ellipse">
            <a:avLst/>
          </a:prstGeom>
          <a:solidFill>
            <a:srgbClr val="F389D0"/>
          </a:solidFill>
          <a:ln>
            <a:solidFill>
              <a:srgbClr val="F389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53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260648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39552" y="365755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симуляционных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центров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843482"/>
              </p:ext>
            </p:extLst>
          </p:nvPr>
        </p:nvGraphicFramePr>
        <p:xfrm>
          <a:off x="250144" y="1340768"/>
          <a:ext cx="7992888" cy="5234634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738703"/>
                <a:gridCol w="7254185"/>
              </a:tblGrid>
              <a:tr h="864096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 год</a:t>
                      </a: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7" marR="662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На реализацию данного мероприятия предусмотрены средства федерального бюджета в сумме 147 млн рублей</a:t>
                      </a:r>
                      <a:endParaRPr lang="ru-RU" sz="18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77" marR="66277" marT="0" marB="0"/>
                </a:tc>
              </a:tr>
              <a:tr h="324036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7" marR="662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ГБОУ ВПО  «Амурская государственная медицинская академия</a:t>
                      </a:r>
                      <a:r>
                        <a:rPr lang="ru-RU" sz="1800" b="1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»</a:t>
                      </a:r>
                      <a:r>
                        <a:rPr lang="ru-RU" sz="18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(г. Благовещенск)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 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ГБОУ ВПО «Читинская государственная медицинская академия</a:t>
                      </a:r>
                      <a:r>
                        <a:rPr lang="ru-RU" sz="1800" b="1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»</a:t>
                      </a:r>
                      <a:r>
                        <a:rPr lang="ru-RU" sz="18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(</a:t>
                      </a:r>
                      <a:r>
                        <a:rPr lang="ru-RU" sz="1800" b="1" dirty="0" err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г.Чита</a:t>
                      </a:r>
                      <a:r>
                        <a:rPr lang="ru-RU" sz="18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ГБОУ ВПО «Дальневосточный государственный медицинский университет</a:t>
                      </a:r>
                      <a:r>
                        <a:rPr lang="ru-RU" sz="1800" b="1" kern="1200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r>
                        <a:rPr lang="ru-RU" sz="1800" b="1" kern="12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1" kern="1200" dirty="0" err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г.Владивосток</a:t>
                      </a:r>
                      <a:r>
                        <a:rPr lang="ru-RU" sz="1800" b="1" kern="12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ГБОУ ВПО «Кемеровская государственная медицинская академия</a:t>
                      </a:r>
                      <a:r>
                        <a:rPr lang="ru-RU" sz="1800" b="1" kern="1200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r>
                        <a:rPr lang="ru-RU" sz="1800" b="1" kern="12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1" kern="1200" dirty="0" err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г.Кемерово</a:t>
                      </a:r>
                      <a:r>
                        <a:rPr lang="ru-RU" sz="1800" b="1" kern="12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77" marR="66277" marT="0" marB="0"/>
                </a:tc>
              </a:tr>
              <a:tr h="113017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7" marR="662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С медицинскими</a:t>
                      </a:r>
                      <a:r>
                        <a:rPr lang="ru-RU" sz="1800" b="1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 организациями, участвующими в реализации данного мероприятия заключены соглашения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77" marR="66277" marT="0" marB="0"/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395536" y="1196752"/>
            <a:ext cx="79208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796136" y="6813376"/>
            <a:ext cx="28803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7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9098" y="338877"/>
            <a:ext cx="6917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Высокотехнологичная помощь детям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179699"/>
            <a:ext cx="8136904" cy="707886"/>
          </a:xfrm>
          <a:prstGeom prst="rect">
            <a:avLst/>
          </a:prstGeom>
          <a:gradFill>
            <a:gsLst>
              <a:gs pos="0">
                <a:schemeClr val="accent5">
                  <a:shade val="51000"/>
                  <a:satMod val="130000"/>
                </a:schemeClr>
              </a:gs>
              <a:gs pos="9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 детей, которым оказана высокотехнологичная 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медицинская помощь, ежегодно растет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84542550"/>
              </p:ext>
            </p:extLst>
          </p:nvPr>
        </p:nvGraphicFramePr>
        <p:xfrm>
          <a:off x="611560" y="2060848"/>
          <a:ext cx="698477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3312318" y="6296322"/>
            <a:ext cx="3571875" cy="5715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12756" y="6296322"/>
            <a:ext cx="71437" cy="571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>
              <a:solidFill>
                <a:schemeClr val="tx1"/>
              </a:solidFill>
            </a:endParaRPr>
          </a:p>
        </p:txBody>
      </p:sp>
      <p:pic>
        <p:nvPicPr>
          <p:cNvPr id="10" name="Picture 2" descr="http://www.nczd.ru/travm_reab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090" y="5489848"/>
            <a:ext cx="187220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89012" y="3576946"/>
            <a:ext cx="823912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45263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CF9B532-4AED-4F46-8C2E-36C02FC196F1}" type="slidenum">
              <a:rPr lang="ru-RU" altLang="ru-RU" smtClean="0"/>
              <a:pPr eaLnBrk="1" hangingPunct="1"/>
              <a:t>14</a:t>
            </a:fld>
            <a:endParaRPr lang="ru-RU" altLang="ru-RU" smtClean="0"/>
          </a:p>
        </p:txBody>
      </p:sp>
      <p:sp>
        <p:nvSpPr>
          <p:cNvPr id="4" name="TextBox 19"/>
          <p:cNvSpPr txBox="1">
            <a:spLocks noChangeArrowheads="1"/>
          </p:cNvSpPr>
          <p:nvPr/>
        </p:nvSpPr>
        <p:spPr bwMode="auto">
          <a:xfrm>
            <a:off x="0" y="400050"/>
            <a:ext cx="9144000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</a:rPr>
              <a:t>Снижение младенческой смертности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116538" y="936014"/>
            <a:ext cx="393700" cy="3952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628800"/>
            <a:ext cx="2658727" cy="77940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инфраструктуры службы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69085" y="1394856"/>
            <a:ext cx="2888607" cy="101334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Совершенствование  трехуровневой системы, маршрутизации больных</a:t>
            </a:r>
          </a:p>
          <a:p>
            <a:pPr algn="ctr">
              <a:defRPr/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92419" y="1668718"/>
            <a:ext cx="3251578" cy="6081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субъектами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Федерации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трелка вниз 8"/>
          <p:cNvSpPr/>
          <p:nvPr/>
        </p:nvSpPr>
        <p:spPr>
          <a:xfrm rot="1679706">
            <a:off x="1276821" y="919956"/>
            <a:ext cx="477837" cy="723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0261902">
            <a:off x="6950614" y="925912"/>
            <a:ext cx="458787" cy="723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2492896"/>
            <a:ext cx="2658728" cy="9010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CC"/>
                </a:solidFill>
              </a:rPr>
              <a:t>Подготовлена и начата реализация программы </a:t>
            </a:r>
            <a:r>
              <a:rPr lang="ru-RU" sz="1400" b="1" dirty="0">
                <a:solidFill>
                  <a:srgbClr val="0000CC"/>
                </a:solidFill>
              </a:rPr>
              <a:t>строительства 32 перинатальных центров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69087" y="4426568"/>
            <a:ext cx="2855042" cy="4425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CC"/>
                </a:solidFill>
              </a:rPr>
              <a:t>Повышение квалификации кадров </a:t>
            </a:r>
            <a:endParaRPr lang="ru-RU" sz="1400" b="1" dirty="0">
              <a:solidFill>
                <a:srgbClr val="0000CC"/>
              </a:solidFill>
            </a:endParaRPr>
          </a:p>
        </p:txBody>
      </p:sp>
      <p:pic>
        <p:nvPicPr>
          <p:cNvPr id="14" name="Picture 23" descr="new-baby-with-m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337" y="5793252"/>
            <a:ext cx="1545383" cy="997246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3" descr="IMG_002">
            <a:hlinkClick r:id="rId4" tooltip="Увеличить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1" y="409901"/>
            <a:ext cx="1544638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5868145" y="2408202"/>
            <a:ext cx="3275856" cy="20481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 smtClean="0">
                <a:solidFill>
                  <a:srgbClr val="0000CC"/>
                </a:solidFill>
              </a:rPr>
              <a:t>Создана </a:t>
            </a:r>
            <a:r>
              <a:rPr lang="ru-RU" sz="1400" b="1" dirty="0">
                <a:solidFill>
                  <a:srgbClr val="0000CC"/>
                </a:solidFill>
              </a:rPr>
              <a:t>электронная система мониторинга и анализа всех случаев смерти детей в </a:t>
            </a:r>
            <a:r>
              <a:rPr lang="ru-RU" sz="1400" b="1" dirty="0" smtClean="0">
                <a:solidFill>
                  <a:srgbClr val="0000CC"/>
                </a:solidFill>
              </a:rPr>
              <a:t>РФ.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0000CC"/>
                </a:solidFill>
              </a:rPr>
              <a:t>2013г 9 </a:t>
            </a:r>
            <a:r>
              <a:rPr lang="ru-RU" sz="1400" b="1" dirty="0" err="1" smtClean="0">
                <a:solidFill>
                  <a:srgbClr val="0000CC"/>
                </a:solidFill>
              </a:rPr>
              <a:t>видеоселекторов</a:t>
            </a:r>
            <a:r>
              <a:rPr lang="ru-RU" sz="1400" b="1" dirty="0" smtClean="0">
                <a:solidFill>
                  <a:srgbClr val="0000CC"/>
                </a:solidFill>
              </a:rPr>
              <a:t> </a:t>
            </a:r>
            <a:r>
              <a:rPr lang="ru-RU" sz="1400" b="1" dirty="0">
                <a:solidFill>
                  <a:srgbClr val="0000CC"/>
                </a:solidFill>
              </a:rPr>
              <a:t>с разбором результатов по всем регионам и выработкой </a:t>
            </a:r>
            <a:r>
              <a:rPr lang="ru-RU" sz="1400" b="1" dirty="0" smtClean="0">
                <a:solidFill>
                  <a:srgbClr val="0000CC"/>
                </a:solidFill>
              </a:rPr>
              <a:t> дифференцированной </a:t>
            </a:r>
            <a:r>
              <a:rPr lang="ru-RU" sz="1400" b="1" dirty="0">
                <a:solidFill>
                  <a:srgbClr val="0000CC"/>
                </a:solidFill>
              </a:rPr>
              <a:t>тактики снижения предотвратимой </a:t>
            </a:r>
            <a:r>
              <a:rPr lang="ru-RU" sz="1400" b="1" dirty="0" smtClean="0">
                <a:solidFill>
                  <a:srgbClr val="0000CC"/>
                </a:solidFill>
              </a:rPr>
              <a:t>смертности.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2014 г. – 3 </a:t>
            </a:r>
            <a:r>
              <a:rPr lang="ru-RU" sz="1400" b="1" dirty="0" err="1" smtClean="0">
                <a:solidFill>
                  <a:srgbClr val="FF0000"/>
                </a:solidFill>
              </a:rPr>
              <a:t>видеоселектора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5113" y="0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3446730"/>
            <a:ext cx="2658728" cy="12064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CC"/>
                </a:solidFill>
              </a:rPr>
              <a:t>Строительство и реконструкция учреждений детства  и родовспоможения в рамках ФАИП, программ по развитию регионов округов</a:t>
            </a:r>
            <a:endParaRPr lang="ru-RU" sz="1400" b="1" dirty="0">
              <a:solidFill>
                <a:srgbClr val="0000CC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4745146"/>
            <a:ext cx="2658728" cy="9161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CC"/>
                </a:solidFill>
              </a:rPr>
              <a:t> </a:t>
            </a:r>
            <a:r>
              <a:rPr lang="ru-RU" sz="1400" b="1" dirty="0" smtClean="0">
                <a:solidFill>
                  <a:srgbClr val="0000CC"/>
                </a:solidFill>
              </a:rPr>
              <a:t>Развитие инфраструктуры в рамках региональных программ развития здравоохранения</a:t>
            </a:r>
            <a:endParaRPr lang="ru-RU" sz="1400" b="1" dirty="0">
              <a:solidFill>
                <a:srgbClr val="0000CC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80237" y="2629361"/>
            <a:ext cx="2863732" cy="6280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CC"/>
                </a:solidFill>
              </a:rPr>
              <a:t> </a:t>
            </a:r>
            <a:r>
              <a:rPr lang="ru-RU" sz="1400" b="1" dirty="0" smtClean="0">
                <a:solidFill>
                  <a:srgbClr val="0000CC"/>
                </a:solidFill>
              </a:rPr>
              <a:t>Внедрение порядков оказания медицинской помощи матерям и детям в полном объеме</a:t>
            </a:r>
            <a:endParaRPr lang="ru-RU" sz="1400" b="1" dirty="0">
              <a:solidFill>
                <a:srgbClr val="0000CC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80236" y="3391763"/>
            <a:ext cx="2843891" cy="9063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CC"/>
                </a:solidFill>
              </a:rPr>
              <a:t> </a:t>
            </a:r>
            <a:r>
              <a:rPr lang="ru-RU" sz="1400" b="1" dirty="0" smtClean="0">
                <a:solidFill>
                  <a:srgbClr val="0000CC"/>
                </a:solidFill>
              </a:rPr>
              <a:t>Повышение эффективности работы койки и их оптимизация с учетом реальной заболеваемости в регионах</a:t>
            </a:r>
            <a:endParaRPr lang="ru-RU" sz="1400" b="1" dirty="0">
              <a:solidFill>
                <a:srgbClr val="0000CC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869086" y="4970705"/>
            <a:ext cx="2855042" cy="16986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CC"/>
                </a:solidFill>
              </a:rPr>
              <a:t>Разработка с учетом региональных особенностей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CC"/>
                </a:solidFill>
              </a:rPr>
              <a:t>конкретных планов совершенствования медицинской помощи матерям и детям в регионах с высоким показателем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CC"/>
                </a:solidFill>
              </a:rPr>
              <a:t>младенческой смертности</a:t>
            </a:r>
            <a:endParaRPr lang="ru-RU" sz="1400" b="1" dirty="0">
              <a:solidFill>
                <a:srgbClr val="0000CC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868142" y="5462627"/>
            <a:ext cx="3275855" cy="7962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CC"/>
                </a:solidFill>
              </a:rPr>
              <a:t>Сплошной аудит историй болезней  детей 1 года жизни с летальным исходом (в отдельных регионах)</a:t>
            </a:r>
            <a:endParaRPr lang="ru-RU" sz="1400" b="1" dirty="0">
              <a:solidFill>
                <a:srgbClr val="0000CC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892419" y="4565959"/>
            <a:ext cx="3275855" cy="809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CC"/>
                </a:solidFill>
              </a:rPr>
              <a:t>Выезд главных внештатных специалистов в регионы с высоким уровнем показателя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CC"/>
                </a:solidFill>
              </a:rPr>
              <a:t>младенческой смертности</a:t>
            </a:r>
            <a:endParaRPr lang="ru-RU" sz="1400" b="1" dirty="0">
              <a:solidFill>
                <a:srgbClr val="0000CC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92419" y="6365902"/>
            <a:ext cx="3251581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CC"/>
                </a:solidFill>
              </a:rPr>
              <a:t>Аудит работы детских больниц</a:t>
            </a:r>
            <a:endParaRPr lang="ru-RU" sz="1400" b="1" dirty="0">
              <a:solidFill>
                <a:srgbClr val="0000CC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0" y="800100"/>
            <a:ext cx="7599361" cy="338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627784" y="6828795"/>
            <a:ext cx="312990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5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7" y="260648"/>
            <a:ext cx="675979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показателя младенческой смертности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75404531"/>
              </p:ext>
            </p:extLst>
          </p:nvPr>
        </p:nvGraphicFramePr>
        <p:xfrm>
          <a:off x="395536" y="1080120"/>
          <a:ext cx="842493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4" name="Picture 6" descr="http://img1.liveinternet.ru/images/attach/c/7/94/72/94072623_large_detimalishidetioboirebenok638631927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82" y="4680520"/>
            <a:ext cx="3180722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07904" y="4833781"/>
            <a:ext cx="4896544" cy="17543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в 2013 году Электронной системы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мониторинга младенческой смертности,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детской смертности и смертности детей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0 до 17 лет для оценки ситуации в регионах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Федерации и принятия оперативных мер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131840" y="2060848"/>
            <a:ext cx="0" cy="1080120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ьная выноска 14"/>
          <p:cNvSpPr/>
          <p:nvPr/>
        </p:nvSpPr>
        <p:spPr>
          <a:xfrm>
            <a:off x="4788024" y="2960948"/>
            <a:ext cx="2007270" cy="540060"/>
          </a:xfrm>
          <a:prstGeom prst="wedgeEllipseCallout">
            <a:avLst>
              <a:gd name="adj1" fmla="val 3576"/>
              <a:gd name="adj2" fmla="val -47788"/>
            </a:avLst>
          </a:prstGeom>
          <a:solidFill>
            <a:srgbClr val="FF0000">
              <a:alpha val="26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</a:rPr>
              <a:t>Ввод в строй перинатальных центров</a:t>
            </a:r>
            <a:endParaRPr lang="ru-RU" sz="1200" b="1" dirty="0">
              <a:solidFill>
                <a:srgbClr val="7030A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72000" y="6840947"/>
            <a:ext cx="446449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43606" y="722313"/>
            <a:ext cx="675979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6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32B17-2D8E-4495-B845-78AA9B828CB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graphicFrame>
        <p:nvGraphicFramePr>
          <p:cNvPr id="4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02134"/>
              </p:ext>
            </p:extLst>
          </p:nvPr>
        </p:nvGraphicFramePr>
        <p:xfrm>
          <a:off x="250640" y="1124744"/>
          <a:ext cx="8572501" cy="1347204"/>
        </p:xfrm>
        <a:graphic>
          <a:graphicData uri="http://schemas.openxmlformats.org/drawingml/2006/table">
            <a:tbl>
              <a:tblPr/>
              <a:tblGrid>
                <a:gridCol w="1714499"/>
                <a:gridCol w="2071688"/>
                <a:gridCol w="2071688"/>
                <a:gridCol w="2714626"/>
              </a:tblGrid>
              <a:tr h="2906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Плод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Новорожденный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Ребенок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</a:tr>
              <a:tr h="10058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</a:rPr>
                        <a:t>Название мероприятия</a:t>
                      </a:r>
                    </a:p>
                  </a:txBody>
                  <a:tcPr marL="91439" marR="91439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</a:rPr>
                        <a:t>Мероприятие ПНП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</a:rPr>
                        <a:t>«Здоровье»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Новый алгоритм дородовой диагностики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</a:rPr>
                        <a:t>Мероприятие ПНП «Здоровье»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Неонатальный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и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аудиологический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скрининг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Профилактические осмотры  детей 0-18 лет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Диспансеризация детей-сирот и детей, находящихся в трудной жизненной ситуации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188640"/>
            <a:ext cx="8640960" cy="5257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bg1"/>
                </a:solidFill>
                <a:effectLst/>
              </a:rPr>
              <a:t>Ранняя диагностика заболеваний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6977" y="571480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068960"/>
            <a:ext cx="8593452" cy="6478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bg1"/>
                </a:solidFill>
                <a:effectLst/>
              </a:rPr>
              <a:t>Совершенствование медицинской помощи  матерям  и детям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6977" y="3572345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1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077355"/>
              </p:ext>
            </p:extLst>
          </p:nvPr>
        </p:nvGraphicFramePr>
        <p:xfrm>
          <a:off x="251520" y="4077072"/>
          <a:ext cx="8568952" cy="2334756"/>
        </p:xfrm>
        <a:graphic>
          <a:graphicData uri="http://schemas.openxmlformats.org/drawingml/2006/table">
            <a:tbl>
              <a:tblPr/>
              <a:tblGrid>
                <a:gridCol w="1714499"/>
                <a:gridCol w="2759281"/>
                <a:gridCol w="4095172"/>
              </a:tblGrid>
              <a:tr h="1256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Новорожденный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Мать, новорожденный, ребенок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</a:tr>
              <a:tr h="12851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</a:rPr>
                        <a:t>Название мероприятия</a:t>
                      </a:r>
                    </a:p>
                  </a:txBody>
                  <a:tcPr marL="91439" marR="91439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</a:rPr>
                        <a:t>Мероприятие ПНП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</a:rPr>
                        <a:t>«Здоровье»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Выхаживание новорожденных с низкой и экстремально низкой массой тела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Развитие неонатальной хирургии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Программа строительства перинатальных центров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Повышение квалификации кадров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Увеличение объемов ВМП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матерям и детям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923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10332" y="260648"/>
            <a:ext cx="9154332" cy="461665"/>
          </a:xfrm>
          <a:prstGeom prst="rect">
            <a:avLst/>
          </a:prstGeom>
          <a:solidFill>
            <a:srgbClr val="0066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chemeClr val="bg1"/>
                </a:solidFill>
              </a:rPr>
              <a:t>ОСНОВНЫЕ ЦЕЛЕВЫЕ ПОКАЗАТЕЛИ НА 2014 ГОД</a:t>
            </a:r>
            <a:endParaRPr lang="ru-RU" alt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8999" y="908720"/>
            <a:ext cx="8136904" cy="83099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600" dirty="0" smtClean="0">
                <a:solidFill>
                  <a:schemeClr val="bg1"/>
                </a:solidFill>
              </a:rPr>
              <a:t>В соответствии с Указом Президента Российской Федерации от 7 мая 2012 года № 598 – показатель младенческой смертности по Российской Федерации к 2018 году должен составить 7,5 на 1000 родившихся живыми</a:t>
            </a:r>
            <a:endParaRPr lang="ru-RU" altLang="ru-RU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59" y="1844824"/>
            <a:ext cx="914399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 рамках Государственной программы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Российской Федерации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«Развитие здравоохранения» показатель младенческой смертности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720174"/>
              </p:ext>
            </p:extLst>
          </p:nvPr>
        </p:nvGraphicFramePr>
        <p:xfrm>
          <a:off x="1763688" y="2564904"/>
          <a:ext cx="609599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2014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2020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РФ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8,2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8,1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8,0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7,8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7,5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7,5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6,4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10332" y="4238042"/>
            <a:ext cx="9173198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</a:rPr>
              <a:t>Охват неонатальным и </a:t>
            </a:r>
            <a:r>
              <a:rPr lang="ru-RU" sz="1600" b="1" dirty="0" err="1" smtClean="0">
                <a:solidFill>
                  <a:srgbClr val="0000CC"/>
                </a:solidFill>
              </a:rPr>
              <a:t>аудиологическим</a:t>
            </a:r>
            <a:r>
              <a:rPr lang="ru-RU" sz="1600" b="1" dirty="0" smtClean="0">
                <a:solidFill>
                  <a:srgbClr val="0000CC"/>
                </a:solidFill>
              </a:rPr>
              <a:t> скринингом  - </a:t>
            </a:r>
            <a:r>
              <a:rPr lang="ru-RU" sz="1600" b="1" dirty="0" smtClean="0">
                <a:solidFill>
                  <a:srgbClr val="FF0000"/>
                </a:solidFill>
              </a:rPr>
              <a:t>не менее 95% </a:t>
            </a:r>
            <a:r>
              <a:rPr lang="ru-RU" sz="1600" b="1" dirty="0" smtClean="0">
                <a:solidFill>
                  <a:srgbClr val="0000CC"/>
                </a:solidFill>
              </a:rPr>
              <a:t>от числа новорожденных</a:t>
            </a:r>
            <a:endParaRPr lang="ru-RU" sz="16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26" y="3429000"/>
            <a:ext cx="911644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Охват дородовой (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пренатальной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) диагностикой </a:t>
            </a:r>
            <a:r>
              <a:rPr lang="ru-RU" sz="1600" b="1" dirty="0" smtClean="0">
                <a:solidFill>
                  <a:srgbClr val="FF0000"/>
                </a:solidFill>
              </a:rPr>
              <a:t>не менее 45%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от числа женщин, поставленных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на учет в 1 триместре  беременности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8" y="4693701"/>
            <a:ext cx="918057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66FF"/>
                </a:solidFill>
              </a:rPr>
              <a:t>Охват детей в возрасте 0-17 лет профилактическими осмотрами </a:t>
            </a:r>
            <a:r>
              <a:rPr lang="ru-RU" sz="1600" b="1" dirty="0" smtClean="0">
                <a:solidFill>
                  <a:srgbClr val="0066FF"/>
                </a:solidFill>
              </a:rPr>
              <a:t>- </a:t>
            </a:r>
            <a:r>
              <a:rPr lang="ru-RU" sz="1600" b="1" dirty="0" smtClean="0">
                <a:solidFill>
                  <a:srgbClr val="FF0000"/>
                </a:solidFill>
              </a:rPr>
              <a:t>не менее 70% (18 млн)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238" y="5229200"/>
            <a:ext cx="9153021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Охват диспансеризацией детей-сирот и детей, находящихся в трудной жизненной ситуации пребывающих в стационарных учреждениях – </a:t>
            </a:r>
            <a:r>
              <a:rPr lang="ru-RU" sz="1600" b="1" dirty="0" smtClean="0">
                <a:solidFill>
                  <a:srgbClr val="FF0000"/>
                </a:solidFill>
              </a:rPr>
              <a:t>не менее 97%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6713537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8" y="5947949"/>
            <a:ext cx="252412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-10332" y="722313"/>
            <a:ext cx="916127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400" y="246749"/>
            <a:ext cx="9144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7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800" smtClean="0"/>
          </a:p>
          <a:p>
            <a:pPr marL="0" indent="0">
              <a:buFont typeface="Arial" pitchFamily="34" charset="0"/>
              <a:buNone/>
            </a:pP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48704" y="505829"/>
            <a:ext cx="5344155" cy="40011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ru-RU"/>
            </a:defPPr>
            <a:lvl1pPr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Calibri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dirty="0" err="1" smtClean="0"/>
              <a:t>Пренатальная</a:t>
            </a:r>
            <a:r>
              <a:rPr lang="ru-RU" dirty="0" smtClean="0"/>
              <a:t> (дородовая) диагностика</a:t>
            </a:r>
            <a:endParaRPr lang="ru-RU" dirty="0"/>
          </a:p>
        </p:txBody>
      </p:sp>
      <p:pic>
        <p:nvPicPr>
          <p:cNvPr id="3076" name="Picture 4" descr="http://worldonline.media.clients.ellingtoncms.com/img/photos/2012/04/22/Prenatal_care_t751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719986" cy="247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82602199"/>
              </p:ext>
            </p:extLst>
          </p:nvPr>
        </p:nvGraphicFramePr>
        <p:xfrm>
          <a:off x="492029" y="1196703"/>
          <a:ext cx="3888433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38699371"/>
              </p:ext>
            </p:extLst>
          </p:nvPr>
        </p:nvGraphicFramePr>
        <p:xfrm>
          <a:off x="4211960" y="4005064"/>
          <a:ext cx="473369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080" name="Picture 8" descr="http://mojniemowlak.pl/images/articles/24/niemowlaczek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9120"/>
            <a:ext cx="2952328" cy="216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" y="246749"/>
            <a:ext cx="9152400" cy="6610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ПРЕНАТАЛЬНАЯ ДИАГНОСТИКА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3995936" y="6623773"/>
            <a:ext cx="2443162" cy="23827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ru-RU" sz="19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911503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400" y="246749"/>
            <a:ext cx="9144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4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43366"/>
            <a:ext cx="9144000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3270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0" y="327025"/>
            <a:ext cx="9144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974725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773459"/>
              </p:ext>
            </p:extLst>
          </p:nvPr>
        </p:nvGraphicFramePr>
        <p:xfrm>
          <a:off x="323528" y="1299041"/>
          <a:ext cx="8569648" cy="39328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7338"/>
                <a:gridCol w="1183861"/>
                <a:gridCol w="1192941"/>
                <a:gridCol w="1192941"/>
                <a:gridCol w="1192941"/>
                <a:gridCol w="1088459"/>
                <a:gridCol w="1401167"/>
              </a:tblGrid>
              <a:tr h="644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АГС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</a:tr>
              <a:tr h="548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2009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210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471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161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47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145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1034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8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242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485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202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166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1157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8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231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404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174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85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194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1088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8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269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512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200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93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181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1255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8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276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490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185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83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186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mtClean="0">
                          <a:effectLst/>
                        </a:rPr>
                        <a:t>1220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81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январь-апрель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67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161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54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338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55875" y="450850"/>
            <a:ext cx="3319463" cy="4000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000" b="1" dirty="0">
                <a:solidFill>
                  <a:schemeClr val="bg1"/>
                </a:solidFill>
                <a:cs typeface="Calibri" pitchFamily="34" charset="0"/>
              </a:rPr>
              <a:t>Неонатальный скрининг</a:t>
            </a:r>
            <a:endParaRPr lang="ru-RU" altLang="ru-RU" sz="9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24" y="5373216"/>
            <a:ext cx="9001125" cy="261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100" b="1">
                <a:latin typeface="Times New Roman" pitchFamily="18" charset="0"/>
                <a:cs typeface="Calibri" pitchFamily="34" charset="0"/>
              </a:rPr>
              <a:t>(ФК </a:t>
            </a:r>
            <a:r>
              <a:rPr lang="ru-RU" altLang="ru-RU" sz="1100" b="1">
                <a:latin typeface="Calibri" pitchFamily="34" charset="0"/>
                <a:cs typeface="Calibri" pitchFamily="34" charset="0"/>
              </a:rPr>
              <a:t>–</a:t>
            </a:r>
            <a:r>
              <a:rPr lang="ru-RU" altLang="ru-RU" sz="1100" b="1">
                <a:latin typeface="Times New Roman" pitchFamily="18" charset="0"/>
                <a:cs typeface="Calibri" pitchFamily="34" charset="0"/>
              </a:rPr>
              <a:t> фенилкетонурия, ВГ </a:t>
            </a:r>
            <a:r>
              <a:rPr lang="ru-RU" altLang="ru-RU" sz="1100" b="1">
                <a:latin typeface="Calibri" pitchFamily="34" charset="0"/>
                <a:cs typeface="Calibri" pitchFamily="34" charset="0"/>
              </a:rPr>
              <a:t>–</a:t>
            </a:r>
            <a:r>
              <a:rPr lang="ru-RU" altLang="ru-RU" sz="1100" b="1">
                <a:latin typeface="Times New Roman" pitchFamily="18" charset="0"/>
                <a:cs typeface="Calibri" pitchFamily="34" charset="0"/>
              </a:rPr>
              <a:t> врожденный гипотиреоз, АГС </a:t>
            </a:r>
            <a:r>
              <a:rPr lang="ru-RU" altLang="ru-RU" sz="1100" b="1">
                <a:latin typeface="Calibri" pitchFamily="34" charset="0"/>
                <a:cs typeface="Calibri" pitchFamily="34" charset="0"/>
              </a:rPr>
              <a:t>–</a:t>
            </a:r>
            <a:r>
              <a:rPr lang="ru-RU" altLang="ru-RU" sz="1100" b="1">
                <a:latin typeface="Times New Roman" pitchFamily="18" charset="0"/>
                <a:cs typeface="Calibri" pitchFamily="34" charset="0"/>
              </a:rPr>
              <a:t> адреногенитальный синдром, ГАЛ </a:t>
            </a:r>
            <a:r>
              <a:rPr lang="ru-RU" altLang="ru-RU" sz="1100" b="1">
                <a:latin typeface="Calibri" pitchFamily="34" charset="0"/>
                <a:cs typeface="Calibri" pitchFamily="34" charset="0"/>
              </a:rPr>
              <a:t>–</a:t>
            </a:r>
            <a:r>
              <a:rPr lang="ru-RU" altLang="ru-RU" sz="1100" b="1">
                <a:latin typeface="Times New Roman" pitchFamily="18" charset="0"/>
                <a:cs typeface="Calibri" pitchFamily="34" charset="0"/>
              </a:rPr>
              <a:t> галактоземия, МК </a:t>
            </a:r>
            <a:r>
              <a:rPr lang="ru-RU" altLang="ru-RU" sz="1100" b="1">
                <a:latin typeface="Calibri" pitchFamily="34" charset="0"/>
                <a:cs typeface="Calibri" pitchFamily="34" charset="0"/>
              </a:rPr>
              <a:t>–</a:t>
            </a:r>
            <a:r>
              <a:rPr lang="ru-RU" altLang="ru-RU" sz="1100" b="1">
                <a:latin typeface="Times New Roman" pitchFamily="18" charset="0"/>
                <a:cs typeface="Calibri" pitchFamily="34" charset="0"/>
              </a:rPr>
              <a:t> муковисцидоз)</a:t>
            </a:r>
            <a:endParaRPr lang="ru-RU" altLang="ru-RU" b="1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691680" y="991066"/>
            <a:ext cx="5456237" cy="3079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itchFamily="18" charset="0"/>
                <a:cs typeface="Calibri" pitchFamily="34" charset="0"/>
              </a:rPr>
              <a:t>Количество выявленных больных при неонатальном скрининге</a:t>
            </a:r>
            <a:endParaRPr lang="ru-RU" alt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9572" y="5863344"/>
            <a:ext cx="7704856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Предоставляется субсидия из федерального бюджета бюджету субъекта Российской Федерации на закупку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тест-систем для проведения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неонатальнеого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скрининга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32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800" smtClean="0"/>
          </a:p>
          <a:p>
            <a:pPr marL="0" indent="0">
              <a:buFont typeface="Arial" pitchFamily="34" charset="0"/>
              <a:buNone/>
            </a:pPr>
            <a:endParaRPr lang="ru-RU" sz="28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222938"/>
              </p:ext>
            </p:extLst>
          </p:nvPr>
        </p:nvGraphicFramePr>
        <p:xfrm>
          <a:off x="477430" y="1196752"/>
          <a:ext cx="8229600" cy="43244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02318"/>
                <a:gridCol w="793416"/>
                <a:gridCol w="872311"/>
                <a:gridCol w="872311"/>
                <a:gridCol w="872311"/>
                <a:gridCol w="872311"/>
                <a:gridCol w="872311"/>
                <a:gridCol w="872311"/>
              </a:tblGrid>
              <a:tr h="94588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2009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2013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январь-апрель 2014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 anchor="ctr"/>
                </a:tc>
              </a:tr>
              <a:tr h="94588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Число детей, обследованных на II этапе скрининга</a:t>
                      </a:r>
                      <a:endParaRPr lang="ru-RU" sz="1200">
                        <a:effectLst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абсолютное число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4409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18146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28588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34538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41470</a:t>
                      </a:r>
                    </a:p>
                  </a:txBody>
                  <a:tcPr marL="67563" marR="675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39336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10986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563" marR="675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61184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-из них: выявлено с нарушением слуха</a:t>
                      </a:r>
                      <a:endParaRPr lang="ru-RU" sz="1200">
                        <a:effectLst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абсолютное число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</a:rPr>
                        <a:t>3925</a:t>
                      </a:r>
                    </a:p>
                  </a:txBody>
                  <a:tcPr marL="67563" marR="675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</a:rPr>
                        <a:t>4656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7563" marR="675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</a:rPr>
                        <a:t>5468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</a:rPr>
                        <a:t>5468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67563" marR="675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5819</a:t>
                      </a:r>
                    </a:p>
                  </a:txBody>
                  <a:tcPr marL="67563" marR="675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5657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1574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563" marR="675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0507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Число детей, которым проведена </a:t>
                      </a:r>
                      <a:r>
                        <a:rPr lang="ru-RU" sz="1200" dirty="0" err="1">
                          <a:effectLst/>
                        </a:rPr>
                        <a:t>кохлеарная</a:t>
                      </a:r>
                      <a:r>
                        <a:rPr lang="ru-RU" sz="1200" dirty="0">
                          <a:effectLst/>
                        </a:rPr>
                        <a:t> имплантация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200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461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1121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1116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1103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563" marR="675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1154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63" marR="675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238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7563" marR="67563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48704" y="505829"/>
            <a:ext cx="3664401" cy="40011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ru-RU"/>
            </a:defPPr>
            <a:lvl1pPr eaLnBrk="0" hangingPunct="0">
              <a:defRPr sz="2000" b="1">
                <a:solidFill>
                  <a:schemeClr val="bg1"/>
                </a:solidFill>
                <a:latin typeface="Arial" pitchFamily="34" charset="0"/>
                <a:cs typeface="Calibri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dirty="0"/>
              <a:t>Аудиологический </a:t>
            </a:r>
            <a:r>
              <a:rPr lang="ru-RU" dirty="0" smtClean="0"/>
              <a:t>скрининг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43366"/>
            <a:ext cx="9144000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/>
              <a:t>АУДИОЛОГИЧЕСКИЙ СКРИНИНГ</a:t>
            </a:r>
            <a:endParaRPr lang="ru-RU" sz="24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974725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327025"/>
            <a:ext cx="9144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3995936" y="6623773"/>
            <a:ext cx="2443162" cy="23827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ru-RU" sz="19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8" y="5947949"/>
            <a:ext cx="252412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77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7025"/>
            <a:ext cx="9144000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3270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327025"/>
            <a:ext cx="9144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974725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511300" y="450850"/>
            <a:ext cx="6121400" cy="4000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+mj-lt"/>
                <a:ea typeface="Calibri" pitchFamily="34" charset="0"/>
              </a:rPr>
              <a:t>Результаты диспансеризации в 2013 году</a:t>
            </a:r>
            <a:endParaRPr lang="ru-RU" altLang="ru-RU" sz="2800" dirty="0" smtClean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789273"/>
              </p:ext>
            </p:extLst>
          </p:nvPr>
        </p:nvGraphicFramePr>
        <p:xfrm>
          <a:off x="251520" y="1132030"/>
          <a:ext cx="8640960" cy="424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52"/>
                <a:gridCol w="3087155"/>
                <a:gridCol w="2876788"/>
                <a:gridCol w="2518565"/>
              </a:tblGrid>
              <a:tr h="4248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</a:rPr>
                        <a:t>Дети-сироты  и дети, находящиеся в трудной жизненной ситуации пребывающие в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стационарных учреждениях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</a:rPr>
                        <a:t> системы образования, здравоохранения и социальной защиты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278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тыс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Диспансеризация проводится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с 2007 года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</a:rPr>
                        <a:t>Дети-сироты и дети оставшиеся без попечения родителей,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переданные на различные формы семейного устройства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235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тыс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Диспансеризация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начата впервые</a:t>
                      </a:r>
                      <a:endParaRPr lang="ru-RU" sz="1800" b="1" baseline="0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2013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году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</a:rPr>
                        <a:t>Профилактические осмотры детей в возрасте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0-17 лет </a:t>
                      </a:r>
                      <a:endParaRPr lang="ru-RU" sz="20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14,1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млн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Профилактические осмотры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для детей всех возрастных групп начата впервые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 2013 года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3276600" y="6286500"/>
            <a:ext cx="3571875" cy="5715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12755" y="6286500"/>
            <a:ext cx="71437" cy="571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>
              <a:solidFill>
                <a:schemeClr val="tx1"/>
              </a:solidFill>
            </a:endParaRPr>
          </a:p>
        </p:txBody>
      </p:sp>
      <p:pic>
        <p:nvPicPr>
          <p:cNvPr id="11" name="Picture 14" descr="C:\Users\ChumakovaOV\Desktop\169_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520" y="5457411"/>
            <a:ext cx="196339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8" y="5947949"/>
            <a:ext cx="252412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6976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7025"/>
            <a:ext cx="9144000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3270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327025"/>
            <a:ext cx="9144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974725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511300" y="450850"/>
            <a:ext cx="6121400" cy="4000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+mj-lt"/>
                <a:ea typeface="Calibri" pitchFamily="34" charset="0"/>
              </a:rPr>
              <a:t>Результаты диспансеризации в 2013 году</a:t>
            </a:r>
            <a:endParaRPr lang="ru-RU" altLang="ru-RU" sz="2800" dirty="0" smtClean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235298"/>
              </p:ext>
            </p:extLst>
          </p:nvPr>
        </p:nvGraphicFramePr>
        <p:xfrm>
          <a:off x="457200" y="1069316"/>
          <a:ext cx="8229599" cy="3645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8536"/>
                <a:gridCol w="2065633"/>
                <a:gridCol w="2212715"/>
                <a:gridCol w="2212715"/>
              </a:tblGrid>
              <a:tr h="490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Группы здоровья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Сироты в стационарных учреждениях (278 тыс.)</a:t>
                      </a:r>
                      <a:endParaRPr lang="ru-RU" sz="14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Сироты в семьях 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235 тыс.)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Все дети 0-17 лет 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14,1 млн.)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89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практически здоровые (%)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5,5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</a:rPr>
                        <a:t>19,3</a:t>
                      </a:r>
                      <a:endParaRPr lang="ru-RU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25,8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44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функциональные нарушения (%)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</a:rPr>
                        <a:t>35,0</a:t>
                      </a:r>
                      <a:endParaRPr lang="ru-RU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53,2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rgbClr val="5889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</a:rPr>
                        <a:t>59,2</a:t>
                      </a:r>
                      <a:endParaRPr lang="ru-RU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74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хронические заболевания (%)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</a:rPr>
                        <a:t>36,2</a:t>
                      </a:r>
                      <a:endParaRPr lang="ru-RU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24,8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13,5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1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тяжелые заболевания (%)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</a:rPr>
                        <a:t>13,0</a:t>
                      </a:r>
                      <a:endParaRPr lang="ru-RU" sz="18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1,6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1,0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60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chemeClr val="bg1"/>
                          </a:solidFill>
                          <a:effectLst/>
                        </a:rPr>
                        <a:t>инвалидизирующие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заболевания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10,2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rgbClr val="5889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1,1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0,5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3276600" y="6286500"/>
            <a:ext cx="3571875" cy="5715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12755" y="6286500"/>
            <a:ext cx="71437" cy="571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>
              <a:solidFill>
                <a:schemeClr val="tx1"/>
              </a:solidFill>
            </a:endParaRPr>
          </a:p>
        </p:txBody>
      </p:sp>
      <p:pic>
        <p:nvPicPr>
          <p:cNvPr id="10" name="Picture 44" descr="http://im6-tub-ru.yandex.net/i?id=147733083-2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5300663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35" y="5862484"/>
            <a:ext cx="252412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1" y="5980113"/>
            <a:ext cx="252412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911" y="4712440"/>
            <a:ext cx="56893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2014 году осмотрено детей: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Дети-сироты в стационарных учреждениях – </a:t>
            </a:r>
            <a:r>
              <a:rPr lang="ru-RU" b="1" dirty="0" smtClean="0">
                <a:solidFill>
                  <a:srgbClr val="FF0000"/>
                </a:solidFill>
              </a:rPr>
              <a:t>108 тыс.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Дети-сироты в семьях – </a:t>
            </a:r>
            <a:r>
              <a:rPr lang="ru-RU" b="1" dirty="0" smtClean="0">
                <a:solidFill>
                  <a:srgbClr val="FF0000"/>
                </a:solidFill>
              </a:rPr>
              <a:t>50 тыс.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Профилактические осмотры  0-17 лет  - </a:t>
            </a:r>
            <a:r>
              <a:rPr lang="ru-RU" b="1" dirty="0" smtClean="0">
                <a:solidFill>
                  <a:srgbClr val="FF0000"/>
                </a:solidFill>
              </a:rPr>
              <a:t>3 млн 761 тыс.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47" y="5880734"/>
            <a:ext cx="252412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7403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260648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39552" y="365755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Выхаживание детей с низкой и экстремально низкой массой тела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184736"/>
              </p:ext>
            </p:extLst>
          </p:nvPr>
        </p:nvGraphicFramePr>
        <p:xfrm>
          <a:off x="251520" y="1712482"/>
          <a:ext cx="7992888" cy="4245732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738703"/>
                <a:gridCol w="7254185"/>
              </a:tblGrid>
              <a:tr h="1428486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 год</a:t>
                      </a: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7" marR="662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На реализацию данного мероприятия предусмотрены средства федерального бюджета в сумме 40 млн рублей</a:t>
                      </a:r>
                      <a:endParaRPr lang="ru-RU" sz="18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77" marR="66277" marT="0" marB="0"/>
                </a:tc>
              </a:tr>
              <a:tr h="119601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7" marR="662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ГБОУ ВПО  «Первый Санкт-</a:t>
                      </a:r>
                      <a:r>
                        <a:rPr lang="ru-RU" sz="1800" b="1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Петербургский государственный медицинский университет  им. </a:t>
                      </a:r>
                      <a:r>
                        <a:rPr lang="ru-RU" sz="1800" b="1" baseline="0" dirty="0" err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И.П.Павлова</a:t>
                      </a:r>
                      <a:r>
                        <a:rPr lang="ru-RU" sz="1800" b="1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»</a:t>
                      </a:r>
                      <a:r>
                        <a:rPr lang="ru-RU" sz="18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(г. Санкт-Петербург)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 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ГБОУ ВПО «Санкт-</a:t>
                      </a:r>
                      <a:r>
                        <a:rPr lang="ru-RU" sz="1800" b="1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Петербургский государственный  педиатрический медицинский университет»</a:t>
                      </a:r>
                      <a:r>
                        <a:rPr lang="ru-RU" sz="18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(г. Санкт-Петербург)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77" marR="66277" marT="0" marB="0"/>
                </a:tc>
              </a:tr>
              <a:tr h="113017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77" marR="662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С медицинскими</a:t>
                      </a:r>
                      <a:r>
                        <a:rPr lang="ru-RU" sz="1800" b="1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 организациями, участвующими в реализации данного мероприятия заключены соглашения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77" marR="66277" marT="0" marB="0"/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395536" y="1196752"/>
            <a:ext cx="79208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8400" y="246749"/>
            <a:ext cx="9144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23" y="5877272"/>
            <a:ext cx="252412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56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996</Words>
  <Application>Microsoft Office PowerPoint</Application>
  <PresentationFormat>Экран (4:3)</PresentationFormat>
  <Paragraphs>317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Байбарина Елена Николаевна</dc:creator>
  <cp:lastModifiedBy>Байбарина Елена Николаевна</cp:lastModifiedBy>
  <cp:revision>115</cp:revision>
  <cp:lastPrinted>2014-04-01T12:02:34Z</cp:lastPrinted>
  <dcterms:created xsi:type="dcterms:W3CDTF">2014-03-31T16:59:22Z</dcterms:created>
  <dcterms:modified xsi:type="dcterms:W3CDTF">2014-05-28T08:24:15Z</dcterms:modified>
</cp:coreProperties>
</file>