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3" r:id="rId2"/>
    <p:sldId id="613" r:id="rId3"/>
    <p:sldId id="614" r:id="rId4"/>
    <p:sldId id="603" r:id="rId5"/>
    <p:sldId id="616" r:id="rId6"/>
    <p:sldId id="606" r:id="rId7"/>
    <p:sldId id="609" r:id="rId8"/>
    <p:sldId id="620" r:id="rId9"/>
    <p:sldId id="627" r:id="rId10"/>
    <p:sldId id="626" r:id="rId11"/>
    <p:sldId id="618" r:id="rId12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CCFF"/>
    <a:srgbClr val="3366CC"/>
    <a:srgbClr val="B2B2B2"/>
    <a:srgbClr val="DDDDDD"/>
    <a:srgbClr val="CCECFF"/>
    <a:srgbClr val="002E8A"/>
    <a:srgbClr val="FF0066"/>
    <a:srgbClr val="0C1EC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55" autoAdjust="0"/>
    <p:restoredTop sz="94660" autoAdjust="0"/>
  </p:normalViewPr>
  <p:slideViewPr>
    <p:cSldViewPr>
      <p:cViewPr>
        <p:scale>
          <a:sx n="66" d="100"/>
          <a:sy n="66" d="100"/>
        </p:scale>
        <p:origin x="-1410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8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ismanAI\Desktop\&#1040;&#1053;&#1071;\&#1042;&#1052;&#1055;\23.07.2013\&#1057;&#1074;&#1086;&#1076;%20&#1091;&#1076;&#1072;&#1083;&#1077;&#1085;&#1085;&#1086;&#1075;&#1086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v>ОМС</c:v>
          </c:tx>
          <c:cat>
            <c:strRef>
              <c:f>'%'!$B$3:$B$22</c:f>
              <c:strCache>
                <c:ptCount val="20"/>
                <c:pt idx="0">
                  <c:v>Абдоминальная хирургия</c:v>
                </c:pt>
                <c:pt idx="1">
                  <c:v>Акушерство и гинекология</c:v>
                </c:pt>
                <c:pt idx="2">
                  <c:v>Гастроэнтерология</c:v>
                </c:pt>
                <c:pt idx="3">
                  <c:v>Гематология</c:v>
                </c:pt>
                <c:pt idx="4">
                  <c:v>Дерматовенерология</c:v>
                </c:pt>
                <c:pt idx="5">
                  <c:v>Комбустиология</c:v>
                </c:pt>
                <c:pt idx="6">
                  <c:v>Нейрохирургия</c:v>
                </c:pt>
                <c:pt idx="7">
                  <c:v>Неонатология</c:v>
                </c:pt>
                <c:pt idx="8">
                  <c:v>Онкология</c:v>
                </c:pt>
                <c:pt idx="9">
                  <c:v>Оториноларингология</c:v>
                </c:pt>
                <c:pt idx="10">
                  <c:v>Офтальмология</c:v>
                </c:pt>
                <c:pt idx="11">
                  <c:v>Педиатрия</c:v>
                </c:pt>
                <c:pt idx="12">
                  <c:v>Ревматология</c:v>
                </c:pt>
                <c:pt idx="13">
                  <c:v>Сердечно-сосудистая хирургия</c:v>
                </c:pt>
                <c:pt idx="14">
                  <c:v>Торакальная хирургия</c:v>
                </c:pt>
                <c:pt idx="15">
                  <c:v>Травматология и ортопедия</c:v>
                </c:pt>
                <c:pt idx="16">
                  <c:v>Трансплантация</c:v>
                </c:pt>
                <c:pt idx="17">
                  <c:v>Урология</c:v>
                </c:pt>
                <c:pt idx="18">
                  <c:v>Челюстно-лицевая хирургия</c:v>
                </c:pt>
                <c:pt idx="19">
                  <c:v>Эндокринология</c:v>
                </c:pt>
              </c:strCache>
            </c:strRef>
          </c:cat>
          <c:val>
            <c:numRef>
              <c:f>'%'!$C$3:$C$22</c:f>
              <c:numCache>
                <c:formatCode>General</c:formatCode>
                <c:ptCount val="20"/>
                <c:pt idx="0">
                  <c:v>17</c:v>
                </c:pt>
                <c:pt idx="1">
                  <c:v>39</c:v>
                </c:pt>
                <c:pt idx="2">
                  <c:v>100</c:v>
                </c:pt>
                <c:pt idx="3">
                  <c:v>53</c:v>
                </c:pt>
                <c:pt idx="4">
                  <c:v>100</c:v>
                </c:pt>
                <c:pt idx="5">
                  <c:v>0</c:v>
                </c:pt>
                <c:pt idx="6">
                  <c:v>45</c:v>
                </c:pt>
                <c:pt idx="7">
                  <c:v>100</c:v>
                </c:pt>
                <c:pt idx="8">
                  <c:v>10</c:v>
                </c:pt>
                <c:pt idx="9">
                  <c:v>20</c:v>
                </c:pt>
                <c:pt idx="10">
                  <c:v>55</c:v>
                </c:pt>
                <c:pt idx="11">
                  <c:v>9</c:v>
                </c:pt>
                <c:pt idx="12">
                  <c:v>100</c:v>
                </c:pt>
                <c:pt idx="13">
                  <c:v>34</c:v>
                </c:pt>
                <c:pt idx="14">
                  <c:v>5</c:v>
                </c:pt>
                <c:pt idx="15">
                  <c:v>50</c:v>
                </c:pt>
                <c:pt idx="16">
                  <c:v>0</c:v>
                </c:pt>
                <c:pt idx="17">
                  <c:v>28</c:v>
                </c:pt>
                <c:pt idx="18">
                  <c:v>12</c:v>
                </c:pt>
                <c:pt idx="19">
                  <c:v>10</c:v>
                </c:pt>
              </c:numCache>
            </c:numRef>
          </c:val>
        </c:ser>
        <c:ser>
          <c:idx val="1"/>
          <c:order val="1"/>
          <c:tx>
            <c:v>ВМП</c:v>
          </c:tx>
          <c:dLbls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Val val="1"/>
          </c:dLbls>
          <c:cat>
            <c:strRef>
              <c:f>'%'!$B$3:$B$22</c:f>
              <c:strCache>
                <c:ptCount val="20"/>
                <c:pt idx="0">
                  <c:v>Абдоминальная хирургия</c:v>
                </c:pt>
                <c:pt idx="1">
                  <c:v>Акушерство и гинекология</c:v>
                </c:pt>
                <c:pt idx="2">
                  <c:v>Гастроэнтерология</c:v>
                </c:pt>
                <c:pt idx="3">
                  <c:v>Гематология</c:v>
                </c:pt>
                <c:pt idx="4">
                  <c:v>Дерматовенерология</c:v>
                </c:pt>
                <c:pt idx="5">
                  <c:v>Комбустиология</c:v>
                </c:pt>
                <c:pt idx="6">
                  <c:v>Нейрохирургия</c:v>
                </c:pt>
                <c:pt idx="7">
                  <c:v>Неонатология</c:v>
                </c:pt>
                <c:pt idx="8">
                  <c:v>Онкология</c:v>
                </c:pt>
                <c:pt idx="9">
                  <c:v>Оториноларингология</c:v>
                </c:pt>
                <c:pt idx="10">
                  <c:v>Офтальмология</c:v>
                </c:pt>
                <c:pt idx="11">
                  <c:v>Педиатрия</c:v>
                </c:pt>
                <c:pt idx="12">
                  <c:v>Ревматология</c:v>
                </c:pt>
                <c:pt idx="13">
                  <c:v>Сердечно-сосудистая хирургия</c:v>
                </c:pt>
                <c:pt idx="14">
                  <c:v>Торакальная хирургия</c:v>
                </c:pt>
                <c:pt idx="15">
                  <c:v>Травматология и ортопедия</c:v>
                </c:pt>
                <c:pt idx="16">
                  <c:v>Трансплантация</c:v>
                </c:pt>
                <c:pt idx="17">
                  <c:v>Урология</c:v>
                </c:pt>
                <c:pt idx="18">
                  <c:v>Челюстно-лицевая хирургия</c:v>
                </c:pt>
                <c:pt idx="19">
                  <c:v>Эндокринология</c:v>
                </c:pt>
              </c:strCache>
            </c:strRef>
          </c:cat>
          <c:val>
            <c:numRef>
              <c:f>'%'!$D$3:$D$22</c:f>
              <c:numCache>
                <c:formatCode>General</c:formatCode>
                <c:ptCount val="20"/>
                <c:pt idx="0">
                  <c:v>83</c:v>
                </c:pt>
                <c:pt idx="1">
                  <c:v>61</c:v>
                </c:pt>
                <c:pt idx="2">
                  <c:v>0</c:v>
                </c:pt>
                <c:pt idx="3">
                  <c:v>47</c:v>
                </c:pt>
                <c:pt idx="4">
                  <c:v>0</c:v>
                </c:pt>
                <c:pt idx="5">
                  <c:v>100</c:v>
                </c:pt>
                <c:pt idx="6">
                  <c:v>55</c:v>
                </c:pt>
                <c:pt idx="7">
                  <c:v>0</c:v>
                </c:pt>
                <c:pt idx="8">
                  <c:v>90</c:v>
                </c:pt>
                <c:pt idx="9">
                  <c:v>80</c:v>
                </c:pt>
                <c:pt idx="10">
                  <c:v>45</c:v>
                </c:pt>
                <c:pt idx="11">
                  <c:v>91</c:v>
                </c:pt>
                <c:pt idx="12">
                  <c:v>0</c:v>
                </c:pt>
                <c:pt idx="13">
                  <c:v>66</c:v>
                </c:pt>
                <c:pt idx="14">
                  <c:v>95</c:v>
                </c:pt>
                <c:pt idx="15">
                  <c:v>50</c:v>
                </c:pt>
                <c:pt idx="16">
                  <c:v>100</c:v>
                </c:pt>
                <c:pt idx="17">
                  <c:v>72</c:v>
                </c:pt>
                <c:pt idx="18">
                  <c:v>88</c:v>
                </c:pt>
                <c:pt idx="19">
                  <c:v>90</c:v>
                </c:pt>
              </c:numCache>
            </c:numRef>
          </c:val>
        </c:ser>
        <c:overlap val="100"/>
        <c:axId val="35493376"/>
        <c:axId val="35494912"/>
      </c:barChart>
      <c:catAx>
        <c:axId val="35493376"/>
        <c:scaling>
          <c:orientation val="minMax"/>
        </c:scaling>
        <c:axPos val="b"/>
        <c:numFmt formatCode="General" sourceLinked="1"/>
        <c:tickLblPos val="nextTo"/>
        <c:crossAx val="35494912"/>
        <c:crosses val="autoZero"/>
        <c:auto val="1"/>
        <c:lblAlgn val="ctr"/>
        <c:lblOffset val="100"/>
      </c:catAx>
      <c:valAx>
        <c:axId val="35494912"/>
        <c:scaling>
          <c:orientation val="minMax"/>
        </c:scaling>
        <c:axPos val="l"/>
        <c:majorGridlines/>
        <c:numFmt formatCode="0%" sourceLinked="1"/>
        <c:tickLblPos val="nextTo"/>
        <c:crossAx val="35493376"/>
        <c:crosses val="autoZero"/>
        <c:crossBetween val="between"/>
      </c:valAx>
    </c:plotArea>
    <c:legend>
      <c:legendPos val="r"/>
    </c:legend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EFFDF1-ED63-4058-84D5-C737610A31D0}" type="datetimeFigureOut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A062FB-594E-4D55-B1D1-6C12929E4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Номер слайда 6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0" tIns="45710" rIns="91420" bIns="45710" anchor="b"/>
          <a:lstStyle/>
          <a:p>
            <a:pPr algn="r">
              <a:defRPr/>
            </a:pPr>
            <a:fld id="{71C30E2F-606F-47BD-86D1-5CB294C48569}" type="slidenum">
              <a:rPr lang="ru-RU" sz="1200">
                <a:latin typeface="+mn-lt"/>
              </a:rPr>
              <a:pPr algn="r">
                <a:defRPr/>
              </a:pPr>
              <a:t>4</a:t>
            </a:fld>
            <a:endParaRPr lang="ru-RU" sz="1200">
              <a:latin typeface="+mn-lt"/>
            </a:endParaRPr>
          </a:p>
        </p:txBody>
      </p:sp>
      <p:sp>
        <p:nvSpPr>
          <p:cNvPr id="695298" name="Номер слайда 6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07" tIns="45501" rIns="91007" bIns="45501" anchor="b"/>
          <a:lstStyle/>
          <a:p>
            <a:pPr algn="r"/>
            <a:fld id="{1FD68C77-5DA5-40E9-9CC4-271AFECE0BF0}" type="slidenum">
              <a:rPr lang="ru-RU" sz="1200">
                <a:latin typeface="Calibri" pitchFamily="34" charset="0"/>
              </a:rPr>
              <a:pPr algn="r"/>
              <a:t>4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69529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530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033" tIns="45517" rIns="91033" bIns="4551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95301" name="Номер слайда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33" tIns="45517" rIns="91033" bIns="45517" anchor="b"/>
          <a:lstStyle/>
          <a:p>
            <a:pPr algn="r"/>
            <a:fld id="{FADB11C5-5B6C-4AB2-8D89-A579FF524727}" type="slidenum">
              <a:rPr lang="ru-RU" sz="1200">
                <a:latin typeface="Calibri" pitchFamily="34" charset="0"/>
              </a:rPr>
              <a:pPr algn="r"/>
              <a:t>4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04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116" tIns="45556" rIns="91116" bIns="4555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00419" name="Номер слайда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16" tIns="45556" rIns="91116" bIns="45556" anchor="b"/>
          <a:lstStyle/>
          <a:p>
            <a:pPr algn="r" defTabSz="909638"/>
            <a:fld id="{63A7609B-175E-4EF1-A93A-540D84004DD8}" type="slidenum">
              <a:rPr lang="ru-RU" altLang="ru-RU" sz="1200">
                <a:latin typeface="Calibri" pitchFamily="34" charset="0"/>
                <a:cs typeface="Arial" charset="0"/>
              </a:rPr>
              <a:pPr algn="r" defTabSz="909638"/>
              <a:t>9</a:t>
            </a:fld>
            <a:endParaRPr lang="ru-RU" altLang="ru-RU" sz="120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0EC58-3323-4155-83A9-D606EDAD0561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6C2D2-CE34-42A0-B677-96B4CA661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23BE4-9AB6-458C-8346-A84C374957E4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C50FD-9EC7-4D4B-BEAD-DC9115BB1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B99FB-A5BF-4A71-9FF4-A75158BAB3FF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6BA32-2756-4A05-810C-3266B3008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F50F6-2138-4199-AAAC-4CA1C4AA97C1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7C452-1872-4B37-A432-09855BAAD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3EB9B-2369-4819-85B8-0BA21121D63B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CF019-201A-47EA-AFC1-ACBD9F655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720E1-B61E-4D6D-896F-3179F973135D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07BA5-C7F2-45F4-AC26-93D988D10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059F3-8FB8-4FDE-B525-E5908C4753C3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02457-69F8-43B0-A757-75B57F320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FEC46-8BCB-4FA9-9593-12F762646B24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C4873-FA95-4D72-AB13-600BBE542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19EEF-7C4A-4C95-982C-E8BB3E73F009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21520-F815-405A-8B31-4ABE0009E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660A9-27E1-496C-BBA6-9797DFE9F52E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CD3CD-4C0F-4691-AA00-688D59724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B808-FC4E-4D2D-995A-3AD0DF897987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F98B5-5595-4DD2-BD63-4F6F0F28E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3BCB4-E0FB-4B19-9282-D0AC55E0B9BE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67E7F-B0F6-4A9A-9ACC-F4F70A109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A0399-B0EC-4102-9CDC-E3805813B386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3708D-923D-48D4-AF10-C4AEC06D3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59C34-4BE7-4513-AA8F-ED2300113974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96C19-BA7F-4F4C-905E-674C62BCA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F08EB6-C626-49C9-A52C-51968DCFA484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1E7172-153D-4A33-AACC-7C8D46E31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B34DE-B09F-4EAC-A9B5-87102A828090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5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3BF6B55-3C2F-471A-8262-23122B2A8EFA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4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2885F7A-3F70-4B9B-880B-EBEC4B6E94E4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3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CC24444-35C5-467E-A607-FF8F156186B2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1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E7C6861-7B17-4157-B8BD-331EB41EC1E4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ED7426B-CB8E-410B-8382-C740EE2BE33A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cxnSp>
        <p:nvCxnSpPr>
          <p:cNvPr id="17414" name="Прямая соединительная линия 9"/>
          <p:cNvCxnSpPr>
            <a:cxnSpLocks noChangeShapeType="1"/>
          </p:cNvCxnSpPr>
          <p:nvPr/>
        </p:nvCxnSpPr>
        <p:spPr bwMode="auto">
          <a:xfrm rot="5400000">
            <a:off x="-755650" y="4005263"/>
            <a:ext cx="2879725" cy="0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4941888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763" y="1981200"/>
            <a:ext cx="914400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0" y="1989138"/>
            <a:ext cx="9144000" cy="29527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Основные подходы в организации оказания </a:t>
            </a:r>
          </a:p>
          <a:p>
            <a:pPr algn="ctr">
              <a:defRPr/>
            </a:pPr>
            <a:r>
              <a:rPr lang="ru-RU" sz="32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высокотехнологичной медицинской помощи гражданам Российской Федерации</a:t>
            </a:r>
            <a:endParaRPr lang="ru-RU">
              <a:solidFill>
                <a:srgbClr val="FFFFFF"/>
              </a:solidFill>
            </a:endParaRPr>
          </a:p>
        </p:txBody>
      </p:sp>
      <p:pic>
        <p:nvPicPr>
          <p:cNvPr id="17418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75" y="80963"/>
            <a:ext cx="504031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  <p:sp>
        <p:nvSpPr>
          <p:cNvPr id="17419" name="TextBox 13"/>
          <p:cNvSpPr txBox="1">
            <a:spLocks noChangeArrowheads="1"/>
          </p:cNvSpPr>
          <p:nvPr/>
        </p:nvSpPr>
        <p:spPr bwMode="auto">
          <a:xfrm>
            <a:off x="4716463" y="5084763"/>
            <a:ext cx="43561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Директор Департамента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организации медицинской помощи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 и санаторно-курортного дела </a:t>
            </a:r>
          </a:p>
          <a:p>
            <a:pPr algn="ctr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И.Г. Никитин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72A4D-C2F7-4C58-8115-A96D95DF8FDF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12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A658834-6DAC-4322-B7BA-06A0B7AADBA7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714754" name="Object 2"/>
          <p:cNvGraphicFramePr>
            <a:graphicFrameLocks noChangeAspect="1"/>
          </p:cNvGraphicFramePr>
          <p:nvPr>
            <p:ph idx="4294967295"/>
          </p:nvPr>
        </p:nvGraphicFramePr>
        <p:xfrm>
          <a:off x="0" y="1412875"/>
          <a:ext cx="9685338" cy="4829175"/>
        </p:xfrm>
        <a:graphic>
          <a:graphicData uri="http://schemas.openxmlformats.org/presentationml/2006/ole">
            <p:oleObj spid="_x0000_s714754" name="Диаграмма" r:id="rId3" imgW="8229600" imgH="5505260" progId="MSGraph.Chart.8">
              <p:embed followColorScheme="full"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23850" y="188913"/>
            <a:ext cx="8640763" cy="7651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ПЛАНИРУЕМОЕ КОЛИЧЕСТВО ПАЦИЕНТОВ, ПРОЛЕЧЕНННЫХ ПО ВЫСОКОТЕХНОЛОГИЧНОЙ МЕДИЦИНСКОЙ ПОМОЩИ В 2014-2016 ГГ. </a:t>
            </a:r>
            <a:endParaRPr lang="ru-RU" altLang="ru-RU" sz="17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3"/>
          <p:cNvSpPr/>
          <p:nvPr/>
        </p:nvSpPr>
        <p:spPr>
          <a:xfrm>
            <a:off x="1000125" y="0"/>
            <a:ext cx="1428750" cy="1158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14758" name="Группа 5"/>
          <p:cNvGrpSpPr>
            <a:grpSpLocks/>
          </p:cNvGrpSpPr>
          <p:nvPr/>
        </p:nvGrpSpPr>
        <p:grpSpPr bwMode="auto">
          <a:xfrm>
            <a:off x="1042988" y="6324600"/>
            <a:ext cx="5815012" cy="533400"/>
            <a:chOff x="1042988" y="6324600"/>
            <a:chExt cx="5815011" cy="533400"/>
          </a:xfrm>
        </p:grpSpPr>
        <p:sp>
          <p:nvSpPr>
            <p:cNvPr id="7" name="Прямоугольник 6"/>
            <p:cNvSpPr/>
            <p:nvPr/>
          </p:nvSpPr>
          <p:spPr bwMode="auto">
            <a:xfrm>
              <a:off x="3203575" y="6448425"/>
              <a:ext cx="3571874" cy="40957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6775449" y="6448425"/>
              <a:ext cx="82550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14761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4762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5782" tIns="47891" rIns="95782" bIns="47891"/>
            <a:lstStyle/>
            <a:p>
              <a:pPr defTabSz="957263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85E4B-6768-41D1-8455-68B478826533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20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0527FF-E874-4D0C-A074-11C2E2D18A3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9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299AC66-BE99-4E05-B373-95E6C64779A1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8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47CCE8A-5BD1-4912-92FD-C6A3606DD6B3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7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B377D27-C695-4C65-AAE0-1CC6952659EA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15781" name="Прямоугольник 4"/>
          <p:cNvSpPr>
            <a:spLocks noChangeArrowheads="1"/>
          </p:cNvSpPr>
          <p:nvPr/>
        </p:nvSpPr>
        <p:spPr bwMode="auto">
          <a:xfrm>
            <a:off x="1000125" y="0"/>
            <a:ext cx="1428750" cy="144463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15782" name="Заголовок 1"/>
          <p:cNvSpPr txBox="1">
            <a:spLocks/>
          </p:cNvSpPr>
          <p:nvPr/>
        </p:nvSpPr>
        <p:spPr bwMode="auto">
          <a:xfrm>
            <a:off x="3143250" y="6357938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/>
            <a:endParaRPr lang="ru-RU" sz="1300">
              <a:solidFill>
                <a:schemeClr val="bg1"/>
              </a:solidFill>
              <a:latin typeface="Helios"/>
            </a:endParaRPr>
          </a:p>
        </p:txBody>
      </p:sp>
      <p:sp>
        <p:nvSpPr>
          <p:cNvPr id="715783" name="Заголовок 11"/>
          <p:cNvSpPr>
            <a:spLocks/>
          </p:cNvSpPr>
          <p:nvPr/>
        </p:nvSpPr>
        <p:spPr bwMode="auto">
          <a:xfrm>
            <a:off x="971550" y="188913"/>
            <a:ext cx="8064500" cy="1511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/>
            <a:endParaRPr lang="ru-RU" sz="46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15784" name="Прямоугольник 10"/>
          <p:cNvSpPr>
            <a:spLocks noChangeArrowheads="1"/>
          </p:cNvSpPr>
          <p:nvPr/>
        </p:nvSpPr>
        <p:spPr bwMode="auto">
          <a:xfrm>
            <a:off x="150813" y="128588"/>
            <a:ext cx="8785225" cy="708025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5785" name="Прямоугольник 4"/>
          <p:cNvSpPr>
            <a:spLocks noChangeArrowheads="1"/>
          </p:cNvSpPr>
          <p:nvPr/>
        </p:nvSpPr>
        <p:spPr bwMode="auto">
          <a:xfrm>
            <a:off x="1000125" y="0"/>
            <a:ext cx="1428750" cy="141288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15786" name="Номер слайда 1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15787" name="Rectangle 2"/>
          <p:cNvSpPr>
            <a:spLocks noChangeArrowheads="1"/>
          </p:cNvSpPr>
          <p:nvPr/>
        </p:nvSpPr>
        <p:spPr bwMode="auto">
          <a:xfrm>
            <a:off x="395288" y="2532063"/>
            <a:ext cx="8353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600" b="1" i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Raavi" pitchFamily="2"/>
              </a:rPr>
              <a:t>          Спасибо за внимание!</a:t>
            </a:r>
            <a:endParaRPr lang="ru-RU" sz="3600" i="1">
              <a:solidFill>
                <a:srgbClr val="0070C0"/>
              </a:solidFill>
              <a:ea typeface="Calibri" pitchFamily="34" charset="0"/>
              <a:cs typeface="Raavi" pitchFamily="2"/>
            </a:endParaRPr>
          </a:p>
        </p:txBody>
      </p:sp>
      <p:grpSp>
        <p:nvGrpSpPr>
          <p:cNvPr id="715788" name="Группа 23"/>
          <p:cNvGrpSpPr>
            <a:grpSpLocks/>
          </p:cNvGrpSpPr>
          <p:nvPr/>
        </p:nvGrpSpPr>
        <p:grpSpPr bwMode="auto">
          <a:xfrm>
            <a:off x="1042988" y="6272213"/>
            <a:ext cx="5919787" cy="585787"/>
            <a:chOff x="927100" y="6272213"/>
            <a:chExt cx="5919788" cy="585787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642144" y="6571456"/>
              <a:ext cx="571500" cy="158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Прямоугольник 14"/>
            <p:cNvSpPr>
              <a:spLocks noChangeArrowheads="1"/>
            </p:cNvSpPr>
            <p:nvPr/>
          </p:nvSpPr>
          <p:spPr bwMode="auto">
            <a:xfrm>
              <a:off x="3203575" y="6286500"/>
              <a:ext cx="3571876" cy="571500"/>
            </a:xfrm>
            <a:prstGeom prst="rect">
              <a:avLst/>
            </a:prstGeom>
            <a:solidFill>
              <a:schemeClr val="accent1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white"/>
                </a:solidFill>
                <a:latin typeface="+mn-lt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775451" y="6286500"/>
              <a:ext cx="71437" cy="5715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15792" name="Подзаголовок 2"/>
            <p:cNvSpPr txBox="1">
              <a:spLocks/>
            </p:cNvSpPr>
            <p:nvPr/>
          </p:nvSpPr>
          <p:spPr bwMode="auto">
            <a:xfrm>
              <a:off x="1619250" y="6381750"/>
              <a:ext cx="1657350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5782" tIns="47891" rIns="95782" bIns="47891"/>
            <a:lstStyle/>
            <a:p>
              <a:pPr defTabSz="957263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  <p:pic>
          <p:nvPicPr>
            <p:cNvPr id="715793" name="Рисунок 10" descr="logo2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42988" y="6272213"/>
              <a:ext cx="539750" cy="585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674DB-6723-4172-B730-8650B9733589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71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3842182-F932-425A-B98C-6C2A3775F5B0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0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6956EAA-4978-48EC-87F1-BA6131143B0A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9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39E9E6B-4A2D-45C8-B988-9A32BE337A80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7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F0AEB65-C0E7-47F6-8D8E-09AED944F80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536D866-9992-47CC-BDE7-659828D1D8D6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338" y="5567363"/>
            <a:ext cx="1914525" cy="1287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9" name="Picture 2" descr="F:\Users\Alex\Desktop\1000px-Map_of_Russian_districts,_2010-01-19.png"/>
          <p:cNvPicPr>
            <a:picLocks noChangeAspect="1" noChangeArrowheads="1"/>
          </p:cNvPicPr>
          <p:nvPr/>
        </p:nvPicPr>
        <p:blipFill>
          <a:blip r:embed="rId2">
            <a:lum bright="34000"/>
          </a:blip>
          <a:srcRect/>
          <a:stretch>
            <a:fillRect/>
          </a:stretch>
        </p:blipFill>
        <p:spPr bwMode="auto">
          <a:xfrm>
            <a:off x="0" y="692150"/>
            <a:ext cx="914400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AutoShape 50"/>
          <p:cNvSpPr>
            <a:spLocks noChangeArrowheads="1"/>
          </p:cNvSpPr>
          <p:nvPr/>
        </p:nvSpPr>
        <p:spPr bwMode="auto">
          <a:xfrm>
            <a:off x="990600" y="4038600"/>
            <a:ext cx="287338" cy="2873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1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TextBox 133"/>
          <p:cNvSpPr txBox="1">
            <a:spLocks noChangeArrowheads="1"/>
          </p:cNvSpPr>
          <p:nvPr/>
        </p:nvSpPr>
        <p:spPr bwMode="auto">
          <a:xfrm>
            <a:off x="23813" y="2420938"/>
            <a:ext cx="126365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300" b="1">
                <a:latin typeface="Calibri" pitchFamily="34" charset="0"/>
                <a:cs typeface="Arial" charset="0"/>
              </a:rPr>
              <a:t>Калининград</a:t>
            </a:r>
          </a:p>
        </p:txBody>
      </p:sp>
      <p:sp>
        <p:nvSpPr>
          <p:cNvPr id="18442" name="TextBox 134"/>
          <p:cNvSpPr txBox="1">
            <a:spLocks noChangeArrowheads="1"/>
          </p:cNvSpPr>
          <p:nvPr/>
        </p:nvSpPr>
        <p:spPr bwMode="auto">
          <a:xfrm>
            <a:off x="7580313" y="4279900"/>
            <a:ext cx="10636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300" b="1">
                <a:latin typeface="Calibri" pitchFamily="34" charset="0"/>
                <a:cs typeface="Arial" charset="0"/>
              </a:rPr>
              <a:t>Хабаровск</a:t>
            </a:r>
          </a:p>
        </p:txBody>
      </p:sp>
      <p:sp>
        <p:nvSpPr>
          <p:cNvPr id="18443" name="TextBox 135"/>
          <p:cNvSpPr txBox="1">
            <a:spLocks noChangeArrowheads="1"/>
          </p:cNvSpPr>
          <p:nvPr/>
        </p:nvSpPr>
        <p:spPr bwMode="auto">
          <a:xfrm>
            <a:off x="4391025" y="4222750"/>
            <a:ext cx="11525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300" b="1">
                <a:latin typeface="Calibri" pitchFamily="34" charset="0"/>
                <a:cs typeface="Arial" charset="0"/>
              </a:rPr>
              <a:t>Красноярск</a:t>
            </a:r>
          </a:p>
        </p:txBody>
      </p:sp>
      <p:sp>
        <p:nvSpPr>
          <p:cNvPr id="18444" name="TextBox 136"/>
          <p:cNvSpPr txBox="1">
            <a:spLocks noChangeArrowheads="1"/>
          </p:cNvSpPr>
          <p:nvPr/>
        </p:nvSpPr>
        <p:spPr bwMode="auto">
          <a:xfrm>
            <a:off x="604838" y="4322763"/>
            <a:ext cx="1063625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300" b="1">
                <a:latin typeface="Calibri" pitchFamily="34" charset="0"/>
                <a:cs typeface="Arial" charset="0"/>
              </a:rPr>
              <a:t>Астрахань</a:t>
            </a:r>
          </a:p>
        </p:txBody>
      </p:sp>
      <p:sp>
        <p:nvSpPr>
          <p:cNvPr id="18445" name="TextBox 137"/>
          <p:cNvSpPr txBox="1">
            <a:spLocks noChangeArrowheads="1"/>
          </p:cNvSpPr>
          <p:nvPr/>
        </p:nvSpPr>
        <p:spPr bwMode="auto">
          <a:xfrm>
            <a:off x="1801813" y="4360863"/>
            <a:ext cx="10795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300" b="1">
                <a:latin typeface="Calibri" pitchFamily="34" charset="0"/>
                <a:cs typeface="Arial" charset="0"/>
              </a:rPr>
              <a:t>Челябинск</a:t>
            </a:r>
          </a:p>
        </p:txBody>
      </p:sp>
      <p:sp>
        <p:nvSpPr>
          <p:cNvPr id="18446" name="TextBox 138"/>
          <p:cNvSpPr txBox="1">
            <a:spLocks noChangeArrowheads="1"/>
          </p:cNvSpPr>
          <p:nvPr/>
        </p:nvSpPr>
        <p:spPr bwMode="auto">
          <a:xfrm>
            <a:off x="765175" y="3814763"/>
            <a:ext cx="6731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300" b="1">
                <a:latin typeface="Calibri" pitchFamily="34" charset="0"/>
                <a:cs typeface="Arial" charset="0"/>
              </a:rPr>
              <a:t>Пенза</a:t>
            </a:r>
          </a:p>
        </p:txBody>
      </p:sp>
      <p:sp>
        <p:nvSpPr>
          <p:cNvPr id="18447" name="TextBox 139"/>
          <p:cNvSpPr txBox="1">
            <a:spLocks noChangeArrowheads="1"/>
          </p:cNvSpPr>
          <p:nvPr/>
        </p:nvSpPr>
        <p:spPr bwMode="auto">
          <a:xfrm>
            <a:off x="374650" y="3309938"/>
            <a:ext cx="99853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300" b="1">
                <a:latin typeface="Calibri" pitchFamily="34" charset="0"/>
                <a:cs typeface="Arial" charset="0"/>
              </a:rPr>
              <a:t>Смоленск</a:t>
            </a:r>
          </a:p>
        </p:txBody>
      </p:sp>
      <p:pic>
        <p:nvPicPr>
          <p:cNvPr id="143" name="Picture 2" descr="F:\Users\Alex\Desktop\сустав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861048"/>
            <a:ext cx="293914" cy="305911"/>
          </a:xfrm>
          <a:prstGeom prst="ellipse">
            <a:avLst/>
          </a:prstGeom>
          <a:noFill/>
          <a:ln w="19050">
            <a:solidFill>
              <a:srgbClr val="0070C0"/>
            </a:solidFill>
          </a:ln>
          <a:effectLst/>
        </p:spPr>
      </p:pic>
      <p:pic>
        <p:nvPicPr>
          <p:cNvPr id="148" name="Picture 2" descr="F:\Users\Alex\Desktop\сустав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4167" y="5141218"/>
            <a:ext cx="298450" cy="281992"/>
          </a:xfrm>
          <a:prstGeom prst="ellipse">
            <a:avLst/>
          </a:prstGeom>
          <a:noFill/>
          <a:ln w="19050">
            <a:solidFill>
              <a:srgbClr val="0070C0"/>
            </a:solidFill>
          </a:ln>
          <a:effectLst/>
        </p:spPr>
      </p:pic>
      <p:sp>
        <p:nvSpPr>
          <p:cNvPr id="18450" name="TextBox 148"/>
          <p:cNvSpPr txBox="1">
            <a:spLocks noChangeArrowheads="1"/>
          </p:cNvSpPr>
          <p:nvPr/>
        </p:nvSpPr>
        <p:spPr bwMode="auto">
          <a:xfrm>
            <a:off x="3452813" y="4930775"/>
            <a:ext cx="89058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300" b="1">
                <a:latin typeface="Calibri" pitchFamily="34" charset="0"/>
                <a:cs typeface="Arial" charset="0"/>
              </a:rPr>
              <a:t>Барнаул</a:t>
            </a:r>
          </a:p>
        </p:txBody>
      </p:sp>
      <p:sp>
        <p:nvSpPr>
          <p:cNvPr id="18451" name="TextBox 153"/>
          <p:cNvSpPr txBox="1">
            <a:spLocks noChangeArrowheads="1"/>
          </p:cNvSpPr>
          <p:nvPr/>
        </p:nvSpPr>
        <p:spPr bwMode="auto">
          <a:xfrm>
            <a:off x="1403350" y="3644900"/>
            <a:ext cx="11049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300" b="1">
                <a:latin typeface="Calibri" pitchFamily="34" charset="0"/>
                <a:cs typeface="Arial" charset="0"/>
              </a:rPr>
              <a:t>Чебоксары</a:t>
            </a:r>
          </a:p>
        </p:txBody>
      </p:sp>
      <p:sp>
        <p:nvSpPr>
          <p:cNvPr id="18452" name="TextBox 154"/>
          <p:cNvSpPr txBox="1">
            <a:spLocks noChangeArrowheads="1"/>
          </p:cNvSpPr>
          <p:nvPr/>
        </p:nvSpPr>
        <p:spPr bwMode="auto">
          <a:xfrm>
            <a:off x="2058988" y="3833813"/>
            <a:ext cx="72548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300" b="1">
                <a:latin typeface="Calibri" pitchFamily="34" charset="0"/>
                <a:cs typeface="Arial" charset="0"/>
              </a:rPr>
              <a:t>Пермь</a:t>
            </a:r>
          </a:p>
        </p:txBody>
      </p:sp>
      <p:grpSp>
        <p:nvGrpSpPr>
          <p:cNvPr id="18453" name="Группа 160"/>
          <p:cNvGrpSpPr>
            <a:grpSpLocks/>
          </p:cNvGrpSpPr>
          <p:nvPr/>
        </p:nvGrpSpPr>
        <p:grpSpPr bwMode="auto">
          <a:xfrm>
            <a:off x="2798763" y="4344988"/>
            <a:ext cx="309562" cy="320675"/>
            <a:chOff x="2514600" y="5638800"/>
            <a:chExt cx="381000" cy="381000"/>
          </a:xfrm>
        </p:grpSpPr>
        <p:sp>
          <p:nvSpPr>
            <p:cNvPr id="144" name="Кольцо 143"/>
            <p:cNvSpPr/>
            <p:nvPr/>
          </p:nvSpPr>
          <p:spPr>
            <a:xfrm>
              <a:off x="2514600" y="5638800"/>
              <a:ext cx="381000" cy="381000"/>
            </a:xfrm>
            <a:prstGeom prst="donu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2590800" y="5714246"/>
              <a:ext cx="228601" cy="230109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8454" name="TextBox 161"/>
          <p:cNvSpPr txBox="1">
            <a:spLocks noChangeArrowheads="1"/>
          </p:cNvSpPr>
          <p:nvPr/>
        </p:nvSpPr>
        <p:spPr bwMode="auto">
          <a:xfrm>
            <a:off x="2571750" y="4059238"/>
            <a:ext cx="84613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300" b="1">
                <a:latin typeface="Calibri" pitchFamily="34" charset="0"/>
                <a:cs typeface="Arial" charset="0"/>
              </a:rPr>
              <a:t>Тюмень</a:t>
            </a:r>
          </a:p>
        </p:txBody>
      </p:sp>
      <p:sp>
        <p:nvSpPr>
          <p:cNvPr id="18455" name="TextBox 165"/>
          <p:cNvSpPr txBox="1">
            <a:spLocks noChangeArrowheads="1"/>
          </p:cNvSpPr>
          <p:nvPr/>
        </p:nvSpPr>
        <p:spPr bwMode="auto">
          <a:xfrm>
            <a:off x="3333750" y="4418013"/>
            <a:ext cx="1289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300" b="1">
                <a:latin typeface="Calibri" pitchFamily="34" charset="0"/>
                <a:cs typeface="Arial" charset="0"/>
              </a:rPr>
              <a:t>Новосибирск</a:t>
            </a:r>
          </a:p>
        </p:txBody>
      </p:sp>
      <p:sp>
        <p:nvSpPr>
          <p:cNvPr id="18456" name="AutoShape 50"/>
          <p:cNvSpPr>
            <a:spLocks noChangeArrowheads="1"/>
          </p:cNvSpPr>
          <p:nvPr/>
        </p:nvSpPr>
        <p:spPr bwMode="auto">
          <a:xfrm>
            <a:off x="322263" y="5819775"/>
            <a:ext cx="288925" cy="3159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1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7" name="TextBox 169"/>
          <p:cNvSpPr txBox="1">
            <a:spLocks noChangeArrowheads="1"/>
          </p:cNvSpPr>
          <p:nvPr/>
        </p:nvSpPr>
        <p:spPr bwMode="auto">
          <a:xfrm>
            <a:off x="706438" y="5595938"/>
            <a:ext cx="221615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1200">
              <a:latin typeface="Calibri" pitchFamily="34" charset="0"/>
              <a:cs typeface="Arial" charset="0"/>
            </a:endParaRPr>
          </a:p>
          <a:p>
            <a:r>
              <a:rPr lang="ru-RU" altLang="ru-RU" sz="1200">
                <a:latin typeface="Calibri" pitchFamily="34" charset="0"/>
                <a:cs typeface="Arial" charset="0"/>
              </a:rPr>
              <a:t>Сердечно-сосудистые</a:t>
            </a:r>
          </a:p>
          <a:p>
            <a:r>
              <a:rPr lang="ru-RU" altLang="ru-RU" sz="1200">
                <a:latin typeface="Calibri" pitchFamily="34" charset="0"/>
                <a:cs typeface="Arial" charset="0"/>
              </a:rPr>
              <a:t>центры</a:t>
            </a:r>
          </a:p>
        </p:txBody>
      </p:sp>
      <p:pic>
        <p:nvPicPr>
          <p:cNvPr id="172" name="Picture 2" descr="F:\Users\Alex\Desktop\сустав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4475" y="5862508"/>
            <a:ext cx="261938" cy="272630"/>
          </a:xfrm>
          <a:prstGeom prst="ellipse">
            <a:avLst/>
          </a:prstGeom>
          <a:noFill/>
          <a:ln w="19050">
            <a:solidFill>
              <a:srgbClr val="0070C0"/>
            </a:solidFill>
          </a:ln>
          <a:effectLst/>
        </p:spPr>
      </p:pic>
      <p:sp>
        <p:nvSpPr>
          <p:cNvPr id="18459" name="TextBox 175"/>
          <p:cNvSpPr txBox="1">
            <a:spLocks noChangeArrowheads="1"/>
          </p:cNvSpPr>
          <p:nvPr/>
        </p:nvSpPr>
        <p:spPr bwMode="auto">
          <a:xfrm>
            <a:off x="3079750" y="5781675"/>
            <a:ext cx="2714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latin typeface="Calibri" pitchFamily="34" charset="0"/>
                <a:cs typeface="Arial" charset="0"/>
              </a:rPr>
              <a:t>Центры травматологии, ортопедии</a:t>
            </a:r>
          </a:p>
          <a:p>
            <a:r>
              <a:rPr lang="ru-RU" altLang="ru-RU" sz="1200">
                <a:latin typeface="Calibri" pitchFamily="34" charset="0"/>
                <a:cs typeface="Arial" charset="0"/>
              </a:rPr>
              <a:t>и эндопротезирования </a:t>
            </a:r>
            <a:endParaRPr lang="ru-RU" altLang="ru-RU" sz="1200" b="1">
              <a:latin typeface="Calibri" pitchFamily="34" charset="0"/>
              <a:cs typeface="Arial" charset="0"/>
            </a:endParaRPr>
          </a:p>
        </p:txBody>
      </p:sp>
      <p:grpSp>
        <p:nvGrpSpPr>
          <p:cNvPr id="18460" name="Группа 177"/>
          <p:cNvGrpSpPr>
            <a:grpSpLocks/>
          </p:cNvGrpSpPr>
          <p:nvPr/>
        </p:nvGrpSpPr>
        <p:grpSpPr bwMode="auto">
          <a:xfrm>
            <a:off x="6161088" y="5851525"/>
            <a:ext cx="304800" cy="304800"/>
            <a:chOff x="2514600" y="5638800"/>
            <a:chExt cx="381000" cy="381000"/>
          </a:xfrm>
        </p:grpSpPr>
        <p:sp>
          <p:nvSpPr>
            <p:cNvPr id="179" name="Кольцо 178"/>
            <p:cNvSpPr/>
            <p:nvPr/>
          </p:nvSpPr>
          <p:spPr>
            <a:xfrm>
              <a:off x="2514600" y="5638800"/>
              <a:ext cx="381000" cy="381000"/>
            </a:xfrm>
            <a:prstGeom prst="donu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80" name="Овал 179"/>
            <p:cNvSpPr/>
            <p:nvPr/>
          </p:nvSpPr>
          <p:spPr>
            <a:xfrm>
              <a:off x="2590006" y="5714206"/>
              <a:ext cx="230188" cy="23018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8461" name="TextBox 183"/>
          <p:cNvSpPr txBox="1">
            <a:spLocks noChangeArrowheads="1"/>
          </p:cNvSpPr>
          <p:nvPr/>
        </p:nvSpPr>
        <p:spPr bwMode="auto">
          <a:xfrm>
            <a:off x="6570663" y="5754688"/>
            <a:ext cx="1838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latin typeface="Calibri" pitchFamily="34" charset="0"/>
                <a:cs typeface="Arial" charset="0"/>
              </a:rPr>
              <a:t>Центры нейрохирургии</a:t>
            </a:r>
          </a:p>
          <a:p>
            <a:endParaRPr lang="ru-RU" altLang="ru-RU" sz="1200" b="1">
              <a:latin typeface="Calibri" pitchFamily="34" charset="0"/>
              <a:cs typeface="Arial" charset="0"/>
            </a:endParaRPr>
          </a:p>
        </p:txBody>
      </p:sp>
      <p:sp>
        <p:nvSpPr>
          <p:cNvPr id="18462" name="Подзаголовок 2"/>
          <p:cNvSpPr>
            <a:spLocks/>
          </p:cNvSpPr>
          <p:nvPr/>
        </p:nvSpPr>
        <p:spPr bwMode="auto">
          <a:xfrm>
            <a:off x="2000250" y="6269038"/>
            <a:ext cx="5715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77" name="Выноска 1 76"/>
          <p:cNvSpPr/>
          <p:nvPr/>
        </p:nvSpPr>
        <p:spPr>
          <a:xfrm>
            <a:off x="119063" y="4060825"/>
            <a:ext cx="565150" cy="336550"/>
          </a:xfrm>
          <a:prstGeom prst="borderCallout1">
            <a:avLst>
              <a:gd name="adj1" fmla="val 48985"/>
              <a:gd name="adj2" fmla="val 101808"/>
              <a:gd name="adj3" fmla="val 6678"/>
              <a:gd name="adj4" fmla="val 158193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Arial" charset="0"/>
                <a:cs typeface="Arial" charset="0"/>
              </a:rPr>
              <a:t>5 094</a:t>
            </a:r>
          </a:p>
        </p:txBody>
      </p:sp>
      <p:sp>
        <p:nvSpPr>
          <p:cNvPr id="6173" name="Выноска 1 77"/>
          <p:cNvSpPr>
            <a:spLocks/>
          </p:cNvSpPr>
          <p:nvPr/>
        </p:nvSpPr>
        <p:spPr bwMode="auto">
          <a:xfrm>
            <a:off x="101600" y="996950"/>
            <a:ext cx="509588" cy="344488"/>
          </a:xfrm>
          <a:prstGeom prst="borderCallout1">
            <a:avLst>
              <a:gd name="adj1" fmla="val 39778"/>
              <a:gd name="adj2" fmla="val 115093"/>
              <a:gd name="adj3" fmla="val 40148"/>
              <a:gd name="adj4" fmla="val 163758"/>
            </a:avLst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19050" algn="ctr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b="1">
              <a:solidFill>
                <a:srgbClr val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7198" name="TextBox 81"/>
          <p:cNvSpPr txBox="1">
            <a:spLocks noChangeArrowheads="1"/>
          </p:cNvSpPr>
          <p:nvPr/>
        </p:nvSpPr>
        <p:spPr bwMode="auto">
          <a:xfrm>
            <a:off x="900113" y="836613"/>
            <a:ext cx="2016125" cy="73818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Выполнено высокотехнологичных операций</a:t>
            </a:r>
          </a:p>
        </p:txBody>
      </p:sp>
      <p:sp>
        <p:nvSpPr>
          <p:cNvPr id="83" name="Выноска 1 82"/>
          <p:cNvSpPr/>
          <p:nvPr/>
        </p:nvSpPr>
        <p:spPr>
          <a:xfrm>
            <a:off x="22225" y="4652963"/>
            <a:ext cx="588963" cy="333375"/>
          </a:xfrm>
          <a:prstGeom prst="borderCallout1">
            <a:avLst>
              <a:gd name="adj1" fmla="val 48985"/>
              <a:gd name="adj2" fmla="val 101808"/>
              <a:gd name="adj3" fmla="val 6678"/>
              <a:gd name="adj4" fmla="val 158193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Arial" charset="0"/>
                <a:cs typeface="Arial" charset="0"/>
              </a:rPr>
              <a:t>5 094</a:t>
            </a:r>
          </a:p>
        </p:txBody>
      </p:sp>
      <p:sp>
        <p:nvSpPr>
          <p:cNvPr id="6176" name="Выноска 1 83"/>
          <p:cNvSpPr>
            <a:spLocks/>
          </p:cNvSpPr>
          <p:nvPr/>
        </p:nvSpPr>
        <p:spPr bwMode="auto">
          <a:xfrm>
            <a:off x="1908175" y="3357563"/>
            <a:ext cx="792163" cy="352425"/>
          </a:xfrm>
          <a:prstGeom prst="borderCallout1">
            <a:avLst>
              <a:gd name="adj1" fmla="val 32431"/>
              <a:gd name="adj2" fmla="val -9620"/>
              <a:gd name="adj3" fmla="val 106755"/>
              <a:gd name="adj4" fmla="val -48699"/>
            </a:avLst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19050" algn="ctr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altLang="ru-RU" sz="14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5 530</a:t>
            </a:r>
          </a:p>
        </p:txBody>
      </p:sp>
      <p:sp>
        <p:nvSpPr>
          <p:cNvPr id="6177" name="Выноска 1 84"/>
          <p:cNvSpPr>
            <a:spLocks/>
          </p:cNvSpPr>
          <p:nvPr/>
        </p:nvSpPr>
        <p:spPr bwMode="auto">
          <a:xfrm>
            <a:off x="6877050" y="4652963"/>
            <a:ext cx="804863" cy="288925"/>
          </a:xfrm>
          <a:prstGeom prst="borderCallout1">
            <a:avLst>
              <a:gd name="adj1" fmla="val 39560"/>
              <a:gd name="adj2" fmla="val -9468"/>
              <a:gd name="adj3" fmla="val 6593"/>
              <a:gd name="adj4" fmla="val -9468"/>
            </a:avLst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19050" algn="ctr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altLang="ru-RU" sz="14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5 060</a:t>
            </a:r>
          </a:p>
        </p:txBody>
      </p:sp>
      <p:sp>
        <p:nvSpPr>
          <p:cNvPr id="6178" name="Выноска 1 85"/>
          <p:cNvSpPr>
            <a:spLocks/>
          </p:cNvSpPr>
          <p:nvPr/>
        </p:nvSpPr>
        <p:spPr bwMode="auto">
          <a:xfrm>
            <a:off x="5076825" y="4508500"/>
            <a:ext cx="719138" cy="325438"/>
          </a:xfrm>
          <a:prstGeom prst="borderCallout1">
            <a:avLst>
              <a:gd name="adj1" fmla="val 35120"/>
              <a:gd name="adj2" fmla="val -10597"/>
              <a:gd name="adj3" fmla="val -20000"/>
              <a:gd name="adj4" fmla="val -33773"/>
            </a:avLst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19050" algn="ctr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altLang="ru-RU" sz="14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5 094</a:t>
            </a:r>
          </a:p>
        </p:txBody>
      </p:sp>
      <p:sp>
        <p:nvSpPr>
          <p:cNvPr id="18470" name="AutoShape 50"/>
          <p:cNvSpPr>
            <a:spLocks noChangeArrowheads="1"/>
          </p:cNvSpPr>
          <p:nvPr/>
        </p:nvSpPr>
        <p:spPr bwMode="auto">
          <a:xfrm>
            <a:off x="4572000" y="4437063"/>
            <a:ext cx="328613" cy="2873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1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71" name="AutoShape 50"/>
          <p:cNvSpPr>
            <a:spLocks noChangeArrowheads="1"/>
          </p:cNvSpPr>
          <p:nvPr/>
        </p:nvSpPr>
        <p:spPr bwMode="auto">
          <a:xfrm>
            <a:off x="838200" y="4560888"/>
            <a:ext cx="287338" cy="2873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1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72" name="AutoShape 50"/>
          <p:cNvSpPr>
            <a:spLocks noChangeArrowheads="1"/>
          </p:cNvSpPr>
          <p:nvPr/>
        </p:nvSpPr>
        <p:spPr bwMode="auto">
          <a:xfrm>
            <a:off x="7732713" y="4567238"/>
            <a:ext cx="322262" cy="3095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1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7" name="Выноска 1 86"/>
          <p:cNvSpPr/>
          <p:nvPr/>
        </p:nvSpPr>
        <p:spPr>
          <a:xfrm>
            <a:off x="1403350" y="4724400"/>
            <a:ext cx="576263" cy="360363"/>
          </a:xfrm>
          <a:prstGeom prst="borderCallout1">
            <a:avLst>
              <a:gd name="adj1" fmla="val 48985"/>
              <a:gd name="adj2" fmla="val 101808"/>
              <a:gd name="adj3" fmla="val 6678"/>
              <a:gd name="adj4" fmla="val 158193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Arial" charset="0"/>
                <a:cs typeface="Arial" charset="0"/>
              </a:rPr>
              <a:t>5 094</a:t>
            </a:r>
          </a:p>
        </p:txBody>
      </p:sp>
      <p:sp>
        <p:nvSpPr>
          <p:cNvPr id="18474" name="AutoShape 50"/>
          <p:cNvSpPr>
            <a:spLocks noChangeArrowheads="1"/>
          </p:cNvSpPr>
          <p:nvPr/>
        </p:nvSpPr>
        <p:spPr bwMode="auto">
          <a:xfrm>
            <a:off x="2155825" y="4598988"/>
            <a:ext cx="304800" cy="3206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1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8" name="Выноска 1 87"/>
          <p:cNvSpPr/>
          <p:nvPr/>
        </p:nvSpPr>
        <p:spPr>
          <a:xfrm>
            <a:off x="3349625" y="4086225"/>
            <a:ext cx="554038" cy="352425"/>
          </a:xfrm>
          <a:prstGeom prst="borderCallout1">
            <a:avLst>
              <a:gd name="adj1" fmla="val 56543"/>
              <a:gd name="adj2" fmla="val -4014"/>
              <a:gd name="adj3" fmla="val 104941"/>
              <a:gd name="adj4" fmla="val -43372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Arial" charset="0"/>
                <a:cs typeface="Arial" charset="0"/>
              </a:rPr>
              <a:t>3 000</a:t>
            </a:r>
          </a:p>
        </p:txBody>
      </p:sp>
      <p:sp>
        <p:nvSpPr>
          <p:cNvPr id="18476" name="AutoShape 50"/>
          <p:cNvSpPr>
            <a:spLocks noChangeArrowheads="1"/>
          </p:cNvSpPr>
          <p:nvPr/>
        </p:nvSpPr>
        <p:spPr bwMode="auto">
          <a:xfrm>
            <a:off x="179388" y="2924175"/>
            <a:ext cx="331787" cy="330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1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77" name="AutoShape 50"/>
          <p:cNvSpPr>
            <a:spLocks noChangeArrowheads="1"/>
          </p:cNvSpPr>
          <p:nvPr/>
        </p:nvSpPr>
        <p:spPr bwMode="auto">
          <a:xfrm>
            <a:off x="2155825" y="4086225"/>
            <a:ext cx="306388" cy="3063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1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8478" name="Группа 177"/>
          <p:cNvGrpSpPr>
            <a:grpSpLocks/>
          </p:cNvGrpSpPr>
          <p:nvPr/>
        </p:nvGrpSpPr>
        <p:grpSpPr bwMode="auto">
          <a:xfrm>
            <a:off x="3452813" y="4665663"/>
            <a:ext cx="327025" cy="320675"/>
            <a:chOff x="2514600" y="5638800"/>
            <a:chExt cx="381000" cy="381000"/>
          </a:xfrm>
        </p:grpSpPr>
        <p:sp>
          <p:nvSpPr>
            <p:cNvPr id="72" name="Кольцо 71"/>
            <p:cNvSpPr/>
            <p:nvPr/>
          </p:nvSpPr>
          <p:spPr>
            <a:xfrm>
              <a:off x="2514600" y="5638800"/>
              <a:ext cx="381000" cy="381000"/>
            </a:xfrm>
            <a:prstGeom prst="donu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3" name="Овал 72"/>
            <p:cNvSpPr/>
            <p:nvPr/>
          </p:nvSpPr>
          <p:spPr>
            <a:xfrm>
              <a:off x="2590430" y="5714246"/>
              <a:ext cx="229340" cy="230109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74" name="Picture 2" descr="F:\Users\Alex\Desktop\сустав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038" y="3609976"/>
            <a:ext cx="304800" cy="317241"/>
          </a:xfrm>
          <a:prstGeom prst="ellipse">
            <a:avLst/>
          </a:prstGeom>
          <a:noFill/>
          <a:ln w="19050">
            <a:solidFill>
              <a:srgbClr val="0070C0"/>
            </a:solidFill>
          </a:ln>
          <a:effectLst/>
        </p:spPr>
      </p:pic>
      <p:sp>
        <p:nvSpPr>
          <p:cNvPr id="68" name="Выноска 1 67"/>
          <p:cNvSpPr/>
          <p:nvPr/>
        </p:nvSpPr>
        <p:spPr>
          <a:xfrm>
            <a:off x="611188" y="2846388"/>
            <a:ext cx="555625" cy="352425"/>
          </a:xfrm>
          <a:prstGeom prst="borderCallout1">
            <a:avLst>
              <a:gd name="adj1" fmla="val 56543"/>
              <a:gd name="adj2" fmla="val -4014"/>
              <a:gd name="adj3" fmla="val 104941"/>
              <a:gd name="adj4" fmla="val -43372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Arial" charset="0"/>
                <a:cs typeface="Arial" charset="0"/>
              </a:rPr>
              <a:t>3 030</a:t>
            </a:r>
          </a:p>
        </p:txBody>
      </p:sp>
      <p:sp>
        <p:nvSpPr>
          <p:cNvPr id="6192" name="Выноска 1 74"/>
          <p:cNvSpPr>
            <a:spLocks/>
          </p:cNvSpPr>
          <p:nvPr/>
        </p:nvSpPr>
        <p:spPr bwMode="auto">
          <a:xfrm>
            <a:off x="2771775" y="3644900"/>
            <a:ext cx="555625" cy="352425"/>
          </a:xfrm>
          <a:prstGeom prst="borderCallout1">
            <a:avLst>
              <a:gd name="adj1" fmla="val 32431"/>
              <a:gd name="adj2" fmla="val -13713"/>
              <a:gd name="adj3" fmla="val 59912"/>
              <a:gd name="adj4" fmla="val -60856"/>
            </a:avLst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19050" algn="ctr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altLang="ru-RU" sz="14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3 915</a:t>
            </a:r>
          </a:p>
        </p:txBody>
      </p:sp>
      <p:sp>
        <p:nvSpPr>
          <p:cNvPr id="18482" name="Подзаголовок 2"/>
          <p:cNvSpPr>
            <a:spLocks/>
          </p:cNvSpPr>
          <p:nvPr/>
        </p:nvSpPr>
        <p:spPr bwMode="auto">
          <a:xfrm>
            <a:off x="8116888" y="6367463"/>
            <a:ext cx="5715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61" name="Выноска 1 60"/>
          <p:cNvSpPr/>
          <p:nvPr/>
        </p:nvSpPr>
        <p:spPr>
          <a:xfrm>
            <a:off x="4211638" y="5157788"/>
            <a:ext cx="576262" cy="358775"/>
          </a:xfrm>
          <a:prstGeom prst="borderCallout1">
            <a:avLst>
              <a:gd name="adj1" fmla="val 56543"/>
              <a:gd name="adj2" fmla="val -4014"/>
              <a:gd name="adj3" fmla="val 29827"/>
              <a:gd name="adj4" fmla="val -45120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3 250</a:t>
            </a:r>
          </a:p>
        </p:txBody>
      </p:sp>
      <p:sp>
        <p:nvSpPr>
          <p:cNvPr id="62" name="Выноска 1 61"/>
          <p:cNvSpPr/>
          <p:nvPr/>
        </p:nvSpPr>
        <p:spPr>
          <a:xfrm>
            <a:off x="900113" y="3573463"/>
            <a:ext cx="503237" cy="252412"/>
          </a:xfrm>
          <a:prstGeom prst="borderCallout1">
            <a:avLst>
              <a:gd name="adj1" fmla="val 56543"/>
              <a:gd name="adj2" fmla="val -4014"/>
              <a:gd name="adj3" fmla="val 118465"/>
              <a:gd name="adj4" fmla="val -43694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Arial" charset="0"/>
                <a:cs typeface="Arial" charset="0"/>
              </a:rPr>
              <a:t>4 700</a:t>
            </a:r>
          </a:p>
        </p:txBody>
      </p:sp>
      <p:sp>
        <p:nvSpPr>
          <p:cNvPr id="63" name="Выноска 1 62"/>
          <p:cNvSpPr/>
          <p:nvPr/>
        </p:nvSpPr>
        <p:spPr>
          <a:xfrm>
            <a:off x="2843213" y="4941888"/>
            <a:ext cx="503237" cy="325437"/>
          </a:xfrm>
          <a:prstGeom prst="borderCallout1">
            <a:avLst>
              <a:gd name="adj1" fmla="val 1807"/>
              <a:gd name="adj2" fmla="val 102176"/>
              <a:gd name="adj3" fmla="val -34794"/>
              <a:gd name="adj4" fmla="val 119131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Arial" charset="0"/>
                <a:cs typeface="Arial" charset="0"/>
              </a:rPr>
              <a:t>2 607</a:t>
            </a:r>
          </a:p>
        </p:txBody>
      </p:sp>
      <p:sp>
        <p:nvSpPr>
          <p:cNvPr id="7221" name="Text Box 63"/>
          <p:cNvSpPr txBox="1">
            <a:spLocks noChangeArrowheads="1"/>
          </p:cNvSpPr>
          <p:nvPr/>
        </p:nvSpPr>
        <p:spPr bwMode="auto">
          <a:xfrm>
            <a:off x="3154363" y="719138"/>
            <a:ext cx="5834062" cy="1181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1400" b="1" i="1">
                <a:solidFill>
                  <a:srgbClr val="000000"/>
                </a:solidFill>
                <a:latin typeface="Times New Roman" pitchFamily="18" charset="0"/>
              </a:rPr>
              <a:t>В 2013 году </a:t>
            </a: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</a:rPr>
              <a:t>в федеральных центрах выполнено </a:t>
            </a:r>
          </a:p>
          <a:p>
            <a:pPr algn="ctr">
              <a:defRPr/>
            </a:pPr>
            <a:r>
              <a:rPr lang="ru-RU" altLang="ru-RU" sz="1400" b="1" i="1">
                <a:solidFill>
                  <a:schemeClr val="tx1"/>
                </a:solidFill>
                <a:latin typeface="Times New Roman" pitchFamily="18" charset="0"/>
              </a:rPr>
              <a:t>51 468 оперативных вмешательств</a:t>
            </a:r>
            <a:endParaRPr lang="ru-RU" altLang="ru-RU" sz="14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altLang="ru-RU" sz="14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</a:rPr>
              <a:t>Зона обслуживания каждого федерального центра составляет : </a:t>
            </a:r>
          </a:p>
          <a:p>
            <a:pPr>
              <a:defRPr/>
            </a:pPr>
            <a:r>
              <a:rPr lang="ru-RU" altLang="ru-RU" sz="1400" b="1" i="1">
                <a:solidFill>
                  <a:srgbClr val="C00000"/>
                </a:solidFill>
                <a:latin typeface="Times New Roman" pitchFamily="18" charset="0"/>
              </a:rPr>
              <a:t>от 13 до 56 субъектов</a:t>
            </a: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</a:rPr>
              <a:t> Российской Федерации</a:t>
            </a:r>
            <a:r>
              <a:rPr lang="ru-RU" altLang="ru-RU" sz="14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</a:rPr>
              <a:t>в зависимости от профиля</a:t>
            </a:r>
          </a:p>
        </p:txBody>
      </p:sp>
      <p:grpSp>
        <p:nvGrpSpPr>
          <p:cNvPr id="18487" name="Группа 81"/>
          <p:cNvGrpSpPr>
            <a:grpSpLocks/>
          </p:cNvGrpSpPr>
          <p:nvPr/>
        </p:nvGrpSpPr>
        <p:grpSpPr bwMode="auto">
          <a:xfrm>
            <a:off x="1042988" y="6324600"/>
            <a:ext cx="5815012" cy="533400"/>
            <a:chOff x="1042988" y="6324600"/>
            <a:chExt cx="5815011" cy="533400"/>
          </a:xfrm>
        </p:grpSpPr>
        <p:sp>
          <p:nvSpPr>
            <p:cNvPr id="84" name="Прямоугольник 83"/>
            <p:cNvSpPr>
              <a:spLocks noChangeArrowheads="1"/>
            </p:cNvSpPr>
            <p:nvPr/>
          </p:nvSpPr>
          <p:spPr bwMode="auto">
            <a:xfrm>
              <a:off x="3203575" y="6448425"/>
              <a:ext cx="3571874" cy="409575"/>
            </a:xfrm>
            <a:prstGeom prst="rect">
              <a:avLst/>
            </a:prstGeom>
            <a:solidFill>
              <a:schemeClr val="accent1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 bwMode="auto">
            <a:xfrm>
              <a:off x="6775449" y="6448425"/>
              <a:ext cx="82550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8493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94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5782" tIns="47891" rIns="95782" bIns="47891"/>
            <a:lstStyle/>
            <a:p>
              <a:pPr defTabSz="957263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  <p:grpSp>
        <p:nvGrpSpPr>
          <p:cNvPr id="18488" name="Группа 90"/>
          <p:cNvGrpSpPr>
            <a:grpSpLocks/>
          </p:cNvGrpSpPr>
          <p:nvPr/>
        </p:nvGrpSpPr>
        <p:grpSpPr bwMode="auto">
          <a:xfrm>
            <a:off x="107950" y="0"/>
            <a:ext cx="8928100" cy="620713"/>
            <a:chOff x="-13370" y="0"/>
            <a:chExt cx="9144000" cy="949821"/>
          </a:xfrm>
        </p:grpSpPr>
        <p:sp>
          <p:nvSpPr>
            <p:cNvPr id="18489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8490" name="Прямоугольник 92"/>
            <p:cNvSpPr>
              <a:spLocks noChangeArrowheads="1"/>
            </p:cNvSpPr>
            <p:nvPr/>
          </p:nvSpPr>
          <p:spPr bwMode="auto">
            <a:xfrm>
              <a:off x="-13370" y="84962"/>
              <a:ext cx="9144000" cy="864859"/>
            </a:xfrm>
            <a:prstGeom prst="rect">
              <a:avLst/>
            </a:prstGeom>
            <a:solidFill>
              <a:schemeClr val="accent1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ФЕДЕРАЛЬНЫЕ ЦЕНТРЫ ВЫСОКИХ МЕДИЦИНСКИХ ТЕХНОЛОГИЙ</a:t>
              </a:r>
              <a:r>
                <a:rPr lang="ru-RU" altLang="ru-RU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6D035-DC20-4152-92F7-33C4736A5FC5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33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A3222CC-A2A7-46C2-B2D4-4B78B9B2EF5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2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22B3A01-F512-40C4-8C15-97C87C04C0EF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1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EB0034B-E091-41F0-88C9-F78FDA85F2FD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0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E853F61-F116-4F5A-8A56-80FB0BD83987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EFE0885-B7A5-4D2D-BF69-36642D46D088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691204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3663" y="1495425"/>
          <a:ext cx="8928100" cy="5122863"/>
        </p:xfrm>
        <a:graphic>
          <a:graphicData uri="http://schemas.openxmlformats.org/presentationml/2006/ole">
            <p:oleObj spid="_x0000_s691204" name="Диаграмма" r:id="rId3" imgW="9163145" imgH="5257943" progId="Excel.Chart.8">
              <p:embed/>
            </p:oleObj>
          </a:graphicData>
        </a:graphic>
      </p:graphicFrame>
      <p:graphicFrame>
        <p:nvGraphicFramePr>
          <p:cNvPr id="691205" name="Объект 3"/>
          <p:cNvGraphicFramePr>
            <a:graphicFrameLocks noGrp="1"/>
          </p:cNvGraphicFramePr>
          <p:nvPr>
            <p:ph sz="half" idx="4294967295"/>
          </p:nvPr>
        </p:nvGraphicFramePr>
        <p:xfrm>
          <a:off x="77788" y="790575"/>
          <a:ext cx="9423400" cy="2959100"/>
        </p:xfrm>
        <a:graphic>
          <a:graphicData uri="http://schemas.openxmlformats.org/presentationml/2006/ole">
            <p:oleObj spid="_x0000_s691205" name="Диаграмма" r:id="rId4" imgW="9372743" imgH="2943368" progId="Excel.Chart.8">
              <p:embed/>
            </p:oleObj>
          </a:graphicData>
        </a:graphic>
      </p:graphicFrame>
      <p:sp>
        <p:nvSpPr>
          <p:cNvPr id="691211" name="Text Box 15"/>
          <p:cNvSpPr txBox="1">
            <a:spLocks noChangeArrowheads="1"/>
          </p:cNvSpPr>
          <p:nvPr/>
        </p:nvSpPr>
        <p:spPr bwMode="auto">
          <a:xfrm>
            <a:off x="0" y="981075"/>
            <a:ext cx="4284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>
                <a:solidFill>
                  <a:schemeClr val="tx2"/>
                </a:solidFill>
                <a:latin typeface="Times New Roman" pitchFamily="18" charset="0"/>
              </a:rPr>
              <a:t>Средства федерального бюджета, млрд. рублей</a:t>
            </a:r>
          </a:p>
        </p:txBody>
      </p:sp>
      <p:sp>
        <p:nvSpPr>
          <p:cNvPr id="691212" name="Text Box 23"/>
          <p:cNvSpPr txBox="1">
            <a:spLocks noChangeArrowheads="1"/>
          </p:cNvSpPr>
          <p:nvPr/>
        </p:nvSpPr>
        <p:spPr bwMode="auto">
          <a:xfrm>
            <a:off x="2268538" y="3789363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214 622</a:t>
            </a:r>
          </a:p>
        </p:txBody>
      </p:sp>
      <p:sp>
        <p:nvSpPr>
          <p:cNvPr id="691213" name="Text Box 24"/>
          <p:cNvSpPr txBox="1">
            <a:spLocks noChangeArrowheads="1"/>
          </p:cNvSpPr>
          <p:nvPr/>
        </p:nvSpPr>
        <p:spPr bwMode="auto">
          <a:xfrm>
            <a:off x="3132138" y="3500438"/>
            <a:ext cx="86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254 422</a:t>
            </a:r>
          </a:p>
        </p:txBody>
      </p:sp>
      <p:sp>
        <p:nvSpPr>
          <p:cNvPr id="691214" name="Text Box 25"/>
          <p:cNvSpPr txBox="1">
            <a:spLocks noChangeArrowheads="1"/>
          </p:cNvSpPr>
          <p:nvPr/>
        </p:nvSpPr>
        <p:spPr bwMode="auto">
          <a:xfrm>
            <a:off x="4140200" y="3357563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289 722</a:t>
            </a:r>
          </a:p>
        </p:txBody>
      </p:sp>
      <p:sp>
        <p:nvSpPr>
          <p:cNvPr id="691215" name="Text Box 26"/>
          <p:cNvSpPr txBox="1">
            <a:spLocks noChangeArrowheads="1"/>
          </p:cNvSpPr>
          <p:nvPr/>
        </p:nvSpPr>
        <p:spPr bwMode="auto">
          <a:xfrm>
            <a:off x="5076825" y="3141663"/>
            <a:ext cx="79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322 563</a:t>
            </a:r>
          </a:p>
        </p:txBody>
      </p:sp>
      <p:sp>
        <p:nvSpPr>
          <p:cNvPr id="691216" name="Text Box 27"/>
          <p:cNvSpPr txBox="1">
            <a:spLocks noChangeArrowheads="1"/>
          </p:cNvSpPr>
          <p:nvPr/>
        </p:nvSpPr>
        <p:spPr bwMode="auto">
          <a:xfrm>
            <a:off x="5940425" y="2276475"/>
            <a:ext cx="1008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451 727</a:t>
            </a:r>
          </a:p>
        </p:txBody>
      </p:sp>
      <p:sp>
        <p:nvSpPr>
          <p:cNvPr id="691217" name="Text Box 28"/>
          <p:cNvSpPr txBox="1">
            <a:spLocks noChangeArrowheads="1"/>
          </p:cNvSpPr>
          <p:nvPr/>
        </p:nvSpPr>
        <p:spPr bwMode="auto">
          <a:xfrm>
            <a:off x="6877050" y="1989138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505 018</a:t>
            </a:r>
          </a:p>
        </p:txBody>
      </p:sp>
      <p:sp>
        <p:nvSpPr>
          <p:cNvPr id="1040" name="Text Box 29"/>
          <p:cNvSpPr txBox="1">
            <a:spLocks noChangeArrowheads="1"/>
          </p:cNvSpPr>
          <p:nvPr/>
        </p:nvSpPr>
        <p:spPr bwMode="auto">
          <a:xfrm>
            <a:off x="187325" y="3365500"/>
            <a:ext cx="863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4"/>
          </a:lnRef>
          <a:fillRef idx="100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Всего, человек:</a:t>
            </a:r>
          </a:p>
        </p:txBody>
      </p:sp>
      <p:sp>
        <p:nvSpPr>
          <p:cNvPr id="691219" name="Text Box 31"/>
          <p:cNvSpPr txBox="1">
            <a:spLocks noChangeArrowheads="1"/>
          </p:cNvSpPr>
          <p:nvPr/>
        </p:nvSpPr>
        <p:spPr bwMode="auto">
          <a:xfrm>
            <a:off x="107950" y="2349500"/>
            <a:ext cx="4467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>
                <a:solidFill>
                  <a:srgbClr val="660033"/>
                </a:solidFill>
                <a:latin typeface="Times New Roman" pitchFamily="18" charset="0"/>
              </a:rPr>
              <a:t>Средства бюджетов субъектов РФ, млрд. рублей</a:t>
            </a:r>
          </a:p>
        </p:txBody>
      </p:sp>
      <p:sp>
        <p:nvSpPr>
          <p:cNvPr id="691220" name="Text Box 32"/>
          <p:cNvSpPr txBox="1">
            <a:spLocks noChangeArrowheads="1"/>
          </p:cNvSpPr>
          <p:nvPr/>
        </p:nvSpPr>
        <p:spPr bwMode="auto">
          <a:xfrm>
            <a:off x="6156325" y="1628775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12,9</a:t>
            </a:r>
          </a:p>
        </p:txBody>
      </p:sp>
      <p:sp>
        <p:nvSpPr>
          <p:cNvPr id="691221" name="Text Box 33"/>
          <p:cNvSpPr txBox="1">
            <a:spLocks noChangeArrowheads="1"/>
          </p:cNvSpPr>
          <p:nvPr/>
        </p:nvSpPr>
        <p:spPr bwMode="auto">
          <a:xfrm>
            <a:off x="7019925" y="15573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2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17,3</a:t>
            </a:r>
          </a:p>
        </p:txBody>
      </p:sp>
      <p:sp>
        <p:nvSpPr>
          <p:cNvPr id="691222" name="Text Box 34"/>
          <p:cNvSpPr txBox="1">
            <a:spLocks noChangeArrowheads="1"/>
          </p:cNvSpPr>
          <p:nvPr/>
        </p:nvSpPr>
        <p:spPr bwMode="auto">
          <a:xfrm>
            <a:off x="5219700" y="1700213"/>
            <a:ext cx="433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2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1,9</a:t>
            </a:r>
          </a:p>
        </p:txBody>
      </p:sp>
      <p:sp>
        <p:nvSpPr>
          <p:cNvPr id="691223" name="Text Box 35"/>
          <p:cNvSpPr txBox="1">
            <a:spLocks noChangeArrowheads="1"/>
          </p:cNvSpPr>
          <p:nvPr/>
        </p:nvSpPr>
        <p:spPr bwMode="auto">
          <a:xfrm>
            <a:off x="4284663" y="1773238"/>
            <a:ext cx="43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1,7</a:t>
            </a:r>
          </a:p>
        </p:txBody>
      </p:sp>
      <p:grpSp>
        <p:nvGrpSpPr>
          <p:cNvPr id="691224" name="Группа 34"/>
          <p:cNvGrpSpPr>
            <a:grpSpLocks/>
          </p:cNvGrpSpPr>
          <p:nvPr/>
        </p:nvGrpSpPr>
        <p:grpSpPr bwMode="auto">
          <a:xfrm>
            <a:off x="1042988" y="6324600"/>
            <a:ext cx="5815012" cy="533400"/>
            <a:chOff x="1042988" y="6324600"/>
            <a:chExt cx="5815011" cy="533400"/>
          </a:xfrm>
        </p:grpSpPr>
        <p:sp>
          <p:nvSpPr>
            <p:cNvPr id="38" name="Прямоугольник 37"/>
            <p:cNvSpPr>
              <a:spLocks noChangeArrowheads="1"/>
            </p:cNvSpPr>
            <p:nvPr/>
          </p:nvSpPr>
          <p:spPr bwMode="auto">
            <a:xfrm>
              <a:off x="3203575" y="6448425"/>
              <a:ext cx="3571874" cy="409575"/>
            </a:xfrm>
            <a:prstGeom prst="rect">
              <a:avLst/>
            </a:prstGeom>
            <a:solidFill>
              <a:schemeClr val="accent1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 bwMode="auto">
            <a:xfrm>
              <a:off x="6775449" y="6448425"/>
              <a:ext cx="82550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691234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1235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5782" tIns="47891" rIns="95782" bIns="47891"/>
            <a:lstStyle/>
            <a:p>
              <a:pPr defTabSz="957263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  <p:grpSp>
        <p:nvGrpSpPr>
          <p:cNvPr id="691225" name="Группа 33"/>
          <p:cNvGrpSpPr>
            <a:grpSpLocks/>
          </p:cNvGrpSpPr>
          <p:nvPr/>
        </p:nvGrpSpPr>
        <p:grpSpPr bwMode="auto">
          <a:xfrm>
            <a:off x="107950" y="0"/>
            <a:ext cx="8928100" cy="949325"/>
            <a:chOff x="-13370" y="0"/>
            <a:chExt cx="9144000" cy="949821"/>
          </a:xfrm>
        </p:grpSpPr>
        <p:sp>
          <p:nvSpPr>
            <p:cNvPr id="691230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691231" name="Прямоугольник 31"/>
            <p:cNvSpPr>
              <a:spLocks noChangeArrowheads="1"/>
            </p:cNvSpPr>
            <p:nvPr/>
          </p:nvSpPr>
          <p:spPr bwMode="auto">
            <a:xfrm>
              <a:off x="-13370" y="85770"/>
              <a:ext cx="9144000" cy="864051"/>
            </a:xfrm>
            <a:prstGeom prst="rect">
              <a:avLst/>
            </a:prstGeom>
            <a:solidFill>
              <a:schemeClr val="accent1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ПОВЫШЕНИЕ ДОСТУПНОСТИ И КАЧЕСТВА ВЫСОКОТЕХНОЛОГИЧНОЙ</a:t>
              </a:r>
              <a:r>
                <a:rPr lang="en-US" alt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alt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МЕДИЦИНСКОЙ  ПОМОЩИ В РАМКАХ ПРИОРИТЕТНОГО НАЦИОНАЛЬНОГО ПРОЕКТА "ЗДОРОВЬЕ"</a:t>
              </a:r>
            </a:p>
          </p:txBody>
        </p:sp>
      </p:grpSp>
      <p:sp>
        <p:nvSpPr>
          <p:cNvPr id="691226" name="Text Box 23"/>
          <p:cNvSpPr txBox="1">
            <a:spLocks noChangeArrowheads="1"/>
          </p:cNvSpPr>
          <p:nvPr/>
        </p:nvSpPr>
        <p:spPr bwMode="auto">
          <a:xfrm>
            <a:off x="1547813" y="4005263"/>
            <a:ext cx="8667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rgbClr val="EEECE1">
                <a:alpha val="50000"/>
              </a:srgbClr>
            </a:prstShdw>
          </a:effectLst>
        </p:spPr>
        <p:txBody>
          <a:bodyPr/>
          <a:lstStyle/>
          <a:p>
            <a:r>
              <a:rPr lang="ru-RU" altLang="ru-RU" sz="1400" b="1">
                <a:solidFill>
                  <a:srgbClr val="660033"/>
                </a:solidFill>
                <a:latin typeface="Times New Roman" pitchFamily="18" charset="0"/>
              </a:rPr>
              <a:t>175 000</a:t>
            </a:r>
            <a:r>
              <a:rPr lang="ru-RU"/>
              <a:t> </a:t>
            </a:r>
            <a:endParaRPr lang="ru-RU" sz="14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691227" name="Text Box 30"/>
          <p:cNvSpPr txBox="1">
            <a:spLocks noChangeArrowheads="1"/>
          </p:cNvSpPr>
          <p:nvPr/>
        </p:nvSpPr>
        <p:spPr bwMode="auto">
          <a:xfrm>
            <a:off x="468313" y="42926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>
                <a:solidFill>
                  <a:srgbClr val="660033"/>
                </a:solidFill>
                <a:latin typeface="Times New Roman" pitchFamily="18" charset="0"/>
              </a:rPr>
              <a:t>137 400</a:t>
            </a:r>
            <a:r>
              <a:rPr lang="ru-RU"/>
              <a:t> </a:t>
            </a:r>
          </a:p>
        </p:txBody>
      </p:sp>
      <p:sp>
        <p:nvSpPr>
          <p:cNvPr id="691228" name="Text Box 33"/>
          <p:cNvSpPr txBox="1">
            <a:spLocks noChangeArrowheads="1"/>
          </p:cNvSpPr>
          <p:nvPr/>
        </p:nvSpPr>
        <p:spPr bwMode="auto">
          <a:xfrm>
            <a:off x="8027988" y="1557338"/>
            <a:ext cx="576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2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19,0</a:t>
            </a:r>
          </a:p>
        </p:txBody>
      </p:sp>
      <p:sp>
        <p:nvSpPr>
          <p:cNvPr id="691229" name="Text Box 28"/>
          <p:cNvSpPr txBox="1">
            <a:spLocks noChangeArrowheads="1"/>
          </p:cNvSpPr>
          <p:nvPr/>
        </p:nvSpPr>
        <p:spPr bwMode="auto">
          <a:xfrm>
            <a:off x="7812088" y="1773238"/>
            <a:ext cx="1223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542 000 </a:t>
            </a:r>
            <a:r>
              <a:rPr lang="ru-RU" altLang="ru-RU" sz="12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78B98-E536-4F1F-AD47-00F347F7D7DB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35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5EAF740-5801-49C4-A009-C7132C8A1710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4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A4D3762-47AF-44B1-B702-1E6158510D19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3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31A8DE3-093D-44EC-BC22-C589B4B04A80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2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978BD53-821B-44FA-B2D1-2C86995F51D9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1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05785D3-541D-4575-9677-1904C0FEFCAA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692230" name="Picture 2" descr="F:\Users\Alex\Desktop\1000px-Map_of_Russian_districts,_2010-01-19.png"/>
          <p:cNvPicPr>
            <a:picLocks noChangeAspect="1" noChangeArrowheads="1"/>
          </p:cNvPicPr>
          <p:nvPr/>
        </p:nvPicPr>
        <p:blipFill>
          <a:blip r:embed="rId3">
            <a:lum bright="40000"/>
          </a:blip>
          <a:srcRect/>
          <a:stretch>
            <a:fillRect/>
          </a:stretch>
        </p:blipFill>
        <p:spPr bwMode="auto">
          <a:xfrm>
            <a:off x="361950" y="1317625"/>
            <a:ext cx="885825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2231" name="TextBox 10"/>
          <p:cNvSpPr txBox="1">
            <a:spLocks noChangeArrowheads="1"/>
          </p:cNvSpPr>
          <p:nvPr/>
        </p:nvSpPr>
        <p:spPr bwMode="auto">
          <a:xfrm>
            <a:off x="1555750" y="3109913"/>
            <a:ext cx="8080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1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ФГУ - 19</a:t>
            </a:r>
          </a:p>
          <a:p>
            <a:pPr algn="ctr"/>
            <a:r>
              <a:rPr lang="ru-RU" altLang="ru-RU" sz="1200" b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ГУЗ – 37</a:t>
            </a:r>
          </a:p>
          <a:p>
            <a:pPr algn="ctr"/>
            <a:r>
              <a:rPr lang="ru-RU" altLang="ru-RU" sz="1200" b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всего: 56</a:t>
            </a:r>
          </a:p>
          <a:p>
            <a:pPr algn="ctr"/>
            <a:endParaRPr lang="ru-RU" altLang="ru-RU" sz="1200" b="1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2232" name="TextBox 10"/>
          <p:cNvSpPr txBox="1">
            <a:spLocks noChangeArrowheads="1"/>
          </p:cNvSpPr>
          <p:nvPr/>
        </p:nvSpPr>
        <p:spPr bwMode="auto">
          <a:xfrm>
            <a:off x="250825" y="3840163"/>
            <a:ext cx="1146175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ФГУ - 46</a:t>
            </a:r>
          </a:p>
          <a:p>
            <a:pPr algn="ctr"/>
            <a:r>
              <a:rPr lang="ru-RU" altLang="ru-RU" sz="1200" b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ГУЗ – 67</a:t>
            </a:r>
          </a:p>
          <a:p>
            <a:pPr algn="ctr"/>
            <a:r>
              <a:rPr lang="ru-RU" altLang="ru-RU" sz="1200" b="1">
                <a:latin typeface="Times New Roman" pitchFamily="18" charset="0"/>
                <a:cs typeface="Times New Roman" pitchFamily="18" charset="0"/>
              </a:rPr>
              <a:t>всего: 113</a:t>
            </a:r>
          </a:p>
          <a:p>
            <a:pPr algn="ctr"/>
            <a:endParaRPr lang="ru-RU" altLang="ru-RU" sz="1100" b="1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2233" name="TextBox 11"/>
          <p:cNvSpPr txBox="1">
            <a:spLocks noChangeArrowheads="1"/>
          </p:cNvSpPr>
          <p:nvPr/>
        </p:nvSpPr>
        <p:spPr bwMode="auto">
          <a:xfrm>
            <a:off x="684213" y="5021263"/>
            <a:ext cx="1143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ФГУ  - 7</a:t>
            </a:r>
          </a:p>
          <a:p>
            <a:pPr algn="ctr"/>
            <a:r>
              <a:rPr lang="ru-RU" altLang="ru-RU" sz="11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ГУЗ  - 26</a:t>
            </a:r>
          </a:p>
          <a:p>
            <a:pPr algn="ctr"/>
            <a:r>
              <a:rPr lang="ru-RU" altLang="ru-RU" sz="1100" b="1">
                <a:latin typeface="Times New Roman" pitchFamily="18" charset="0"/>
                <a:cs typeface="Times New Roman" pitchFamily="18" charset="0"/>
              </a:rPr>
              <a:t>Всего: 33   </a:t>
            </a:r>
          </a:p>
          <a:p>
            <a:pPr algn="ctr"/>
            <a:endParaRPr lang="ru-RU" altLang="ru-RU" sz="11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2234" name="TextBox 10"/>
          <p:cNvSpPr txBox="1">
            <a:spLocks noChangeArrowheads="1"/>
          </p:cNvSpPr>
          <p:nvPr/>
        </p:nvSpPr>
        <p:spPr bwMode="auto">
          <a:xfrm>
            <a:off x="1512888" y="4570413"/>
            <a:ext cx="82073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ФГУ - 15</a:t>
            </a:r>
          </a:p>
          <a:p>
            <a:r>
              <a:rPr lang="ru-RU" altLang="ru-RU" sz="1200" b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ГУЗ – 72</a:t>
            </a:r>
          </a:p>
          <a:p>
            <a:r>
              <a:rPr lang="ru-RU" altLang="ru-RU" sz="1200" b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всего: 87</a:t>
            </a:r>
          </a:p>
          <a:p>
            <a:endParaRPr lang="ru-RU" altLang="ru-RU" sz="1100" b="1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2235" name="TextBox 10"/>
          <p:cNvSpPr txBox="1">
            <a:spLocks noChangeArrowheads="1"/>
          </p:cNvSpPr>
          <p:nvPr/>
        </p:nvSpPr>
        <p:spPr bwMode="auto">
          <a:xfrm>
            <a:off x="3178175" y="3908425"/>
            <a:ext cx="7969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ФГУ - 8</a:t>
            </a:r>
          </a:p>
          <a:p>
            <a:r>
              <a:rPr lang="ru-RU" altLang="ru-RU" sz="1200" b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ГУЗ – 25</a:t>
            </a:r>
          </a:p>
          <a:p>
            <a:r>
              <a:rPr lang="ru-RU" altLang="ru-RU" sz="1200" b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всего: 33</a:t>
            </a:r>
          </a:p>
          <a:p>
            <a:endParaRPr lang="ru-RU" altLang="ru-RU" sz="1100" b="1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2236" name="TextBox 10"/>
          <p:cNvSpPr txBox="1">
            <a:spLocks noChangeArrowheads="1"/>
          </p:cNvSpPr>
          <p:nvPr/>
        </p:nvSpPr>
        <p:spPr bwMode="auto">
          <a:xfrm>
            <a:off x="4356100" y="4897438"/>
            <a:ext cx="820738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1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ФГУ - 22</a:t>
            </a:r>
          </a:p>
          <a:p>
            <a:pPr algn="ctr"/>
            <a:r>
              <a:rPr lang="ru-RU" altLang="ru-RU" sz="1200" b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ГУЗ – 38</a:t>
            </a:r>
          </a:p>
          <a:p>
            <a:pPr algn="ctr"/>
            <a:r>
              <a:rPr lang="ru-RU" altLang="ru-RU" sz="1200" b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всего: 60</a:t>
            </a:r>
          </a:p>
          <a:p>
            <a:pPr algn="ctr"/>
            <a:endParaRPr lang="ru-RU" altLang="ru-RU" sz="1100" b="1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2237" name="TextBox 10"/>
          <p:cNvSpPr txBox="1">
            <a:spLocks noChangeArrowheads="1"/>
          </p:cNvSpPr>
          <p:nvPr/>
        </p:nvSpPr>
        <p:spPr bwMode="auto">
          <a:xfrm>
            <a:off x="6410325" y="3138488"/>
            <a:ext cx="7969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1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ФГУ - 3</a:t>
            </a:r>
          </a:p>
          <a:p>
            <a:pPr algn="ctr"/>
            <a:r>
              <a:rPr lang="ru-RU" altLang="ru-RU" sz="1200" b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ГУЗ – 16</a:t>
            </a:r>
          </a:p>
          <a:p>
            <a:pPr algn="ctr"/>
            <a:r>
              <a:rPr lang="ru-RU" altLang="ru-RU" sz="1200" b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всего: 19</a:t>
            </a:r>
          </a:p>
          <a:p>
            <a:pPr algn="ctr"/>
            <a:endParaRPr lang="ru-RU" altLang="ru-RU" sz="1100" b="1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2238" name="TextBox 11"/>
          <p:cNvSpPr txBox="1">
            <a:spLocks noChangeArrowheads="1"/>
          </p:cNvSpPr>
          <p:nvPr/>
        </p:nvSpPr>
        <p:spPr bwMode="auto">
          <a:xfrm>
            <a:off x="755650" y="5732463"/>
            <a:ext cx="13652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ФГУ – 2</a:t>
            </a:r>
          </a:p>
          <a:p>
            <a:pPr algn="ctr"/>
            <a:r>
              <a:rPr lang="ru-RU" alt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ГУЗ – 6</a:t>
            </a:r>
          </a:p>
          <a:p>
            <a:pPr algn="ctr"/>
            <a:r>
              <a:rPr lang="ru-RU" altLang="ru-RU" sz="1200" b="1">
                <a:latin typeface="Times New Roman" pitchFamily="18" charset="0"/>
                <a:cs typeface="Times New Roman" pitchFamily="18" charset="0"/>
              </a:rPr>
              <a:t>всего: 8</a:t>
            </a:r>
            <a:r>
              <a:rPr lang="ru-RU" altLang="ru-RU" sz="1100" b="1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endParaRPr lang="ru-RU" altLang="ru-RU" sz="11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1265238" y="4295775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folHlink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Приволжский</a:t>
            </a:r>
          </a:p>
        </p:txBody>
      </p:sp>
      <p:sp>
        <p:nvSpPr>
          <p:cNvPr id="18" name="Text Box 36"/>
          <p:cNvSpPr txBox="1">
            <a:spLocks noChangeArrowheads="1"/>
          </p:cNvSpPr>
          <p:nvPr/>
        </p:nvSpPr>
        <p:spPr bwMode="auto">
          <a:xfrm>
            <a:off x="-161925" y="5751513"/>
            <a:ext cx="1439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folHlink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Северо-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Кавказский</a:t>
            </a:r>
          </a:p>
        </p:txBody>
      </p:sp>
      <p:sp>
        <p:nvSpPr>
          <p:cNvPr id="19" name="Text Box 36"/>
          <p:cNvSpPr txBox="1">
            <a:spLocks noChangeArrowheads="1"/>
          </p:cNvSpPr>
          <p:nvPr/>
        </p:nvSpPr>
        <p:spPr bwMode="auto">
          <a:xfrm>
            <a:off x="4292600" y="4568825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folHlink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Сибирский </a:t>
            </a:r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5537200" y="3819525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folHlink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Дальневосточный </a:t>
            </a: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2659063" y="4491038"/>
            <a:ext cx="1905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folHlink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Уральский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1293813" y="3668713"/>
            <a:ext cx="20224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folHlink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Северо-Западный</a:t>
            </a:r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41275" y="4376738"/>
            <a:ext cx="152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folHlink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Центральный </a:t>
            </a:r>
          </a:p>
        </p:txBody>
      </p: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-473075" y="4876800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folHlink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Южный</a:t>
            </a:r>
          </a:p>
        </p:txBody>
      </p:sp>
      <p:sp>
        <p:nvSpPr>
          <p:cNvPr id="692247" name="Text Box 31"/>
          <p:cNvSpPr txBox="1">
            <a:spLocks noChangeArrowheads="1"/>
          </p:cNvSpPr>
          <p:nvPr/>
        </p:nvSpPr>
        <p:spPr bwMode="auto">
          <a:xfrm>
            <a:off x="1174750" y="4017963"/>
            <a:ext cx="7620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700" b="1">
                <a:latin typeface="Calibri" pitchFamily="34" charset="0"/>
              </a:rPr>
              <a:t>МОСКВА</a:t>
            </a:r>
          </a:p>
        </p:txBody>
      </p:sp>
      <p:sp>
        <p:nvSpPr>
          <p:cNvPr id="28" name="Овал 27"/>
          <p:cNvSpPr/>
          <p:nvPr/>
        </p:nvSpPr>
        <p:spPr>
          <a:xfrm flipH="1">
            <a:off x="1327150" y="4181475"/>
            <a:ext cx="92075" cy="101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92249" name="Прямоугольник 2"/>
          <p:cNvSpPr>
            <a:spLocks noChangeArrowheads="1"/>
          </p:cNvSpPr>
          <p:nvPr/>
        </p:nvSpPr>
        <p:spPr bwMode="auto">
          <a:xfrm>
            <a:off x="0" y="981075"/>
            <a:ext cx="878522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DFF1CB"/>
              </a:buClr>
              <a:buSzPts val="2000"/>
            </a:pP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2006 год </a:t>
            </a:r>
            <a:r>
              <a:rPr lang="ru-RU" altLang="ru-RU" sz="1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93</a:t>
            </a:r>
            <a:r>
              <a:rPr lang="ru-RU" altLang="ru-RU" sz="1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организации, все – федеральные</a:t>
            </a:r>
          </a:p>
          <a:p>
            <a:pPr>
              <a:buClr>
                <a:srgbClr val="DFF1CB"/>
              </a:buClr>
              <a:buSzPts val="2000"/>
            </a:pP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2009 год – </a:t>
            </a:r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206</a:t>
            </a: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 организаций, </a:t>
            </a:r>
            <a:r>
              <a:rPr lang="ru-RU" altLang="ru-RU" sz="1400" b="1">
                <a:latin typeface="Times New Roman" pitchFamily="18" charset="0"/>
              </a:rPr>
              <a:t>из них федеральных – </a:t>
            </a:r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104,</a:t>
            </a:r>
            <a:r>
              <a:rPr lang="ru-RU" altLang="ru-RU" sz="1400" b="1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altLang="ru-RU" sz="1400" b="1">
                <a:latin typeface="Times New Roman" pitchFamily="18" charset="0"/>
              </a:rPr>
              <a:t>субъектов  РФ -</a:t>
            </a:r>
            <a:r>
              <a:rPr lang="ru-RU" altLang="ru-RU" sz="1400" b="1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102</a:t>
            </a:r>
          </a:p>
          <a:p>
            <a:pPr>
              <a:buClr>
                <a:srgbClr val="DFF1CB"/>
              </a:buClr>
              <a:buSzPts val="2000"/>
            </a:pP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2010 год – </a:t>
            </a:r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236</a:t>
            </a:r>
            <a:r>
              <a:rPr lang="ru-RU" altLang="ru-RU" sz="1400" b="1">
                <a:latin typeface="Times New Roman" pitchFamily="18" charset="0"/>
              </a:rPr>
              <a:t> организаций, из них федеральных – </a:t>
            </a:r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112,</a:t>
            </a:r>
            <a:r>
              <a:rPr lang="ru-RU" altLang="ru-RU" sz="1400" b="1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altLang="ru-RU" sz="1400" b="1">
                <a:latin typeface="Times New Roman" pitchFamily="18" charset="0"/>
              </a:rPr>
              <a:t>субъектов  РФ -</a:t>
            </a:r>
            <a:r>
              <a:rPr lang="ru-RU" altLang="ru-RU" sz="1400" b="1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124</a:t>
            </a:r>
          </a:p>
          <a:p>
            <a:pPr>
              <a:buClr>
                <a:srgbClr val="DFF1CB"/>
              </a:buClr>
              <a:buSzPts val="2000"/>
            </a:pP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2011 год -  </a:t>
            </a:r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252</a:t>
            </a:r>
            <a:r>
              <a:rPr lang="ru-RU" altLang="ru-RU" sz="1400" b="1">
                <a:latin typeface="Times New Roman" pitchFamily="18" charset="0"/>
              </a:rPr>
              <a:t> организаций, из них федеральных – </a:t>
            </a:r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117,</a:t>
            </a:r>
            <a:r>
              <a:rPr lang="ru-RU" altLang="ru-RU" sz="1400" b="1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altLang="ru-RU" sz="1400" b="1">
                <a:latin typeface="Times New Roman" pitchFamily="18" charset="0"/>
              </a:rPr>
              <a:t>субъектов  РФ -</a:t>
            </a:r>
            <a:r>
              <a:rPr lang="ru-RU" altLang="ru-RU" sz="1400" b="1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135</a:t>
            </a:r>
          </a:p>
          <a:p>
            <a:pPr>
              <a:buClr>
                <a:srgbClr val="DFF1CB"/>
              </a:buClr>
              <a:buSzPts val="2000"/>
            </a:pP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2012 год -  </a:t>
            </a:r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409</a:t>
            </a:r>
            <a:r>
              <a:rPr lang="ru-RU" altLang="ru-RU" sz="1400" b="1">
                <a:latin typeface="Times New Roman" pitchFamily="18" charset="0"/>
              </a:rPr>
              <a:t> организаций, из них федеральных – </a:t>
            </a:r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122,</a:t>
            </a:r>
            <a:r>
              <a:rPr lang="ru-RU" altLang="ru-RU" sz="1400" b="1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altLang="ru-RU" sz="1400" b="1">
                <a:latin typeface="Times New Roman" pitchFamily="18" charset="0"/>
              </a:rPr>
              <a:t>субъектов  РФ -</a:t>
            </a:r>
            <a:r>
              <a:rPr lang="ru-RU" altLang="ru-RU" sz="1400" b="1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287</a:t>
            </a:r>
          </a:p>
          <a:p>
            <a:pPr>
              <a:buClr>
                <a:srgbClr val="DFF1CB"/>
              </a:buClr>
              <a:buSzPts val="2000"/>
            </a:pP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2013 год </a:t>
            </a:r>
            <a:r>
              <a:rPr lang="ru-RU" altLang="ru-RU" sz="1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 411 </a:t>
            </a: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организаций, из них федеральных – </a:t>
            </a:r>
            <a:r>
              <a:rPr lang="ru-RU" altLang="ru-RU" sz="1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122,  </a:t>
            </a: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субъектов  РФ -</a:t>
            </a:r>
            <a:r>
              <a:rPr lang="ru-RU" altLang="ru-RU" sz="1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289</a:t>
            </a:r>
          </a:p>
          <a:p>
            <a:pPr>
              <a:buClr>
                <a:srgbClr val="DFF1CB"/>
              </a:buClr>
              <a:buSzPts val="2000"/>
            </a:pPr>
            <a:r>
              <a:rPr lang="ru-RU" altLang="ru-RU" sz="1400" b="1">
                <a:latin typeface="Times New Roman" pitchFamily="18" charset="0"/>
              </a:rPr>
              <a:t>2014 год </a:t>
            </a:r>
            <a:r>
              <a:rPr lang="ru-RU" altLang="ru-RU" sz="1400" b="1">
                <a:solidFill>
                  <a:srgbClr val="C00000"/>
                </a:solidFill>
                <a:latin typeface="Times New Roman" pitchFamily="18" charset="0"/>
              </a:rPr>
              <a:t>– 428 </a:t>
            </a:r>
            <a:r>
              <a:rPr lang="ru-RU" altLang="ru-RU" sz="1400" b="1">
                <a:latin typeface="Times New Roman" pitchFamily="18" charset="0"/>
              </a:rPr>
              <a:t>организаций, из них федеральных – </a:t>
            </a:r>
            <a:r>
              <a:rPr lang="ru-RU" altLang="ru-RU" sz="1400" b="1">
                <a:solidFill>
                  <a:srgbClr val="C00000"/>
                </a:solidFill>
                <a:latin typeface="Times New Roman" pitchFamily="18" charset="0"/>
              </a:rPr>
              <a:t>131,  </a:t>
            </a:r>
            <a:r>
              <a:rPr lang="ru-RU" altLang="ru-RU" sz="1400" b="1">
                <a:latin typeface="Times New Roman" pitchFamily="18" charset="0"/>
              </a:rPr>
              <a:t>субъектов  РФ -</a:t>
            </a:r>
            <a:r>
              <a:rPr lang="ru-RU" altLang="ru-RU" sz="1400" b="1">
                <a:solidFill>
                  <a:srgbClr val="C00000"/>
                </a:solidFill>
                <a:latin typeface="Times New Roman" pitchFamily="18" charset="0"/>
              </a:rPr>
              <a:t> 297</a:t>
            </a:r>
          </a:p>
          <a:p>
            <a:pPr algn="ctr">
              <a:buClr>
                <a:srgbClr val="DFF1CB"/>
              </a:buClr>
              <a:buSzPts val="2000"/>
              <a:buFontTx/>
              <a:buChar char="•"/>
            </a:pPr>
            <a:endParaRPr lang="ru-RU" altLang="ru-RU" sz="14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92250" name="Группа 41"/>
          <p:cNvGrpSpPr>
            <a:grpSpLocks/>
          </p:cNvGrpSpPr>
          <p:nvPr/>
        </p:nvGrpSpPr>
        <p:grpSpPr bwMode="auto">
          <a:xfrm>
            <a:off x="107950" y="0"/>
            <a:ext cx="8928100" cy="949325"/>
            <a:chOff x="-13370" y="0"/>
            <a:chExt cx="9144000" cy="949821"/>
          </a:xfrm>
        </p:grpSpPr>
        <p:sp>
          <p:nvSpPr>
            <p:cNvPr id="692257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692258" name="Прямоугольник 43"/>
            <p:cNvSpPr>
              <a:spLocks noChangeArrowheads="1"/>
            </p:cNvSpPr>
            <p:nvPr/>
          </p:nvSpPr>
          <p:spPr bwMode="auto">
            <a:xfrm>
              <a:off x="-13370" y="85770"/>
              <a:ext cx="9144000" cy="864051"/>
            </a:xfrm>
            <a:prstGeom prst="rect">
              <a:avLst/>
            </a:prstGeom>
            <a:solidFill>
              <a:schemeClr val="accent1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МЕДИЦИНСКИЕ ОРГАНИЗАЦИИ, УЧАСТВУЮЩИЕ В ОКАЗАНИИ ВЫСОКОТЕХНОЛОГИЧНОЙ МЕДИЦИНСКОЙ ПОМОЩИ ГРАЖДАНАМ РОССИЙСКОЙ ФЕДЕРАЦИИ</a:t>
              </a:r>
            </a:p>
          </p:txBody>
        </p:sp>
      </p:grpSp>
      <p:grpSp>
        <p:nvGrpSpPr>
          <p:cNvPr id="692251" name="Группа 44"/>
          <p:cNvGrpSpPr>
            <a:grpSpLocks/>
          </p:cNvGrpSpPr>
          <p:nvPr/>
        </p:nvGrpSpPr>
        <p:grpSpPr bwMode="auto">
          <a:xfrm>
            <a:off x="1763713" y="6324600"/>
            <a:ext cx="5815012" cy="533400"/>
            <a:chOff x="1042988" y="6324600"/>
            <a:chExt cx="5815011" cy="533400"/>
          </a:xfrm>
        </p:grpSpPr>
        <p:sp>
          <p:nvSpPr>
            <p:cNvPr id="46" name="Прямоугольник 45"/>
            <p:cNvSpPr>
              <a:spLocks noChangeArrowheads="1"/>
            </p:cNvSpPr>
            <p:nvPr/>
          </p:nvSpPr>
          <p:spPr bwMode="auto">
            <a:xfrm>
              <a:off x="3203575" y="6448425"/>
              <a:ext cx="3571874" cy="409575"/>
            </a:xfrm>
            <a:prstGeom prst="rect">
              <a:avLst/>
            </a:prstGeom>
            <a:solidFill>
              <a:schemeClr val="accent1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 bwMode="auto">
            <a:xfrm>
              <a:off x="6775449" y="6448425"/>
              <a:ext cx="82550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692255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2256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5782" tIns="47891" rIns="95782" bIns="47891"/>
            <a:lstStyle/>
            <a:p>
              <a:pPr defTabSz="957263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  <p:sp>
        <p:nvSpPr>
          <p:cNvPr id="692252" name="Text Box 32"/>
          <p:cNvSpPr txBox="1">
            <a:spLocks noChangeArrowheads="1"/>
          </p:cNvSpPr>
          <p:nvPr/>
        </p:nvSpPr>
        <p:spPr bwMode="auto">
          <a:xfrm>
            <a:off x="3924300" y="270827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2013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A2559-9E77-4D23-BE6E-9A687CD9E2B2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18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71EDA08-E8B5-497D-B5CC-C5B1F2AB7958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7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E7321B7-3AAA-4053-AB7C-9EB70B39771C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E7A9CF3-CD1A-42AD-BD36-1DEE88156A8A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5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4DDE8BD-6197-4660-B881-7E847B796A8B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4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88E9BF7-2113-4E91-9D5F-66DD522136CB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pSp>
        <p:nvGrpSpPr>
          <p:cNvPr id="693268" name="Группа 21"/>
          <p:cNvGrpSpPr>
            <a:grpSpLocks/>
          </p:cNvGrpSpPr>
          <p:nvPr/>
        </p:nvGrpSpPr>
        <p:grpSpPr bwMode="auto">
          <a:xfrm>
            <a:off x="1042988" y="6324600"/>
            <a:ext cx="5815012" cy="533400"/>
            <a:chOff x="1042988" y="6324600"/>
            <a:chExt cx="5815011" cy="533400"/>
          </a:xfrm>
        </p:grpSpPr>
        <p:sp>
          <p:nvSpPr>
            <p:cNvPr id="28" name="Прямоугольник 27"/>
            <p:cNvSpPr>
              <a:spLocks noChangeArrowheads="1"/>
            </p:cNvSpPr>
            <p:nvPr/>
          </p:nvSpPr>
          <p:spPr bwMode="auto">
            <a:xfrm>
              <a:off x="3203575" y="6448425"/>
              <a:ext cx="3571874" cy="409575"/>
            </a:xfrm>
            <a:prstGeom prst="rect">
              <a:avLst/>
            </a:prstGeom>
            <a:solidFill>
              <a:schemeClr val="accent1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 bwMode="auto">
            <a:xfrm>
              <a:off x="6775449" y="6448425"/>
              <a:ext cx="82550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693274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3275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5782" tIns="47891" rIns="95782" bIns="47891"/>
            <a:lstStyle/>
            <a:p>
              <a:pPr defTabSz="957263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  <p:grpSp>
        <p:nvGrpSpPr>
          <p:cNvPr id="693269" name="Группа 31"/>
          <p:cNvGrpSpPr>
            <a:grpSpLocks/>
          </p:cNvGrpSpPr>
          <p:nvPr/>
        </p:nvGrpSpPr>
        <p:grpSpPr bwMode="auto">
          <a:xfrm>
            <a:off x="107950" y="0"/>
            <a:ext cx="8928100" cy="765175"/>
            <a:chOff x="-13370" y="0"/>
            <a:chExt cx="9144000" cy="764704"/>
          </a:xfrm>
        </p:grpSpPr>
        <p:sp>
          <p:nvSpPr>
            <p:cNvPr id="693270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693271" name="Прямоугольник 33"/>
            <p:cNvSpPr>
              <a:spLocks noChangeArrowheads="1"/>
            </p:cNvSpPr>
            <p:nvPr/>
          </p:nvSpPr>
          <p:spPr bwMode="auto">
            <a:xfrm>
              <a:off x="-13370" y="85672"/>
              <a:ext cx="9144000" cy="679032"/>
            </a:xfrm>
            <a:prstGeom prst="rect">
              <a:avLst/>
            </a:prstGeom>
            <a:solidFill>
              <a:schemeClr val="accent1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СРЕДНИЕ СРОКИ ОЖИДАНИЯ ОКАЗАНИЯ ВЫСОКОТЕХНОЛОГИЧНОЙ МЕДИЦИНСКОЙ ПОМОЩИ  (ДНИ)</a:t>
              </a:r>
            </a:p>
          </p:txBody>
        </p:sp>
      </p:grpSp>
      <p:graphicFrame>
        <p:nvGraphicFramePr>
          <p:cNvPr id="693261" name="Object 2"/>
          <p:cNvGraphicFramePr>
            <a:graphicFrameLocks noGrp="1" noChangeAspect="1"/>
          </p:cNvGraphicFramePr>
          <p:nvPr/>
        </p:nvGraphicFramePr>
        <p:xfrm>
          <a:off x="-1331913" y="836613"/>
          <a:ext cx="11522076" cy="2854325"/>
        </p:xfrm>
        <a:graphic>
          <a:graphicData uri="http://schemas.openxmlformats.org/presentationml/2006/ole">
            <p:oleObj spid="_x0000_s693261" r:id="rId4" imgW="9327688" imgH="2853175" progId="Excel.Chart.8">
              <p:embed/>
            </p:oleObj>
          </a:graphicData>
        </a:graphic>
      </p:graphicFrame>
      <p:graphicFrame>
        <p:nvGraphicFramePr>
          <p:cNvPr id="693262" name="Object 3"/>
          <p:cNvGraphicFramePr>
            <a:graphicFrameLocks noGrp="1" noChangeAspect="1"/>
          </p:cNvGraphicFramePr>
          <p:nvPr/>
        </p:nvGraphicFramePr>
        <p:xfrm>
          <a:off x="-396875" y="3500438"/>
          <a:ext cx="9540875" cy="2994025"/>
        </p:xfrm>
        <a:graphic>
          <a:graphicData uri="http://schemas.openxmlformats.org/presentationml/2006/ole">
            <p:oleObj spid="_x0000_s693262" r:id="rId5" imgW="8242506" imgH="299339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8E089-622D-4F1C-BC38-F07BE41D694A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D67951F-C8DB-4430-B47B-22B40DD9AF4D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5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4478C8F-2166-40A6-A2D9-B711FF8432CC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4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E227F57-C700-443E-8A27-B9164895BD48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3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4036D33-5211-474F-AA7D-C7AEB79D6867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7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22FC8C4-15A1-4C8B-B5FE-4D1A7B34663B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96326" name="Text Box 12"/>
          <p:cNvSpPr txBox="1">
            <a:spLocks noChangeArrowheads="1"/>
          </p:cNvSpPr>
          <p:nvPr/>
        </p:nvSpPr>
        <p:spPr bwMode="auto">
          <a:xfrm>
            <a:off x="395288" y="908050"/>
            <a:ext cx="8424862" cy="51911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2014</a:t>
            </a:r>
            <a:endParaRPr lang="ru-RU" altLang="ru-RU" sz="2800" b="1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6536" y="1725423"/>
            <a:ext cx="8587447" cy="4490504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100000">
                <a:srgbClr val="9966FF"/>
              </a:gs>
              <a:gs pos="61000">
                <a:srgbClr val="CC99FF">
                  <a:alpha val="35000"/>
                </a:srgbClr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С 2014 года высокотехнологичная медицинская помощь оказывается за счет </a:t>
            </a:r>
            <a:r>
              <a:rPr lang="ru-RU" sz="2000" b="1">
                <a:solidFill>
                  <a:schemeClr val="tx1"/>
                </a:solidFill>
                <a:latin typeface="Times New Roman" pitchFamily="18" charset="0"/>
              </a:rPr>
              <a:t>двух</a:t>
            </a: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 источников финансирования –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</a:rPr>
              <a:t>федерального и регионального бюджетов</a:t>
            </a:r>
            <a:r>
              <a:rPr lang="ru-RU" sz="200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и за счет 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</a:rPr>
              <a:t>средств обязательного медицинского страхования </a:t>
            </a:r>
            <a:endParaRPr lang="en-US" sz="200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(Федеральный закон №</a:t>
            </a:r>
            <a:r>
              <a:rPr lang="en-US" sz="200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323-ФЗ в редакции Федерального закона от 25.11.2013 года №</a:t>
            </a:r>
            <a:r>
              <a:rPr lang="en-US" sz="200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317-ФЗ</a:t>
            </a:r>
            <a:r>
              <a:rPr lang="en-US" sz="200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ru-RU" altLang="ru-RU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696330" name="Группа 33"/>
          <p:cNvGrpSpPr>
            <a:grpSpLocks/>
          </p:cNvGrpSpPr>
          <p:nvPr/>
        </p:nvGrpSpPr>
        <p:grpSpPr bwMode="auto">
          <a:xfrm>
            <a:off x="1042988" y="6324600"/>
            <a:ext cx="5815012" cy="533400"/>
            <a:chOff x="1042988" y="6324600"/>
            <a:chExt cx="5815011" cy="533400"/>
          </a:xfrm>
        </p:grpSpPr>
        <p:sp>
          <p:nvSpPr>
            <p:cNvPr id="35" name="Прямоугольник 34"/>
            <p:cNvSpPr>
              <a:spLocks noChangeArrowheads="1"/>
            </p:cNvSpPr>
            <p:nvPr/>
          </p:nvSpPr>
          <p:spPr bwMode="auto">
            <a:xfrm>
              <a:off x="3203575" y="6448425"/>
              <a:ext cx="3571874" cy="409575"/>
            </a:xfrm>
            <a:prstGeom prst="rect">
              <a:avLst/>
            </a:prstGeom>
            <a:solidFill>
              <a:schemeClr val="accent1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6775449" y="6448425"/>
              <a:ext cx="82550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696335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6336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5782" tIns="47891" rIns="95782" bIns="47891"/>
            <a:lstStyle/>
            <a:p>
              <a:pPr defTabSz="957263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  <p:sp>
        <p:nvSpPr>
          <p:cNvPr id="38919" name="Заголовок 9"/>
          <p:cNvSpPr>
            <a:spLocks/>
          </p:cNvSpPr>
          <p:nvPr/>
        </p:nvSpPr>
        <p:spPr bwMode="auto">
          <a:xfrm>
            <a:off x="107950" y="115888"/>
            <a:ext cx="8856663" cy="6492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alt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ЗАКОНОДАТЕЛЬСТВО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25" y="0"/>
            <a:ext cx="1428750" cy="1158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1D974-5B02-4219-B5EF-CA90E7538314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17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EA6287F-0E87-4F9F-B4DA-DC2BD4775417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2586ED4-FE5F-43B1-9CAF-9775AEBEF759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3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1A4A641-889C-4817-B10C-092E86BF8B91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00113" y="3068638"/>
            <a:ext cx="7416800" cy="16557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97349" name="Прямоугольник 3"/>
          <p:cNvSpPr>
            <a:spLocks noChangeArrowheads="1"/>
          </p:cNvSpPr>
          <p:nvPr/>
        </p:nvSpPr>
        <p:spPr bwMode="auto">
          <a:xfrm>
            <a:off x="0" y="5229225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 </a:t>
            </a:r>
            <a:endParaRPr lang="ru-RU" altLang="ru-RU" sz="1600" b="1">
              <a:solidFill>
                <a:srgbClr val="002060"/>
              </a:solidFill>
            </a:endParaRPr>
          </a:p>
        </p:txBody>
      </p:sp>
      <p:sp>
        <p:nvSpPr>
          <p:cNvPr id="5" name="Прямоугольник 13"/>
          <p:cNvSpPr txBox="1">
            <a:spLocks noChangeArrowheads="1"/>
          </p:cNvSpPr>
          <p:nvPr/>
        </p:nvSpPr>
        <p:spPr bwMode="auto">
          <a:xfrm>
            <a:off x="179388" y="115888"/>
            <a:ext cx="8734425" cy="838200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ПОГРУЖЕНИЕ ВЫСОКОТЕХНОЛОГИЧНОЙ МЕДИЦИНСКОЙ ПОМОЩИ В ОМС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2014 ГОДУ ПО ПРОФИЛЯМ (В % СООТНОШЕНИИ)</a:t>
            </a: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971550" y="-26988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697352" name="Picture 3" descr="C:\Documents and Settings\GolutvoAS\Рабочий стол\преза\originnal_df2a9b8293273ab8fe6e321631ebb8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6237288"/>
            <a:ext cx="5667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5400000">
            <a:off x="642144" y="6571456"/>
            <a:ext cx="5715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7354" name="Прямоугольник 10"/>
          <p:cNvSpPr>
            <a:spLocks noChangeArrowheads="1"/>
          </p:cNvSpPr>
          <p:nvPr/>
        </p:nvSpPr>
        <p:spPr bwMode="auto">
          <a:xfrm>
            <a:off x="3203575" y="6286500"/>
            <a:ext cx="3571875" cy="571500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75450" y="6286500"/>
            <a:ext cx="71438" cy="571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7356" name="Подзаголовок 2"/>
          <p:cNvSpPr txBox="1">
            <a:spLocks/>
          </p:cNvSpPr>
          <p:nvPr/>
        </p:nvSpPr>
        <p:spPr bwMode="auto">
          <a:xfrm>
            <a:off x="1619250" y="6381750"/>
            <a:ext cx="16573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lnSpc>
                <a:spcPct val="80000"/>
              </a:lnSpc>
              <a:spcBef>
                <a:spcPct val="20000"/>
              </a:spcBef>
            </a:pPr>
            <a:r>
              <a:rPr lang="ru-RU" altLang="ru-RU" sz="800">
                <a:solidFill>
                  <a:srgbClr val="7F7F7F"/>
                </a:solidFill>
                <a:cs typeface="Arial" charset="0"/>
              </a:rPr>
              <a:t>МИНИСТЕРСТВО ЗДРАВООХРАНЕНИЯ РОССИЙСКОЙ ФЕДЕРАЦИИ</a:t>
            </a: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0" y="1196752"/>
          <a:ext cx="907300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5F061-3F17-4C75-A206-722A5EAA167F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19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836B0BD-C6B0-42E2-9C7C-1FD5B6A0D8FF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8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6DF70F4-977C-4C04-8670-33AB5E628066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7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B3AD108-400E-49F3-9BE9-25E4BCF942C6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Прямоугольник 13"/>
          <p:cNvSpPr txBox="1">
            <a:spLocks noChangeArrowheads="1"/>
          </p:cNvSpPr>
          <p:nvPr/>
        </p:nvSpPr>
        <p:spPr bwMode="auto">
          <a:xfrm>
            <a:off x="107950" y="115888"/>
            <a:ext cx="8928100" cy="792162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alt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ДОЛЯ ПАЦИЕНТОВ, ПРОЛЕЧЕННЫХ ПО ВЫСОКОТЕХНОЛОГИЧНОЙ МЕДИЦИНСКОЙ ПОМОЩИ В </a:t>
            </a:r>
            <a:r>
              <a:rPr lang="en-US" alt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alt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КВАРТАЛЕ 2014 ГОДА, </a:t>
            </a:r>
          </a:p>
          <a:p>
            <a:pPr algn="ctr" eaLnBrk="0" hangingPunct="0">
              <a:defRPr/>
            </a:pPr>
            <a:r>
              <a:rPr lang="ru-RU" alt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РАЗРЕЗЕ ИСТОЧНИКОВ ФИНАНСИРОВАНИЯ</a:t>
            </a:r>
            <a:endParaRPr lang="ru-RU" altLang="ru-RU" sz="16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971550" y="-26988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98384" name="Picture 3" descr="C:\Documents and Settings\GolutvoAS\Рабочий стол\преза\originnal_df2a9b8293273ab8fe6e321631ebb8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6237288"/>
            <a:ext cx="5667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 rot="5400000">
            <a:off x="642144" y="6571456"/>
            <a:ext cx="5715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8386" name="Прямоугольник 14"/>
          <p:cNvSpPr>
            <a:spLocks noChangeArrowheads="1"/>
          </p:cNvSpPr>
          <p:nvPr/>
        </p:nvSpPr>
        <p:spPr bwMode="auto">
          <a:xfrm>
            <a:off x="3203575" y="6286500"/>
            <a:ext cx="3571875" cy="571500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75450" y="6286500"/>
            <a:ext cx="71438" cy="571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8388" name="Подзаголовок 2"/>
          <p:cNvSpPr txBox="1">
            <a:spLocks/>
          </p:cNvSpPr>
          <p:nvPr/>
        </p:nvSpPr>
        <p:spPr bwMode="auto">
          <a:xfrm>
            <a:off x="1619250" y="6381750"/>
            <a:ext cx="16573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lnSpc>
                <a:spcPct val="80000"/>
              </a:lnSpc>
              <a:spcBef>
                <a:spcPct val="20000"/>
              </a:spcBef>
            </a:pPr>
            <a:r>
              <a:rPr lang="ru-RU" altLang="ru-RU" sz="800">
                <a:solidFill>
                  <a:srgbClr val="7F7F7F"/>
                </a:solidFill>
                <a:cs typeface="Arial" charset="0"/>
              </a:rPr>
              <a:t>МИНИСТЕРСТВО ЗДРАВООХРАНЕНИЯ РОССИЙСКОЙ ФЕДЕРАЦИИ</a:t>
            </a:r>
          </a:p>
        </p:txBody>
      </p:sp>
      <p:sp>
        <p:nvSpPr>
          <p:cNvPr id="698389" name="TextBox 17"/>
          <p:cNvSpPr txBox="1">
            <a:spLocks noChangeArrowheads="1"/>
          </p:cNvSpPr>
          <p:nvPr/>
        </p:nvSpPr>
        <p:spPr bwMode="auto">
          <a:xfrm>
            <a:off x="539750" y="4365625"/>
            <a:ext cx="8135938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В 20% объемов вошли:</a:t>
            </a:r>
          </a:p>
          <a:p>
            <a:pPr algn="just">
              <a:buFont typeface="Arial" charset="0"/>
              <a:buChar char="•"/>
            </a:pP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 Терапевтические: гастроэнтерология, ревматология, дерматовенерология;</a:t>
            </a:r>
          </a:p>
          <a:p>
            <a:pPr algn="just">
              <a:buFont typeface="Arial" charset="0"/>
              <a:buChar char="•"/>
            </a:pP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 Растиражированные методы хирургического лечения: коронарная реваскуляризация миокарда с применением ангиопластики в сочетании со стентированием при ишемической болезни сердца, первичное эндопротезирование тазобедренного сустава, привычное невынашивание беременности, абдоминальная хирургия, нейрохирургия, онкология, оториноларингология, офтальмология, педиатрия, торакальная хирургия, травматология и ортопедия, урология, челюстно-лицевая хирургия, эндокринология.   </a:t>
            </a:r>
          </a:p>
        </p:txBody>
      </p:sp>
      <p:graphicFrame>
        <p:nvGraphicFramePr>
          <p:cNvPr id="698378" name="Object 3"/>
          <p:cNvGraphicFramePr>
            <a:graphicFrameLocks noChangeAspect="1"/>
          </p:cNvGraphicFramePr>
          <p:nvPr/>
        </p:nvGraphicFramePr>
        <p:xfrm>
          <a:off x="1190625" y="914400"/>
          <a:ext cx="6980238" cy="3671888"/>
        </p:xfrm>
        <a:graphic>
          <a:graphicData uri="http://schemas.openxmlformats.org/presentationml/2006/ole">
            <p:oleObj spid="_x0000_s698378" name="Диаграмма" r:id="rId4" imgW="3667316" imgH="1924098" progId="Excel.Chart.8">
              <p:embed/>
            </p:oleObj>
          </a:graphicData>
        </a:graphic>
      </p:graphicFrame>
      <p:sp>
        <p:nvSpPr>
          <p:cNvPr id="698390" name="Text Box 11"/>
          <p:cNvSpPr txBox="1">
            <a:spLocks noChangeArrowheads="1"/>
          </p:cNvSpPr>
          <p:nvPr/>
        </p:nvSpPr>
        <p:spPr bwMode="auto">
          <a:xfrm>
            <a:off x="611188" y="2636838"/>
            <a:ext cx="2447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Средства федерального и регионального бюджетов</a:t>
            </a:r>
          </a:p>
        </p:txBody>
      </p:sp>
      <p:sp>
        <p:nvSpPr>
          <p:cNvPr id="698391" name="Text Box 12"/>
          <p:cNvSpPr txBox="1">
            <a:spLocks noChangeArrowheads="1"/>
          </p:cNvSpPr>
          <p:nvPr/>
        </p:nvSpPr>
        <p:spPr bwMode="auto">
          <a:xfrm>
            <a:off x="3635375" y="256540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74%</a:t>
            </a:r>
          </a:p>
        </p:txBody>
      </p:sp>
      <p:sp>
        <p:nvSpPr>
          <p:cNvPr id="698392" name="Text Box 13"/>
          <p:cNvSpPr txBox="1">
            <a:spLocks noChangeArrowheads="1"/>
          </p:cNvSpPr>
          <p:nvPr/>
        </p:nvSpPr>
        <p:spPr bwMode="auto">
          <a:xfrm>
            <a:off x="4859338" y="1773238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26%</a:t>
            </a:r>
          </a:p>
        </p:txBody>
      </p:sp>
      <p:sp>
        <p:nvSpPr>
          <p:cNvPr id="698393" name="Text Box 14"/>
          <p:cNvSpPr txBox="1">
            <a:spLocks noChangeArrowheads="1"/>
          </p:cNvSpPr>
          <p:nvPr/>
        </p:nvSpPr>
        <p:spPr bwMode="auto">
          <a:xfrm>
            <a:off x="6011863" y="981075"/>
            <a:ext cx="2592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Средства обязательного медицинского страхования</a:t>
            </a:r>
          </a:p>
        </p:txBody>
      </p:sp>
      <p:sp>
        <p:nvSpPr>
          <p:cNvPr id="698394" name="Line 15"/>
          <p:cNvSpPr>
            <a:spLocks noChangeShapeType="1"/>
          </p:cNvSpPr>
          <p:nvPr/>
        </p:nvSpPr>
        <p:spPr bwMode="auto">
          <a:xfrm flipH="1">
            <a:off x="5508625" y="1268413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698395" name="Line 16"/>
          <p:cNvSpPr>
            <a:spLocks noChangeShapeType="1"/>
          </p:cNvSpPr>
          <p:nvPr/>
        </p:nvSpPr>
        <p:spPr bwMode="auto">
          <a:xfrm>
            <a:off x="2916238" y="29241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98C0A-C1B3-458A-87B5-912CACF5CEE9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3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2884B55-2B27-4791-978E-B8A1B83367CF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2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E3EFE8E-891C-4A4F-A453-FFB09FD988BA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1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28D9C66-DF5C-4D80-9BAF-B7242C861F38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pSp>
        <p:nvGrpSpPr>
          <p:cNvPr id="699396" name="Группа 12"/>
          <p:cNvGrpSpPr>
            <a:grpSpLocks/>
          </p:cNvGrpSpPr>
          <p:nvPr/>
        </p:nvGrpSpPr>
        <p:grpSpPr bwMode="auto">
          <a:xfrm>
            <a:off x="107950" y="0"/>
            <a:ext cx="8928100" cy="836613"/>
            <a:chOff x="-13370" y="0"/>
            <a:chExt cx="9144000" cy="949821"/>
          </a:xfrm>
        </p:grpSpPr>
        <p:sp>
          <p:nvSpPr>
            <p:cNvPr id="699403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699404" name="Прямоугольник 14"/>
            <p:cNvSpPr>
              <a:spLocks noChangeArrowheads="1"/>
            </p:cNvSpPr>
            <p:nvPr/>
          </p:nvSpPr>
          <p:spPr bwMode="auto">
            <a:xfrm>
              <a:off x="-13370" y="85770"/>
              <a:ext cx="9144000" cy="864051"/>
            </a:xfrm>
            <a:prstGeom prst="rect">
              <a:avLst/>
            </a:prstGeom>
            <a:solidFill>
              <a:schemeClr val="accent1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alt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АНКЕТА УДОВЛЕТВОРЕННОСТИ ОКАЗАНИЕМ </a:t>
              </a:r>
            </a:p>
            <a:p>
              <a:pPr algn="ctr"/>
              <a:r>
                <a:rPr lang="ru-RU" alt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ВЫСОКОТЕХНОЛОГИЧНОЙ МЕДИЦИНСКОЙ ПОМОЩИ</a:t>
              </a:r>
              <a:r>
                <a:rPr lang="ru-RU" altLang="ru-RU" sz="20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699397" name="Группа 15"/>
          <p:cNvGrpSpPr>
            <a:grpSpLocks/>
          </p:cNvGrpSpPr>
          <p:nvPr/>
        </p:nvGrpSpPr>
        <p:grpSpPr bwMode="auto">
          <a:xfrm>
            <a:off x="1042988" y="6324600"/>
            <a:ext cx="5815012" cy="533400"/>
            <a:chOff x="1042988" y="6324600"/>
            <a:chExt cx="5815011" cy="533400"/>
          </a:xfrm>
        </p:grpSpPr>
        <p:sp>
          <p:nvSpPr>
            <p:cNvPr id="17" name="Прямоугольник 16"/>
            <p:cNvSpPr>
              <a:spLocks noChangeArrowheads="1"/>
            </p:cNvSpPr>
            <p:nvPr/>
          </p:nvSpPr>
          <p:spPr bwMode="auto">
            <a:xfrm>
              <a:off x="3203575" y="6448425"/>
              <a:ext cx="3571874" cy="409575"/>
            </a:xfrm>
            <a:prstGeom prst="rect">
              <a:avLst/>
            </a:prstGeom>
            <a:solidFill>
              <a:schemeClr val="accent1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 bwMode="auto">
            <a:xfrm>
              <a:off x="6775449" y="6448425"/>
              <a:ext cx="82550" cy="409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699401" name="Picture 3" descr="C:\Documents and Settings\GolutvoAS\Рабочий стол\преза\originnal_df2a9b8293273ab8fe6e321631ebb862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42988" y="6324600"/>
              <a:ext cx="566737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9402" name="Подзаголовок 2"/>
            <p:cNvSpPr txBox="1">
              <a:spLocks/>
            </p:cNvSpPr>
            <p:nvPr/>
          </p:nvSpPr>
          <p:spPr bwMode="auto">
            <a:xfrm>
              <a:off x="1619250" y="6457950"/>
              <a:ext cx="16573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5782" tIns="47891" rIns="95782" bIns="47891"/>
            <a:lstStyle/>
            <a:p>
              <a:pPr defTabSz="957263">
                <a:lnSpc>
                  <a:spcPct val="80000"/>
                </a:lnSpc>
                <a:spcBef>
                  <a:spcPct val="20000"/>
                </a:spcBef>
              </a:pPr>
              <a:r>
                <a:rPr lang="ru-RU" sz="800">
                  <a:solidFill>
                    <a:srgbClr val="7F7F7F"/>
                  </a:solidFill>
                  <a:latin typeface="Helios"/>
                </a:rPr>
                <a:t>МИНИСТЕРСТВО ЗДРАВООХРАНЕНИЯ РОССИЙСКОЙ ФЕДЕРАЦИИ</a:t>
              </a:r>
            </a:p>
          </p:txBody>
        </p:sp>
      </p:grpSp>
      <p:pic>
        <p:nvPicPr>
          <p:cNvPr id="699398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908050"/>
            <a:ext cx="87137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3511</TotalTime>
  <Words>536</Words>
  <Application>Microsoft Office PowerPoint</Application>
  <PresentationFormat>Экран (4:3)</PresentationFormat>
  <Paragraphs>184</Paragraphs>
  <Slides>11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Times New Roman</vt:lpstr>
      <vt:lpstr>Helios</vt:lpstr>
      <vt:lpstr>Raavi</vt:lpstr>
      <vt:lpstr>Тема Office</vt:lpstr>
      <vt:lpstr>Диаграмма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TomilinAA</dc:creator>
  <cp:lastModifiedBy>admcto</cp:lastModifiedBy>
  <cp:revision>314</cp:revision>
  <cp:lastPrinted>2013-12-19T20:45:22Z</cp:lastPrinted>
  <dcterms:created xsi:type="dcterms:W3CDTF">2013-12-10T13:12:34Z</dcterms:created>
  <dcterms:modified xsi:type="dcterms:W3CDTF">2014-05-27T14:54:44Z</dcterms:modified>
</cp:coreProperties>
</file>