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74" r:id="rId3"/>
    <p:sldId id="275" r:id="rId4"/>
    <p:sldId id="302" r:id="rId5"/>
    <p:sldId id="279" r:id="rId6"/>
    <p:sldId id="276" r:id="rId7"/>
    <p:sldId id="281" r:id="rId8"/>
    <p:sldId id="297" r:id="rId9"/>
    <p:sldId id="263" r:id="rId10"/>
    <p:sldId id="262" r:id="rId11"/>
    <p:sldId id="298" r:id="rId12"/>
    <p:sldId id="285" r:id="rId13"/>
    <p:sldId id="273" r:id="rId14"/>
    <p:sldId id="301" r:id="rId15"/>
    <p:sldId id="292" r:id="rId16"/>
    <p:sldId id="299" r:id="rId17"/>
    <p:sldId id="30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4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644" autoAdjust="0"/>
    <p:restoredTop sz="95827" autoAdjust="0"/>
  </p:normalViewPr>
  <p:slideViewPr>
    <p:cSldViewPr>
      <p:cViewPr>
        <p:scale>
          <a:sx n="70" d="100"/>
          <a:sy n="70" d="100"/>
        </p:scale>
        <p:origin x="-2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острый гепатит С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3.6178316369406251E-2"/>
                  <c:y val="-3.118114257348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5371492436262771E-3"/>
                  <c:y val="-2.2677194598899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074298487252603E-2"/>
                  <c:y val="-4.535438919779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566868638527348E-2"/>
                  <c:y val="-6.2362285146973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104017882153655E-2"/>
                  <c:y val="-5.102368784752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641167125780014E-2"/>
                  <c:y val="-4.251973987293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133737277054697E-2"/>
                  <c:y val="-4.8189038522661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626307428329442E-2"/>
                  <c:y val="-3.9685090548073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118877579604181E-2"/>
                  <c:y val="-3.9685090548073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656026823230474E-2"/>
                  <c:y val="-4.818903852266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148596974505205E-2"/>
                  <c:y val="-3.4015791898349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641167125779854E-2"/>
                  <c:y val="-3.9685090548073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8089158184703018E-2"/>
                  <c:y val="-2.834649324862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20.9</c:v>
                </c:pt>
                <c:pt idx="1">
                  <c:v>21.1</c:v>
                </c:pt>
                <c:pt idx="2">
                  <c:v>16.7</c:v>
                </c:pt>
                <c:pt idx="3">
                  <c:v>7.1</c:v>
                </c:pt>
                <c:pt idx="4">
                  <c:v>5.2</c:v>
                </c:pt>
                <c:pt idx="5">
                  <c:v>4.8</c:v>
                </c:pt>
                <c:pt idx="6">
                  <c:v>4.5</c:v>
                </c:pt>
                <c:pt idx="7">
                  <c:v>4.0999999999999996</c:v>
                </c:pt>
                <c:pt idx="8">
                  <c:v>3.6</c:v>
                </c:pt>
                <c:pt idx="9">
                  <c:v>2.8</c:v>
                </c:pt>
                <c:pt idx="10">
                  <c:v>2.2400000000000002</c:v>
                </c:pt>
                <c:pt idx="11">
                  <c:v>2.13</c:v>
                </c:pt>
                <c:pt idx="12">
                  <c:v>1.83</c:v>
                </c:pt>
                <c:pt idx="13">
                  <c:v>1.52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хронический гепатит С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4.5222895461757805E-3"/>
                  <c:y val="1.9842545274036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252614856658857E-2"/>
                  <c:y val="-5.6692986497248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252614856658871E-2"/>
                  <c:y val="-4.251973987293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656026823230474E-2"/>
                  <c:y val="-5.385833717238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148596974505205E-2"/>
                  <c:y val="-4.535438919779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148596974505205E-2"/>
                  <c:y val="-4.535438919779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670886520681052E-2"/>
                  <c:y val="-5.102368784752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670886520680996E-2"/>
                  <c:y val="-4.8189038522661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626307428329442E-2"/>
                  <c:y val="-4.251973987293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63456671955735E-2"/>
                  <c:y val="-3.9685090548073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656026823230474E-2"/>
                  <c:y val="-4.251973987293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148596974505205E-2"/>
                  <c:y val="-5.1023687847523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7685746218131408E-2"/>
                  <c:y val="-3.9685090548073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8089158184703018E-2"/>
                  <c:y val="-3.9685090548073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12.9</c:v>
                </c:pt>
                <c:pt idx="1">
                  <c:v>22.2</c:v>
                </c:pt>
                <c:pt idx="2">
                  <c:v>29.5</c:v>
                </c:pt>
                <c:pt idx="3">
                  <c:v>30.7</c:v>
                </c:pt>
                <c:pt idx="4">
                  <c:v>33.1</c:v>
                </c:pt>
                <c:pt idx="5">
                  <c:v>34</c:v>
                </c:pt>
                <c:pt idx="6">
                  <c:v>31.8</c:v>
                </c:pt>
                <c:pt idx="7">
                  <c:v>35.800000000000011</c:v>
                </c:pt>
                <c:pt idx="8">
                  <c:v>37</c:v>
                </c:pt>
                <c:pt idx="9">
                  <c:v>39.1</c:v>
                </c:pt>
                <c:pt idx="10">
                  <c:v>40.800000000000011</c:v>
                </c:pt>
                <c:pt idx="11">
                  <c:v>40.200000000000003</c:v>
                </c:pt>
                <c:pt idx="12">
                  <c:v>39.92</c:v>
                </c:pt>
                <c:pt idx="13">
                  <c:v>39.1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80256"/>
        <c:axId val="45294336"/>
      </c:lineChart>
      <c:catAx>
        <c:axId val="4528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5294336"/>
        <c:crosses val="autoZero"/>
        <c:auto val="1"/>
        <c:lblAlgn val="ctr"/>
        <c:lblOffset val="100"/>
        <c:noMultiLvlLbl val="0"/>
      </c:catAx>
      <c:valAx>
        <c:axId val="4529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52802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C00000"/>
              </a:solidFill>
            </c:spPr>
          </c:dPt>
          <c:dPt>
            <c:idx val="6"/>
            <c:bubble3D val="0"/>
            <c:spPr>
              <a:solidFill>
                <a:srgbClr val="800000"/>
              </a:solidFill>
            </c:spPr>
          </c:dPt>
          <c:cat>
            <c:strRef>
              <c:f>Лист1!$A$2:$A$8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без морфологии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62.4</c:v>
                </c:pt>
                <c:pt idx="1">
                  <c:v>15.4</c:v>
                </c:pt>
                <c:pt idx="2">
                  <c:v>6.2</c:v>
                </c:pt>
                <c:pt idx="3">
                  <c:v>3.7</c:v>
                </c:pt>
                <c:pt idx="4">
                  <c:v>2.1</c:v>
                </c:pt>
                <c:pt idx="5">
                  <c:v>0.9</c:v>
                </c:pt>
                <c:pt idx="6">
                  <c:v>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6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4.1666666666666683E-3"/>
                  <c:y val="-3.12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51,9%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7,6%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690549703801101E-3"/>
                  <c:y val="-4.4795970010475163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40,5%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генотип 1</c:v>
                </c:pt>
                <c:pt idx="1">
                  <c:v>генотип 2</c:v>
                </c:pt>
                <c:pt idx="2">
                  <c:v>генотип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51.9</c:v>
                </c:pt>
                <c:pt idx="1">
                  <c:v>7.6</c:v>
                </c:pt>
                <c:pt idx="2">
                  <c:v>40.5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17248"/>
        <c:axId val="62518784"/>
      </c:barChart>
      <c:catAx>
        <c:axId val="6251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518784"/>
        <c:crosses val="autoZero"/>
        <c:auto val="1"/>
        <c:lblAlgn val="ctr"/>
        <c:lblOffset val="100"/>
        <c:noMultiLvlLbl val="0"/>
      </c:catAx>
      <c:valAx>
        <c:axId val="6251878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517248"/>
        <c:crosses val="autoZero"/>
        <c:crossBetween val="between"/>
        <c:majorUnit val="25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генотип</c:v>
                </c:pt>
                <c:pt idx="1">
                  <c:v>виремия</c:v>
                </c:pt>
                <c:pt idx="2">
                  <c:v>вес</c:v>
                </c:pt>
                <c:pt idx="3">
                  <c:v>фиброз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</c:v>
                </c:pt>
                <c:pt idx="1">
                  <c:v>70</c:v>
                </c:pt>
                <c:pt idx="2">
                  <c:v>62</c:v>
                </c:pt>
                <c:pt idx="3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генотип</c:v>
                </c:pt>
                <c:pt idx="1">
                  <c:v>виремия</c:v>
                </c:pt>
                <c:pt idx="2">
                  <c:v>вес</c:v>
                </c:pt>
                <c:pt idx="3">
                  <c:v>фиброз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45</c:v>
                </c:pt>
                <c:pt idx="1">
                  <c:v>47</c:v>
                </c:pt>
                <c:pt idx="2">
                  <c:v>41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24384"/>
        <c:axId val="72630272"/>
      </c:barChart>
      <c:catAx>
        <c:axId val="72624384"/>
        <c:scaling>
          <c:orientation val="minMax"/>
        </c:scaling>
        <c:delete val="0"/>
        <c:axPos val="b"/>
        <c:majorTickMark val="out"/>
        <c:minorTickMark val="none"/>
        <c:tickLblPos val="nextTo"/>
        <c:crossAx val="72630272"/>
        <c:crosses val="autoZero"/>
        <c:auto val="1"/>
        <c:lblAlgn val="ctr"/>
        <c:lblOffset val="100"/>
        <c:noMultiLvlLbl val="0"/>
      </c:catAx>
      <c:valAx>
        <c:axId val="7263027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ru-RU"/>
          </a:p>
        </c:txPr>
        <c:crossAx val="72624384"/>
        <c:crosses val="autoZero"/>
        <c:crossBetween val="between"/>
        <c:majorUnit val="20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3192C-806F-4C62-A5A2-CEAEEA2C9618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733F-EA0D-470B-BA25-A31BCCD233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5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ea typeface="ＭＳ Ｐゴシック" pitchFamily="34" charset="-128"/>
              </a:rPr>
              <a:t>Несмотря</a:t>
            </a:r>
            <a:r>
              <a:rPr lang="ru-RU" baseline="0" dirty="0" smtClean="0">
                <a:ea typeface="ＭＳ Ｐゴシック" pitchFamily="34" charset="-128"/>
              </a:rPr>
              <a:t> на тенденцию к снижению количества случаев хронического гепатита С, мы наблюдаем увеличение числа диагностируемого цирроза печени </a:t>
            </a:r>
            <a:r>
              <a:rPr lang="en-US" baseline="0" dirty="0" smtClean="0">
                <a:ea typeface="ＭＳ Ｐゴシック" pitchFamily="34" charset="-128"/>
              </a:rPr>
              <a:t>HCV-</a:t>
            </a:r>
            <a:r>
              <a:rPr lang="ru-RU" baseline="0" dirty="0" smtClean="0">
                <a:ea typeface="ＭＳ Ｐゴシック" pitchFamily="34" charset="-128"/>
              </a:rPr>
              <a:t> этиологии.  Подобная картина может являться следствием пика заболеваемости острым гепатитом С в 70-90 годы  прошлого столетия.</a:t>
            </a:r>
            <a:endParaRPr lang="en-US" dirty="0" smtClean="0">
              <a:ea typeface="ＭＳ Ｐゴシック" pitchFamily="34" charset="-128"/>
            </a:endParaRPr>
          </a:p>
          <a:p>
            <a:pPr marL="161925" indent="-16192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D8018C-A948-4501-9EE1-E787E30C051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0F982776-47F6-4160-BE9C-97073A20B7BA}" type="slidenum">
              <a:rPr lang="en-GB" altLang="ru-RU" smtClean="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4</a:t>
            </a:fld>
            <a:endParaRPr lang="en-GB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8E2EB852-399C-4B01-A294-C8D9DC2A509E}" type="slidenum">
              <a:rPr lang="en-GB" altLang="ru-RU" sz="1200">
                <a:solidFill>
                  <a:srgbClr val="000000"/>
                </a:solidFill>
                <a:latin typeface="Times New Roman" pitchFamily="16" charset="0"/>
              </a:rPr>
              <a:pPr algn="r" eaLnBrk="1" hangingPunct="1">
                <a:buClrTx/>
                <a:buSzPct val="45000"/>
                <a:buFontTx/>
                <a:buNone/>
              </a:pPr>
              <a:t>4</a:t>
            </a:fld>
            <a:endParaRPr lang="en-GB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4821" name="Text Box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smtClean="0">
                <a:latin typeface="Arial" charset="0"/>
                <a:ea typeface="Lucida Sans Unicode" charset="0"/>
                <a:cs typeface="Lucida Sans Unicode" charset="0"/>
              </a:rPr>
              <a:t>The next slide illustrates the natural history of HCV infection. As previously mentioned, a small percentage of individuals will go on to spontaneous resolution—about 15%—whereas 85% develop chronic disease. Of this 85% who develop chronic disease, about 80%, (68% of all infected individuals), will have stable chronic hepatitis without significant progression over the next 20 years. By contrast, 20% of those who develop chronic disease (17% of all infected individuals) will develop cirrhosis over the next 20-25 years. Of these cirrhotic patients, many will continue to progress slowly, and about 25% will rapidly develop hepatocellular carcinoma (HCC) or liver failure. Thus, liver cancer and liver failure occur in approximately 4% of patients who are exposed to HCV over a 20- to 25-year period.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mtClean="0"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514AE-B5C0-4C48-81A6-CE123D5B6D3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35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514AE-B5C0-4C48-81A6-CE123D5B6D3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360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798242-86F2-42F5-8918-9FF4BC7DCDF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107C19-9CD6-4150-9956-234995C7FEDF}" type="slidenum">
              <a:rPr lang="en-GB"/>
              <a:pPr/>
              <a:t>12</a:t>
            </a:fld>
            <a:endParaRPr lang="en-GB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1888" y="677863"/>
            <a:ext cx="4592637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4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95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99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75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7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2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98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99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2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7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5715B-F8C4-4518-959B-192745746CB6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E8ED-5F3C-423F-AFAC-B809994A0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4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Оказание медицинской помощи пациентам с хроническим гепатитом С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3457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Богомолов П.О.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Главный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гепатолог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МЗ Московской области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hepatology@monikiweb.ru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0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Финансирование медицинского обеспечения при ХГС </a:t>
            </a:r>
            <a:r>
              <a:rPr lang="en-US" b="1" dirty="0" smtClean="0">
                <a:solidFill>
                  <a:srgbClr val="FF0000"/>
                </a:solidFill>
              </a:rPr>
              <a:t>(II)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ОНЛС</a:t>
            </a:r>
          </a:p>
          <a:p>
            <a:pPr lvl="1"/>
            <a:r>
              <a:rPr lang="ru-RU" dirty="0" smtClean="0"/>
              <a:t>Федеральная льгота.</a:t>
            </a:r>
          </a:p>
          <a:p>
            <a:pPr lvl="1"/>
            <a:r>
              <a:rPr lang="ru-RU" dirty="0" smtClean="0"/>
              <a:t>Региональная льгота (сахарный диабет, онкологические заболевания).</a:t>
            </a:r>
          </a:p>
          <a:p>
            <a:endParaRPr lang="ru-RU" dirty="0" smtClean="0"/>
          </a:p>
          <a:p>
            <a:r>
              <a:rPr lang="ru-RU" dirty="0" smtClean="0"/>
              <a:t>Программа по предупреждению и борьбе с социально значимыми заболеваниями (подпрограмма «Вирусные гепатиты»).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Диагностика (оборудование, тест-системы)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Лечение.</a:t>
            </a:r>
          </a:p>
          <a:p>
            <a:endParaRPr lang="ru-RU" dirty="0" smtClean="0"/>
          </a:p>
          <a:p>
            <a:r>
              <a:rPr lang="ru-RU" dirty="0" smtClean="0"/>
              <a:t>Бюджет программы Государственных гарантий (ОМС):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Диагностика</a:t>
            </a:r>
            <a:r>
              <a:rPr lang="ru-RU" dirty="0" smtClean="0"/>
              <a:t> (диагностический стандарт);</a:t>
            </a:r>
          </a:p>
          <a:p>
            <a:pPr lvl="1"/>
            <a:r>
              <a:rPr lang="ru-RU" dirty="0" smtClean="0"/>
              <a:t>Лечение (лечебный стандарт).</a:t>
            </a:r>
          </a:p>
          <a:p>
            <a:endParaRPr lang="ru-RU" dirty="0" smtClean="0"/>
          </a:p>
          <a:p>
            <a:r>
              <a:rPr lang="ru-RU" dirty="0" smtClean="0"/>
              <a:t>Собственные средства пациентов.</a:t>
            </a:r>
          </a:p>
        </p:txBody>
      </p:sp>
    </p:spTree>
    <p:extLst>
      <p:ext uri="{BB962C8B-B14F-4D97-AF65-F5344CB8AC3E}">
        <p14:creationId xmlns:p14="http://schemas.microsoft.com/office/powerpoint/2010/main" val="14388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668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Бюджет ОМС – основной источник финансирования обследования и лечения пациентов с ХГС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129178"/>
            <a:ext cx="8640960" cy="5728822"/>
          </a:xfrm>
        </p:spPr>
        <p:txBody>
          <a:bodyPr>
            <a:normAutofit fontScale="92500"/>
          </a:bodyPr>
          <a:lstStyle/>
          <a:p>
            <a:pPr algn="just"/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к диагностическим стандартам (схемам):</a:t>
            </a:r>
          </a:p>
          <a:p>
            <a:pPr lvl="1"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оптимальный по цене/качеству услуг;</a:t>
            </a:r>
          </a:p>
          <a:p>
            <a:pPr lvl="1"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нозологический подход;</a:t>
            </a:r>
          </a:p>
          <a:p>
            <a:pPr lvl="1"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амбулаторный; </a:t>
            </a:r>
          </a:p>
          <a:p>
            <a:pPr lvl="1"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пролонгированный (до 28 суток);</a:t>
            </a:r>
          </a:p>
          <a:p>
            <a:pPr lvl="1"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оплата законченного случая, а не визитов к врачу.</a:t>
            </a:r>
          </a:p>
          <a:p>
            <a:pPr algn="just"/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к лечебным стандартам (схемам):</a:t>
            </a:r>
          </a:p>
          <a:p>
            <a:pPr lvl="1"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оптимальный по цене/качеству (максимально низкая стоимость эффективных диагностических исследований и лечения);</a:t>
            </a:r>
          </a:p>
          <a:p>
            <a:pPr lvl="1" algn="just"/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N.B!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Формулярная комиссия – (ЖНВЛП, исключение плацебо). </a:t>
            </a:r>
          </a:p>
          <a:p>
            <a:pPr lvl="1"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удобный для учреждений здравоохранения (максимально раннее получение финансовых средств за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выполненные услуги –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нед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1"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стандарта (схемы) в дневном стационаре терапевтического профиля.</a:t>
            </a:r>
          </a:p>
          <a:p>
            <a:pPr algn="just"/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ПВТ пациентов с ХГС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38113"/>
            <a:ext cx="8229600" cy="76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FF0000"/>
                </a:solidFill>
                <a:ea typeface="+mj-ea"/>
                <a:cs typeface="+mj-cs"/>
              </a:rPr>
              <a:t>Чем лечить </a:t>
            </a:r>
            <a:r>
              <a:rPr lang="ru-RU" sz="4400" b="1" dirty="0" smtClean="0">
                <a:solidFill>
                  <a:srgbClr val="FF0000"/>
                </a:solidFill>
                <a:ea typeface="+mj-ea"/>
                <a:cs typeface="+mj-cs"/>
              </a:rPr>
              <a:t>ХГС (генотип 3)?</a:t>
            </a:r>
            <a:endParaRPr lang="ru-RU" sz="4400" b="1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908050"/>
            <a:ext cx="4040188" cy="1266825"/>
          </a:xfrm>
          <a:prstGeom prst="rect">
            <a:avLst/>
          </a:prstGeom>
          <a:noFill/>
          <a:ln w="324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SzPct val="70000"/>
              <a:buFontTx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ru-RU" sz="2000" b="1" kern="0" dirty="0" err="1" smtClean="0">
                <a:ea typeface="Lucida Sans Unicode" pitchFamily="34" charset="0"/>
                <a:cs typeface="Lucida Sans Unicode" pitchFamily="34" charset="0"/>
              </a:rPr>
              <a:t>Эссенциальные</a:t>
            </a:r>
            <a:r>
              <a:rPr lang="ru-RU" sz="2000" b="1" kern="0" dirty="0" smtClean="0">
                <a:ea typeface="Lucida Sans Unicode" pitchFamily="34" charset="0"/>
                <a:cs typeface="Lucida Sans Unicode" pitchFamily="34" charset="0"/>
              </a:rPr>
              <a:t> фосфолипиды</a:t>
            </a:r>
            <a:endParaRPr lang="ru-RU" sz="2000" b="1" kern="0" dirty="0">
              <a:ea typeface="Lucida Sans Unicode" pitchFamily="34" charset="0"/>
              <a:cs typeface="Lucida Sans Unicode" pitchFamily="34" charset="0"/>
            </a:endParaRPr>
          </a:p>
          <a:p>
            <a:pPr algn="ctr">
              <a:spcBef>
                <a:spcPts val="800"/>
              </a:spcBef>
              <a:buClrTx/>
              <a:buSzPct val="70000"/>
              <a:buFontTx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ru-RU" sz="2000" b="1" kern="0" dirty="0">
                <a:solidFill>
                  <a:srgbClr val="0070C0"/>
                </a:solidFill>
                <a:ea typeface="Lucida Sans Unicode" pitchFamily="34" charset="0"/>
                <a:cs typeface="Lucida Sans Unicode" pitchFamily="34" charset="0"/>
              </a:rPr>
              <a:t>по 2 капсулы 3 раза в день в течение года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45025" y="908050"/>
            <a:ext cx="4041775" cy="1266825"/>
          </a:xfrm>
          <a:prstGeom prst="rect">
            <a:avLst/>
          </a:prstGeom>
          <a:noFill/>
          <a:ln w="936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SzPct val="70000"/>
              <a:buFontTx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ru-RU" sz="2000" b="1" kern="0" dirty="0" smtClean="0">
                <a:ea typeface="Lucida Sans Unicode" pitchFamily="34" charset="0"/>
                <a:cs typeface="Lucida Sans Unicode" pitchFamily="34" charset="0"/>
              </a:rPr>
              <a:t>Интерферон альфа-2</a:t>
            </a:r>
            <a:r>
              <a:rPr lang="en-US" sz="2000" b="1" kern="0" dirty="0" smtClean="0">
                <a:ea typeface="Lucida Sans Unicode" pitchFamily="34" charset="0"/>
                <a:cs typeface="Lucida Sans Unicode" pitchFamily="34" charset="0"/>
              </a:rPr>
              <a:t>b</a:t>
            </a:r>
            <a:r>
              <a:rPr lang="ru-RU" sz="2000" b="1" kern="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ru-RU" sz="2000" b="1" kern="0" dirty="0" smtClean="0">
                <a:solidFill>
                  <a:srgbClr val="0070C0"/>
                </a:solidFill>
                <a:ea typeface="Lucida Sans Unicode" pitchFamily="34" charset="0"/>
                <a:cs typeface="Lucida Sans Unicode" pitchFamily="34" charset="0"/>
              </a:rPr>
              <a:t>3 </a:t>
            </a:r>
            <a:r>
              <a:rPr lang="ru-RU" sz="2000" b="1" kern="0" dirty="0">
                <a:solidFill>
                  <a:srgbClr val="0070C0"/>
                </a:solidFill>
                <a:ea typeface="Lucida Sans Unicode" pitchFamily="34" charset="0"/>
                <a:cs typeface="Lucida Sans Unicode" pitchFamily="34" charset="0"/>
              </a:rPr>
              <a:t>млн МЕ 3 раза в </a:t>
            </a:r>
            <a:r>
              <a:rPr lang="ru-RU" sz="2000" b="1" kern="0" dirty="0" err="1">
                <a:solidFill>
                  <a:srgbClr val="0070C0"/>
                </a:solidFill>
                <a:ea typeface="Lucida Sans Unicode" pitchFamily="34" charset="0"/>
                <a:cs typeface="Lucida Sans Unicode" pitchFamily="34" charset="0"/>
              </a:rPr>
              <a:t>нед</a:t>
            </a:r>
            <a:r>
              <a:rPr lang="ru-RU" sz="2000" b="1" kern="0" dirty="0">
                <a:solidFill>
                  <a:srgbClr val="0070C0"/>
                </a:solidFill>
                <a:ea typeface="Lucida Sans Unicode" pitchFamily="34" charset="0"/>
                <a:cs typeface="Lucida Sans Unicode" pitchFamily="34" charset="0"/>
              </a:rPr>
              <a:t> и</a:t>
            </a:r>
            <a:r>
              <a:rPr lang="ru-RU" sz="2000" b="1" kern="0" dirty="0">
                <a:ea typeface="Lucida Sans Unicode" pitchFamily="34" charset="0"/>
                <a:cs typeface="Lucida Sans Unicode" pitchFamily="34" charset="0"/>
              </a:rPr>
              <a:t> РИБАВИРИН </a:t>
            </a:r>
            <a:r>
              <a:rPr lang="ru-RU" sz="2000" b="1" kern="0" dirty="0">
                <a:solidFill>
                  <a:srgbClr val="0070C0"/>
                </a:solidFill>
                <a:ea typeface="Lucida Sans Unicode" pitchFamily="34" charset="0"/>
                <a:cs typeface="Lucida Sans Unicode" pitchFamily="34" charset="0"/>
              </a:rPr>
              <a:t>800 мг/</a:t>
            </a:r>
            <a:r>
              <a:rPr lang="ru-RU" sz="2000" b="1" kern="0" dirty="0" err="1">
                <a:solidFill>
                  <a:srgbClr val="0070C0"/>
                </a:solidFill>
                <a:ea typeface="Lucida Sans Unicode" pitchFamily="34" charset="0"/>
                <a:cs typeface="Lucida Sans Unicode" pitchFamily="34" charset="0"/>
              </a:rPr>
              <a:t>сут</a:t>
            </a:r>
            <a:r>
              <a:rPr lang="ru-RU" sz="2000" b="1" kern="0" dirty="0">
                <a:solidFill>
                  <a:srgbClr val="0070C0"/>
                </a:solidFill>
                <a:ea typeface="Lucida Sans Unicode" pitchFamily="34" charset="0"/>
                <a:cs typeface="Lucida Sans Unicode" pitchFamily="34" charset="0"/>
              </a:rPr>
              <a:t> в течение 24 недель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3" y="2565400"/>
            <a:ext cx="8207375" cy="431800"/>
          </a:xfrm>
          <a:prstGeom prst="rect">
            <a:avLst/>
          </a:prstGeom>
          <a:solidFill>
            <a:srgbClr val="FFFF00"/>
          </a:solidFill>
          <a:ln w="3240">
            <a:solidFill>
              <a:srgbClr val="FFFFFF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ea typeface="Lucida Sans Unicode" pitchFamily="34" charset="0"/>
                <a:cs typeface="Lucida Sans Unicode" pitchFamily="34" charset="0"/>
              </a:rPr>
              <a:t>Стоимость лечения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8313" y="2997200"/>
            <a:ext cx="4040187" cy="1265238"/>
          </a:xfrm>
          <a:prstGeom prst="rect">
            <a:avLst/>
          </a:prstGeom>
          <a:noFill/>
          <a:ln w="324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kern="0" dirty="0" smtClean="0">
                <a:ea typeface="Lucida Sans Unicode" pitchFamily="34" charset="0"/>
                <a:cs typeface="Lucida Sans Unicode" pitchFamily="34" charset="0"/>
              </a:rPr>
              <a:t>37 </a:t>
            </a:r>
            <a:r>
              <a:rPr lang="ru-RU" sz="2400" b="1" kern="0" dirty="0">
                <a:ea typeface="Lucida Sans Unicode" pitchFamily="34" charset="0"/>
                <a:cs typeface="Lucida Sans Unicode" pitchFamily="34" charset="0"/>
              </a:rPr>
              <a:t>610 рублей в год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787900" y="2997200"/>
            <a:ext cx="3887788" cy="1265238"/>
          </a:xfrm>
          <a:prstGeom prst="rect">
            <a:avLst/>
          </a:prstGeom>
          <a:noFill/>
          <a:ln w="936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kern="0" dirty="0" smtClean="0">
                <a:ea typeface="Lucida Sans Unicode" pitchFamily="34" charset="0"/>
                <a:cs typeface="Lucida Sans Unicode" pitchFamily="34" charset="0"/>
              </a:rPr>
              <a:t>23 </a:t>
            </a:r>
            <a:r>
              <a:rPr lang="ru-RU" sz="2400" b="1" kern="0" dirty="0">
                <a:ea typeface="Lucida Sans Unicode" pitchFamily="34" charset="0"/>
                <a:cs typeface="Lucida Sans Unicode" pitchFamily="34" charset="0"/>
              </a:rPr>
              <a:t>470 рублей на курс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8313" y="4538663"/>
            <a:ext cx="8207375" cy="431800"/>
          </a:xfrm>
          <a:prstGeom prst="rect">
            <a:avLst/>
          </a:prstGeom>
          <a:solidFill>
            <a:srgbClr val="FFFF00"/>
          </a:solidFill>
          <a:ln w="3240">
            <a:solidFill>
              <a:srgbClr val="FFFFFF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ea typeface="Lucida Sans Unicode" pitchFamily="34" charset="0"/>
                <a:cs typeface="Lucida Sans Unicode" pitchFamily="34" charset="0"/>
              </a:rPr>
              <a:t>Эффективность лечения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68313" y="4970463"/>
            <a:ext cx="4040187" cy="1266825"/>
          </a:xfrm>
          <a:prstGeom prst="rect">
            <a:avLst/>
          </a:prstGeom>
          <a:noFill/>
          <a:ln w="3240">
            <a:solidFill>
              <a:srgbClr val="FFFFFF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6000" b="1" kern="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???</a:t>
            </a:r>
            <a:endParaRPr lang="ru-RU" sz="6000" b="1" kern="0" dirty="0">
              <a:solidFill>
                <a:srgbClr val="FF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787900" y="4970463"/>
            <a:ext cx="3887788" cy="1266825"/>
          </a:xfrm>
          <a:prstGeom prst="rect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kern="0" dirty="0">
                <a:ea typeface="Lucida Sans Unicode" pitchFamily="34" charset="0"/>
                <a:cs typeface="Lucida Sans Unicode" pitchFamily="34" charset="0"/>
              </a:rPr>
              <a:t>~ </a:t>
            </a:r>
            <a:r>
              <a:rPr lang="ru-RU" sz="2400" b="1" kern="0" dirty="0" smtClean="0">
                <a:ea typeface="Lucida Sans Unicode" pitchFamily="34" charset="0"/>
                <a:cs typeface="Lucida Sans Unicode" pitchFamily="34" charset="0"/>
              </a:rPr>
              <a:t>60-85% </a:t>
            </a:r>
            <a:r>
              <a:rPr lang="ru-RU" sz="2400" b="1" kern="0" dirty="0">
                <a:ea typeface="Lucida Sans Unicode" pitchFamily="34" charset="0"/>
                <a:cs typeface="Lucida Sans Unicode" pitchFamily="34" charset="0"/>
              </a:rPr>
              <a:t>достижения УВО</a:t>
            </a:r>
          </a:p>
        </p:txBody>
      </p:sp>
    </p:spTree>
    <p:extLst>
      <p:ext uri="{BB962C8B-B14F-4D97-AF65-F5344CB8AC3E}">
        <p14:creationId xmlns:p14="http://schemas.microsoft.com/office/powerpoint/2010/main" val="36355675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6278" y="260648"/>
            <a:ext cx="8424936" cy="1002230"/>
          </a:xfrm>
          <a:prstGeom prst="rect">
            <a:avLst/>
          </a:prstGeom>
          <a:noFill/>
          <a:ln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Эффективность </a:t>
            </a:r>
            <a:r>
              <a:rPr lang="ru-RU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ПВТ с использованием стандартных ИФН</a:t>
            </a:r>
            <a:endParaRPr lang="ru-RU" sz="4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53716232"/>
              </p:ext>
            </p:extLst>
          </p:nvPr>
        </p:nvGraphicFramePr>
        <p:xfrm>
          <a:off x="539552" y="1988840"/>
          <a:ext cx="8136904" cy="347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4540478"/>
            <a:ext cx="698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2/3      1                     </a:t>
            </a:r>
            <a:r>
              <a:rPr lang="ru-RU" sz="1100" dirty="0" smtClean="0"/>
              <a:t>низкая   высокая                             </a:t>
            </a:r>
            <a:r>
              <a:rPr lang="en-US" sz="1200" dirty="0" smtClean="0"/>
              <a:t>&lt;75 </a:t>
            </a:r>
            <a:r>
              <a:rPr lang="ru-RU" sz="1200" dirty="0" smtClean="0"/>
              <a:t>кг   </a:t>
            </a:r>
            <a:r>
              <a:rPr lang="en-US" sz="1200" dirty="0" smtClean="0"/>
              <a:t> &gt;75 </a:t>
            </a:r>
            <a:r>
              <a:rPr lang="ru-RU" sz="1200" dirty="0" smtClean="0"/>
              <a:t>кг                            </a:t>
            </a:r>
            <a:r>
              <a:rPr lang="en-US" sz="1200" dirty="0" smtClean="0"/>
              <a:t>F</a:t>
            </a:r>
            <a:r>
              <a:rPr lang="ru-RU" sz="1200" dirty="0" smtClean="0"/>
              <a:t>0-2</a:t>
            </a:r>
            <a:r>
              <a:rPr lang="en-US" sz="1200" dirty="0" smtClean="0"/>
              <a:t>        F3-4</a:t>
            </a:r>
            <a:r>
              <a:rPr lang="ru-RU" sz="1200" dirty="0" smtClean="0"/>
              <a:t>      </a:t>
            </a:r>
            <a:endParaRPr lang="ru-RU" dirty="0"/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5977014" y="6150954"/>
            <a:ext cx="31438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sz="1000" i="1" dirty="0"/>
              <a:t>Combined data from:</a:t>
            </a:r>
            <a:br>
              <a:rPr lang="en-US" sz="1000" i="1" dirty="0"/>
            </a:br>
            <a:r>
              <a:rPr lang="en-US" sz="1000" i="1" dirty="0" err="1"/>
              <a:t>Manns</a:t>
            </a:r>
            <a:r>
              <a:rPr lang="en-US" sz="1000" i="1" dirty="0"/>
              <a:t> MP et al. Lancet. 2001;358:958.</a:t>
            </a:r>
          </a:p>
          <a:p>
            <a:pPr algn="r" eaLnBrk="0" hangingPunct="0"/>
            <a:r>
              <a:rPr lang="en-US" sz="1000" i="1" dirty="0"/>
              <a:t>Fried MW et al. N </a:t>
            </a:r>
            <a:r>
              <a:rPr lang="en-US" sz="1000" i="1" dirty="0" err="1"/>
              <a:t>Engl</a:t>
            </a:r>
            <a:r>
              <a:rPr lang="en-US" sz="1000" i="1" dirty="0"/>
              <a:t> J Med. 2002;347:975.</a:t>
            </a:r>
          </a:p>
          <a:p>
            <a:pPr algn="r" eaLnBrk="0" hangingPunct="0"/>
            <a:r>
              <a:rPr lang="en-US" sz="1000" i="1" dirty="0"/>
              <a:t>FDA Antiviral Drug Products Advisory Committee, 2002.</a:t>
            </a: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 rot="16200000">
            <a:off x="-1448993" y="3547919"/>
            <a:ext cx="36524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dirty="0">
                <a:solidFill>
                  <a:sysClr val="windowText" lastClr="000000"/>
                </a:solidFill>
              </a:rPr>
              <a:t>% </a:t>
            </a:r>
            <a:r>
              <a:rPr lang="ru-RU" sz="1600" dirty="0" smtClean="0">
                <a:solidFill>
                  <a:sysClr val="windowText" lastClr="000000"/>
                </a:solidFill>
              </a:rPr>
              <a:t>устойчивого вирусологического ответа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1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6350" y="1247775"/>
            <a:ext cx="93313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- Приказ МЗ МО №1474 от 27.11.2013 </a:t>
            </a:r>
            <a:r>
              <a:rPr lang="ru-RU" altLang="ru-RU" b="1" dirty="0"/>
              <a:t>«Об организации медицинской </a:t>
            </a:r>
          </a:p>
          <a:p>
            <a:pPr algn="just"/>
            <a:r>
              <a:rPr lang="ru-RU" altLang="ru-RU" b="1" dirty="0"/>
              <a:t>помощи больным, </a:t>
            </a:r>
            <a:r>
              <a:rPr lang="ru-RU" altLang="ru-RU" b="1" dirty="0" smtClean="0"/>
              <a:t>страдающим </a:t>
            </a:r>
            <a:r>
              <a:rPr lang="ru-RU" altLang="ru-RU" b="1" dirty="0"/>
              <a:t>хроническими вирусными гепатитами</a:t>
            </a:r>
          </a:p>
          <a:p>
            <a:pPr algn="just"/>
            <a:r>
              <a:rPr lang="ru-RU" altLang="ru-RU" b="1" dirty="0"/>
              <a:t>в Московской области». </a:t>
            </a:r>
          </a:p>
          <a:p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- Приказ МЗ МО №1338 от 31.10.2013 </a:t>
            </a:r>
            <a:r>
              <a:rPr lang="ru-RU" altLang="ru-RU" b="1" dirty="0"/>
              <a:t>«Об установлении схем ведения пациентов в медицинских организациях, реализующих Московскую </a:t>
            </a:r>
          </a:p>
          <a:p>
            <a:r>
              <a:rPr lang="ru-RU" altLang="ru-RU" b="1" dirty="0"/>
              <a:t>областную программу обязательного медицинского страхования»).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3419475"/>
            <a:ext cx="4320480" cy="15843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altLang="ru-RU" sz="2000" b="1" dirty="0">
                <a:solidFill>
                  <a:srgbClr val="000000"/>
                </a:solidFill>
              </a:rPr>
              <a:t>1. </a:t>
            </a:r>
            <a:r>
              <a:rPr lang="ru-RU" altLang="ru-RU" b="1" dirty="0">
                <a:solidFill>
                  <a:srgbClr val="000000"/>
                </a:solidFill>
              </a:rPr>
              <a:t>Направление пациентов в </a:t>
            </a:r>
            <a:r>
              <a:rPr lang="ru-RU" altLang="ru-RU" b="1" dirty="0" smtClean="0">
                <a:solidFill>
                  <a:srgbClr val="000000"/>
                </a:solidFill>
              </a:rPr>
              <a:t>МОГЦ </a:t>
            </a:r>
            <a:r>
              <a:rPr lang="ru-RU" altLang="ru-RU" b="1" dirty="0">
                <a:solidFill>
                  <a:srgbClr val="000000"/>
                </a:solidFill>
              </a:rPr>
              <a:t>МОНИКИ для обследования.</a:t>
            </a:r>
          </a:p>
          <a:p>
            <a:pPr algn="just"/>
            <a:r>
              <a:rPr lang="ru-RU" altLang="ru-RU" b="1" dirty="0">
                <a:solidFill>
                  <a:srgbClr val="000000"/>
                </a:solidFill>
              </a:rPr>
              <a:t>2. </a:t>
            </a:r>
            <a:r>
              <a:rPr lang="ru-RU" altLang="ru-RU" b="1" dirty="0" smtClean="0">
                <a:solidFill>
                  <a:srgbClr val="000000"/>
                </a:solidFill>
              </a:rPr>
              <a:t>Обследование («диагностическая схема») в рамках ОМС</a:t>
            </a:r>
          </a:p>
          <a:p>
            <a:pPr algn="just"/>
            <a:r>
              <a:rPr lang="ru-RU" altLang="ru-RU" b="1" dirty="0" smtClean="0">
                <a:solidFill>
                  <a:srgbClr val="000000"/>
                </a:solidFill>
              </a:rPr>
              <a:t>3. </a:t>
            </a:r>
            <a:r>
              <a:rPr lang="ru-RU" altLang="ru-RU" b="1" dirty="0" smtClean="0">
                <a:solidFill>
                  <a:srgbClr val="000000"/>
                </a:solidFill>
              </a:rPr>
              <a:t>Заключение </a:t>
            </a:r>
            <a:r>
              <a:rPr lang="ru-RU" altLang="ru-RU" b="1" dirty="0">
                <a:solidFill>
                  <a:srgbClr val="000000"/>
                </a:solidFill>
              </a:rPr>
              <a:t>специалистов </a:t>
            </a:r>
            <a:r>
              <a:rPr lang="ru-RU" altLang="ru-RU" b="1" dirty="0" smtClean="0">
                <a:solidFill>
                  <a:srgbClr val="000000"/>
                </a:solidFill>
              </a:rPr>
              <a:t>МОГЦ   </a:t>
            </a:r>
            <a:r>
              <a:rPr lang="ru-RU" altLang="ru-RU" b="1" dirty="0">
                <a:solidFill>
                  <a:srgbClr val="000000"/>
                </a:solidFill>
              </a:rPr>
              <a:t>МОНИКИ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32363" y="3414713"/>
            <a:ext cx="3887787" cy="15843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altLang="ru-RU" dirty="0">
              <a:solidFill>
                <a:srgbClr val="000000"/>
              </a:solidFill>
            </a:endParaRPr>
          </a:p>
          <a:p>
            <a:pPr algn="ctr"/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b="1" dirty="0" smtClean="0">
                <a:solidFill>
                  <a:srgbClr val="000000"/>
                </a:solidFill>
              </a:rPr>
              <a:t> </a:t>
            </a:r>
            <a:r>
              <a:rPr lang="ru-RU" altLang="ru-RU" b="1" dirty="0">
                <a:solidFill>
                  <a:srgbClr val="000000"/>
                </a:solidFill>
              </a:rPr>
              <a:t>Направление в УЗ МО для ПВТ в рамках ОМС (госпитализация пациентов в дневные стационары терапевтического профиля) </a:t>
            </a:r>
          </a:p>
          <a:p>
            <a:pPr algn="ctr"/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5307297"/>
            <a:ext cx="6192688" cy="153110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sz="2400" b="1" dirty="0" smtClean="0">
                <a:solidFill>
                  <a:schemeClr val="tx1"/>
                </a:solidFill>
              </a:rPr>
              <a:t>Противовирусная терапия:</a:t>
            </a:r>
            <a:endParaRPr lang="ru-RU" altLang="ru-RU" sz="2400" b="1" dirty="0">
              <a:solidFill>
                <a:schemeClr val="tx1"/>
              </a:solidFill>
            </a:endParaRPr>
          </a:p>
          <a:p>
            <a:r>
              <a:rPr lang="ru-RU" altLang="ru-RU" sz="2000" b="1" dirty="0" smtClean="0">
                <a:solidFill>
                  <a:schemeClr val="tx1"/>
                </a:solidFill>
              </a:rPr>
              <a:t>	1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Региональная 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</a:rPr>
              <a:t>программа: 70 чел.</a:t>
            </a:r>
          </a:p>
          <a:p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ОНЛС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</a:rPr>
              <a:t>: 250 чел.</a:t>
            </a:r>
          </a:p>
          <a:p>
            <a:r>
              <a:rPr lang="ru-RU" altLang="ru-RU" sz="2400" b="1" dirty="0" smtClean="0">
                <a:solidFill>
                  <a:schemeClr val="tx1"/>
                </a:solidFill>
              </a:rPr>
              <a:t>	3.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ОМС</a:t>
            </a:r>
            <a:r>
              <a:rPr lang="ru-RU" altLang="ru-RU" sz="2400" b="1" dirty="0">
                <a:solidFill>
                  <a:srgbClr val="FF0000"/>
                </a:solidFill>
              </a:rPr>
              <a:t>: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1555 </a:t>
            </a:r>
            <a:r>
              <a:rPr lang="ru-RU" altLang="ru-RU" sz="2400" b="1" dirty="0">
                <a:solidFill>
                  <a:srgbClr val="FF0000"/>
                </a:solidFill>
              </a:rPr>
              <a:t>чел</a:t>
            </a:r>
            <a:r>
              <a:rPr lang="ru-RU" altLang="ru-RU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497009" y="4057531"/>
            <a:ext cx="360362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011863" y="4999038"/>
            <a:ext cx="431800" cy="328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881188" y="3073851"/>
            <a:ext cx="431800" cy="327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ru-RU" altLang="ru-RU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Организация  медицинской помощи </a:t>
            </a:r>
          </a:p>
          <a:p>
            <a:pPr algn="ctr"/>
            <a:r>
              <a:rPr lang="ru-RU" altLang="ru-RU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пациентам с ХГС в Московской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1622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Маршрутизация ПВТ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Московской области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280920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Московский областной </a:t>
            </a:r>
            <a:r>
              <a:rPr lang="ru-RU" b="1" dirty="0" err="1" smtClean="0">
                <a:solidFill>
                  <a:srgbClr val="FF0000"/>
                </a:solidFill>
              </a:rPr>
              <a:t>г</a:t>
            </a:r>
            <a:r>
              <a:rPr lang="ru-RU" b="1" dirty="0" err="1" smtClean="0">
                <a:solidFill>
                  <a:srgbClr val="FF0000"/>
                </a:solidFill>
              </a:rPr>
              <a:t>епатологический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центр 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smtClean="0">
                <a:solidFill>
                  <a:srgbClr val="FF0000"/>
                </a:solidFill>
              </a:rPr>
              <a:t>региональная программа): </a:t>
            </a:r>
          </a:p>
          <a:p>
            <a:r>
              <a:rPr lang="ru-RU" dirty="0" smtClean="0"/>
              <a:t>пациенты с ХГС и фиброзом печени (F3-F4 по METAVIR) вне зависимости от генотипа </a:t>
            </a:r>
            <a:r>
              <a:rPr lang="en-US" dirty="0" smtClean="0"/>
              <a:t>HCV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Учреждения здравоохранения субъекта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Московской области 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(ОМС):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пациенты с ХГС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генотип 1) и фиброзом F2 по METAVIR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пациенты с ХГС (генотипы 2,3) и фиброзом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F0-F2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(METAVIR)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Маршрутизация ПВТ в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Московской области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478539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Московский областной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епатологический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центр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региональная программа): 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пациенты с фиброзом (F3-F4 по METAVIR) вне зависимости от генотипа 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Учреждения здравоохранения </a:t>
            </a:r>
            <a:r>
              <a:rPr lang="ru-RU" b="1" dirty="0" smtClean="0">
                <a:solidFill>
                  <a:srgbClr val="FF0000"/>
                </a:solidFill>
              </a:rPr>
              <a:t>Московской области (ОМС</a:t>
            </a:r>
            <a:r>
              <a:rPr lang="ru-RU" b="1" dirty="0" smtClean="0">
                <a:solidFill>
                  <a:srgbClr val="FF0000"/>
                </a:solidFill>
              </a:rPr>
              <a:t>):</a:t>
            </a:r>
          </a:p>
          <a:p>
            <a:r>
              <a:rPr lang="ru-RU" dirty="0" smtClean="0"/>
              <a:t>пациенты с ХГС-1 и фиброзом F2 по METAVIR</a:t>
            </a:r>
          </a:p>
          <a:p>
            <a:r>
              <a:rPr lang="ru-RU" dirty="0" smtClean="0"/>
              <a:t>пациенты с ХГС-2,3, и фиброзом </a:t>
            </a:r>
            <a:r>
              <a:rPr lang="en-US" dirty="0" smtClean="0"/>
              <a:t>F0-F2</a:t>
            </a:r>
            <a:r>
              <a:rPr lang="ru-RU" dirty="0"/>
              <a:t> </a:t>
            </a:r>
            <a:r>
              <a:rPr lang="ru-RU" dirty="0" smtClean="0"/>
              <a:t>(METAVIR)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Организация медицинского обеспечения пациентов с ХГС. Что делать?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7848872" cy="50960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Маршрутизация пациентов с ХГС;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Создание диагностических/лечебных стандартов в рамках программы ОМС;</a:t>
            </a:r>
          </a:p>
          <a:p>
            <a:pPr lvl="1">
              <a:buFontTx/>
              <a:buChar char="-"/>
            </a:pPr>
            <a:r>
              <a:rPr lang="ru-RU" b="1" dirty="0" smtClean="0"/>
              <a:t>Материальное обеспечение медицинской </a:t>
            </a:r>
            <a:r>
              <a:rPr lang="ru-RU" b="1" dirty="0" smtClean="0"/>
              <a:t>помощи:</a:t>
            </a:r>
          </a:p>
          <a:p>
            <a:pPr lvl="2">
              <a:buFontTx/>
              <a:buChar char="-"/>
            </a:pPr>
            <a:r>
              <a:rPr lang="ru-RU" b="1" dirty="0" smtClean="0"/>
              <a:t>стоимость услуг;</a:t>
            </a:r>
          </a:p>
          <a:p>
            <a:pPr lvl="2">
              <a:buFontTx/>
              <a:buChar char="-"/>
            </a:pPr>
            <a:r>
              <a:rPr lang="ru-RU" b="1" dirty="0" smtClean="0"/>
              <a:t>стоимость ПВТ.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Селекция пациентов, нуждающихся в лекарственном обеспечении:</a:t>
            </a:r>
          </a:p>
          <a:p>
            <a:pPr lvl="1">
              <a:buFontTx/>
              <a:buChar char="-"/>
            </a:pPr>
            <a:r>
              <a:rPr lang="ru-RU" b="1" dirty="0" err="1" smtClean="0"/>
              <a:t>гепатологический</a:t>
            </a:r>
            <a:r>
              <a:rPr lang="ru-RU" b="1" dirty="0" smtClean="0"/>
              <a:t> центр субъекта РФ;</a:t>
            </a:r>
          </a:p>
          <a:p>
            <a:pPr lvl="1">
              <a:buFontTx/>
              <a:buChar char="-"/>
            </a:pPr>
            <a:r>
              <a:rPr lang="ru-RU" b="1" dirty="0" smtClean="0"/>
              <a:t>учреждения здравоохранения субъекта РФ;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Развитие </a:t>
            </a:r>
            <a:r>
              <a:rPr lang="ru-RU" b="1" dirty="0" smtClean="0"/>
              <a:t>Региональных программ (социально значимые заболевания);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Развитие </a:t>
            </a:r>
            <a:r>
              <a:rPr lang="ru-RU" b="1" dirty="0" smtClean="0"/>
              <a:t>ОНЛС.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4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326496"/>
            <a:ext cx="8460432" cy="531504"/>
          </a:xfrm>
        </p:spPr>
        <p:txBody>
          <a:bodyPr>
            <a:normAutofit/>
          </a:bodyPr>
          <a:lstStyle/>
          <a:p>
            <a:pPr marL="109728" indent="0" algn="r">
              <a:buNone/>
            </a:pPr>
            <a:r>
              <a:rPr lang="ru-RU" sz="1100" i="1" dirty="0"/>
              <a:t>О состоянии санитарно-эпидемиологического благополучия </a:t>
            </a:r>
            <a:r>
              <a:rPr lang="ru-RU" sz="1100" i="1" dirty="0" smtClean="0"/>
              <a:t>населения </a:t>
            </a:r>
            <a:r>
              <a:rPr lang="ru-RU" sz="1100" i="1" dirty="0"/>
              <a:t>в Российской Федерации в 2012 году: Государственный доклад.—М</a:t>
            </a:r>
            <a:r>
              <a:rPr lang="ru-RU" sz="1100" i="1" dirty="0" smtClean="0"/>
              <a:t>.: Федеральная </a:t>
            </a:r>
            <a:r>
              <a:rPr lang="ru-RU" sz="1100" i="1" dirty="0"/>
              <a:t>служба по надзору в сфере защиты прав потребителей и </a:t>
            </a:r>
            <a:r>
              <a:rPr lang="ru-RU" sz="1100" i="1" dirty="0" smtClean="0"/>
              <a:t>благополучия </a:t>
            </a:r>
            <a:r>
              <a:rPr lang="ru-RU" sz="1100" i="1" dirty="0"/>
              <a:t>человека, 2013.—176 с. </a:t>
            </a:r>
          </a:p>
          <a:p>
            <a:pPr algn="r"/>
            <a:endParaRPr lang="ru-RU" sz="4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332656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РФ: заболеваемость ОГС и ХГС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(1999 – 2012)</a:t>
            </a:r>
            <a:endParaRPr lang="ru-RU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62971378"/>
              </p:ext>
            </p:extLst>
          </p:nvPr>
        </p:nvGraphicFramePr>
        <p:xfrm>
          <a:off x="467544" y="1397000"/>
          <a:ext cx="8424936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314226" y="3592449"/>
            <a:ext cx="3194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з</a:t>
            </a:r>
            <a:r>
              <a:rPr lang="ru-RU" sz="1400" dirty="0" smtClean="0"/>
              <a:t>аболеваемость на 100 тыс. населения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901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>
          <a:xfrm>
            <a:off x="323528" y="188640"/>
            <a:ext cx="8373988" cy="1143000"/>
          </a:xfrm>
          <a:noFill/>
          <a:ln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ru-RU" sz="4000" b="1" dirty="0">
                <a:solidFill>
                  <a:srgbClr val="FF0000"/>
                </a:solidFill>
                <a:sym typeface="Gill Sans Light" charset="0"/>
              </a:rPr>
              <a:t>Эпидемиология </a:t>
            </a:r>
            <a:r>
              <a:rPr lang="en-US" sz="4000" b="1" dirty="0">
                <a:solidFill>
                  <a:srgbClr val="FF0000"/>
                </a:solidFill>
                <a:sym typeface="Gill Sans Light" charset="0"/>
              </a:rPr>
              <a:t>HCV – </a:t>
            </a:r>
            <a:r>
              <a:rPr lang="ru-RU" sz="4000" b="1" dirty="0">
                <a:solidFill>
                  <a:srgbClr val="FF0000"/>
                </a:solidFill>
                <a:sym typeface="Gill Sans Light" charset="0"/>
              </a:rPr>
              <a:t>инфекции:</a:t>
            </a:r>
            <a:br>
              <a:rPr lang="ru-RU" sz="4000" b="1" dirty="0">
                <a:solidFill>
                  <a:srgbClr val="FF0000"/>
                </a:solidFill>
                <a:sym typeface="Gill Sans Light" charset="0"/>
              </a:rPr>
            </a:br>
            <a:r>
              <a:rPr lang="ru-RU" sz="4000" b="1" dirty="0">
                <a:solidFill>
                  <a:srgbClr val="FF0000"/>
                </a:solidFill>
                <a:sym typeface="Gill Sans Light" charset="0"/>
              </a:rPr>
              <a:t>реалии и прогнозы</a:t>
            </a:r>
          </a:p>
        </p:txBody>
      </p:sp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>
            <a:off x="6271989" y="1222028"/>
            <a:ext cx="1359545" cy="91082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r>
              <a:rPr lang="ru-RU" sz="2000" i="1" dirty="0">
                <a:latin typeface="Arial" charset="0"/>
                <a:cs typeface="Arial" charset="0"/>
              </a:rPr>
              <a:t>Цирроз  печени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1190998" y="6596394"/>
            <a:ext cx="7953003" cy="26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spAutoFit/>
          </a:bodyPr>
          <a:lstStyle/>
          <a:p>
            <a:pPr algn="r">
              <a:buFont typeface="Arial" charset="0"/>
              <a:buNone/>
            </a:pPr>
            <a:r>
              <a:rPr lang="en-US" sz="1100" i="1" dirty="0">
                <a:latin typeface="Arial" charset="0"/>
              </a:rPr>
              <a:t>Davis GL et al. Gastroenterology . 2010; 138(2)</a:t>
            </a:r>
            <a:r>
              <a:rPr lang="ru-RU" sz="1100" i="1" dirty="0">
                <a:latin typeface="Arial" charset="0"/>
              </a:rPr>
              <a:t>: 513-521.</a:t>
            </a:r>
          </a:p>
        </p:txBody>
      </p: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1381869" y="5605611"/>
            <a:ext cx="7167191" cy="92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l"/>
            <a:r>
              <a:rPr lang="ru-RU" sz="2000" dirty="0">
                <a:latin typeface="Arial" charset="0"/>
              </a:rPr>
              <a:t>      </a:t>
            </a:r>
            <a:r>
              <a:rPr lang="ru-RU" sz="1700" dirty="0">
                <a:latin typeface="Arial" charset="0"/>
              </a:rPr>
              <a:t>острый гепатит С                          хронический гепатит С </a:t>
            </a:r>
          </a:p>
          <a:p>
            <a:pPr algn="l"/>
            <a:r>
              <a:rPr lang="ru-RU" sz="1700" dirty="0">
                <a:latin typeface="Arial" charset="0"/>
              </a:rPr>
              <a:t>       все формы </a:t>
            </a:r>
            <a:r>
              <a:rPr lang="en-US" sz="1700" dirty="0">
                <a:latin typeface="Arial" charset="0"/>
              </a:rPr>
              <a:t>HCV-</a:t>
            </a:r>
            <a:r>
              <a:rPr lang="ru-RU" sz="1700" dirty="0">
                <a:latin typeface="Arial" charset="0"/>
              </a:rPr>
              <a:t>инфекции          цирроз печени</a:t>
            </a:r>
          </a:p>
          <a:p>
            <a:pPr algn="l"/>
            <a:r>
              <a:rPr lang="ru-RU" sz="1700" dirty="0">
                <a:latin typeface="Arial" charset="0"/>
              </a:rPr>
              <a:t>       </a:t>
            </a:r>
          </a:p>
        </p:txBody>
      </p:sp>
      <p:cxnSp>
        <p:nvCxnSpPr>
          <p:cNvPr id="24583" name="Прямая соединительная линия 11"/>
          <p:cNvCxnSpPr>
            <a:cxnSpLocks noChangeShapeType="1"/>
          </p:cNvCxnSpPr>
          <p:nvPr/>
        </p:nvCxnSpPr>
        <p:spPr bwMode="auto">
          <a:xfrm rot="-1980000">
            <a:off x="1497401" y="5755183"/>
            <a:ext cx="216545" cy="143992"/>
          </a:xfrm>
          <a:prstGeom prst="line">
            <a:avLst/>
          </a:prstGeom>
          <a:noFill/>
          <a:ln w="88900" algn="ctr">
            <a:solidFill>
              <a:srgbClr val="00FF00"/>
            </a:solidFill>
            <a:round/>
            <a:headEnd/>
            <a:tailEnd/>
          </a:ln>
        </p:spPr>
      </p:cxnSp>
      <p:cxnSp>
        <p:nvCxnSpPr>
          <p:cNvPr id="24586" name="Прямая соединительная линия 16"/>
          <p:cNvCxnSpPr>
            <a:cxnSpLocks noChangeShapeType="1"/>
          </p:cNvCxnSpPr>
          <p:nvPr/>
        </p:nvCxnSpPr>
        <p:spPr bwMode="auto">
          <a:xfrm rot="-1980000">
            <a:off x="4796359" y="5754068"/>
            <a:ext cx="215428" cy="143991"/>
          </a:xfrm>
          <a:prstGeom prst="line">
            <a:avLst/>
          </a:prstGeom>
          <a:noFill/>
          <a:ln w="889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7" name="Прямая соединительная линия 17"/>
          <p:cNvCxnSpPr>
            <a:cxnSpLocks noChangeShapeType="1"/>
          </p:cNvCxnSpPr>
          <p:nvPr/>
        </p:nvCxnSpPr>
        <p:spPr bwMode="auto">
          <a:xfrm rot="-1980000">
            <a:off x="1497401" y="6058793"/>
            <a:ext cx="216545" cy="143992"/>
          </a:xfrm>
          <a:prstGeom prst="line">
            <a:avLst/>
          </a:prstGeom>
          <a:noFill/>
          <a:ln w="88900" algn="ctr">
            <a:solidFill>
              <a:srgbClr val="FF33CC"/>
            </a:solidFill>
            <a:round/>
            <a:headEnd/>
            <a:tailEnd/>
          </a:ln>
        </p:spPr>
      </p:cxnSp>
      <p:cxnSp>
        <p:nvCxnSpPr>
          <p:cNvPr id="24588" name="Прямая соединительная линия 18"/>
          <p:cNvCxnSpPr>
            <a:cxnSpLocks noChangeShapeType="1"/>
          </p:cNvCxnSpPr>
          <p:nvPr/>
        </p:nvCxnSpPr>
        <p:spPr bwMode="auto">
          <a:xfrm rot="-1980000">
            <a:off x="4796359" y="6007447"/>
            <a:ext cx="215428" cy="143992"/>
          </a:xfrm>
          <a:prstGeom prst="line">
            <a:avLst/>
          </a:prstGeom>
          <a:noFill/>
          <a:ln w="88900" algn="ctr">
            <a:solidFill>
              <a:srgbClr val="FFFF00"/>
            </a:solidFill>
            <a:round/>
            <a:headEnd/>
            <a:tailEnd/>
          </a:ln>
        </p:spPr>
      </p:cxnSp>
      <p:grpSp>
        <p:nvGrpSpPr>
          <p:cNvPr id="2" name="Группа 40"/>
          <p:cNvGrpSpPr/>
          <p:nvPr/>
        </p:nvGrpSpPr>
        <p:grpSpPr>
          <a:xfrm>
            <a:off x="1290648" y="1541487"/>
            <a:ext cx="6474832" cy="3798465"/>
            <a:chOff x="1290648" y="1541487"/>
            <a:chExt cx="6474832" cy="3798465"/>
          </a:xfrm>
        </p:grpSpPr>
        <p:sp>
          <p:nvSpPr>
            <p:cNvPr id="24579" name="Прямоугольник 3"/>
            <p:cNvSpPr>
              <a:spLocks noChangeArrowheads="1"/>
            </p:cNvSpPr>
            <p:nvPr/>
          </p:nvSpPr>
          <p:spPr bwMode="auto">
            <a:xfrm>
              <a:off x="3419872" y="1916832"/>
              <a:ext cx="1164208" cy="75902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lIns="91435" tIns="45718" rIns="91435" bIns="45718" anchor="ctr"/>
            <a:lstStyle/>
            <a:p>
              <a:r>
                <a:rPr lang="ru-RU" sz="2000" i="1" dirty="0">
                  <a:latin typeface="Arial" charset="0"/>
                  <a:cs typeface="Arial" charset="0"/>
                </a:rPr>
                <a:t>ОГС</a:t>
              </a:r>
            </a:p>
          </p:txBody>
        </p:sp>
        <p:sp>
          <p:nvSpPr>
            <p:cNvPr id="24584" name="TextBox 12"/>
            <p:cNvSpPr txBox="1">
              <a:spLocks noChangeArrowheads="1"/>
            </p:cNvSpPr>
            <p:nvPr/>
          </p:nvSpPr>
          <p:spPr bwMode="auto">
            <a:xfrm rot="-5400000">
              <a:off x="-408532" y="3240667"/>
              <a:ext cx="3798465" cy="400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>
              <a:spAutoFit/>
            </a:bodyPr>
            <a:lstStyle/>
            <a:p>
              <a:r>
                <a:rPr lang="ru-RU" sz="1400" dirty="0">
                  <a:latin typeface="Arial" charset="0"/>
                </a:rPr>
                <a:t>Пациенты с </a:t>
              </a:r>
              <a:r>
                <a:rPr lang="en-US" sz="1400" dirty="0">
                  <a:latin typeface="Arial" charset="0"/>
                </a:rPr>
                <a:t>HCV </a:t>
              </a:r>
              <a:r>
                <a:rPr lang="ru-RU" sz="1400" dirty="0">
                  <a:latin typeface="Arial" charset="0"/>
                </a:rPr>
                <a:t>инфекцией (</a:t>
              </a:r>
              <a:r>
                <a:rPr lang="ru-RU" sz="1400" dirty="0" err="1">
                  <a:latin typeface="Arial" charset="0"/>
                </a:rPr>
                <a:t>млн</a:t>
              </a:r>
              <a:r>
                <a:rPr lang="ru-RU" sz="1400" dirty="0">
                  <a:latin typeface="Arial" charset="0"/>
                </a:rPr>
                <a:t> человек)</a:t>
              </a:r>
              <a:r>
                <a:rPr lang="ru-RU" sz="2000" dirty="0">
                  <a:latin typeface="Arial" charset="0"/>
                </a:rPr>
                <a:t> </a:t>
              </a:r>
            </a:p>
          </p:txBody>
        </p:sp>
        <p:sp>
          <p:nvSpPr>
            <p:cNvPr id="24585" name="TextBox 14"/>
            <p:cNvSpPr txBox="1">
              <a:spLocks noChangeArrowheads="1"/>
            </p:cNvSpPr>
            <p:nvPr/>
          </p:nvSpPr>
          <p:spPr bwMode="auto">
            <a:xfrm>
              <a:off x="7153796" y="4779615"/>
              <a:ext cx="611684" cy="305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5" tIns="45718" rIns="91435" bIns="45718">
              <a:spAutoFit/>
            </a:bodyPr>
            <a:lstStyle/>
            <a:p>
              <a:r>
                <a:rPr lang="ru-RU" sz="1400" dirty="0">
                  <a:latin typeface="Arial" charset="0"/>
                </a:rPr>
                <a:t>Годы</a:t>
              </a:r>
            </a:p>
          </p:txBody>
        </p:sp>
        <p:sp>
          <p:nvSpPr>
            <p:cNvPr id="24589" name="Text Box 15"/>
            <p:cNvSpPr txBox="1">
              <a:spLocks/>
            </p:cNvSpPr>
            <p:nvPr/>
          </p:nvSpPr>
          <p:spPr bwMode="auto">
            <a:xfrm>
              <a:off x="1656457" y="1746696"/>
              <a:ext cx="222812" cy="28656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4291" tIns="32146" rIns="64291" bIns="32146">
              <a:spAutoFit/>
            </a:bodyPr>
            <a:lstStyle/>
            <a:p>
              <a:r>
                <a:rPr lang="ru-RU" sz="1300" dirty="0">
                  <a:latin typeface="Arial" charset="0"/>
                </a:rPr>
                <a:t>6</a:t>
              </a:r>
            </a:p>
            <a:p>
              <a:endParaRPr lang="ru-RU" sz="700" dirty="0">
                <a:latin typeface="Arial" charset="0"/>
              </a:endParaRPr>
            </a:p>
            <a:p>
              <a:endParaRPr lang="ru-RU" sz="1300" dirty="0">
                <a:latin typeface="Arial" charset="0"/>
              </a:endParaRPr>
            </a:p>
            <a:p>
              <a:r>
                <a:rPr lang="ru-RU" sz="1300" dirty="0">
                  <a:latin typeface="Arial" charset="0"/>
                </a:rPr>
                <a:t>5</a:t>
              </a:r>
            </a:p>
            <a:p>
              <a:endParaRPr lang="ru-RU" sz="800" dirty="0">
                <a:latin typeface="Arial" charset="0"/>
              </a:endParaRPr>
            </a:p>
            <a:p>
              <a:endParaRPr lang="ru-RU" sz="1300" dirty="0">
                <a:latin typeface="Arial" charset="0"/>
              </a:endParaRPr>
            </a:p>
            <a:p>
              <a:r>
                <a:rPr lang="ru-RU" sz="1300" dirty="0">
                  <a:latin typeface="Arial" charset="0"/>
                </a:rPr>
                <a:t>4</a:t>
              </a:r>
            </a:p>
            <a:p>
              <a:endParaRPr lang="ru-RU" sz="800" dirty="0">
                <a:latin typeface="Arial" charset="0"/>
              </a:endParaRPr>
            </a:p>
            <a:p>
              <a:endParaRPr lang="ru-RU" sz="1300" dirty="0">
                <a:latin typeface="Arial" charset="0"/>
              </a:endParaRPr>
            </a:p>
            <a:p>
              <a:r>
                <a:rPr lang="ru-RU" sz="1300" dirty="0">
                  <a:latin typeface="Arial" charset="0"/>
                </a:rPr>
                <a:t>3</a:t>
              </a:r>
            </a:p>
            <a:p>
              <a:endParaRPr lang="ru-RU" sz="800" dirty="0">
                <a:latin typeface="Arial" charset="0"/>
              </a:endParaRPr>
            </a:p>
            <a:p>
              <a:endParaRPr lang="ru-RU" sz="1300" dirty="0">
                <a:latin typeface="Arial" charset="0"/>
              </a:endParaRPr>
            </a:p>
            <a:p>
              <a:r>
                <a:rPr lang="ru-RU" sz="1300" dirty="0">
                  <a:latin typeface="Arial" charset="0"/>
                </a:rPr>
                <a:t>2</a:t>
              </a:r>
            </a:p>
            <a:p>
              <a:endParaRPr lang="ru-RU" sz="800" dirty="0">
                <a:latin typeface="Arial" charset="0"/>
              </a:endParaRPr>
            </a:p>
            <a:p>
              <a:endParaRPr lang="ru-RU" sz="1300" dirty="0">
                <a:latin typeface="Arial" charset="0"/>
              </a:endParaRPr>
            </a:p>
            <a:p>
              <a:r>
                <a:rPr lang="ru-RU" sz="1300" dirty="0">
                  <a:latin typeface="Arial" charset="0"/>
                </a:rPr>
                <a:t>1</a:t>
              </a:r>
            </a:p>
          </p:txBody>
        </p:sp>
        <p:sp>
          <p:nvSpPr>
            <p:cNvPr id="24590" name="Text Box 16"/>
            <p:cNvSpPr txBox="1">
              <a:spLocks/>
            </p:cNvSpPr>
            <p:nvPr/>
          </p:nvSpPr>
          <p:spPr bwMode="auto">
            <a:xfrm>
              <a:off x="1761381" y="5035228"/>
              <a:ext cx="5544220" cy="3002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4291" tIns="32146" rIns="64291" bIns="32146">
              <a:spAutoFit/>
            </a:bodyPr>
            <a:lstStyle/>
            <a:p>
              <a:pPr algn="l"/>
              <a:r>
                <a:rPr lang="ru-RU" sz="1500" dirty="0">
                  <a:latin typeface="Arial" charset="0"/>
                </a:rPr>
                <a:t>1950   1960   </a:t>
              </a:r>
              <a:r>
                <a:rPr lang="ru-RU" sz="1500" dirty="0" smtClean="0">
                  <a:latin typeface="Arial" charset="0"/>
                </a:rPr>
                <a:t>1970    </a:t>
              </a:r>
              <a:r>
                <a:rPr lang="ru-RU" sz="1500" dirty="0">
                  <a:latin typeface="Arial" charset="0"/>
                </a:rPr>
                <a:t>1980    1990    2000   2010   2020   2030</a:t>
              </a:r>
            </a:p>
          </p:txBody>
        </p:sp>
        <p:sp>
          <p:nvSpPr>
            <p:cNvPr id="24591" name="Freeform 21"/>
            <p:cNvSpPr>
              <a:spLocks/>
            </p:cNvSpPr>
            <p:nvPr/>
          </p:nvSpPr>
          <p:spPr bwMode="auto">
            <a:xfrm>
              <a:off x="1990205" y="2301627"/>
              <a:ext cx="4961557" cy="2581796"/>
            </a:xfrm>
            <a:custGeom>
              <a:avLst/>
              <a:gdLst>
                <a:gd name="T0" fmla="*/ 0 w 4445"/>
                <a:gd name="T1" fmla="*/ 2147483647 h 2313"/>
                <a:gd name="T2" fmla="*/ 2147483647 w 4445"/>
                <a:gd name="T3" fmla="*/ 2147483647 h 2313"/>
                <a:gd name="T4" fmla="*/ 2147483647 w 4445"/>
                <a:gd name="T5" fmla="*/ 2147483647 h 2313"/>
                <a:gd name="T6" fmla="*/ 2147483647 w 4445"/>
                <a:gd name="T7" fmla="*/ 2147483647 h 2313"/>
                <a:gd name="T8" fmla="*/ 2147483647 w 4445"/>
                <a:gd name="T9" fmla="*/ 2147483647 h 2313"/>
                <a:gd name="T10" fmla="*/ 2147483647 w 4445"/>
                <a:gd name="T11" fmla="*/ 2147483647 h 2313"/>
                <a:gd name="T12" fmla="*/ 2147483647 w 4445"/>
                <a:gd name="T13" fmla="*/ 2147483647 h 2313"/>
                <a:gd name="T14" fmla="*/ 2147483647 w 4445"/>
                <a:gd name="T15" fmla="*/ 0 h 2313"/>
                <a:gd name="T16" fmla="*/ 2147483647 w 4445"/>
                <a:gd name="T17" fmla="*/ 2147483647 h 2313"/>
                <a:gd name="T18" fmla="*/ 2147483647 w 4445"/>
                <a:gd name="T19" fmla="*/ 2147483647 h 2313"/>
                <a:gd name="T20" fmla="*/ 2147483647 w 4445"/>
                <a:gd name="T21" fmla="*/ 2147483647 h 2313"/>
                <a:gd name="T22" fmla="*/ 2147483647 w 4445"/>
                <a:gd name="T23" fmla="*/ 2147483647 h 23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445"/>
                <a:gd name="T37" fmla="*/ 0 h 2313"/>
                <a:gd name="T38" fmla="*/ 4445 w 4445"/>
                <a:gd name="T39" fmla="*/ 2313 h 231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445" h="2313">
                  <a:moveTo>
                    <a:pt x="0" y="2313"/>
                  </a:moveTo>
                  <a:cubicBezTo>
                    <a:pt x="355" y="2241"/>
                    <a:pt x="711" y="2170"/>
                    <a:pt x="907" y="2087"/>
                  </a:cubicBezTo>
                  <a:cubicBezTo>
                    <a:pt x="1103" y="2004"/>
                    <a:pt x="1058" y="1950"/>
                    <a:pt x="1179" y="1814"/>
                  </a:cubicBezTo>
                  <a:cubicBezTo>
                    <a:pt x="1300" y="1678"/>
                    <a:pt x="1512" y="1444"/>
                    <a:pt x="1633" y="1270"/>
                  </a:cubicBezTo>
                  <a:cubicBezTo>
                    <a:pt x="1754" y="1096"/>
                    <a:pt x="1830" y="914"/>
                    <a:pt x="1905" y="771"/>
                  </a:cubicBezTo>
                  <a:cubicBezTo>
                    <a:pt x="1980" y="628"/>
                    <a:pt x="2011" y="521"/>
                    <a:pt x="2086" y="408"/>
                  </a:cubicBezTo>
                  <a:cubicBezTo>
                    <a:pt x="2161" y="295"/>
                    <a:pt x="2237" y="159"/>
                    <a:pt x="2358" y="91"/>
                  </a:cubicBezTo>
                  <a:cubicBezTo>
                    <a:pt x="2479" y="23"/>
                    <a:pt x="2653" y="0"/>
                    <a:pt x="2812" y="0"/>
                  </a:cubicBezTo>
                  <a:cubicBezTo>
                    <a:pt x="2971" y="0"/>
                    <a:pt x="3160" y="38"/>
                    <a:pt x="3311" y="91"/>
                  </a:cubicBezTo>
                  <a:cubicBezTo>
                    <a:pt x="3462" y="144"/>
                    <a:pt x="3598" y="242"/>
                    <a:pt x="3719" y="317"/>
                  </a:cubicBezTo>
                  <a:cubicBezTo>
                    <a:pt x="3840" y="392"/>
                    <a:pt x="3916" y="415"/>
                    <a:pt x="4037" y="544"/>
                  </a:cubicBezTo>
                  <a:cubicBezTo>
                    <a:pt x="4158" y="673"/>
                    <a:pt x="4377" y="998"/>
                    <a:pt x="4445" y="1089"/>
                  </a:cubicBezTo>
                </a:path>
              </a:pathLst>
            </a:custGeom>
            <a:noFill/>
            <a:ln w="88900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592" name="Freeform 23"/>
            <p:cNvSpPr>
              <a:spLocks/>
            </p:cNvSpPr>
            <p:nvPr/>
          </p:nvSpPr>
          <p:spPr bwMode="auto">
            <a:xfrm>
              <a:off x="1989088" y="3023816"/>
              <a:ext cx="5012904" cy="1830586"/>
            </a:xfrm>
            <a:custGeom>
              <a:avLst/>
              <a:gdLst>
                <a:gd name="T0" fmla="*/ 0 w 4491"/>
                <a:gd name="T1" fmla="*/ 2147483647 h 1640"/>
                <a:gd name="T2" fmla="*/ 2147483647 w 4491"/>
                <a:gd name="T3" fmla="*/ 2147483647 h 1640"/>
                <a:gd name="T4" fmla="*/ 2147483647 w 4491"/>
                <a:gd name="T5" fmla="*/ 2147483647 h 1640"/>
                <a:gd name="T6" fmla="*/ 2147483647 w 4491"/>
                <a:gd name="T7" fmla="*/ 2147483647 h 1640"/>
                <a:gd name="T8" fmla="*/ 2147483647 w 4491"/>
                <a:gd name="T9" fmla="*/ 2147483647 h 1640"/>
                <a:gd name="T10" fmla="*/ 2147483647 w 4491"/>
                <a:gd name="T11" fmla="*/ 2147483647 h 1640"/>
                <a:gd name="T12" fmla="*/ 2147483647 w 4491"/>
                <a:gd name="T13" fmla="*/ 2147483647 h 1640"/>
                <a:gd name="T14" fmla="*/ 2147483647 w 4491"/>
                <a:gd name="T15" fmla="*/ 2147483647 h 1640"/>
                <a:gd name="T16" fmla="*/ 2147483647 w 4491"/>
                <a:gd name="T17" fmla="*/ 2147483647 h 1640"/>
                <a:gd name="T18" fmla="*/ 2147483647 w 4491"/>
                <a:gd name="T19" fmla="*/ 2147483647 h 1640"/>
                <a:gd name="T20" fmla="*/ 2147483647 w 4491"/>
                <a:gd name="T21" fmla="*/ 2147483647 h 1640"/>
                <a:gd name="T22" fmla="*/ 2147483647 w 4491"/>
                <a:gd name="T23" fmla="*/ 2147483647 h 16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491"/>
                <a:gd name="T37" fmla="*/ 0 h 1640"/>
                <a:gd name="T38" fmla="*/ 4491 w 4491"/>
                <a:gd name="T39" fmla="*/ 1640 h 16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491" h="1640">
                  <a:moveTo>
                    <a:pt x="0" y="1640"/>
                  </a:moveTo>
                  <a:cubicBezTo>
                    <a:pt x="234" y="1629"/>
                    <a:pt x="469" y="1618"/>
                    <a:pt x="635" y="1595"/>
                  </a:cubicBezTo>
                  <a:cubicBezTo>
                    <a:pt x="801" y="1572"/>
                    <a:pt x="884" y="1565"/>
                    <a:pt x="998" y="1504"/>
                  </a:cubicBezTo>
                  <a:cubicBezTo>
                    <a:pt x="1112" y="1443"/>
                    <a:pt x="1195" y="1338"/>
                    <a:pt x="1316" y="1232"/>
                  </a:cubicBezTo>
                  <a:cubicBezTo>
                    <a:pt x="1437" y="1126"/>
                    <a:pt x="1603" y="997"/>
                    <a:pt x="1724" y="869"/>
                  </a:cubicBezTo>
                  <a:cubicBezTo>
                    <a:pt x="1845" y="741"/>
                    <a:pt x="1943" y="589"/>
                    <a:pt x="2041" y="461"/>
                  </a:cubicBezTo>
                  <a:cubicBezTo>
                    <a:pt x="2139" y="333"/>
                    <a:pt x="2193" y="174"/>
                    <a:pt x="2314" y="98"/>
                  </a:cubicBezTo>
                  <a:cubicBezTo>
                    <a:pt x="2435" y="22"/>
                    <a:pt x="2601" y="14"/>
                    <a:pt x="2767" y="7"/>
                  </a:cubicBezTo>
                  <a:cubicBezTo>
                    <a:pt x="2933" y="0"/>
                    <a:pt x="3153" y="15"/>
                    <a:pt x="3312" y="53"/>
                  </a:cubicBezTo>
                  <a:cubicBezTo>
                    <a:pt x="3471" y="91"/>
                    <a:pt x="3584" y="158"/>
                    <a:pt x="3720" y="234"/>
                  </a:cubicBezTo>
                  <a:cubicBezTo>
                    <a:pt x="3856" y="310"/>
                    <a:pt x="4000" y="400"/>
                    <a:pt x="4128" y="506"/>
                  </a:cubicBezTo>
                  <a:cubicBezTo>
                    <a:pt x="4256" y="612"/>
                    <a:pt x="4431" y="809"/>
                    <a:pt x="4491" y="869"/>
                  </a:cubicBezTo>
                </a:path>
              </a:pathLst>
            </a:custGeom>
            <a:noFill/>
            <a:ln w="889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593" name="Freeform 25"/>
            <p:cNvSpPr>
              <a:spLocks/>
            </p:cNvSpPr>
            <p:nvPr/>
          </p:nvSpPr>
          <p:spPr bwMode="auto">
            <a:xfrm>
              <a:off x="1989088" y="4613301"/>
              <a:ext cx="5012904" cy="270123"/>
            </a:xfrm>
            <a:custGeom>
              <a:avLst/>
              <a:gdLst>
                <a:gd name="T0" fmla="*/ 0 w 4491"/>
                <a:gd name="T1" fmla="*/ 2147483647 h 242"/>
                <a:gd name="T2" fmla="*/ 2147483647 w 4491"/>
                <a:gd name="T3" fmla="*/ 2147483647 h 242"/>
                <a:gd name="T4" fmla="*/ 2147483647 w 4491"/>
                <a:gd name="T5" fmla="*/ 2147483647 h 242"/>
                <a:gd name="T6" fmla="*/ 2147483647 w 4491"/>
                <a:gd name="T7" fmla="*/ 2147483647 h 242"/>
                <a:gd name="T8" fmla="*/ 2147483647 w 4491"/>
                <a:gd name="T9" fmla="*/ 2147483647 h 242"/>
                <a:gd name="T10" fmla="*/ 2147483647 w 4491"/>
                <a:gd name="T11" fmla="*/ 2147483647 h 242"/>
                <a:gd name="T12" fmla="*/ 2147483647 w 4491"/>
                <a:gd name="T13" fmla="*/ 2147483647 h 242"/>
                <a:gd name="T14" fmla="*/ 2147483647 w 4491"/>
                <a:gd name="T15" fmla="*/ 2147483647 h 242"/>
                <a:gd name="T16" fmla="*/ 2147483647 w 4491"/>
                <a:gd name="T17" fmla="*/ 2147483647 h 242"/>
                <a:gd name="T18" fmla="*/ 2147483647 w 4491"/>
                <a:gd name="T19" fmla="*/ 2147483647 h 242"/>
                <a:gd name="T20" fmla="*/ 2147483647 w 4491"/>
                <a:gd name="T21" fmla="*/ 2147483647 h 242"/>
                <a:gd name="T22" fmla="*/ 2147483647 w 4491"/>
                <a:gd name="T23" fmla="*/ 2147483647 h 242"/>
                <a:gd name="T24" fmla="*/ 2147483647 w 4491"/>
                <a:gd name="T25" fmla="*/ 2147483647 h 242"/>
                <a:gd name="T26" fmla="*/ 2147483647 w 4491"/>
                <a:gd name="T27" fmla="*/ 2147483647 h 242"/>
                <a:gd name="T28" fmla="*/ 2147483647 w 4491"/>
                <a:gd name="T29" fmla="*/ 2147483647 h 2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91"/>
                <a:gd name="T46" fmla="*/ 0 h 242"/>
                <a:gd name="T47" fmla="*/ 4491 w 4491"/>
                <a:gd name="T48" fmla="*/ 242 h 2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91" h="242">
                  <a:moveTo>
                    <a:pt x="0" y="242"/>
                  </a:moveTo>
                  <a:cubicBezTo>
                    <a:pt x="113" y="223"/>
                    <a:pt x="227" y="204"/>
                    <a:pt x="363" y="196"/>
                  </a:cubicBezTo>
                  <a:cubicBezTo>
                    <a:pt x="499" y="188"/>
                    <a:pt x="673" y="203"/>
                    <a:pt x="817" y="196"/>
                  </a:cubicBezTo>
                  <a:cubicBezTo>
                    <a:pt x="961" y="189"/>
                    <a:pt x="1104" y="166"/>
                    <a:pt x="1225" y="151"/>
                  </a:cubicBezTo>
                  <a:cubicBezTo>
                    <a:pt x="1346" y="136"/>
                    <a:pt x="1452" y="106"/>
                    <a:pt x="1543" y="106"/>
                  </a:cubicBezTo>
                  <a:cubicBezTo>
                    <a:pt x="1634" y="106"/>
                    <a:pt x="1716" y="151"/>
                    <a:pt x="1769" y="151"/>
                  </a:cubicBezTo>
                  <a:cubicBezTo>
                    <a:pt x="1822" y="151"/>
                    <a:pt x="1807" y="113"/>
                    <a:pt x="1860" y="106"/>
                  </a:cubicBezTo>
                  <a:cubicBezTo>
                    <a:pt x="1913" y="99"/>
                    <a:pt x="2027" y="121"/>
                    <a:pt x="2087" y="106"/>
                  </a:cubicBezTo>
                  <a:cubicBezTo>
                    <a:pt x="2147" y="91"/>
                    <a:pt x="2178" y="0"/>
                    <a:pt x="2223" y="15"/>
                  </a:cubicBezTo>
                  <a:cubicBezTo>
                    <a:pt x="2268" y="30"/>
                    <a:pt x="2291" y="166"/>
                    <a:pt x="2359" y="196"/>
                  </a:cubicBezTo>
                  <a:cubicBezTo>
                    <a:pt x="2427" y="226"/>
                    <a:pt x="2480" y="196"/>
                    <a:pt x="2631" y="196"/>
                  </a:cubicBezTo>
                  <a:cubicBezTo>
                    <a:pt x="2782" y="196"/>
                    <a:pt x="3077" y="196"/>
                    <a:pt x="3266" y="196"/>
                  </a:cubicBezTo>
                  <a:cubicBezTo>
                    <a:pt x="3455" y="196"/>
                    <a:pt x="3614" y="196"/>
                    <a:pt x="3765" y="196"/>
                  </a:cubicBezTo>
                  <a:cubicBezTo>
                    <a:pt x="3916" y="196"/>
                    <a:pt x="4052" y="196"/>
                    <a:pt x="4173" y="196"/>
                  </a:cubicBezTo>
                  <a:cubicBezTo>
                    <a:pt x="4294" y="196"/>
                    <a:pt x="4392" y="196"/>
                    <a:pt x="4491" y="196"/>
                  </a:cubicBezTo>
                </a:path>
              </a:pathLst>
            </a:custGeom>
            <a:noFill/>
            <a:ln w="88900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594" name="Freeform 26"/>
            <p:cNvSpPr>
              <a:spLocks/>
            </p:cNvSpPr>
            <p:nvPr/>
          </p:nvSpPr>
          <p:spPr bwMode="auto">
            <a:xfrm>
              <a:off x="1990204" y="4224859"/>
              <a:ext cx="5063133" cy="634008"/>
            </a:xfrm>
            <a:custGeom>
              <a:avLst/>
              <a:gdLst>
                <a:gd name="T0" fmla="*/ 0 w 4536"/>
                <a:gd name="T1" fmla="*/ 2147483647 h 568"/>
                <a:gd name="T2" fmla="*/ 2147483647 w 4536"/>
                <a:gd name="T3" fmla="*/ 2147483647 h 568"/>
                <a:gd name="T4" fmla="*/ 2147483647 w 4536"/>
                <a:gd name="T5" fmla="*/ 2147483647 h 568"/>
                <a:gd name="T6" fmla="*/ 2147483647 w 4536"/>
                <a:gd name="T7" fmla="*/ 2147483647 h 568"/>
                <a:gd name="T8" fmla="*/ 2147483647 w 4536"/>
                <a:gd name="T9" fmla="*/ 2147483647 h 568"/>
                <a:gd name="T10" fmla="*/ 2147483647 w 4536"/>
                <a:gd name="T11" fmla="*/ 2147483647 h 568"/>
                <a:gd name="T12" fmla="*/ 2147483647 w 4536"/>
                <a:gd name="T13" fmla="*/ 2147483647 h 568"/>
                <a:gd name="T14" fmla="*/ 2147483647 w 4536"/>
                <a:gd name="T15" fmla="*/ 2147483647 h 568"/>
                <a:gd name="T16" fmla="*/ 2147483647 w 4536"/>
                <a:gd name="T17" fmla="*/ 2147483647 h 5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36"/>
                <a:gd name="T28" fmla="*/ 0 h 568"/>
                <a:gd name="T29" fmla="*/ 4536 w 4536"/>
                <a:gd name="T30" fmla="*/ 568 h 5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36" h="568">
                  <a:moveTo>
                    <a:pt x="0" y="568"/>
                  </a:moveTo>
                  <a:cubicBezTo>
                    <a:pt x="680" y="556"/>
                    <a:pt x="1361" y="545"/>
                    <a:pt x="1769" y="522"/>
                  </a:cubicBezTo>
                  <a:cubicBezTo>
                    <a:pt x="2177" y="499"/>
                    <a:pt x="2253" y="470"/>
                    <a:pt x="2450" y="432"/>
                  </a:cubicBezTo>
                  <a:cubicBezTo>
                    <a:pt x="2647" y="394"/>
                    <a:pt x="2790" y="341"/>
                    <a:pt x="2949" y="296"/>
                  </a:cubicBezTo>
                  <a:cubicBezTo>
                    <a:pt x="3108" y="251"/>
                    <a:pt x="3243" y="204"/>
                    <a:pt x="3402" y="159"/>
                  </a:cubicBezTo>
                  <a:cubicBezTo>
                    <a:pt x="3561" y="114"/>
                    <a:pt x="3780" y="46"/>
                    <a:pt x="3901" y="23"/>
                  </a:cubicBezTo>
                  <a:cubicBezTo>
                    <a:pt x="4022" y="0"/>
                    <a:pt x="4052" y="8"/>
                    <a:pt x="4128" y="23"/>
                  </a:cubicBezTo>
                  <a:cubicBezTo>
                    <a:pt x="4204" y="38"/>
                    <a:pt x="4287" y="84"/>
                    <a:pt x="4355" y="114"/>
                  </a:cubicBezTo>
                  <a:cubicBezTo>
                    <a:pt x="4423" y="144"/>
                    <a:pt x="4479" y="174"/>
                    <a:pt x="4536" y="205"/>
                  </a:cubicBezTo>
                </a:path>
              </a:pathLst>
            </a:custGeom>
            <a:noFill/>
            <a:ln w="88900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595" name="Line 27"/>
            <p:cNvSpPr>
              <a:spLocks noChangeShapeType="1"/>
            </p:cNvSpPr>
            <p:nvPr/>
          </p:nvSpPr>
          <p:spPr bwMode="auto">
            <a:xfrm>
              <a:off x="1990204" y="1794867"/>
              <a:ext cx="0" cy="319013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596" name="Line 28"/>
            <p:cNvSpPr>
              <a:spLocks noChangeShapeType="1"/>
            </p:cNvSpPr>
            <p:nvPr/>
          </p:nvSpPr>
          <p:spPr bwMode="auto">
            <a:xfrm>
              <a:off x="1990205" y="1845097"/>
              <a:ext cx="1004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597" name="Line 29"/>
            <p:cNvSpPr>
              <a:spLocks noChangeShapeType="1"/>
            </p:cNvSpPr>
            <p:nvPr/>
          </p:nvSpPr>
          <p:spPr bwMode="auto">
            <a:xfrm>
              <a:off x="1990205" y="2351857"/>
              <a:ext cx="1004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598" name="Line 30"/>
            <p:cNvSpPr>
              <a:spLocks noChangeShapeType="1"/>
            </p:cNvSpPr>
            <p:nvPr/>
          </p:nvSpPr>
          <p:spPr bwMode="auto">
            <a:xfrm>
              <a:off x="1990205" y="2858617"/>
              <a:ext cx="1004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599" name="Line 31"/>
            <p:cNvSpPr>
              <a:spLocks noChangeShapeType="1"/>
            </p:cNvSpPr>
            <p:nvPr/>
          </p:nvSpPr>
          <p:spPr bwMode="auto">
            <a:xfrm>
              <a:off x="1990205" y="3415605"/>
              <a:ext cx="1004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0" name="Line 32"/>
            <p:cNvSpPr>
              <a:spLocks noChangeShapeType="1"/>
            </p:cNvSpPr>
            <p:nvPr/>
          </p:nvSpPr>
          <p:spPr bwMode="auto">
            <a:xfrm>
              <a:off x="1990205" y="3921249"/>
              <a:ext cx="1004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1" name="Line 33"/>
            <p:cNvSpPr>
              <a:spLocks noChangeShapeType="1"/>
            </p:cNvSpPr>
            <p:nvPr/>
          </p:nvSpPr>
          <p:spPr bwMode="auto">
            <a:xfrm>
              <a:off x="1990205" y="4428009"/>
              <a:ext cx="1004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2" name="Line 34"/>
            <p:cNvSpPr>
              <a:spLocks noChangeShapeType="1"/>
            </p:cNvSpPr>
            <p:nvPr/>
          </p:nvSpPr>
          <p:spPr bwMode="auto">
            <a:xfrm>
              <a:off x="1888629" y="4883423"/>
              <a:ext cx="5113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3" name="Line 36"/>
            <p:cNvSpPr>
              <a:spLocks noChangeShapeType="1"/>
            </p:cNvSpPr>
            <p:nvPr/>
          </p:nvSpPr>
          <p:spPr bwMode="auto">
            <a:xfrm>
              <a:off x="2597423" y="4883423"/>
              <a:ext cx="0" cy="101575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4" name="Line 37"/>
            <p:cNvSpPr>
              <a:spLocks noChangeShapeType="1"/>
            </p:cNvSpPr>
            <p:nvPr/>
          </p:nvSpPr>
          <p:spPr bwMode="auto">
            <a:xfrm>
              <a:off x="3255988" y="4883423"/>
              <a:ext cx="0" cy="101575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5" name="Line 38"/>
            <p:cNvSpPr>
              <a:spLocks noChangeShapeType="1"/>
            </p:cNvSpPr>
            <p:nvPr/>
          </p:nvSpPr>
          <p:spPr bwMode="auto">
            <a:xfrm>
              <a:off x="3913436" y="4883423"/>
              <a:ext cx="0" cy="101575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6" name="Line 39"/>
            <p:cNvSpPr>
              <a:spLocks noChangeShapeType="1"/>
            </p:cNvSpPr>
            <p:nvPr/>
          </p:nvSpPr>
          <p:spPr bwMode="auto">
            <a:xfrm>
              <a:off x="4572000" y="4883423"/>
              <a:ext cx="0" cy="101575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7" name="Line 40"/>
            <p:cNvSpPr>
              <a:spLocks noChangeShapeType="1"/>
            </p:cNvSpPr>
            <p:nvPr/>
          </p:nvSpPr>
          <p:spPr bwMode="auto">
            <a:xfrm>
              <a:off x="5179219" y="4883423"/>
              <a:ext cx="0" cy="101575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8" name="Line 41"/>
            <p:cNvSpPr>
              <a:spLocks noChangeShapeType="1"/>
            </p:cNvSpPr>
            <p:nvPr/>
          </p:nvSpPr>
          <p:spPr bwMode="auto">
            <a:xfrm>
              <a:off x="5787554" y="4883423"/>
              <a:ext cx="0" cy="101575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09" name="Line 42"/>
            <p:cNvSpPr>
              <a:spLocks noChangeShapeType="1"/>
            </p:cNvSpPr>
            <p:nvPr/>
          </p:nvSpPr>
          <p:spPr bwMode="auto">
            <a:xfrm>
              <a:off x="6394773" y="4883423"/>
              <a:ext cx="0" cy="101575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10" name="Line 43"/>
            <p:cNvSpPr>
              <a:spLocks noChangeShapeType="1"/>
            </p:cNvSpPr>
            <p:nvPr/>
          </p:nvSpPr>
          <p:spPr bwMode="auto">
            <a:xfrm>
              <a:off x="7001992" y="4883423"/>
              <a:ext cx="0" cy="101575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11" name="AutoShape 44"/>
            <p:cNvSpPr>
              <a:spLocks/>
            </p:cNvSpPr>
            <p:nvPr/>
          </p:nvSpPr>
          <p:spPr bwMode="auto">
            <a:xfrm rot="5400000">
              <a:off x="3787304" y="3896693"/>
              <a:ext cx="253380" cy="1316012"/>
            </a:xfrm>
            <a:prstGeom prst="leftBrace">
              <a:avLst>
                <a:gd name="adj1" fmla="val 4328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4291" tIns="32146" rIns="64291" bIns="32146" anchor="ctr"/>
            <a:lstStyle/>
            <a:p>
              <a:endParaRPr lang="ru-RU"/>
            </a:p>
          </p:txBody>
        </p:sp>
        <p:sp>
          <p:nvSpPr>
            <p:cNvPr id="24612" name="Line 45"/>
            <p:cNvSpPr>
              <a:spLocks noChangeShapeType="1"/>
            </p:cNvSpPr>
            <p:nvPr/>
          </p:nvSpPr>
          <p:spPr bwMode="auto">
            <a:xfrm flipV="1">
              <a:off x="3913436" y="2553891"/>
              <a:ext cx="0" cy="17725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13" name="AutoShape 46"/>
            <p:cNvSpPr>
              <a:spLocks/>
            </p:cNvSpPr>
            <p:nvPr/>
          </p:nvSpPr>
          <p:spPr bwMode="auto">
            <a:xfrm rot="5400000">
              <a:off x="6294314" y="3465835"/>
              <a:ext cx="253380" cy="1264667"/>
            </a:xfrm>
            <a:prstGeom prst="leftBrace">
              <a:avLst>
                <a:gd name="adj1" fmla="val 41593"/>
                <a:gd name="adj2" fmla="val 2740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4291" tIns="32146" rIns="64291" bIns="32146" anchor="ctr"/>
            <a:lstStyle/>
            <a:p>
              <a:endParaRPr lang="ru-RU"/>
            </a:p>
          </p:txBody>
        </p:sp>
        <p:sp>
          <p:nvSpPr>
            <p:cNvPr id="24614" name="Line 47"/>
            <p:cNvSpPr>
              <a:spLocks noChangeShapeType="1"/>
            </p:cNvSpPr>
            <p:nvPr/>
          </p:nvSpPr>
          <p:spPr bwMode="auto">
            <a:xfrm flipV="1">
              <a:off x="6732240" y="1996902"/>
              <a:ext cx="0" cy="19243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15" name="Line 48"/>
            <p:cNvSpPr>
              <a:spLocks noChangeShapeType="1"/>
            </p:cNvSpPr>
            <p:nvPr/>
          </p:nvSpPr>
          <p:spPr bwMode="auto">
            <a:xfrm flipV="1">
              <a:off x="5787554" y="4441404"/>
              <a:ext cx="0" cy="405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  <p:sp>
          <p:nvSpPr>
            <p:cNvPr id="24616" name="Line 49"/>
            <p:cNvSpPr>
              <a:spLocks noChangeShapeType="1"/>
            </p:cNvSpPr>
            <p:nvPr/>
          </p:nvSpPr>
          <p:spPr bwMode="auto">
            <a:xfrm flipV="1">
              <a:off x="6394773" y="4289599"/>
              <a:ext cx="0" cy="5569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64291" tIns="32146" rIns="64291" bIns="32146"/>
            <a:lstStyle/>
            <a:p>
              <a:endParaRPr lang="ru-RU"/>
            </a:p>
          </p:txBody>
        </p:sp>
      </p:grpSp>
      <p:cxnSp>
        <p:nvCxnSpPr>
          <p:cNvPr id="43" name="Прямая соединительная линия 42"/>
          <p:cNvCxnSpPr/>
          <p:nvPr/>
        </p:nvCxnSpPr>
        <p:spPr>
          <a:xfrm>
            <a:off x="5940152" y="2132856"/>
            <a:ext cx="0" cy="2736304"/>
          </a:xfrm>
          <a:prstGeom prst="line">
            <a:avLst/>
          </a:prstGeom>
          <a:ln w="381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572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115888"/>
            <a:ext cx="8218488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ru-RU" sz="4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Естественное</a:t>
            </a:r>
            <a:r>
              <a:rPr lang="en-GB" altLang="ru-RU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ru-RU" sz="4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течение</a:t>
            </a:r>
            <a:r>
              <a:rPr lang="en-GB" altLang="ru-RU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ru-RU" sz="4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инфекции</a:t>
            </a:r>
            <a:r>
              <a:rPr lang="en-GB" altLang="ru-RU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ru-RU" sz="4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вирусом</a:t>
            </a:r>
            <a:r>
              <a:rPr lang="en-GB" altLang="ru-RU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altLang="ru-RU" sz="4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гепатита</a:t>
            </a:r>
            <a:r>
              <a:rPr lang="en-GB" altLang="ru-RU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 С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 flipH="1">
            <a:off x="2719388" y="2784475"/>
            <a:ext cx="866775" cy="7000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 flipH="1">
            <a:off x="4081463" y="3835400"/>
            <a:ext cx="795337" cy="7016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835149" y="4209796"/>
            <a:ext cx="2246313" cy="1292979"/>
          </a:xfrm>
          <a:prstGeom prst="roundRect">
            <a:avLst/>
          </a:prstGeom>
          <a:solidFill>
            <a:srgbClr val="934BC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ru-RU" sz="2400" dirty="0" err="1">
                <a:solidFill>
                  <a:srgbClr val="FFFF00"/>
                </a:solidFill>
                <a:latin typeface="Calibri" panose="020F0502020204030204" pitchFamily="34" charset="0"/>
              </a:rPr>
              <a:t>Стабильное</a:t>
            </a:r>
            <a:r>
              <a:rPr lang="en-GB" altLang="ru-RU" sz="24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GB" altLang="ru-RU" sz="2400" dirty="0" err="1">
                <a:solidFill>
                  <a:srgbClr val="FFFF00"/>
                </a:solidFill>
                <a:latin typeface="Calibri" panose="020F0502020204030204" pitchFamily="34" charset="0"/>
              </a:rPr>
              <a:t>течение</a:t>
            </a:r>
            <a:endParaRPr lang="en-GB" altLang="ru-RU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ru-RU" sz="2400" dirty="0">
                <a:solidFill>
                  <a:srgbClr val="FFFF00"/>
                </a:solidFill>
                <a:latin typeface="Calibri" panose="020F0502020204030204" pitchFamily="34" charset="0"/>
              </a:rPr>
              <a:t>80% </a:t>
            </a:r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3224213" y="2503488"/>
            <a:ext cx="3513137" cy="2874962"/>
          </a:xfrm>
          <a:prstGeom prst="line">
            <a:avLst/>
          </a:prstGeom>
          <a:noFill/>
          <a:ln w="57240">
            <a:solidFill>
              <a:srgbClr val="0099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6562360" y="5156200"/>
            <a:ext cx="2153380" cy="1286169"/>
          </a:xfrm>
          <a:prstGeom prst="roundRect">
            <a:avLst/>
          </a:prstGeom>
          <a:solidFill>
            <a:srgbClr val="934BC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500"/>
              </a:spcBef>
              <a:buClrTx/>
              <a:buFontTx/>
              <a:buNone/>
            </a:pPr>
            <a:r>
              <a:rPr lang="ru-RU" altLang="ru-RU" sz="2000" b="1" dirty="0" smtClean="0">
                <a:latin typeface="Calibri" panose="020F0502020204030204" pitchFamily="34" charset="0"/>
              </a:rPr>
              <a:t>Рак печени</a:t>
            </a:r>
            <a:endParaRPr lang="en-GB" altLang="ru-RU" sz="20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500"/>
              </a:spcBef>
              <a:buClrTx/>
              <a:buFontTx/>
              <a:buNone/>
            </a:pPr>
            <a:r>
              <a:rPr lang="en-GB" altLang="ru-RU" sz="2000" b="1" dirty="0" err="1">
                <a:latin typeface="Calibri" panose="020F0502020204030204" pitchFamily="34" charset="0"/>
              </a:rPr>
              <a:t>Печеночная</a:t>
            </a:r>
            <a:r>
              <a:rPr lang="en-GB" altLang="ru-RU" sz="2000" b="1" dirty="0"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70000"/>
              </a:lnSpc>
              <a:spcBef>
                <a:spcPts val="500"/>
              </a:spcBef>
              <a:buClrTx/>
              <a:buFontTx/>
              <a:buNone/>
            </a:pPr>
            <a:r>
              <a:rPr lang="en-GB" altLang="ru-RU" sz="2000" b="1" dirty="0" err="1">
                <a:latin typeface="Calibri" panose="020F0502020204030204" pitchFamily="34" charset="0"/>
              </a:rPr>
              <a:t>недостаточность</a:t>
            </a:r>
            <a:endParaRPr lang="en-GB" altLang="ru-RU" sz="20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500"/>
              </a:spcBef>
              <a:buClrTx/>
              <a:buFontTx/>
              <a:buNone/>
            </a:pPr>
            <a:r>
              <a:rPr lang="en-GB" altLang="ru-RU" sz="2000" b="1" dirty="0">
                <a:latin typeface="Calibri" panose="020F0502020204030204" pitchFamily="34" charset="0"/>
              </a:rPr>
              <a:t>25%</a:t>
            </a:r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 flipH="1">
            <a:off x="5659438" y="4746625"/>
            <a:ext cx="508000" cy="6318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4081463" y="5415437"/>
            <a:ext cx="1933575" cy="1292979"/>
          </a:xfrm>
          <a:prstGeom prst="roundRect">
            <a:avLst/>
          </a:prstGeom>
          <a:solidFill>
            <a:srgbClr val="934BC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ru-RU" sz="2400" dirty="0" err="1">
                <a:latin typeface="Calibri" panose="020F0502020204030204" pitchFamily="34" charset="0"/>
              </a:rPr>
              <a:t>Медленная</a:t>
            </a:r>
            <a:r>
              <a:rPr lang="en-GB" altLang="ru-RU" sz="2400" dirty="0">
                <a:latin typeface="Calibri" panose="020F0502020204030204" pitchFamily="34" charset="0"/>
              </a:rPr>
              <a:t> </a:t>
            </a:r>
            <a:r>
              <a:rPr lang="en-GB" altLang="ru-RU" sz="2400" dirty="0" err="1">
                <a:latin typeface="Calibri" panose="020F0502020204030204" pitchFamily="34" charset="0"/>
              </a:rPr>
              <a:t>прогрессия</a:t>
            </a:r>
            <a:endParaRPr lang="en-GB" altLang="ru-RU" sz="2400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ru-RU" sz="2400" dirty="0">
                <a:latin typeface="Calibri" panose="020F0502020204030204" pitchFamily="34" charset="0"/>
              </a:rPr>
              <a:t>75% 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611188" y="3156009"/>
            <a:ext cx="2095500" cy="840089"/>
          </a:xfrm>
          <a:prstGeom prst="roundRect">
            <a:avLst/>
          </a:prstGeom>
          <a:solidFill>
            <a:srgbClr val="934BC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ru-RU" sz="2400" dirty="0" err="1">
                <a:latin typeface="Calibri" panose="020F0502020204030204" pitchFamily="34" charset="0"/>
              </a:rPr>
              <a:t>Разрешение</a:t>
            </a:r>
            <a:r>
              <a:rPr lang="en-GB" altLang="ru-RU" sz="2400" dirty="0">
                <a:latin typeface="Calibri" panose="020F0502020204030204" pitchFamily="34" charset="0"/>
              </a:rPr>
              <a:t/>
            </a:r>
            <a:br>
              <a:rPr lang="en-GB" altLang="ru-RU" sz="2400" dirty="0">
                <a:latin typeface="Calibri" panose="020F0502020204030204" pitchFamily="34" charset="0"/>
              </a:rPr>
            </a:br>
            <a:r>
              <a:rPr lang="en-GB" altLang="ru-RU" sz="2400" dirty="0">
                <a:latin typeface="Calibri" panose="020F0502020204030204" pitchFamily="34" charset="0"/>
              </a:rPr>
              <a:t>(</a:t>
            </a:r>
            <a:r>
              <a:rPr lang="en-GB" altLang="ru-RU" sz="2400" dirty="0" smtClean="0">
                <a:latin typeface="Calibri" panose="020F0502020204030204" pitchFamily="34" charset="0"/>
              </a:rPr>
              <a:t>15-</a:t>
            </a:r>
            <a:r>
              <a:rPr lang="ru-RU" altLang="ru-RU" sz="2400" dirty="0" smtClean="0">
                <a:latin typeface="Calibri" panose="020F0502020204030204" pitchFamily="34" charset="0"/>
              </a:rPr>
              <a:t>3</a:t>
            </a:r>
            <a:r>
              <a:rPr lang="en-GB" altLang="ru-RU" sz="2400" dirty="0" smtClean="0">
                <a:latin typeface="Calibri" panose="020F0502020204030204" pitchFamily="34" charset="0"/>
              </a:rPr>
              <a:t>5</a:t>
            </a:r>
            <a:r>
              <a:rPr lang="en-GB" altLang="ru-RU" sz="2400" dirty="0">
                <a:latin typeface="Calibri" panose="020F0502020204030204" pitchFamily="34" charset="0"/>
              </a:rPr>
              <a:t>%)</a:t>
            </a:r>
            <a:r>
              <a:rPr lang="ar-SA" altLang="ru-RU" sz="2400" dirty="0">
                <a:latin typeface="Comic Sans MS" pitchFamily="66" charset="0"/>
                <a:cs typeface="Arial" charset="0"/>
              </a:rPr>
              <a:t>‏</a:t>
            </a:r>
            <a:endParaRPr lang="en-US" altLang="ru-RU" sz="2400" dirty="0">
              <a:latin typeface="Comic Sans MS" pitchFamily="66" charset="0"/>
            </a:endParaRP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2449513" y="2238375"/>
            <a:ext cx="3113011" cy="472329"/>
          </a:xfrm>
          <a:prstGeom prst="roundRect">
            <a:avLst/>
          </a:prstGeom>
          <a:solidFill>
            <a:schemeClr val="accent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ru-RU" sz="2400" dirty="0" err="1">
                <a:solidFill>
                  <a:srgbClr val="FFFF00"/>
                </a:solidFill>
                <a:latin typeface="Calibri" panose="020F0502020204030204" pitchFamily="34" charset="0"/>
              </a:rPr>
              <a:t>Острая</a:t>
            </a:r>
            <a:r>
              <a:rPr lang="en-GB" altLang="ru-RU" sz="2400" dirty="0">
                <a:solidFill>
                  <a:srgbClr val="FFFF00"/>
                </a:solidFill>
                <a:latin typeface="Calibri" panose="020F0502020204030204" pitchFamily="34" charset="0"/>
              </a:rPr>
              <a:t> HCV-</a:t>
            </a:r>
            <a:r>
              <a:rPr lang="en-GB" altLang="ru-RU" sz="2400" dirty="0" err="1">
                <a:solidFill>
                  <a:srgbClr val="FFFF00"/>
                </a:solidFill>
                <a:latin typeface="Calibri" panose="020F0502020204030204" pitchFamily="34" charset="0"/>
              </a:rPr>
              <a:t>инфекция</a:t>
            </a:r>
            <a:endParaRPr lang="en-GB" altLang="ru-RU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5483225" y="4079875"/>
            <a:ext cx="2257425" cy="925219"/>
          </a:xfrm>
          <a:prstGeom prst="roundRect">
            <a:avLst/>
          </a:prstGeom>
          <a:solidFill>
            <a:schemeClr val="accent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ru-RU" sz="2400" dirty="0" err="1">
                <a:solidFill>
                  <a:srgbClr val="FFFF00"/>
                </a:solidFill>
                <a:latin typeface="Calibri" panose="020F0502020204030204" pitchFamily="34" charset="0"/>
              </a:rPr>
              <a:t>Цирроз</a:t>
            </a:r>
            <a:endParaRPr lang="en-GB" altLang="ru-RU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ru-RU" sz="2400" dirty="0">
                <a:solidFill>
                  <a:srgbClr val="FFFF00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3409150" y="3021013"/>
            <a:ext cx="2786074" cy="472329"/>
          </a:xfrm>
          <a:prstGeom prst="roundRect">
            <a:avLst/>
          </a:prstGeom>
          <a:solidFill>
            <a:srgbClr val="934BC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ru-RU" sz="2400" dirty="0" err="1">
                <a:latin typeface="Calibri" panose="020F0502020204030204" pitchFamily="34" charset="0"/>
              </a:rPr>
              <a:t>Хронизация</a:t>
            </a:r>
            <a:r>
              <a:rPr lang="en-GB" altLang="ru-RU" sz="2400" dirty="0">
                <a:latin typeface="Calibri" panose="020F0502020204030204" pitchFamily="34" charset="0"/>
              </a:rPr>
              <a:t> </a:t>
            </a:r>
            <a:r>
              <a:rPr lang="ru-RU" altLang="ru-RU" sz="2400" dirty="0" smtClean="0">
                <a:latin typeface="Calibri" panose="020F0502020204030204" pitchFamily="34" charset="0"/>
              </a:rPr>
              <a:t>6</a:t>
            </a:r>
            <a:r>
              <a:rPr lang="en-GB" altLang="ru-RU" sz="2400" dirty="0" smtClean="0">
                <a:latin typeface="Calibri" panose="020F0502020204030204" pitchFamily="34" charset="0"/>
              </a:rPr>
              <a:t>5-85</a:t>
            </a:r>
            <a:r>
              <a:rPr lang="en-GB" altLang="ru-RU" sz="2400" dirty="0">
                <a:latin typeface="Calibri" panose="020F0502020204030204" pitchFamily="34" charset="0"/>
              </a:rPr>
              <a:t>%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>
            <a:off x="5719157" y="2226072"/>
            <a:ext cx="139486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ПВТ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flipH="1">
            <a:off x="5659437" y="3576053"/>
            <a:ext cx="1454585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ПВТ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65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0" y="0"/>
            <a:ext cx="9172574" cy="107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 eaLnBrk="0" hangingPunct="0">
              <a:defRPr sz="4200">
                <a:solidFill>
                  <a:schemeClr val="bg1"/>
                </a:solidFill>
                <a:latin typeface="Chalkboard"/>
                <a:cs typeface="Lucida Sans Unicode" pitchFamily="34" charset="0"/>
              </a:defRPr>
            </a:lvl1pPr>
            <a:lvl2pPr marL="742950" indent="-285750" eaLnBrk="0" hangingPunct="0">
              <a:defRPr sz="4200">
                <a:solidFill>
                  <a:schemeClr val="bg1"/>
                </a:solidFill>
                <a:latin typeface="Chalkboard"/>
                <a:cs typeface="Lucida Sans Unicode" pitchFamily="34" charset="0"/>
              </a:defRPr>
            </a:lvl2pPr>
            <a:lvl3pPr marL="1143000" indent="-228600" eaLnBrk="0" hangingPunct="0">
              <a:defRPr sz="4200">
                <a:solidFill>
                  <a:schemeClr val="bg1"/>
                </a:solidFill>
                <a:latin typeface="Chalkboard"/>
                <a:cs typeface="Lucida Sans Unicode" pitchFamily="34" charset="0"/>
              </a:defRPr>
            </a:lvl3pPr>
            <a:lvl4pPr marL="1600200" indent="-228600" eaLnBrk="0" hangingPunct="0">
              <a:defRPr sz="4200">
                <a:solidFill>
                  <a:schemeClr val="bg1"/>
                </a:solidFill>
                <a:latin typeface="Chalkboard"/>
                <a:cs typeface="Lucida Sans Unicode" pitchFamily="34" charset="0"/>
              </a:defRPr>
            </a:lvl4pPr>
            <a:lvl5pPr marL="2057400" indent="-228600" eaLnBrk="0" hangingPunct="0">
              <a:defRPr sz="4200">
                <a:solidFill>
                  <a:schemeClr val="bg1"/>
                </a:solidFill>
                <a:latin typeface="Chalkboard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bg1"/>
                </a:solidFill>
                <a:latin typeface="Chalkboard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bg1"/>
                </a:solidFill>
                <a:latin typeface="Chalkboard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bg1"/>
                </a:solidFill>
                <a:latin typeface="Chalkboard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bg1"/>
                </a:solidFill>
                <a:latin typeface="Chalkboard"/>
                <a:cs typeface="Lucida Sans Unicode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rgbClr val="FFFFFF"/>
              </a:buClr>
              <a:buSzPct val="100000"/>
              <a:defRPr/>
            </a:pPr>
            <a:r>
              <a:rPr lang="en-GB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Лечение</a:t>
            </a:r>
            <a:r>
              <a:rPr lang="en-GB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поздних</a:t>
            </a:r>
            <a:r>
              <a:rPr lang="en-GB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осложнений</a:t>
            </a:r>
            <a:r>
              <a:rPr lang="en-GB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ХГС </a:t>
            </a:r>
            <a:r>
              <a:rPr lang="en-GB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гораздо</a:t>
            </a:r>
            <a:r>
              <a:rPr lang="en-GB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дороже</a:t>
            </a:r>
            <a:r>
              <a:rPr lang="en-GB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чем</a:t>
            </a:r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эффективная</a:t>
            </a:r>
            <a:r>
              <a:rPr lang="en-GB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ПВТ</a:t>
            </a:r>
          </a:p>
        </p:txBody>
      </p:sp>
      <p:sp>
        <p:nvSpPr>
          <p:cNvPr id="36867" name="Line 8"/>
          <p:cNvSpPr>
            <a:spLocks noChangeShapeType="1"/>
          </p:cNvSpPr>
          <p:nvPr/>
        </p:nvSpPr>
        <p:spPr bwMode="auto">
          <a:xfrm flipH="1">
            <a:off x="2987675" y="3284538"/>
            <a:ext cx="31686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ru-RU"/>
          </a:p>
        </p:txBody>
      </p:sp>
      <p:sp>
        <p:nvSpPr>
          <p:cNvPr id="36868" name="Line 9"/>
          <p:cNvSpPr>
            <a:spLocks noChangeShapeType="1"/>
          </p:cNvSpPr>
          <p:nvPr/>
        </p:nvSpPr>
        <p:spPr bwMode="auto">
          <a:xfrm>
            <a:off x="2484438" y="2205038"/>
            <a:ext cx="0" cy="863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ru-RU"/>
          </a:p>
        </p:txBody>
      </p:sp>
      <p:sp>
        <p:nvSpPr>
          <p:cNvPr id="36869" name="Text Box 16"/>
          <p:cNvSpPr txBox="1">
            <a:spLocks noChangeArrowheads="1"/>
          </p:cNvSpPr>
          <p:nvPr/>
        </p:nvSpPr>
        <p:spPr bwMode="auto">
          <a:xfrm>
            <a:off x="323850" y="3176588"/>
            <a:ext cx="2663825" cy="4000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FFFF"/>
              </a:buClr>
              <a:buSzPct val="100000"/>
              <a:buFont typeface="Chalkboard"/>
              <a:buNone/>
            </a:pPr>
            <a:endParaRPr lang="en-GB" altLang="ru-RU" sz="2000"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6870" name="Text Box 17"/>
          <p:cNvSpPr txBox="1">
            <a:spLocks noChangeArrowheads="1"/>
          </p:cNvSpPr>
          <p:nvPr/>
        </p:nvSpPr>
        <p:spPr bwMode="auto">
          <a:xfrm>
            <a:off x="5815013" y="3068638"/>
            <a:ext cx="2808287" cy="4000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FFFF"/>
              </a:buClr>
              <a:buSzPct val="100000"/>
              <a:buFont typeface="Chalkboard"/>
              <a:buNone/>
            </a:pPr>
            <a:endParaRPr lang="en-GB" altLang="ru-RU" sz="2000"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6871" name="Text Box 18"/>
          <p:cNvSpPr txBox="1">
            <a:spLocks noChangeArrowheads="1"/>
          </p:cNvSpPr>
          <p:nvPr/>
        </p:nvSpPr>
        <p:spPr bwMode="auto">
          <a:xfrm>
            <a:off x="1609725" y="6542088"/>
            <a:ext cx="7416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FFFFFF"/>
              </a:buClr>
              <a:buSzPct val="100000"/>
              <a:buFont typeface="Chalkboard"/>
              <a:buNone/>
            </a:pPr>
            <a:r>
              <a:rPr lang="en-US" altLang="ru-RU" sz="1200" i="1">
                <a:latin typeface="Verdana" pitchFamily="34" charset="0"/>
                <a:cs typeface="Lucida Sans Unicode" pitchFamily="34" charset="0"/>
              </a:rPr>
              <a:t>Hu K.Q.</a:t>
            </a:r>
            <a:r>
              <a:rPr lang="ru-RU" altLang="ru-RU" sz="1200" i="1">
                <a:latin typeface="Verdana" pitchFamily="34" charset="0"/>
                <a:cs typeface="Lucida Sans Unicode" pitchFamily="34" charset="0"/>
              </a:rPr>
              <a:t> </a:t>
            </a:r>
            <a:r>
              <a:rPr lang="en-US" altLang="ru-RU" sz="1200" i="1">
                <a:latin typeface="Verdana" pitchFamily="34" charset="0"/>
                <a:cs typeface="Lucida Sans Unicode" pitchFamily="34" charset="0"/>
              </a:rPr>
              <a:t>et al. Hepatology; 1999: 29: 1311-1316</a:t>
            </a:r>
            <a:r>
              <a:rPr lang="ru-RU" altLang="ru-RU" sz="1200" i="1">
                <a:latin typeface="Verdana" pitchFamily="34" charset="0"/>
                <a:cs typeface="Lucida Sans Unicode" pitchFamily="34" charset="0"/>
              </a:rPr>
              <a:t> </a:t>
            </a:r>
            <a:endParaRPr lang="en-GB" altLang="ru-RU" sz="1200" i="1"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6872" name="Text Box 19"/>
          <p:cNvSpPr txBox="1">
            <a:spLocks noChangeArrowheads="1"/>
          </p:cNvSpPr>
          <p:nvPr/>
        </p:nvSpPr>
        <p:spPr bwMode="auto">
          <a:xfrm>
            <a:off x="323850" y="5451475"/>
            <a:ext cx="2663825" cy="4000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FFFF"/>
              </a:buClr>
              <a:buSzPct val="100000"/>
              <a:buFont typeface="Chalkboard"/>
              <a:buNone/>
            </a:pPr>
            <a:endParaRPr lang="en-GB" altLang="ru-RU" sz="2000"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6873" name="Text Box 20"/>
          <p:cNvSpPr txBox="1">
            <a:spLocks noChangeArrowheads="1"/>
          </p:cNvSpPr>
          <p:nvPr/>
        </p:nvSpPr>
        <p:spPr bwMode="auto">
          <a:xfrm>
            <a:off x="6156325" y="5451475"/>
            <a:ext cx="2808288" cy="4000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FFFF"/>
              </a:buClr>
              <a:buSzPct val="100000"/>
              <a:buFont typeface="Chalkboard"/>
              <a:buNone/>
            </a:pPr>
            <a:endParaRPr lang="en-GB" altLang="ru-RU" sz="2000"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6874" name="Text Box 21"/>
          <p:cNvSpPr txBox="1">
            <a:spLocks noChangeArrowheads="1"/>
          </p:cNvSpPr>
          <p:nvPr/>
        </p:nvSpPr>
        <p:spPr bwMode="auto">
          <a:xfrm>
            <a:off x="3132138" y="5451475"/>
            <a:ext cx="2808287" cy="4000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FFFF"/>
              </a:buClr>
              <a:buSzPct val="100000"/>
              <a:buFont typeface="Chalkboard"/>
              <a:buNone/>
            </a:pPr>
            <a:endParaRPr lang="en-GB" altLang="ru-RU" sz="2000"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6875" name="Line 24"/>
          <p:cNvSpPr>
            <a:spLocks noChangeShapeType="1"/>
          </p:cNvSpPr>
          <p:nvPr/>
        </p:nvSpPr>
        <p:spPr bwMode="auto">
          <a:xfrm>
            <a:off x="6588125" y="2205038"/>
            <a:ext cx="0" cy="863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ru-RU"/>
          </a:p>
        </p:txBody>
      </p:sp>
      <p:sp>
        <p:nvSpPr>
          <p:cNvPr id="36876" name="Line 27"/>
          <p:cNvSpPr>
            <a:spLocks noChangeShapeType="1"/>
          </p:cNvSpPr>
          <p:nvPr/>
        </p:nvSpPr>
        <p:spPr bwMode="auto">
          <a:xfrm>
            <a:off x="1692275" y="3500438"/>
            <a:ext cx="0" cy="19446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ru-RU"/>
          </a:p>
        </p:txBody>
      </p:sp>
      <p:sp>
        <p:nvSpPr>
          <p:cNvPr id="36877" name="Line 28"/>
          <p:cNvSpPr>
            <a:spLocks noChangeShapeType="1"/>
          </p:cNvSpPr>
          <p:nvPr/>
        </p:nvSpPr>
        <p:spPr bwMode="auto">
          <a:xfrm>
            <a:off x="7524750" y="3500438"/>
            <a:ext cx="0" cy="19446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ru-RU"/>
          </a:p>
        </p:txBody>
      </p:sp>
      <p:sp>
        <p:nvSpPr>
          <p:cNvPr id="36878" name="Line 29"/>
          <p:cNvSpPr>
            <a:spLocks noChangeShapeType="1"/>
          </p:cNvSpPr>
          <p:nvPr/>
        </p:nvSpPr>
        <p:spPr bwMode="auto">
          <a:xfrm>
            <a:off x="4572000" y="4581525"/>
            <a:ext cx="0" cy="863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ru-RU"/>
          </a:p>
        </p:txBody>
      </p:sp>
      <p:sp>
        <p:nvSpPr>
          <p:cNvPr id="36879" name="Line 30"/>
          <p:cNvSpPr>
            <a:spLocks noChangeShapeType="1"/>
          </p:cNvSpPr>
          <p:nvPr/>
        </p:nvSpPr>
        <p:spPr bwMode="auto">
          <a:xfrm>
            <a:off x="2484438" y="3573463"/>
            <a:ext cx="935037" cy="5032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ru-RU"/>
          </a:p>
        </p:txBody>
      </p:sp>
      <p:sp>
        <p:nvSpPr>
          <p:cNvPr id="36880" name="Line 31"/>
          <p:cNvSpPr>
            <a:spLocks noChangeShapeType="1"/>
          </p:cNvSpPr>
          <p:nvPr/>
        </p:nvSpPr>
        <p:spPr bwMode="auto">
          <a:xfrm flipH="1">
            <a:off x="5651500" y="3573463"/>
            <a:ext cx="865188" cy="5032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ru-RU"/>
          </a:p>
        </p:txBody>
      </p:sp>
      <p:sp>
        <p:nvSpPr>
          <p:cNvPr id="36883" name="Rectangle 34"/>
          <p:cNvSpPr>
            <a:spLocks noChangeArrowheads="1"/>
          </p:cNvSpPr>
          <p:nvPr/>
        </p:nvSpPr>
        <p:spPr bwMode="auto">
          <a:xfrm>
            <a:off x="555625" y="3924300"/>
            <a:ext cx="1928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100000"/>
              <a:buFont typeface="Chalkboard"/>
              <a:buNone/>
            </a:pPr>
            <a:r>
              <a:rPr lang="ru-RU" altLang="ru-RU" sz="1600">
                <a:latin typeface="Verdana" pitchFamily="34" charset="0"/>
              </a:rPr>
              <a:t>2,6-4,0%  в год </a:t>
            </a:r>
          </a:p>
        </p:txBody>
      </p:sp>
      <p:sp>
        <p:nvSpPr>
          <p:cNvPr id="36884" name="Rectangle 35"/>
          <p:cNvSpPr>
            <a:spLocks noChangeArrowheads="1"/>
          </p:cNvSpPr>
          <p:nvPr/>
        </p:nvSpPr>
        <p:spPr bwMode="auto">
          <a:xfrm>
            <a:off x="4130739" y="4900406"/>
            <a:ext cx="939673" cy="338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100000"/>
              <a:buFont typeface="Chalkboard"/>
              <a:buNone/>
            </a:pPr>
            <a:r>
              <a:rPr lang="ru-RU" altLang="ru-RU" sz="1600" dirty="0" smtClean="0">
                <a:latin typeface="Verdana" pitchFamily="34" charset="0"/>
              </a:rPr>
              <a:t>100 % </a:t>
            </a:r>
            <a:endParaRPr lang="ru-RU" altLang="ru-RU" sz="1600" dirty="0">
              <a:latin typeface="Verdana" pitchFamily="34" charset="0"/>
            </a:endParaRPr>
          </a:p>
        </p:txBody>
      </p:sp>
      <p:sp>
        <p:nvSpPr>
          <p:cNvPr id="36885" name="Rectangle 0"/>
          <p:cNvSpPr>
            <a:spLocks noChangeArrowheads="1"/>
          </p:cNvSpPr>
          <p:nvPr/>
        </p:nvSpPr>
        <p:spPr bwMode="auto">
          <a:xfrm>
            <a:off x="3338513" y="2736850"/>
            <a:ext cx="26019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100000"/>
              <a:buFont typeface="Chalkboard"/>
              <a:buNone/>
            </a:pPr>
            <a:r>
              <a:rPr lang="ru-RU" altLang="ru-RU" sz="1600">
                <a:latin typeface="Verdana" pitchFamily="34" charset="0"/>
              </a:rPr>
              <a:t>Большинство больных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28813" y="1114425"/>
            <a:ext cx="5256212" cy="7921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Verdana" pitchFamily="34" charset="0"/>
              </a:rPr>
              <a:t>Цирроз печени в исходе ХГ</a:t>
            </a:r>
            <a:r>
              <a:rPr lang="en-GB" dirty="0">
                <a:solidFill>
                  <a:schemeClr val="tx1"/>
                </a:solidFill>
                <a:latin typeface="Verdana" pitchFamily="34" charset="0"/>
              </a:rPr>
              <a:t>C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2811463"/>
            <a:ext cx="2809875" cy="609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/>
                </a:solidFill>
                <a:latin typeface="Verdana" pitchFamily="34" charset="0"/>
              </a:rPr>
              <a:t>Декомпенсация ЦП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51563" y="2887663"/>
            <a:ext cx="2808287" cy="609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Verdana" pitchFamily="34" charset="0"/>
              </a:rPr>
              <a:t>ГЦК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96246" y="4077066"/>
            <a:ext cx="2808730" cy="60974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Verdana" pitchFamily="34" charset="0"/>
              </a:rPr>
              <a:t>Трансплантация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741" y="4794907"/>
            <a:ext cx="2808730" cy="6497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Verdana" pitchFamily="34" charset="0"/>
              </a:rPr>
              <a:t>Смерть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08331" y="5574149"/>
            <a:ext cx="2808730" cy="6497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  <a:latin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Verdana" pitchFamily="34" charset="0"/>
              </a:rPr>
              <a:t>Рецидив ХГС</a:t>
            </a:r>
            <a:endParaRPr lang="en-GB" dirty="0">
              <a:solidFill>
                <a:schemeClr val="bg1"/>
              </a:solidFill>
              <a:latin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84092" y="4916204"/>
            <a:ext cx="2808730" cy="6497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Verdana" pitchFamily="34" charset="0"/>
              </a:rPr>
              <a:t>Резекция опухоли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609725" y="1989138"/>
            <a:ext cx="1585913" cy="7477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940425" y="1989138"/>
            <a:ext cx="1547813" cy="822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816100" y="3503613"/>
            <a:ext cx="1311275" cy="608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6151563" y="3619500"/>
            <a:ext cx="1187450" cy="531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6876" idx="0"/>
          </p:cNvCxnSpPr>
          <p:nvPr/>
        </p:nvCxnSpPr>
        <p:spPr>
          <a:xfrm>
            <a:off x="1692275" y="3500438"/>
            <a:ext cx="17463" cy="11858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507288" y="3611563"/>
            <a:ext cx="17462" cy="1187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640263" y="4740275"/>
            <a:ext cx="0" cy="71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882" name="Rectangle 33"/>
          <p:cNvSpPr>
            <a:spLocks noChangeArrowheads="1"/>
          </p:cNvSpPr>
          <p:nvPr/>
        </p:nvSpPr>
        <p:spPr bwMode="auto">
          <a:xfrm>
            <a:off x="5514975" y="2133600"/>
            <a:ext cx="20018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100000"/>
              <a:buFont typeface="Chalkboard"/>
              <a:buNone/>
            </a:pPr>
            <a:r>
              <a:rPr lang="ru-RU" altLang="ru-RU" sz="1600" dirty="0">
                <a:latin typeface="Verdana" pitchFamily="34" charset="0"/>
              </a:rPr>
              <a:t>1,4-3,3%   в год </a:t>
            </a:r>
          </a:p>
        </p:txBody>
      </p:sp>
      <p:sp>
        <p:nvSpPr>
          <p:cNvPr id="36881" name="Rectangle 32"/>
          <p:cNvSpPr>
            <a:spLocks noChangeArrowheads="1"/>
          </p:cNvSpPr>
          <p:nvPr/>
        </p:nvSpPr>
        <p:spPr bwMode="auto">
          <a:xfrm>
            <a:off x="1350963" y="2100263"/>
            <a:ext cx="2000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buClr>
                <a:srgbClr val="FFFFFF"/>
              </a:buClr>
              <a:buSzPct val="100000"/>
              <a:buFont typeface="Chalkboard"/>
              <a:buNone/>
            </a:pPr>
            <a:r>
              <a:rPr lang="ru-RU" altLang="ru-RU" sz="1600" dirty="0">
                <a:latin typeface="Verdana" pitchFamily="34" charset="0"/>
              </a:rPr>
              <a:t>3,6-6,0%   в год </a:t>
            </a:r>
          </a:p>
        </p:txBody>
      </p:sp>
    </p:spTree>
    <p:extLst>
      <p:ext uri="{BB962C8B-B14F-4D97-AF65-F5344CB8AC3E}">
        <p14:creationId xmlns:p14="http://schemas.microsoft.com/office/powerpoint/2010/main" val="38470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27384"/>
            <a:ext cx="9150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Стадия заболевания на основании данных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морфологического исследования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7913056"/>
              </p:ext>
            </p:extLst>
          </p:nvPr>
        </p:nvGraphicFramePr>
        <p:xfrm>
          <a:off x="179512" y="1581086"/>
          <a:ext cx="664840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4162224" y="1813634"/>
            <a:ext cx="165656" cy="194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423268" y="2519764"/>
            <a:ext cx="456762" cy="230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84762" y="4005064"/>
            <a:ext cx="337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91647" y="4797152"/>
            <a:ext cx="916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873793" y="5409392"/>
            <a:ext cx="663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83908" y="5422728"/>
            <a:ext cx="488908" cy="370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79956" y="5820844"/>
            <a:ext cx="486491" cy="397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27880" y="1814627"/>
            <a:ext cx="21946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880030" y="2519764"/>
            <a:ext cx="642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72816" y="5793468"/>
            <a:ext cx="8641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51" idx="1"/>
          </p:cNvCxnSpPr>
          <p:nvPr/>
        </p:nvCxnSpPr>
        <p:spPr>
          <a:xfrm flipV="1">
            <a:off x="5258305" y="6202179"/>
            <a:ext cx="1278660" cy="16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22565" y="1639228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балл</a:t>
            </a:r>
            <a:r>
              <a:rPr lang="en-US" dirty="0" smtClean="0"/>
              <a:t>                 </a:t>
            </a:r>
            <a:r>
              <a:rPr lang="ru-RU" b="1" dirty="0" smtClean="0"/>
              <a:t>62,4</a:t>
            </a:r>
            <a:r>
              <a:rPr lang="en-US" b="1" dirty="0" smtClean="0"/>
              <a:t>%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508096" y="2378057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балла</a:t>
            </a:r>
            <a:r>
              <a:rPr lang="en-US" dirty="0" smtClean="0"/>
              <a:t>               </a:t>
            </a:r>
            <a:r>
              <a:rPr lang="en-US" b="1" dirty="0" smtClean="0"/>
              <a:t>1</a:t>
            </a:r>
            <a:r>
              <a:rPr lang="ru-RU" b="1" dirty="0" smtClean="0"/>
              <a:t>5</a:t>
            </a:r>
            <a:r>
              <a:rPr lang="en-US" b="1" dirty="0" smtClean="0"/>
              <a:t>,</a:t>
            </a:r>
            <a:r>
              <a:rPr lang="ru-RU" b="1" dirty="0" smtClean="0"/>
              <a:t>4</a:t>
            </a:r>
            <a:r>
              <a:rPr lang="en-US" b="1" dirty="0" smtClean="0"/>
              <a:t>%</a:t>
            </a:r>
            <a:endParaRPr lang="ru-RU" b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5739224" y="4005064"/>
            <a:ext cx="456762" cy="115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423268" y="5253336"/>
            <a:ext cx="435437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55385" y="3809026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балла</a:t>
            </a:r>
            <a:r>
              <a:rPr lang="en-US" dirty="0" smtClean="0"/>
              <a:t>               </a:t>
            </a:r>
            <a:r>
              <a:rPr lang="ru-RU" dirty="0" smtClean="0"/>
              <a:t> </a:t>
            </a:r>
            <a:r>
              <a:rPr lang="ru-RU" b="1" dirty="0" smtClean="0"/>
              <a:t>6</a:t>
            </a:r>
            <a:r>
              <a:rPr lang="en-US" b="1" dirty="0" smtClean="0"/>
              <a:t>,</a:t>
            </a:r>
            <a:r>
              <a:rPr lang="ru-RU" b="1" dirty="0" smtClean="0"/>
              <a:t>2</a:t>
            </a:r>
            <a:r>
              <a:rPr lang="en-US" b="1" dirty="0" smtClean="0"/>
              <a:t>%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551552" y="4612486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 балла</a:t>
            </a:r>
            <a:r>
              <a:rPr lang="en-US" dirty="0" smtClean="0"/>
              <a:t>               </a:t>
            </a:r>
            <a:r>
              <a:rPr lang="ru-RU" dirty="0" smtClean="0"/>
              <a:t> </a:t>
            </a:r>
            <a:r>
              <a:rPr lang="ru-RU" b="1" dirty="0" smtClean="0"/>
              <a:t>3</a:t>
            </a:r>
            <a:r>
              <a:rPr lang="en-US" b="1" dirty="0" smtClean="0"/>
              <a:t>,</a:t>
            </a:r>
            <a:r>
              <a:rPr lang="ru-RU" b="1" dirty="0" smtClean="0"/>
              <a:t>7</a:t>
            </a:r>
            <a:r>
              <a:rPr lang="en-US" b="1" dirty="0" smtClean="0"/>
              <a:t>%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561014" y="5151591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 баллов</a:t>
            </a:r>
            <a:r>
              <a:rPr lang="en-US" dirty="0" smtClean="0"/>
              <a:t>            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68946" y="5520923"/>
            <a:ext cx="225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 баллов</a:t>
            </a:r>
            <a:r>
              <a:rPr lang="en-US" dirty="0" smtClean="0"/>
              <a:t>            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FF0000"/>
                </a:solidFill>
              </a:rPr>
              <a:t>9</a:t>
            </a:r>
            <a:r>
              <a:rPr lang="en-US" b="1" dirty="0" smtClean="0">
                <a:solidFill>
                  <a:srgbClr val="FF0000"/>
                </a:solidFill>
              </a:rPr>
              <a:t>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36965" y="5879013"/>
            <a:ext cx="2352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 данных</a:t>
            </a:r>
          </a:p>
          <a:p>
            <a:r>
              <a:rPr lang="ru-RU" dirty="0"/>
              <a:t>м</a:t>
            </a:r>
            <a:r>
              <a:rPr lang="ru-RU" dirty="0" smtClean="0"/>
              <a:t>орфологии</a:t>
            </a:r>
            <a:r>
              <a:rPr lang="en-US" dirty="0" smtClean="0"/>
              <a:t>  </a:t>
            </a:r>
            <a:r>
              <a:rPr lang="ru-RU" dirty="0" smtClean="0"/>
              <a:t>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9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96790" y="1124744"/>
            <a:ext cx="1754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ИФ по </a:t>
            </a:r>
            <a:r>
              <a:rPr lang="en-US" sz="2000" b="1" dirty="0" err="1" smtClean="0"/>
              <a:t>Ishak</a:t>
            </a:r>
            <a:endParaRPr lang="ru-RU" sz="2000" b="1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900956" y="1124744"/>
            <a:ext cx="49186" cy="5368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7995030" y="5086909"/>
            <a:ext cx="1019216" cy="158420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51162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/>
              <a:t>По данным  Регистра больных </a:t>
            </a:r>
            <a:r>
              <a:rPr lang="ru-RU" sz="1400" i="1" dirty="0"/>
              <a:t>заболеваниями печени в Московской области</a:t>
            </a:r>
            <a:br>
              <a:rPr lang="ru-RU" sz="1400" i="1" dirty="0"/>
            </a:b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5140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257" y="37066"/>
            <a:ext cx="728314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Candara" pitchFamily="34" charset="0"/>
                <a:cs typeface="Candara" pitchFamily="34" charset="0"/>
              </a:rPr>
              <a:t>ГЕНОТИПИЧЕСКАЯ СТРУКТУРА </a:t>
            </a:r>
            <a:r>
              <a:rPr lang="ru-RU" alt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Candara" pitchFamily="34" charset="0"/>
                <a:cs typeface="Candara" pitchFamily="34" charset="0"/>
              </a:rPr>
              <a:t>ХГС</a:t>
            </a:r>
          </a:p>
          <a:p>
            <a:pPr algn="ctr" eaLnBrk="1" hangingPunct="1"/>
            <a:r>
              <a:rPr lang="ru-RU" alt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Candara" pitchFamily="34" charset="0"/>
                <a:cs typeface="Candara" pitchFamily="34" charset="0"/>
              </a:rPr>
              <a:t> в Московской области </a:t>
            </a:r>
            <a:endParaRPr lang="ru-RU" alt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Candara" pitchFamily="34" charset="0"/>
              <a:cs typeface="Candara" pitchFamily="34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226247"/>
              </p:ext>
            </p:extLst>
          </p:nvPr>
        </p:nvGraphicFramePr>
        <p:xfrm>
          <a:off x="1187450" y="981075"/>
          <a:ext cx="6769100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50825" y="5157192"/>
            <a:ext cx="7198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Средний возраст        </a:t>
            </a:r>
            <a:r>
              <a:rPr lang="ru-RU" altLang="ru-RU" sz="2000" b="1" dirty="0" smtClean="0"/>
              <a:t>38,7                     40,8                        32,8</a:t>
            </a:r>
            <a:endParaRPr lang="ru-RU" altLang="ru-RU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04025" y="5557242"/>
            <a:ext cx="0" cy="323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956425" y="5547717"/>
            <a:ext cx="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59338" y="5889030"/>
            <a:ext cx="1944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43213" y="6047780"/>
            <a:ext cx="4113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59338" y="5565180"/>
            <a:ext cx="0" cy="323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43213" y="5569942"/>
            <a:ext cx="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Box 18"/>
          <p:cNvSpPr txBox="1">
            <a:spLocks noChangeArrowheads="1"/>
          </p:cNvSpPr>
          <p:nvPr/>
        </p:nvSpPr>
        <p:spPr bwMode="auto">
          <a:xfrm>
            <a:off x="4356143" y="6061883"/>
            <a:ext cx="1190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р</a:t>
            </a:r>
            <a:r>
              <a:rPr lang="en-US" altLang="ru-RU" dirty="0"/>
              <a:t> &lt; 0,0001</a:t>
            </a:r>
            <a:endParaRPr lang="ru-RU" alt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230305" y="6505599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/>
              <a:t>По данным  Регистра больных </a:t>
            </a:r>
            <a:r>
              <a:rPr lang="ru-RU" sz="1400" i="1" dirty="0"/>
              <a:t>заболеваниями печени в Московской </a:t>
            </a:r>
            <a:r>
              <a:rPr lang="ru-RU" sz="1400" i="1" dirty="0" smtClean="0"/>
              <a:t>области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7543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Независимые факторы прогрессирования фиброза при ХГС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771800" y="1484784"/>
            <a:ext cx="0" cy="4608512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91680" y="6093296"/>
            <a:ext cx="6552728" cy="0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76056" y="4221088"/>
            <a:ext cx="18722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11" idx="3"/>
          </p:cNvCxnSpPr>
          <p:nvPr/>
        </p:nvCxnSpPr>
        <p:spPr>
          <a:xfrm>
            <a:off x="4427984" y="3140968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27784" y="609329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0                           1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3968" y="1484784"/>
            <a:ext cx="0" cy="4608512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омб 9"/>
          <p:cNvSpPr/>
          <p:nvPr/>
        </p:nvSpPr>
        <p:spPr>
          <a:xfrm>
            <a:off x="5004048" y="2132856"/>
            <a:ext cx="360040" cy="144016"/>
          </a:xfrm>
          <a:prstGeom prst="diamond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4283968" y="3068960"/>
            <a:ext cx="360040" cy="144016"/>
          </a:xfrm>
          <a:prstGeom prst="diamond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омб 17"/>
          <p:cNvSpPr/>
          <p:nvPr/>
        </p:nvSpPr>
        <p:spPr>
          <a:xfrm>
            <a:off x="5796136" y="4149080"/>
            <a:ext cx="360040" cy="144016"/>
          </a:xfrm>
          <a:prstGeom prst="diamond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508168" y="5373216"/>
            <a:ext cx="360040" cy="144016"/>
          </a:xfrm>
          <a:prstGeom prst="diamond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572000" y="2204864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88088" y="5445224"/>
            <a:ext cx="21602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71600" y="1916832"/>
            <a:ext cx="182780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Мужской пол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Давность</a:t>
            </a:r>
          </a:p>
          <a:p>
            <a:pPr algn="r"/>
            <a:r>
              <a:rPr lang="ru-RU" dirty="0" smtClean="0"/>
              <a:t> инфицирования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Гистологическая</a:t>
            </a:r>
          </a:p>
          <a:p>
            <a:pPr algn="r"/>
            <a:r>
              <a:rPr lang="ru-RU" dirty="0" smtClean="0"/>
              <a:t> активность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b="1" dirty="0" smtClean="0">
                <a:solidFill>
                  <a:srgbClr val="FF0000"/>
                </a:solidFill>
              </a:rPr>
              <a:t>Генотип 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28184" y="1988840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1,6 (1,21-2,12)    </a:t>
            </a:r>
            <a:r>
              <a:rPr lang="ru-RU" dirty="0" err="1" smtClean="0"/>
              <a:t>р</a:t>
            </a:r>
            <a:r>
              <a:rPr lang="ru-RU" dirty="0" smtClean="0"/>
              <a:t>&lt;0,001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228184" y="299695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1,08 (1,06-1,09)  </a:t>
            </a:r>
            <a:r>
              <a:rPr lang="ru-RU" dirty="0" err="1" smtClean="0"/>
              <a:t>р</a:t>
            </a:r>
            <a:r>
              <a:rPr lang="ru-RU" dirty="0" smtClean="0"/>
              <a:t>&lt;0,001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300192" y="429309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2,03 (1,54-2,68)  </a:t>
            </a:r>
            <a:r>
              <a:rPr lang="ru-RU" dirty="0" err="1" smtClean="0"/>
              <a:t>р</a:t>
            </a:r>
            <a:r>
              <a:rPr lang="ru-RU" dirty="0" smtClean="0"/>
              <a:t>&lt;0,001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300192" y="55172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1,89 (1,37-2,61)  </a:t>
            </a:r>
            <a:r>
              <a:rPr lang="ru-RU" dirty="0" err="1" smtClean="0"/>
              <a:t>р</a:t>
            </a:r>
            <a:r>
              <a:rPr lang="ru-RU" dirty="0" smtClean="0"/>
              <a:t>&lt;0,001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i="1" dirty="0" err="1" smtClean="0"/>
              <a:t>Bochud</a:t>
            </a:r>
            <a:r>
              <a:rPr lang="en-US" sz="1400" i="1" dirty="0" smtClean="0"/>
              <a:t> PY, </a:t>
            </a:r>
            <a:r>
              <a:rPr lang="en-US" sz="1400" i="1" dirty="0" err="1" smtClean="0"/>
              <a:t>Cai</a:t>
            </a:r>
            <a:r>
              <a:rPr lang="en-US" sz="1400" i="1" dirty="0" smtClean="0"/>
              <a:t> T, </a:t>
            </a:r>
            <a:r>
              <a:rPr lang="en-US" sz="1400" i="1" dirty="0" err="1" smtClean="0"/>
              <a:t>Overbeck</a:t>
            </a:r>
            <a:r>
              <a:rPr lang="en-US" sz="1400" i="1" dirty="0" smtClean="0"/>
              <a:t> K, et al. Swiss Hepatitis C Cohort Study Group. Genotype 3 is associated with accelerated fibrosis progression in chronic hepatitis C. J </a:t>
            </a:r>
            <a:r>
              <a:rPr lang="en-US" sz="1400" i="1" dirty="0" err="1" smtClean="0"/>
              <a:t>Hepatol</a:t>
            </a:r>
            <a:r>
              <a:rPr lang="en-US" sz="1400" i="1" dirty="0" smtClean="0"/>
              <a:t>. 2009 Oct;51(4):655-66.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96187" cy="9087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Финансирование медицинского обеспечения при </a:t>
            </a:r>
            <a:r>
              <a:rPr lang="ru-RU" b="1" dirty="0" smtClean="0">
                <a:solidFill>
                  <a:srgbClr val="FF0000"/>
                </a:solidFill>
              </a:rPr>
              <a:t>ХГС (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848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Целевая программа, утвержденная постановлением Правительства Российской Федерации от 10 мая 2007 г. №280 «ПРЕДУПРЕЖДЕНИЕ  И  БОРЬБА  С  СОЦИАЛЬНО  ЗНАЧИМЫМИ ЗАБОЛЕВАНИЯМИ 2007-2012» </a:t>
            </a:r>
          </a:p>
          <a:p>
            <a:pPr lvl="1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ПОДПРОГРАММА "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ВИРУСНЫЕ  ГЕПАТИТЫ 2012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   </a:t>
            </a: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302,7 млн. руб.</a:t>
            </a:r>
          </a:p>
          <a:p>
            <a:pPr marL="457200" lvl="1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* «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оценочным данным экспертов при формировании федерального бюджета только на лечение вирусных гепатитов В и С необходимо выделять порядка </a:t>
            </a:r>
            <a:r>
              <a:rPr lang="ru-RU" sz="1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80 млрд. рублей в год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.»*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Региональные программы (в рамках постановления Правительства № 280 от 10 мая 2007 г.) – выделение 5 -100 млн. руб. в год (в субъекте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едерации)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Льготное лекарственное обеспечение (40 млрд. руб. на 2013 год)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Средства территориального фонда ОМС  субъекта РФ - ?  (в среднем 30 млрд. руб.)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Собственные средства пациентов</a:t>
            </a:r>
          </a:p>
          <a:p>
            <a:pPr lvl="1"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Учитывая текущий уровень благосостояния пациентов, позволить себе лечение хронического гепатита С может всего 1,5%»*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9253" y="6631468"/>
            <a:ext cx="63367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50" i="1" dirty="0" smtClean="0"/>
              <a:t>*Экспертный совет по здравоохранению </a:t>
            </a:r>
            <a:r>
              <a:rPr lang="en-US" sz="1050" i="1" dirty="0" smtClean="0"/>
              <a:t> </a:t>
            </a:r>
            <a:r>
              <a:rPr lang="ru-RU" sz="1050" i="1" dirty="0" smtClean="0"/>
              <a:t>при Комитете Совета Федераций по социальной политике</a:t>
            </a:r>
            <a:endParaRPr lang="ru-RU" sz="1050" i="1" dirty="0"/>
          </a:p>
        </p:txBody>
      </p:sp>
    </p:spTree>
    <p:extLst>
      <p:ext uri="{BB962C8B-B14F-4D97-AF65-F5344CB8AC3E}">
        <p14:creationId xmlns:p14="http://schemas.microsoft.com/office/powerpoint/2010/main" val="4753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4186</TotalTime>
  <Words>1178</Words>
  <Application>Microsoft Office PowerPoint</Application>
  <PresentationFormat>Экран (4:3)</PresentationFormat>
  <Paragraphs>240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Оказание медицинской помощи пациентам с хроническим гепатитом С </vt:lpstr>
      <vt:lpstr>Презентация PowerPoint</vt:lpstr>
      <vt:lpstr>Эпидемиология HCV – инфекции: реалии и прогнозы</vt:lpstr>
      <vt:lpstr>Презентация PowerPoint</vt:lpstr>
      <vt:lpstr>Презентация PowerPoint</vt:lpstr>
      <vt:lpstr>Презентация PowerPoint</vt:lpstr>
      <vt:lpstr>Презентация PowerPoint</vt:lpstr>
      <vt:lpstr>Независимые факторы прогрессирования фиброза при ХГС</vt:lpstr>
      <vt:lpstr>Финансирование медицинского обеспечения при ХГС (I)</vt:lpstr>
      <vt:lpstr>Финансирование медицинского обеспечения при ХГС (II)</vt:lpstr>
      <vt:lpstr>Бюджет ОМС – основной источник финансирования обследования и лечения пациентов с ХГС</vt:lpstr>
      <vt:lpstr>Презентация PowerPoint</vt:lpstr>
      <vt:lpstr>Презентация PowerPoint</vt:lpstr>
      <vt:lpstr>Презентация PowerPoint</vt:lpstr>
      <vt:lpstr>Маршрутизация ПВТ  в Московской области</vt:lpstr>
      <vt:lpstr>Маршрутизация ПВТ в  Московской области</vt:lpstr>
      <vt:lpstr>Организация медицинского обеспечения пациентов с ХГС. Что делать?</vt:lpstr>
    </vt:vector>
  </TitlesOfParts>
  <Company>Pharmstandart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дифференцированному назначению противовирусных препаратов больным с хроническим гепатитом С в условиях ограниченного экономического ресурса с учетом аналитических данных по проблеме хронического гепатита С в России.</dc:title>
  <dc:creator>HP</dc:creator>
  <cp:lastModifiedBy>Bogomolov Pavel</cp:lastModifiedBy>
  <cp:revision>59</cp:revision>
  <dcterms:created xsi:type="dcterms:W3CDTF">2012-12-12T10:19:09Z</dcterms:created>
  <dcterms:modified xsi:type="dcterms:W3CDTF">2014-01-20T15:48:15Z</dcterms:modified>
</cp:coreProperties>
</file>