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9"/>
  </p:notesMasterIdLst>
  <p:sldIdLst>
    <p:sldId id="307" r:id="rId2"/>
    <p:sldId id="371" r:id="rId3"/>
    <p:sldId id="376" r:id="rId4"/>
    <p:sldId id="373" r:id="rId5"/>
    <p:sldId id="374" r:id="rId6"/>
    <p:sldId id="375" r:id="rId7"/>
    <p:sldId id="377" r:id="rId8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48A"/>
    <a:srgbClr val="EC48E0"/>
    <a:srgbClr val="66A21E"/>
    <a:srgbClr val="009900"/>
    <a:srgbClr val="E8E87C"/>
    <a:srgbClr val="232E7F"/>
    <a:srgbClr val="605573"/>
    <a:srgbClr val="66FF33"/>
    <a:srgbClr val="529C6E"/>
    <a:srgbClr val="5B5B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194" autoAdjust="0"/>
  </p:normalViewPr>
  <p:slideViewPr>
    <p:cSldViewPr snapToGrid="0">
      <p:cViewPr varScale="1">
        <p:scale>
          <a:sx n="106" d="100"/>
          <a:sy n="10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431" cy="49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6" tIns="48007" rIns="96016" bIns="4800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988" y="0"/>
            <a:ext cx="2971431" cy="49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6" tIns="48007" rIns="96016" bIns="4800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958" y="4724640"/>
            <a:ext cx="5486084" cy="447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6" tIns="48007" rIns="96016" bIns="48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706"/>
            <a:ext cx="2971431" cy="49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6" tIns="48007" rIns="96016" bIns="4800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988" y="9447706"/>
            <a:ext cx="2971431" cy="49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6" tIns="48007" rIns="96016" bIns="4800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DCFDD0E-2BDF-4524-82C9-594C87989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705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0F1A8-B2B3-4AD9-B1FD-3F8E2CDBF97C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6569" y="9449281"/>
            <a:ext cx="2971431" cy="4979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6016" tIns="48007" rIns="96016" bIns="48007" anchor="b"/>
          <a:lstStyle/>
          <a:p>
            <a:pPr algn="r" eaLnBrk="0" hangingPunct="0"/>
            <a:fld id="{148CA9FC-3150-4EBE-B064-676F293BD6ED}" type="slidenum">
              <a:rPr lang="ru-RU" sz="1300">
                <a:ea typeface="MS PGothic" pitchFamily="34" charset="-128"/>
                <a:cs typeface="Arial" charset="0"/>
              </a:rPr>
              <a:pPr algn="r" eaLnBrk="0" hangingPunct="0"/>
              <a:t>1</a:t>
            </a:fld>
            <a:endParaRPr lang="ru-RU" sz="1300" dirty="0">
              <a:ea typeface="MS PGothic" pitchFamily="34" charset="-128"/>
              <a:cs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724640"/>
            <a:ext cx="5027724" cy="447722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F4C073-1267-48FC-9FB9-149DA440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5CB7-1BB9-4E6E-A7F0-4CE147067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B982-C9C1-401E-AAA3-2F64C11DE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E7F4-A56F-41FC-9286-BBBCA8175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1F38E-8C43-453A-96DE-A7B657877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72448C-754F-45C6-824B-7D5B5F933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D4FC31-A522-456A-8B53-E290D8D9A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42A7D6-4520-4080-8A58-324F81282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54D7-19D1-489F-81B6-668D6ACD5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33129D-3156-4B77-9903-32C294FFC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8B3D-DA14-4735-AEA1-A31D9C9AF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C7701AD-BADC-43D6-A48B-F9A18C4DC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1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A30FFE42-88D8-4988-A577-F14F93114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1" r:id="rId2"/>
    <p:sldLayoutId id="2147483719" r:id="rId3"/>
    <p:sldLayoutId id="2147483720" r:id="rId4"/>
    <p:sldLayoutId id="2147483721" r:id="rId5"/>
    <p:sldLayoutId id="2147483712" r:id="rId6"/>
    <p:sldLayoutId id="2147483722" r:id="rId7"/>
    <p:sldLayoutId id="2147483713" r:id="rId8"/>
    <p:sldLayoutId id="2147483723" r:id="rId9"/>
    <p:sldLayoutId id="2147483714" r:id="rId10"/>
    <p:sldLayoutId id="2147483724" r:id="rId11"/>
    <p:sldLayoutId id="214748371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1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 txBox="1">
            <a:spLocks noGrp="1" noChangeArrowheads="1"/>
          </p:cNvSpPr>
          <p:nvPr/>
        </p:nvSpPr>
        <p:spPr bwMode="auto">
          <a:xfrm>
            <a:off x="2700338" y="6165850"/>
            <a:ext cx="37639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ru-RU" sz="1600" b="1" dirty="0" smtClean="0">
                <a:ea typeface="MS PGothic" pitchFamily="34" charset="-128"/>
                <a:cs typeface="Arial" charset="0"/>
              </a:rPr>
              <a:t>2014 </a:t>
            </a:r>
            <a:r>
              <a:rPr lang="ru-RU" sz="1600" b="1" dirty="0">
                <a:ea typeface="MS PGothic" pitchFamily="34" charset="-128"/>
                <a:cs typeface="Arial" charset="0"/>
              </a:rPr>
              <a:t>год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8563" y="1503179"/>
            <a:ext cx="7808261" cy="2719197"/>
          </a:xfrm>
        </p:spPr>
        <p:txBody>
          <a:bodyPr lIns="92075" tIns="46038" rIns="92075" bIns="46038" anchor="ctr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n-US" sz="2400" b="1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en-US" sz="2400" b="1" i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n-US" sz="2400" b="1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Narrow" pitchFamily="34" charset="0"/>
              </a:rPr>
              <a:t>Финансовое  обеспечение противовирусной терапии больных, страдающих хроническими вирусными гепатитами, в рамках Московской областной программы ОМС на 2014 год</a:t>
            </a:r>
            <a:r>
              <a:rPr lang="ru-RU" sz="2400" b="1" i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ru-RU" sz="2400" i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33841" y="0"/>
            <a:ext cx="71965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Территориальный фонд </a:t>
            </a:r>
          </a:p>
          <a:p>
            <a:pPr algn="ctr" eaLnBrk="0" hangingPunct="0">
              <a:spcBef>
                <a:spcPts val="100"/>
              </a:spcBef>
              <a:defRPr/>
            </a:pPr>
            <a:r>
              <a:rPr lang="ru-RU" sz="2400" b="1" dirty="0">
                <a:solidFill>
                  <a:srgbClr val="00006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обязательного медицинского  страхования Московской области</a:t>
            </a:r>
          </a:p>
        </p:txBody>
      </p:sp>
      <p:pic>
        <p:nvPicPr>
          <p:cNvPr id="22533" name="Picture 8" descr="C:\Documents and Settings\zorina\Мои документы\Мои рисунки\logo_ТФОМС М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5053" y="180452"/>
            <a:ext cx="1087641" cy="92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539750" y="4240306"/>
            <a:ext cx="820896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3264"/>
                </a:solidFill>
                <a:latin typeface="Arial Narrow" pitchFamily="34" charset="0"/>
                <a:cs typeface="Arial" charset="0"/>
              </a:rPr>
              <a:t>Слиденко</a:t>
            </a:r>
            <a:endParaRPr lang="ru-RU" sz="2000" b="1" dirty="0" smtClean="0">
              <a:solidFill>
                <a:srgbClr val="003264"/>
              </a:solidFill>
              <a:latin typeface="Arial Narrow" pitchFamily="34" charset="0"/>
              <a:cs typeface="Arial" charset="0"/>
            </a:endParaRPr>
          </a:p>
          <a:p>
            <a:r>
              <a:rPr lang="ru-RU" sz="2000" b="1" dirty="0" smtClean="0">
                <a:solidFill>
                  <a:srgbClr val="003264"/>
                </a:solidFill>
                <a:latin typeface="Arial Narrow" pitchFamily="34" charset="0"/>
                <a:cs typeface="Arial" charset="0"/>
              </a:rPr>
              <a:t>Юлия Витальевна</a:t>
            </a:r>
            <a:r>
              <a:rPr lang="ru-RU" sz="2800" b="1" dirty="0">
                <a:solidFill>
                  <a:srgbClr val="003264"/>
                </a:solidFill>
                <a:latin typeface="Arial Narrow" pitchFamily="34" charset="0"/>
                <a:cs typeface="Arial" charset="0"/>
              </a:rPr>
              <a:t/>
            </a:r>
            <a:br>
              <a:rPr lang="ru-RU" sz="2800" b="1" dirty="0">
                <a:solidFill>
                  <a:srgbClr val="003264"/>
                </a:solidFill>
                <a:latin typeface="Arial Narrow" pitchFamily="34" charset="0"/>
                <a:cs typeface="Arial" charset="0"/>
              </a:rPr>
            </a:br>
            <a:r>
              <a:rPr lang="ru-RU" sz="1400" b="1" i="1" dirty="0">
                <a:solidFill>
                  <a:srgbClr val="004992"/>
                </a:solidFill>
                <a:latin typeface="Arial Narrow" pitchFamily="34" charset="0"/>
              </a:rPr>
              <a:t/>
            </a:r>
            <a:br>
              <a:rPr lang="ru-RU" sz="1400" b="1" i="1" dirty="0">
                <a:solidFill>
                  <a:srgbClr val="004992"/>
                </a:solidFill>
                <a:latin typeface="Arial Narrow" pitchFamily="34" charset="0"/>
              </a:rPr>
            </a:br>
            <a:r>
              <a:rPr lang="ru-RU" sz="2400" b="1" dirty="0">
                <a:solidFill>
                  <a:srgbClr val="003264"/>
                </a:solidFill>
                <a:latin typeface="Arial Narrow" pitchFamily="34" charset="0"/>
                <a:cs typeface="Arial" charset="0"/>
              </a:rPr>
              <a:t/>
            </a:r>
            <a:br>
              <a:rPr lang="ru-RU" sz="2400" b="1" dirty="0">
                <a:solidFill>
                  <a:srgbClr val="003264"/>
                </a:solidFill>
                <a:latin typeface="Arial Narrow" pitchFamily="34" charset="0"/>
                <a:cs typeface="Arial" charset="0"/>
              </a:rPr>
            </a:br>
            <a:r>
              <a:rPr lang="ru-RU" sz="1600" i="1" dirty="0" smtClean="0">
                <a:solidFill>
                  <a:srgbClr val="003264"/>
                </a:solidFill>
                <a:latin typeface="Arial Narrow" pitchFamily="34" charset="0"/>
                <a:cs typeface="Arial" charset="0"/>
              </a:rPr>
              <a:t>Заместитель </a:t>
            </a:r>
            <a:r>
              <a:rPr lang="ru-RU" sz="1600" i="1" dirty="0" smtClean="0">
                <a:solidFill>
                  <a:srgbClr val="003264"/>
                </a:solidFill>
                <a:latin typeface="Arial Narrow" pitchFamily="34" charset="0"/>
                <a:cs typeface="Arial" charset="0"/>
              </a:rPr>
              <a:t>директора Территориального фонда обязательного медицинского страхования Московской области</a:t>
            </a:r>
            <a:endParaRPr lang="ru-RU" sz="1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1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Нормативная  база в системе 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ОМС </a:t>
            </a:r>
            <a:b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</a:b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Московской области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8259" y="1501254"/>
            <a:ext cx="8659906" cy="5186148"/>
          </a:xfrm>
        </p:spPr>
        <p:txBody>
          <a:bodyPr/>
          <a:lstStyle/>
          <a:p>
            <a:pPr algn="just"/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Государственная программа Московской области «Здравоохранение Подмосковья» на 2014-2020 годы, утвержденная постановлением Правительства Московской области от 23.08.2013 №663/38;</a:t>
            </a:r>
          </a:p>
          <a:p>
            <a:pPr algn="just"/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Московская областная программа обязательного медицинского страхования, утвержденная в составе Московской областной программе государственных гарантий бесплатного оказания гражданам медицинской помощи на 2014 год и плановый период 2015 и 2016 годов постановлением правительства Московской области от 25.10.2013 №876/43;</a:t>
            </a:r>
          </a:p>
          <a:p>
            <a:pPr algn="just"/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Приказ Министерства здравоохранения Московской области от 27.11.2013 №1474 «Об организации медицинской помощи взрослым больным, страдающим хроническими вирусными гепатитами в Московской области»;</a:t>
            </a:r>
          </a:p>
          <a:p>
            <a:pPr algn="just"/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Приказы Министерства здравоохранения Московской области от 31.05.2013 №641 и от 26.12.2013 №1630 об установлении схем ведения пациентов;</a:t>
            </a:r>
          </a:p>
          <a:p>
            <a:pPr algn="just"/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Генеральное тарифное соглашение по реализации Московской областной программы ОМС от 25.12.2013;</a:t>
            </a:r>
          </a:p>
          <a:p>
            <a:pPr algn="just"/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Положение о порядке оплаты медицинской помощи, оказываемой по московской областной программе ОМС, утвержденное приказом ТФОМС МО от 31.12.2013 №268.</a:t>
            </a:r>
            <a:endParaRPr lang="ru-RU" sz="17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ru-RU" sz="1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9D1F38E-8C43-453A-96DE-A7B65787739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7103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29" y="1"/>
            <a:ext cx="8839200" cy="121920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 Narrow" pitchFamily="34" charset="0"/>
              </a:rPr>
              <a:t>Объемы медицинской помощи больным, страдающим хроническими вирусными гепатитами, в рамках Московской областной программы ОМС на 2014 год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4754D7-19D1-489F-81B6-668D6ACD58A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87505" y="1927411"/>
            <a:ext cx="77096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Число пациентов:</a:t>
            </a:r>
          </a:p>
          <a:p>
            <a:pPr algn="ctr"/>
            <a:r>
              <a:rPr lang="ru-RU" sz="3200" dirty="0" smtClean="0"/>
              <a:t>1255 с </a:t>
            </a:r>
            <a:r>
              <a:rPr lang="ru-RU" sz="3200" dirty="0" smtClean="0"/>
              <a:t>гепатитом С (генотип 2, 3 без цирроза печени</a:t>
            </a:r>
            <a:r>
              <a:rPr lang="ru-RU" sz="3200" dirty="0" smtClean="0"/>
              <a:t>); </a:t>
            </a:r>
          </a:p>
          <a:p>
            <a:pPr algn="ctr"/>
            <a:r>
              <a:rPr lang="ru-RU" sz="3200" dirty="0" smtClean="0"/>
              <a:t>300 </a:t>
            </a:r>
            <a:r>
              <a:rPr lang="ru-RU" sz="3200" dirty="0" smtClean="0"/>
              <a:t>пациентов с гепатитом С (генотип 1,4 без цирроза печени</a:t>
            </a:r>
            <a:r>
              <a:rPr lang="ru-RU" sz="3200" dirty="0" smtClean="0"/>
              <a:t>);</a:t>
            </a:r>
          </a:p>
          <a:p>
            <a:pPr algn="ctr"/>
            <a:r>
              <a:rPr lang="ru-RU" sz="3200" b="1" dirty="0" smtClean="0"/>
              <a:t>Общее число пациентов 1555</a:t>
            </a:r>
            <a:r>
              <a:rPr lang="ru-RU" sz="3200" dirty="0" smtClean="0"/>
              <a:t>. </a:t>
            </a:r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471" y="0"/>
            <a:ext cx="7611035" cy="127298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 Narrow" pitchFamily="34" charset="0"/>
              </a:rPr>
              <a:t>Финансовое обеспечение </a:t>
            </a:r>
            <a:r>
              <a:rPr lang="ru-RU" sz="2800" b="1" dirty="0" smtClean="0">
                <a:latin typeface="Arial Narrow" pitchFamily="34" charset="0"/>
              </a:rPr>
              <a:t>противовирусной терапии в рамках Московской областной программы </a:t>
            </a:r>
            <a:r>
              <a:rPr lang="ru-RU" sz="2800" b="1" dirty="0" smtClean="0">
                <a:latin typeface="Arial Narrow" pitchFamily="34" charset="0"/>
              </a:rPr>
              <a:t>ОМС на 2014 год 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4754D7-19D1-489F-81B6-668D6ACD58A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6845" y="1810870"/>
            <a:ext cx="77096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309,9 млн. руб</a:t>
            </a:r>
            <a:r>
              <a:rPr lang="ru-RU" sz="3200" dirty="0" smtClean="0"/>
              <a:t>., </a:t>
            </a:r>
          </a:p>
          <a:p>
            <a:pPr algn="ctr"/>
            <a:r>
              <a:rPr lang="ru-RU" sz="2800" i="1" dirty="0" smtClean="0"/>
              <a:t>в том числе:</a:t>
            </a:r>
          </a:p>
          <a:p>
            <a:pPr algn="ctr"/>
            <a:endParaRPr lang="ru-RU" sz="2800" i="1" dirty="0" smtClean="0"/>
          </a:p>
          <a:p>
            <a:pPr algn="ctr"/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3629" y="3576029"/>
            <a:ext cx="515391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/>
              <a:t>Г</a:t>
            </a:r>
            <a:r>
              <a:rPr lang="ru-RU" sz="3200" dirty="0" smtClean="0"/>
              <a:t>епатит </a:t>
            </a:r>
            <a:r>
              <a:rPr lang="ru-RU" sz="3200" dirty="0" smtClean="0"/>
              <a:t>С (генотип 2, </a:t>
            </a:r>
            <a:r>
              <a:rPr lang="ru-RU" sz="3200" dirty="0" smtClean="0"/>
              <a:t>3) </a:t>
            </a:r>
            <a:r>
              <a:rPr lang="ru-RU" sz="3200" dirty="0" smtClean="0"/>
              <a:t>– </a:t>
            </a:r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90,9 млн. руб. </a:t>
            </a:r>
            <a:r>
              <a:rPr lang="ru-RU" sz="3200" i="1" dirty="0" smtClean="0"/>
              <a:t>(29%);</a:t>
            </a:r>
          </a:p>
          <a:p>
            <a:pPr algn="ctr"/>
            <a:r>
              <a:rPr lang="ru-RU" sz="3200" dirty="0" smtClean="0"/>
              <a:t>Гепатит С (генотип 1, 4) –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219,0 млн. руб. </a:t>
            </a:r>
            <a:r>
              <a:rPr lang="ru-RU" sz="3200" i="1" dirty="0" smtClean="0"/>
              <a:t>(71%).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318" y="125506"/>
            <a:ext cx="8113058" cy="116541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 Narrow" pitchFamily="34" charset="0"/>
              </a:rPr>
              <a:t>Тарифы на схемы ведения пациентов, страдающих хроническими гепатитами на 2014 год 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4754D7-19D1-489F-81B6-668D6ACD58A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6845" y="1810871"/>
            <a:ext cx="797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Утверждены Комиссией по разработке Московской областной программы ОМС от 25.12.2013 (протокол №22)</a:t>
            </a:r>
            <a:endParaRPr lang="ru-RU" sz="2000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1194" y="2625776"/>
            <a:ext cx="81083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в амбулаторных условиях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(обследование пациентов)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на базе Московский областной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гепатологический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центр консультативно-диагностического отделения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ГБУЗ МО «МОНИКИ им. М.Ф.Владимирского»: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1598" y="3657599"/>
          <a:ext cx="7987273" cy="1138519"/>
        </p:xfrm>
        <a:graphic>
          <a:graphicData uri="http://schemas.openxmlformats.org/presentationml/2006/ole">
            <p:oleObj spid="_x0000_s1026" name="Лист" r:id="rId3" imgW="8229529" imgH="657082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318" y="125506"/>
            <a:ext cx="8113058" cy="116541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 Narrow" pitchFamily="34" charset="0"/>
              </a:rPr>
              <a:t>Тарифы на схемы ведения пациентов, страдающих хроническими гепатитами на 2014 год 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4754D7-19D1-489F-81B6-668D6ACD58A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6845" y="1810871"/>
            <a:ext cx="797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Утверждены Комиссией по разработке Московской областной программы ОМС от 25.12.2013 (протокол №22)</a:t>
            </a:r>
            <a:endParaRPr lang="ru-RU" sz="2000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73210" y="2625776"/>
            <a:ext cx="76642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/>
            <a:r>
              <a:rPr lang="ru-RU" sz="1400" b="1" i="1" dirty="0" smtClean="0">
                <a:latin typeface="Arial Narrow" pitchFamily="34" charset="0"/>
              </a:rPr>
              <a:t>в условиях дневного стационара </a:t>
            </a:r>
            <a:r>
              <a:rPr lang="ru-RU" sz="1400" i="1" dirty="0" smtClean="0">
                <a:latin typeface="Arial Narrow" pitchFamily="34" charset="0"/>
              </a:rPr>
              <a:t>в муниципальных медицинских организациях и </a:t>
            </a:r>
            <a:endParaRPr lang="ru-RU" sz="1400" i="1" dirty="0" smtClean="0">
              <a:latin typeface="Arial Narrow" pitchFamily="34" charset="0"/>
            </a:endParaRPr>
          </a:p>
          <a:p>
            <a:pPr lvl="0" indent="450850" algn="just"/>
            <a:r>
              <a:rPr lang="ru-RU" sz="1400" i="1" dirty="0" smtClean="0">
                <a:latin typeface="Arial Narrow" pitchFamily="34" charset="0"/>
              </a:rPr>
              <a:t>в </a:t>
            </a:r>
            <a:r>
              <a:rPr lang="ru-RU" sz="1400" i="1" dirty="0" smtClean="0">
                <a:latin typeface="Arial Narrow" pitchFamily="34" charset="0"/>
              </a:rPr>
              <a:t>Московский областной </a:t>
            </a:r>
            <a:r>
              <a:rPr lang="ru-RU" sz="1400" i="1" dirty="0" err="1" smtClean="0">
                <a:latin typeface="Arial Narrow" pitchFamily="34" charset="0"/>
              </a:rPr>
              <a:t>гепатологический</a:t>
            </a:r>
            <a:r>
              <a:rPr lang="ru-RU" sz="1400" i="1" dirty="0" smtClean="0">
                <a:latin typeface="Arial Narrow" pitchFamily="34" charset="0"/>
              </a:rPr>
              <a:t> центр консультативно-диагностического отделения </a:t>
            </a:r>
            <a:endParaRPr lang="ru-RU" sz="1400" i="1" dirty="0" smtClean="0">
              <a:latin typeface="Arial Narrow" pitchFamily="34" charset="0"/>
            </a:endParaRPr>
          </a:p>
          <a:p>
            <a:pPr lvl="0" indent="450850" algn="just"/>
            <a:r>
              <a:rPr lang="ru-RU" sz="1400" i="1" dirty="0" smtClean="0">
                <a:latin typeface="Arial Narrow" pitchFamily="34" charset="0"/>
              </a:rPr>
              <a:t>ГБУЗ </a:t>
            </a:r>
            <a:r>
              <a:rPr lang="ru-RU" sz="1400" i="1" dirty="0" smtClean="0">
                <a:latin typeface="Arial Narrow" pitchFamily="34" charset="0"/>
              </a:rPr>
              <a:t>МО «МОНИКИ им. М.Ф.Владимирского»: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18845" y="3570193"/>
          <a:ext cx="8007785" cy="2803713"/>
        </p:xfrm>
        <a:graphic>
          <a:graphicData uri="http://schemas.openxmlformats.org/presentationml/2006/ole">
            <p:oleObj spid="_x0000_s21507" name="Лист" r:id="rId3" imgW="8229529" imgH="271483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3155576" y="4858871"/>
            <a:ext cx="1524000" cy="358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49388" y="2608730"/>
            <a:ext cx="1954305" cy="1595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07" y="134471"/>
            <a:ext cx="8113058" cy="116541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Схема ведения пациента № 2.10.508.0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С </a:t>
            </a:r>
            <a:r>
              <a:rPr lang="ru-RU" sz="2400" b="1" dirty="0" smtClean="0">
                <a:latin typeface="Arial Narrow" pitchFamily="34" charset="0"/>
              </a:rPr>
              <a:t>ХРОНИЧЕСКИМ ГЕПАТИТОМ С (ГЕНОТИПЫ 1,4)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В ДНЕВНОМ СТАЦИОНАРЕ (1-12 НЕД.)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4754D7-19D1-489F-81B6-668D6ACD58A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605771" y="1889592"/>
          <a:ext cx="7943129" cy="4188478"/>
        </p:xfrm>
        <a:graphic>
          <a:graphicData uri="http://schemas.openxmlformats.org/presentationml/2006/ole">
            <p:oleObj spid="_x0000_s22531" name="Документ" r:id="rId3" imgW="6482281" imgH="3418674" progId="Word.Document.12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7223" y="3200401"/>
            <a:ext cx="2841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</a:rPr>
              <a:t>166 тыс. руб. на 12 недель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835" y="4814048"/>
            <a:ext cx="2841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</a:rPr>
              <a:t>9 тыс. руб. на 12 недель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4550</TotalTime>
  <Words>397</Words>
  <Application>Microsoft Office PowerPoint</Application>
  <PresentationFormat>Экран (4:3)</PresentationFormat>
  <Paragraphs>47</Paragraphs>
  <Slides>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Обычная</vt:lpstr>
      <vt:lpstr>Лист Microsoft Office Excel</vt:lpstr>
      <vt:lpstr>Документ Microsoft Office Word</vt:lpstr>
      <vt:lpstr>  Финансовое  обеспечение противовирусной терапии больных, страдающих хроническими вирусными гепатитами, в рамках Московской областной программы ОМС на 2014 год </vt:lpstr>
      <vt:lpstr>Нормативная  база в системе ОМС  Московской области</vt:lpstr>
      <vt:lpstr>Объемы медицинской помощи больным, страдающим хроническими вирусными гепатитами, в рамках Московской областной программы ОМС на 2014 год</vt:lpstr>
      <vt:lpstr>Финансовое обеспечение противовирусной терапии в рамках Московской областной программы ОМС на 2014 год </vt:lpstr>
      <vt:lpstr>Тарифы на схемы ведения пациентов, страдающих хроническими гепатитами на 2014 год </vt:lpstr>
      <vt:lpstr>Тарифы на схемы ведения пациентов, страдающих хроническими гепатитами на 2014 год </vt:lpstr>
      <vt:lpstr>Схема ведения пациента № 2.10.508.0 С ХРОНИЧЕСКИМ ГЕПАТИТОМ С (ГЕНОТИПЫ 1,4) В ДНЕВНОМ СТАЦИОНАРЕ (1-12 НЕД.)</vt:lpstr>
    </vt:vector>
  </TitlesOfParts>
  <Company>mofoms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speka</dc:creator>
  <cp:lastModifiedBy>bagenova</cp:lastModifiedBy>
  <cp:revision>467</cp:revision>
  <dcterms:created xsi:type="dcterms:W3CDTF">2012-03-06T09:26:25Z</dcterms:created>
  <dcterms:modified xsi:type="dcterms:W3CDTF">2014-01-20T11:49:30Z</dcterms:modified>
</cp:coreProperties>
</file>