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473" r:id="rId2"/>
    <p:sldId id="550" r:id="rId3"/>
    <p:sldId id="583" r:id="rId4"/>
    <p:sldId id="547" r:id="rId5"/>
    <p:sldId id="562" r:id="rId6"/>
    <p:sldId id="563" r:id="rId7"/>
    <p:sldId id="561" r:id="rId8"/>
    <p:sldId id="552" r:id="rId9"/>
    <p:sldId id="554" r:id="rId10"/>
    <p:sldId id="564" r:id="rId11"/>
    <p:sldId id="565" r:id="rId12"/>
    <p:sldId id="551" r:id="rId13"/>
    <p:sldId id="560" r:id="rId14"/>
    <p:sldId id="580" r:id="rId15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F5B4"/>
    <a:srgbClr val="FF99FF"/>
    <a:srgbClr val="FFCCCC"/>
    <a:srgbClr val="FF9999"/>
    <a:srgbClr val="FF0000"/>
    <a:srgbClr val="008000"/>
    <a:srgbClr val="3B1DEF"/>
    <a:srgbClr val="00FF00"/>
    <a:srgbClr val="3CAFD2"/>
    <a:srgbClr val="C8D7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47625">
              <a:solidFill>
                <a:srgbClr val="002060"/>
              </a:solidFill>
            </a:ln>
          </c:spPr>
          <c:marker>
            <c:symbol val="triangle"/>
            <c:size val="9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4.9881874223050529E-2"/>
                  <c:y val="-7.8643092610866633E-2"/>
                </c:manualLayout>
              </c:layout>
              <c:showVal val="1"/>
            </c:dLbl>
            <c:dLbl>
              <c:idx val="1"/>
              <c:layout>
                <c:manualLayout>
                  <c:x val="-4.0529022806228665E-2"/>
                  <c:y val="-8.4260456368785708E-2"/>
                </c:manualLayout>
              </c:layout>
              <c:showVal val="1"/>
            </c:dLbl>
            <c:dLbl>
              <c:idx val="2"/>
              <c:layout>
                <c:manualLayout>
                  <c:x val="-5.7675917070402177E-2"/>
                  <c:y val="-9.5495183884623747E-2"/>
                </c:manualLayout>
              </c:layout>
              <c:showVal val="1"/>
            </c:dLbl>
            <c:dLbl>
              <c:idx val="3"/>
              <c:layout>
                <c:manualLayout>
                  <c:x val="-4.8323065653580306E-2"/>
                  <c:y val="-8.4260456368785708E-2"/>
                </c:manualLayout>
              </c:layout>
              <c:showVal val="1"/>
            </c:dLbl>
            <c:dLbl>
              <c:idx val="4"/>
              <c:layout>
                <c:manualLayout>
                  <c:x val="-4.8323065653580306E-2"/>
                  <c:y val="-9.549518388462377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252.3</c:v>
                </c:pt>
                <c:pt idx="1">
                  <c:v>252.1</c:v>
                </c:pt>
                <c:pt idx="2">
                  <c:v>246.5</c:v>
                </c:pt>
                <c:pt idx="3">
                  <c:v>237.5</c:v>
                </c:pt>
                <c:pt idx="4">
                  <c:v>232.5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Цетральный федеральный округ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4.0529022806228665E-2"/>
                  <c:y val="7.3025728852947905E-2"/>
                </c:manualLayout>
              </c:layout>
              <c:showVal val="1"/>
            </c:dLbl>
            <c:dLbl>
              <c:idx val="1"/>
              <c:layout>
                <c:manualLayout>
                  <c:x val="-3.2734979958877058E-2"/>
                  <c:y val="8.9877820126704963E-2"/>
                </c:manualLayout>
              </c:layout>
              <c:showVal val="1"/>
            </c:dLbl>
            <c:dLbl>
              <c:idx val="2"/>
              <c:layout>
                <c:manualLayout>
                  <c:x val="-4.9881874223050529E-2"/>
                  <c:y val="0.10111254764254286"/>
                </c:manualLayout>
              </c:layout>
              <c:showVal val="1"/>
            </c:dLbl>
            <c:dLbl>
              <c:idx val="3"/>
              <c:layout>
                <c:manualLayout>
                  <c:x val="-4.0529022806228665E-2"/>
                  <c:y val="0.10672991140046192"/>
                </c:manualLayout>
              </c:layout>
              <c:showVal val="1"/>
            </c:dLbl>
            <c:dLbl>
              <c:idx val="4"/>
              <c:layout>
                <c:manualLayout>
                  <c:x val="-4.0529022806228665E-2"/>
                  <c:y val="0.1179646389163004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170.1</c:v>
                </c:pt>
                <c:pt idx="1">
                  <c:v>176</c:v>
                </c:pt>
                <c:pt idx="2">
                  <c:v>182.1</c:v>
                </c:pt>
                <c:pt idx="3">
                  <c:v>183.5</c:v>
                </c:pt>
                <c:pt idx="4">
                  <c:v>187.9</c:v>
                </c:pt>
              </c:numCache>
            </c:numRef>
          </c:val>
        </c:ser>
        <c:dLbls/>
        <c:marker val="1"/>
        <c:axId val="81323520"/>
        <c:axId val="81325056"/>
      </c:lineChart>
      <c:catAx>
        <c:axId val="81323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325056"/>
        <c:crosses val="autoZero"/>
        <c:auto val="1"/>
        <c:lblAlgn val="ctr"/>
        <c:lblOffset val="100"/>
      </c:catAx>
      <c:valAx>
        <c:axId val="81325056"/>
        <c:scaling>
          <c:orientation val="minMax"/>
          <c:max val="260"/>
          <c:min val="16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323520"/>
        <c:crosses val="autoZero"/>
        <c:crossBetween val="between"/>
        <c:majorUnit val="30"/>
      </c:valAx>
    </c:plotArea>
    <c:plotVisOnly val="1"/>
    <c:dispBlanksAs val="gap"/>
  </c:chart>
  <c:txPr>
    <a:bodyPr/>
    <a:lstStyle/>
    <a:p>
      <a:pPr>
        <a:defRPr sz="1600" b="1">
          <a:latin typeface="Arial Narrow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Центральный федеральный округ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9858051765766248E-2"/>
                  <c:y val="-3.0211920897678046E-2"/>
                </c:manualLayout>
              </c:layout>
              <c:showVal val="1"/>
            </c:dLbl>
            <c:dLbl>
              <c:idx val="1"/>
              <c:layout>
                <c:manualLayout>
                  <c:x val="-3.3949083904605278E-2"/>
                  <c:y val="-5.7435892539717814E-2"/>
                </c:manualLayout>
              </c:layout>
              <c:showVal val="1"/>
            </c:dLbl>
            <c:dLbl>
              <c:idx val="2"/>
              <c:layout>
                <c:manualLayout>
                  <c:x val="-4.5428454077493033E-2"/>
                  <c:y val="-6.0337228612025597E-2"/>
                </c:manualLayout>
              </c:layout>
              <c:showVal val="1"/>
            </c:dLbl>
            <c:dLbl>
              <c:idx val="3"/>
              <c:layout>
                <c:manualLayout>
                  <c:x val="-4.8100716082051485E-2"/>
                  <c:y val="-5.5695565989743831E-2"/>
                </c:manualLayout>
              </c:layout>
              <c:showVal val="1"/>
            </c:dLbl>
            <c:dLbl>
              <c:idx val="4"/>
              <c:layout>
                <c:manualLayout>
                  <c:x val="-4.1062534522768243E-2"/>
                  <c:y val="-5.192478613487389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1635.6699813225962</c:v>
                </c:pt>
                <c:pt idx="1">
                  <c:v>1589.7794446160249</c:v>
                </c:pt>
                <c:pt idx="2">
                  <c:v>1551.2532713781895</c:v>
                </c:pt>
                <c:pt idx="3">
                  <c:v>1500.395909965086</c:v>
                </c:pt>
                <c:pt idx="4">
                  <c:v>1457.1610152866779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ln w="47625">
              <a:solidFill>
                <a:srgbClr val="1F497D">
                  <a:lumMod val="75000"/>
                </a:srgbClr>
              </a:solidFill>
            </a:ln>
          </c:spPr>
          <c:marker>
            <c:symbol val="triang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8.1146500154130025E-2"/>
                  <c:y val="6.5848586268192427E-2"/>
                </c:manualLayout>
              </c:layout>
              <c:showVal val="1"/>
            </c:dLbl>
            <c:dLbl>
              <c:idx val="1"/>
              <c:layout>
                <c:manualLayout>
                  <c:x val="-7.369427653578399E-2"/>
                  <c:y val="7.310038467948006E-2"/>
                </c:manualLayout>
              </c:layout>
              <c:showVal val="1"/>
            </c:dLbl>
            <c:dLbl>
              <c:idx val="2"/>
              <c:layout>
                <c:manualLayout>
                  <c:x val="-9.7179929929538236E-2"/>
                  <c:y val="0.11719270775469404"/>
                </c:manualLayout>
              </c:layout>
              <c:showVal val="1"/>
            </c:dLbl>
            <c:dLbl>
              <c:idx val="3"/>
              <c:layout>
                <c:manualLayout>
                  <c:x val="-0.10369133476562085"/>
                  <c:y val="8.2383207421397459E-2"/>
                </c:manualLayout>
              </c:layout>
              <c:showVal val="1"/>
            </c:dLbl>
            <c:dLbl>
              <c:idx val="4"/>
              <c:layout>
                <c:manualLayout>
                  <c:x val="-8.5964039989297081E-2"/>
                  <c:y val="8.615405579935571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1558.7352332837929</c:v>
                </c:pt>
                <c:pt idx="1">
                  <c:v>1515.4187697022585</c:v>
                </c:pt>
                <c:pt idx="2">
                  <c:v>1468.6906061204545</c:v>
                </c:pt>
                <c:pt idx="3">
                  <c:v>1401.1416856231453</c:v>
                </c:pt>
                <c:pt idx="4">
                  <c:v>1344.1105944919634</c:v>
                </c:pt>
              </c:numCache>
            </c:numRef>
          </c:val>
        </c:ser>
        <c:dLbls/>
        <c:marker val="1"/>
        <c:axId val="93539712"/>
        <c:axId val="93574272"/>
      </c:lineChart>
      <c:catAx>
        <c:axId val="935397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574272"/>
        <c:crosses val="autoZero"/>
        <c:auto val="1"/>
        <c:lblAlgn val="ctr"/>
        <c:lblOffset val="100"/>
      </c:catAx>
      <c:valAx>
        <c:axId val="93574272"/>
        <c:scaling>
          <c:orientation val="minMax"/>
          <c:max val="1650"/>
          <c:min val="1000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539712"/>
        <c:crosses val="autoZero"/>
        <c:crossBetween val="between"/>
        <c:majorUnit val="200"/>
        <c:min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600" b="1">
          <a:latin typeface="Arial Narrow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800000"/>
              </a:lightRig>
            </a:scene3d>
            <a:sp3d>
              <a:bevelT w="63500" h="82550"/>
              <a:bevelB w="19050"/>
            </a:sp3d>
          </c:spPr>
          <c:dPt>
            <c:idx val="0"/>
            <c:spPr>
              <a:solidFill>
                <a:srgbClr val="002060"/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5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6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7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8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9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3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4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5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6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7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8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dPt>
            <c:idx val="19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>
                  <a:rot lat="0" lon="0" rev="1800000"/>
                </a:lightRig>
              </a:scene3d>
              <a:sp3d>
                <a:bevelT w="63500" h="82550"/>
                <a:bevelB w="19050"/>
              </a:sp3d>
            </c:spPr>
          </c:dPt>
          <c:cat>
            <c:strRef>
              <c:f>Лист1!$A$2:$A$21</c:f>
              <c:strCache>
                <c:ptCount val="20"/>
                <c:pt idx="0">
                  <c:v>РФ</c:v>
                </c:pt>
                <c:pt idx="1">
                  <c:v>ЦФО</c:v>
                </c:pt>
                <c:pt idx="2">
                  <c:v>Тульская </c:v>
                </c:pt>
                <c:pt idx="3">
                  <c:v>Тамбовская </c:v>
                </c:pt>
                <c:pt idx="4">
                  <c:v>Брянская </c:v>
                </c:pt>
                <c:pt idx="5">
                  <c:v>Тверская </c:v>
                </c:pt>
                <c:pt idx="6">
                  <c:v>Калужская </c:v>
                </c:pt>
                <c:pt idx="7">
                  <c:v>Воронежская </c:v>
                </c:pt>
                <c:pt idx="8">
                  <c:v>Владимирская </c:v>
                </c:pt>
                <c:pt idx="9">
                  <c:v>Липецкая </c:v>
                </c:pt>
                <c:pt idx="10">
                  <c:v>Костромская </c:v>
                </c:pt>
                <c:pt idx="11">
                  <c:v>Московская </c:v>
                </c:pt>
                <c:pt idx="12">
                  <c:v>Белгородская </c:v>
                </c:pt>
                <c:pt idx="13">
                  <c:v>Рязанская </c:v>
                </c:pt>
                <c:pt idx="14">
                  <c:v>Ярославская </c:v>
                </c:pt>
                <c:pt idx="15">
                  <c:v>Орловская </c:v>
                </c:pt>
                <c:pt idx="16">
                  <c:v>Курская </c:v>
                </c:pt>
                <c:pt idx="17">
                  <c:v>Смоленская </c:v>
                </c:pt>
                <c:pt idx="18">
                  <c:v>г. Москва</c:v>
                </c:pt>
                <c:pt idx="19">
                  <c:v>Ивановская </c:v>
                </c:pt>
              </c:strCache>
            </c:strRef>
          </c:cat>
          <c:val>
            <c:numRef>
              <c:f>Лист1!$B$2:$B$21</c:f>
              <c:numCache>
                <c:formatCode>0.00</c:formatCode>
                <c:ptCount val="20"/>
                <c:pt idx="0">
                  <c:v>0.38145798779212847</c:v>
                </c:pt>
                <c:pt idx="1">
                  <c:v>0.42867216875525893</c:v>
                </c:pt>
                <c:pt idx="2">
                  <c:v>0.21365515410687291</c:v>
                </c:pt>
                <c:pt idx="3">
                  <c:v>0.24941226461717553</c:v>
                </c:pt>
                <c:pt idx="4">
                  <c:v>0.26099005390630925</c:v>
                </c:pt>
                <c:pt idx="5">
                  <c:v>0.29056772463120251</c:v>
                </c:pt>
                <c:pt idx="6">
                  <c:v>0.30746983076265466</c:v>
                </c:pt>
                <c:pt idx="7">
                  <c:v>0.30881327348074644</c:v>
                </c:pt>
                <c:pt idx="8">
                  <c:v>0.32124430489715988</c:v>
                </c:pt>
                <c:pt idx="9">
                  <c:v>0.34307788897313357</c:v>
                </c:pt>
                <c:pt idx="10">
                  <c:v>0.34755592628187698</c:v>
                </c:pt>
                <c:pt idx="11">
                  <c:v>0.36117702591834144</c:v>
                </c:pt>
                <c:pt idx="12">
                  <c:v>0.43617718689150842</c:v>
                </c:pt>
                <c:pt idx="13">
                  <c:v>0.44407409245622603</c:v>
                </c:pt>
                <c:pt idx="14">
                  <c:v>0.51139626916752556</c:v>
                </c:pt>
                <c:pt idx="15">
                  <c:v>0.52477917676226549</c:v>
                </c:pt>
                <c:pt idx="16">
                  <c:v>0.52605159050360972</c:v>
                </c:pt>
                <c:pt idx="17">
                  <c:v>0.53035139859783254</c:v>
                </c:pt>
                <c:pt idx="18">
                  <c:v>0.56144252150380869</c:v>
                </c:pt>
                <c:pt idx="19">
                  <c:v>0.57872566506015011</c:v>
                </c:pt>
              </c:numCache>
            </c:numRef>
          </c:val>
        </c:ser>
        <c:dLbls/>
        <c:gapWidth val="34"/>
        <c:overlap val="5"/>
        <c:axId val="133029248"/>
        <c:axId val="133039232"/>
      </c:barChart>
      <c:catAx>
        <c:axId val="1330292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3039232"/>
        <c:crosses val="autoZero"/>
        <c:lblAlgn val="ctr"/>
        <c:lblOffset val="100"/>
      </c:catAx>
      <c:valAx>
        <c:axId val="133039232"/>
        <c:scaling>
          <c:orientation val="minMax"/>
          <c:max val="0.60000000000000064"/>
          <c:min val="0"/>
        </c:scaling>
        <c:axPos val="l"/>
        <c:majorGridlines/>
        <c:numFmt formatCode="0.00" sourceLinked="1"/>
        <c:tickLblPos val="nextTo"/>
        <c:crossAx val="133029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Arial Narrow" pitchFamily="34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32053884255121"/>
          <c:y val="6.9727394630570913E-2"/>
          <c:w val="0.73304996325333383"/>
          <c:h val="0.9097645481251435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 руб.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 w="215900" h="228600"/>
              <a:bevelB w="146050"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136.09020000000001</c:v>
                </c:pt>
                <c:pt idx="1">
                  <c:v>144.9179</c:v>
                </c:pt>
                <c:pt idx="2">
                  <c:v>111.1349</c:v>
                </c:pt>
              </c:numCache>
            </c:numRef>
          </c:val>
        </c:ser>
        <c:dLbls/>
        <c:gapWidth val="18"/>
        <c:overlap val="69"/>
        <c:axId val="126763776"/>
        <c:axId val="126765312"/>
      </c:barChart>
      <c:catAx>
        <c:axId val="1267637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6765312"/>
        <c:crosses val="autoZero"/>
        <c:auto val="1"/>
        <c:lblAlgn val="ctr"/>
        <c:lblOffset val="100"/>
      </c:catAx>
      <c:valAx>
        <c:axId val="126765312"/>
        <c:scaling>
          <c:orientation val="minMax"/>
        </c:scaling>
        <c:delete val="1"/>
        <c:axPos val="b"/>
        <c:numFmt formatCode="#,##0.00" sourceLinked="1"/>
        <c:tickLblPos val="none"/>
        <c:crossAx val="126763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0.08547</cdr:x>
      <cdr:y>0.25455</cdr:y>
    </cdr:from>
    <cdr:to>
      <cdr:x>0.98463</cdr:x>
      <cdr:y>0.25455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720080" y="1008112"/>
          <a:ext cx="7575366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50017" cy="49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1" rIns="91821" bIns="45911" numCol="1" anchor="t" anchorCtr="0" compatLnSpc="1">
            <a:prstTxWarp prst="textNoShape">
              <a:avLst/>
            </a:prstTxWarp>
          </a:bodyPr>
          <a:lstStyle>
            <a:lvl1pPr defTabSz="91803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3977" y="1"/>
            <a:ext cx="2950016" cy="49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1" rIns="91821" bIns="45911" numCol="1" anchor="t" anchorCtr="0" compatLnSpc="1">
            <a:prstTxWarp prst="textNoShape">
              <a:avLst/>
            </a:prstTxWarp>
          </a:bodyPr>
          <a:lstStyle>
            <a:lvl1pPr algn="r" defTabSz="918037">
              <a:defRPr sz="1200"/>
            </a:lvl1pPr>
          </a:lstStyle>
          <a:p>
            <a:pPr>
              <a:defRPr/>
            </a:pPr>
            <a:fld id="{E61739C9-FDDA-4471-8296-04FDEF283706}" type="datetimeFigureOut">
              <a:rPr lang="ru-RU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6" tIns="46548" rIns="93096" bIns="4654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400" y="4722721"/>
            <a:ext cx="5444815" cy="447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1" rIns="91821" bIns="459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40597"/>
            <a:ext cx="2950017" cy="49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1" rIns="91821" bIns="45911" numCol="1" anchor="b" anchorCtr="0" compatLnSpc="1">
            <a:prstTxWarp prst="textNoShape">
              <a:avLst/>
            </a:prstTxWarp>
          </a:bodyPr>
          <a:lstStyle>
            <a:lvl1pPr defTabSz="91803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3977" y="9440597"/>
            <a:ext cx="2950016" cy="49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1" rIns="91821" bIns="45911" numCol="1" anchor="b" anchorCtr="0" compatLnSpc="1">
            <a:prstTxWarp prst="textNoShape">
              <a:avLst/>
            </a:prstTxWarp>
          </a:bodyPr>
          <a:lstStyle>
            <a:lvl1pPr algn="r" defTabSz="918037">
              <a:defRPr sz="1200"/>
            </a:lvl1pPr>
          </a:lstStyle>
          <a:p>
            <a:pPr>
              <a:defRPr/>
            </a:pPr>
            <a:fld id="{93ADF543-9F9F-4EF9-AE9A-A1DB5FC7E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063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71C481-F4BA-4D1E-8A9C-77093631384F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10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11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13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14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7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8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935" indent="-284452" defTabSz="91373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80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877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951" indent="-227242" defTabSz="91373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7615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5278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2941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0604" indent="-227242" defTabSz="913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3468D4B-118A-4FE1-AC5C-11B2C19EEFAD}" type="slidenum">
              <a:rPr lang="ru-RU" altLang="ru-RU" smtClean="0">
                <a:latin typeface="Calibri" pitchFamily="34" charset="0"/>
              </a:rPr>
              <a:pPr/>
              <a:t>9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5FEF-BC7D-4B5C-B067-0E5C88EB9F34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2A38-2FDA-4D31-8747-3D66CDD41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F243-D377-4C26-988F-D3C803801FF3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4B6B-F9F7-48C5-A93B-5D842007A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7425-8FB6-442A-AB27-123B14ECD140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2BAD-F7BB-4B04-8604-FD0156605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3113E-EF0F-4974-B196-FD44F0D2AA9D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FE27-CE04-4B3E-BAB6-5117344C8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1D6A9-02E8-40F7-84EB-DE29CB516C1E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B5D0-5B97-4D60-B8A7-30C1CA712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1FF2-1674-4873-90FA-E84159F29C89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A808-A58B-4E3D-B715-A52E2C00E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848A-DCE5-4276-9CED-A4C246F72F8A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1240-BAA6-4BED-92C0-45558FBEF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139D-5699-46DF-A76B-8ECF66FC814E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965D-39C2-49A7-AC82-1A988EB41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23A2-3477-40A4-B092-08D9C14301A3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7459-7911-463F-B34E-23C317C13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9395-3302-4C7C-ACD4-5BDB7796CDF3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3A73-5CED-4AAE-A671-29B464667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00C7F-C0FD-4731-A43E-F85038F1DFF4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B1F6-C980-40F4-8707-BBAE2EBCC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FB2F-8DA9-454E-B5CB-9E8612B95224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0226-1E9F-454B-B03F-F4DEBD417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F9C4E3-21A0-4E50-8226-358507623C48}" type="datetime1">
              <a:rPr lang="ru-RU" smtClean="0"/>
              <a:pPr>
                <a:defRPr/>
              </a:pPr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15E7D6-4B3D-443C-9634-3850DAF47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smtClean="0">
                <a:solidFill>
                  <a:srgbClr val="7F7F7F"/>
                </a:solidFill>
                <a:latin typeface="Helios"/>
              </a:rPr>
              <a:t>РОССИЯ 2014</a:t>
            </a:r>
          </a:p>
        </p:txBody>
      </p:sp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84213" y="2566172"/>
            <a:ext cx="828675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ходе реализации мероприятий по модернизации наркологической службы Российской Федерации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рамках исполнения Указа Президента Российской Федерации от 7 мая 2012 года №598</a:t>
            </a:r>
            <a:endParaRPr lang="ru-RU" alt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935038"/>
          </a:xfrm>
        </p:spPr>
        <p:txBody>
          <a:bodyPr lIns="95782" tIns="47891" rIns="95782" bIns="47891" rtlCol="0">
            <a:normAutofit lnSpcReduction="10000"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205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071688" y="466725"/>
            <a:ext cx="51435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595959"/>
                </a:solidFill>
                <a:latin typeface="Times New Roman" pitchFamily="18" charset="0"/>
              </a:rPr>
              <a:t>МИНИСТЕРСТВО</a:t>
            </a:r>
            <a:br>
              <a:rPr lang="ru-RU" altLang="ru-RU" sz="2400" b="1" dirty="0">
                <a:solidFill>
                  <a:srgbClr val="595959"/>
                </a:solidFill>
                <a:latin typeface="Times New Roman" pitchFamily="18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Times New Roman" pitchFamily="18" charset="0"/>
              </a:rPr>
              <a:t>ЗДРАВООХРАНЕНИЯ</a:t>
            </a:r>
            <a:br>
              <a:rPr lang="ru-RU" altLang="ru-RU" sz="2400" b="1" dirty="0">
                <a:solidFill>
                  <a:srgbClr val="595959"/>
                </a:solidFill>
                <a:latin typeface="Times New Roman" pitchFamily="18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Times New Roman" pitchFamily="18" charset="0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235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УКАЗ ПРЕЗИДЕНТА РОССИЙСКОЙ ФЕДЕРАЦИИ</a:t>
            </a:r>
            <a:br>
              <a:rPr lang="ru-RU" altLang="ru-RU" sz="22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ОТ 7 МАЯ 2012 Г. № 598 «</a:t>
            </a:r>
            <a:r>
              <a:rPr lang="ru-RU" sz="22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 СОВЕРШЕНСТВОВАНИИ ГОСУДАРСТВЕННОЙ ПОЛИТИКИ В СФЕРЕ  ЗДРАВООХРАНЕНИЯ» (П.П. «Д» ПУНКТ 2)</a:t>
            </a:r>
            <a:endParaRPr lang="ru-RU" altLang="ru-RU" sz="22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315616"/>
            <a:ext cx="1656184" cy="4993704"/>
          </a:xfrm>
          <a:prstGeom prst="rect">
            <a:avLst/>
          </a:prstGeom>
          <a:solidFill>
            <a:schemeClr val="tx2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Правительству РФ  совместно с органами исполнительной власти субъектов РФ к   1 января 2016 года завершить модернизацию наркологической службы РФ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1243608"/>
            <a:ext cx="6696744" cy="1105272"/>
          </a:xfrm>
          <a:prstGeom prst="rect">
            <a:avLst/>
          </a:prstGeom>
          <a:solidFill>
            <a:schemeClr val="tx2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КОНЦЕПЦИЯ МОДЕРНИЗАЦИИ НАРКОЛОГИЧЕСКОЙ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СЛУЖБЫ РОССИЙСКОЙ ФЕДЕРАЦИИ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 1 ЯНВАРЯ 2016 г.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4797152"/>
            <a:ext cx="6984776" cy="177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 модернизации: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совершенствование нормативного правового </a:t>
            </a:r>
            <a:r>
              <a:rPr lang="ru-RU" altLang="ru-RU" sz="16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регулирования организации оказания </a:t>
            </a: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наркологической     </a:t>
            </a:r>
            <a:r>
              <a:rPr lang="ru-RU" altLang="ru-RU" sz="16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помощи</a:t>
            </a:r>
          </a:p>
          <a:p>
            <a:pPr marL="285750" indent="-285750" algn="just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Улучшение материально-технического состояния </a:t>
            </a:r>
            <a:r>
              <a:rPr lang="ru-RU" altLang="ru-RU" sz="16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наркологической службы</a:t>
            </a:r>
          </a:p>
          <a:p>
            <a:pPr marL="285750" indent="-285750" algn="just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совершенствование </a:t>
            </a:r>
            <a:r>
              <a:rPr lang="ru-RU" altLang="ru-RU" sz="16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кадровой политики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67744" y="2780928"/>
            <a:ext cx="6624736" cy="13681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модернизации - 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повышение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качества и обеспечение доступности наркологической помощи для граждан страны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основе создания единого организационно-технологического процесса оказания наркологической помощи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364088" y="4221088"/>
            <a:ext cx="484632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76256" y="4149080"/>
            <a:ext cx="484632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851920" y="4149080"/>
            <a:ext cx="484632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643438" y="2276873"/>
            <a:ext cx="1872777" cy="50405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835696" y="1484784"/>
            <a:ext cx="504056" cy="57892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Arial Narrow" pitchFamily="34" charset="0"/>
              </a:rPr>
              <a:t>ФИНАНСОВОЕ ОБЕСПЕЧЕНИЕ</a:t>
            </a:r>
            <a:br>
              <a:rPr lang="ru-RU" sz="22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Arial Narrow" pitchFamily="34" charset="0"/>
              </a:rPr>
              <a:t>РЕАЛИЗАЦИИ КОНЦЕПЦИИ МОДЕРНИЗАЦИИ НАРКОЛОГИЧЕСКОЙ СЛУЖБЫ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latin typeface="Arial Narrow" pitchFamily="34" charset="0"/>
              </a:rPr>
              <a:t>РОССИЙСКОЙ ФЕДЕРАЦИИ ДО 2016 ГОДА</a:t>
            </a:r>
            <a:endParaRPr lang="ru-RU" sz="22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9512" y="1196752"/>
            <a:ext cx="85689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 smtClean="0">
                <a:latin typeface="Arial" pitchFamily="34" charset="0"/>
                <a:cs typeface="Arial" pitchFamily="34" charset="0"/>
              </a:rPr>
              <a:t>	Финансирование </a:t>
            </a:r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Концепции осуществляется в рамках финансирования государственной программы Российской Федерации «Развитие здравоохранения», утвержденной распоряжением Правительства Российской Федерации от 24 декабря 2012 г. № 2511-р, а также в рамках мероприятий, направленных на формирование здорового образа жизни у населения Российской Федерации, включая сокращение потребления алкоголя и табака.</a:t>
            </a:r>
          </a:p>
          <a:p>
            <a:pPr algn="just"/>
            <a:r>
              <a:rPr lang="ru-RU" altLang="ru-RU" sz="1600" b="1" dirty="0" smtClean="0">
                <a:latin typeface="Arial" pitchFamily="34" charset="0"/>
                <a:cs typeface="Arial" pitchFamily="34" charset="0"/>
              </a:rPr>
              <a:t>	Средства </a:t>
            </a:r>
            <a:r>
              <a:rPr lang="ru-RU" altLang="ru-RU" sz="1600" b="1" dirty="0">
                <a:latin typeface="Arial" pitchFamily="34" charset="0"/>
                <a:cs typeface="Arial" pitchFamily="34" charset="0"/>
              </a:rPr>
              <a:t>федерального бюджета, предусмотренные на текущее финансирование подведомственных Минздраву России учреждений, участвующих в реализации мероприятий Концепции, составляют: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67544" y="3429000"/>
          <a:ext cx="78592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МОДЕРНИЗАЦИЯ НАРКОЛОГИЧЕСКОЙ СЛУЖБЫ</a:t>
            </a:r>
            <a:b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В ЦЕНТРАЛЬНОМ ФЕДЕРАЛЬНОМ ОКРУГЕ</a:t>
            </a:r>
            <a:endParaRPr lang="en-US" alt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6774443"/>
              </p:ext>
            </p:extLst>
          </p:nvPr>
        </p:nvGraphicFramePr>
        <p:xfrm>
          <a:off x="107504" y="1196752"/>
          <a:ext cx="8928992" cy="544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016224"/>
                <a:gridCol w="3096344"/>
                <a:gridCol w="2952328"/>
              </a:tblGrid>
              <a:tr h="350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Центральный федеральный округ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Федеральный </a:t>
                      </a:r>
                      <a:r>
                        <a:rPr lang="ru-RU" sz="1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бюджет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(тыс. рублей)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Бюджет </a:t>
                      </a:r>
                      <a:r>
                        <a:rPr lang="ru-RU" sz="1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субъекта Российской Федерации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(тыс. рублей)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3753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2011 г.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1.Белгородская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16 814,7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7 980,0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Брянская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22 952,5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6 025,9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Ивановская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23 298,4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2 852,2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Калужская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16 615,9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10 000,0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Костромская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21 852,5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5 831,6</a:t>
                      </a:r>
                    </a:p>
                  </a:txBody>
                  <a:tcPr marL="68580" marR="68580" marT="0" marB="0"/>
                </a:tc>
              </a:tr>
              <a:tr h="18093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Смоленская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22 088,6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5 966,0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Всего: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123 622,6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38 655,7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602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2012 г.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Воронежская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22 317,6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5 579,4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Липецкая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24 203,7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28 000,0</a:t>
                      </a:r>
                    </a:p>
                  </a:txBody>
                  <a:tcPr marL="68580" marR="68580" marT="0" marB="0"/>
                </a:tc>
              </a:tr>
              <a:tr h="2478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Рязанская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15 000,0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3 300,0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Тверская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17 373,8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3 594,4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Тульская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20 025,5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10 813,8</a:t>
                      </a:r>
                    </a:p>
                  </a:txBody>
                  <a:tcPr marL="68580" marR="68580" marT="0" marB="0"/>
                </a:tc>
              </a:tr>
              <a:tr h="2321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Ярославская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17 088,1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12 527,3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Всего: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116 008,7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63 814,9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210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2013 г.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Владимирская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13 628,3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3 579,0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Курская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20 998,3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7 000,0</a:t>
                      </a:r>
                    </a:p>
                  </a:txBody>
                  <a:tcPr marL="68580" marR="68580" marT="0" marB="0"/>
                </a:tc>
              </a:tr>
              <a:tr h="19218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Московская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23 999,9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34 225,0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Всего: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58 626,5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44 804,0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210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г.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Орловская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27 013,0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9 724,68</a:t>
                      </a:r>
                    </a:p>
                  </a:txBody>
                  <a:tcPr marL="68580" marR="68580" marT="0" marB="0"/>
                </a:tc>
              </a:tr>
              <a:tr h="22020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Тамбовская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область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36 017,3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14 118,78</a:t>
                      </a:r>
                    </a:p>
                  </a:txBody>
                  <a:tcPr marL="68580" marR="68580" marT="0" marB="0"/>
                </a:tc>
              </a:tr>
              <a:tr h="205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г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Москва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47 272,7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197 127,16</a:t>
                      </a:r>
                    </a:p>
                  </a:txBody>
                  <a:tcPr marL="68580" marR="68580" marT="0" marB="0"/>
                </a:tc>
              </a:tr>
              <a:tr h="22204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Всего: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110 303,0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220 970,62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2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ЗА 2011-2014 гг.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408 560,8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368 245,22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ЦЕЛЕВЫЕ ПОКАЗАТЕЛИ (ИНДИКАТОРЫ)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МОДЕРНИЗАЦИИ НАРКОЛОГИЧЕСКОЙ СЛУЖБЫ </a:t>
            </a:r>
            <a:endParaRPr lang="en-US" altLang="ru-RU" sz="24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556792"/>
          <a:ext cx="8496944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9515"/>
                <a:gridCol w="1924300"/>
                <a:gridCol w="2283129"/>
              </a:tblGrid>
              <a:tr h="13328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(на 100 больных среднегодового контингента)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2013 год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Плановый показатель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на  2015 год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69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Число больных алкоголизмом, находящихся в ремиссии от 1 до 2 лет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369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Число больных алкоголизмом, находящихся в ремиссии свыше 2 лет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369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Число больных наркоманиями, находящихся в ремиссии от 1 до 2 лет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8,43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8369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Число больных наркоманиями, находящихся в ремиссии свыше 2 лет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9,05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ОБЩИЕ РЕКОМЕНДАЦИИ СУБЪЕКТАМ ЦФО</a:t>
            </a:r>
            <a:endParaRPr lang="en-US" altLang="ru-RU" sz="24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268760"/>
            <a:ext cx="87129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ЦЕЛЯХ РАЗВИТИЯ КОМПЛЕКСНОГО ПОДХОДА К  РЕАБИЛИТАЦИИ БОЛЬНЫХ НАРКОЛОГИЧЕСКОГО ПРОФИЛЯ НЕОБХОДИМО: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636912"/>
            <a:ext cx="8712968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РАЗВЕРТЫВАНИЕ НАРКОЛОГИЧЕСКИХ РЕАБИЛИТАЦИОННЫХ КОЕК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УВЕЛИЧЕНИЕМ ИХ ЧИСЛА ДО 10% ОТ ЧИСЛА НАРКОЛОГИЧЕСКИХ КОЕК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3645024"/>
            <a:ext cx="784887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СТАЦИОНАРОЗАМЕЩАЮЩИХ ФОРМ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МЕДИЦИНСКОЙ РЕАБИЛИТАЦИИ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653136"/>
            <a:ext cx="8712968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ВЗАИМОДЕЙСТВИЯ МЕЖДУ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НАРКОЛОГИЧЕСКИМИ УЧРЕЖДЕНИЯМИ И НЕКОММЕРЧЕСКИМИ  ОРГАНИЗАЦИЯМИ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ОРГАНИЗАЦИИ МЕДИЦИНСКОЙ И СОЦИАЛЬНОЙ РЕАБИЛИТАЦИИ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5805264"/>
            <a:ext cx="7920880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ОТКРЫТИЕ МОТИВАЦИОННЫХ КОНСУЛЬТАТИВНЫХ ЦЕНТРОВ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НАРКОЛОГИЧЕСКИХ БОЛЬНЫХ, А ТАКЖЕ  ИХ РОДСТВЕННИКОВ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РАСПРОСТРАНЕННОСТЬ АЛКОГОЛИЗМА И НАРКОМАНИИ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 РОССИЙСКОЙ ФЕДЕРАЦИИ И В ЦФО</a:t>
            </a:r>
            <a:endParaRPr lang="en-US" altLang="ru-RU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79512" y="5229201"/>
          <a:ext cx="87849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590"/>
                <a:gridCol w="2531264"/>
                <a:gridCol w="2010122"/>
              </a:tblGrid>
              <a:tr h="30203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2012 г.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Российская Федерация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ЦФО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Все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наркологические расстройства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2 920 007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762 525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Алкоголизм и алкогольные психозы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1 922 836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561 555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20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Потребители наркотиков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533 417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112 702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05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Наркомания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332 659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72 402 чел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4048" y="2420888"/>
          <a:ext cx="396044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0" y="2420888"/>
          <a:ext cx="511256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220072" y="1196752"/>
            <a:ext cx="36724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Число больных наркологическими расстройствами, зарегистрированных наркологическими учреждениями с диагнозом синдром зависимости от наркотиков (наркомания), на 100 000 населения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1175629"/>
            <a:ext cx="417646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Arial Narrow" pitchFamily="34" charset="0"/>
              </a:rPr>
              <a:t>Число больных наркологическими расстройствами,</a:t>
            </a:r>
            <a:endParaRPr lang="ru-RU" sz="1400" dirty="0" smtClean="0">
              <a:latin typeface="Arial Narrow" pitchFamily="34" charset="0"/>
            </a:endParaRP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зарегистрированных наркологическими учреждениями с диагнозом синдром зависимости от алкоголя, включая алкогольные психозы,</a:t>
            </a:r>
          </a:p>
          <a:p>
            <a:pPr algn="ctr"/>
            <a:r>
              <a:rPr lang="ru-RU" sz="1400" b="1" dirty="0" smtClean="0">
                <a:latin typeface="Arial Narrow" pitchFamily="34" charset="0"/>
              </a:rPr>
              <a:t>на 100 000 населения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79181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РАСПРОСТРАНЕННОСТЬ АЛКОГОЛЬНЫХ ПСИХОЗОВ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 СУБЪЕКТАХ ЦФО</a:t>
            </a:r>
            <a:endParaRPr lang="en-US" altLang="ru-RU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24746"/>
          <a:ext cx="8784975" cy="546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022"/>
                <a:gridCol w="1445107"/>
                <a:gridCol w="2820218"/>
                <a:gridCol w="1569628"/>
              </a:tblGrid>
              <a:tr h="656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Субъекты ЦФО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itchFamily="34" charset="0"/>
                        </a:rPr>
                        <a:t>MAX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показатели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Субъекты</a:t>
                      </a:r>
                    </a:p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ЦФО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itchFamily="34" charset="0"/>
                        </a:rPr>
                        <a:t>MIN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показатели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2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Ивановская область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142,9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г. Москва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33,3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43848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Владимирская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область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108,3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Орловская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36,0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3321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Тверская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97,8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Белгородская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38,0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2681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Брянская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91,9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008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44,0</a:t>
                      </a: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4114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Ярославская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86,4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Воронежская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55,1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5046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Московская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84,1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Костромская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56,5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ADF5B4"/>
                    </a:solidFill>
                  </a:tcPr>
                </a:tc>
              </a:tr>
              <a:tr h="5046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Курская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79,5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РФ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– 60,75 на 100 тыс. населения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 ЦФО – 63,76  на 100 тыс. населения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3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800" b="1" i="0" kern="1200" dirty="0" smtClean="0">
                          <a:solidFill>
                            <a:schemeClr val="tx2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ульская область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77,2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38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Смоленская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75,1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38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Калужская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73,7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0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Рязанская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64,2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38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Arial Narrow" pitchFamily="34" charset="0"/>
                        </a:rPr>
                        <a:t>Липецкая область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62,0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79181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РАСПРОСТРАНЕННОСТЬ НАРКОМАНИИ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 СУБЪЕКТАХ ЦФО</a:t>
            </a:r>
            <a:endParaRPr lang="en-US" altLang="ru-RU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24746"/>
          <a:ext cx="8784975" cy="53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022"/>
                <a:gridCol w="1445107"/>
                <a:gridCol w="2820218"/>
                <a:gridCol w="1569628"/>
              </a:tblGrid>
              <a:tr h="656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Субъекты ЦФО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itchFamily="34" charset="0"/>
                        </a:rPr>
                        <a:t>MAX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показатели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Субъекты</a:t>
                      </a:r>
                    </a:p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ЦФО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itchFamily="34" charset="0"/>
                        </a:rPr>
                        <a:t>MIN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показатели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268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г. Москва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249,0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Владимирская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71,09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848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Воронежская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область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236,59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Ярославская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74,43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61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Смоленская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область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213,06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Орловская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84,86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17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Московская область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207,11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Тамбовская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90,53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4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Костромская область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192,21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Рязанская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104,05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6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Курская область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190,81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Белгородская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104,29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38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Ивановская область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190,13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Калужская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114,76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5374">
                <a:tc rowSpan="2" grid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Arial Narrow" pitchFamily="34" charset="0"/>
                        </a:rPr>
                        <a:t>РФ</a:t>
                      </a:r>
                      <a:r>
                        <a:rPr lang="ru-RU" sz="1800" b="1" baseline="0" dirty="0" smtClean="0">
                          <a:latin typeface="Arial Narrow" pitchFamily="34" charset="0"/>
                        </a:rPr>
                        <a:t> – 232,54 на 100 тыс. населения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Тверская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135,3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5374">
                <a:tc gridSpan="2" vMerge="1">
                  <a:txBody>
                    <a:bodyPr/>
                    <a:lstStyle/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Тульская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139,01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982">
                <a:tc rowSpan="2" gridSpan="2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ЦФО – 187,87  на 100 тыс. населения</a:t>
                      </a:r>
                    </a:p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Брянская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164,98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982">
                <a:tc gridSpan="2" vMerge="1">
                  <a:txBody>
                    <a:bodyPr/>
                    <a:lstStyle/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 Narrow" pitchFamily="34" charset="0"/>
                        </a:rPr>
                        <a:t>Липецкая область</a:t>
                      </a:r>
                      <a:endParaRPr lang="ru-RU" sz="18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8000"/>
                          </a:solidFill>
                          <a:latin typeface="Arial Narrow" pitchFamily="34" charset="0"/>
                        </a:rPr>
                        <a:t>166,82</a:t>
                      </a:r>
                      <a:endParaRPr lang="ru-RU" sz="1800" b="1" dirty="0">
                        <a:solidFill>
                          <a:srgbClr val="008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71980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СТРУКТУРА НАРКОЛОГИЧЕСКОЙ СЛУЖБЫ</a:t>
            </a:r>
            <a:endParaRPr lang="en-US" alt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7981950" cy="553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36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71980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КОЛИЧЕСТВО РЕАБИЛИТАЦИОННЫХ КОЕК В ЦФО</a:t>
            </a:r>
            <a:endParaRPr lang="en-US" alt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9512" y="4293096"/>
            <a:ext cx="1440160" cy="4046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- 12%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9512" y="4797152"/>
            <a:ext cx="1440160" cy="36004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- 3%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67744" y="1052736"/>
          <a:ext cx="5735960" cy="56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045"/>
                <a:gridCol w="998506"/>
                <a:gridCol w="998506"/>
                <a:gridCol w="86090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 pitchFamily="18" charset="0"/>
                        </a:rPr>
                        <a:t> СУБЪЕКТ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2012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2013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 pitchFamily="18" charset="0"/>
                        </a:rPr>
                        <a:t>Московская область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68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68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86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anose="02020603050405020304" pitchFamily="18" charset="0"/>
                        </a:rPr>
                        <a:t>Липецкая область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Ивановская  область 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Рязанская область  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15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15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15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Курская область  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Тверская область  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4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4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4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Воронежская  область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10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Орловская область 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Г. Москва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339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298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289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ЦФО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511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495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Белгородская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Брянская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Владимирская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Костромская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Тамбовская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Тульская область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Ярославская область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 Narrow" pitchFamily="34" charset="0"/>
                        </a:rPr>
                        <a:t>0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8028384" y="1340768"/>
            <a:ext cx="978408" cy="57606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+29%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8028384" y="2132856"/>
            <a:ext cx="978408" cy="57606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+50%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8028384" y="3573016"/>
            <a:ext cx="978408" cy="57606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+80%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1691680" y="4365104"/>
            <a:ext cx="576064" cy="360040"/>
          </a:xfrm>
          <a:prstGeom prst="leftArrow">
            <a:avLst>
              <a:gd name="adj1" fmla="val 50000"/>
              <a:gd name="adj2" fmla="val 798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1691680" y="4797152"/>
            <a:ext cx="574860" cy="360040"/>
          </a:xfrm>
          <a:prstGeom prst="leftArrow">
            <a:avLst>
              <a:gd name="adj1" fmla="val 50000"/>
              <a:gd name="adj2" fmla="val 798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6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ОБЕСПЕЧЕННОСТЬ КАДРАМИ НАРКОЛОГИЧЕСКОЙ </a:t>
            </a:r>
            <a: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СЛУЖБЫ</a:t>
            </a:r>
            <a:b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В ЦЕНТРАЛЬНОМ ФЕДЕРАЛЬНОМ </a:t>
            </a:r>
            <a:r>
              <a:rPr lang="ru-RU" alt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ОКРУГЕ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196752"/>
          <a:ext cx="8640959" cy="108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203"/>
                <a:gridCol w="1919252"/>
                <a:gridCol w="1919252"/>
                <a:gridCol w="1919252"/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ОБЕСПЕЧЕННОСТЬ ВРАЧАМИ-ПСИХИАТРАМИ-НАРКОЛОГАМИ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</a:tr>
              <a:tr h="334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РОССИЙСКАЯ  ФЕДЕРАЦИЯ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ЦФО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4190" marR="24190" marT="0" marB="0" anchor="ctr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51520" y="2636912"/>
          <a:ext cx="84249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331640" y="3501008"/>
            <a:ext cx="7344816" cy="0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«АЛЬТЕРАНАТИВНОЕ ЛЕЧЕНИЕ» БОЛЬНЫХ НАРКОМАНИЯМИ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(СТ. 82.1 Уголовного кодекса Российской Федерации)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В СУБЪЕКТАХ ЦФО В 2013 ГОДУ</a:t>
            </a:r>
            <a:endParaRPr lang="en-US" altLang="ru-RU" sz="2200" b="1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340768"/>
          <a:ext cx="8712968" cy="513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816424"/>
              </a:tblGrid>
              <a:tr h="3740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Показатель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766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Численность лиц, состоящих на учете в уголовно-исполнительных инспекциях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766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Снято с учета в уголовно-исполнительных инспекциях,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4059">
                <a:tc>
                  <a:txBody>
                    <a:bodyPr/>
                    <a:lstStyle/>
                    <a:p>
                      <a:pPr marL="360000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по истечении срока отсрочки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92862">
                <a:tc>
                  <a:txBody>
                    <a:bodyPr/>
                    <a:lstStyle/>
                    <a:p>
                      <a:pPr marL="360000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в связи с отменой отсрочки или совершением повторного преступления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4059">
                <a:tc>
                  <a:txBody>
                    <a:bodyPr/>
                    <a:lstStyle/>
                    <a:p>
                      <a:pPr marL="360000"/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</a:rPr>
                        <a:t>по другим причинам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7579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Отсутствуют</a:t>
                      </a:r>
                      <a:r>
                        <a:rPr lang="ru-RU" b="1" baseline="0" dirty="0" smtClean="0">
                          <a:latin typeface="Arial" pitchFamily="34" charset="0"/>
                          <a:cs typeface="Arial" pitchFamily="34" charset="0"/>
                        </a:rPr>
                        <a:t> случаи назначения судами отсрочки отбывания наказания больным наркоманией в областях: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Белгородская,</a:t>
                      </a:r>
                    </a:p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Калужская,</a:t>
                      </a:r>
                    </a:p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Костромская,</a:t>
                      </a:r>
                    </a:p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Рязанская,</a:t>
                      </a:r>
                    </a:p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Тамбовская,</a:t>
                      </a:r>
                    </a:p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Тульская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5"/>
          <p:cNvSpPr>
            <a:spLocks noChangeArrowheads="1"/>
          </p:cNvSpPr>
          <p:nvPr/>
        </p:nvSpPr>
        <p:spPr bwMode="auto">
          <a:xfrm>
            <a:off x="107504" y="188912"/>
            <a:ext cx="8928992" cy="93583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ОКАЗАНИЕ ПОМОЩИ ЛИЦАМ, НАХОДЯЩИМСЯ В ОБЩЕСТВЕННЫХ МЕСТАХ В СОСТОЯНИИ АЛКОГОЛЬНОГО ОПЬЯНЕНИЯ</a:t>
            </a:r>
            <a:endParaRPr lang="en-US" alt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650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340768"/>
          <a:ext cx="8712968" cy="518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032448"/>
              </a:tblGrid>
              <a:tr h="3740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Нуждаются в госпитализации из числа доставленных в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медицинские организации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от 8 % - в Липецкой области</a:t>
                      </a:r>
                    </a:p>
                    <a:p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до 26,8 % - в Тамбовской области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939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Поддержали предложение о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создании социальных учреждений для помещения в них лиц, находящихся в общественных местах в состоянии опьянения,</a:t>
                      </a:r>
                    </a:p>
                    <a:p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не нуждающихся в медицинской помощи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Все субъекты ЦФО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76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Прорабатывают вопрос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разработки </a:t>
                      </a:r>
                      <a:r>
                        <a:rPr lang="ru-RU" sz="16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пилотных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проектов по созданию социальных учреждений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Белгородская и Тульская области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476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Необходимо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Субъектам ЦФО </a:t>
                      </a:r>
                    </a:p>
                    <a:p>
                      <a:pPr algn="l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провести анализ финансовых затрат на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создание и содержание социальных учреждений данного типа в городах с численностью более 100 тыс. человек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B5D0-5B97-4D60-B8A7-30C1CA7129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6387</TotalTime>
  <Words>1019</Words>
  <Application>Microsoft Office PowerPoint</Application>
  <PresentationFormat>Экран (4:3)</PresentationFormat>
  <Paragraphs>411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Жуйков Никита Андреевич</dc:creator>
  <cp:lastModifiedBy>LynovaEU</cp:lastModifiedBy>
  <cp:revision>1047</cp:revision>
  <cp:lastPrinted>2014-03-19T13:17:09Z</cp:lastPrinted>
  <dcterms:created xsi:type="dcterms:W3CDTF">2012-09-28T06:32:58Z</dcterms:created>
  <dcterms:modified xsi:type="dcterms:W3CDTF">2014-03-20T12:31:57Z</dcterms:modified>
</cp:coreProperties>
</file>