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3" r:id="rId3"/>
    <p:sldId id="259" r:id="rId4"/>
    <p:sldId id="260" r:id="rId5"/>
    <p:sldId id="261" r:id="rId6"/>
    <p:sldId id="262" r:id="rId7"/>
    <p:sldId id="267" r:id="rId8"/>
    <p:sldId id="268" r:id="rId9"/>
    <p:sldId id="269" r:id="rId10"/>
    <p:sldId id="270" r:id="rId11"/>
    <p:sldId id="264" r:id="rId12"/>
    <p:sldId id="265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EEA2E66-3C32-4F00-8315-68F3D88E0CCD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49A1EC10-4819-4EDE-8536-28DEA4F20D57}">
      <dgm:prSet phldrT="[Текст]" custT="1"/>
      <dgm:spPr>
        <a:solidFill>
          <a:srgbClr val="3ACDDC"/>
        </a:solidFill>
      </dgm:spPr>
      <dgm:t>
        <a:bodyPr/>
        <a:lstStyle/>
        <a:p>
          <a:r>
            <a:rPr lang="ru-RU" sz="2000" b="1" dirty="0" smtClean="0">
              <a:solidFill>
                <a:srgbClr val="0000FF"/>
              </a:solidFill>
            </a:rPr>
            <a:t>В удобной для специалиста форме</a:t>
          </a:r>
          <a:endParaRPr lang="ru-RU" sz="2000" b="1" dirty="0">
            <a:solidFill>
              <a:srgbClr val="0000FF"/>
            </a:solidFill>
          </a:endParaRPr>
        </a:p>
      </dgm:t>
    </dgm:pt>
    <dgm:pt modelId="{34CFD4DA-FD44-4948-9194-2BC4DB46ECCD}" type="parTrans" cxnId="{298AEE18-8F3D-46A8-9392-1A4CB46AA588}">
      <dgm:prSet/>
      <dgm:spPr/>
      <dgm:t>
        <a:bodyPr/>
        <a:lstStyle/>
        <a:p>
          <a:endParaRPr lang="ru-RU"/>
        </a:p>
      </dgm:t>
    </dgm:pt>
    <dgm:pt modelId="{E1DF25EE-C7A0-48CB-B016-51CA1AD7B043}" type="sibTrans" cxnId="{298AEE18-8F3D-46A8-9392-1A4CB46AA588}">
      <dgm:prSet/>
      <dgm:spPr>
        <a:solidFill>
          <a:srgbClr val="C94DBA"/>
        </a:solidFill>
      </dgm:spPr>
      <dgm:t>
        <a:bodyPr/>
        <a:lstStyle/>
        <a:p>
          <a:endParaRPr lang="ru-RU"/>
        </a:p>
      </dgm:t>
    </dgm:pt>
    <dgm:pt modelId="{32408827-BB4B-4280-93F9-433DE792A2A2}">
      <dgm:prSet phldrT="[Текст]" custT="1"/>
      <dgm:spPr>
        <a:solidFill>
          <a:srgbClr val="3ACDDC"/>
        </a:solidFill>
      </dgm:spPr>
      <dgm:t>
        <a:bodyPr/>
        <a:lstStyle/>
        <a:p>
          <a:r>
            <a:rPr lang="ru-RU" sz="2000" b="1" dirty="0" smtClean="0">
              <a:solidFill>
                <a:srgbClr val="0000FF"/>
              </a:solidFill>
            </a:rPr>
            <a:t>В удобном для специалиста месте</a:t>
          </a:r>
          <a:endParaRPr lang="ru-RU" sz="2000" b="1" dirty="0">
            <a:solidFill>
              <a:srgbClr val="0000FF"/>
            </a:solidFill>
          </a:endParaRPr>
        </a:p>
      </dgm:t>
    </dgm:pt>
    <dgm:pt modelId="{43EF3BC5-46D7-4939-86A6-E53C8F4A6907}" type="parTrans" cxnId="{0DABF5D2-764D-42C3-8D21-2225335666B4}">
      <dgm:prSet/>
      <dgm:spPr/>
      <dgm:t>
        <a:bodyPr/>
        <a:lstStyle/>
        <a:p>
          <a:endParaRPr lang="ru-RU"/>
        </a:p>
      </dgm:t>
    </dgm:pt>
    <dgm:pt modelId="{C432174C-F2C6-43AB-9B61-79099DC38775}" type="sibTrans" cxnId="{0DABF5D2-764D-42C3-8D21-2225335666B4}">
      <dgm:prSet/>
      <dgm:spPr>
        <a:solidFill>
          <a:srgbClr val="C94DBA"/>
        </a:solidFill>
      </dgm:spPr>
      <dgm:t>
        <a:bodyPr/>
        <a:lstStyle/>
        <a:p>
          <a:endParaRPr lang="ru-RU"/>
        </a:p>
      </dgm:t>
    </dgm:pt>
    <dgm:pt modelId="{B0896D17-C628-433B-BAC0-0A246DB58C67}">
      <dgm:prSet phldrT="[Текст]" custT="1"/>
      <dgm:spPr>
        <a:solidFill>
          <a:srgbClr val="3ACDDC"/>
        </a:solidFill>
      </dgm:spPr>
      <dgm:t>
        <a:bodyPr/>
        <a:lstStyle/>
        <a:p>
          <a:r>
            <a:rPr lang="ru-RU" sz="2000" b="1" dirty="0" smtClean="0">
              <a:solidFill>
                <a:srgbClr val="0000FF"/>
              </a:solidFill>
            </a:rPr>
            <a:t>В удобное для специалиста время</a:t>
          </a:r>
          <a:endParaRPr lang="ru-RU" sz="2000" b="1" dirty="0">
            <a:solidFill>
              <a:srgbClr val="0000FF"/>
            </a:solidFill>
          </a:endParaRPr>
        </a:p>
      </dgm:t>
    </dgm:pt>
    <dgm:pt modelId="{F3501082-20C4-4B45-B178-51DA235E67E9}" type="parTrans" cxnId="{D82ADFD1-BA96-4760-BF39-609D985B1C54}">
      <dgm:prSet/>
      <dgm:spPr/>
      <dgm:t>
        <a:bodyPr/>
        <a:lstStyle/>
        <a:p>
          <a:endParaRPr lang="ru-RU"/>
        </a:p>
      </dgm:t>
    </dgm:pt>
    <dgm:pt modelId="{42A92652-BDEA-43FA-BE50-46884CCA7FD4}" type="sibTrans" cxnId="{D82ADFD1-BA96-4760-BF39-609D985B1C54}">
      <dgm:prSet/>
      <dgm:spPr/>
      <dgm:t>
        <a:bodyPr/>
        <a:lstStyle/>
        <a:p>
          <a:endParaRPr lang="ru-RU"/>
        </a:p>
      </dgm:t>
    </dgm:pt>
    <dgm:pt modelId="{429D318F-32F1-4CED-A12F-DCCBF661D9DB}" type="pres">
      <dgm:prSet presAssocID="{2EEA2E66-3C32-4F00-8315-68F3D88E0CCD}" presName="Name0" presStyleCnt="0">
        <dgm:presLayoutVars>
          <dgm:dir/>
          <dgm:resizeHandles val="exact"/>
        </dgm:presLayoutVars>
      </dgm:prSet>
      <dgm:spPr/>
    </dgm:pt>
    <dgm:pt modelId="{6A734D67-78F3-4B6A-AD30-14AAD3EBE509}" type="pres">
      <dgm:prSet presAssocID="{49A1EC10-4819-4EDE-8536-28DEA4F20D57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6581B9-DC65-45D5-87B8-0B7F9002FA25}" type="pres">
      <dgm:prSet presAssocID="{E1DF25EE-C7A0-48CB-B016-51CA1AD7B043}" presName="sibTrans" presStyleLbl="sibTrans2D1" presStyleIdx="0" presStyleCnt="2"/>
      <dgm:spPr/>
      <dgm:t>
        <a:bodyPr/>
        <a:lstStyle/>
        <a:p>
          <a:endParaRPr lang="ru-RU"/>
        </a:p>
      </dgm:t>
    </dgm:pt>
    <dgm:pt modelId="{840C1F3F-6CEB-4569-B5FA-35EA7B1F996F}" type="pres">
      <dgm:prSet presAssocID="{E1DF25EE-C7A0-48CB-B016-51CA1AD7B043}" presName="connectorText" presStyleLbl="sibTrans2D1" presStyleIdx="0" presStyleCnt="2"/>
      <dgm:spPr/>
      <dgm:t>
        <a:bodyPr/>
        <a:lstStyle/>
        <a:p>
          <a:endParaRPr lang="ru-RU"/>
        </a:p>
      </dgm:t>
    </dgm:pt>
    <dgm:pt modelId="{8AD602E3-CD5E-4C30-B7A8-BF40D765C75A}" type="pres">
      <dgm:prSet presAssocID="{32408827-BB4B-4280-93F9-433DE792A2A2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160B44-8E39-4251-960E-E41AFC89E499}" type="pres">
      <dgm:prSet presAssocID="{C432174C-F2C6-43AB-9B61-79099DC38775}" presName="sibTrans" presStyleLbl="sibTrans2D1" presStyleIdx="1" presStyleCnt="2"/>
      <dgm:spPr/>
      <dgm:t>
        <a:bodyPr/>
        <a:lstStyle/>
        <a:p>
          <a:endParaRPr lang="ru-RU"/>
        </a:p>
      </dgm:t>
    </dgm:pt>
    <dgm:pt modelId="{7880C1A3-7186-4CD5-914F-48A1192D5C2C}" type="pres">
      <dgm:prSet presAssocID="{C432174C-F2C6-43AB-9B61-79099DC38775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4575239E-8CB3-452D-8E28-287E140AE263}" type="pres">
      <dgm:prSet presAssocID="{B0896D17-C628-433B-BAC0-0A246DB58C67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32B4963-4A2F-437B-B8FF-9639227E0963}" type="presOf" srcId="{B0896D17-C628-433B-BAC0-0A246DB58C67}" destId="{4575239E-8CB3-452D-8E28-287E140AE263}" srcOrd="0" destOrd="0" presId="urn:microsoft.com/office/officeart/2005/8/layout/process1"/>
    <dgm:cxn modelId="{C19CE976-4078-4EFF-B7C9-76AED38CD476}" type="presOf" srcId="{E1DF25EE-C7A0-48CB-B016-51CA1AD7B043}" destId="{9C6581B9-DC65-45D5-87B8-0B7F9002FA25}" srcOrd="0" destOrd="0" presId="urn:microsoft.com/office/officeart/2005/8/layout/process1"/>
    <dgm:cxn modelId="{D82ADFD1-BA96-4760-BF39-609D985B1C54}" srcId="{2EEA2E66-3C32-4F00-8315-68F3D88E0CCD}" destId="{B0896D17-C628-433B-BAC0-0A246DB58C67}" srcOrd="2" destOrd="0" parTransId="{F3501082-20C4-4B45-B178-51DA235E67E9}" sibTransId="{42A92652-BDEA-43FA-BE50-46884CCA7FD4}"/>
    <dgm:cxn modelId="{298AEE18-8F3D-46A8-9392-1A4CB46AA588}" srcId="{2EEA2E66-3C32-4F00-8315-68F3D88E0CCD}" destId="{49A1EC10-4819-4EDE-8536-28DEA4F20D57}" srcOrd="0" destOrd="0" parTransId="{34CFD4DA-FD44-4948-9194-2BC4DB46ECCD}" sibTransId="{E1DF25EE-C7A0-48CB-B016-51CA1AD7B043}"/>
    <dgm:cxn modelId="{0DABF5D2-764D-42C3-8D21-2225335666B4}" srcId="{2EEA2E66-3C32-4F00-8315-68F3D88E0CCD}" destId="{32408827-BB4B-4280-93F9-433DE792A2A2}" srcOrd="1" destOrd="0" parTransId="{43EF3BC5-46D7-4939-86A6-E53C8F4A6907}" sibTransId="{C432174C-F2C6-43AB-9B61-79099DC38775}"/>
    <dgm:cxn modelId="{7AAA2DB2-A152-4F29-8964-87BE810461D1}" type="presOf" srcId="{32408827-BB4B-4280-93F9-433DE792A2A2}" destId="{8AD602E3-CD5E-4C30-B7A8-BF40D765C75A}" srcOrd="0" destOrd="0" presId="urn:microsoft.com/office/officeart/2005/8/layout/process1"/>
    <dgm:cxn modelId="{6138E2EB-A915-4737-9C99-0A003B2473F4}" type="presOf" srcId="{C432174C-F2C6-43AB-9B61-79099DC38775}" destId="{7880C1A3-7186-4CD5-914F-48A1192D5C2C}" srcOrd="1" destOrd="0" presId="urn:microsoft.com/office/officeart/2005/8/layout/process1"/>
    <dgm:cxn modelId="{2C93D67E-5B9C-439A-A08B-BA39FF544FD7}" type="presOf" srcId="{E1DF25EE-C7A0-48CB-B016-51CA1AD7B043}" destId="{840C1F3F-6CEB-4569-B5FA-35EA7B1F996F}" srcOrd="1" destOrd="0" presId="urn:microsoft.com/office/officeart/2005/8/layout/process1"/>
    <dgm:cxn modelId="{454095BB-669F-45C0-AB3B-D68D15AF9CDF}" type="presOf" srcId="{C432174C-F2C6-43AB-9B61-79099DC38775}" destId="{65160B44-8E39-4251-960E-E41AFC89E499}" srcOrd="0" destOrd="0" presId="urn:microsoft.com/office/officeart/2005/8/layout/process1"/>
    <dgm:cxn modelId="{7371F74C-D77C-4BA6-BD9A-12E5A2D4AF5D}" type="presOf" srcId="{2EEA2E66-3C32-4F00-8315-68F3D88E0CCD}" destId="{429D318F-32F1-4CED-A12F-DCCBF661D9DB}" srcOrd="0" destOrd="0" presId="urn:microsoft.com/office/officeart/2005/8/layout/process1"/>
    <dgm:cxn modelId="{C30A573C-6D98-4AA4-AA7D-59D555D9EE9F}" type="presOf" srcId="{49A1EC10-4819-4EDE-8536-28DEA4F20D57}" destId="{6A734D67-78F3-4B6A-AD30-14AAD3EBE509}" srcOrd="0" destOrd="0" presId="urn:microsoft.com/office/officeart/2005/8/layout/process1"/>
    <dgm:cxn modelId="{21214A53-2783-4F97-8112-1E421AE79C7B}" type="presParOf" srcId="{429D318F-32F1-4CED-A12F-DCCBF661D9DB}" destId="{6A734D67-78F3-4B6A-AD30-14AAD3EBE509}" srcOrd="0" destOrd="0" presId="urn:microsoft.com/office/officeart/2005/8/layout/process1"/>
    <dgm:cxn modelId="{A0AE1EE6-629B-4839-AC08-673CCC4D2E33}" type="presParOf" srcId="{429D318F-32F1-4CED-A12F-DCCBF661D9DB}" destId="{9C6581B9-DC65-45D5-87B8-0B7F9002FA25}" srcOrd="1" destOrd="0" presId="urn:microsoft.com/office/officeart/2005/8/layout/process1"/>
    <dgm:cxn modelId="{679907A9-C9C3-4898-89C7-B330DD30B22F}" type="presParOf" srcId="{9C6581B9-DC65-45D5-87B8-0B7F9002FA25}" destId="{840C1F3F-6CEB-4569-B5FA-35EA7B1F996F}" srcOrd="0" destOrd="0" presId="urn:microsoft.com/office/officeart/2005/8/layout/process1"/>
    <dgm:cxn modelId="{650863A2-C36F-4E34-9FAA-40ACC604D456}" type="presParOf" srcId="{429D318F-32F1-4CED-A12F-DCCBF661D9DB}" destId="{8AD602E3-CD5E-4C30-B7A8-BF40D765C75A}" srcOrd="2" destOrd="0" presId="urn:microsoft.com/office/officeart/2005/8/layout/process1"/>
    <dgm:cxn modelId="{827BFF27-B221-4508-89B0-4F50ACE58383}" type="presParOf" srcId="{429D318F-32F1-4CED-A12F-DCCBF661D9DB}" destId="{65160B44-8E39-4251-960E-E41AFC89E499}" srcOrd="3" destOrd="0" presId="urn:microsoft.com/office/officeart/2005/8/layout/process1"/>
    <dgm:cxn modelId="{98DE5726-C07D-4A25-9FCE-A64FFB30882B}" type="presParOf" srcId="{65160B44-8E39-4251-960E-E41AFC89E499}" destId="{7880C1A3-7186-4CD5-914F-48A1192D5C2C}" srcOrd="0" destOrd="0" presId="urn:microsoft.com/office/officeart/2005/8/layout/process1"/>
    <dgm:cxn modelId="{E23F1A77-FDF9-4612-ABAE-B0065511F6DC}" type="presParOf" srcId="{429D318F-32F1-4CED-A12F-DCCBF661D9DB}" destId="{4575239E-8CB3-452D-8E28-287E140AE263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0997D31-FB2D-442E-8845-00AF431A5D98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D757A4C-6283-4587-B76C-40E2BAD2450A}">
      <dgm:prSet/>
      <dgm:spPr/>
      <dgm:t>
        <a:bodyPr/>
        <a:lstStyle/>
        <a:p>
          <a:pPr rtl="0"/>
          <a:r>
            <a:rPr lang="ru-RU" b="1" dirty="0" smtClean="0"/>
            <a:t>накопительная и зачетная функции</a:t>
          </a:r>
          <a:endParaRPr lang="ru-RU" dirty="0"/>
        </a:p>
      </dgm:t>
    </dgm:pt>
    <dgm:pt modelId="{88E6DB66-2BAC-404E-BB94-F33408EA2E6A}" type="parTrans" cxnId="{ABBB5AB3-24E5-4C69-B34B-66FC4C911549}">
      <dgm:prSet/>
      <dgm:spPr/>
      <dgm:t>
        <a:bodyPr/>
        <a:lstStyle/>
        <a:p>
          <a:endParaRPr lang="ru-RU"/>
        </a:p>
      </dgm:t>
    </dgm:pt>
    <dgm:pt modelId="{9BB1754C-DBE3-4CBB-AC7C-FF25F3CE9BAE}" type="sibTrans" cxnId="{ABBB5AB3-24E5-4C69-B34B-66FC4C911549}">
      <dgm:prSet/>
      <dgm:spPr/>
      <dgm:t>
        <a:bodyPr/>
        <a:lstStyle/>
        <a:p>
          <a:endParaRPr lang="ru-RU"/>
        </a:p>
      </dgm:t>
    </dgm:pt>
    <dgm:pt modelId="{73A84F60-1D99-4C26-B75D-EDA0FA1EA4C0}">
      <dgm:prSet/>
      <dgm:spPr/>
      <dgm:t>
        <a:bodyPr/>
        <a:lstStyle/>
        <a:p>
          <a:pPr rtl="0"/>
          <a:r>
            <a:rPr lang="ru-RU" b="1" dirty="0" smtClean="0"/>
            <a:t>модульный принцип построения программ</a:t>
          </a:r>
          <a:endParaRPr lang="ru-RU" dirty="0"/>
        </a:p>
      </dgm:t>
    </dgm:pt>
    <dgm:pt modelId="{CA964E03-70E4-40CE-8200-4D01D61F77F0}" type="parTrans" cxnId="{9F829893-3633-4CB3-980D-A5997EBA337C}">
      <dgm:prSet/>
      <dgm:spPr/>
      <dgm:t>
        <a:bodyPr/>
        <a:lstStyle/>
        <a:p>
          <a:endParaRPr lang="ru-RU"/>
        </a:p>
      </dgm:t>
    </dgm:pt>
    <dgm:pt modelId="{A53A32C9-6E4A-41CE-9048-D0D4C7542CD5}" type="sibTrans" cxnId="{9F829893-3633-4CB3-980D-A5997EBA337C}">
      <dgm:prSet/>
      <dgm:spPr/>
      <dgm:t>
        <a:bodyPr/>
        <a:lstStyle/>
        <a:p>
          <a:endParaRPr lang="ru-RU"/>
        </a:p>
      </dgm:t>
    </dgm:pt>
    <dgm:pt modelId="{BD76D2AC-1BA7-4F7E-88E5-668035A0446F}">
      <dgm:prSet/>
      <dgm:spPr/>
      <dgm:t>
        <a:bodyPr/>
        <a:lstStyle/>
        <a:p>
          <a:pPr rtl="0"/>
          <a:r>
            <a:rPr lang="ru-RU" b="1" dirty="0" smtClean="0"/>
            <a:t>инновационные технологии обучения, в т.ч. с использованием сетевых ресурсов</a:t>
          </a:r>
          <a:endParaRPr lang="ru-RU" dirty="0"/>
        </a:p>
      </dgm:t>
    </dgm:pt>
    <dgm:pt modelId="{0CDA4CBB-E6D8-41D8-9406-C6F2FF7B4BA6}" type="parTrans" cxnId="{30E7AC38-9218-4F4E-A6F5-FC343063ABCF}">
      <dgm:prSet/>
      <dgm:spPr/>
      <dgm:t>
        <a:bodyPr/>
        <a:lstStyle/>
        <a:p>
          <a:endParaRPr lang="ru-RU"/>
        </a:p>
      </dgm:t>
    </dgm:pt>
    <dgm:pt modelId="{CD43DA68-7AD0-4B09-80F3-05EDD48179D6}" type="sibTrans" cxnId="{30E7AC38-9218-4F4E-A6F5-FC343063ABCF}">
      <dgm:prSet/>
      <dgm:spPr/>
      <dgm:t>
        <a:bodyPr/>
        <a:lstStyle/>
        <a:p>
          <a:endParaRPr lang="ru-RU"/>
        </a:p>
      </dgm:t>
    </dgm:pt>
    <dgm:pt modelId="{C3087ACD-82D7-4ADF-BEC2-89DECF083A47}" type="pres">
      <dgm:prSet presAssocID="{A0997D31-FB2D-442E-8845-00AF431A5D98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71E0BF59-EA70-4859-9CD9-76D5386D5FCC}" type="pres">
      <dgm:prSet presAssocID="{A0997D31-FB2D-442E-8845-00AF431A5D98}" presName="pyramid" presStyleLbl="node1" presStyleIdx="0" presStyleCnt="1"/>
      <dgm:spPr>
        <a:solidFill>
          <a:srgbClr val="0099FF"/>
        </a:solidFill>
      </dgm:spPr>
    </dgm:pt>
    <dgm:pt modelId="{E8A66BAD-1210-4917-8C15-025CDFA8EF76}" type="pres">
      <dgm:prSet presAssocID="{A0997D31-FB2D-442E-8845-00AF431A5D98}" presName="theList" presStyleCnt="0"/>
      <dgm:spPr/>
    </dgm:pt>
    <dgm:pt modelId="{DF59763D-4096-4DB7-9F8D-3A5990ECFEBE}" type="pres">
      <dgm:prSet presAssocID="{3D757A4C-6283-4587-B76C-40E2BAD2450A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1D1B4D-B24B-4CE7-BBFB-0462AB7AD8A1}" type="pres">
      <dgm:prSet presAssocID="{3D757A4C-6283-4587-B76C-40E2BAD2450A}" presName="aSpace" presStyleCnt="0"/>
      <dgm:spPr/>
    </dgm:pt>
    <dgm:pt modelId="{F195763E-0F94-4E5F-A518-071DFE6DFB9E}" type="pres">
      <dgm:prSet presAssocID="{73A84F60-1D99-4C26-B75D-EDA0FA1EA4C0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160F6A-15F0-459D-AEA0-128DF7C00B82}" type="pres">
      <dgm:prSet presAssocID="{73A84F60-1D99-4C26-B75D-EDA0FA1EA4C0}" presName="aSpace" presStyleCnt="0"/>
      <dgm:spPr/>
    </dgm:pt>
    <dgm:pt modelId="{9DC9E4A2-5882-4630-A20F-E04964FA6963}" type="pres">
      <dgm:prSet presAssocID="{BD76D2AC-1BA7-4F7E-88E5-668035A0446F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921513-4CD8-4F1D-86D8-A7B5285769E0}" type="pres">
      <dgm:prSet presAssocID="{BD76D2AC-1BA7-4F7E-88E5-668035A0446F}" presName="aSpace" presStyleCnt="0"/>
      <dgm:spPr/>
    </dgm:pt>
  </dgm:ptLst>
  <dgm:cxnLst>
    <dgm:cxn modelId="{A536F730-F561-4CD5-A29E-C0EF1C7FB489}" type="presOf" srcId="{3D757A4C-6283-4587-B76C-40E2BAD2450A}" destId="{DF59763D-4096-4DB7-9F8D-3A5990ECFEBE}" srcOrd="0" destOrd="0" presId="urn:microsoft.com/office/officeart/2005/8/layout/pyramid2"/>
    <dgm:cxn modelId="{6DC9B37E-37D6-4BC7-9EE8-2E4C1A29AA2A}" type="presOf" srcId="{BD76D2AC-1BA7-4F7E-88E5-668035A0446F}" destId="{9DC9E4A2-5882-4630-A20F-E04964FA6963}" srcOrd="0" destOrd="0" presId="urn:microsoft.com/office/officeart/2005/8/layout/pyramid2"/>
    <dgm:cxn modelId="{ABBB5AB3-24E5-4C69-B34B-66FC4C911549}" srcId="{A0997D31-FB2D-442E-8845-00AF431A5D98}" destId="{3D757A4C-6283-4587-B76C-40E2BAD2450A}" srcOrd="0" destOrd="0" parTransId="{88E6DB66-2BAC-404E-BB94-F33408EA2E6A}" sibTransId="{9BB1754C-DBE3-4CBB-AC7C-FF25F3CE9BAE}"/>
    <dgm:cxn modelId="{BBC971B1-64E9-42DD-802A-5008A9B984C6}" type="presOf" srcId="{73A84F60-1D99-4C26-B75D-EDA0FA1EA4C0}" destId="{F195763E-0F94-4E5F-A518-071DFE6DFB9E}" srcOrd="0" destOrd="0" presId="urn:microsoft.com/office/officeart/2005/8/layout/pyramid2"/>
    <dgm:cxn modelId="{30E7AC38-9218-4F4E-A6F5-FC343063ABCF}" srcId="{A0997D31-FB2D-442E-8845-00AF431A5D98}" destId="{BD76D2AC-1BA7-4F7E-88E5-668035A0446F}" srcOrd="2" destOrd="0" parTransId="{0CDA4CBB-E6D8-41D8-9406-C6F2FF7B4BA6}" sibTransId="{CD43DA68-7AD0-4B09-80F3-05EDD48179D6}"/>
    <dgm:cxn modelId="{9F829893-3633-4CB3-980D-A5997EBA337C}" srcId="{A0997D31-FB2D-442E-8845-00AF431A5D98}" destId="{73A84F60-1D99-4C26-B75D-EDA0FA1EA4C0}" srcOrd="1" destOrd="0" parTransId="{CA964E03-70E4-40CE-8200-4D01D61F77F0}" sibTransId="{A53A32C9-6E4A-41CE-9048-D0D4C7542CD5}"/>
    <dgm:cxn modelId="{C4A513E1-139A-4425-8201-C0094CAEC9A3}" type="presOf" srcId="{A0997D31-FB2D-442E-8845-00AF431A5D98}" destId="{C3087ACD-82D7-4ADF-BEC2-89DECF083A47}" srcOrd="0" destOrd="0" presId="urn:microsoft.com/office/officeart/2005/8/layout/pyramid2"/>
    <dgm:cxn modelId="{994D291E-A942-4CC0-920C-A8EEE7361EF4}" type="presParOf" srcId="{C3087ACD-82D7-4ADF-BEC2-89DECF083A47}" destId="{71E0BF59-EA70-4859-9CD9-76D5386D5FCC}" srcOrd="0" destOrd="0" presId="urn:microsoft.com/office/officeart/2005/8/layout/pyramid2"/>
    <dgm:cxn modelId="{D496105E-A880-4C79-9706-70C5CA7028DF}" type="presParOf" srcId="{C3087ACD-82D7-4ADF-BEC2-89DECF083A47}" destId="{E8A66BAD-1210-4917-8C15-025CDFA8EF76}" srcOrd="1" destOrd="0" presId="urn:microsoft.com/office/officeart/2005/8/layout/pyramid2"/>
    <dgm:cxn modelId="{51A5E807-D79B-4662-9BE8-867FF7B96C82}" type="presParOf" srcId="{E8A66BAD-1210-4917-8C15-025CDFA8EF76}" destId="{DF59763D-4096-4DB7-9F8D-3A5990ECFEBE}" srcOrd="0" destOrd="0" presId="urn:microsoft.com/office/officeart/2005/8/layout/pyramid2"/>
    <dgm:cxn modelId="{D24614F1-7DCA-4C3D-9DFB-9DF29C83F03C}" type="presParOf" srcId="{E8A66BAD-1210-4917-8C15-025CDFA8EF76}" destId="{861D1B4D-B24B-4CE7-BBFB-0462AB7AD8A1}" srcOrd="1" destOrd="0" presId="urn:microsoft.com/office/officeart/2005/8/layout/pyramid2"/>
    <dgm:cxn modelId="{D076F251-C47F-4CF0-B9B9-DD09ECB62F6F}" type="presParOf" srcId="{E8A66BAD-1210-4917-8C15-025CDFA8EF76}" destId="{F195763E-0F94-4E5F-A518-071DFE6DFB9E}" srcOrd="2" destOrd="0" presId="urn:microsoft.com/office/officeart/2005/8/layout/pyramid2"/>
    <dgm:cxn modelId="{0DC04D67-1F02-4B8C-97C7-A8088A15EFB8}" type="presParOf" srcId="{E8A66BAD-1210-4917-8C15-025CDFA8EF76}" destId="{B0160F6A-15F0-459D-AEA0-128DF7C00B82}" srcOrd="3" destOrd="0" presId="urn:microsoft.com/office/officeart/2005/8/layout/pyramid2"/>
    <dgm:cxn modelId="{0095B83D-9D28-4776-9464-FD673E5BD1FA}" type="presParOf" srcId="{E8A66BAD-1210-4917-8C15-025CDFA8EF76}" destId="{9DC9E4A2-5882-4630-A20F-E04964FA6963}" srcOrd="4" destOrd="0" presId="urn:microsoft.com/office/officeart/2005/8/layout/pyramid2"/>
    <dgm:cxn modelId="{B24025A9-A974-4CCA-ABB2-698EF29E392A}" type="presParOf" srcId="{E8A66BAD-1210-4917-8C15-025CDFA8EF76}" destId="{02921513-4CD8-4F1D-86D8-A7B5285769E0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A734D67-78F3-4B6A-AD30-14AAD3EBE509}">
      <dsp:nvSpPr>
        <dsp:cNvPr id="0" name=""/>
        <dsp:cNvSpPr/>
      </dsp:nvSpPr>
      <dsp:spPr>
        <a:xfrm>
          <a:off x="7233" y="1819999"/>
          <a:ext cx="2161877" cy="1297126"/>
        </a:xfrm>
        <a:prstGeom prst="roundRect">
          <a:avLst>
            <a:gd name="adj" fmla="val 10000"/>
          </a:avLst>
        </a:prstGeom>
        <a:solidFill>
          <a:srgbClr val="3ACDD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0000FF"/>
              </a:solidFill>
            </a:rPr>
            <a:t>В удобной для специалиста форме</a:t>
          </a:r>
          <a:endParaRPr lang="ru-RU" sz="2000" b="1" kern="1200" dirty="0">
            <a:solidFill>
              <a:srgbClr val="0000FF"/>
            </a:solidFill>
          </a:endParaRPr>
        </a:p>
      </dsp:txBody>
      <dsp:txXfrm>
        <a:off x="7233" y="1819999"/>
        <a:ext cx="2161877" cy="1297126"/>
      </dsp:txXfrm>
    </dsp:sp>
    <dsp:sp modelId="{9C6581B9-DC65-45D5-87B8-0B7F9002FA25}">
      <dsp:nvSpPr>
        <dsp:cNvPr id="0" name=""/>
        <dsp:cNvSpPr/>
      </dsp:nvSpPr>
      <dsp:spPr>
        <a:xfrm>
          <a:off x="2385298" y="2200489"/>
          <a:ext cx="458317" cy="536145"/>
        </a:xfrm>
        <a:prstGeom prst="rightArrow">
          <a:avLst>
            <a:gd name="adj1" fmla="val 60000"/>
            <a:gd name="adj2" fmla="val 50000"/>
          </a:avLst>
        </a:prstGeom>
        <a:solidFill>
          <a:srgbClr val="C94DBA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/>
        </a:p>
      </dsp:txBody>
      <dsp:txXfrm>
        <a:off x="2385298" y="2200489"/>
        <a:ext cx="458317" cy="536145"/>
      </dsp:txXfrm>
    </dsp:sp>
    <dsp:sp modelId="{8AD602E3-CD5E-4C30-B7A8-BF40D765C75A}">
      <dsp:nvSpPr>
        <dsp:cNvPr id="0" name=""/>
        <dsp:cNvSpPr/>
      </dsp:nvSpPr>
      <dsp:spPr>
        <a:xfrm>
          <a:off x="3033861" y="1819999"/>
          <a:ext cx="2161877" cy="1297126"/>
        </a:xfrm>
        <a:prstGeom prst="roundRect">
          <a:avLst>
            <a:gd name="adj" fmla="val 10000"/>
          </a:avLst>
        </a:prstGeom>
        <a:solidFill>
          <a:srgbClr val="3ACDD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0000FF"/>
              </a:solidFill>
            </a:rPr>
            <a:t>В удобном для специалиста месте</a:t>
          </a:r>
          <a:endParaRPr lang="ru-RU" sz="2000" b="1" kern="1200" dirty="0">
            <a:solidFill>
              <a:srgbClr val="0000FF"/>
            </a:solidFill>
          </a:endParaRPr>
        </a:p>
      </dsp:txBody>
      <dsp:txXfrm>
        <a:off x="3033861" y="1819999"/>
        <a:ext cx="2161877" cy="1297126"/>
      </dsp:txXfrm>
    </dsp:sp>
    <dsp:sp modelId="{65160B44-8E39-4251-960E-E41AFC89E499}">
      <dsp:nvSpPr>
        <dsp:cNvPr id="0" name=""/>
        <dsp:cNvSpPr/>
      </dsp:nvSpPr>
      <dsp:spPr>
        <a:xfrm>
          <a:off x="5411926" y="2200489"/>
          <a:ext cx="458317" cy="536145"/>
        </a:xfrm>
        <a:prstGeom prst="rightArrow">
          <a:avLst>
            <a:gd name="adj1" fmla="val 60000"/>
            <a:gd name="adj2" fmla="val 50000"/>
          </a:avLst>
        </a:prstGeom>
        <a:solidFill>
          <a:srgbClr val="C94DBA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/>
        </a:p>
      </dsp:txBody>
      <dsp:txXfrm>
        <a:off x="5411926" y="2200489"/>
        <a:ext cx="458317" cy="536145"/>
      </dsp:txXfrm>
    </dsp:sp>
    <dsp:sp modelId="{4575239E-8CB3-452D-8E28-287E140AE263}">
      <dsp:nvSpPr>
        <dsp:cNvPr id="0" name=""/>
        <dsp:cNvSpPr/>
      </dsp:nvSpPr>
      <dsp:spPr>
        <a:xfrm>
          <a:off x="6060489" y="1819999"/>
          <a:ext cx="2161877" cy="1297126"/>
        </a:xfrm>
        <a:prstGeom prst="roundRect">
          <a:avLst>
            <a:gd name="adj" fmla="val 10000"/>
          </a:avLst>
        </a:prstGeom>
        <a:solidFill>
          <a:srgbClr val="3ACDD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0000FF"/>
              </a:solidFill>
            </a:rPr>
            <a:t>В удобное для специалиста время</a:t>
          </a:r>
          <a:endParaRPr lang="ru-RU" sz="2000" b="1" kern="1200" dirty="0">
            <a:solidFill>
              <a:srgbClr val="0000FF"/>
            </a:solidFill>
          </a:endParaRPr>
        </a:p>
      </dsp:txBody>
      <dsp:txXfrm>
        <a:off x="6060489" y="1819999"/>
        <a:ext cx="2161877" cy="1297126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1E0BF59-EA70-4859-9CD9-76D5386D5FCC}">
      <dsp:nvSpPr>
        <dsp:cNvPr id="0" name=""/>
        <dsp:cNvSpPr/>
      </dsp:nvSpPr>
      <dsp:spPr>
        <a:xfrm>
          <a:off x="1275953" y="0"/>
          <a:ext cx="4937125" cy="4937125"/>
        </a:xfrm>
        <a:prstGeom prst="triangle">
          <a:avLst/>
        </a:prstGeom>
        <a:solidFill>
          <a:srgbClr val="0099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59763D-4096-4DB7-9F8D-3A5990ECFEBE}">
      <dsp:nvSpPr>
        <dsp:cNvPr id="0" name=""/>
        <dsp:cNvSpPr/>
      </dsp:nvSpPr>
      <dsp:spPr>
        <a:xfrm>
          <a:off x="3744515" y="496364"/>
          <a:ext cx="3209131" cy="116871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накопительная и зачетная функции</a:t>
          </a:r>
          <a:endParaRPr lang="ru-RU" sz="1600" kern="1200" dirty="0"/>
        </a:p>
      </dsp:txBody>
      <dsp:txXfrm>
        <a:off x="3744515" y="496364"/>
        <a:ext cx="3209131" cy="1168710"/>
      </dsp:txXfrm>
    </dsp:sp>
    <dsp:sp modelId="{F195763E-0F94-4E5F-A518-071DFE6DFB9E}">
      <dsp:nvSpPr>
        <dsp:cNvPr id="0" name=""/>
        <dsp:cNvSpPr/>
      </dsp:nvSpPr>
      <dsp:spPr>
        <a:xfrm>
          <a:off x="3744515" y="1811163"/>
          <a:ext cx="3209131" cy="116871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модульный принцип построения программ</a:t>
          </a:r>
          <a:endParaRPr lang="ru-RU" sz="1600" kern="1200" dirty="0"/>
        </a:p>
      </dsp:txBody>
      <dsp:txXfrm>
        <a:off x="3744515" y="1811163"/>
        <a:ext cx="3209131" cy="1168710"/>
      </dsp:txXfrm>
    </dsp:sp>
    <dsp:sp modelId="{9DC9E4A2-5882-4630-A20F-E04964FA6963}">
      <dsp:nvSpPr>
        <dsp:cNvPr id="0" name=""/>
        <dsp:cNvSpPr/>
      </dsp:nvSpPr>
      <dsp:spPr>
        <a:xfrm>
          <a:off x="3744515" y="3125961"/>
          <a:ext cx="3209131" cy="116871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инновационные технологии обучения, в т.ч. с использованием сетевых ресурсов</a:t>
          </a:r>
          <a:endParaRPr lang="ru-RU" sz="1600" kern="1200" dirty="0"/>
        </a:p>
      </dsp:txBody>
      <dsp:txXfrm>
        <a:off x="3744515" y="3125961"/>
        <a:ext cx="3209131" cy="11687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B9118-3005-472E-9F02-8425B160424D}" type="datetimeFigureOut">
              <a:rPr lang="ru-RU" smtClean="0"/>
              <a:pPr/>
              <a:t>27.02.2014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DFD1F-49B4-474F-8E9A-9842425B2D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B9118-3005-472E-9F02-8425B160424D}" type="datetimeFigureOut">
              <a:rPr lang="ru-RU" smtClean="0"/>
              <a:pPr/>
              <a:t>27.02.2014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DFD1F-49B4-474F-8E9A-9842425B2D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B9118-3005-472E-9F02-8425B160424D}" type="datetimeFigureOut">
              <a:rPr lang="ru-RU" smtClean="0"/>
              <a:pPr/>
              <a:t>27.02.2014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DFD1F-49B4-474F-8E9A-9842425B2D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B9118-3005-472E-9F02-8425B160424D}" type="datetimeFigureOut">
              <a:rPr lang="ru-RU" smtClean="0"/>
              <a:pPr/>
              <a:t>27.02.2014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DFD1F-49B4-474F-8E9A-9842425B2D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B9118-3005-472E-9F02-8425B160424D}" type="datetimeFigureOut">
              <a:rPr lang="ru-RU" smtClean="0"/>
              <a:pPr/>
              <a:t>27.02.2014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DFD1F-49B4-474F-8E9A-9842425B2D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B9118-3005-472E-9F02-8425B160424D}" type="datetimeFigureOut">
              <a:rPr lang="ru-RU" smtClean="0"/>
              <a:pPr/>
              <a:t>27.02.2014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DFD1F-49B4-474F-8E9A-9842425B2D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B9118-3005-472E-9F02-8425B160424D}" type="datetimeFigureOut">
              <a:rPr lang="ru-RU" smtClean="0"/>
              <a:pPr/>
              <a:t>27.02.2014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DFD1F-49B4-474F-8E9A-9842425B2D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B9118-3005-472E-9F02-8425B160424D}" type="datetimeFigureOut">
              <a:rPr lang="ru-RU" smtClean="0"/>
              <a:pPr/>
              <a:t>27.02.2014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DFD1F-49B4-474F-8E9A-9842425B2D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B9118-3005-472E-9F02-8425B160424D}" type="datetimeFigureOut">
              <a:rPr lang="ru-RU" smtClean="0"/>
              <a:pPr/>
              <a:t>27.02.2014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DFD1F-49B4-474F-8E9A-9842425B2D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B9118-3005-472E-9F02-8425B160424D}" type="datetimeFigureOut">
              <a:rPr lang="ru-RU" smtClean="0"/>
              <a:pPr/>
              <a:t>27.02.2014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DFD1F-49B4-474F-8E9A-9842425B2D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B9118-3005-472E-9F02-8425B160424D}" type="datetimeFigureOut">
              <a:rPr lang="ru-RU" smtClean="0"/>
              <a:pPr/>
              <a:t>27.02.2014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DFD1F-49B4-474F-8E9A-9842425B2D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B9118-3005-472E-9F02-8425B160424D}" type="datetimeFigureOut">
              <a:rPr lang="ru-RU" smtClean="0"/>
              <a:pPr/>
              <a:t>27.02.2014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DFD1F-49B4-474F-8E9A-9842425B2D2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medobr@fgou-vunmc.ru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17984" y="185176"/>
            <a:ext cx="9396536" cy="1656184"/>
          </a:xfrm>
        </p:spPr>
        <p:txBody>
          <a:bodyPr>
            <a:noAutofit/>
          </a:bodyPr>
          <a:lstStyle/>
          <a:p>
            <a:pPr>
              <a:lnSpc>
                <a:spcPts val="2200"/>
              </a:lnSpc>
            </a:pPr>
            <a:r>
              <a:rPr lang="ru-RU" sz="2000" dirty="0" smtClean="0">
                <a:effectLst/>
              </a:rPr>
              <a:t>Государственное бюджетное образовательное учреждение  дополнительного профессионального образования «Всероссийский учебно-научно-методический центр по непрерывному медицинскому и фармацевтическому образованию» Министерства здравоохранения и социального развития Российской Федерации</a:t>
            </a:r>
            <a:r>
              <a:rPr lang="ru-RU" sz="2000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2000" dirty="0" smtClean="0">
                <a:solidFill>
                  <a:schemeClr val="tx1"/>
                </a:solidFill>
                <a:effectLst/>
              </a:rPr>
            </a:br>
            <a:endParaRPr lang="ru-RU" sz="2000" dirty="0">
              <a:solidFill>
                <a:schemeClr val="bg2"/>
              </a:solidFill>
              <a:effectLst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1628800"/>
            <a:ext cx="9144000" cy="19902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3700"/>
              </a:lnSpc>
            </a:pPr>
            <a:r>
              <a:rPr lang="ru-RU" sz="4000" b="1" dirty="0">
                <a:solidFill>
                  <a:srgbClr val="0033CC"/>
                </a:solidFill>
              </a:rPr>
              <a:t>Модульные </a:t>
            </a:r>
            <a:r>
              <a:rPr lang="ru-RU" sz="4000" b="1" dirty="0" err="1">
                <a:solidFill>
                  <a:srgbClr val="0033CC"/>
                </a:solidFill>
              </a:rPr>
              <a:t>компетентностно-ориентированные</a:t>
            </a:r>
            <a:r>
              <a:rPr lang="ru-RU" sz="4000" b="1" dirty="0">
                <a:solidFill>
                  <a:srgbClr val="0033CC"/>
                </a:solidFill>
              </a:rPr>
              <a:t> программы в системе </a:t>
            </a:r>
            <a:r>
              <a:rPr lang="ru-RU" sz="4000" b="1" dirty="0" smtClean="0">
                <a:solidFill>
                  <a:srgbClr val="0033CC"/>
                </a:solidFill>
              </a:rPr>
              <a:t>непрерывного медицинского образования</a:t>
            </a:r>
            <a:endParaRPr lang="ru-RU" sz="4000" b="1" dirty="0">
              <a:solidFill>
                <a:srgbClr val="0033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1898" y="4365105"/>
            <a:ext cx="7950502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200" b="1" dirty="0" err="1" smtClean="0">
                <a:latin typeface="Times New Roman" pitchFamily="18" charset="0"/>
                <a:cs typeface="Times New Roman" pitchFamily="18" charset="0"/>
              </a:rPr>
              <a:t>Бойцова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Татьяна Михайловна</a:t>
            </a:r>
            <a:endParaRPr lang="en-US" sz="2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начальник отдела 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ГБОУ ДПО ВУНМЦ Минздрава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  <a:hlinkClick r:id="rId2"/>
              </a:rPr>
              <a:t>medobr@fgou-vunmc.ru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Wingdings 2" pitchFamily="18" charset="2"/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27 февраля 2014 г.</a:t>
            </a:r>
          </a:p>
          <a:p>
            <a:endParaRPr lang="ru-RU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00FF"/>
                </a:solidFill>
              </a:rPr>
              <a:t>Профессиональный модуль</a:t>
            </a:r>
            <a:endParaRPr lang="ru-RU" b="1" dirty="0">
              <a:solidFill>
                <a:srgbClr val="0000FF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3000" b="1" dirty="0" smtClean="0"/>
              <a:t>может </a:t>
            </a:r>
            <a:r>
              <a:rPr lang="ru-RU" sz="3000" b="1" dirty="0" smtClean="0"/>
              <a:t>быть один или несколько </a:t>
            </a:r>
            <a:r>
              <a:rPr lang="ru-RU" sz="3000" b="1" dirty="0" smtClean="0"/>
              <a:t>модулей</a:t>
            </a:r>
            <a:r>
              <a:rPr lang="ru-RU" sz="3000" dirty="0" smtClean="0"/>
              <a:t>, </a:t>
            </a:r>
            <a:r>
              <a:rPr lang="ru-RU" sz="3000" dirty="0" smtClean="0"/>
              <a:t>которые </a:t>
            </a:r>
            <a:r>
              <a:rPr lang="ru-RU" sz="2800" dirty="0" smtClean="0"/>
              <a:t>направлены на:</a:t>
            </a:r>
          </a:p>
          <a:p>
            <a:r>
              <a:rPr lang="ru-RU" sz="2800" dirty="0" smtClean="0"/>
              <a:t> </a:t>
            </a:r>
            <a:r>
              <a:rPr lang="ru-RU" sz="2800" dirty="0" smtClean="0"/>
              <a:t>совершенствование и (или) получение новой компетенции, необходимой для профессиональной деятельности, </a:t>
            </a:r>
            <a:endParaRPr lang="ru-RU" sz="2800" dirty="0" smtClean="0"/>
          </a:p>
          <a:p>
            <a:r>
              <a:rPr lang="ru-RU" sz="2800" dirty="0" smtClean="0"/>
              <a:t>и </a:t>
            </a:r>
            <a:r>
              <a:rPr lang="ru-RU" sz="2800" dirty="0" smtClean="0"/>
              <a:t>(или) повышение профессионального уровня в рамках имеющейся </a:t>
            </a:r>
            <a:r>
              <a:rPr lang="ru-RU" sz="2800" dirty="0" smtClean="0"/>
              <a:t>квалификации,</a:t>
            </a:r>
          </a:p>
          <a:p>
            <a:r>
              <a:rPr lang="ru-RU" sz="2800" dirty="0" smtClean="0"/>
              <a:t> или </a:t>
            </a:r>
            <a:r>
              <a:rPr lang="ru-RU" sz="2800" dirty="0" smtClean="0"/>
              <a:t>получение компетенции, необходимой для выполнения нового вида профессиональной деятельности, приобретение новой квалификации.</a:t>
            </a:r>
          </a:p>
          <a:p>
            <a:pPr>
              <a:buNone/>
            </a:pPr>
            <a:r>
              <a:rPr lang="ru-RU" sz="3000" b="1" dirty="0" smtClean="0"/>
              <a:t>и </a:t>
            </a:r>
            <a:r>
              <a:rPr lang="ru-RU" sz="3000" b="1" dirty="0" smtClean="0"/>
              <a:t>являются основным </a:t>
            </a:r>
            <a:r>
              <a:rPr lang="ru-RU" sz="3000" b="1" dirty="0" smtClean="0"/>
              <a:t>отличием программ </a:t>
            </a:r>
            <a:r>
              <a:rPr lang="ru-RU" sz="3000" dirty="0" smtClean="0"/>
              <a:t>повышения </a:t>
            </a:r>
            <a:r>
              <a:rPr lang="ru-RU" sz="3000" dirty="0" smtClean="0"/>
              <a:t>квалификации и профессиональной переподготовки слушателей </a:t>
            </a:r>
            <a:endParaRPr lang="ru-RU" sz="3000" b="1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/>
            </a:r>
            <a:br>
              <a:rPr lang="ru-RU" sz="2800" b="1" dirty="0" smtClean="0">
                <a:solidFill>
                  <a:srgbClr val="FF0000"/>
                </a:solidFill>
              </a:rPr>
            </a:br>
            <a:r>
              <a:rPr lang="ru-RU" sz="2800" b="1" dirty="0" smtClean="0">
                <a:solidFill>
                  <a:srgbClr val="FF0000"/>
                </a:solidFill>
              </a:rPr>
              <a:t/>
            </a:r>
            <a:br>
              <a:rPr lang="ru-RU" sz="2800" b="1" dirty="0" smtClean="0">
                <a:solidFill>
                  <a:srgbClr val="FF0000"/>
                </a:solidFill>
              </a:rPr>
            </a:br>
            <a:r>
              <a:rPr lang="ru-RU" sz="2800" b="1" dirty="0" smtClean="0">
                <a:solidFill>
                  <a:srgbClr val="FF0000"/>
                </a:solidFill>
              </a:rPr>
              <a:t/>
            </a:r>
            <a:br>
              <a:rPr lang="ru-RU" sz="2800" b="1" dirty="0" smtClean="0">
                <a:solidFill>
                  <a:srgbClr val="FF0000"/>
                </a:solidFill>
              </a:rPr>
            </a:br>
            <a:r>
              <a:rPr lang="ru-RU" sz="2800" b="1" dirty="0" smtClean="0">
                <a:solidFill>
                  <a:srgbClr val="FF0000"/>
                </a:solidFill>
              </a:rPr>
              <a:t/>
            </a:r>
            <a:br>
              <a:rPr lang="ru-RU" sz="2800" b="1" dirty="0" smtClean="0">
                <a:solidFill>
                  <a:srgbClr val="FF0000"/>
                </a:solidFill>
              </a:rPr>
            </a:br>
            <a:r>
              <a:rPr lang="ru-RU" sz="2800" b="1" dirty="0" smtClean="0">
                <a:solidFill>
                  <a:srgbClr val="FF0000"/>
                </a:solidFill>
              </a:rPr>
              <a:t/>
            </a:r>
            <a:br>
              <a:rPr lang="ru-RU" sz="2800" b="1" dirty="0" smtClean="0">
                <a:solidFill>
                  <a:srgbClr val="FF0000"/>
                </a:solidFill>
              </a:rPr>
            </a:br>
            <a:r>
              <a:rPr lang="ru-RU" sz="2800" b="1" dirty="0" smtClean="0">
                <a:solidFill>
                  <a:srgbClr val="FF0000"/>
                </a:solidFill>
              </a:rPr>
              <a:t/>
            </a:r>
            <a:br>
              <a:rPr lang="ru-RU" sz="2800" b="1" dirty="0" smtClean="0">
                <a:solidFill>
                  <a:srgbClr val="FF0000"/>
                </a:solidFill>
              </a:rPr>
            </a:br>
            <a:r>
              <a:rPr lang="ru-RU" sz="2800" b="1" dirty="0" smtClean="0">
                <a:solidFill>
                  <a:srgbClr val="0000FF"/>
                </a:solidFill>
              </a:rPr>
              <a:t>Цели введения модульно-накопительной системы</a:t>
            </a:r>
            <a:endParaRPr lang="ru-RU" sz="2800" dirty="0" smtClean="0">
              <a:solidFill>
                <a:srgbClr val="0000FF"/>
              </a:solidFill>
            </a:endParaRPr>
          </a:p>
        </p:txBody>
      </p:sp>
      <p:sp>
        <p:nvSpPr>
          <p:cNvPr id="21507" name="Номер слайда 3"/>
          <p:cNvSpPr>
            <a:spLocks noGrp="1"/>
          </p:cNvSpPr>
          <p:nvPr>
            <p:ph type="sldNum" sz="quarter" idx="12"/>
          </p:nvPr>
        </p:nvSpPr>
        <p:spPr bwMode="auto">
          <a:xfrm>
            <a:off x="612774" y="6356350"/>
            <a:ext cx="4031234" cy="3651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sz="1000" dirty="0"/>
              <a:t>ГБОУ ДПО ВУНМЦ Минздрава России</a:t>
            </a:r>
          </a:p>
          <a:p>
            <a:endParaRPr lang="ru-RU" dirty="0"/>
          </a:p>
        </p:txBody>
      </p:sp>
      <p:sp>
        <p:nvSpPr>
          <p:cNvPr id="21508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476672"/>
            <a:ext cx="8229600" cy="5679653"/>
          </a:xfrm>
        </p:spPr>
        <p:txBody>
          <a:bodyPr/>
          <a:lstStyle/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удовлетворение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образовательных запросов и потребностей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различных категорий медицинских работников в области профессиональных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знаний;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реализация самостоятельного формирования медицинским работником суммарного пакета знаний в системе дополнительного профессионального образования.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 smtClean="0">
                <a:solidFill>
                  <a:srgbClr val="0000FF"/>
                </a:solidFill>
              </a:rPr>
              <a:t>Модульно-накопительная система – это суммирование </a:t>
            </a:r>
            <a:r>
              <a:rPr lang="ru-RU" sz="2400" b="1" dirty="0" smtClean="0">
                <a:solidFill>
                  <a:srgbClr val="FF0000"/>
                </a:solidFill>
              </a:rPr>
              <a:t/>
            </a:r>
            <a:br>
              <a:rPr lang="ru-RU" sz="2400" b="1" dirty="0" smtClean="0">
                <a:solidFill>
                  <a:srgbClr val="FF0000"/>
                </a:solidFill>
              </a:rPr>
            </a:br>
            <a:endParaRPr lang="ru-RU" sz="2400" dirty="0" smtClean="0">
              <a:solidFill>
                <a:srgbClr val="FF0000"/>
              </a:solidFill>
            </a:endParaRPr>
          </a:p>
        </p:txBody>
      </p:sp>
      <p:sp>
        <p:nvSpPr>
          <p:cNvPr id="22531" name="Номер слайда 3"/>
          <p:cNvSpPr>
            <a:spLocks noGrp="1"/>
          </p:cNvSpPr>
          <p:nvPr>
            <p:ph type="sldNum" sz="quarter" idx="12"/>
          </p:nvPr>
        </p:nvSpPr>
        <p:spPr bwMode="auto">
          <a:xfrm>
            <a:off x="612774" y="6356350"/>
            <a:ext cx="3815210" cy="3651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sz="1000" dirty="0"/>
              <a:t>ГБОУ ДПО ВУНМЦ Минздрава России</a:t>
            </a:r>
          </a:p>
          <a:p>
            <a:endParaRPr lang="ru-RU" dirty="0"/>
          </a:p>
        </p:txBody>
      </p:sp>
      <p:sp>
        <p:nvSpPr>
          <p:cNvPr id="22532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Результатов усвоения каждого из учебных модулей в структуре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образовательной программы, по которой производится обучение</a:t>
            </a:r>
          </a:p>
          <a:p>
            <a:pPr>
              <a:buFont typeface="Wingdings" pitchFamily="2" charset="2"/>
              <a:buChar char="Ø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Результатов участия в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тематических семинарах,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профессиональных конкурсах,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инновационных и методических проектах,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научно-практических конференциях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00FF"/>
                </a:solidFill>
              </a:rPr>
              <a:t>Принципы непрерывного медицинского образования</a:t>
            </a:r>
            <a:endParaRPr lang="ru-RU" sz="3200" b="1" dirty="0">
              <a:solidFill>
                <a:srgbClr val="0000FF"/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457200" y="1219200"/>
          <a:ext cx="8229600" cy="4937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12774" y="6356350"/>
            <a:ext cx="3311153" cy="365125"/>
          </a:xfrm>
        </p:spPr>
        <p:txBody>
          <a:bodyPr/>
          <a:lstStyle/>
          <a:p>
            <a:pPr>
              <a:defRPr/>
            </a:pPr>
            <a:r>
              <a:rPr lang="ru-RU" sz="1100" dirty="0" smtClean="0"/>
              <a:t>ГБОУ ДПО ВУНМЦ Минздрава России</a:t>
            </a: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0000FF"/>
                </a:solidFill>
              </a:rPr>
              <a:t>Система непрерывного медицинского образования </a:t>
            </a:r>
            <a:endParaRPr lang="ru-RU" sz="3600" b="1" dirty="0">
              <a:solidFill>
                <a:srgbClr val="0000FF"/>
              </a:solidFill>
            </a:endParaRPr>
          </a:p>
        </p:txBody>
      </p:sp>
      <p:sp>
        <p:nvSpPr>
          <p:cNvPr id="16387" name="Номер слайда 3"/>
          <p:cNvSpPr>
            <a:spLocks noGrp="1"/>
          </p:cNvSpPr>
          <p:nvPr>
            <p:ph type="sldNum" sz="quarter" idx="12"/>
          </p:nvPr>
        </p:nvSpPr>
        <p:spPr bwMode="auto">
          <a:xfrm>
            <a:off x="612774" y="6356350"/>
            <a:ext cx="3815209" cy="3651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sz="1100" dirty="0"/>
              <a:t>ГБОУ ДПО ВУНМЦ Минздрава России</a:t>
            </a: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457200" y="1219200"/>
          <a:ext cx="8229600" cy="4937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00FF"/>
                </a:solidFill>
              </a:rPr>
              <a:t>Модульная программа ДПО</a:t>
            </a:r>
            <a:endParaRPr lang="ru-RU" b="1" dirty="0">
              <a:solidFill>
                <a:srgbClr val="0000FF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12774" y="6356350"/>
            <a:ext cx="3527177" cy="365125"/>
          </a:xfrm>
        </p:spPr>
        <p:txBody>
          <a:bodyPr/>
          <a:lstStyle/>
          <a:p>
            <a:pPr>
              <a:defRPr/>
            </a:pPr>
            <a:r>
              <a:rPr lang="ru-RU" sz="1000" dirty="0"/>
              <a:t>ГБОУ ДПО ВУНМЦ Минздрава России</a:t>
            </a:r>
          </a:p>
          <a:p>
            <a:pPr>
              <a:defRPr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83568" y="1556792"/>
            <a:ext cx="2448272" cy="79208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dirty="0" smtClean="0">
                <a:solidFill>
                  <a:schemeClr val="tx1"/>
                </a:solidFill>
              </a:rPr>
              <a:t>Универсальный модуль №1</a:t>
            </a:r>
            <a:endParaRPr lang="ru-RU" sz="1800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635896" y="1556792"/>
            <a:ext cx="2160240" cy="79208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dirty="0" smtClean="0">
                <a:solidFill>
                  <a:schemeClr val="tx1"/>
                </a:solidFill>
              </a:rPr>
              <a:t>Универсальный модуль №2</a:t>
            </a:r>
            <a:endParaRPr lang="ru-RU" sz="1800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372200" y="1556792"/>
            <a:ext cx="2304256" cy="79208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dirty="0" smtClean="0">
                <a:solidFill>
                  <a:schemeClr val="tx1"/>
                </a:solidFill>
              </a:rPr>
              <a:t>Универсальный модуль №3</a:t>
            </a:r>
            <a:endParaRPr lang="ru-RU" sz="1800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83568" y="2780928"/>
            <a:ext cx="7920880" cy="720080"/>
          </a:xfrm>
          <a:prstGeom prst="rect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Профессиональный модуль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83568" y="3861048"/>
            <a:ext cx="7920880" cy="720080"/>
          </a:xfrm>
          <a:prstGeom prst="rect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Профессиональный модуль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699792" y="5013176"/>
            <a:ext cx="3960440" cy="1008112"/>
          </a:xfrm>
          <a:prstGeom prst="roundRect">
            <a:avLst/>
          </a:prstGeom>
          <a:solidFill>
            <a:srgbClr val="C94DB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Итоговая аттестация</a:t>
            </a:r>
            <a:endParaRPr lang="ru-RU" sz="3200" dirty="0"/>
          </a:p>
        </p:txBody>
      </p:sp>
      <p:sp>
        <p:nvSpPr>
          <p:cNvPr id="14" name="Стрелка вниз 13"/>
          <p:cNvSpPr/>
          <p:nvPr/>
        </p:nvSpPr>
        <p:spPr>
          <a:xfrm>
            <a:off x="1691680" y="2348880"/>
            <a:ext cx="288032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>
            <a:off x="4427984" y="2348880"/>
            <a:ext cx="360040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>
            <a:off x="7308304" y="2348880"/>
            <a:ext cx="432048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низ 16"/>
          <p:cNvSpPr/>
          <p:nvPr/>
        </p:nvSpPr>
        <p:spPr>
          <a:xfrm>
            <a:off x="4427984" y="3501008"/>
            <a:ext cx="432048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низ 17"/>
          <p:cNvSpPr/>
          <p:nvPr/>
        </p:nvSpPr>
        <p:spPr>
          <a:xfrm>
            <a:off x="4427984" y="4581128"/>
            <a:ext cx="504056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00FF"/>
                </a:solidFill>
              </a:rPr>
              <a:t>Структура ДОП</a:t>
            </a:r>
            <a:endParaRPr lang="ru-RU" b="1" dirty="0">
              <a:solidFill>
                <a:srgbClr val="0000FF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169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Части ДПОП</a:t>
                      </a:r>
                    </a:p>
                  </a:txBody>
                  <a:tcPr marL="68580" marR="68580" marT="0" marB="0" horzOverflow="overflow"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Доля от общего объема подготовки</a:t>
                      </a:r>
                    </a:p>
                  </a:txBody>
                  <a:tcPr marL="68580" marR="68580" marT="0" marB="0" horzOverflow="overflow">
                    <a:solidFill>
                      <a:srgbClr val="0099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Обязательная часть</a:t>
                      </a: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90%</a:t>
                      </a:r>
                      <a:endParaRPr lang="ru-RU" sz="3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универсальные модули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30%</a:t>
                      </a:r>
                      <a:endParaRPr lang="ru-RU" sz="3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профессиональные модули 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60%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Вариативная часть</a:t>
                      </a: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5%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Итоговая аттестация</a:t>
                      </a: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5%</a:t>
                      </a:r>
                      <a:endParaRPr lang="ru-RU" sz="3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676274" y="6321882"/>
            <a:ext cx="3679701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1100" dirty="0" smtClean="0">
                <a:solidFill>
                  <a:srgbClr val="464653"/>
                </a:solidFill>
              </a:rPr>
              <a:t>ГБОУ ДПО ВУНМЦ Минздрава России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16632"/>
            <a:ext cx="8229600" cy="28803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None/>
            </a:pPr>
            <a:endParaRPr lang="ru-RU" sz="2400" b="1" dirty="0" smtClean="0">
              <a:solidFill>
                <a:srgbClr val="0000FF"/>
              </a:solidFill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12774" y="6356350"/>
            <a:ext cx="3383161" cy="365125"/>
          </a:xfrm>
        </p:spPr>
        <p:txBody>
          <a:bodyPr/>
          <a:lstStyle/>
          <a:p>
            <a:r>
              <a:rPr lang="ru-RU" sz="1000" dirty="0"/>
              <a:t>ГБОУ ДПО ВУНМЦ Минздрава России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23528" y="476672"/>
            <a:ext cx="3744416" cy="2016224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 smtClean="0"/>
              <a:t>Универсальный модуль №1</a:t>
            </a:r>
          </a:p>
          <a:p>
            <a:r>
              <a:rPr lang="ru-RU" sz="2000" b="1" dirty="0" smtClean="0"/>
              <a:t> </a:t>
            </a:r>
            <a:r>
              <a:rPr lang="ru-RU" sz="2000" b="1" dirty="0" smtClean="0">
                <a:solidFill>
                  <a:schemeClr val="tx1"/>
                </a:solidFill>
              </a:rPr>
              <a:t>Коммуникационное </a:t>
            </a:r>
            <a:r>
              <a:rPr lang="ru-RU" sz="2000" b="1" dirty="0">
                <a:solidFill>
                  <a:schemeClr val="tx1"/>
                </a:solidFill>
              </a:rPr>
              <a:t>взаимодействие и информационные инновации в профессиональной деятельности</a:t>
            </a:r>
            <a:endParaRPr lang="ru-RU" sz="2000" dirty="0">
              <a:solidFill>
                <a:schemeClr val="tx1"/>
              </a:solidFill>
            </a:endParaRPr>
          </a:p>
          <a:p>
            <a:pPr algn="ctr"/>
            <a:endParaRPr lang="ru-RU" sz="12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059832" y="2708920"/>
            <a:ext cx="4032448" cy="1872208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 smtClean="0"/>
              <a:t>Универсальный модуль №2</a:t>
            </a:r>
          </a:p>
          <a:p>
            <a:r>
              <a:rPr lang="ru-RU" sz="2000" b="1" dirty="0" smtClean="0">
                <a:solidFill>
                  <a:schemeClr val="tx1"/>
                </a:solidFill>
              </a:rPr>
              <a:t>Участие </a:t>
            </a:r>
            <a:r>
              <a:rPr lang="ru-RU" sz="2000" b="1" dirty="0">
                <a:solidFill>
                  <a:schemeClr val="tx1"/>
                </a:solidFill>
              </a:rPr>
              <a:t>в обеспечении безопасной среды медицинской организации</a:t>
            </a:r>
            <a:endParaRPr lang="ru-RU" sz="2000" dirty="0">
              <a:solidFill>
                <a:schemeClr val="tx1"/>
              </a:solidFill>
            </a:endParaRPr>
          </a:p>
          <a:p>
            <a:pPr algn="ctr"/>
            <a:endParaRPr lang="ru-RU" sz="12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148064" y="4725144"/>
            <a:ext cx="3888432" cy="180020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 smtClean="0"/>
              <a:t>Универсальный модуль №3</a:t>
            </a:r>
          </a:p>
          <a:p>
            <a:r>
              <a:rPr lang="ru-RU" sz="2000" b="1" dirty="0" smtClean="0">
                <a:solidFill>
                  <a:schemeClr val="tx1"/>
                </a:solidFill>
              </a:rPr>
              <a:t>Оказание </a:t>
            </a:r>
            <a:r>
              <a:rPr lang="ru-RU" sz="2000" b="1" dirty="0">
                <a:solidFill>
                  <a:schemeClr val="tx1"/>
                </a:solidFill>
              </a:rPr>
              <a:t>доврачебной медицинской помощи при экстренных </a:t>
            </a:r>
            <a:endParaRPr lang="ru-RU" sz="2000" dirty="0">
              <a:solidFill>
                <a:schemeClr val="tx1"/>
              </a:solidFill>
            </a:endParaRPr>
          </a:p>
          <a:p>
            <a:r>
              <a:rPr lang="ru-RU" sz="2000" b="1" dirty="0">
                <a:solidFill>
                  <a:schemeClr val="tx1"/>
                </a:solidFill>
              </a:rPr>
              <a:t>и неотложных состояниях</a:t>
            </a:r>
            <a:endParaRPr lang="ru-RU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900" b="1" dirty="0" smtClean="0"/>
              <a:t/>
            </a:r>
            <a:br>
              <a:rPr lang="ru-RU" sz="2900" b="1" dirty="0" smtClean="0"/>
            </a:br>
            <a:r>
              <a:rPr lang="ru-RU" sz="29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Коммуникационное </a:t>
            </a:r>
            <a:r>
              <a:rPr lang="ru-RU" sz="29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взаимодействие и информационные инновации в профессиональной деятельности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Раздел 1.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Правовое обеспечение профессиональной деятельности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Тема 1.1. Нормативно-правовое регулирование отношений в сфере здравоохранения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Тема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1.2.Права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обязанности средних медицинских работников  при оказании медицинской помощи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Раздел 2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.Психологические и этические аспекты деятельности медицинского работника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2.1. Общение в профессиональной деятельности среднего медицинского работника.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2.2. Основные причины синдрома профессионального выгорания.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Раздел 3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Информационные технологии в профессиональной деятельности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Тема 3.1.Технологии поиска тематической (профессиональной) информации в сети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Internet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Тема 3.2. Организация электронного документооборота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Участие </a:t>
            </a:r>
            <a:r>
              <a:rPr lang="ru-RU" sz="31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в обеспечении безопасной среды медицинской организации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Раздел 1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Участие в обеспечении безопасной среды медицинской организации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Тема 1.1. Правовая защита пациента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Тема 1.2. Контроль и оценка лекарственной терапии и применения медицинских изделий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Раздел 2.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Обеспечение инфекционной безопасности пациента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Тема 2.1.Основы организации инфекционной безопасности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Тема 2.2.Методы обеззараживания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Тема 2.3.Безопасное перемещение пациентов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Раздел 3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Обеспечение благоприятной психологической среды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Тема 3.1.Обеспечение благоприятной психологической среды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6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Оказание доврачебной медицинской помощи при экстренных и неотложных состояниях</a:t>
            </a:r>
            <a:endParaRPr lang="ru-RU" sz="2600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Раздел 1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Медицинская помощь при состояниях и заболеваниях, представляющих угрозу для жизни.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Раздел 2.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Помощь пострадавшим в условиях чрезвычайных ситуаций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516</Words>
  <Application>Microsoft Office PowerPoint</Application>
  <PresentationFormat>Экран (4:3)</PresentationFormat>
  <Paragraphs>93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Государственное бюджетное образовательное учреждение  дополнительного профессионального образования «Всероссийский учебно-научно-методический центр по непрерывному медицинскому и фармацевтическому образованию» Министерства здравоохранения и социального развития Российской Федерации </vt:lpstr>
      <vt:lpstr>Принципы непрерывного медицинского образования</vt:lpstr>
      <vt:lpstr>Система непрерывного медицинского образования </vt:lpstr>
      <vt:lpstr>Модульная программа ДПО</vt:lpstr>
      <vt:lpstr>Структура ДОП</vt:lpstr>
      <vt:lpstr>Слайд 6</vt:lpstr>
      <vt:lpstr> Коммуникационное взаимодействие и информационные инновации в профессиональной деятельности </vt:lpstr>
      <vt:lpstr> Участие в обеспечении безопасной среды медицинской организации </vt:lpstr>
      <vt:lpstr>Оказание доврачебной медицинской помощи при экстренных и неотложных состояниях</vt:lpstr>
      <vt:lpstr>Профессиональный модуль</vt:lpstr>
      <vt:lpstr>      Цели введения модульно-накопительной системы</vt:lpstr>
      <vt:lpstr>Модульно-накопительная система – это суммирование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Bojcova</dc:creator>
  <cp:lastModifiedBy>Bojcova</cp:lastModifiedBy>
  <cp:revision>11</cp:revision>
  <dcterms:created xsi:type="dcterms:W3CDTF">2014-02-26T12:59:47Z</dcterms:created>
  <dcterms:modified xsi:type="dcterms:W3CDTF">2014-02-27T04:41:10Z</dcterms:modified>
</cp:coreProperties>
</file>