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68" r:id="rId4"/>
    <p:sldId id="284" r:id="rId5"/>
    <p:sldId id="269" r:id="rId6"/>
    <p:sldId id="270" r:id="rId7"/>
    <p:sldId id="286" r:id="rId8"/>
    <p:sldId id="287" r:id="rId9"/>
    <p:sldId id="288" r:id="rId10"/>
    <p:sldId id="278" r:id="rId11"/>
    <p:sldId id="279" r:id="rId12"/>
    <p:sldId id="280" r:id="rId13"/>
    <p:sldId id="281" r:id="rId14"/>
    <p:sldId id="282" r:id="rId15"/>
    <p:sldId id="283" r:id="rId16"/>
    <p:sldId id="285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57" r:id="rId25"/>
    <p:sldId id="258" r:id="rId26"/>
    <p:sldId id="259" r:id="rId27"/>
    <p:sldId id="264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_shuvalova\Documents\&#1055;&#1077;&#1088;&#1077;&#1093;&#1086;&#1076;_2012\&#1055;&#1057;_&#1056;&#1053;&#1057;_&#1052;&#105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1;&#1065;&#1040;&#1071;\&#1092;&#1083;&#1077;&#1096;&#1082;&#1072;\&#1047;&#1072;&#1076;&#1072;&#1085;&#1080;&#1103;\&#1089;&#1084;&#1077;&#1088;&#1090;&#1085;&#1086;&#1089;&#1090;&#1100;\&#1054;&#1054;&#1054;&#1054;&#1054;\&#1044;&#1054;&#1050;&#1051;&#1040;&#1044;%20&#1040;.&#1040;..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1;&#1065;&#1040;&#1071;\&#1092;&#1083;&#1077;&#1096;&#1082;&#1072;\&#1047;&#1072;&#1076;&#1072;&#1085;&#1080;&#1103;\&#1089;&#1084;&#1077;&#1088;&#1090;&#1085;&#1086;&#1089;&#1090;&#1100;\&#1054;&#1054;&#1054;&#1054;&#1054;\&#1044;&#1054;&#1050;&#1051;&#1040;&#1044;%20&#1040;.&#1040;..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1;&#1065;&#1040;&#1071;\&#1092;&#1083;&#1077;&#1096;&#1082;&#1072;\&#1047;&#1072;&#1076;&#1072;&#1085;&#1080;&#1103;\&#1089;&#1084;&#1077;&#1088;&#1090;&#1085;&#1086;&#1089;&#1090;&#1100;\&#1054;&#1054;&#1054;&#1054;&#1054;\&#1044;&#1054;&#1050;&#1051;&#1040;&#1044;%20&#1040;.&#1040;..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1;&#1065;&#1040;&#1071;\&#1092;&#1083;&#1077;&#1096;&#1082;&#1072;\&#1047;&#1072;&#1076;&#1072;&#1085;&#1080;&#1103;\&#1089;&#1084;&#1077;&#1088;&#1090;&#1085;&#1086;&#1089;&#1090;&#1100;\&#1054;&#1054;&#1054;&#1054;&#1054;\&#1044;&#1054;&#1050;&#1051;&#1040;&#1044;%20&#1040;.&#1040;..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1;&#1065;&#1040;&#1071;\&#1092;&#1083;&#1077;&#1096;&#1082;&#1072;\&#1047;&#1072;&#1076;&#1072;&#1085;&#1080;&#1103;\&#1089;&#1084;&#1077;&#1088;&#1090;&#1085;&#1086;&#1089;&#1090;&#1100;\&#1054;&#1054;&#1054;&#1054;&#1054;\&#1044;&#1054;&#1050;&#1051;&#1040;&#1044;%20&#1040;.&#1040;.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 2012 года</c:v>
                </c:pt>
              </c:strCache>
            </c:strRef>
          </c:tx>
          <c:dPt>
            <c:idx val="8"/>
            <c:spPr>
              <a:solidFill>
                <a:srgbClr val="000099"/>
              </a:solidFill>
            </c:spPr>
          </c:dPt>
          <c:dLbls>
            <c:dLbl>
              <c:idx val="3"/>
              <c:layout>
                <c:manualLayout>
                  <c:x val="1.652025002686405E-3"/>
                  <c:y val="9.133641719598639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9.1324200913242021E-3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9.133641719598595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СЗФО</c:v>
                </c:pt>
                <c:pt idx="1">
                  <c:v>УФО</c:v>
                </c:pt>
                <c:pt idx="2">
                  <c:v>ПФО</c:v>
                </c:pt>
                <c:pt idx="3">
                  <c:v>ЦФО</c:v>
                </c:pt>
                <c:pt idx="4">
                  <c:v>ЮФО</c:v>
                </c:pt>
                <c:pt idx="5">
                  <c:v>СФО</c:v>
                </c:pt>
                <c:pt idx="6">
                  <c:v>ДФО</c:v>
                </c:pt>
                <c:pt idx="7">
                  <c:v>СКФО</c:v>
                </c:pt>
                <c:pt idx="8">
                  <c:v>РФ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6.2</c:v>
                </c:pt>
                <c:pt idx="1">
                  <c:v>7.7</c:v>
                </c:pt>
                <c:pt idx="2">
                  <c:v>7.7</c:v>
                </c:pt>
                <c:pt idx="3">
                  <c:v>7.8</c:v>
                </c:pt>
                <c:pt idx="4">
                  <c:v>8.3000000000000007</c:v>
                </c:pt>
                <c:pt idx="5">
                  <c:v>9.4</c:v>
                </c:pt>
                <c:pt idx="6">
                  <c:v>10.8</c:v>
                </c:pt>
                <c:pt idx="7">
                  <c:v>14.7</c:v>
                </c:pt>
                <c:pt idx="8">
                  <c:v>8.7000000000000011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 2013 года</c:v>
                </c:pt>
              </c:strCache>
            </c:strRef>
          </c:tx>
          <c:dPt>
            <c:idx val="8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0667266478588011E-3"/>
                  <c:y val="-2.6074029964098314E-3"/>
                </c:manualLayout>
              </c:layout>
              <c:showVal val="1"/>
            </c:dLbl>
            <c:dLbl>
              <c:idx val="1"/>
              <c:layout>
                <c:manualLayout>
                  <c:x val="3.909857010423276E-3"/>
                  <c:y val="-4.5668208597993186E-3"/>
                </c:manualLayout>
              </c:layout>
              <c:showVal val="1"/>
            </c:dLbl>
            <c:dLbl>
              <c:idx val="2"/>
              <c:layout>
                <c:manualLayout>
                  <c:x val="5.9140742103336421E-3"/>
                  <c:y val="-4.1993176378532634E-3"/>
                </c:manualLayout>
              </c:layout>
              <c:showVal val="1"/>
            </c:dLbl>
            <c:dLbl>
              <c:idx val="3"/>
              <c:layout>
                <c:manualLayout>
                  <c:x val="1.002098251709405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5.3555069473155067E-3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9.3638275164326015E-3"/>
                  <c:y val="-4.1993176378532634E-3"/>
                </c:manualLayout>
              </c:layout>
              <c:showVal val="1"/>
            </c:dLbl>
            <c:dLbl>
              <c:idx val="6"/>
              <c:layout>
                <c:manualLayout>
                  <c:x val="2.1782532740646891E-2"/>
                  <c:y val="4.5669291338582682E-3"/>
                </c:manualLayout>
              </c:layout>
              <c:showVal val="1"/>
            </c:dLbl>
            <c:dLbl>
              <c:idx val="7"/>
              <c:layout>
                <c:manualLayout>
                  <c:x val="8.0167860136752585E-3"/>
                  <c:y val="8.3985377286121647E-3"/>
                </c:manualLayout>
              </c:layout>
              <c:showVal val="1"/>
            </c:dLbl>
            <c:dLbl>
              <c:idx val="8"/>
              <c:layout>
                <c:manualLayout>
                  <c:x val="5.585331138070377E-3"/>
                  <c:y val="3.831814415907166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СЗФО</c:v>
                </c:pt>
                <c:pt idx="1">
                  <c:v>УФО</c:v>
                </c:pt>
                <c:pt idx="2">
                  <c:v>ПФО</c:v>
                </c:pt>
                <c:pt idx="3">
                  <c:v>ЦФО</c:v>
                </c:pt>
                <c:pt idx="4">
                  <c:v>ЮФО</c:v>
                </c:pt>
                <c:pt idx="5">
                  <c:v>СФО</c:v>
                </c:pt>
                <c:pt idx="6">
                  <c:v>ДФО</c:v>
                </c:pt>
                <c:pt idx="7">
                  <c:v>СКФО</c:v>
                </c:pt>
                <c:pt idx="8">
                  <c:v>РФ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6.2</c:v>
                </c:pt>
                <c:pt idx="1">
                  <c:v>7.4</c:v>
                </c:pt>
                <c:pt idx="2">
                  <c:v>7.5</c:v>
                </c:pt>
                <c:pt idx="3">
                  <c:v>7.6</c:v>
                </c:pt>
                <c:pt idx="4">
                  <c:v>7.9</c:v>
                </c:pt>
                <c:pt idx="5">
                  <c:v>8.5</c:v>
                </c:pt>
                <c:pt idx="6">
                  <c:v>11</c:v>
                </c:pt>
                <c:pt idx="7">
                  <c:v>12.3</c:v>
                </c:pt>
                <c:pt idx="8">
                  <c:v>8.2000000000000011</c:v>
                </c:pt>
              </c:numCache>
            </c:numRef>
          </c:val>
        </c:ser>
        <c:dLbls/>
        <c:shape val="cylinder"/>
        <c:axId val="85935232"/>
        <c:axId val="85936768"/>
        <c:axId val="0"/>
      </c:bar3DChart>
      <c:catAx>
        <c:axId val="85935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36768"/>
        <c:crosses val="autoZero"/>
        <c:auto val="1"/>
        <c:lblAlgn val="ctr"/>
        <c:lblOffset val="100"/>
      </c:catAx>
      <c:valAx>
        <c:axId val="85936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5935232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</a:t>
            </a:r>
            <a:r>
              <a:rPr lang="ru-RU" dirty="0" smtClean="0"/>
              <a:t>субъектов Российской Федерации </a:t>
            </a:r>
            <a:r>
              <a:rPr lang="ru-RU" dirty="0"/>
              <a:t>участвующих в проекте по пренатальной диагностике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субъектов вошедших в Проект</c:v>
                </c:pt>
              </c:strCache>
            </c:strRef>
          </c:tx>
          <c:dLbls>
            <c:dLbl>
              <c:idx val="0"/>
              <c:layout>
                <c:manualLayout>
                  <c:x val="6.1345840800297556E-3"/>
                  <c:y val="-6.240759573722581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4923555502380079"/>
                </c:manualLayout>
              </c:layout>
              <c:showVal val="1"/>
            </c:dLbl>
            <c:dLbl>
              <c:idx val="2"/>
              <c:layout>
                <c:manualLayout>
                  <c:x val="6.1345840800297556E-3"/>
                  <c:y val="-0.26591062531513598"/>
                </c:manualLayout>
              </c:layout>
              <c:showVal val="1"/>
            </c:dLbl>
            <c:dLbl>
              <c:idx val="3"/>
              <c:layout>
                <c:manualLayout>
                  <c:x val="1.5336460200075519E-3"/>
                  <c:y val="-0.29847111004760174"/>
                </c:manualLayout>
              </c:layout>
              <c:showVal val="1"/>
            </c:dLbl>
            <c:dLbl>
              <c:idx val="4"/>
              <c:layout>
                <c:manualLayout>
                  <c:x val="-1.5336460200074389E-3"/>
                  <c:y val="-0.31203797868612876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29</c:v>
                </c:pt>
                <c:pt idx="2">
                  <c:v>56</c:v>
                </c:pt>
                <c:pt idx="3">
                  <c:v>72</c:v>
                </c:pt>
                <c:pt idx="4">
                  <c:v>77</c:v>
                </c:pt>
              </c:numCache>
            </c:numRef>
          </c:val>
        </c:ser>
        <c:dLbls/>
        <c:overlap val="100"/>
        <c:axId val="105020800"/>
        <c:axId val="105022592"/>
      </c:barChart>
      <c:catAx>
        <c:axId val="105020800"/>
        <c:scaling>
          <c:orientation val="minMax"/>
        </c:scaling>
        <c:axPos val="b"/>
        <c:numFmt formatCode="General" sourceLinked="1"/>
        <c:tickLblPos val="nextTo"/>
        <c:crossAx val="105022592"/>
        <c:crosses val="autoZero"/>
        <c:auto val="1"/>
        <c:lblAlgn val="ctr"/>
        <c:lblOffset val="100"/>
      </c:catAx>
      <c:valAx>
        <c:axId val="105022592"/>
        <c:scaling>
          <c:orientation val="minMax"/>
        </c:scaling>
        <c:axPos val="l"/>
        <c:majorGridlines/>
        <c:numFmt formatCode="General" sourceLinked="1"/>
        <c:tickLblPos val="nextTo"/>
        <c:crossAx val="10502080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числа обследованных</c:v>
                </c:pt>
              </c:strCache>
            </c:strRef>
          </c:tx>
          <c:dLbls>
            <c:dLbl>
              <c:idx val="0"/>
              <c:layout>
                <c:manualLayout>
                  <c:x val="1.4670273430456722E-2"/>
                  <c:y val="-3.7695613185836509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4F81B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462679010164626E-2"/>
                  <c:y val="-2.3691216848921559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dirty="0" smtClean="0"/>
                      <a:t>127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576048927168401E-2"/>
                  <c:y val="-3.27542971415874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 </a:t>
                    </a:r>
                    <a:r>
                      <a:rPr lang="en-US" dirty="0" smtClean="0"/>
                      <a:t>393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102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840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000"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127006</c:v>
                </c:pt>
                <c:pt idx="1">
                  <c:v>393314</c:v>
                </c:pt>
                <c:pt idx="2">
                  <c:v>1102840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выявленных пороков в динамике</c:v>
                </c:pt>
              </c:strCache>
            </c:strRef>
          </c:tx>
          <c:dLbls>
            <c:dLbl>
              <c:idx val="0"/>
              <c:layout>
                <c:manualLayout>
                  <c:x val="5.1278910722123767E-2"/>
                  <c:y val="-4.8477153332169433E-2"/>
                </c:manualLayout>
              </c:layout>
              <c:showVal val="1"/>
            </c:dLbl>
            <c:dLbl>
              <c:idx val="1"/>
              <c:layout>
                <c:manualLayout>
                  <c:x val="5.638023370809437E-2"/>
                  <c:y val="-6.550859428317489E-2"/>
                </c:manualLayout>
              </c:layout>
              <c:showVal val="1"/>
            </c:dLbl>
            <c:dLbl>
              <c:idx val="2"/>
              <c:layout>
                <c:manualLayout>
                  <c:x val="3.1804298611629693E-2"/>
                  <c:y val="-5.7949910327423935E-2"/>
                </c:manualLayout>
              </c:layout>
              <c:showVal val="1"/>
            </c:dLbl>
            <c:dLbl>
              <c:idx val="3"/>
              <c:layout>
                <c:manualLayout>
                  <c:x val="4.6260797980552375E-2"/>
                  <c:y val="-4.5352103734505704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3624</c:v>
                </c:pt>
                <c:pt idx="1">
                  <c:v>2301</c:v>
                </c:pt>
                <c:pt idx="2">
                  <c:v>15529</c:v>
                </c:pt>
              </c:numCache>
            </c:numRef>
          </c:val>
        </c:ser>
        <c:dLbls/>
        <c:shape val="box"/>
        <c:axId val="104976384"/>
        <c:axId val="104977920"/>
        <c:axId val="0"/>
      </c:bar3DChart>
      <c:catAx>
        <c:axId val="104976384"/>
        <c:scaling>
          <c:orientation val="minMax"/>
        </c:scaling>
        <c:axPos val="b"/>
        <c:numFmt formatCode="General" sourceLinked="1"/>
        <c:tickLblPos val="nextTo"/>
        <c:crossAx val="104977920"/>
        <c:crosses val="autoZero"/>
        <c:auto val="1"/>
        <c:lblAlgn val="ctr"/>
        <c:lblOffset val="100"/>
      </c:catAx>
      <c:valAx>
        <c:axId val="104977920"/>
        <c:scaling>
          <c:orientation val="minMax"/>
        </c:scaling>
        <c:axPos val="l"/>
        <c:majorGridlines/>
        <c:numFmt formatCode="#,##0" sourceLinked="1"/>
        <c:tickLblPos val="nextTo"/>
        <c:crossAx val="1049763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Показатель младенческой смертности от врожденных аномалий </a:t>
            </a:r>
          </a:p>
          <a:p>
            <a:pPr>
              <a:defRPr sz="1800"/>
            </a:pPr>
            <a:r>
              <a:rPr lang="ru-RU" sz="1800" dirty="0" smtClean="0"/>
              <a:t>(пороки развития, деформации и хромосомные нарушения) </a:t>
            </a:r>
            <a:endParaRPr lang="ru-RU" sz="1800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младенческой смертности от врожденных аномалий (пороки развития, деформации и хромосомные нарушения) </c:v>
                </c:pt>
              </c:strCache>
            </c:strRef>
          </c:tx>
          <c:dLbls>
            <c:dLbl>
              <c:idx val="0"/>
              <c:layout>
                <c:manualLayout>
                  <c:x val="-1.5336460200074387E-3"/>
                  <c:y val="-0.23063676685496484"/>
                </c:manualLayout>
              </c:layout>
              <c:showVal val="1"/>
            </c:dLbl>
            <c:dLbl>
              <c:idx val="1"/>
              <c:layout>
                <c:manualLayout>
                  <c:x val="-1.5336460200073825E-3"/>
                  <c:y val="-0.20621640330561558"/>
                </c:manualLayout>
              </c:layout>
              <c:showVal val="1"/>
            </c:dLbl>
            <c:dLbl>
              <c:idx val="2"/>
              <c:layout>
                <c:manualLayout>
                  <c:x val="6.1345840800297556E-3"/>
                  <c:y val="-0.26591062531513598"/>
                </c:manualLayout>
              </c:layout>
              <c:showVal val="1"/>
            </c:dLbl>
            <c:dLbl>
              <c:idx val="3"/>
              <c:layout>
                <c:manualLayout>
                  <c:x val="1.5336460200074387E-3"/>
                  <c:y val="-0.13295531265756791"/>
                </c:manualLayout>
              </c:layout>
              <c:showVal val="1"/>
            </c:dLbl>
            <c:dLbl>
              <c:idx val="4"/>
              <c:layout>
                <c:manualLayout>
                  <c:x val="-1.5336460200074389E-3"/>
                  <c:y val="-0.31203797868612876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 январь-декабрь 2013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18.2</c:v>
                </c:pt>
                <c:pt idx="1">
                  <c:v>18</c:v>
                </c:pt>
                <c:pt idx="2">
                  <c:v>18.5</c:v>
                </c:pt>
                <c:pt idx="3">
                  <c:v>17.2</c:v>
                </c:pt>
              </c:numCache>
            </c:numRef>
          </c:val>
        </c:ser>
        <c:dLbls/>
        <c:overlap val="100"/>
        <c:axId val="104896384"/>
        <c:axId val="104897920"/>
      </c:barChart>
      <c:catAx>
        <c:axId val="104896384"/>
        <c:scaling>
          <c:orientation val="minMax"/>
        </c:scaling>
        <c:axPos val="b"/>
        <c:numFmt formatCode="General" sourceLinked="1"/>
        <c:tickLblPos val="nextTo"/>
        <c:crossAx val="104897920"/>
        <c:crosses val="autoZero"/>
        <c:auto val="1"/>
        <c:lblAlgn val="ctr"/>
        <c:lblOffset val="100"/>
      </c:catAx>
      <c:valAx>
        <c:axId val="104897920"/>
        <c:scaling>
          <c:orientation val="minMax"/>
        </c:scaling>
        <c:axPos val="l"/>
        <c:majorGridlines/>
        <c:numFmt formatCode="General" sourceLinked="1"/>
        <c:tickLblPos val="nextTo"/>
        <c:crossAx val="10489638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05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3"/>
              <c:layout>
                <c:manualLayout>
                  <c:x val="1.2905070168355286E-2"/>
                  <c:y val="-1.0078245274334603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12 мес 2012</c:v>
                </c:pt>
                <c:pt idx="4">
                  <c:v>12 мес 2013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7.5</c:v>
                </c:pt>
                <c:pt idx="1">
                  <c:v>7.4</c:v>
                </c:pt>
                <c:pt idx="2">
                  <c:v>8.6</c:v>
                </c:pt>
                <c:pt idx="3">
                  <c:v>8.7000000000000011</c:v>
                </c:pt>
                <c:pt idx="4">
                  <c:v>8.2000000000000011</c:v>
                </c:pt>
              </c:numCache>
            </c:numRef>
          </c:val>
        </c:ser>
        <c:dLbls/>
        <c:shape val="cylinder"/>
        <c:axId val="89650304"/>
        <c:axId val="89651840"/>
        <c:axId val="0"/>
      </c:bar3DChart>
      <c:catAx>
        <c:axId val="89650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6" b="1"/>
            </a:pPr>
            <a:endParaRPr lang="ru-RU"/>
          </a:p>
        </c:txPr>
        <c:crossAx val="89651840"/>
        <c:crosses val="autoZero"/>
        <c:auto val="1"/>
        <c:lblAlgn val="ctr"/>
        <c:lblOffset val="100"/>
      </c:catAx>
      <c:valAx>
        <c:axId val="89651840"/>
        <c:scaling>
          <c:orientation val="minMax"/>
        </c:scaling>
        <c:axPos val="l"/>
        <c:majorGridlines>
          <c:spPr>
            <a:ln w="0"/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97" b="1"/>
            </a:pPr>
            <a:endParaRPr lang="ru-RU"/>
          </a:p>
        </c:txPr>
        <c:crossAx val="8965030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Лист1!$C$1</c:f>
              <c:strCache>
                <c:ptCount val="1"/>
                <c:pt idx="0">
                  <c:v>ПС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22.7</c:v>
                </c:pt>
                <c:pt idx="1">
                  <c:v>21.6</c:v>
                </c:pt>
                <c:pt idx="2">
                  <c:v>19.7</c:v>
                </c:pt>
                <c:pt idx="3">
                  <c:v>19.100000000000001</c:v>
                </c:pt>
                <c:pt idx="4">
                  <c:v>17.600000000000001</c:v>
                </c:pt>
                <c:pt idx="5">
                  <c:v>16.8</c:v>
                </c:pt>
                <c:pt idx="6">
                  <c:v>14.5</c:v>
                </c:pt>
                <c:pt idx="7">
                  <c:v>15.1</c:v>
                </c:pt>
                <c:pt idx="8">
                  <c:v>14.6</c:v>
                </c:pt>
                <c:pt idx="9">
                  <c:v>13.8</c:v>
                </c:pt>
                <c:pt idx="10" formatCode="0.00">
                  <c:v>9.7000000000000011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МР</c:v>
                </c:pt>
              </c:strCache>
            </c:strRef>
          </c:tx>
          <c:spPr>
            <a:ln w="31750">
              <a:solidFill>
                <a:srgbClr val="008000"/>
              </a:solidFill>
            </a:ln>
          </c:spPr>
          <c:marker>
            <c:symbol val="star"/>
            <c:size val="6"/>
            <c:spPr>
              <a:noFill/>
              <a:ln>
                <a:solidFill>
                  <a:srgbClr val="008000"/>
                </a:solidFill>
              </a:ln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16.5</c:v>
                </c:pt>
                <c:pt idx="1">
                  <c:v>16</c:v>
                </c:pt>
                <c:pt idx="2">
                  <c:v>14.6</c:v>
                </c:pt>
                <c:pt idx="3">
                  <c:v>14.3</c:v>
                </c:pt>
                <c:pt idx="4">
                  <c:v>13</c:v>
                </c:pt>
                <c:pt idx="5">
                  <c:v>12.5</c:v>
                </c:pt>
                <c:pt idx="6">
                  <c:v>10.7</c:v>
                </c:pt>
                <c:pt idx="7">
                  <c:v>11.3</c:v>
                </c:pt>
                <c:pt idx="8">
                  <c:v>11.1</c:v>
                </c:pt>
                <c:pt idx="9">
                  <c:v>10.5</c:v>
                </c:pt>
                <c:pt idx="10" formatCode="0.00">
                  <c:v>6.7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РНС</c:v>
                </c:pt>
              </c:strCache>
            </c:strRef>
          </c:tx>
          <c:spPr>
            <a:ln w="31750">
              <a:solidFill>
                <a:srgbClr val="0000FF"/>
              </a:solidFill>
            </a:ln>
          </c:spPr>
          <c:marker>
            <c:symbol val="diamond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6.2</c:v>
                </c:pt>
                <c:pt idx="1">
                  <c:v>5.7</c:v>
                </c:pt>
                <c:pt idx="2">
                  <c:v>5.2</c:v>
                </c:pt>
                <c:pt idx="3">
                  <c:v>4.9000000000000004</c:v>
                </c:pt>
                <c:pt idx="4">
                  <c:v>4.7</c:v>
                </c:pt>
                <c:pt idx="5">
                  <c:v>4.3</c:v>
                </c:pt>
                <c:pt idx="6">
                  <c:v>3.9</c:v>
                </c:pt>
                <c:pt idx="7">
                  <c:v>3.8</c:v>
                </c:pt>
                <c:pt idx="8">
                  <c:v>3.5</c:v>
                </c:pt>
                <c:pt idx="9">
                  <c:v>3.4</c:v>
                </c:pt>
                <c:pt idx="10" formatCode="0.00">
                  <c:v>3</c:v>
                </c:pt>
              </c:numCache>
            </c:numRef>
          </c:val>
          <c:smooth val="1"/>
        </c:ser>
        <c:dLbls/>
        <c:marker val="1"/>
        <c:axId val="92615808"/>
        <c:axId val="92617344"/>
      </c:lineChart>
      <c:catAx>
        <c:axId val="92615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ru-RU"/>
          </a:p>
        </c:txPr>
        <c:crossAx val="92617344"/>
        <c:crosses val="autoZero"/>
        <c:auto val="1"/>
        <c:lblAlgn val="ctr"/>
        <c:lblOffset val="100"/>
      </c:catAx>
      <c:valAx>
        <c:axId val="926173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ru-RU"/>
          </a:p>
        </c:txPr>
        <c:crossAx val="92615808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54115754717346E-2"/>
          <c:y val="4.795780809089005E-2"/>
          <c:w val="0.89092094244185416"/>
          <c:h val="0.71782731383929232"/>
        </c:manualLayout>
      </c:layout>
      <c:lineChart>
        <c:grouping val="standard"/>
        <c:ser>
          <c:idx val="3"/>
          <c:order val="0"/>
          <c:tx>
            <c:strRef>
              <c:f>Лист4!$J$5</c:f>
              <c:strCache>
                <c:ptCount val="1"/>
                <c:pt idx="0">
                  <c:v>перинатальная смертность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dLbls>
            <c:delete val="1"/>
          </c:dLbls>
          <c:cat>
            <c:strRef>
              <c:f>Лист4!$K$1:$S$1</c:f>
              <c:strCache>
                <c:ptCount val="9"/>
                <c:pt idx="0">
                  <c:v>500-749</c:v>
                </c:pt>
                <c:pt idx="1">
                  <c:v>750-999</c:v>
                </c:pt>
                <c:pt idx="2">
                  <c:v>1000-1499</c:v>
                </c:pt>
                <c:pt idx="3">
                  <c:v>1500-1999</c:v>
                </c:pt>
                <c:pt idx="4">
                  <c:v>2000-2499</c:v>
                </c:pt>
                <c:pt idx="5">
                  <c:v>2500-2999</c:v>
                </c:pt>
                <c:pt idx="6">
                  <c:v>3000-3499</c:v>
                </c:pt>
                <c:pt idx="7">
                  <c:v>3500-3999</c:v>
                </c:pt>
                <c:pt idx="8">
                  <c:v>4000 и более</c:v>
                </c:pt>
              </c:strCache>
            </c:strRef>
          </c:cat>
          <c:val>
            <c:numRef>
              <c:f>Лист4!$K$5:$S$5</c:f>
              <c:numCache>
                <c:formatCode>General</c:formatCode>
                <c:ptCount val="9"/>
                <c:pt idx="0">
                  <c:v>-34.9</c:v>
                </c:pt>
                <c:pt idx="1">
                  <c:v>-44.3</c:v>
                </c:pt>
                <c:pt idx="2">
                  <c:v>14.6</c:v>
                </c:pt>
                <c:pt idx="3">
                  <c:v>-5.6</c:v>
                </c:pt>
                <c:pt idx="4">
                  <c:v>-4</c:v>
                </c:pt>
                <c:pt idx="5">
                  <c:v>-2.2000000000000002</c:v>
                </c:pt>
                <c:pt idx="6">
                  <c:v>-5.4</c:v>
                </c:pt>
                <c:pt idx="7">
                  <c:v>-7.7</c:v>
                </c:pt>
                <c:pt idx="8">
                  <c:v>-0.70000000000000062</c:v>
                </c:pt>
              </c:numCache>
            </c:numRef>
          </c:val>
          <c:smooth val="1"/>
        </c:ser>
        <c:ser>
          <c:idx val="5"/>
          <c:order val="1"/>
          <c:tx>
            <c:strRef>
              <c:f>Лист4!$J$7</c:f>
              <c:strCache>
                <c:ptCount val="1"/>
                <c:pt idx="0">
                  <c:v>мертворождаемость 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Лист4!$K$1:$S$1</c:f>
              <c:strCache>
                <c:ptCount val="9"/>
                <c:pt idx="0">
                  <c:v>500-749</c:v>
                </c:pt>
                <c:pt idx="1">
                  <c:v>750-999</c:v>
                </c:pt>
                <c:pt idx="2">
                  <c:v>1000-1499</c:v>
                </c:pt>
                <c:pt idx="3">
                  <c:v>1500-1999</c:v>
                </c:pt>
                <c:pt idx="4">
                  <c:v>2000-2499</c:v>
                </c:pt>
                <c:pt idx="5">
                  <c:v>2500-2999</c:v>
                </c:pt>
                <c:pt idx="6">
                  <c:v>3000-3499</c:v>
                </c:pt>
                <c:pt idx="7">
                  <c:v>3500-3999</c:v>
                </c:pt>
                <c:pt idx="8">
                  <c:v>4000 и более</c:v>
                </c:pt>
              </c:strCache>
            </c:strRef>
          </c:cat>
          <c:val>
            <c:numRef>
              <c:f>Лист4!$K$7:$S$7</c:f>
              <c:numCache>
                <c:formatCode>General</c:formatCode>
                <c:ptCount val="9"/>
                <c:pt idx="0">
                  <c:v>-39</c:v>
                </c:pt>
                <c:pt idx="1">
                  <c:v>-49.7</c:v>
                </c:pt>
                <c:pt idx="2">
                  <c:v>23.7</c:v>
                </c:pt>
                <c:pt idx="3">
                  <c:v>4.5999999999999996</c:v>
                </c:pt>
                <c:pt idx="4">
                  <c:v>-4</c:v>
                </c:pt>
                <c:pt idx="5">
                  <c:v>-1.2</c:v>
                </c:pt>
                <c:pt idx="6">
                  <c:v>-6.5</c:v>
                </c:pt>
                <c:pt idx="7">
                  <c:v>-5.0999999999999996</c:v>
                </c:pt>
                <c:pt idx="8">
                  <c:v>0.4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Лист4!$J$8</c:f>
              <c:strCache>
                <c:ptCount val="1"/>
                <c:pt idx="0">
                  <c:v>ранняя неонатальная смертность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Лист4!$K$1:$S$1</c:f>
              <c:strCache>
                <c:ptCount val="9"/>
                <c:pt idx="0">
                  <c:v>500-749</c:v>
                </c:pt>
                <c:pt idx="1">
                  <c:v>750-999</c:v>
                </c:pt>
                <c:pt idx="2">
                  <c:v>1000-1499</c:v>
                </c:pt>
                <c:pt idx="3">
                  <c:v>1500-1999</c:v>
                </c:pt>
                <c:pt idx="4">
                  <c:v>2000-2499</c:v>
                </c:pt>
                <c:pt idx="5">
                  <c:v>2500-2999</c:v>
                </c:pt>
                <c:pt idx="6">
                  <c:v>3000-3499</c:v>
                </c:pt>
                <c:pt idx="7">
                  <c:v>3500-3999</c:v>
                </c:pt>
                <c:pt idx="8">
                  <c:v>4000 и более</c:v>
                </c:pt>
              </c:strCache>
            </c:strRef>
          </c:cat>
          <c:val>
            <c:numRef>
              <c:f>Лист4!$K$8:$S$8</c:f>
              <c:numCache>
                <c:formatCode>General</c:formatCode>
                <c:ptCount val="9"/>
                <c:pt idx="0">
                  <c:v>-29.3</c:v>
                </c:pt>
                <c:pt idx="1">
                  <c:v>-36.200000000000003</c:v>
                </c:pt>
                <c:pt idx="2">
                  <c:v>1.5</c:v>
                </c:pt>
                <c:pt idx="3">
                  <c:v>-24.1</c:v>
                </c:pt>
                <c:pt idx="4">
                  <c:v>-4</c:v>
                </c:pt>
                <c:pt idx="5">
                  <c:v>-4.8</c:v>
                </c:pt>
                <c:pt idx="6">
                  <c:v>-2.8</c:v>
                </c:pt>
                <c:pt idx="7">
                  <c:v>-12</c:v>
                </c:pt>
                <c:pt idx="8">
                  <c:v>-3.2</c:v>
                </c:pt>
              </c:numCache>
            </c:numRef>
          </c:val>
          <c:smooth val="1"/>
        </c:ser>
        <c:dLbls>
          <c:showVal val="1"/>
        </c:dLbls>
        <c:marker val="1"/>
        <c:axId val="57961472"/>
        <c:axId val="69145344"/>
      </c:lineChart>
      <c:catAx>
        <c:axId val="57961472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majorTickMark val="none"/>
        <c:minorTickMark val="cross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69145344"/>
        <c:crosses val="autoZero"/>
        <c:auto val="1"/>
        <c:lblAlgn val="ctr"/>
        <c:lblOffset val="100"/>
      </c:catAx>
      <c:valAx>
        <c:axId val="6914534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% прироста / убыли</a:t>
                </a:r>
              </a:p>
            </c:rich>
          </c:tx>
          <c:layout>
            <c:manualLayout>
              <c:xMode val="edge"/>
              <c:yMode val="edge"/>
              <c:x val="6.9677260255065878E-3"/>
              <c:y val="0.24003253114487449"/>
            </c:manualLayout>
          </c:layout>
        </c:title>
        <c:numFmt formatCode="General" sourceLinked="1"/>
        <c:tickLblPos val="nextTo"/>
        <c:crossAx val="5796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6815206218328098"/>
          <c:y val="0.51437582015283312"/>
          <c:w val="0.49972992866290133"/>
          <c:h val="0.20239695390188903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+mn-lt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1025070758829766"/>
          <c:y val="6.7129629629629664E-2"/>
          <c:w val="0.80253166820927624"/>
          <c:h val="0.7642887662298033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8.9152995568910036E-3"/>
                  <c:y val="-0.11857064378580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до 1 </a:t>
                    </a:r>
                    <a:r>
                      <a:rPr lang="ru-RU" dirty="0" smtClean="0"/>
                      <a:t>года 55,1%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</c:dLbl>
            <c:dLbl>
              <c:idx val="1"/>
              <c:layout>
                <c:manualLayout>
                  <c:x val="-3.55195464280764E-2"/>
                  <c:y val="6.05177841141950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1-4 </a:t>
                    </a:r>
                    <a:r>
                      <a:rPr lang="ru-RU" dirty="0" smtClean="0"/>
                      <a:t>года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/>
                      <a:t> 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4.8206682852888746E-2"/>
                  <c:y val="8.427551207261886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5-9 </a:t>
                    </a:r>
                    <a:r>
                      <a:rPr lang="ru-RU" dirty="0" smtClean="0"/>
                      <a:t>лет 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 smtClean="0"/>
                      <a:t>7,3%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1.5900235639199282E-2"/>
                  <c:y val="1.208918652610284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10-14 </a:t>
                    </a:r>
                    <a:r>
                      <a:rPr lang="ru-RU" dirty="0" smtClean="0"/>
                      <a:t>лет </a:t>
                    </a:r>
                    <a:endParaRPr lang="ru-RU" dirty="0"/>
                  </a:p>
                  <a:p>
                    <a:pPr>
                      <a:defRPr/>
                    </a:pPr>
                    <a:r>
                      <a:rPr lang="ru-RU" dirty="0" smtClean="0"/>
                      <a:t>7,4%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9.5660572241076422E-2"/>
                  <c:y val="2.947306005353981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15-17 лет 20,3%</a:t>
                    </a:r>
                    <a:endParaRPr lang="ru-RU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Val val="1"/>
              <c:showCatName val="1"/>
            </c:dLbl>
            <c:spPr>
              <a:noFill/>
              <a:ln w="25400">
                <a:noFill/>
              </a:ln>
            </c:spPr>
            <c:dLblPos val="outEnd"/>
            <c:showVal val="1"/>
            <c:showCatName val="1"/>
            <c:showLeaderLines val="1"/>
          </c:dLbls>
          <c:cat>
            <c:strRef>
              <c:f>Лист2!$B$36:$B$40</c:f>
              <c:strCache>
                <c:ptCount val="5"/>
                <c:pt idx="0">
                  <c:v>до 1 года</c:v>
                </c:pt>
                <c:pt idx="1">
                  <c:v>1-4 года</c:v>
                </c:pt>
                <c:pt idx="2">
                  <c:v>5-9 лет</c:v>
                </c:pt>
                <c:pt idx="3">
                  <c:v>10-14 лет</c:v>
                </c:pt>
                <c:pt idx="4">
                  <c:v>15-19 лет</c:v>
                </c:pt>
              </c:strCache>
            </c:strRef>
          </c:cat>
          <c:val>
            <c:numRef>
              <c:f>Лист2!$C$36:$C$40</c:f>
              <c:numCache>
                <c:formatCode>0.0</c:formatCode>
                <c:ptCount val="5"/>
                <c:pt idx="0">
                  <c:v>55.113905225444455</c:v>
                </c:pt>
                <c:pt idx="1">
                  <c:v>11.052524842831073</c:v>
                </c:pt>
                <c:pt idx="2">
                  <c:v>6.8613533427972691</c:v>
                </c:pt>
                <c:pt idx="3">
                  <c:v>6.688974514973296</c:v>
                </c:pt>
                <c:pt idx="4">
                  <c:v>20.283242073953879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400"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Лист2!$C$53</c:f>
              <c:strCache>
                <c:ptCount val="1"/>
                <c:pt idx="0">
                  <c:v>1-14 лет</c:v>
                </c:pt>
              </c:strCache>
            </c:strRef>
          </c:tx>
          <c:cat>
            <c:numRef>
              <c:f>Лист2!$B$54:$B$64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Лист2!$C$54:$C$64</c:f>
              <c:numCache>
                <c:formatCode>0.0</c:formatCode>
                <c:ptCount val="11"/>
                <c:pt idx="0">
                  <c:v>55.4</c:v>
                </c:pt>
                <c:pt idx="1">
                  <c:v>54.1</c:v>
                </c:pt>
                <c:pt idx="2">
                  <c:v>52.8</c:v>
                </c:pt>
                <c:pt idx="3">
                  <c:v>51</c:v>
                </c:pt>
                <c:pt idx="4">
                  <c:v>46.7</c:v>
                </c:pt>
                <c:pt idx="5">
                  <c:v>44.4</c:v>
                </c:pt>
                <c:pt idx="6">
                  <c:v>39.800000000000004</c:v>
                </c:pt>
                <c:pt idx="7">
                  <c:v>38.9</c:v>
                </c:pt>
                <c:pt idx="8">
                  <c:v>38.800000000000004</c:v>
                </c:pt>
                <c:pt idx="9">
                  <c:v>36.200000000000003</c:v>
                </c:pt>
                <c:pt idx="10" formatCode="General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Лист2!$D$53</c:f>
              <c:strCache>
                <c:ptCount val="1"/>
                <c:pt idx="0">
                  <c:v>15-19 лет</c:v>
                </c:pt>
              </c:strCache>
            </c:strRef>
          </c:tx>
          <c:cat>
            <c:numRef>
              <c:f>Лист2!$B$54:$B$64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Лист2!$D$54:$D$64</c:f>
              <c:numCache>
                <c:formatCode>0.0</c:formatCode>
                <c:ptCount val="11"/>
                <c:pt idx="0">
                  <c:v>125.5</c:v>
                </c:pt>
                <c:pt idx="1">
                  <c:v>120.3</c:v>
                </c:pt>
                <c:pt idx="2">
                  <c:v>117.7</c:v>
                </c:pt>
                <c:pt idx="3">
                  <c:v>115.4</c:v>
                </c:pt>
                <c:pt idx="4">
                  <c:v>110.7</c:v>
                </c:pt>
                <c:pt idx="5">
                  <c:v>108.7</c:v>
                </c:pt>
                <c:pt idx="6">
                  <c:v>105.6</c:v>
                </c:pt>
                <c:pt idx="7">
                  <c:v>97.6</c:v>
                </c:pt>
                <c:pt idx="8">
                  <c:v>87.8</c:v>
                </c:pt>
                <c:pt idx="9">
                  <c:v>83.9</c:v>
                </c:pt>
                <c:pt idx="10" formatCode="General">
                  <c:v>81.2</c:v>
                </c:pt>
              </c:numCache>
            </c:numRef>
          </c:val>
        </c:ser>
        <c:ser>
          <c:idx val="2"/>
          <c:order val="2"/>
          <c:tx>
            <c:strRef>
              <c:f>Лист2!$E$53</c:f>
              <c:strCache>
                <c:ptCount val="1"/>
                <c:pt idx="0">
                  <c:v>0-19 лет</c:v>
                </c:pt>
              </c:strCache>
            </c:strRef>
          </c:tx>
          <c:cat>
            <c:numRef>
              <c:f>Лист2!$B$54:$B$64</c:f>
              <c:numCache>
                <c:formatCode>General</c:formatCode>
                <c:ptCount val="1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</c:numCache>
            </c:numRef>
          </c:cat>
          <c:val>
            <c:numRef>
              <c:f>Лист2!$E$54:$E$64</c:f>
              <c:numCache>
                <c:formatCode>0.0</c:formatCode>
                <c:ptCount val="11"/>
                <c:pt idx="0">
                  <c:v>145.4</c:v>
                </c:pt>
                <c:pt idx="1">
                  <c:v>137</c:v>
                </c:pt>
                <c:pt idx="2">
                  <c:v>130.4</c:v>
                </c:pt>
                <c:pt idx="3">
                  <c:v>124.2</c:v>
                </c:pt>
                <c:pt idx="4">
                  <c:v>116.7</c:v>
                </c:pt>
                <c:pt idx="5">
                  <c:v>110.9</c:v>
                </c:pt>
                <c:pt idx="6">
                  <c:v>101.8</c:v>
                </c:pt>
                <c:pt idx="7">
                  <c:v>96.5</c:v>
                </c:pt>
                <c:pt idx="8">
                  <c:v>94.4</c:v>
                </c:pt>
                <c:pt idx="9">
                  <c:v>90.2</c:v>
                </c:pt>
                <c:pt idx="10" formatCode="General">
                  <c:v>98.9</c:v>
                </c:pt>
              </c:numCache>
            </c:numRef>
          </c:val>
        </c:ser>
        <c:dLbls/>
        <c:shape val="box"/>
        <c:axId val="69197184"/>
        <c:axId val="69543040"/>
        <c:axId val="0"/>
      </c:bar3DChart>
      <c:catAx>
        <c:axId val="69197184"/>
        <c:scaling>
          <c:orientation val="minMax"/>
        </c:scaling>
        <c:axPos val="b"/>
        <c:numFmt formatCode="General" sourceLinked="1"/>
        <c:tickLblPos val="nextTo"/>
        <c:crossAx val="69543040"/>
        <c:crosses val="autoZero"/>
        <c:auto val="1"/>
        <c:lblAlgn val="ctr"/>
        <c:lblOffset val="100"/>
      </c:catAx>
      <c:valAx>
        <c:axId val="69543040"/>
        <c:scaling>
          <c:orientation val="minMax"/>
        </c:scaling>
        <c:axPos val="l"/>
        <c:majorGridlines/>
        <c:numFmt formatCode="0.0" sourceLinked="1"/>
        <c:tickLblPos val="nextTo"/>
        <c:crossAx val="6919718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Лист2!$B$89:$B$97</c:f>
              <c:strCache>
                <c:ptCount val="9"/>
                <c:pt idx="0">
                  <c:v>Болезни крови</c:v>
                </c:pt>
                <c:pt idx="1">
                  <c:v>Болезни органов пищеварения</c:v>
                </c:pt>
                <c:pt idx="2">
                  <c:v>Болезни системы кровообращения</c:v>
                </c:pt>
                <c:pt idx="3">
                  <c:v>Инфекционные болезни</c:v>
                </c:pt>
                <c:pt idx="4">
                  <c:v>Болезни органов дыхания</c:v>
                </c:pt>
                <c:pt idx="5">
                  <c:v>Новообразования</c:v>
                </c:pt>
                <c:pt idx="6">
                  <c:v>Болезни нервной системы</c:v>
                </c:pt>
                <c:pt idx="7">
                  <c:v>Врожденные аномалии</c:v>
                </c:pt>
                <c:pt idx="8">
                  <c:v>Травмы,отрления</c:v>
                </c:pt>
              </c:strCache>
            </c:strRef>
          </c:cat>
          <c:val>
            <c:numRef>
              <c:f>Лист2!$C$89:$C$97</c:f>
              <c:numCache>
                <c:formatCode>0.0</c:formatCode>
                <c:ptCount val="9"/>
                <c:pt idx="0">
                  <c:v>0.9</c:v>
                </c:pt>
                <c:pt idx="1">
                  <c:v>1.2</c:v>
                </c:pt>
                <c:pt idx="2">
                  <c:v>2.8</c:v>
                </c:pt>
                <c:pt idx="3">
                  <c:v>8</c:v>
                </c:pt>
                <c:pt idx="4">
                  <c:v>8.9</c:v>
                </c:pt>
                <c:pt idx="5">
                  <c:v>9.4</c:v>
                </c:pt>
                <c:pt idx="6">
                  <c:v>10</c:v>
                </c:pt>
                <c:pt idx="7">
                  <c:v>13</c:v>
                </c:pt>
                <c:pt idx="8">
                  <c:v>38.800000000000004</c:v>
                </c:pt>
              </c:numCache>
            </c:numRef>
          </c:val>
        </c:ser>
        <c:dLbls/>
        <c:shape val="box"/>
        <c:axId val="69569152"/>
        <c:axId val="69595520"/>
        <c:axId val="0"/>
      </c:bar3DChart>
      <c:catAx>
        <c:axId val="69569152"/>
        <c:scaling>
          <c:orientation val="minMax"/>
        </c:scaling>
        <c:axPos val="l"/>
        <c:numFmt formatCode="General" sourceLinked="1"/>
        <c:tickLblPos val="nextTo"/>
        <c:crossAx val="69595520"/>
        <c:crosses val="autoZero"/>
        <c:auto val="1"/>
        <c:lblAlgn val="ctr"/>
        <c:lblOffset val="100"/>
      </c:catAx>
      <c:valAx>
        <c:axId val="69595520"/>
        <c:scaling>
          <c:orientation val="minMax"/>
        </c:scaling>
        <c:axPos val="b"/>
        <c:majorGridlines/>
        <c:numFmt formatCode="0.0" sourceLinked="1"/>
        <c:tickLblPos val="nextTo"/>
        <c:crossAx val="6956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Лист2!$B$189:$B$197</c:f>
              <c:strCache>
                <c:ptCount val="9"/>
                <c:pt idx="0">
                  <c:v>Болезни органов пищеварения</c:v>
                </c:pt>
                <c:pt idx="1">
                  <c:v>Инфекционные болезни</c:v>
                </c:pt>
                <c:pt idx="2">
                  <c:v>Врожденные аномалии</c:v>
                </c:pt>
                <c:pt idx="3">
                  <c:v>Болезни органов дыхания</c:v>
                </c:pt>
                <c:pt idx="4">
                  <c:v>Болезни нервной системы</c:v>
                </c:pt>
                <c:pt idx="5">
                  <c:v>Неточно обозначенные состояния</c:v>
                </c:pt>
                <c:pt idx="6">
                  <c:v>Болезни системы кровообращения</c:v>
                </c:pt>
                <c:pt idx="7">
                  <c:v>Новообразования</c:v>
                </c:pt>
                <c:pt idx="8">
                  <c:v>Травмы, отравления</c:v>
                </c:pt>
              </c:strCache>
            </c:strRef>
          </c:cat>
          <c:val>
            <c:numRef>
              <c:f>Лист2!$C$189:$C$197</c:f>
              <c:numCache>
                <c:formatCode>0.0</c:formatCode>
                <c:ptCount val="9"/>
                <c:pt idx="0">
                  <c:v>1</c:v>
                </c:pt>
                <c:pt idx="1">
                  <c:v>1.1000000000000001</c:v>
                </c:pt>
                <c:pt idx="2">
                  <c:v>1.3</c:v>
                </c:pt>
                <c:pt idx="3">
                  <c:v>2.2999999999999998</c:v>
                </c:pt>
                <c:pt idx="4">
                  <c:v>3.5</c:v>
                </c:pt>
                <c:pt idx="5">
                  <c:v>4</c:v>
                </c:pt>
                <c:pt idx="6">
                  <c:v>5.4</c:v>
                </c:pt>
                <c:pt idx="7">
                  <c:v>5.9</c:v>
                </c:pt>
                <c:pt idx="8">
                  <c:v>73.599999999999994</c:v>
                </c:pt>
              </c:numCache>
            </c:numRef>
          </c:val>
        </c:ser>
        <c:dLbls/>
        <c:shape val="box"/>
        <c:axId val="69628672"/>
        <c:axId val="69630208"/>
        <c:axId val="0"/>
      </c:bar3DChart>
      <c:catAx>
        <c:axId val="69628672"/>
        <c:scaling>
          <c:orientation val="minMax"/>
        </c:scaling>
        <c:axPos val="l"/>
        <c:numFmt formatCode="General" sourceLinked="1"/>
        <c:tickLblPos val="nextTo"/>
        <c:crossAx val="69630208"/>
        <c:crosses val="autoZero"/>
        <c:auto val="1"/>
        <c:lblAlgn val="ctr"/>
        <c:lblOffset val="100"/>
      </c:catAx>
      <c:valAx>
        <c:axId val="69630208"/>
        <c:scaling>
          <c:orientation val="minMax"/>
        </c:scaling>
        <c:axPos val="b"/>
        <c:majorGridlines/>
        <c:numFmt formatCode="0.0" sourceLinked="1"/>
        <c:tickLblPos val="nextTo"/>
        <c:crossAx val="69628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9790093654023602"/>
          <c:y val="8.4669297572957797E-2"/>
          <c:w val="0.7132201733210316"/>
          <c:h val="0.6988471702884594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3.046473123443837E-2"/>
                  <c:y val="-8.406985677135804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ДТП</a:t>
                    </a:r>
                  </a:p>
                  <a:p>
                    <a:r>
                      <a:rPr lang="ru-RU"/>
                      <a:t> 23,9%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3.6121055911176592E-2"/>
                  <c:y val="0.1096491917132686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самоубийства 24,3%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7095672029760325"/>
                  <c:y val="8.133431756693622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убийства</a:t>
                    </a:r>
                  </a:p>
                  <a:p>
                    <a:r>
                      <a:rPr lang="ru-RU"/>
                      <a:t>5,5%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6.4843180573651321E-2"/>
                  <c:y val="9.239717956870591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повреждения без уточнений</a:t>
                    </a:r>
                  </a:p>
                  <a:p>
                    <a:r>
                      <a:rPr lang="ru-RU"/>
                      <a:t> 4,1%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2.37222190751336E-2"/>
                  <c:y val="0.117776323090255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случайные отравления 9,4%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4.5201653164141002E-3"/>
                  <c:y val="-0.1065366078486169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утопления</a:t>
                    </a:r>
                  </a:p>
                  <a:p>
                    <a:r>
                      <a:rPr lang="ru-RU"/>
                      <a:t>6,0%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7.0283615627183341E-3"/>
                  <c:y val="-7.4259138035299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прочие </a:t>
                    </a:r>
                  </a:p>
                  <a:p>
                    <a:r>
                      <a:rPr lang="ru-RU"/>
                      <a:t>26,9%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Лист2!$B$211:$B$217</c:f>
              <c:strCache>
                <c:ptCount val="7"/>
                <c:pt idx="0">
                  <c:v>ДТП</c:v>
                </c:pt>
                <c:pt idx="1">
                  <c:v>самоубийства</c:v>
                </c:pt>
                <c:pt idx="2">
                  <c:v>убийства</c:v>
                </c:pt>
                <c:pt idx="3">
                  <c:v>повреждения без уточнений</c:v>
                </c:pt>
                <c:pt idx="4">
                  <c:v>случайные отравления</c:v>
                </c:pt>
                <c:pt idx="5">
                  <c:v>утопления</c:v>
                </c:pt>
                <c:pt idx="6">
                  <c:v>прочие</c:v>
                </c:pt>
              </c:strCache>
            </c:strRef>
          </c:cat>
          <c:val>
            <c:numRef>
              <c:f>Лист2!$C$211:$C$217</c:f>
              <c:numCache>
                <c:formatCode>0.0</c:formatCode>
                <c:ptCount val="7"/>
                <c:pt idx="0">
                  <c:v>23.907629612859406</c:v>
                </c:pt>
                <c:pt idx="1">
                  <c:v>24.2925062259452</c:v>
                </c:pt>
                <c:pt idx="2">
                  <c:v>5.4788317862802804</c:v>
                </c:pt>
                <c:pt idx="3">
                  <c:v>4.0751641385555795</c:v>
                </c:pt>
                <c:pt idx="4">
                  <c:v>9.3728775186778392</c:v>
                </c:pt>
                <c:pt idx="5">
                  <c:v>5.9769074032148541</c:v>
                </c:pt>
                <c:pt idx="6">
                  <c:v>26.896083314466836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400" b="1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668501-553B-4F1C-82BF-C679385965F6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F3CF8B-C3B0-4455-A537-32ADEBA00ACC}">
      <dgm:prSet phldrT="[Текст]" custT="1"/>
      <dgm:spPr/>
      <dgm:t>
        <a:bodyPr/>
        <a:lstStyle/>
        <a:p>
          <a:r>
            <a:rPr lang="ru-RU" sz="1200" dirty="0" smtClean="0"/>
            <a:t>ГП «Развитие здравоохранения Российской Федерации»</a:t>
          </a:r>
          <a:endParaRPr lang="ru-RU" sz="1200" dirty="0"/>
        </a:p>
      </dgm:t>
    </dgm:pt>
    <dgm:pt modelId="{A6600DCE-513A-4A6F-8FCB-BBB603373031}" type="parTrans" cxnId="{F6AFD38D-4919-44F8-AD8F-2D1DF48DB445}">
      <dgm:prSet/>
      <dgm:spPr/>
      <dgm:t>
        <a:bodyPr/>
        <a:lstStyle/>
        <a:p>
          <a:endParaRPr lang="ru-RU"/>
        </a:p>
      </dgm:t>
    </dgm:pt>
    <dgm:pt modelId="{3F320863-AA59-4A18-84DC-620490D05C67}" type="sibTrans" cxnId="{F6AFD38D-4919-44F8-AD8F-2D1DF48DB445}">
      <dgm:prSet/>
      <dgm:spPr/>
      <dgm:t>
        <a:bodyPr/>
        <a:lstStyle/>
        <a:p>
          <a:endParaRPr lang="ru-RU"/>
        </a:p>
      </dgm:t>
    </dgm:pt>
    <dgm:pt modelId="{2B8D637F-02E3-4766-A918-12C37B66B1A0}">
      <dgm:prSet phldrT="[Текст]" custT="1"/>
      <dgm:spPr/>
      <dgm:t>
        <a:bodyPr/>
        <a:lstStyle/>
        <a:p>
          <a:pPr algn="l"/>
          <a:r>
            <a:rPr lang="ru-RU" sz="1600" dirty="0" smtClean="0"/>
            <a:t>Профилактика заболеваний и формирование здорового образа жизни</a:t>
          </a:r>
          <a:endParaRPr lang="ru-RU" sz="1600" dirty="0"/>
        </a:p>
      </dgm:t>
    </dgm:pt>
    <dgm:pt modelId="{773F0D40-9827-45C0-A993-6668DDF06371}" type="parTrans" cxnId="{4E7E68BA-F90D-4A7C-AAEE-15526444C5F8}">
      <dgm:prSet/>
      <dgm:spPr/>
      <dgm:t>
        <a:bodyPr/>
        <a:lstStyle/>
        <a:p>
          <a:endParaRPr lang="ru-RU"/>
        </a:p>
      </dgm:t>
    </dgm:pt>
    <dgm:pt modelId="{F090C55F-8827-4DF2-B750-BBD6245CAEEC}" type="sibTrans" cxnId="{4E7E68BA-F90D-4A7C-AAEE-15526444C5F8}">
      <dgm:prSet/>
      <dgm:spPr/>
      <dgm:t>
        <a:bodyPr/>
        <a:lstStyle/>
        <a:p>
          <a:endParaRPr lang="ru-RU"/>
        </a:p>
      </dgm:t>
    </dgm:pt>
    <dgm:pt modelId="{4855D6DF-30A6-448B-B105-41AFEC59767D}">
      <dgm:prSet phldrT="[Текст]" custT="1"/>
      <dgm:spPr/>
      <dgm:t>
        <a:bodyPr/>
        <a:lstStyle/>
        <a:p>
          <a:pPr algn="l"/>
          <a:r>
            <a:rPr lang="ru-RU" sz="1400" dirty="0" smtClean="0"/>
            <a:t>Совершенствование оказания специализированной</a:t>
          </a:r>
          <a:r>
            <a:rPr lang="en-US" sz="1400" dirty="0" smtClean="0"/>
            <a:t> </a:t>
          </a:r>
          <a:r>
            <a:rPr lang="ru-RU" sz="1400" dirty="0" smtClean="0"/>
            <a:t>медицинской помощи</a:t>
          </a:r>
          <a:endParaRPr lang="ru-RU" sz="1400" dirty="0"/>
        </a:p>
      </dgm:t>
    </dgm:pt>
    <dgm:pt modelId="{22F44CD0-C3B3-4FF6-B12B-2709E1B2C755}" type="parTrans" cxnId="{96EE5796-FB22-48C8-BD0A-B33573B6886F}">
      <dgm:prSet/>
      <dgm:spPr/>
      <dgm:t>
        <a:bodyPr/>
        <a:lstStyle/>
        <a:p>
          <a:endParaRPr lang="ru-RU"/>
        </a:p>
      </dgm:t>
    </dgm:pt>
    <dgm:pt modelId="{1688ADBF-B759-4FE1-8F60-19D5F2D3F72B}" type="sibTrans" cxnId="{96EE5796-FB22-48C8-BD0A-B33573B6886F}">
      <dgm:prSet/>
      <dgm:spPr/>
      <dgm:t>
        <a:bodyPr/>
        <a:lstStyle/>
        <a:p>
          <a:endParaRPr lang="ru-RU"/>
        </a:p>
      </dgm:t>
    </dgm:pt>
    <dgm:pt modelId="{EA62090A-DF8C-47B3-A327-E8C2B795654C}">
      <dgm:prSet phldrT="[Текст]" custT="1"/>
      <dgm:spPr/>
      <dgm:t>
        <a:bodyPr/>
        <a:lstStyle/>
        <a:p>
          <a:pPr algn="l"/>
          <a:r>
            <a:rPr lang="ru-RU" sz="1400" dirty="0" smtClean="0"/>
            <a:t>Развитие и внедрение инновационных методов диагностики и лечения</a:t>
          </a:r>
          <a:endParaRPr lang="ru-RU" sz="1400" dirty="0"/>
        </a:p>
      </dgm:t>
    </dgm:pt>
    <dgm:pt modelId="{EC54A6F9-33C9-4453-A295-6D5DC8726C08}" type="parTrans" cxnId="{47303042-F939-4C4D-A14A-8523F4430BEC}">
      <dgm:prSet/>
      <dgm:spPr/>
      <dgm:t>
        <a:bodyPr/>
        <a:lstStyle/>
        <a:p>
          <a:endParaRPr lang="ru-RU"/>
        </a:p>
      </dgm:t>
    </dgm:pt>
    <dgm:pt modelId="{D5A9300E-82C0-468E-9E7B-8C1CD5307058}" type="sibTrans" cxnId="{47303042-F939-4C4D-A14A-8523F4430BEC}">
      <dgm:prSet/>
      <dgm:spPr/>
      <dgm:t>
        <a:bodyPr/>
        <a:lstStyle/>
        <a:p>
          <a:endParaRPr lang="ru-RU"/>
        </a:p>
      </dgm:t>
    </dgm:pt>
    <dgm:pt modelId="{3EBE2219-A7A4-493C-97EE-95559682146A}">
      <dgm:prSet phldrT="[Текст]" custT="1"/>
      <dgm:spPr/>
      <dgm:t>
        <a:bodyPr/>
        <a:lstStyle/>
        <a:p>
          <a:pPr algn="l"/>
          <a:r>
            <a:rPr lang="ru-RU" sz="1400" dirty="0" smtClean="0"/>
            <a:t>Охрана здоровья матери и ребенка</a:t>
          </a:r>
          <a:endParaRPr lang="ru-RU" sz="1400" dirty="0"/>
        </a:p>
      </dgm:t>
    </dgm:pt>
    <dgm:pt modelId="{CF5A2D02-6253-4266-8D7D-992C26E28EDA}" type="parTrans" cxnId="{C12E6217-CA2F-4F27-AD3A-2BA59480AED9}">
      <dgm:prSet/>
      <dgm:spPr/>
      <dgm:t>
        <a:bodyPr/>
        <a:lstStyle/>
        <a:p>
          <a:endParaRPr lang="ru-RU"/>
        </a:p>
      </dgm:t>
    </dgm:pt>
    <dgm:pt modelId="{49D44E7B-23AD-4280-925B-41DD44A63980}" type="sibTrans" cxnId="{C12E6217-CA2F-4F27-AD3A-2BA59480AED9}">
      <dgm:prSet/>
      <dgm:spPr/>
      <dgm:t>
        <a:bodyPr/>
        <a:lstStyle/>
        <a:p>
          <a:endParaRPr lang="ru-RU"/>
        </a:p>
      </dgm:t>
    </dgm:pt>
    <dgm:pt modelId="{3C2624DB-8594-4691-89B7-1BA043C1E1AE}">
      <dgm:prSet phldrT="[Текст]" custT="1"/>
      <dgm:spPr/>
      <dgm:t>
        <a:bodyPr/>
        <a:lstStyle/>
        <a:p>
          <a:pPr algn="l"/>
          <a:r>
            <a:rPr lang="ru-RU" sz="1400" dirty="0" smtClean="0"/>
            <a:t>Развитие медицинской реабилитации и </a:t>
          </a:r>
          <a:r>
            <a:rPr lang="ru-RU" sz="1400" dirty="0" err="1" smtClean="0"/>
            <a:t>санаторно</a:t>
          </a:r>
          <a:r>
            <a:rPr lang="ru-RU" sz="1400" dirty="0" smtClean="0"/>
            <a:t>–курортного лечения, в том числе для детей</a:t>
          </a:r>
          <a:endParaRPr lang="ru-RU" sz="1400" dirty="0"/>
        </a:p>
      </dgm:t>
    </dgm:pt>
    <dgm:pt modelId="{9AB40275-1623-46CF-9442-4EF07C4F615B}" type="parTrans" cxnId="{99CA5857-6B83-4A87-A6BE-832DC90F1A8A}">
      <dgm:prSet/>
      <dgm:spPr/>
      <dgm:t>
        <a:bodyPr/>
        <a:lstStyle/>
        <a:p>
          <a:endParaRPr lang="ru-RU"/>
        </a:p>
      </dgm:t>
    </dgm:pt>
    <dgm:pt modelId="{F6273959-CE10-44DD-8AE7-B72FD082617C}" type="sibTrans" cxnId="{99CA5857-6B83-4A87-A6BE-832DC90F1A8A}">
      <dgm:prSet/>
      <dgm:spPr/>
      <dgm:t>
        <a:bodyPr/>
        <a:lstStyle/>
        <a:p>
          <a:endParaRPr lang="ru-RU"/>
        </a:p>
      </dgm:t>
    </dgm:pt>
    <dgm:pt modelId="{D5E6815C-BE1C-4E21-98DA-041DB9B636BA}">
      <dgm:prSet phldrT="[Текст]" custT="1"/>
      <dgm:spPr/>
      <dgm:t>
        <a:bodyPr/>
        <a:lstStyle/>
        <a:p>
          <a:pPr algn="l"/>
          <a:r>
            <a:rPr lang="ru-RU" sz="1400" dirty="0" smtClean="0"/>
            <a:t>Оказание паллиативной помощи, в том числе детям</a:t>
          </a:r>
          <a:endParaRPr lang="ru-RU" sz="1400" dirty="0"/>
        </a:p>
      </dgm:t>
    </dgm:pt>
    <dgm:pt modelId="{F18D297F-063B-4788-B4B7-0107F40D77D9}" type="parTrans" cxnId="{7441EFE4-D9E4-4953-9FB2-5650368CFD90}">
      <dgm:prSet/>
      <dgm:spPr/>
      <dgm:t>
        <a:bodyPr/>
        <a:lstStyle/>
        <a:p>
          <a:endParaRPr lang="ru-RU"/>
        </a:p>
      </dgm:t>
    </dgm:pt>
    <dgm:pt modelId="{6DD9B3AE-BEA8-4AA4-AAC2-D7F36A133F98}" type="sibTrans" cxnId="{7441EFE4-D9E4-4953-9FB2-5650368CFD90}">
      <dgm:prSet/>
      <dgm:spPr/>
      <dgm:t>
        <a:bodyPr/>
        <a:lstStyle/>
        <a:p>
          <a:endParaRPr lang="ru-RU"/>
        </a:p>
      </dgm:t>
    </dgm:pt>
    <dgm:pt modelId="{6510A9E3-AC09-4929-A6CA-15A768C25AE5}">
      <dgm:prSet phldrT="[Текст]" custT="1"/>
      <dgm:spPr/>
      <dgm:t>
        <a:bodyPr/>
        <a:lstStyle/>
        <a:p>
          <a:pPr algn="l"/>
          <a:r>
            <a:rPr lang="ru-RU" sz="1400" dirty="0" smtClean="0"/>
            <a:t>Кадровое обеспечение системы здравоохранения</a:t>
          </a:r>
          <a:endParaRPr lang="ru-RU" sz="1400" dirty="0"/>
        </a:p>
      </dgm:t>
    </dgm:pt>
    <dgm:pt modelId="{0E5E8A9C-CFD7-4A00-A34A-76DE3D846F4A}" type="parTrans" cxnId="{EFAC3693-454E-43D5-AD1A-EF16FBE22395}">
      <dgm:prSet/>
      <dgm:spPr/>
      <dgm:t>
        <a:bodyPr/>
        <a:lstStyle/>
        <a:p>
          <a:endParaRPr lang="ru-RU"/>
        </a:p>
      </dgm:t>
    </dgm:pt>
    <dgm:pt modelId="{4E8504DC-1132-4B7F-8456-E162C84DCBCA}" type="sibTrans" cxnId="{EFAC3693-454E-43D5-AD1A-EF16FBE22395}">
      <dgm:prSet/>
      <dgm:spPr/>
      <dgm:t>
        <a:bodyPr/>
        <a:lstStyle/>
        <a:p>
          <a:endParaRPr lang="ru-RU"/>
        </a:p>
      </dgm:t>
    </dgm:pt>
    <dgm:pt modelId="{6BFA0CA8-8460-40BB-8575-A50C04609538}">
      <dgm:prSet phldrT="[Текст]" custT="1"/>
      <dgm:spPr/>
      <dgm:t>
        <a:bodyPr/>
        <a:lstStyle/>
        <a:p>
          <a:pPr algn="l"/>
          <a:r>
            <a:rPr lang="ru-RU" sz="1400" dirty="0" smtClean="0"/>
            <a:t>Развитие международных отношений в сфере охраны здоровья</a:t>
          </a:r>
          <a:endParaRPr lang="ru-RU" sz="1400" dirty="0"/>
        </a:p>
      </dgm:t>
    </dgm:pt>
    <dgm:pt modelId="{0EB1BDF3-C6DD-4ED1-BD5A-7E1F485B3525}" type="parTrans" cxnId="{04CD47E1-1D90-4940-9BB5-964E95253002}">
      <dgm:prSet/>
      <dgm:spPr/>
      <dgm:t>
        <a:bodyPr/>
        <a:lstStyle/>
        <a:p>
          <a:endParaRPr lang="ru-RU"/>
        </a:p>
      </dgm:t>
    </dgm:pt>
    <dgm:pt modelId="{8664AD07-88D4-45D8-94BF-E900F9A305A1}" type="sibTrans" cxnId="{04CD47E1-1D90-4940-9BB5-964E95253002}">
      <dgm:prSet/>
      <dgm:spPr/>
      <dgm:t>
        <a:bodyPr/>
        <a:lstStyle/>
        <a:p>
          <a:endParaRPr lang="ru-RU"/>
        </a:p>
      </dgm:t>
    </dgm:pt>
    <dgm:pt modelId="{2DDAF9B2-36E0-467D-9AA5-22B9B4920BB0}">
      <dgm:prSet phldrT="[Текст]" custT="1"/>
      <dgm:spPr/>
      <dgm:t>
        <a:bodyPr/>
        <a:lstStyle/>
        <a:p>
          <a:pPr algn="l"/>
          <a:r>
            <a:rPr lang="ru-RU" sz="1400" dirty="0" smtClean="0"/>
            <a:t>Экспертиза и контрольно–надзорные функции в сфере охраны здоровья</a:t>
          </a:r>
          <a:endParaRPr lang="ru-RU" sz="1400" dirty="0"/>
        </a:p>
      </dgm:t>
    </dgm:pt>
    <dgm:pt modelId="{71189F5D-899A-4B0A-8A77-559328AB529C}" type="parTrans" cxnId="{B787978F-533E-47C9-BDDC-A9E396D9A19E}">
      <dgm:prSet/>
      <dgm:spPr/>
      <dgm:t>
        <a:bodyPr/>
        <a:lstStyle/>
        <a:p>
          <a:endParaRPr lang="ru-RU"/>
        </a:p>
      </dgm:t>
    </dgm:pt>
    <dgm:pt modelId="{26FB9656-93F9-44E7-8FB9-CA4100911D90}" type="sibTrans" cxnId="{B787978F-533E-47C9-BDDC-A9E396D9A19E}">
      <dgm:prSet/>
      <dgm:spPr/>
      <dgm:t>
        <a:bodyPr/>
        <a:lstStyle/>
        <a:p>
          <a:endParaRPr lang="ru-RU"/>
        </a:p>
      </dgm:t>
    </dgm:pt>
    <dgm:pt modelId="{5A1782C1-65DE-4982-9569-26A3D4DDB0A4}">
      <dgm:prSet phldrT="[Текст]" custT="1"/>
      <dgm:spPr/>
      <dgm:t>
        <a:bodyPr/>
        <a:lstStyle/>
        <a:p>
          <a:pPr algn="l"/>
          <a:r>
            <a:rPr lang="ru-RU" sz="1400" dirty="0" err="1" smtClean="0"/>
            <a:t>Медико</a:t>
          </a:r>
          <a:r>
            <a:rPr lang="ru-RU" sz="1400" dirty="0" smtClean="0"/>
            <a:t>–санитарное обеспечение отдельных категорий граждан</a:t>
          </a:r>
          <a:endParaRPr lang="ru-RU" sz="1400" dirty="0"/>
        </a:p>
      </dgm:t>
    </dgm:pt>
    <dgm:pt modelId="{D3E8BFD6-83D2-40C0-BA70-A378FAF84E85}" type="parTrans" cxnId="{55BDB982-CB01-4DE9-BBA5-04ABB7D08E64}">
      <dgm:prSet/>
      <dgm:spPr/>
      <dgm:t>
        <a:bodyPr/>
        <a:lstStyle/>
        <a:p>
          <a:endParaRPr lang="ru-RU"/>
        </a:p>
      </dgm:t>
    </dgm:pt>
    <dgm:pt modelId="{8CBC384A-871A-4DB1-91C6-4CBD200557C7}" type="sibTrans" cxnId="{55BDB982-CB01-4DE9-BBA5-04ABB7D08E64}">
      <dgm:prSet/>
      <dgm:spPr/>
      <dgm:t>
        <a:bodyPr/>
        <a:lstStyle/>
        <a:p>
          <a:endParaRPr lang="ru-RU"/>
        </a:p>
      </dgm:t>
    </dgm:pt>
    <dgm:pt modelId="{CFA81A24-9F50-46D6-84B9-496577D563FC}">
      <dgm:prSet phldrT="[Текст]" custT="1"/>
      <dgm:spPr/>
      <dgm:t>
        <a:bodyPr/>
        <a:lstStyle/>
        <a:p>
          <a:pPr algn="l"/>
          <a:r>
            <a:rPr lang="ru-RU" sz="1400" smtClean="0"/>
            <a:t>Управление реализацией программы</a:t>
          </a:r>
          <a:endParaRPr lang="ru-RU" sz="1400" dirty="0" smtClean="0"/>
        </a:p>
      </dgm:t>
    </dgm:pt>
    <dgm:pt modelId="{8DF0AA30-CEF8-435A-B5DF-2E6681D0FA28}" type="parTrans" cxnId="{344572BF-6EAF-489E-90C4-F88B21D651BD}">
      <dgm:prSet/>
      <dgm:spPr/>
      <dgm:t>
        <a:bodyPr/>
        <a:lstStyle/>
        <a:p>
          <a:endParaRPr lang="ru-RU"/>
        </a:p>
      </dgm:t>
    </dgm:pt>
    <dgm:pt modelId="{A1EF0C61-A145-496E-9E59-D4934F449BE9}" type="sibTrans" cxnId="{344572BF-6EAF-489E-90C4-F88B21D651BD}">
      <dgm:prSet/>
      <dgm:spPr/>
      <dgm:t>
        <a:bodyPr/>
        <a:lstStyle/>
        <a:p>
          <a:endParaRPr lang="ru-RU"/>
        </a:p>
      </dgm:t>
    </dgm:pt>
    <dgm:pt modelId="{EF3376ED-BB4F-4B8D-9068-8AD08C835C37}" type="pres">
      <dgm:prSet presAssocID="{E5668501-553B-4F1C-82BF-C679385965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03AF9F-140E-4573-B01E-5C5FDA0A9F64}" type="pres">
      <dgm:prSet presAssocID="{71F3CF8B-C3B0-4455-A537-32ADEBA00ACC}" presName="root1" presStyleCnt="0"/>
      <dgm:spPr/>
    </dgm:pt>
    <dgm:pt modelId="{E41A392D-DB79-4CDD-A3A2-B4A7189C2801}" type="pres">
      <dgm:prSet presAssocID="{71F3CF8B-C3B0-4455-A537-32ADEBA00ACC}" presName="LevelOneTextNode" presStyleLbl="node0" presStyleIdx="0" presStyleCnt="1" custScaleX="150381" custScaleY="250382" custLinFactNeighborX="-50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9CBFE-62A4-428F-8E34-6B4783B687CB}" type="pres">
      <dgm:prSet presAssocID="{71F3CF8B-C3B0-4455-A537-32ADEBA00ACC}" presName="level2hierChild" presStyleCnt="0"/>
      <dgm:spPr/>
    </dgm:pt>
    <dgm:pt modelId="{DBEFE62A-0409-487F-A18A-BF41CA124975}" type="pres">
      <dgm:prSet presAssocID="{773F0D40-9827-45C0-A993-6668DDF06371}" presName="conn2-1" presStyleLbl="parChTrans1D2" presStyleIdx="0" presStyleCnt="11"/>
      <dgm:spPr/>
      <dgm:t>
        <a:bodyPr/>
        <a:lstStyle/>
        <a:p>
          <a:endParaRPr lang="ru-RU"/>
        </a:p>
      </dgm:t>
    </dgm:pt>
    <dgm:pt modelId="{9F82F839-E8EE-4693-A688-19C972409E6D}" type="pres">
      <dgm:prSet presAssocID="{773F0D40-9827-45C0-A993-6668DDF06371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1A454A37-5EA8-4AB4-B210-8A0E5C4CC993}" type="pres">
      <dgm:prSet presAssocID="{2B8D637F-02E3-4766-A918-12C37B66B1A0}" presName="root2" presStyleCnt="0"/>
      <dgm:spPr/>
    </dgm:pt>
    <dgm:pt modelId="{68B4E833-91F5-4D8F-90BF-15B3076D90FE}" type="pres">
      <dgm:prSet presAssocID="{2B8D637F-02E3-4766-A918-12C37B66B1A0}" presName="LevelTwoTextNode" presStyleLbl="node2" presStyleIdx="0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84ED19-AAC5-4C05-8703-A4433299EB8E}" type="pres">
      <dgm:prSet presAssocID="{2B8D637F-02E3-4766-A918-12C37B66B1A0}" presName="level3hierChild" presStyleCnt="0"/>
      <dgm:spPr/>
    </dgm:pt>
    <dgm:pt modelId="{AA59C811-94BD-44E2-9AC3-5878DF36C025}" type="pres">
      <dgm:prSet presAssocID="{22F44CD0-C3B3-4FF6-B12B-2709E1B2C755}" presName="conn2-1" presStyleLbl="parChTrans1D2" presStyleIdx="1" presStyleCnt="11"/>
      <dgm:spPr/>
      <dgm:t>
        <a:bodyPr/>
        <a:lstStyle/>
        <a:p>
          <a:endParaRPr lang="ru-RU"/>
        </a:p>
      </dgm:t>
    </dgm:pt>
    <dgm:pt modelId="{C6AD2DE6-C3D8-4285-B598-C6BBEB2A756F}" type="pres">
      <dgm:prSet presAssocID="{22F44CD0-C3B3-4FF6-B12B-2709E1B2C755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DC1ED994-20A0-4B73-9725-ADE21B069DF4}" type="pres">
      <dgm:prSet presAssocID="{4855D6DF-30A6-448B-B105-41AFEC59767D}" presName="root2" presStyleCnt="0"/>
      <dgm:spPr/>
    </dgm:pt>
    <dgm:pt modelId="{01353CC0-EF6B-4891-9458-16482EC38EC0}" type="pres">
      <dgm:prSet presAssocID="{4855D6DF-30A6-448B-B105-41AFEC59767D}" presName="LevelTwoTextNode" presStyleLbl="node2" presStyleIdx="1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CFF4A2-B753-4EE7-BAB3-FB2D02DFBE81}" type="pres">
      <dgm:prSet presAssocID="{4855D6DF-30A6-448B-B105-41AFEC59767D}" presName="level3hierChild" presStyleCnt="0"/>
      <dgm:spPr/>
    </dgm:pt>
    <dgm:pt modelId="{468FC310-4689-49B1-ABEF-BB04798743A9}" type="pres">
      <dgm:prSet presAssocID="{EC54A6F9-33C9-4453-A295-6D5DC8726C08}" presName="conn2-1" presStyleLbl="parChTrans1D2" presStyleIdx="2" presStyleCnt="11"/>
      <dgm:spPr/>
      <dgm:t>
        <a:bodyPr/>
        <a:lstStyle/>
        <a:p>
          <a:endParaRPr lang="ru-RU"/>
        </a:p>
      </dgm:t>
    </dgm:pt>
    <dgm:pt modelId="{CE3745B0-A369-41A3-88B2-4B7F187E641D}" type="pres">
      <dgm:prSet presAssocID="{EC54A6F9-33C9-4453-A295-6D5DC8726C08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71345E2B-1B32-4190-97C4-E270A82C1750}" type="pres">
      <dgm:prSet presAssocID="{EA62090A-DF8C-47B3-A327-E8C2B795654C}" presName="root2" presStyleCnt="0"/>
      <dgm:spPr/>
    </dgm:pt>
    <dgm:pt modelId="{EAF85CD5-4E0C-4FFF-80CD-DB6FDCA6C88C}" type="pres">
      <dgm:prSet presAssocID="{EA62090A-DF8C-47B3-A327-E8C2B795654C}" presName="LevelTwoTextNode" presStyleLbl="node2" presStyleIdx="2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5C909-2A93-4D0B-84BA-6DB3CB93401B}" type="pres">
      <dgm:prSet presAssocID="{EA62090A-DF8C-47B3-A327-E8C2B795654C}" presName="level3hierChild" presStyleCnt="0"/>
      <dgm:spPr/>
    </dgm:pt>
    <dgm:pt modelId="{AC83E1CF-634C-40EA-AD83-1510FC882BB6}" type="pres">
      <dgm:prSet presAssocID="{CF5A2D02-6253-4266-8D7D-992C26E28EDA}" presName="conn2-1" presStyleLbl="parChTrans1D2" presStyleIdx="3" presStyleCnt="11"/>
      <dgm:spPr/>
      <dgm:t>
        <a:bodyPr/>
        <a:lstStyle/>
        <a:p>
          <a:endParaRPr lang="ru-RU"/>
        </a:p>
      </dgm:t>
    </dgm:pt>
    <dgm:pt modelId="{8B2D2ED5-AD61-4AC3-9E2E-38E4B93966CD}" type="pres">
      <dgm:prSet presAssocID="{CF5A2D02-6253-4266-8D7D-992C26E28EDA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5AF40A69-84A1-478B-86DB-271F616D0631}" type="pres">
      <dgm:prSet presAssocID="{3EBE2219-A7A4-493C-97EE-95559682146A}" presName="root2" presStyleCnt="0"/>
      <dgm:spPr/>
    </dgm:pt>
    <dgm:pt modelId="{70252A02-4C76-445B-8B01-4F6E4911D807}" type="pres">
      <dgm:prSet presAssocID="{3EBE2219-A7A4-493C-97EE-95559682146A}" presName="LevelTwoTextNode" presStyleLbl="node2" presStyleIdx="3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B9CE88-58DB-4B51-9639-B5CD43B9D320}" type="pres">
      <dgm:prSet presAssocID="{3EBE2219-A7A4-493C-97EE-95559682146A}" presName="level3hierChild" presStyleCnt="0"/>
      <dgm:spPr/>
    </dgm:pt>
    <dgm:pt modelId="{54D5A835-F002-4E07-B3D1-B5C8D3B98BDB}" type="pres">
      <dgm:prSet presAssocID="{9AB40275-1623-46CF-9442-4EF07C4F615B}" presName="conn2-1" presStyleLbl="parChTrans1D2" presStyleIdx="4" presStyleCnt="11"/>
      <dgm:spPr/>
      <dgm:t>
        <a:bodyPr/>
        <a:lstStyle/>
        <a:p>
          <a:endParaRPr lang="ru-RU"/>
        </a:p>
      </dgm:t>
    </dgm:pt>
    <dgm:pt modelId="{3CE098A7-C244-4062-88C8-AFB58BC9735A}" type="pres">
      <dgm:prSet presAssocID="{9AB40275-1623-46CF-9442-4EF07C4F615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D0ECF6CD-654F-411A-8509-6B33D48D301E}" type="pres">
      <dgm:prSet presAssocID="{3C2624DB-8594-4691-89B7-1BA043C1E1AE}" presName="root2" presStyleCnt="0"/>
      <dgm:spPr/>
    </dgm:pt>
    <dgm:pt modelId="{A160905B-6782-41D7-BD33-DD42713FE903}" type="pres">
      <dgm:prSet presAssocID="{3C2624DB-8594-4691-89B7-1BA043C1E1AE}" presName="LevelTwoTextNode" presStyleLbl="node2" presStyleIdx="4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8EADA-8558-4D0F-BA64-A73FE4FDDDD9}" type="pres">
      <dgm:prSet presAssocID="{3C2624DB-8594-4691-89B7-1BA043C1E1AE}" presName="level3hierChild" presStyleCnt="0"/>
      <dgm:spPr/>
    </dgm:pt>
    <dgm:pt modelId="{F3A40690-4CE4-4B88-B6C3-CC01749959E0}" type="pres">
      <dgm:prSet presAssocID="{F18D297F-063B-4788-B4B7-0107F40D77D9}" presName="conn2-1" presStyleLbl="parChTrans1D2" presStyleIdx="5" presStyleCnt="11"/>
      <dgm:spPr/>
      <dgm:t>
        <a:bodyPr/>
        <a:lstStyle/>
        <a:p>
          <a:endParaRPr lang="ru-RU"/>
        </a:p>
      </dgm:t>
    </dgm:pt>
    <dgm:pt modelId="{3F59B468-6617-4E75-B994-B4FA041D7B10}" type="pres">
      <dgm:prSet presAssocID="{F18D297F-063B-4788-B4B7-0107F40D77D9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252030F5-18A9-4AC1-A680-B268058810B7}" type="pres">
      <dgm:prSet presAssocID="{D5E6815C-BE1C-4E21-98DA-041DB9B636BA}" presName="root2" presStyleCnt="0"/>
      <dgm:spPr/>
    </dgm:pt>
    <dgm:pt modelId="{2422DDFF-3A88-4405-BDF7-C1C2FB1CE5BA}" type="pres">
      <dgm:prSet presAssocID="{D5E6815C-BE1C-4E21-98DA-041DB9B636BA}" presName="LevelTwoTextNode" presStyleLbl="node2" presStyleIdx="5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35F09-47D4-4DC5-ABFD-F2514DA50726}" type="pres">
      <dgm:prSet presAssocID="{D5E6815C-BE1C-4E21-98DA-041DB9B636BA}" presName="level3hierChild" presStyleCnt="0"/>
      <dgm:spPr/>
    </dgm:pt>
    <dgm:pt modelId="{3A833C7C-5D0C-489F-843B-A00F7252FF3F}" type="pres">
      <dgm:prSet presAssocID="{0E5E8A9C-CFD7-4A00-A34A-76DE3D846F4A}" presName="conn2-1" presStyleLbl="parChTrans1D2" presStyleIdx="6" presStyleCnt="11"/>
      <dgm:spPr/>
      <dgm:t>
        <a:bodyPr/>
        <a:lstStyle/>
        <a:p>
          <a:endParaRPr lang="ru-RU"/>
        </a:p>
      </dgm:t>
    </dgm:pt>
    <dgm:pt modelId="{512B6692-F242-437E-BD0B-63C5A88F64CF}" type="pres">
      <dgm:prSet presAssocID="{0E5E8A9C-CFD7-4A00-A34A-76DE3D846F4A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3C259B3-35B1-487E-9A95-ED4101107CB7}" type="pres">
      <dgm:prSet presAssocID="{6510A9E3-AC09-4929-A6CA-15A768C25AE5}" presName="root2" presStyleCnt="0"/>
      <dgm:spPr/>
    </dgm:pt>
    <dgm:pt modelId="{EFF941BB-B3CE-40DE-A4E6-779A04A4877F}" type="pres">
      <dgm:prSet presAssocID="{6510A9E3-AC09-4929-A6CA-15A768C25AE5}" presName="LevelTwoTextNode" presStyleLbl="node2" presStyleIdx="6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B9A60B-BEFF-4B10-8A19-706582662986}" type="pres">
      <dgm:prSet presAssocID="{6510A9E3-AC09-4929-A6CA-15A768C25AE5}" presName="level3hierChild" presStyleCnt="0"/>
      <dgm:spPr/>
    </dgm:pt>
    <dgm:pt modelId="{352271A4-45E5-4039-9003-A579850C2CA4}" type="pres">
      <dgm:prSet presAssocID="{0EB1BDF3-C6DD-4ED1-BD5A-7E1F485B3525}" presName="conn2-1" presStyleLbl="parChTrans1D2" presStyleIdx="7" presStyleCnt="11"/>
      <dgm:spPr/>
      <dgm:t>
        <a:bodyPr/>
        <a:lstStyle/>
        <a:p>
          <a:endParaRPr lang="ru-RU"/>
        </a:p>
      </dgm:t>
    </dgm:pt>
    <dgm:pt modelId="{238ABE96-2FB1-4AF7-BD1F-76E7FA226810}" type="pres">
      <dgm:prSet presAssocID="{0EB1BDF3-C6DD-4ED1-BD5A-7E1F485B3525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9B26DD15-65B2-428A-A3D2-4E672E8CE0D8}" type="pres">
      <dgm:prSet presAssocID="{6BFA0CA8-8460-40BB-8575-A50C04609538}" presName="root2" presStyleCnt="0"/>
      <dgm:spPr/>
    </dgm:pt>
    <dgm:pt modelId="{4DF47158-3235-436A-8A5A-9F44A99079E1}" type="pres">
      <dgm:prSet presAssocID="{6BFA0CA8-8460-40BB-8575-A50C04609538}" presName="LevelTwoTextNode" presStyleLbl="node2" presStyleIdx="7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8286B-882F-460F-A99C-07DD9E3F45B5}" type="pres">
      <dgm:prSet presAssocID="{6BFA0CA8-8460-40BB-8575-A50C04609538}" presName="level3hierChild" presStyleCnt="0"/>
      <dgm:spPr/>
    </dgm:pt>
    <dgm:pt modelId="{8B4F7796-5069-46C8-A4D2-03DF5B504A47}" type="pres">
      <dgm:prSet presAssocID="{71189F5D-899A-4B0A-8A77-559328AB529C}" presName="conn2-1" presStyleLbl="parChTrans1D2" presStyleIdx="8" presStyleCnt="11"/>
      <dgm:spPr/>
      <dgm:t>
        <a:bodyPr/>
        <a:lstStyle/>
        <a:p>
          <a:endParaRPr lang="ru-RU"/>
        </a:p>
      </dgm:t>
    </dgm:pt>
    <dgm:pt modelId="{D0776C59-2C56-4AC6-BE37-AC45B3B37820}" type="pres">
      <dgm:prSet presAssocID="{71189F5D-899A-4B0A-8A77-559328AB529C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BB93E3DF-9F0D-412A-8984-F6B5F6E1A04B}" type="pres">
      <dgm:prSet presAssocID="{2DDAF9B2-36E0-467D-9AA5-22B9B4920BB0}" presName="root2" presStyleCnt="0"/>
      <dgm:spPr/>
    </dgm:pt>
    <dgm:pt modelId="{B5FDEAE8-E907-4B64-9009-92DEFEB5BCB3}" type="pres">
      <dgm:prSet presAssocID="{2DDAF9B2-36E0-467D-9AA5-22B9B4920BB0}" presName="LevelTwoTextNode" presStyleLbl="node2" presStyleIdx="8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35616-DF68-40AC-853F-E216C5CEE499}" type="pres">
      <dgm:prSet presAssocID="{2DDAF9B2-36E0-467D-9AA5-22B9B4920BB0}" presName="level3hierChild" presStyleCnt="0"/>
      <dgm:spPr/>
    </dgm:pt>
    <dgm:pt modelId="{39CD2A47-4926-4B5D-9E10-2EB8459DF143}" type="pres">
      <dgm:prSet presAssocID="{D3E8BFD6-83D2-40C0-BA70-A378FAF84E85}" presName="conn2-1" presStyleLbl="parChTrans1D2" presStyleIdx="9" presStyleCnt="11"/>
      <dgm:spPr/>
      <dgm:t>
        <a:bodyPr/>
        <a:lstStyle/>
        <a:p>
          <a:endParaRPr lang="ru-RU"/>
        </a:p>
      </dgm:t>
    </dgm:pt>
    <dgm:pt modelId="{43B3FA6A-C1E6-4C8B-8836-075FC1AF224A}" type="pres">
      <dgm:prSet presAssocID="{D3E8BFD6-83D2-40C0-BA70-A378FAF84E85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B320CE08-B827-44CF-899C-12CE219DACB2}" type="pres">
      <dgm:prSet presAssocID="{5A1782C1-65DE-4982-9569-26A3D4DDB0A4}" presName="root2" presStyleCnt="0"/>
      <dgm:spPr/>
    </dgm:pt>
    <dgm:pt modelId="{F335630E-8C6F-4CAA-9568-A908DC81E467}" type="pres">
      <dgm:prSet presAssocID="{5A1782C1-65DE-4982-9569-26A3D4DDB0A4}" presName="LevelTwoTextNode" presStyleLbl="node2" presStyleIdx="9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11764-58EC-4B2F-A395-B2FC8355E5CC}" type="pres">
      <dgm:prSet presAssocID="{5A1782C1-65DE-4982-9569-26A3D4DDB0A4}" presName="level3hierChild" presStyleCnt="0"/>
      <dgm:spPr/>
    </dgm:pt>
    <dgm:pt modelId="{4E871767-DD22-4F42-B5BE-3FCBEEC2E46A}" type="pres">
      <dgm:prSet presAssocID="{8DF0AA30-CEF8-435A-B5DF-2E6681D0FA28}" presName="conn2-1" presStyleLbl="parChTrans1D2" presStyleIdx="10" presStyleCnt="11"/>
      <dgm:spPr/>
      <dgm:t>
        <a:bodyPr/>
        <a:lstStyle/>
        <a:p>
          <a:endParaRPr lang="ru-RU"/>
        </a:p>
      </dgm:t>
    </dgm:pt>
    <dgm:pt modelId="{8BCBC515-1022-4CFD-B3D0-30D319E93B14}" type="pres">
      <dgm:prSet presAssocID="{8DF0AA30-CEF8-435A-B5DF-2E6681D0FA28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4B9438DB-7AB9-4F5F-B64C-89AEFE287F6F}" type="pres">
      <dgm:prSet presAssocID="{CFA81A24-9F50-46D6-84B9-496577D563FC}" presName="root2" presStyleCnt="0"/>
      <dgm:spPr/>
    </dgm:pt>
    <dgm:pt modelId="{36071F57-8061-41E6-9B28-727BF4322C2A}" type="pres">
      <dgm:prSet presAssocID="{CFA81A24-9F50-46D6-84B9-496577D563FC}" presName="LevelTwoTextNode" presStyleLbl="node2" presStyleIdx="10" presStyleCnt="11" custScaleX="647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EAD80F-C25B-4EED-AD15-20D2EFCE926B}" type="pres">
      <dgm:prSet presAssocID="{CFA81A24-9F50-46D6-84B9-496577D563FC}" presName="level3hierChild" presStyleCnt="0"/>
      <dgm:spPr/>
    </dgm:pt>
  </dgm:ptLst>
  <dgm:cxnLst>
    <dgm:cxn modelId="{04CD47E1-1D90-4940-9BB5-964E95253002}" srcId="{71F3CF8B-C3B0-4455-A537-32ADEBA00ACC}" destId="{6BFA0CA8-8460-40BB-8575-A50C04609538}" srcOrd="7" destOrd="0" parTransId="{0EB1BDF3-C6DD-4ED1-BD5A-7E1F485B3525}" sibTransId="{8664AD07-88D4-45D8-94BF-E900F9A305A1}"/>
    <dgm:cxn modelId="{EFAC3693-454E-43D5-AD1A-EF16FBE22395}" srcId="{71F3CF8B-C3B0-4455-A537-32ADEBA00ACC}" destId="{6510A9E3-AC09-4929-A6CA-15A768C25AE5}" srcOrd="6" destOrd="0" parTransId="{0E5E8A9C-CFD7-4A00-A34A-76DE3D846F4A}" sibTransId="{4E8504DC-1132-4B7F-8456-E162C84DCBCA}"/>
    <dgm:cxn modelId="{A376BCA7-CEA6-4BE2-9ADC-AD085A808B58}" type="presOf" srcId="{4855D6DF-30A6-448B-B105-41AFEC59767D}" destId="{01353CC0-EF6B-4891-9458-16482EC38EC0}" srcOrd="0" destOrd="0" presId="urn:microsoft.com/office/officeart/2005/8/layout/hierarchy2"/>
    <dgm:cxn modelId="{98474619-2A02-467B-A4CE-F7265825A18E}" type="presOf" srcId="{D3E8BFD6-83D2-40C0-BA70-A378FAF84E85}" destId="{39CD2A47-4926-4B5D-9E10-2EB8459DF143}" srcOrd="0" destOrd="0" presId="urn:microsoft.com/office/officeart/2005/8/layout/hierarchy2"/>
    <dgm:cxn modelId="{55BDB982-CB01-4DE9-BBA5-04ABB7D08E64}" srcId="{71F3CF8B-C3B0-4455-A537-32ADEBA00ACC}" destId="{5A1782C1-65DE-4982-9569-26A3D4DDB0A4}" srcOrd="9" destOrd="0" parTransId="{D3E8BFD6-83D2-40C0-BA70-A378FAF84E85}" sibTransId="{8CBC384A-871A-4DB1-91C6-4CBD200557C7}"/>
    <dgm:cxn modelId="{4E7E68BA-F90D-4A7C-AAEE-15526444C5F8}" srcId="{71F3CF8B-C3B0-4455-A537-32ADEBA00ACC}" destId="{2B8D637F-02E3-4766-A918-12C37B66B1A0}" srcOrd="0" destOrd="0" parTransId="{773F0D40-9827-45C0-A993-6668DDF06371}" sibTransId="{F090C55F-8827-4DF2-B750-BBD6245CAEEC}"/>
    <dgm:cxn modelId="{108BD459-A17C-4057-8E56-747925308288}" type="presOf" srcId="{22F44CD0-C3B3-4FF6-B12B-2709E1B2C755}" destId="{AA59C811-94BD-44E2-9AC3-5878DF36C025}" srcOrd="0" destOrd="0" presId="urn:microsoft.com/office/officeart/2005/8/layout/hierarchy2"/>
    <dgm:cxn modelId="{C46C06D9-0042-47A9-B70E-4ACC6BE2EFBC}" type="presOf" srcId="{9AB40275-1623-46CF-9442-4EF07C4F615B}" destId="{54D5A835-F002-4E07-B3D1-B5C8D3B98BDB}" srcOrd="0" destOrd="0" presId="urn:microsoft.com/office/officeart/2005/8/layout/hierarchy2"/>
    <dgm:cxn modelId="{0AB1C9C8-27DC-42F6-BCC7-1C8C79D776ED}" type="presOf" srcId="{EC54A6F9-33C9-4453-A295-6D5DC8726C08}" destId="{468FC310-4689-49B1-ABEF-BB04798743A9}" srcOrd="0" destOrd="0" presId="urn:microsoft.com/office/officeart/2005/8/layout/hierarchy2"/>
    <dgm:cxn modelId="{A76636DA-D683-45A0-B405-C769E2E0A228}" type="presOf" srcId="{71F3CF8B-C3B0-4455-A537-32ADEBA00ACC}" destId="{E41A392D-DB79-4CDD-A3A2-B4A7189C2801}" srcOrd="0" destOrd="0" presId="urn:microsoft.com/office/officeart/2005/8/layout/hierarchy2"/>
    <dgm:cxn modelId="{9F2453A1-0D85-4A6B-8292-7C98E4B2EE96}" type="presOf" srcId="{CF5A2D02-6253-4266-8D7D-992C26E28EDA}" destId="{AC83E1CF-634C-40EA-AD83-1510FC882BB6}" srcOrd="0" destOrd="0" presId="urn:microsoft.com/office/officeart/2005/8/layout/hierarchy2"/>
    <dgm:cxn modelId="{C12E6217-CA2F-4F27-AD3A-2BA59480AED9}" srcId="{71F3CF8B-C3B0-4455-A537-32ADEBA00ACC}" destId="{3EBE2219-A7A4-493C-97EE-95559682146A}" srcOrd="3" destOrd="0" parTransId="{CF5A2D02-6253-4266-8D7D-992C26E28EDA}" sibTransId="{49D44E7B-23AD-4280-925B-41DD44A63980}"/>
    <dgm:cxn modelId="{6A7DC02E-4AC9-44E0-B0E7-7A2FF06DA048}" type="presOf" srcId="{5A1782C1-65DE-4982-9569-26A3D4DDB0A4}" destId="{F335630E-8C6F-4CAA-9568-A908DC81E467}" srcOrd="0" destOrd="0" presId="urn:microsoft.com/office/officeart/2005/8/layout/hierarchy2"/>
    <dgm:cxn modelId="{0E9ECFE3-8650-4D3D-8B55-A713A62ED54D}" type="presOf" srcId="{EC54A6F9-33C9-4453-A295-6D5DC8726C08}" destId="{CE3745B0-A369-41A3-88B2-4B7F187E641D}" srcOrd="1" destOrd="0" presId="urn:microsoft.com/office/officeart/2005/8/layout/hierarchy2"/>
    <dgm:cxn modelId="{D3006ADA-F665-4EA2-9D2A-E823DB9320D8}" type="presOf" srcId="{6BFA0CA8-8460-40BB-8575-A50C04609538}" destId="{4DF47158-3235-436A-8A5A-9F44A99079E1}" srcOrd="0" destOrd="0" presId="urn:microsoft.com/office/officeart/2005/8/layout/hierarchy2"/>
    <dgm:cxn modelId="{019C38F5-371A-4277-9D97-CD6B08129400}" type="presOf" srcId="{8DF0AA30-CEF8-435A-B5DF-2E6681D0FA28}" destId="{4E871767-DD22-4F42-B5BE-3FCBEEC2E46A}" srcOrd="0" destOrd="0" presId="urn:microsoft.com/office/officeart/2005/8/layout/hierarchy2"/>
    <dgm:cxn modelId="{040EEA55-85A2-4CAF-87B7-477032EECD8A}" type="presOf" srcId="{71189F5D-899A-4B0A-8A77-559328AB529C}" destId="{8B4F7796-5069-46C8-A4D2-03DF5B504A47}" srcOrd="0" destOrd="0" presId="urn:microsoft.com/office/officeart/2005/8/layout/hierarchy2"/>
    <dgm:cxn modelId="{9D57CC49-18B5-4B73-AA48-A53866A8CD4A}" type="presOf" srcId="{773F0D40-9827-45C0-A993-6668DDF06371}" destId="{9F82F839-E8EE-4693-A688-19C972409E6D}" srcOrd="1" destOrd="0" presId="urn:microsoft.com/office/officeart/2005/8/layout/hierarchy2"/>
    <dgm:cxn modelId="{55277805-F272-47FB-9F7B-8535B9C0A8B7}" type="presOf" srcId="{6510A9E3-AC09-4929-A6CA-15A768C25AE5}" destId="{EFF941BB-B3CE-40DE-A4E6-779A04A4877F}" srcOrd="0" destOrd="0" presId="urn:microsoft.com/office/officeart/2005/8/layout/hierarchy2"/>
    <dgm:cxn modelId="{F2CAB3AD-96FD-47AC-A448-164A7DF4DE48}" type="presOf" srcId="{EA62090A-DF8C-47B3-A327-E8C2B795654C}" destId="{EAF85CD5-4E0C-4FFF-80CD-DB6FDCA6C88C}" srcOrd="0" destOrd="0" presId="urn:microsoft.com/office/officeart/2005/8/layout/hierarchy2"/>
    <dgm:cxn modelId="{7441EFE4-D9E4-4953-9FB2-5650368CFD90}" srcId="{71F3CF8B-C3B0-4455-A537-32ADEBA00ACC}" destId="{D5E6815C-BE1C-4E21-98DA-041DB9B636BA}" srcOrd="5" destOrd="0" parTransId="{F18D297F-063B-4788-B4B7-0107F40D77D9}" sibTransId="{6DD9B3AE-BEA8-4AA4-AAC2-D7F36A133F98}"/>
    <dgm:cxn modelId="{99CA5857-6B83-4A87-A6BE-832DC90F1A8A}" srcId="{71F3CF8B-C3B0-4455-A537-32ADEBA00ACC}" destId="{3C2624DB-8594-4691-89B7-1BA043C1E1AE}" srcOrd="4" destOrd="0" parTransId="{9AB40275-1623-46CF-9442-4EF07C4F615B}" sibTransId="{F6273959-CE10-44DD-8AE7-B72FD082617C}"/>
    <dgm:cxn modelId="{D3D1289E-6E9F-4D61-8C37-8B32DE1E9616}" type="presOf" srcId="{3EBE2219-A7A4-493C-97EE-95559682146A}" destId="{70252A02-4C76-445B-8B01-4F6E4911D807}" srcOrd="0" destOrd="0" presId="urn:microsoft.com/office/officeart/2005/8/layout/hierarchy2"/>
    <dgm:cxn modelId="{344572BF-6EAF-489E-90C4-F88B21D651BD}" srcId="{71F3CF8B-C3B0-4455-A537-32ADEBA00ACC}" destId="{CFA81A24-9F50-46D6-84B9-496577D563FC}" srcOrd="10" destOrd="0" parTransId="{8DF0AA30-CEF8-435A-B5DF-2E6681D0FA28}" sibTransId="{A1EF0C61-A145-496E-9E59-D4934F449BE9}"/>
    <dgm:cxn modelId="{78350C66-C6DA-4A22-BCCC-BDA3208E8043}" type="presOf" srcId="{773F0D40-9827-45C0-A993-6668DDF06371}" destId="{DBEFE62A-0409-487F-A18A-BF41CA124975}" srcOrd="0" destOrd="0" presId="urn:microsoft.com/office/officeart/2005/8/layout/hierarchy2"/>
    <dgm:cxn modelId="{B0D220B2-9277-4ED1-8E87-CD725C3BED8D}" type="presOf" srcId="{0E5E8A9C-CFD7-4A00-A34A-76DE3D846F4A}" destId="{3A833C7C-5D0C-489F-843B-A00F7252FF3F}" srcOrd="0" destOrd="0" presId="urn:microsoft.com/office/officeart/2005/8/layout/hierarchy2"/>
    <dgm:cxn modelId="{E434B4AF-7F57-4210-AB9C-97410B6B370F}" type="presOf" srcId="{F18D297F-063B-4788-B4B7-0107F40D77D9}" destId="{3F59B468-6617-4E75-B994-B4FA041D7B10}" srcOrd="1" destOrd="0" presId="urn:microsoft.com/office/officeart/2005/8/layout/hierarchy2"/>
    <dgm:cxn modelId="{17D4E328-5164-4195-8313-EC0DB9989C00}" type="presOf" srcId="{E5668501-553B-4F1C-82BF-C679385965F6}" destId="{EF3376ED-BB4F-4B8D-9068-8AD08C835C37}" srcOrd="0" destOrd="0" presId="urn:microsoft.com/office/officeart/2005/8/layout/hierarchy2"/>
    <dgm:cxn modelId="{47303042-F939-4C4D-A14A-8523F4430BEC}" srcId="{71F3CF8B-C3B0-4455-A537-32ADEBA00ACC}" destId="{EA62090A-DF8C-47B3-A327-E8C2B795654C}" srcOrd="2" destOrd="0" parTransId="{EC54A6F9-33C9-4453-A295-6D5DC8726C08}" sibTransId="{D5A9300E-82C0-468E-9E7B-8C1CD5307058}"/>
    <dgm:cxn modelId="{F9F56CD9-60FC-4F79-9429-300D63E596B4}" type="presOf" srcId="{9AB40275-1623-46CF-9442-4EF07C4F615B}" destId="{3CE098A7-C244-4062-88C8-AFB58BC9735A}" srcOrd="1" destOrd="0" presId="urn:microsoft.com/office/officeart/2005/8/layout/hierarchy2"/>
    <dgm:cxn modelId="{9B741DF9-3E79-4B95-B099-DE1077D47F46}" type="presOf" srcId="{F18D297F-063B-4788-B4B7-0107F40D77D9}" destId="{F3A40690-4CE4-4B88-B6C3-CC01749959E0}" srcOrd="0" destOrd="0" presId="urn:microsoft.com/office/officeart/2005/8/layout/hierarchy2"/>
    <dgm:cxn modelId="{6357FCE7-829E-4FD6-A7D1-53310B832A97}" type="presOf" srcId="{CFA81A24-9F50-46D6-84B9-496577D563FC}" destId="{36071F57-8061-41E6-9B28-727BF4322C2A}" srcOrd="0" destOrd="0" presId="urn:microsoft.com/office/officeart/2005/8/layout/hierarchy2"/>
    <dgm:cxn modelId="{FE50A05D-0311-4A75-9F2D-213BE42E2564}" type="presOf" srcId="{0E5E8A9C-CFD7-4A00-A34A-76DE3D846F4A}" destId="{512B6692-F242-437E-BD0B-63C5A88F64CF}" srcOrd="1" destOrd="0" presId="urn:microsoft.com/office/officeart/2005/8/layout/hierarchy2"/>
    <dgm:cxn modelId="{BB9C215D-74E8-4893-92FA-FECAFCAEE632}" type="presOf" srcId="{22F44CD0-C3B3-4FF6-B12B-2709E1B2C755}" destId="{C6AD2DE6-C3D8-4285-B598-C6BBEB2A756F}" srcOrd="1" destOrd="0" presId="urn:microsoft.com/office/officeart/2005/8/layout/hierarchy2"/>
    <dgm:cxn modelId="{FF336809-780F-428C-B5E6-FDF618CC5E52}" type="presOf" srcId="{2B8D637F-02E3-4766-A918-12C37B66B1A0}" destId="{68B4E833-91F5-4D8F-90BF-15B3076D90FE}" srcOrd="0" destOrd="0" presId="urn:microsoft.com/office/officeart/2005/8/layout/hierarchy2"/>
    <dgm:cxn modelId="{DCBCE540-6EBE-48B2-B2E0-3017D6D8D620}" type="presOf" srcId="{3C2624DB-8594-4691-89B7-1BA043C1E1AE}" destId="{A160905B-6782-41D7-BD33-DD42713FE903}" srcOrd="0" destOrd="0" presId="urn:microsoft.com/office/officeart/2005/8/layout/hierarchy2"/>
    <dgm:cxn modelId="{96EE5796-FB22-48C8-BD0A-B33573B6886F}" srcId="{71F3CF8B-C3B0-4455-A537-32ADEBA00ACC}" destId="{4855D6DF-30A6-448B-B105-41AFEC59767D}" srcOrd="1" destOrd="0" parTransId="{22F44CD0-C3B3-4FF6-B12B-2709E1B2C755}" sibTransId="{1688ADBF-B759-4FE1-8F60-19D5F2D3F72B}"/>
    <dgm:cxn modelId="{B787978F-533E-47C9-BDDC-A9E396D9A19E}" srcId="{71F3CF8B-C3B0-4455-A537-32ADEBA00ACC}" destId="{2DDAF9B2-36E0-467D-9AA5-22B9B4920BB0}" srcOrd="8" destOrd="0" parTransId="{71189F5D-899A-4B0A-8A77-559328AB529C}" sibTransId="{26FB9656-93F9-44E7-8FB9-CA4100911D90}"/>
    <dgm:cxn modelId="{F30A091E-4E10-467E-85A6-FBD911447A27}" type="presOf" srcId="{CF5A2D02-6253-4266-8D7D-992C26E28EDA}" destId="{8B2D2ED5-AD61-4AC3-9E2E-38E4B93966CD}" srcOrd="1" destOrd="0" presId="urn:microsoft.com/office/officeart/2005/8/layout/hierarchy2"/>
    <dgm:cxn modelId="{F6AFD38D-4919-44F8-AD8F-2D1DF48DB445}" srcId="{E5668501-553B-4F1C-82BF-C679385965F6}" destId="{71F3CF8B-C3B0-4455-A537-32ADEBA00ACC}" srcOrd="0" destOrd="0" parTransId="{A6600DCE-513A-4A6F-8FCB-BBB603373031}" sibTransId="{3F320863-AA59-4A18-84DC-620490D05C67}"/>
    <dgm:cxn modelId="{9F24E643-AE26-479F-8FFC-9B2C1E282399}" type="presOf" srcId="{D5E6815C-BE1C-4E21-98DA-041DB9B636BA}" destId="{2422DDFF-3A88-4405-BDF7-C1C2FB1CE5BA}" srcOrd="0" destOrd="0" presId="urn:microsoft.com/office/officeart/2005/8/layout/hierarchy2"/>
    <dgm:cxn modelId="{C1614E0C-2CF7-45E2-80AA-DC8D3A21BBF9}" type="presOf" srcId="{2DDAF9B2-36E0-467D-9AA5-22B9B4920BB0}" destId="{B5FDEAE8-E907-4B64-9009-92DEFEB5BCB3}" srcOrd="0" destOrd="0" presId="urn:microsoft.com/office/officeart/2005/8/layout/hierarchy2"/>
    <dgm:cxn modelId="{663ED888-8547-4E56-B38A-54B7892E46CD}" type="presOf" srcId="{71189F5D-899A-4B0A-8A77-559328AB529C}" destId="{D0776C59-2C56-4AC6-BE37-AC45B3B37820}" srcOrd="1" destOrd="0" presId="urn:microsoft.com/office/officeart/2005/8/layout/hierarchy2"/>
    <dgm:cxn modelId="{28A33B8B-7808-47D6-A318-E384D0B08A96}" type="presOf" srcId="{0EB1BDF3-C6DD-4ED1-BD5A-7E1F485B3525}" destId="{238ABE96-2FB1-4AF7-BD1F-76E7FA226810}" srcOrd="1" destOrd="0" presId="urn:microsoft.com/office/officeart/2005/8/layout/hierarchy2"/>
    <dgm:cxn modelId="{AEF24799-094C-4A14-9539-4A7538CF9222}" type="presOf" srcId="{0EB1BDF3-C6DD-4ED1-BD5A-7E1F485B3525}" destId="{352271A4-45E5-4039-9003-A579850C2CA4}" srcOrd="0" destOrd="0" presId="urn:microsoft.com/office/officeart/2005/8/layout/hierarchy2"/>
    <dgm:cxn modelId="{4B1D0062-E6EA-4459-A32D-879630B6973C}" type="presOf" srcId="{D3E8BFD6-83D2-40C0-BA70-A378FAF84E85}" destId="{43B3FA6A-C1E6-4C8B-8836-075FC1AF224A}" srcOrd="1" destOrd="0" presId="urn:microsoft.com/office/officeart/2005/8/layout/hierarchy2"/>
    <dgm:cxn modelId="{E86435CB-8339-4F3C-83C3-9F95A953FB4E}" type="presOf" srcId="{8DF0AA30-CEF8-435A-B5DF-2E6681D0FA28}" destId="{8BCBC515-1022-4CFD-B3D0-30D319E93B14}" srcOrd="1" destOrd="0" presId="urn:microsoft.com/office/officeart/2005/8/layout/hierarchy2"/>
    <dgm:cxn modelId="{6B1AD426-7232-494D-A117-DA631287F841}" type="presParOf" srcId="{EF3376ED-BB4F-4B8D-9068-8AD08C835C37}" destId="{A903AF9F-140E-4573-B01E-5C5FDA0A9F64}" srcOrd="0" destOrd="0" presId="urn:microsoft.com/office/officeart/2005/8/layout/hierarchy2"/>
    <dgm:cxn modelId="{AE3B97FC-E65A-49FF-A696-7934A53B0059}" type="presParOf" srcId="{A903AF9F-140E-4573-B01E-5C5FDA0A9F64}" destId="{E41A392D-DB79-4CDD-A3A2-B4A7189C2801}" srcOrd="0" destOrd="0" presId="urn:microsoft.com/office/officeart/2005/8/layout/hierarchy2"/>
    <dgm:cxn modelId="{B543A5E7-A557-4662-9C35-CCE60B644544}" type="presParOf" srcId="{A903AF9F-140E-4573-B01E-5C5FDA0A9F64}" destId="{1E49CBFE-62A4-428F-8E34-6B4783B687CB}" srcOrd="1" destOrd="0" presId="urn:microsoft.com/office/officeart/2005/8/layout/hierarchy2"/>
    <dgm:cxn modelId="{ABE06C8E-B923-4944-9FEC-5603E4387085}" type="presParOf" srcId="{1E49CBFE-62A4-428F-8E34-6B4783B687CB}" destId="{DBEFE62A-0409-487F-A18A-BF41CA124975}" srcOrd="0" destOrd="0" presId="urn:microsoft.com/office/officeart/2005/8/layout/hierarchy2"/>
    <dgm:cxn modelId="{86D02E10-50B1-4117-8562-D0AC7360186A}" type="presParOf" srcId="{DBEFE62A-0409-487F-A18A-BF41CA124975}" destId="{9F82F839-E8EE-4693-A688-19C972409E6D}" srcOrd="0" destOrd="0" presId="urn:microsoft.com/office/officeart/2005/8/layout/hierarchy2"/>
    <dgm:cxn modelId="{233D0612-078C-4359-BA8C-26340B084213}" type="presParOf" srcId="{1E49CBFE-62A4-428F-8E34-6B4783B687CB}" destId="{1A454A37-5EA8-4AB4-B210-8A0E5C4CC993}" srcOrd="1" destOrd="0" presId="urn:microsoft.com/office/officeart/2005/8/layout/hierarchy2"/>
    <dgm:cxn modelId="{EFEC5B95-BDD2-436A-893B-EB7201F4B995}" type="presParOf" srcId="{1A454A37-5EA8-4AB4-B210-8A0E5C4CC993}" destId="{68B4E833-91F5-4D8F-90BF-15B3076D90FE}" srcOrd="0" destOrd="0" presId="urn:microsoft.com/office/officeart/2005/8/layout/hierarchy2"/>
    <dgm:cxn modelId="{4E274D26-A0F8-48A6-B06F-E3CFA3B664DF}" type="presParOf" srcId="{1A454A37-5EA8-4AB4-B210-8A0E5C4CC993}" destId="{6B84ED19-AAC5-4C05-8703-A4433299EB8E}" srcOrd="1" destOrd="0" presId="urn:microsoft.com/office/officeart/2005/8/layout/hierarchy2"/>
    <dgm:cxn modelId="{86C9C3C0-CCC3-4284-9EFF-C586D7256F2A}" type="presParOf" srcId="{1E49CBFE-62A4-428F-8E34-6B4783B687CB}" destId="{AA59C811-94BD-44E2-9AC3-5878DF36C025}" srcOrd="2" destOrd="0" presId="urn:microsoft.com/office/officeart/2005/8/layout/hierarchy2"/>
    <dgm:cxn modelId="{33CE533C-7732-4A0B-A737-ABBB6B0EBDF6}" type="presParOf" srcId="{AA59C811-94BD-44E2-9AC3-5878DF36C025}" destId="{C6AD2DE6-C3D8-4285-B598-C6BBEB2A756F}" srcOrd="0" destOrd="0" presId="urn:microsoft.com/office/officeart/2005/8/layout/hierarchy2"/>
    <dgm:cxn modelId="{F749DD6A-8A80-4255-89ED-EA063BC0542B}" type="presParOf" srcId="{1E49CBFE-62A4-428F-8E34-6B4783B687CB}" destId="{DC1ED994-20A0-4B73-9725-ADE21B069DF4}" srcOrd="3" destOrd="0" presId="urn:microsoft.com/office/officeart/2005/8/layout/hierarchy2"/>
    <dgm:cxn modelId="{EC9F0033-1449-41F4-8E85-8105E0653CF6}" type="presParOf" srcId="{DC1ED994-20A0-4B73-9725-ADE21B069DF4}" destId="{01353CC0-EF6B-4891-9458-16482EC38EC0}" srcOrd="0" destOrd="0" presId="urn:microsoft.com/office/officeart/2005/8/layout/hierarchy2"/>
    <dgm:cxn modelId="{A77822B2-FB6B-4D3D-9D47-833469F83297}" type="presParOf" srcId="{DC1ED994-20A0-4B73-9725-ADE21B069DF4}" destId="{30CFF4A2-B753-4EE7-BAB3-FB2D02DFBE81}" srcOrd="1" destOrd="0" presId="urn:microsoft.com/office/officeart/2005/8/layout/hierarchy2"/>
    <dgm:cxn modelId="{3A3778E2-4FBF-411A-A2C8-66C7F159D635}" type="presParOf" srcId="{1E49CBFE-62A4-428F-8E34-6B4783B687CB}" destId="{468FC310-4689-49B1-ABEF-BB04798743A9}" srcOrd="4" destOrd="0" presId="urn:microsoft.com/office/officeart/2005/8/layout/hierarchy2"/>
    <dgm:cxn modelId="{85F9588C-6DEA-4461-95B2-45A7A6D59D12}" type="presParOf" srcId="{468FC310-4689-49B1-ABEF-BB04798743A9}" destId="{CE3745B0-A369-41A3-88B2-4B7F187E641D}" srcOrd="0" destOrd="0" presId="urn:microsoft.com/office/officeart/2005/8/layout/hierarchy2"/>
    <dgm:cxn modelId="{DB9EBE3A-CE5E-4298-92B2-52749B9B8729}" type="presParOf" srcId="{1E49CBFE-62A4-428F-8E34-6B4783B687CB}" destId="{71345E2B-1B32-4190-97C4-E270A82C1750}" srcOrd="5" destOrd="0" presId="urn:microsoft.com/office/officeart/2005/8/layout/hierarchy2"/>
    <dgm:cxn modelId="{D2C5B7FA-0BCD-4FE1-ABCF-75A6F98A945B}" type="presParOf" srcId="{71345E2B-1B32-4190-97C4-E270A82C1750}" destId="{EAF85CD5-4E0C-4FFF-80CD-DB6FDCA6C88C}" srcOrd="0" destOrd="0" presId="urn:microsoft.com/office/officeart/2005/8/layout/hierarchy2"/>
    <dgm:cxn modelId="{55FF2384-D8A1-41F6-8758-77EF26643BA5}" type="presParOf" srcId="{71345E2B-1B32-4190-97C4-E270A82C1750}" destId="{6655C909-2A93-4D0B-84BA-6DB3CB93401B}" srcOrd="1" destOrd="0" presId="urn:microsoft.com/office/officeart/2005/8/layout/hierarchy2"/>
    <dgm:cxn modelId="{290B091A-9F01-403C-B3AC-12AD5ED17D9F}" type="presParOf" srcId="{1E49CBFE-62A4-428F-8E34-6B4783B687CB}" destId="{AC83E1CF-634C-40EA-AD83-1510FC882BB6}" srcOrd="6" destOrd="0" presId="urn:microsoft.com/office/officeart/2005/8/layout/hierarchy2"/>
    <dgm:cxn modelId="{15D721DF-51F2-46A5-953C-E6CCAE0E390D}" type="presParOf" srcId="{AC83E1CF-634C-40EA-AD83-1510FC882BB6}" destId="{8B2D2ED5-AD61-4AC3-9E2E-38E4B93966CD}" srcOrd="0" destOrd="0" presId="urn:microsoft.com/office/officeart/2005/8/layout/hierarchy2"/>
    <dgm:cxn modelId="{10ACAD4A-E14C-48EF-B3B4-0298A81634F9}" type="presParOf" srcId="{1E49CBFE-62A4-428F-8E34-6B4783B687CB}" destId="{5AF40A69-84A1-478B-86DB-271F616D0631}" srcOrd="7" destOrd="0" presId="urn:microsoft.com/office/officeart/2005/8/layout/hierarchy2"/>
    <dgm:cxn modelId="{AF635C83-742D-43EC-91D6-9F93AFFF6798}" type="presParOf" srcId="{5AF40A69-84A1-478B-86DB-271F616D0631}" destId="{70252A02-4C76-445B-8B01-4F6E4911D807}" srcOrd="0" destOrd="0" presId="urn:microsoft.com/office/officeart/2005/8/layout/hierarchy2"/>
    <dgm:cxn modelId="{E8484ACB-FCE7-4885-B3E6-9AE9D787AD14}" type="presParOf" srcId="{5AF40A69-84A1-478B-86DB-271F616D0631}" destId="{56B9CE88-58DB-4B51-9639-B5CD43B9D320}" srcOrd="1" destOrd="0" presId="urn:microsoft.com/office/officeart/2005/8/layout/hierarchy2"/>
    <dgm:cxn modelId="{75324A89-9020-4FE0-9B67-43D0976D2B99}" type="presParOf" srcId="{1E49CBFE-62A4-428F-8E34-6B4783B687CB}" destId="{54D5A835-F002-4E07-B3D1-B5C8D3B98BDB}" srcOrd="8" destOrd="0" presId="urn:microsoft.com/office/officeart/2005/8/layout/hierarchy2"/>
    <dgm:cxn modelId="{8ED27E8F-5999-4FE9-930F-5C9C7367A03E}" type="presParOf" srcId="{54D5A835-F002-4E07-B3D1-B5C8D3B98BDB}" destId="{3CE098A7-C244-4062-88C8-AFB58BC9735A}" srcOrd="0" destOrd="0" presId="urn:microsoft.com/office/officeart/2005/8/layout/hierarchy2"/>
    <dgm:cxn modelId="{937FB665-B015-4C3F-8919-10F576A4392A}" type="presParOf" srcId="{1E49CBFE-62A4-428F-8E34-6B4783B687CB}" destId="{D0ECF6CD-654F-411A-8509-6B33D48D301E}" srcOrd="9" destOrd="0" presId="urn:microsoft.com/office/officeart/2005/8/layout/hierarchy2"/>
    <dgm:cxn modelId="{B6AF133B-71E4-4140-97BE-91BBCD4210DC}" type="presParOf" srcId="{D0ECF6CD-654F-411A-8509-6B33D48D301E}" destId="{A160905B-6782-41D7-BD33-DD42713FE903}" srcOrd="0" destOrd="0" presId="urn:microsoft.com/office/officeart/2005/8/layout/hierarchy2"/>
    <dgm:cxn modelId="{69A43374-3720-4F71-B30E-4ADFD7DF9B47}" type="presParOf" srcId="{D0ECF6CD-654F-411A-8509-6B33D48D301E}" destId="{E6E8EADA-8558-4D0F-BA64-A73FE4FDDDD9}" srcOrd="1" destOrd="0" presId="urn:microsoft.com/office/officeart/2005/8/layout/hierarchy2"/>
    <dgm:cxn modelId="{9F73C640-C8A0-4820-B26A-E377E354CFD5}" type="presParOf" srcId="{1E49CBFE-62A4-428F-8E34-6B4783B687CB}" destId="{F3A40690-4CE4-4B88-B6C3-CC01749959E0}" srcOrd="10" destOrd="0" presId="urn:microsoft.com/office/officeart/2005/8/layout/hierarchy2"/>
    <dgm:cxn modelId="{9ACB2228-E872-4D52-BAD1-C99905AC2F13}" type="presParOf" srcId="{F3A40690-4CE4-4B88-B6C3-CC01749959E0}" destId="{3F59B468-6617-4E75-B994-B4FA041D7B10}" srcOrd="0" destOrd="0" presId="urn:microsoft.com/office/officeart/2005/8/layout/hierarchy2"/>
    <dgm:cxn modelId="{2989BAB1-178D-4D31-BC30-13278CA948F5}" type="presParOf" srcId="{1E49CBFE-62A4-428F-8E34-6B4783B687CB}" destId="{252030F5-18A9-4AC1-A680-B268058810B7}" srcOrd="11" destOrd="0" presId="urn:microsoft.com/office/officeart/2005/8/layout/hierarchy2"/>
    <dgm:cxn modelId="{DAC27041-5C3E-4153-9069-686DF2C880AA}" type="presParOf" srcId="{252030F5-18A9-4AC1-A680-B268058810B7}" destId="{2422DDFF-3A88-4405-BDF7-C1C2FB1CE5BA}" srcOrd="0" destOrd="0" presId="urn:microsoft.com/office/officeart/2005/8/layout/hierarchy2"/>
    <dgm:cxn modelId="{D75C7974-31A5-4379-9D57-8D22E460E5D8}" type="presParOf" srcId="{252030F5-18A9-4AC1-A680-B268058810B7}" destId="{50F35F09-47D4-4DC5-ABFD-F2514DA50726}" srcOrd="1" destOrd="0" presId="urn:microsoft.com/office/officeart/2005/8/layout/hierarchy2"/>
    <dgm:cxn modelId="{AF86513B-3552-42BA-8051-6074D4672B89}" type="presParOf" srcId="{1E49CBFE-62A4-428F-8E34-6B4783B687CB}" destId="{3A833C7C-5D0C-489F-843B-A00F7252FF3F}" srcOrd="12" destOrd="0" presId="urn:microsoft.com/office/officeart/2005/8/layout/hierarchy2"/>
    <dgm:cxn modelId="{E3E37DB3-9178-4BD6-A2B0-E82ADD525B60}" type="presParOf" srcId="{3A833C7C-5D0C-489F-843B-A00F7252FF3F}" destId="{512B6692-F242-437E-BD0B-63C5A88F64CF}" srcOrd="0" destOrd="0" presId="urn:microsoft.com/office/officeart/2005/8/layout/hierarchy2"/>
    <dgm:cxn modelId="{B2A314A5-1732-4191-AAC6-80A8FC0B42E6}" type="presParOf" srcId="{1E49CBFE-62A4-428F-8E34-6B4783B687CB}" destId="{D3C259B3-35B1-487E-9A95-ED4101107CB7}" srcOrd="13" destOrd="0" presId="urn:microsoft.com/office/officeart/2005/8/layout/hierarchy2"/>
    <dgm:cxn modelId="{F1195A54-33B4-472C-BE3A-8EEC417D207C}" type="presParOf" srcId="{D3C259B3-35B1-487E-9A95-ED4101107CB7}" destId="{EFF941BB-B3CE-40DE-A4E6-779A04A4877F}" srcOrd="0" destOrd="0" presId="urn:microsoft.com/office/officeart/2005/8/layout/hierarchy2"/>
    <dgm:cxn modelId="{B0177474-A359-4537-8005-9D81C4FC54D5}" type="presParOf" srcId="{D3C259B3-35B1-487E-9A95-ED4101107CB7}" destId="{B4B9A60B-BEFF-4B10-8A19-706582662986}" srcOrd="1" destOrd="0" presId="urn:microsoft.com/office/officeart/2005/8/layout/hierarchy2"/>
    <dgm:cxn modelId="{14B459C5-CD4E-48A1-984C-E19588F5A93E}" type="presParOf" srcId="{1E49CBFE-62A4-428F-8E34-6B4783B687CB}" destId="{352271A4-45E5-4039-9003-A579850C2CA4}" srcOrd="14" destOrd="0" presId="urn:microsoft.com/office/officeart/2005/8/layout/hierarchy2"/>
    <dgm:cxn modelId="{CF5B51BD-5C78-4066-B161-161B4BCD85D2}" type="presParOf" srcId="{352271A4-45E5-4039-9003-A579850C2CA4}" destId="{238ABE96-2FB1-4AF7-BD1F-76E7FA226810}" srcOrd="0" destOrd="0" presId="urn:microsoft.com/office/officeart/2005/8/layout/hierarchy2"/>
    <dgm:cxn modelId="{55F3D744-34DC-494C-9629-D5D614CF419F}" type="presParOf" srcId="{1E49CBFE-62A4-428F-8E34-6B4783B687CB}" destId="{9B26DD15-65B2-428A-A3D2-4E672E8CE0D8}" srcOrd="15" destOrd="0" presId="urn:microsoft.com/office/officeart/2005/8/layout/hierarchy2"/>
    <dgm:cxn modelId="{5371548A-A2D8-43CC-880E-CA10CC9D30EF}" type="presParOf" srcId="{9B26DD15-65B2-428A-A3D2-4E672E8CE0D8}" destId="{4DF47158-3235-436A-8A5A-9F44A99079E1}" srcOrd="0" destOrd="0" presId="urn:microsoft.com/office/officeart/2005/8/layout/hierarchy2"/>
    <dgm:cxn modelId="{A643A571-7E14-48D3-BB3A-DD4ECF0F28A8}" type="presParOf" srcId="{9B26DD15-65B2-428A-A3D2-4E672E8CE0D8}" destId="{B318286B-882F-460F-A99C-07DD9E3F45B5}" srcOrd="1" destOrd="0" presId="urn:microsoft.com/office/officeart/2005/8/layout/hierarchy2"/>
    <dgm:cxn modelId="{A368E5D0-FF0F-4232-ACC3-20EF259BE432}" type="presParOf" srcId="{1E49CBFE-62A4-428F-8E34-6B4783B687CB}" destId="{8B4F7796-5069-46C8-A4D2-03DF5B504A47}" srcOrd="16" destOrd="0" presId="urn:microsoft.com/office/officeart/2005/8/layout/hierarchy2"/>
    <dgm:cxn modelId="{668ABF0A-0D03-441F-A11D-C858B0F27302}" type="presParOf" srcId="{8B4F7796-5069-46C8-A4D2-03DF5B504A47}" destId="{D0776C59-2C56-4AC6-BE37-AC45B3B37820}" srcOrd="0" destOrd="0" presId="urn:microsoft.com/office/officeart/2005/8/layout/hierarchy2"/>
    <dgm:cxn modelId="{5C4B5E31-E746-4867-8972-96CEE1BABA75}" type="presParOf" srcId="{1E49CBFE-62A4-428F-8E34-6B4783B687CB}" destId="{BB93E3DF-9F0D-412A-8984-F6B5F6E1A04B}" srcOrd="17" destOrd="0" presId="urn:microsoft.com/office/officeart/2005/8/layout/hierarchy2"/>
    <dgm:cxn modelId="{AC2F39F8-1A85-4960-8A58-F2109FED1786}" type="presParOf" srcId="{BB93E3DF-9F0D-412A-8984-F6B5F6E1A04B}" destId="{B5FDEAE8-E907-4B64-9009-92DEFEB5BCB3}" srcOrd="0" destOrd="0" presId="urn:microsoft.com/office/officeart/2005/8/layout/hierarchy2"/>
    <dgm:cxn modelId="{71B233C3-55BB-493A-B27E-9FDC14161ACB}" type="presParOf" srcId="{BB93E3DF-9F0D-412A-8984-F6B5F6E1A04B}" destId="{88335616-DF68-40AC-853F-E216C5CEE499}" srcOrd="1" destOrd="0" presId="urn:microsoft.com/office/officeart/2005/8/layout/hierarchy2"/>
    <dgm:cxn modelId="{991E7324-B692-435C-98BD-A1BB09034392}" type="presParOf" srcId="{1E49CBFE-62A4-428F-8E34-6B4783B687CB}" destId="{39CD2A47-4926-4B5D-9E10-2EB8459DF143}" srcOrd="18" destOrd="0" presId="urn:microsoft.com/office/officeart/2005/8/layout/hierarchy2"/>
    <dgm:cxn modelId="{3A1C0DF1-BA98-4B1A-9915-2F41C7E045C0}" type="presParOf" srcId="{39CD2A47-4926-4B5D-9E10-2EB8459DF143}" destId="{43B3FA6A-C1E6-4C8B-8836-075FC1AF224A}" srcOrd="0" destOrd="0" presId="urn:microsoft.com/office/officeart/2005/8/layout/hierarchy2"/>
    <dgm:cxn modelId="{D662C9B9-9776-4341-B9CC-F1091D208BBA}" type="presParOf" srcId="{1E49CBFE-62A4-428F-8E34-6B4783B687CB}" destId="{B320CE08-B827-44CF-899C-12CE219DACB2}" srcOrd="19" destOrd="0" presId="urn:microsoft.com/office/officeart/2005/8/layout/hierarchy2"/>
    <dgm:cxn modelId="{D6D6CEA1-139A-4CEF-B486-C00B23DE3C8E}" type="presParOf" srcId="{B320CE08-B827-44CF-899C-12CE219DACB2}" destId="{F335630E-8C6F-4CAA-9568-A908DC81E467}" srcOrd="0" destOrd="0" presId="urn:microsoft.com/office/officeart/2005/8/layout/hierarchy2"/>
    <dgm:cxn modelId="{DA5902C5-4862-4F4D-A700-2E2AA51C97EF}" type="presParOf" srcId="{B320CE08-B827-44CF-899C-12CE219DACB2}" destId="{96811764-58EC-4B2F-A395-B2FC8355E5CC}" srcOrd="1" destOrd="0" presId="urn:microsoft.com/office/officeart/2005/8/layout/hierarchy2"/>
    <dgm:cxn modelId="{70FA0A91-A0C8-4C5A-924E-B9260322344D}" type="presParOf" srcId="{1E49CBFE-62A4-428F-8E34-6B4783B687CB}" destId="{4E871767-DD22-4F42-B5BE-3FCBEEC2E46A}" srcOrd="20" destOrd="0" presId="urn:microsoft.com/office/officeart/2005/8/layout/hierarchy2"/>
    <dgm:cxn modelId="{782F37F5-C3DE-4875-B81F-1524BB72739C}" type="presParOf" srcId="{4E871767-DD22-4F42-B5BE-3FCBEEC2E46A}" destId="{8BCBC515-1022-4CFD-B3D0-30D319E93B14}" srcOrd="0" destOrd="0" presId="urn:microsoft.com/office/officeart/2005/8/layout/hierarchy2"/>
    <dgm:cxn modelId="{02752534-5F97-459C-999F-0E01C6724500}" type="presParOf" srcId="{1E49CBFE-62A4-428F-8E34-6B4783B687CB}" destId="{4B9438DB-7AB9-4F5F-B64C-89AEFE287F6F}" srcOrd="21" destOrd="0" presId="urn:microsoft.com/office/officeart/2005/8/layout/hierarchy2"/>
    <dgm:cxn modelId="{66E55A0E-2A8C-40D1-8EF7-DD6031A49BD2}" type="presParOf" srcId="{4B9438DB-7AB9-4F5F-B64C-89AEFE287F6F}" destId="{36071F57-8061-41E6-9B28-727BF4322C2A}" srcOrd="0" destOrd="0" presId="urn:microsoft.com/office/officeart/2005/8/layout/hierarchy2"/>
    <dgm:cxn modelId="{61EA9EEB-4577-4D9A-BDB5-8AD2EDC27A0D}" type="presParOf" srcId="{4B9438DB-7AB9-4F5F-B64C-89AEFE287F6F}" destId="{37EAD80F-C25B-4EED-AD15-20D2EFCE926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1A392D-DB79-4CDD-A3A2-B4A7189C2801}">
      <dsp:nvSpPr>
        <dsp:cNvPr id="0" name=""/>
        <dsp:cNvSpPr/>
      </dsp:nvSpPr>
      <dsp:spPr>
        <a:xfrm>
          <a:off x="72008" y="2304255"/>
          <a:ext cx="1383951" cy="11521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ГП «Развитие здравоохранения Российской Федерации»</a:t>
          </a:r>
          <a:endParaRPr lang="ru-RU" sz="1200" kern="1200" dirty="0"/>
        </a:p>
      </dsp:txBody>
      <dsp:txXfrm>
        <a:off x="72008" y="2304255"/>
        <a:ext cx="1383951" cy="1152128"/>
      </dsp:txXfrm>
    </dsp:sp>
    <dsp:sp modelId="{DBEFE62A-0409-487F-A18A-BF41CA124975}">
      <dsp:nvSpPr>
        <dsp:cNvPr id="0" name=""/>
        <dsp:cNvSpPr/>
      </dsp:nvSpPr>
      <dsp:spPr>
        <a:xfrm rot="17246188">
          <a:off x="484821" y="1550204"/>
          <a:ext cx="277328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773285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7246188">
        <a:off x="1802132" y="1488061"/>
        <a:ext cx="138664" cy="138664"/>
      </dsp:txXfrm>
    </dsp:sp>
    <dsp:sp modelId="{68B4E833-91F5-4D8F-90BF-15B3076D90FE}">
      <dsp:nvSpPr>
        <dsp:cNvPr id="0" name=""/>
        <dsp:cNvSpPr/>
      </dsp:nvSpPr>
      <dsp:spPr>
        <a:xfrm>
          <a:off x="2286969" y="4393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Профилактика заболеваний и формирование здорового образа жизни</a:t>
          </a:r>
          <a:endParaRPr lang="ru-RU" sz="1600" kern="1200" dirty="0"/>
        </a:p>
      </dsp:txBody>
      <dsp:txXfrm>
        <a:off x="2286969" y="4393"/>
        <a:ext cx="5963107" cy="460148"/>
      </dsp:txXfrm>
    </dsp:sp>
    <dsp:sp modelId="{AA59C811-94BD-44E2-9AC3-5878DF36C025}">
      <dsp:nvSpPr>
        <dsp:cNvPr id="0" name=""/>
        <dsp:cNvSpPr/>
      </dsp:nvSpPr>
      <dsp:spPr>
        <a:xfrm rot="17486098">
          <a:off x="734481" y="1814790"/>
          <a:ext cx="227396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273965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7486098">
        <a:off x="1814615" y="1765129"/>
        <a:ext cx="113698" cy="113698"/>
      </dsp:txXfrm>
    </dsp:sp>
    <dsp:sp modelId="{01353CC0-EF6B-4891-9458-16482EC38EC0}">
      <dsp:nvSpPr>
        <dsp:cNvPr id="0" name=""/>
        <dsp:cNvSpPr/>
      </dsp:nvSpPr>
      <dsp:spPr>
        <a:xfrm>
          <a:off x="2286969" y="533563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Совершенствование оказания специализированной</a:t>
          </a:r>
          <a:r>
            <a:rPr lang="en-US" sz="1400" kern="1200" dirty="0" smtClean="0"/>
            <a:t> </a:t>
          </a:r>
          <a:r>
            <a:rPr lang="ru-RU" sz="1400" kern="1200" dirty="0" smtClean="0"/>
            <a:t>медицинской помощи</a:t>
          </a:r>
          <a:endParaRPr lang="ru-RU" sz="1400" kern="1200" dirty="0"/>
        </a:p>
      </dsp:txBody>
      <dsp:txXfrm>
        <a:off x="2286969" y="533563"/>
        <a:ext cx="5963107" cy="460148"/>
      </dsp:txXfrm>
    </dsp:sp>
    <dsp:sp modelId="{468FC310-4689-49B1-ABEF-BB04798743A9}">
      <dsp:nvSpPr>
        <dsp:cNvPr id="0" name=""/>
        <dsp:cNvSpPr/>
      </dsp:nvSpPr>
      <dsp:spPr>
        <a:xfrm rot="17857834">
          <a:off x="975533" y="2079375"/>
          <a:ext cx="179186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791861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857834">
        <a:off x="1826668" y="2041767"/>
        <a:ext cx="89593" cy="89593"/>
      </dsp:txXfrm>
    </dsp:sp>
    <dsp:sp modelId="{EAF85CD5-4E0C-4FFF-80CD-DB6FDCA6C88C}">
      <dsp:nvSpPr>
        <dsp:cNvPr id="0" name=""/>
        <dsp:cNvSpPr/>
      </dsp:nvSpPr>
      <dsp:spPr>
        <a:xfrm>
          <a:off x="2286969" y="1062734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и внедрение инновационных методов диагностики и лечения</a:t>
          </a:r>
          <a:endParaRPr lang="ru-RU" sz="1400" kern="1200" dirty="0"/>
        </a:p>
      </dsp:txBody>
      <dsp:txXfrm>
        <a:off x="2286969" y="1062734"/>
        <a:ext cx="5963107" cy="460148"/>
      </dsp:txXfrm>
    </dsp:sp>
    <dsp:sp modelId="{AC83E1CF-634C-40EA-AD83-1510FC882BB6}">
      <dsp:nvSpPr>
        <dsp:cNvPr id="0" name=""/>
        <dsp:cNvSpPr/>
      </dsp:nvSpPr>
      <dsp:spPr>
        <a:xfrm rot="18488340">
          <a:off x="1198660" y="2343960"/>
          <a:ext cx="13456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345608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88340">
        <a:off x="1837824" y="2317509"/>
        <a:ext cx="67280" cy="67280"/>
      </dsp:txXfrm>
    </dsp:sp>
    <dsp:sp modelId="{70252A02-4C76-445B-8B01-4F6E4911D807}">
      <dsp:nvSpPr>
        <dsp:cNvPr id="0" name=""/>
        <dsp:cNvSpPr/>
      </dsp:nvSpPr>
      <dsp:spPr>
        <a:xfrm>
          <a:off x="2286969" y="1591904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Охрана здоровья матери и ребенка</a:t>
          </a:r>
          <a:endParaRPr lang="ru-RU" sz="1400" kern="1200" dirty="0"/>
        </a:p>
      </dsp:txBody>
      <dsp:txXfrm>
        <a:off x="2286969" y="1591904"/>
        <a:ext cx="5963107" cy="460148"/>
      </dsp:txXfrm>
    </dsp:sp>
    <dsp:sp modelId="{54D5A835-F002-4E07-B3D1-B5C8D3B98BDB}">
      <dsp:nvSpPr>
        <dsp:cNvPr id="0" name=""/>
        <dsp:cNvSpPr/>
      </dsp:nvSpPr>
      <dsp:spPr>
        <a:xfrm rot="19650709">
          <a:off x="1378869" y="2608545"/>
          <a:ext cx="985189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985189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50709">
        <a:off x="1846834" y="2591105"/>
        <a:ext cx="49259" cy="49259"/>
      </dsp:txXfrm>
    </dsp:sp>
    <dsp:sp modelId="{A160905B-6782-41D7-BD33-DD42713FE903}">
      <dsp:nvSpPr>
        <dsp:cNvPr id="0" name=""/>
        <dsp:cNvSpPr/>
      </dsp:nvSpPr>
      <dsp:spPr>
        <a:xfrm>
          <a:off x="2286969" y="2121075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медицинской реабилитации и </a:t>
          </a:r>
          <a:r>
            <a:rPr lang="ru-RU" sz="1400" kern="1200" dirty="0" err="1" smtClean="0"/>
            <a:t>санаторно</a:t>
          </a:r>
          <a:r>
            <a:rPr lang="ru-RU" sz="1400" kern="1200" dirty="0" smtClean="0"/>
            <a:t>–курортного лечения, в том числе для детей</a:t>
          </a:r>
          <a:endParaRPr lang="ru-RU" sz="1400" kern="1200" dirty="0"/>
        </a:p>
      </dsp:txBody>
      <dsp:txXfrm>
        <a:off x="2286969" y="2121075"/>
        <a:ext cx="5963107" cy="460148"/>
      </dsp:txXfrm>
    </dsp:sp>
    <dsp:sp modelId="{F3A40690-4CE4-4B88-B6C3-CC01749959E0}">
      <dsp:nvSpPr>
        <dsp:cNvPr id="0" name=""/>
        <dsp:cNvSpPr/>
      </dsp:nvSpPr>
      <dsp:spPr>
        <a:xfrm>
          <a:off x="1455959" y="2873130"/>
          <a:ext cx="831009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831009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50689" y="2859544"/>
        <a:ext cx="41550" cy="41550"/>
      </dsp:txXfrm>
    </dsp:sp>
    <dsp:sp modelId="{2422DDFF-3A88-4405-BDF7-C1C2FB1CE5BA}">
      <dsp:nvSpPr>
        <dsp:cNvPr id="0" name=""/>
        <dsp:cNvSpPr/>
      </dsp:nvSpPr>
      <dsp:spPr>
        <a:xfrm>
          <a:off x="2286969" y="2650245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Оказание паллиативной помощи, в том числе детям</a:t>
          </a:r>
          <a:endParaRPr lang="ru-RU" sz="1400" kern="1200" dirty="0"/>
        </a:p>
      </dsp:txBody>
      <dsp:txXfrm>
        <a:off x="2286969" y="2650245"/>
        <a:ext cx="5963107" cy="460148"/>
      </dsp:txXfrm>
    </dsp:sp>
    <dsp:sp modelId="{3A833C7C-5D0C-489F-843B-A00F7252FF3F}">
      <dsp:nvSpPr>
        <dsp:cNvPr id="0" name=""/>
        <dsp:cNvSpPr/>
      </dsp:nvSpPr>
      <dsp:spPr>
        <a:xfrm rot="1949291">
          <a:off x="1378869" y="3137716"/>
          <a:ext cx="985189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985189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9291">
        <a:off x="1846834" y="3120275"/>
        <a:ext cx="49259" cy="49259"/>
      </dsp:txXfrm>
    </dsp:sp>
    <dsp:sp modelId="{EFF941BB-B3CE-40DE-A4E6-779A04A4877F}">
      <dsp:nvSpPr>
        <dsp:cNvPr id="0" name=""/>
        <dsp:cNvSpPr/>
      </dsp:nvSpPr>
      <dsp:spPr>
        <a:xfrm>
          <a:off x="2286969" y="3179416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Кадровое обеспечение системы здравоохранения</a:t>
          </a:r>
          <a:endParaRPr lang="ru-RU" sz="1400" kern="1200" dirty="0"/>
        </a:p>
      </dsp:txBody>
      <dsp:txXfrm>
        <a:off x="2286969" y="3179416"/>
        <a:ext cx="5963107" cy="460148"/>
      </dsp:txXfrm>
    </dsp:sp>
    <dsp:sp modelId="{352271A4-45E5-4039-9003-A579850C2CA4}">
      <dsp:nvSpPr>
        <dsp:cNvPr id="0" name=""/>
        <dsp:cNvSpPr/>
      </dsp:nvSpPr>
      <dsp:spPr>
        <a:xfrm rot="3111660">
          <a:off x="1198660" y="3402301"/>
          <a:ext cx="1345608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345608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11660">
        <a:off x="1837824" y="3375850"/>
        <a:ext cx="67280" cy="67280"/>
      </dsp:txXfrm>
    </dsp:sp>
    <dsp:sp modelId="{4DF47158-3235-436A-8A5A-9F44A99079E1}">
      <dsp:nvSpPr>
        <dsp:cNvPr id="0" name=""/>
        <dsp:cNvSpPr/>
      </dsp:nvSpPr>
      <dsp:spPr>
        <a:xfrm>
          <a:off x="2286969" y="3708586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международных отношений в сфере охраны здоровья</a:t>
          </a:r>
          <a:endParaRPr lang="ru-RU" sz="1400" kern="1200" dirty="0"/>
        </a:p>
      </dsp:txBody>
      <dsp:txXfrm>
        <a:off x="2286969" y="3708586"/>
        <a:ext cx="5963107" cy="460148"/>
      </dsp:txXfrm>
    </dsp:sp>
    <dsp:sp modelId="{8B4F7796-5069-46C8-A4D2-03DF5B504A47}">
      <dsp:nvSpPr>
        <dsp:cNvPr id="0" name=""/>
        <dsp:cNvSpPr/>
      </dsp:nvSpPr>
      <dsp:spPr>
        <a:xfrm rot="3742166">
          <a:off x="975533" y="3666886"/>
          <a:ext cx="179186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791861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742166">
        <a:off x="1826668" y="3629279"/>
        <a:ext cx="89593" cy="89593"/>
      </dsp:txXfrm>
    </dsp:sp>
    <dsp:sp modelId="{B5FDEAE8-E907-4B64-9009-92DEFEB5BCB3}">
      <dsp:nvSpPr>
        <dsp:cNvPr id="0" name=""/>
        <dsp:cNvSpPr/>
      </dsp:nvSpPr>
      <dsp:spPr>
        <a:xfrm>
          <a:off x="2286969" y="4237757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Экспертиза и контрольно–надзорные функции в сфере охраны здоровья</a:t>
          </a:r>
          <a:endParaRPr lang="ru-RU" sz="1400" kern="1200" dirty="0"/>
        </a:p>
      </dsp:txBody>
      <dsp:txXfrm>
        <a:off x="2286969" y="4237757"/>
        <a:ext cx="5963107" cy="460148"/>
      </dsp:txXfrm>
    </dsp:sp>
    <dsp:sp modelId="{39CD2A47-4926-4B5D-9E10-2EB8459DF143}">
      <dsp:nvSpPr>
        <dsp:cNvPr id="0" name=""/>
        <dsp:cNvSpPr/>
      </dsp:nvSpPr>
      <dsp:spPr>
        <a:xfrm rot="4113902">
          <a:off x="734481" y="3931471"/>
          <a:ext cx="227396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273965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4113902">
        <a:off x="1814615" y="3881811"/>
        <a:ext cx="113698" cy="113698"/>
      </dsp:txXfrm>
    </dsp:sp>
    <dsp:sp modelId="{F335630E-8C6F-4CAA-9568-A908DC81E467}">
      <dsp:nvSpPr>
        <dsp:cNvPr id="0" name=""/>
        <dsp:cNvSpPr/>
      </dsp:nvSpPr>
      <dsp:spPr>
        <a:xfrm>
          <a:off x="2286969" y="4766927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Медико</a:t>
          </a:r>
          <a:r>
            <a:rPr lang="ru-RU" sz="1400" kern="1200" dirty="0" smtClean="0"/>
            <a:t>–санитарное обеспечение отдельных категорий граждан</a:t>
          </a:r>
          <a:endParaRPr lang="ru-RU" sz="1400" kern="1200" dirty="0"/>
        </a:p>
      </dsp:txBody>
      <dsp:txXfrm>
        <a:off x="2286969" y="4766927"/>
        <a:ext cx="5963107" cy="460148"/>
      </dsp:txXfrm>
    </dsp:sp>
    <dsp:sp modelId="{4E871767-DD22-4F42-B5BE-3FCBEEC2E46A}">
      <dsp:nvSpPr>
        <dsp:cNvPr id="0" name=""/>
        <dsp:cNvSpPr/>
      </dsp:nvSpPr>
      <dsp:spPr>
        <a:xfrm rot="4353812">
          <a:off x="484821" y="4196057"/>
          <a:ext cx="277328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773285" y="71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4353812">
        <a:off x="1802132" y="4133914"/>
        <a:ext cx="138664" cy="138664"/>
      </dsp:txXfrm>
    </dsp:sp>
    <dsp:sp modelId="{36071F57-8061-41E6-9B28-727BF4322C2A}">
      <dsp:nvSpPr>
        <dsp:cNvPr id="0" name=""/>
        <dsp:cNvSpPr/>
      </dsp:nvSpPr>
      <dsp:spPr>
        <a:xfrm>
          <a:off x="2286969" y="5296098"/>
          <a:ext cx="5963107" cy="460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Управление реализацией программы</a:t>
          </a:r>
          <a:endParaRPr lang="ru-RU" sz="1400" kern="1200" dirty="0" smtClean="0"/>
        </a:p>
      </dsp:txBody>
      <dsp:txXfrm>
        <a:off x="2286969" y="5296098"/>
        <a:ext cx="5963107" cy="460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73AC3-66D4-4BB6-9C70-F3863C6E2FD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69BBA-4D7D-44BF-B7D8-FCA1BCD90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309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69BBA-4D7D-44BF-B7D8-FCA1BCD90E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00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68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35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60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5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0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27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91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89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3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02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32A1-B908-4086-BA11-5011B2E24FD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6879-6E09-45FD-8B40-D2E229913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788"/>
            <a:ext cx="5449888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0" y="2097089"/>
            <a:ext cx="9154874" cy="385219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b="1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216818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715125" y="6215063"/>
            <a:ext cx="1428750" cy="142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ru-RU" sz="19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2540803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Задачи педиатрической службы по повышению эффективности </a:t>
            </a:r>
            <a:r>
              <a:rPr lang="ru-RU" sz="3600" b="1" smtClean="0">
                <a:solidFill>
                  <a:schemeClr val="bg1"/>
                </a:solidFill>
              </a:rPr>
              <a:t>профилактической работы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6279962"/>
            <a:ext cx="914292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Е.Н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Байбарина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Директор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Департамента медицинской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помощи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детям и службы родовспоможения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3624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63" y="500063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mtClean="0"/>
              <a:t>Возрастная структура смертности детского населения России, 2012 (%)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7073506"/>
              </p:ext>
            </p:extLst>
          </p:nvPr>
        </p:nvGraphicFramePr>
        <p:xfrm>
          <a:off x="1785918" y="2428868"/>
          <a:ext cx="559117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3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428625"/>
            <a:ext cx="878681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smtClean="0"/>
              <a:t>Смертность детского населения различных возрастных групп в России (на 100 000)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214414" y="1743074"/>
          <a:ext cx="7072361" cy="44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78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74638"/>
            <a:ext cx="864393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smtClean="0"/>
              <a:t>Ранговое распределение основных причин смерти детей в возрасте 1-4лет,2012 (%)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857356" y="1571612"/>
          <a:ext cx="542928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301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74638"/>
            <a:ext cx="8643937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smtClean="0"/>
              <a:t>Ранговое распределение основных причин смерти в возрасте 15-17лет,2012 (%)</a:t>
            </a:r>
            <a:endParaRPr lang="ru-RU" altLang="ru-RU" sz="3600" dirty="0" smtClean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643042" y="1857364"/>
          <a:ext cx="5786478" cy="44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765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313" y="274638"/>
            <a:ext cx="8715375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500" dirty="0" smtClean="0"/>
              <a:t>Структура смертности подростков в возрасте 15-17 лет от внешних причин, 2012 (%)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43042" y="1785926"/>
          <a:ext cx="5934075" cy="459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663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8653047"/>
              </p:ext>
            </p:extLst>
          </p:nvPr>
        </p:nvGraphicFramePr>
        <p:xfrm>
          <a:off x="457200" y="1625896"/>
          <a:ext cx="8229599" cy="4866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544"/>
                <a:gridCol w="1993625"/>
                <a:gridCol w="2212715"/>
                <a:gridCol w="2212715"/>
              </a:tblGrid>
              <a:tr h="50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Группы здоровья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Сироты в стационарных учреждениях (278 тыс.)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Сироты в семьях (235 тыс.)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Все дети 0-17 лет (14,1 млн.)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  <a:tr h="91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 </a:t>
                      </a:r>
                      <a:endParaRPr lang="ru-RU" sz="2800" dirty="0">
                        <a:effectLst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19,3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25,8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  <a:tr h="91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 </a:t>
                      </a:r>
                      <a:endParaRPr lang="ru-RU" sz="2800" dirty="0">
                        <a:effectLst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35,0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53,2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59,2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  <a:tr h="91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3</a:t>
                      </a:r>
                      <a:endParaRPr lang="ru-RU" sz="2800" dirty="0">
                        <a:effectLst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36,2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24,8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13,5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  <a:tr h="91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4</a:t>
                      </a:r>
                      <a:endParaRPr lang="ru-RU" sz="2800" dirty="0">
                        <a:effectLst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13,0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1,6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  <a:tr h="6103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4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10,2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1,1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0,5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40" marR="6464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4868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Результаты диспансеризации детского населения в </a:t>
            </a:r>
            <a:r>
              <a:rPr lang="en-US" sz="3200" b="1" smtClean="0"/>
              <a:t>2</a:t>
            </a:r>
            <a:r>
              <a:rPr lang="ru-RU" sz="3200" b="1" smtClean="0"/>
              <a:t>013г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601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36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Структура государственной программы </a:t>
            </a:r>
          </a:p>
          <a:p>
            <a:r>
              <a:rPr lang="ru-RU" dirty="0" smtClean="0"/>
              <a:t>«Развитие здравоохранения»</a:t>
            </a:r>
            <a:endParaRPr lang="ru-RU" dirty="0"/>
          </a:p>
        </p:txBody>
      </p:sp>
      <p:sp>
        <p:nvSpPr>
          <p:cNvPr id="3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9CA9515C-AF42-42B2-98C8-B982A52512C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908720"/>
          <a:ext cx="87849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016" y="4941168"/>
            <a:ext cx="2411760" cy="1512168"/>
          </a:xfrm>
          <a:prstGeom prst="rect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Участники Программы</a:t>
            </a:r>
          </a:p>
          <a:p>
            <a:pPr algn="ctr"/>
            <a:r>
              <a:rPr lang="ru-RU" sz="1600" dirty="0" smtClean="0"/>
              <a:t>22 ГРБС</a:t>
            </a:r>
          </a:p>
          <a:p>
            <a:pPr algn="ctr"/>
            <a:r>
              <a:rPr lang="ru-RU" sz="1600" dirty="0" smtClean="0"/>
              <a:t>83 Субъекта РФ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936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4445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052736"/>
            <a:ext cx="8749480" cy="4752528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2000" b="1" dirty="0" smtClean="0">
                <a:solidFill>
                  <a:srgbClr val="FFFF00"/>
                </a:solidFill>
              </a:rPr>
              <a:t>ДО НАЧАЛА РЕАЛИЗАЦИИ ПРИОРИТЕТНОГО НАЦИОНАЛЬНОГО ПРОЕКТА «ЗДОРОВЬЕ»</a:t>
            </a:r>
          </a:p>
          <a:p>
            <a:pPr lvl="0"/>
            <a:endParaRPr lang="ru-RU" sz="2000" b="1" dirty="0" smtClean="0">
              <a:solidFill>
                <a:srgbClr val="FFFF00"/>
              </a:solidFill>
            </a:endParaRPr>
          </a:p>
          <a:p>
            <a:pPr lvl="0" algn="just"/>
            <a:r>
              <a:rPr lang="ru-RU" sz="2000" b="1" dirty="0" smtClean="0"/>
              <a:t>Проведение пренатальной (дородовой) диагностики осуществлялось в соответствии с приказом Министерства здравоохранения Российской Федерации от 28 декабря 2000 г. № 457 «О совершенствовании пренатальной диагностики в профилактике наследственных и врожденных заболеваний у детей»</a:t>
            </a:r>
          </a:p>
          <a:p>
            <a:pPr lvl="0" algn="just"/>
            <a:r>
              <a:rPr lang="ru-RU" sz="2000" b="1" dirty="0" smtClean="0"/>
              <a:t>Ультразвуковое исследование  осуществлялось в срок 10-14 недель, </a:t>
            </a:r>
            <a:br>
              <a:rPr lang="ru-RU" sz="2000" b="1" dirty="0" smtClean="0"/>
            </a:br>
            <a:r>
              <a:rPr lang="ru-RU" sz="2000" b="1" dirty="0" smtClean="0"/>
              <a:t>20-24 недели, 32-34 недели . 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b="1" dirty="0" smtClean="0"/>
              <a:t>В срок 16-20 недель проводился забор проб крови у беременных женщин для проведения исследования у них уровней не менее двух сывороточных маркеров: альфафетопротеина (АФП) и хорионического гонадотропина человеческого (ХГЧ).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37312"/>
            <a:ext cx="191457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179512" y="260648"/>
            <a:ext cx="8785225" cy="720080"/>
          </a:xfrm>
          <a:prstGeom prst="rect">
            <a:avLst/>
          </a:prstGeom>
          <a:solidFill>
            <a:srgbClr val="3366CC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ПРЕНАТАЛЬНАЯ ДИАГНОСТИКА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xmlns="" val="13379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0" y="0"/>
            <a:ext cx="9144001" cy="10527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ПРЕНАТАЛЬНАЯ ДИАГНОСТИКА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 РОССИЙСКОЙ ФЕДЕРАЦИИ </a:t>
            </a:r>
          </a:p>
          <a:p>
            <a:pPr algn="ctr">
              <a:defRPr/>
            </a:pPr>
            <a:endParaRPr lang="ru-RU" sz="1400" b="1" dirty="0" smtClean="0">
              <a:solidFill>
                <a:srgbClr val="FFFFFF"/>
              </a:solidFill>
              <a:effectLst/>
              <a:latin typeface="Calibri" pitchFamily="34" charset="0"/>
            </a:endParaRPr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251520" y="6309320"/>
            <a:ext cx="8136904" cy="404689"/>
            <a:chOff x="927100" y="6237288"/>
            <a:chExt cx="5919788" cy="620712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642144" y="6571456"/>
              <a:ext cx="571499" cy="15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3203575" y="6286501"/>
              <a:ext cx="3571876" cy="5714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775451" y="6286501"/>
              <a:ext cx="71437" cy="5714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7" name="Picture 3" descr="C:\Documents and Settings\GolutvoAS\Рабочий стол\преза\originnal_df2a9b8293273ab8fe6e321631ebb8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2988" y="6237288"/>
              <a:ext cx="566737" cy="62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одзаголовок 2"/>
            <p:cNvSpPr txBox="1">
              <a:spLocks/>
            </p:cNvSpPr>
            <p:nvPr/>
          </p:nvSpPr>
          <p:spPr bwMode="auto">
            <a:xfrm>
              <a:off x="1619250" y="6381750"/>
              <a:ext cx="165735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5782" tIns="47891" rIns="95782" bIns="47891"/>
            <a:lstStyle/>
            <a:p>
              <a:pPr defTabSz="957263">
                <a:lnSpc>
                  <a:spcPct val="80000"/>
                </a:lnSpc>
                <a:spcBef>
                  <a:spcPct val="20000"/>
                </a:spcBef>
              </a:pPr>
              <a:r>
                <a:rPr lang="ru-RU" sz="800" dirty="0">
                  <a:solidFill>
                    <a:srgbClr val="7F7F7F"/>
                  </a:solidFill>
                  <a:latin typeface="Helios"/>
                </a:rPr>
                <a:t>МИНИСТЕРСТВО ЗДРАВООХРАНЕНИЯ РОССИЙСКОЙ ФЕДЕРАЦИИ</a:t>
              </a: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07504" y="1268760"/>
            <a:ext cx="8928992" cy="4896544"/>
          </a:xfrm>
          <a:prstGeom prst="roundRect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</a:rPr>
              <a:t>РЕАЛИЗАЦИЯ ПРИОРИТЕТНОГО НАЦИОНАЛЬНОГО ПРОЕКТА «ЗДОРОВЬЕ»:</a:t>
            </a:r>
          </a:p>
          <a:p>
            <a:pPr algn="just"/>
            <a:r>
              <a:rPr lang="ru-RU" sz="1600" b="1" dirty="0" err="1" smtClean="0"/>
              <a:t>Скрининговое</a:t>
            </a:r>
            <a:r>
              <a:rPr lang="ru-RU" sz="1600" b="1" dirty="0" smtClean="0"/>
              <a:t> </a:t>
            </a:r>
            <a:r>
              <a:rPr lang="ru-RU" sz="1600" b="1" dirty="0"/>
              <a:t>ультразвуковое исследование проводится трехкратно: при сроках беременности 11-14 недель, 18-21 неделя и 30-34 недели.</a:t>
            </a:r>
          </a:p>
          <a:p>
            <a:pPr lvl="0" algn="just"/>
            <a:r>
              <a:rPr lang="ru-RU" sz="1600" b="1" dirty="0"/>
              <a:t> При сроке беременности 11-14 недель беременная женщина направляется в медицинскую организацию, осуществляющую экспертный уровень пренатальной диагностики, для проведения комплексной пренатальной (дородовой) диагностики нарушений развития ребенка, включающей УЗИ врачами-специалистами, прошедшими специальную подготовку и имеющими допуск на проведение ультразвукового скринингового обследования в I триместре, и определение материнских сывороточных маркеров (связанного с беременностью плазменного протеина А (РАРР-А) и свободной бета-субъединицы хорионического гонадотропина) с последующим программным комплексным расчетом индивидуального риска рождения ребенка с хромосомной патологией.</a:t>
            </a:r>
          </a:p>
          <a:p>
            <a:pPr lvl="0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7959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467544" y="332656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b="1" dirty="0" smtClean="0"/>
              <a:t>ПРЕНАТАЛЬНАЯ ДИАГНОСТИКА  В РОССИЙСКОЙ ФЕДЕРАЦИИ</a:t>
            </a:r>
            <a:endParaRPr lang="ru-RU" b="1" dirty="0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921375"/>
            <a:ext cx="2447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467544" y="1124744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0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8901122"/>
              </p:ext>
            </p:extLst>
          </p:nvPr>
        </p:nvGraphicFramePr>
        <p:xfrm>
          <a:off x="179388" y="3757613"/>
          <a:ext cx="5602287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2702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270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Младенческая смертность в Российской Федерации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(на 1000 родившихся живыми)</a:t>
            </a:r>
          </a:p>
        </p:txBody>
      </p:sp>
      <p:grpSp>
        <p:nvGrpSpPr>
          <p:cNvPr id="9" name="Группа 6"/>
          <p:cNvGrpSpPr>
            <a:grpSpLocks/>
          </p:cNvGrpSpPr>
          <p:nvPr/>
        </p:nvGrpSpPr>
        <p:grpSpPr bwMode="auto">
          <a:xfrm>
            <a:off x="179512" y="3479800"/>
            <a:ext cx="5602163" cy="307777"/>
            <a:chOff x="5652120" y="1700808"/>
            <a:chExt cx="3178745" cy="81691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652120" y="1700808"/>
              <a:ext cx="3177935" cy="7921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5724217" y="1700808"/>
              <a:ext cx="3106648" cy="816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Показатели младенческой смертности по федеральным округам</a:t>
              </a:r>
            </a:p>
          </p:txBody>
        </p:sp>
      </p:grpSp>
      <p:graphicFrame>
        <p:nvGraphicFramePr>
          <p:cNvPr id="12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8245123"/>
              </p:ext>
            </p:extLst>
          </p:nvPr>
        </p:nvGraphicFramePr>
        <p:xfrm>
          <a:off x="690555" y="1021481"/>
          <a:ext cx="6156325" cy="251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90555" y="6597650"/>
            <a:ext cx="28733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8743" y="6597650"/>
            <a:ext cx="287337" cy="215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977893" y="6574795"/>
            <a:ext cx="18057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 dirty="0" smtClean="0">
                <a:latin typeface="Arial" charset="0"/>
              </a:rPr>
              <a:t>12 </a:t>
            </a:r>
            <a:r>
              <a:rPr lang="ru-RU" altLang="ru-RU" sz="1100" b="1" dirty="0" err="1" smtClean="0">
                <a:latin typeface="Arial" charset="0"/>
              </a:rPr>
              <a:t>мес</a:t>
            </a:r>
            <a:r>
              <a:rPr lang="ru-RU" altLang="ru-RU" sz="1100" b="1" dirty="0" smtClean="0">
                <a:latin typeface="Arial" charset="0"/>
              </a:rPr>
              <a:t>  </a:t>
            </a:r>
            <a:r>
              <a:rPr lang="ru-RU" altLang="ru-RU" sz="1100" b="1" dirty="0">
                <a:latin typeface="Arial" charset="0"/>
              </a:rPr>
              <a:t>2012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027486" y="6551612"/>
            <a:ext cx="1760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latin typeface="Arial" charset="0"/>
              </a:rPr>
              <a:t>12 </a:t>
            </a:r>
            <a:r>
              <a:rPr lang="ru-RU" altLang="ru-RU" sz="1100" b="1" dirty="0" err="1" smtClean="0">
                <a:latin typeface="Arial" charset="0"/>
              </a:rPr>
              <a:t>мес</a:t>
            </a:r>
            <a:r>
              <a:rPr lang="ru-RU" altLang="ru-RU" sz="1100" b="1" dirty="0" smtClean="0">
                <a:latin typeface="Arial" charset="0"/>
              </a:rPr>
              <a:t> </a:t>
            </a:r>
            <a:r>
              <a:rPr lang="ru-RU" altLang="ru-RU" sz="1100" b="1" dirty="0">
                <a:latin typeface="Arial" charset="0"/>
              </a:rPr>
              <a:t>2013</a:t>
            </a:r>
          </a:p>
        </p:txBody>
      </p:sp>
      <p:pic>
        <p:nvPicPr>
          <p:cNvPr id="17" name="Picture 2" descr="http://mediasubs.ru/group/uploads/de/detskaya-psihologiyakak-vospitat-geniya-a-ne-kretina/image2/YTUtNzhl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1000"/>
            <a:ext cx="26050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02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143250" y="6357938"/>
            <a:ext cx="3286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4" name="Заголовок 11"/>
          <p:cNvSpPr>
            <a:spLocks/>
          </p:cNvSpPr>
          <p:nvPr/>
        </p:nvSpPr>
        <p:spPr bwMode="auto">
          <a:xfrm>
            <a:off x="971550" y="44450"/>
            <a:ext cx="7561263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 sz="2200" b="1">
              <a:solidFill>
                <a:srgbClr val="006600"/>
              </a:solidFill>
              <a:latin typeface="Helio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15888"/>
            <a:ext cx="9144000" cy="576262"/>
          </a:xfrm>
          <a:prstGeom prst="rect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ДИНАМИКА ЧИСЛА ОБСЛЕДОВАННЫХ И ЧИСЛО ВЫЯВЛЕННЫХ ПОРОКОВ В </a:t>
            </a:r>
            <a:r>
              <a:rPr lang="ru-RU" sz="2000" b="1" dirty="0">
                <a:solidFill>
                  <a:schemeClr val="bg1"/>
                </a:solidFill>
              </a:rPr>
              <a:t>РОССИЙСКОЙ ФЕДЕРАЦИИ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921375"/>
            <a:ext cx="2447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9512" y="836712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194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467544" y="332656"/>
            <a:ext cx="8374062" cy="6492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b="1" dirty="0" smtClean="0"/>
              <a:t>ПРЕНАТАЛЬНАЯ ДИАГНОСТИКА  В РОССИЙСКОЙ ФЕДЕРАЦИИ</a:t>
            </a:r>
            <a:endParaRPr lang="ru-RU" b="1" dirty="0"/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76600" y="6286500"/>
            <a:ext cx="3571875" cy="5715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921375"/>
            <a:ext cx="24479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aphicFrame>
        <p:nvGraphicFramePr>
          <p:cNvPr id="5" name="Диаграмма 4"/>
          <p:cNvGraphicFramePr/>
          <p:nvPr/>
        </p:nvGraphicFramePr>
        <p:xfrm>
          <a:off x="467544" y="1124744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634019"/>
              </p:ext>
            </p:extLst>
          </p:nvPr>
        </p:nvGraphicFramePr>
        <p:xfrm>
          <a:off x="1524000" y="884238"/>
          <a:ext cx="4632176" cy="4602480"/>
        </p:xfrm>
        <a:graphic>
          <a:graphicData uri="http://schemas.openxmlformats.org/drawingml/2006/table">
            <a:tbl>
              <a:tblPr/>
              <a:tblGrid>
                <a:gridCol w="3768080"/>
                <a:gridCol w="864096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Приволжский федеральный округ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Республика Башкортостан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Республика Марий Эл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68,7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Республика Мордовия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Республика Татарстан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37,5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Удмуртская Республика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87,1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Чувашская Республика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63,6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Пермский край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54,4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Кировская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Нижегородская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32,8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Оренбургская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36,5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Пензенская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15,7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Самарская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75,8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Саратовская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66,6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Ульяновская область</a:t>
                      </a:r>
                    </a:p>
                  </a:txBody>
                  <a:tcPr marL="91451" marR="914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66"/>
          <p:cNvSpPr txBox="1">
            <a:spLocks noChangeArrowheads="1"/>
          </p:cNvSpPr>
          <p:nvPr/>
        </p:nvSpPr>
        <p:spPr bwMode="auto">
          <a:xfrm>
            <a:off x="251520" y="166559"/>
            <a:ext cx="8568951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Процент </a:t>
            </a:r>
            <a:r>
              <a:rPr lang="ru-RU" b="1" dirty="0" err="1" smtClean="0">
                <a:solidFill>
                  <a:schemeClr val="bg1"/>
                </a:solidFill>
              </a:rPr>
              <a:t>пренатально</a:t>
            </a:r>
            <a:r>
              <a:rPr lang="ru-RU" b="1" dirty="0" smtClean="0">
                <a:solidFill>
                  <a:schemeClr val="bg1"/>
                </a:solidFill>
              </a:rPr>
              <a:t> диагностированных </a:t>
            </a:r>
            <a:r>
              <a:rPr lang="ru-RU" b="1" dirty="0">
                <a:solidFill>
                  <a:schemeClr val="bg1"/>
                </a:solidFill>
              </a:rPr>
              <a:t>врожденных </a:t>
            </a:r>
            <a:r>
              <a:rPr lang="ru-RU" b="1" dirty="0" smtClean="0">
                <a:solidFill>
                  <a:schemeClr val="bg1"/>
                </a:solidFill>
              </a:rPr>
              <a:t>пороков развития (в структуре младенческой смертности)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840" y="5568086"/>
            <a:ext cx="871431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* - получение субсидий на финансовое обеспечение </a:t>
            </a:r>
            <a:r>
              <a:rPr lang="ru-RU" b="1" dirty="0" err="1" smtClean="0"/>
              <a:t>пренатальной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(дородовой) диагностики с 2011 года.</a:t>
            </a:r>
          </a:p>
          <a:p>
            <a:pPr algn="ctr"/>
            <a:r>
              <a:rPr lang="ru-RU" b="1" dirty="0" smtClean="0"/>
              <a:t> В целом по ПФО – 2011г 196,8млн.руб, 2012г – 165,9млн.руб, в 2013г – 147,3млн.руб</a:t>
            </a:r>
            <a:endParaRPr lang="ru-RU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550" y="18540"/>
            <a:ext cx="1428750" cy="1444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8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333375"/>
            <a:ext cx="9144000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27025"/>
            <a:ext cx="91440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974725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841256"/>
              </p:ext>
            </p:extLst>
          </p:nvPr>
        </p:nvGraphicFramePr>
        <p:xfrm>
          <a:off x="250823" y="1268413"/>
          <a:ext cx="8569648" cy="338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338"/>
                <a:gridCol w="1183861"/>
                <a:gridCol w="1192941"/>
                <a:gridCol w="1192941"/>
                <a:gridCol w="1192941"/>
                <a:gridCol w="1088459"/>
                <a:gridCol w="1401167"/>
              </a:tblGrid>
              <a:tr h="644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АГС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210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1034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166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1157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194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1088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269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512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1255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265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466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175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83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1170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55875" y="450850"/>
            <a:ext cx="3319463" cy="4000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2000" b="1">
                <a:solidFill>
                  <a:schemeClr val="bg1"/>
                </a:solidFill>
                <a:cs typeface="Calibri" pitchFamily="34" charset="0"/>
              </a:rPr>
              <a:t>Неонатальный скрининг</a:t>
            </a:r>
            <a:endParaRPr lang="ru-RU" altLang="ru-RU" sz="90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25" y="4797425"/>
            <a:ext cx="9001125" cy="261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(ФК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фенилкетонурия, ВГ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врожденный гипотиреоз, АГС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адреногенитальный синдром, ГАЛ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галактоземия, МК </a:t>
            </a:r>
            <a:r>
              <a:rPr lang="ru-RU" altLang="ru-RU" sz="1100" b="1">
                <a:latin typeface="Calibri" pitchFamily="34" charset="0"/>
                <a:cs typeface="Calibri" pitchFamily="34" charset="0"/>
              </a:rPr>
              <a:t>–</a:t>
            </a:r>
            <a:r>
              <a:rPr lang="ru-RU" altLang="ru-RU" sz="1100" b="1">
                <a:latin typeface="Times New Roman" pitchFamily="18" charset="0"/>
                <a:cs typeface="Calibri" pitchFamily="34" charset="0"/>
              </a:rPr>
              <a:t> муковисцидоз)</a:t>
            </a:r>
            <a:endParaRPr lang="ru-RU" altLang="ru-RU" b="1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388" y="981075"/>
            <a:ext cx="5456237" cy="3079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latin typeface="Times New Roman" pitchFamily="18" charset="0"/>
                <a:cs typeface="Calibri" pitchFamily="34" charset="0"/>
              </a:rPr>
              <a:t>Количество выявленных больных при неонатальном скрининге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7492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/>
        </p:nvSpPr>
        <p:spPr bwMode="auto">
          <a:xfrm>
            <a:off x="0" y="2249488"/>
            <a:ext cx="8229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sz="1500" dirty="0" smtClean="0"/>
          </a:p>
          <a:p>
            <a:pPr>
              <a:defRPr/>
            </a:pPr>
            <a:endParaRPr lang="ru-RU" sz="1500" dirty="0" smtClean="0"/>
          </a:p>
          <a:p>
            <a:pPr>
              <a:defRPr/>
            </a:pPr>
            <a:endParaRPr lang="ru-RU" sz="1500" dirty="0" smtClean="0"/>
          </a:p>
          <a:p>
            <a:pPr>
              <a:defRPr/>
            </a:pPr>
            <a:endParaRPr lang="ru-RU" sz="1500" dirty="0" smtClean="0"/>
          </a:p>
          <a:p>
            <a:pPr>
              <a:defRPr/>
            </a:pPr>
            <a:endParaRPr lang="ru-RU" sz="1500" dirty="0" smtClean="0"/>
          </a:p>
          <a:p>
            <a:pPr>
              <a:buFontTx/>
              <a:buNone/>
              <a:defRPr/>
            </a:pPr>
            <a:endParaRPr lang="ru-RU" sz="15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                                         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714375"/>
            <a:ext cx="7358063" cy="4619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44005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1500188" y="2643188"/>
            <a:ext cx="2428875" cy="2151062"/>
          </a:xfrm>
          <a:custGeom>
            <a:avLst/>
            <a:gdLst>
              <a:gd name="connsiteX0" fmla="*/ 0 w 1571223"/>
              <a:gd name="connsiteY0" fmla="*/ 1043188 h 1150512"/>
              <a:gd name="connsiteX1" fmla="*/ 90153 w 1571223"/>
              <a:gd name="connsiteY1" fmla="*/ 1146219 h 1150512"/>
              <a:gd name="connsiteX2" fmla="*/ 450761 w 1571223"/>
              <a:gd name="connsiteY2" fmla="*/ 1017431 h 1150512"/>
              <a:gd name="connsiteX3" fmla="*/ 811369 w 1571223"/>
              <a:gd name="connsiteY3" fmla="*/ 708338 h 1150512"/>
              <a:gd name="connsiteX4" fmla="*/ 1275009 w 1571223"/>
              <a:gd name="connsiteY4" fmla="*/ 231819 h 1150512"/>
              <a:gd name="connsiteX5" fmla="*/ 1571223 w 1571223"/>
              <a:gd name="connsiteY5" fmla="*/ 0 h 1150512"/>
              <a:gd name="connsiteX6" fmla="*/ 1571223 w 1571223"/>
              <a:gd name="connsiteY6" fmla="*/ 0 h 1150512"/>
              <a:gd name="connsiteX7" fmla="*/ 1571223 w 1571223"/>
              <a:gd name="connsiteY7" fmla="*/ 0 h 115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223" h="1150512">
                <a:moveTo>
                  <a:pt x="0" y="1043188"/>
                </a:moveTo>
                <a:cubicBezTo>
                  <a:pt x="7513" y="1096850"/>
                  <a:pt x="15026" y="1150512"/>
                  <a:pt x="90153" y="1146219"/>
                </a:cubicBezTo>
                <a:cubicBezTo>
                  <a:pt x="165280" y="1141926"/>
                  <a:pt x="330558" y="1090411"/>
                  <a:pt x="450761" y="1017431"/>
                </a:cubicBezTo>
                <a:cubicBezTo>
                  <a:pt x="570964" y="944451"/>
                  <a:pt x="673994" y="839273"/>
                  <a:pt x="811369" y="708338"/>
                </a:cubicBezTo>
                <a:cubicBezTo>
                  <a:pt x="948744" y="577403"/>
                  <a:pt x="1148367" y="349875"/>
                  <a:pt x="1275009" y="231819"/>
                </a:cubicBezTo>
                <a:cubicBezTo>
                  <a:pt x="1401651" y="113763"/>
                  <a:pt x="1571223" y="0"/>
                  <a:pt x="1571223" y="0"/>
                </a:cubicBezTo>
                <a:lnTo>
                  <a:pt x="1571223" y="0"/>
                </a:lnTo>
                <a:lnTo>
                  <a:pt x="1571223" y="0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flipV="1">
            <a:off x="2786063" y="3857625"/>
            <a:ext cx="14287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00213"/>
            <a:ext cx="4357687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500063" y="5429250"/>
            <a:ext cx="420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«Кривая роста»  ребенка 27 недель ГВ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86125" y="2286000"/>
            <a:ext cx="357188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1619250" y="620713"/>
            <a:ext cx="6840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400">
                <a:latin typeface="Arial" charset="0"/>
                <a:cs typeface="Arial" charset="0"/>
              </a:rPr>
              <a:t>Профилактика постнатальной гипотрофии </a:t>
            </a:r>
          </a:p>
          <a:p>
            <a:pPr eaLnBrk="1" hangingPunct="1"/>
            <a:r>
              <a:rPr lang="ru-RU" altLang="ru-RU" sz="2400">
                <a:latin typeface="Arial" charset="0"/>
                <a:cs typeface="Arial" charset="0"/>
              </a:rPr>
              <a:t>среди детей массой тела менее 1500 граммов</a:t>
            </a:r>
          </a:p>
        </p:txBody>
      </p:sp>
    </p:spTree>
    <p:extLst>
      <p:ext uri="{BB962C8B-B14F-4D97-AF65-F5344CB8AC3E}">
        <p14:creationId xmlns:p14="http://schemas.microsoft.com/office/powerpoint/2010/main" xmlns="" val="32928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6911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ru-RU" altLang="ru-RU" sz="2400"/>
              <a:t>     Профилактика постнатальной гипотрофии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40200" y="836613"/>
            <a:ext cx="484188" cy="5762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23850" y="1341438"/>
            <a:ext cx="8820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Arial" charset="0"/>
                <a:cs typeface="Arial" charset="0"/>
              </a:rPr>
              <a:t>        Разработка и внедрение протоколов питания с </a:t>
            </a:r>
            <a:r>
              <a:rPr lang="ru-RU" altLang="ru-RU" sz="2400" dirty="0" err="1">
                <a:latin typeface="Arial" charset="0"/>
                <a:cs typeface="Arial" charset="0"/>
              </a:rPr>
              <a:t>мониторированием</a:t>
            </a:r>
            <a:r>
              <a:rPr lang="ru-RU" altLang="ru-RU" sz="2400" dirty="0">
                <a:latin typeface="Arial" charset="0"/>
                <a:cs typeface="Arial" charset="0"/>
              </a:rPr>
              <a:t>  показателей физического развития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68313" y="2420938"/>
          <a:ext cx="7929562" cy="3587750"/>
        </p:xfrm>
        <a:graphic>
          <a:graphicData uri="http://schemas.openxmlformats.org/presentationml/2006/ole">
            <p:oleObj spid="_x0000_s1030" name="Worksheet" r:id="rId3" imgW="5915008" imgH="2428944" progId="Excel.Sheet.8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313" y="5934075"/>
            <a:ext cx="8424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    Распространенность постнатальной гипотрофии среди  детей </a:t>
            </a:r>
          </a:p>
          <a:p>
            <a:pPr eaLnBrk="1" hangingPunct="1"/>
            <a:r>
              <a:rPr lang="ru-RU" altLang="ru-RU" b="1">
                <a:latin typeface="Arial" charset="0"/>
                <a:cs typeface="Arial" charset="0"/>
              </a:rPr>
              <a:t>          с экстремально низкой и очень низкой массой тела (%) </a:t>
            </a:r>
          </a:p>
          <a:p>
            <a:pPr eaLnBrk="1" hangingPunct="1"/>
            <a:r>
              <a:rPr lang="ru-RU" altLang="ru-RU" b="1">
                <a:latin typeface="Arial" charset="0"/>
                <a:ea typeface="Times New Roman" pitchFamily="18" charset="0"/>
                <a:cs typeface="Arial" charset="0"/>
              </a:rPr>
              <a:t>                      (ФГБУ «НЦАГиП» Минздрава России)</a:t>
            </a:r>
            <a:endParaRPr lang="ru-RU" altLang="ru-RU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400050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smtClean="0"/>
              <a:t>Достижение массы тела 1800 (сутки жизни) среди детей с ОНМТ и ЭНМТ за 2006-2013</a:t>
            </a:r>
            <a:endParaRPr lang="ru-RU" sz="2800" dirty="0"/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2054" r:id="rId3" imgW="8327858" imgH="4627265" progId="Excel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104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40005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971550"/>
            <a:ext cx="8353425" cy="44656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1800" b="1" dirty="0" smtClean="0"/>
              <a:t>Динамика основных антропометрических показателей точно не отражает изменений в составе тела новорожденного.</a:t>
            </a:r>
            <a:endParaRPr lang="en-US" sz="1800" b="1" dirty="0" smtClean="0"/>
          </a:p>
          <a:p>
            <a:pPr>
              <a:spcBef>
                <a:spcPct val="0"/>
              </a:spcBef>
              <a:defRPr/>
            </a:pPr>
            <a:endParaRPr lang="en-US" sz="1800" b="1" dirty="0" smtClean="0"/>
          </a:p>
          <a:p>
            <a:pPr>
              <a:spcBef>
                <a:spcPct val="0"/>
              </a:spcBef>
              <a:defRPr/>
            </a:pPr>
            <a:r>
              <a:rPr lang="ru-RU" sz="1800" b="1" dirty="0" smtClean="0"/>
              <a:t>Дети с одинаковой массой тела, но разным содержанием жира получают одинаковое по объему и энергообеспечению питание. </a:t>
            </a:r>
          </a:p>
          <a:p>
            <a:pPr>
              <a:spcBef>
                <a:spcPct val="0"/>
              </a:spcBef>
              <a:defRPr/>
            </a:pPr>
            <a:endParaRPr lang="ru-RU" sz="1800" b="1" dirty="0" smtClean="0"/>
          </a:p>
          <a:p>
            <a:pPr>
              <a:spcBef>
                <a:spcPct val="0"/>
              </a:spcBef>
              <a:defRPr/>
            </a:pPr>
            <a:r>
              <a:rPr lang="ru-RU" sz="1800" b="1" dirty="0" smtClean="0"/>
              <a:t>При этом ребенок с дефицитом жировой ткани  может получить относительный избыток пластических субстратов, которые плохо усваиваются при недостатке калорий, а ребенок с избытком жировой ткани получит излишне калорийное питание. </a:t>
            </a:r>
          </a:p>
          <a:p>
            <a:pPr>
              <a:spcBef>
                <a:spcPct val="0"/>
              </a:spcBef>
              <a:defRPr/>
            </a:pPr>
            <a:endParaRPr lang="ru-RU" sz="1800" b="1" dirty="0" smtClean="0"/>
          </a:p>
          <a:p>
            <a:pPr>
              <a:spcBef>
                <a:spcPct val="0"/>
              </a:spcBef>
              <a:defRPr/>
            </a:pPr>
            <a:r>
              <a:rPr lang="ru-RU" sz="1800" b="1" dirty="0" smtClean="0"/>
              <a:t>Вследствие этого диспропорции могут сформироваться либо усилиться, что может способствовать возникновению </a:t>
            </a:r>
            <a:r>
              <a:rPr lang="ru-RU" sz="1800" b="1" dirty="0" err="1" smtClean="0"/>
              <a:t>паратрофии</a:t>
            </a:r>
            <a:r>
              <a:rPr lang="ru-RU" sz="1800" b="1" dirty="0" smtClean="0"/>
              <a:t> и формированию метаболического синдрома в последующем.</a:t>
            </a:r>
          </a:p>
          <a:p>
            <a:pPr>
              <a:spcBef>
                <a:spcPct val="0"/>
              </a:spcBef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9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1371600" y="533400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!</a:t>
            </a:r>
            <a:endParaRPr lang="ru-RU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56" t="23819" r="1667" b="24097"/>
          <a:stretch>
            <a:fillRect/>
          </a:stretch>
        </p:blipFill>
        <p:spPr bwMode="auto">
          <a:xfrm>
            <a:off x="683568" y="1052736"/>
            <a:ext cx="7776864" cy="317511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+mj-lt"/>
                <a:ea typeface="+mj-ea"/>
                <a:cs typeface="+mj-cs"/>
              </a:rPr>
              <a:t>Благодарю за внимание !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0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16632"/>
            <a:ext cx="77768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60048" y="170056"/>
            <a:ext cx="64817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</a:rPr>
              <a:t>Указ Президента </a:t>
            </a:r>
            <a:r>
              <a:rPr lang="en-US" altLang="ru-RU" sz="2400" b="1" dirty="0" smtClean="0">
                <a:solidFill>
                  <a:schemeClr val="bg1"/>
                </a:solidFill>
              </a:rPr>
              <a:t> N 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598</a:t>
            </a:r>
            <a:endParaRPr lang="ru-RU" altLang="ru-RU" sz="2400" b="1" dirty="0">
              <a:solidFill>
                <a:schemeClr val="bg1"/>
              </a:solidFill>
            </a:endParaRPr>
          </a:p>
          <a:p>
            <a:pPr eaLnBrk="1" hangingPunct="1"/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59632" y="1340768"/>
            <a:ext cx="6624638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</a:rPr>
              <a:t>В соответствии с Указом Президента Российской Федерации от 7 мая 2012 года № 598 – показатель младенческой смертности по Российской Федерации к 2018 году должен составить 7,5 на 1000 родившихся живыми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091" y="2986385"/>
            <a:ext cx="693972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рамках Государственной программы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Российской Федерации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«Развитие здравоохранения»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показатель младенческой смертности по годам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5423519"/>
              </p:ext>
            </p:extLst>
          </p:nvPr>
        </p:nvGraphicFramePr>
        <p:xfrm>
          <a:off x="1523952" y="4293096"/>
          <a:ext cx="60959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6,4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41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36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Целевые ориентиры Государственной программы «Развитие здравоохранения»</a:t>
            </a:r>
            <a:endParaRPr lang="ru-RU" dirty="0"/>
          </a:p>
        </p:txBody>
      </p:sp>
      <p:sp>
        <p:nvSpPr>
          <p:cNvPr id="3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9CA9515C-AF42-42B2-98C8-B982A52512C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6512" y="1859866"/>
          <a:ext cx="3168352" cy="45934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68352"/>
              </a:tblGrid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Увеличение ожидаемой продолжительности жизни при рождении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Снижение смертности от болезней системы кровообращения на 100 тыс. населения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Снижение смертности от новообразований </a:t>
                      </a: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(в том числе от злокачественных)</a:t>
                      </a: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 на 100 тыс. населения;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Снижение смертности от туберкулёза </a:t>
                      </a: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на 100 тыс. населения;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Снижение смертности от дорожно-транспортных происшествий </a:t>
                      </a: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на 100 тыс. населения;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8006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Снижение младенческой смертности </a:t>
                      </a:r>
                    </a:p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1D1D1D"/>
                          </a:solidFill>
                          <a:latin typeface="+mn-lt"/>
                        </a:rPr>
                        <a:t>на 1 тыс. родившихся живыми;</a:t>
                      </a:r>
                      <a:endParaRPr lang="ru-RU" sz="1400" b="1" i="0" u="none" strike="noStrike" dirty="0">
                        <a:solidFill>
                          <a:srgbClr val="1D1D1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059832" y="836712"/>
            <a:ext cx="1296000" cy="856838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Россия 2011</a:t>
            </a:r>
            <a:endParaRPr lang="ru-RU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12360" y="843970"/>
            <a:ext cx="1223992" cy="856838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Страны ОЭСР </a:t>
            </a:r>
            <a:r>
              <a:rPr lang="ru-RU" sz="1600" dirty="0" smtClean="0"/>
              <a:t>2010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192" y="836712"/>
            <a:ext cx="1296000" cy="856838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Россия 2018</a:t>
            </a:r>
            <a:endParaRPr lang="en-US" sz="2000" b="1" dirty="0" smtClean="0"/>
          </a:p>
          <a:p>
            <a:pPr algn="ctr"/>
            <a:r>
              <a:rPr lang="ru-RU" sz="1200" dirty="0" smtClean="0"/>
              <a:t>Госпрограмма</a:t>
            </a:r>
          </a:p>
        </p:txBody>
      </p:sp>
      <p:sp>
        <p:nvSpPr>
          <p:cNvPr id="9" name="Овал 8"/>
          <p:cNvSpPr/>
          <p:nvPr/>
        </p:nvSpPr>
        <p:spPr>
          <a:xfrm>
            <a:off x="3275856" y="4957528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1841" y="5135947"/>
            <a:ext cx="418704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13,5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4220995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2700" y="4358925"/>
            <a:ext cx="593432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14,2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75856" y="3444040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3610486"/>
            <a:ext cx="710451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204,6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75856" y="2651952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275856" y="5694062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39952" y="2792374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18" name="Стрелка вправо 17"/>
          <p:cNvSpPr/>
          <p:nvPr/>
        </p:nvSpPr>
        <p:spPr>
          <a:xfrm>
            <a:off x="4139952" y="3584462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19" name="Стрелка вправо 18"/>
          <p:cNvSpPr/>
          <p:nvPr/>
        </p:nvSpPr>
        <p:spPr>
          <a:xfrm>
            <a:off x="4139952" y="4367999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20" name="Стрелка вправо 19"/>
          <p:cNvSpPr/>
          <p:nvPr/>
        </p:nvSpPr>
        <p:spPr>
          <a:xfrm>
            <a:off x="4139952" y="5037575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21" name="Стрелка вправо 20"/>
          <p:cNvSpPr/>
          <p:nvPr/>
        </p:nvSpPr>
        <p:spPr>
          <a:xfrm>
            <a:off x="4139952" y="5774108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22" name="Овал 21"/>
          <p:cNvSpPr/>
          <p:nvPr/>
        </p:nvSpPr>
        <p:spPr>
          <a:xfrm>
            <a:off x="5192392" y="2651952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44509" y="2792412"/>
            <a:ext cx="692911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bg1"/>
                </a:solidFill>
              </a:rPr>
              <a:t>590,9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03412" y="3444040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3490" y="3593478"/>
            <a:ext cx="69291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bg1"/>
                </a:solidFill>
              </a:rPr>
              <a:t>192,6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13794" y="4187088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89364" y="4379970"/>
            <a:ext cx="57878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bg1"/>
                </a:solidFill>
              </a:rPr>
              <a:t>9,51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213794" y="4923622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89364" y="5100224"/>
            <a:ext cx="57878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bg1"/>
                </a:solidFill>
              </a:rPr>
              <a:t>10,6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213794" y="5660155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52453" y="5820130"/>
            <a:ext cx="46465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bg1"/>
                </a:solidFill>
              </a:rPr>
              <a:t>7,5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11977" y="2818398"/>
            <a:ext cx="710451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753,0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80500" y="5872480"/>
            <a:ext cx="591829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8,6*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8015648" y="5654941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60614" y="5852165"/>
            <a:ext cx="412292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3,8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015648" y="4918408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60614" y="5115632"/>
            <a:ext cx="412292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8,5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015648" y="4181875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60614" y="4379099"/>
            <a:ext cx="412292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1,8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015648" y="3444040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069243" y="3641264"/>
            <a:ext cx="595035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197,2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8015648" y="2651952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69243" y="2849176"/>
            <a:ext cx="595035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265,9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6569968"/>
            <a:ext cx="53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* - пересчёт по новому критерию регистрации младенческой смертности</a:t>
            </a:r>
            <a:endParaRPr lang="ru-RU" sz="1200" b="1" i="1" dirty="0"/>
          </a:p>
        </p:txBody>
      </p:sp>
      <p:sp>
        <p:nvSpPr>
          <p:cNvPr id="45" name="Овал 44"/>
          <p:cNvSpPr/>
          <p:nvPr/>
        </p:nvSpPr>
        <p:spPr>
          <a:xfrm>
            <a:off x="3298030" y="1861926"/>
            <a:ext cx="702224" cy="702224"/>
          </a:xfrm>
          <a:prstGeom prst="ellipse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4139952" y="2075888"/>
            <a:ext cx="912992" cy="4213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5213794" y="1828020"/>
            <a:ext cx="702224" cy="702224"/>
          </a:xfrm>
          <a:prstGeom prst="ellipse">
            <a:avLst/>
          </a:prstGeom>
          <a:solidFill>
            <a:srgbClr val="0070C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79387" y="1968480"/>
            <a:ext cx="593432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1"/>
                </a:solidFill>
              </a:rPr>
              <a:t>74,1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52426" y="2013875"/>
            <a:ext cx="593432" cy="369332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 fontAlgn="b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68,8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015648" y="1822806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069243" y="2020030"/>
            <a:ext cx="595035" cy="30777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r" fontAlgn="b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79,3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300192" y="836712"/>
            <a:ext cx="1440016" cy="856838"/>
          </a:xfrm>
          <a:prstGeom prst="round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Россия 2018</a:t>
            </a:r>
            <a:endParaRPr lang="en-US" sz="2000" b="1" dirty="0" smtClean="0"/>
          </a:p>
          <a:p>
            <a:pPr algn="ctr"/>
            <a:r>
              <a:rPr lang="ru-RU" sz="1200" dirty="0" smtClean="0"/>
              <a:t>Указ  07.05.2012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6635284" y="2611788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87401" y="2752248"/>
            <a:ext cx="692911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649,4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646304" y="3403876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76382" y="3553314"/>
            <a:ext cx="69291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192,8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656686" y="4146924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32256" y="4339806"/>
            <a:ext cx="57878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11,8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6656686" y="4883458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32256" y="5060060"/>
            <a:ext cx="57878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10,6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656686" y="5619991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795345" y="5779966"/>
            <a:ext cx="464650" cy="36021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7,5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6656686" y="1787856"/>
            <a:ext cx="702224" cy="7022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22279" y="1928316"/>
            <a:ext cx="593432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Autofit/>
          </a:bodyPr>
          <a:lstStyle/>
          <a:p>
            <a:pPr algn="ctr" fontAlgn="b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74,0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160588" y="1427163"/>
            <a:ext cx="4749800" cy="3698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dirty="0" smtClean="0"/>
              <a:t>Всего в РФ умерло 15 528 детей до 1 года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1300" y="2330450"/>
            <a:ext cx="8785225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dirty="0" smtClean="0"/>
              <a:t>Число умерших в субъектах Российской Федерации колеблется </a:t>
            </a:r>
          </a:p>
          <a:p>
            <a:pPr algn="ctr" eaLnBrk="1" hangingPunct="1">
              <a:defRPr/>
            </a:pPr>
            <a:r>
              <a:rPr lang="ru-RU" altLang="ru-RU" dirty="0" smtClean="0"/>
              <a:t>от 5 (Ненецкий АО) до 996 (г. Москва)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82625" y="3500438"/>
            <a:ext cx="7920038" cy="3683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«Вклад» в число умерших детей , </a:t>
            </a:r>
            <a:r>
              <a:rPr lang="ru-RU" b="1" dirty="0" smtClean="0">
                <a:solidFill>
                  <a:srgbClr val="FFFF00"/>
                </a:solidFill>
              </a:rPr>
              <a:t>≥ </a:t>
            </a:r>
            <a:r>
              <a:rPr lang="ru-RU" altLang="ru-RU" b="1" dirty="0" smtClean="0">
                <a:solidFill>
                  <a:srgbClr val="FFFF00"/>
                </a:solidFill>
              </a:rPr>
              <a:t>2%</a:t>
            </a:r>
            <a:r>
              <a:rPr lang="en-US" altLang="ru-RU" b="1" dirty="0" smtClean="0">
                <a:solidFill>
                  <a:srgbClr val="FFFF00"/>
                </a:solidFill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</a:rPr>
              <a:t> «внесли» 24 субъекта РФ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42988" y="4581525"/>
            <a:ext cx="6985000" cy="3698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29% субъектов дают 64% от числа умерших  младенцев</a:t>
            </a:r>
          </a:p>
        </p:txBody>
      </p:sp>
      <p:sp>
        <p:nvSpPr>
          <p:cNvPr id="6" name="Скругленный прямоугольник 13"/>
          <p:cNvSpPr>
            <a:spLocks noChangeArrowheads="1"/>
          </p:cNvSpPr>
          <p:nvPr/>
        </p:nvSpPr>
        <p:spPr bwMode="auto">
          <a:xfrm>
            <a:off x="179388" y="144463"/>
            <a:ext cx="8712200" cy="763587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числа умерших детей в возрасте до 1 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12 месяцев 2013 года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000125" y="0"/>
            <a:ext cx="1428750" cy="144463"/>
          </a:xfrm>
          <a:prstGeom prst="rect">
            <a:avLst/>
          </a:prstGeom>
          <a:solidFill>
            <a:srgbClr val="F6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/>
        </p:nvSpPr>
        <p:spPr bwMode="auto">
          <a:xfrm>
            <a:off x="3132138" y="6286500"/>
            <a:ext cx="3516312" cy="5715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32138" y="6357938"/>
            <a:ext cx="32400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957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00">
              <a:solidFill>
                <a:schemeClr val="bg1"/>
              </a:solidFill>
              <a:latin typeface="Helios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6643688" y="6286500"/>
            <a:ext cx="71437" cy="571500"/>
          </a:xfrm>
          <a:prstGeom prst="rect">
            <a:avLst/>
          </a:prstGeom>
          <a:solidFill>
            <a:srgbClr val="F6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23050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12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5986529"/>
              </p:ext>
            </p:extLst>
          </p:nvPr>
        </p:nvGraphicFramePr>
        <p:xfrm>
          <a:off x="395288" y="260350"/>
          <a:ext cx="8353425" cy="644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534"/>
                <a:gridCol w="1972337"/>
                <a:gridCol w="3248554"/>
              </a:tblGrid>
              <a:tr h="7923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Название субъекта</a:t>
                      </a:r>
                      <a:endParaRPr lang="ru-RU" sz="1100" b="1" dirty="0"/>
                    </a:p>
                  </a:txBody>
                  <a:tcPr marL="91431" marR="9143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умерших детей за январь-декабрь 2013</a:t>
                      </a:r>
                      <a:r>
                        <a:rPr lang="ru-RU" sz="1400" baseline="0" dirty="0" smtClean="0"/>
                        <a:t> года</a:t>
                      </a:r>
                      <a:endParaRPr lang="ru-RU" sz="1400" dirty="0"/>
                    </a:p>
                  </a:txBody>
                  <a:tcPr marL="91431" marR="91431" marT="45725" marB="457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 младенческой смертности</a:t>
                      </a:r>
                      <a:endParaRPr lang="ru-RU" sz="1400" dirty="0"/>
                    </a:p>
                  </a:txBody>
                  <a:tcPr marL="91431" marR="91431" marT="45725" marB="45725"/>
                </a:tc>
              </a:tr>
              <a:tr h="304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solidFill>
                            <a:schemeClr val="tx2"/>
                          </a:solidFill>
                        </a:rPr>
                        <a:t>Абс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1" marR="91431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Москва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Дагестан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Чеченская Республика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Ростовская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Челябинская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Краснодарский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Татарстан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Ставропольский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ижегородская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Оренбургская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Волгоградская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Санкт-Петербург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881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26824"/>
            <a:ext cx="5941333" cy="48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18448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Россия с 2011 г.</a:t>
            </a:r>
            <a:endParaRPr lang="ru-RU" sz="1200" b="1" dirty="0"/>
          </a:p>
          <a:p>
            <a:r>
              <a:rPr lang="ru-RU" sz="1200" b="1" dirty="0" smtClean="0">
                <a:latin typeface="Calibri"/>
                <a:cs typeface="Calibri"/>
              </a:rPr>
              <a:t>     </a:t>
            </a:r>
            <a:endParaRPr lang="ru-RU" sz="1200" b="1" dirty="0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323528" y="404664"/>
            <a:ext cx="8534400" cy="758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mtClean="0">
                <a:solidFill>
                  <a:srgbClr val="0000FF"/>
                </a:solidFill>
              </a:rPr>
              <a:t>Критерии регистрации рождений: живорождений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746" y="-56568"/>
            <a:ext cx="184731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endParaRPr lang="ru-RU" sz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75634" y="4705685"/>
            <a:ext cx="1566667" cy="619787"/>
            <a:chOff x="6932772" y="5002139"/>
            <a:chExt cx="1566667" cy="929737"/>
          </a:xfrm>
        </p:grpSpPr>
        <p:sp>
          <p:nvSpPr>
            <p:cNvPr id="7" name="TextBox 6"/>
            <p:cNvSpPr txBox="1"/>
            <p:nvPr/>
          </p:nvSpPr>
          <p:spPr>
            <a:xfrm>
              <a:off x="6948264" y="5002139"/>
              <a:ext cx="1407758" cy="330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latin typeface="+mn-lt"/>
                </a:rPr>
                <a:t>нет ограничений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2772" y="5290174"/>
              <a:ext cx="1539204" cy="330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>
                  <a:latin typeface="+mn-lt"/>
                </a:rPr>
                <a:t>≥22 </a:t>
              </a:r>
              <a:r>
                <a:rPr lang="ru-RU" sz="1200" dirty="0" err="1" smtClean="0">
                  <a:latin typeface="+mn-lt"/>
                </a:rPr>
                <a:t>нед</a:t>
              </a:r>
              <a:r>
                <a:rPr lang="ru-RU" sz="1200" dirty="0" smtClean="0">
                  <a:latin typeface="+mn-lt"/>
                </a:rPr>
                <a:t>. / </a:t>
              </a:r>
              <a:r>
                <a:rPr lang="ru-RU" sz="1200" dirty="0">
                  <a:latin typeface="+mn-lt"/>
                </a:rPr>
                <a:t>≥500 </a:t>
              </a:r>
              <a:r>
                <a:rPr lang="ru-RU" sz="1200" dirty="0" smtClean="0">
                  <a:latin typeface="+mn-lt"/>
                </a:rPr>
                <a:t>гр.</a:t>
              </a:r>
              <a:endParaRPr lang="ru-RU" sz="12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3441" y="5600996"/>
              <a:ext cx="1535998" cy="330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latin typeface="+mn-lt"/>
                </a:rPr>
                <a:t>специфика страны</a:t>
              </a:r>
              <a:endParaRPr lang="ru-RU" sz="1200" dirty="0">
                <a:latin typeface="+mn-lt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9512" y="544522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FF"/>
                </a:solidFill>
              </a:rPr>
              <a:t>В соответствии с определением МКБ-10 осуществляется регистрация живорождений в Канаде, США и в большинстве стран Европы – без указаний на массу и срок беременности.</a:t>
            </a:r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301208"/>
            <a:ext cx="2016224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14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8437" y="476672"/>
            <a:ext cx="8852355" cy="7383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rgbClr val="0000FF"/>
                </a:solidFill>
              </a:rPr>
              <a:t>Перинатальные потери в акушерских стационарах, (масса при рождении 500 г и более), РФ, 2002-2012 </a:t>
            </a:r>
            <a:r>
              <a:rPr lang="ru-RU" sz="1600" i="1" smtClean="0">
                <a:solidFill>
                  <a:srgbClr val="0000FF"/>
                </a:solidFill>
              </a:rPr>
              <a:t>(на 1000 родившихся живыми и мертвыми)</a:t>
            </a:r>
            <a:endParaRPr lang="ru-RU" sz="2400" i="1" dirty="0">
              <a:solidFill>
                <a:srgbClr val="0000FF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340768"/>
            <a:ext cx="7582115" cy="4608512"/>
            <a:chOff x="950324" y="1340768"/>
            <a:chExt cx="7582115" cy="4608512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xmlns="" val="3886660659"/>
                </p:ext>
              </p:extLst>
            </p:nvPr>
          </p:nvGraphicFramePr>
          <p:xfrm>
            <a:off x="950324" y="1340768"/>
            <a:ext cx="7582115" cy="4608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388277" y="2538966"/>
              <a:ext cx="32362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8000"/>
                  </a:solidFill>
                  <a:latin typeface="+mn-lt"/>
                  <a:cs typeface="Arial" pitchFamily="34" charset="0"/>
                </a:rPr>
                <a:t>Мертворождаемость</a:t>
              </a:r>
              <a:endParaRPr lang="ru-RU" sz="1600" b="1" dirty="0">
                <a:solidFill>
                  <a:srgbClr val="008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8277" y="4118281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0066"/>
                  </a:solidFill>
                  <a:latin typeface="+mn-lt"/>
                  <a:cs typeface="Arial" pitchFamily="34" charset="0"/>
                </a:rPr>
                <a:t>Ранняя </a:t>
              </a:r>
              <a:r>
                <a:rPr lang="ru-RU" sz="1600" b="1" dirty="0" err="1" smtClean="0">
                  <a:solidFill>
                    <a:srgbClr val="000066"/>
                  </a:solidFill>
                  <a:latin typeface="+mn-lt"/>
                  <a:cs typeface="Arial" pitchFamily="34" charset="0"/>
                </a:rPr>
                <a:t>неонатальная</a:t>
              </a:r>
              <a:endParaRPr lang="ru-RU" sz="1600" b="1" dirty="0">
                <a:solidFill>
                  <a:srgbClr val="000066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3648" y="1531530"/>
              <a:ext cx="4642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+mn-lt"/>
                  <a:cs typeface="Arial" pitchFamily="34" charset="0"/>
                </a:rPr>
                <a:t>Перинатальная смертность</a:t>
              </a:r>
              <a:endParaRPr lang="ru-RU" sz="1600" b="1" dirty="0">
                <a:solidFill>
                  <a:srgbClr val="C00000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56376" y="3385874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-30%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03" y="3375305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9,7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9509" y="2780928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13,8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706" y="445597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+mn-lt"/>
              </a:rPr>
              <a:t>-36%</a:t>
            </a:r>
            <a:endParaRPr lang="ru-RU" sz="20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7437" y="4456835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+mn-lt"/>
              </a:rPr>
              <a:t>6,7</a:t>
            </a:r>
            <a:endParaRPr lang="ru-RU" sz="20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5837" y="3887448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  <a:latin typeface="+mn-lt"/>
              </a:rPr>
              <a:t>10,5</a:t>
            </a:r>
            <a:endParaRPr lang="ru-RU" sz="2000" b="1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9338" y="5121291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-12%</a:t>
            </a: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5903" y="4915928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3,4</a:t>
            </a: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2812" y="5101153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3,0</a:t>
            </a: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299" y="6386159"/>
            <a:ext cx="8820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форма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№32 «Сведения о медицинской помощи беременным, роженицам и родильницам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», 1992-2013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1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332656"/>
            <a:ext cx="8534400" cy="758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smtClean="0">
                <a:solidFill>
                  <a:srgbClr val="0000FF"/>
                </a:solidFill>
              </a:rPr>
              <a:t>Изменения показателей перинатальных потерь в различных весовых группах 2011-2012 (%)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308669294"/>
              </p:ext>
            </p:extLst>
          </p:nvPr>
        </p:nvGraphicFramePr>
        <p:xfrm>
          <a:off x="539552" y="1400174"/>
          <a:ext cx="7992888" cy="490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598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1368</Words>
  <Application>Microsoft Office PowerPoint</Application>
  <PresentationFormat>Экран (4:3)</PresentationFormat>
  <Paragraphs>403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Worksheet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Байбарина Елена Николаевна</dc:creator>
  <cp:lastModifiedBy>LynovaEU</cp:lastModifiedBy>
  <cp:revision>10</cp:revision>
  <dcterms:created xsi:type="dcterms:W3CDTF">2014-02-10T18:33:11Z</dcterms:created>
  <dcterms:modified xsi:type="dcterms:W3CDTF">2014-02-18T06:33:25Z</dcterms:modified>
</cp:coreProperties>
</file>