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312" r:id="rId3"/>
    <p:sldId id="314" r:id="rId4"/>
    <p:sldId id="273" r:id="rId5"/>
    <p:sldId id="272" r:id="rId6"/>
    <p:sldId id="279" r:id="rId7"/>
    <p:sldId id="316" r:id="rId8"/>
    <p:sldId id="332" r:id="rId9"/>
    <p:sldId id="334" r:id="rId10"/>
    <p:sldId id="335" r:id="rId11"/>
    <p:sldId id="336" r:id="rId12"/>
    <p:sldId id="338" r:id="rId13"/>
    <p:sldId id="340" r:id="rId14"/>
    <p:sldId id="306" r:id="rId15"/>
    <p:sldId id="341" r:id="rId16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5105" autoAdjust="0"/>
  </p:normalViewPr>
  <p:slideViewPr>
    <p:cSldViewPr>
      <p:cViewPr>
        <p:scale>
          <a:sx n="90" d="100"/>
          <a:sy n="90" d="100"/>
        </p:scale>
        <p:origin x="-225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7;&#1076;&#1088;&#1072;&#1074;&#1086;&#1086;&#1093;&#1088;&#1072;&#1085;&#1077;&#1085;&#1080;&#1077;%20&#1057;&#1086;&#1094;.-&#1079;&#1085;&#1072;&#1095;.&#1079;&#1072;&#1073;&#1086;&#1083;\&#1054;&#1085;&#1082;&#1086;&#1083;&#1086;&#1075;&#1080;&#1103;\&#1054;&#1085;&#1082;&#1086;&#1083;&#1086;&#1075;&#1080;&#1103;%20&#1056;&#1060;%20&#1076;&#1080;&#1072;&#1075;&#1088;&#1072;&#1084;&#1084;&#1099;\&#1056;&#1060;%20&#1054;&#1085;&#1082;&#1086;&#1083;&#1086;&#1075;&#1080;&#1103;%20&#1080;&#1085;&#1076;&#1080;&#1082;&#1072;&#1090;&#1086;&#1088;&#1099;%20&#1074;&#1099;&#1103;&#1074;&#1083;&#1077;&#1085;&#1080;&#1103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255326976247922"/>
          <c:y val="0.5176787405939367"/>
          <c:w val="0.71091506953455263"/>
          <c:h val="0.37498984288982073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 всех причин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circle"/>
            <c:size val="7"/>
            <c:spPr>
              <a:solidFill>
                <a:schemeClr val="tx2">
                  <a:lumMod val="75000"/>
                </a:schemeClr>
              </a:solidFill>
              <a:ln>
                <a:round/>
              </a:ln>
            </c:spPr>
          </c:marker>
          <c:dLbls>
            <c:dLbl>
              <c:idx val="0"/>
              <c:layout>
                <c:manualLayout>
                  <c:x val="-2.9762318075769439E-2"/>
                  <c:y val="-3.6386802092412275E-2"/>
                </c:manualLayout>
              </c:layout>
              <c:showVal val="1"/>
            </c:dLbl>
            <c:dLbl>
              <c:idx val="1"/>
              <c:layout>
                <c:manualLayout>
                  <c:x val="-2.7557701922008671E-2"/>
                  <c:y val="4.1740080523134361E-2"/>
                </c:manualLayout>
              </c:layout>
              <c:showVal val="1"/>
            </c:dLbl>
            <c:dLbl>
              <c:idx val="2"/>
              <c:layout>
                <c:manualLayout>
                  <c:x val="-2.7557701922008671E-2"/>
                  <c:y val="-3.6666700570046215E-2"/>
                </c:manualLayout>
              </c:layout>
              <c:showVal val="1"/>
            </c:dLbl>
            <c:dLbl>
              <c:idx val="3"/>
              <c:layout>
                <c:manualLayout>
                  <c:x val="-2.6455393845128395E-2"/>
                  <c:y val="3.3447965875466203E-2"/>
                </c:manualLayout>
              </c:layout>
              <c:showVal val="1"/>
            </c:dLbl>
            <c:dLbl>
              <c:idx val="4"/>
              <c:layout>
                <c:manualLayout>
                  <c:x val="-2.6455393845128395E-2"/>
                  <c:y val="-2.8933796088384603E-2"/>
                </c:manualLayout>
              </c:layout>
              <c:showVal val="1"/>
            </c:dLbl>
            <c:dLbl>
              <c:idx val="5"/>
              <c:layout>
                <c:manualLayout>
                  <c:x val="-2.535308576824798E-2"/>
                  <c:y val="3.2608270442564417E-2"/>
                </c:manualLayout>
              </c:layout>
              <c:showVal val="1"/>
            </c:dLbl>
            <c:dLbl>
              <c:idx val="6"/>
              <c:layout>
                <c:manualLayout>
                  <c:x val="-2.4250864487279273E-2"/>
                  <c:y val="-3.2537660134789405E-2"/>
                </c:manualLayout>
              </c:layout>
              <c:showVal val="1"/>
            </c:dLbl>
            <c:dLbl>
              <c:idx val="7"/>
              <c:layout>
                <c:manualLayout>
                  <c:x val="-2.4250777691367641E-2"/>
                  <c:y val="3.2608270442564417E-2"/>
                </c:manualLayout>
              </c:layout>
              <c:showVal val="1"/>
            </c:dLbl>
            <c:dLbl>
              <c:idx val="8"/>
              <c:layout>
                <c:manualLayout>
                  <c:x val="-2.4250777691367641E-2"/>
                  <c:y val="-3.6386019706730555E-2"/>
                </c:manualLayout>
              </c:layout>
              <c:showVal val="1"/>
            </c:dLbl>
            <c:dLbl>
              <c:idx val="9"/>
              <c:layout>
                <c:manualLayout>
                  <c:x val="-2.8660009998888958E-2"/>
                  <c:y val="4.0340392538544274E-2"/>
                </c:manualLayout>
              </c:layout>
              <c:showVal val="1"/>
            </c:dLbl>
            <c:dLbl>
              <c:idx val="10"/>
              <c:layout>
                <c:manualLayout>
                  <c:x val="-2.8660009998888958E-2"/>
                  <c:y val="-2.756951105589207E-2"/>
                </c:manualLayout>
              </c:layout>
              <c:showVal val="1"/>
            </c:dLbl>
            <c:dLbl>
              <c:idx val="11"/>
              <c:layout>
                <c:manualLayout>
                  <c:x val="-2.7557701922008671E-2"/>
                  <c:y val="3.2328176368509945E-2"/>
                </c:manualLayout>
              </c:layout>
              <c:showVal val="1"/>
            </c:dLbl>
            <c:dLbl>
              <c:idx val="12"/>
              <c:layout>
                <c:manualLayout>
                  <c:x val="-2.7557701922008671E-2"/>
                  <c:y val="-3.7505809213686792E-2"/>
                </c:manualLayout>
              </c:layout>
              <c:showVal val="1"/>
            </c:dLbl>
            <c:dLbl>
              <c:idx val="13"/>
              <c:layout>
                <c:manualLayout>
                  <c:x val="-2.6455393845128395E-2"/>
                  <c:y val="2.9844297425481756E-2"/>
                </c:manualLayout>
              </c:layout>
              <c:showVal val="1"/>
            </c:dLbl>
            <c:dLbl>
              <c:idx val="14"/>
              <c:layout>
                <c:manualLayout>
                  <c:x val="-2.6455393845128395E-2"/>
                  <c:y val="-2.2356670855037997E-2"/>
                </c:manualLayout>
              </c:layout>
              <c:showVal val="1"/>
            </c:dLbl>
            <c:dLbl>
              <c:idx val="15"/>
              <c:layout>
                <c:manualLayout>
                  <c:x val="-2.5353172564159556E-2"/>
                  <c:y val="2.9808894473384046E-2"/>
                </c:manualLayout>
              </c:layout>
              <c:showVal val="1"/>
            </c:dLbl>
            <c:dLbl>
              <c:idx val="16"/>
              <c:layout>
                <c:manualLayout>
                  <c:x val="-2.535308576824798E-2"/>
                  <c:y val="-3.4777239148701795E-2"/>
                </c:manualLayout>
              </c:layout>
              <c:showVal val="1"/>
            </c:dLbl>
            <c:dLbl>
              <c:idx val="17"/>
              <c:layout>
                <c:manualLayout>
                  <c:x val="-2.4250864487279273E-2"/>
                  <c:y val="2.4840745394486684E-2"/>
                </c:manualLayout>
              </c:layout>
              <c:showVal val="1"/>
            </c:dLbl>
            <c:dLbl>
              <c:idx val="18"/>
              <c:layout>
                <c:manualLayout>
                  <c:x val="-2.4250777691367641E-2"/>
                  <c:y val="-3.4777043552281402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1566.1</c:v>
                </c:pt>
                <c:pt idx="1">
                  <c:v>1496.4</c:v>
                </c:pt>
                <c:pt idx="2">
                  <c:v>1417.7</c:v>
                </c:pt>
                <c:pt idx="3" formatCode="0.0">
                  <c:v>1376</c:v>
                </c:pt>
                <c:pt idx="4">
                  <c:v>1361.1</c:v>
                </c:pt>
                <c:pt idx="5">
                  <c:v>1472.4</c:v>
                </c:pt>
                <c:pt idx="6">
                  <c:v>1535.1</c:v>
                </c:pt>
                <c:pt idx="7">
                  <c:v>1564.4</c:v>
                </c:pt>
                <c:pt idx="8">
                  <c:v>1617.2</c:v>
                </c:pt>
                <c:pt idx="9">
                  <c:v>1636.5</c:v>
                </c:pt>
                <c:pt idx="10" formatCode="0.0">
                  <c:v>1596</c:v>
                </c:pt>
                <c:pt idx="11">
                  <c:v>1609.9</c:v>
                </c:pt>
                <c:pt idx="12">
                  <c:v>1520.6</c:v>
                </c:pt>
                <c:pt idx="13">
                  <c:v>1463.9</c:v>
                </c:pt>
                <c:pt idx="14">
                  <c:v>1462.4</c:v>
                </c:pt>
                <c:pt idx="15">
                  <c:v>1416.8</c:v>
                </c:pt>
                <c:pt idx="16" formatCode="0.0">
                  <c:v>1420</c:v>
                </c:pt>
                <c:pt idx="17" formatCode="0.0">
                  <c:v>1347</c:v>
                </c:pt>
                <c:pt idx="18" formatCode="0.0">
                  <c:v>1330</c:v>
                </c:pt>
              </c:numCache>
            </c:numRef>
          </c:val>
        </c:ser>
        <c:marker val="1"/>
        <c:axId val="108363776"/>
        <c:axId val="108365312"/>
      </c:lineChart>
      <c:catAx>
        <c:axId val="108363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365312"/>
        <c:crosses val="autoZero"/>
        <c:auto val="1"/>
        <c:lblAlgn val="ctr"/>
        <c:lblOffset val="100"/>
      </c:catAx>
      <c:valAx>
        <c:axId val="108365312"/>
        <c:scaling>
          <c:orientation val="minMax"/>
        </c:scaling>
        <c:delete val="1"/>
        <c:axPos val="l"/>
        <c:numFmt formatCode="General" sourceLinked="1"/>
        <c:tickLblPos val="none"/>
        <c:crossAx val="10836377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2501735918231494E-2"/>
          <c:y val="0.18370287916727249"/>
          <c:w val="0.7009319277024777"/>
          <c:h val="0.53784645669291364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 новообразований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accent3">
                  <a:lumMod val="50000"/>
                </a:schemeClr>
              </a:solidFill>
              <a:ln>
                <a:round/>
              </a:ln>
            </c:spPr>
          </c:marker>
          <c:dLbls>
            <c:dLbl>
              <c:idx val="0"/>
              <c:layout>
                <c:manualLayout>
                  <c:x val="-2.535308576824798E-2"/>
                  <c:y val="0.10407618850430757"/>
                </c:manualLayout>
              </c:layout>
              <c:showVal val="1"/>
            </c:dLbl>
            <c:dLbl>
              <c:idx val="1"/>
              <c:layout>
                <c:manualLayout>
                  <c:x val="-1.9841545383846287E-2"/>
                  <c:y val="-0.13112873822100568"/>
                </c:manualLayout>
              </c:layout>
              <c:showVal val="1"/>
            </c:dLbl>
            <c:dLbl>
              <c:idx val="2"/>
              <c:layout>
                <c:manualLayout>
                  <c:x val="-2.4250777691367641E-2"/>
                  <c:y val="0.11678121622850009"/>
                </c:manualLayout>
              </c:layout>
              <c:showVal val="1"/>
            </c:dLbl>
            <c:dLbl>
              <c:idx val="3"/>
              <c:layout>
                <c:manualLayout>
                  <c:x val="-2.3148469614487212E-2"/>
                  <c:y val="-0.10904722707577964"/>
                </c:manualLayout>
              </c:layout>
              <c:showVal val="1"/>
            </c:dLbl>
            <c:dLbl>
              <c:idx val="4"/>
              <c:layout>
                <c:manualLayout>
                  <c:x val="-2.3148469614487212E-2"/>
                  <c:y val="8.0027092949268533E-2"/>
                </c:manualLayout>
              </c:layout>
              <c:showVal val="1"/>
            </c:dLbl>
            <c:dLbl>
              <c:idx val="5"/>
              <c:layout>
                <c:manualLayout>
                  <c:x val="-2.3148469614487212E-2"/>
                  <c:y val="-7.093277514619592E-2"/>
                </c:manualLayout>
              </c:layout>
              <c:showVal val="1"/>
            </c:dLbl>
            <c:dLbl>
              <c:idx val="6"/>
              <c:layout>
                <c:manualLayout>
                  <c:x val="-2.0943940256638156E-2"/>
                  <c:y val="0.11481300057569362"/>
                </c:manualLayout>
              </c:layout>
              <c:showVal val="1"/>
            </c:dLbl>
            <c:dLbl>
              <c:idx val="7"/>
              <c:layout>
                <c:manualLayout>
                  <c:x val="-2.2046161537606985E-2"/>
                  <c:y val="-9.4983133187221624E-2"/>
                </c:manualLayout>
              </c:layout>
              <c:showVal val="1"/>
            </c:dLbl>
            <c:dLbl>
              <c:idx val="8"/>
              <c:layout>
                <c:manualLayout>
                  <c:x val="-2.0943853460726646E-2"/>
                  <c:y val="9.6060664976618762E-2"/>
                </c:manualLayout>
              </c:layout>
              <c:showVal val="1"/>
            </c:dLbl>
            <c:dLbl>
              <c:idx val="9"/>
              <c:layout>
                <c:manualLayout>
                  <c:x val="-2.0943853460726646E-2"/>
                  <c:y val="-9.1654588884063762E-2"/>
                </c:manualLayout>
              </c:layout>
              <c:showVal val="1"/>
            </c:dLbl>
            <c:dLbl>
              <c:idx val="10"/>
              <c:layout>
                <c:manualLayout>
                  <c:x val="-1.9841545383846287E-2"/>
                  <c:y val="0.10679621456201868"/>
                </c:manualLayout>
              </c:layout>
              <c:showVal val="1"/>
            </c:dLbl>
            <c:dLbl>
              <c:idx val="11"/>
              <c:layout>
                <c:manualLayout>
                  <c:x val="-1.9841545383846287E-2"/>
                  <c:y val="-0.12236203553140562"/>
                </c:manualLayout>
              </c:layout>
              <c:showVal val="1"/>
            </c:dLbl>
            <c:dLbl>
              <c:idx val="12"/>
              <c:layout>
                <c:manualLayout>
                  <c:x val="-2.4250777691367641E-2"/>
                  <c:y val="8.2745225277999546E-2"/>
                </c:manualLayout>
              </c:layout>
              <c:showVal val="1"/>
            </c:dLbl>
            <c:dLbl>
              <c:idx val="13"/>
              <c:layout>
                <c:manualLayout>
                  <c:x val="-2.9762318075769439E-2"/>
                  <c:y val="-7.4261319449354116E-2"/>
                </c:manualLayout>
              </c:layout>
              <c:showVal val="1"/>
            </c:dLbl>
            <c:dLbl>
              <c:idx val="14"/>
              <c:layout>
                <c:manualLayout>
                  <c:x val="-2.4250777691367641E-2"/>
                  <c:y val="0.12025179020512872"/>
                </c:manualLayout>
              </c:layout>
              <c:showVal val="1"/>
            </c:dLbl>
            <c:dLbl>
              <c:idx val="15"/>
              <c:layout>
                <c:manualLayout>
                  <c:x val="-2.2046161537607016E-2"/>
                  <c:y val="-0.11223500419145349"/>
                </c:manualLayout>
              </c:layout>
              <c:showVal val="1"/>
            </c:dLbl>
            <c:dLbl>
              <c:idx val="16"/>
              <c:layout>
                <c:manualLayout>
                  <c:x val="-2.2046161537606985E-2"/>
                  <c:y val="0.11223500419145349"/>
                </c:manualLayout>
              </c:layout>
              <c:showVal val="1"/>
            </c:dLbl>
            <c:dLbl>
              <c:idx val="17"/>
              <c:layout>
                <c:manualLayout>
                  <c:x val="-2.0943853460726733E-2"/>
                  <c:y val="-0.12826857621880361"/>
                </c:manualLayout>
              </c:layout>
              <c:showVal val="1"/>
            </c:dLbl>
            <c:dLbl>
              <c:idx val="18"/>
              <c:layout>
                <c:manualLayout>
                  <c:x val="-2.5318874162360151E-2"/>
                  <c:y val="9.6201432164103026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Лист1!$A$2:$A$20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206.6</c:v>
                </c:pt>
                <c:pt idx="1">
                  <c:v>202.8</c:v>
                </c:pt>
                <c:pt idx="2">
                  <c:v>200.3</c:v>
                </c:pt>
                <c:pt idx="3">
                  <c:v>201.8</c:v>
                </c:pt>
                <c:pt idx="4">
                  <c:v>202.5</c:v>
                </c:pt>
                <c:pt idx="5" formatCode="0.0">
                  <c:v>205</c:v>
                </c:pt>
                <c:pt idx="6">
                  <c:v>205.5</c:v>
                </c:pt>
                <c:pt idx="7" formatCode="0.0">
                  <c:v>204</c:v>
                </c:pt>
                <c:pt idx="8">
                  <c:v>203.1</c:v>
                </c:pt>
                <c:pt idx="9">
                  <c:v>202.5</c:v>
                </c:pt>
                <c:pt idx="10">
                  <c:v>201.7</c:v>
                </c:pt>
                <c:pt idx="11">
                  <c:v>201.2</c:v>
                </c:pt>
                <c:pt idx="12">
                  <c:v>200.9</c:v>
                </c:pt>
                <c:pt idx="13" formatCode="0.0">
                  <c:v>203</c:v>
                </c:pt>
                <c:pt idx="14">
                  <c:v>203.8</c:v>
                </c:pt>
                <c:pt idx="15">
                  <c:v>206.9</c:v>
                </c:pt>
                <c:pt idx="16" formatCode="0.0">
                  <c:v>205.22499999999999</c:v>
                </c:pt>
                <c:pt idx="17" formatCode="0.0">
                  <c:v>204.559</c:v>
                </c:pt>
                <c:pt idx="18">
                  <c:v>203.1</c:v>
                </c:pt>
              </c:numCache>
            </c:numRef>
          </c:val>
        </c:ser>
        <c:marker val="1"/>
        <c:axId val="114189440"/>
        <c:axId val="114190976"/>
      </c:lineChart>
      <c:catAx>
        <c:axId val="114189440"/>
        <c:scaling>
          <c:orientation val="minMax"/>
        </c:scaling>
        <c:delete val="1"/>
        <c:axPos val="b"/>
        <c:numFmt formatCode="General" sourceLinked="1"/>
        <c:tickLblPos val="none"/>
        <c:crossAx val="114190976"/>
        <c:crosses val="autoZero"/>
        <c:auto val="1"/>
        <c:lblAlgn val="ctr"/>
        <c:lblOffset val="100"/>
      </c:catAx>
      <c:valAx>
        <c:axId val="114190976"/>
        <c:scaling>
          <c:orientation val="minMax"/>
        </c:scaling>
        <c:delete val="1"/>
        <c:axPos val="l"/>
        <c:numFmt formatCode="General" sourceLinked="1"/>
        <c:tickLblPos val="none"/>
        <c:crossAx val="11418944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b="1"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новообразований в общей структуре смертности </c:v>
                </c:pt>
              </c:strCache>
            </c:strRef>
          </c:tx>
          <c:dLbls>
            <c:dLbl>
              <c:idx val="0"/>
              <c:layout>
                <c:manualLayout>
                  <c:x val="-0.186248173683008"/>
                  <c:y val="2.1895715290894207E-3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dLbl>
              <c:idx val="1"/>
              <c:spPr/>
              <c:txPr>
                <a:bodyPr/>
                <a:lstStyle/>
                <a:p>
                  <a:pPr algn="ctr" rtl="0">
                    <a:defRPr lang="ru-RU" sz="14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1994 год</c:v>
                </c:pt>
                <c:pt idx="1">
                  <c:v>2012 год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0.13200000000000001</c:v>
                </c:pt>
                <c:pt idx="1">
                  <c:v>0.15300000000000016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ln>
      <a:solidFill>
        <a:schemeClr val="tx2">
          <a:lumMod val="75000"/>
        </a:schemeClr>
      </a:solidFill>
    </a:ln>
  </c:spPr>
  <c:txPr>
    <a:bodyPr/>
    <a:lstStyle/>
    <a:p>
      <a:pPr algn="ctr">
        <a:defRPr lang="ru-RU" sz="1200" b="0" i="0" u="none" strike="noStrike" kern="1200" baseline="0">
          <a:solidFill>
            <a:prstClr val="black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3.3692522324477607E-2"/>
          <c:y val="3.9593106434885922E-2"/>
          <c:w val="0.94857379234729844"/>
          <c:h val="0.8013182775609966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11 мес 2012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2"/>
              <c:layout>
                <c:manualLayout>
                  <c:x val="1.4801680787185316E-2"/>
                  <c:y val="-1.2597806592918247E-2"/>
                </c:manualLayout>
              </c:layout>
              <c:showVal val="1"/>
            </c:dLbl>
            <c:dLbl>
              <c:idx val="3"/>
              <c:layout>
                <c:manualLayout>
                  <c:x val="9.8677871914568567E-3"/>
                  <c:y val="4.1992688643060824E-3"/>
                </c:manualLayout>
              </c:layout>
              <c:showVal val="1"/>
            </c:dLbl>
            <c:dLbl>
              <c:idx val="5"/>
              <c:layout>
                <c:manualLayout>
                  <c:x val="-9.8677871914568567E-3"/>
                  <c:y val="-8.3985377286121543E-3"/>
                </c:manualLayout>
              </c:layout>
              <c:showVal val="1"/>
            </c:dLbl>
            <c:dLbl>
              <c:idx val="6"/>
              <c:layout>
                <c:manualLayout>
                  <c:x val="4.933893595728411E-3"/>
                  <c:y val="8.3985377286121647E-3"/>
                </c:manualLayout>
              </c:layout>
              <c:showVal val="1"/>
            </c:dLbl>
            <c:dLbl>
              <c:idx val="7"/>
              <c:layout>
                <c:manualLayout>
                  <c:x val="1.4801680787185316E-2"/>
                  <c:y val="1.2597806592918247E-2"/>
                </c:manualLayout>
              </c:layout>
              <c:showVal val="1"/>
            </c:dLbl>
            <c:dLbl>
              <c:idx val="8"/>
              <c:layout>
                <c:manualLayout>
                  <c:x val="1.9735574382913866E-2"/>
                  <c:y val="1.679707545722434E-2"/>
                </c:manualLayout>
              </c:layout>
              <c:showVal val="1"/>
            </c:dLbl>
            <c:txPr>
              <a:bodyPr rot="-1260000"/>
              <a:lstStyle/>
              <a:p>
                <a:pPr>
                  <a:defRPr sz="800" b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201.7</c:v>
                </c:pt>
                <c:pt idx="1">
                  <c:v>223.4</c:v>
                </c:pt>
                <c:pt idx="2">
                  <c:v>229.7</c:v>
                </c:pt>
                <c:pt idx="3">
                  <c:v>204.9</c:v>
                </c:pt>
                <c:pt idx="4">
                  <c:v>119.3</c:v>
                </c:pt>
                <c:pt idx="5">
                  <c:v>190.1</c:v>
                </c:pt>
                <c:pt idx="6">
                  <c:v>200.6</c:v>
                </c:pt>
                <c:pt idx="7">
                  <c:v>197.3</c:v>
                </c:pt>
                <c:pt idx="8">
                  <c:v>195.4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 мес 2013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1175613255777652E-2"/>
                  <c:y val="9.1582794655469292E-3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01,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3897138807909252E-2"/>
                  <c:y val="8.3985377286121647E-3"/>
                </c:manualLayout>
              </c:layout>
              <c:showVal val="1"/>
            </c:dLbl>
            <c:dLbl>
              <c:idx val="2"/>
              <c:layout>
                <c:manualLayout>
                  <c:x val="2.0967493799610878E-2"/>
                  <c:y val="2.0996344321530407E-2"/>
                </c:manualLayout>
              </c:layout>
              <c:showVal val="1"/>
            </c:dLbl>
            <c:dLbl>
              <c:idx val="3"/>
              <c:layout>
                <c:manualLayout>
                  <c:x val="4.9636904750696736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3897062284981542E-2"/>
                  <c:y val="1.5597189881396399E-2"/>
                </c:manualLayout>
              </c:layout>
              <c:showVal val="1"/>
            </c:dLbl>
            <c:dLbl>
              <c:idx val="5"/>
              <c:layout>
                <c:manualLayout>
                  <c:x val="1.5048469190805543E-2"/>
                  <c:y val="1.3797503225265314E-2"/>
                </c:manualLayout>
              </c:layout>
              <c:showVal val="1"/>
            </c:dLbl>
            <c:dLbl>
              <c:idx val="6"/>
              <c:layout>
                <c:manualLayout>
                  <c:x val="3.5914088641751669E-2"/>
                  <c:y val="1.1994132171255349E-3"/>
                </c:manualLayout>
              </c:layout>
              <c:showVal val="1"/>
            </c:dLbl>
            <c:dLbl>
              <c:idx val="7"/>
              <c:layout>
                <c:manualLayout>
                  <c:x val="4.5688190954300822E-2"/>
                  <c:y val="1.3197796616702461E-2"/>
                </c:manualLayout>
              </c:layout>
              <c:showVal val="1"/>
            </c:dLbl>
            <c:dLbl>
              <c:idx val="8"/>
              <c:layout>
                <c:manualLayout>
                  <c:x val="4.1721823752163115E-2"/>
                  <c:y val="2.9394976521883092E-2"/>
                </c:manualLayout>
              </c:layout>
              <c:showVal val="1"/>
            </c:dLbl>
            <c:txPr>
              <a:bodyPr rot="-1260000"/>
              <a:lstStyle/>
              <a:p>
                <a:pPr>
                  <a:defRPr sz="9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201.7</c:v>
                </c:pt>
                <c:pt idx="1">
                  <c:v>223</c:v>
                </c:pt>
                <c:pt idx="2">
                  <c:v>231.9</c:v>
                </c:pt>
                <c:pt idx="3">
                  <c:v>203.4</c:v>
                </c:pt>
                <c:pt idx="4">
                  <c:v>120.3</c:v>
                </c:pt>
                <c:pt idx="5">
                  <c:v>191.5</c:v>
                </c:pt>
                <c:pt idx="6">
                  <c:v>199.6</c:v>
                </c:pt>
                <c:pt idx="7">
                  <c:v>196.3</c:v>
                </c:pt>
                <c:pt idx="8">
                  <c:v>195.4</c:v>
                </c:pt>
              </c:numCache>
            </c:numRef>
          </c:val>
        </c:ser>
        <c:shape val="cylinder"/>
        <c:axId val="114367872"/>
        <c:axId val="114670208"/>
        <c:axId val="0"/>
      </c:bar3DChart>
      <c:catAx>
        <c:axId val="114367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670208"/>
        <c:crosses val="autoZero"/>
        <c:auto val="1"/>
        <c:lblAlgn val="ctr"/>
        <c:lblOffset val="100"/>
      </c:catAx>
      <c:valAx>
        <c:axId val="11467020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4367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6341463414634125E-2"/>
          <c:y val="0.14357262103505794"/>
          <c:w val="0.95365853658536814"/>
          <c:h val="0.64894827028294544"/>
        </c:manualLayout>
      </c:layout>
      <c:lineChart>
        <c:grouping val="standard"/>
        <c:ser>
          <c:idx val="0"/>
          <c:order val="0"/>
          <c:tx>
            <c:strRef>
              <c:f>'Заболеваемость т'!$B$1</c:f>
              <c:strCache>
                <c:ptCount val="1"/>
                <c:pt idx="0">
                  <c:v>Диагноз подтвержден морфологически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557422700211249E-2"/>
                  <c:y val="3.287587799438269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98950131233609E-2"/>
                  <c:y val="3.625355469965255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421579924460747E-2"/>
                  <c:y val="2.794530692010758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731707317073349E-2"/>
                  <c:y val="2.856313453305818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505249343832073E-2"/>
                  <c:y val="2.845731512275508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693425516932341E-2"/>
                  <c:y val="3.288683238468331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090599193393506E-2"/>
                  <c:y val="3.335984295786068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861873303228289E-2"/>
                  <c:y val="2.659849975263059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0487804878049001"/>
                  <c:y val="9.01502504173623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Mode val="edge"/>
                  <c:yMode val="edge"/>
                  <c:x val="0.75975609756097828"/>
                  <c:y val="0.12186978297162006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Mode val="edge"/>
                  <c:yMode val="edge"/>
                  <c:x val="0.90487804878048794"/>
                  <c:y val="4.841402337228716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'Заболеваемость т'!$A$2:$A$9</c:f>
              <c:strCache>
                <c:ptCount val="8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</c:strCache>
            </c:strRef>
          </c:cat>
          <c:val>
            <c:numRef>
              <c:f>'Заболеваемость т'!$B$2:$B$9</c:f>
              <c:numCache>
                <c:formatCode>0.0</c:formatCode>
                <c:ptCount val="8"/>
                <c:pt idx="0">
                  <c:v>80.7</c:v>
                </c:pt>
                <c:pt idx="1">
                  <c:v>81.8</c:v>
                </c:pt>
                <c:pt idx="2">
                  <c:v>82.9</c:v>
                </c:pt>
                <c:pt idx="3">
                  <c:v>83.2</c:v>
                </c:pt>
                <c:pt idx="4">
                  <c:v>84.5</c:v>
                </c:pt>
                <c:pt idx="5">
                  <c:v>85.3</c:v>
                </c:pt>
                <c:pt idx="6">
                  <c:v>85.8</c:v>
                </c:pt>
                <c:pt idx="7">
                  <c:v>86.7</c:v>
                </c:pt>
              </c:numCache>
            </c:numRef>
          </c:val>
        </c:ser>
        <c:ser>
          <c:idx val="1"/>
          <c:order val="1"/>
          <c:tx>
            <c:strRef>
              <c:f>'Заболеваемость т'!$C$1</c:f>
              <c:strCache>
                <c:ptCount val="1"/>
                <c:pt idx="0">
                  <c:v>Выявлены в I-II стадиях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874495870943056E-2"/>
                  <c:y val="-5.068574483281409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087062287945855E-2"/>
                  <c:y val="-4.458655940127689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958165290314354E-2"/>
                  <c:y val="-4.091946770426651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609756097561002E-2"/>
                  <c:y val="-4.302292972977700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261346904807649E-2"/>
                  <c:y val="-3.844859542807570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1498303565712924E-2"/>
                  <c:y val="-4.265573856690276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345016324178989E-2"/>
                  <c:y val="-4.319535183310766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0431052366937814E-2"/>
                  <c:y val="-4.347808947214078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0243902439024388"/>
                  <c:y val="0.41235392320534364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Mode val="edge"/>
                  <c:yMode val="edge"/>
                  <c:x val="0.7487804878048806"/>
                  <c:y val="0.39232053422370794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Mode val="edge"/>
                  <c:yMode val="edge"/>
                  <c:x val="0.89268292682926631"/>
                  <c:y val="0.4357262103505854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'Заболеваемость т'!$A$2:$A$9</c:f>
              <c:strCache>
                <c:ptCount val="8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</c:strCache>
            </c:strRef>
          </c:cat>
          <c:val>
            <c:numRef>
              <c:f>'Заболеваемость т'!$C$2:$C$9</c:f>
              <c:numCache>
                <c:formatCode>0.0</c:formatCode>
                <c:ptCount val="8"/>
                <c:pt idx="0">
                  <c:v>43.9</c:v>
                </c:pt>
                <c:pt idx="1">
                  <c:v>44.7</c:v>
                </c:pt>
                <c:pt idx="2">
                  <c:v>45.4</c:v>
                </c:pt>
                <c:pt idx="3">
                  <c:v>46</c:v>
                </c:pt>
                <c:pt idx="4">
                  <c:v>46.6</c:v>
                </c:pt>
                <c:pt idx="5">
                  <c:v>47.8</c:v>
                </c:pt>
                <c:pt idx="6">
                  <c:v>49.7</c:v>
                </c:pt>
                <c:pt idx="7">
                  <c:v>50.5</c:v>
                </c:pt>
              </c:numCache>
            </c:numRef>
          </c:val>
        </c:ser>
        <c:ser>
          <c:idx val="2"/>
          <c:order val="2"/>
          <c:tx>
            <c:strRef>
              <c:f>'Заболеваемость т'!$D$1</c:f>
              <c:strCache>
                <c:ptCount val="1"/>
                <c:pt idx="0">
                  <c:v>Выявлены при проф. осмотрах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654983675821101E-2"/>
                  <c:y val="-3.831517095421502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965111068433609E-2"/>
                  <c:y val="-4.165406911782110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397189680558297E-2"/>
                  <c:y val="-3.936679242306741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268292682926942E-2"/>
                  <c:y val="-3.693491777634665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00371295051568E-2"/>
                  <c:y val="-3.994562240654803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6132449907176239E-2"/>
                  <c:y val="-4.266669295720371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003552909545019E-2"/>
                  <c:y val="-3.972302919564098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861873303228289E-2"/>
                  <c:y val="-3.406272427769578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1097560975609932"/>
                  <c:y val="0.74791318864774636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Mode val="edge"/>
                  <c:yMode val="edge"/>
                  <c:x val="0.75853658536585356"/>
                  <c:y val="0.76293823038397757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Mode val="edge"/>
                  <c:yMode val="edge"/>
                  <c:x val="0.90365853658536766"/>
                  <c:y val="0.80467445742905175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'Заболеваемость т'!$A$2:$A$9</c:f>
              <c:strCache>
                <c:ptCount val="8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</c:strCache>
            </c:strRef>
          </c:cat>
          <c:val>
            <c:numRef>
              <c:f>'Заболеваемость т'!$D$2:$D$9</c:f>
              <c:numCache>
                <c:formatCode>0.0</c:formatCode>
                <c:ptCount val="8"/>
                <c:pt idx="0">
                  <c:v>11.8</c:v>
                </c:pt>
                <c:pt idx="1">
                  <c:v>11.8</c:v>
                </c:pt>
                <c:pt idx="2">
                  <c:v>12.1</c:v>
                </c:pt>
                <c:pt idx="3">
                  <c:v>12.2</c:v>
                </c:pt>
                <c:pt idx="4">
                  <c:v>12.9</c:v>
                </c:pt>
                <c:pt idx="5">
                  <c:v>13.2</c:v>
                </c:pt>
                <c:pt idx="6">
                  <c:v>14.9</c:v>
                </c:pt>
                <c:pt idx="7">
                  <c:v>15.6</c:v>
                </c:pt>
              </c:numCache>
            </c:numRef>
          </c:val>
        </c:ser>
        <c:ser>
          <c:idx val="4"/>
          <c:order val="3"/>
          <c:tx>
            <c:strRef>
              <c:f>'Заболеваемость т'!$E$1</c:f>
              <c:strCache>
                <c:ptCount val="1"/>
                <c:pt idx="0">
                  <c:v>Одногодичная летальность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134658472568969E-2"/>
                  <c:y val="-3.213251306858760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883810255425538E-2"/>
                  <c:y val="-4.062457551737575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42718135842794E-3"/>
                  <c:y val="-3.165950249541029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967479674796752E-2"/>
                  <c:y val="-3.848211586239531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619070482043719E-2"/>
                  <c:y val="-3.771969029747736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709685679533969E-2"/>
                  <c:y val="-3.619483916764151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580788681902642E-2"/>
                  <c:y val="-4.120318641305034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980101119849432E-2"/>
                  <c:y val="-3.635354607606985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2195121951219934"/>
                  <c:y val="0.9265442404006675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Mode val="edge"/>
                  <c:yMode val="edge"/>
                  <c:x val="0.76219512195121952"/>
                  <c:y val="0.9215358931552585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Mode val="edge"/>
                  <c:yMode val="edge"/>
                  <c:x val="0.90243902439024359"/>
                  <c:y val="0.90484140233722965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'Заболеваемость т'!$A$2:$A$9</c:f>
              <c:strCache>
                <c:ptCount val="8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</c:strCache>
            </c:strRef>
          </c:cat>
          <c:val>
            <c:numRef>
              <c:f>'Заболеваемость т'!$E$2:$E$9</c:f>
              <c:numCache>
                <c:formatCode>0.0</c:formatCode>
                <c:ptCount val="8"/>
                <c:pt idx="0">
                  <c:v>31.7</c:v>
                </c:pt>
                <c:pt idx="1">
                  <c:v>31</c:v>
                </c:pt>
                <c:pt idx="2">
                  <c:v>30.2</c:v>
                </c:pt>
                <c:pt idx="3">
                  <c:v>29.9</c:v>
                </c:pt>
                <c:pt idx="4">
                  <c:v>29.2</c:v>
                </c:pt>
                <c:pt idx="5">
                  <c:v>28.6</c:v>
                </c:pt>
                <c:pt idx="6">
                  <c:v>27.4</c:v>
                </c:pt>
                <c:pt idx="7">
                  <c:v>26.2</c:v>
                </c:pt>
              </c:numCache>
            </c:numRef>
          </c:val>
        </c:ser>
        <c:marker val="1"/>
        <c:axId val="69826048"/>
        <c:axId val="69827584"/>
      </c:lineChart>
      <c:catAx>
        <c:axId val="6982604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9827584"/>
        <c:crossesAt val="0"/>
        <c:auto val="1"/>
        <c:lblAlgn val="ctr"/>
        <c:lblOffset val="100"/>
        <c:tickLblSkip val="1"/>
        <c:tickMarkSkip val="1"/>
      </c:catAx>
      <c:valAx>
        <c:axId val="69827584"/>
        <c:scaling>
          <c:orientation val="minMax"/>
          <c:max val="90"/>
          <c:min val="0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9826048"/>
        <c:crosses val="autoZero"/>
        <c:crossBetween val="between"/>
        <c:majorUnit val="10"/>
        <c:minorUnit val="2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95198522622362"/>
          <c:y val="0.8710019217722853"/>
          <c:w val="0.71353647276084953"/>
          <c:h val="0.12810544691251796"/>
        </c:manualLayout>
      </c:layout>
      <c:spPr>
        <a:noFill/>
        <a:ln>
          <a:noFill/>
        </a:ln>
        <a:effectLst/>
      </c:spPr>
      <c:txPr>
        <a:bodyPr rot="0" vert="horz"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 algn="ctr">
        <a:defRPr lang="ru-RU" sz="1050" b="0" i="0" u="none" strike="noStrike" kern="1200" cap="none" spc="0" normalizeH="0" baseline="0">
          <a:solidFill>
            <a:prstClr val="black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 sz="1400" b="1" dirty="0"/>
              <a:t>Пятилетняя выживаемость при злокачественных </a:t>
            </a:r>
            <a:r>
              <a:rPr lang="ru-RU" sz="1400" b="1" dirty="0" smtClean="0"/>
              <a:t>новообразованиях</a:t>
            </a:r>
            <a:endParaRPr lang="ru-RU" sz="1400" b="1" dirty="0"/>
          </a:p>
        </c:rich>
      </c:tx>
      <c:layout>
        <c:manualLayout>
          <c:xMode val="edge"/>
          <c:yMode val="edge"/>
          <c:x val="0.18781519721852405"/>
          <c:y val="8.8184646150427759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2682926829268567E-2"/>
          <c:y val="0.20200333889816438"/>
          <c:w val="0.94634146341463465"/>
          <c:h val="0.58210209991801121"/>
        </c:manualLayout>
      </c:layout>
      <c:lineChart>
        <c:grouping val="standard"/>
        <c:ser>
          <c:idx val="0"/>
          <c:order val="0"/>
          <c:tx>
            <c:strRef>
              <c:f>Т_онко!$A$2</c:f>
              <c:strCache>
                <c:ptCount val="1"/>
                <c:pt idx="0">
                  <c:v>Всего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655460820293811E-2"/>
                  <c:y val="-4.415701371448871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069285668848972E-2"/>
                  <c:y val="-4.369994439391447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177148972611112E-2"/>
                  <c:y val="-3.90444951617887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850908157514764E-2"/>
                  <c:y val="-4.481119007316396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010086412495731E-2"/>
                  <c:y val="-4.491149565477542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524305172634746E-2"/>
                  <c:y val="-4.475884720415710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2138598188767487E-2"/>
                  <c:y val="-3.777862996154003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048275026555511E-2"/>
                  <c:y val="-4.102651593380446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6097560975610004"/>
                  <c:y val="0.26210350584307185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Mode val="edge"/>
                  <c:yMode val="edge"/>
                  <c:x val="0.79634146341463463"/>
                  <c:y val="0.53589315525876469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Т_онко!$B$1:$I$1</c:f>
              <c:strCache>
                <c:ptCount val="8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</c:strCache>
            </c:strRef>
          </c:cat>
          <c:val>
            <c:numRef>
              <c:f>Т_онко!$B$2:$I$2</c:f>
              <c:numCache>
                <c:formatCode>0.0</c:formatCode>
                <c:ptCount val="8"/>
                <c:pt idx="0">
                  <c:v>50.4</c:v>
                </c:pt>
                <c:pt idx="1">
                  <c:v>50.4</c:v>
                </c:pt>
                <c:pt idx="2">
                  <c:v>50.7</c:v>
                </c:pt>
                <c:pt idx="3">
                  <c:v>50.4</c:v>
                </c:pt>
                <c:pt idx="4">
                  <c:v>50.7</c:v>
                </c:pt>
                <c:pt idx="5">
                  <c:v>51</c:v>
                </c:pt>
                <c:pt idx="6">
                  <c:v>51.3</c:v>
                </c:pt>
                <c:pt idx="7">
                  <c:v>51.1</c:v>
                </c:pt>
              </c:numCache>
            </c:numRef>
          </c:val>
        </c:ser>
        <c:ser>
          <c:idx val="1"/>
          <c:order val="1"/>
          <c:tx>
            <c:strRef>
              <c:f>Т_онко!$A$3</c:f>
              <c:strCache>
                <c:ptCount val="1"/>
                <c:pt idx="0">
                  <c:v>дети 0-17 лет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685273818577106E-2"/>
                  <c:y val="3.984781584596057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421622527024648E-2"/>
                  <c:y val="4.485302056680542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973717278055927E-2"/>
                  <c:y val="3.837936841210801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281888921600322E-2"/>
                  <c:y val="4.040212463866447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777089772395631E-2"/>
                  <c:y val="6.675073646854708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8654352254706689E-2"/>
                  <c:y val="4.358868842129746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669813036641811E-2"/>
                  <c:y val="4.212286908128628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473736617219336E-2"/>
                  <c:y val="4.471482663231473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317073170731754"/>
                  <c:y val="0.41235392320534364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Mode val="edge"/>
                  <c:yMode val="edge"/>
                  <c:x val="0.8024390243902435"/>
                  <c:y val="0.44240400667779634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Т_онко!$B$1:$I$1</c:f>
              <c:strCache>
                <c:ptCount val="8"/>
                <c:pt idx="0">
                  <c:v>2005 год</c:v>
                </c:pt>
                <c:pt idx="1">
                  <c:v>2006 год</c:v>
                </c:pt>
                <c:pt idx="2">
                  <c:v>2007 год</c:v>
                </c:pt>
                <c:pt idx="3">
                  <c:v>2008 год</c:v>
                </c:pt>
                <c:pt idx="4">
                  <c:v>2009 год</c:v>
                </c:pt>
                <c:pt idx="5">
                  <c:v>2010 год</c:v>
                </c:pt>
                <c:pt idx="6">
                  <c:v>2011 год</c:v>
                </c:pt>
                <c:pt idx="7">
                  <c:v>2012 год</c:v>
                </c:pt>
              </c:strCache>
            </c:strRef>
          </c:cat>
          <c:val>
            <c:numRef>
              <c:f>Т_онко!$B$3:$I$3</c:f>
              <c:numCache>
                <c:formatCode>0.0</c:formatCode>
                <c:ptCount val="8"/>
                <c:pt idx="0">
                  <c:v>44.6</c:v>
                </c:pt>
                <c:pt idx="1">
                  <c:v>47.1</c:v>
                </c:pt>
                <c:pt idx="2">
                  <c:v>47.1</c:v>
                </c:pt>
                <c:pt idx="3">
                  <c:v>40.6</c:v>
                </c:pt>
                <c:pt idx="4">
                  <c:v>46.3</c:v>
                </c:pt>
                <c:pt idx="5">
                  <c:v>41.1</c:v>
                </c:pt>
                <c:pt idx="6">
                  <c:v>40.800000000000004</c:v>
                </c:pt>
                <c:pt idx="7">
                  <c:v>40.6</c:v>
                </c:pt>
              </c:numCache>
            </c:numRef>
          </c:val>
        </c:ser>
        <c:marker val="1"/>
        <c:axId val="70198784"/>
        <c:axId val="70200320"/>
      </c:lineChart>
      <c:catAx>
        <c:axId val="7019878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0200320"/>
        <c:crossesAt val="20"/>
        <c:auto val="1"/>
        <c:lblAlgn val="ctr"/>
        <c:lblOffset val="100"/>
        <c:tickLblSkip val="1"/>
        <c:tickMarkSkip val="1"/>
      </c:catAx>
      <c:valAx>
        <c:axId val="70200320"/>
        <c:scaling>
          <c:orientation val="minMax"/>
          <c:max val="55"/>
          <c:min val="35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0198784"/>
        <c:crosses val="autoZero"/>
        <c:crossBetween val="between"/>
        <c:majorUnit val="5"/>
        <c:minorUnit val="1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 algn="ctr">
        <a:defRPr lang="ru-RU" sz="1050" b="0" i="0" u="none" strike="noStrike" kern="1200" cap="none" spc="0" normalizeH="0" baseline="0">
          <a:solidFill>
            <a:prstClr val="black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96DA1-FB7C-4742-ADB7-FA8622528EA0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6A17B76-BE70-439C-A450-E4D174FE6880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Приказ Минздрава России от 15.11.2012 N 915н «Об утверждении порядка оказания медицинской помощи населению по профилю «онкология»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F072919-FB68-4A99-B50D-D866ACDCDE9D}" type="parTrans" cxnId="{9F547956-3E6F-426E-ACAA-431AAC23D433}">
      <dgm:prSet/>
      <dgm:spPr/>
      <dgm:t>
        <a:bodyPr/>
        <a:lstStyle/>
        <a:p>
          <a:endParaRPr lang="ru-RU"/>
        </a:p>
      </dgm:t>
    </dgm:pt>
    <dgm:pt modelId="{86B5E5E8-79BA-4279-9CA4-75A566BE8AC4}" type="sibTrans" cxnId="{9F547956-3E6F-426E-ACAA-431AAC23D433}">
      <dgm:prSet/>
      <dgm:spPr/>
      <dgm:t>
        <a:bodyPr/>
        <a:lstStyle/>
        <a:p>
          <a:endParaRPr lang="ru-RU"/>
        </a:p>
      </dgm:t>
    </dgm:pt>
    <dgm:pt modelId="{1F0B906E-47D2-40DD-8E02-ED87C83E00A0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Приказ Минздрава России от 31 октября 2012 г. N 560н «Об утверждении порядка оказания медицинской помощи по профилю «детская онкология»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4A73FFC-6D71-4DDF-9F4B-E6F1E41B06C1}" type="parTrans" cxnId="{38D3B90D-B84C-430A-92E6-BDC9B12D61AE}">
      <dgm:prSet/>
      <dgm:spPr/>
      <dgm:t>
        <a:bodyPr/>
        <a:lstStyle/>
        <a:p>
          <a:endParaRPr lang="ru-RU"/>
        </a:p>
      </dgm:t>
    </dgm:pt>
    <dgm:pt modelId="{343BBDB3-E2BD-4A63-B543-40FDD190C67F}" type="sibTrans" cxnId="{38D3B90D-B84C-430A-92E6-BDC9B12D61AE}">
      <dgm:prSet/>
      <dgm:spPr/>
      <dgm:t>
        <a:bodyPr/>
        <a:lstStyle/>
        <a:p>
          <a:endParaRPr lang="ru-RU"/>
        </a:p>
      </dgm:t>
    </dgm:pt>
    <dgm:pt modelId="{2A5FAACB-08AC-41F4-8B00-20270061DEB4}" type="pres">
      <dgm:prSet presAssocID="{07796DA1-FB7C-4742-ADB7-FA8622528E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CFF2A-724D-4D0F-91D0-DA2E647711ED}" type="pres">
      <dgm:prSet presAssocID="{66A17B76-BE70-439C-A450-E4D174FE6880}" presName="parentText" presStyleLbl="node1" presStyleIdx="0" presStyleCnt="2" custLinFactY="61960" custLinFactNeighborX="40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0C959-6604-4076-932D-2B312C96C445}" type="pres">
      <dgm:prSet presAssocID="{86B5E5E8-79BA-4279-9CA4-75A566BE8AC4}" presName="spacer" presStyleCnt="0"/>
      <dgm:spPr/>
    </dgm:pt>
    <dgm:pt modelId="{B142924C-B146-4ACF-BFC5-21C3158B6D8D}" type="pres">
      <dgm:prSet presAssocID="{1F0B906E-47D2-40DD-8E02-ED87C83E00A0}" presName="parentText" presStyleLbl="node1" presStyleIdx="1" presStyleCnt="2" custLinFactY="50047" custLinFactNeighborX="-78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547956-3E6F-426E-ACAA-431AAC23D433}" srcId="{07796DA1-FB7C-4742-ADB7-FA8622528EA0}" destId="{66A17B76-BE70-439C-A450-E4D174FE6880}" srcOrd="0" destOrd="0" parTransId="{3F072919-FB68-4A99-B50D-D866ACDCDE9D}" sibTransId="{86B5E5E8-79BA-4279-9CA4-75A566BE8AC4}"/>
    <dgm:cxn modelId="{AC835663-38E6-480D-B049-20F13E380167}" type="presOf" srcId="{66A17B76-BE70-439C-A450-E4D174FE6880}" destId="{8D6CFF2A-724D-4D0F-91D0-DA2E647711ED}" srcOrd="0" destOrd="0" presId="urn:microsoft.com/office/officeart/2005/8/layout/vList2"/>
    <dgm:cxn modelId="{3AA51B2E-6FC4-4624-A5C8-172BC8E59493}" type="presOf" srcId="{07796DA1-FB7C-4742-ADB7-FA8622528EA0}" destId="{2A5FAACB-08AC-41F4-8B00-20270061DEB4}" srcOrd="0" destOrd="0" presId="urn:microsoft.com/office/officeart/2005/8/layout/vList2"/>
    <dgm:cxn modelId="{57F67657-B49A-43DA-9ACF-8184271417F9}" type="presOf" srcId="{1F0B906E-47D2-40DD-8E02-ED87C83E00A0}" destId="{B142924C-B146-4ACF-BFC5-21C3158B6D8D}" srcOrd="0" destOrd="0" presId="urn:microsoft.com/office/officeart/2005/8/layout/vList2"/>
    <dgm:cxn modelId="{38D3B90D-B84C-430A-92E6-BDC9B12D61AE}" srcId="{07796DA1-FB7C-4742-ADB7-FA8622528EA0}" destId="{1F0B906E-47D2-40DD-8E02-ED87C83E00A0}" srcOrd="1" destOrd="0" parTransId="{F4A73FFC-6D71-4DDF-9F4B-E6F1E41B06C1}" sibTransId="{343BBDB3-E2BD-4A63-B543-40FDD190C67F}"/>
    <dgm:cxn modelId="{83CEBBB4-8608-4F69-8474-B78937C40691}" type="presParOf" srcId="{2A5FAACB-08AC-41F4-8B00-20270061DEB4}" destId="{8D6CFF2A-724D-4D0F-91D0-DA2E647711ED}" srcOrd="0" destOrd="0" presId="urn:microsoft.com/office/officeart/2005/8/layout/vList2"/>
    <dgm:cxn modelId="{46523745-162F-4709-A085-2E073C566BD6}" type="presParOf" srcId="{2A5FAACB-08AC-41F4-8B00-20270061DEB4}" destId="{3F80C959-6604-4076-932D-2B312C96C445}" srcOrd="1" destOrd="0" presId="urn:microsoft.com/office/officeart/2005/8/layout/vList2"/>
    <dgm:cxn modelId="{82A81EA3-3B4D-474D-B80E-1E7A25B24F6A}" type="presParOf" srcId="{2A5FAACB-08AC-41F4-8B00-20270061DEB4}" destId="{B142924C-B146-4ACF-BFC5-21C3158B6D8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E8A31-64DD-45B3-B900-28109EE2B83E}" type="doc">
      <dgm:prSet loTypeId="urn:microsoft.com/office/officeart/2005/8/layout/pyramid1" loCatId="pyramid" qsTypeId="urn:microsoft.com/office/officeart/2005/8/quickstyle/simple1#1" qsCatId="simple" csTypeId="urn:microsoft.com/office/officeart/2005/8/colors/accent1_2#1" csCatId="accent1" phldr="1"/>
      <dgm:spPr/>
    </dgm:pt>
    <dgm:pt modelId="{279EDCA7-FCDF-45B1-93DA-C11A3C21F1D5}">
      <dgm:prSet phldrT="[Текст]" custT="1"/>
      <dgm:spPr>
        <a:solidFill>
          <a:srgbClr val="66FF66"/>
        </a:solidFill>
      </dgm:spPr>
      <dgm:t>
        <a:bodyPr anchor="b" anchorCtr="0"/>
        <a:lstStyle/>
        <a:p>
          <a:r>
            <a:rPr lang="ru-RU" sz="1100" b="1" dirty="0" smtClean="0">
              <a:solidFill>
                <a:srgbClr val="002060"/>
              </a:solidFill>
              <a:latin typeface="Georgia" pitchFamily="18" charset="0"/>
            </a:rPr>
            <a:t>Отделение интенсивной терапии или реанимации</a:t>
          </a:r>
          <a:endParaRPr lang="ru-RU" sz="1100" b="1" dirty="0">
            <a:solidFill>
              <a:srgbClr val="002060"/>
            </a:solidFill>
            <a:latin typeface="Georgia" pitchFamily="18" charset="0"/>
          </a:endParaRPr>
        </a:p>
      </dgm:t>
    </dgm:pt>
    <dgm:pt modelId="{A3D58A47-4126-4DB9-B79C-0EBBC042E03E}" type="parTrans" cxnId="{D5CD8C7A-FBF0-46B5-BDCA-C9034777AD3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EBDAC86-4C41-44F0-A21A-FE07DE2AFDA3}" type="sibTrans" cxnId="{D5CD8C7A-FBF0-46B5-BDCA-C9034777AD3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1517FBD-E1C0-4B0E-917A-8719E9A50503}">
      <dgm:prSet phldrT="[Текст]" custT="1"/>
      <dgm:spPr>
        <a:solidFill>
          <a:srgbClr val="66FF66"/>
        </a:solidFill>
      </dgm:spPr>
      <dgm:t>
        <a:bodyPr bIns="72000" anchor="b" anchorCtr="0"/>
        <a:lstStyle/>
        <a:p>
          <a:r>
            <a:rPr lang="ru-RU" sz="1100" b="1" dirty="0" smtClean="0">
              <a:solidFill>
                <a:schemeClr val="tx1"/>
              </a:solidFill>
              <a:latin typeface="Georgia" pitchFamily="18" charset="0"/>
            </a:rPr>
            <a:t>Специализированное отделение стационара</a:t>
          </a:r>
          <a:endParaRPr lang="ru-RU" sz="1100" b="1" dirty="0">
            <a:solidFill>
              <a:schemeClr val="tx1"/>
            </a:solidFill>
            <a:latin typeface="Georgia" pitchFamily="18" charset="0"/>
          </a:endParaRPr>
        </a:p>
      </dgm:t>
    </dgm:pt>
    <dgm:pt modelId="{DD7E0FA5-69E0-4674-B050-B21E08E7DEF1}" type="parTrans" cxnId="{D13F56A8-D98F-4896-9B42-4D0C7DF3A01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61515FE-49A3-41EF-9416-3663E8967F62}" type="sibTrans" cxnId="{D13F56A8-D98F-4896-9B42-4D0C7DF3A01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8DBF80D-44B9-49F2-8C98-769A82B10954}">
      <dgm:prSet phldrT="[Текст]" custT="1"/>
      <dgm:spPr>
        <a:gradFill flip="none" rotWithShape="0">
          <a:gsLst>
            <a:gs pos="0">
              <a:srgbClr val="FFFF00"/>
            </a:gs>
            <a:gs pos="68000">
              <a:srgbClr val="92B1D6">
                <a:shade val="67500"/>
                <a:satMod val="115000"/>
              </a:srgbClr>
            </a:gs>
            <a:gs pos="100000">
              <a:srgbClr val="92B1D6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Реабилитационное отделение стационара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1D03697F-7026-42EA-82D6-447F8ED3A9E7}" type="parTrans" cxnId="{519406CD-BBE3-4775-AF18-8E37CF46E36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F493772-A0D9-49B8-BD1F-A2B5EEF53D9E}" type="sibTrans" cxnId="{519406CD-BBE3-4775-AF18-8E37CF46E36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D24F6F0-C072-4837-BB06-0385B58F8301}">
      <dgm:prSet phldrT="[Текст]" custT="1"/>
      <dgm:spPr>
        <a:gradFill flip="none" rotWithShape="0">
          <a:gsLst>
            <a:gs pos="0">
              <a:srgbClr val="FFFF00"/>
            </a:gs>
            <a:gs pos="81000">
              <a:srgbClr val="7099CA">
                <a:shade val="67500"/>
                <a:satMod val="115000"/>
              </a:srgbClr>
            </a:gs>
            <a:gs pos="100000">
              <a:srgbClr val="7099CA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Реабилитационный центр</a:t>
          </a:r>
          <a:endParaRPr lang="ru-RU" sz="1400" b="1" dirty="0">
            <a:solidFill>
              <a:schemeClr val="tx1"/>
            </a:solidFill>
            <a:latin typeface="Georgia" pitchFamily="18" charset="0"/>
          </a:endParaRPr>
        </a:p>
      </dgm:t>
    </dgm:pt>
    <dgm:pt modelId="{EBEE0CEC-3F82-4804-BAB4-BD8E3A4EDDA9}" type="parTrans" cxnId="{3A9A1E67-B0CB-4804-A533-AE1EA90B637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37ADFDA-D5E0-4FB4-94B8-C1A598CAE073}" type="sibTrans" cxnId="{3A9A1E67-B0CB-4804-A533-AE1EA90B637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F86F386-6910-4F57-ABE3-28AB14FA38B6}">
      <dgm:prSet phldrT="[Текст]" custT="1"/>
      <dgm:spPr>
        <a:gradFill flip="none" rotWithShape="0">
          <a:gsLst>
            <a:gs pos="0">
              <a:srgbClr val="FF99CC"/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Отделение (кабинет) реабилитации амбулаторно-</a:t>
          </a:r>
          <a:r>
            <a:rPr lang="ru-RU" sz="1400" b="1" dirty="0" err="1" smtClean="0">
              <a:solidFill>
                <a:schemeClr val="tx1"/>
              </a:solidFill>
              <a:latin typeface="Georgia" pitchFamily="18" charset="0"/>
            </a:rPr>
            <a:t>поликлинческого</a:t>
          </a:r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 учреждения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solidFill>
              <a:schemeClr val="bg1"/>
            </a:solidFill>
            <a:latin typeface="Georgia" pitchFamily="18" charset="0"/>
          </a:endParaRPr>
        </a:p>
      </dgm:t>
    </dgm:pt>
    <dgm:pt modelId="{ABBB5C8D-EA8A-488F-AF3A-257B6B9D1118}" type="parTrans" cxnId="{25BC2860-C603-4EA7-9ED9-BC7C522B38B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C0803A6-354A-4C8F-ABDD-D8CDEA52AD63}" type="sibTrans" cxnId="{25BC2860-C603-4EA7-9ED9-BC7C522B38B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716C7323-D3F7-4ED6-860C-80BE5E8B3476}" type="pres">
      <dgm:prSet presAssocID="{C33E8A31-64DD-45B3-B900-28109EE2B83E}" presName="Name0" presStyleCnt="0">
        <dgm:presLayoutVars>
          <dgm:dir/>
          <dgm:animLvl val="lvl"/>
          <dgm:resizeHandles val="exact"/>
        </dgm:presLayoutVars>
      </dgm:prSet>
      <dgm:spPr/>
    </dgm:pt>
    <dgm:pt modelId="{6549296A-AB63-4E77-A76C-8A268E41B583}" type="pres">
      <dgm:prSet presAssocID="{279EDCA7-FCDF-45B1-93DA-C11A3C21F1D5}" presName="Name8" presStyleCnt="0"/>
      <dgm:spPr/>
    </dgm:pt>
    <dgm:pt modelId="{D1415487-EB00-4B07-8AA3-126CEF567D38}" type="pres">
      <dgm:prSet presAssocID="{279EDCA7-FCDF-45B1-93DA-C11A3C21F1D5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7BFCB-AEA2-4B53-B41B-717ECCA1EDEF}" type="pres">
      <dgm:prSet presAssocID="{279EDCA7-FCDF-45B1-93DA-C11A3C21F1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E7B0E-B8F1-4F39-A7AC-15F051972E2E}" type="pres">
      <dgm:prSet presAssocID="{81517FBD-E1C0-4B0E-917A-8719E9A50503}" presName="Name8" presStyleCnt="0"/>
      <dgm:spPr/>
    </dgm:pt>
    <dgm:pt modelId="{5941D00C-064D-4DCB-840C-46D136A9C3D0}" type="pres">
      <dgm:prSet presAssocID="{81517FBD-E1C0-4B0E-917A-8719E9A50503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46BB6-05BD-406C-A9CA-18540691CDB6}" type="pres">
      <dgm:prSet presAssocID="{81517FBD-E1C0-4B0E-917A-8719E9A50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051A6-6D98-4EE4-B8E5-BB5AB9BD492D}" type="pres">
      <dgm:prSet presAssocID="{68DBF80D-44B9-49F2-8C98-769A82B10954}" presName="Name8" presStyleCnt="0"/>
      <dgm:spPr/>
    </dgm:pt>
    <dgm:pt modelId="{D1A0089B-15A7-437A-BEB7-3C82BB3DD10C}" type="pres">
      <dgm:prSet presAssocID="{68DBF80D-44B9-49F2-8C98-769A82B10954}" presName="level" presStyleLbl="node1" presStyleIdx="2" presStyleCnt="5" custLinFactNeighborX="540" custLinFactNeighborY="-2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57538-643D-40CA-8D32-12643DCD4574}" type="pres">
      <dgm:prSet presAssocID="{68DBF80D-44B9-49F2-8C98-769A82B109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5420F-1513-4837-8E4A-9EAD0A85ADAC}" type="pres">
      <dgm:prSet presAssocID="{1D24F6F0-C072-4837-BB06-0385B58F8301}" presName="Name8" presStyleCnt="0"/>
      <dgm:spPr/>
    </dgm:pt>
    <dgm:pt modelId="{1BDB1FB3-6730-44A4-B33C-653FFDD15559}" type="pres">
      <dgm:prSet presAssocID="{1D24F6F0-C072-4837-BB06-0385B58F8301}" presName="level" presStyleLbl="node1" presStyleIdx="3" presStyleCnt="5" custLinFactNeighborX="489" custLinFactNeighborY="-24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17000-0619-47FB-A33C-2185EFA1F7FE}" type="pres">
      <dgm:prSet presAssocID="{1D24F6F0-C072-4837-BB06-0385B58F83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F5A7D-62A8-45A3-82D6-D9039F995B0C}" type="pres">
      <dgm:prSet presAssocID="{3F86F386-6910-4F57-ABE3-28AB14FA38B6}" presName="Name8" presStyleCnt="0"/>
      <dgm:spPr/>
    </dgm:pt>
    <dgm:pt modelId="{B4D9EF14-1AF2-46F9-AFE3-F0C57AAD232A}" type="pres">
      <dgm:prSet presAssocID="{3F86F386-6910-4F57-ABE3-28AB14FA38B6}" presName="level" presStyleLbl="node1" presStyleIdx="4" presStyleCnt="5" custLinFactNeighborX="1325" custLinFactNeighborY="64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328A2-4BDF-4210-835E-17BF0FDDDC28}" type="pres">
      <dgm:prSet presAssocID="{3F86F386-6910-4F57-ABE3-28AB14FA38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9406CD-BBE3-4775-AF18-8E37CF46E368}" srcId="{C33E8A31-64DD-45B3-B900-28109EE2B83E}" destId="{68DBF80D-44B9-49F2-8C98-769A82B10954}" srcOrd="2" destOrd="0" parTransId="{1D03697F-7026-42EA-82D6-447F8ED3A9E7}" sibTransId="{1F493772-A0D9-49B8-BD1F-A2B5EEF53D9E}"/>
    <dgm:cxn modelId="{25BC2860-C603-4EA7-9ED9-BC7C522B38B3}" srcId="{C33E8A31-64DD-45B3-B900-28109EE2B83E}" destId="{3F86F386-6910-4F57-ABE3-28AB14FA38B6}" srcOrd="4" destOrd="0" parTransId="{ABBB5C8D-EA8A-488F-AF3A-257B6B9D1118}" sibTransId="{6C0803A6-354A-4C8F-ABDD-D8CDEA52AD63}"/>
    <dgm:cxn modelId="{3A9A1E67-B0CB-4804-A533-AE1EA90B637C}" srcId="{C33E8A31-64DD-45B3-B900-28109EE2B83E}" destId="{1D24F6F0-C072-4837-BB06-0385B58F8301}" srcOrd="3" destOrd="0" parTransId="{EBEE0CEC-3F82-4804-BAB4-BD8E3A4EDDA9}" sibTransId="{B37ADFDA-D5E0-4FB4-94B8-C1A598CAE073}"/>
    <dgm:cxn modelId="{7634D1D7-1C68-4108-B87F-F76210A583B9}" type="presOf" srcId="{81517FBD-E1C0-4B0E-917A-8719E9A50503}" destId="{5941D00C-064D-4DCB-840C-46D136A9C3D0}" srcOrd="0" destOrd="0" presId="urn:microsoft.com/office/officeart/2005/8/layout/pyramid1"/>
    <dgm:cxn modelId="{C2910C74-47DA-4A1D-BFB9-BAE32978AB04}" type="presOf" srcId="{81517FBD-E1C0-4B0E-917A-8719E9A50503}" destId="{E2F46BB6-05BD-406C-A9CA-18540691CDB6}" srcOrd="1" destOrd="0" presId="urn:microsoft.com/office/officeart/2005/8/layout/pyramid1"/>
    <dgm:cxn modelId="{D5CD8C7A-FBF0-46B5-BDCA-C9034777AD3D}" srcId="{C33E8A31-64DD-45B3-B900-28109EE2B83E}" destId="{279EDCA7-FCDF-45B1-93DA-C11A3C21F1D5}" srcOrd="0" destOrd="0" parTransId="{A3D58A47-4126-4DB9-B79C-0EBBC042E03E}" sibTransId="{FEBDAC86-4C41-44F0-A21A-FE07DE2AFDA3}"/>
    <dgm:cxn modelId="{D13F56A8-D98F-4896-9B42-4D0C7DF3A016}" srcId="{C33E8A31-64DD-45B3-B900-28109EE2B83E}" destId="{81517FBD-E1C0-4B0E-917A-8719E9A50503}" srcOrd="1" destOrd="0" parTransId="{DD7E0FA5-69E0-4674-B050-B21E08E7DEF1}" sibTransId="{161515FE-49A3-41EF-9416-3663E8967F62}"/>
    <dgm:cxn modelId="{3F4F300D-AA88-4219-BABE-D84011E5F116}" type="presOf" srcId="{279EDCA7-FCDF-45B1-93DA-C11A3C21F1D5}" destId="{1827BFCB-AEA2-4B53-B41B-717ECCA1EDEF}" srcOrd="1" destOrd="0" presId="urn:microsoft.com/office/officeart/2005/8/layout/pyramid1"/>
    <dgm:cxn modelId="{A4277665-8F4A-41CF-A640-A52414458DDC}" type="presOf" srcId="{1D24F6F0-C072-4837-BB06-0385B58F8301}" destId="{C3717000-0619-47FB-A33C-2185EFA1F7FE}" srcOrd="1" destOrd="0" presId="urn:microsoft.com/office/officeart/2005/8/layout/pyramid1"/>
    <dgm:cxn modelId="{0F4F445D-ECA9-40E6-990A-A59E2AF41638}" type="presOf" srcId="{68DBF80D-44B9-49F2-8C98-769A82B10954}" destId="{A3F57538-643D-40CA-8D32-12643DCD4574}" srcOrd="1" destOrd="0" presId="urn:microsoft.com/office/officeart/2005/8/layout/pyramid1"/>
    <dgm:cxn modelId="{590C416A-DC6C-4439-A05C-E0A695BB6B0C}" type="presOf" srcId="{3F86F386-6910-4F57-ABE3-28AB14FA38B6}" destId="{B4D9EF14-1AF2-46F9-AFE3-F0C57AAD232A}" srcOrd="0" destOrd="0" presId="urn:microsoft.com/office/officeart/2005/8/layout/pyramid1"/>
    <dgm:cxn modelId="{A3988544-F8B9-46A6-AF95-901A9449E1EE}" type="presOf" srcId="{68DBF80D-44B9-49F2-8C98-769A82B10954}" destId="{D1A0089B-15A7-437A-BEB7-3C82BB3DD10C}" srcOrd="0" destOrd="0" presId="urn:microsoft.com/office/officeart/2005/8/layout/pyramid1"/>
    <dgm:cxn modelId="{5551DB38-F361-4B22-A134-7251B01B8931}" type="presOf" srcId="{1D24F6F0-C072-4837-BB06-0385B58F8301}" destId="{1BDB1FB3-6730-44A4-B33C-653FFDD15559}" srcOrd="0" destOrd="0" presId="urn:microsoft.com/office/officeart/2005/8/layout/pyramid1"/>
    <dgm:cxn modelId="{C60580F3-EF21-45DE-851D-2A6A78589415}" type="presOf" srcId="{3F86F386-6910-4F57-ABE3-28AB14FA38B6}" destId="{CEF328A2-4BDF-4210-835E-17BF0FDDDC28}" srcOrd="1" destOrd="0" presId="urn:microsoft.com/office/officeart/2005/8/layout/pyramid1"/>
    <dgm:cxn modelId="{18B3E21B-4F37-4A92-9D99-BA5822FB40CE}" type="presOf" srcId="{C33E8A31-64DD-45B3-B900-28109EE2B83E}" destId="{716C7323-D3F7-4ED6-860C-80BE5E8B3476}" srcOrd="0" destOrd="0" presId="urn:microsoft.com/office/officeart/2005/8/layout/pyramid1"/>
    <dgm:cxn modelId="{80C9DA42-33AF-473B-9E98-811C1ED49F6C}" type="presOf" srcId="{279EDCA7-FCDF-45B1-93DA-C11A3C21F1D5}" destId="{D1415487-EB00-4B07-8AA3-126CEF567D38}" srcOrd="0" destOrd="0" presId="urn:microsoft.com/office/officeart/2005/8/layout/pyramid1"/>
    <dgm:cxn modelId="{8BF241F2-2A7D-4D3C-8C8C-CD2B6EC5FB15}" type="presParOf" srcId="{716C7323-D3F7-4ED6-860C-80BE5E8B3476}" destId="{6549296A-AB63-4E77-A76C-8A268E41B583}" srcOrd="0" destOrd="0" presId="urn:microsoft.com/office/officeart/2005/8/layout/pyramid1"/>
    <dgm:cxn modelId="{95A1C116-D022-4262-B596-3CD66BC56268}" type="presParOf" srcId="{6549296A-AB63-4E77-A76C-8A268E41B583}" destId="{D1415487-EB00-4B07-8AA3-126CEF567D38}" srcOrd="0" destOrd="0" presId="urn:microsoft.com/office/officeart/2005/8/layout/pyramid1"/>
    <dgm:cxn modelId="{FD60407C-BCC7-43B3-9557-7C6089620EC4}" type="presParOf" srcId="{6549296A-AB63-4E77-A76C-8A268E41B583}" destId="{1827BFCB-AEA2-4B53-B41B-717ECCA1EDEF}" srcOrd="1" destOrd="0" presId="urn:microsoft.com/office/officeart/2005/8/layout/pyramid1"/>
    <dgm:cxn modelId="{2FE64704-9F50-4F53-97B0-E8D108F700AF}" type="presParOf" srcId="{716C7323-D3F7-4ED6-860C-80BE5E8B3476}" destId="{E37E7B0E-B8F1-4F39-A7AC-15F051972E2E}" srcOrd="1" destOrd="0" presId="urn:microsoft.com/office/officeart/2005/8/layout/pyramid1"/>
    <dgm:cxn modelId="{1DCA4866-6151-47AD-9ABC-FB2477793F57}" type="presParOf" srcId="{E37E7B0E-B8F1-4F39-A7AC-15F051972E2E}" destId="{5941D00C-064D-4DCB-840C-46D136A9C3D0}" srcOrd="0" destOrd="0" presId="urn:microsoft.com/office/officeart/2005/8/layout/pyramid1"/>
    <dgm:cxn modelId="{0061543F-F369-46AE-B2B7-26ADC9AA0C2F}" type="presParOf" srcId="{E37E7B0E-B8F1-4F39-A7AC-15F051972E2E}" destId="{E2F46BB6-05BD-406C-A9CA-18540691CDB6}" srcOrd="1" destOrd="0" presId="urn:microsoft.com/office/officeart/2005/8/layout/pyramid1"/>
    <dgm:cxn modelId="{B90AE8F9-9C86-48C1-854E-95336D8711DC}" type="presParOf" srcId="{716C7323-D3F7-4ED6-860C-80BE5E8B3476}" destId="{082051A6-6D98-4EE4-B8E5-BB5AB9BD492D}" srcOrd="2" destOrd="0" presId="urn:microsoft.com/office/officeart/2005/8/layout/pyramid1"/>
    <dgm:cxn modelId="{F33D3172-0D63-419D-99A7-F6C49D04F01F}" type="presParOf" srcId="{082051A6-6D98-4EE4-B8E5-BB5AB9BD492D}" destId="{D1A0089B-15A7-437A-BEB7-3C82BB3DD10C}" srcOrd="0" destOrd="0" presId="urn:microsoft.com/office/officeart/2005/8/layout/pyramid1"/>
    <dgm:cxn modelId="{8854D848-44A6-445F-905B-143AC250194A}" type="presParOf" srcId="{082051A6-6D98-4EE4-B8E5-BB5AB9BD492D}" destId="{A3F57538-643D-40CA-8D32-12643DCD4574}" srcOrd="1" destOrd="0" presId="urn:microsoft.com/office/officeart/2005/8/layout/pyramid1"/>
    <dgm:cxn modelId="{7908E476-BE13-44DE-8A7A-665D284F8D99}" type="presParOf" srcId="{716C7323-D3F7-4ED6-860C-80BE5E8B3476}" destId="{76E5420F-1513-4837-8E4A-9EAD0A85ADAC}" srcOrd="3" destOrd="0" presId="urn:microsoft.com/office/officeart/2005/8/layout/pyramid1"/>
    <dgm:cxn modelId="{9C9012D9-8C59-4441-B1C6-14DD2F67534F}" type="presParOf" srcId="{76E5420F-1513-4837-8E4A-9EAD0A85ADAC}" destId="{1BDB1FB3-6730-44A4-B33C-653FFDD15559}" srcOrd="0" destOrd="0" presId="urn:microsoft.com/office/officeart/2005/8/layout/pyramid1"/>
    <dgm:cxn modelId="{982A6191-E6D2-4D79-BBC0-A40B9A6F9857}" type="presParOf" srcId="{76E5420F-1513-4837-8E4A-9EAD0A85ADAC}" destId="{C3717000-0619-47FB-A33C-2185EFA1F7FE}" srcOrd="1" destOrd="0" presId="urn:microsoft.com/office/officeart/2005/8/layout/pyramid1"/>
    <dgm:cxn modelId="{C6AD3268-46F9-4B00-93E0-EDB634BC9ACA}" type="presParOf" srcId="{716C7323-D3F7-4ED6-860C-80BE5E8B3476}" destId="{C38F5A7D-62A8-45A3-82D6-D9039F995B0C}" srcOrd="4" destOrd="0" presId="urn:microsoft.com/office/officeart/2005/8/layout/pyramid1"/>
    <dgm:cxn modelId="{181E75B4-45AF-4330-8274-581673045913}" type="presParOf" srcId="{C38F5A7D-62A8-45A3-82D6-D9039F995B0C}" destId="{B4D9EF14-1AF2-46F9-AFE3-F0C57AAD232A}" srcOrd="0" destOrd="0" presId="urn:microsoft.com/office/officeart/2005/8/layout/pyramid1"/>
    <dgm:cxn modelId="{98C121A2-BA5C-431A-A8B0-3AC1E179A46F}" type="presParOf" srcId="{C38F5A7D-62A8-45A3-82D6-D9039F995B0C}" destId="{CEF328A2-4BDF-4210-835E-17BF0FDDDC2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6CFF2A-724D-4D0F-91D0-DA2E647711ED}">
      <dsp:nvSpPr>
        <dsp:cNvPr id="0" name=""/>
        <dsp:cNvSpPr/>
      </dsp:nvSpPr>
      <dsp:spPr>
        <a:xfrm>
          <a:off x="0" y="2038862"/>
          <a:ext cx="9036496" cy="24429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Приказ Минздрава России от 15.11.2012 N 915н «Об утверждении порядка оказания медицинской помощи населению по профилю «онкология»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38862"/>
        <a:ext cx="9036496" cy="2442959"/>
      </dsp:txXfrm>
    </dsp:sp>
    <dsp:sp modelId="{B142924C-B146-4ACF-BFC5-21C3158B6D8D}">
      <dsp:nvSpPr>
        <dsp:cNvPr id="0" name=""/>
        <dsp:cNvSpPr/>
      </dsp:nvSpPr>
      <dsp:spPr>
        <a:xfrm>
          <a:off x="0" y="3389688"/>
          <a:ext cx="9036496" cy="24429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Приказ Минздрава России от 31 октября 2012 г. N 560н «Об утверждении порядка оказания медицинской помощи по профилю «детская онкология» 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89688"/>
        <a:ext cx="9036496" cy="24429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415487-EB00-4B07-8AA3-126CEF567D38}">
      <dsp:nvSpPr>
        <dsp:cNvPr id="0" name=""/>
        <dsp:cNvSpPr/>
      </dsp:nvSpPr>
      <dsp:spPr>
        <a:xfrm>
          <a:off x="2174498" y="0"/>
          <a:ext cx="1087248" cy="850414"/>
        </a:xfrm>
        <a:prstGeom prst="trapezoid">
          <a:avLst>
            <a:gd name="adj" fmla="val 63925"/>
          </a:avLst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2060"/>
              </a:solidFill>
              <a:latin typeface="Georgia" pitchFamily="18" charset="0"/>
            </a:rPr>
            <a:t>Отделение интенсивной терапии или реанимации</a:t>
          </a:r>
          <a:endParaRPr lang="ru-RU" sz="1100" b="1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2174498" y="0"/>
        <a:ext cx="1087248" cy="850414"/>
      </dsp:txXfrm>
    </dsp:sp>
    <dsp:sp modelId="{5941D00C-064D-4DCB-840C-46D136A9C3D0}">
      <dsp:nvSpPr>
        <dsp:cNvPr id="0" name=""/>
        <dsp:cNvSpPr/>
      </dsp:nvSpPr>
      <dsp:spPr>
        <a:xfrm>
          <a:off x="1630873" y="850414"/>
          <a:ext cx="2174497" cy="850414"/>
        </a:xfrm>
        <a:prstGeom prst="trapezoid">
          <a:avLst>
            <a:gd name="adj" fmla="val 63925"/>
          </a:avLst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72000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Georgia" pitchFamily="18" charset="0"/>
            </a:rPr>
            <a:t>Специализированное отделение стационара</a:t>
          </a:r>
          <a:endParaRPr lang="ru-RU" sz="11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011410" y="850414"/>
        <a:ext cx="1413423" cy="850414"/>
      </dsp:txXfrm>
    </dsp:sp>
    <dsp:sp modelId="{D1A0089B-15A7-437A-BEB7-3C82BB3DD10C}">
      <dsp:nvSpPr>
        <dsp:cNvPr id="0" name=""/>
        <dsp:cNvSpPr/>
      </dsp:nvSpPr>
      <dsp:spPr>
        <a:xfrm>
          <a:off x="1104862" y="1679984"/>
          <a:ext cx="3261747" cy="850414"/>
        </a:xfrm>
        <a:prstGeom prst="trapezoid">
          <a:avLst>
            <a:gd name="adj" fmla="val 63925"/>
          </a:avLst>
        </a:prstGeom>
        <a:gradFill flip="none" rotWithShape="0">
          <a:gsLst>
            <a:gs pos="0">
              <a:srgbClr val="FFFF00"/>
            </a:gs>
            <a:gs pos="68000">
              <a:srgbClr val="92B1D6">
                <a:shade val="67500"/>
                <a:satMod val="115000"/>
              </a:srgbClr>
            </a:gs>
            <a:gs pos="100000">
              <a:srgbClr val="92B1D6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Реабилитационное отделение стационара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675668" y="1679984"/>
        <a:ext cx="2120135" cy="850414"/>
      </dsp:txXfrm>
    </dsp:sp>
    <dsp:sp modelId="{1BDB1FB3-6730-44A4-B33C-653FFDD15559}">
      <dsp:nvSpPr>
        <dsp:cNvPr id="0" name=""/>
        <dsp:cNvSpPr/>
      </dsp:nvSpPr>
      <dsp:spPr>
        <a:xfrm>
          <a:off x="564891" y="2530313"/>
          <a:ext cx="4348995" cy="850414"/>
        </a:xfrm>
        <a:prstGeom prst="trapezoid">
          <a:avLst>
            <a:gd name="adj" fmla="val 63925"/>
          </a:avLst>
        </a:prstGeom>
        <a:gradFill flip="none" rotWithShape="0">
          <a:gsLst>
            <a:gs pos="0">
              <a:srgbClr val="FFFF00"/>
            </a:gs>
            <a:gs pos="81000">
              <a:srgbClr val="7099CA">
                <a:shade val="67500"/>
                <a:satMod val="115000"/>
              </a:srgbClr>
            </a:gs>
            <a:gs pos="100000">
              <a:srgbClr val="7099CA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Georgia" pitchFamily="18" charset="0"/>
            </a:rPr>
            <a:t>Реабилитационный центр</a:t>
          </a:r>
          <a:endParaRPr lang="ru-RU" sz="1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325965" y="2530313"/>
        <a:ext cx="2826847" cy="850414"/>
      </dsp:txXfrm>
    </dsp:sp>
    <dsp:sp modelId="{B4D9EF14-1AF2-46F9-AFE3-F0C57AAD232A}">
      <dsp:nvSpPr>
        <dsp:cNvPr id="0" name=""/>
        <dsp:cNvSpPr/>
      </dsp:nvSpPr>
      <dsp:spPr>
        <a:xfrm>
          <a:off x="0" y="3401656"/>
          <a:ext cx="5436245" cy="850414"/>
        </a:xfrm>
        <a:prstGeom prst="trapezoid">
          <a:avLst>
            <a:gd name="adj" fmla="val 63925"/>
          </a:avLst>
        </a:prstGeom>
        <a:gradFill flip="none" rotWithShape="0">
          <a:gsLst>
            <a:gs pos="0">
              <a:srgbClr val="FF99CC"/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  <a:latin typeface="Georgia" pitchFamily="18" charset="0"/>
            </a:rPr>
            <a:t>Отделение (кабинет) реабилитации амбулаторно-</a:t>
          </a:r>
          <a:r>
            <a:rPr lang="ru-RU" sz="1400" b="1" kern="1200" dirty="0" err="1" smtClean="0">
              <a:solidFill>
                <a:schemeClr val="tx1"/>
              </a:solidFill>
              <a:latin typeface="Georgia" pitchFamily="18" charset="0"/>
            </a:rPr>
            <a:t>поликлинческого</a:t>
          </a:r>
          <a:r>
            <a:rPr lang="ru-RU" sz="1400" b="1" kern="1200" dirty="0" smtClean="0">
              <a:solidFill>
                <a:schemeClr val="tx1"/>
              </a:solidFill>
              <a:latin typeface="Georgia" pitchFamily="18" charset="0"/>
            </a:rPr>
            <a:t> учреждения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951342" y="3401656"/>
        <a:ext cx="3533559" cy="850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A82D0-D3F9-4AFF-995E-788BB6ED0AA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4B163-76DC-4C22-855B-C2042A14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715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531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1262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5316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316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5751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316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5316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531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8B7B0-9648-457C-B2CD-AD48A9EE4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7D55-C561-4700-9BA9-0EFC52EC3D5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E5C55-7052-421E-AF8B-AA7060FC8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2.jpe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88840"/>
            <a:ext cx="9144000" cy="29523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840" y="1981179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7" y="468538"/>
            <a:ext cx="4464495" cy="1448294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63691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Оказание онкологической помощи 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 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5373216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Заместитель Министра здравоохранения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Т.В. Яковлева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0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5508104" y="3573016"/>
            <a:ext cx="1228725" cy="1301750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827584" y="1484784"/>
          <a:ext cx="5436245" cy="4252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463"/>
            <a:ext cx="9148763" cy="620241"/>
          </a:xfrm>
          <a:solidFill>
            <a:srgbClr val="0070C0"/>
          </a:solidFill>
          <a:ln>
            <a:noFill/>
          </a:ln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Этапность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медицинской реабилитации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Rectangle 29"/>
          <p:cNvSpPr>
            <a:spLocks noChangeArrowheads="1"/>
          </p:cNvSpPr>
          <p:nvPr/>
        </p:nvSpPr>
        <p:spPr bwMode="auto">
          <a:xfrm>
            <a:off x="6480175" y="488791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I </a:t>
            </a:r>
            <a:r>
              <a:rPr lang="ru-RU" b="1">
                <a:solidFill>
                  <a:srgbClr val="FFFFFF"/>
                </a:solidFill>
                <a:latin typeface="Times New Roman" pitchFamily="18" charset="0"/>
              </a:rPr>
              <a:t>этап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580112" y="1052736"/>
            <a:ext cx="3403551" cy="2398489"/>
          </a:xfrm>
          <a:prstGeom prst="triangle">
            <a:avLst/>
          </a:prstGeom>
          <a:gradFill flip="none" rotWithShape="1">
            <a:gsLst>
              <a:gs pos="0">
                <a:srgbClr val="FF99CC"/>
              </a:gs>
              <a:gs pos="93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Georgia" pitchFamily="18" charset="0"/>
              </a:rPr>
              <a:t>Санаторно-курортное специализированное учреждение</a:t>
            </a:r>
            <a:endParaRPr lang="ru-RU" sz="1200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6732588" y="4113213"/>
            <a:ext cx="2333625" cy="1676400"/>
          </a:xfrm>
          <a:prstGeom prst="triangle">
            <a:avLst/>
          </a:prstGeom>
          <a:gradFill flip="none" rotWithShape="1">
            <a:gsLst>
              <a:gs pos="0">
                <a:srgbClr val="FF99CC"/>
              </a:gs>
              <a:gs pos="91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prstClr val="white"/>
                </a:solidFill>
                <a:latin typeface="Georgia" pitchFamily="18" charset="0"/>
              </a:rPr>
              <a:t>Учреждение по уходу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4067175" y="2871788"/>
            <a:ext cx="1466850" cy="110172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4643438" y="3735388"/>
            <a:ext cx="890587" cy="43180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5219700" y="4481513"/>
            <a:ext cx="314325" cy="11747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5848350" y="4887913"/>
            <a:ext cx="307975" cy="62071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732588" y="4681538"/>
            <a:ext cx="647700" cy="27781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690938" y="2228850"/>
            <a:ext cx="1960562" cy="163195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737350" y="3436938"/>
            <a:ext cx="1166813" cy="85566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00125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80112" y="4149080"/>
            <a:ext cx="1366838" cy="679177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800" b="1">
                <a:solidFill>
                  <a:srgbClr val="660000"/>
                </a:solidFill>
                <a:latin typeface="Georgia" pitchFamily="18" charset="0"/>
              </a:defRPr>
            </a:lvl1pPr>
            <a:lvl2pPr indent="0" eaLnBrk="0" hangingPunct="0">
              <a:spcBef>
                <a:spcPct val="20000"/>
              </a:spcBef>
              <a:buFont typeface="Arial" pitchFamily="34" charset="0"/>
              <a:buNone/>
              <a:defRPr sz="2000" b="1">
                <a:solidFill>
                  <a:schemeClr val="lt1"/>
                </a:solidFill>
                <a:latin typeface="+mn-lt"/>
                <a:cs typeface="+mn-cs"/>
              </a:defRPr>
            </a:lvl2pPr>
            <a:lvl3pPr indent="0" eaLnBrk="0" hangingPunct="0">
              <a:spcBef>
                <a:spcPct val="20000"/>
              </a:spcBef>
              <a:buFont typeface="Arial" pitchFamily="34" charset="0"/>
              <a:buNone/>
              <a:defRPr sz="1800" b="1">
                <a:solidFill>
                  <a:schemeClr val="lt1"/>
                </a:solidFill>
                <a:latin typeface="+mn-lt"/>
                <a:cs typeface="+mn-cs"/>
              </a:defRPr>
            </a:lvl3pPr>
            <a:lvl4pPr indent="0" eaLnBrk="0" hangingPunc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chemeClr val="lt1"/>
                </a:solidFill>
                <a:latin typeface="+mn-lt"/>
                <a:cs typeface="+mn-cs"/>
              </a:defRPr>
            </a:lvl4pPr>
            <a:lvl5pPr indent="0" eaLnBrk="0" hangingPunc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chemeClr val="lt1"/>
                </a:solidFill>
                <a:latin typeface="+mn-lt"/>
                <a:cs typeface="+mn-cs"/>
              </a:defRPr>
            </a:lvl5pPr>
            <a:lvl6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chemeClr val="lt1"/>
                </a:solidFill>
                <a:latin typeface="+mn-lt"/>
                <a:cs typeface="+mn-cs"/>
              </a:defRPr>
            </a:lvl6pPr>
            <a:lvl7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chemeClr val="lt1"/>
                </a:solidFill>
                <a:latin typeface="+mn-lt"/>
                <a:cs typeface="+mn-cs"/>
              </a:defRPr>
            </a:lvl7pPr>
            <a:lvl8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chemeClr val="lt1"/>
                </a:solidFill>
                <a:latin typeface="+mn-lt"/>
                <a:cs typeface="+mn-cs"/>
              </a:defRPr>
            </a:lvl8pPr>
            <a:lvl9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1400" dirty="0" smtClean="0"/>
              <a:t>   </a:t>
            </a:r>
            <a:r>
              <a:rPr lang="ru-RU" dirty="0" smtClean="0"/>
              <a:t>3 </a:t>
            </a:r>
            <a:r>
              <a:rPr lang="ru-RU" sz="1400" dirty="0" smtClean="0"/>
              <a:t>этап  </a:t>
            </a:r>
            <a:r>
              <a:rPr lang="ru-RU" sz="900" dirty="0" smtClean="0">
                <a:solidFill>
                  <a:schemeClr val="tx1"/>
                </a:solidFill>
              </a:rPr>
              <a:t>Региональные </a:t>
            </a:r>
            <a:r>
              <a:rPr lang="ru-RU" sz="900" dirty="0">
                <a:solidFill>
                  <a:schemeClr val="tx1"/>
                </a:solidFill>
              </a:rPr>
              <a:t>программы развития здравоохранения</a:t>
            </a:r>
          </a:p>
          <a:p>
            <a:pPr>
              <a:defRPr/>
            </a:pPr>
            <a:endParaRPr lang="ru-RU" sz="1400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5902325" y="3451225"/>
            <a:ext cx="1997075" cy="19827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7316788" y="3451225"/>
            <a:ext cx="582612" cy="14366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0" idx="1"/>
          </p:cNvCxnSpPr>
          <p:nvPr/>
        </p:nvCxnSpPr>
        <p:spPr>
          <a:xfrm flipH="1">
            <a:off x="5902325" y="4951413"/>
            <a:ext cx="1414463" cy="55721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2706688" y="3159125"/>
            <a:ext cx="0" cy="427038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2881313" y="2208213"/>
            <a:ext cx="0" cy="539750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2263775" y="3956050"/>
            <a:ext cx="0" cy="427038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9512" y="836712"/>
            <a:ext cx="2232248" cy="17235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Чувашская Республика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сформирована трехуровневая система медицинской реабилитации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4" descr="http://im8-tub-ru.yandex.net/i?id=113408605-17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836712"/>
            <a:ext cx="720080" cy="720080"/>
          </a:xfrm>
          <a:prstGeom prst="rect">
            <a:avLst/>
          </a:prstGeom>
          <a:noFill/>
        </p:spPr>
      </p:pic>
      <p:grpSp>
        <p:nvGrpSpPr>
          <p:cNvPr id="44" name="Группа 5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45" name="Прямоугольник 44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2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56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26944"/>
            <a:ext cx="91440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97501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445894"/>
            <a:ext cx="9144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Современные принципы реабилитации больных раком молочной железы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grpSp>
        <p:nvGrpSpPr>
          <p:cNvPr id="2" name="Группа 9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12" name="Прямоугольник 11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4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03648" y="1124744"/>
            <a:ext cx="655272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Рак молочной железы (РМЖ) занимает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1-е место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структуре онкологических заболеваний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1988840"/>
            <a:ext cx="424847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Удельный вес больных по стадиям заболевания: 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I-II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64,5%; 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IV – 33%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1988840"/>
            <a:ext cx="424847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Основные методы лечения: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-Хирургический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Комбинированный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2852936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Частота развития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постмастэктомического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синдрома у больных РМЖ в зависимости от вариантов специализированного лечения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одержимое 2"/>
          <p:cNvSpPr>
            <a:spLocks noGrp="1"/>
          </p:cNvSpPr>
          <p:nvPr>
            <p:ph idx="1"/>
          </p:nvPr>
        </p:nvSpPr>
        <p:spPr>
          <a:xfrm>
            <a:off x="4499992" y="3140968"/>
            <a:ext cx="4464496" cy="288032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Раннее начало реабилитационных мероприятий в целях уменьшения осложнений и обеспечения максимальной результативности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Комплексное использование всех видов реабилитации (медикаментозной, физической, физиотерапевтической, психологической)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Индивидуальный план реабилитационных мероприятий с учетом оценки состояния больной до начала и в процессе их проведения</a:t>
            </a:r>
          </a:p>
          <a:p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Этапность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и преемственность между этапами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Участие в проведении реабилитации команды специалистов 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Строгая координация деятельности специалистов, осуществляющих программу реабилитации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Проведение оценки состояния здоровья больной в процессе реабилитации (врачебно-трудовая экспертиза)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436096" y="2852936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Принципы реабилитации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251520" y="3695352"/>
            <a:ext cx="4248472" cy="1357139"/>
            <a:chOff x="-324544" y="3413726"/>
            <a:chExt cx="6696744" cy="1107973"/>
          </a:xfrm>
        </p:grpSpPr>
        <p:sp>
          <p:nvSpPr>
            <p:cNvPr id="32" name="Стрелка вниз 31"/>
            <p:cNvSpPr/>
            <p:nvPr/>
          </p:nvSpPr>
          <p:spPr>
            <a:xfrm>
              <a:off x="467544" y="3429000"/>
              <a:ext cx="770068" cy="2857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трелка вниз 32"/>
            <p:cNvSpPr/>
            <p:nvPr/>
          </p:nvSpPr>
          <p:spPr>
            <a:xfrm>
              <a:off x="4591922" y="3423621"/>
              <a:ext cx="808243" cy="2857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-324544" y="3848080"/>
              <a:ext cx="2376263" cy="527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 smtClean="0">
                  <a:latin typeface="Times New Roman" pitchFamily="18" charset="0"/>
                  <a:cs typeface="Times New Roman" pitchFamily="18" charset="0"/>
                </a:rPr>
                <a:t>Мастэктомия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 с </a:t>
              </a:r>
              <a:r>
                <a:rPr lang="ru-RU" sz="1200" dirty="0" err="1" smtClean="0">
                  <a:latin typeface="Times New Roman" pitchFamily="18" charset="0"/>
                  <a:cs typeface="Times New Roman" pitchFamily="18" charset="0"/>
                </a:rPr>
                <a:t>лимфаденэктомией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 – 50%</a:t>
              </a:r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82155" y="3827337"/>
              <a:ext cx="2448272" cy="455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 smtClean="0">
                  <a:latin typeface="Times New Roman" pitchFamily="18" charset="0"/>
                  <a:cs typeface="Times New Roman" pitchFamily="18" charset="0"/>
                </a:rPr>
                <a:t>Мастэктомия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 с </a:t>
              </a:r>
              <a:r>
                <a:rPr lang="ru-RU" sz="1200" dirty="0" err="1" smtClean="0">
                  <a:latin typeface="Times New Roman" pitchFamily="18" charset="0"/>
                  <a:cs typeface="Times New Roman" pitchFamily="18" charset="0"/>
                </a:rPr>
                <a:t>лимфаденэктомией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 + лучевая терапия – 70%</a:t>
              </a:r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07903" y="3843270"/>
              <a:ext cx="2664297" cy="678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 smtClean="0">
                  <a:latin typeface="Times New Roman" pitchFamily="18" charset="0"/>
                  <a:cs typeface="Times New Roman" pitchFamily="18" charset="0"/>
                </a:rPr>
                <a:t>Мастэктомия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 с </a:t>
              </a:r>
              <a:r>
                <a:rPr lang="ru-RU" sz="1200" dirty="0" err="1" smtClean="0">
                  <a:latin typeface="Times New Roman" pitchFamily="18" charset="0"/>
                  <a:cs typeface="Times New Roman" pitchFamily="18" charset="0"/>
                </a:rPr>
                <a:t>лимфаденэктомией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 + лучевая терапия + химиотерапия – 79,8%</a:t>
              </a:r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Стрелка вниз 36"/>
            <p:cNvSpPr/>
            <p:nvPr/>
          </p:nvSpPr>
          <p:spPr>
            <a:xfrm>
              <a:off x="2527556" y="3413726"/>
              <a:ext cx="823282" cy="2857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15389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98424"/>
            <a:ext cx="9144000" cy="1026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Актуальные проблемы, препятствующие снижению смертности населения от новообразований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0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2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14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38223" y="1192903"/>
            <a:ext cx="8920717" cy="4801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Несвоевременность обращения населения за медицинской помощью;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Низкая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выявляемость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новообразований на ранних стадиях; отсутствие выездных форм работы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(Республика Ингушетия);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Дефицит медицинских кадров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(большинство субъектов РФ);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Несоблюдение порядков оказания медицинской помощи больным онкологическими заболеваниями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Простой медицинского оборудования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(Р. Калмыкия, Ульяновская, Саратовская, Смоленская, Нижегородская области, Р. Саха (Якутия));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отлажена трехуровневая система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(Калининградская область, Белгородская, Владимирская , Орловская области)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98424"/>
            <a:ext cx="9144000" cy="109832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снижению смертности населения от новообразований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0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2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14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1340768"/>
            <a:ext cx="8679829" cy="49705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lvl="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диспансеризации населения, направленной на выявление факторов риска развития онкологических заболеваний;</a:t>
            </a:r>
          </a:p>
          <a:p>
            <a:pPr marL="171450" lvl="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онкологической настороженности среди медицинского персонала;</a:t>
            </a:r>
          </a:p>
          <a:p>
            <a:pPr marL="17145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информированности населения; </a:t>
            </a:r>
          </a:p>
          <a:p>
            <a:pPr marL="171450" lvl="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кадров для онкологической службы;</a:t>
            </a:r>
          </a:p>
          <a:p>
            <a:pPr marL="171450" lvl="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Выездные формы работы (специализированные онкологические бригады);</a:t>
            </a:r>
          </a:p>
          <a:p>
            <a:pPr marL="17145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трехуровневой системы медицинской помощи и схем маршрутизация пациентов со злокачественными новообразованиями в соответствии с утвержденными порядками оказания медицинской помощи; </a:t>
            </a:r>
          </a:p>
          <a:p>
            <a:pPr marL="17145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материально–технической базы учреждений онкологического профиля;</a:t>
            </a:r>
          </a:p>
          <a:p>
            <a:pPr marL="17145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коечного фонда организаций онкологического профиля, с развитием сети паллиативных онкологических коек и коек для реабилитации онкологических больных после перенесенного оперативного лечения;</a:t>
            </a:r>
          </a:p>
          <a:p>
            <a:pPr marL="171450" indent="-1714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Систематизация учета и мониторинга онкологической заболеваемости и смертности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>
              <a:spcAft>
                <a:spcPts val="600"/>
              </a:spcAft>
              <a:buFont typeface="Wingdings" pitchFamily="2" charset="2"/>
              <a:buChar char="ü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2" name="Picture 3" descr="C:\Documents and Settings\GolutvoAS\Рабочий стол\преза\originnal_df2a9b8293273ab8fe6e321631ebb8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5888"/>
            <a:ext cx="1584325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Заголовок 1"/>
          <p:cNvSpPr>
            <a:spLocks/>
          </p:cNvSpPr>
          <p:nvPr/>
        </p:nvSpPr>
        <p:spPr bwMode="auto">
          <a:xfrm>
            <a:off x="857250" y="3068638"/>
            <a:ext cx="8178800" cy="252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4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75"/>
            <a:ext cx="3203575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80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9463" name="Заголовок 1"/>
          <p:cNvSpPr>
            <a:spLocks/>
          </p:cNvSpPr>
          <p:nvPr/>
        </p:nvSpPr>
        <p:spPr bwMode="auto">
          <a:xfrm>
            <a:off x="857250" y="3068638"/>
            <a:ext cx="8178800" cy="252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0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188640"/>
              <a:ext cx="9144000" cy="6480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836712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0" y="116632"/>
            <a:ext cx="9144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организации медицинской помощи больным онкологическими заболеваниями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0" y="6858000"/>
          <a:ext cx="903649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1052737"/>
            <a:ext cx="914400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Приоритетный национальный проект «Здоровье» (2009 г. - по настоящее время)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-16940" y="1456109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Федеральная целевая программа «Предупреждение и борьба с социально значимыми заболеваниями (2007-2012 годы)» (подпрограмма «Онкология»)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26331" y="2113384"/>
            <a:ext cx="914400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модернизации здравоохранения (2011 – 2013 гг.)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3" y="2565268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Российской Федерации «Развитие здравоохранения», утвержденная распоряжением Правительства Российской Федерации от 24 декабря 2012 года № 2511-р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8706" y="3276391"/>
            <a:ext cx="9144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Планы мероприятий («дорожные карты») изменений в отраслях социальной сферы, направленные на повышение эффективности здравоохранения, содержащие основные целевые показатели развития отрасли, утвержденные распоряжением Правительства России от 28 декабря 2012 года № 2599-р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94" y="4208624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Региональные программы развития здравоохранения, утвержденные нормативными правовыми актами субъектов Российской Федерации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4869160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15.11.2012 N 915н «Об утверждении порядка оказания медицинской помощи населению по профилю «онкология»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5517232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31 октября 2012 г. N 560н «Об утверждении порядка оказания медицинской помощи по профилю «детская онкология» 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24" name="Прямоугольник 23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5389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628800"/>
            <a:ext cx="4176464" cy="172819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Реализация мероприятий, направленных на совершенствование медицинской помощи с онкологическими заболеваниями .</a:t>
            </a:r>
          </a:p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2009-2013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годы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субъектов РФ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составил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 3 млрд.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рублей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36,1%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объема федеральных средств (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28,5 млрд.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рублей).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приняло участие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 субъектов РФ.</a:t>
            </a:r>
          </a:p>
          <a:p>
            <a:pPr algn="ctr"/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230"/>
            <a:ext cx="9144000" cy="797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142230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940030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699" y="117777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совершенствование оказания медицинской помощи больным онкологическими заболеваниями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117762" name="Picture 2" descr="http://www.crb-kolomna.ru/local/images/crb/303-big-minzdrav--natsproekt_jpg_13033750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80728"/>
            <a:ext cx="648072" cy="64807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939113" y="1027032"/>
            <a:ext cx="3240359" cy="49244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Приоритетный национальный проект «Здоровье»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9512" y="3429000"/>
            <a:ext cx="4176464" cy="2893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закуплено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компьютерные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томографовы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магнитно-резонансныхетомографы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ОФЭКТ/КТ сканеры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Видеоэндоскопические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комплексы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Ускорительные комплексы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Рентгеновские аппараты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Оснащено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медицинским оборудованием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 региональных онкологических диспансеров;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3 500 человек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прошли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 800 человек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прошли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профессиональную переподготовку.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60032" y="1052736"/>
            <a:ext cx="3744416" cy="49244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модернизации здравоохранения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72000" y="1700808"/>
            <a:ext cx="4392488" cy="15841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2009-2013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годы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стоимость региональной программы модернизации здравоохранения составляет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664 ,3 млрд.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рублей, из них: 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израсходовано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646,5 млрд.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рублей (97,3%), в т.ч. субсидий ФОМС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333,8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  <a:p>
            <a:pPr algn="ctr"/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644008" y="3429000"/>
            <a:ext cx="4176464" cy="2893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Завершено строительство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 ранее начатых объектов</a:t>
            </a:r>
          </a:p>
          <a:p>
            <a:pPr>
              <a:buFont typeface="Wingdings" pitchFamily="2" charset="2"/>
              <a:buChar char="Ø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завершен в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учреждениях здравоохранения.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Проведение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текущего ремонта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завершено в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учреждениях здравоохранения.</a:t>
            </a:r>
          </a:p>
          <a:p>
            <a:pPr>
              <a:buFont typeface="Wingdings" pitchFamily="2" charset="2"/>
              <a:buChar char="Ø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Поставлено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386 180 единиц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медицинского оборудования, в том числе: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магнитно-резонансных и рентгеновских компьютерных томографов –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744 ед.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(96,9% );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рентгенологического оборудования, включая ангиографическое –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6493 ед.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(97,7%)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38" name="Прямоугольник 37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3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399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-1116632" y="-1899592"/>
          <a:ext cx="1144927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97501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-612576" y="2780928"/>
          <a:ext cx="11593288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9" name="Группа 28"/>
          <p:cNvGrpSpPr/>
          <p:nvPr/>
        </p:nvGrpSpPr>
        <p:grpSpPr>
          <a:xfrm>
            <a:off x="0" y="4437110"/>
            <a:ext cx="3635896" cy="648072"/>
            <a:chOff x="1187624" y="5104819"/>
            <a:chExt cx="3277427" cy="824819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187624" y="5104819"/>
              <a:ext cx="3277427" cy="82481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       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от всех причин</a:t>
              </a:r>
            </a:p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              от новообразований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1405986" y="5282218"/>
              <a:ext cx="576064" cy="144016"/>
              <a:chOff x="685906" y="1681818"/>
              <a:chExt cx="576064" cy="144016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685906" y="1764279"/>
                <a:ext cx="576064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Овал 20"/>
              <p:cNvSpPr/>
              <p:nvPr/>
            </p:nvSpPr>
            <p:spPr>
              <a:xfrm>
                <a:off x="906293" y="1681818"/>
                <a:ext cx="144016" cy="14401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1414347" y="5654701"/>
              <a:ext cx="576064" cy="144016"/>
              <a:chOff x="694267" y="2054301"/>
              <a:chExt cx="576064" cy="144016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94267" y="2145948"/>
                <a:ext cx="576064" cy="0"/>
              </a:xfrm>
              <a:prstGeom prst="line">
                <a:avLst/>
              </a:prstGeom>
              <a:ln w="28575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888992" y="2054301"/>
                <a:ext cx="144016" cy="144016"/>
              </a:xfrm>
              <a:prstGeom prst="triangle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 rot="5400000">
            <a:off x="8640982" y="4136207"/>
            <a:ext cx="246221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2013*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2"/>
          <p:cNvGrpSpPr/>
          <p:nvPr/>
        </p:nvGrpSpPr>
        <p:grpSpPr>
          <a:xfrm>
            <a:off x="8395395" y="2251682"/>
            <a:ext cx="651470" cy="1686380"/>
            <a:chOff x="6440463" y="3404554"/>
            <a:chExt cx="507454" cy="331530"/>
          </a:xfrm>
        </p:grpSpPr>
        <p:sp>
          <p:nvSpPr>
            <p:cNvPr id="35" name="TextBox 34"/>
            <p:cNvSpPr txBox="1"/>
            <p:nvPr/>
          </p:nvSpPr>
          <p:spPr>
            <a:xfrm>
              <a:off x="6440463" y="3404554"/>
              <a:ext cx="507454" cy="4840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1311,6</a:t>
              </a:r>
              <a:endPara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6553" y="3687679"/>
              <a:ext cx="432048" cy="4840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201,7</a:t>
              </a:r>
              <a:endPara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911752" y="458112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* Показатели за</a:t>
            </a: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январь-ноябрь 2013 г.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395536" y="260648"/>
            <a:ext cx="8568952" cy="792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коэффициента общей смертности и смертности от новообразований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 (на 100 тыс. населения) </a:t>
            </a:r>
          </a:p>
          <a:p>
            <a:pPr algn="ctr"/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graphicFrame>
        <p:nvGraphicFramePr>
          <p:cNvPr id="40" name="Диаграмма 39"/>
          <p:cNvGraphicFramePr/>
          <p:nvPr/>
        </p:nvGraphicFramePr>
        <p:xfrm>
          <a:off x="3131840" y="4437112"/>
          <a:ext cx="381642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5389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26944"/>
            <a:ext cx="91440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97501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17" y="2464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Смертность от новообразований 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495153" y="1160818"/>
            <a:ext cx="0" cy="47525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8196" name="Picture 4" descr="http://www.nanonewsnet.ru/files/thumbs/2011/rak_2.jpg"/>
          <p:cNvPicPr>
            <a:picLocks noChangeAspect="1" noChangeArrowheads="1"/>
          </p:cNvPicPr>
          <p:nvPr/>
        </p:nvPicPr>
        <p:blipFill>
          <a:blip r:embed="rId3" cstate="print">
            <a:lum bright="25000"/>
          </a:blip>
          <a:srcRect/>
          <a:stretch>
            <a:fillRect/>
          </a:stretch>
        </p:blipFill>
        <p:spPr bwMode="auto">
          <a:xfrm>
            <a:off x="7236296" y="1124744"/>
            <a:ext cx="1800200" cy="1350150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0" y="112474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Динамика смертности от новообразований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11 месяцев 2013 года по сравнению с аналогичным периодом 2012 года в разрезе федеральных округов (на 100 тыс. населения)</a:t>
            </a: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-23685" y="2150197"/>
          <a:ext cx="449999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2" name="Группа 17"/>
          <p:cNvGrpSpPr/>
          <p:nvPr/>
        </p:nvGrpSpPr>
        <p:grpSpPr>
          <a:xfrm>
            <a:off x="467544" y="5085184"/>
            <a:ext cx="3456384" cy="266215"/>
            <a:chOff x="3539715" y="2398765"/>
            <a:chExt cx="1554754" cy="314871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3539715" y="2398765"/>
              <a:ext cx="161954" cy="285188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349483" y="2428448"/>
              <a:ext cx="147672" cy="2851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34059" y="2428439"/>
              <a:ext cx="550642" cy="2730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900" b="1" i="1" dirty="0" smtClean="0">
                  <a:solidFill>
                    <a:srgbClr val="FF0000"/>
                  </a:solidFill>
                </a:rPr>
                <a:t>Январь-ноябрь 2012</a:t>
              </a:r>
              <a:endParaRPr lang="ru-RU" sz="9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11436" y="2401490"/>
              <a:ext cx="583033" cy="3094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100" b="1" i="1" dirty="0" smtClean="0"/>
                <a:t> </a:t>
              </a:r>
              <a:r>
                <a:rPr lang="ru-RU" sz="900" b="1" i="1" dirty="0" smtClean="0">
                  <a:solidFill>
                    <a:srgbClr val="0070C0"/>
                  </a:solidFill>
                </a:rPr>
                <a:t>Январь-ноябрь 2013</a:t>
              </a:r>
              <a:endParaRPr lang="ru-RU" sz="900" b="1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40" name="Прямоугольник 39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2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4644008" y="1124744"/>
            <a:ext cx="252028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РЕГИОНЫ-СПРИНТЕРЫ</a:t>
            </a:r>
            <a:r>
              <a:rPr lang="ru-RU" dirty="0" smtClean="0"/>
              <a:t>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(лидеры по снижению показателей смертности от новообразований)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57556" y="4243933"/>
            <a:ext cx="2174684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РЕГИОНЫ-АУТСАЙДЕРЫ</a:t>
            </a:r>
            <a:r>
              <a:rPr lang="ru-RU" sz="16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(отмечается рост показателя смертности от новообразований и низкие темпы их снижения)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26285" y="2551889"/>
            <a:ext cx="424847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Ненецкий автономный округ</a:t>
            </a:r>
          </a:p>
          <a:p>
            <a:pPr algn="ctr" fontAlgn="b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Тюменская область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b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Республика Мордовия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b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Саратовская область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b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Тамбовская область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b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 Москва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70081" y="4433012"/>
            <a:ext cx="2303165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Еврейская автономная область</a:t>
            </a:r>
          </a:p>
          <a:p>
            <a:pPr algn="ctr" fontAlgn="b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Орловская область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Республика Карелия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Республика Коми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Сахалинская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15389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Диаграмма 3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1962554"/>
              </p:ext>
            </p:extLst>
          </p:nvPr>
        </p:nvGraphicFramePr>
        <p:xfrm>
          <a:off x="0" y="404664"/>
          <a:ext cx="9144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42230"/>
            <a:ext cx="9144000" cy="6224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142230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699" y="117777"/>
            <a:ext cx="9144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Индикаторы выявления злокачественных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новообразований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(2005-2012 года, проценты)</a:t>
            </a:r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Диаграмм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5272247"/>
              </p:ext>
            </p:extLst>
          </p:nvPr>
        </p:nvGraphicFramePr>
        <p:xfrm>
          <a:off x="179512" y="4005064"/>
          <a:ext cx="87849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670375" y="2595811"/>
            <a:ext cx="539552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21,7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32440" y="2924944"/>
            <a:ext cx="82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2013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43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5"/>
          <p:cNvSpPr>
            <a:spLocks noChangeArrowheads="1"/>
          </p:cNvSpPr>
          <p:nvPr/>
        </p:nvSpPr>
        <p:spPr bwMode="auto">
          <a:xfrm>
            <a:off x="467544" y="836712"/>
            <a:ext cx="8032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</a:t>
            </a:r>
            <a:endParaRPr lang="ru-RU" altLang="ru-RU" sz="20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Прямоугольник 7"/>
          <p:cNvSpPr>
            <a:spLocks noChangeArrowheads="1"/>
          </p:cNvSpPr>
          <p:nvPr/>
        </p:nvSpPr>
        <p:spPr bwMode="auto">
          <a:xfrm>
            <a:off x="251520" y="1196752"/>
            <a:ext cx="8713788" cy="6463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Охвачено диспансеризацией  ВСЕГО 20,5 </a:t>
            </a:r>
            <a:r>
              <a:rPr lang="ru-RU" altLang="ru-RU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человек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(абсолютное количество)</a:t>
            </a:r>
            <a:endParaRPr lang="ru-RU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917508"/>
            <a:ext cx="9143999" cy="4605050"/>
            <a:chOff x="575" y="1111"/>
            <a:chExt cx="4416" cy="2661"/>
          </a:xfrm>
        </p:grpSpPr>
        <p:graphicFrame>
          <p:nvGraphicFramePr>
            <p:cNvPr id="2055" name="Object 3"/>
            <p:cNvGraphicFramePr>
              <a:graphicFrameLocks noChangeAspect="1"/>
            </p:cNvGraphicFramePr>
            <p:nvPr/>
          </p:nvGraphicFramePr>
          <p:xfrm>
            <a:off x="575" y="1171"/>
            <a:ext cx="4416" cy="2601"/>
          </p:xfrm>
          <a:graphic>
            <a:graphicData uri="http://schemas.openxmlformats.org/presentationml/2006/ole">
              <p:oleObj spid="_x0000_s107522" name="Worksheet" r:id="rId3" imgW="8296323" imgH="4429080" progId="Excel.Sheet.8">
                <p:embed/>
              </p:oleObj>
            </a:graphicData>
          </a:graphic>
        </p:graphicFrame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696" y="1111"/>
              <a:ext cx="576" cy="9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0000"/>
                  </a:solidFill>
                </a:rPr>
                <a:t>31 098</a:t>
              </a:r>
            </a:p>
          </p:txBody>
        </p:sp>
      </p:grpSp>
      <p:grpSp>
        <p:nvGrpSpPr>
          <p:cNvPr id="3" name="Группа 5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2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14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188640"/>
              <a:ext cx="9144000" cy="6480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0" y="836712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90476" y="61879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Диспансеризация взрослого населения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 в 2013 году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26944"/>
            <a:ext cx="91440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97501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37608" y="6546038"/>
            <a:ext cx="2133600" cy="365125"/>
          </a:xfrm>
        </p:spPr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Трехуровневая система оказания онкологической помощи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852936"/>
            <a:ext cx="129614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уровень: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4221088"/>
            <a:ext cx="129614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уровень: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5445224"/>
            <a:ext cx="129614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3 уровень: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1196752"/>
            <a:ext cx="18422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Врач-участковый терапевт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91880" y="1196752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Врач общей практики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56176" y="1196752"/>
            <a:ext cx="1630743" cy="633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Врач-специалист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3007" y="2166584"/>
            <a:ext cx="460851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Подозрение на онкологическое заболевание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355976" y="1844824"/>
            <a:ext cx="216024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351136" y="2482226"/>
            <a:ext cx="216024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1982495" y="1853952"/>
            <a:ext cx="303505" cy="527741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>
            <a:off x="6956113" y="1824474"/>
            <a:ext cx="241765" cy="558134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35696" y="2852936"/>
            <a:ext cx="6840760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Первичный онкологический кабинет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4355976" y="3212976"/>
            <a:ext cx="216024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346498" y="3518424"/>
            <a:ext cx="460851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Выявление онкологического заболевания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836060" y="4180062"/>
            <a:ext cx="6840760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Региональный онкологический диспансер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4348888" y="3830312"/>
            <a:ext cx="216024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339752" y="4869160"/>
            <a:ext cx="460851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Необходимость оказания ВМП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4353556" y="4555575"/>
            <a:ext cx="216024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835696" y="5445224"/>
            <a:ext cx="6840760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Федеральные учреждения здравоохранения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оказывающие медицинскую помощь по профилю «онкология»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4355976" y="5157192"/>
            <a:ext cx="216024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5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37" name="Прямоугольник 36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9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389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26944"/>
            <a:ext cx="91440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326944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97501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445894"/>
            <a:ext cx="9144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Онкологическая служба в Российской Федерации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1124745"/>
          <a:ext cx="8784973" cy="496185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520278"/>
                <a:gridCol w="648074"/>
                <a:gridCol w="792088"/>
                <a:gridCol w="936104"/>
                <a:gridCol w="936104"/>
                <a:gridCol w="1296144"/>
                <a:gridCol w="1656181"/>
              </a:tblGrid>
              <a:tr h="34706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12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Число диспансеров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6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6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6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6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800" b="1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012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Число отделений (кабинетов)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2263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2309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2080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2043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2118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2090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012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Число коек всего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37419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37541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38512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38898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39407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41606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37680">
                <a:tc>
                  <a:txBody>
                    <a:bodyPr/>
                    <a:lstStyle/>
                    <a:p>
                      <a:pPr marL="88900" indent="-88900"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</a:t>
                      </a:r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них: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indent="-3175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для взрослых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28702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28634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29473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29764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30094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31924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01244">
                <a:tc>
                  <a:txBody>
                    <a:bodyPr/>
                    <a:lstStyle/>
                    <a:p>
                      <a:pPr marL="179388" indent="-93663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для детей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760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1051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1172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1296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1465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1769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52362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радиологические и рентгенологические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7957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7856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7867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7928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7848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7913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52362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Обеспеченность койками 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чел.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Населения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2.76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2.91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012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Средняя занятость койки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341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346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347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347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8586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Средняя длительность пребывания в стационаре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19.6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13.9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13.5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13.1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12.6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42577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Кадры: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врачей всего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7267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7732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7910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8069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8418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8192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37680">
                <a:tc>
                  <a:txBody>
                    <a:bodyPr/>
                    <a:lstStyle/>
                    <a:p>
                      <a:pPr marL="179388" indent="-179388"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из 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них: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-85725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- онкологов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5161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5762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6060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6215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6594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6539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337680">
                <a:tc>
                  <a:txBody>
                    <a:bodyPr/>
                    <a:lstStyle/>
                    <a:p>
                      <a:pPr marL="269875" indent="-184150" algn="just"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69875" indent="-18415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радиологов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2106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1854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1824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1653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  <a:tr h="513861">
                <a:tc>
                  <a:txBody>
                    <a:bodyPr/>
                    <a:lstStyle/>
                    <a:p>
                      <a:pPr marL="85725" indent="-85725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обеспеченность кадрами </a:t>
                      </a:r>
                    </a:p>
                    <a:p>
                      <a:pPr marL="85725" indent="-85725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 10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чел.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населения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0.56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0.59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0.57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28" marR="66928" marT="0" marB="0" anchor="ctr"/>
                </a:tc>
              </a:tr>
            </a:tbl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042988" y="6324600"/>
            <a:ext cx="5815011" cy="533400"/>
            <a:chOff x="1042988" y="6324600"/>
            <a:chExt cx="5815011" cy="533400"/>
          </a:xfrm>
        </p:grpSpPr>
        <p:sp>
          <p:nvSpPr>
            <p:cNvPr id="12" name="Прямоугольник 11"/>
            <p:cNvSpPr/>
            <p:nvPr/>
          </p:nvSpPr>
          <p:spPr bwMode="auto">
            <a:xfrm>
              <a:off x="3203575" y="6448426"/>
              <a:ext cx="3571875" cy="4095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6775448" y="6448424"/>
              <a:ext cx="82551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4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782" tIns="47891" rIns="95782" bIns="47891"/>
            <a:lstStyle>
              <a:lvl1pPr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957263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 dirty="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5389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1349</Words>
  <Application>Microsoft Office PowerPoint</Application>
  <PresentationFormat>Экран (4:3)</PresentationFormat>
  <Paragraphs>395</Paragraphs>
  <Slides>15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Worksheet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Этапность медицинской реабилитации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ZemlyakovaMYU</dc:creator>
  <cp:lastModifiedBy>KrylovetskayaSV</cp:lastModifiedBy>
  <cp:revision>95</cp:revision>
  <dcterms:created xsi:type="dcterms:W3CDTF">2014-01-20T09:56:46Z</dcterms:created>
  <dcterms:modified xsi:type="dcterms:W3CDTF">2014-01-22T07:49:54Z</dcterms:modified>
</cp:coreProperties>
</file>