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1" r:id="rId2"/>
    <p:sldId id="296" r:id="rId3"/>
    <p:sldId id="291" r:id="rId4"/>
    <p:sldId id="290" r:id="rId5"/>
    <p:sldId id="297" r:id="rId6"/>
    <p:sldId id="303" r:id="rId7"/>
    <p:sldId id="304" r:id="rId8"/>
    <p:sldId id="281" r:id="rId9"/>
    <p:sldId id="282" r:id="rId10"/>
    <p:sldId id="284" r:id="rId11"/>
    <p:sldId id="283" r:id="rId12"/>
    <p:sldId id="309" r:id="rId13"/>
    <p:sldId id="308" r:id="rId14"/>
    <p:sldId id="306" r:id="rId15"/>
    <p:sldId id="305" r:id="rId16"/>
    <p:sldId id="307" r:id="rId17"/>
    <p:sldId id="301" r:id="rId18"/>
    <p:sldId id="288" r:id="rId19"/>
    <p:sldId id="285" r:id="rId20"/>
    <p:sldId id="286" r:id="rId21"/>
    <p:sldId id="294" r:id="rId22"/>
    <p:sldId id="292" r:id="rId23"/>
    <p:sldId id="289" r:id="rId24"/>
    <p:sldId id="293" r:id="rId25"/>
    <p:sldId id="310" r:id="rId26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D2BB2-75A5-4538-8B0D-69E2253AF7ED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4D22-062C-4610-BEBD-30ED918521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54450" y="9440864"/>
            <a:ext cx="2949575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4" tIns="45544" rIns="91084" bIns="45544" anchor="b"/>
          <a:lstStyle/>
          <a:p>
            <a:pPr algn="r" defTabSz="909638"/>
            <a:fld id="{0022CBEA-50E9-4BA2-B0AB-89ABFD61004F}" type="slidenum">
              <a:rPr lang="ru-RU" sz="1200"/>
              <a:pPr algn="r" defTabSz="909638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54450" y="9440864"/>
            <a:ext cx="2949575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4" tIns="45544" rIns="91084" bIns="45544" anchor="b"/>
          <a:lstStyle/>
          <a:p>
            <a:pPr algn="r" defTabSz="909638"/>
            <a:fld id="{DE1F08BD-685D-4717-B8CE-7C8ABC640DF9}" type="slidenum">
              <a:rPr lang="ru-RU" sz="1200"/>
              <a:pPr algn="r" defTabSz="909638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CA150DE7-DB06-406C-8311-03E354ED8D1D}" type="slidenum">
              <a:rPr lang="ru-RU" smtClean="0">
                <a:latin typeface="Arial" pitchFamily="34" charset="0"/>
              </a:rPr>
              <a:pPr defTabSz="909638"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C4364C11-67EC-4409-AA23-9A86ED537CDF}" type="slidenum">
              <a:rPr lang="ru-RU" smtClean="0">
                <a:latin typeface="Arial" pitchFamily="34" charset="0"/>
              </a:rPr>
              <a:pPr defTabSz="909638"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5BBD4A20-AE09-4DC2-9AA3-2CAFD5AD9D71}" type="slidenum">
              <a:rPr lang="ru-RU" smtClean="0">
                <a:latin typeface="Arial" pitchFamily="34" charset="0"/>
              </a:rPr>
              <a:pPr defTabSz="909638"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B3AC85F-2E75-45CC-BDE5-99F8B9C6CFD3}" type="slidenum">
              <a:rPr lang="ru-RU" smtClean="0">
                <a:latin typeface="Arial" pitchFamily="34" charset="0"/>
              </a:rPr>
              <a:pPr defTabSz="909638"/>
              <a:t>15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C941ED53-D3F5-47C1-A3C0-2973EBFFBF0E}" type="slidenum">
              <a:rPr lang="ru-RU" smtClean="0">
                <a:latin typeface="Arial" pitchFamily="34" charset="0"/>
              </a:rPr>
              <a:pPr defTabSz="909638"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Office_Excel_97-200339.xls"/><Relationship Id="rId5" Type="http://schemas.openxmlformats.org/officeDocument/2006/relationships/oleObject" Target="../embeddings/_____Microsoft_Office_Excel_97-200338.xls"/><Relationship Id="rId4" Type="http://schemas.openxmlformats.org/officeDocument/2006/relationships/oleObject" Target="../embeddings/_____Microsoft_Office_Excel_97-200337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4.xls"/><Relationship Id="rId13" Type="http://schemas.openxmlformats.org/officeDocument/2006/relationships/oleObject" Target="../embeddings/_____Microsoft_Office_Excel_97-20039.xls"/><Relationship Id="rId18" Type="http://schemas.openxmlformats.org/officeDocument/2006/relationships/oleObject" Target="../embeddings/_____Microsoft_Office_Excel_97-200314.xls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_____Microsoft_Office_Excel_97-200317.xls"/><Relationship Id="rId7" Type="http://schemas.openxmlformats.org/officeDocument/2006/relationships/oleObject" Target="../embeddings/_____Microsoft_Office_Excel_97-20033.xls"/><Relationship Id="rId12" Type="http://schemas.openxmlformats.org/officeDocument/2006/relationships/oleObject" Target="../embeddings/_____Microsoft_Office_Excel_97-20038.xls"/><Relationship Id="rId17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_____Microsoft_Office_Excel_97-200312.xls"/><Relationship Id="rId20" Type="http://schemas.openxmlformats.org/officeDocument/2006/relationships/oleObject" Target="../embeddings/_____Microsoft_Office_Excel_97-200316.xls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11" Type="http://schemas.openxmlformats.org/officeDocument/2006/relationships/oleObject" Target="../embeddings/_____Microsoft_Office_Excel_97-20037.xls"/><Relationship Id="rId5" Type="http://schemas.openxmlformats.org/officeDocument/2006/relationships/oleObject" Target="../embeddings/_____Microsoft_Office_Excel_97-20031.xls"/><Relationship Id="rId15" Type="http://schemas.openxmlformats.org/officeDocument/2006/relationships/oleObject" Target="../embeddings/_____Microsoft_Office_Excel_97-200311.xls"/><Relationship Id="rId10" Type="http://schemas.openxmlformats.org/officeDocument/2006/relationships/oleObject" Target="../embeddings/_____Microsoft_Office_Excel_97-20036.xls"/><Relationship Id="rId19" Type="http://schemas.openxmlformats.org/officeDocument/2006/relationships/oleObject" Target="../embeddings/_____Microsoft_Office_Excel_97-200315.xls"/><Relationship Id="rId4" Type="http://schemas.openxmlformats.org/officeDocument/2006/relationships/image" Target="../media/image25.png"/><Relationship Id="rId9" Type="http://schemas.openxmlformats.org/officeDocument/2006/relationships/oleObject" Target="../embeddings/_____Microsoft_Office_Excel_97-20035.xls"/><Relationship Id="rId14" Type="http://schemas.openxmlformats.org/officeDocument/2006/relationships/oleObject" Target="../embeddings/_____Microsoft_Office_Excel_97-200310.xls"/><Relationship Id="rId22" Type="http://schemas.openxmlformats.org/officeDocument/2006/relationships/oleObject" Target="../embeddings/_____Microsoft_Office_Excel_97-200318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2.xls"/><Relationship Id="rId13" Type="http://schemas.openxmlformats.org/officeDocument/2006/relationships/oleObject" Target="../embeddings/_____Microsoft_Office_Excel_97-200327.xls"/><Relationship Id="rId18" Type="http://schemas.openxmlformats.org/officeDocument/2006/relationships/oleObject" Target="../embeddings/_____Microsoft_Office_Excel_97-200332.xls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_____Microsoft_Office_Excel_97-200335.xls"/><Relationship Id="rId7" Type="http://schemas.openxmlformats.org/officeDocument/2006/relationships/oleObject" Target="../embeddings/_____Microsoft_Office_Excel_97-200321.xls"/><Relationship Id="rId12" Type="http://schemas.openxmlformats.org/officeDocument/2006/relationships/oleObject" Target="../embeddings/_____Microsoft_Office_Excel_97-200326.xls"/><Relationship Id="rId17" Type="http://schemas.openxmlformats.org/officeDocument/2006/relationships/oleObject" Target="../embeddings/_____Microsoft_Office_Excel_97-200331.xls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_____Microsoft_Office_Excel_97-200330.xls"/><Relationship Id="rId20" Type="http://schemas.openxmlformats.org/officeDocument/2006/relationships/oleObject" Target="../embeddings/_____Microsoft_Office_Excel_97-200334.xls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20.xls"/><Relationship Id="rId11" Type="http://schemas.openxmlformats.org/officeDocument/2006/relationships/oleObject" Target="../embeddings/_____Microsoft_Office_Excel_97-200325.xls"/><Relationship Id="rId5" Type="http://schemas.openxmlformats.org/officeDocument/2006/relationships/oleObject" Target="../embeddings/_____Microsoft_Office_Excel_97-200319.xls"/><Relationship Id="rId15" Type="http://schemas.openxmlformats.org/officeDocument/2006/relationships/oleObject" Target="../embeddings/_____Microsoft_Office_Excel_97-200329.xls"/><Relationship Id="rId10" Type="http://schemas.openxmlformats.org/officeDocument/2006/relationships/oleObject" Target="../embeddings/_____Microsoft_Office_Excel_97-200324.xls"/><Relationship Id="rId19" Type="http://schemas.openxmlformats.org/officeDocument/2006/relationships/oleObject" Target="../embeddings/_____Microsoft_Office_Excel_97-200333.xls"/><Relationship Id="rId4" Type="http://schemas.openxmlformats.org/officeDocument/2006/relationships/image" Target="../media/image25.png"/><Relationship Id="rId9" Type="http://schemas.openxmlformats.org/officeDocument/2006/relationships/oleObject" Target="../embeddings/_____Microsoft_Office_Excel_97-200323.xls"/><Relationship Id="rId14" Type="http://schemas.openxmlformats.org/officeDocument/2006/relationships/oleObject" Target="../embeddings/_____Microsoft_Office_Excel_97-200328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77296A30F676B9004EC9FE9925D5892E4A40F6754990293628D7B8AE773B100BD8377F40D129CBB6A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5" name="Прямая соединительная линия 9"/>
          <p:cNvCxnSpPr>
            <a:cxnSpLocks noChangeShapeType="1"/>
          </p:cNvCxnSpPr>
          <p:nvPr/>
        </p:nvCxnSpPr>
        <p:spPr bwMode="auto">
          <a:xfrm rot="5400000">
            <a:off x="-755650" y="4005263"/>
            <a:ext cx="28797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900113" y="2349500"/>
            <a:ext cx="7920037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О повышении доступности высокотехнологичной медицинской помощи в Российской Федерации и результатах реализации мер, направленных на сокращение смертности от болезней системы кровообращения, и задачах на 2014 – 2016 годы</a:t>
            </a:r>
          </a:p>
          <a:p>
            <a:pPr algn="ctr"/>
            <a:endParaRPr lang="ru-RU" alt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Министр здравоохранения Российской Федерации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В.И. Скворцова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/>
            <a:endParaRPr lang="ru-RU" altLang="ru-RU" sz="4000" b="1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ru-RU" altLang="ru-RU" sz="4000" b="1" dirty="0">
              <a:solidFill>
                <a:srgbClr val="FFC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ru-RU" altLang="ru-RU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endParaRPr lang="ru-RU" altLang="ru-RU" sz="25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40" y="1981179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2060848"/>
            <a:ext cx="9144000" cy="29523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вопросах нормативного регулирования донорства и трансплантации органов человека  в Российской Федерации и международном  опыте в указанной сфере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" y="81086"/>
            <a:ext cx="5040560" cy="172819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522920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Помощник Министра здравоохранения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Российской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Федерации    Л.А. Габбасова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 от 21.11. 2011 года № 323 "Об основах охраны здоровья граждан в Российской Федерации»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47. Донорство органов и тканей человека и их трансплантация (пересадка)</a:t>
            </a: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закона «О донорстве органов, частей органов человека и их  трансплантации»</a:t>
            </a: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66. Определение момента смерти человека и прекращения реанимационных мероприятий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 Правительства Российской Федерации от 20 сентября 2012 г.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 950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утверждении правил определения момента смерти человека, в том числе критериев и процедуры установления смерти человека, правил прекращения реанимационных мероприятий и формы протокола установления  смерти человека»</a:t>
            </a:r>
          </a:p>
          <a:p>
            <a:endParaRPr lang="ru-RU" sz="1600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Нормативно-правовое регулирование донорства и трансплантации в Российской Федерации</a:t>
              </a:r>
              <a:endParaRPr lang="ru-RU" sz="2400" dirty="0" smtClean="0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22 декабря 1992 года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 4180-1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трансплантации органов и (или) тканей человека»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Статья 2. Перечень органов и (или) тканей человека - объектов трансплантации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и социального развития Российской Федерации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Академия медицинских наук от 25 мая 2007 года № 357/40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(Зарегистрирован в Минюсте РФ 19 июня 2007 г.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 9672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утверждении перечня органов и (или) тканей человека –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трансплантации,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перечня учреждений здравоохранения, осуществляющих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трансплантацию органов и (или) тканей человека,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перечня учреждей здравоохранения, осуществяющих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 и заготовку органов и (или) тканей человека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Нормативно-правовое регулирование донорства и трансплантации в Российской Федерации</a:t>
              </a:r>
              <a:endParaRPr lang="ru-RU" sz="2400" dirty="0" smtClean="0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5" name="Picture 2" descr="C:\Users\Евгения\Desktop\c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857250"/>
            <a:ext cx="8610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/>
          <p:cNvSpPr/>
          <p:nvPr/>
        </p:nvSpPr>
        <p:spPr>
          <a:xfrm>
            <a:off x="5199063" y="1474788"/>
            <a:ext cx="346075" cy="32226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8" name="TextBox 23"/>
          <p:cNvSpPr txBox="1">
            <a:spLocks noChangeArrowheads="1"/>
          </p:cNvSpPr>
          <p:nvPr/>
        </p:nvSpPr>
        <p:spPr bwMode="auto">
          <a:xfrm>
            <a:off x="5715000" y="55626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 </a:t>
            </a:r>
          </a:p>
          <a:p>
            <a:r>
              <a:rPr lang="ru-RU" sz="1000"/>
              <a:t>СУБЪЕКТОВ РФ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5146675" y="1014413"/>
            <a:ext cx="396875" cy="38893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253038" y="1936750"/>
            <a:ext cx="252412" cy="2222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grpSp>
        <p:nvGrpSpPr>
          <p:cNvPr id="2" name="Группа 191"/>
          <p:cNvGrpSpPr>
            <a:grpSpLocks/>
          </p:cNvGrpSpPr>
          <p:nvPr/>
        </p:nvGrpSpPr>
        <p:grpSpPr bwMode="auto">
          <a:xfrm>
            <a:off x="5181600" y="5181600"/>
            <a:ext cx="2244725" cy="1350963"/>
            <a:chOff x="7391400" y="5343525"/>
            <a:chExt cx="1834685" cy="135172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391400" y="5410238"/>
              <a:ext cx="381469" cy="15248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391400" y="5800983"/>
              <a:ext cx="381469" cy="15248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925" name="TextBox 22"/>
            <p:cNvSpPr txBox="1">
              <a:spLocks noChangeArrowheads="1"/>
            </p:cNvSpPr>
            <p:nvPr/>
          </p:nvSpPr>
          <p:spPr bwMode="auto">
            <a:xfrm>
              <a:off x="7829550" y="5343525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ФЕДЕРАЛЬНЫЕ </a:t>
              </a:r>
            </a:p>
            <a:p>
              <a:r>
                <a:rPr lang="ru-RU" sz="1000"/>
                <a:t>УЧРЕЖДЕНИЯ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7391400" y="6258440"/>
              <a:ext cx="381469" cy="152486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6699"/>
                </a:solidFill>
              </a:endParaRPr>
            </a:p>
          </p:txBody>
        </p:sp>
        <p:sp>
          <p:nvSpPr>
            <p:cNvPr id="33927" name="TextBox 127"/>
            <p:cNvSpPr txBox="1">
              <a:spLocks noChangeArrowheads="1"/>
            </p:cNvSpPr>
            <p:nvPr/>
          </p:nvSpPr>
          <p:spPr bwMode="auto">
            <a:xfrm>
              <a:off x="7815296" y="6295139"/>
              <a:ext cx="14107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МУНИЦИПАЛЬНЫЕ УЧРЕЖДЕНИЯ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5233988" y="1154113"/>
            <a:ext cx="201612" cy="2413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sp>
        <p:nvSpPr>
          <p:cNvPr id="33803" name="TextBox 130"/>
          <p:cNvSpPr txBox="1">
            <a:spLocks noChangeArrowheads="1"/>
          </p:cNvSpPr>
          <p:nvPr/>
        </p:nvSpPr>
        <p:spPr bwMode="auto">
          <a:xfrm>
            <a:off x="228600" y="12192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Центральный федеральный округ</a:t>
            </a:r>
          </a:p>
        </p:txBody>
      </p:sp>
      <p:grpSp>
        <p:nvGrpSpPr>
          <p:cNvPr id="3" name="Группа 83"/>
          <p:cNvGrpSpPr>
            <a:grpSpLocks/>
          </p:cNvGrpSpPr>
          <p:nvPr/>
        </p:nvGrpSpPr>
        <p:grpSpPr bwMode="auto">
          <a:xfrm>
            <a:off x="990600" y="3200400"/>
            <a:ext cx="381000" cy="304800"/>
            <a:chOff x="3810000" y="5486400"/>
            <a:chExt cx="304800" cy="304800"/>
          </a:xfrm>
        </p:grpSpPr>
        <p:sp>
          <p:nvSpPr>
            <p:cNvPr id="122" name="Равнобедренный треугольник 12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1905000" y="34290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МОСКВА</a:t>
            </a:r>
          </a:p>
        </p:txBody>
      </p:sp>
      <p:grpSp>
        <p:nvGrpSpPr>
          <p:cNvPr id="4" name="Группа 83"/>
          <p:cNvGrpSpPr>
            <a:grpSpLocks/>
          </p:cNvGrpSpPr>
          <p:nvPr/>
        </p:nvGrpSpPr>
        <p:grpSpPr bwMode="auto">
          <a:xfrm>
            <a:off x="1676400" y="2667000"/>
            <a:ext cx="381000" cy="304800"/>
            <a:chOff x="3810000" y="5486400"/>
            <a:chExt cx="304800" cy="304800"/>
          </a:xfrm>
        </p:grpSpPr>
        <p:sp>
          <p:nvSpPr>
            <p:cNvPr id="143" name="Равнобедренный треугольник 142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3808" name="TextBox 154"/>
          <p:cNvSpPr txBox="1">
            <a:spLocks noChangeArrowheads="1"/>
          </p:cNvSpPr>
          <p:nvPr/>
        </p:nvSpPr>
        <p:spPr bwMode="auto">
          <a:xfrm>
            <a:off x="762000" y="350520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ПЖ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легкие</a:t>
            </a:r>
          </a:p>
          <a:p>
            <a:r>
              <a:rPr lang="ru-RU" sz="700"/>
              <a:t>Кост.мозг</a:t>
            </a:r>
          </a:p>
          <a:p>
            <a:r>
              <a:rPr lang="ru-RU" sz="700"/>
              <a:t>сердце</a:t>
            </a:r>
          </a:p>
        </p:txBody>
      </p:sp>
      <p:sp>
        <p:nvSpPr>
          <p:cNvPr id="33809" name="TextBox 162"/>
          <p:cNvSpPr txBox="1">
            <a:spLocks noChangeArrowheads="1"/>
          </p:cNvSpPr>
          <p:nvPr/>
        </p:nvSpPr>
        <p:spPr bwMode="auto">
          <a:xfrm>
            <a:off x="1206500" y="3502025"/>
            <a:ext cx="863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Трахея </a:t>
            </a:r>
          </a:p>
          <a:p>
            <a:r>
              <a:rPr lang="ru-RU" sz="700"/>
              <a:t>Верх и нижн</a:t>
            </a:r>
          </a:p>
          <a:p>
            <a:r>
              <a:rPr lang="ru-RU" sz="700"/>
              <a:t>Конечности</a:t>
            </a:r>
          </a:p>
          <a:p>
            <a:r>
              <a:rPr lang="ru-RU" sz="700"/>
              <a:t>Кишечник</a:t>
            </a:r>
          </a:p>
          <a:p>
            <a:endParaRPr lang="ru-RU" sz="700"/>
          </a:p>
        </p:txBody>
      </p:sp>
      <p:sp>
        <p:nvSpPr>
          <p:cNvPr id="33810" name="TextBox 174"/>
          <p:cNvSpPr txBox="1">
            <a:spLocks noChangeArrowheads="1"/>
          </p:cNvSpPr>
          <p:nvPr/>
        </p:nvSpPr>
        <p:spPr bwMode="auto">
          <a:xfrm>
            <a:off x="3641725" y="2954338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Сердце</a:t>
            </a:r>
          </a:p>
        </p:txBody>
      </p:sp>
      <p:grpSp>
        <p:nvGrpSpPr>
          <p:cNvPr id="5" name="Группа 83"/>
          <p:cNvGrpSpPr>
            <a:grpSpLocks/>
          </p:cNvGrpSpPr>
          <p:nvPr/>
        </p:nvGrpSpPr>
        <p:grpSpPr bwMode="auto">
          <a:xfrm>
            <a:off x="3124200" y="2667000"/>
            <a:ext cx="381000" cy="304800"/>
            <a:chOff x="3810000" y="5486400"/>
            <a:chExt cx="304800" cy="304800"/>
          </a:xfrm>
        </p:grpSpPr>
        <p:sp>
          <p:nvSpPr>
            <p:cNvPr id="192" name="Равнобедренный треугольник 19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6" name="Группа 83"/>
          <p:cNvGrpSpPr>
            <a:grpSpLocks/>
          </p:cNvGrpSpPr>
          <p:nvPr/>
        </p:nvGrpSpPr>
        <p:grpSpPr bwMode="auto">
          <a:xfrm>
            <a:off x="3667125" y="2657475"/>
            <a:ext cx="381000" cy="304800"/>
            <a:chOff x="3810000" y="5486400"/>
            <a:chExt cx="304800" cy="304800"/>
          </a:xfrm>
        </p:grpSpPr>
        <p:sp>
          <p:nvSpPr>
            <p:cNvPr id="196" name="Равнобедренный треугольник 195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33813" name="TextBox 197"/>
          <p:cNvSpPr txBox="1">
            <a:spLocks noChangeArrowheads="1"/>
          </p:cNvSpPr>
          <p:nvPr/>
        </p:nvSpPr>
        <p:spPr bwMode="auto">
          <a:xfrm>
            <a:off x="3048000" y="29718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grpSp>
        <p:nvGrpSpPr>
          <p:cNvPr id="7" name="Группа 83"/>
          <p:cNvGrpSpPr>
            <a:grpSpLocks/>
          </p:cNvGrpSpPr>
          <p:nvPr/>
        </p:nvGrpSpPr>
        <p:grpSpPr bwMode="auto">
          <a:xfrm>
            <a:off x="4114800" y="2895600"/>
            <a:ext cx="381000" cy="304800"/>
            <a:chOff x="3810000" y="5486400"/>
            <a:chExt cx="304800" cy="304800"/>
          </a:xfrm>
        </p:grpSpPr>
        <p:sp>
          <p:nvSpPr>
            <p:cNvPr id="206" name="Равнобедренный треугольник 205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33815" name="TextBox 208"/>
          <p:cNvSpPr txBox="1">
            <a:spLocks noChangeArrowheads="1"/>
          </p:cNvSpPr>
          <p:nvPr/>
        </p:nvSpPr>
        <p:spPr bwMode="auto">
          <a:xfrm>
            <a:off x="4102100" y="3179763"/>
            <a:ext cx="609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Костный мозг</a:t>
            </a:r>
          </a:p>
          <a:p>
            <a:r>
              <a:rPr lang="ru-RU" sz="700"/>
              <a:t>роговица</a:t>
            </a:r>
          </a:p>
        </p:txBody>
      </p:sp>
      <p:sp>
        <p:nvSpPr>
          <p:cNvPr id="210" name="Равнобедренный треугольник 209"/>
          <p:cNvSpPr/>
          <p:nvPr/>
        </p:nvSpPr>
        <p:spPr>
          <a:xfrm>
            <a:off x="1690688" y="4191000"/>
            <a:ext cx="385762" cy="338138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3817" name="TextBox 231"/>
          <p:cNvSpPr txBox="1">
            <a:spLocks noChangeArrowheads="1"/>
          </p:cNvSpPr>
          <p:nvPr/>
        </p:nvSpPr>
        <p:spPr bwMode="auto">
          <a:xfrm>
            <a:off x="7239000" y="5562600"/>
            <a:ext cx="16922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ДРУГИЕ ПОДВЕДОМСТВЕННЫЕ УЧРЕЖДЕНИЯ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6858000" y="5638800"/>
            <a:ext cx="373063" cy="15875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6699"/>
              </a:solidFill>
            </a:endParaRPr>
          </a:p>
        </p:txBody>
      </p:sp>
      <p:sp>
        <p:nvSpPr>
          <p:cNvPr id="33819" name="TextBox 243"/>
          <p:cNvSpPr txBox="1">
            <a:spLocks noChangeArrowheads="1"/>
          </p:cNvSpPr>
          <p:nvPr/>
        </p:nvSpPr>
        <p:spPr bwMode="auto">
          <a:xfrm>
            <a:off x="5518150" y="989013"/>
            <a:ext cx="358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и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органов </a:t>
            </a:r>
          </a:p>
          <a:p>
            <a:r>
              <a:rPr lang="ru-RU" sz="1000"/>
              <a:t>и (или) тканей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</a:t>
            </a:r>
          </a:p>
        </p:txBody>
      </p:sp>
      <p:sp>
        <p:nvSpPr>
          <p:cNvPr id="33820" name="TextBox 75"/>
          <p:cNvSpPr txBox="1">
            <a:spLocks noChangeArrowheads="1"/>
          </p:cNvSpPr>
          <p:nvPr/>
        </p:nvSpPr>
        <p:spPr bwMode="auto">
          <a:xfrm>
            <a:off x="1447800" y="297180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ПЖ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легкие</a:t>
            </a:r>
          </a:p>
          <a:p>
            <a:r>
              <a:rPr lang="ru-RU" sz="700"/>
              <a:t>Кост.мозг</a:t>
            </a:r>
          </a:p>
          <a:p>
            <a:r>
              <a:rPr lang="ru-RU" sz="700"/>
              <a:t>сердце</a:t>
            </a:r>
          </a:p>
        </p:txBody>
      </p:sp>
      <p:sp>
        <p:nvSpPr>
          <p:cNvPr id="33821" name="TextBox 77"/>
          <p:cNvSpPr txBox="1">
            <a:spLocks noChangeArrowheads="1"/>
          </p:cNvSpPr>
          <p:nvPr/>
        </p:nvSpPr>
        <p:spPr bwMode="auto">
          <a:xfrm>
            <a:off x="1752600" y="29718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Трахея </a:t>
            </a:r>
          </a:p>
          <a:p>
            <a:r>
              <a:rPr lang="ru-RU" sz="700"/>
              <a:t>Эндокр. Железы</a:t>
            </a:r>
          </a:p>
          <a:p>
            <a:r>
              <a:rPr lang="ru-RU" sz="700"/>
              <a:t>Тонкая кишка</a:t>
            </a:r>
          </a:p>
          <a:p>
            <a:endParaRPr lang="ru-RU" sz="700"/>
          </a:p>
        </p:txBody>
      </p:sp>
      <p:grpSp>
        <p:nvGrpSpPr>
          <p:cNvPr id="9" name="Группа 83"/>
          <p:cNvGrpSpPr>
            <a:grpSpLocks/>
          </p:cNvGrpSpPr>
          <p:nvPr/>
        </p:nvGrpSpPr>
        <p:grpSpPr bwMode="auto">
          <a:xfrm>
            <a:off x="2514600" y="2667000"/>
            <a:ext cx="381000" cy="304800"/>
            <a:chOff x="3810000" y="5486400"/>
            <a:chExt cx="304800" cy="304800"/>
          </a:xfrm>
        </p:grpSpPr>
        <p:sp>
          <p:nvSpPr>
            <p:cNvPr id="80" name="Равнобедренный треугольник 79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3823" name="TextBox 81"/>
          <p:cNvSpPr txBox="1">
            <a:spLocks noChangeArrowheads="1"/>
          </p:cNvSpPr>
          <p:nvPr/>
        </p:nvSpPr>
        <p:spPr bwMode="auto">
          <a:xfrm>
            <a:off x="2514600" y="297180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Печень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Сердце</a:t>
            </a:r>
          </a:p>
          <a:p>
            <a:r>
              <a:rPr lang="ru-RU" sz="700"/>
              <a:t>Сосуды</a:t>
            </a:r>
          </a:p>
          <a:p>
            <a:endParaRPr lang="ru-RU" sz="700"/>
          </a:p>
        </p:txBody>
      </p:sp>
      <p:grpSp>
        <p:nvGrpSpPr>
          <p:cNvPr id="10" name="Группа 83"/>
          <p:cNvGrpSpPr>
            <a:grpSpLocks/>
          </p:cNvGrpSpPr>
          <p:nvPr/>
        </p:nvGrpSpPr>
        <p:grpSpPr bwMode="auto">
          <a:xfrm>
            <a:off x="3581400" y="3124200"/>
            <a:ext cx="381000" cy="304800"/>
            <a:chOff x="3810000" y="5486400"/>
            <a:chExt cx="304800" cy="304800"/>
          </a:xfrm>
        </p:grpSpPr>
        <p:sp>
          <p:nvSpPr>
            <p:cNvPr id="92" name="Равнобедренный треугольник 9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33825" name="TextBox 93"/>
          <p:cNvSpPr txBox="1">
            <a:spLocks noChangeArrowheads="1"/>
          </p:cNvSpPr>
          <p:nvPr/>
        </p:nvSpPr>
        <p:spPr bwMode="auto">
          <a:xfrm>
            <a:off x="3592513" y="3440113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grpSp>
        <p:nvGrpSpPr>
          <p:cNvPr id="11" name="Группа 83"/>
          <p:cNvGrpSpPr>
            <a:grpSpLocks/>
          </p:cNvGrpSpPr>
          <p:nvPr/>
        </p:nvGrpSpPr>
        <p:grpSpPr bwMode="auto">
          <a:xfrm>
            <a:off x="3124200" y="3276600"/>
            <a:ext cx="381000" cy="304800"/>
            <a:chOff x="3810000" y="5486400"/>
            <a:chExt cx="304800" cy="304800"/>
          </a:xfrm>
        </p:grpSpPr>
        <p:sp>
          <p:nvSpPr>
            <p:cNvPr id="96" name="Равнобедренный треугольник 95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33827" name="TextBox 97"/>
          <p:cNvSpPr txBox="1">
            <a:spLocks noChangeArrowheads="1"/>
          </p:cNvSpPr>
          <p:nvPr/>
        </p:nvSpPr>
        <p:spPr bwMode="auto">
          <a:xfrm>
            <a:off x="3048000" y="35814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grpSp>
        <p:nvGrpSpPr>
          <p:cNvPr id="13" name="Группа 83"/>
          <p:cNvGrpSpPr>
            <a:grpSpLocks/>
          </p:cNvGrpSpPr>
          <p:nvPr/>
        </p:nvGrpSpPr>
        <p:grpSpPr bwMode="auto">
          <a:xfrm>
            <a:off x="3810000" y="3505200"/>
            <a:ext cx="381000" cy="304800"/>
            <a:chOff x="3810000" y="5486400"/>
            <a:chExt cx="304800" cy="304800"/>
          </a:xfrm>
        </p:grpSpPr>
        <p:sp>
          <p:nvSpPr>
            <p:cNvPr id="100" name="Равнобедренный треугольник 99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33829" name="TextBox 101"/>
          <p:cNvSpPr txBox="1">
            <a:spLocks noChangeArrowheads="1"/>
          </p:cNvSpPr>
          <p:nvPr/>
        </p:nvSpPr>
        <p:spPr bwMode="auto">
          <a:xfrm>
            <a:off x="3706813" y="3773488"/>
            <a:ext cx="609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Костный мозг</a:t>
            </a:r>
          </a:p>
        </p:txBody>
      </p:sp>
      <p:grpSp>
        <p:nvGrpSpPr>
          <p:cNvPr id="14" name="Группа 83"/>
          <p:cNvGrpSpPr>
            <a:grpSpLocks/>
          </p:cNvGrpSpPr>
          <p:nvPr/>
        </p:nvGrpSpPr>
        <p:grpSpPr bwMode="auto">
          <a:xfrm>
            <a:off x="3352800" y="3657600"/>
            <a:ext cx="381000" cy="304800"/>
            <a:chOff x="3810000" y="5486400"/>
            <a:chExt cx="304800" cy="304800"/>
          </a:xfrm>
        </p:grpSpPr>
        <p:sp>
          <p:nvSpPr>
            <p:cNvPr id="104" name="Равнобедренный треугольник 103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33831" name="TextBox 105"/>
          <p:cNvSpPr txBox="1">
            <a:spLocks noChangeArrowheads="1"/>
          </p:cNvSpPr>
          <p:nvPr/>
        </p:nvSpPr>
        <p:spPr bwMode="auto">
          <a:xfrm>
            <a:off x="3287713" y="3959225"/>
            <a:ext cx="609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Костный мозг</a:t>
            </a:r>
          </a:p>
        </p:txBody>
      </p:sp>
      <p:grpSp>
        <p:nvGrpSpPr>
          <p:cNvPr id="15" name="Группа 83"/>
          <p:cNvGrpSpPr>
            <a:grpSpLocks/>
          </p:cNvGrpSpPr>
          <p:nvPr/>
        </p:nvGrpSpPr>
        <p:grpSpPr bwMode="auto">
          <a:xfrm>
            <a:off x="2971800" y="3733800"/>
            <a:ext cx="381000" cy="304800"/>
            <a:chOff x="3810000" y="5486400"/>
            <a:chExt cx="304800" cy="304800"/>
          </a:xfrm>
        </p:grpSpPr>
        <p:sp>
          <p:nvSpPr>
            <p:cNvPr id="108" name="Равнобедренный треугольник 107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3833" name="TextBox 109"/>
          <p:cNvSpPr txBox="1">
            <a:spLocks noChangeArrowheads="1"/>
          </p:cNvSpPr>
          <p:nvPr/>
        </p:nvSpPr>
        <p:spPr bwMode="auto">
          <a:xfrm>
            <a:off x="2895600" y="4038600"/>
            <a:ext cx="60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Кост мозг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  <a:p>
            <a:r>
              <a:rPr lang="ru-RU" sz="700"/>
              <a:t>Трахея лег-серд</a:t>
            </a:r>
          </a:p>
          <a:p>
            <a:r>
              <a:rPr lang="ru-RU" sz="700"/>
              <a:t>комплекс</a:t>
            </a:r>
          </a:p>
        </p:txBody>
      </p:sp>
      <p:grpSp>
        <p:nvGrpSpPr>
          <p:cNvPr id="16" name="Группа 83"/>
          <p:cNvGrpSpPr>
            <a:grpSpLocks/>
          </p:cNvGrpSpPr>
          <p:nvPr/>
        </p:nvGrpSpPr>
        <p:grpSpPr bwMode="auto">
          <a:xfrm>
            <a:off x="2590800" y="3657600"/>
            <a:ext cx="381000" cy="304800"/>
            <a:chOff x="3810000" y="5486400"/>
            <a:chExt cx="304800" cy="304800"/>
          </a:xfrm>
        </p:grpSpPr>
        <p:sp>
          <p:nvSpPr>
            <p:cNvPr id="112" name="Равнобедренный треугольник 11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33835" name="TextBox 113"/>
          <p:cNvSpPr txBox="1">
            <a:spLocks noChangeArrowheads="1"/>
          </p:cNvSpPr>
          <p:nvPr/>
        </p:nvSpPr>
        <p:spPr bwMode="auto">
          <a:xfrm>
            <a:off x="2438400" y="39624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grpSp>
        <p:nvGrpSpPr>
          <p:cNvPr id="17" name="Группа 83"/>
          <p:cNvGrpSpPr>
            <a:grpSpLocks/>
          </p:cNvGrpSpPr>
          <p:nvPr/>
        </p:nvGrpSpPr>
        <p:grpSpPr bwMode="auto">
          <a:xfrm>
            <a:off x="2590800" y="4114800"/>
            <a:ext cx="381000" cy="304800"/>
            <a:chOff x="3810000" y="5486400"/>
            <a:chExt cx="304800" cy="304800"/>
          </a:xfrm>
        </p:grpSpPr>
        <p:sp>
          <p:nvSpPr>
            <p:cNvPr id="116" name="Равнобедренный треугольник 115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13</a:t>
              </a:r>
            </a:p>
          </p:txBody>
        </p:sp>
      </p:grpSp>
      <p:sp>
        <p:nvSpPr>
          <p:cNvPr id="33837" name="TextBox 117"/>
          <p:cNvSpPr txBox="1">
            <a:spLocks noChangeArrowheads="1"/>
          </p:cNvSpPr>
          <p:nvPr/>
        </p:nvSpPr>
        <p:spPr bwMode="auto">
          <a:xfrm>
            <a:off x="2590800" y="44196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grpSp>
        <p:nvGrpSpPr>
          <p:cNvPr id="18" name="Группа 83"/>
          <p:cNvGrpSpPr>
            <a:grpSpLocks/>
          </p:cNvGrpSpPr>
          <p:nvPr/>
        </p:nvGrpSpPr>
        <p:grpSpPr bwMode="auto">
          <a:xfrm>
            <a:off x="2209800" y="3962400"/>
            <a:ext cx="381000" cy="304800"/>
            <a:chOff x="3810000" y="5486400"/>
            <a:chExt cx="304800" cy="304800"/>
          </a:xfrm>
        </p:grpSpPr>
        <p:sp>
          <p:nvSpPr>
            <p:cNvPr id="120" name="Равнобедренный треугольник 119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14</a:t>
              </a:r>
            </a:p>
          </p:txBody>
        </p:sp>
      </p:grpSp>
      <p:sp>
        <p:nvSpPr>
          <p:cNvPr id="33839" name="TextBox 123"/>
          <p:cNvSpPr txBox="1">
            <a:spLocks noChangeArrowheads="1"/>
          </p:cNvSpPr>
          <p:nvPr/>
        </p:nvSpPr>
        <p:spPr bwMode="auto">
          <a:xfrm>
            <a:off x="2133600" y="4267200"/>
            <a:ext cx="60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 мозг</a:t>
            </a:r>
          </a:p>
          <a:p>
            <a:r>
              <a:rPr lang="ru-RU" sz="700"/>
              <a:t>Дерм слой кожи         </a:t>
            </a:r>
          </a:p>
        </p:txBody>
      </p:sp>
      <p:grpSp>
        <p:nvGrpSpPr>
          <p:cNvPr id="19" name="Группа 83"/>
          <p:cNvGrpSpPr>
            <a:grpSpLocks/>
          </p:cNvGrpSpPr>
          <p:nvPr/>
        </p:nvGrpSpPr>
        <p:grpSpPr bwMode="auto">
          <a:xfrm>
            <a:off x="2481263" y="4562475"/>
            <a:ext cx="381000" cy="304800"/>
            <a:chOff x="3810000" y="5486400"/>
            <a:chExt cx="304800" cy="304800"/>
          </a:xfrm>
        </p:grpSpPr>
        <p:sp>
          <p:nvSpPr>
            <p:cNvPr id="132" name="Равнобедренный треугольник 13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33841" name="TextBox 133"/>
          <p:cNvSpPr txBox="1">
            <a:spLocks noChangeArrowheads="1"/>
          </p:cNvSpPr>
          <p:nvPr/>
        </p:nvSpPr>
        <p:spPr bwMode="auto">
          <a:xfrm>
            <a:off x="2352675" y="4829175"/>
            <a:ext cx="1066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Кости верх. и </a:t>
            </a:r>
          </a:p>
          <a:p>
            <a:r>
              <a:rPr lang="ru-RU" sz="700"/>
              <a:t>ниж конечностей</a:t>
            </a:r>
          </a:p>
          <a:p>
            <a:r>
              <a:rPr lang="ru-RU" sz="700"/>
              <a:t>Мозг облочка</a:t>
            </a:r>
          </a:p>
          <a:p>
            <a:r>
              <a:rPr lang="ru-RU" sz="700"/>
              <a:t>Реберн. хрящ</a:t>
            </a:r>
          </a:p>
          <a:p>
            <a:r>
              <a:rPr lang="ru-RU" sz="700"/>
              <a:t>сухожилия</a:t>
            </a:r>
          </a:p>
          <a:p>
            <a:r>
              <a:rPr lang="ru-RU" sz="700"/>
              <a:t> </a:t>
            </a:r>
          </a:p>
          <a:p>
            <a:endParaRPr lang="ru-RU" sz="700"/>
          </a:p>
        </p:txBody>
      </p:sp>
      <p:sp>
        <p:nvSpPr>
          <p:cNvPr id="135" name="Овал 134"/>
          <p:cNvSpPr/>
          <p:nvPr/>
        </p:nvSpPr>
        <p:spPr>
          <a:xfrm>
            <a:off x="2057400" y="4648200"/>
            <a:ext cx="227013" cy="2286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3843" name="TextBox 135"/>
          <p:cNvSpPr txBox="1">
            <a:spLocks noChangeArrowheads="1"/>
          </p:cNvSpPr>
          <p:nvPr/>
        </p:nvSpPr>
        <p:spPr bwMode="auto">
          <a:xfrm>
            <a:off x="1920875" y="4875213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grpSp>
        <p:nvGrpSpPr>
          <p:cNvPr id="20" name="Группа 214"/>
          <p:cNvGrpSpPr>
            <a:grpSpLocks/>
          </p:cNvGrpSpPr>
          <p:nvPr/>
        </p:nvGrpSpPr>
        <p:grpSpPr bwMode="auto">
          <a:xfrm>
            <a:off x="1797050" y="3733800"/>
            <a:ext cx="336550" cy="369888"/>
            <a:chOff x="1752600" y="4267200"/>
            <a:chExt cx="304800" cy="304800"/>
          </a:xfrm>
        </p:grpSpPr>
        <p:sp>
          <p:nvSpPr>
            <p:cNvPr id="138" name="Равнобедренный треугольник 137"/>
            <p:cNvSpPr/>
            <p:nvPr/>
          </p:nvSpPr>
          <p:spPr>
            <a:xfrm>
              <a:off x="1752600" y="42672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1810109" y="4391475"/>
              <a:ext cx="181155" cy="171368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16</a:t>
              </a:r>
            </a:p>
          </p:txBody>
        </p:sp>
      </p:grpSp>
      <p:sp>
        <p:nvSpPr>
          <p:cNvPr id="33845" name="TextBox 139"/>
          <p:cNvSpPr txBox="1">
            <a:spLocks noChangeArrowheads="1"/>
          </p:cNvSpPr>
          <p:nvPr/>
        </p:nvSpPr>
        <p:spPr bwMode="auto">
          <a:xfrm>
            <a:off x="1743075" y="405765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sp>
        <p:nvSpPr>
          <p:cNvPr id="33846" name="TextBox 140"/>
          <p:cNvSpPr txBox="1">
            <a:spLocks noChangeArrowheads="1"/>
          </p:cNvSpPr>
          <p:nvPr/>
        </p:nvSpPr>
        <p:spPr bwMode="auto">
          <a:xfrm>
            <a:off x="1620838" y="448786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</p:txBody>
      </p:sp>
      <p:sp>
        <p:nvSpPr>
          <p:cNvPr id="142" name="Равнобедренный треугольник 141"/>
          <p:cNvSpPr/>
          <p:nvPr/>
        </p:nvSpPr>
        <p:spPr>
          <a:xfrm>
            <a:off x="1371600" y="3962400"/>
            <a:ext cx="385763" cy="338138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33848" name="TextBox 143"/>
          <p:cNvSpPr txBox="1">
            <a:spLocks noChangeArrowheads="1"/>
          </p:cNvSpPr>
          <p:nvPr/>
        </p:nvSpPr>
        <p:spPr bwMode="auto">
          <a:xfrm>
            <a:off x="1295400" y="42672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sp>
        <p:nvSpPr>
          <p:cNvPr id="145" name="Равнобедренный треугольник 144"/>
          <p:cNvSpPr/>
          <p:nvPr/>
        </p:nvSpPr>
        <p:spPr>
          <a:xfrm>
            <a:off x="1066800" y="4343400"/>
            <a:ext cx="385763" cy="338138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3850" name="TextBox 145"/>
          <p:cNvSpPr txBox="1">
            <a:spLocks noChangeArrowheads="1"/>
          </p:cNvSpPr>
          <p:nvPr/>
        </p:nvSpPr>
        <p:spPr bwMode="auto">
          <a:xfrm>
            <a:off x="684213" y="4664075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ПЖ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легкие</a:t>
            </a:r>
          </a:p>
          <a:p>
            <a:r>
              <a:rPr lang="ru-RU" sz="700"/>
              <a:t>Кост.мозг</a:t>
            </a:r>
          </a:p>
          <a:p>
            <a:r>
              <a:rPr lang="ru-RU" sz="700"/>
              <a:t>сердце</a:t>
            </a:r>
          </a:p>
        </p:txBody>
      </p:sp>
      <p:sp>
        <p:nvSpPr>
          <p:cNvPr id="33851" name="TextBox 146"/>
          <p:cNvSpPr txBox="1">
            <a:spLocks noChangeArrowheads="1"/>
          </p:cNvSpPr>
          <p:nvPr/>
        </p:nvSpPr>
        <p:spPr bwMode="auto">
          <a:xfrm>
            <a:off x="1109663" y="4681538"/>
            <a:ext cx="10668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Кости верх и </a:t>
            </a:r>
          </a:p>
          <a:p>
            <a:r>
              <a:rPr lang="ru-RU" sz="700"/>
              <a:t>ниж конечностей</a:t>
            </a:r>
          </a:p>
          <a:p>
            <a:r>
              <a:rPr lang="ru-RU" sz="700"/>
              <a:t>Мозг облочка</a:t>
            </a:r>
          </a:p>
          <a:p>
            <a:r>
              <a:rPr lang="ru-RU" sz="700"/>
              <a:t>Ребер. хрящ</a:t>
            </a:r>
          </a:p>
          <a:p>
            <a:r>
              <a:rPr lang="ru-RU" sz="700"/>
              <a:t>сухожилия</a:t>
            </a:r>
          </a:p>
          <a:p>
            <a:r>
              <a:rPr lang="ru-RU" sz="700"/>
              <a:t> </a:t>
            </a:r>
          </a:p>
          <a:p>
            <a:endParaRPr lang="ru-RU" sz="700"/>
          </a:p>
        </p:txBody>
      </p:sp>
      <p:sp>
        <p:nvSpPr>
          <p:cNvPr id="148" name="Овал 147"/>
          <p:cNvSpPr/>
          <p:nvPr/>
        </p:nvSpPr>
        <p:spPr>
          <a:xfrm>
            <a:off x="1146175" y="4476750"/>
            <a:ext cx="200025" cy="207963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49" name="Овал 148"/>
          <p:cNvSpPr/>
          <p:nvPr/>
        </p:nvSpPr>
        <p:spPr>
          <a:xfrm>
            <a:off x="762000" y="4114800"/>
            <a:ext cx="227013" cy="2286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54" name="Овал 153"/>
          <p:cNvSpPr/>
          <p:nvPr/>
        </p:nvSpPr>
        <p:spPr>
          <a:xfrm>
            <a:off x="1066800" y="2743200"/>
            <a:ext cx="227013" cy="2286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3855" name="TextBox 155"/>
          <p:cNvSpPr txBox="1">
            <a:spLocks noChangeArrowheads="1"/>
          </p:cNvSpPr>
          <p:nvPr/>
        </p:nvSpPr>
        <p:spPr bwMode="auto">
          <a:xfrm>
            <a:off x="914400" y="29718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sp>
        <p:nvSpPr>
          <p:cNvPr id="33856" name="TextBox 156"/>
          <p:cNvSpPr txBox="1">
            <a:spLocks noChangeArrowheads="1"/>
          </p:cNvSpPr>
          <p:nvPr/>
        </p:nvSpPr>
        <p:spPr bwMode="auto">
          <a:xfrm>
            <a:off x="627063" y="4332288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sp>
        <p:nvSpPr>
          <p:cNvPr id="158" name="Овал 157"/>
          <p:cNvSpPr/>
          <p:nvPr/>
        </p:nvSpPr>
        <p:spPr>
          <a:xfrm>
            <a:off x="2220913" y="2587625"/>
            <a:ext cx="225425" cy="228600"/>
          </a:xfrm>
          <a:prstGeom prst="ellipse">
            <a:avLst/>
          </a:prstGeom>
          <a:solidFill>
            <a:srgbClr val="00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9" name="Овал 158"/>
          <p:cNvSpPr/>
          <p:nvPr/>
        </p:nvSpPr>
        <p:spPr>
          <a:xfrm>
            <a:off x="1981200" y="5105400"/>
            <a:ext cx="227013" cy="228600"/>
          </a:xfrm>
          <a:prstGeom prst="ellipse">
            <a:avLst/>
          </a:prstGeom>
          <a:solidFill>
            <a:srgbClr val="00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33859" name="TextBox 159"/>
          <p:cNvSpPr txBox="1">
            <a:spLocks noChangeArrowheads="1"/>
          </p:cNvSpPr>
          <p:nvPr/>
        </p:nvSpPr>
        <p:spPr bwMode="auto">
          <a:xfrm>
            <a:off x="1828800" y="53340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sp>
        <p:nvSpPr>
          <p:cNvPr id="33860" name="TextBox 160"/>
          <p:cNvSpPr txBox="1">
            <a:spLocks noChangeArrowheads="1"/>
          </p:cNvSpPr>
          <p:nvPr/>
        </p:nvSpPr>
        <p:spPr bwMode="auto">
          <a:xfrm>
            <a:off x="2057400" y="28194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grpSp>
        <p:nvGrpSpPr>
          <p:cNvPr id="23" name="Группа 83"/>
          <p:cNvGrpSpPr>
            <a:grpSpLocks/>
          </p:cNvGrpSpPr>
          <p:nvPr/>
        </p:nvGrpSpPr>
        <p:grpSpPr bwMode="auto">
          <a:xfrm>
            <a:off x="2971800" y="1981200"/>
            <a:ext cx="381000" cy="304800"/>
            <a:chOff x="3810000" y="5486400"/>
            <a:chExt cx="304800" cy="304800"/>
          </a:xfrm>
        </p:grpSpPr>
        <p:sp>
          <p:nvSpPr>
            <p:cNvPr id="164" name="Равнобедренный треугольник 163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25</a:t>
              </a:r>
            </a:p>
          </p:txBody>
        </p:sp>
      </p:grpSp>
      <p:sp>
        <p:nvSpPr>
          <p:cNvPr id="166" name="Text Box 32"/>
          <p:cNvSpPr txBox="1">
            <a:spLocks noChangeArrowheads="1"/>
          </p:cNvSpPr>
          <p:nvPr/>
        </p:nvSpPr>
        <p:spPr bwMode="auto">
          <a:xfrm>
            <a:off x="2971800" y="175260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п. </a:t>
            </a:r>
            <a:r>
              <a:rPr lang="ru-RU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Новогорск</a:t>
            </a: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МО</a:t>
            </a:r>
          </a:p>
        </p:txBody>
      </p:sp>
      <p:sp>
        <p:nvSpPr>
          <p:cNvPr id="33863" name="TextBox 166"/>
          <p:cNvSpPr txBox="1">
            <a:spLocks noChangeArrowheads="1"/>
          </p:cNvSpPr>
          <p:nvPr/>
        </p:nvSpPr>
        <p:spPr bwMode="auto">
          <a:xfrm>
            <a:off x="2922588" y="2249488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grpSp>
        <p:nvGrpSpPr>
          <p:cNvPr id="24" name="Группа 83"/>
          <p:cNvGrpSpPr/>
          <p:nvPr/>
        </p:nvGrpSpPr>
        <p:grpSpPr>
          <a:xfrm>
            <a:off x="838200" y="5486400"/>
            <a:ext cx="381000" cy="304800"/>
            <a:chOff x="3810000" y="5486400"/>
            <a:chExt cx="304800" cy="304800"/>
          </a:xfrm>
          <a:solidFill>
            <a:srgbClr val="0070C0"/>
          </a:solidFill>
        </p:grpSpPr>
        <p:sp>
          <p:nvSpPr>
            <p:cNvPr id="169" name="Равнобедренный треугольник 168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3876674" y="5610225"/>
              <a:ext cx="180975" cy="17145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26</a:t>
              </a:r>
            </a:p>
          </p:txBody>
        </p:sp>
      </p:grpSp>
      <p:sp>
        <p:nvSpPr>
          <p:cNvPr id="33865" name="TextBox 170"/>
          <p:cNvSpPr txBox="1">
            <a:spLocks noChangeArrowheads="1"/>
          </p:cNvSpPr>
          <p:nvPr/>
        </p:nvSpPr>
        <p:spPr bwMode="auto">
          <a:xfrm>
            <a:off x="762000" y="5791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  <a:p>
            <a:r>
              <a:rPr lang="ru-RU" sz="700"/>
              <a:t>Сердце</a:t>
            </a:r>
          </a:p>
          <a:p>
            <a:r>
              <a:rPr lang="ru-RU" sz="700"/>
              <a:t>ПЖ</a:t>
            </a:r>
          </a:p>
        </p:txBody>
      </p:sp>
      <p:sp>
        <p:nvSpPr>
          <p:cNvPr id="172" name="Text Box 32"/>
          <p:cNvSpPr txBox="1">
            <a:spLocks noChangeArrowheads="1"/>
          </p:cNvSpPr>
          <p:nvPr/>
        </p:nvSpPr>
        <p:spPr bwMode="auto">
          <a:xfrm>
            <a:off x="612775" y="528955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Белгород</a:t>
            </a:r>
          </a:p>
        </p:txBody>
      </p:sp>
      <p:sp>
        <p:nvSpPr>
          <p:cNvPr id="173" name="Text Box 32"/>
          <p:cNvSpPr txBox="1">
            <a:spLocks noChangeArrowheads="1"/>
          </p:cNvSpPr>
          <p:nvPr/>
        </p:nvSpPr>
        <p:spPr bwMode="auto">
          <a:xfrm>
            <a:off x="1524000" y="571500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Воронеж</a:t>
            </a:r>
          </a:p>
        </p:txBody>
      </p:sp>
      <p:grpSp>
        <p:nvGrpSpPr>
          <p:cNvPr id="25" name="Группа 83"/>
          <p:cNvGrpSpPr/>
          <p:nvPr/>
        </p:nvGrpSpPr>
        <p:grpSpPr>
          <a:xfrm>
            <a:off x="1524000" y="5943600"/>
            <a:ext cx="381000" cy="304800"/>
            <a:chOff x="3810000" y="5486400"/>
            <a:chExt cx="304800" cy="304800"/>
          </a:xfrm>
          <a:solidFill>
            <a:srgbClr val="0070C0"/>
          </a:solidFill>
        </p:grpSpPr>
        <p:sp>
          <p:nvSpPr>
            <p:cNvPr id="176" name="Равнобедренный треугольник 175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3876674" y="5610225"/>
              <a:ext cx="180975" cy="17145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33869" name="TextBox 177"/>
          <p:cNvSpPr txBox="1">
            <a:spLocks noChangeArrowheads="1"/>
          </p:cNvSpPr>
          <p:nvPr/>
        </p:nvSpPr>
        <p:spPr bwMode="auto">
          <a:xfrm>
            <a:off x="1477963" y="6272213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grpSp>
        <p:nvGrpSpPr>
          <p:cNvPr id="26" name="Группа 83"/>
          <p:cNvGrpSpPr/>
          <p:nvPr/>
        </p:nvGrpSpPr>
        <p:grpSpPr>
          <a:xfrm>
            <a:off x="1905000" y="5943600"/>
            <a:ext cx="381000" cy="304800"/>
            <a:chOff x="3810000" y="5486400"/>
            <a:chExt cx="304800" cy="304800"/>
          </a:xfrm>
          <a:solidFill>
            <a:srgbClr val="0070C0"/>
          </a:solidFill>
        </p:grpSpPr>
        <p:sp>
          <p:nvSpPr>
            <p:cNvPr id="180" name="Равнобедренный треугольник 179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3876674" y="5610225"/>
              <a:ext cx="180975" cy="17145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28</a:t>
              </a:r>
            </a:p>
          </p:txBody>
        </p:sp>
      </p:grpSp>
      <p:sp>
        <p:nvSpPr>
          <p:cNvPr id="33871" name="TextBox 181"/>
          <p:cNvSpPr txBox="1">
            <a:spLocks noChangeArrowheads="1"/>
          </p:cNvSpPr>
          <p:nvPr/>
        </p:nvSpPr>
        <p:spPr bwMode="auto">
          <a:xfrm>
            <a:off x="1881188" y="62738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sp>
        <p:nvSpPr>
          <p:cNvPr id="33872" name="TextBox 183"/>
          <p:cNvSpPr txBox="1">
            <a:spLocks noChangeArrowheads="1"/>
          </p:cNvSpPr>
          <p:nvPr/>
        </p:nvSpPr>
        <p:spPr bwMode="auto">
          <a:xfrm>
            <a:off x="4738688" y="358775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sp>
        <p:nvSpPr>
          <p:cNvPr id="185" name="Text Box 32"/>
          <p:cNvSpPr txBox="1">
            <a:spLocks noChangeArrowheads="1"/>
          </p:cNvSpPr>
          <p:nvPr/>
        </p:nvSpPr>
        <p:spPr bwMode="auto">
          <a:xfrm>
            <a:off x="4800600" y="304800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Ярославль</a:t>
            </a:r>
          </a:p>
        </p:txBody>
      </p:sp>
      <p:grpSp>
        <p:nvGrpSpPr>
          <p:cNvPr id="27" name="Группа 83"/>
          <p:cNvGrpSpPr/>
          <p:nvPr/>
        </p:nvGrpSpPr>
        <p:grpSpPr>
          <a:xfrm>
            <a:off x="5257800" y="3276600"/>
            <a:ext cx="381000" cy="338470"/>
            <a:chOff x="3810000" y="5486400"/>
            <a:chExt cx="304800" cy="304800"/>
          </a:xfrm>
          <a:solidFill>
            <a:srgbClr val="FF66FF"/>
          </a:solidFill>
        </p:grpSpPr>
        <p:sp>
          <p:nvSpPr>
            <p:cNvPr id="187" name="Равнобедренный треугольник 186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3876674" y="5610225"/>
              <a:ext cx="180975" cy="17145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30</a:t>
              </a:r>
            </a:p>
          </p:txBody>
        </p:sp>
      </p:grpSp>
      <p:sp>
        <p:nvSpPr>
          <p:cNvPr id="33875" name="TextBox 188"/>
          <p:cNvSpPr txBox="1">
            <a:spLocks noChangeArrowheads="1"/>
          </p:cNvSpPr>
          <p:nvPr/>
        </p:nvSpPr>
        <p:spPr bwMode="auto">
          <a:xfrm>
            <a:off x="5229225" y="3581400"/>
            <a:ext cx="755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Конечности</a:t>
            </a:r>
          </a:p>
        </p:txBody>
      </p:sp>
      <p:sp>
        <p:nvSpPr>
          <p:cNvPr id="190" name="Text Box 32"/>
          <p:cNvSpPr txBox="1">
            <a:spLocks noChangeArrowheads="1"/>
          </p:cNvSpPr>
          <p:nvPr/>
        </p:nvSpPr>
        <p:spPr bwMode="auto">
          <a:xfrm>
            <a:off x="6019800" y="289560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Иваново</a:t>
            </a:r>
          </a:p>
        </p:txBody>
      </p:sp>
      <p:grpSp>
        <p:nvGrpSpPr>
          <p:cNvPr id="28" name="Группа 83"/>
          <p:cNvGrpSpPr/>
          <p:nvPr/>
        </p:nvGrpSpPr>
        <p:grpSpPr>
          <a:xfrm>
            <a:off x="6166884" y="3104707"/>
            <a:ext cx="381000" cy="304800"/>
            <a:chOff x="3810000" y="5486400"/>
            <a:chExt cx="304800" cy="304800"/>
          </a:xfrm>
          <a:solidFill>
            <a:srgbClr val="0070C0"/>
          </a:solidFill>
        </p:grpSpPr>
        <p:sp>
          <p:nvSpPr>
            <p:cNvPr id="195" name="Равнобедренный треугольник 194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3876674" y="5610225"/>
              <a:ext cx="180975" cy="17145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31</a:t>
              </a:r>
            </a:p>
          </p:txBody>
        </p:sp>
      </p:grpSp>
      <p:sp>
        <p:nvSpPr>
          <p:cNvPr id="33878" name="TextBox 199"/>
          <p:cNvSpPr txBox="1">
            <a:spLocks noChangeArrowheads="1"/>
          </p:cNvSpPr>
          <p:nvPr/>
        </p:nvSpPr>
        <p:spPr bwMode="auto">
          <a:xfrm>
            <a:off x="6096000" y="34290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роговица         </a:t>
            </a:r>
          </a:p>
        </p:txBody>
      </p:sp>
      <p:sp>
        <p:nvSpPr>
          <p:cNvPr id="201" name="Text Box 32"/>
          <p:cNvSpPr txBox="1">
            <a:spLocks noChangeArrowheads="1"/>
          </p:cNvSpPr>
          <p:nvPr/>
        </p:nvSpPr>
        <p:spPr bwMode="auto">
          <a:xfrm>
            <a:off x="4400550" y="231775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Владимир</a:t>
            </a:r>
          </a:p>
        </p:txBody>
      </p:sp>
      <p:grpSp>
        <p:nvGrpSpPr>
          <p:cNvPr id="29" name="Группа 83"/>
          <p:cNvGrpSpPr/>
          <p:nvPr/>
        </p:nvGrpSpPr>
        <p:grpSpPr>
          <a:xfrm>
            <a:off x="4572000" y="2514600"/>
            <a:ext cx="381000" cy="338470"/>
            <a:chOff x="3810000" y="5486400"/>
            <a:chExt cx="304800" cy="304800"/>
          </a:xfrm>
          <a:solidFill>
            <a:srgbClr val="FF66FF"/>
          </a:solidFill>
        </p:grpSpPr>
        <p:sp>
          <p:nvSpPr>
            <p:cNvPr id="205" name="Равнобедренный треугольник 204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3876674" y="5610225"/>
              <a:ext cx="180975" cy="17145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32</a:t>
              </a:r>
            </a:p>
          </p:txBody>
        </p:sp>
      </p:grpSp>
      <p:sp>
        <p:nvSpPr>
          <p:cNvPr id="33881" name="TextBox 213"/>
          <p:cNvSpPr txBox="1">
            <a:spLocks noChangeArrowheads="1"/>
          </p:cNvSpPr>
          <p:nvPr/>
        </p:nvSpPr>
        <p:spPr bwMode="auto">
          <a:xfrm>
            <a:off x="4572000" y="28194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</a:t>
            </a:r>
          </a:p>
        </p:txBody>
      </p:sp>
      <p:grpSp>
        <p:nvGrpSpPr>
          <p:cNvPr id="30" name="Группа 83"/>
          <p:cNvGrpSpPr/>
          <p:nvPr/>
        </p:nvGrpSpPr>
        <p:grpSpPr>
          <a:xfrm>
            <a:off x="4772246" y="3304953"/>
            <a:ext cx="381000" cy="304800"/>
            <a:chOff x="3810000" y="5486400"/>
            <a:chExt cx="304800" cy="304800"/>
          </a:xfrm>
          <a:solidFill>
            <a:srgbClr val="0070C0"/>
          </a:solidFill>
        </p:grpSpPr>
        <p:sp>
          <p:nvSpPr>
            <p:cNvPr id="219" name="Равнобедренный треугольник 218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3876674" y="5610225"/>
              <a:ext cx="180975" cy="17145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29</a:t>
              </a:r>
            </a:p>
          </p:txBody>
        </p:sp>
      </p:grpSp>
      <p:grpSp>
        <p:nvGrpSpPr>
          <p:cNvPr id="31" name="Группа 149"/>
          <p:cNvGrpSpPr>
            <a:grpSpLocks/>
          </p:cNvGrpSpPr>
          <p:nvPr/>
        </p:nvGrpSpPr>
        <p:grpSpPr bwMode="auto">
          <a:xfrm>
            <a:off x="7543800" y="3886200"/>
            <a:ext cx="1406525" cy="1004888"/>
            <a:chOff x="-13607" y="3080657"/>
            <a:chExt cx="1406978" cy="1004463"/>
          </a:xfrm>
        </p:grpSpPr>
        <p:sp>
          <p:nvSpPr>
            <p:cNvPr id="151" name="Овал 150"/>
            <p:cNvSpPr/>
            <p:nvPr/>
          </p:nvSpPr>
          <p:spPr>
            <a:xfrm>
              <a:off x="97554" y="3810598"/>
              <a:ext cx="247730" cy="247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152" name="Равнобедренный треугольник 151"/>
            <p:cNvSpPr/>
            <p:nvPr/>
          </p:nvSpPr>
          <p:spPr>
            <a:xfrm>
              <a:off x="-13607" y="3371047"/>
              <a:ext cx="485931" cy="3808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86" name="TextBox 182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33887" name="TextBox 202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28</a:t>
              </a:r>
            </a:p>
          </p:txBody>
        </p:sp>
        <p:sp>
          <p:nvSpPr>
            <p:cNvPr id="33888" name="TextBox 203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27</a:t>
              </a:r>
            </a:p>
          </p:txBody>
        </p:sp>
      </p:grpSp>
      <p:grpSp>
        <p:nvGrpSpPr>
          <p:cNvPr id="150" name="Группа 33"/>
          <p:cNvGrpSpPr/>
          <p:nvPr/>
        </p:nvGrpSpPr>
        <p:grpSpPr>
          <a:xfrm>
            <a:off x="0" y="0"/>
            <a:ext cx="9144000" cy="949821"/>
            <a:chOff x="-13370" y="0"/>
            <a:chExt cx="9144000" cy="949821"/>
          </a:xfrm>
        </p:grpSpPr>
        <p:sp>
          <p:nvSpPr>
            <p:cNvPr id="155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Медицинские организации в разрезе федеральных округов, осуществляющие забор  и трансплантацию органов и тканей, 2011 год</a:t>
              </a:r>
            </a:p>
            <a:p>
              <a:r>
                <a:rPr lang="ru-RU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(в соответствии с  Приказом Минздравсоцразвития  Росии и РАМН от 25 мая 2007 года № 357/40) </a:t>
              </a: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E:\sz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772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114925" y="1474788"/>
            <a:ext cx="430213" cy="38576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0" name="TextBox 23"/>
          <p:cNvSpPr txBox="1">
            <a:spLocks noChangeArrowheads="1"/>
          </p:cNvSpPr>
          <p:nvPr/>
        </p:nvSpPr>
        <p:spPr bwMode="auto">
          <a:xfrm>
            <a:off x="762000" y="57150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 </a:t>
            </a:r>
          </a:p>
          <a:p>
            <a:r>
              <a:rPr lang="ru-RU" sz="1000"/>
              <a:t>СУБЪЕКТОВ РФ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5057775" y="1014413"/>
            <a:ext cx="485775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191125" y="1936750"/>
            <a:ext cx="314325" cy="295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grpSp>
        <p:nvGrpSpPr>
          <p:cNvPr id="2" name="Группа 191"/>
          <p:cNvGrpSpPr>
            <a:grpSpLocks/>
          </p:cNvGrpSpPr>
          <p:nvPr/>
        </p:nvGrpSpPr>
        <p:grpSpPr bwMode="auto">
          <a:xfrm>
            <a:off x="228600" y="5334000"/>
            <a:ext cx="2286000" cy="1314450"/>
            <a:chOff x="7391400" y="5343525"/>
            <a:chExt cx="1867990" cy="131451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391400" y="5410203"/>
              <a:ext cx="381381" cy="15240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391400" y="5800746"/>
              <a:ext cx="381381" cy="152407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821" name="TextBox 22"/>
            <p:cNvSpPr txBox="1">
              <a:spLocks noChangeArrowheads="1"/>
            </p:cNvSpPr>
            <p:nvPr/>
          </p:nvSpPr>
          <p:spPr bwMode="auto">
            <a:xfrm>
              <a:off x="7829550" y="5343525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ФЕДЕРАЛЬНЫЕ </a:t>
              </a:r>
            </a:p>
            <a:p>
              <a:r>
                <a:rPr lang="ru-RU" sz="1000"/>
                <a:t>УЧРЕЖДЕНИЯ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7391400" y="6257967"/>
              <a:ext cx="381381" cy="152407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6699"/>
                </a:solidFill>
              </a:endParaRPr>
            </a:p>
          </p:txBody>
        </p:sp>
        <p:sp>
          <p:nvSpPr>
            <p:cNvPr id="31823" name="TextBox 127"/>
            <p:cNvSpPr txBox="1">
              <a:spLocks noChangeArrowheads="1"/>
            </p:cNvSpPr>
            <p:nvPr/>
          </p:nvSpPr>
          <p:spPr bwMode="auto">
            <a:xfrm>
              <a:off x="7848601" y="6257925"/>
              <a:ext cx="14107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МУНИЦИПАЛЬНЫЕ УЧРЕЖДЕНИЯ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5187950" y="1120775"/>
            <a:ext cx="222250" cy="2508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sp>
        <p:nvSpPr>
          <p:cNvPr id="31755" name="TextBox 130"/>
          <p:cNvSpPr txBox="1">
            <a:spLocks noChangeArrowheads="1"/>
          </p:cNvSpPr>
          <p:nvPr/>
        </p:nvSpPr>
        <p:spPr bwMode="auto">
          <a:xfrm>
            <a:off x="228600" y="14478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Северо-западный федеральный округ</a:t>
            </a:r>
          </a:p>
        </p:txBody>
      </p:sp>
      <p:grpSp>
        <p:nvGrpSpPr>
          <p:cNvPr id="3" name="Группа 83"/>
          <p:cNvGrpSpPr>
            <a:grpSpLocks/>
          </p:cNvGrpSpPr>
          <p:nvPr/>
        </p:nvGrpSpPr>
        <p:grpSpPr bwMode="auto">
          <a:xfrm>
            <a:off x="2895600" y="3581400"/>
            <a:ext cx="381000" cy="304800"/>
            <a:chOff x="3810000" y="5486400"/>
            <a:chExt cx="304800" cy="304800"/>
          </a:xfrm>
        </p:grpSpPr>
        <p:sp>
          <p:nvSpPr>
            <p:cNvPr id="122" name="Равнобедренный треугольник 12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31758" name="TextBox 124"/>
          <p:cNvSpPr txBox="1">
            <a:spLocks noChangeArrowheads="1"/>
          </p:cNvSpPr>
          <p:nvPr/>
        </p:nvSpPr>
        <p:spPr bwMode="auto">
          <a:xfrm>
            <a:off x="2819400" y="3886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ПЖ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легкие</a:t>
            </a:r>
          </a:p>
          <a:p>
            <a:r>
              <a:rPr lang="ru-RU" sz="700"/>
              <a:t>Кост.мозг</a:t>
            </a:r>
          </a:p>
        </p:txBody>
      </p:sp>
      <p:sp>
        <p:nvSpPr>
          <p:cNvPr id="126" name="Text Box 32"/>
          <p:cNvSpPr txBox="1">
            <a:spLocks noChangeArrowheads="1"/>
          </p:cNvSpPr>
          <p:nvPr/>
        </p:nvSpPr>
        <p:spPr bwMode="auto">
          <a:xfrm>
            <a:off x="3886200" y="4191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Санкт-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Петербург</a:t>
            </a:r>
          </a:p>
        </p:txBody>
      </p:sp>
      <p:grpSp>
        <p:nvGrpSpPr>
          <p:cNvPr id="4" name="Группа 83"/>
          <p:cNvGrpSpPr>
            <a:grpSpLocks/>
          </p:cNvGrpSpPr>
          <p:nvPr/>
        </p:nvGrpSpPr>
        <p:grpSpPr bwMode="auto">
          <a:xfrm>
            <a:off x="3530600" y="3455988"/>
            <a:ext cx="381000" cy="304800"/>
            <a:chOff x="3810000" y="5486400"/>
            <a:chExt cx="304800" cy="304800"/>
          </a:xfrm>
        </p:grpSpPr>
        <p:sp>
          <p:nvSpPr>
            <p:cNvPr id="143" name="Равнобедренный треугольник 142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1761" name="TextBox 154"/>
          <p:cNvSpPr txBox="1">
            <a:spLocks noChangeArrowheads="1"/>
          </p:cNvSpPr>
          <p:nvPr/>
        </p:nvSpPr>
        <p:spPr bwMode="auto">
          <a:xfrm>
            <a:off x="3217863" y="3738563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ПЖ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легкие</a:t>
            </a:r>
          </a:p>
          <a:p>
            <a:r>
              <a:rPr lang="ru-RU" sz="700"/>
              <a:t>Кост.мозг</a:t>
            </a:r>
          </a:p>
        </p:txBody>
      </p:sp>
      <p:sp>
        <p:nvSpPr>
          <p:cNvPr id="31762" name="TextBox 162"/>
          <p:cNvSpPr txBox="1">
            <a:spLocks noChangeArrowheads="1"/>
          </p:cNvSpPr>
          <p:nvPr/>
        </p:nvSpPr>
        <p:spPr bwMode="auto">
          <a:xfrm>
            <a:off x="3654425" y="3752850"/>
            <a:ext cx="863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Трахея </a:t>
            </a:r>
          </a:p>
          <a:p>
            <a:r>
              <a:rPr lang="ru-RU" sz="700"/>
              <a:t>Глаз.яблоко</a:t>
            </a:r>
          </a:p>
          <a:p>
            <a:r>
              <a:rPr lang="ru-RU" sz="700"/>
              <a:t>Ребер хрящ</a:t>
            </a:r>
          </a:p>
          <a:p>
            <a:r>
              <a:rPr lang="ru-RU" sz="700"/>
              <a:t>Мозг.оболочка</a:t>
            </a:r>
          </a:p>
          <a:p>
            <a:endParaRPr lang="ru-RU" sz="700"/>
          </a:p>
        </p:txBody>
      </p:sp>
      <p:sp>
        <p:nvSpPr>
          <p:cNvPr id="31763" name="TextBox 174"/>
          <p:cNvSpPr txBox="1">
            <a:spLocks noChangeArrowheads="1"/>
          </p:cNvSpPr>
          <p:nvPr/>
        </p:nvSpPr>
        <p:spPr bwMode="auto">
          <a:xfrm>
            <a:off x="4284663" y="37322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Костный мозг</a:t>
            </a:r>
          </a:p>
        </p:txBody>
      </p:sp>
      <p:grpSp>
        <p:nvGrpSpPr>
          <p:cNvPr id="5" name="Группа 83"/>
          <p:cNvGrpSpPr>
            <a:grpSpLocks/>
          </p:cNvGrpSpPr>
          <p:nvPr/>
        </p:nvGrpSpPr>
        <p:grpSpPr bwMode="auto">
          <a:xfrm>
            <a:off x="4903788" y="3481388"/>
            <a:ext cx="381000" cy="304800"/>
            <a:chOff x="3810000" y="5486400"/>
            <a:chExt cx="304800" cy="304800"/>
          </a:xfrm>
        </p:grpSpPr>
        <p:sp>
          <p:nvSpPr>
            <p:cNvPr id="192" name="Равнобедренный треугольник 19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6" name="Группа 83"/>
          <p:cNvGrpSpPr>
            <a:grpSpLocks/>
          </p:cNvGrpSpPr>
          <p:nvPr/>
        </p:nvGrpSpPr>
        <p:grpSpPr bwMode="auto">
          <a:xfrm>
            <a:off x="4343400" y="3444875"/>
            <a:ext cx="381000" cy="304800"/>
            <a:chOff x="3810000" y="5486400"/>
            <a:chExt cx="304800" cy="304800"/>
          </a:xfrm>
        </p:grpSpPr>
        <p:sp>
          <p:nvSpPr>
            <p:cNvPr id="196" name="Равнобедренный треугольник 195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1766" name="TextBox 197"/>
          <p:cNvSpPr txBox="1">
            <a:spLocks noChangeArrowheads="1"/>
          </p:cNvSpPr>
          <p:nvPr/>
        </p:nvSpPr>
        <p:spPr bwMode="auto">
          <a:xfrm>
            <a:off x="4795838" y="377507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Печень</a:t>
            </a:r>
          </a:p>
          <a:p>
            <a:r>
              <a:rPr lang="ru-RU" sz="700"/>
              <a:t>почка</a:t>
            </a:r>
          </a:p>
        </p:txBody>
      </p:sp>
      <p:grpSp>
        <p:nvGrpSpPr>
          <p:cNvPr id="7" name="Группа 83"/>
          <p:cNvGrpSpPr>
            <a:grpSpLocks/>
          </p:cNvGrpSpPr>
          <p:nvPr/>
        </p:nvGrpSpPr>
        <p:grpSpPr bwMode="auto">
          <a:xfrm>
            <a:off x="5327650" y="3670300"/>
            <a:ext cx="447675" cy="327025"/>
            <a:chOff x="3810000" y="5486400"/>
            <a:chExt cx="304800" cy="304800"/>
          </a:xfrm>
        </p:grpSpPr>
        <p:sp>
          <p:nvSpPr>
            <p:cNvPr id="203" name="Равнобедренный треугольник 202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3877013" y="5610687"/>
              <a:ext cx="180502" cy="1716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9" name="Группа 83"/>
          <p:cNvGrpSpPr>
            <a:grpSpLocks/>
          </p:cNvGrpSpPr>
          <p:nvPr/>
        </p:nvGrpSpPr>
        <p:grpSpPr bwMode="auto">
          <a:xfrm>
            <a:off x="5562600" y="4495800"/>
            <a:ext cx="381000" cy="304800"/>
            <a:chOff x="3810000" y="5486400"/>
            <a:chExt cx="304800" cy="304800"/>
          </a:xfrm>
        </p:grpSpPr>
        <p:sp>
          <p:nvSpPr>
            <p:cNvPr id="206" name="Равнобедренный треугольник 205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31769" name="TextBox 207"/>
          <p:cNvSpPr txBox="1">
            <a:spLocks noChangeArrowheads="1"/>
          </p:cNvSpPr>
          <p:nvPr/>
        </p:nvSpPr>
        <p:spPr bwMode="auto">
          <a:xfrm>
            <a:off x="5205413" y="3956050"/>
            <a:ext cx="1066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Кости верх и ниж конечностей</a:t>
            </a:r>
          </a:p>
          <a:p>
            <a:r>
              <a:rPr lang="ru-RU" sz="700"/>
              <a:t>Мозг облочка</a:t>
            </a:r>
          </a:p>
          <a:p>
            <a:r>
              <a:rPr lang="ru-RU" sz="700"/>
              <a:t>Ребер. Хрящ</a:t>
            </a:r>
          </a:p>
          <a:p>
            <a:r>
              <a:rPr lang="ru-RU" sz="700"/>
              <a:t>сухожилия</a:t>
            </a:r>
          </a:p>
          <a:p>
            <a:r>
              <a:rPr lang="ru-RU" sz="700"/>
              <a:t> </a:t>
            </a:r>
          </a:p>
          <a:p>
            <a:endParaRPr lang="ru-RU" sz="700"/>
          </a:p>
        </p:txBody>
      </p:sp>
      <p:sp>
        <p:nvSpPr>
          <p:cNvPr id="31770" name="TextBox 208"/>
          <p:cNvSpPr txBox="1">
            <a:spLocks noChangeArrowheads="1"/>
          </p:cNvSpPr>
          <p:nvPr/>
        </p:nvSpPr>
        <p:spPr bwMode="auto">
          <a:xfrm>
            <a:off x="5486400" y="48006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sp>
        <p:nvSpPr>
          <p:cNvPr id="31771" name="TextBox 210"/>
          <p:cNvSpPr txBox="1">
            <a:spLocks noChangeArrowheads="1"/>
          </p:cNvSpPr>
          <p:nvPr/>
        </p:nvSpPr>
        <p:spPr bwMode="auto">
          <a:xfrm>
            <a:off x="4079875" y="4987925"/>
            <a:ext cx="1066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Печень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Легкое</a:t>
            </a:r>
          </a:p>
          <a:p>
            <a:r>
              <a:rPr lang="ru-RU" sz="700"/>
              <a:t>Сердце</a:t>
            </a:r>
          </a:p>
          <a:p>
            <a:r>
              <a:rPr lang="ru-RU" sz="700"/>
              <a:t>Роговица</a:t>
            </a:r>
          </a:p>
          <a:p>
            <a:r>
              <a:rPr lang="ru-RU" sz="700"/>
              <a:t>ПЖ</a:t>
            </a:r>
          </a:p>
          <a:p>
            <a:r>
              <a:rPr lang="ru-RU" sz="700"/>
              <a:t>Селезенка</a:t>
            </a:r>
          </a:p>
        </p:txBody>
      </p:sp>
      <p:grpSp>
        <p:nvGrpSpPr>
          <p:cNvPr id="10" name="Группа 213"/>
          <p:cNvGrpSpPr>
            <a:grpSpLocks/>
          </p:cNvGrpSpPr>
          <p:nvPr/>
        </p:nvGrpSpPr>
        <p:grpSpPr bwMode="auto">
          <a:xfrm>
            <a:off x="5105400" y="4648200"/>
            <a:ext cx="400050" cy="361950"/>
            <a:chOff x="1752600" y="4267200"/>
            <a:chExt cx="304800" cy="304800"/>
          </a:xfrm>
        </p:grpSpPr>
        <p:sp>
          <p:nvSpPr>
            <p:cNvPr id="210" name="Равнобедренный треугольник 209"/>
            <p:cNvSpPr/>
            <p:nvPr/>
          </p:nvSpPr>
          <p:spPr>
            <a:xfrm>
              <a:off x="1752600" y="42672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1809448" y="4391527"/>
              <a:ext cx="181429" cy="171116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11" name="Группа 214"/>
          <p:cNvGrpSpPr>
            <a:grpSpLocks/>
          </p:cNvGrpSpPr>
          <p:nvPr/>
        </p:nvGrpSpPr>
        <p:grpSpPr bwMode="auto">
          <a:xfrm>
            <a:off x="4648200" y="4648200"/>
            <a:ext cx="381000" cy="381000"/>
            <a:chOff x="1752600" y="4267200"/>
            <a:chExt cx="304800" cy="304800"/>
          </a:xfrm>
        </p:grpSpPr>
        <p:sp>
          <p:nvSpPr>
            <p:cNvPr id="216" name="Равнобедренный треугольник 215"/>
            <p:cNvSpPr/>
            <p:nvPr/>
          </p:nvSpPr>
          <p:spPr>
            <a:xfrm>
              <a:off x="1752600" y="42672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1809750" y="4391660"/>
              <a:ext cx="180340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31774" name="TextBox 217"/>
          <p:cNvSpPr txBox="1">
            <a:spLocks noChangeArrowheads="1"/>
          </p:cNvSpPr>
          <p:nvPr/>
        </p:nvSpPr>
        <p:spPr bwMode="auto">
          <a:xfrm>
            <a:off x="4589463" y="4986338"/>
            <a:ext cx="60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Костный мозг</a:t>
            </a:r>
          </a:p>
        </p:txBody>
      </p:sp>
      <p:sp>
        <p:nvSpPr>
          <p:cNvPr id="31775" name="TextBox 231"/>
          <p:cNvSpPr txBox="1">
            <a:spLocks noChangeArrowheads="1"/>
          </p:cNvSpPr>
          <p:nvPr/>
        </p:nvSpPr>
        <p:spPr bwMode="auto">
          <a:xfrm>
            <a:off x="2614613" y="6188075"/>
            <a:ext cx="16922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ДРУГИЕ ПОДВЕДОМСТВЕННЫЕ УЧРЕЖДЕНИЯ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2209800" y="6248400"/>
            <a:ext cx="373063" cy="152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6699"/>
              </a:solidFill>
            </a:endParaRPr>
          </a:p>
        </p:txBody>
      </p:sp>
      <p:grpSp>
        <p:nvGrpSpPr>
          <p:cNvPr id="13" name="Группа 234"/>
          <p:cNvGrpSpPr>
            <a:grpSpLocks/>
          </p:cNvGrpSpPr>
          <p:nvPr/>
        </p:nvGrpSpPr>
        <p:grpSpPr bwMode="auto">
          <a:xfrm>
            <a:off x="3195638" y="4576763"/>
            <a:ext cx="304800" cy="304800"/>
            <a:chOff x="1752600" y="4267200"/>
            <a:chExt cx="304800" cy="304800"/>
          </a:xfrm>
        </p:grpSpPr>
        <p:sp>
          <p:nvSpPr>
            <p:cNvPr id="236" name="Равнобедренный треугольник 235"/>
            <p:cNvSpPr/>
            <p:nvPr/>
          </p:nvSpPr>
          <p:spPr>
            <a:xfrm>
              <a:off x="1752600" y="4267200"/>
              <a:ext cx="304800" cy="304800"/>
            </a:xfrm>
            <a:prstGeom prst="triangle">
              <a:avLst/>
            </a:prstGeom>
            <a:solidFill>
              <a:srgbClr val="00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1809750" y="4391025"/>
              <a:ext cx="180975" cy="171450"/>
            </a:xfrm>
            <a:prstGeom prst="ellipse">
              <a:avLst/>
            </a:prstGeom>
            <a:solidFill>
              <a:srgbClr val="00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1778" name="TextBox 237"/>
          <p:cNvSpPr txBox="1">
            <a:spLocks noChangeArrowheads="1"/>
          </p:cNvSpPr>
          <p:nvPr/>
        </p:nvSpPr>
        <p:spPr bwMode="auto">
          <a:xfrm>
            <a:off x="3048000" y="48768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Легкое</a:t>
            </a:r>
          </a:p>
          <a:p>
            <a:r>
              <a:rPr lang="ru-RU" sz="700"/>
              <a:t>Сердце</a:t>
            </a:r>
          </a:p>
          <a:p>
            <a:r>
              <a:rPr lang="ru-RU" sz="700"/>
              <a:t>роговица</a:t>
            </a:r>
          </a:p>
        </p:txBody>
      </p:sp>
      <p:sp>
        <p:nvSpPr>
          <p:cNvPr id="240" name="Овал 239"/>
          <p:cNvSpPr/>
          <p:nvPr/>
        </p:nvSpPr>
        <p:spPr>
          <a:xfrm>
            <a:off x="2593975" y="4181475"/>
            <a:ext cx="227013" cy="2286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1780" name="TextBox 240"/>
          <p:cNvSpPr txBox="1">
            <a:spLocks noChangeArrowheads="1"/>
          </p:cNvSpPr>
          <p:nvPr/>
        </p:nvSpPr>
        <p:spPr bwMode="auto">
          <a:xfrm>
            <a:off x="2417763" y="438467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Костный мозг</a:t>
            </a:r>
          </a:p>
        </p:txBody>
      </p:sp>
      <p:sp>
        <p:nvSpPr>
          <p:cNvPr id="242" name="Овал 241"/>
          <p:cNvSpPr/>
          <p:nvPr/>
        </p:nvSpPr>
        <p:spPr>
          <a:xfrm>
            <a:off x="2819400" y="4572000"/>
            <a:ext cx="227013" cy="2286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1782" name="TextBox 242"/>
          <p:cNvSpPr txBox="1">
            <a:spLocks noChangeArrowheads="1"/>
          </p:cNvSpPr>
          <p:nvPr/>
        </p:nvSpPr>
        <p:spPr bwMode="auto">
          <a:xfrm>
            <a:off x="2635250" y="4805363"/>
            <a:ext cx="60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Легкое</a:t>
            </a:r>
          </a:p>
          <a:p>
            <a:r>
              <a:rPr lang="ru-RU" sz="700"/>
              <a:t>Роговица</a:t>
            </a:r>
          </a:p>
          <a:p>
            <a:r>
              <a:rPr lang="ru-RU" sz="700"/>
              <a:t>сердце</a:t>
            </a:r>
          </a:p>
        </p:txBody>
      </p:sp>
      <p:sp>
        <p:nvSpPr>
          <p:cNvPr id="31783" name="TextBox 243"/>
          <p:cNvSpPr txBox="1">
            <a:spLocks noChangeArrowheads="1"/>
          </p:cNvSpPr>
          <p:nvPr/>
        </p:nvSpPr>
        <p:spPr bwMode="auto">
          <a:xfrm>
            <a:off x="5518150" y="989013"/>
            <a:ext cx="358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Учреждения, осуществляющие </a:t>
            </a:r>
            <a:r>
              <a:rPr lang="ru-RU" sz="1000" b="1" dirty="0"/>
              <a:t>забор</a:t>
            </a:r>
            <a:r>
              <a:rPr lang="ru-RU" sz="1000" dirty="0"/>
              <a:t> и </a:t>
            </a:r>
            <a:r>
              <a:rPr lang="ru-RU" sz="1000" b="1" dirty="0"/>
              <a:t>трансплантацию</a:t>
            </a:r>
            <a:r>
              <a:rPr lang="ru-RU" sz="1000" dirty="0"/>
              <a:t> органов и (или) тканей</a:t>
            </a:r>
          </a:p>
          <a:p>
            <a:endParaRPr lang="ru-RU" sz="1000" dirty="0"/>
          </a:p>
          <a:p>
            <a:r>
              <a:rPr lang="ru-RU" sz="1000" dirty="0"/>
              <a:t>Учреждения, осуществляющие </a:t>
            </a:r>
            <a:r>
              <a:rPr lang="ru-RU" sz="1000" b="1" dirty="0"/>
              <a:t>забор</a:t>
            </a:r>
            <a:r>
              <a:rPr lang="ru-RU" sz="1000" dirty="0"/>
              <a:t> органов и (или) тканей</a:t>
            </a:r>
          </a:p>
          <a:p>
            <a:endParaRPr lang="ru-RU" sz="1000" dirty="0"/>
          </a:p>
          <a:p>
            <a:r>
              <a:rPr lang="ru-RU" sz="1000" dirty="0"/>
              <a:t>Учреждения, осуществляющие </a:t>
            </a:r>
            <a:r>
              <a:rPr lang="ru-RU" sz="1000" b="1" dirty="0"/>
              <a:t>трансплантацию</a:t>
            </a:r>
            <a:r>
              <a:rPr lang="ru-RU" sz="1000" dirty="0"/>
              <a:t> органов и (или) тканей</a:t>
            </a:r>
          </a:p>
        </p:txBody>
      </p:sp>
      <p:sp>
        <p:nvSpPr>
          <p:cNvPr id="245" name="Text Box 32"/>
          <p:cNvSpPr txBox="1">
            <a:spLocks noChangeArrowheads="1"/>
          </p:cNvSpPr>
          <p:nvPr/>
        </p:nvSpPr>
        <p:spPr bwMode="auto">
          <a:xfrm>
            <a:off x="6303963" y="3560763"/>
            <a:ext cx="1371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Архангельск</a:t>
            </a:r>
          </a:p>
        </p:txBody>
      </p:sp>
      <p:sp>
        <p:nvSpPr>
          <p:cNvPr id="247" name="Овал 246"/>
          <p:cNvSpPr/>
          <p:nvPr/>
        </p:nvSpPr>
        <p:spPr>
          <a:xfrm>
            <a:off x="6477000" y="3810000"/>
            <a:ext cx="295275" cy="29845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1786" name="TextBox 247"/>
          <p:cNvSpPr txBox="1">
            <a:spLocks noChangeArrowheads="1"/>
          </p:cNvSpPr>
          <p:nvPr/>
        </p:nvSpPr>
        <p:spPr bwMode="auto">
          <a:xfrm>
            <a:off x="5029200" y="4953000"/>
            <a:ext cx="1066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Печень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Легкое</a:t>
            </a:r>
          </a:p>
          <a:p>
            <a:r>
              <a:rPr lang="ru-RU" sz="700"/>
              <a:t>Сердце</a:t>
            </a:r>
          </a:p>
          <a:p>
            <a:r>
              <a:rPr lang="ru-RU" sz="700"/>
              <a:t>Роговица</a:t>
            </a:r>
          </a:p>
          <a:p>
            <a:r>
              <a:rPr lang="ru-RU" sz="700"/>
              <a:t>ПЖ</a:t>
            </a:r>
          </a:p>
          <a:p>
            <a:r>
              <a:rPr lang="ru-RU" sz="700"/>
              <a:t>Селезенка</a:t>
            </a:r>
          </a:p>
        </p:txBody>
      </p:sp>
      <p:grpSp>
        <p:nvGrpSpPr>
          <p:cNvPr id="14" name="Группа 248"/>
          <p:cNvGrpSpPr>
            <a:grpSpLocks/>
          </p:cNvGrpSpPr>
          <p:nvPr/>
        </p:nvGrpSpPr>
        <p:grpSpPr bwMode="auto">
          <a:xfrm>
            <a:off x="4167188" y="4665663"/>
            <a:ext cx="401637" cy="361950"/>
            <a:chOff x="1752600" y="4267200"/>
            <a:chExt cx="304800" cy="304800"/>
          </a:xfrm>
        </p:grpSpPr>
        <p:sp>
          <p:nvSpPr>
            <p:cNvPr id="250" name="Равнобедренный треугольник 249"/>
            <p:cNvSpPr/>
            <p:nvPr/>
          </p:nvSpPr>
          <p:spPr>
            <a:xfrm>
              <a:off x="1752600" y="42672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1809223" y="4391526"/>
              <a:ext cx="181917" cy="171116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15" name="Группа 83"/>
          <p:cNvGrpSpPr>
            <a:grpSpLocks/>
          </p:cNvGrpSpPr>
          <p:nvPr/>
        </p:nvGrpSpPr>
        <p:grpSpPr bwMode="auto">
          <a:xfrm>
            <a:off x="3549650" y="4678363"/>
            <a:ext cx="447675" cy="327025"/>
            <a:chOff x="3810000" y="5486400"/>
            <a:chExt cx="304800" cy="304800"/>
          </a:xfrm>
        </p:grpSpPr>
        <p:sp>
          <p:nvSpPr>
            <p:cNvPr id="253" name="Равнобедренный треугольник 252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3877013" y="5610687"/>
              <a:ext cx="180502" cy="1716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31789" name="TextBox 254"/>
          <p:cNvSpPr txBox="1">
            <a:spLocks noChangeArrowheads="1"/>
          </p:cNvSpPr>
          <p:nvPr/>
        </p:nvSpPr>
        <p:spPr bwMode="auto">
          <a:xfrm>
            <a:off x="3438525" y="5003800"/>
            <a:ext cx="1066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Кости верх и </a:t>
            </a:r>
          </a:p>
          <a:p>
            <a:r>
              <a:rPr lang="ru-RU" sz="700"/>
              <a:t>ниж конечностей</a:t>
            </a:r>
          </a:p>
          <a:p>
            <a:r>
              <a:rPr lang="ru-RU" sz="700"/>
              <a:t>Мозг облочка</a:t>
            </a:r>
          </a:p>
          <a:p>
            <a:r>
              <a:rPr lang="ru-RU" sz="700"/>
              <a:t>Ребер. Хрящ</a:t>
            </a:r>
          </a:p>
          <a:p>
            <a:r>
              <a:rPr lang="ru-RU" sz="700"/>
              <a:t>сухожилия</a:t>
            </a:r>
          </a:p>
          <a:p>
            <a:r>
              <a:rPr lang="ru-RU" sz="700"/>
              <a:t> </a:t>
            </a:r>
          </a:p>
          <a:p>
            <a:endParaRPr lang="ru-RU" sz="700"/>
          </a:p>
        </p:txBody>
      </p:sp>
      <p:sp>
        <p:nvSpPr>
          <p:cNvPr id="31790" name="TextBox 255"/>
          <p:cNvSpPr txBox="1">
            <a:spLocks noChangeArrowheads="1"/>
          </p:cNvSpPr>
          <p:nvPr/>
        </p:nvSpPr>
        <p:spPr bwMode="auto">
          <a:xfrm>
            <a:off x="6400800" y="40386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Костный мозг</a:t>
            </a:r>
          </a:p>
        </p:txBody>
      </p:sp>
      <p:grpSp>
        <p:nvGrpSpPr>
          <p:cNvPr id="16" name="Группа 74"/>
          <p:cNvGrpSpPr>
            <a:grpSpLocks/>
          </p:cNvGrpSpPr>
          <p:nvPr/>
        </p:nvGrpSpPr>
        <p:grpSpPr bwMode="auto">
          <a:xfrm>
            <a:off x="7467600" y="5562600"/>
            <a:ext cx="1406525" cy="1004888"/>
            <a:chOff x="-13607" y="3080657"/>
            <a:chExt cx="1406978" cy="1004463"/>
          </a:xfrm>
        </p:grpSpPr>
        <p:sp>
          <p:nvSpPr>
            <p:cNvPr id="76" name="Овал 75"/>
            <p:cNvSpPr/>
            <p:nvPr/>
          </p:nvSpPr>
          <p:spPr>
            <a:xfrm>
              <a:off x="97554" y="3810598"/>
              <a:ext cx="247730" cy="247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-13607" y="3371047"/>
              <a:ext cx="485931" cy="3808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794" name="TextBox 77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31795" name="TextBox 78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14</a:t>
              </a:r>
            </a:p>
          </p:txBody>
        </p:sp>
        <p:sp>
          <p:nvSpPr>
            <p:cNvPr id="31796" name="TextBox 79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11</a:t>
              </a:r>
            </a:p>
          </p:txBody>
        </p:sp>
      </p:grpSp>
      <p:grpSp>
        <p:nvGrpSpPr>
          <p:cNvPr id="80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81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Медицинские организации в разрезе федеральных округов, осуществляющие забор  и трансплантацию органов и тканей, 2011 год</a:t>
              </a:r>
            </a:p>
            <a:p>
              <a:r>
                <a:rPr lang="ru-RU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(в соответствии с  Приказом Минздравсоцразвития  Росии и РАМН от 25 мая 2007 года № 357/40) </a:t>
              </a:r>
            </a:p>
            <a:p>
              <a:pPr algn="ctr"/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3" name="Picture 2" descr="E:\u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8" y="914400"/>
            <a:ext cx="4818062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E:\pf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1450" y="1485900"/>
            <a:ext cx="58197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410200" y="48768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Курган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276600" y="1447800"/>
            <a:ext cx="409575" cy="304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5572125" y="5086350"/>
            <a:ext cx="304800" cy="304800"/>
            <a:chOff x="3810000" y="5486400"/>
            <a:chExt cx="304800" cy="304800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5562600" y="3124200"/>
            <a:ext cx="121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Екатеринбург</a:t>
            </a:r>
          </a:p>
        </p:txBody>
      </p:sp>
      <p:sp>
        <p:nvSpPr>
          <p:cNvPr id="25610" name="TextBox 17"/>
          <p:cNvSpPr txBox="1">
            <a:spLocks noChangeArrowheads="1"/>
          </p:cNvSpPr>
          <p:nvPr/>
        </p:nvSpPr>
        <p:spPr bwMode="auto">
          <a:xfrm>
            <a:off x="1190625" y="4924425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  <a:endParaRPr lang="ru-RU" sz="600"/>
          </a:p>
        </p:txBody>
      </p:sp>
      <p:sp>
        <p:nvSpPr>
          <p:cNvPr id="25611" name="TextBox 23"/>
          <p:cNvSpPr txBox="1">
            <a:spLocks noChangeArrowheads="1"/>
          </p:cNvSpPr>
          <p:nvPr/>
        </p:nvSpPr>
        <p:spPr bwMode="auto">
          <a:xfrm>
            <a:off x="7391400" y="57912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 </a:t>
            </a:r>
          </a:p>
          <a:p>
            <a:r>
              <a:rPr lang="ru-RU" sz="1000"/>
              <a:t>СУБЪЕКТОВ РФ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172200" y="4495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Тюмень</a:t>
            </a:r>
          </a:p>
        </p:txBody>
      </p:sp>
      <p:sp>
        <p:nvSpPr>
          <p:cNvPr id="25613" name="TextBox 27"/>
          <p:cNvSpPr txBox="1">
            <a:spLocks noChangeArrowheads="1"/>
          </p:cNvSpPr>
          <p:nvPr/>
        </p:nvSpPr>
        <p:spPr bwMode="auto">
          <a:xfrm>
            <a:off x="6172200" y="5029200"/>
            <a:ext cx="533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почка</a:t>
            </a:r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5829300" y="3362325"/>
            <a:ext cx="304800" cy="304800"/>
            <a:chOff x="3810000" y="5486400"/>
            <a:chExt cx="304800" cy="304800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6248400" y="4724400"/>
            <a:ext cx="304800" cy="304800"/>
            <a:chOff x="3810000" y="5486400"/>
            <a:chExt cx="304800" cy="304800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" name="Группа 37"/>
          <p:cNvGrpSpPr>
            <a:grpSpLocks/>
          </p:cNvGrpSpPr>
          <p:nvPr/>
        </p:nvGrpSpPr>
        <p:grpSpPr bwMode="auto">
          <a:xfrm>
            <a:off x="6172200" y="3352800"/>
            <a:ext cx="304800" cy="304800"/>
            <a:chOff x="3810000" y="5486400"/>
            <a:chExt cx="304800" cy="304800"/>
          </a:xfrm>
        </p:grpSpPr>
        <p:sp>
          <p:nvSpPr>
            <p:cNvPr id="39" name="Равнобедренный треугольник 38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44" name="Равнобедренный треугольник 43"/>
          <p:cNvSpPr/>
          <p:nvPr/>
        </p:nvSpPr>
        <p:spPr>
          <a:xfrm>
            <a:off x="3221038" y="1001713"/>
            <a:ext cx="495300" cy="37147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332163" y="1954213"/>
            <a:ext cx="314325" cy="295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grpSp>
        <p:nvGrpSpPr>
          <p:cNvPr id="9" name="Группа 46"/>
          <p:cNvGrpSpPr>
            <a:grpSpLocks/>
          </p:cNvGrpSpPr>
          <p:nvPr/>
        </p:nvGrpSpPr>
        <p:grpSpPr bwMode="auto">
          <a:xfrm>
            <a:off x="2913063" y="5784850"/>
            <a:ext cx="695325" cy="452438"/>
            <a:chOff x="3112235" y="4419598"/>
            <a:chExt cx="581025" cy="471515"/>
          </a:xfrm>
        </p:grpSpPr>
        <p:sp>
          <p:nvSpPr>
            <p:cNvPr id="25721" name="TextBox 47"/>
            <p:cNvSpPr txBox="1">
              <a:spLocks noChangeArrowheads="1"/>
            </p:cNvSpPr>
            <p:nvPr/>
          </p:nvSpPr>
          <p:spPr bwMode="auto">
            <a:xfrm>
              <a:off x="3112235" y="4691058"/>
              <a:ext cx="58102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</p:txBody>
        </p:sp>
        <p:grpSp>
          <p:nvGrpSpPr>
            <p:cNvPr id="10" name="Группа 33"/>
            <p:cNvGrpSpPr>
              <a:grpSpLocks/>
            </p:cNvGrpSpPr>
            <p:nvPr/>
          </p:nvGrpSpPr>
          <p:grpSpPr bwMode="auto">
            <a:xfrm>
              <a:off x="3195186" y="4419598"/>
              <a:ext cx="310014" cy="335884"/>
              <a:chOff x="3804786" y="5486398"/>
              <a:chExt cx="310014" cy="335884"/>
            </a:xfrm>
          </p:grpSpPr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3805407" y="5486398"/>
                <a:ext cx="309085" cy="335852"/>
              </a:xfrm>
              <a:prstGeom prst="triangl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877040" y="5610481"/>
                <a:ext cx="180410" cy="170407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" name="Группа 52"/>
          <p:cNvGrpSpPr>
            <a:grpSpLocks/>
          </p:cNvGrpSpPr>
          <p:nvPr/>
        </p:nvGrpSpPr>
        <p:grpSpPr bwMode="auto">
          <a:xfrm>
            <a:off x="4419600" y="4953000"/>
            <a:ext cx="1143000" cy="911225"/>
            <a:chOff x="4191000" y="5257800"/>
            <a:chExt cx="1143000" cy="910798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4191000" y="5257800"/>
              <a:ext cx="1143000" cy="26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Челябинск</a:t>
              </a:r>
            </a:p>
          </p:txBody>
        </p:sp>
        <p:sp>
          <p:nvSpPr>
            <p:cNvPr id="25717" name="TextBox 54"/>
            <p:cNvSpPr txBox="1">
              <a:spLocks noChangeArrowheads="1"/>
            </p:cNvSpPr>
            <p:nvPr/>
          </p:nvSpPr>
          <p:spPr bwMode="auto">
            <a:xfrm>
              <a:off x="4343400" y="5753100"/>
              <a:ext cx="6858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  <a:p>
              <a:r>
                <a:rPr lang="ru-RU" sz="700"/>
                <a:t>Почка</a:t>
              </a:r>
            </a:p>
            <a:p>
              <a:r>
                <a:rPr lang="ru-RU" sz="700"/>
                <a:t>печень</a:t>
              </a:r>
            </a:p>
          </p:txBody>
        </p:sp>
        <p:grpSp>
          <p:nvGrpSpPr>
            <p:cNvPr id="14" name="Группа 33"/>
            <p:cNvGrpSpPr>
              <a:grpSpLocks/>
            </p:cNvGrpSpPr>
            <p:nvPr/>
          </p:nvGrpSpPr>
          <p:grpSpPr bwMode="auto">
            <a:xfrm>
              <a:off x="4419600" y="5486400"/>
              <a:ext cx="304800" cy="304800"/>
              <a:chOff x="3810000" y="5486400"/>
              <a:chExt cx="304800" cy="304800"/>
            </a:xfrm>
          </p:grpSpPr>
          <p:sp>
            <p:nvSpPr>
              <p:cNvPr id="57" name="Равнобедренный треугольник 56"/>
              <p:cNvSpPr/>
              <p:nvPr/>
            </p:nvSpPr>
            <p:spPr>
              <a:xfrm>
                <a:off x="3810000" y="5486293"/>
                <a:ext cx="304800" cy="304657"/>
              </a:xfrm>
              <a:prstGeom prst="triangl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876675" y="5610060"/>
                <a:ext cx="180975" cy="171370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6" name="Группа 63"/>
          <p:cNvGrpSpPr>
            <a:grpSpLocks/>
          </p:cNvGrpSpPr>
          <p:nvPr/>
        </p:nvGrpSpPr>
        <p:grpSpPr bwMode="auto">
          <a:xfrm>
            <a:off x="2935288" y="5072063"/>
            <a:ext cx="1101725" cy="781050"/>
            <a:chOff x="2324986" y="4766930"/>
            <a:chExt cx="1102242" cy="781301"/>
          </a:xfrm>
        </p:grpSpPr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359927" y="4766930"/>
              <a:ext cx="1067301" cy="26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Уфа</a:t>
              </a:r>
            </a:p>
          </p:txBody>
        </p:sp>
        <p:sp>
          <p:nvSpPr>
            <p:cNvPr id="25715" name="TextBox 66"/>
            <p:cNvSpPr txBox="1">
              <a:spLocks noChangeArrowheads="1"/>
            </p:cNvSpPr>
            <p:nvPr/>
          </p:nvSpPr>
          <p:spPr bwMode="auto">
            <a:xfrm>
              <a:off x="2324986" y="5348176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                      </a:t>
              </a:r>
            </a:p>
          </p:txBody>
        </p:sp>
      </p:grpSp>
      <p:grpSp>
        <p:nvGrpSpPr>
          <p:cNvPr id="17" name="Группа 33"/>
          <p:cNvGrpSpPr>
            <a:grpSpLocks/>
          </p:cNvGrpSpPr>
          <p:nvPr/>
        </p:nvGrpSpPr>
        <p:grpSpPr bwMode="auto">
          <a:xfrm>
            <a:off x="3170238" y="5276850"/>
            <a:ext cx="317500" cy="320675"/>
            <a:chOff x="3810000" y="5486400"/>
            <a:chExt cx="304800" cy="304800"/>
          </a:xfrm>
        </p:grpSpPr>
        <p:sp>
          <p:nvSpPr>
            <p:cNvPr id="82" name="Равнобедренный треугольник 8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3877056" y="5610131"/>
              <a:ext cx="179832" cy="172016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Группа 83"/>
          <p:cNvGrpSpPr>
            <a:grpSpLocks/>
          </p:cNvGrpSpPr>
          <p:nvPr/>
        </p:nvGrpSpPr>
        <p:grpSpPr bwMode="auto">
          <a:xfrm>
            <a:off x="3495675" y="5253038"/>
            <a:ext cx="311150" cy="338137"/>
            <a:chOff x="3810000" y="5486400"/>
            <a:chExt cx="304800" cy="304800"/>
          </a:xfrm>
        </p:grpSpPr>
        <p:sp>
          <p:nvSpPr>
            <p:cNvPr id="101" name="Равнобедренный треугольник 100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3876870" y="5610896"/>
              <a:ext cx="180392" cy="170288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25624" name="TextBox 110"/>
          <p:cNvSpPr txBox="1">
            <a:spLocks noChangeArrowheads="1"/>
          </p:cNvSpPr>
          <p:nvPr/>
        </p:nvSpPr>
        <p:spPr bwMode="auto">
          <a:xfrm>
            <a:off x="114300" y="4905375"/>
            <a:ext cx="91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Верх. и нижн. конечности</a:t>
            </a:r>
          </a:p>
          <a:p>
            <a:r>
              <a:rPr lang="ru-RU" sz="700"/>
              <a:t>Кости черепа</a:t>
            </a:r>
          </a:p>
          <a:p>
            <a:r>
              <a:rPr lang="ru-RU" sz="700"/>
              <a:t>Мозг. оболочка</a:t>
            </a:r>
          </a:p>
          <a:p>
            <a:r>
              <a:rPr lang="ru-RU" sz="700"/>
              <a:t>Реберный хрящ</a:t>
            </a:r>
          </a:p>
        </p:txBody>
      </p: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1638300" y="4772025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Оренбург</a:t>
            </a:r>
          </a:p>
        </p:txBody>
      </p:sp>
      <p:grpSp>
        <p:nvGrpSpPr>
          <p:cNvPr id="19" name="Группа 191"/>
          <p:cNvGrpSpPr>
            <a:grpSpLocks/>
          </p:cNvGrpSpPr>
          <p:nvPr/>
        </p:nvGrpSpPr>
        <p:grpSpPr bwMode="auto">
          <a:xfrm>
            <a:off x="6934200" y="5343525"/>
            <a:ext cx="2647950" cy="1514475"/>
            <a:chOff x="7391400" y="5343525"/>
            <a:chExt cx="2647950" cy="151447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391400" y="5410200"/>
              <a:ext cx="3810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391400" y="5943600"/>
              <a:ext cx="381000" cy="152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707" name="TextBox 22"/>
            <p:cNvSpPr txBox="1">
              <a:spLocks noChangeArrowheads="1"/>
            </p:cNvSpPr>
            <p:nvPr/>
          </p:nvSpPr>
          <p:spPr bwMode="auto">
            <a:xfrm>
              <a:off x="7829550" y="5343525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ФЕДЕРАЛЬНЫЕ </a:t>
              </a:r>
            </a:p>
            <a:p>
              <a:r>
                <a:rPr lang="ru-RU" sz="1000"/>
                <a:t>УЧРЕЖДЕНИЯ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7391400" y="6477000"/>
              <a:ext cx="381000" cy="152400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6699"/>
                </a:solidFill>
              </a:endParaRPr>
            </a:p>
          </p:txBody>
        </p:sp>
        <p:sp>
          <p:nvSpPr>
            <p:cNvPr id="25709" name="TextBox 127"/>
            <p:cNvSpPr txBox="1">
              <a:spLocks noChangeArrowheads="1"/>
            </p:cNvSpPr>
            <p:nvPr/>
          </p:nvSpPr>
          <p:spPr bwMode="auto">
            <a:xfrm>
              <a:off x="7772400" y="6457890"/>
              <a:ext cx="22669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МУНИЦИПАЛЬНЫЕ УЧРЕЖДЕНИЯ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3340100" y="1117600"/>
            <a:ext cx="247650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sp>
        <p:nvSpPr>
          <p:cNvPr id="25628" name="TextBox 128"/>
          <p:cNvSpPr txBox="1">
            <a:spLocks noChangeArrowheads="1"/>
          </p:cNvSpPr>
          <p:nvPr/>
        </p:nvSpPr>
        <p:spPr bwMode="auto">
          <a:xfrm>
            <a:off x="3641725" y="977900"/>
            <a:ext cx="358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и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органов и (или) тканей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</a:t>
            </a:r>
          </a:p>
        </p:txBody>
      </p:sp>
      <p:grpSp>
        <p:nvGrpSpPr>
          <p:cNvPr id="20" name="Группа 33"/>
          <p:cNvGrpSpPr>
            <a:grpSpLocks/>
          </p:cNvGrpSpPr>
          <p:nvPr/>
        </p:nvGrpSpPr>
        <p:grpSpPr bwMode="auto">
          <a:xfrm>
            <a:off x="1219200" y="4648200"/>
            <a:ext cx="304800" cy="304800"/>
            <a:chOff x="3810000" y="5486400"/>
            <a:chExt cx="304800" cy="304800"/>
          </a:xfrm>
        </p:grpSpPr>
        <p:sp>
          <p:nvSpPr>
            <p:cNvPr id="134" name="Равнобедренный треугольник 133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25630" name="TextBox 135"/>
          <p:cNvSpPr txBox="1">
            <a:spLocks noChangeArrowheads="1"/>
          </p:cNvSpPr>
          <p:nvPr/>
        </p:nvSpPr>
        <p:spPr bwMode="auto">
          <a:xfrm>
            <a:off x="723900" y="49244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  <a:p>
            <a:r>
              <a:rPr lang="ru-RU" sz="700"/>
              <a:t>почка</a:t>
            </a:r>
          </a:p>
        </p:txBody>
      </p:sp>
      <p:sp>
        <p:nvSpPr>
          <p:cNvPr id="137" name="Овал 136"/>
          <p:cNvSpPr/>
          <p:nvPr/>
        </p:nvSpPr>
        <p:spPr>
          <a:xfrm>
            <a:off x="1933575" y="4972050"/>
            <a:ext cx="200025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5632" name="TextBox 131"/>
          <p:cNvSpPr txBox="1">
            <a:spLocks noChangeArrowheads="1"/>
          </p:cNvSpPr>
          <p:nvPr/>
        </p:nvSpPr>
        <p:spPr bwMode="auto">
          <a:xfrm>
            <a:off x="6553200" y="2514600"/>
            <a:ext cx="248329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Уральский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</a:p>
        </p:txBody>
      </p:sp>
      <p:sp>
        <p:nvSpPr>
          <p:cNvPr id="25633" name="TextBox 130"/>
          <p:cNvSpPr txBox="1">
            <a:spLocks noChangeArrowheads="1"/>
          </p:cNvSpPr>
          <p:nvPr/>
        </p:nvSpPr>
        <p:spPr bwMode="auto">
          <a:xfrm>
            <a:off x="228600" y="17526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Приволжский федеральный округ</a:t>
            </a:r>
          </a:p>
        </p:txBody>
      </p:sp>
      <p:sp>
        <p:nvSpPr>
          <p:cNvPr id="25634" name="TextBox 118"/>
          <p:cNvSpPr txBox="1">
            <a:spLocks noChangeArrowheads="1"/>
          </p:cNvSpPr>
          <p:nvPr/>
        </p:nvSpPr>
        <p:spPr bwMode="auto">
          <a:xfrm>
            <a:off x="5334000" y="5410200"/>
            <a:ext cx="91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Верх. и нижн. конечности</a:t>
            </a:r>
          </a:p>
          <a:p>
            <a:r>
              <a:rPr lang="ru-RU" sz="700"/>
              <a:t>Кости черепа</a:t>
            </a:r>
          </a:p>
          <a:p>
            <a:r>
              <a:rPr lang="ru-RU" sz="700"/>
              <a:t>Мозг. оболочка</a:t>
            </a:r>
          </a:p>
          <a:p>
            <a:r>
              <a:rPr lang="ru-RU" sz="700"/>
              <a:t>Реберный хрящ</a:t>
            </a:r>
          </a:p>
        </p:txBody>
      </p:sp>
      <p:sp>
        <p:nvSpPr>
          <p:cNvPr id="25635" name="TextBox 129"/>
          <p:cNvSpPr txBox="1">
            <a:spLocks noChangeArrowheads="1"/>
          </p:cNvSpPr>
          <p:nvPr/>
        </p:nvSpPr>
        <p:spPr bwMode="auto">
          <a:xfrm>
            <a:off x="5391150" y="3638550"/>
            <a:ext cx="91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Верх. и нижн. конечности</a:t>
            </a:r>
          </a:p>
          <a:p>
            <a:r>
              <a:rPr lang="ru-RU" sz="700"/>
              <a:t>Кости черепа</a:t>
            </a:r>
          </a:p>
          <a:p>
            <a:r>
              <a:rPr lang="ru-RU" sz="700"/>
              <a:t>Мозг. оболочка</a:t>
            </a:r>
          </a:p>
          <a:p>
            <a:r>
              <a:rPr lang="ru-RU" sz="700"/>
              <a:t>Реберный хрящ</a:t>
            </a:r>
          </a:p>
        </p:txBody>
      </p:sp>
      <p:sp>
        <p:nvSpPr>
          <p:cNvPr id="25636" name="TextBox 132"/>
          <p:cNvSpPr txBox="1">
            <a:spLocks noChangeArrowheads="1"/>
          </p:cNvSpPr>
          <p:nvPr/>
        </p:nvSpPr>
        <p:spPr bwMode="auto">
          <a:xfrm>
            <a:off x="6115050" y="3609975"/>
            <a:ext cx="91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  <a:p>
            <a:r>
              <a:rPr lang="ru-RU" sz="700"/>
              <a:t>Сердце</a:t>
            </a:r>
          </a:p>
          <a:p>
            <a:r>
              <a:rPr lang="ru-RU" sz="700"/>
              <a:t>ПЖ</a:t>
            </a:r>
          </a:p>
          <a:p>
            <a:r>
              <a:rPr lang="ru-RU" sz="700"/>
              <a:t>Легкое</a:t>
            </a:r>
          </a:p>
          <a:p>
            <a:r>
              <a:rPr lang="ru-RU" sz="700"/>
              <a:t>Кост.мозг</a:t>
            </a:r>
          </a:p>
          <a:p>
            <a:r>
              <a:rPr lang="ru-RU" sz="700"/>
              <a:t>Роговица</a:t>
            </a:r>
          </a:p>
          <a:p>
            <a:r>
              <a:rPr lang="ru-RU" sz="700"/>
              <a:t>трахея</a:t>
            </a:r>
          </a:p>
        </p:txBody>
      </p:sp>
      <p:sp>
        <p:nvSpPr>
          <p:cNvPr id="25637" name="TextBox 137"/>
          <p:cNvSpPr txBox="1">
            <a:spLocks noChangeArrowheads="1"/>
          </p:cNvSpPr>
          <p:nvPr/>
        </p:nvSpPr>
        <p:spPr bwMode="auto">
          <a:xfrm>
            <a:off x="3409950" y="5534025"/>
            <a:ext cx="91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Верх. и нижн. конечности</a:t>
            </a:r>
          </a:p>
          <a:p>
            <a:r>
              <a:rPr lang="ru-RU" sz="700"/>
              <a:t>Кости черепа</a:t>
            </a:r>
          </a:p>
          <a:p>
            <a:r>
              <a:rPr lang="ru-RU" sz="700"/>
              <a:t>Мозг. оболочка</a:t>
            </a:r>
          </a:p>
          <a:p>
            <a:r>
              <a:rPr lang="ru-RU" sz="700"/>
              <a:t>Реберный хрящ</a:t>
            </a:r>
          </a:p>
        </p:txBody>
      </p:sp>
      <p:grpSp>
        <p:nvGrpSpPr>
          <p:cNvPr id="23" name="Группа 83"/>
          <p:cNvGrpSpPr>
            <a:grpSpLocks/>
          </p:cNvGrpSpPr>
          <p:nvPr/>
        </p:nvGrpSpPr>
        <p:grpSpPr bwMode="auto">
          <a:xfrm>
            <a:off x="838200" y="4648200"/>
            <a:ext cx="381000" cy="304800"/>
            <a:chOff x="3810000" y="5486400"/>
            <a:chExt cx="304800" cy="304800"/>
          </a:xfrm>
        </p:grpSpPr>
        <p:sp>
          <p:nvSpPr>
            <p:cNvPr id="140" name="Равнобедренный треугольник 139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42" name="Text Box 32"/>
          <p:cNvSpPr txBox="1">
            <a:spLocks noChangeArrowheads="1"/>
          </p:cNvSpPr>
          <p:nvPr/>
        </p:nvSpPr>
        <p:spPr bwMode="auto">
          <a:xfrm>
            <a:off x="381000" y="44196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Саратов</a:t>
            </a:r>
          </a:p>
        </p:txBody>
      </p:sp>
      <p:grpSp>
        <p:nvGrpSpPr>
          <p:cNvPr id="24" name="Группа 83"/>
          <p:cNvGrpSpPr>
            <a:grpSpLocks/>
          </p:cNvGrpSpPr>
          <p:nvPr/>
        </p:nvGrpSpPr>
        <p:grpSpPr bwMode="auto">
          <a:xfrm>
            <a:off x="457200" y="4648200"/>
            <a:ext cx="381000" cy="304800"/>
            <a:chOff x="3810000" y="5486400"/>
            <a:chExt cx="304800" cy="304800"/>
          </a:xfrm>
        </p:grpSpPr>
        <p:sp>
          <p:nvSpPr>
            <p:cNvPr id="144" name="Равнобедренный треугольник 143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146" name="Text Box 32"/>
          <p:cNvSpPr txBox="1">
            <a:spLocks noChangeArrowheads="1"/>
          </p:cNvSpPr>
          <p:nvPr/>
        </p:nvSpPr>
        <p:spPr bwMode="auto">
          <a:xfrm>
            <a:off x="2133600" y="35814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Самара</a:t>
            </a:r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2286000" y="3810000"/>
            <a:ext cx="381000" cy="304800"/>
          </a:xfrm>
          <a:prstGeom prst="triangl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5643" name="TextBox 149"/>
          <p:cNvSpPr txBox="1">
            <a:spLocks noChangeArrowheads="1"/>
          </p:cNvSpPr>
          <p:nvPr/>
        </p:nvSpPr>
        <p:spPr bwMode="auto">
          <a:xfrm>
            <a:off x="2057400" y="4124325"/>
            <a:ext cx="533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ПЖ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</p:txBody>
      </p:sp>
      <p:sp>
        <p:nvSpPr>
          <p:cNvPr id="151" name="Овал 150"/>
          <p:cNvSpPr/>
          <p:nvPr/>
        </p:nvSpPr>
        <p:spPr>
          <a:xfrm>
            <a:off x="2362200" y="3886200"/>
            <a:ext cx="227013" cy="2286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645" name="TextBox 151"/>
          <p:cNvSpPr txBox="1">
            <a:spLocks noChangeArrowheads="1"/>
          </p:cNvSpPr>
          <p:nvPr/>
        </p:nvSpPr>
        <p:spPr bwMode="auto">
          <a:xfrm>
            <a:off x="2362200" y="4114800"/>
            <a:ext cx="91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Верх. и нижн. конечности</a:t>
            </a:r>
          </a:p>
          <a:p>
            <a:r>
              <a:rPr lang="ru-RU" sz="700"/>
              <a:t>Кости черепа</a:t>
            </a:r>
          </a:p>
          <a:p>
            <a:r>
              <a:rPr lang="ru-RU" sz="700"/>
              <a:t>Мозг. оболочка</a:t>
            </a:r>
          </a:p>
          <a:p>
            <a:r>
              <a:rPr lang="ru-RU" sz="700"/>
              <a:t>Реберный хрящ</a:t>
            </a:r>
          </a:p>
        </p:txBody>
      </p:sp>
      <p:grpSp>
        <p:nvGrpSpPr>
          <p:cNvPr id="26" name="Группа 46"/>
          <p:cNvGrpSpPr>
            <a:grpSpLocks/>
          </p:cNvGrpSpPr>
          <p:nvPr/>
        </p:nvGrpSpPr>
        <p:grpSpPr bwMode="auto">
          <a:xfrm>
            <a:off x="1609725" y="3819525"/>
            <a:ext cx="581025" cy="485775"/>
            <a:chOff x="3086100" y="4419600"/>
            <a:chExt cx="581025" cy="485805"/>
          </a:xfrm>
        </p:grpSpPr>
        <p:sp>
          <p:nvSpPr>
            <p:cNvPr id="25695" name="TextBox 153"/>
            <p:cNvSpPr txBox="1">
              <a:spLocks noChangeArrowheads="1"/>
            </p:cNvSpPr>
            <p:nvPr/>
          </p:nvSpPr>
          <p:spPr bwMode="auto">
            <a:xfrm>
              <a:off x="3086100" y="4705350"/>
              <a:ext cx="58102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</p:txBody>
        </p:sp>
        <p:grpSp>
          <p:nvGrpSpPr>
            <p:cNvPr id="27" name="Группа 33"/>
            <p:cNvGrpSpPr>
              <a:grpSpLocks/>
            </p:cNvGrpSpPr>
            <p:nvPr/>
          </p:nvGrpSpPr>
          <p:grpSpPr bwMode="auto">
            <a:xfrm>
              <a:off x="3200400" y="4419600"/>
              <a:ext cx="304800" cy="304800"/>
              <a:chOff x="3810000" y="5486400"/>
              <a:chExt cx="304800" cy="304800"/>
            </a:xfrm>
          </p:grpSpPr>
          <p:sp>
            <p:nvSpPr>
              <p:cNvPr id="156" name="Равнобедренный треугольник 155"/>
              <p:cNvSpPr/>
              <p:nvPr/>
            </p:nvSpPr>
            <p:spPr>
              <a:xfrm>
                <a:off x="3810000" y="5486400"/>
                <a:ext cx="304800" cy="304819"/>
              </a:xfrm>
              <a:prstGeom prst="triangl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Овал 156"/>
              <p:cNvSpPr/>
              <p:nvPr/>
            </p:nvSpPr>
            <p:spPr>
              <a:xfrm>
                <a:off x="3876675" y="5610233"/>
                <a:ext cx="180975" cy="171461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sp>
        <p:nvSpPr>
          <p:cNvPr id="158" name="Овал 157"/>
          <p:cNvSpPr/>
          <p:nvPr/>
        </p:nvSpPr>
        <p:spPr>
          <a:xfrm>
            <a:off x="2971800" y="3886200"/>
            <a:ext cx="247650" cy="257175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648" name="TextBox 158"/>
          <p:cNvSpPr txBox="1">
            <a:spLocks noChangeArrowheads="1"/>
          </p:cNvSpPr>
          <p:nvPr/>
        </p:nvSpPr>
        <p:spPr bwMode="auto">
          <a:xfrm>
            <a:off x="2933700" y="4114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Костный мозг</a:t>
            </a:r>
          </a:p>
        </p:txBody>
      </p:sp>
      <p:sp>
        <p:nvSpPr>
          <p:cNvPr id="160" name="Text Box 32"/>
          <p:cNvSpPr txBox="1">
            <a:spLocks noChangeArrowheads="1"/>
          </p:cNvSpPr>
          <p:nvPr/>
        </p:nvSpPr>
        <p:spPr bwMode="auto">
          <a:xfrm>
            <a:off x="3200400" y="3038475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Казань</a:t>
            </a:r>
          </a:p>
        </p:txBody>
      </p:sp>
      <p:sp>
        <p:nvSpPr>
          <p:cNvPr id="147" name="Равнобедренный треугольник 146"/>
          <p:cNvSpPr/>
          <p:nvPr/>
        </p:nvSpPr>
        <p:spPr>
          <a:xfrm>
            <a:off x="3200400" y="3276600"/>
            <a:ext cx="304800" cy="304800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3267075" y="3400425"/>
            <a:ext cx="180975" cy="17145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5652" name="TextBox 160"/>
          <p:cNvSpPr txBox="1">
            <a:spLocks noChangeArrowheads="1"/>
          </p:cNvSpPr>
          <p:nvPr/>
        </p:nvSpPr>
        <p:spPr bwMode="auto">
          <a:xfrm>
            <a:off x="3086100" y="3571875"/>
            <a:ext cx="476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  <a:endParaRPr lang="ru-RU" sz="600"/>
          </a:p>
        </p:txBody>
      </p:sp>
      <p:sp>
        <p:nvSpPr>
          <p:cNvPr id="162" name="Равнобедренный треугольник 161"/>
          <p:cNvSpPr/>
          <p:nvPr/>
        </p:nvSpPr>
        <p:spPr>
          <a:xfrm>
            <a:off x="3505200" y="3276600"/>
            <a:ext cx="371475" cy="304800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5654" name="TextBox 163"/>
          <p:cNvSpPr txBox="1">
            <a:spLocks noChangeArrowheads="1"/>
          </p:cNvSpPr>
          <p:nvPr/>
        </p:nvSpPr>
        <p:spPr bwMode="auto">
          <a:xfrm>
            <a:off x="3457575" y="3571875"/>
            <a:ext cx="581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sp>
        <p:nvSpPr>
          <p:cNvPr id="165" name="Text Box 32"/>
          <p:cNvSpPr txBox="1">
            <a:spLocks noChangeArrowheads="1"/>
          </p:cNvSpPr>
          <p:nvPr/>
        </p:nvSpPr>
        <p:spPr bwMode="auto">
          <a:xfrm>
            <a:off x="4267200" y="2971800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Пермь</a:t>
            </a:r>
          </a:p>
        </p:txBody>
      </p:sp>
      <p:sp>
        <p:nvSpPr>
          <p:cNvPr id="166" name="Равнобедренный треугольник 165"/>
          <p:cNvSpPr/>
          <p:nvPr/>
        </p:nvSpPr>
        <p:spPr>
          <a:xfrm>
            <a:off x="4343400" y="3200400"/>
            <a:ext cx="371475" cy="304800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5657" name="TextBox 166"/>
          <p:cNvSpPr txBox="1">
            <a:spLocks noChangeArrowheads="1"/>
          </p:cNvSpPr>
          <p:nvPr/>
        </p:nvSpPr>
        <p:spPr bwMode="auto">
          <a:xfrm>
            <a:off x="4267200" y="3505200"/>
            <a:ext cx="581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Сердце</a:t>
            </a:r>
          </a:p>
        </p:txBody>
      </p:sp>
      <p:sp>
        <p:nvSpPr>
          <p:cNvPr id="168" name="Равнобедренный треугольник 167"/>
          <p:cNvSpPr/>
          <p:nvPr/>
        </p:nvSpPr>
        <p:spPr>
          <a:xfrm>
            <a:off x="3943350" y="2686050"/>
            <a:ext cx="304800" cy="304800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4000500" y="2819400"/>
            <a:ext cx="180975" cy="17145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71" name="Text Box 32"/>
          <p:cNvSpPr txBox="1">
            <a:spLocks noChangeArrowheads="1"/>
          </p:cNvSpPr>
          <p:nvPr/>
        </p:nvSpPr>
        <p:spPr bwMode="auto">
          <a:xfrm>
            <a:off x="3867150" y="2466975"/>
            <a:ext cx="76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Ижевск</a:t>
            </a:r>
          </a:p>
        </p:txBody>
      </p:sp>
      <p:sp>
        <p:nvSpPr>
          <p:cNvPr id="172" name="Равнобедренный треугольник 171"/>
          <p:cNvSpPr/>
          <p:nvPr/>
        </p:nvSpPr>
        <p:spPr>
          <a:xfrm>
            <a:off x="1981200" y="2971800"/>
            <a:ext cx="304800" cy="304800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2038350" y="3095625"/>
            <a:ext cx="180975" cy="17145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5663" name="TextBox 173"/>
          <p:cNvSpPr txBox="1">
            <a:spLocks noChangeArrowheads="1"/>
          </p:cNvSpPr>
          <p:nvPr/>
        </p:nvSpPr>
        <p:spPr bwMode="auto">
          <a:xfrm>
            <a:off x="1828800" y="3276600"/>
            <a:ext cx="60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  <a:p>
            <a:r>
              <a:rPr lang="ru-RU" sz="700"/>
              <a:t>Глазное яблоко</a:t>
            </a:r>
          </a:p>
        </p:txBody>
      </p: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1800225" y="2771775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Чебоксары</a:t>
            </a:r>
          </a:p>
        </p:txBody>
      </p:sp>
      <p:sp>
        <p:nvSpPr>
          <p:cNvPr id="177" name="Овал 176"/>
          <p:cNvSpPr/>
          <p:nvPr/>
        </p:nvSpPr>
        <p:spPr>
          <a:xfrm>
            <a:off x="2971800" y="2562225"/>
            <a:ext cx="227013" cy="2286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78" name="Text Box 32"/>
          <p:cNvSpPr txBox="1">
            <a:spLocks noChangeArrowheads="1"/>
          </p:cNvSpPr>
          <p:nvPr/>
        </p:nvSpPr>
        <p:spPr bwMode="auto">
          <a:xfrm>
            <a:off x="2847975" y="23622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Киров</a:t>
            </a:r>
          </a:p>
        </p:txBody>
      </p:sp>
      <p:sp>
        <p:nvSpPr>
          <p:cNvPr id="25667" name="TextBox 178"/>
          <p:cNvSpPr txBox="1">
            <a:spLocks noChangeArrowheads="1"/>
          </p:cNvSpPr>
          <p:nvPr/>
        </p:nvSpPr>
        <p:spPr bwMode="auto">
          <a:xfrm>
            <a:off x="2867025" y="27146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Костный мозг</a:t>
            </a:r>
          </a:p>
        </p:txBody>
      </p:sp>
      <p:sp>
        <p:nvSpPr>
          <p:cNvPr id="25668" name="TextBox 179"/>
          <p:cNvSpPr txBox="1">
            <a:spLocks noChangeArrowheads="1"/>
          </p:cNvSpPr>
          <p:nvPr/>
        </p:nvSpPr>
        <p:spPr bwMode="auto">
          <a:xfrm>
            <a:off x="3790950" y="2943225"/>
            <a:ext cx="581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sp>
        <p:nvSpPr>
          <p:cNvPr id="25669" name="TextBox 180"/>
          <p:cNvSpPr txBox="1">
            <a:spLocks noChangeArrowheads="1"/>
          </p:cNvSpPr>
          <p:nvPr/>
        </p:nvSpPr>
        <p:spPr bwMode="auto">
          <a:xfrm>
            <a:off x="1828800" y="5181600"/>
            <a:ext cx="476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  <a:endParaRPr lang="ru-RU" sz="600"/>
          </a:p>
        </p:txBody>
      </p:sp>
      <p:sp>
        <p:nvSpPr>
          <p:cNvPr id="25670" name="TextBox 181"/>
          <p:cNvSpPr txBox="1">
            <a:spLocks noChangeArrowheads="1"/>
          </p:cNvSpPr>
          <p:nvPr/>
        </p:nvSpPr>
        <p:spPr bwMode="auto">
          <a:xfrm>
            <a:off x="457200" y="3733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ПЖ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  <a:p>
            <a:r>
              <a:rPr lang="ru-RU" sz="700"/>
              <a:t>сердце</a:t>
            </a:r>
          </a:p>
        </p:txBody>
      </p:sp>
      <p:grpSp>
        <p:nvGrpSpPr>
          <p:cNvPr id="28" name="Группа 83"/>
          <p:cNvGrpSpPr>
            <a:grpSpLocks/>
          </p:cNvGrpSpPr>
          <p:nvPr/>
        </p:nvGrpSpPr>
        <p:grpSpPr bwMode="auto">
          <a:xfrm>
            <a:off x="476250" y="3457575"/>
            <a:ext cx="381000" cy="304800"/>
            <a:chOff x="3810000" y="5486400"/>
            <a:chExt cx="304800" cy="304800"/>
          </a:xfrm>
        </p:grpSpPr>
        <p:sp>
          <p:nvSpPr>
            <p:cNvPr id="184" name="Равнобедренный треугольник 183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15</a:t>
              </a:r>
            </a:p>
          </p:txBody>
        </p:sp>
      </p:grpSp>
      <p:sp>
        <p:nvSpPr>
          <p:cNvPr id="186" name="Text Box 32"/>
          <p:cNvSpPr txBox="1">
            <a:spLocks noChangeArrowheads="1"/>
          </p:cNvSpPr>
          <p:nvPr/>
        </p:nvSpPr>
        <p:spPr bwMode="auto">
          <a:xfrm>
            <a:off x="276225" y="3190875"/>
            <a:ext cx="1600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Нижний Новгород</a:t>
            </a:r>
          </a:p>
        </p:txBody>
      </p:sp>
      <p:grpSp>
        <p:nvGrpSpPr>
          <p:cNvPr id="29" name="Группа 83"/>
          <p:cNvGrpSpPr>
            <a:grpSpLocks/>
          </p:cNvGrpSpPr>
          <p:nvPr/>
        </p:nvGrpSpPr>
        <p:grpSpPr bwMode="auto">
          <a:xfrm>
            <a:off x="990600" y="3467100"/>
            <a:ext cx="381000" cy="304800"/>
            <a:chOff x="3810000" y="5486400"/>
            <a:chExt cx="304800" cy="304800"/>
          </a:xfrm>
        </p:grpSpPr>
        <p:sp>
          <p:nvSpPr>
            <p:cNvPr id="188" name="Равнобедренный треугольник 187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3876040" y="5610225"/>
              <a:ext cx="181610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16</a:t>
              </a:r>
            </a:p>
          </p:txBody>
        </p:sp>
      </p:grpSp>
      <p:sp>
        <p:nvSpPr>
          <p:cNvPr id="25674" name="TextBox 189"/>
          <p:cNvSpPr txBox="1">
            <a:spLocks noChangeArrowheads="1"/>
          </p:cNvSpPr>
          <p:nvPr/>
        </p:nvSpPr>
        <p:spPr bwMode="auto">
          <a:xfrm>
            <a:off x="876300" y="3733800"/>
            <a:ext cx="91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Верх. и нижн. конечности</a:t>
            </a:r>
          </a:p>
          <a:p>
            <a:r>
              <a:rPr lang="ru-RU" sz="700"/>
              <a:t>Кости черепа</a:t>
            </a:r>
          </a:p>
          <a:p>
            <a:r>
              <a:rPr lang="ru-RU" sz="700"/>
              <a:t>Мозг. оболочка</a:t>
            </a:r>
          </a:p>
          <a:p>
            <a:r>
              <a:rPr lang="ru-RU" sz="700"/>
              <a:t>Реберный хрящ</a:t>
            </a:r>
          </a:p>
        </p:txBody>
      </p:sp>
      <p:grpSp>
        <p:nvGrpSpPr>
          <p:cNvPr id="30" name="Группа 33"/>
          <p:cNvGrpSpPr>
            <a:grpSpLocks/>
          </p:cNvGrpSpPr>
          <p:nvPr/>
        </p:nvGrpSpPr>
        <p:grpSpPr bwMode="auto">
          <a:xfrm>
            <a:off x="2862263" y="5286375"/>
            <a:ext cx="317500" cy="320675"/>
            <a:chOff x="3810000" y="5486400"/>
            <a:chExt cx="304800" cy="304800"/>
          </a:xfrm>
        </p:grpSpPr>
        <p:sp>
          <p:nvSpPr>
            <p:cNvPr id="204" name="Равнобедренный треугольник 203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3877056" y="5610131"/>
              <a:ext cx="179832" cy="172016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1" name="Группа 120"/>
          <p:cNvGrpSpPr>
            <a:grpSpLocks/>
          </p:cNvGrpSpPr>
          <p:nvPr/>
        </p:nvGrpSpPr>
        <p:grpSpPr bwMode="auto">
          <a:xfrm>
            <a:off x="762000" y="5562600"/>
            <a:ext cx="1406525" cy="1004888"/>
            <a:chOff x="-13607" y="3080657"/>
            <a:chExt cx="1406978" cy="1004463"/>
          </a:xfrm>
        </p:grpSpPr>
        <p:sp>
          <p:nvSpPr>
            <p:cNvPr id="122" name="Овал 121"/>
            <p:cNvSpPr/>
            <p:nvPr/>
          </p:nvSpPr>
          <p:spPr>
            <a:xfrm>
              <a:off x="97554" y="3810598"/>
              <a:ext cx="247730" cy="247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123" name="Равнобедренный треугольник 122"/>
            <p:cNvSpPr/>
            <p:nvPr/>
          </p:nvSpPr>
          <p:spPr>
            <a:xfrm>
              <a:off x="-13607" y="3371047"/>
              <a:ext cx="485931" cy="3808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686" name="TextBox 123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25687" name="TextBox 124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17</a:t>
              </a:r>
            </a:p>
          </p:txBody>
        </p:sp>
        <p:sp>
          <p:nvSpPr>
            <p:cNvPr id="25688" name="TextBox 125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15</a:t>
              </a:r>
            </a:p>
          </p:txBody>
        </p:sp>
      </p:grpSp>
      <p:grpSp>
        <p:nvGrpSpPr>
          <p:cNvPr id="34" name="Группа 162"/>
          <p:cNvGrpSpPr>
            <a:grpSpLocks/>
          </p:cNvGrpSpPr>
          <p:nvPr/>
        </p:nvGrpSpPr>
        <p:grpSpPr bwMode="auto">
          <a:xfrm>
            <a:off x="7718425" y="4256088"/>
            <a:ext cx="1406525" cy="1004887"/>
            <a:chOff x="-13607" y="3080657"/>
            <a:chExt cx="1406978" cy="1004463"/>
          </a:xfrm>
        </p:grpSpPr>
        <p:sp>
          <p:nvSpPr>
            <p:cNvPr id="169" name="Овал 168"/>
            <p:cNvSpPr/>
            <p:nvPr/>
          </p:nvSpPr>
          <p:spPr>
            <a:xfrm>
              <a:off x="97554" y="3810599"/>
              <a:ext cx="247730" cy="2475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175" name="Равнобедренный треугольник 174"/>
            <p:cNvSpPr/>
            <p:nvPr/>
          </p:nvSpPr>
          <p:spPr>
            <a:xfrm>
              <a:off x="-13607" y="3371046"/>
              <a:ext cx="485931" cy="3808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681" name="TextBox 192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25682" name="TextBox 193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5</a:t>
              </a:r>
            </a:p>
          </p:txBody>
        </p:sp>
        <p:sp>
          <p:nvSpPr>
            <p:cNvPr id="25683" name="TextBox 194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5</a:t>
              </a:r>
            </a:p>
          </p:txBody>
        </p:sp>
      </p:grpSp>
      <p:grpSp>
        <p:nvGrpSpPr>
          <p:cNvPr id="133" name="Группа 33"/>
          <p:cNvGrpSpPr/>
          <p:nvPr/>
        </p:nvGrpSpPr>
        <p:grpSpPr>
          <a:xfrm>
            <a:off x="-13370" y="0"/>
            <a:ext cx="9144000" cy="1052735"/>
            <a:chOff x="-13370" y="0"/>
            <a:chExt cx="9144000" cy="949821"/>
          </a:xfrm>
        </p:grpSpPr>
        <p:sp>
          <p:nvSpPr>
            <p:cNvPr id="136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Медицинские организации в разрезе федеральных округов, осуществляющие забор  и трансплантацию органов и тканей, 2011 год</a:t>
              </a:r>
            </a:p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ru-RU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 соответствии с  Приказом Минздравсоцразвития  Росии и РАМН от 25 мая 2007 года № 357/40) </a:t>
              </a:r>
            </a:p>
            <a:p>
              <a:pPr algn="ctr">
                <a:defRPr/>
              </a:pPr>
              <a:endParaRPr lang="ru-RU" alt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7" name="Picture 2" descr="E:\s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295400"/>
            <a:ext cx="5276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E:\df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5388" y="990600"/>
            <a:ext cx="41386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8001000" y="56388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Владивосток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219450" y="1781175"/>
            <a:ext cx="485775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8077200" y="60960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почка</a:t>
            </a:r>
          </a:p>
          <a:p>
            <a:r>
              <a:rPr lang="ru-RU" sz="800"/>
              <a:t>печень</a:t>
            </a: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8153400" y="5867400"/>
            <a:ext cx="304800" cy="304800"/>
            <a:chOff x="3810000" y="5486400"/>
            <a:chExt cx="304800" cy="304800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7219950" y="5791200"/>
            <a:ext cx="581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7086600" y="5257800"/>
            <a:ext cx="1066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Хабаровск</a:t>
            </a: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067550" y="5486400"/>
            <a:ext cx="304800" cy="304800"/>
          </a:xfrm>
          <a:prstGeom prst="triangl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17" name="TextBox 17"/>
          <p:cNvSpPr txBox="1">
            <a:spLocks noChangeArrowheads="1"/>
          </p:cNvSpPr>
          <p:nvPr/>
        </p:nvSpPr>
        <p:spPr bwMode="auto">
          <a:xfrm>
            <a:off x="6915150" y="5781675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Почка;</a:t>
            </a:r>
          </a:p>
          <a:p>
            <a:r>
              <a:rPr lang="ru-RU" sz="700"/>
              <a:t>Роговица</a:t>
            </a:r>
          </a:p>
          <a:p>
            <a:endParaRPr lang="ru-RU" sz="600"/>
          </a:p>
        </p:txBody>
      </p:sp>
      <p:sp>
        <p:nvSpPr>
          <p:cNvPr id="21" name="Прямоугольник 20"/>
          <p:cNvSpPr/>
          <p:nvPr/>
        </p:nvSpPr>
        <p:spPr>
          <a:xfrm>
            <a:off x="5172075" y="5648325"/>
            <a:ext cx="3810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81600" y="6019800"/>
            <a:ext cx="381000" cy="1524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20" name="TextBox 22"/>
          <p:cNvSpPr txBox="1">
            <a:spLocks noChangeArrowheads="1"/>
          </p:cNvSpPr>
          <p:nvPr/>
        </p:nvSpPr>
        <p:spPr bwMode="auto">
          <a:xfrm>
            <a:off x="5591175" y="5553075"/>
            <a:ext cx="219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ФЕДЕРАЛЬНЫЕ </a:t>
            </a:r>
          </a:p>
          <a:p>
            <a:r>
              <a:rPr lang="ru-RU" sz="1000"/>
              <a:t>УЧРЕЖДЕНИЯ</a:t>
            </a:r>
          </a:p>
        </p:txBody>
      </p:sp>
      <p:sp>
        <p:nvSpPr>
          <p:cNvPr id="21521" name="TextBox 23"/>
          <p:cNvSpPr txBox="1">
            <a:spLocks noChangeArrowheads="1"/>
          </p:cNvSpPr>
          <p:nvPr/>
        </p:nvSpPr>
        <p:spPr bwMode="auto">
          <a:xfrm>
            <a:off x="5562600" y="5943600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 </a:t>
            </a:r>
          </a:p>
          <a:p>
            <a:r>
              <a:rPr lang="ru-RU" sz="1000"/>
              <a:t>СУБЪЕКТОВ РФ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6048375" y="36195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Якутск</a:t>
            </a:r>
          </a:p>
        </p:txBody>
      </p:sp>
      <p:sp>
        <p:nvSpPr>
          <p:cNvPr id="21523" name="TextBox 27"/>
          <p:cNvSpPr txBox="1">
            <a:spLocks noChangeArrowheads="1"/>
          </p:cNvSpPr>
          <p:nvPr/>
        </p:nvSpPr>
        <p:spPr bwMode="auto">
          <a:xfrm>
            <a:off x="6210300" y="409575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почка</a:t>
            </a:r>
          </a:p>
          <a:p>
            <a:r>
              <a:rPr lang="ru-RU" sz="800"/>
              <a:t>печень</a:t>
            </a:r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7381875" y="5486400"/>
            <a:ext cx="304800" cy="304800"/>
            <a:chOff x="3810000" y="5486400"/>
            <a:chExt cx="304800" cy="304800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6257925" y="3819525"/>
            <a:ext cx="304800" cy="304800"/>
            <a:chOff x="3810000" y="5486400"/>
            <a:chExt cx="304800" cy="304800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21526" name="TextBox 36"/>
          <p:cNvSpPr txBox="1">
            <a:spLocks noChangeArrowheads="1"/>
          </p:cNvSpPr>
          <p:nvPr/>
        </p:nvSpPr>
        <p:spPr bwMode="auto">
          <a:xfrm>
            <a:off x="7667625" y="579120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                         </a:t>
            </a:r>
            <a:endParaRPr lang="ru-RU" sz="600"/>
          </a:p>
        </p:txBody>
      </p:sp>
      <p:grpSp>
        <p:nvGrpSpPr>
          <p:cNvPr id="7" name="Группа 37"/>
          <p:cNvGrpSpPr>
            <a:grpSpLocks/>
          </p:cNvGrpSpPr>
          <p:nvPr/>
        </p:nvGrpSpPr>
        <p:grpSpPr bwMode="auto">
          <a:xfrm>
            <a:off x="7696200" y="5486400"/>
            <a:ext cx="304800" cy="304800"/>
            <a:chOff x="3810000" y="5486400"/>
            <a:chExt cx="304800" cy="304800"/>
          </a:xfrm>
        </p:grpSpPr>
        <p:sp>
          <p:nvSpPr>
            <p:cNvPr id="39" name="Равнобедренный треугольник 38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44" name="Равнобедренный треугольник 43"/>
          <p:cNvSpPr/>
          <p:nvPr/>
        </p:nvSpPr>
        <p:spPr>
          <a:xfrm>
            <a:off x="3200400" y="1295400"/>
            <a:ext cx="485775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305175" y="2286000"/>
            <a:ext cx="314325" cy="295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grpSp>
        <p:nvGrpSpPr>
          <p:cNvPr id="9" name="Группа 46"/>
          <p:cNvGrpSpPr>
            <a:grpSpLocks/>
          </p:cNvGrpSpPr>
          <p:nvPr/>
        </p:nvGrpSpPr>
        <p:grpSpPr bwMode="auto">
          <a:xfrm>
            <a:off x="2362200" y="3886200"/>
            <a:ext cx="1066800" cy="714375"/>
            <a:chOff x="2819400" y="4191000"/>
            <a:chExt cx="1066800" cy="714405"/>
          </a:xfrm>
        </p:grpSpPr>
        <p:sp>
          <p:nvSpPr>
            <p:cNvPr id="21628" name="TextBox 47"/>
            <p:cNvSpPr txBox="1">
              <a:spLocks noChangeArrowheads="1"/>
            </p:cNvSpPr>
            <p:nvPr/>
          </p:nvSpPr>
          <p:spPr bwMode="auto">
            <a:xfrm>
              <a:off x="3086100" y="4705350"/>
              <a:ext cx="58102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</p:txBody>
        </p:sp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2819400" y="4191000"/>
              <a:ext cx="1066800" cy="26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Красноярск</a:t>
              </a:r>
            </a:p>
          </p:txBody>
        </p:sp>
        <p:grpSp>
          <p:nvGrpSpPr>
            <p:cNvPr id="10" name="Группа 33"/>
            <p:cNvGrpSpPr>
              <a:grpSpLocks/>
            </p:cNvGrpSpPr>
            <p:nvPr/>
          </p:nvGrpSpPr>
          <p:grpSpPr bwMode="auto">
            <a:xfrm>
              <a:off x="3200400" y="4419600"/>
              <a:ext cx="304800" cy="304800"/>
              <a:chOff x="3810000" y="5486400"/>
              <a:chExt cx="304800" cy="304800"/>
            </a:xfrm>
          </p:grpSpPr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3810000" y="5486410"/>
                <a:ext cx="304800" cy="304813"/>
              </a:xfrm>
              <a:prstGeom prst="triangl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876675" y="5610240"/>
                <a:ext cx="180975" cy="171457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3" name="Группа 52"/>
          <p:cNvGrpSpPr>
            <a:grpSpLocks/>
          </p:cNvGrpSpPr>
          <p:nvPr/>
        </p:nvGrpSpPr>
        <p:grpSpPr bwMode="auto">
          <a:xfrm>
            <a:off x="4191000" y="4953000"/>
            <a:ext cx="1143000" cy="803275"/>
            <a:chOff x="4191000" y="5257800"/>
            <a:chExt cx="1143000" cy="803077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4191000" y="5257800"/>
              <a:ext cx="1143000" cy="26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Иркутск</a:t>
              </a:r>
            </a:p>
          </p:txBody>
        </p:sp>
        <p:sp>
          <p:nvSpPr>
            <p:cNvPr id="21624" name="TextBox 54"/>
            <p:cNvSpPr txBox="1">
              <a:spLocks noChangeArrowheads="1"/>
            </p:cNvSpPr>
            <p:nvPr/>
          </p:nvSpPr>
          <p:spPr bwMode="auto">
            <a:xfrm>
              <a:off x="4343400" y="5753100"/>
              <a:ext cx="533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</a:t>
              </a:r>
            </a:p>
            <a:p>
              <a:r>
                <a:rPr lang="ru-RU" sz="700"/>
                <a:t>печень</a:t>
              </a:r>
            </a:p>
          </p:txBody>
        </p:sp>
        <p:grpSp>
          <p:nvGrpSpPr>
            <p:cNvPr id="14" name="Группа 33"/>
            <p:cNvGrpSpPr>
              <a:grpSpLocks/>
            </p:cNvGrpSpPr>
            <p:nvPr/>
          </p:nvGrpSpPr>
          <p:grpSpPr bwMode="auto">
            <a:xfrm>
              <a:off x="4419600" y="5486400"/>
              <a:ext cx="304800" cy="304800"/>
              <a:chOff x="3810000" y="5486400"/>
              <a:chExt cx="304800" cy="304800"/>
            </a:xfrm>
          </p:grpSpPr>
          <p:sp>
            <p:nvSpPr>
              <p:cNvPr id="57" name="Равнобедренный треугольник 56"/>
              <p:cNvSpPr/>
              <p:nvPr/>
            </p:nvSpPr>
            <p:spPr>
              <a:xfrm>
                <a:off x="3810000" y="5486344"/>
                <a:ext cx="304800" cy="304725"/>
              </a:xfrm>
              <a:prstGeom prst="triangl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876675" y="5610139"/>
                <a:ext cx="180975" cy="171408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6" name="Группа 58"/>
          <p:cNvGrpSpPr>
            <a:grpSpLocks/>
          </p:cNvGrpSpPr>
          <p:nvPr/>
        </p:nvGrpSpPr>
        <p:grpSpPr bwMode="auto">
          <a:xfrm>
            <a:off x="3429000" y="5562600"/>
            <a:ext cx="1066800" cy="649288"/>
            <a:chOff x="3676650" y="5591175"/>
            <a:chExt cx="1066800" cy="649281"/>
          </a:xfrm>
        </p:grpSpPr>
        <p:sp>
          <p:nvSpPr>
            <p:cNvPr id="60" name="Равнобедренный треугольник 59"/>
            <p:cNvSpPr/>
            <p:nvPr/>
          </p:nvSpPr>
          <p:spPr>
            <a:xfrm>
              <a:off x="3752850" y="5819773"/>
              <a:ext cx="342900" cy="257172"/>
            </a:xfrm>
            <a:prstGeom prst="triangle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3676650" y="5591175"/>
              <a:ext cx="1066800" cy="24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Новокузнецк</a:t>
              </a:r>
            </a:p>
          </p:txBody>
        </p:sp>
        <p:sp>
          <p:nvSpPr>
            <p:cNvPr id="21622" name="TextBox 61"/>
            <p:cNvSpPr txBox="1">
              <a:spLocks noChangeArrowheads="1"/>
            </p:cNvSpPr>
            <p:nvPr/>
          </p:nvSpPr>
          <p:spPr bwMode="auto">
            <a:xfrm>
              <a:off x="3706554" y="6040401"/>
              <a:ext cx="4953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                      </a:t>
              </a:r>
            </a:p>
          </p:txBody>
        </p:sp>
      </p:grpSp>
      <p:grpSp>
        <p:nvGrpSpPr>
          <p:cNvPr id="18" name="Группа 63"/>
          <p:cNvGrpSpPr>
            <a:grpSpLocks/>
          </p:cNvGrpSpPr>
          <p:nvPr/>
        </p:nvGrpSpPr>
        <p:grpSpPr bwMode="auto">
          <a:xfrm>
            <a:off x="2209800" y="4495800"/>
            <a:ext cx="1066800" cy="714375"/>
            <a:chOff x="2362200" y="4800600"/>
            <a:chExt cx="1066800" cy="714406"/>
          </a:xfrm>
        </p:grpSpPr>
        <p:sp>
          <p:nvSpPr>
            <p:cNvPr id="65" name="Равнобедренный треугольник 64"/>
            <p:cNvSpPr/>
            <p:nvPr/>
          </p:nvSpPr>
          <p:spPr>
            <a:xfrm>
              <a:off x="2571750" y="5114939"/>
              <a:ext cx="266700" cy="257186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700" b="1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362200" y="4800600"/>
              <a:ext cx="1066800" cy="36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9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Ленинск-Кузнецкий</a:t>
              </a:r>
              <a:endPara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21619" name="TextBox 66"/>
            <p:cNvSpPr txBox="1">
              <a:spLocks noChangeArrowheads="1"/>
            </p:cNvSpPr>
            <p:nvPr/>
          </p:nvSpPr>
          <p:spPr bwMode="auto">
            <a:xfrm>
              <a:off x="2514600" y="5314951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                      </a:t>
              </a:r>
            </a:p>
          </p:txBody>
        </p:sp>
      </p:grpSp>
      <p:grpSp>
        <p:nvGrpSpPr>
          <p:cNvPr id="19" name="Группа 71"/>
          <p:cNvGrpSpPr>
            <a:grpSpLocks/>
          </p:cNvGrpSpPr>
          <p:nvPr/>
        </p:nvGrpSpPr>
        <p:grpSpPr bwMode="auto">
          <a:xfrm>
            <a:off x="1571625" y="5105400"/>
            <a:ext cx="1590675" cy="1350963"/>
            <a:chOff x="2038350" y="5410200"/>
            <a:chExt cx="1590675" cy="1351211"/>
          </a:xfrm>
        </p:grpSpPr>
        <p:sp>
          <p:nvSpPr>
            <p:cNvPr id="21609" name="TextBox 72"/>
            <p:cNvSpPr txBox="1">
              <a:spLocks noChangeArrowheads="1"/>
            </p:cNvSpPr>
            <p:nvPr/>
          </p:nvSpPr>
          <p:spPr bwMode="auto">
            <a:xfrm>
              <a:off x="2676525" y="5915025"/>
              <a:ext cx="91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  <a:p>
              <a:r>
                <a:rPr lang="ru-RU" sz="700"/>
                <a:t>Склера</a:t>
              </a:r>
            </a:p>
            <a:p>
              <a:r>
                <a:rPr lang="ru-RU" sz="700"/>
                <a:t>Мозг. оболочка</a:t>
              </a:r>
            </a:p>
            <a:p>
              <a:r>
                <a:rPr lang="ru-RU" sz="700"/>
                <a:t>Реберный хрящ</a:t>
              </a:r>
            </a:p>
          </p:txBody>
        </p:sp>
        <p:sp>
          <p:nvSpPr>
            <p:cNvPr id="21610" name="TextBox 73"/>
            <p:cNvSpPr txBox="1">
              <a:spLocks noChangeArrowheads="1"/>
            </p:cNvSpPr>
            <p:nvPr/>
          </p:nvSpPr>
          <p:spPr bwMode="auto">
            <a:xfrm>
              <a:off x="3133725" y="5943600"/>
              <a:ext cx="4953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                      </a:t>
              </a:r>
            </a:p>
          </p:txBody>
        </p:sp>
        <p:sp>
          <p:nvSpPr>
            <p:cNvPr id="21611" name="TextBox 74"/>
            <p:cNvSpPr txBox="1">
              <a:spLocks noChangeArrowheads="1"/>
            </p:cNvSpPr>
            <p:nvPr/>
          </p:nvSpPr>
          <p:spPr bwMode="auto">
            <a:xfrm>
              <a:off x="2038350" y="5915025"/>
              <a:ext cx="914400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Верх. и нижн. конечности</a:t>
              </a:r>
            </a:p>
            <a:p>
              <a:r>
                <a:rPr lang="ru-RU" sz="700"/>
                <a:t>Кости черепа</a:t>
              </a:r>
            </a:p>
            <a:p>
              <a:r>
                <a:rPr lang="ru-RU" sz="700"/>
                <a:t>Мозг. оболочка</a:t>
              </a:r>
            </a:p>
            <a:p>
              <a:r>
                <a:rPr lang="ru-RU" sz="700"/>
                <a:t>Реберный хрящ</a:t>
              </a:r>
            </a:p>
            <a:p>
              <a:r>
                <a:rPr lang="ru-RU" sz="700"/>
                <a:t>Почка</a:t>
              </a:r>
            </a:p>
            <a:p>
              <a:r>
                <a:rPr lang="ru-RU" sz="700"/>
                <a:t>ПЖ</a:t>
              </a:r>
            </a:p>
          </p:txBody>
        </p:sp>
        <p:grpSp>
          <p:nvGrpSpPr>
            <p:cNvPr id="20" name="Группа 33"/>
            <p:cNvGrpSpPr>
              <a:grpSpLocks/>
            </p:cNvGrpSpPr>
            <p:nvPr/>
          </p:nvGrpSpPr>
          <p:grpSpPr bwMode="auto">
            <a:xfrm>
              <a:off x="2390775" y="5629275"/>
              <a:ext cx="304800" cy="304800"/>
              <a:chOff x="3810000" y="5486400"/>
              <a:chExt cx="304800" cy="304800"/>
            </a:xfrm>
          </p:grpSpPr>
          <p:sp>
            <p:nvSpPr>
              <p:cNvPr id="79" name="Равнобедренный треугольник 78"/>
              <p:cNvSpPr/>
              <p:nvPr/>
            </p:nvSpPr>
            <p:spPr>
              <a:xfrm>
                <a:off x="3810000" y="5486440"/>
                <a:ext cx="304800" cy="304856"/>
              </a:xfrm>
              <a:prstGeom prst="triangl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3876675" y="5610288"/>
                <a:ext cx="180975" cy="171482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  <p:sp>
          <p:nvSpPr>
            <p:cNvPr id="77" name="Равнобедренный треугольник 76"/>
            <p:cNvSpPr/>
            <p:nvPr/>
          </p:nvSpPr>
          <p:spPr>
            <a:xfrm>
              <a:off x="3048000" y="5619788"/>
              <a:ext cx="457200" cy="323909"/>
            </a:xfrm>
            <a:prstGeom prst="triangle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</a:rPr>
                <a:t>5</a:t>
              </a:r>
            </a:p>
            <a:p>
              <a:pPr algn="ctr">
                <a:defRPr/>
              </a:pPr>
              <a:endParaRPr lang="ru-RU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2438400" y="5410200"/>
              <a:ext cx="1066800" cy="261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Кемерово</a:t>
              </a:r>
            </a:p>
          </p:txBody>
        </p:sp>
      </p:grpSp>
      <p:grpSp>
        <p:nvGrpSpPr>
          <p:cNvPr id="23" name="Группа 33"/>
          <p:cNvGrpSpPr>
            <a:grpSpLocks/>
          </p:cNvGrpSpPr>
          <p:nvPr/>
        </p:nvGrpSpPr>
        <p:grpSpPr bwMode="auto">
          <a:xfrm>
            <a:off x="2266950" y="5324475"/>
            <a:ext cx="304800" cy="304800"/>
            <a:chOff x="3810000" y="5486400"/>
            <a:chExt cx="304800" cy="304800"/>
          </a:xfrm>
        </p:grpSpPr>
        <p:sp>
          <p:nvSpPr>
            <p:cNvPr id="82" name="Равнобедренный треугольник 8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24" name="Группа 88"/>
          <p:cNvGrpSpPr>
            <a:grpSpLocks/>
          </p:cNvGrpSpPr>
          <p:nvPr/>
        </p:nvGrpSpPr>
        <p:grpSpPr bwMode="auto">
          <a:xfrm>
            <a:off x="1447800" y="4724400"/>
            <a:ext cx="990600" cy="581025"/>
            <a:chOff x="1752600" y="5181600"/>
            <a:chExt cx="990600" cy="581055"/>
          </a:xfrm>
        </p:grpSpPr>
        <p:sp>
          <p:nvSpPr>
            <p:cNvPr id="90" name="Равнобедренный треугольник 89"/>
            <p:cNvSpPr/>
            <p:nvPr/>
          </p:nvSpPr>
          <p:spPr>
            <a:xfrm>
              <a:off x="2057400" y="5334008"/>
              <a:ext cx="266700" cy="257188"/>
            </a:xfrm>
            <a:prstGeom prst="triangle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1752600" y="5181600"/>
              <a:ext cx="990600" cy="2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Березовский</a:t>
              </a:r>
            </a:p>
          </p:txBody>
        </p:sp>
        <p:sp>
          <p:nvSpPr>
            <p:cNvPr id="21606" name="TextBox 91"/>
            <p:cNvSpPr txBox="1">
              <a:spLocks noChangeArrowheads="1"/>
            </p:cNvSpPr>
            <p:nvPr/>
          </p:nvSpPr>
          <p:spPr bwMode="auto">
            <a:xfrm>
              <a:off x="1981200" y="5562600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                      </a:t>
              </a:r>
            </a:p>
          </p:txBody>
        </p:sp>
      </p:grpSp>
      <p:grpSp>
        <p:nvGrpSpPr>
          <p:cNvPr id="26" name="Группа 92"/>
          <p:cNvGrpSpPr>
            <a:grpSpLocks/>
          </p:cNvGrpSpPr>
          <p:nvPr/>
        </p:nvGrpSpPr>
        <p:grpSpPr bwMode="auto">
          <a:xfrm>
            <a:off x="1524000" y="4114800"/>
            <a:ext cx="1066800" cy="733425"/>
            <a:chOff x="1600200" y="4572000"/>
            <a:chExt cx="1066800" cy="733455"/>
          </a:xfrm>
        </p:grpSpPr>
        <p:sp>
          <p:nvSpPr>
            <p:cNvPr id="94" name="Text Box 32"/>
            <p:cNvSpPr txBox="1">
              <a:spLocks noChangeArrowheads="1"/>
            </p:cNvSpPr>
            <p:nvPr/>
          </p:nvSpPr>
          <p:spPr bwMode="auto">
            <a:xfrm>
              <a:off x="1600200" y="4572000"/>
              <a:ext cx="1066800" cy="369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Анжеро-Судженск</a:t>
              </a:r>
            </a:p>
          </p:txBody>
        </p:sp>
        <p:sp>
          <p:nvSpPr>
            <p:cNvPr id="95" name="Равнобедренный треугольник 94"/>
            <p:cNvSpPr/>
            <p:nvPr/>
          </p:nvSpPr>
          <p:spPr>
            <a:xfrm>
              <a:off x="1905000" y="4876812"/>
              <a:ext cx="266700" cy="257186"/>
            </a:xfrm>
            <a:prstGeom prst="triangle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21603" name="TextBox 95"/>
            <p:cNvSpPr txBox="1">
              <a:spLocks noChangeArrowheads="1"/>
            </p:cNvSpPr>
            <p:nvPr/>
          </p:nvSpPr>
          <p:spPr bwMode="auto">
            <a:xfrm>
              <a:off x="1828800" y="5105400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                      </a:t>
              </a:r>
            </a:p>
          </p:txBody>
        </p:sp>
      </p:grpSp>
      <p:grpSp>
        <p:nvGrpSpPr>
          <p:cNvPr id="27" name="Группа 96"/>
          <p:cNvGrpSpPr>
            <a:grpSpLocks/>
          </p:cNvGrpSpPr>
          <p:nvPr/>
        </p:nvGrpSpPr>
        <p:grpSpPr bwMode="auto">
          <a:xfrm>
            <a:off x="990600" y="4648200"/>
            <a:ext cx="1066800" cy="657225"/>
            <a:chOff x="1076325" y="4695825"/>
            <a:chExt cx="1066800" cy="657255"/>
          </a:xfrm>
        </p:grpSpPr>
        <p:grpSp>
          <p:nvGrpSpPr>
            <p:cNvPr id="28" name="Группа 83"/>
            <p:cNvGrpSpPr>
              <a:grpSpLocks/>
            </p:cNvGrpSpPr>
            <p:nvPr/>
          </p:nvGrpSpPr>
          <p:grpSpPr bwMode="auto">
            <a:xfrm>
              <a:off x="1295400" y="4876800"/>
              <a:ext cx="304800" cy="304800"/>
              <a:chOff x="3810000" y="5486400"/>
              <a:chExt cx="304800" cy="304800"/>
            </a:xfrm>
          </p:grpSpPr>
          <p:sp>
            <p:nvSpPr>
              <p:cNvPr id="101" name="Равнобедренный треугольник 100"/>
              <p:cNvSpPr/>
              <p:nvPr/>
            </p:nvSpPr>
            <p:spPr>
              <a:xfrm>
                <a:off x="3810000" y="5486408"/>
                <a:ext cx="304800" cy="304814"/>
              </a:xfrm>
              <a:prstGeom prst="triangl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3876675" y="5610239"/>
                <a:ext cx="180975" cy="171458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076325" y="4695825"/>
              <a:ext cx="1066800" cy="2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Томск</a:t>
              </a:r>
            </a:p>
          </p:txBody>
        </p:sp>
        <p:sp>
          <p:nvSpPr>
            <p:cNvPr id="21598" name="TextBox 99"/>
            <p:cNvSpPr txBox="1">
              <a:spLocks noChangeArrowheads="1"/>
            </p:cNvSpPr>
            <p:nvPr/>
          </p:nvSpPr>
          <p:spPr bwMode="auto">
            <a:xfrm>
              <a:off x="1209675" y="5153025"/>
              <a:ext cx="5334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Сердце                     </a:t>
              </a:r>
            </a:p>
          </p:txBody>
        </p:sp>
      </p:grpSp>
      <p:grpSp>
        <p:nvGrpSpPr>
          <p:cNvPr id="29" name="Группа 102"/>
          <p:cNvGrpSpPr>
            <a:grpSpLocks/>
          </p:cNvGrpSpPr>
          <p:nvPr/>
        </p:nvGrpSpPr>
        <p:grpSpPr bwMode="auto">
          <a:xfrm>
            <a:off x="990600" y="5181600"/>
            <a:ext cx="990600" cy="581025"/>
            <a:chOff x="1295400" y="5334000"/>
            <a:chExt cx="990600" cy="581055"/>
          </a:xfrm>
        </p:grpSpPr>
        <p:sp>
          <p:nvSpPr>
            <p:cNvPr id="104" name="Равнобедренный треугольник 103"/>
            <p:cNvSpPr/>
            <p:nvPr/>
          </p:nvSpPr>
          <p:spPr>
            <a:xfrm>
              <a:off x="1600200" y="5486408"/>
              <a:ext cx="266700" cy="257188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05" name="Text Box 32"/>
            <p:cNvSpPr txBox="1">
              <a:spLocks noChangeArrowheads="1"/>
            </p:cNvSpPr>
            <p:nvPr/>
          </p:nvSpPr>
          <p:spPr bwMode="auto">
            <a:xfrm>
              <a:off x="1295400" y="5334000"/>
              <a:ext cx="990600" cy="2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Прокопьевск</a:t>
              </a:r>
            </a:p>
          </p:txBody>
        </p:sp>
        <p:sp>
          <p:nvSpPr>
            <p:cNvPr id="21595" name="TextBox 105"/>
            <p:cNvSpPr txBox="1">
              <a:spLocks noChangeArrowheads="1"/>
            </p:cNvSpPr>
            <p:nvPr/>
          </p:nvSpPr>
          <p:spPr bwMode="auto">
            <a:xfrm>
              <a:off x="1524000" y="5715000"/>
              <a:ext cx="457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Почка                      </a:t>
              </a:r>
            </a:p>
          </p:txBody>
        </p:sp>
      </p:grpSp>
      <p:grpSp>
        <p:nvGrpSpPr>
          <p:cNvPr id="30" name="Группа 106"/>
          <p:cNvGrpSpPr>
            <a:grpSpLocks/>
          </p:cNvGrpSpPr>
          <p:nvPr/>
        </p:nvGrpSpPr>
        <p:grpSpPr bwMode="auto">
          <a:xfrm>
            <a:off x="190500" y="5800725"/>
            <a:ext cx="1257300" cy="1076325"/>
            <a:chOff x="685800" y="5867400"/>
            <a:chExt cx="1257300" cy="1076325"/>
          </a:xfrm>
        </p:grpSpPr>
        <p:grpSp>
          <p:nvGrpSpPr>
            <p:cNvPr id="31" name="Группа 69"/>
            <p:cNvGrpSpPr>
              <a:grpSpLocks/>
            </p:cNvGrpSpPr>
            <p:nvPr/>
          </p:nvGrpSpPr>
          <p:grpSpPr bwMode="auto">
            <a:xfrm>
              <a:off x="838200" y="5867400"/>
              <a:ext cx="304800" cy="304800"/>
              <a:chOff x="3810000" y="5486400"/>
              <a:chExt cx="304800" cy="304800"/>
            </a:xfrm>
          </p:grpSpPr>
          <p:sp>
            <p:nvSpPr>
              <p:cNvPr id="114" name="Равнобедренный треугольник 113"/>
              <p:cNvSpPr/>
              <p:nvPr/>
            </p:nvSpPr>
            <p:spPr>
              <a:xfrm>
                <a:off x="3810000" y="5486400"/>
                <a:ext cx="304800" cy="304800"/>
              </a:xfrm>
              <a:prstGeom prst="triangl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3876675" y="5610225"/>
                <a:ext cx="180975" cy="1714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  <p:sp>
          <p:nvSpPr>
            <p:cNvPr id="21586" name="TextBox 108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5334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сердце</a:t>
              </a:r>
            </a:p>
            <a:p>
              <a:r>
                <a:rPr lang="ru-RU" sz="700"/>
                <a:t>почка</a:t>
              </a:r>
            </a:p>
            <a:p>
              <a:r>
                <a:rPr lang="ru-RU" sz="700"/>
                <a:t>печень</a:t>
              </a:r>
            </a:p>
          </p:txBody>
        </p:sp>
        <p:grpSp>
          <p:nvGrpSpPr>
            <p:cNvPr id="34" name="Группа 73"/>
            <p:cNvGrpSpPr>
              <a:grpSpLocks/>
            </p:cNvGrpSpPr>
            <p:nvPr/>
          </p:nvGrpSpPr>
          <p:grpSpPr bwMode="auto">
            <a:xfrm>
              <a:off x="1143000" y="5867400"/>
              <a:ext cx="304800" cy="304800"/>
              <a:chOff x="3810000" y="5486400"/>
              <a:chExt cx="304800" cy="304800"/>
            </a:xfrm>
          </p:grpSpPr>
          <p:sp>
            <p:nvSpPr>
              <p:cNvPr id="112" name="Равнобедренный треугольник 111"/>
              <p:cNvSpPr/>
              <p:nvPr/>
            </p:nvSpPr>
            <p:spPr>
              <a:xfrm>
                <a:off x="3810000" y="5486400"/>
                <a:ext cx="304800" cy="304800"/>
              </a:xfrm>
              <a:prstGeom prst="triangl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3876675" y="5610225"/>
                <a:ext cx="180975" cy="171450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sp>
          <p:nvSpPr>
            <p:cNvPr id="21588" name="TextBox 110"/>
            <p:cNvSpPr txBox="1">
              <a:spLocks noChangeArrowheads="1"/>
            </p:cNvSpPr>
            <p:nvPr/>
          </p:nvSpPr>
          <p:spPr bwMode="auto">
            <a:xfrm>
              <a:off x="1028700" y="6097339"/>
              <a:ext cx="914400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Верх. и нижн. конечности</a:t>
              </a:r>
            </a:p>
            <a:p>
              <a:r>
                <a:rPr lang="ru-RU" sz="700"/>
                <a:t>Кости черепа</a:t>
              </a:r>
            </a:p>
            <a:p>
              <a:r>
                <a:rPr lang="ru-RU" sz="700"/>
                <a:t>Мозг. оболочка</a:t>
              </a:r>
            </a:p>
            <a:p>
              <a:r>
                <a:rPr lang="ru-RU" sz="700"/>
                <a:t>Реберный хрящ</a:t>
              </a:r>
            </a:p>
            <a:p>
              <a:r>
                <a:rPr lang="ru-RU" sz="700"/>
                <a:t>Почка</a:t>
              </a:r>
            </a:p>
            <a:p>
              <a:r>
                <a:rPr lang="ru-RU" sz="700"/>
                <a:t>ПЖ</a:t>
              </a:r>
            </a:p>
          </p:txBody>
        </p:sp>
      </p:grp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533400" y="56388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Новосибирск</a:t>
            </a:r>
          </a:p>
        </p:txBody>
      </p:sp>
      <p:grpSp>
        <p:nvGrpSpPr>
          <p:cNvPr id="37" name="Группа 116"/>
          <p:cNvGrpSpPr>
            <a:grpSpLocks/>
          </p:cNvGrpSpPr>
          <p:nvPr/>
        </p:nvGrpSpPr>
        <p:grpSpPr bwMode="auto">
          <a:xfrm>
            <a:off x="0" y="4724400"/>
            <a:ext cx="1343025" cy="892175"/>
            <a:chOff x="47625" y="4819650"/>
            <a:chExt cx="1343025" cy="891748"/>
          </a:xfrm>
        </p:grpSpPr>
        <p:sp>
          <p:nvSpPr>
            <p:cNvPr id="118" name="Text Box 32"/>
            <p:cNvSpPr txBox="1">
              <a:spLocks noChangeArrowheads="1"/>
            </p:cNvSpPr>
            <p:nvPr/>
          </p:nvSpPr>
          <p:spPr bwMode="auto">
            <a:xfrm>
              <a:off x="266700" y="4819650"/>
              <a:ext cx="1066800" cy="26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Омск</a:t>
              </a:r>
            </a:p>
          </p:txBody>
        </p:sp>
        <p:grpSp>
          <p:nvGrpSpPr>
            <p:cNvPr id="38" name="Группа 33"/>
            <p:cNvGrpSpPr>
              <a:grpSpLocks/>
            </p:cNvGrpSpPr>
            <p:nvPr/>
          </p:nvGrpSpPr>
          <p:grpSpPr bwMode="auto">
            <a:xfrm>
              <a:off x="152400" y="5029200"/>
              <a:ext cx="304800" cy="304800"/>
              <a:chOff x="3810000" y="5486400"/>
              <a:chExt cx="304800" cy="304800"/>
            </a:xfrm>
          </p:grpSpPr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3810000" y="5486300"/>
                <a:ext cx="304800" cy="304654"/>
              </a:xfrm>
              <a:prstGeom prst="triangl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3876675" y="5610066"/>
                <a:ext cx="180975" cy="171368"/>
              </a:xfrm>
              <a:prstGeom prst="ellipse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578" name="TextBox 119"/>
            <p:cNvSpPr txBox="1">
              <a:spLocks noChangeArrowheads="1"/>
            </p:cNvSpPr>
            <p:nvPr/>
          </p:nvSpPr>
          <p:spPr bwMode="auto">
            <a:xfrm>
              <a:off x="47625" y="5295900"/>
              <a:ext cx="58102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>
              <a:off x="457200" y="5038620"/>
              <a:ext cx="381000" cy="304654"/>
            </a:xfrm>
            <a:prstGeom prst="triangle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21580" name="TextBox 121"/>
            <p:cNvSpPr txBox="1">
              <a:spLocks noChangeArrowheads="1"/>
            </p:cNvSpPr>
            <p:nvPr/>
          </p:nvSpPr>
          <p:spPr bwMode="auto">
            <a:xfrm>
              <a:off x="457200" y="5295900"/>
              <a:ext cx="6096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  <a:p>
              <a:r>
                <a:rPr lang="ru-RU" sz="700"/>
                <a:t>Почка</a:t>
              </a:r>
            </a:p>
            <a:p>
              <a:r>
                <a:rPr lang="ru-RU" sz="700"/>
                <a:t>ПЖ                      </a:t>
              </a:r>
            </a:p>
          </p:txBody>
        </p:sp>
        <p:sp>
          <p:nvSpPr>
            <p:cNvPr id="123" name="Равнобедренный треугольник 122"/>
            <p:cNvSpPr/>
            <p:nvPr/>
          </p:nvSpPr>
          <p:spPr>
            <a:xfrm>
              <a:off x="847725" y="5038620"/>
              <a:ext cx="371475" cy="304654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1582" name="TextBox 123"/>
            <p:cNvSpPr txBox="1">
              <a:spLocks noChangeArrowheads="1"/>
            </p:cNvSpPr>
            <p:nvPr/>
          </p:nvSpPr>
          <p:spPr bwMode="auto">
            <a:xfrm>
              <a:off x="809625" y="5381625"/>
              <a:ext cx="58102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/>
                <a:t>Роговица</a:t>
              </a:r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5181600" y="6400800"/>
            <a:ext cx="381000" cy="152400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6699"/>
              </a:solidFill>
            </a:endParaRPr>
          </a:p>
        </p:txBody>
      </p:sp>
      <p:sp>
        <p:nvSpPr>
          <p:cNvPr id="21544" name="TextBox 127"/>
          <p:cNvSpPr txBox="1">
            <a:spLocks noChangeArrowheads="1"/>
          </p:cNvSpPr>
          <p:nvPr/>
        </p:nvSpPr>
        <p:spPr bwMode="auto">
          <a:xfrm>
            <a:off x="5562600" y="6324600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МУНИЦИПАЛЬНЫЕ УЧРЕЖДЕНИЯ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14700" y="1419225"/>
            <a:ext cx="247650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sp>
        <p:nvSpPr>
          <p:cNvPr id="21546" name="TextBox 128"/>
          <p:cNvSpPr txBox="1">
            <a:spLocks noChangeArrowheads="1"/>
          </p:cNvSpPr>
          <p:nvPr/>
        </p:nvSpPr>
        <p:spPr bwMode="auto">
          <a:xfrm>
            <a:off x="3695700" y="1276350"/>
            <a:ext cx="358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и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 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органов и (или) тканей 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</a:t>
            </a:r>
          </a:p>
        </p:txBody>
      </p:sp>
      <p:sp>
        <p:nvSpPr>
          <p:cNvPr id="21547" name="TextBox 130"/>
          <p:cNvSpPr txBox="1">
            <a:spLocks noChangeArrowheads="1"/>
          </p:cNvSpPr>
          <p:nvPr/>
        </p:nvSpPr>
        <p:spPr bwMode="auto">
          <a:xfrm>
            <a:off x="990600" y="27432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Сибирский федеральный округ</a:t>
            </a:r>
          </a:p>
        </p:txBody>
      </p:sp>
      <p:sp>
        <p:nvSpPr>
          <p:cNvPr id="21548" name="TextBox 131"/>
          <p:cNvSpPr txBox="1">
            <a:spLocks noChangeArrowheads="1"/>
          </p:cNvSpPr>
          <p:nvPr/>
        </p:nvSpPr>
        <p:spPr bwMode="auto">
          <a:xfrm>
            <a:off x="5867400" y="27432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</a:p>
        </p:txBody>
      </p:sp>
      <p:grpSp>
        <p:nvGrpSpPr>
          <p:cNvPr id="41" name="Группа 33"/>
          <p:cNvGrpSpPr>
            <a:grpSpLocks/>
          </p:cNvGrpSpPr>
          <p:nvPr/>
        </p:nvGrpSpPr>
        <p:grpSpPr bwMode="auto">
          <a:xfrm>
            <a:off x="1047750" y="5800725"/>
            <a:ext cx="304800" cy="304800"/>
            <a:chOff x="3810000" y="5486400"/>
            <a:chExt cx="304800" cy="304800"/>
          </a:xfrm>
        </p:grpSpPr>
        <p:sp>
          <p:nvSpPr>
            <p:cNvPr id="134" name="Равнобедренный треугольник 133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3876675" y="5610225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1550" name="TextBox 135"/>
          <p:cNvSpPr txBox="1">
            <a:spLocks noChangeArrowheads="1"/>
          </p:cNvSpPr>
          <p:nvPr/>
        </p:nvSpPr>
        <p:spPr bwMode="auto">
          <a:xfrm>
            <a:off x="1114425" y="6067425"/>
            <a:ext cx="60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Роговица</a:t>
            </a:r>
          </a:p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</p:txBody>
      </p:sp>
      <p:sp>
        <p:nvSpPr>
          <p:cNvPr id="137" name="Овал 136"/>
          <p:cNvSpPr/>
          <p:nvPr/>
        </p:nvSpPr>
        <p:spPr>
          <a:xfrm>
            <a:off x="495300" y="5019675"/>
            <a:ext cx="200025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3965575" y="5715000"/>
            <a:ext cx="381000" cy="304800"/>
          </a:xfrm>
          <a:prstGeom prst="triangle">
            <a:avLst/>
          </a:prstGeom>
          <a:solidFill>
            <a:srgbClr val="FF66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4044950" y="5797550"/>
            <a:ext cx="200025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1555" name="TextBox 139"/>
          <p:cNvSpPr txBox="1">
            <a:spLocks noChangeArrowheads="1"/>
          </p:cNvSpPr>
          <p:nvPr/>
        </p:nvSpPr>
        <p:spPr bwMode="auto">
          <a:xfrm>
            <a:off x="3962400" y="60198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Рогвоица</a:t>
            </a:r>
          </a:p>
          <a:p>
            <a:r>
              <a:rPr lang="ru-RU" sz="700"/>
              <a:t>Склера</a:t>
            </a:r>
          </a:p>
          <a:p>
            <a:r>
              <a:rPr lang="ru-RU" sz="700"/>
              <a:t>Мозг.оболочка</a:t>
            </a:r>
          </a:p>
          <a:p>
            <a:r>
              <a:rPr lang="ru-RU" sz="700"/>
              <a:t>Ребер.хрящ</a:t>
            </a:r>
          </a:p>
        </p:txBody>
      </p:sp>
      <p:sp>
        <p:nvSpPr>
          <p:cNvPr id="141" name="Овал 140"/>
          <p:cNvSpPr/>
          <p:nvPr/>
        </p:nvSpPr>
        <p:spPr>
          <a:xfrm>
            <a:off x="304800" y="5562600"/>
            <a:ext cx="257175" cy="2286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557" name="TextBox 141"/>
          <p:cNvSpPr txBox="1">
            <a:spLocks noChangeArrowheads="1"/>
          </p:cNvSpPr>
          <p:nvPr/>
        </p:nvSpPr>
        <p:spPr bwMode="auto">
          <a:xfrm>
            <a:off x="0" y="57150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Костный мозг</a:t>
            </a:r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3016250" y="5308600"/>
            <a:ext cx="457200" cy="323850"/>
          </a:xfrm>
          <a:prstGeom prst="triangle">
            <a:avLst/>
          </a:prstGeom>
          <a:solidFill>
            <a:srgbClr val="FF66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559" name="TextBox 143"/>
          <p:cNvSpPr txBox="1">
            <a:spLocks noChangeArrowheads="1"/>
          </p:cNvSpPr>
          <p:nvPr/>
        </p:nvSpPr>
        <p:spPr bwMode="auto">
          <a:xfrm>
            <a:off x="2959100" y="5645150"/>
            <a:ext cx="4953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                      </a:t>
            </a:r>
          </a:p>
        </p:txBody>
      </p:sp>
      <p:grpSp>
        <p:nvGrpSpPr>
          <p:cNvPr id="42" name="Группа 149"/>
          <p:cNvGrpSpPr>
            <a:grpSpLocks/>
          </p:cNvGrpSpPr>
          <p:nvPr/>
        </p:nvGrpSpPr>
        <p:grpSpPr bwMode="auto">
          <a:xfrm>
            <a:off x="251521" y="3081338"/>
            <a:ext cx="1080120" cy="1003300"/>
            <a:chOff x="-13607" y="3080657"/>
            <a:chExt cx="1406978" cy="1004463"/>
          </a:xfrm>
        </p:grpSpPr>
        <p:sp>
          <p:nvSpPr>
            <p:cNvPr id="145" name="Овал 144"/>
            <p:cNvSpPr/>
            <p:nvPr/>
          </p:nvSpPr>
          <p:spPr>
            <a:xfrm>
              <a:off x="97429" y="3810164"/>
              <a:ext cx="247450" cy="2479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146" name="Равнобедренный треугольник 145"/>
            <p:cNvSpPr/>
            <p:nvPr/>
          </p:nvSpPr>
          <p:spPr>
            <a:xfrm>
              <a:off x="-13607" y="3369917"/>
              <a:ext cx="485384" cy="3814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571" name="TextBox 146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21572" name="TextBox 147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20</a:t>
              </a:r>
            </a:p>
          </p:txBody>
        </p:sp>
        <p:sp>
          <p:nvSpPr>
            <p:cNvPr id="21573" name="TextBox 148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19</a:t>
              </a:r>
            </a:p>
          </p:txBody>
        </p:sp>
      </p:grpSp>
      <p:grpSp>
        <p:nvGrpSpPr>
          <p:cNvPr id="43" name="Группа 150"/>
          <p:cNvGrpSpPr>
            <a:grpSpLocks/>
          </p:cNvGrpSpPr>
          <p:nvPr/>
        </p:nvGrpSpPr>
        <p:grpSpPr bwMode="auto">
          <a:xfrm>
            <a:off x="7943850" y="3897313"/>
            <a:ext cx="1406525" cy="1004887"/>
            <a:chOff x="-13607" y="3080657"/>
            <a:chExt cx="1406978" cy="1004463"/>
          </a:xfrm>
        </p:grpSpPr>
        <p:sp>
          <p:nvSpPr>
            <p:cNvPr id="152" name="Овал 151"/>
            <p:cNvSpPr/>
            <p:nvPr/>
          </p:nvSpPr>
          <p:spPr>
            <a:xfrm>
              <a:off x="97554" y="3810599"/>
              <a:ext cx="247730" cy="2475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153" name="Равнобедренный треугольник 152"/>
            <p:cNvSpPr/>
            <p:nvPr/>
          </p:nvSpPr>
          <p:spPr>
            <a:xfrm>
              <a:off x="-13607" y="3371046"/>
              <a:ext cx="485931" cy="3808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566" name="TextBox 153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21567" name="TextBox 154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4</a:t>
              </a:r>
            </a:p>
          </p:txBody>
        </p:sp>
        <p:sp>
          <p:nvSpPr>
            <p:cNvPr id="21568" name="TextBox 155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5</a:t>
              </a:r>
            </a:p>
          </p:txBody>
        </p:sp>
      </p:grpSp>
      <p:sp>
        <p:nvSpPr>
          <p:cNvPr id="21562" name="TextBox 156"/>
          <p:cNvSpPr txBox="1">
            <a:spLocks noChangeArrowheads="1"/>
          </p:cNvSpPr>
          <p:nvPr/>
        </p:nvSpPr>
        <p:spPr bwMode="auto">
          <a:xfrm>
            <a:off x="1212850" y="4941888"/>
            <a:ext cx="3000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/>
              <a:t>11</a:t>
            </a:r>
          </a:p>
        </p:txBody>
      </p:sp>
      <p:sp>
        <p:nvSpPr>
          <p:cNvPr id="21563" name="TextBox 157"/>
          <p:cNvSpPr txBox="1">
            <a:spLocks noChangeArrowheads="1"/>
          </p:cNvSpPr>
          <p:nvPr/>
        </p:nvSpPr>
        <p:spPr bwMode="auto">
          <a:xfrm>
            <a:off x="112713" y="5038725"/>
            <a:ext cx="3000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"/>
              <a:t>12</a:t>
            </a:r>
          </a:p>
        </p:txBody>
      </p:sp>
      <p:grpSp>
        <p:nvGrpSpPr>
          <p:cNvPr id="140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42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Медицинские организации в разрезе федеральных округов, осуществляющие забор  и трансплантацию органов и тканей,  2011 год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(в соответствии с  Приказом Минздравсоцразвития  Росии и РАМН от 25 мая 2007 года № 357/40) </a:t>
              </a:r>
              <a:endPara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E:\y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64404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0" name="Picture 3" descr="E:\skf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36750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/>
          <p:cNvSpPr/>
          <p:nvPr/>
        </p:nvSpPr>
        <p:spPr>
          <a:xfrm>
            <a:off x="2363788" y="1427163"/>
            <a:ext cx="474662" cy="31908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3" name="TextBox 23"/>
          <p:cNvSpPr txBox="1">
            <a:spLocks noChangeArrowheads="1"/>
          </p:cNvSpPr>
          <p:nvPr/>
        </p:nvSpPr>
        <p:spPr bwMode="auto">
          <a:xfrm>
            <a:off x="4495800" y="58674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 </a:t>
            </a:r>
          </a:p>
          <a:p>
            <a:r>
              <a:rPr lang="ru-RU" sz="1000"/>
              <a:t>СУБЪЕКТОВ РФ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2346325" y="1006475"/>
            <a:ext cx="495300" cy="37147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44750" y="1827213"/>
            <a:ext cx="314325" cy="2952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grpSp>
        <p:nvGrpSpPr>
          <p:cNvPr id="2" name="Группа 191"/>
          <p:cNvGrpSpPr>
            <a:grpSpLocks/>
          </p:cNvGrpSpPr>
          <p:nvPr/>
        </p:nvGrpSpPr>
        <p:grpSpPr bwMode="auto">
          <a:xfrm>
            <a:off x="3962400" y="5410200"/>
            <a:ext cx="1905000" cy="825500"/>
            <a:chOff x="7391400" y="5343525"/>
            <a:chExt cx="1657350" cy="58238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391400" y="5410723"/>
              <a:ext cx="381191" cy="15231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391400" y="5773595"/>
              <a:ext cx="381191" cy="15231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45" name="TextBox 22"/>
            <p:cNvSpPr txBox="1">
              <a:spLocks noChangeArrowheads="1"/>
            </p:cNvSpPr>
            <p:nvPr/>
          </p:nvSpPr>
          <p:spPr bwMode="auto">
            <a:xfrm>
              <a:off x="7829550" y="5343525"/>
              <a:ext cx="1219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ФЕДЕРАЛЬНЫЕ </a:t>
              </a:r>
            </a:p>
            <a:p>
              <a:r>
                <a:rPr lang="ru-RU" sz="1000"/>
                <a:t>УЧРЕЖДЕНИЯ</a:t>
              </a:r>
            </a:p>
          </p:txBody>
        </p:sp>
      </p:grpSp>
      <p:sp>
        <p:nvSpPr>
          <p:cNvPr id="12" name="Овал 11"/>
          <p:cNvSpPr/>
          <p:nvPr/>
        </p:nvSpPr>
        <p:spPr>
          <a:xfrm>
            <a:off x="2468563" y="1135063"/>
            <a:ext cx="247650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</p:txBody>
      </p:sp>
      <p:sp>
        <p:nvSpPr>
          <p:cNvPr id="29708" name="TextBox 128"/>
          <p:cNvSpPr txBox="1">
            <a:spLocks noChangeArrowheads="1"/>
          </p:cNvSpPr>
          <p:nvPr/>
        </p:nvSpPr>
        <p:spPr bwMode="auto">
          <a:xfrm>
            <a:off x="2774950" y="969963"/>
            <a:ext cx="35814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и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забор</a:t>
            </a:r>
            <a:r>
              <a:rPr lang="ru-RU" sz="1000"/>
              <a:t> органов и (или) тканей</a:t>
            </a:r>
          </a:p>
          <a:p>
            <a:endParaRPr lang="ru-RU" sz="1000"/>
          </a:p>
          <a:p>
            <a:r>
              <a:rPr lang="ru-RU" sz="1000"/>
              <a:t>Учреждения, осуществляющие </a:t>
            </a:r>
            <a:r>
              <a:rPr lang="ru-RU" sz="1000" b="1"/>
              <a:t>трансплантацию</a:t>
            </a:r>
            <a:r>
              <a:rPr lang="ru-RU" sz="1000"/>
              <a:t> органов и (или) тканей</a:t>
            </a:r>
          </a:p>
        </p:txBody>
      </p:sp>
      <p:sp>
        <p:nvSpPr>
          <p:cNvPr id="29709" name="TextBox 131"/>
          <p:cNvSpPr txBox="1">
            <a:spLocks noChangeArrowheads="1"/>
          </p:cNvSpPr>
          <p:nvPr/>
        </p:nvSpPr>
        <p:spPr bwMode="auto">
          <a:xfrm>
            <a:off x="6400800" y="9906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Южный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федеральный округ</a:t>
            </a:r>
          </a:p>
        </p:txBody>
      </p:sp>
      <p:sp>
        <p:nvSpPr>
          <p:cNvPr id="29710" name="TextBox 130"/>
          <p:cNvSpPr txBox="1">
            <a:spLocks noChangeArrowheads="1"/>
          </p:cNvSpPr>
          <p:nvPr/>
        </p:nvSpPr>
        <p:spPr bwMode="auto">
          <a:xfrm>
            <a:off x="228600" y="48006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Северо-Кавказский федеральный округ</a:t>
            </a:r>
          </a:p>
        </p:txBody>
      </p:sp>
      <p:grpSp>
        <p:nvGrpSpPr>
          <p:cNvPr id="3" name="Группа 83"/>
          <p:cNvGrpSpPr>
            <a:grpSpLocks/>
          </p:cNvGrpSpPr>
          <p:nvPr/>
        </p:nvGrpSpPr>
        <p:grpSpPr bwMode="auto">
          <a:xfrm>
            <a:off x="3886200" y="3276600"/>
            <a:ext cx="457200" cy="381000"/>
            <a:chOff x="3810000" y="5486400"/>
            <a:chExt cx="304800" cy="304800"/>
          </a:xfrm>
        </p:grpSpPr>
        <p:sp>
          <p:nvSpPr>
            <p:cNvPr id="122" name="Равнобедренный треугольник 12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876675" y="5610860"/>
              <a:ext cx="180975" cy="17145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24" name="Text Box 32"/>
          <p:cNvSpPr txBox="1">
            <a:spLocks noChangeArrowheads="1"/>
          </p:cNvSpPr>
          <p:nvPr/>
        </p:nvSpPr>
        <p:spPr bwMode="auto">
          <a:xfrm>
            <a:off x="3733800" y="29718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Краснодар</a:t>
            </a:r>
          </a:p>
        </p:txBody>
      </p:sp>
      <p:sp>
        <p:nvSpPr>
          <p:cNvPr id="29714" name="TextBox 124"/>
          <p:cNvSpPr txBox="1">
            <a:spLocks noChangeArrowheads="1"/>
          </p:cNvSpPr>
          <p:nvPr/>
        </p:nvSpPr>
        <p:spPr bwMode="auto">
          <a:xfrm>
            <a:off x="3883025" y="3621088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Печень</a:t>
            </a:r>
          </a:p>
        </p:txBody>
      </p:sp>
      <p:grpSp>
        <p:nvGrpSpPr>
          <p:cNvPr id="4" name="Группа 125"/>
          <p:cNvGrpSpPr>
            <a:grpSpLocks/>
          </p:cNvGrpSpPr>
          <p:nvPr/>
        </p:nvGrpSpPr>
        <p:grpSpPr bwMode="auto">
          <a:xfrm>
            <a:off x="7467600" y="2438400"/>
            <a:ext cx="457200" cy="381000"/>
            <a:chOff x="3810000" y="5486400"/>
            <a:chExt cx="304800" cy="304800"/>
          </a:xfrm>
        </p:grpSpPr>
        <p:sp>
          <p:nvSpPr>
            <p:cNvPr id="139" name="Равнобедренный треугольник 138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3876675" y="5610860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53" name="Text Box 32"/>
          <p:cNvSpPr txBox="1">
            <a:spLocks noChangeArrowheads="1"/>
          </p:cNvSpPr>
          <p:nvPr/>
        </p:nvSpPr>
        <p:spPr bwMode="auto">
          <a:xfrm>
            <a:off x="7391400" y="21336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Волжский</a:t>
            </a:r>
          </a:p>
        </p:txBody>
      </p:sp>
      <p:sp>
        <p:nvSpPr>
          <p:cNvPr id="29717" name="TextBox 154"/>
          <p:cNvSpPr txBox="1">
            <a:spLocks noChangeArrowheads="1"/>
          </p:cNvSpPr>
          <p:nvPr/>
        </p:nvSpPr>
        <p:spPr bwMode="auto">
          <a:xfrm>
            <a:off x="7467600" y="2819400"/>
            <a:ext cx="609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  <a:p>
            <a:r>
              <a:rPr lang="ru-RU" sz="700"/>
              <a:t>ПЖ</a:t>
            </a:r>
          </a:p>
        </p:txBody>
      </p:sp>
      <p:grpSp>
        <p:nvGrpSpPr>
          <p:cNvPr id="5" name="Группа 162"/>
          <p:cNvGrpSpPr>
            <a:grpSpLocks/>
          </p:cNvGrpSpPr>
          <p:nvPr/>
        </p:nvGrpSpPr>
        <p:grpSpPr bwMode="auto">
          <a:xfrm>
            <a:off x="4419600" y="3276600"/>
            <a:ext cx="457200" cy="381000"/>
            <a:chOff x="3810000" y="5486400"/>
            <a:chExt cx="304800" cy="304800"/>
          </a:xfrm>
        </p:grpSpPr>
        <p:sp>
          <p:nvSpPr>
            <p:cNvPr id="169" name="Равнобедренный треугольник 168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3876675" y="5610860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9719" name="TextBox 182"/>
          <p:cNvSpPr txBox="1">
            <a:spLocks noChangeArrowheads="1"/>
          </p:cNvSpPr>
          <p:nvPr/>
        </p:nvSpPr>
        <p:spPr bwMode="auto">
          <a:xfrm>
            <a:off x="4419600" y="3657600"/>
            <a:ext cx="914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Почка</a:t>
            </a:r>
          </a:p>
          <a:p>
            <a:r>
              <a:rPr lang="ru-RU" sz="700"/>
              <a:t>Печень</a:t>
            </a:r>
          </a:p>
          <a:p>
            <a:r>
              <a:rPr lang="ru-RU" sz="700"/>
              <a:t>Сердце</a:t>
            </a:r>
          </a:p>
          <a:p>
            <a:r>
              <a:rPr lang="ru-RU" sz="700"/>
              <a:t>ПЖ</a:t>
            </a:r>
          </a:p>
          <a:p>
            <a:r>
              <a:rPr lang="ru-RU" sz="700"/>
              <a:t>Легкое</a:t>
            </a:r>
          </a:p>
          <a:p>
            <a:r>
              <a:rPr lang="ru-RU" sz="700"/>
              <a:t>Трахея</a:t>
            </a:r>
          </a:p>
          <a:p>
            <a:r>
              <a:rPr lang="ru-RU" sz="700"/>
              <a:t>Дерм слой кожи</a:t>
            </a:r>
          </a:p>
          <a:p>
            <a:r>
              <a:rPr lang="ru-RU" sz="700"/>
              <a:t>Кости свода черепа</a:t>
            </a:r>
          </a:p>
        </p:txBody>
      </p:sp>
      <p:grpSp>
        <p:nvGrpSpPr>
          <p:cNvPr id="6" name="Группа 186"/>
          <p:cNvGrpSpPr>
            <a:grpSpLocks/>
          </p:cNvGrpSpPr>
          <p:nvPr/>
        </p:nvGrpSpPr>
        <p:grpSpPr bwMode="auto">
          <a:xfrm>
            <a:off x="7467600" y="5029200"/>
            <a:ext cx="457200" cy="381000"/>
            <a:chOff x="3810000" y="5486400"/>
            <a:chExt cx="304800" cy="304800"/>
          </a:xfrm>
        </p:grpSpPr>
        <p:sp>
          <p:nvSpPr>
            <p:cNvPr id="192" name="Равнобедренный треугольник 191"/>
            <p:cNvSpPr/>
            <p:nvPr/>
          </p:nvSpPr>
          <p:spPr>
            <a:xfrm>
              <a:off x="3810000" y="5486400"/>
              <a:ext cx="304800" cy="304800"/>
            </a:xfrm>
            <a:prstGeom prst="triangl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3876675" y="5610860"/>
              <a:ext cx="180975" cy="171450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94" name="Text Box 32"/>
          <p:cNvSpPr txBox="1">
            <a:spLocks noChangeArrowheads="1"/>
          </p:cNvSpPr>
          <p:nvPr/>
        </p:nvSpPr>
        <p:spPr bwMode="auto">
          <a:xfrm>
            <a:off x="7321550" y="47672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Астрахань</a:t>
            </a:r>
          </a:p>
        </p:txBody>
      </p:sp>
      <p:sp>
        <p:nvSpPr>
          <p:cNvPr id="29722" name="TextBox 194"/>
          <p:cNvSpPr txBox="1">
            <a:spLocks noChangeArrowheads="1"/>
          </p:cNvSpPr>
          <p:nvPr/>
        </p:nvSpPr>
        <p:spPr bwMode="auto">
          <a:xfrm>
            <a:off x="7391400" y="5410200"/>
            <a:ext cx="914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00"/>
              <a:t>Верх. и нижн. конечности</a:t>
            </a:r>
          </a:p>
          <a:p>
            <a:r>
              <a:rPr lang="ru-RU" sz="700"/>
              <a:t>Кости черепа</a:t>
            </a:r>
          </a:p>
          <a:p>
            <a:r>
              <a:rPr lang="ru-RU" sz="700"/>
              <a:t>Мозг. оболочка</a:t>
            </a:r>
          </a:p>
          <a:p>
            <a:r>
              <a:rPr lang="ru-RU" sz="700"/>
              <a:t>Реберный хрящ</a:t>
            </a:r>
          </a:p>
        </p:txBody>
      </p:sp>
      <p:grpSp>
        <p:nvGrpSpPr>
          <p:cNvPr id="7" name="Группа 37"/>
          <p:cNvGrpSpPr>
            <a:grpSpLocks/>
          </p:cNvGrpSpPr>
          <p:nvPr/>
        </p:nvGrpSpPr>
        <p:grpSpPr bwMode="auto">
          <a:xfrm>
            <a:off x="98425" y="3482975"/>
            <a:ext cx="1406525" cy="1004888"/>
            <a:chOff x="-13607" y="3080657"/>
            <a:chExt cx="1406978" cy="1004463"/>
          </a:xfrm>
        </p:grpSpPr>
        <p:sp>
          <p:nvSpPr>
            <p:cNvPr id="39" name="Овал 38"/>
            <p:cNvSpPr/>
            <p:nvPr/>
          </p:nvSpPr>
          <p:spPr>
            <a:xfrm>
              <a:off x="97554" y="3810598"/>
              <a:ext cx="247730" cy="247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>
              <a:off x="-13607" y="3371047"/>
              <a:ext cx="485931" cy="3808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32" name="TextBox 40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29733" name="TextBox 41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0</a:t>
              </a:r>
            </a:p>
          </p:txBody>
        </p:sp>
        <p:sp>
          <p:nvSpPr>
            <p:cNvPr id="29734" name="TextBox 42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0</a:t>
              </a:r>
            </a:p>
          </p:txBody>
        </p:sp>
      </p:grpSp>
      <p:grpSp>
        <p:nvGrpSpPr>
          <p:cNvPr id="9" name="Группа 45"/>
          <p:cNvGrpSpPr>
            <a:grpSpLocks/>
          </p:cNvGrpSpPr>
          <p:nvPr/>
        </p:nvGrpSpPr>
        <p:grpSpPr bwMode="auto">
          <a:xfrm>
            <a:off x="8305800" y="3733800"/>
            <a:ext cx="1406525" cy="1004888"/>
            <a:chOff x="-13607" y="3080657"/>
            <a:chExt cx="1406978" cy="1004463"/>
          </a:xfrm>
        </p:grpSpPr>
        <p:sp>
          <p:nvSpPr>
            <p:cNvPr id="47" name="Овал 46"/>
            <p:cNvSpPr/>
            <p:nvPr/>
          </p:nvSpPr>
          <p:spPr>
            <a:xfrm>
              <a:off x="97554" y="3810598"/>
              <a:ext cx="247730" cy="247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>
              <a:off x="-13607" y="3371047"/>
              <a:ext cx="485931" cy="3808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27" name="TextBox 48"/>
            <p:cNvSpPr txBox="1">
              <a:spLocks noChangeArrowheads="1"/>
            </p:cNvSpPr>
            <p:nvPr/>
          </p:nvSpPr>
          <p:spPr bwMode="auto">
            <a:xfrm>
              <a:off x="-10886" y="3080657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ВСЕГО:</a:t>
              </a:r>
            </a:p>
          </p:txBody>
        </p:sp>
        <p:sp>
          <p:nvSpPr>
            <p:cNvPr id="29728" name="TextBox 49"/>
            <p:cNvSpPr txBox="1">
              <a:spLocks noChangeArrowheads="1"/>
            </p:cNvSpPr>
            <p:nvPr/>
          </p:nvSpPr>
          <p:spPr bwMode="auto">
            <a:xfrm>
              <a:off x="478971" y="3777343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4</a:t>
              </a:r>
            </a:p>
          </p:txBody>
        </p:sp>
        <p:sp>
          <p:nvSpPr>
            <p:cNvPr id="29729" name="TextBox 50"/>
            <p:cNvSpPr txBox="1">
              <a:spLocks noChangeArrowheads="1"/>
            </p:cNvSpPr>
            <p:nvPr/>
          </p:nvSpPr>
          <p:spPr bwMode="auto">
            <a:xfrm>
              <a:off x="457200" y="3439886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/>
                <a:t>4</a:t>
              </a:r>
            </a:p>
          </p:txBody>
        </p:sp>
      </p:grpSp>
      <p:grpSp>
        <p:nvGrpSpPr>
          <p:cNvPr id="50" name="Группа 33"/>
          <p:cNvGrpSpPr/>
          <p:nvPr/>
        </p:nvGrpSpPr>
        <p:grpSpPr>
          <a:xfrm>
            <a:off x="-13370" y="-1"/>
            <a:ext cx="9144000" cy="949821"/>
            <a:chOff x="-13370" y="0"/>
            <a:chExt cx="9144000" cy="949821"/>
          </a:xfrm>
        </p:grpSpPr>
        <p:sp>
          <p:nvSpPr>
            <p:cNvPr id="51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Медицинские организации в разрезе федеральных округов, осуществляющие забор  и трансплантацию органов и тканей, 2011 год</a:t>
              </a:r>
            </a:p>
            <a:p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ru-RU" sz="1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(в соответствии с  Приказом Минздравсоцразвития  Росии и РАМН от 25 мая 2007 года № 357/40)</a:t>
              </a:r>
              <a:endParaRPr lang="ru-RU" alt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6387" name="Диаграмма 4"/>
          <p:cNvGraphicFramePr>
            <a:graphicFrameLocks/>
          </p:cNvGraphicFramePr>
          <p:nvPr/>
        </p:nvGraphicFramePr>
        <p:xfrm>
          <a:off x="0" y="3429000"/>
          <a:ext cx="4368800" cy="2844800"/>
        </p:xfrm>
        <a:graphic>
          <a:graphicData uri="http://schemas.openxmlformats.org/presentationml/2006/ole">
            <p:oleObj spid="_x0000_s1026" r:id="rId3" imgW="4365114" imgH="2840982" progId="Excel.Sheet.8">
              <p:embed/>
            </p:oleObj>
          </a:graphicData>
        </a:graphic>
      </p:graphicFrame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565150" y="3581400"/>
            <a:ext cx="3238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МО, </a:t>
            </a:r>
            <a:r>
              <a:rPr lang="ru-RU" sz="1400" b="1" dirty="0"/>
              <a:t>подведомственные РАМН</a:t>
            </a:r>
          </a:p>
          <a:p>
            <a:r>
              <a:rPr lang="ru-RU" sz="1400" b="1" dirty="0"/>
              <a:t>(всего: ФМУ – 1, трансплантаций – 123)</a:t>
            </a:r>
          </a:p>
        </p:txBody>
      </p:sp>
      <p:graphicFrame>
        <p:nvGraphicFramePr>
          <p:cNvPr id="16389" name="Диаграмма 1"/>
          <p:cNvGraphicFramePr>
            <a:graphicFrameLocks/>
          </p:cNvGraphicFramePr>
          <p:nvPr/>
        </p:nvGraphicFramePr>
        <p:xfrm>
          <a:off x="-52388" y="857250"/>
          <a:ext cx="4368801" cy="2844800"/>
        </p:xfrm>
        <a:graphic>
          <a:graphicData uri="http://schemas.openxmlformats.org/presentationml/2006/ole">
            <p:oleObj spid="_x0000_s1027" r:id="rId4" imgW="4365114" imgH="2840982" progId="Excel.Sheet.8">
              <p:embed/>
            </p:oleObj>
          </a:graphicData>
        </a:graphic>
      </p:graphicFrame>
      <p:graphicFrame>
        <p:nvGraphicFramePr>
          <p:cNvPr id="16390" name="Диаграмма 3"/>
          <p:cNvGraphicFramePr>
            <a:graphicFrameLocks/>
          </p:cNvGraphicFramePr>
          <p:nvPr/>
        </p:nvGraphicFramePr>
        <p:xfrm>
          <a:off x="4597400" y="3454400"/>
          <a:ext cx="4368800" cy="2844800"/>
        </p:xfrm>
        <a:graphic>
          <a:graphicData uri="http://schemas.openxmlformats.org/presentationml/2006/ole">
            <p:oleObj spid="_x0000_s1028" r:id="rId5" imgW="4371211" imgH="2840982" progId="Excel.Sheet.8">
              <p:embed/>
            </p:oleObj>
          </a:graphicData>
        </a:graphic>
      </p:graphicFrame>
      <p:graphicFrame>
        <p:nvGraphicFramePr>
          <p:cNvPr id="16391" name="Диаграмма 5"/>
          <p:cNvGraphicFramePr>
            <a:graphicFrameLocks/>
          </p:cNvGraphicFramePr>
          <p:nvPr/>
        </p:nvGraphicFramePr>
        <p:xfrm>
          <a:off x="4597400" y="863600"/>
          <a:ext cx="4368800" cy="2844800"/>
        </p:xfrm>
        <a:graphic>
          <a:graphicData uri="http://schemas.openxmlformats.org/presentationml/2006/ole">
            <p:oleObj spid="_x0000_s1029" r:id="rId6" imgW="4371211" imgH="2840982" progId="Excel.Sheet.8">
              <p:embed/>
            </p:oleObj>
          </a:graphicData>
        </a:graphic>
      </p:graphicFrame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76250" y="990600"/>
            <a:ext cx="3238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МО, </a:t>
            </a:r>
            <a:r>
              <a:rPr lang="ru-RU" sz="1400" b="1" dirty="0"/>
              <a:t>подведомственные МЗ и СР</a:t>
            </a:r>
          </a:p>
          <a:p>
            <a:r>
              <a:rPr lang="ru-RU" sz="1400" b="1" dirty="0"/>
              <a:t>(всего: ФМУ – 8, трансплантаций – 812)</a:t>
            </a:r>
          </a:p>
        </p:txBody>
      </p:sp>
      <p:sp>
        <p:nvSpPr>
          <p:cNvPr id="16393" name="TextBox 7"/>
          <p:cNvSpPr txBox="1">
            <a:spLocks noChangeArrowheads="1"/>
          </p:cNvSpPr>
          <p:nvPr/>
        </p:nvSpPr>
        <p:spPr bwMode="auto">
          <a:xfrm>
            <a:off x="5241925" y="990600"/>
            <a:ext cx="3238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МО, </a:t>
            </a:r>
            <a:r>
              <a:rPr lang="ru-RU" sz="1400" b="1" dirty="0"/>
              <a:t>подведомственные ФМБА</a:t>
            </a:r>
          </a:p>
          <a:p>
            <a:r>
              <a:rPr lang="ru-RU" sz="1400" b="1" dirty="0"/>
              <a:t>(всего: ФМУ – 2, трансплантаций – 147)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4800600" y="3581400"/>
            <a:ext cx="33297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/>
              <a:t>МО, </a:t>
            </a:r>
            <a:r>
              <a:rPr lang="ru-RU" sz="1400" b="1" dirty="0"/>
              <a:t>находящиеся в ведении субъектов</a:t>
            </a:r>
          </a:p>
          <a:p>
            <a:r>
              <a:rPr lang="ru-RU" sz="1400" b="1" dirty="0"/>
              <a:t>(всего: ФМУ – 10, трансплантаций – 322)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476625" y="5911850"/>
            <a:ext cx="1411288" cy="946150"/>
            <a:chOff x="2724553" y="5870506"/>
            <a:chExt cx="1411050" cy="946709"/>
          </a:xfrm>
        </p:grpSpPr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 flipH="1">
              <a:off x="2724553" y="6110002"/>
              <a:ext cx="381000" cy="1885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 flipH="1">
              <a:off x="2729407" y="6328356"/>
              <a:ext cx="381000" cy="191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 flipH="1">
              <a:off x="2726596" y="6559326"/>
              <a:ext cx="381000" cy="1726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6425" name="TextBox 17"/>
            <p:cNvSpPr txBox="1">
              <a:spLocks noChangeArrowheads="1"/>
            </p:cNvSpPr>
            <p:nvPr/>
          </p:nvSpPr>
          <p:spPr bwMode="auto">
            <a:xfrm>
              <a:off x="3041546" y="5870506"/>
              <a:ext cx="9784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Костный мозг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 flipH="1">
              <a:off x="2727801" y="5887733"/>
              <a:ext cx="381000" cy="1811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6429" name="TextBox 19"/>
            <p:cNvSpPr txBox="1">
              <a:spLocks noChangeArrowheads="1"/>
            </p:cNvSpPr>
            <p:nvPr/>
          </p:nvSpPr>
          <p:spPr bwMode="auto">
            <a:xfrm>
              <a:off x="3029353" y="6086827"/>
              <a:ext cx="9784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Лёгкие</a:t>
              </a:r>
            </a:p>
          </p:txBody>
        </p:sp>
        <p:sp>
          <p:nvSpPr>
            <p:cNvPr id="16430" name="TextBox 20"/>
            <p:cNvSpPr txBox="1">
              <a:spLocks noChangeArrowheads="1"/>
            </p:cNvSpPr>
            <p:nvPr/>
          </p:nvSpPr>
          <p:spPr bwMode="auto">
            <a:xfrm>
              <a:off x="3029353" y="6307122"/>
              <a:ext cx="9784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Печень</a:t>
              </a:r>
            </a:p>
          </p:txBody>
        </p:sp>
        <p:sp>
          <p:nvSpPr>
            <p:cNvPr id="16431" name="TextBox 21"/>
            <p:cNvSpPr txBox="1">
              <a:spLocks noChangeArrowheads="1"/>
            </p:cNvSpPr>
            <p:nvPr/>
          </p:nvSpPr>
          <p:spPr bwMode="auto">
            <a:xfrm>
              <a:off x="3029353" y="6478661"/>
              <a:ext cx="1106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Поджелудочная железа</a:t>
              </a:r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4686300" y="5861050"/>
            <a:ext cx="1409700" cy="920750"/>
            <a:chOff x="2724553" y="5817947"/>
            <a:chExt cx="1409026" cy="921300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 flipH="1">
              <a:off x="2724553" y="6110002"/>
              <a:ext cx="381000" cy="1885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 flipH="1">
              <a:off x="2729407" y="6328356"/>
              <a:ext cx="381000" cy="19125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 flipH="1">
              <a:off x="2726596" y="6559326"/>
              <a:ext cx="381000" cy="172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6409" name="TextBox 26"/>
            <p:cNvSpPr txBox="1">
              <a:spLocks noChangeArrowheads="1"/>
            </p:cNvSpPr>
            <p:nvPr/>
          </p:nvSpPr>
          <p:spPr bwMode="auto">
            <a:xfrm>
              <a:off x="3048504" y="5817947"/>
              <a:ext cx="1085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Поджелудочная железа + почка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 flipH="1">
              <a:off x="2727801" y="5887733"/>
              <a:ext cx="381000" cy="18118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6413" name="TextBox 28"/>
            <p:cNvSpPr txBox="1">
              <a:spLocks noChangeArrowheads="1"/>
            </p:cNvSpPr>
            <p:nvPr/>
          </p:nvSpPr>
          <p:spPr bwMode="auto">
            <a:xfrm>
              <a:off x="3038204" y="6098654"/>
              <a:ext cx="9784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Почка</a:t>
              </a:r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040872" y="6314253"/>
              <a:ext cx="9784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Сердце + лёгкие</a:t>
              </a:r>
            </a:p>
          </p:txBody>
        </p:sp>
        <p:sp>
          <p:nvSpPr>
            <p:cNvPr id="16415" name="TextBox 30"/>
            <p:cNvSpPr txBox="1">
              <a:spLocks noChangeArrowheads="1"/>
            </p:cNvSpPr>
            <p:nvPr/>
          </p:nvSpPr>
          <p:spPr bwMode="auto">
            <a:xfrm>
              <a:off x="3027329" y="6523803"/>
              <a:ext cx="11062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Сердце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19475" y="5915025"/>
            <a:ext cx="2505075" cy="923925"/>
          </a:xfrm>
          <a:prstGeom prst="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116633"/>
            <a:ext cx="8951118" cy="8331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Объемы оказанной медицинской помощи в 2011 году по профилю «трансплантация», в медицинских организациях различных ведомств  (всего – 1404)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Всеобщая декларация прав человека, провозглашенная Генеральной Ассамблеей Организации Объединенных Наций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декабря 1948 года,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Конвенция о защите прав человека и основных свобод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(1950 г., ETS № 5),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Европейская социальная хартия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(1961 г., ETS № 35),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Конвенция о разработке Европейской фармакопеи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(1964 г., ETS 50) и Протокол к ней (1989 г., ETS № 134),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Конвенция о защите прав человека и достоинства человека в связи с чтобы с применением достижений биологии и медицины: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Конвенция о правах человека и биомедицине (Овьедо, 4.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IV.1997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г., ETS № 164) и Дополнительные протоколы к ним (1998 г., ETS 168, 2002, ETS № 186, 2005, СДСЕ № 195, 2008 , СДСЕ № 203)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Конвенции о киберпреступности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(2001 г., ETS № 185),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Стамбульская деклорация о трансплантационном туризме и торговле органами,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30 апреля - 2 мая 2008 года, г. Стамбул,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Законодательное  регулирование донорства и трансплантации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в международной практике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  Европы «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протокол к конвенции по правам человека и биомедицине относительно трансплантации органов и тканей человеческого происхождения»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N 186)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Страсбург, 24 января 2002 года)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резолюции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WHA63.22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Ассамблея здравоохранения одобрила Руководящие принципы ВОЗ по трансплантации человеческих клеток, тканей и органов. С того времени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оказали влияние на создание или модификацию законов, законодательных и нормативных актов в 40 странах,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позволило им, в частности, вести более эффективную борьбу с трансплантацией в коммерческих целях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упростить развитие донорства после смерти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самообеспеченности требуется комплексное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ведение хронических болезней почек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профилактики до замещения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почки. Аналогичным образом,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службы донорства и трансплантации органов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обеспечивать возможности для донорства органов после смерти во всех возможных ситуациях.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Руководящие принципы ВОЗ по трансплантации человеческих клеток, тканей и органов»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гласят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 зависимости от социальных, медицинских и культурных традиций каждой страны согласие может быть "четковыраженным" или "предполагаемым»  ……….. «обязательное информирование людей о существующей политике».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Законодательное  регулирование донорства и трансплантации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в международной практике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779912" y="1196752"/>
            <a:ext cx="5040560" cy="492941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трансплантации органов все шире применяется во всем мире и в настоящее время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охватывает 100 стран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однако в общей сложности лечением методом трансплантации удовлетворяют лишь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10% глобальных потребностей.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период 2008-2011 гг.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число трансплантаций почек от умерших доноров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возросло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17%,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 время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значительных изменений в области трансплантации почек от живых доноров зарегистрировано не было.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 дальнейший прогресс, с тем чтобы возможность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донорства органов после смерти стала неотъемлемой частью медицинской помощи в конце жизни.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посмертном донорстве органов представлена информация  из 69 стран. В 2011 г. лишь 20 стран сообщали о донорстве органов после смерти,  вызванной остановкой кровообращения. </a:t>
            </a:r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Донорство и трансплантация,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международная практика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C:\Users\GabbasovaLA\AppData\Local\Microsoft\Windows\Temporary Internet Files\Content.Outlook\L57MP4YA\__________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16784" y="1937064"/>
            <a:ext cx="4754691" cy="3418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гармонизация практических методик, в том числе через программы аккредитации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(Всемирная сеть по переливанию крови и трансплантации костного мозга); </a:t>
            </a:r>
          </a:p>
          <a:p>
            <a:pPr>
              <a:buFont typeface="Wingdings" pitchFamily="2" charset="2"/>
              <a:buChar char="§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борьба с неэтичными практическими методиками, в частности, с коммерческим подходом, незаконной торговлей органами и трансплантационным туризмом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(Стамбульская декларация о незаконной торговле органами и трансплантационном туризме, сформулированная по инициативе Трансплантационного общества и Международного общества нефрологии); </a:t>
            </a:r>
          </a:p>
          <a:p>
            <a:pPr algn="just">
              <a:buFont typeface="Wingdings" pitchFamily="2" charset="2"/>
              <a:buChar char="§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поддержание применяемых в глобальных масштабах  терминологии и систем кодирования для трансплантатов, соответствующих  глобальному информационному стандарту на кровь и трансплантаты –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ISBT 128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Международный  совет по унификации в области автоматизации служб крови);</a:t>
            </a:r>
          </a:p>
          <a:p>
            <a:pPr algn="just">
              <a:buFont typeface="Wingdings" pitchFamily="2" charset="2"/>
              <a:buChar char="§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Разработанная ВОЗ и Национальным центром Италии по трансплантации 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(сотрудничающим центром ВОЗ) база данных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Notify Library»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 дидактических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случаях побочных явлений и реакций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позволяет реализовывать обмен опытом  в рамках программ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обеспечению бдительности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надзору,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управляемых национальными органами и научными и профессиональными обществами, в соответствии с требованиями резолюции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WHA63.22.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Законодательное  регулирование донорства и трансплантации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в международной практике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Законодательное  регулирование донорства и трансплантации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в международной практике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5536" y="1196752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Рекомендация по трансплантации печени от живого родственного донора 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RECOMMENDATION No. R (97) 16</a:t>
            </a: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ON LIVER TRANSPLANTATION FROM LIVING RELATED DONORS</a:t>
            </a: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(Adopted by the Committee of Ministers on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30 September 1997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at the 602nd meeting of the Ministers' Deputies)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Рекомендация по организации ведения листов ожидания и определение времени ожидания на трансплантацию органов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Recommendation Rec(2001)5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 the management of organ transplant waiting lists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waiting times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(Adopted by the Committee of Ministers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7 March 2001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744th meeting of the Ministers' Deputies)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Рекомендации о донорских регистрах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Recommendation Rec(2003)12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 organ donor registers</a:t>
            </a:r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(Adopted by the Committee of Ministers on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19 June 2003at the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844th meeting of the Ministers' Deputies)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Рекомендации по вопросам о торговле органами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COUNCIL OF EUROPE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COMMITTEE OF MINISTERS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Recommendation Rec(2004)7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 organ trafficking</a:t>
            </a:r>
          </a:p>
          <a:p>
            <a:pPr>
              <a:buNone/>
            </a:pP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(Adopted by the Committee of Ministers on 19 May 2004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at the 884th meeting of the Ministers' Deputies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Рекомендации о создании, функциях и обязанностях Национальных Трансплантационных Организаций (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NTO) </a:t>
            </a: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Recommendation Rec(2006)15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 the background, functions and responsibilities of a National Transplant Organisation (NTO)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(Adopted by the Committee of Ministers on 8 November 2006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at the 979th meeting of the Ministers’ Deputies)</a:t>
            </a: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Постановление о трансплантации печени от живого донора , взрослый-взрослый 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Resolution CM/Res(2008)4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 adult-to-adult living donor liver transplantation</a:t>
            </a:r>
          </a:p>
          <a:p>
            <a:pPr>
              <a:buNone/>
            </a:pP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(Adopted by the Committee of Ministers on 12 March 2008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at the 1021st meeting of the Ministers' Deputies) </a:t>
            </a: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Постановление о трансплантации почки от живых доноров котрые генетически не  связаны с  реципиентом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Resolution CM/Res(2008)6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 transplantation of kidneys from living donors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who are not genetically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related to the recipient</a:t>
            </a:r>
          </a:p>
          <a:p>
            <a:pPr>
              <a:buNone/>
            </a:pP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(Adopted by the Committee of Ministers on 26 March 2008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i="1" dirty="0" smtClean="0">
                <a:latin typeface="Times New Roman" pitchFamily="18" charset="0"/>
                <a:cs typeface="Times New Roman" pitchFamily="18" charset="0"/>
              </a:rPr>
              <a:t>at the 1022nd meeting of the Ministers’ Deputies)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Законодательное  регулирование донорства и трансплантации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в международной практике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Донорство и трансплантация,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международная практика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C:\Users\GabbasovaLA\AppData\Local\Microsoft\Windows\Temporary Internet Files\Content.Outlook\L57MP4YA\__________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1520" y="1124743"/>
            <a:ext cx="4968552" cy="5256583"/>
          </a:xfrm>
          <a:prstGeom prst="rect">
            <a:avLst/>
          </a:prstGeom>
          <a:noFill/>
        </p:spPr>
      </p:pic>
      <p:pic>
        <p:nvPicPr>
          <p:cNvPr id="14" name="Picture 3" descr="C:\Users\GabbasovaLA\AppData\Local\Microsoft\Windows\Temporary Internet Files\Content.Outlook\L57MP4YA\________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436096" y="3717032"/>
            <a:ext cx="3456384" cy="271344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92080" y="980728"/>
            <a:ext cx="3707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Рекомендации о роли и подготовке специалистов, ответственных за донорство органов (трансплантационный координатор)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COUNCIL OF EUROPE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COMMITTEE OF MINISTERS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Recommendation Rec(2005)11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 the role and training of professionals responsible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organ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donation (transplant “donor co-ordinators”)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(Adopted by the Committee of Ministers on 15 June 2005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at the 930th meeting of the Ministers' Deputies)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076056" y="1124744"/>
            <a:ext cx="3610744" cy="496855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Рекомендации по  повышению качества программ для донорства органов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Recommendation Rec(2006)16</a:t>
            </a:r>
          </a:p>
          <a:p>
            <a:pPr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on quality improvement programmes for organ donation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(Adopted by the Committee of Ministers on 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8 November 2006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at the 979th meeting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of the Ministers’ Deputies</a:t>
            </a:r>
            <a:r>
              <a:rPr lang="en-US" sz="37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7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Рекомендации о критериях соответствия органов в целях трансплантации</a:t>
            </a: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COUNCIL OF EUROPE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COMMITTEE OF MINISTERS</a:t>
            </a:r>
          </a:p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Recommendation Rec(2004)19</a:t>
            </a:r>
          </a:p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of the Committee of Ministers to member states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on criteria for the authorisation of organ transplantation facilities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Законодательное  регулирование донорства и трансплантации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в международной практике</a:t>
              </a:r>
              <a:endParaRPr lang="ru-RU" sz="2400" dirty="0" smtClean="0"/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 descr="C:\Users\GabbasovaLA\AppData\Local\Microsoft\Windows\Temporary Internet Files\Content.Outlook\L57MP4YA\__________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1520" y="1124742"/>
            <a:ext cx="4824536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0" y="1989138"/>
            <a:ext cx="9144000" cy="428783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2000250"/>
            <a:ext cx="9144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927893" y="4177506"/>
            <a:ext cx="322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3" descr="C:\Documents and Settings\GolutvoAS\Рабочий стол\преза\originnal_df2a9b8293273ab8fe6e321631ebb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888"/>
            <a:ext cx="15843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Заголовок 1"/>
          <p:cNvSpPr>
            <a:spLocks/>
          </p:cNvSpPr>
          <p:nvPr/>
        </p:nvSpPr>
        <p:spPr bwMode="auto">
          <a:xfrm>
            <a:off x="857250" y="3068638"/>
            <a:ext cx="8178800" cy="25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2" descr="C:\Documents and Settings\KuzovkovaDA\Рабочий стол\Logo_MinZdrav_var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32035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Донорство и трансплантация,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международная практика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 descr="C:\Users\GabbasovaLA\AppData\Local\Microsoft\Windows\Temporary Internet Files\Content.Outlook\L57MP4YA\__________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1124743"/>
            <a:ext cx="8280920" cy="525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4497363"/>
          </a:xfrm>
        </p:spPr>
        <p:txBody>
          <a:bodyPr/>
          <a:lstStyle/>
          <a:p>
            <a:pPr lvl="4"/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Донорство и трансплантация,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международная практика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 descr="C:\Users\GabbasovaLA\AppData\Local\Microsoft\Windows\Temporary Internet Files\Content.Outlook\L57MP4YA\__________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51520" y="1196752"/>
            <a:ext cx="8496944" cy="525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4497363"/>
          </a:xfrm>
        </p:spPr>
        <p:txBody>
          <a:bodyPr/>
          <a:lstStyle/>
          <a:p>
            <a:pPr lvl="4"/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Донорство и трансплантация,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международная практика</a:t>
              </a:r>
              <a:endPara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3" descr="C:\Users\GabbasovaLA\AppData\Local\Microsoft\Windows\Temporary Internet Files\Content.Outlook\L57MP4YA\__________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5536" y="1162879"/>
            <a:ext cx="8352928" cy="5218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Прямоугольник 171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1" name="Picture 2" descr="F:\Users\Alex\Desktop\1000px-Map_of_Russian_districts,_2010-01-19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838200" y="990600"/>
            <a:ext cx="8534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TextBox 123"/>
          <p:cNvSpPr txBox="1"/>
          <p:nvPr/>
        </p:nvSpPr>
        <p:spPr>
          <a:xfrm>
            <a:off x="2354263" y="5873750"/>
            <a:ext cx="5334000" cy="9223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4786313" y="439102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Сибирский</a:t>
            </a:r>
            <a:r>
              <a:rPr lang="ru-RU" sz="1000" b="1" i="1" dirty="0"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114425" y="4403725"/>
            <a:ext cx="1219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>
                <a:latin typeface="Calibri" pitchFamily="34" charset="0"/>
                <a:cs typeface="+mn-cs"/>
              </a:rPr>
              <a:t>Южный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057400" y="33528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Северо-Западный</a:t>
            </a:r>
            <a:endParaRPr lang="ru-RU" sz="1200" b="1" i="1" dirty="0">
              <a:latin typeface="Cambria" pitchFamily="18" charset="0"/>
              <a:cs typeface="+mn-cs"/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3200400" y="38100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Уральский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1452563" y="4183063"/>
            <a:ext cx="1905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>
                <a:latin typeface="Calibri" pitchFamily="34" charset="0"/>
                <a:cs typeface="+mn-cs"/>
              </a:rPr>
              <a:t>Приволжский</a:t>
            </a: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479425" y="5310188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Северо-Кавказский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215063" y="2928938"/>
            <a:ext cx="190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Дальневосточный</a:t>
            </a:r>
            <a:r>
              <a:rPr lang="ru-RU" sz="1600" b="1" dirty="0">
                <a:latin typeface="Calibri" pitchFamily="34" charset="0"/>
                <a:cs typeface="+mn-cs"/>
              </a:rPr>
              <a:t> </a:t>
            </a: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493713" y="3725863"/>
            <a:ext cx="152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>
                <a:latin typeface="Calibri" pitchFamily="34" charset="0"/>
                <a:cs typeface="+mn-cs"/>
              </a:rPr>
              <a:t>Центральный</a:t>
            </a:r>
            <a:r>
              <a:rPr lang="ru-RU" sz="1000" b="1" i="1" dirty="0"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7421" name="TextBox 69"/>
          <p:cNvSpPr txBox="1">
            <a:spLocks noChangeArrowheads="1"/>
          </p:cNvSpPr>
          <p:nvPr/>
        </p:nvSpPr>
        <p:spPr bwMode="auto">
          <a:xfrm>
            <a:off x="1143000" y="357188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C000"/>
                </a:solidFill>
                <a:latin typeface="Calibri" pitchFamily="34" charset="0"/>
              </a:rPr>
              <a:t>Профиль «Трансплантация» по ФО в 2011 году</a:t>
            </a:r>
          </a:p>
        </p:txBody>
      </p:sp>
      <p:sp>
        <p:nvSpPr>
          <p:cNvPr id="17422" name="Text Box 31"/>
          <p:cNvSpPr txBox="1">
            <a:spLocks noChangeArrowheads="1"/>
          </p:cNvSpPr>
          <p:nvPr/>
        </p:nvSpPr>
        <p:spPr bwMode="auto">
          <a:xfrm>
            <a:off x="2233613" y="3860800"/>
            <a:ext cx="762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Нижний Новгород</a:t>
            </a:r>
          </a:p>
        </p:txBody>
      </p:sp>
      <p:sp>
        <p:nvSpPr>
          <p:cNvPr id="17423" name="Text Box 32"/>
          <p:cNvSpPr txBox="1">
            <a:spLocks noChangeArrowheads="1"/>
          </p:cNvSpPr>
          <p:nvPr/>
        </p:nvSpPr>
        <p:spPr bwMode="auto">
          <a:xfrm>
            <a:off x="4727575" y="50530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Кемерово</a:t>
            </a:r>
          </a:p>
        </p:txBody>
      </p: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4381500" y="4881563"/>
            <a:ext cx="9064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Новосибирск</a:t>
            </a:r>
          </a:p>
        </p:txBody>
      </p:sp>
      <p:sp>
        <p:nvSpPr>
          <p:cNvPr id="17425" name="Text Box 31"/>
          <p:cNvSpPr txBox="1">
            <a:spLocks noChangeArrowheads="1"/>
          </p:cNvSpPr>
          <p:nvPr/>
        </p:nvSpPr>
        <p:spPr bwMode="auto">
          <a:xfrm rot="10800000" flipV="1">
            <a:off x="1893888" y="433705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Саратов</a:t>
            </a:r>
          </a:p>
        </p:txBody>
      </p:sp>
      <p:sp>
        <p:nvSpPr>
          <p:cNvPr id="17426" name="Text Box 31"/>
          <p:cNvSpPr txBox="1">
            <a:spLocks noChangeArrowheads="1"/>
          </p:cNvSpPr>
          <p:nvPr/>
        </p:nvSpPr>
        <p:spPr bwMode="auto">
          <a:xfrm>
            <a:off x="1801813" y="375126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МОСКВА</a:t>
            </a:r>
          </a:p>
        </p:txBody>
      </p:sp>
      <p:sp>
        <p:nvSpPr>
          <p:cNvPr id="17427" name="Text Box 31"/>
          <p:cNvSpPr txBox="1">
            <a:spLocks noChangeArrowheads="1"/>
          </p:cNvSpPr>
          <p:nvPr/>
        </p:nvSpPr>
        <p:spPr bwMode="auto">
          <a:xfrm>
            <a:off x="1855788" y="3135313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Санкт-Петербург</a:t>
            </a:r>
          </a:p>
        </p:txBody>
      </p:sp>
      <p:sp>
        <p:nvSpPr>
          <p:cNvPr id="17428" name="Text Box 31"/>
          <p:cNvSpPr txBox="1">
            <a:spLocks noChangeArrowheads="1"/>
          </p:cNvSpPr>
          <p:nvPr/>
        </p:nvSpPr>
        <p:spPr bwMode="auto">
          <a:xfrm>
            <a:off x="2338388" y="4362450"/>
            <a:ext cx="762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" b="1"/>
              <a:t>Казань</a:t>
            </a:r>
          </a:p>
        </p:txBody>
      </p:sp>
      <p:sp>
        <p:nvSpPr>
          <p:cNvPr id="17429" name="Text Box 29"/>
          <p:cNvSpPr txBox="1">
            <a:spLocks noChangeArrowheads="1"/>
          </p:cNvSpPr>
          <p:nvPr/>
        </p:nvSpPr>
        <p:spPr bwMode="auto">
          <a:xfrm>
            <a:off x="1295400" y="472440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Волгоград</a:t>
            </a:r>
          </a:p>
        </p:txBody>
      </p:sp>
      <p:sp>
        <p:nvSpPr>
          <p:cNvPr id="17430" name="Text Box 31"/>
          <p:cNvSpPr txBox="1">
            <a:spLocks noChangeArrowheads="1"/>
          </p:cNvSpPr>
          <p:nvPr/>
        </p:nvSpPr>
        <p:spPr bwMode="auto">
          <a:xfrm>
            <a:off x="3035300" y="44942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Челябинск</a:t>
            </a:r>
          </a:p>
        </p:txBody>
      </p:sp>
      <p:sp>
        <p:nvSpPr>
          <p:cNvPr id="17431" name="Подзаголовок 2"/>
          <p:cNvSpPr>
            <a:spLocks/>
          </p:cNvSpPr>
          <p:nvPr/>
        </p:nvSpPr>
        <p:spPr bwMode="auto">
          <a:xfrm>
            <a:off x="8572500" y="6500813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Calibri" pitchFamily="34" charset="0"/>
              </a:rPr>
              <a:t>5</a:t>
            </a:r>
          </a:p>
        </p:txBody>
      </p:sp>
      <p:graphicFrame>
        <p:nvGraphicFramePr>
          <p:cNvPr id="17432" name="Диаграмма 139"/>
          <p:cNvGraphicFramePr>
            <a:graphicFrameLocks/>
          </p:cNvGraphicFramePr>
          <p:nvPr/>
        </p:nvGraphicFramePr>
        <p:xfrm>
          <a:off x="-168275" y="585788"/>
          <a:ext cx="3941763" cy="2609850"/>
        </p:xfrm>
        <a:graphic>
          <a:graphicData uri="http://schemas.openxmlformats.org/presentationml/2006/ole">
            <p:oleObj spid="_x0000_s4098" r:id="rId5" imgW="3938357" imgH="2609314" progId="Excel.Sheet.8">
              <p:embed/>
            </p:oleObj>
          </a:graphicData>
        </a:graphic>
      </p:graphicFrame>
      <p:sp>
        <p:nvSpPr>
          <p:cNvPr id="141" name="TextBox 140"/>
          <p:cNvSpPr txBox="1"/>
          <p:nvPr/>
        </p:nvSpPr>
        <p:spPr>
          <a:xfrm>
            <a:off x="152400" y="2949575"/>
            <a:ext cx="669925" cy="196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Минздрав (5)            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066800" y="2949575"/>
            <a:ext cx="525463" cy="196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ФМБА (2)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866900" y="2940050"/>
            <a:ext cx="557213" cy="195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РАМН (3)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838200" y="1828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sp>
        <p:nvSpPr>
          <p:cNvPr id="17437" name="Text Box 180"/>
          <p:cNvSpPr txBox="1">
            <a:spLocks noChangeArrowheads="1"/>
          </p:cNvSpPr>
          <p:nvPr/>
        </p:nvSpPr>
        <p:spPr bwMode="auto">
          <a:xfrm>
            <a:off x="4622800" y="1428750"/>
            <a:ext cx="1976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г. Санкт-Петербург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568700" y="5559425"/>
            <a:ext cx="392113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164" name="Овал 163"/>
          <p:cNvSpPr/>
          <p:nvPr/>
        </p:nvSpPr>
        <p:spPr>
          <a:xfrm>
            <a:off x="4316413" y="4972050"/>
            <a:ext cx="144462" cy="1476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65" name="Соединительная линия уступом 171"/>
          <p:cNvCxnSpPr>
            <a:endCxn id="17459" idx="0"/>
          </p:cNvCxnSpPr>
          <p:nvPr/>
        </p:nvCxnSpPr>
        <p:spPr>
          <a:xfrm rot="10800000" flipV="1">
            <a:off x="3778250" y="5053013"/>
            <a:ext cx="544513" cy="252412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Соединительная линия уступом 168"/>
          <p:cNvCxnSpPr>
            <a:stCxn id="238" idx="6"/>
          </p:cNvCxnSpPr>
          <p:nvPr/>
        </p:nvCxnSpPr>
        <p:spPr>
          <a:xfrm>
            <a:off x="3306763" y="4465638"/>
            <a:ext cx="117475" cy="404812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442" name="Диаграмма 170"/>
          <p:cNvGraphicFramePr>
            <a:graphicFrameLocks/>
          </p:cNvGraphicFramePr>
          <p:nvPr/>
        </p:nvGraphicFramePr>
        <p:xfrm>
          <a:off x="2078038" y="4826000"/>
          <a:ext cx="606425" cy="431800"/>
        </p:xfrm>
        <a:graphic>
          <a:graphicData uri="http://schemas.openxmlformats.org/presentationml/2006/ole">
            <p:oleObj spid="_x0000_s4099" r:id="rId6" imgW="603556" imgH="432854" progId="Excel.Sheet.8">
              <p:embed/>
            </p:oleObj>
          </a:graphicData>
        </a:graphic>
      </p:graphicFrame>
      <p:sp>
        <p:nvSpPr>
          <p:cNvPr id="17443" name="Text Box 156"/>
          <p:cNvSpPr txBox="1">
            <a:spLocks noChangeArrowheads="1"/>
          </p:cNvSpPr>
          <p:nvPr/>
        </p:nvSpPr>
        <p:spPr bwMode="auto">
          <a:xfrm>
            <a:off x="2227263" y="4891088"/>
            <a:ext cx="2873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700" b="1"/>
              <a:t>2</a:t>
            </a:r>
            <a:r>
              <a:rPr lang="ru-RU" sz="700" b="1"/>
              <a:t>3</a:t>
            </a:r>
          </a:p>
        </p:txBody>
      </p:sp>
      <p:cxnSp>
        <p:nvCxnSpPr>
          <p:cNvPr id="174" name="Прямая со стрелкой 173"/>
          <p:cNvCxnSpPr/>
          <p:nvPr/>
        </p:nvCxnSpPr>
        <p:spPr>
          <a:xfrm flipH="1">
            <a:off x="2379663" y="4564063"/>
            <a:ext cx="3175" cy="322262"/>
          </a:xfrm>
          <a:prstGeom prst="straightConnector1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445" name="Диаграмма 175"/>
          <p:cNvGraphicFramePr>
            <a:graphicFrameLocks/>
          </p:cNvGraphicFramePr>
          <p:nvPr/>
        </p:nvGraphicFramePr>
        <p:xfrm>
          <a:off x="1728788" y="5513388"/>
          <a:ext cx="563562" cy="431800"/>
        </p:xfrm>
        <a:graphic>
          <a:graphicData uri="http://schemas.openxmlformats.org/presentationml/2006/ole">
            <p:oleObj spid="_x0000_s4100" r:id="rId7" imgW="560881" imgH="432854" progId="Excel.Sheet.8">
              <p:embed/>
            </p:oleObj>
          </a:graphicData>
        </a:graphic>
      </p:graphicFrame>
      <p:cxnSp>
        <p:nvCxnSpPr>
          <p:cNvPr id="177" name="Прямая со стрелкой 176"/>
          <p:cNvCxnSpPr/>
          <p:nvPr/>
        </p:nvCxnSpPr>
        <p:spPr>
          <a:xfrm>
            <a:off x="1997075" y="4556125"/>
            <a:ext cx="7938" cy="1025525"/>
          </a:xfrm>
          <a:prstGeom prst="straightConnector1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hape 204"/>
          <p:cNvCxnSpPr/>
          <p:nvPr/>
        </p:nvCxnSpPr>
        <p:spPr>
          <a:xfrm flipH="1">
            <a:off x="539750" y="4708525"/>
            <a:ext cx="1131888" cy="295275"/>
          </a:xfrm>
          <a:prstGeom prst="bentConnector4">
            <a:avLst>
              <a:gd name="adj1" fmla="val -20198"/>
              <a:gd name="adj2" fmla="val 56461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448" name="Диаграмма 206"/>
          <p:cNvGraphicFramePr>
            <a:graphicFrameLocks/>
          </p:cNvGraphicFramePr>
          <p:nvPr/>
        </p:nvGraphicFramePr>
        <p:xfrm>
          <a:off x="635000" y="3987800"/>
          <a:ext cx="749300" cy="533400"/>
        </p:xfrm>
        <a:graphic>
          <a:graphicData uri="http://schemas.openxmlformats.org/presentationml/2006/ole">
            <p:oleObj spid="_x0000_s4101" r:id="rId8" imgW="749873" imgH="536494" progId="Excel.Sheet.8">
              <p:embed/>
            </p:oleObj>
          </a:graphicData>
        </a:graphic>
      </p:graphicFrame>
      <p:cxnSp>
        <p:nvCxnSpPr>
          <p:cNvPr id="215" name="Соединительная линия уступом 214"/>
          <p:cNvCxnSpPr/>
          <p:nvPr/>
        </p:nvCxnSpPr>
        <p:spPr>
          <a:xfrm rot="16200000" flipV="1">
            <a:off x="1302544" y="2996406"/>
            <a:ext cx="344488" cy="1622425"/>
          </a:xfrm>
          <a:prstGeom prst="bentConnector3">
            <a:avLst>
              <a:gd name="adj1" fmla="val 166336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Скругленный прямоугольник 272"/>
          <p:cNvSpPr/>
          <p:nvPr/>
        </p:nvSpPr>
        <p:spPr bwMode="auto">
          <a:xfrm>
            <a:off x="2816225" y="3251200"/>
            <a:ext cx="612775" cy="177800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342(86)</a:t>
            </a:r>
          </a:p>
        </p:txBody>
      </p:sp>
      <p:sp>
        <p:nvSpPr>
          <p:cNvPr id="276" name="Скругленный прямоугольник 275"/>
          <p:cNvSpPr/>
          <p:nvPr/>
        </p:nvSpPr>
        <p:spPr bwMode="auto">
          <a:xfrm>
            <a:off x="3962400" y="3698875"/>
            <a:ext cx="304800" cy="187325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solidFill>
                  <a:schemeClr val="tx1"/>
                </a:solidFill>
                <a:cs typeface="Calibri" pitchFamily="34" charset="0"/>
              </a:rPr>
              <a:t>20</a:t>
            </a:r>
          </a:p>
        </p:txBody>
      </p:sp>
      <p:sp>
        <p:nvSpPr>
          <p:cNvPr id="282" name="Скругленный прямоугольник 281"/>
          <p:cNvSpPr/>
          <p:nvPr/>
        </p:nvSpPr>
        <p:spPr bwMode="auto">
          <a:xfrm>
            <a:off x="6970713" y="2876550"/>
            <a:ext cx="457200" cy="188913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0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781800" y="1295400"/>
            <a:ext cx="220980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Итого пролечено по профилю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1 404 человек из них 282 детей </a:t>
            </a:r>
          </a:p>
        </p:txBody>
      </p:sp>
      <p:grpSp>
        <p:nvGrpSpPr>
          <p:cNvPr id="2" name="Группа 294"/>
          <p:cNvGrpSpPr>
            <a:grpSpLocks/>
          </p:cNvGrpSpPr>
          <p:nvPr/>
        </p:nvGrpSpPr>
        <p:grpSpPr bwMode="auto">
          <a:xfrm>
            <a:off x="5486400" y="5616575"/>
            <a:ext cx="2286000" cy="554038"/>
            <a:chOff x="5598349" y="5668325"/>
            <a:chExt cx="2286000" cy="583346"/>
          </a:xfrm>
        </p:grpSpPr>
        <p:sp>
          <p:nvSpPr>
            <p:cNvPr id="17588" name="TextBox 167"/>
            <p:cNvSpPr txBox="1">
              <a:spLocks noChangeArrowheads="1"/>
            </p:cNvSpPr>
            <p:nvPr/>
          </p:nvSpPr>
          <p:spPr bwMode="auto">
            <a:xfrm>
              <a:off x="6055549" y="5668325"/>
              <a:ext cx="1828800" cy="58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800"/>
            </a:p>
            <a:p>
              <a:endParaRPr lang="ru-RU" sz="800"/>
            </a:p>
            <a:p>
              <a:r>
                <a:rPr lang="ru-RU" sz="700"/>
                <a:t>Количество пролеченных людей по профилю                                              </a:t>
              </a:r>
            </a:p>
          </p:txBody>
        </p:sp>
        <p:sp>
          <p:nvSpPr>
            <p:cNvPr id="170" name="Скругленный прямоугольник 169"/>
            <p:cNvSpPr/>
            <p:nvPr/>
          </p:nvSpPr>
          <p:spPr bwMode="auto">
            <a:xfrm>
              <a:off x="5598349" y="6012649"/>
              <a:ext cx="387350" cy="135390"/>
            </a:xfrm>
            <a:prstGeom prst="roundRect">
              <a:avLst/>
            </a:prstGeom>
            <a:solidFill>
              <a:srgbClr val="FF66FF"/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b="1" dirty="0">
                <a:solidFill>
                  <a:schemeClr val="tx1"/>
                </a:solidFill>
                <a:cs typeface="Calibri" pitchFamily="34" charset="0"/>
              </a:endParaRPr>
            </a:p>
          </p:txBody>
        </p:sp>
      </p:grpSp>
      <p:grpSp>
        <p:nvGrpSpPr>
          <p:cNvPr id="3" name="Группа 179"/>
          <p:cNvGrpSpPr>
            <a:grpSpLocks/>
          </p:cNvGrpSpPr>
          <p:nvPr/>
        </p:nvGrpSpPr>
        <p:grpSpPr bwMode="auto">
          <a:xfrm>
            <a:off x="2743200" y="5867400"/>
            <a:ext cx="1514475" cy="946150"/>
            <a:chOff x="2724553" y="5870506"/>
            <a:chExt cx="1514117" cy="946709"/>
          </a:xfrm>
        </p:grpSpPr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 flipH="1">
              <a:off x="2724553" y="6110002"/>
              <a:ext cx="381000" cy="1885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32" name="Rectangle 31"/>
            <p:cNvSpPr>
              <a:spLocks noChangeArrowheads="1"/>
            </p:cNvSpPr>
            <p:nvPr/>
          </p:nvSpPr>
          <p:spPr bwMode="auto">
            <a:xfrm flipH="1">
              <a:off x="2729407" y="6328356"/>
              <a:ext cx="381000" cy="191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33" name="Rectangle 31"/>
            <p:cNvSpPr>
              <a:spLocks noChangeArrowheads="1"/>
            </p:cNvSpPr>
            <p:nvPr/>
          </p:nvSpPr>
          <p:spPr bwMode="auto">
            <a:xfrm flipH="1">
              <a:off x="2726596" y="6559326"/>
              <a:ext cx="381000" cy="1726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581" name="TextBox 133"/>
            <p:cNvSpPr txBox="1">
              <a:spLocks noChangeArrowheads="1"/>
            </p:cNvSpPr>
            <p:nvPr/>
          </p:nvSpPr>
          <p:spPr bwMode="auto">
            <a:xfrm>
              <a:off x="3109669" y="5870506"/>
              <a:ext cx="9784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Костный мозг</a:t>
              </a:r>
            </a:p>
          </p:txBody>
        </p:sp>
        <p:sp>
          <p:nvSpPr>
            <p:cNvPr id="129" name="Rectangle 31"/>
            <p:cNvSpPr>
              <a:spLocks noChangeArrowheads="1"/>
            </p:cNvSpPr>
            <p:nvPr/>
          </p:nvSpPr>
          <p:spPr bwMode="auto">
            <a:xfrm flipH="1">
              <a:off x="2727801" y="5887733"/>
              <a:ext cx="381000" cy="1811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585" name="TextBox 148"/>
            <p:cNvSpPr txBox="1">
              <a:spLocks noChangeArrowheads="1"/>
            </p:cNvSpPr>
            <p:nvPr/>
          </p:nvSpPr>
          <p:spPr bwMode="auto">
            <a:xfrm>
              <a:off x="3121587" y="6086827"/>
              <a:ext cx="9784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Лёгкие</a:t>
              </a:r>
            </a:p>
          </p:txBody>
        </p:sp>
        <p:sp>
          <p:nvSpPr>
            <p:cNvPr id="17586" name="TextBox 159"/>
            <p:cNvSpPr txBox="1">
              <a:spLocks noChangeArrowheads="1"/>
            </p:cNvSpPr>
            <p:nvPr/>
          </p:nvSpPr>
          <p:spPr bwMode="auto">
            <a:xfrm>
              <a:off x="3121585" y="6307122"/>
              <a:ext cx="9784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Печень</a:t>
              </a:r>
            </a:p>
          </p:txBody>
        </p:sp>
        <p:sp>
          <p:nvSpPr>
            <p:cNvPr id="17587" name="TextBox 178"/>
            <p:cNvSpPr txBox="1">
              <a:spLocks noChangeArrowheads="1"/>
            </p:cNvSpPr>
            <p:nvPr/>
          </p:nvSpPr>
          <p:spPr bwMode="auto">
            <a:xfrm>
              <a:off x="3132420" y="6478661"/>
              <a:ext cx="1106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Поджелудочная железа</a:t>
              </a:r>
            </a:p>
          </p:txBody>
        </p:sp>
      </p:grpSp>
      <p:grpSp>
        <p:nvGrpSpPr>
          <p:cNvPr id="4" name="Группа 180"/>
          <p:cNvGrpSpPr>
            <a:grpSpLocks/>
          </p:cNvGrpSpPr>
          <p:nvPr/>
        </p:nvGrpSpPr>
        <p:grpSpPr bwMode="auto">
          <a:xfrm>
            <a:off x="4060825" y="5824538"/>
            <a:ext cx="1484313" cy="920750"/>
            <a:chOff x="2724553" y="5817947"/>
            <a:chExt cx="1485226" cy="921300"/>
          </a:xfrm>
        </p:grpSpPr>
        <p:sp>
          <p:nvSpPr>
            <p:cNvPr id="184" name="Rectangle 31"/>
            <p:cNvSpPr>
              <a:spLocks noChangeArrowheads="1"/>
            </p:cNvSpPr>
            <p:nvPr/>
          </p:nvSpPr>
          <p:spPr bwMode="auto">
            <a:xfrm flipH="1">
              <a:off x="2724553" y="6110002"/>
              <a:ext cx="381000" cy="1885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88" name="Rectangle 31"/>
            <p:cNvSpPr>
              <a:spLocks noChangeArrowheads="1"/>
            </p:cNvSpPr>
            <p:nvPr/>
          </p:nvSpPr>
          <p:spPr bwMode="auto">
            <a:xfrm flipH="1">
              <a:off x="2729407" y="6328356"/>
              <a:ext cx="381000" cy="19125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94" name="Rectangle 31"/>
            <p:cNvSpPr>
              <a:spLocks noChangeArrowheads="1"/>
            </p:cNvSpPr>
            <p:nvPr/>
          </p:nvSpPr>
          <p:spPr bwMode="auto">
            <a:xfrm flipH="1">
              <a:off x="2726596" y="6559326"/>
              <a:ext cx="381000" cy="172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565" name="TextBox 194"/>
            <p:cNvSpPr txBox="1">
              <a:spLocks noChangeArrowheads="1"/>
            </p:cNvSpPr>
            <p:nvPr/>
          </p:nvSpPr>
          <p:spPr bwMode="auto">
            <a:xfrm>
              <a:off x="3095082" y="5817947"/>
              <a:ext cx="1085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Поджелудочная железа + почка</a:t>
              </a:r>
            </a:p>
          </p:txBody>
        </p:sp>
        <p:sp>
          <p:nvSpPr>
            <p:cNvPr id="196" name="Rectangle 31"/>
            <p:cNvSpPr>
              <a:spLocks noChangeArrowheads="1"/>
            </p:cNvSpPr>
            <p:nvPr/>
          </p:nvSpPr>
          <p:spPr bwMode="auto">
            <a:xfrm flipH="1">
              <a:off x="2727801" y="5887733"/>
              <a:ext cx="381000" cy="18118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569" name="TextBox 196"/>
            <p:cNvSpPr txBox="1">
              <a:spLocks noChangeArrowheads="1"/>
            </p:cNvSpPr>
            <p:nvPr/>
          </p:nvSpPr>
          <p:spPr bwMode="auto">
            <a:xfrm>
              <a:off x="3095585" y="6079604"/>
              <a:ext cx="9784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Почка</a:t>
              </a:r>
            </a:p>
          </p:txBody>
        </p:sp>
        <p:sp>
          <p:nvSpPr>
            <p:cNvPr id="17570" name="TextBox 197"/>
            <p:cNvSpPr txBox="1">
              <a:spLocks noChangeArrowheads="1"/>
            </p:cNvSpPr>
            <p:nvPr/>
          </p:nvSpPr>
          <p:spPr bwMode="auto">
            <a:xfrm>
              <a:off x="3094139" y="6244645"/>
              <a:ext cx="9784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Сердце + лёгкие</a:t>
              </a:r>
            </a:p>
          </p:txBody>
        </p:sp>
        <p:sp>
          <p:nvSpPr>
            <p:cNvPr id="17571" name="TextBox 199"/>
            <p:cNvSpPr txBox="1">
              <a:spLocks noChangeArrowheads="1"/>
            </p:cNvSpPr>
            <p:nvPr/>
          </p:nvSpPr>
          <p:spPr bwMode="auto">
            <a:xfrm>
              <a:off x="3103529" y="6523803"/>
              <a:ext cx="11062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Сердце</a:t>
              </a:r>
            </a:p>
          </p:txBody>
        </p:sp>
      </p:grpSp>
      <p:sp>
        <p:nvSpPr>
          <p:cNvPr id="17457" name="Text Box 156"/>
          <p:cNvSpPr txBox="1">
            <a:spLocks noChangeArrowheads="1"/>
          </p:cNvSpPr>
          <p:nvPr/>
        </p:nvSpPr>
        <p:spPr bwMode="auto">
          <a:xfrm>
            <a:off x="1890713" y="554990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700" b="1"/>
              <a:t>8</a:t>
            </a:r>
          </a:p>
        </p:txBody>
      </p:sp>
      <p:graphicFrame>
        <p:nvGraphicFramePr>
          <p:cNvPr id="17458" name="Диаграмма 205"/>
          <p:cNvGraphicFramePr>
            <a:graphicFrameLocks/>
          </p:cNvGraphicFramePr>
          <p:nvPr/>
        </p:nvGraphicFramePr>
        <p:xfrm>
          <a:off x="3473450" y="5280025"/>
          <a:ext cx="617538" cy="461963"/>
        </p:xfrm>
        <a:graphic>
          <a:graphicData uri="http://schemas.openxmlformats.org/presentationml/2006/ole">
            <p:oleObj spid="_x0000_s4102" r:id="rId9" imgW="615749" imgH="463336" progId="Excel.Sheet.8">
              <p:embed/>
            </p:oleObj>
          </a:graphicData>
        </a:graphic>
      </p:graphicFrame>
      <p:sp>
        <p:nvSpPr>
          <p:cNvPr id="17459" name="Text Box 156"/>
          <p:cNvSpPr txBox="1">
            <a:spLocks noChangeArrowheads="1"/>
          </p:cNvSpPr>
          <p:nvPr/>
        </p:nvSpPr>
        <p:spPr bwMode="auto">
          <a:xfrm>
            <a:off x="3625850" y="5305425"/>
            <a:ext cx="30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18</a:t>
            </a:r>
          </a:p>
        </p:txBody>
      </p:sp>
      <p:sp>
        <p:nvSpPr>
          <p:cNvPr id="17460" name="Text Box 156"/>
          <p:cNvSpPr txBox="1">
            <a:spLocks noChangeArrowheads="1"/>
          </p:cNvSpPr>
          <p:nvPr/>
        </p:nvSpPr>
        <p:spPr bwMode="auto">
          <a:xfrm>
            <a:off x="3657600" y="5410200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8</a:t>
            </a:r>
          </a:p>
        </p:txBody>
      </p:sp>
      <p:sp>
        <p:nvSpPr>
          <p:cNvPr id="17461" name="Text Box 31"/>
          <p:cNvSpPr txBox="1">
            <a:spLocks noChangeArrowheads="1"/>
          </p:cNvSpPr>
          <p:nvPr/>
        </p:nvSpPr>
        <p:spPr bwMode="auto">
          <a:xfrm>
            <a:off x="3132138" y="4256088"/>
            <a:ext cx="838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Екатеринбург</a:t>
            </a:r>
          </a:p>
        </p:txBody>
      </p:sp>
      <p:graphicFrame>
        <p:nvGraphicFramePr>
          <p:cNvPr id="17462" name="Диаграмма 218"/>
          <p:cNvGraphicFramePr>
            <a:graphicFrameLocks/>
          </p:cNvGraphicFramePr>
          <p:nvPr/>
        </p:nvGraphicFramePr>
        <p:xfrm>
          <a:off x="3186113" y="4713288"/>
          <a:ext cx="619125" cy="804862"/>
        </p:xfrm>
        <a:graphic>
          <a:graphicData uri="http://schemas.openxmlformats.org/presentationml/2006/ole">
            <p:oleObj spid="_x0000_s4103" r:id="rId10" imgW="615749" imgH="804742" progId="Excel.Sheet.8">
              <p:embed/>
            </p:oleObj>
          </a:graphicData>
        </a:graphic>
      </p:graphicFrame>
      <p:sp>
        <p:nvSpPr>
          <p:cNvPr id="220" name="TextBox 219"/>
          <p:cNvSpPr txBox="1"/>
          <p:nvPr/>
        </p:nvSpPr>
        <p:spPr>
          <a:xfrm>
            <a:off x="3263900" y="5219700"/>
            <a:ext cx="390525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17464" name="Text Box 156"/>
          <p:cNvSpPr txBox="1">
            <a:spLocks noChangeArrowheads="1"/>
          </p:cNvSpPr>
          <p:nvPr/>
        </p:nvSpPr>
        <p:spPr bwMode="auto">
          <a:xfrm>
            <a:off x="3352800" y="5086350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5</a:t>
            </a:r>
          </a:p>
        </p:txBody>
      </p:sp>
      <p:sp>
        <p:nvSpPr>
          <p:cNvPr id="17465" name="Text Box 156"/>
          <p:cNvSpPr txBox="1">
            <a:spLocks noChangeArrowheads="1"/>
          </p:cNvSpPr>
          <p:nvPr/>
        </p:nvSpPr>
        <p:spPr bwMode="auto">
          <a:xfrm>
            <a:off x="3348038" y="5006975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</a:t>
            </a:r>
          </a:p>
        </p:txBody>
      </p:sp>
      <p:sp>
        <p:nvSpPr>
          <p:cNvPr id="17466" name="Text Box 156"/>
          <p:cNvSpPr txBox="1">
            <a:spLocks noChangeArrowheads="1"/>
          </p:cNvSpPr>
          <p:nvPr/>
        </p:nvSpPr>
        <p:spPr bwMode="auto">
          <a:xfrm>
            <a:off x="3322638" y="4916488"/>
            <a:ext cx="342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11</a:t>
            </a:r>
          </a:p>
        </p:txBody>
      </p:sp>
      <p:sp>
        <p:nvSpPr>
          <p:cNvPr id="17467" name="Text Box 156"/>
          <p:cNvSpPr txBox="1">
            <a:spLocks noChangeArrowheads="1"/>
          </p:cNvSpPr>
          <p:nvPr/>
        </p:nvSpPr>
        <p:spPr bwMode="auto">
          <a:xfrm>
            <a:off x="3338513" y="4826000"/>
            <a:ext cx="3429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</a:t>
            </a:r>
          </a:p>
        </p:txBody>
      </p:sp>
      <p:sp>
        <p:nvSpPr>
          <p:cNvPr id="232" name="Овал 231"/>
          <p:cNvSpPr/>
          <p:nvPr/>
        </p:nvSpPr>
        <p:spPr>
          <a:xfrm>
            <a:off x="1343025" y="4086225"/>
            <a:ext cx="52388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69" name="Text Box 31"/>
          <p:cNvSpPr txBox="1">
            <a:spLocks noChangeArrowheads="1"/>
          </p:cNvSpPr>
          <p:nvPr/>
        </p:nvSpPr>
        <p:spPr bwMode="auto">
          <a:xfrm>
            <a:off x="995363" y="38846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Белгород</a:t>
            </a:r>
          </a:p>
        </p:txBody>
      </p:sp>
      <p:graphicFrame>
        <p:nvGraphicFramePr>
          <p:cNvPr id="17470" name="Диаграмма 233"/>
          <p:cNvGraphicFramePr>
            <a:graphicFrameLocks/>
          </p:cNvGraphicFramePr>
          <p:nvPr/>
        </p:nvGraphicFramePr>
        <p:xfrm>
          <a:off x="763588" y="4014788"/>
          <a:ext cx="619125" cy="461962"/>
        </p:xfrm>
        <a:graphic>
          <a:graphicData uri="http://schemas.openxmlformats.org/presentationml/2006/ole">
            <p:oleObj spid="_x0000_s4104" r:id="rId11" imgW="621846" imgH="463336" progId="Excel.Sheet.8">
              <p:embed/>
            </p:oleObj>
          </a:graphicData>
        </a:graphic>
      </p:graphicFrame>
      <p:sp>
        <p:nvSpPr>
          <p:cNvPr id="235" name="TextBox 234"/>
          <p:cNvSpPr txBox="1"/>
          <p:nvPr/>
        </p:nvSpPr>
        <p:spPr>
          <a:xfrm>
            <a:off x="858838" y="4298950"/>
            <a:ext cx="390525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17472" name="Text Box 156"/>
          <p:cNvSpPr txBox="1">
            <a:spLocks noChangeArrowheads="1"/>
          </p:cNvSpPr>
          <p:nvPr/>
        </p:nvSpPr>
        <p:spPr bwMode="auto">
          <a:xfrm>
            <a:off x="931863" y="4160838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4</a:t>
            </a:r>
          </a:p>
        </p:txBody>
      </p:sp>
      <p:sp>
        <p:nvSpPr>
          <p:cNvPr id="17473" name="Text Box 156"/>
          <p:cNvSpPr txBox="1">
            <a:spLocks noChangeArrowheads="1"/>
          </p:cNvSpPr>
          <p:nvPr/>
        </p:nvSpPr>
        <p:spPr bwMode="auto">
          <a:xfrm>
            <a:off x="909638" y="4043363"/>
            <a:ext cx="344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10</a:t>
            </a:r>
          </a:p>
        </p:txBody>
      </p:sp>
      <p:cxnSp>
        <p:nvCxnSpPr>
          <p:cNvPr id="239" name="Прямая со стрелкой 238"/>
          <p:cNvCxnSpPr>
            <a:stCxn id="17469" idx="2"/>
            <a:endCxn id="17469" idx="2"/>
          </p:cNvCxnSpPr>
          <p:nvPr/>
        </p:nvCxnSpPr>
        <p:spPr>
          <a:xfrm>
            <a:off x="1376363" y="40846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hape 241"/>
          <p:cNvCxnSpPr>
            <a:stCxn id="232" idx="5"/>
            <a:endCxn id="235" idx="3"/>
          </p:cNvCxnSpPr>
          <p:nvPr/>
        </p:nvCxnSpPr>
        <p:spPr>
          <a:xfrm rot="5400000">
            <a:off x="1216819" y="4167982"/>
            <a:ext cx="203200" cy="138112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476" name="Диаграмма 242"/>
          <p:cNvGraphicFramePr>
            <a:graphicFrameLocks/>
          </p:cNvGraphicFramePr>
          <p:nvPr/>
        </p:nvGraphicFramePr>
        <p:xfrm>
          <a:off x="177800" y="4902200"/>
          <a:ext cx="647700" cy="434975"/>
        </p:xfrm>
        <a:graphic>
          <a:graphicData uri="http://schemas.openxmlformats.org/presentationml/2006/ole">
            <p:oleObj spid="_x0000_s4105" r:id="rId12" imgW="646232" imgH="438950" progId="Excel.Sheet.8">
              <p:embed/>
            </p:oleObj>
          </a:graphicData>
        </a:graphic>
      </p:graphicFrame>
      <p:sp>
        <p:nvSpPr>
          <p:cNvPr id="245" name="TextBox 244"/>
          <p:cNvSpPr txBox="1"/>
          <p:nvPr/>
        </p:nvSpPr>
        <p:spPr>
          <a:xfrm>
            <a:off x="341313" y="5178425"/>
            <a:ext cx="379412" cy="76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17478" name="Text Box 156"/>
          <p:cNvSpPr txBox="1">
            <a:spLocks noChangeArrowheads="1"/>
          </p:cNvSpPr>
          <p:nvPr/>
        </p:nvSpPr>
        <p:spPr bwMode="auto">
          <a:xfrm>
            <a:off x="374650" y="5005388"/>
            <a:ext cx="4206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500" b="1"/>
              <a:t>20(1)</a:t>
            </a:r>
          </a:p>
        </p:txBody>
      </p:sp>
      <p:graphicFrame>
        <p:nvGraphicFramePr>
          <p:cNvPr id="17479" name="Диаграмма 246"/>
          <p:cNvGraphicFramePr>
            <a:graphicFrameLocks/>
          </p:cNvGraphicFramePr>
          <p:nvPr/>
        </p:nvGraphicFramePr>
        <p:xfrm>
          <a:off x="447675" y="4205288"/>
          <a:ext cx="617538" cy="804862"/>
        </p:xfrm>
        <a:graphic>
          <a:graphicData uri="http://schemas.openxmlformats.org/presentationml/2006/ole">
            <p:oleObj spid="_x0000_s4106" r:id="rId13" imgW="621846" imgH="804742" progId="Excel.Sheet.8">
              <p:embed/>
            </p:oleObj>
          </a:graphicData>
        </a:graphic>
      </p:graphicFrame>
      <p:sp>
        <p:nvSpPr>
          <p:cNvPr id="17480" name="Text Box 29"/>
          <p:cNvSpPr txBox="1">
            <a:spLocks noChangeArrowheads="1"/>
          </p:cNvSpPr>
          <p:nvPr/>
        </p:nvSpPr>
        <p:spPr bwMode="auto">
          <a:xfrm>
            <a:off x="993775" y="454660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 Краснодар</a:t>
            </a:r>
          </a:p>
        </p:txBody>
      </p:sp>
      <p:sp>
        <p:nvSpPr>
          <p:cNvPr id="250" name="Овал 249"/>
          <p:cNvSpPr/>
          <p:nvPr/>
        </p:nvSpPr>
        <p:spPr>
          <a:xfrm>
            <a:off x="1041400" y="4710113"/>
            <a:ext cx="109538" cy="1031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1" name="TextBox 250"/>
          <p:cNvSpPr txBox="1"/>
          <p:nvPr/>
        </p:nvSpPr>
        <p:spPr>
          <a:xfrm>
            <a:off x="533400" y="4724400"/>
            <a:ext cx="390525" cy="76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17483" name="Text Box 156"/>
          <p:cNvSpPr txBox="1">
            <a:spLocks noChangeArrowheads="1"/>
          </p:cNvSpPr>
          <p:nvPr/>
        </p:nvSpPr>
        <p:spPr bwMode="auto">
          <a:xfrm>
            <a:off x="598488" y="4579938"/>
            <a:ext cx="342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15</a:t>
            </a:r>
          </a:p>
        </p:txBody>
      </p:sp>
      <p:sp>
        <p:nvSpPr>
          <p:cNvPr id="17484" name="Text Box 156"/>
          <p:cNvSpPr txBox="1">
            <a:spLocks noChangeArrowheads="1"/>
          </p:cNvSpPr>
          <p:nvPr/>
        </p:nvSpPr>
        <p:spPr bwMode="auto">
          <a:xfrm>
            <a:off x="596900" y="4491038"/>
            <a:ext cx="342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33</a:t>
            </a:r>
          </a:p>
        </p:txBody>
      </p:sp>
      <p:sp>
        <p:nvSpPr>
          <p:cNvPr id="17485" name="Text Box 156"/>
          <p:cNvSpPr txBox="1">
            <a:spLocks noChangeArrowheads="1"/>
          </p:cNvSpPr>
          <p:nvPr/>
        </p:nvSpPr>
        <p:spPr bwMode="auto">
          <a:xfrm>
            <a:off x="590550" y="4394200"/>
            <a:ext cx="344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22</a:t>
            </a:r>
          </a:p>
        </p:txBody>
      </p:sp>
      <p:cxnSp>
        <p:nvCxnSpPr>
          <p:cNvPr id="258" name="Shape 257"/>
          <p:cNvCxnSpPr/>
          <p:nvPr/>
        </p:nvCxnSpPr>
        <p:spPr>
          <a:xfrm rot="16200000" flipV="1">
            <a:off x="847725" y="4445000"/>
            <a:ext cx="225425" cy="301625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87" name="Text Box 31"/>
          <p:cNvSpPr txBox="1">
            <a:spLocks noChangeArrowheads="1"/>
          </p:cNvSpPr>
          <p:nvPr/>
        </p:nvSpPr>
        <p:spPr bwMode="auto">
          <a:xfrm>
            <a:off x="2667000" y="434340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Уфа</a:t>
            </a:r>
          </a:p>
        </p:txBody>
      </p:sp>
      <p:graphicFrame>
        <p:nvGraphicFramePr>
          <p:cNvPr id="17488" name="Диаграмма 261"/>
          <p:cNvGraphicFramePr>
            <a:graphicFrameLocks/>
          </p:cNvGraphicFramePr>
          <p:nvPr/>
        </p:nvGraphicFramePr>
        <p:xfrm>
          <a:off x="2727325" y="4789488"/>
          <a:ext cx="563563" cy="433387"/>
        </p:xfrm>
        <a:graphic>
          <a:graphicData uri="http://schemas.openxmlformats.org/presentationml/2006/ole">
            <p:oleObj spid="_x0000_s4107" r:id="rId14" imgW="566977" imgH="432854" progId="Excel.Sheet.8">
              <p:embed/>
            </p:oleObj>
          </a:graphicData>
        </a:graphic>
      </p:graphicFrame>
      <p:sp>
        <p:nvSpPr>
          <p:cNvPr id="263" name="TextBox 262"/>
          <p:cNvSpPr txBox="1"/>
          <p:nvPr/>
        </p:nvSpPr>
        <p:spPr>
          <a:xfrm>
            <a:off x="2854325" y="5051425"/>
            <a:ext cx="379413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cxnSp>
        <p:nvCxnSpPr>
          <p:cNvPr id="265" name="Соединительная линия уступом 264"/>
          <p:cNvCxnSpPr/>
          <p:nvPr/>
        </p:nvCxnSpPr>
        <p:spPr>
          <a:xfrm rot="16200000" flipH="1">
            <a:off x="2709069" y="4614069"/>
            <a:ext cx="292100" cy="233362"/>
          </a:xfrm>
          <a:prstGeom prst="bentConnector3">
            <a:avLst>
              <a:gd name="adj1" fmla="val 50000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91" name="Text Box 156"/>
          <p:cNvSpPr txBox="1">
            <a:spLocks noChangeArrowheads="1"/>
          </p:cNvSpPr>
          <p:nvPr/>
        </p:nvSpPr>
        <p:spPr bwMode="auto">
          <a:xfrm>
            <a:off x="2851150" y="48736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700" b="1"/>
              <a:t>10</a:t>
            </a:r>
          </a:p>
        </p:txBody>
      </p:sp>
      <p:graphicFrame>
        <p:nvGraphicFramePr>
          <p:cNvPr id="17492" name="Диаграмма 276"/>
          <p:cNvGraphicFramePr>
            <a:graphicFrameLocks/>
          </p:cNvGraphicFramePr>
          <p:nvPr/>
        </p:nvGraphicFramePr>
        <p:xfrm>
          <a:off x="2144713" y="5151438"/>
          <a:ext cx="557212" cy="414337"/>
        </p:xfrm>
        <a:graphic>
          <a:graphicData uri="http://schemas.openxmlformats.org/presentationml/2006/ole">
            <p:oleObj spid="_x0000_s4108" r:id="rId15" imgW="554784" imgH="414564" progId="Excel.Sheet.8">
              <p:embed/>
            </p:oleObj>
          </a:graphicData>
        </a:graphic>
      </p:graphicFrame>
      <p:sp>
        <p:nvSpPr>
          <p:cNvPr id="17493" name="Text Box 156"/>
          <p:cNvSpPr txBox="1">
            <a:spLocks noChangeArrowheads="1"/>
          </p:cNvSpPr>
          <p:nvPr/>
        </p:nvSpPr>
        <p:spPr bwMode="auto">
          <a:xfrm>
            <a:off x="2306638" y="5218113"/>
            <a:ext cx="28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700" b="1"/>
              <a:t>2</a:t>
            </a:r>
            <a:r>
              <a:rPr lang="ru-RU" sz="700" b="1"/>
              <a:t>1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2252663" y="5389563"/>
            <a:ext cx="379412" cy="77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graphicFrame>
        <p:nvGraphicFramePr>
          <p:cNvPr id="17495" name="Диаграмма 279"/>
          <p:cNvGraphicFramePr>
            <a:graphicFrameLocks/>
          </p:cNvGraphicFramePr>
          <p:nvPr/>
        </p:nvGraphicFramePr>
        <p:xfrm>
          <a:off x="381000" y="3586163"/>
          <a:ext cx="617538" cy="461962"/>
        </p:xfrm>
        <a:graphic>
          <a:graphicData uri="http://schemas.openxmlformats.org/presentationml/2006/ole">
            <p:oleObj spid="_x0000_s4109" r:id="rId16" imgW="621846" imgH="463336" progId="Excel.Sheet.8">
              <p:embed/>
            </p:oleObj>
          </a:graphicData>
        </a:graphic>
      </p:graphicFrame>
      <p:sp>
        <p:nvSpPr>
          <p:cNvPr id="17496" name="Text Box 156"/>
          <p:cNvSpPr txBox="1">
            <a:spLocks noChangeArrowheads="1"/>
          </p:cNvSpPr>
          <p:nvPr/>
        </p:nvSpPr>
        <p:spPr bwMode="auto">
          <a:xfrm>
            <a:off x="547688" y="3735388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8</a:t>
            </a:r>
          </a:p>
        </p:txBody>
      </p:sp>
      <p:sp>
        <p:nvSpPr>
          <p:cNvPr id="17497" name="Text Box 156"/>
          <p:cNvSpPr txBox="1">
            <a:spLocks noChangeArrowheads="1"/>
          </p:cNvSpPr>
          <p:nvPr/>
        </p:nvSpPr>
        <p:spPr bwMode="auto">
          <a:xfrm>
            <a:off x="534988" y="3627438"/>
            <a:ext cx="344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30</a:t>
            </a:r>
          </a:p>
        </p:txBody>
      </p:sp>
      <p:graphicFrame>
        <p:nvGraphicFramePr>
          <p:cNvPr id="17498" name="Диаграмма 285"/>
          <p:cNvGraphicFramePr>
            <a:graphicFrameLocks/>
          </p:cNvGraphicFramePr>
          <p:nvPr/>
        </p:nvGraphicFramePr>
        <p:xfrm>
          <a:off x="3778250" y="5291138"/>
          <a:ext cx="568325" cy="450850"/>
        </p:xfrm>
        <a:graphic>
          <a:graphicData uri="http://schemas.openxmlformats.org/presentationml/2006/ole">
            <p:oleObj spid="_x0000_s4110" r:id="rId17" imgW="566977" imgH="451143" progId="Excel.Sheet.8">
              <p:embed/>
            </p:oleObj>
          </a:graphicData>
        </a:graphic>
      </p:graphicFrame>
      <p:sp>
        <p:nvSpPr>
          <p:cNvPr id="289" name="TextBox 288"/>
          <p:cNvSpPr txBox="1"/>
          <p:nvPr/>
        </p:nvSpPr>
        <p:spPr>
          <a:xfrm>
            <a:off x="3943350" y="5554663"/>
            <a:ext cx="300038" cy="77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РАМН</a:t>
            </a:r>
          </a:p>
        </p:txBody>
      </p:sp>
      <p:sp>
        <p:nvSpPr>
          <p:cNvPr id="17500" name="Text Box 156"/>
          <p:cNvSpPr txBox="1">
            <a:spLocks noChangeArrowheads="1"/>
          </p:cNvSpPr>
          <p:nvPr/>
        </p:nvSpPr>
        <p:spPr bwMode="auto">
          <a:xfrm>
            <a:off x="3933825" y="5356225"/>
            <a:ext cx="3254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22</a:t>
            </a:r>
          </a:p>
        </p:txBody>
      </p:sp>
      <p:graphicFrame>
        <p:nvGraphicFramePr>
          <p:cNvPr id="17501" name="Диаграмма 292"/>
          <p:cNvGraphicFramePr>
            <a:graphicFrameLocks/>
          </p:cNvGraphicFramePr>
          <p:nvPr/>
        </p:nvGraphicFramePr>
        <p:xfrm>
          <a:off x="3182938" y="5276850"/>
          <a:ext cx="617537" cy="463550"/>
        </p:xfrm>
        <a:graphic>
          <a:graphicData uri="http://schemas.openxmlformats.org/presentationml/2006/ole">
            <p:oleObj spid="_x0000_s4111" r:id="rId18" imgW="615749" imgH="463336" progId="Excel.Sheet.8">
              <p:embed/>
            </p:oleObj>
          </a:graphicData>
        </a:graphic>
      </p:graphicFrame>
      <p:sp>
        <p:nvSpPr>
          <p:cNvPr id="296" name="TextBox 295"/>
          <p:cNvSpPr txBox="1"/>
          <p:nvPr/>
        </p:nvSpPr>
        <p:spPr>
          <a:xfrm>
            <a:off x="3200400" y="5562600"/>
            <a:ext cx="376238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МИНЗДРАВ</a:t>
            </a:r>
          </a:p>
        </p:txBody>
      </p:sp>
      <p:sp>
        <p:nvSpPr>
          <p:cNvPr id="17503" name="Text Box 156"/>
          <p:cNvSpPr txBox="1">
            <a:spLocks noChangeArrowheads="1"/>
          </p:cNvSpPr>
          <p:nvPr/>
        </p:nvSpPr>
        <p:spPr bwMode="auto">
          <a:xfrm>
            <a:off x="3303588" y="5314950"/>
            <a:ext cx="4206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500" b="1"/>
              <a:t>20(1)</a:t>
            </a:r>
          </a:p>
        </p:txBody>
      </p:sp>
      <p:sp>
        <p:nvSpPr>
          <p:cNvPr id="17504" name="Text Box 156"/>
          <p:cNvSpPr txBox="1">
            <a:spLocks noChangeArrowheads="1"/>
          </p:cNvSpPr>
          <p:nvPr/>
        </p:nvSpPr>
        <p:spPr bwMode="auto">
          <a:xfrm>
            <a:off x="3352800" y="5410200"/>
            <a:ext cx="344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</a:t>
            </a:r>
          </a:p>
        </p:txBody>
      </p:sp>
      <p:sp>
        <p:nvSpPr>
          <p:cNvPr id="17505" name="Text Box 31"/>
          <p:cNvSpPr txBox="1">
            <a:spLocks noChangeArrowheads="1"/>
          </p:cNvSpPr>
          <p:nvPr/>
        </p:nvSpPr>
        <p:spPr bwMode="auto">
          <a:xfrm>
            <a:off x="2687638" y="382270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Киров</a:t>
            </a:r>
          </a:p>
        </p:txBody>
      </p:sp>
      <p:graphicFrame>
        <p:nvGraphicFramePr>
          <p:cNvPr id="17506" name="Диаграмма 301"/>
          <p:cNvGraphicFramePr>
            <a:graphicFrameLocks/>
          </p:cNvGraphicFramePr>
          <p:nvPr/>
        </p:nvGraphicFramePr>
        <p:xfrm>
          <a:off x="787400" y="3378200"/>
          <a:ext cx="568325" cy="450850"/>
        </p:xfrm>
        <a:graphic>
          <a:graphicData uri="http://schemas.openxmlformats.org/presentationml/2006/ole">
            <p:oleObj spid="_x0000_s4112" r:id="rId19" imgW="566977" imgH="451143" progId="Excel.Sheet.8">
              <p:embed/>
            </p:oleObj>
          </a:graphicData>
        </a:graphic>
      </p:graphicFrame>
      <p:sp>
        <p:nvSpPr>
          <p:cNvPr id="17507" name="Text Box 156"/>
          <p:cNvSpPr txBox="1">
            <a:spLocks noChangeArrowheads="1"/>
          </p:cNvSpPr>
          <p:nvPr/>
        </p:nvSpPr>
        <p:spPr bwMode="auto">
          <a:xfrm>
            <a:off x="909638" y="3459163"/>
            <a:ext cx="4206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500" b="1"/>
              <a:t>23(4)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973138" y="3654425"/>
            <a:ext cx="2286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ФМБА</a:t>
            </a:r>
          </a:p>
        </p:txBody>
      </p:sp>
      <p:cxnSp>
        <p:nvCxnSpPr>
          <p:cNvPr id="307" name="Shape 306"/>
          <p:cNvCxnSpPr/>
          <p:nvPr/>
        </p:nvCxnSpPr>
        <p:spPr>
          <a:xfrm rot="5400000" flipH="1">
            <a:off x="1696244" y="3028156"/>
            <a:ext cx="460375" cy="1566863"/>
          </a:xfrm>
          <a:prstGeom prst="bentConnector4">
            <a:avLst>
              <a:gd name="adj1" fmla="val -49574"/>
              <a:gd name="adj2" fmla="val 51216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9" name="16-конечная звезда 308"/>
          <p:cNvSpPr/>
          <p:nvPr/>
        </p:nvSpPr>
        <p:spPr>
          <a:xfrm>
            <a:off x="2967038" y="45339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11" name="Text Box 32"/>
          <p:cNvSpPr txBox="1">
            <a:spLocks noChangeArrowheads="1"/>
          </p:cNvSpPr>
          <p:nvPr/>
        </p:nvSpPr>
        <p:spPr bwMode="auto">
          <a:xfrm>
            <a:off x="5805488" y="5051425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Иркутск</a:t>
            </a:r>
          </a:p>
        </p:txBody>
      </p:sp>
      <p:sp>
        <p:nvSpPr>
          <p:cNvPr id="312" name="16-конечная звезда 311"/>
          <p:cNvSpPr/>
          <p:nvPr/>
        </p:nvSpPr>
        <p:spPr>
          <a:xfrm>
            <a:off x="5791200" y="51816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13" name="Text Box 31"/>
          <p:cNvSpPr txBox="1">
            <a:spLocks noChangeArrowheads="1"/>
          </p:cNvSpPr>
          <p:nvPr/>
        </p:nvSpPr>
        <p:spPr bwMode="auto">
          <a:xfrm>
            <a:off x="3803650" y="4800600"/>
            <a:ext cx="692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Омск</a:t>
            </a:r>
          </a:p>
        </p:txBody>
      </p:sp>
      <p:sp>
        <p:nvSpPr>
          <p:cNvPr id="314" name="Овал 313"/>
          <p:cNvSpPr/>
          <p:nvPr/>
        </p:nvSpPr>
        <p:spPr>
          <a:xfrm>
            <a:off x="38100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5" name="16-конечная звезда 314"/>
          <p:cNvSpPr/>
          <p:nvPr/>
        </p:nvSpPr>
        <p:spPr>
          <a:xfrm>
            <a:off x="3751263" y="4841875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6" name="16-конечная звезда 315"/>
          <p:cNvSpPr/>
          <p:nvPr/>
        </p:nvSpPr>
        <p:spPr>
          <a:xfrm>
            <a:off x="4679950" y="51308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" name="16-конечная звезда 316"/>
          <p:cNvSpPr/>
          <p:nvPr/>
        </p:nvSpPr>
        <p:spPr>
          <a:xfrm>
            <a:off x="2514600" y="48768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18" name="Text Box 31"/>
          <p:cNvSpPr txBox="1">
            <a:spLocks noChangeArrowheads="1"/>
          </p:cNvSpPr>
          <p:nvPr/>
        </p:nvSpPr>
        <p:spPr bwMode="auto">
          <a:xfrm>
            <a:off x="2436813" y="471805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Оренбург</a:t>
            </a:r>
          </a:p>
        </p:txBody>
      </p:sp>
      <p:sp>
        <p:nvSpPr>
          <p:cNvPr id="321" name="16-конечная звезда 320"/>
          <p:cNvSpPr/>
          <p:nvPr/>
        </p:nvSpPr>
        <p:spPr>
          <a:xfrm>
            <a:off x="2665413" y="446405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5" name="16-конечная звезда 324"/>
          <p:cNvSpPr/>
          <p:nvPr/>
        </p:nvSpPr>
        <p:spPr>
          <a:xfrm>
            <a:off x="1676400" y="3100388"/>
            <a:ext cx="249238" cy="252412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762125" y="3124200"/>
            <a:ext cx="142875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22" name="Text Box 31"/>
          <p:cNvSpPr txBox="1">
            <a:spLocks noChangeArrowheads="1"/>
          </p:cNvSpPr>
          <p:nvPr/>
        </p:nvSpPr>
        <p:spPr bwMode="auto">
          <a:xfrm>
            <a:off x="1506538" y="418306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Воронеж</a:t>
            </a:r>
          </a:p>
        </p:txBody>
      </p:sp>
      <p:sp>
        <p:nvSpPr>
          <p:cNvPr id="327" name="16-конечная звезда 326"/>
          <p:cNvSpPr/>
          <p:nvPr/>
        </p:nvSpPr>
        <p:spPr>
          <a:xfrm>
            <a:off x="1447800" y="42672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1" name="16-конечная звезда 330"/>
          <p:cNvSpPr/>
          <p:nvPr/>
        </p:nvSpPr>
        <p:spPr>
          <a:xfrm>
            <a:off x="1658938" y="3733800"/>
            <a:ext cx="246062" cy="2540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752600" y="3768725"/>
            <a:ext cx="122238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33" name="Соединительная линия уступом 332"/>
          <p:cNvCxnSpPr>
            <a:endCxn id="17493" idx="0"/>
          </p:cNvCxnSpPr>
          <p:nvPr/>
        </p:nvCxnSpPr>
        <p:spPr>
          <a:xfrm rot="5400000">
            <a:off x="2083594" y="4775994"/>
            <a:ext cx="809625" cy="74613"/>
          </a:xfrm>
          <a:prstGeom prst="bentConnector3">
            <a:avLst>
              <a:gd name="adj1" fmla="val 50000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16-конечная звезда 333"/>
          <p:cNvSpPr/>
          <p:nvPr/>
        </p:nvSpPr>
        <p:spPr>
          <a:xfrm>
            <a:off x="5530850" y="6364288"/>
            <a:ext cx="304800" cy="3048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28" name="TextBox 334"/>
          <p:cNvSpPr txBox="1">
            <a:spLocks noChangeArrowheads="1"/>
          </p:cNvSpPr>
          <p:nvPr/>
        </p:nvSpPr>
        <p:spPr bwMode="auto">
          <a:xfrm>
            <a:off x="5943600" y="6172200"/>
            <a:ext cx="1828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700"/>
          </a:p>
          <a:p>
            <a:endParaRPr lang="ru-RU" sz="700"/>
          </a:p>
          <a:p>
            <a:r>
              <a:rPr lang="ru-RU" sz="700"/>
              <a:t>МУ субъектов РФ, оказывающие ВМП за счёт средств субъекта РФ (трансплантация почек)                                    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552700" y="2940050"/>
            <a:ext cx="701675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Субъект (1)</a:t>
            </a:r>
          </a:p>
        </p:txBody>
      </p:sp>
      <p:sp>
        <p:nvSpPr>
          <p:cNvPr id="158" name="Выноска 2 157"/>
          <p:cNvSpPr/>
          <p:nvPr/>
        </p:nvSpPr>
        <p:spPr>
          <a:xfrm>
            <a:off x="1981200" y="3657600"/>
            <a:ext cx="228600" cy="152400"/>
          </a:xfrm>
          <a:prstGeom prst="borderCallout2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900" dirty="0"/>
              <a:t>11</a:t>
            </a:r>
          </a:p>
        </p:txBody>
      </p:sp>
      <p:sp>
        <p:nvSpPr>
          <p:cNvPr id="159" name="Выноска 2 158"/>
          <p:cNvSpPr/>
          <p:nvPr/>
        </p:nvSpPr>
        <p:spPr>
          <a:xfrm>
            <a:off x="4519613" y="4773613"/>
            <a:ext cx="152400" cy="152400"/>
          </a:xfrm>
          <a:prstGeom prst="borderCallout2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3</a:t>
            </a:r>
          </a:p>
        </p:txBody>
      </p:sp>
      <p:sp>
        <p:nvSpPr>
          <p:cNvPr id="161" name="Выноска 2 160"/>
          <p:cNvSpPr/>
          <p:nvPr/>
        </p:nvSpPr>
        <p:spPr>
          <a:xfrm>
            <a:off x="2954338" y="4319588"/>
            <a:ext cx="152400" cy="152400"/>
          </a:xfrm>
          <a:prstGeom prst="borderCallout2">
            <a:avLst>
              <a:gd name="adj1" fmla="val 18750"/>
              <a:gd name="adj2" fmla="val -8333"/>
              <a:gd name="adj3" fmla="val 25044"/>
              <a:gd name="adj4" fmla="val -59656"/>
              <a:gd name="adj5" fmla="val 49493"/>
              <a:gd name="adj6" fmla="val -7781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2</a:t>
            </a:r>
          </a:p>
        </p:txBody>
      </p:sp>
      <p:graphicFrame>
        <p:nvGraphicFramePr>
          <p:cNvPr id="17533" name="Диаграмма 162"/>
          <p:cNvGraphicFramePr>
            <a:graphicFrameLocks/>
          </p:cNvGraphicFramePr>
          <p:nvPr/>
        </p:nvGraphicFramePr>
        <p:xfrm>
          <a:off x="3378200" y="406400"/>
          <a:ext cx="3679825" cy="2419350"/>
        </p:xfrm>
        <a:graphic>
          <a:graphicData uri="http://schemas.openxmlformats.org/presentationml/2006/ole">
            <p:oleObj spid="_x0000_s4113" r:id="rId20" imgW="3682303" imgH="2420322" progId="Excel.Sheet.8">
              <p:embed/>
            </p:oleObj>
          </a:graphicData>
        </a:graphic>
      </p:graphicFrame>
      <p:sp>
        <p:nvSpPr>
          <p:cNvPr id="175" name="TextBox 174"/>
          <p:cNvSpPr txBox="1"/>
          <p:nvPr/>
        </p:nvSpPr>
        <p:spPr>
          <a:xfrm>
            <a:off x="3919538" y="2508250"/>
            <a:ext cx="669925" cy="195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Минздрав (4)            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954588" y="2520950"/>
            <a:ext cx="525462" cy="195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ФМБА (1)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808663" y="2525713"/>
            <a:ext cx="701675" cy="214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Субъект (2)</a:t>
            </a:r>
          </a:p>
        </p:txBody>
      </p:sp>
      <p:sp>
        <p:nvSpPr>
          <p:cNvPr id="186" name="Выноска 2 185"/>
          <p:cNvSpPr/>
          <p:nvPr/>
        </p:nvSpPr>
        <p:spPr>
          <a:xfrm>
            <a:off x="2384425" y="3167063"/>
            <a:ext cx="152400" cy="152400"/>
          </a:xfrm>
          <a:prstGeom prst="borderCallout2">
            <a:avLst>
              <a:gd name="adj1" fmla="val 18750"/>
              <a:gd name="adj2" fmla="val -8333"/>
              <a:gd name="adj3" fmla="val 49259"/>
              <a:gd name="adj4" fmla="val -94634"/>
              <a:gd name="adj5" fmla="val 98303"/>
              <a:gd name="adj6" fmla="val -11537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7</a:t>
            </a:r>
          </a:p>
        </p:txBody>
      </p:sp>
      <p:sp>
        <p:nvSpPr>
          <p:cNvPr id="189" name="Скругленный прямоугольник 188"/>
          <p:cNvSpPr/>
          <p:nvPr/>
        </p:nvSpPr>
        <p:spPr bwMode="auto">
          <a:xfrm>
            <a:off x="1219200" y="3621088"/>
            <a:ext cx="479425" cy="179387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758(190)</a:t>
            </a:r>
          </a:p>
        </p:txBody>
      </p:sp>
      <p:sp>
        <p:nvSpPr>
          <p:cNvPr id="204" name="Скругленный прямоугольник 203"/>
          <p:cNvSpPr/>
          <p:nvPr/>
        </p:nvSpPr>
        <p:spPr bwMode="auto">
          <a:xfrm>
            <a:off x="990600" y="4419600"/>
            <a:ext cx="495300" cy="177800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90 (1)</a:t>
            </a:r>
          </a:p>
        </p:txBody>
      </p:sp>
      <p:sp>
        <p:nvSpPr>
          <p:cNvPr id="208" name="Скругленный прямоугольник 207"/>
          <p:cNvSpPr/>
          <p:nvPr/>
        </p:nvSpPr>
        <p:spPr bwMode="auto">
          <a:xfrm>
            <a:off x="1143000" y="5181600"/>
            <a:ext cx="419100" cy="177800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0</a:t>
            </a:r>
          </a:p>
        </p:txBody>
      </p:sp>
      <p:sp>
        <p:nvSpPr>
          <p:cNvPr id="210" name="Скругленный прямоугольник 209"/>
          <p:cNvSpPr/>
          <p:nvPr/>
        </p:nvSpPr>
        <p:spPr bwMode="auto">
          <a:xfrm>
            <a:off x="1936750" y="4086225"/>
            <a:ext cx="393700" cy="179388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123(4)</a:t>
            </a:r>
          </a:p>
        </p:txBody>
      </p:sp>
      <p:sp>
        <p:nvSpPr>
          <p:cNvPr id="216" name="Скругленный прямоугольник 215"/>
          <p:cNvSpPr/>
          <p:nvPr/>
        </p:nvSpPr>
        <p:spPr bwMode="auto">
          <a:xfrm>
            <a:off x="5124450" y="4271963"/>
            <a:ext cx="514350" cy="179387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71(1)</a:t>
            </a:r>
          </a:p>
        </p:txBody>
      </p:sp>
      <p:sp>
        <p:nvSpPr>
          <p:cNvPr id="17543" name="TextBox 216"/>
          <p:cNvSpPr txBox="1">
            <a:spLocks noChangeArrowheads="1"/>
          </p:cNvSpPr>
          <p:nvPr/>
        </p:nvSpPr>
        <p:spPr bwMode="auto">
          <a:xfrm>
            <a:off x="5421313" y="6080125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  (1)      </a:t>
            </a:r>
            <a:r>
              <a:rPr lang="ru-RU" sz="700"/>
              <a:t>Количество пролеченных ДЕТЕЙ                  </a:t>
            </a:r>
          </a:p>
          <a:p>
            <a:r>
              <a:rPr lang="ru-RU" sz="700"/>
              <a:t>                     по профилю </a:t>
            </a:r>
            <a:r>
              <a:rPr lang="ru-RU" sz="800"/>
              <a:t>               </a:t>
            </a:r>
          </a:p>
        </p:txBody>
      </p:sp>
      <p:sp>
        <p:nvSpPr>
          <p:cNvPr id="221" name="Овал 220"/>
          <p:cNvSpPr/>
          <p:nvPr/>
        </p:nvSpPr>
        <p:spPr>
          <a:xfrm>
            <a:off x="1639888" y="4678363"/>
            <a:ext cx="52387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" name="Овал 224"/>
          <p:cNvSpPr/>
          <p:nvPr/>
        </p:nvSpPr>
        <p:spPr>
          <a:xfrm>
            <a:off x="2209800" y="3962400"/>
            <a:ext cx="109538" cy="1031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8" name="Овал 227"/>
          <p:cNvSpPr/>
          <p:nvPr/>
        </p:nvSpPr>
        <p:spPr>
          <a:xfrm>
            <a:off x="2341563" y="4479925"/>
            <a:ext cx="95250" cy="96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8" name="Овал 237"/>
          <p:cNvSpPr/>
          <p:nvPr/>
        </p:nvSpPr>
        <p:spPr>
          <a:xfrm>
            <a:off x="3211513" y="4418013"/>
            <a:ext cx="95250" cy="96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0" name="Овал 239"/>
          <p:cNvSpPr/>
          <p:nvPr/>
        </p:nvSpPr>
        <p:spPr>
          <a:xfrm>
            <a:off x="2676525" y="3951288"/>
            <a:ext cx="95250" cy="96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1" name="Овал 240"/>
          <p:cNvSpPr/>
          <p:nvPr/>
        </p:nvSpPr>
        <p:spPr>
          <a:xfrm>
            <a:off x="2471738" y="4337050"/>
            <a:ext cx="95250" cy="96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5" name="Овал 254"/>
          <p:cNvSpPr/>
          <p:nvPr/>
        </p:nvSpPr>
        <p:spPr>
          <a:xfrm>
            <a:off x="1973263" y="4486275"/>
            <a:ext cx="52387" cy="555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" name="Овал 255"/>
          <p:cNvSpPr/>
          <p:nvPr/>
        </p:nvSpPr>
        <p:spPr>
          <a:xfrm>
            <a:off x="2743200" y="4495800"/>
            <a:ext cx="52388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52" name="Text Box 31"/>
          <p:cNvSpPr txBox="1">
            <a:spLocks noChangeArrowheads="1"/>
          </p:cNvSpPr>
          <p:nvPr/>
        </p:nvSpPr>
        <p:spPr bwMode="auto">
          <a:xfrm>
            <a:off x="2327275" y="45069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Самара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541338" y="3863975"/>
            <a:ext cx="2286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ФМБА</a:t>
            </a:r>
          </a:p>
        </p:txBody>
      </p:sp>
      <p:graphicFrame>
        <p:nvGraphicFramePr>
          <p:cNvPr id="17554" name="Диаграмма 165"/>
          <p:cNvGraphicFramePr>
            <a:graphicFrameLocks/>
          </p:cNvGraphicFramePr>
          <p:nvPr/>
        </p:nvGraphicFramePr>
        <p:xfrm>
          <a:off x="6350000" y="3073400"/>
          <a:ext cx="2844800" cy="2768600"/>
        </p:xfrm>
        <a:graphic>
          <a:graphicData uri="http://schemas.openxmlformats.org/presentationml/2006/ole">
            <p:oleObj spid="_x0000_s4114" r:id="rId21" imgW="2840982" imgH="2767824" progId="Excel.Sheet.8">
              <p:embed/>
            </p:oleObj>
          </a:graphicData>
        </a:graphic>
      </p:graphicFrame>
      <p:graphicFrame>
        <p:nvGraphicFramePr>
          <p:cNvPr id="17555" name="Диаграмма 166"/>
          <p:cNvGraphicFramePr>
            <a:graphicFrameLocks/>
          </p:cNvGraphicFramePr>
          <p:nvPr/>
        </p:nvGraphicFramePr>
        <p:xfrm>
          <a:off x="7358063" y="4826000"/>
          <a:ext cx="1930400" cy="1625600"/>
        </p:xfrm>
        <a:graphic>
          <a:graphicData uri="http://schemas.openxmlformats.org/presentationml/2006/ole">
            <p:oleObj spid="_x0000_s4115" r:id="rId22" imgW="1932599" imgH="1621677" progId="Excel.Sheet.8">
              <p:embed/>
            </p:oleObj>
          </a:graphicData>
        </a:graphic>
      </p:graphicFrame>
      <p:grpSp>
        <p:nvGrpSpPr>
          <p:cNvPr id="166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67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Оказание медицинской помощи по профилю  «трансплантация» в 2011 году в Российской Федерации в разрезе федеральных округов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угольник 177"/>
          <p:cNvSpPr/>
          <p:nvPr/>
        </p:nvSpPr>
        <p:spPr>
          <a:xfrm>
            <a:off x="0" y="5181600"/>
            <a:ext cx="304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3" name="Picture 2" descr="F:\Users\Alex\Desktop\1000px-Map_of_Russian_districts,_2010-01-19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838200" y="990600"/>
            <a:ext cx="8534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4786313" y="439102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Сибирский</a:t>
            </a:r>
            <a:r>
              <a:rPr lang="ru-RU" sz="1000" b="1" i="1" dirty="0"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114425" y="4403725"/>
            <a:ext cx="1219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>
                <a:latin typeface="Calibri" pitchFamily="34" charset="0"/>
                <a:cs typeface="+mn-cs"/>
              </a:rPr>
              <a:t>Южный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2057400" y="33528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Северо-Западный</a:t>
            </a:r>
            <a:endParaRPr lang="ru-RU" sz="1200" b="1" i="1" dirty="0">
              <a:latin typeface="Cambria" pitchFamily="18" charset="0"/>
              <a:cs typeface="+mn-cs"/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3200400" y="38100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Уральский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1452563" y="4183063"/>
            <a:ext cx="1905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>
                <a:latin typeface="Calibri" pitchFamily="34" charset="0"/>
                <a:cs typeface="+mn-cs"/>
              </a:rPr>
              <a:t>Приволжский</a:t>
            </a: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479425" y="5310188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Северо-Кавказский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215063" y="2928938"/>
            <a:ext cx="190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latin typeface="Calibri" pitchFamily="34" charset="0"/>
                <a:cs typeface="+mn-cs"/>
              </a:rPr>
              <a:t>Дальневосточный</a:t>
            </a:r>
            <a:r>
              <a:rPr lang="ru-RU" sz="1600" b="1" dirty="0">
                <a:latin typeface="Calibri" pitchFamily="34" charset="0"/>
                <a:cs typeface="+mn-cs"/>
              </a:rPr>
              <a:t> </a:t>
            </a: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493713" y="3725863"/>
            <a:ext cx="152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folHlink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b="1" dirty="0">
                <a:latin typeface="Calibri" pitchFamily="34" charset="0"/>
                <a:cs typeface="+mn-cs"/>
              </a:rPr>
              <a:t>Центральный</a:t>
            </a:r>
            <a:r>
              <a:rPr lang="ru-RU" sz="1000" b="1" i="1" dirty="0"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20493" name="Text Box 31"/>
          <p:cNvSpPr txBox="1">
            <a:spLocks noChangeArrowheads="1"/>
          </p:cNvSpPr>
          <p:nvPr/>
        </p:nvSpPr>
        <p:spPr bwMode="auto">
          <a:xfrm>
            <a:off x="2233613" y="3860800"/>
            <a:ext cx="762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Нижний Новгород</a:t>
            </a:r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4727575" y="50530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Кемерово</a:t>
            </a:r>
          </a:p>
        </p:txBody>
      </p:sp>
      <p:sp>
        <p:nvSpPr>
          <p:cNvPr id="20495" name="Text Box 31"/>
          <p:cNvSpPr txBox="1">
            <a:spLocks noChangeArrowheads="1"/>
          </p:cNvSpPr>
          <p:nvPr/>
        </p:nvSpPr>
        <p:spPr bwMode="auto">
          <a:xfrm>
            <a:off x="4381500" y="4881563"/>
            <a:ext cx="9064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Новосибирск</a:t>
            </a:r>
          </a:p>
        </p:txBody>
      </p:sp>
      <p:sp>
        <p:nvSpPr>
          <p:cNvPr id="20496" name="Text Box 31"/>
          <p:cNvSpPr txBox="1">
            <a:spLocks noChangeArrowheads="1"/>
          </p:cNvSpPr>
          <p:nvPr/>
        </p:nvSpPr>
        <p:spPr bwMode="auto">
          <a:xfrm rot="10800000" flipV="1">
            <a:off x="1893888" y="4337050"/>
            <a:ext cx="609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Саратов</a:t>
            </a:r>
          </a:p>
        </p:txBody>
      </p:sp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1801813" y="375126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МОСКВА</a:t>
            </a:r>
          </a:p>
        </p:txBody>
      </p: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1855788" y="3135313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Санкт-Петербург</a:t>
            </a:r>
          </a:p>
        </p:txBody>
      </p:sp>
      <p:sp>
        <p:nvSpPr>
          <p:cNvPr id="20499" name="Text Box 31"/>
          <p:cNvSpPr txBox="1">
            <a:spLocks noChangeArrowheads="1"/>
          </p:cNvSpPr>
          <p:nvPr/>
        </p:nvSpPr>
        <p:spPr bwMode="auto">
          <a:xfrm>
            <a:off x="2338388" y="4362450"/>
            <a:ext cx="762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" b="1"/>
              <a:t>Казань</a:t>
            </a:r>
          </a:p>
        </p:txBody>
      </p:sp>
      <p:sp>
        <p:nvSpPr>
          <p:cNvPr id="20500" name="Text Box 29"/>
          <p:cNvSpPr txBox="1">
            <a:spLocks noChangeArrowheads="1"/>
          </p:cNvSpPr>
          <p:nvPr/>
        </p:nvSpPr>
        <p:spPr bwMode="auto">
          <a:xfrm>
            <a:off x="1295400" y="472440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Волгоград</a:t>
            </a:r>
          </a:p>
        </p:txBody>
      </p:sp>
      <p:sp>
        <p:nvSpPr>
          <p:cNvPr id="20501" name="Text Box 31"/>
          <p:cNvSpPr txBox="1">
            <a:spLocks noChangeArrowheads="1"/>
          </p:cNvSpPr>
          <p:nvPr/>
        </p:nvSpPr>
        <p:spPr bwMode="auto">
          <a:xfrm>
            <a:off x="3035300" y="44942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Челябинск</a:t>
            </a:r>
          </a:p>
        </p:txBody>
      </p:sp>
      <p:sp>
        <p:nvSpPr>
          <p:cNvPr id="20502" name="Подзаголовок 2"/>
          <p:cNvSpPr>
            <a:spLocks/>
          </p:cNvSpPr>
          <p:nvPr/>
        </p:nvSpPr>
        <p:spPr bwMode="auto">
          <a:xfrm>
            <a:off x="8572500" y="6500813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Calibri" pitchFamily="34" charset="0"/>
              </a:rPr>
              <a:t>8</a:t>
            </a:r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990600" y="150495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sp>
        <p:nvSpPr>
          <p:cNvPr id="20504" name="Text Box 180"/>
          <p:cNvSpPr txBox="1">
            <a:spLocks noChangeArrowheads="1"/>
          </p:cNvSpPr>
          <p:nvPr/>
        </p:nvSpPr>
        <p:spPr bwMode="auto">
          <a:xfrm>
            <a:off x="4652963" y="1066800"/>
            <a:ext cx="1976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г. Санкт-Петербург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568700" y="5559425"/>
            <a:ext cx="392113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164" name="Овал 163"/>
          <p:cNvSpPr/>
          <p:nvPr/>
        </p:nvSpPr>
        <p:spPr>
          <a:xfrm>
            <a:off x="4316413" y="4972050"/>
            <a:ext cx="144462" cy="1476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65" name="Соединительная линия уступом 171"/>
          <p:cNvCxnSpPr>
            <a:endCxn id="20523" idx="0"/>
          </p:cNvCxnSpPr>
          <p:nvPr/>
        </p:nvCxnSpPr>
        <p:spPr>
          <a:xfrm rot="10800000" flipV="1">
            <a:off x="3778250" y="5053013"/>
            <a:ext cx="544513" cy="252412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Соединительная линия уступом 168"/>
          <p:cNvCxnSpPr>
            <a:stCxn id="238" idx="6"/>
          </p:cNvCxnSpPr>
          <p:nvPr/>
        </p:nvCxnSpPr>
        <p:spPr>
          <a:xfrm>
            <a:off x="3306763" y="4465638"/>
            <a:ext cx="117475" cy="404812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509" name="Диаграмма 170"/>
          <p:cNvGraphicFramePr>
            <a:graphicFrameLocks/>
          </p:cNvGraphicFramePr>
          <p:nvPr/>
        </p:nvGraphicFramePr>
        <p:xfrm>
          <a:off x="2078038" y="4826000"/>
          <a:ext cx="606425" cy="431800"/>
        </p:xfrm>
        <a:graphic>
          <a:graphicData uri="http://schemas.openxmlformats.org/presentationml/2006/ole">
            <p:oleObj spid="_x0000_s5122" r:id="rId5" imgW="603556" imgH="432854" progId="Excel.Sheet.8">
              <p:embed/>
            </p:oleObj>
          </a:graphicData>
        </a:graphic>
      </p:graphicFrame>
      <p:sp>
        <p:nvSpPr>
          <p:cNvPr id="20510" name="Text Box 156"/>
          <p:cNvSpPr txBox="1">
            <a:spLocks noChangeArrowheads="1"/>
          </p:cNvSpPr>
          <p:nvPr/>
        </p:nvSpPr>
        <p:spPr bwMode="auto">
          <a:xfrm>
            <a:off x="2227263" y="4891088"/>
            <a:ext cx="2873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700" b="1"/>
              <a:t>2</a:t>
            </a:r>
            <a:r>
              <a:rPr lang="ru-RU" sz="700" b="1"/>
              <a:t>3</a:t>
            </a:r>
          </a:p>
        </p:txBody>
      </p:sp>
      <p:cxnSp>
        <p:nvCxnSpPr>
          <p:cNvPr id="174" name="Прямая со стрелкой 173"/>
          <p:cNvCxnSpPr/>
          <p:nvPr/>
        </p:nvCxnSpPr>
        <p:spPr>
          <a:xfrm flipH="1">
            <a:off x="2379663" y="4564063"/>
            <a:ext cx="3175" cy="322262"/>
          </a:xfrm>
          <a:prstGeom prst="straightConnector1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512" name="Диаграмма 175"/>
          <p:cNvGraphicFramePr>
            <a:graphicFrameLocks/>
          </p:cNvGraphicFramePr>
          <p:nvPr/>
        </p:nvGraphicFramePr>
        <p:xfrm>
          <a:off x="1728788" y="5513388"/>
          <a:ext cx="563562" cy="431800"/>
        </p:xfrm>
        <a:graphic>
          <a:graphicData uri="http://schemas.openxmlformats.org/presentationml/2006/ole">
            <p:oleObj spid="_x0000_s5123" r:id="rId6" imgW="560881" imgH="432854" progId="Excel.Sheet.8">
              <p:embed/>
            </p:oleObj>
          </a:graphicData>
        </a:graphic>
      </p:graphicFrame>
      <p:cxnSp>
        <p:nvCxnSpPr>
          <p:cNvPr id="177" name="Прямая со стрелкой 176"/>
          <p:cNvCxnSpPr/>
          <p:nvPr/>
        </p:nvCxnSpPr>
        <p:spPr>
          <a:xfrm>
            <a:off x="1997075" y="4556125"/>
            <a:ext cx="7938" cy="1025525"/>
          </a:xfrm>
          <a:prstGeom prst="straightConnector1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hape 204"/>
          <p:cNvCxnSpPr/>
          <p:nvPr/>
        </p:nvCxnSpPr>
        <p:spPr>
          <a:xfrm flipH="1">
            <a:off x="539750" y="4708525"/>
            <a:ext cx="1131888" cy="295275"/>
          </a:xfrm>
          <a:prstGeom prst="bentConnector4">
            <a:avLst>
              <a:gd name="adj1" fmla="val -20198"/>
              <a:gd name="adj2" fmla="val 56461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515" name="Диаграмма 206"/>
          <p:cNvGraphicFramePr>
            <a:graphicFrameLocks/>
          </p:cNvGraphicFramePr>
          <p:nvPr/>
        </p:nvGraphicFramePr>
        <p:xfrm>
          <a:off x="635000" y="3987800"/>
          <a:ext cx="749300" cy="533400"/>
        </p:xfrm>
        <a:graphic>
          <a:graphicData uri="http://schemas.openxmlformats.org/presentationml/2006/ole">
            <p:oleObj spid="_x0000_s5124" r:id="rId7" imgW="749873" imgH="536494" progId="Excel.Sheet.8">
              <p:embed/>
            </p:oleObj>
          </a:graphicData>
        </a:graphic>
      </p:graphicFrame>
      <p:cxnSp>
        <p:nvCxnSpPr>
          <p:cNvPr id="215" name="Соединительная линия уступом 214"/>
          <p:cNvCxnSpPr/>
          <p:nvPr/>
        </p:nvCxnSpPr>
        <p:spPr>
          <a:xfrm rot="16200000" flipV="1">
            <a:off x="1302544" y="2996406"/>
            <a:ext cx="344488" cy="1622425"/>
          </a:xfrm>
          <a:prstGeom prst="bentConnector3">
            <a:avLst>
              <a:gd name="adj1" fmla="val 166336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Скругленный прямоугольник 272"/>
          <p:cNvSpPr/>
          <p:nvPr/>
        </p:nvSpPr>
        <p:spPr bwMode="auto">
          <a:xfrm>
            <a:off x="2816225" y="3251200"/>
            <a:ext cx="612775" cy="177800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68(1)</a:t>
            </a:r>
          </a:p>
        </p:txBody>
      </p:sp>
      <p:sp>
        <p:nvSpPr>
          <p:cNvPr id="276" name="Скругленный прямоугольник 275"/>
          <p:cNvSpPr/>
          <p:nvPr/>
        </p:nvSpPr>
        <p:spPr bwMode="auto">
          <a:xfrm>
            <a:off x="3962400" y="3698875"/>
            <a:ext cx="304800" cy="187325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b="1" dirty="0">
                <a:solidFill>
                  <a:schemeClr val="tx1"/>
                </a:solidFill>
                <a:cs typeface="Calibri" pitchFamily="34" charset="0"/>
              </a:rPr>
              <a:t>15</a:t>
            </a:r>
          </a:p>
        </p:txBody>
      </p:sp>
      <p:sp>
        <p:nvSpPr>
          <p:cNvPr id="282" name="Скругленный прямоугольник 281"/>
          <p:cNvSpPr/>
          <p:nvPr/>
        </p:nvSpPr>
        <p:spPr bwMode="auto">
          <a:xfrm>
            <a:off x="6970713" y="2876550"/>
            <a:ext cx="457200" cy="188913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0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781800" y="1295400"/>
            <a:ext cx="22098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Пролечено по профилю «Трансплантация»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835 человек из них 126 детей </a:t>
            </a:r>
          </a:p>
        </p:txBody>
      </p:sp>
      <p:sp>
        <p:nvSpPr>
          <p:cNvPr id="20521" name="Text Box 156"/>
          <p:cNvSpPr txBox="1">
            <a:spLocks noChangeArrowheads="1"/>
          </p:cNvSpPr>
          <p:nvPr/>
        </p:nvSpPr>
        <p:spPr bwMode="auto">
          <a:xfrm>
            <a:off x="1895475" y="554355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700" b="1"/>
              <a:t>8</a:t>
            </a:r>
          </a:p>
        </p:txBody>
      </p:sp>
      <p:graphicFrame>
        <p:nvGraphicFramePr>
          <p:cNvPr id="20522" name="Диаграмма 205"/>
          <p:cNvGraphicFramePr>
            <a:graphicFrameLocks/>
          </p:cNvGraphicFramePr>
          <p:nvPr/>
        </p:nvGraphicFramePr>
        <p:xfrm>
          <a:off x="3473450" y="5280025"/>
          <a:ext cx="617538" cy="461963"/>
        </p:xfrm>
        <a:graphic>
          <a:graphicData uri="http://schemas.openxmlformats.org/presentationml/2006/ole">
            <p:oleObj spid="_x0000_s5125" r:id="rId8" imgW="615749" imgH="463336" progId="Excel.Sheet.8">
              <p:embed/>
            </p:oleObj>
          </a:graphicData>
        </a:graphic>
      </p:graphicFrame>
      <p:sp>
        <p:nvSpPr>
          <p:cNvPr id="20523" name="Text Box 156"/>
          <p:cNvSpPr txBox="1">
            <a:spLocks noChangeArrowheads="1"/>
          </p:cNvSpPr>
          <p:nvPr/>
        </p:nvSpPr>
        <p:spPr bwMode="auto">
          <a:xfrm>
            <a:off x="3625850" y="5305425"/>
            <a:ext cx="30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18</a:t>
            </a:r>
          </a:p>
        </p:txBody>
      </p:sp>
      <p:sp>
        <p:nvSpPr>
          <p:cNvPr id="20524" name="Text Box 156"/>
          <p:cNvSpPr txBox="1">
            <a:spLocks noChangeArrowheads="1"/>
          </p:cNvSpPr>
          <p:nvPr/>
        </p:nvSpPr>
        <p:spPr bwMode="auto">
          <a:xfrm>
            <a:off x="3657600" y="5410200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8</a:t>
            </a:r>
          </a:p>
        </p:txBody>
      </p:sp>
      <p:sp>
        <p:nvSpPr>
          <p:cNvPr id="20525" name="Text Box 31"/>
          <p:cNvSpPr txBox="1">
            <a:spLocks noChangeArrowheads="1"/>
          </p:cNvSpPr>
          <p:nvPr/>
        </p:nvSpPr>
        <p:spPr bwMode="auto">
          <a:xfrm>
            <a:off x="3132138" y="4256088"/>
            <a:ext cx="838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Екатеринбург</a:t>
            </a:r>
          </a:p>
        </p:txBody>
      </p:sp>
      <p:graphicFrame>
        <p:nvGraphicFramePr>
          <p:cNvPr id="20526" name="Диаграмма 218"/>
          <p:cNvGraphicFramePr>
            <a:graphicFrameLocks/>
          </p:cNvGraphicFramePr>
          <p:nvPr/>
        </p:nvGraphicFramePr>
        <p:xfrm>
          <a:off x="3186113" y="4713288"/>
          <a:ext cx="619125" cy="804862"/>
        </p:xfrm>
        <a:graphic>
          <a:graphicData uri="http://schemas.openxmlformats.org/presentationml/2006/ole">
            <p:oleObj spid="_x0000_s5126" r:id="rId9" imgW="615749" imgH="804742" progId="Excel.Sheet.8">
              <p:embed/>
            </p:oleObj>
          </a:graphicData>
        </a:graphic>
      </p:graphicFrame>
      <p:sp>
        <p:nvSpPr>
          <p:cNvPr id="220" name="TextBox 219"/>
          <p:cNvSpPr txBox="1"/>
          <p:nvPr/>
        </p:nvSpPr>
        <p:spPr>
          <a:xfrm>
            <a:off x="3263900" y="5219700"/>
            <a:ext cx="390525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20528" name="Text Box 156"/>
          <p:cNvSpPr txBox="1">
            <a:spLocks noChangeArrowheads="1"/>
          </p:cNvSpPr>
          <p:nvPr/>
        </p:nvSpPr>
        <p:spPr bwMode="auto">
          <a:xfrm>
            <a:off x="3352800" y="5086350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5</a:t>
            </a:r>
          </a:p>
        </p:txBody>
      </p:sp>
      <p:sp>
        <p:nvSpPr>
          <p:cNvPr id="20529" name="Text Box 156"/>
          <p:cNvSpPr txBox="1">
            <a:spLocks noChangeArrowheads="1"/>
          </p:cNvSpPr>
          <p:nvPr/>
        </p:nvSpPr>
        <p:spPr bwMode="auto">
          <a:xfrm>
            <a:off x="3348038" y="5006975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</a:t>
            </a:r>
          </a:p>
        </p:txBody>
      </p:sp>
      <p:sp>
        <p:nvSpPr>
          <p:cNvPr id="20530" name="Text Box 156"/>
          <p:cNvSpPr txBox="1">
            <a:spLocks noChangeArrowheads="1"/>
          </p:cNvSpPr>
          <p:nvPr/>
        </p:nvSpPr>
        <p:spPr bwMode="auto">
          <a:xfrm>
            <a:off x="3322638" y="4916488"/>
            <a:ext cx="342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11</a:t>
            </a:r>
          </a:p>
        </p:txBody>
      </p:sp>
      <p:sp>
        <p:nvSpPr>
          <p:cNvPr id="20531" name="Text Box 156"/>
          <p:cNvSpPr txBox="1">
            <a:spLocks noChangeArrowheads="1"/>
          </p:cNvSpPr>
          <p:nvPr/>
        </p:nvSpPr>
        <p:spPr bwMode="auto">
          <a:xfrm>
            <a:off x="3276600" y="4876800"/>
            <a:ext cx="344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</a:t>
            </a:r>
          </a:p>
        </p:txBody>
      </p:sp>
      <p:sp>
        <p:nvSpPr>
          <p:cNvPr id="232" name="Овал 231"/>
          <p:cNvSpPr/>
          <p:nvPr/>
        </p:nvSpPr>
        <p:spPr>
          <a:xfrm>
            <a:off x="1343025" y="4086225"/>
            <a:ext cx="52388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33" name="Text Box 31"/>
          <p:cNvSpPr txBox="1">
            <a:spLocks noChangeArrowheads="1"/>
          </p:cNvSpPr>
          <p:nvPr/>
        </p:nvSpPr>
        <p:spPr bwMode="auto">
          <a:xfrm>
            <a:off x="995363" y="38846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Белгород</a:t>
            </a:r>
          </a:p>
        </p:txBody>
      </p:sp>
      <p:graphicFrame>
        <p:nvGraphicFramePr>
          <p:cNvPr id="20534" name="Диаграмма 233"/>
          <p:cNvGraphicFramePr>
            <a:graphicFrameLocks/>
          </p:cNvGraphicFramePr>
          <p:nvPr/>
        </p:nvGraphicFramePr>
        <p:xfrm>
          <a:off x="763588" y="4014788"/>
          <a:ext cx="619125" cy="461962"/>
        </p:xfrm>
        <a:graphic>
          <a:graphicData uri="http://schemas.openxmlformats.org/presentationml/2006/ole">
            <p:oleObj spid="_x0000_s5127" r:id="rId10" imgW="621846" imgH="463336" progId="Excel.Sheet.8">
              <p:embed/>
            </p:oleObj>
          </a:graphicData>
        </a:graphic>
      </p:graphicFrame>
      <p:sp>
        <p:nvSpPr>
          <p:cNvPr id="235" name="TextBox 234"/>
          <p:cNvSpPr txBox="1"/>
          <p:nvPr/>
        </p:nvSpPr>
        <p:spPr>
          <a:xfrm>
            <a:off x="858838" y="4298950"/>
            <a:ext cx="390525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20536" name="Text Box 156"/>
          <p:cNvSpPr txBox="1">
            <a:spLocks noChangeArrowheads="1"/>
          </p:cNvSpPr>
          <p:nvPr/>
        </p:nvSpPr>
        <p:spPr bwMode="auto">
          <a:xfrm>
            <a:off x="931863" y="4160838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4</a:t>
            </a:r>
          </a:p>
        </p:txBody>
      </p:sp>
      <p:sp>
        <p:nvSpPr>
          <p:cNvPr id="20537" name="Text Box 156"/>
          <p:cNvSpPr txBox="1">
            <a:spLocks noChangeArrowheads="1"/>
          </p:cNvSpPr>
          <p:nvPr/>
        </p:nvSpPr>
        <p:spPr bwMode="auto">
          <a:xfrm>
            <a:off x="909638" y="4043363"/>
            <a:ext cx="344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10</a:t>
            </a:r>
          </a:p>
        </p:txBody>
      </p:sp>
      <p:cxnSp>
        <p:nvCxnSpPr>
          <p:cNvPr id="239" name="Прямая со стрелкой 238"/>
          <p:cNvCxnSpPr>
            <a:stCxn id="20533" idx="2"/>
            <a:endCxn id="20533" idx="2"/>
          </p:cNvCxnSpPr>
          <p:nvPr/>
        </p:nvCxnSpPr>
        <p:spPr>
          <a:xfrm>
            <a:off x="1376363" y="40846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hape 241"/>
          <p:cNvCxnSpPr>
            <a:stCxn id="232" idx="5"/>
            <a:endCxn id="235" idx="3"/>
          </p:cNvCxnSpPr>
          <p:nvPr/>
        </p:nvCxnSpPr>
        <p:spPr>
          <a:xfrm rot="5400000">
            <a:off x="1216819" y="4167982"/>
            <a:ext cx="203200" cy="138112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540" name="Диаграмма 242"/>
          <p:cNvGraphicFramePr>
            <a:graphicFrameLocks/>
          </p:cNvGraphicFramePr>
          <p:nvPr/>
        </p:nvGraphicFramePr>
        <p:xfrm>
          <a:off x="177800" y="4902200"/>
          <a:ext cx="647700" cy="434975"/>
        </p:xfrm>
        <a:graphic>
          <a:graphicData uri="http://schemas.openxmlformats.org/presentationml/2006/ole">
            <p:oleObj spid="_x0000_s5128" r:id="rId11" imgW="646232" imgH="438950" progId="Excel.Sheet.8">
              <p:embed/>
            </p:oleObj>
          </a:graphicData>
        </a:graphic>
      </p:graphicFrame>
      <p:sp>
        <p:nvSpPr>
          <p:cNvPr id="245" name="TextBox 244"/>
          <p:cNvSpPr txBox="1"/>
          <p:nvPr/>
        </p:nvSpPr>
        <p:spPr>
          <a:xfrm>
            <a:off x="341313" y="5178425"/>
            <a:ext cx="379412" cy="76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20542" name="Text Box 156"/>
          <p:cNvSpPr txBox="1">
            <a:spLocks noChangeArrowheads="1"/>
          </p:cNvSpPr>
          <p:nvPr/>
        </p:nvSpPr>
        <p:spPr bwMode="auto">
          <a:xfrm>
            <a:off x="317500" y="4995863"/>
            <a:ext cx="4206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500" b="1"/>
              <a:t>20(1)</a:t>
            </a:r>
          </a:p>
        </p:txBody>
      </p:sp>
      <p:graphicFrame>
        <p:nvGraphicFramePr>
          <p:cNvPr id="20543" name="Диаграмма 246"/>
          <p:cNvGraphicFramePr>
            <a:graphicFrameLocks/>
          </p:cNvGraphicFramePr>
          <p:nvPr/>
        </p:nvGraphicFramePr>
        <p:xfrm>
          <a:off x="447675" y="4205288"/>
          <a:ext cx="617538" cy="804862"/>
        </p:xfrm>
        <a:graphic>
          <a:graphicData uri="http://schemas.openxmlformats.org/presentationml/2006/ole">
            <p:oleObj spid="_x0000_s5129" r:id="rId12" imgW="621846" imgH="804742" progId="Excel.Sheet.8">
              <p:embed/>
            </p:oleObj>
          </a:graphicData>
        </a:graphic>
      </p:graphicFrame>
      <p:sp>
        <p:nvSpPr>
          <p:cNvPr id="20544" name="Text Box 29"/>
          <p:cNvSpPr txBox="1">
            <a:spLocks noChangeArrowheads="1"/>
          </p:cNvSpPr>
          <p:nvPr/>
        </p:nvSpPr>
        <p:spPr bwMode="auto">
          <a:xfrm>
            <a:off x="993775" y="454660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 Краснодар</a:t>
            </a:r>
          </a:p>
        </p:txBody>
      </p:sp>
      <p:sp>
        <p:nvSpPr>
          <p:cNvPr id="250" name="Овал 249"/>
          <p:cNvSpPr/>
          <p:nvPr/>
        </p:nvSpPr>
        <p:spPr>
          <a:xfrm>
            <a:off x="1041400" y="4710113"/>
            <a:ext cx="109538" cy="1031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1" name="TextBox 250"/>
          <p:cNvSpPr txBox="1"/>
          <p:nvPr/>
        </p:nvSpPr>
        <p:spPr>
          <a:xfrm>
            <a:off x="533400" y="4724400"/>
            <a:ext cx="390525" cy="76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sp>
        <p:nvSpPr>
          <p:cNvPr id="20547" name="Text Box 156"/>
          <p:cNvSpPr txBox="1">
            <a:spLocks noChangeArrowheads="1"/>
          </p:cNvSpPr>
          <p:nvPr/>
        </p:nvSpPr>
        <p:spPr bwMode="auto">
          <a:xfrm>
            <a:off x="598488" y="4579938"/>
            <a:ext cx="342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15</a:t>
            </a:r>
          </a:p>
        </p:txBody>
      </p:sp>
      <p:sp>
        <p:nvSpPr>
          <p:cNvPr id="20548" name="Text Box 156"/>
          <p:cNvSpPr txBox="1">
            <a:spLocks noChangeArrowheads="1"/>
          </p:cNvSpPr>
          <p:nvPr/>
        </p:nvSpPr>
        <p:spPr bwMode="auto">
          <a:xfrm>
            <a:off x="596900" y="4491038"/>
            <a:ext cx="342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33</a:t>
            </a:r>
          </a:p>
        </p:txBody>
      </p:sp>
      <p:sp>
        <p:nvSpPr>
          <p:cNvPr id="20549" name="Text Box 156"/>
          <p:cNvSpPr txBox="1">
            <a:spLocks noChangeArrowheads="1"/>
          </p:cNvSpPr>
          <p:nvPr/>
        </p:nvSpPr>
        <p:spPr bwMode="auto">
          <a:xfrm>
            <a:off x="590550" y="4394200"/>
            <a:ext cx="344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22</a:t>
            </a:r>
          </a:p>
        </p:txBody>
      </p:sp>
      <p:cxnSp>
        <p:nvCxnSpPr>
          <p:cNvPr id="258" name="Shape 257"/>
          <p:cNvCxnSpPr/>
          <p:nvPr/>
        </p:nvCxnSpPr>
        <p:spPr>
          <a:xfrm rot="16200000" flipV="1">
            <a:off x="847725" y="4445000"/>
            <a:ext cx="225425" cy="301625"/>
          </a:xfrm>
          <a:prstGeom prst="bentConnector2">
            <a:avLst/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51" name="Text Box 31"/>
          <p:cNvSpPr txBox="1">
            <a:spLocks noChangeArrowheads="1"/>
          </p:cNvSpPr>
          <p:nvPr/>
        </p:nvSpPr>
        <p:spPr bwMode="auto">
          <a:xfrm>
            <a:off x="2667000" y="434340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Уфа</a:t>
            </a:r>
          </a:p>
        </p:txBody>
      </p:sp>
      <p:graphicFrame>
        <p:nvGraphicFramePr>
          <p:cNvPr id="20552" name="Диаграмма 261"/>
          <p:cNvGraphicFramePr>
            <a:graphicFrameLocks/>
          </p:cNvGraphicFramePr>
          <p:nvPr/>
        </p:nvGraphicFramePr>
        <p:xfrm>
          <a:off x="2727325" y="4789488"/>
          <a:ext cx="563563" cy="433387"/>
        </p:xfrm>
        <a:graphic>
          <a:graphicData uri="http://schemas.openxmlformats.org/presentationml/2006/ole">
            <p:oleObj spid="_x0000_s5130" r:id="rId13" imgW="566977" imgH="432854" progId="Excel.Sheet.8">
              <p:embed/>
            </p:oleObj>
          </a:graphicData>
        </a:graphic>
      </p:graphicFrame>
      <p:sp>
        <p:nvSpPr>
          <p:cNvPr id="263" name="TextBox 262"/>
          <p:cNvSpPr txBox="1"/>
          <p:nvPr/>
        </p:nvSpPr>
        <p:spPr>
          <a:xfrm>
            <a:off x="2854325" y="5051425"/>
            <a:ext cx="379413" cy="777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cxnSp>
        <p:nvCxnSpPr>
          <p:cNvPr id="265" name="Соединительная линия уступом 264"/>
          <p:cNvCxnSpPr/>
          <p:nvPr/>
        </p:nvCxnSpPr>
        <p:spPr>
          <a:xfrm rot="16200000" flipH="1">
            <a:off x="2709069" y="4614069"/>
            <a:ext cx="292100" cy="233362"/>
          </a:xfrm>
          <a:prstGeom prst="bentConnector3">
            <a:avLst>
              <a:gd name="adj1" fmla="val 50000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55" name="Text Box 156"/>
          <p:cNvSpPr txBox="1">
            <a:spLocks noChangeArrowheads="1"/>
          </p:cNvSpPr>
          <p:nvPr/>
        </p:nvSpPr>
        <p:spPr bwMode="auto">
          <a:xfrm>
            <a:off x="2851150" y="48736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700" b="1"/>
              <a:t>10</a:t>
            </a:r>
          </a:p>
        </p:txBody>
      </p:sp>
      <p:graphicFrame>
        <p:nvGraphicFramePr>
          <p:cNvPr id="20556" name="Диаграмма 276"/>
          <p:cNvGraphicFramePr>
            <a:graphicFrameLocks/>
          </p:cNvGraphicFramePr>
          <p:nvPr/>
        </p:nvGraphicFramePr>
        <p:xfrm>
          <a:off x="2144713" y="5151438"/>
          <a:ext cx="557212" cy="414337"/>
        </p:xfrm>
        <a:graphic>
          <a:graphicData uri="http://schemas.openxmlformats.org/presentationml/2006/ole">
            <p:oleObj spid="_x0000_s5131" r:id="rId14" imgW="554784" imgH="414564" progId="Excel.Sheet.8">
              <p:embed/>
            </p:oleObj>
          </a:graphicData>
        </a:graphic>
      </p:graphicFrame>
      <p:sp>
        <p:nvSpPr>
          <p:cNvPr id="20557" name="Text Box 156"/>
          <p:cNvSpPr txBox="1">
            <a:spLocks noChangeArrowheads="1"/>
          </p:cNvSpPr>
          <p:nvPr/>
        </p:nvSpPr>
        <p:spPr bwMode="auto">
          <a:xfrm>
            <a:off x="2306638" y="5218113"/>
            <a:ext cx="28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700" b="1"/>
              <a:t>2</a:t>
            </a:r>
            <a:r>
              <a:rPr lang="ru-RU" sz="700" b="1"/>
              <a:t>1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2252663" y="5389563"/>
            <a:ext cx="379412" cy="777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СУБЪЕКТ</a:t>
            </a:r>
          </a:p>
        </p:txBody>
      </p:sp>
      <p:graphicFrame>
        <p:nvGraphicFramePr>
          <p:cNvPr id="20559" name="Диаграмма 279"/>
          <p:cNvGraphicFramePr>
            <a:graphicFrameLocks/>
          </p:cNvGraphicFramePr>
          <p:nvPr/>
        </p:nvGraphicFramePr>
        <p:xfrm>
          <a:off x="381000" y="3586163"/>
          <a:ext cx="617538" cy="461962"/>
        </p:xfrm>
        <a:graphic>
          <a:graphicData uri="http://schemas.openxmlformats.org/presentationml/2006/ole">
            <p:oleObj spid="_x0000_s5132" r:id="rId15" imgW="621846" imgH="463336" progId="Excel.Sheet.8">
              <p:embed/>
            </p:oleObj>
          </a:graphicData>
        </a:graphic>
      </p:graphicFrame>
      <p:sp>
        <p:nvSpPr>
          <p:cNvPr id="20560" name="Text Box 156"/>
          <p:cNvSpPr txBox="1">
            <a:spLocks noChangeArrowheads="1"/>
          </p:cNvSpPr>
          <p:nvPr/>
        </p:nvSpPr>
        <p:spPr bwMode="auto">
          <a:xfrm>
            <a:off x="547688" y="3735388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8</a:t>
            </a:r>
          </a:p>
        </p:txBody>
      </p:sp>
      <p:sp>
        <p:nvSpPr>
          <p:cNvPr id="20561" name="Text Box 156"/>
          <p:cNvSpPr txBox="1">
            <a:spLocks noChangeArrowheads="1"/>
          </p:cNvSpPr>
          <p:nvPr/>
        </p:nvSpPr>
        <p:spPr bwMode="auto">
          <a:xfrm>
            <a:off x="534988" y="3627438"/>
            <a:ext cx="344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30</a:t>
            </a:r>
          </a:p>
        </p:txBody>
      </p:sp>
      <p:graphicFrame>
        <p:nvGraphicFramePr>
          <p:cNvPr id="20562" name="Диаграмма 292"/>
          <p:cNvGraphicFramePr>
            <a:graphicFrameLocks/>
          </p:cNvGraphicFramePr>
          <p:nvPr/>
        </p:nvGraphicFramePr>
        <p:xfrm>
          <a:off x="3182938" y="5276850"/>
          <a:ext cx="617537" cy="463550"/>
        </p:xfrm>
        <a:graphic>
          <a:graphicData uri="http://schemas.openxmlformats.org/presentationml/2006/ole">
            <p:oleObj spid="_x0000_s5133" r:id="rId16" imgW="615749" imgH="463336" progId="Excel.Sheet.8">
              <p:embed/>
            </p:oleObj>
          </a:graphicData>
        </a:graphic>
      </p:graphicFrame>
      <p:sp>
        <p:nvSpPr>
          <p:cNvPr id="296" name="TextBox 295"/>
          <p:cNvSpPr txBox="1"/>
          <p:nvPr/>
        </p:nvSpPr>
        <p:spPr>
          <a:xfrm>
            <a:off x="3200400" y="5562600"/>
            <a:ext cx="376238" cy="76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МИНЗДРАВ</a:t>
            </a:r>
          </a:p>
        </p:txBody>
      </p:sp>
      <p:sp>
        <p:nvSpPr>
          <p:cNvPr id="20564" name="Text Box 156"/>
          <p:cNvSpPr txBox="1">
            <a:spLocks noChangeArrowheads="1"/>
          </p:cNvSpPr>
          <p:nvPr/>
        </p:nvSpPr>
        <p:spPr bwMode="auto">
          <a:xfrm>
            <a:off x="3303588" y="5314950"/>
            <a:ext cx="4206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500" b="1"/>
              <a:t>20(1)</a:t>
            </a:r>
          </a:p>
        </p:txBody>
      </p:sp>
      <p:sp>
        <p:nvSpPr>
          <p:cNvPr id="20565" name="Text Box 156"/>
          <p:cNvSpPr txBox="1">
            <a:spLocks noChangeArrowheads="1"/>
          </p:cNvSpPr>
          <p:nvPr/>
        </p:nvSpPr>
        <p:spPr bwMode="auto">
          <a:xfrm>
            <a:off x="3352800" y="5410200"/>
            <a:ext cx="344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600" b="1"/>
              <a:t>3</a:t>
            </a:r>
          </a:p>
        </p:txBody>
      </p:sp>
      <p:sp>
        <p:nvSpPr>
          <p:cNvPr id="309" name="16-конечная звезда 308"/>
          <p:cNvSpPr/>
          <p:nvPr/>
        </p:nvSpPr>
        <p:spPr>
          <a:xfrm>
            <a:off x="2967038" y="45339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67" name="Text Box 32"/>
          <p:cNvSpPr txBox="1">
            <a:spLocks noChangeArrowheads="1"/>
          </p:cNvSpPr>
          <p:nvPr/>
        </p:nvSpPr>
        <p:spPr bwMode="auto">
          <a:xfrm>
            <a:off x="5805488" y="5051425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Иркутск</a:t>
            </a:r>
          </a:p>
        </p:txBody>
      </p:sp>
      <p:sp>
        <p:nvSpPr>
          <p:cNvPr id="312" name="16-конечная звезда 311"/>
          <p:cNvSpPr/>
          <p:nvPr/>
        </p:nvSpPr>
        <p:spPr>
          <a:xfrm>
            <a:off x="5791200" y="51816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69" name="Text Box 31"/>
          <p:cNvSpPr txBox="1">
            <a:spLocks noChangeArrowheads="1"/>
          </p:cNvSpPr>
          <p:nvPr/>
        </p:nvSpPr>
        <p:spPr bwMode="auto">
          <a:xfrm>
            <a:off x="3803650" y="4800600"/>
            <a:ext cx="692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Омск</a:t>
            </a:r>
          </a:p>
        </p:txBody>
      </p:sp>
      <p:sp>
        <p:nvSpPr>
          <p:cNvPr id="314" name="Овал 313"/>
          <p:cNvSpPr/>
          <p:nvPr/>
        </p:nvSpPr>
        <p:spPr>
          <a:xfrm>
            <a:off x="38100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5" name="16-конечная звезда 314"/>
          <p:cNvSpPr/>
          <p:nvPr/>
        </p:nvSpPr>
        <p:spPr>
          <a:xfrm>
            <a:off x="3751263" y="4841875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6" name="16-конечная звезда 315"/>
          <p:cNvSpPr/>
          <p:nvPr/>
        </p:nvSpPr>
        <p:spPr>
          <a:xfrm>
            <a:off x="4679950" y="51308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7" name="16-конечная звезда 316"/>
          <p:cNvSpPr/>
          <p:nvPr/>
        </p:nvSpPr>
        <p:spPr>
          <a:xfrm>
            <a:off x="2514600" y="48768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74" name="Text Box 31"/>
          <p:cNvSpPr txBox="1">
            <a:spLocks noChangeArrowheads="1"/>
          </p:cNvSpPr>
          <p:nvPr/>
        </p:nvSpPr>
        <p:spPr bwMode="auto">
          <a:xfrm>
            <a:off x="2436813" y="4718050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Оренбург</a:t>
            </a:r>
          </a:p>
        </p:txBody>
      </p:sp>
      <p:sp>
        <p:nvSpPr>
          <p:cNvPr id="321" name="16-конечная звезда 320"/>
          <p:cNvSpPr/>
          <p:nvPr/>
        </p:nvSpPr>
        <p:spPr>
          <a:xfrm>
            <a:off x="2665413" y="446405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5" name="16-конечная звезда 324"/>
          <p:cNvSpPr/>
          <p:nvPr/>
        </p:nvSpPr>
        <p:spPr>
          <a:xfrm>
            <a:off x="1676400" y="3100388"/>
            <a:ext cx="249238" cy="252412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762125" y="3124200"/>
            <a:ext cx="142875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78" name="Text Box 31"/>
          <p:cNvSpPr txBox="1">
            <a:spLocks noChangeArrowheads="1"/>
          </p:cNvSpPr>
          <p:nvPr/>
        </p:nvSpPr>
        <p:spPr bwMode="auto">
          <a:xfrm>
            <a:off x="1506538" y="418306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Воронеж</a:t>
            </a:r>
          </a:p>
        </p:txBody>
      </p:sp>
      <p:sp>
        <p:nvSpPr>
          <p:cNvPr id="327" name="16-конечная звезда 326"/>
          <p:cNvSpPr/>
          <p:nvPr/>
        </p:nvSpPr>
        <p:spPr>
          <a:xfrm>
            <a:off x="1447800" y="4267200"/>
            <a:ext cx="152400" cy="1524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1" name="16-конечная звезда 330"/>
          <p:cNvSpPr/>
          <p:nvPr/>
        </p:nvSpPr>
        <p:spPr>
          <a:xfrm>
            <a:off x="1658938" y="3733800"/>
            <a:ext cx="246062" cy="254000"/>
          </a:xfrm>
          <a:prstGeom prst="star16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752600" y="3768725"/>
            <a:ext cx="122238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33" name="Соединительная линия уступом 332"/>
          <p:cNvCxnSpPr>
            <a:endCxn id="20557" idx="0"/>
          </p:cNvCxnSpPr>
          <p:nvPr/>
        </p:nvCxnSpPr>
        <p:spPr>
          <a:xfrm rot="5400000">
            <a:off x="2083594" y="4775994"/>
            <a:ext cx="809625" cy="74613"/>
          </a:xfrm>
          <a:prstGeom prst="bentConnector3">
            <a:avLst>
              <a:gd name="adj1" fmla="val 50000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65"/>
          <p:cNvGrpSpPr>
            <a:grpSpLocks/>
          </p:cNvGrpSpPr>
          <p:nvPr/>
        </p:nvGrpSpPr>
        <p:grpSpPr bwMode="auto">
          <a:xfrm>
            <a:off x="-228600" y="882650"/>
            <a:ext cx="3622675" cy="1860550"/>
            <a:chOff x="-116711" y="1295400"/>
            <a:chExt cx="3621911" cy="1859797"/>
          </a:xfrm>
        </p:grpSpPr>
        <p:graphicFrame>
          <p:nvGraphicFramePr>
            <p:cNvPr id="20648" name="Диаграмма 139"/>
            <p:cNvGraphicFramePr>
              <a:graphicFrameLocks/>
            </p:cNvGraphicFramePr>
            <p:nvPr/>
          </p:nvGraphicFramePr>
          <p:xfrm>
            <a:off x="-167511" y="1244600"/>
            <a:ext cx="3723511" cy="1950446"/>
          </p:xfrm>
          <a:graphic>
            <a:graphicData uri="http://schemas.openxmlformats.org/presentationml/2006/ole">
              <p:oleObj spid="_x0000_s5138" r:id="rId17" imgW="3724979" imgH="1950889" progId="Excel.Sheet.8">
                <p:embed/>
              </p:oleObj>
            </a:graphicData>
          </a:graphic>
        </p:graphicFrame>
        <p:sp>
          <p:nvSpPr>
            <p:cNvPr id="141" name="TextBox 140"/>
            <p:cNvSpPr txBox="1"/>
            <p:nvPr/>
          </p:nvSpPr>
          <p:spPr>
            <a:xfrm>
              <a:off x="229291" y="2950493"/>
              <a:ext cx="669784" cy="1951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Минздрав (5)             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67314" y="2950493"/>
              <a:ext cx="525352" cy="19518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ФМБА (1)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867246" y="2939384"/>
              <a:ext cx="557095" cy="19518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РАМН (3)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551314" y="2939384"/>
              <a:ext cx="703114" cy="215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Субъект (1)</a:t>
              </a:r>
            </a:p>
          </p:txBody>
        </p:sp>
      </p:grpSp>
      <p:sp>
        <p:nvSpPr>
          <p:cNvPr id="158" name="Выноска 2 157"/>
          <p:cNvSpPr/>
          <p:nvPr/>
        </p:nvSpPr>
        <p:spPr>
          <a:xfrm>
            <a:off x="1981200" y="3657600"/>
            <a:ext cx="228600" cy="152400"/>
          </a:xfrm>
          <a:prstGeom prst="borderCallout2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900" dirty="0"/>
              <a:t>11</a:t>
            </a:r>
          </a:p>
        </p:txBody>
      </p:sp>
      <p:sp>
        <p:nvSpPr>
          <p:cNvPr id="159" name="Выноска 2 158"/>
          <p:cNvSpPr/>
          <p:nvPr/>
        </p:nvSpPr>
        <p:spPr>
          <a:xfrm>
            <a:off x="4519613" y="4773613"/>
            <a:ext cx="152400" cy="152400"/>
          </a:xfrm>
          <a:prstGeom prst="borderCallout2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3</a:t>
            </a:r>
          </a:p>
        </p:txBody>
      </p:sp>
      <p:sp>
        <p:nvSpPr>
          <p:cNvPr id="161" name="Выноска 2 160"/>
          <p:cNvSpPr/>
          <p:nvPr/>
        </p:nvSpPr>
        <p:spPr>
          <a:xfrm>
            <a:off x="2954338" y="4319588"/>
            <a:ext cx="152400" cy="152400"/>
          </a:xfrm>
          <a:prstGeom prst="borderCallout2">
            <a:avLst>
              <a:gd name="adj1" fmla="val 18750"/>
              <a:gd name="adj2" fmla="val -8333"/>
              <a:gd name="adj3" fmla="val 25044"/>
              <a:gd name="adj4" fmla="val -59656"/>
              <a:gd name="adj5" fmla="val 49493"/>
              <a:gd name="adj6" fmla="val -77815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2</a:t>
            </a:r>
          </a:p>
        </p:txBody>
      </p:sp>
      <p:graphicFrame>
        <p:nvGraphicFramePr>
          <p:cNvPr id="20587" name="Диаграмма 162"/>
          <p:cNvGraphicFramePr>
            <a:graphicFrameLocks/>
          </p:cNvGraphicFramePr>
          <p:nvPr/>
        </p:nvGraphicFramePr>
        <p:xfrm>
          <a:off x="3378200" y="1016000"/>
          <a:ext cx="2997200" cy="1809750"/>
        </p:xfrm>
        <a:graphic>
          <a:graphicData uri="http://schemas.openxmlformats.org/presentationml/2006/ole">
            <p:oleObj spid="_x0000_s5134" r:id="rId18" imgW="2999492" imgH="1810669" progId="Excel.Sheet.8">
              <p:embed/>
            </p:oleObj>
          </a:graphicData>
        </a:graphic>
      </p:graphicFrame>
      <p:sp>
        <p:nvSpPr>
          <p:cNvPr id="175" name="TextBox 174"/>
          <p:cNvSpPr txBox="1"/>
          <p:nvPr/>
        </p:nvSpPr>
        <p:spPr>
          <a:xfrm>
            <a:off x="3919538" y="2508250"/>
            <a:ext cx="669925" cy="195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Минздрав (4)             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029200" y="2514600"/>
            <a:ext cx="701675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Субъект (2)</a:t>
            </a:r>
          </a:p>
        </p:txBody>
      </p:sp>
      <p:sp>
        <p:nvSpPr>
          <p:cNvPr id="186" name="Выноска 2 185"/>
          <p:cNvSpPr/>
          <p:nvPr/>
        </p:nvSpPr>
        <p:spPr>
          <a:xfrm>
            <a:off x="2384425" y="3167063"/>
            <a:ext cx="152400" cy="152400"/>
          </a:xfrm>
          <a:prstGeom prst="borderCallout2">
            <a:avLst>
              <a:gd name="adj1" fmla="val 18750"/>
              <a:gd name="adj2" fmla="val -8333"/>
              <a:gd name="adj3" fmla="val 49259"/>
              <a:gd name="adj4" fmla="val -94634"/>
              <a:gd name="adj5" fmla="val 98303"/>
              <a:gd name="adj6" fmla="val -11537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7</a:t>
            </a:r>
          </a:p>
        </p:txBody>
      </p:sp>
      <p:sp>
        <p:nvSpPr>
          <p:cNvPr id="189" name="Скругленный прямоугольник 188"/>
          <p:cNvSpPr/>
          <p:nvPr/>
        </p:nvSpPr>
        <p:spPr bwMode="auto">
          <a:xfrm>
            <a:off x="914400" y="3657600"/>
            <a:ext cx="479425" cy="177800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513(123)</a:t>
            </a:r>
          </a:p>
        </p:txBody>
      </p:sp>
      <p:sp>
        <p:nvSpPr>
          <p:cNvPr id="204" name="Скругленный прямоугольник 203"/>
          <p:cNvSpPr/>
          <p:nvPr/>
        </p:nvSpPr>
        <p:spPr bwMode="auto">
          <a:xfrm>
            <a:off x="990600" y="4419600"/>
            <a:ext cx="495300" cy="177800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90 (1)</a:t>
            </a:r>
          </a:p>
        </p:txBody>
      </p:sp>
      <p:sp>
        <p:nvSpPr>
          <p:cNvPr id="208" name="Скругленный прямоугольник 207"/>
          <p:cNvSpPr/>
          <p:nvPr/>
        </p:nvSpPr>
        <p:spPr bwMode="auto">
          <a:xfrm>
            <a:off x="1143000" y="5181600"/>
            <a:ext cx="419100" cy="177800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0</a:t>
            </a:r>
          </a:p>
        </p:txBody>
      </p:sp>
      <p:sp>
        <p:nvSpPr>
          <p:cNvPr id="210" name="Скругленный прямоугольник 209"/>
          <p:cNvSpPr/>
          <p:nvPr/>
        </p:nvSpPr>
        <p:spPr bwMode="auto">
          <a:xfrm>
            <a:off x="1936750" y="4086225"/>
            <a:ext cx="393700" cy="179388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100</a:t>
            </a:r>
          </a:p>
        </p:txBody>
      </p:sp>
      <p:sp>
        <p:nvSpPr>
          <p:cNvPr id="216" name="Скругленный прямоугольник 215"/>
          <p:cNvSpPr/>
          <p:nvPr/>
        </p:nvSpPr>
        <p:spPr bwMode="auto">
          <a:xfrm>
            <a:off x="5124450" y="4271963"/>
            <a:ext cx="514350" cy="179387"/>
          </a:xfrm>
          <a:prstGeom prst="roundRect">
            <a:avLst/>
          </a:prstGeom>
          <a:solidFill>
            <a:srgbClr val="FF66FF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cs typeface="Calibri" pitchFamily="34" charset="0"/>
              </a:rPr>
              <a:t>49(1)</a:t>
            </a:r>
          </a:p>
        </p:txBody>
      </p:sp>
      <p:grpSp>
        <p:nvGrpSpPr>
          <p:cNvPr id="3" name="Группа 156"/>
          <p:cNvGrpSpPr>
            <a:grpSpLocks/>
          </p:cNvGrpSpPr>
          <p:nvPr/>
        </p:nvGrpSpPr>
        <p:grpSpPr bwMode="auto">
          <a:xfrm>
            <a:off x="2222500" y="5616575"/>
            <a:ext cx="5397500" cy="1185863"/>
            <a:chOff x="2386740" y="5616848"/>
            <a:chExt cx="5397284" cy="1186294"/>
          </a:xfrm>
        </p:grpSpPr>
        <p:sp>
          <p:nvSpPr>
            <p:cNvPr id="124" name="TextBox 123"/>
            <p:cNvSpPr txBox="1"/>
            <p:nvPr/>
          </p:nvSpPr>
          <p:spPr>
            <a:xfrm>
              <a:off x="2386740" y="5836003"/>
              <a:ext cx="5333787" cy="92426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4" name="Группа 294"/>
            <p:cNvGrpSpPr>
              <a:grpSpLocks/>
            </p:cNvGrpSpPr>
            <p:nvPr/>
          </p:nvGrpSpPr>
          <p:grpSpPr bwMode="auto">
            <a:xfrm>
              <a:off x="5486400" y="5616848"/>
              <a:ext cx="2286000" cy="553998"/>
              <a:chOff x="5598349" y="5668329"/>
              <a:chExt cx="2286000" cy="583346"/>
            </a:xfrm>
          </p:grpSpPr>
          <p:sp>
            <p:nvSpPr>
              <p:cNvPr id="20646" name="TextBox 167"/>
              <p:cNvSpPr txBox="1">
                <a:spLocks noChangeArrowheads="1"/>
              </p:cNvSpPr>
              <p:nvPr/>
            </p:nvSpPr>
            <p:spPr bwMode="auto">
              <a:xfrm>
                <a:off x="6055549" y="5668329"/>
                <a:ext cx="1828800" cy="583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sz="800"/>
              </a:p>
              <a:p>
                <a:endParaRPr lang="ru-RU" sz="800"/>
              </a:p>
              <a:p>
                <a:r>
                  <a:rPr lang="ru-RU" sz="700"/>
                  <a:t>Количество пролеченных по профилю «Трансплантация» в ФО                                              </a:t>
                </a:r>
              </a:p>
            </p:txBody>
          </p:sp>
          <p:sp>
            <p:nvSpPr>
              <p:cNvPr id="170" name="Скругленный прямоугольник 169"/>
              <p:cNvSpPr/>
              <p:nvPr/>
            </p:nvSpPr>
            <p:spPr bwMode="auto">
              <a:xfrm>
                <a:off x="5598953" y="6012803"/>
                <a:ext cx="387335" cy="135449"/>
              </a:xfrm>
              <a:prstGeom prst="roundRect">
                <a:avLst/>
              </a:prstGeom>
              <a:solidFill>
                <a:srgbClr val="FF66FF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 b="1" dirty="0">
                  <a:solidFill>
                    <a:schemeClr val="tx1"/>
                  </a:solidFill>
                  <a:cs typeface="Calibri" pitchFamily="34" charset="0"/>
                </a:endParaRPr>
              </a:p>
            </p:txBody>
          </p:sp>
        </p:grp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 flipH="1">
              <a:off x="2743200" y="6059804"/>
              <a:ext cx="381000" cy="1885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32" name="Rectangle 31"/>
            <p:cNvSpPr>
              <a:spLocks noChangeArrowheads="1"/>
            </p:cNvSpPr>
            <p:nvPr/>
          </p:nvSpPr>
          <p:spPr bwMode="auto">
            <a:xfrm flipH="1">
              <a:off x="4038600" y="6514342"/>
              <a:ext cx="381000" cy="1912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33" name="Rectangle 31"/>
            <p:cNvSpPr>
              <a:spLocks noChangeArrowheads="1"/>
            </p:cNvSpPr>
            <p:nvPr/>
          </p:nvSpPr>
          <p:spPr bwMode="auto">
            <a:xfrm flipH="1">
              <a:off x="4038600" y="6228162"/>
              <a:ext cx="381000" cy="1726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0624" name="TextBox 148"/>
            <p:cNvSpPr txBox="1">
              <a:spLocks noChangeArrowheads="1"/>
            </p:cNvSpPr>
            <p:nvPr/>
          </p:nvSpPr>
          <p:spPr bwMode="auto">
            <a:xfrm>
              <a:off x="3140234" y="6083721"/>
              <a:ext cx="9784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Лёгкие</a:t>
              </a:r>
            </a:p>
          </p:txBody>
        </p:sp>
        <p:sp>
          <p:nvSpPr>
            <p:cNvPr id="20625" name="TextBox 159"/>
            <p:cNvSpPr txBox="1">
              <a:spLocks noChangeArrowheads="1"/>
            </p:cNvSpPr>
            <p:nvPr/>
          </p:nvSpPr>
          <p:spPr bwMode="auto">
            <a:xfrm>
              <a:off x="4454106" y="6477000"/>
              <a:ext cx="9784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Печень</a:t>
              </a:r>
            </a:p>
          </p:txBody>
        </p:sp>
        <p:sp>
          <p:nvSpPr>
            <p:cNvPr id="20626" name="TextBox 178"/>
            <p:cNvSpPr txBox="1">
              <a:spLocks noChangeArrowheads="1"/>
            </p:cNvSpPr>
            <p:nvPr/>
          </p:nvSpPr>
          <p:spPr bwMode="auto">
            <a:xfrm>
              <a:off x="4456350" y="6138446"/>
              <a:ext cx="1106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Поджелудочная железа</a:t>
              </a:r>
            </a:p>
          </p:txBody>
        </p:sp>
        <p:sp>
          <p:nvSpPr>
            <p:cNvPr id="184" name="Rectangle 31"/>
            <p:cNvSpPr>
              <a:spLocks noChangeArrowheads="1"/>
            </p:cNvSpPr>
            <p:nvPr/>
          </p:nvSpPr>
          <p:spPr bwMode="auto">
            <a:xfrm flipH="1">
              <a:off x="2743200" y="6517004"/>
              <a:ext cx="381000" cy="1885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88" name="Rectangle 31"/>
            <p:cNvSpPr>
              <a:spLocks noChangeArrowheads="1"/>
            </p:cNvSpPr>
            <p:nvPr/>
          </p:nvSpPr>
          <p:spPr bwMode="auto">
            <a:xfrm flipH="1">
              <a:off x="2743200" y="6285742"/>
              <a:ext cx="381000" cy="19125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94" name="Rectangle 31"/>
            <p:cNvSpPr>
              <a:spLocks noChangeArrowheads="1"/>
            </p:cNvSpPr>
            <p:nvPr/>
          </p:nvSpPr>
          <p:spPr bwMode="auto">
            <a:xfrm flipH="1">
              <a:off x="2743200" y="5867400"/>
              <a:ext cx="381000" cy="1726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0636" name="TextBox 194"/>
            <p:cNvSpPr txBox="1">
              <a:spLocks noChangeArrowheads="1"/>
            </p:cNvSpPr>
            <p:nvPr/>
          </p:nvSpPr>
          <p:spPr bwMode="auto">
            <a:xfrm>
              <a:off x="4431085" y="5824780"/>
              <a:ext cx="10850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Поджелудочная железа + почка</a:t>
              </a:r>
            </a:p>
          </p:txBody>
        </p:sp>
        <p:sp>
          <p:nvSpPr>
            <p:cNvPr id="196" name="Rectangle 31"/>
            <p:cNvSpPr>
              <a:spLocks noChangeArrowheads="1"/>
            </p:cNvSpPr>
            <p:nvPr/>
          </p:nvSpPr>
          <p:spPr bwMode="auto">
            <a:xfrm flipH="1">
              <a:off x="4038600" y="5914818"/>
              <a:ext cx="381000" cy="18118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20640" name="TextBox 196"/>
            <p:cNvSpPr txBox="1">
              <a:spLocks noChangeArrowheads="1"/>
            </p:cNvSpPr>
            <p:nvPr/>
          </p:nvSpPr>
          <p:spPr bwMode="auto">
            <a:xfrm>
              <a:off x="3124200" y="6550968"/>
              <a:ext cx="9784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Почка</a:t>
              </a:r>
            </a:p>
          </p:txBody>
        </p:sp>
        <p:sp>
          <p:nvSpPr>
            <p:cNvPr id="20641" name="TextBox 197"/>
            <p:cNvSpPr txBox="1">
              <a:spLocks noChangeArrowheads="1"/>
            </p:cNvSpPr>
            <p:nvPr/>
          </p:nvSpPr>
          <p:spPr bwMode="auto">
            <a:xfrm>
              <a:off x="3124200" y="6248400"/>
              <a:ext cx="9784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/>
                <a:t>Сердце + лёгкие</a:t>
              </a:r>
            </a:p>
          </p:txBody>
        </p:sp>
        <p:sp>
          <p:nvSpPr>
            <p:cNvPr id="20642" name="TextBox 199"/>
            <p:cNvSpPr txBox="1">
              <a:spLocks noChangeArrowheads="1"/>
            </p:cNvSpPr>
            <p:nvPr/>
          </p:nvSpPr>
          <p:spPr bwMode="auto">
            <a:xfrm>
              <a:off x="3124200" y="5880556"/>
              <a:ext cx="11062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/>
                <a:t>Сердце</a:t>
              </a:r>
            </a:p>
          </p:txBody>
        </p:sp>
        <p:sp>
          <p:nvSpPr>
            <p:cNvPr id="334" name="16-конечная звезда 333"/>
            <p:cNvSpPr/>
            <p:nvPr/>
          </p:nvSpPr>
          <p:spPr>
            <a:xfrm>
              <a:off x="5529864" y="6364833"/>
              <a:ext cx="304788" cy="304911"/>
            </a:xfrm>
            <a:prstGeom prst="star16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644" name="TextBox 334"/>
            <p:cNvSpPr txBox="1">
              <a:spLocks noChangeArrowheads="1"/>
            </p:cNvSpPr>
            <p:nvPr/>
          </p:nvSpPr>
          <p:spPr bwMode="auto">
            <a:xfrm>
              <a:off x="5943600" y="6172200"/>
              <a:ext cx="1828800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700"/>
            </a:p>
            <a:p>
              <a:endParaRPr lang="ru-RU" sz="700"/>
            </a:p>
            <a:p>
              <a:r>
                <a:rPr lang="ru-RU" sz="700"/>
                <a:t>МУ субъектов РФ, оказывающие ВМП за счёт средств субъекта РФ (трансплантация почек)                                      </a:t>
              </a:r>
            </a:p>
          </p:txBody>
        </p:sp>
        <p:sp>
          <p:nvSpPr>
            <p:cNvPr id="20645" name="TextBox 216"/>
            <p:cNvSpPr txBox="1">
              <a:spLocks noChangeArrowheads="1"/>
            </p:cNvSpPr>
            <p:nvPr/>
          </p:nvSpPr>
          <p:spPr bwMode="auto">
            <a:xfrm>
              <a:off x="5421824" y="6080502"/>
              <a:ext cx="2362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/>
                <a:t>  (1)      </a:t>
              </a:r>
              <a:r>
                <a:rPr lang="ru-RU" sz="700"/>
                <a:t>Количество пролеченных ДЕТЕЙ                  </a:t>
              </a:r>
            </a:p>
            <a:p>
              <a:r>
                <a:rPr lang="ru-RU" sz="700"/>
                <a:t>                     по профилю </a:t>
              </a:r>
              <a:r>
                <a:rPr lang="ru-RU" sz="800"/>
                <a:t>               </a:t>
              </a:r>
            </a:p>
          </p:txBody>
        </p:sp>
      </p:grpSp>
      <p:sp>
        <p:nvSpPr>
          <p:cNvPr id="221" name="Овал 220"/>
          <p:cNvSpPr/>
          <p:nvPr/>
        </p:nvSpPr>
        <p:spPr>
          <a:xfrm>
            <a:off x="1639888" y="4678363"/>
            <a:ext cx="52387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" name="Овал 224"/>
          <p:cNvSpPr/>
          <p:nvPr/>
        </p:nvSpPr>
        <p:spPr>
          <a:xfrm>
            <a:off x="2209800" y="3962400"/>
            <a:ext cx="109538" cy="1031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8" name="Овал 227"/>
          <p:cNvSpPr/>
          <p:nvPr/>
        </p:nvSpPr>
        <p:spPr>
          <a:xfrm>
            <a:off x="2341563" y="4479925"/>
            <a:ext cx="95250" cy="96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8" name="Овал 237"/>
          <p:cNvSpPr/>
          <p:nvPr/>
        </p:nvSpPr>
        <p:spPr>
          <a:xfrm>
            <a:off x="3211513" y="4418013"/>
            <a:ext cx="95250" cy="968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1" name="Овал 240"/>
          <p:cNvSpPr/>
          <p:nvPr/>
        </p:nvSpPr>
        <p:spPr>
          <a:xfrm>
            <a:off x="2471738" y="4337050"/>
            <a:ext cx="95250" cy="968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5" name="Овал 254"/>
          <p:cNvSpPr/>
          <p:nvPr/>
        </p:nvSpPr>
        <p:spPr>
          <a:xfrm>
            <a:off x="1973263" y="4486275"/>
            <a:ext cx="52387" cy="555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" name="Овал 255"/>
          <p:cNvSpPr/>
          <p:nvPr/>
        </p:nvSpPr>
        <p:spPr>
          <a:xfrm>
            <a:off x="2743200" y="4495800"/>
            <a:ext cx="52388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604" name="Text Box 31"/>
          <p:cNvSpPr txBox="1">
            <a:spLocks noChangeArrowheads="1"/>
          </p:cNvSpPr>
          <p:nvPr/>
        </p:nvSpPr>
        <p:spPr bwMode="auto">
          <a:xfrm>
            <a:off x="2327275" y="4506913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Самара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541338" y="3863975"/>
            <a:ext cx="2286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500" b="1" dirty="0">
                <a:latin typeface="Arial" charset="0"/>
                <a:cs typeface="+mn-cs"/>
              </a:rPr>
              <a:t>ФМБА</a:t>
            </a:r>
          </a:p>
        </p:txBody>
      </p:sp>
      <p:sp>
        <p:nvSpPr>
          <p:cNvPr id="20606" name="Text Box 31"/>
          <p:cNvSpPr txBox="1">
            <a:spLocks noChangeArrowheads="1"/>
          </p:cNvSpPr>
          <p:nvPr/>
        </p:nvSpPr>
        <p:spPr bwMode="auto">
          <a:xfrm>
            <a:off x="1752600" y="3505200"/>
            <a:ext cx="914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00" b="1"/>
              <a:t>Новогорск, МО</a:t>
            </a:r>
          </a:p>
        </p:txBody>
      </p:sp>
      <p:sp>
        <p:nvSpPr>
          <p:cNvPr id="152" name="Овал 151"/>
          <p:cNvSpPr/>
          <p:nvPr/>
        </p:nvSpPr>
        <p:spPr>
          <a:xfrm>
            <a:off x="1801813" y="3657600"/>
            <a:ext cx="65087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54" name="Соединительная линия уступом 153"/>
          <p:cNvCxnSpPr/>
          <p:nvPr/>
        </p:nvCxnSpPr>
        <p:spPr>
          <a:xfrm rot="10800000">
            <a:off x="838200" y="3200400"/>
            <a:ext cx="995363" cy="468313"/>
          </a:xfrm>
          <a:prstGeom prst="bentConnector3">
            <a:avLst>
              <a:gd name="adj1" fmla="val 50000"/>
            </a:avLst>
          </a:prstGeom>
          <a:ln w="635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609" name="Диаграмма 166"/>
          <p:cNvGraphicFramePr>
            <a:graphicFrameLocks/>
          </p:cNvGraphicFramePr>
          <p:nvPr/>
        </p:nvGraphicFramePr>
        <p:xfrm>
          <a:off x="328613" y="2998788"/>
          <a:ext cx="563562" cy="431800"/>
        </p:xfrm>
        <a:graphic>
          <a:graphicData uri="http://schemas.openxmlformats.org/presentationml/2006/ole">
            <p:oleObj spid="_x0000_s5135" r:id="rId19" imgW="560881" imgH="432854" progId="Excel.Sheet.8">
              <p:embed/>
            </p:oleObj>
          </a:graphicData>
        </a:graphic>
      </p:graphicFrame>
      <p:sp>
        <p:nvSpPr>
          <p:cNvPr id="20610" name="Text Box 156"/>
          <p:cNvSpPr txBox="1">
            <a:spLocks noChangeArrowheads="1"/>
          </p:cNvSpPr>
          <p:nvPr/>
        </p:nvSpPr>
        <p:spPr bwMode="auto">
          <a:xfrm>
            <a:off x="485775" y="302895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700" b="1"/>
              <a:t>9</a:t>
            </a:r>
          </a:p>
        </p:txBody>
      </p:sp>
      <p:graphicFrame>
        <p:nvGraphicFramePr>
          <p:cNvPr id="20611" name="Диаграмма 172"/>
          <p:cNvGraphicFramePr>
            <a:graphicFrameLocks/>
          </p:cNvGraphicFramePr>
          <p:nvPr/>
        </p:nvGraphicFramePr>
        <p:xfrm>
          <a:off x="6350000" y="3073400"/>
          <a:ext cx="2844800" cy="2768600"/>
        </p:xfrm>
        <a:graphic>
          <a:graphicData uri="http://schemas.openxmlformats.org/presentationml/2006/ole">
            <p:oleObj spid="_x0000_s5136" r:id="rId20" imgW="2840982" imgH="2767824" progId="Excel.Sheet.8">
              <p:embed/>
            </p:oleObj>
          </a:graphicData>
        </a:graphic>
      </p:graphicFrame>
      <p:graphicFrame>
        <p:nvGraphicFramePr>
          <p:cNvPr id="20612" name="Диаграмма 155"/>
          <p:cNvGraphicFramePr>
            <a:graphicFrameLocks/>
          </p:cNvGraphicFramePr>
          <p:nvPr/>
        </p:nvGraphicFramePr>
        <p:xfrm>
          <a:off x="7358063" y="4748213"/>
          <a:ext cx="1930400" cy="1625600"/>
        </p:xfrm>
        <a:graphic>
          <a:graphicData uri="http://schemas.openxmlformats.org/presentationml/2006/ole">
            <p:oleObj spid="_x0000_s5137" r:id="rId21" imgW="1932599" imgH="1621677" progId="Excel.Sheet.8">
              <p:embed/>
            </p:oleObj>
          </a:graphicData>
        </a:graphic>
      </p:graphicFrame>
      <p:grpSp>
        <p:nvGrpSpPr>
          <p:cNvPr id="160" name="Группа 33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sp>
          <p:nvSpPr>
            <p:cNvPr id="163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0" y="0"/>
              <a:ext cx="9144000" cy="9087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Оказание медицинской помощи по профилю  «трансплантация» в Российской Федерации  в 2011 году в разрезе федеральных округов 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(за исключением трансплантации костного мозга)</a:t>
              </a:r>
            </a:p>
            <a:p>
              <a:pPr algn="ctr">
                <a:defRPr/>
              </a:pPr>
              <a:endPara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Нормативно-правовое регулирование донорства и трансплантации в Российской Федерации</a:t>
              </a:r>
              <a:endParaRPr lang="ru-RU" sz="2400" dirty="0" smtClean="0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39552" y="1268760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22 декабря 1992 года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 4180-1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трансплантации органов и (или) тканей человека»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определяет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и порядок трансплантации органов и (или) тканей человека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опираясь на современные достижения науки и медицинской практики, а также учитывая рекомендации Всемирной Организации Здравоохранения.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Трансплантация (пересадка) органов и (или) тканей человека является средством спасения жизни и восстановления здоровья граждан 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 осуществляться на основе соблюдения законодательства Российской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 и прав человека в соответствии с гуманными принципами, провозглашенными международным сообществом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при этом интересы человека должны превалировать над интересами общества или науки.</a:t>
            </a:r>
          </a:p>
          <a:p>
            <a:endParaRPr lang="ru-RU" sz="2400" dirty="0" smtClean="0">
              <a:hlinkClick r:id="rId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B51AF-40B8-43D0-909C-958E47241AA7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2" name="Группа 34"/>
          <p:cNvGrpSpPr/>
          <p:nvPr/>
        </p:nvGrpSpPr>
        <p:grpSpPr>
          <a:xfrm>
            <a:off x="1042988" y="6324600"/>
            <a:ext cx="5815011" cy="533400"/>
            <a:chOff x="1042988" y="6324600"/>
            <a:chExt cx="5815011" cy="533400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203575" y="6448426"/>
              <a:ext cx="3571875" cy="40957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775448" y="6448424"/>
              <a:ext cx="82551" cy="409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6324600"/>
              <a:ext cx="56673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1619250" y="6457950"/>
              <a:ext cx="16573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82" tIns="47891" rIns="95782" bIns="47891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grpSp>
        <p:nvGrpSpPr>
          <p:cNvPr id="3" name="Группа 33"/>
          <p:cNvGrpSpPr/>
          <p:nvPr/>
        </p:nvGrpSpPr>
        <p:grpSpPr>
          <a:xfrm>
            <a:off x="-13370" y="0"/>
            <a:ext cx="9144000" cy="949821"/>
            <a:chOff x="-13370" y="0"/>
            <a:chExt cx="9144000" cy="949821"/>
          </a:xfrm>
        </p:grpSpPr>
        <p:sp>
          <p:nvSpPr>
            <p:cNvPr id="1030" name="Прямоугольник 4"/>
            <p:cNvSpPr>
              <a:spLocks noChangeArrowheads="1"/>
            </p:cNvSpPr>
            <p:nvPr/>
          </p:nvSpPr>
          <p:spPr bwMode="auto">
            <a:xfrm>
              <a:off x="827584" y="0"/>
              <a:ext cx="1428750" cy="95250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lIns="95782" tIns="47891" rIns="95782" bIns="47891" anchor="ctr"/>
            <a:lstStyle/>
            <a:p>
              <a:pPr algn="ctr" defTabSz="957263"/>
              <a:endParaRPr lang="ru-RU" altLang="ru-RU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3370" y="85725"/>
              <a:ext cx="9144000" cy="864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Нормативно-правовое регулирование донорства и трансплантации в Российской Федерации</a:t>
              </a:r>
              <a:endParaRPr lang="ru-RU" sz="2400" dirty="0" smtClean="0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39552" y="1196752"/>
            <a:ext cx="81369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22 декабря 1992 года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 4180-1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трансплантации органов и (или) тканей человека»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законе нет понятия  «донор  посмертный»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1. Условия и порядок трансплантации органов и (или) тканей человека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Трансплантация органов и (или) тканей от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живого донора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трупа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может быть применена только в случае, если другие медицинские средства не могут гарантировать сохранения жизни больного (реципиента) либо восстановления его здоровья.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Изъятие органов и или тканей у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трупа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трансплантации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 законе нет понятия «донорство»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9. Определение момента смерти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диагностике смерти в случае предполагаемого использования в качестве донора умершего запрещается участие трансплантологов и членов бригад,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обеспечивающих работу донорской службы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оплачиваемых ею.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Нет механизма реализации понятия «донорская сл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ужба»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2919</Words>
  <Application>Microsoft Office PowerPoint</Application>
  <PresentationFormat>Экран (4:3)</PresentationFormat>
  <Paragraphs>947</Paragraphs>
  <Slides>25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Габбасова Ляля Адыгамовна</dc:creator>
  <cp:lastModifiedBy>LanskoyIL</cp:lastModifiedBy>
  <cp:revision>83</cp:revision>
  <dcterms:created xsi:type="dcterms:W3CDTF">2013-12-16T11:29:05Z</dcterms:created>
  <dcterms:modified xsi:type="dcterms:W3CDTF">2013-12-17T14:00:03Z</dcterms:modified>
</cp:coreProperties>
</file>