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0" r:id="rId2"/>
    <p:sldId id="369" r:id="rId3"/>
    <p:sldId id="364" r:id="rId4"/>
    <p:sldId id="386" r:id="rId5"/>
    <p:sldId id="371" r:id="rId6"/>
    <p:sldId id="353" r:id="rId7"/>
    <p:sldId id="373" r:id="rId8"/>
    <p:sldId id="381" r:id="rId9"/>
    <p:sldId id="366" r:id="rId10"/>
    <p:sldId id="351" r:id="rId11"/>
    <p:sldId id="291" r:id="rId12"/>
    <p:sldId id="385" r:id="rId13"/>
    <p:sldId id="357" r:id="rId14"/>
    <p:sldId id="374" r:id="rId15"/>
    <p:sldId id="323" r:id="rId16"/>
    <p:sldId id="359" r:id="rId17"/>
    <p:sldId id="361" r:id="rId18"/>
    <p:sldId id="383" r:id="rId19"/>
    <p:sldId id="384" r:id="rId20"/>
    <p:sldId id="387" r:id="rId21"/>
    <p:sldId id="329" r:id="rId22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620"/>
    <a:srgbClr val="FF8FCC"/>
    <a:srgbClr val="006600"/>
    <a:srgbClr val="2666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6" autoAdjust="0"/>
    <p:restoredTop sz="72644" autoAdjust="0"/>
  </p:normalViewPr>
  <p:slideViewPr>
    <p:cSldViewPr>
      <p:cViewPr varScale="1">
        <p:scale>
          <a:sx n="79" d="100"/>
          <a:sy n="79" d="100"/>
        </p:scale>
        <p:origin x="-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963F0-3F1D-4C20-B531-CC46E982B4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0D06A-307B-4BDD-8B62-94756827D7F6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Амикацин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988E58-DC3B-4B3A-AEC5-F657127E69CD}" type="parTrans" cxnId="{FD71D03D-657E-497C-A229-22D1C8C597A1}">
      <dgm:prSet/>
      <dgm:spPr/>
      <dgm:t>
        <a:bodyPr/>
        <a:lstStyle/>
        <a:p>
          <a:pPr algn="ctr"/>
          <a:endParaRPr lang="ru-RU"/>
        </a:p>
      </dgm:t>
    </dgm:pt>
    <dgm:pt modelId="{95CBF3C5-F79D-4627-B7E0-D1D348B8B357}" type="sibTrans" cxnId="{FD71D03D-657E-497C-A229-22D1C8C597A1}">
      <dgm:prSet/>
      <dgm:spPr/>
      <dgm:t>
        <a:bodyPr/>
        <a:lstStyle/>
        <a:p>
          <a:pPr algn="ctr"/>
          <a:endParaRPr lang="ru-RU"/>
        </a:p>
      </dgm:t>
    </dgm:pt>
    <dgm:pt modelId="{C669524A-DB23-4138-ADDB-5FC7CAB0115A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Аминосалициловая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кислота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9E56B5-04E2-4E47-8CF0-FE93AEF0BC0B}" type="parTrans" cxnId="{31702953-C5EA-459D-983D-DEBB1EE8DF81}">
      <dgm:prSet/>
      <dgm:spPr/>
      <dgm:t>
        <a:bodyPr/>
        <a:lstStyle/>
        <a:p>
          <a:pPr algn="ctr"/>
          <a:endParaRPr lang="ru-RU"/>
        </a:p>
      </dgm:t>
    </dgm:pt>
    <dgm:pt modelId="{E55235A2-B4C4-436A-ABD3-F42BE782F213}" type="sibTrans" cxnId="{31702953-C5EA-459D-983D-DEBB1EE8DF81}">
      <dgm:prSet/>
      <dgm:spPr/>
      <dgm:t>
        <a:bodyPr/>
        <a:lstStyle/>
        <a:p>
          <a:pPr algn="ctr"/>
          <a:endParaRPr lang="ru-RU"/>
        </a:p>
      </dgm:t>
    </dgm:pt>
    <dgm:pt modelId="{A202B28B-32C2-4BFB-B49F-C41E48108998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Левофлоксацин</a:t>
          </a:r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2E076B-89C7-426C-A9D2-E08FFE452E57}" type="parTrans" cxnId="{A0ADBF6F-6112-4030-BB38-ECA60C057864}">
      <dgm:prSet/>
      <dgm:spPr/>
      <dgm:t>
        <a:bodyPr/>
        <a:lstStyle/>
        <a:p>
          <a:pPr algn="ctr"/>
          <a:endParaRPr lang="ru-RU"/>
        </a:p>
      </dgm:t>
    </dgm:pt>
    <dgm:pt modelId="{55CC1FDD-3086-48B0-BADE-8B0822106D3E}" type="sibTrans" cxnId="{A0ADBF6F-6112-4030-BB38-ECA60C057864}">
      <dgm:prSet/>
      <dgm:spPr/>
      <dgm:t>
        <a:bodyPr/>
        <a:lstStyle/>
        <a:p>
          <a:pPr algn="ctr"/>
          <a:endParaRPr lang="ru-RU"/>
        </a:p>
      </dgm:t>
    </dgm:pt>
    <dgm:pt modelId="{6513FA8D-7132-4FF4-9204-B84C91DB6FAD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Канамицин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C557B5-B00A-40AF-9B83-ECEE0B300324}" type="parTrans" cxnId="{A0B04233-8582-4F6D-B1A6-DADEA4286C7E}">
      <dgm:prSet/>
      <dgm:spPr/>
      <dgm:t>
        <a:bodyPr/>
        <a:lstStyle/>
        <a:p>
          <a:pPr algn="ctr"/>
          <a:endParaRPr lang="ru-RU"/>
        </a:p>
      </dgm:t>
    </dgm:pt>
    <dgm:pt modelId="{977CEBF2-A4BF-4E77-8C68-6953CF959687}" type="sibTrans" cxnId="{A0B04233-8582-4F6D-B1A6-DADEA4286C7E}">
      <dgm:prSet/>
      <dgm:spPr/>
      <dgm:t>
        <a:bodyPr/>
        <a:lstStyle/>
        <a:p>
          <a:pPr algn="ctr"/>
          <a:endParaRPr lang="ru-RU"/>
        </a:p>
      </dgm:t>
    </dgm:pt>
    <dgm:pt modelId="{927B3FF2-4AB6-4E89-BE4F-B937D6FB91D1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Капреомицин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E2B3D-DFC7-4692-B3DC-FB401EDDADC4}" type="parTrans" cxnId="{A86FA43B-DF68-4ADE-B7F5-71A3CAADEC25}">
      <dgm:prSet/>
      <dgm:spPr/>
      <dgm:t>
        <a:bodyPr/>
        <a:lstStyle/>
        <a:p>
          <a:pPr algn="ctr"/>
          <a:endParaRPr lang="ru-RU"/>
        </a:p>
      </dgm:t>
    </dgm:pt>
    <dgm:pt modelId="{F6D05937-1F10-4D5E-8AF5-3BA5E4C1741E}" type="sibTrans" cxnId="{A86FA43B-DF68-4ADE-B7F5-71A3CAADEC25}">
      <dgm:prSet/>
      <dgm:spPr/>
      <dgm:t>
        <a:bodyPr/>
        <a:lstStyle/>
        <a:p>
          <a:pPr algn="ctr"/>
          <a:endParaRPr lang="ru-RU"/>
        </a:p>
      </dgm:t>
    </dgm:pt>
    <dgm:pt modelId="{D6894352-EF55-4BE6-A3A8-9376BE5EB031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Моксифлоксацин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6EE680-456B-4250-8283-5CEFD9A674C1}" type="parTrans" cxnId="{1E3A2AA5-6F7F-43EB-8F9F-AA8DED2CAFAC}">
      <dgm:prSet/>
      <dgm:spPr/>
      <dgm:t>
        <a:bodyPr/>
        <a:lstStyle/>
        <a:p>
          <a:pPr algn="ctr"/>
          <a:endParaRPr lang="ru-RU"/>
        </a:p>
      </dgm:t>
    </dgm:pt>
    <dgm:pt modelId="{4F88CEE7-82D4-44C4-8B87-0E9607A6B466}" type="sibTrans" cxnId="{1E3A2AA5-6F7F-43EB-8F9F-AA8DED2CAFAC}">
      <dgm:prSet/>
      <dgm:spPr/>
      <dgm:t>
        <a:bodyPr/>
        <a:lstStyle/>
        <a:p>
          <a:pPr algn="ctr"/>
          <a:endParaRPr lang="ru-RU"/>
        </a:p>
      </dgm:t>
    </dgm:pt>
    <dgm:pt modelId="{779FC6AC-A47F-40B2-9101-FD1191F086EA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Протионамид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3E282-BEC5-4FF8-B2CA-2A97E2FADFD0}" type="parTrans" cxnId="{8E6D6DB1-DA40-4EDF-9A35-DBCD00E6209A}">
      <dgm:prSet/>
      <dgm:spPr/>
      <dgm:t>
        <a:bodyPr/>
        <a:lstStyle/>
        <a:p>
          <a:pPr algn="ctr"/>
          <a:endParaRPr lang="ru-RU"/>
        </a:p>
      </dgm:t>
    </dgm:pt>
    <dgm:pt modelId="{7C12024E-5148-4473-8613-15FE8A21D325}" type="sibTrans" cxnId="{8E6D6DB1-DA40-4EDF-9A35-DBCD00E6209A}">
      <dgm:prSet/>
      <dgm:spPr/>
      <dgm:t>
        <a:bodyPr/>
        <a:lstStyle/>
        <a:p>
          <a:pPr algn="ctr"/>
          <a:endParaRPr lang="ru-RU"/>
        </a:p>
      </dgm:t>
    </dgm:pt>
    <dgm:pt modelId="{8F883B22-2FC1-4C5A-97C8-068A7E710578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Теризидон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23CA3-5C95-4395-9F41-1217546EA20D}" type="parTrans" cxnId="{576C62B3-AEE3-4D24-B623-07CB4F7B1FBF}">
      <dgm:prSet/>
      <dgm:spPr/>
      <dgm:t>
        <a:bodyPr/>
        <a:lstStyle/>
        <a:p>
          <a:pPr algn="ctr"/>
          <a:endParaRPr lang="ru-RU"/>
        </a:p>
      </dgm:t>
    </dgm:pt>
    <dgm:pt modelId="{D981E5A2-1195-4B36-BDE0-32E4D39262E3}" type="sibTrans" cxnId="{576C62B3-AEE3-4D24-B623-07CB4F7B1FBF}">
      <dgm:prSet/>
      <dgm:spPr/>
      <dgm:t>
        <a:bodyPr/>
        <a:lstStyle/>
        <a:p>
          <a:pPr algn="ctr"/>
          <a:endParaRPr lang="ru-RU"/>
        </a:p>
      </dgm:t>
    </dgm:pt>
    <dgm:pt modelId="{CC6AFB3C-F06D-4A49-AA02-1CF4778E7F7B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Циклосерин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4E16F-D89A-405F-B237-254E79D0CF60}" type="parTrans" cxnId="{CEEA65D6-C2D6-4EE7-B1FF-BD60715BA361}">
      <dgm:prSet/>
      <dgm:spPr/>
      <dgm:t>
        <a:bodyPr/>
        <a:lstStyle/>
        <a:p>
          <a:pPr algn="ctr"/>
          <a:endParaRPr lang="ru-RU"/>
        </a:p>
      </dgm:t>
    </dgm:pt>
    <dgm:pt modelId="{FA2822C8-86CE-4E71-B731-1C9CDF4B2CB6}" type="sibTrans" cxnId="{CEEA65D6-C2D6-4EE7-B1FF-BD60715BA361}">
      <dgm:prSet/>
      <dgm:spPr/>
      <dgm:t>
        <a:bodyPr/>
        <a:lstStyle/>
        <a:p>
          <a:pPr algn="ctr"/>
          <a:endParaRPr lang="ru-RU"/>
        </a:p>
      </dgm:t>
    </dgm:pt>
    <dgm:pt modelId="{382B3630-CBF5-41C8-99F7-CE440C8C3345}" type="pres">
      <dgm:prSet presAssocID="{691963F0-3F1D-4C20-B531-CC46E982B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87104-C0E7-4EA5-9967-B8BFBDDE3F09}" type="pres">
      <dgm:prSet presAssocID="{D6E0D06A-307B-4BDD-8B62-94756827D7F6}" presName="parentText" presStyleLbl="node1" presStyleIdx="0" presStyleCnt="9" custLinFactY="195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28A2E-99BA-4EF1-BDE6-71B7B9D1EF90}" type="pres">
      <dgm:prSet presAssocID="{95CBF3C5-F79D-4627-B7E0-D1D348B8B357}" presName="spacer" presStyleCnt="0"/>
      <dgm:spPr/>
    </dgm:pt>
    <dgm:pt modelId="{A6C0398C-03A6-4960-ADDD-693E9EF8D706}" type="pres">
      <dgm:prSet presAssocID="{A202B28B-32C2-4BFB-B49F-C41E48108998}" presName="parentText" presStyleLbl="node1" presStyleIdx="1" presStyleCnt="9" custLinFactY="297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9E02-8DDA-4EBF-B1B8-F3BB13E9B3D1}" type="pres">
      <dgm:prSet presAssocID="{55CC1FDD-3086-48B0-BADE-8B0822106D3E}" presName="spacer" presStyleCnt="0"/>
      <dgm:spPr/>
    </dgm:pt>
    <dgm:pt modelId="{BEB50587-3C16-453B-8F86-736B77282C3A}" type="pres">
      <dgm:prSet presAssocID="{6513FA8D-7132-4FF4-9204-B84C91DB6FAD}" presName="parentText" presStyleLbl="node1" presStyleIdx="2" presStyleCnt="9" custLinFactY="398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77294-B8F5-48FB-8260-F6BBC23602D6}" type="pres">
      <dgm:prSet presAssocID="{977CEBF2-A4BF-4E77-8C68-6953CF959687}" presName="spacer" presStyleCnt="0"/>
      <dgm:spPr/>
    </dgm:pt>
    <dgm:pt modelId="{698A4E18-2E12-46A8-A804-F84937C1C700}" type="pres">
      <dgm:prSet presAssocID="{927B3FF2-4AB6-4E89-BE4F-B937D6FB91D1}" presName="parentText" presStyleLbl="node1" presStyleIdx="3" presStyleCnt="9" custLinFactY="5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AEAAC-ECC1-4844-A2D2-A5EB35646D88}" type="pres">
      <dgm:prSet presAssocID="{F6D05937-1F10-4D5E-8AF5-3BA5E4C1741E}" presName="spacer" presStyleCnt="0"/>
      <dgm:spPr/>
    </dgm:pt>
    <dgm:pt modelId="{B2D8D406-5D15-4D6E-942B-BFBC23B4DA8F}" type="pres">
      <dgm:prSet presAssocID="{C669524A-DB23-4138-ADDB-5FC7CAB0115A}" presName="parentText" presStyleLbl="node1" presStyleIdx="4" presStyleCnt="9" custLinFactY="601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BFE17-0ACC-44E6-A669-9FD1AAAD9A7E}" type="pres">
      <dgm:prSet presAssocID="{E55235A2-B4C4-436A-ABD3-F42BE782F213}" presName="spacer" presStyleCnt="0"/>
      <dgm:spPr/>
    </dgm:pt>
    <dgm:pt modelId="{7A594326-6629-4FBA-BB37-91A1E79BDB3F}" type="pres">
      <dgm:prSet presAssocID="{D6894352-EF55-4BE6-A3A8-9376BE5EB031}" presName="parentText" presStyleLbl="node1" presStyleIdx="5" presStyleCnt="9" custLinFactY="702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66469-66D2-4D15-84BD-993EDE60B89F}" type="pres">
      <dgm:prSet presAssocID="{4F88CEE7-82D4-44C4-8B87-0E9607A6B466}" presName="spacer" presStyleCnt="0"/>
      <dgm:spPr/>
    </dgm:pt>
    <dgm:pt modelId="{A3BFCBD9-9DDB-44D8-80E5-BCE9D811965A}" type="pres">
      <dgm:prSet presAssocID="{779FC6AC-A47F-40B2-9101-FD1191F086EA}" presName="parentText" presStyleLbl="node1" presStyleIdx="6" presStyleCnt="9" custLinFactY="804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A088B-35DF-4471-85E1-0E7B8890DDE1}" type="pres">
      <dgm:prSet presAssocID="{7C12024E-5148-4473-8613-15FE8A21D325}" presName="spacer" presStyleCnt="0"/>
      <dgm:spPr/>
    </dgm:pt>
    <dgm:pt modelId="{B73F4EE1-84F7-4DB3-A0C2-FD0F51287038}" type="pres">
      <dgm:prSet presAssocID="{8F883B22-2FC1-4C5A-97C8-068A7E710578}" presName="parentText" presStyleLbl="node1" presStyleIdx="7" presStyleCnt="9" custLinFactY="905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8B220-5BFE-4800-8E7F-93A4D4F74845}" type="pres">
      <dgm:prSet presAssocID="{D981E5A2-1195-4B36-BDE0-32E4D39262E3}" presName="spacer" presStyleCnt="0"/>
      <dgm:spPr/>
    </dgm:pt>
    <dgm:pt modelId="{270EFC2E-A730-4B22-AA2F-504DCED73AF7}" type="pres">
      <dgm:prSet presAssocID="{CC6AFB3C-F06D-4A49-AA02-1CF4778E7F7B}" presName="parentText" presStyleLbl="node1" presStyleIdx="8" presStyleCnt="9" custLinFactY="10025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21BD72-B9FA-43D8-A0D4-D3306291EAAC}" type="presOf" srcId="{691963F0-3F1D-4C20-B531-CC46E982B4A3}" destId="{382B3630-CBF5-41C8-99F7-CE440C8C3345}" srcOrd="0" destOrd="0" presId="urn:microsoft.com/office/officeart/2005/8/layout/vList2"/>
    <dgm:cxn modelId="{DFB5797C-9BCD-4086-A1B3-5A47BB9F395D}" type="presOf" srcId="{C669524A-DB23-4138-ADDB-5FC7CAB0115A}" destId="{B2D8D406-5D15-4D6E-942B-BFBC23B4DA8F}" srcOrd="0" destOrd="0" presId="urn:microsoft.com/office/officeart/2005/8/layout/vList2"/>
    <dgm:cxn modelId="{A0B04233-8582-4F6D-B1A6-DADEA4286C7E}" srcId="{691963F0-3F1D-4C20-B531-CC46E982B4A3}" destId="{6513FA8D-7132-4FF4-9204-B84C91DB6FAD}" srcOrd="2" destOrd="0" parTransId="{25C557B5-B00A-40AF-9B83-ECEE0B300324}" sibTransId="{977CEBF2-A4BF-4E77-8C68-6953CF959687}"/>
    <dgm:cxn modelId="{8E6D6DB1-DA40-4EDF-9A35-DBCD00E6209A}" srcId="{691963F0-3F1D-4C20-B531-CC46E982B4A3}" destId="{779FC6AC-A47F-40B2-9101-FD1191F086EA}" srcOrd="6" destOrd="0" parTransId="{45F3E282-BEC5-4FF8-B2CA-2A97E2FADFD0}" sibTransId="{7C12024E-5148-4473-8613-15FE8A21D325}"/>
    <dgm:cxn modelId="{98EDA7D4-079D-431B-9073-638600C79304}" type="presOf" srcId="{D6894352-EF55-4BE6-A3A8-9376BE5EB031}" destId="{7A594326-6629-4FBA-BB37-91A1E79BDB3F}" srcOrd="0" destOrd="0" presId="urn:microsoft.com/office/officeart/2005/8/layout/vList2"/>
    <dgm:cxn modelId="{31702953-C5EA-459D-983D-DEBB1EE8DF81}" srcId="{691963F0-3F1D-4C20-B531-CC46E982B4A3}" destId="{C669524A-DB23-4138-ADDB-5FC7CAB0115A}" srcOrd="4" destOrd="0" parTransId="{DB9E56B5-04E2-4E47-8CF0-FE93AEF0BC0B}" sibTransId="{E55235A2-B4C4-436A-ABD3-F42BE782F213}"/>
    <dgm:cxn modelId="{3061FE56-2B4E-4F1A-97C9-5EB95789E549}" type="presOf" srcId="{A202B28B-32C2-4BFB-B49F-C41E48108998}" destId="{A6C0398C-03A6-4960-ADDD-693E9EF8D706}" srcOrd="0" destOrd="0" presId="urn:microsoft.com/office/officeart/2005/8/layout/vList2"/>
    <dgm:cxn modelId="{0774FB91-6D2A-4BFA-839A-3DBFEC052065}" type="presOf" srcId="{779FC6AC-A47F-40B2-9101-FD1191F086EA}" destId="{A3BFCBD9-9DDB-44D8-80E5-BCE9D811965A}" srcOrd="0" destOrd="0" presId="urn:microsoft.com/office/officeart/2005/8/layout/vList2"/>
    <dgm:cxn modelId="{1E3A2AA5-6F7F-43EB-8F9F-AA8DED2CAFAC}" srcId="{691963F0-3F1D-4C20-B531-CC46E982B4A3}" destId="{D6894352-EF55-4BE6-A3A8-9376BE5EB031}" srcOrd="5" destOrd="0" parTransId="{4F6EE680-456B-4250-8283-5CEFD9A674C1}" sibTransId="{4F88CEE7-82D4-44C4-8B87-0E9607A6B466}"/>
    <dgm:cxn modelId="{FD71D03D-657E-497C-A229-22D1C8C597A1}" srcId="{691963F0-3F1D-4C20-B531-CC46E982B4A3}" destId="{D6E0D06A-307B-4BDD-8B62-94756827D7F6}" srcOrd="0" destOrd="0" parTransId="{4D988E58-DC3B-4B3A-AEC5-F657127E69CD}" sibTransId="{95CBF3C5-F79D-4627-B7E0-D1D348B8B357}"/>
    <dgm:cxn modelId="{576C62B3-AEE3-4D24-B623-07CB4F7B1FBF}" srcId="{691963F0-3F1D-4C20-B531-CC46E982B4A3}" destId="{8F883B22-2FC1-4C5A-97C8-068A7E710578}" srcOrd="7" destOrd="0" parTransId="{B4C23CA3-5C95-4395-9F41-1217546EA20D}" sibTransId="{D981E5A2-1195-4B36-BDE0-32E4D39262E3}"/>
    <dgm:cxn modelId="{A0ADBF6F-6112-4030-BB38-ECA60C057864}" srcId="{691963F0-3F1D-4C20-B531-CC46E982B4A3}" destId="{A202B28B-32C2-4BFB-B49F-C41E48108998}" srcOrd="1" destOrd="0" parTransId="{B12E076B-89C7-426C-A9D2-E08FFE452E57}" sibTransId="{55CC1FDD-3086-48B0-BADE-8B0822106D3E}"/>
    <dgm:cxn modelId="{A86FA43B-DF68-4ADE-B7F5-71A3CAADEC25}" srcId="{691963F0-3F1D-4C20-B531-CC46E982B4A3}" destId="{927B3FF2-4AB6-4E89-BE4F-B937D6FB91D1}" srcOrd="3" destOrd="0" parTransId="{8B7E2B3D-DFC7-4692-B3DC-FB401EDDADC4}" sibTransId="{F6D05937-1F10-4D5E-8AF5-3BA5E4C1741E}"/>
    <dgm:cxn modelId="{E6BBB454-206E-46E2-A10C-FC477839B536}" type="presOf" srcId="{8F883B22-2FC1-4C5A-97C8-068A7E710578}" destId="{B73F4EE1-84F7-4DB3-A0C2-FD0F51287038}" srcOrd="0" destOrd="0" presId="urn:microsoft.com/office/officeart/2005/8/layout/vList2"/>
    <dgm:cxn modelId="{1DA6A0E5-1DDA-44C8-B4AA-7C5C868FDFE5}" type="presOf" srcId="{D6E0D06A-307B-4BDD-8B62-94756827D7F6}" destId="{64687104-C0E7-4EA5-9967-B8BFBDDE3F09}" srcOrd="0" destOrd="0" presId="urn:microsoft.com/office/officeart/2005/8/layout/vList2"/>
    <dgm:cxn modelId="{6DDAEABE-F250-4689-8001-E376F4ECBD16}" type="presOf" srcId="{6513FA8D-7132-4FF4-9204-B84C91DB6FAD}" destId="{BEB50587-3C16-453B-8F86-736B77282C3A}" srcOrd="0" destOrd="0" presId="urn:microsoft.com/office/officeart/2005/8/layout/vList2"/>
    <dgm:cxn modelId="{49FDE6B0-7322-4147-83EB-19CBA3A665B0}" type="presOf" srcId="{CC6AFB3C-F06D-4A49-AA02-1CF4778E7F7B}" destId="{270EFC2E-A730-4B22-AA2F-504DCED73AF7}" srcOrd="0" destOrd="0" presId="urn:microsoft.com/office/officeart/2005/8/layout/vList2"/>
    <dgm:cxn modelId="{DCACB164-6641-4887-BF0D-FDE18F32B56F}" type="presOf" srcId="{927B3FF2-4AB6-4E89-BE4F-B937D6FB91D1}" destId="{698A4E18-2E12-46A8-A804-F84937C1C700}" srcOrd="0" destOrd="0" presId="urn:microsoft.com/office/officeart/2005/8/layout/vList2"/>
    <dgm:cxn modelId="{CEEA65D6-C2D6-4EE7-B1FF-BD60715BA361}" srcId="{691963F0-3F1D-4C20-B531-CC46E982B4A3}" destId="{CC6AFB3C-F06D-4A49-AA02-1CF4778E7F7B}" srcOrd="8" destOrd="0" parTransId="{CFC4E16F-D89A-405F-B237-254E79D0CF60}" sibTransId="{FA2822C8-86CE-4E71-B731-1C9CDF4B2CB6}"/>
    <dgm:cxn modelId="{71D7E33E-1E94-4591-B293-84292189FEC8}" type="presParOf" srcId="{382B3630-CBF5-41C8-99F7-CE440C8C3345}" destId="{64687104-C0E7-4EA5-9967-B8BFBDDE3F09}" srcOrd="0" destOrd="0" presId="urn:microsoft.com/office/officeart/2005/8/layout/vList2"/>
    <dgm:cxn modelId="{4ECDF10C-729E-4861-8A49-4F76C546B1DE}" type="presParOf" srcId="{382B3630-CBF5-41C8-99F7-CE440C8C3345}" destId="{3E528A2E-99BA-4EF1-BDE6-71B7B9D1EF90}" srcOrd="1" destOrd="0" presId="urn:microsoft.com/office/officeart/2005/8/layout/vList2"/>
    <dgm:cxn modelId="{1DDBDD74-61D5-4C49-B5B3-1C83D6BC74C0}" type="presParOf" srcId="{382B3630-CBF5-41C8-99F7-CE440C8C3345}" destId="{A6C0398C-03A6-4960-ADDD-693E9EF8D706}" srcOrd="2" destOrd="0" presId="urn:microsoft.com/office/officeart/2005/8/layout/vList2"/>
    <dgm:cxn modelId="{D2773886-5C50-4BB0-866A-2D8C9DEBD42C}" type="presParOf" srcId="{382B3630-CBF5-41C8-99F7-CE440C8C3345}" destId="{99FC9E02-8DDA-4EBF-B1B8-F3BB13E9B3D1}" srcOrd="3" destOrd="0" presId="urn:microsoft.com/office/officeart/2005/8/layout/vList2"/>
    <dgm:cxn modelId="{5C977084-EF86-4124-9CE5-F237C5A7BA62}" type="presParOf" srcId="{382B3630-CBF5-41C8-99F7-CE440C8C3345}" destId="{BEB50587-3C16-453B-8F86-736B77282C3A}" srcOrd="4" destOrd="0" presId="urn:microsoft.com/office/officeart/2005/8/layout/vList2"/>
    <dgm:cxn modelId="{FA3AFA1F-BE27-464A-B75A-B19B7DE838E9}" type="presParOf" srcId="{382B3630-CBF5-41C8-99F7-CE440C8C3345}" destId="{1C777294-B8F5-48FB-8260-F6BBC23602D6}" srcOrd="5" destOrd="0" presId="urn:microsoft.com/office/officeart/2005/8/layout/vList2"/>
    <dgm:cxn modelId="{8B78D101-789C-478B-B5BF-C098CEC93F95}" type="presParOf" srcId="{382B3630-CBF5-41C8-99F7-CE440C8C3345}" destId="{698A4E18-2E12-46A8-A804-F84937C1C700}" srcOrd="6" destOrd="0" presId="urn:microsoft.com/office/officeart/2005/8/layout/vList2"/>
    <dgm:cxn modelId="{752C2A8C-8A51-4596-A5FD-74F3F2FAEC69}" type="presParOf" srcId="{382B3630-CBF5-41C8-99F7-CE440C8C3345}" destId="{03FAEAAC-ECC1-4844-A2D2-A5EB35646D88}" srcOrd="7" destOrd="0" presId="urn:microsoft.com/office/officeart/2005/8/layout/vList2"/>
    <dgm:cxn modelId="{4EA8A4E3-0915-4D53-9A2F-EA19F3181CD3}" type="presParOf" srcId="{382B3630-CBF5-41C8-99F7-CE440C8C3345}" destId="{B2D8D406-5D15-4D6E-942B-BFBC23B4DA8F}" srcOrd="8" destOrd="0" presId="urn:microsoft.com/office/officeart/2005/8/layout/vList2"/>
    <dgm:cxn modelId="{91473F38-AF0F-443E-966F-B805F16C7D13}" type="presParOf" srcId="{382B3630-CBF5-41C8-99F7-CE440C8C3345}" destId="{C0BBFE17-0ACC-44E6-A669-9FD1AAAD9A7E}" srcOrd="9" destOrd="0" presId="urn:microsoft.com/office/officeart/2005/8/layout/vList2"/>
    <dgm:cxn modelId="{C2083175-1A4F-4C86-9148-43614F7679FE}" type="presParOf" srcId="{382B3630-CBF5-41C8-99F7-CE440C8C3345}" destId="{7A594326-6629-4FBA-BB37-91A1E79BDB3F}" srcOrd="10" destOrd="0" presId="urn:microsoft.com/office/officeart/2005/8/layout/vList2"/>
    <dgm:cxn modelId="{FDDF4664-67EC-40CB-B5A8-E0F198BD5721}" type="presParOf" srcId="{382B3630-CBF5-41C8-99F7-CE440C8C3345}" destId="{00866469-66D2-4D15-84BD-993EDE60B89F}" srcOrd="11" destOrd="0" presId="urn:microsoft.com/office/officeart/2005/8/layout/vList2"/>
    <dgm:cxn modelId="{2648612A-12F1-44AD-89B1-E50E8DF340B4}" type="presParOf" srcId="{382B3630-CBF5-41C8-99F7-CE440C8C3345}" destId="{A3BFCBD9-9DDB-44D8-80E5-BCE9D811965A}" srcOrd="12" destOrd="0" presId="urn:microsoft.com/office/officeart/2005/8/layout/vList2"/>
    <dgm:cxn modelId="{7615F033-96F5-40B8-9610-7545CA1FC2AF}" type="presParOf" srcId="{382B3630-CBF5-41C8-99F7-CE440C8C3345}" destId="{142A088B-35DF-4471-85E1-0E7B8890DDE1}" srcOrd="13" destOrd="0" presId="urn:microsoft.com/office/officeart/2005/8/layout/vList2"/>
    <dgm:cxn modelId="{A3B3FF6B-9DF6-4D8C-AB17-D1C940D950D6}" type="presParOf" srcId="{382B3630-CBF5-41C8-99F7-CE440C8C3345}" destId="{B73F4EE1-84F7-4DB3-A0C2-FD0F51287038}" srcOrd="14" destOrd="0" presId="urn:microsoft.com/office/officeart/2005/8/layout/vList2"/>
    <dgm:cxn modelId="{4472D2FA-1E06-4290-A3D1-6EEFE3613564}" type="presParOf" srcId="{382B3630-CBF5-41C8-99F7-CE440C8C3345}" destId="{A8B8B220-5BFE-4800-8E7F-93A4D4F74845}" srcOrd="15" destOrd="0" presId="urn:microsoft.com/office/officeart/2005/8/layout/vList2"/>
    <dgm:cxn modelId="{FF072DE9-BAF6-4411-BCAC-B2EB8F28E23E}" type="presParOf" srcId="{382B3630-CBF5-41C8-99F7-CE440C8C3345}" destId="{270EFC2E-A730-4B22-AA2F-504DCED73AF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963F0-3F1D-4C20-B531-CC46E982B4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0D06A-307B-4BDD-8B62-94756827D7F6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Амикацин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988E58-DC3B-4B3A-AEC5-F657127E69CD}" type="parTrans" cxnId="{FD71D03D-657E-497C-A229-22D1C8C597A1}">
      <dgm:prSet/>
      <dgm:spPr/>
      <dgm:t>
        <a:bodyPr/>
        <a:lstStyle/>
        <a:p>
          <a:pPr algn="ctr"/>
          <a:endParaRPr lang="ru-RU"/>
        </a:p>
      </dgm:t>
    </dgm:pt>
    <dgm:pt modelId="{95CBF3C5-F79D-4627-B7E0-D1D348B8B357}" type="sibTrans" cxnId="{FD71D03D-657E-497C-A229-22D1C8C597A1}">
      <dgm:prSet/>
      <dgm:spPr/>
      <dgm:t>
        <a:bodyPr/>
        <a:lstStyle/>
        <a:p>
          <a:pPr algn="ctr"/>
          <a:endParaRPr lang="ru-RU"/>
        </a:p>
      </dgm:t>
    </dgm:pt>
    <dgm:pt modelId="{C669524A-DB23-4138-ADDB-5FC7CAB0115A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Аминосалициловая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кислота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9E56B5-04E2-4E47-8CF0-FE93AEF0BC0B}" type="parTrans" cxnId="{31702953-C5EA-459D-983D-DEBB1EE8DF81}">
      <dgm:prSet/>
      <dgm:spPr/>
      <dgm:t>
        <a:bodyPr/>
        <a:lstStyle/>
        <a:p>
          <a:pPr algn="ctr"/>
          <a:endParaRPr lang="ru-RU"/>
        </a:p>
      </dgm:t>
    </dgm:pt>
    <dgm:pt modelId="{E55235A2-B4C4-436A-ABD3-F42BE782F213}" type="sibTrans" cxnId="{31702953-C5EA-459D-983D-DEBB1EE8DF81}">
      <dgm:prSet/>
      <dgm:spPr/>
      <dgm:t>
        <a:bodyPr/>
        <a:lstStyle/>
        <a:p>
          <a:pPr algn="ctr"/>
          <a:endParaRPr lang="ru-RU"/>
        </a:p>
      </dgm:t>
    </dgm:pt>
    <dgm:pt modelId="{6513FA8D-7132-4FF4-9204-B84C91DB6FAD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Канамицин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C557B5-B00A-40AF-9B83-ECEE0B300324}" type="parTrans" cxnId="{A0B04233-8582-4F6D-B1A6-DADEA4286C7E}">
      <dgm:prSet/>
      <dgm:spPr/>
      <dgm:t>
        <a:bodyPr/>
        <a:lstStyle/>
        <a:p>
          <a:pPr algn="ctr"/>
          <a:endParaRPr lang="ru-RU"/>
        </a:p>
      </dgm:t>
    </dgm:pt>
    <dgm:pt modelId="{977CEBF2-A4BF-4E77-8C68-6953CF959687}" type="sibTrans" cxnId="{A0B04233-8582-4F6D-B1A6-DADEA4286C7E}">
      <dgm:prSet/>
      <dgm:spPr/>
      <dgm:t>
        <a:bodyPr/>
        <a:lstStyle/>
        <a:p>
          <a:pPr algn="ctr"/>
          <a:endParaRPr lang="ru-RU"/>
        </a:p>
      </dgm:t>
    </dgm:pt>
    <dgm:pt modelId="{927B3FF2-4AB6-4E89-BE4F-B937D6FB91D1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Капреомицин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E2B3D-DFC7-4692-B3DC-FB401EDDADC4}" type="parTrans" cxnId="{A86FA43B-DF68-4ADE-B7F5-71A3CAADEC25}">
      <dgm:prSet/>
      <dgm:spPr/>
      <dgm:t>
        <a:bodyPr/>
        <a:lstStyle/>
        <a:p>
          <a:pPr algn="ctr"/>
          <a:endParaRPr lang="ru-RU"/>
        </a:p>
      </dgm:t>
    </dgm:pt>
    <dgm:pt modelId="{F6D05937-1F10-4D5E-8AF5-3BA5E4C1741E}" type="sibTrans" cxnId="{A86FA43B-DF68-4ADE-B7F5-71A3CAADEC25}">
      <dgm:prSet/>
      <dgm:spPr/>
      <dgm:t>
        <a:bodyPr/>
        <a:lstStyle/>
        <a:p>
          <a:pPr algn="ctr"/>
          <a:endParaRPr lang="ru-RU"/>
        </a:p>
      </dgm:t>
    </dgm:pt>
    <dgm:pt modelId="{D6894352-EF55-4BE6-A3A8-9376BE5EB031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Моксифлоксацин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6EE680-456B-4250-8283-5CEFD9A674C1}" type="parTrans" cxnId="{1E3A2AA5-6F7F-43EB-8F9F-AA8DED2CAFAC}">
      <dgm:prSet/>
      <dgm:spPr/>
      <dgm:t>
        <a:bodyPr/>
        <a:lstStyle/>
        <a:p>
          <a:pPr algn="ctr"/>
          <a:endParaRPr lang="ru-RU"/>
        </a:p>
      </dgm:t>
    </dgm:pt>
    <dgm:pt modelId="{4F88CEE7-82D4-44C4-8B87-0E9607A6B466}" type="sibTrans" cxnId="{1E3A2AA5-6F7F-43EB-8F9F-AA8DED2CAFAC}">
      <dgm:prSet/>
      <dgm:spPr/>
      <dgm:t>
        <a:bodyPr/>
        <a:lstStyle/>
        <a:p>
          <a:pPr algn="ctr"/>
          <a:endParaRPr lang="ru-RU"/>
        </a:p>
      </dgm:t>
    </dgm:pt>
    <dgm:pt modelId="{779FC6AC-A47F-40B2-9101-FD1191F086EA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Ломефлоксацин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3E282-BEC5-4FF8-B2CA-2A97E2FADFD0}" type="parTrans" cxnId="{8E6D6DB1-DA40-4EDF-9A35-DBCD00E6209A}">
      <dgm:prSet/>
      <dgm:spPr/>
      <dgm:t>
        <a:bodyPr/>
        <a:lstStyle/>
        <a:p>
          <a:pPr algn="ctr"/>
          <a:endParaRPr lang="ru-RU"/>
        </a:p>
      </dgm:t>
    </dgm:pt>
    <dgm:pt modelId="{7C12024E-5148-4473-8613-15FE8A21D325}" type="sibTrans" cxnId="{8E6D6DB1-DA40-4EDF-9A35-DBCD00E6209A}">
      <dgm:prSet/>
      <dgm:spPr/>
      <dgm:t>
        <a:bodyPr/>
        <a:lstStyle/>
        <a:p>
          <a:pPr algn="ctr"/>
          <a:endParaRPr lang="ru-RU"/>
        </a:p>
      </dgm:t>
    </dgm:pt>
    <dgm:pt modelId="{8F883B22-2FC1-4C5A-97C8-068A7E710578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Теризидон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23CA3-5C95-4395-9F41-1217546EA20D}" type="parTrans" cxnId="{576C62B3-AEE3-4D24-B623-07CB4F7B1FBF}">
      <dgm:prSet/>
      <dgm:spPr/>
      <dgm:t>
        <a:bodyPr/>
        <a:lstStyle/>
        <a:p>
          <a:pPr algn="ctr"/>
          <a:endParaRPr lang="ru-RU"/>
        </a:p>
      </dgm:t>
    </dgm:pt>
    <dgm:pt modelId="{D981E5A2-1195-4B36-BDE0-32E4D39262E3}" type="sibTrans" cxnId="{576C62B3-AEE3-4D24-B623-07CB4F7B1FBF}">
      <dgm:prSet/>
      <dgm:spPr/>
      <dgm:t>
        <a:bodyPr/>
        <a:lstStyle/>
        <a:p>
          <a:pPr algn="ctr"/>
          <a:endParaRPr lang="ru-RU"/>
        </a:p>
      </dgm:t>
    </dgm:pt>
    <dgm:pt modelId="{CC6AFB3C-F06D-4A49-AA02-1CF4778E7F7B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Спарфлоксацин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4E16F-D89A-405F-B237-254E79D0CF60}" type="parTrans" cxnId="{CEEA65D6-C2D6-4EE7-B1FF-BD60715BA361}">
      <dgm:prSet/>
      <dgm:spPr/>
      <dgm:t>
        <a:bodyPr/>
        <a:lstStyle/>
        <a:p>
          <a:pPr algn="ctr"/>
          <a:endParaRPr lang="ru-RU"/>
        </a:p>
      </dgm:t>
    </dgm:pt>
    <dgm:pt modelId="{FA2822C8-86CE-4E71-B731-1C9CDF4B2CB6}" type="sibTrans" cxnId="{CEEA65D6-C2D6-4EE7-B1FF-BD60715BA361}">
      <dgm:prSet/>
      <dgm:spPr/>
      <dgm:t>
        <a:bodyPr/>
        <a:lstStyle/>
        <a:p>
          <a:pPr algn="ctr"/>
          <a:endParaRPr lang="ru-RU"/>
        </a:p>
      </dgm:t>
    </dgm:pt>
    <dgm:pt modelId="{08891B72-91C3-41CC-AF69-5EFC96B6A132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Гатифлоксацин</a:t>
          </a:r>
          <a:endParaRPr lang="ru-RU" sz="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52F38C-8741-4CF1-B49A-CC47FFB492C3}" type="parTrans" cxnId="{91684FA1-FFCD-42C5-8EC5-0C50A17C3D08}">
      <dgm:prSet/>
      <dgm:spPr/>
      <dgm:t>
        <a:bodyPr/>
        <a:lstStyle/>
        <a:p>
          <a:endParaRPr lang="ru-RU"/>
        </a:p>
      </dgm:t>
    </dgm:pt>
    <dgm:pt modelId="{B6582EBF-C568-4935-93DF-658748D64675}" type="sibTrans" cxnId="{91684FA1-FFCD-42C5-8EC5-0C50A17C3D08}">
      <dgm:prSet/>
      <dgm:spPr/>
      <dgm:t>
        <a:bodyPr/>
        <a:lstStyle/>
        <a:p>
          <a:endParaRPr lang="ru-RU"/>
        </a:p>
      </dgm:t>
    </dgm:pt>
    <dgm:pt modelId="{A202B28B-32C2-4BFB-B49F-C41E48108998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Левофлоксацин</a:t>
          </a:r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C1FDD-3086-48B0-BADE-8B0822106D3E}" type="sibTrans" cxnId="{A0ADBF6F-6112-4030-BB38-ECA60C057864}">
      <dgm:prSet/>
      <dgm:spPr/>
      <dgm:t>
        <a:bodyPr/>
        <a:lstStyle/>
        <a:p>
          <a:pPr algn="ctr"/>
          <a:endParaRPr lang="ru-RU"/>
        </a:p>
      </dgm:t>
    </dgm:pt>
    <dgm:pt modelId="{B12E076B-89C7-426C-A9D2-E08FFE452E57}" type="parTrans" cxnId="{A0ADBF6F-6112-4030-BB38-ECA60C057864}">
      <dgm:prSet/>
      <dgm:spPr/>
      <dgm:t>
        <a:bodyPr/>
        <a:lstStyle/>
        <a:p>
          <a:pPr algn="ctr"/>
          <a:endParaRPr lang="ru-RU"/>
        </a:p>
      </dgm:t>
    </dgm:pt>
    <dgm:pt modelId="{C03A93E3-AEB9-4055-B0D8-AC9DF942E4DA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Офлофлоксацин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62233D-31DE-4004-A71A-B6A70A6412E6}" type="parTrans" cxnId="{1B5E1D02-00B6-4DB6-B74C-C30AA67F5BF6}">
      <dgm:prSet/>
      <dgm:spPr/>
      <dgm:t>
        <a:bodyPr/>
        <a:lstStyle/>
        <a:p>
          <a:endParaRPr lang="ru-RU"/>
        </a:p>
      </dgm:t>
    </dgm:pt>
    <dgm:pt modelId="{5635C9EB-F739-4AF7-90C7-919D31447A3A}" type="sibTrans" cxnId="{1B5E1D02-00B6-4DB6-B74C-C30AA67F5BF6}">
      <dgm:prSet/>
      <dgm:spPr/>
      <dgm:t>
        <a:bodyPr/>
        <a:lstStyle/>
        <a:p>
          <a:endParaRPr lang="ru-RU"/>
        </a:p>
      </dgm:t>
    </dgm:pt>
    <dgm:pt modelId="{382B3630-CBF5-41C8-99F7-CE440C8C3345}" type="pres">
      <dgm:prSet presAssocID="{691963F0-3F1D-4C20-B531-CC46E982B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87104-C0E7-4EA5-9967-B8BFBDDE3F09}" type="pres">
      <dgm:prSet presAssocID="{D6E0D06A-307B-4BDD-8B62-94756827D7F6}" presName="parentText" presStyleLbl="node1" presStyleIdx="0" presStyleCnt="11" custLinFactY="195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28A2E-99BA-4EF1-BDE6-71B7B9D1EF90}" type="pres">
      <dgm:prSet presAssocID="{95CBF3C5-F79D-4627-B7E0-D1D348B8B357}" presName="spacer" presStyleCnt="0"/>
      <dgm:spPr/>
    </dgm:pt>
    <dgm:pt modelId="{9408399A-0C65-4930-82E3-02AE163B39BB}" type="pres">
      <dgm:prSet presAssocID="{08891B72-91C3-41CC-AF69-5EFC96B6A132}" presName="parentText" presStyleLbl="node1" presStyleIdx="1" presStyleCnt="11" custLinFactY="284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771EE-92A1-4375-8932-E8C205A4EAE2}" type="pres">
      <dgm:prSet presAssocID="{B6582EBF-C568-4935-93DF-658748D64675}" presName="spacer" presStyleCnt="0"/>
      <dgm:spPr/>
    </dgm:pt>
    <dgm:pt modelId="{8E634FC1-F275-4376-B2EA-5E2B15E556BF}" type="pres">
      <dgm:prSet presAssocID="{C03A93E3-AEB9-4055-B0D8-AC9DF942E4DA}" presName="parentText" presStyleLbl="node1" presStyleIdx="2" presStyleCnt="11" custLinFactY="195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6BE3C-68D1-4EDD-8F11-4CAF43A4A9C9}" type="pres">
      <dgm:prSet presAssocID="{5635C9EB-F739-4AF7-90C7-919D31447A3A}" presName="spacer" presStyleCnt="0"/>
      <dgm:spPr/>
    </dgm:pt>
    <dgm:pt modelId="{A6C0398C-03A6-4960-ADDD-693E9EF8D706}" type="pres">
      <dgm:prSet presAssocID="{A202B28B-32C2-4BFB-B49F-C41E48108998}" presName="parentText" presStyleLbl="node1" presStyleIdx="3" presStyleCnt="11" custLinFactY="297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9E02-8DDA-4EBF-B1B8-F3BB13E9B3D1}" type="pres">
      <dgm:prSet presAssocID="{55CC1FDD-3086-48B0-BADE-8B0822106D3E}" presName="spacer" presStyleCnt="0"/>
      <dgm:spPr/>
    </dgm:pt>
    <dgm:pt modelId="{BEB50587-3C16-453B-8F86-736B77282C3A}" type="pres">
      <dgm:prSet presAssocID="{6513FA8D-7132-4FF4-9204-B84C91DB6FAD}" presName="parentText" presStyleLbl="node1" presStyleIdx="4" presStyleCnt="11" custLinFactY="398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77294-B8F5-48FB-8260-F6BBC23602D6}" type="pres">
      <dgm:prSet presAssocID="{977CEBF2-A4BF-4E77-8C68-6953CF959687}" presName="spacer" presStyleCnt="0"/>
      <dgm:spPr/>
    </dgm:pt>
    <dgm:pt modelId="{698A4E18-2E12-46A8-A804-F84937C1C700}" type="pres">
      <dgm:prSet presAssocID="{927B3FF2-4AB6-4E89-BE4F-B937D6FB91D1}" presName="parentText" presStyleLbl="node1" presStyleIdx="5" presStyleCnt="11" custLinFactY="5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AEAAC-ECC1-4844-A2D2-A5EB35646D88}" type="pres">
      <dgm:prSet presAssocID="{F6D05937-1F10-4D5E-8AF5-3BA5E4C1741E}" presName="spacer" presStyleCnt="0"/>
      <dgm:spPr/>
    </dgm:pt>
    <dgm:pt modelId="{B2D8D406-5D15-4D6E-942B-BFBC23B4DA8F}" type="pres">
      <dgm:prSet presAssocID="{C669524A-DB23-4138-ADDB-5FC7CAB0115A}" presName="parentText" presStyleLbl="node1" presStyleIdx="6" presStyleCnt="11" custLinFactY="601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BFE17-0ACC-44E6-A669-9FD1AAAD9A7E}" type="pres">
      <dgm:prSet presAssocID="{E55235A2-B4C4-436A-ABD3-F42BE782F213}" presName="spacer" presStyleCnt="0"/>
      <dgm:spPr/>
    </dgm:pt>
    <dgm:pt modelId="{7A594326-6629-4FBA-BB37-91A1E79BDB3F}" type="pres">
      <dgm:prSet presAssocID="{D6894352-EF55-4BE6-A3A8-9376BE5EB031}" presName="parentText" presStyleLbl="node1" presStyleIdx="7" presStyleCnt="11" custLinFactY="702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66469-66D2-4D15-84BD-993EDE60B89F}" type="pres">
      <dgm:prSet presAssocID="{4F88CEE7-82D4-44C4-8B87-0E9607A6B466}" presName="spacer" presStyleCnt="0"/>
      <dgm:spPr/>
    </dgm:pt>
    <dgm:pt modelId="{A3BFCBD9-9DDB-44D8-80E5-BCE9D811965A}" type="pres">
      <dgm:prSet presAssocID="{779FC6AC-A47F-40B2-9101-FD1191F086EA}" presName="parentText" presStyleLbl="node1" presStyleIdx="8" presStyleCnt="11" custLinFactY="804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A088B-35DF-4471-85E1-0E7B8890DDE1}" type="pres">
      <dgm:prSet presAssocID="{7C12024E-5148-4473-8613-15FE8A21D325}" presName="spacer" presStyleCnt="0"/>
      <dgm:spPr/>
    </dgm:pt>
    <dgm:pt modelId="{B73F4EE1-84F7-4DB3-A0C2-FD0F51287038}" type="pres">
      <dgm:prSet presAssocID="{8F883B22-2FC1-4C5A-97C8-068A7E710578}" presName="parentText" presStyleLbl="node1" presStyleIdx="9" presStyleCnt="11" custLinFactY="905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8B220-5BFE-4800-8E7F-93A4D4F74845}" type="pres">
      <dgm:prSet presAssocID="{D981E5A2-1195-4B36-BDE0-32E4D39262E3}" presName="spacer" presStyleCnt="0"/>
      <dgm:spPr/>
    </dgm:pt>
    <dgm:pt modelId="{270EFC2E-A730-4B22-AA2F-504DCED73AF7}" type="pres">
      <dgm:prSet presAssocID="{CC6AFB3C-F06D-4A49-AA02-1CF4778E7F7B}" presName="parentText" presStyleLbl="node1" presStyleIdx="10" presStyleCnt="11" custLinFactY="10025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04233-8582-4F6D-B1A6-DADEA4286C7E}" srcId="{691963F0-3F1D-4C20-B531-CC46E982B4A3}" destId="{6513FA8D-7132-4FF4-9204-B84C91DB6FAD}" srcOrd="4" destOrd="0" parTransId="{25C557B5-B00A-40AF-9B83-ECEE0B300324}" sibTransId="{977CEBF2-A4BF-4E77-8C68-6953CF959687}"/>
    <dgm:cxn modelId="{B4E9E400-D865-4EF6-8A38-B91BB578CF11}" type="presOf" srcId="{D6894352-EF55-4BE6-A3A8-9376BE5EB031}" destId="{7A594326-6629-4FBA-BB37-91A1E79BDB3F}" srcOrd="0" destOrd="0" presId="urn:microsoft.com/office/officeart/2005/8/layout/vList2"/>
    <dgm:cxn modelId="{8E6D6DB1-DA40-4EDF-9A35-DBCD00E6209A}" srcId="{691963F0-3F1D-4C20-B531-CC46E982B4A3}" destId="{779FC6AC-A47F-40B2-9101-FD1191F086EA}" srcOrd="8" destOrd="0" parTransId="{45F3E282-BEC5-4FF8-B2CA-2A97E2FADFD0}" sibTransId="{7C12024E-5148-4473-8613-15FE8A21D325}"/>
    <dgm:cxn modelId="{761161CD-2CC6-4DEB-99FE-DF4B1C10C89B}" type="presOf" srcId="{691963F0-3F1D-4C20-B531-CC46E982B4A3}" destId="{382B3630-CBF5-41C8-99F7-CE440C8C3345}" srcOrd="0" destOrd="0" presId="urn:microsoft.com/office/officeart/2005/8/layout/vList2"/>
    <dgm:cxn modelId="{65739151-3EEC-4773-937B-1D9A437D9C4D}" type="presOf" srcId="{C03A93E3-AEB9-4055-B0D8-AC9DF942E4DA}" destId="{8E634FC1-F275-4376-B2EA-5E2B15E556BF}" srcOrd="0" destOrd="0" presId="urn:microsoft.com/office/officeart/2005/8/layout/vList2"/>
    <dgm:cxn modelId="{3B92EA55-83AE-49E8-A666-1F3D7659FFCA}" type="presOf" srcId="{CC6AFB3C-F06D-4A49-AA02-1CF4778E7F7B}" destId="{270EFC2E-A730-4B22-AA2F-504DCED73AF7}" srcOrd="0" destOrd="0" presId="urn:microsoft.com/office/officeart/2005/8/layout/vList2"/>
    <dgm:cxn modelId="{98DB6D86-962A-4FFF-AB61-7BAF1CC78473}" type="presOf" srcId="{08891B72-91C3-41CC-AF69-5EFC96B6A132}" destId="{9408399A-0C65-4930-82E3-02AE163B39BB}" srcOrd="0" destOrd="0" presId="urn:microsoft.com/office/officeart/2005/8/layout/vList2"/>
    <dgm:cxn modelId="{31702953-C5EA-459D-983D-DEBB1EE8DF81}" srcId="{691963F0-3F1D-4C20-B531-CC46E982B4A3}" destId="{C669524A-DB23-4138-ADDB-5FC7CAB0115A}" srcOrd="6" destOrd="0" parTransId="{DB9E56B5-04E2-4E47-8CF0-FE93AEF0BC0B}" sibTransId="{E55235A2-B4C4-436A-ABD3-F42BE782F213}"/>
    <dgm:cxn modelId="{91684FA1-FFCD-42C5-8EC5-0C50A17C3D08}" srcId="{691963F0-3F1D-4C20-B531-CC46E982B4A3}" destId="{08891B72-91C3-41CC-AF69-5EFC96B6A132}" srcOrd="1" destOrd="0" parTransId="{FE52F38C-8741-4CF1-B49A-CC47FFB492C3}" sibTransId="{B6582EBF-C568-4935-93DF-658748D64675}"/>
    <dgm:cxn modelId="{1E3A2AA5-6F7F-43EB-8F9F-AA8DED2CAFAC}" srcId="{691963F0-3F1D-4C20-B531-CC46E982B4A3}" destId="{D6894352-EF55-4BE6-A3A8-9376BE5EB031}" srcOrd="7" destOrd="0" parTransId="{4F6EE680-456B-4250-8283-5CEFD9A674C1}" sibTransId="{4F88CEE7-82D4-44C4-8B87-0E9607A6B466}"/>
    <dgm:cxn modelId="{4288A35C-4DF1-414F-A445-2340A753CA13}" type="presOf" srcId="{8F883B22-2FC1-4C5A-97C8-068A7E710578}" destId="{B73F4EE1-84F7-4DB3-A0C2-FD0F51287038}" srcOrd="0" destOrd="0" presId="urn:microsoft.com/office/officeart/2005/8/layout/vList2"/>
    <dgm:cxn modelId="{C3E28AE3-89EF-402C-9437-6676FD95002E}" type="presOf" srcId="{C669524A-DB23-4138-ADDB-5FC7CAB0115A}" destId="{B2D8D406-5D15-4D6E-942B-BFBC23B4DA8F}" srcOrd="0" destOrd="0" presId="urn:microsoft.com/office/officeart/2005/8/layout/vList2"/>
    <dgm:cxn modelId="{FD71D03D-657E-497C-A229-22D1C8C597A1}" srcId="{691963F0-3F1D-4C20-B531-CC46E982B4A3}" destId="{D6E0D06A-307B-4BDD-8B62-94756827D7F6}" srcOrd="0" destOrd="0" parTransId="{4D988E58-DC3B-4B3A-AEC5-F657127E69CD}" sibTransId="{95CBF3C5-F79D-4627-B7E0-D1D348B8B357}"/>
    <dgm:cxn modelId="{576C62B3-AEE3-4D24-B623-07CB4F7B1FBF}" srcId="{691963F0-3F1D-4C20-B531-CC46E982B4A3}" destId="{8F883B22-2FC1-4C5A-97C8-068A7E710578}" srcOrd="9" destOrd="0" parTransId="{B4C23CA3-5C95-4395-9F41-1217546EA20D}" sibTransId="{D981E5A2-1195-4B36-BDE0-32E4D39262E3}"/>
    <dgm:cxn modelId="{A0ADBF6F-6112-4030-BB38-ECA60C057864}" srcId="{691963F0-3F1D-4C20-B531-CC46E982B4A3}" destId="{A202B28B-32C2-4BFB-B49F-C41E48108998}" srcOrd="3" destOrd="0" parTransId="{B12E076B-89C7-426C-A9D2-E08FFE452E57}" sibTransId="{55CC1FDD-3086-48B0-BADE-8B0822106D3E}"/>
    <dgm:cxn modelId="{C2A277C8-9EE4-449D-B343-AAA7A0D53A7E}" type="presOf" srcId="{6513FA8D-7132-4FF4-9204-B84C91DB6FAD}" destId="{BEB50587-3C16-453B-8F86-736B77282C3A}" srcOrd="0" destOrd="0" presId="urn:microsoft.com/office/officeart/2005/8/layout/vList2"/>
    <dgm:cxn modelId="{A86FA43B-DF68-4ADE-B7F5-71A3CAADEC25}" srcId="{691963F0-3F1D-4C20-B531-CC46E982B4A3}" destId="{927B3FF2-4AB6-4E89-BE4F-B937D6FB91D1}" srcOrd="5" destOrd="0" parTransId="{8B7E2B3D-DFC7-4692-B3DC-FB401EDDADC4}" sibTransId="{F6D05937-1F10-4D5E-8AF5-3BA5E4C1741E}"/>
    <dgm:cxn modelId="{A5A2F209-32A1-4A5F-BA35-DFB267F0C2E5}" type="presOf" srcId="{779FC6AC-A47F-40B2-9101-FD1191F086EA}" destId="{A3BFCBD9-9DDB-44D8-80E5-BCE9D811965A}" srcOrd="0" destOrd="0" presId="urn:microsoft.com/office/officeart/2005/8/layout/vList2"/>
    <dgm:cxn modelId="{4AEDF7BD-BE6A-4209-8CFB-E9AB75B85EC0}" type="presOf" srcId="{A202B28B-32C2-4BFB-B49F-C41E48108998}" destId="{A6C0398C-03A6-4960-ADDD-693E9EF8D706}" srcOrd="0" destOrd="0" presId="urn:microsoft.com/office/officeart/2005/8/layout/vList2"/>
    <dgm:cxn modelId="{5E2F1CE8-0189-4B7C-B6EC-3C4CAFC36831}" type="presOf" srcId="{927B3FF2-4AB6-4E89-BE4F-B937D6FB91D1}" destId="{698A4E18-2E12-46A8-A804-F84937C1C700}" srcOrd="0" destOrd="0" presId="urn:microsoft.com/office/officeart/2005/8/layout/vList2"/>
    <dgm:cxn modelId="{1B5E1D02-00B6-4DB6-B74C-C30AA67F5BF6}" srcId="{691963F0-3F1D-4C20-B531-CC46E982B4A3}" destId="{C03A93E3-AEB9-4055-B0D8-AC9DF942E4DA}" srcOrd="2" destOrd="0" parTransId="{F162233D-31DE-4004-A71A-B6A70A6412E6}" sibTransId="{5635C9EB-F739-4AF7-90C7-919D31447A3A}"/>
    <dgm:cxn modelId="{257CA0CE-096B-4C9A-A51A-6DF1E512E85E}" type="presOf" srcId="{D6E0D06A-307B-4BDD-8B62-94756827D7F6}" destId="{64687104-C0E7-4EA5-9967-B8BFBDDE3F09}" srcOrd="0" destOrd="0" presId="urn:microsoft.com/office/officeart/2005/8/layout/vList2"/>
    <dgm:cxn modelId="{CEEA65D6-C2D6-4EE7-B1FF-BD60715BA361}" srcId="{691963F0-3F1D-4C20-B531-CC46E982B4A3}" destId="{CC6AFB3C-F06D-4A49-AA02-1CF4778E7F7B}" srcOrd="10" destOrd="0" parTransId="{CFC4E16F-D89A-405F-B237-254E79D0CF60}" sibTransId="{FA2822C8-86CE-4E71-B731-1C9CDF4B2CB6}"/>
    <dgm:cxn modelId="{A801DA46-10D2-4EB2-992C-8B8BD62D2AAA}" type="presParOf" srcId="{382B3630-CBF5-41C8-99F7-CE440C8C3345}" destId="{64687104-C0E7-4EA5-9967-B8BFBDDE3F09}" srcOrd="0" destOrd="0" presId="urn:microsoft.com/office/officeart/2005/8/layout/vList2"/>
    <dgm:cxn modelId="{BBD9224F-BA4B-4DB1-AEB5-DB586D5A9178}" type="presParOf" srcId="{382B3630-CBF5-41C8-99F7-CE440C8C3345}" destId="{3E528A2E-99BA-4EF1-BDE6-71B7B9D1EF90}" srcOrd="1" destOrd="0" presId="urn:microsoft.com/office/officeart/2005/8/layout/vList2"/>
    <dgm:cxn modelId="{3FC12F62-9475-4112-B069-BB5C29C78729}" type="presParOf" srcId="{382B3630-CBF5-41C8-99F7-CE440C8C3345}" destId="{9408399A-0C65-4930-82E3-02AE163B39BB}" srcOrd="2" destOrd="0" presId="urn:microsoft.com/office/officeart/2005/8/layout/vList2"/>
    <dgm:cxn modelId="{9FED8112-215A-4246-9CF6-E94A42DECF2A}" type="presParOf" srcId="{382B3630-CBF5-41C8-99F7-CE440C8C3345}" destId="{2D7771EE-92A1-4375-8932-E8C205A4EAE2}" srcOrd="3" destOrd="0" presId="urn:microsoft.com/office/officeart/2005/8/layout/vList2"/>
    <dgm:cxn modelId="{3BA26832-2647-45D5-B87C-D4673EBD11D0}" type="presParOf" srcId="{382B3630-CBF5-41C8-99F7-CE440C8C3345}" destId="{8E634FC1-F275-4376-B2EA-5E2B15E556BF}" srcOrd="4" destOrd="0" presId="urn:microsoft.com/office/officeart/2005/8/layout/vList2"/>
    <dgm:cxn modelId="{DCC3D311-23FF-4507-B8AF-2EF4DDE413EF}" type="presParOf" srcId="{382B3630-CBF5-41C8-99F7-CE440C8C3345}" destId="{0BB6BE3C-68D1-4EDD-8F11-4CAF43A4A9C9}" srcOrd="5" destOrd="0" presId="urn:microsoft.com/office/officeart/2005/8/layout/vList2"/>
    <dgm:cxn modelId="{F5B171E2-2F55-4B01-B436-A01D6C74E667}" type="presParOf" srcId="{382B3630-CBF5-41C8-99F7-CE440C8C3345}" destId="{A6C0398C-03A6-4960-ADDD-693E9EF8D706}" srcOrd="6" destOrd="0" presId="urn:microsoft.com/office/officeart/2005/8/layout/vList2"/>
    <dgm:cxn modelId="{46E0EBB1-9161-43D5-BF12-89F605133812}" type="presParOf" srcId="{382B3630-CBF5-41C8-99F7-CE440C8C3345}" destId="{99FC9E02-8DDA-4EBF-B1B8-F3BB13E9B3D1}" srcOrd="7" destOrd="0" presId="urn:microsoft.com/office/officeart/2005/8/layout/vList2"/>
    <dgm:cxn modelId="{11E45CDA-BE93-41FE-BD84-97422FB10EB0}" type="presParOf" srcId="{382B3630-CBF5-41C8-99F7-CE440C8C3345}" destId="{BEB50587-3C16-453B-8F86-736B77282C3A}" srcOrd="8" destOrd="0" presId="urn:microsoft.com/office/officeart/2005/8/layout/vList2"/>
    <dgm:cxn modelId="{61533A45-604A-4DF2-BD6B-A86B7A9D05FE}" type="presParOf" srcId="{382B3630-CBF5-41C8-99F7-CE440C8C3345}" destId="{1C777294-B8F5-48FB-8260-F6BBC23602D6}" srcOrd="9" destOrd="0" presId="urn:microsoft.com/office/officeart/2005/8/layout/vList2"/>
    <dgm:cxn modelId="{B6465665-21CB-4BB4-AA8D-8A22488944E4}" type="presParOf" srcId="{382B3630-CBF5-41C8-99F7-CE440C8C3345}" destId="{698A4E18-2E12-46A8-A804-F84937C1C700}" srcOrd="10" destOrd="0" presId="urn:microsoft.com/office/officeart/2005/8/layout/vList2"/>
    <dgm:cxn modelId="{8A1FA59D-114C-4651-914F-68907DB1E341}" type="presParOf" srcId="{382B3630-CBF5-41C8-99F7-CE440C8C3345}" destId="{03FAEAAC-ECC1-4844-A2D2-A5EB35646D88}" srcOrd="11" destOrd="0" presId="urn:microsoft.com/office/officeart/2005/8/layout/vList2"/>
    <dgm:cxn modelId="{0FE60E41-580D-4055-A2AA-805D061F1F1C}" type="presParOf" srcId="{382B3630-CBF5-41C8-99F7-CE440C8C3345}" destId="{B2D8D406-5D15-4D6E-942B-BFBC23B4DA8F}" srcOrd="12" destOrd="0" presId="urn:microsoft.com/office/officeart/2005/8/layout/vList2"/>
    <dgm:cxn modelId="{256B0446-85E9-41BD-8CED-8C227C43BAF7}" type="presParOf" srcId="{382B3630-CBF5-41C8-99F7-CE440C8C3345}" destId="{C0BBFE17-0ACC-44E6-A669-9FD1AAAD9A7E}" srcOrd="13" destOrd="0" presId="urn:microsoft.com/office/officeart/2005/8/layout/vList2"/>
    <dgm:cxn modelId="{D04EB853-AD6A-4697-B3A4-CDCDBB1D7F20}" type="presParOf" srcId="{382B3630-CBF5-41C8-99F7-CE440C8C3345}" destId="{7A594326-6629-4FBA-BB37-91A1E79BDB3F}" srcOrd="14" destOrd="0" presId="urn:microsoft.com/office/officeart/2005/8/layout/vList2"/>
    <dgm:cxn modelId="{6C0B1FF1-7D0E-46C4-AF1B-9AACC7023D26}" type="presParOf" srcId="{382B3630-CBF5-41C8-99F7-CE440C8C3345}" destId="{00866469-66D2-4D15-84BD-993EDE60B89F}" srcOrd="15" destOrd="0" presId="urn:microsoft.com/office/officeart/2005/8/layout/vList2"/>
    <dgm:cxn modelId="{416E1D5A-F21E-4B32-917E-ADC77053CA08}" type="presParOf" srcId="{382B3630-CBF5-41C8-99F7-CE440C8C3345}" destId="{A3BFCBD9-9DDB-44D8-80E5-BCE9D811965A}" srcOrd="16" destOrd="0" presId="urn:microsoft.com/office/officeart/2005/8/layout/vList2"/>
    <dgm:cxn modelId="{B3AD97ED-4AE7-4E98-B556-5FEB1DFBB1A2}" type="presParOf" srcId="{382B3630-CBF5-41C8-99F7-CE440C8C3345}" destId="{142A088B-35DF-4471-85E1-0E7B8890DDE1}" srcOrd="17" destOrd="0" presId="urn:microsoft.com/office/officeart/2005/8/layout/vList2"/>
    <dgm:cxn modelId="{147859B0-C38F-419E-A2C3-8C3B51781887}" type="presParOf" srcId="{382B3630-CBF5-41C8-99F7-CE440C8C3345}" destId="{B73F4EE1-84F7-4DB3-A0C2-FD0F51287038}" srcOrd="18" destOrd="0" presId="urn:microsoft.com/office/officeart/2005/8/layout/vList2"/>
    <dgm:cxn modelId="{E96B9D1B-1E66-4E8A-B8D2-32A87B07012F}" type="presParOf" srcId="{382B3630-CBF5-41C8-99F7-CE440C8C3345}" destId="{A8B8B220-5BFE-4800-8E7F-93A4D4F74845}" srcOrd="19" destOrd="0" presId="urn:microsoft.com/office/officeart/2005/8/layout/vList2"/>
    <dgm:cxn modelId="{AEC483F4-B440-4DB5-80D2-4B29C0DFE4EF}" type="presParOf" srcId="{382B3630-CBF5-41C8-99F7-CE440C8C3345}" destId="{270EFC2E-A730-4B22-AA2F-504DCED73AF7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87104-C0E7-4EA5-9967-B8BFBDDE3F09}">
      <dsp:nvSpPr>
        <dsp:cNvPr id="0" name=""/>
        <dsp:cNvSpPr/>
      </dsp:nvSpPr>
      <dsp:spPr>
        <a:xfrm>
          <a:off x="0" y="106991"/>
          <a:ext cx="4032448" cy="4777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Амикацин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6991"/>
        <a:ext cx="4032448" cy="477704"/>
      </dsp:txXfrm>
    </dsp:sp>
    <dsp:sp modelId="{A6C0398C-03A6-4960-ADDD-693E9EF8D706}">
      <dsp:nvSpPr>
        <dsp:cNvPr id="0" name=""/>
        <dsp:cNvSpPr/>
      </dsp:nvSpPr>
      <dsp:spPr>
        <a:xfrm>
          <a:off x="0" y="644174"/>
          <a:ext cx="4032448" cy="4777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Левофлоксацин</a:t>
          </a: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44174"/>
        <a:ext cx="4032448" cy="477704"/>
      </dsp:txXfrm>
    </dsp:sp>
    <dsp:sp modelId="{BEB50587-3C16-453B-8F86-736B77282C3A}">
      <dsp:nvSpPr>
        <dsp:cNvPr id="0" name=""/>
        <dsp:cNvSpPr/>
      </dsp:nvSpPr>
      <dsp:spPr>
        <a:xfrm>
          <a:off x="0" y="1181356"/>
          <a:ext cx="4032448" cy="4777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Канамицин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81356"/>
        <a:ext cx="4032448" cy="477704"/>
      </dsp:txXfrm>
    </dsp:sp>
    <dsp:sp modelId="{698A4E18-2E12-46A8-A804-F84937C1C700}">
      <dsp:nvSpPr>
        <dsp:cNvPr id="0" name=""/>
        <dsp:cNvSpPr/>
      </dsp:nvSpPr>
      <dsp:spPr>
        <a:xfrm>
          <a:off x="0" y="1718539"/>
          <a:ext cx="4032448" cy="4777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Капреомицин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18539"/>
        <a:ext cx="4032448" cy="477704"/>
      </dsp:txXfrm>
    </dsp:sp>
    <dsp:sp modelId="{B2D8D406-5D15-4D6E-942B-BFBC23B4DA8F}">
      <dsp:nvSpPr>
        <dsp:cNvPr id="0" name=""/>
        <dsp:cNvSpPr/>
      </dsp:nvSpPr>
      <dsp:spPr>
        <a:xfrm>
          <a:off x="0" y="2255721"/>
          <a:ext cx="4032448" cy="4777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Аминосалициловая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кислота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55721"/>
        <a:ext cx="4032448" cy="477704"/>
      </dsp:txXfrm>
    </dsp:sp>
    <dsp:sp modelId="{7A594326-6629-4FBA-BB37-91A1E79BDB3F}">
      <dsp:nvSpPr>
        <dsp:cNvPr id="0" name=""/>
        <dsp:cNvSpPr/>
      </dsp:nvSpPr>
      <dsp:spPr>
        <a:xfrm>
          <a:off x="0" y="2792904"/>
          <a:ext cx="4032448" cy="4777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Моксифлоксацин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92904"/>
        <a:ext cx="4032448" cy="477704"/>
      </dsp:txXfrm>
    </dsp:sp>
    <dsp:sp modelId="{A3BFCBD9-9DDB-44D8-80E5-BCE9D811965A}">
      <dsp:nvSpPr>
        <dsp:cNvPr id="0" name=""/>
        <dsp:cNvSpPr/>
      </dsp:nvSpPr>
      <dsp:spPr>
        <a:xfrm>
          <a:off x="0" y="3330086"/>
          <a:ext cx="4032448" cy="4777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Протионамид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30086"/>
        <a:ext cx="4032448" cy="477704"/>
      </dsp:txXfrm>
    </dsp:sp>
    <dsp:sp modelId="{B73F4EE1-84F7-4DB3-A0C2-FD0F51287038}">
      <dsp:nvSpPr>
        <dsp:cNvPr id="0" name=""/>
        <dsp:cNvSpPr/>
      </dsp:nvSpPr>
      <dsp:spPr>
        <a:xfrm>
          <a:off x="0" y="3867269"/>
          <a:ext cx="4032448" cy="4777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Теризидон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67269"/>
        <a:ext cx="4032448" cy="477704"/>
      </dsp:txXfrm>
    </dsp:sp>
    <dsp:sp modelId="{270EFC2E-A730-4B22-AA2F-504DCED73AF7}">
      <dsp:nvSpPr>
        <dsp:cNvPr id="0" name=""/>
        <dsp:cNvSpPr/>
      </dsp:nvSpPr>
      <dsp:spPr>
        <a:xfrm>
          <a:off x="0" y="3914783"/>
          <a:ext cx="4032448" cy="4777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Циклосерин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14783"/>
        <a:ext cx="4032448" cy="4777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87104-C0E7-4EA5-9967-B8BFBDDE3F09}">
      <dsp:nvSpPr>
        <dsp:cNvPr id="0" name=""/>
        <dsp:cNvSpPr/>
      </dsp:nvSpPr>
      <dsp:spPr>
        <a:xfrm>
          <a:off x="0" y="86653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Амикацин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6653"/>
        <a:ext cx="4032448" cy="390904"/>
      </dsp:txXfrm>
    </dsp:sp>
    <dsp:sp modelId="{9408399A-0C65-4930-82E3-02AE163B39BB}">
      <dsp:nvSpPr>
        <dsp:cNvPr id="0" name=""/>
        <dsp:cNvSpPr/>
      </dsp:nvSpPr>
      <dsp:spPr>
        <a:xfrm>
          <a:off x="0" y="521099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Гатифлоксацин</a:t>
          </a:r>
          <a:endParaRPr lang="ru-RU" sz="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21099"/>
        <a:ext cx="4032448" cy="390904"/>
      </dsp:txXfrm>
    </dsp:sp>
    <dsp:sp modelId="{8E634FC1-F275-4376-B2EA-5E2B15E556BF}">
      <dsp:nvSpPr>
        <dsp:cNvPr id="0" name=""/>
        <dsp:cNvSpPr/>
      </dsp:nvSpPr>
      <dsp:spPr>
        <a:xfrm>
          <a:off x="0" y="886575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Офлофлоксацин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86575"/>
        <a:ext cx="4032448" cy="390904"/>
      </dsp:txXfrm>
    </dsp:sp>
    <dsp:sp modelId="{A6C0398C-03A6-4960-ADDD-693E9EF8D706}">
      <dsp:nvSpPr>
        <dsp:cNvPr id="0" name=""/>
        <dsp:cNvSpPr/>
      </dsp:nvSpPr>
      <dsp:spPr>
        <a:xfrm>
          <a:off x="0" y="1326150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Левофлоксацин</a:t>
          </a:r>
          <a:endParaRPr lang="ru-RU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26150"/>
        <a:ext cx="4032448" cy="390904"/>
      </dsp:txXfrm>
    </dsp:sp>
    <dsp:sp modelId="{BEB50587-3C16-453B-8F86-736B77282C3A}">
      <dsp:nvSpPr>
        <dsp:cNvPr id="0" name=""/>
        <dsp:cNvSpPr/>
      </dsp:nvSpPr>
      <dsp:spPr>
        <a:xfrm>
          <a:off x="0" y="1765725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Канамицин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65725"/>
        <a:ext cx="4032448" cy="390904"/>
      </dsp:txXfrm>
    </dsp:sp>
    <dsp:sp modelId="{698A4E18-2E12-46A8-A804-F84937C1C700}">
      <dsp:nvSpPr>
        <dsp:cNvPr id="0" name=""/>
        <dsp:cNvSpPr/>
      </dsp:nvSpPr>
      <dsp:spPr>
        <a:xfrm>
          <a:off x="0" y="2205300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Капреомицин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05300"/>
        <a:ext cx="4032448" cy="390904"/>
      </dsp:txXfrm>
    </dsp:sp>
    <dsp:sp modelId="{B2D8D406-5D15-4D6E-942B-BFBC23B4DA8F}">
      <dsp:nvSpPr>
        <dsp:cNvPr id="0" name=""/>
        <dsp:cNvSpPr/>
      </dsp:nvSpPr>
      <dsp:spPr>
        <a:xfrm>
          <a:off x="0" y="2644875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Аминосалициловая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кислота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44875"/>
        <a:ext cx="4032448" cy="390904"/>
      </dsp:txXfrm>
    </dsp:sp>
    <dsp:sp modelId="{7A594326-6629-4FBA-BB37-91A1E79BDB3F}">
      <dsp:nvSpPr>
        <dsp:cNvPr id="0" name=""/>
        <dsp:cNvSpPr/>
      </dsp:nvSpPr>
      <dsp:spPr>
        <a:xfrm>
          <a:off x="0" y="3084450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Моксифлоксацин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84450"/>
        <a:ext cx="4032448" cy="390904"/>
      </dsp:txXfrm>
    </dsp:sp>
    <dsp:sp modelId="{A3BFCBD9-9DDB-44D8-80E5-BCE9D811965A}">
      <dsp:nvSpPr>
        <dsp:cNvPr id="0" name=""/>
        <dsp:cNvSpPr/>
      </dsp:nvSpPr>
      <dsp:spPr>
        <a:xfrm>
          <a:off x="0" y="3524025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Ломефлоксацин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24025"/>
        <a:ext cx="4032448" cy="390904"/>
      </dsp:txXfrm>
    </dsp:sp>
    <dsp:sp modelId="{B73F4EE1-84F7-4DB3-A0C2-FD0F51287038}">
      <dsp:nvSpPr>
        <dsp:cNvPr id="0" name=""/>
        <dsp:cNvSpPr/>
      </dsp:nvSpPr>
      <dsp:spPr>
        <a:xfrm>
          <a:off x="0" y="3963600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Теризидон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63600"/>
        <a:ext cx="4032448" cy="390904"/>
      </dsp:txXfrm>
    </dsp:sp>
    <dsp:sp modelId="{270EFC2E-A730-4B22-AA2F-504DCED73AF7}">
      <dsp:nvSpPr>
        <dsp:cNvPr id="0" name=""/>
        <dsp:cNvSpPr/>
      </dsp:nvSpPr>
      <dsp:spPr>
        <a:xfrm>
          <a:off x="0" y="4001583"/>
          <a:ext cx="4032448" cy="390904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0">
              <a:schemeClr val="tx2">
                <a:lumMod val="75000"/>
              </a:schemeClr>
            </a:gs>
            <a:gs pos="61000">
              <a:schemeClr val="accent5">
                <a:lumMod val="75000"/>
              </a:schemeClr>
            </a:gs>
            <a:gs pos="80000">
              <a:schemeClr val="accent5">
                <a:lumMod val="60000"/>
                <a:lumOff val="40000"/>
              </a:schemeClr>
            </a:gs>
            <a:gs pos="92000">
              <a:schemeClr val="accent5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Спарфлоксацин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01583"/>
        <a:ext cx="4032448" cy="39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7BCAA0-4710-443E-B0B0-919D76214FAF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591394-DF3A-43E1-8957-5D0DC9098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435DDF-4333-4FDD-B29D-03FA8EBFB4A2}" type="slidenum">
              <a:rPr lang="ru-RU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F82C4-A442-4707-AE55-6E9E0AD84721}" type="slidenum">
              <a:rPr lang="ru-RU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C7AEA-BACB-4287-8C51-A867DDE3D1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98F19-EE7A-49E9-8D03-1156B5FD8D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D913DD-5D30-48E6-97BE-9F64ABC685F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8AC70A57-EC8E-4653-AF00-BB2897200128}" type="slidenum">
              <a:rPr lang="ru-RU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D8AD6-C0E5-4B96-B1A7-1E8754E98D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9EB78-5588-46E1-A521-F753D6A8E9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955B7-5443-4CBA-8E0D-36288CEA23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E32745-7874-44FE-B135-C7FDD23595D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25DD8-4450-4096-AC13-0ED7E49618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BA520-4B3F-4EF1-A283-87B9F90FDA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405B3-448F-425F-A863-313E991110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69EC8-2970-42C3-944E-603A789625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ED7C-58E9-4316-AA08-9C7EE4BA40FD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FA7A-7947-4D79-9289-B305E8768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DCBD-5439-4C46-A4A8-3060B91965D0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3C0-4A04-462E-ADE3-D241888FB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E459-ECAF-44C5-A657-B02E4C339393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DAFB-FAC2-40A9-8E74-6DCFFC132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3D51-7CF4-416B-8D24-0F937916509E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6D11-7D96-4822-8504-0F38A0B5E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8695-8779-426C-A51F-29EDE3ADC1FB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E1BE-CE11-4089-93B2-9EEEE164D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CA21-660E-48FB-B5B1-AEA75769550F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9EA1-3307-4506-9EB1-F8BA80D28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9B6A-17C4-4D29-8126-6992ADCEFB2A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5789-E8A5-4068-8C27-BE71F214C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5B4D-44A8-4CD9-A8C6-A36CF72EFEAC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F760-375E-4CE3-A519-5D1D995EF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BFE7-474F-45CF-9F3C-C9F40C022683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319F-C473-484B-83AE-1D7516002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DF32-3C2B-4616-9CD1-E73080508929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A688-714F-43CE-9452-4C4953298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FD50B-1E23-4B08-BD3D-32BF2E753C61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C8C3-F959-41D0-8614-3E91169C5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3BDE7-B903-40CB-AB82-442AEEE6C802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7EC38-75D1-4133-B9C4-4CF1531EC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Microsoft_Office_Excel_97-20035.xls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CD19024-AFC6-4048-92E6-D38A3AB21159}" type="slidenum">
              <a:rPr lang="ru-RU">
                <a:solidFill>
                  <a:schemeClr val="bg1"/>
                </a:solidFill>
                <a:latin typeface="Calibri" pitchFamily="34" charset="0"/>
              </a:rPr>
              <a:pPr algn="r"/>
              <a:t>1</a:t>
            </a:fld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0" y="1989138"/>
            <a:ext cx="9144000" cy="42878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Туберкулез в Российской Федерации и множественная лекарственная устойчивость возбудителя</a:t>
            </a:r>
          </a:p>
          <a:p>
            <a:pPr algn="ctr" defTabSz="957263"/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7263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7263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Помощник Министра  </a:t>
            </a:r>
          </a:p>
          <a:p>
            <a:pPr algn="ctr" defTabSz="957263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здравоохранения Российской Федерации</a:t>
            </a:r>
          </a:p>
          <a:p>
            <a:pPr algn="ctr" defTabSz="957263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Габбасова Л.А.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0" y="2000250"/>
            <a:ext cx="91440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rgbClr val="4F6228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197" name="Подзаголовок 2"/>
          <p:cNvSpPr txBox="1">
            <a:spLocks/>
          </p:cNvSpPr>
          <p:nvPr/>
        </p:nvSpPr>
        <p:spPr bwMode="auto">
          <a:xfrm>
            <a:off x="6643688" y="6357938"/>
            <a:ext cx="1714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>
              <a:lnSpc>
                <a:spcPct val="80000"/>
              </a:lnSpc>
              <a:spcBef>
                <a:spcPct val="20000"/>
              </a:spcBef>
            </a:pPr>
            <a:r>
              <a:rPr lang="ru-RU" sz="1700">
                <a:solidFill>
                  <a:srgbClr val="7F7F7F"/>
                </a:solidFill>
                <a:latin typeface="Helios"/>
              </a:rPr>
              <a:t>РОССИЯ 2013</a:t>
            </a:r>
          </a:p>
        </p:txBody>
      </p:sp>
      <p:sp>
        <p:nvSpPr>
          <p:cNvPr id="8198" name="Прямоугольник 4"/>
          <p:cNvSpPr>
            <a:spLocks noChangeArrowheads="1"/>
          </p:cNvSpPr>
          <p:nvPr/>
        </p:nvSpPr>
        <p:spPr bwMode="auto">
          <a:xfrm>
            <a:off x="6715125" y="6215063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Заголовок 1"/>
          <p:cNvSpPr>
            <a:spLocks/>
          </p:cNvSpPr>
          <p:nvPr/>
        </p:nvSpPr>
        <p:spPr bwMode="auto">
          <a:xfrm>
            <a:off x="0" y="2708275"/>
            <a:ext cx="9144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49180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3E100-6932-4C37-973B-E4B13A940C9D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16632"/>
            <a:ext cx="864399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Целевые показатели государственной программы развития здравоохранения, установленные указом Президента Российской Федерации от 7 мая 2012 № 598</a:t>
            </a:r>
          </a:p>
        </p:txBody>
      </p:sp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7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17" y="2060575"/>
          <a:ext cx="8712972" cy="34673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93473"/>
                <a:gridCol w="792089"/>
                <a:gridCol w="792089"/>
                <a:gridCol w="792089"/>
                <a:gridCol w="853018"/>
                <a:gridCol w="913947"/>
                <a:gridCol w="792089"/>
                <a:gridCol w="792089"/>
                <a:gridCol w="792089"/>
              </a:tblGrid>
              <a:tr h="12244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целевого показателя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 г.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 г.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 г.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</a:t>
                      </a:r>
                      <a:r>
                        <a:rPr lang="ru-RU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от ТБ  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100 тыс. населения)</a:t>
                      </a:r>
                      <a:endParaRPr lang="ru-RU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34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Заболеваемость ТБ </a:t>
                      </a:r>
                      <a:r>
                        <a:rPr lang="ru-RU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100 тыс. населения)</a:t>
                      </a:r>
                      <a:endParaRPr lang="ru-RU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</a:t>
                      </a:r>
                      <a:endParaRPr lang="ru-RU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64,56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60,34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56,12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47,68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43,46</a:t>
                      </a:r>
                      <a:endParaRPr lang="ru-RU" b="1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A2174-3DDA-40B7-BDB8-C606A5F1AFC0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16632"/>
            <a:ext cx="864399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мероприятия по борьбе с ТБ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</a:p>
        </p:txBody>
      </p:sp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7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7950" y="1195388"/>
            <a:ext cx="89281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Ш"/>
              <a:defRPr/>
            </a:pP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1998-2004 гг.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федеральная целевая программа «Неотложные меры борьбы с туберкулезом в России», объем финансирования –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  550,5 млн. рублей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Ш"/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2002-2004 гг. </a:t>
            </a:r>
            <a:r>
              <a:rPr lang="ru-RU" altLang="ru-RU" sz="2000" b="1" dirty="0">
                <a:latin typeface="+mn-lt"/>
              </a:rPr>
              <a:t>федеральная целевая программа</a:t>
            </a:r>
            <a:r>
              <a:rPr lang="ru-RU" altLang="ru-RU" sz="2000" b="1" dirty="0">
                <a:latin typeface="+mj-lt"/>
              </a:rPr>
              <a:t> «Предупреждению и борьбе с заболеваниями социального характера» (включая 2005-2006 годы по подпрограмме «Неотложные меры борьбы с туберкулезом в России»), </a:t>
            </a:r>
            <a:r>
              <a:rPr lang="ru-RU" altLang="ru-RU" sz="2000" b="1" dirty="0">
                <a:latin typeface="+mn-lt"/>
              </a:rPr>
              <a:t>объем финансирования  </a:t>
            </a:r>
            <a:r>
              <a:rPr lang="ru-RU" altLang="ru-RU" sz="2000" b="1" dirty="0">
                <a:latin typeface="+mn-lt"/>
                <a:sym typeface="Symbol"/>
              </a:rPr>
              <a:t></a:t>
            </a:r>
            <a:r>
              <a:rPr lang="ru-RU" altLang="ru-RU" sz="2000" b="1" dirty="0">
                <a:latin typeface="+mn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33 824,95 млн.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Ш"/>
              <a:defRPr/>
            </a:pP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2007 - 2012 гг.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latin typeface="+mn-lt"/>
              </a:rPr>
              <a:t>федеральная целевая программа</a:t>
            </a:r>
            <a:r>
              <a:rPr lang="ru-RU" altLang="ru-RU" sz="2000" b="1" dirty="0">
                <a:latin typeface="+mj-lt"/>
              </a:rPr>
              <a:t> «Предупреждение и борьба с социально значимыми заболеваниями» (подпрограмма «Туберкулез»), </a:t>
            </a:r>
            <a:r>
              <a:rPr lang="ru-RU" altLang="ru-RU" sz="2000" b="1" dirty="0">
                <a:latin typeface="+mn-lt"/>
              </a:rPr>
              <a:t>объем финансирования –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37 020,1 млн.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Ш"/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Ш"/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   2006 года </a:t>
            </a:r>
            <a:r>
              <a:rPr lang="ru-RU" altLang="ru-RU" sz="2000" b="1" dirty="0">
                <a:latin typeface="+mj-lt"/>
                <a:sym typeface="Symbol"/>
              </a:rPr>
              <a:t></a:t>
            </a:r>
            <a:r>
              <a:rPr lang="ru-RU" altLang="ru-RU" sz="2000" b="1" dirty="0">
                <a:latin typeface="+mj-lt"/>
              </a:rPr>
              <a:t>Приоритетный Национальный Проект «Здоровье», направленный на повышение качества медицинской помощи, проект продолжается по 2015 год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Ш"/>
              <a:defRPr/>
            </a:pPr>
            <a:r>
              <a:rPr lang="ru-RU" altLang="ru-RU" sz="2000" b="1" dirty="0">
                <a:latin typeface="+mj-lt"/>
              </a:rPr>
              <a:t>(оснащение медицинским оборудованием, диагностическими средствами, антибактериальными и противотуберкулезными препаратами 2 ряда).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0"/>
            <a:ext cx="864399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Доля МЛУ ТБ среди впервые выявленных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всех случаев ТБ легких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1"/>
          <p:cNvGraphicFramePr>
            <a:graphicFrameLocks noGrp="1" noChangeAspect="1"/>
          </p:cNvGraphicFramePr>
          <p:nvPr/>
        </p:nvGraphicFramePr>
        <p:xfrm>
          <a:off x="539750" y="1484313"/>
          <a:ext cx="8064500" cy="4738687"/>
        </p:xfrm>
        <a:graphic>
          <a:graphicData uri="http://schemas.openxmlformats.org/presentationml/2006/ole">
            <p:oleObj spid="_x0000_s6146" name="Диаграмма" r:id="rId4" imgW="9715416" imgH="6896007" progId="Excel.Sheet.8">
              <p:embed/>
            </p:oleObj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380288" y="5589588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300" b="1">
                <a:solidFill>
                  <a:schemeClr val="tx2"/>
                </a:solidFill>
                <a:latin typeface="Calibri" pitchFamily="34" charset="0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3977D-D8AA-4813-8264-D67B8496A5C8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16632"/>
            <a:ext cx="864399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и финансирование лекарственного обеспечения лечения ТБ</a:t>
            </a:r>
          </a:p>
        </p:txBody>
      </p:sp>
      <p:pic>
        <p:nvPicPr>
          <p:cNvPr id="1434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7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345" name="Группа 57"/>
          <p:cNvGrpSpPr>
            <a:grpSpLocks/>
          </p:cNvGrpSpPr>
          <p:nvPr/>
        </p:nvGrpSpPr>
        <p:grpSpPr bwMode="auto">
          <a:xfrm>
            <a:off x="0" y="908050"/>
            <a:ext cx="8831263" cy="4460875"/>
            <a:chOff x="251520" y="981487"/>
            <a:chExt cx="3604614" cy="503515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12863" y="1631937"/>
              <a:ext cx="3384306" cy="1295522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50000"/>
                    <a:alpha val="31000"/>
                  </a:schemeClr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Региональные органы управления здравоохранением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(83 субъекта)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71827" y="4721121"/>
              <a:ext cx="3384307" cy="1295522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100000">
                  <a:schemeClr val="accent5">
                    <a:lumMod val="50000"/>
                    <a:alpha val="31000"/>
                  </a:schemeClr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Минздрав России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Централизованная  закупка (снижение цены ЛС))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971406" y="2925667"/>
              <a:ext cx="0" cy="1799038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3131712" y="2925667"/>
              <a:ext cx="0" cy="1799038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 flipV="1">
              <a:off x="2047023" y="2898788"/>
              <a:ext cx="4536" cy="1825917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51520" y="3037240"/>
              <a:ext cx="677108" cy="1327864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Заявка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53743" y="2853992"/>
              <a:ext cx="554007" cy="1945971"/>
            </a:xfrm>
            <a:prstGeom prst="rect">
              <a:avLst/>
            </a:prstGeom>
            <a:noFill/>
            <a:ln>
              <a:noFill/>
            </a:ln>
          </p:spPr>
          <p:txBody>
            <a:bodyPr vert="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Отчетность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1088824" y="893450"/>
              <a:ext cx="729648" cy="905721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2007-2012 гг.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 rot="5400000">
            <a:off x="7095066" y="5298422"/>
            <a:ext cx="400110" cy="837730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рост МЛУ</a:t>
            </a:r>
          </a:p>
        </p:txBody>
      </p:sp>
      <p:sp>
        <p:nvSpPr>
          <p:cNvPr id="79" name="TextBox 78"/>
          <p:cNvSpPr txBox="1"/>
          <p:nvPr/>
        </p:nvSpPr>
        <p:spPr>
          <a:xfrm rot="5400000">
            <a:off x="2775033" y="5009943"/>
            <a:ext cx="615553" cy="134209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насыщение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оборудованием</a:t>
            </a:r>
          </a:p>
        </p:txBody>
      </p:sp>
      <p:sp>
        <p:nvSpPr>
          <p:cNvPr id="80" name="TextBox 79"/>
          <p:cNvSpPr txBox="1"/>
          <p:nvPr/>
        </p:nvSpPr>
        <p:spPr>
          <a:xfrm rot="5400000">
            <a:off x="1220479" y="4908313"/>
            <a:ext cx="615553" cy="154535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развитие системы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мониторинга</a:t>
            </a:r>
          </a:p>
        </p:txBody>
      </p:sp>
      <p:sp>
        <p:nvSpPr>
          <p:cNvPr id="81" name="TextBox 80"/>
          <p:cNvSpPr txBox="1"/>
          <p:nvPr/>
        </p:nvSpPr>
        <p:spPr>
          <a:xfrm rot="5400000">
            <a:off x="5729125" y="5080187"/>
            <a:ext cx="615553" cy="1201611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актуализация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ТБ + ВИЧ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4211638" y="6092825"/>
            <a:ext cx="1296987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3794919" y="3269456"/>
            <a:ext cx="20161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Препараты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58"/>
          <p:cNvGrpSpPr>
            <a:grpSpLocks/>
          </p:cNvGrpSpPr>
          <p:nvPr/>
        </p:nvGrpSpPr>
        <p:grpSpPr bwMode="auto">
          <a:xfrm>
            <a:off x="0" y="2133600"/>
            <a:ext cx="9180513" cy="2419350"/>
            <a:chOff x="5033761" y="2617110"/>
            <a:chExt cx="3611966" cy="195501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033761" y="2617110"/>
              <a:ext cx="3597600" cy="659369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50000"/>
                    <a:alpha val="31000"/>
                  </a:schemeClr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Региональные органы управления здравоохранением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(Закупка за счет средств консолидированного бюджета)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039340" y="3989727"/>
              <a:ext cx="1599558" cy="5824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100000">
                  <a:schemeClr val="accent5">
                    <a:lumMod val="50000"/>
                    <a:alpha val="31000"/>
                  </a:schemeClr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Минздрав России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(средства федерального бюджета)</a:t>
              </a:r>
            </a:p>
          </p:txBody>
        </p:sp>
        <p:cxnSp>
          <p:nvCxnSpPr>
            <p:cNvPr id="7" name="Прямая со стрелкой 6"/>
            <p:cNvCxnSpPr>
              <a:endCxn id="6" idx="3"/>
            </p:cNvCxnSpPr>
            <p:nvPr/>
          </p:nvCxnSpPr>
          <p:spPr>
            <a:xfrm flipH="1">
              <a:off x="7638899" y="3314964"/>
              <a:ext cx="525274" cy="965964"/>
            </a:xfrm>
            <a:prstGeom prst="straightConnector1">
              <a:avLst/>
            </a:prstGeom>
            <a:ln w="63500">
              <a:solidFill>
                <a:srgbClr val="FF8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7689770">
              <a:off x="5385900" y="3740059"/>
              <a:ext cx="422423" cy="793782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Статистика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4367117">
              <a:off x="7931897" y="3450361"/>
              <a:ext cx="423330" cy="1004330"/>
            </a:xfrm>
            <a:prstGeom prst="rect">
              <a:avLst/>
            </a:prstGeom>
            <a:noFill/>
            <a:ln>
              <a:noFill/>
            </a:ln>
          </p:spPr>
          <p:txBody>
            <a:bodyPr vert="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Отчетность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6804455" y="3276479"/>
              <a:ext cx="0" cy="71324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5400000">
              <a:off x="5931962" y="2648483"/>
              <a:ext cx="938719" cy="2083908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Межбюджетные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трансферты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(переход на адресную терапию)</a:t>
              </a:r>
            </a:p>
          </p:txBody>
        </p:sp>
      </p:grp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4282" y="116632"/>
            <a:ext cx="8643998" cy="79208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и финансирование лекарственного обеспечения лечения ТБ (2)</a:t>
            </a:r>
          </a:p>
        </p:txBody>
      </p:sp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6" name="Прямая со стрелкой 15"/>
          <p:cNvCxnSpPr>
            <a:endCxn id="6" idx="1"/>
          </p:cNvCxnSpPr>
          <p:nvPr/>
        </p:nvCxnSpPr>
        <p:spPr>
          <a:xfrm>
            <a:off x="971550" y="2997200"/>
            <a:ext cx="1584325" cy="1195388"/>
          </a:xfrm>
          <a:prstGeom prst="straightConnector1">
            <a:avLst/>
          </a:prstGeom>
          <a:ln w="63500">
            <a:solidFill>
              <a:srgbClr val="FF8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00563" y="4581525"/>
            <a:ext cx="0" cy="79216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55875" y="5373688"/>
            <a:ext cx="4032250" cy="10080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Федеральные государственные бюджетные учреждения</a:t>
            </a:r>
          </a:p>
        </p:txBody>
      </p:sp>
      <p:sp>
        <p:nvSpPr>
          <p:cNvPr id="29" name="TextBox 28"/>
          <p:cNvSpPr txBox="1"/>
          <p:nvPr/>
        </p:nvSpPr>
        <p:spPr>
          <a:xfrm rot="5400000">
            <a:off x="5477906" y="3675222"/>
            <a:ext cx="492443" cy="2448272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Госзадание</a:t>
            </a:r>
            <a:endParaRPr lang="ru-RU" sz="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72" name="Oval 3"/>
          <p:cNvSpPr>
            <a:spLocks noChangeArrowheads="1"/>
          </p:cNvSpPr>
          <p:nvPr/>
        </p:nvSpPr>
        <p:spPr bwMode="auto">
          <a:xfrm>
            <a:off x="3635375" y="908050"/>
            <a:ext cx="1506538" cy="720725"/>
          </a:xfrm>
          <a:prstGeom prst="ellipse">
            <a:avLst/>
          </a:prstGeom>
          <a:gradFill rotWithShape="0">
            <a:gsLst>
              <a:gs pos="0">
                <a:srgbClr val="9966FF"/>
              </a:gs>
              <a:gs pos="50000">
                <a:srgbClr val="00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ОПТД</a:t>
            </a: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427538" y="1628775"/>
            <a:ext cx="0" cy="523875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572000" y="1700213"/>
            <a:ext cx="17287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Препараты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4067175" y="1628775"/>
            <a:ext cx="4763" cy="538163"/>
          </a:xfrm>
          <a:prstGeom prst="straightConnector1">
            <a:avLst/>
          </a:prstGeom>
          <a:ln w="63500">
            <a:solidFill>
              <a:srgbClr val="FF8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5400000">
            <a:off x="3065827" y="1118749"/>
            <a:ext cx="430887" cy="1450989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Статистика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32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7" descr="МБТ фукси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844675"/>
            <a:ext cx="165576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77DA0-B7AF-419B-A187-1762BEDC3D30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16632"/>
            <a:ext cx="864399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Рекомендованные ВОЗ стратегии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лечения больных МЛУ-ТБ (2011 г.)</a:t>
            </a:r>
          </a:p>
        </p:txBody>
      </p:sp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7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0" y="1268413"/>
            <a:ext cx="3203575" cy="7207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Стандартизированное лечение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2924175"/>
            <a:ext cx="3203575" cy="14414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Стандартизированное лечение с последующим переходом на индивидуализированную химиотерапию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81525"/>
            <a:ext cx="3203575" cy="143986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Эмпирическое лечение с последующим переходом на индивидуализированную химиотерапию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27538" y="1268413"/>
            <a:ext cx="4465637" cy="1439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Репрезентативные сведения образов по лекарственной устойчивости у четко определенной популяции пациентов используют для разработки схемы химиотерапии. Все пациенты данной группы (категории) лечатся по одинаковой схеме.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3203575" y="1268413"/>
            <a:ext cx="1223963" cy="504825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203575" y="3357563"/>
            <a:ext cx="1223963" cy="503237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3203575" y="5084763"/>
            <a:ext cx="1223963" cy="504825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427538" y="2852738"/>
            <a:ext cx="4465637" cy="1944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Первоначально все пациенты определенной группы лечатся по схеме, основанной на результатах тестирования лекарственной устойчивости в репрезентативной популяции. Последующая коррекция схемы химиотерапии проводится после получения результатов тестирования на лекарственную чувствительность у пациента (нередко подобное тестирование проводится в отношении ограниченного числа препаратов).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7538" y="4941888"/>
            <a:ext cx="4465637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схема химиотерапии основана на индивидуальных данных анамнеза пациента и скорректирована после получения результатов тестирования на лекарственную чувствительность (часто тестирование лекарственной чувствительности проводится к препаратам как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и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24E4B-F68C-4459-92C7-9C13DC62C002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16632"/>
            <a:ext cx="864399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Перечень антибактериальных и противотуберкулезных лекарственных препаратов (второго ряда), закупаемых из федерального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(приказ Минздрава России от 28.10.13 № 795н)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7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9" name="Схема 8"/>
          <p:cNvGraphicFramePr/>
          <p:nvPr/>
        </p:nvGraphicFramePr>
        <p:xfrm>
          <a:off x="4932040" y="1844824"/>
          <a:ext cx="4032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827584" y="1844824"/>
          <a:ext cx="4032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 rot="5400000">
            <a:off x="2533417" y="907251"/>
            <a:ext cx="677108" cy="1256113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2012 г.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445679" y="907250"/>
            <a:ext cx="677108" cy="1256113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2988" y="1136650"/>
          <a:ext cx="7056784" cy="5692463"/>
        </p:xfrm>
        <a:graphic>
          <a:graphicData uri="http://schemas.openxmlformats.org/drawingml/2006/table">
            <a:tbl>
              <a:tblPr/>
              <a:tblGrid>
                <a:gridCol w="3442334"/>
                <a:gridCol w="3614450"/>
              </a:tblGrid>
              <a:tr h="251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Группы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Препараты (сокращенные обозначения)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Пероральные</a:t>
                      </a: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препараты первого ряда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Пиразинамид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Этамбутол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Рифабутин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Rfb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Препараты в инъекциях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Канамицин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Km)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Амикацин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Капреомицин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Cm)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Стрептомицин (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Фторхинолоны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Левофлоксацин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Lfx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Моксифлоксацин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Mfx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Офлоксацин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Ofx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Пероральные</a:t>
                      </a: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бактериологические препараты второго ряда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Парааминосалициловая кислота (ПАСК)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Циклосерин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Теризодон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Trd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Этионамид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Eto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Протионамид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Pto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Препараты, характер действия которых в лечении лекарственно-устойчивого ТБ не выяснен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Линезолид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Lzd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Амоксициллин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клавуланат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Amx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Clv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Тиоацетазон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Thz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Имипенем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циластатин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Ipm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Кларитромицин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Clr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Резервная группа 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Бедаквилин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B25AB-07B8-4D43-A54A-A2D4D7C8DF15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1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16632"/>
            <a:ext cx="864399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Группы препаратов для лечения МЛУ-ТБ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6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7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784976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Приоритетные  направления деятельности Минздрава России по совершенствованию противотуберкулезных мероприятий,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включая МЛУ ТБ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225550"/>
            <a:ext cx="8785225" cy="56324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Актуализация нормативно правовых актов по вопросам туберкулеза;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Совершенствование мероприятий по профилактике, раннему выявлению туберкулеза, оказанию амбулаторной помощи на этапе лечения и последующего наблюдения, в том числе с привлечением государственных медицинских организаций не специализированных на лечении туберкулеза, а также медицинских организаций иных форм собственности;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  Усовершенствование системы эпидемиологического мониторинга заболеваемости, смертности от туберкулеза, включая МЛУ (ШЛУ) возбудителя и ТБ/ВИЧ на основе единого федерального регистра;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   </a:t>
            </a:r>
            <a:r>
              <a:rPr lang="ru-RU" sz="2000" b="1" i="1" dirty="0">
                <a:solidFill>
                  <a:srgbClr val="002060"/>
                </a:solidFill>
              </a:rPr>
              <a:t>Внедрение ускоренных методов диагностики туберкулеза, о</a:t>
            </a:r>
            <a:r>
              <a:rPr lang="ru-RU" sz="2000" b="1" dirty="0">
                <a:solidFill>
                  <a:srgbClr val="002060"/>
                </a:solidFill>
              </a:rPr>
              <a:t>птимизация  и стандартизация методов лабораторной диагностики туберкулеза, включая определение чувствительности возбудителя, организация внешнего контроля качества исследований,  проведение мониторинга резистентных форм </a:t>
            </a:r>
            <a:r>
              <a:rPr lang="en-US" sz="2000" b="1" i="1" dirty="0">
                <a:solidFill>
                  <a:srgbClr val="002060"/>
                </a:solidFill>
              </a:rPr>
              <a:t>M. tuberculosis.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462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092825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8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640960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Приоритетные  направления деятельности Минздрава России по совершенствованию противотуберкулезных мероприятий,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включая МЛУ ТБ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557338"/>
            <a:ext cx="8642350" cy="43703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Внедрение современных технологий лекарственного менеджмента, направленных на повышение доступности и снижение стоимости противотуберкулезных препаратов при сохранеии их  качества ;</a:t>
            </a:r>
            <a:endParaRPr lang="ru-RU" sz="20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Совершенствование мероприятий по повышению приверженности больных к лечению туберкулеза. Привлечениесоциальных работников, волонтеров  в систему оказания фтизиатрической помощи больным из социально неблагополучных групп населения;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Оптимизцация подходов к лечению туберкулеза, с учетом международных рекомендаций по химиотерапии туберкулеза;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Усиление взаимодействия пенитенциарного и гражданского секторов здравоохранения в целях эффективного контроля над туберкулезом.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486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8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skalevAA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5175"/>
            <a:ext cx="9144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15888"/>
            <a:ext cx="9144000" cy="865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Население Российской Федерации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15888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1</a:t>
            </a:r>
          </a:p>
        </p:txBody>
      </p:sp>
      <p:sp>
        <p:nvSpPr>
          <p:cNvPr id="1032" name="TextBox 22"/>
          <p:cNvSpPr txBox="1">
            <a:spLocks noChangeArrowheads="1"/>
          </p:cNvSpPr>
          <p:nvPr/>
        </p:nvSpPr>
        <p:spPr bwMode="auto">
          <a:xfrm>
            <a:off x="4859338" y="5445125"/>
            <a:ext cx="410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Численность населения в 2012 году - 143 201 721 человек</a:t>
            </a:r>
          </a:p>
        </p:txBody>
      </p:sp>
      <p:graphicFrame>
        <p:nvGraphicFramePr>
          <p:cNvPr id="1026" name="Содержимое 3"/>
          <p:cNvGraphicFramePr>
            <a:graphicFrameLocks/>
          </p:cNvGraphicFramePr>
          <p:nvPr/>
        </p:nvGraphicFramePr>
        <p:xfrm>
          <a:off x="-50800" y="5367338"/>
          <a:ext cx="4960938" cy="1352550"/>
        </p:xfrm>
        <a:graphic>
          <a:graphicData uri="http://schemas.openxmlformats.org/presentationml/2006/ole">
            <p:oleObj spid="_x0000_s1026" r:id="rId5" imgW="4962574" imgH="1353429" progId="Excel.Sheet.8">
              <p:embed/>
            </p:oleObj>
          </a:graphicData>
        </a:graphic>
      </p:graphicFrame>
      <p:sp>
        <p:nvSpPr>
          <p:cNvPr id="25" name="Заголовок 1"/>
          <p:cNvSpPr txBox="1">
            <a:spLocks/>
          </p:cNvSpPr>
          <p:nvPr/>
        </p:nvSpPr>
        <p:spPr>
          <a:xfrm>
            <a:off x="0" y="5085184"/>
            <a:ext cx="4860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Международная миграция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640960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Минздрава России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8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23850" y="1412875"/>
            <a:ext cx="8642350" cy="46783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2060"/>
                </a:solidFill>
              </a:rPr>
              <a:t>Указанные основные направления деятельности нашли отражение в проекте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Национального плана по предупреждению распространения туберкулеза с множественной лекарственной устойчивость возбудителя в Россйской Федерации (2014-2015гг.)</a:t>
            </a:r>
            <a:r>
              <a:rPr lang="ru-RU" sz="2300" b="1" dirty="0">
                <a:solidFill>
                  <a:srgbClr val="002060"/>
                </a:solidFill>
              </a:rPr>
              <a:t>,  принятие которого запланировано в декабре 2013 года на совещании руководителей органов исполнительной власти субъектов РФ и представителей региональных фтизиатрических служб </a:t>
            </a:r>
            <a:endParaRPr lang="en-US" sz="24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BF50DB8-D5D1-41F6-8130-DD08DC54F61D}" type="slidenum">
              <a:rPr lang="ru-RU">
                <a:solidFill>
                  <a:schemeClr val="bg1"/>
                </a:solidFill>
                <a:latin typeface="Calibri" pitchFamily="34" charset="0"/>
              </a:rPr>
              <a:pPr algn="r"/>
              <a:t>21</a:t>
            </a:fld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0" y="-100013"/>
            <a:ext cx="9144000" cy="42878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0" y="-98425"/>
            <a:ext cx="91440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rgbClr val="4F6228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2533" name="Подзаголовок 2"/>
          <p:cNvSpPr txBox="1">
            <a:spLocks/>
          </p:cNvSpPr>
          <p:nvPr/>
        </p:nvSpPr>
        <p:spPr bwMode="auto">
          <a:xfrm>
            <a:off x="6643688" y="6357938"/>
            <a:ext cx="1714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>
              <a:lnSpc>
                <a:spcPct val="80000"/>
              </a:lnSpc>
              <a:spcBef>
                <a:spcPct val="20000"/>
              </a:spcBef>
            </a:pPr>
            <a:r>
              <a:rPr lang="ru-RU" sz="1700">
                <a:solidFill>
                  <a:srgbClr val="7F7F7F"/>
                </a:solidFill>
                <a:latin typeface="Helios"/>
              </a:rPr>
              <a:t>РОССИЯ 2013</a:t>
            </a:r>
          </a:p>
        </p:txBody>
      </p:sp>
      <p:sp>
        <p:nvSpPr>
          <p:cNvPr id="22534" name="Прямоугольник 4"/>
          <p:cNvSpPr>
            <a:spLocks noChangeArrowheads="1"/>
          </p:cNvSpPr>
          <p:nvPr/>
        </p:nvSpPr>
        <p:spPr bwMode="auto">
          <a:xfrm>
            <a:off x="6715125" y="6215063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35" name="Заголовок 1"/>
          <p:cNvSpPr>
            <a:spLocks/>
          </p:cNvSpPr>
          <p:nvPr/>
        </p:nvSpPr>
        <p:spPr bwMode="auto">
          <a:xfrm>
            <a:off x="0" y="-171450"/>
            <a:ext cx="9144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3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CD4A-14FF-4CE8-90AA-B7185F86A48C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16632"/>
            <a:ext cx="8643998" cy="100013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Эпидемиология туберкулеза в Российской Федерации,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1990 – 2012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20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2050" name="Диаграмма 8"/>
          <p:cNvGraphicFramePr>
            <a:graphicFrameLocks/>
          </p:cNvGraphicFramePr>
          <p:nvPr/>
        </p:nvGraphicFramePr>
        <p:xfrm>
          <a:off x="-50800" y="1217613"/>
          <a:ext cx="9245600" cy="5214937"/>
        </p:xfrm>
        <a:graphic>
          <a:graphicData uri="http://schemas.openxmlformats.org/presentationml/2006/ole">
            <p:oleObj spid="_x0000_s2050" r:id="rId5" imgW="9242337" imgH="52125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60C71-03C4-430F-B54E-801F49EDA469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16632"/>
            <a:ext cx="8643998" cy="100013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Эпидемиология туберкулеза в Российской Федерации,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1990 – 2012</a:t>
            </a: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20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3074" name="Диаграмма 8"/>
          <p:cNvGraphicFramePr>
            <a:graphicFrameLocks/>
          </p:cNvGraphicFramePr>
          <p:nvPr/>
        </p:nvGraphicFramePr>
        <p:xfrm>
          <a:off x="-50800" y="1217613"/>
          <a:ext cx="9245600" cy="5214937"/>
        </p:xfrm>
        <a:graphic>
          <a:graphicData uri="http://schemas.openxmlformats.org/presentationml/2006/ole">
            <p:oleObj spid="_x0000_s3074" name="Диаграмма" r:id="rId5" imgW="9248812" imgH="5210190" progId="Excel.Shee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23850" y="188913"/>
            <a:ext cx="8424863" cy="7858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188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Смертность от туберкулеза в Российской Федерации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(на 100 тыс. населения)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3438" y="4292600"/>
          <a:ext cx="1872208" cy="17629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72208"/>
              </a:tblGrid>
              <a:tr h="7272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Самые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ВЫСОКИЕ</a:t>
                      </a:r>
                      <a:r>
                        <a:rPr lang="ru-RU" sz="1200" dirty="0" smtClean="0"/>
                        <a:t> показатели</a:t>
                      </a:r>
                    </a:p>
                    <a:p>
                      <a:pPr algn="ctr"/>
                      <a:r>
                        <a:rPr lang="ru-RU" sz="1000" dirty="0" smtClean="0"/>
                        <a:t>за январь-сентябрь 2013 </a:t>
                      </a:r>
                    </a:p>
                    <a:p>
                      <a:pPr algn="ctr"/>
                      <a:r>
                        <a:rPr lang="ru-RU" sz="1000" i="1" dirty="0" smtClean="0"/>
                        <a:t>(на 100 тыс. населения)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094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Республика Тыва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59,5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Еврейская АО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00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34,1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Иркутская область (</a:t>
                      </a:r>
                      <a:r>
                        <a:rPr lang="ru-RU" sz="100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34,0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7" name="Picture 2" descr="C:\Users\SMIRNO~1\AppData\Local\Temp\Rar$DIa0.745\Новооб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052513"/>
            <a:ext cx="1512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43438" y="981075"/>
          <a:ext cx="2736304" cy="1469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36304"/>
              </a:tblGrid>
              <a:tr h="5497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Самые </a:t>
                      </a:r>
                      <a:r>
                        <a:rPr lang="ru-RU" sz="1200" kern="1200" dirty="0" smtClean="0">
                          <a:solidFill>
                            <a:srgbClr val="389F33"/>
                          </a:solidFill>
                        </a:rPr>
                        <a:t>НИЗКИЕ</a:t>
                      </a:r>
                      <a:r>
                        <a:rPr lang="ru-RU" sz="1200" kern="1200" dirty="0" smtClean="0"/>
                        <a:t> показатели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 smtClean="0"/>
                        <a:t>за январь-сентябрь 2013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i="1" kern="1200" dirty="0" smtClean="0"/>
                        <a:t>(на 100 тыс. населения)  </a:t>
                      </a:r>
                      <a:r>
                        <a:rPr lang="ru-RU" sz="1000" kern="1200" dirty="0" smtClean="0"/>
                        <a:t>                             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890453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Белгородская область (</a:t>
                      </a:r>
                      <a:r>
                        <a:rPr lang="ru-RU" sz="1000" b="1" kern="1200" dirty="0" smtClean="0">
                          <a:solidFill>
                            <a:srgbClr val="389F3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Орловская область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smtClean="0">
                          <a:solidFill>
                            <a:srgbClr val="389F3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Ненецкий АО (</a:t>
                      </a:r>
                      <a:r>
                        <a:rPr lang="ru-RU" sz="1000" b="1" kern="1200" dirty="0" smtClean="0">
                          <a:solidFill>
                            <a:srgbClr val="389F3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Карачаево-Черкесская Республика (</a:t>
                      </a:r>
                      <a:r>
                        <a:rPr lang="ru-RU" sz="1000" b="1" kern="1200" dirty="0" smtClean="0">
                          <a:solidFill>
                            <a:srgbClr val="389F3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Москва (</a:t>
                      </a:r>
                      <a:r>
                        <a:rPr lang="ru-RU" sz="1000" b="1" kern="1200" dirty="0" smtClean="0">
                          <a:solidFill>
                            <a:srgbClr val="389F33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16688" y="4292600"/>
            <a:ext cx="2627312" cy="1739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Значительный рост смертности отмечается: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Чукотский АО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(в 2 раза)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Магаданская область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(на 52,2 %)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Республика Алтай 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(на 52,1 %)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Республика Мордовия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(на 48,9 %)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Ставропольский край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(на 31,1 %)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2492375"/>
            <a:ext cx="4500562" cy="177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Снижение смертности отмечается в  </a:t>
            </a:r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53 регионах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Значительное снижение смертности отмечается: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Карачаево-Черкесская Республика </a:t>
            </a:r>
            <a:r>
              <a:rPr lang="ru-RU" sz="10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(на 67,7 %)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Амурская область </a:t>
            </a:r>
            <a:r>
              <a:rPr lang="ru-RU" sz="10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(на 44,8 %)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Новгородская область </a:t>
            </a:r>
            <a:r>
              <a:rPr lang="ru-RU" sz="10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(на 44,0 %)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Ямало-Ненецкий АО </a:t>
            </a:r>
            <a:r>
              <a:rPr lang="ru-RU" sz="10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(на 36,1 %)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изменились показатели смертности </a:t>
            </a:r>
            <a:r>
              <a:rPr lang="ru-RU" sz="1000" b="1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6 регионах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Диаграмма 19"/>
          <p:cNvGraphicFramePr>
            <a:graphicFrameLocks/>
          </p:cNvGraphicFramePr>
          <p:nvPr/>
        </p:nvGraphicFramePr>
        <p:xfrm>
          <a:off x="-50800" y="930275"/>
          <a:ext cx="4818063" cy="5978525"/>
        </p:xfrm>
        <a:graphic>
          <a:graphicData uri="http://schemas.openxmlformats.org/presentationml/2006/ole">
            <p:oleObj spid="_x0000_s4098" r:id="rId4" imgW="4816257" imgH="5974598" progId="Excel.Sheet.8">
              <p:embed/>
            </p:oleObj>
          </a:graphicData>
        </a:graphic>
      </p:graphicFrame>
      <p:pic>
        <p:nvPicPr>
          <p:cNvPr id="411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22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118" name="Группа 17"/>
          <p:cNvGrpSpPr>
            <a:grpSpLocks/>
          </p:cNvGrpSpPr>
          <p:nvPr/>
        </p:nvGrpSpPr>
        <p:grpSpPr bwMode="auto">
          <a:xfrm>
            <a:off x="611188" y="5805488"/>
            <a:ext cx="3673475" cy="430212"/>
            <a:chOff x="3539715" y="2258110"/>
            <a:chExt cx="1587145" cy="84166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539715" y="2398768"/>
              <a:ext cx="155602" cy="140656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60937" y="2398768"/>
              <a:ext cx="136875" cy="140656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25" name="TextBox 25"/>
            <p:cNvSpPr txBox="1">
              <a:spLocks noChangeArrowheads="1"/>
            </p:cNvSpPr>
            <p:nvPr/>
          </p:nvSpPr>
          <p:spPr bwMode="auto">
            <a:xfrm>
              <a:off x="3726438" y="2258110"/>
              <a:ext cx="509996" cy="84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 i="1">
                  <a:solidFill>
                    <a:srgbClr val="FF0000"/>
                  </a:solidFill>
                  <a:latin typeface="Calibri" pitchFamily="34" charset="0"/>
                </a:rPr>
                <a:t>Январь-сентябрь 2012</a:t>
              </a:r>
            </a:p>
          </p:txBody>
        </p:sp>
        <p:sp>
          <p:nvSpPr>
            <p:cNvPr id="4126" name="TextBox 26"/>
            <p:cNvSpPr txBox="1">
              <a:spLocks noChangeArrowheads="1"/>
            </p:cNvSpPr>
            <p:nvPr/>
          </p:nvSpPr>
          <p:spPr bwMode="auto">
            <a:xfrm>
              <a:off x="4597812" y="2258110"/>
              <a:ext cx="529048" cy="84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 i="1">
                  <a:latin typeface="Calibri" pitchFamily="34" charset="0"/>
                </a:rPr>
                <a:t> </a:t>
              </a:r>
              <a:r>
                <a:rPr lang="ru-RU" sz="1100" b="1" i="1">
                  <a:solidFill>
                    <a:srgbClr val="0070C0"/>
                  </a:solidFill>
                  <a:latin typeface="Calibri" pitchFamily="34" charset="0"/>
                </a:rPr>
                <a:t>Январь-сентябрь 2013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7D397-B92C-4B5A-B2BE-B48AAF090E7D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16632"/>
            <a:ext cx="8712968" cy="62068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Контингенты  больных  туберкулезом</a:t>
            </a:r>
          </a:p>
        </p:txBody>
      </p:sp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7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122" name="Object 2"/>
          <p:cNvGraphicFramePr>
            <a:graphicFrameLocks noGrp="1"/>
          </p:cNvGraphicFramePr>
          <p:nvPr/>
        </p:nvGraphicFramePr>
        <p:xfrm>
          <a:off x="0" y="692150"/>
          <a:ext cx="9144000" cy="5545138"/>
        </p:xfrm>
        <a:graphic>
          <a:graphicData uri="http://schemas.openxmlformats.org/presentationml/2006/ole">
            <p:oleObj spid="_x0000_s5122" name="Лист" r:id="rId5" imgW="7496189" imgH="31814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FEADF-285D-4949-9EC6-6A0FDFFAEDFB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16632"/>
            <a:ext cx="8750206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Нормативно-правовое регулирование организации оказания медицинской помощи больным ТБ</a:t>
            </a:r>
          </a:p>
        </p:txBody>
      </p:sp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17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79388" y="1268413"/>
            <a:ext cx="4248150" cy="16557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Федеральный закон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от 21.11.2013 № 323-ФЗ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«Об основах охраны здоровья граждан в Российской Федерации»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1268413"/>
            <a:ext cx="4321175" cy="16557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Федеральный закон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от 18.06.2001 № 77-ФЗ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«О предупреждении распространения туберкулеза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 Российской Федерации»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388" y="2997200"/>
            <a:ext cx="8785225" cy="7921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8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altLang="ru-RU" sz="2000" b="1" dirty="0">
                <a:solidFill>
                  <a:srgbClr val="C00000"/>
                </a:solidFill>
              </a:rPr>
              <a:t>Приказ Минздрава России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от 21.03.2003 № 109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 «О совершенствовании противотуберкулезных мероприятий </a:t>
            </a:r>
            <a:br>
              <a:rPr lang="ru-RU" altLang="ru-RU" sz="2000" b="1" dirty="0">
                <a:solidFill>
                  <a:srgbClr val="002060"/>
                </a:solidFill>
              </a:rPr>
            </a:br>
            <a:r>
              <a:rPr lang="ru-RU" altLang="ru-RU" sz="2000" b="1" dirty="0">
                <a:solidFill>
                  <a:srgbClr val="002060"/>
                </a:solidFill>
              </a:rPr>
              <a:t>в Российской Федерации»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388" y="3860800"/>
            <a:ext cx="8785225" cy="23764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altLang="ru-RU" sz="1700" b="1" dirty="0">
                <a:solidFill>
                  <a:srgbClr val="C00000"/>
                </a:solidFill>
                <a:cs typeface="Arial" panose="020B0604020202020204" pitchFamily="34" charset="0"/>
              </a:rPr>
              <a:t>Порядок</a:t>
            </a:r>
            <a:r>
              <a:rPr lang="ru-RU" altLang="ru-RU" sz="1700" b="1" dirty="0">
                <a:cs typeface="Arial" panose="020B0604020202020204" pitchFamily="34" charset="0"/>
              </a:rPr>
              <a:t> </a:t>
            </a:r>
            <a:r>
              <a:rPr lang="ru-RU" altLang="ru-RU" sz="1700" b="1" dirty="0">
                <a:solidFill>
                  <a:srgbClr val="002060"/>
                </a:solidFill>
                <a:cs typeface="Arial" panose="020B0604020202020204" pitchFamily="34" charset="0"/>
              </a:rPr>
              <a:t>оказания медицинской помощи больным туберкулезом в Российской Федерации, утвержденный Приказом Минздрава России  от 15 ноября 2012 года № 932н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ru-RU" altLang="ru-RU" sz="17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altLang="ru-RU" sz="1700" b="1" dirty="0">
                <a:solidFill>
                  <a:srgbClr val="C00000"/>
                </a:solidFill>
              </a:rPr>
              <a:t>Стандарты </a:t>
            </a:r>
            <a:r>
              <a:rPr lang="ru-RU" altLang="ru-RU" sz="1700" b="1" dirty="0">
                <a:solidFill>
                  <a:srgbClr val="FFFF00"/>
                </a:solidFill>
              </a:rPr>
              <a:t> </a:t>
            </a:r>
            <a:r>
              <a:rPr lang="ru-RU" altLang="ru-RU" sz="1700" b="1" dirty="0">
                <a:solidFill>
                  <a:srgbClr val="002060"/>
                </a:solidFill>
              </a:rPr>
              <a:t>медицинской помощи больным </a:t>
            </a:r>
            <a:r>
              <a:rPr lang="en-US" altLang="ru-RU" sz="1700" b="1" dirty="0">
                <a:solidFill>
                  <a:srgbClr val="002060"/>
                </a:solidFill>
              </a:rPr>
              <a:t>TBC</a:t>
            </a:r>
            <a:r>
              <a:rPr lang="ru-RU" altLang="ru-RU" sz="1700" b="1" dirty="0">
                <a:solidFill>
                  <a:srgbClr val="002060"/>
                </a:solidFill>
              </a:rPr>
              <a:t>  различной этиологии, утвержденные приказами Минздрава России</a:t>
            </a:r>
            <a:endParaRPr lang="ru-RU" altLang="ru-RU" sz="17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altLang="ru-RU" sz="1700" b="1" dirty="0">
                <a:solidFill>
                  <a:srgbClr val="C00000"/>
                </a:solidFill>
                <a:cs typeface="Arial" panose="020B0604020202020204" pitchFamily="34" charset="0"/>
              </a:rPr>
              <a:t>Федеральные клинические рекомендации</a:t>
            </a:r>
            <a:r>
              <a:rPr lang="ru-RU" altLang="ru-RU" sz="1700" b="1" dirty="0">
                <a:cs typeface="Arial" panose="020B0604020202020204" pitchFamily="34" charset="0"/>
              </a:rPr>
              <a:t> </a:t>
            </a:r>
            <a:r>
              <a:rPr lang="ru-RU" altLang="ru-RU" sz="1700" b="1" dirty="0">
                <a:solidFill>
                  <a:srgbClr val="002060"/>
                </a:solidFill>
                <a:cs typeface="Arial" panose="020B0604020202020204" pitchFamily="34" charset="0"/>
              </a:rPr>
              <a:t>по диагностике и лечению </a:t>
            </a:r>
            <a:r>
              <a:rPr lang="en-US" altLang="ru-RU" sz="1700" b="1" dirty="0">
                <a:solidFill>
                  <a:srgbClr val="002060"/>
                </a:solidFill>
                <a:cs typeface="Arial" panose="020B0604020202020204" pitchFamily="34" charset="0"/>
              </a:rPr>
              <a:t>TBC</a:t>
            </a:r>
            <a:r>
              <a:rPr lang="ru-RU" altLang="ru-RU" sz="1700" b="1" dirty="0">
                <a:solidFill>
                  <a:srgbClr val="002060"/>
                </a:solidFill>
                <a:cs typeface="Arial" panose="020B0604020202020204" pitchFamily="34" charset="0"/>
              </a:rPr>
              <a:t>, утвержденные профессиональным медицинским сообществом  (РОФ)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784976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системы оказания фтизиатрической помощи в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96952"/>
            <a:ext cx="8785225" cy="1223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Первичная специализированная медико-санитарная помощь больным туберкулезом без </a:t>
            </a:r>
            <a:r>
              <a:rPr lang="ru-RU" b="1" dirty="0" err="1">
                <a:solidFill>
                  <a:srgbClr val="002060"/>
                </a:solidFill>
              </a:rPr>
              <a:t>бактериовыделения</a:t>
            </a:r>
            <a:r>
              <a:rPr lang="ru-RU" b="1" dirty="0">
                <a:solidFill>
                  <a:srgbClr val="002060"/>
                </a:solidFill>
              </a:rPr>
              <a:t> оказывается в амбулаторных отделениях противотуберкулезных диспансеров, туберкулезных больниц, научно-исследовательских организациях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365104"/>
            <a:ext cx="8785225" cy="16573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Специализированная, в т.ч., </a:t>
            </a:r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ысокотехнолдогичная  </a:t>
            </a:r>
            <a:r>
              <a:rPr lang="ru-RU" sz="2000" b="1" dirty="0">
                <a:solidFill>
                  <a:srgbClr val="002060"/>
                </a:solidFill>
              </a:rPr>
              <a:t>медицинская помощь оказывается в противотуберкулезных диспансерах, туберкулезных больницах, научно-исследовательских организациях и в федеральных государственных медицинских организациях, находящихся в ведении Минздрава России, санаториях для лечения туберкулеза всех форм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556792"/>
            <a:ext cx="8785225" cy="9367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Первичная врачебная медико-санитарная помощь оказывается врачами-терапевтами, педиатрами участковыми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  <a:r>
              <a:rPr lang="ru-RU" b="1" dirty="0" smtClean="0">
                <a:solidFill>
                  <a:srgbClr val="002060"/>
                </a:solidFill>
              </a:rPr>
              <a:t>фтизиатрические кабинеты (отделения) медицинских организаций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0" y="2492896"/>
            <a:ext cx="860444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II</a:t>
            </a:r>
            <a:r>
              <a:rPr lang="ru-RU" b="1" dirty="0" smtClean="0">
                <a:latin typeface="Calibri" pitchFamily="34" charset="0"/>
              </a:rPr>
              <a:t> - </a:t>
            </a:r>
            <a:r>
              <a:rPr lang="en-US" b="1" dirty="0" smtClean="0">
                <a:latin typeface="Calibri" pitchFamily="34" charset="0"/>
              </a:rPr>
              <a:t>III </a:t>
            </a:r>
            <a:r>
              <a:rPr lang="ru-RU" b="1" dirty="0" smtClean="0">
                <a:latin typeface="Calibri" pitchFamily="34" charset="0"/>
              </a:rPr>
              <a:t>уровни 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683568" y="1196975"/>
            <a:ext cx="763284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I</a:t>
            </a:r>
            <a:r>
              <a:rPr lang="ru-RU" b="1" dirty="0">
                <a:latin typeface="Calibri" pitchFamily="34" charset="0"/>
              </a:rPr>
              <a:t> уровень</a:t>
            </a:r>
          </a:p>
        </p:txBody>
      </p:sp>
      <p:sp>
        <p:nvSpPr>
          <p:cNvPr id="10254" name="Прямоугольник 4"/>
          <p:cNvSpPr>
            <a:spLocks noChangeArrowheads="1"/>
          </p:cNvSpPr>
          <p:nvPr/>
        </p:nvSpPr>
        <p:spPr bwMode="auto">
          <a:xfrm>
            <a:off x="928688" y="0"/>
            <a:ext cx="1428750" cy="142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 вниз 34"/>
          <p:cNvSpPr/>
          <p:nvPr/>
        </p:nvSpPr>
        <p:spPr>
          <a:xfrm>
            <a:off x="5867400" y="3141663"/>
            <a:ext cx="217488" cy="23749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3348038" y="3068638"/>
            <a:ext cx="144462" cy="24399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DE16B-EE01-4397-9D86-20861C68AFB0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116632"/>
            <a:ext cx="8643998" cy="10001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системы мониторинга ТБ в России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3850" y="5580063"/>
            <a:ext cx="8640763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7088" y="4149725"/>
            <a:ext cx="1441450" cy="758825"/>
          </a:xfrm>
          <a:prstGeom prst="roundRect">
            <a:avLst>
              <a:gd name="adj" fmla="val 5192"/>
            </a:avLst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Внедрение региональных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программ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39975" y="3933825"/>
            <a:ext cx="2016125" cy="1003300"/>
          </a:xfrm>
          <a:prstGeom prst="roundRect">
            <a:avLst>
              <a:gd name="adj" fmla="val 3917"/>
            </a:avLst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Организация межрегиональных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программных  </a:t>
            </a:r>
            <a:r>
              <a:rPr lang="ru-RU" sz="1600" b="1" dirty="0"/>
              <a:t>комплексов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213100"/>
            <a:ext cx="4284663" cy="565150"/>
          </a:xfrm>
          <a:prstGeom prst="roundRect">
            <a:avLst>
              <a:gd name="adj" fmla="val 4630"/>
            </a:avLst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Начало разработок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программ </a:t>
            </a:r>
            <a:r>
              <a:rPr lang="ru-RU" b="1" dirty="0"/>
              <a:t>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/>
              <a:t> информационных систем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4213" y="1700213"/>
            <a:ext cx="2808287" cy="1398587"/>
          </a:xfrm>
          <a:prstGeom prst="roundRect">
            <a:avLst>
              <a:gd name="adj" fmla="val 2778"/>
            </a:avLst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 система </a:t>
            </a:r>
            <a:r>
              <a:rPr lang="ru-RU" b="1" dirty="0">
                <a:solidFill>
                  <a:srgbClr val="C00000"/>
                </a:solidFill>
              </a:rPr>
              <a:t>мониторинга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ТБ</a:t>
            </a: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НИИ </a:t>
            </a:r>
            <a:r>
              <a:rPr lang="ru-RU" b="1" dirty="0" err="1"/>
              <a:t>фтизиопульмонологии</a:t>
            </a:r>
            <a:r>
              <a:rPr lang="ru-RU" b="1" dirty="0"/>
              <a:t> ММА им. И.М. Сеченова</a:t>
            </a: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03.07.97 </a:t>
            </a:r>
            <a:r>
              <a:rPr lang="ru-RU" b="1" dirty="0"/>
              <a:t>№</a:t>
            </a:r>
            <a:r>
              <a:rPr lang="en-US" b="1" dirty="0"/>
              <a:t> 193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27538" y="3284538"/>
            <a:ext cx="1368425" cy="1739900"/>
          </a:xfrm>
          <a:prstGeom prst="roundRect">
            <a:avLst>
              <a:gd name="adj" fmla="val 2829"/>
            </a:avLst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cs typeface="Arial" panose="020B0604020202020204" pitchFamily="34" charset="0"/>
              </a:rPr>
              <a:t>разработка системы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контроля</a:t>
            </a:r>
            <a:r>
              <a:rPr lang="ru-RU" altLang="ru-RU" sz="1400" b="1" dirty="0">
                <a:cs typeface="Arial" panose="020B0604020202020204" pitchFamily="34" charset="0"/>
              </a:rPr>
              <a:t> лечения для территорий использующих рекомендации ВОЗ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04025" y="3716338"/>
            <a:ext cx="1655763" cy="1130300"/>
          </a:xfrm>
          <a:prstGeom prst="roundRect">
            <a:avLst>
              <a:gd name="adj" fmla="val 3704"/>
            </a:avLst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Системы </a:t>
            </a:r>
            <a:r>
              <a:rPr lang="ru-RU" b="1" dirty="0">
                <a:solidFill>
                  <a:srgbClr val="FF0000"/>
                </a:solidFill>
              </a:rPr>
              <a:t>мониторинга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83 </a:t>
            </a:r>
            <a:br>
              <a:rPr lang="ru-RU" b="1" dirty="0"/>
            </a:br>
            <a:r>
              <a:rPr lang="ru-RU" b="1" dirty="0"/>
              <a:t>Субъектах РФ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23528" y="5651956"/>
          <a:ext cx="8568950" cy="44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</a:tblGrid>
              <a:tr h="44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90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91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95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97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98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00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01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02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07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23850" y="6011863"/>
            <a:ext cx="7191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Года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539750" y="3789363"/>
            <a:ext cx="144463" cy="17192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1403350" y="4941888"/>
            <a:ext cx="144463" cy="5667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2411413" y="5013325"/>
            <a:ext cx="215900" cy="4953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4356100" y="5084763"/>
            <a:ext cx="144463" cy="4238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7019925" y="4868863"/>
            <a:ext cx="144463" cy="3603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500563" y="1700213"/>
            <a:ext cx="2159000" cy="1458912"/>
          </a:xfrm>
          <a:prstGeom prst="roundRect">
            <a:avLst>
              <a:gd name="adj" fmla="val 3917"/>
            </a:avLst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altLang="ru-RU" sz="1550" b="1" dirty="0">
                <a:cs typeface="Arial" panose="020B0604020202020204" pitchFamily="34" charset="0"/>
              </a:rPr>
              <a:t>ФЗ «О предупреждении распространения туберкулеза в Российской Федерации»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altLang="ru-RU" sz="1550" b="1" dirty="0">
                <a:cs typeface="Arial" panose="020B0604020202020204" pitchFamily="34" charset="0"/>
              </a:rPr>
              <a:t>от 18.06.2001 г. № 77-ФЗ</a:t>
            </a:r>
          </a:p>
        </p:txBody>
      </p:sp>
      <p:sp>
        <p:nvSpPr>
          <p:cNvPr id="36" name="Правая фигурная скобка 35"/>
          <p:cNvSpPr/>
          <p:nvPr/>
        </p:nvSpPr>
        <p:spPr>
          <a:xfrm rot="16200000">
            <a:off x="6227763" y="3789363"/>
            <a:ext cx="288925" cy="3311525"/>
          </a:xfrm>
          <a:prstGeom prst="rightBrace">
            <a:avLst>
              <a:gd name="adj1" fmla="val 49034"/>
              <a:gd name="adj2" fmla="val 7150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23850" y="1196975"/>
            <a:ext cx="3384550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Лечение и диагностика</a:t>
            </a:r>
          </a:p>
        </p:txBody>
      </p:sp>
      <p:sp>
        <p:nvSpPr>
          <p:cNvPr id="11289" name="TextBox 36"/>
          <p:cNvSpPr txBox="1">
            <a:spLocks noChangeArrowheads="1"/>
          </p:cNvSpPr>
          <p:nvPr/>
        </p:nvSpPr>
        <p:spPr bwMode="auto">
          <a:xfrm>
            <a:off x="3779838" y="1196975"/>
            <a:ext cx="1655762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Мониторинг</a:t>
            </a:r>
          </a:p>
        </p:txBody>
      </p:sp>
      <p:sp>
        <p:nvSpPr>
          <p:cNvPr id="11290" name="TextBox 37"/>
          <p:cNvSpPr txBox="1">
            <a:spLocks noChangeArrowheads="1"/>
          </p:cNvSpPr>
          <p:nvPr/>
        </p:nvSpPr>
        <p:spPr bwMode="auto">
          <a:xfrm>
            <a:off x="5508625" y="1196975"/>
            <a:ext cx="122396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Качество</a:t>
            </a:r>
          </a:p>
        </p:txBody>
      </p:sp>
      <p:sp>
        <p:nvSpPr>
          <p:cNvPr id="11291" name="TextBox 38"/>
          <p:cNvSpPr txBox="1">
            <a:spLocks noChangeArrowheads="1"/>
          </p:cNvSpPr>
          <p:nvPr/>
        </p:nvSpPr>
        <p:spPr bwMode="auto">
          <a:xfrm>
            <a:off x="6804025" y="1196975"/>
            <a:ext cx="2016125" cy="369888"/>
          </a:xfrm>
          <a:prstGeom prst="rect">
            <a:avLst/>
          </a:prstGeom>
          <a:solidFill>
            <a:srgbClr val="24B6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Внедрение</a:t>
            </a:r>
          </a:p>
        </p:txBody>
      </p:sp>
      <p:pic>
        <p:nvPicPr>
          <p:cNvPr id="1129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28650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cxnSp>
        <p:nvCxnSpPr>
          <p:cNvPr id="45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143000" y="6286500"/>
            <a:ext cx="1588" cy="57150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TextBox 39"/>
          <p:cNvSpPr txBox="1"/>
          <p:nvPr/>
        </p:nvSpPr>
        <p:spPr>
          <a:xfrm>
            <a:off x="6804025" y="1700213"/>
            <a:ext cx="2160588" cy="1458912"/>
          </a:xfrm>
          <a:prstGeom prst="roundRect">
            <a:avLst>
              <a:gd name="adj" fmla="val 3917"/>
            </a:avLst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ru-RU" altLang="ru-RU" sz="1550" b="1" dirty="0">
                <a:cs typeface="Arial" panose="020B0604020202020204" pitchFamily="34" charset="0"/>
              </a:rPr>
              <a:t>Приказ МЗСР 02.03.2007 № 143 «О создании Федерального центра мониторинга туберкулеза в Российской Федерации»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8532813" y="3429000"/>
            <a:ext cx="142875" cy="20875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1298</Words>
  <Application>Microsoft Office PowerPoint</Application>
  <PresentationFormat>Экран (4:3)</PresentationFormat>
  <Paragraphs>285</Paragraphs>
  <Slides>21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Лист Microsoft Office Excel 97-2003</vt:lpstr>
      <vt:lpstr>Диаграмма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Кузенко Петр Иванович</dc:creator>
  <cp:lastModifiedBy>SmirnovKA</cp:lastModifiedBy>
  <cp:revision>236</cp:revision>
  <cp:lastPrinted>2012-11-21T17:28:50Z</cp:lastPrinted>
  <dcterms:created xsi:type="dcterms:W3CDTF">2012-11-21T06:38:42Z</dcterms:created>
  <dcterms:modified xsi:type="dcterms:W3CDTF">2014-01-09T13:16:58Z</dcterms:modified>
</cp:coreProperties>
</file>