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9" r:id="rId2"/>
    <p:sldId id="280" r:id="rId3"/>
    <p:sldId id="285" r:id="rId4"/>
    <p:sldId id="268" r:id="rId5"/>
    <p:sldId id="282" r:id="rId6"/>
    <p:sldId id="283" r:id="rId7"/>
    <p:sldId id="284" r:id="rId8"/>
    <p:sldId id="27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2" autoAdjust="0"/>
    <p:restoredTop sz="94660"/>
  </p:normalViewPr>
  <p:slideViewPr>
    <p:cSldViewPr>
      <p:cViewPr varScale="1">
        <p:scale>
          <a:sx n="86" d="100"/>
          <a:sy n="86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0B096-9EFB-40D1-9081-04B2497DCFF9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6BAAD-BF79-4A74-A717-E493B25DFB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8"/>
            <a:ext cx="5487013" cy="4114587"/>
          </a:xfrm>
          <a:noFill/>
          <a:ln/>
        </p:spPr>
        <p:txBody>
          <a:bodyPr/>
          <a:lstStyle/>
          <a:p>
            <a:endParaRPr lang="ru-RU" dirty="0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1D8F-CEBC-4FEC-8EF2-DDD1A12EAEC3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20C3-3DBC-40FD-A9F4-E0CBFA8C8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1D8F-CEBC-4FEC-8EF2-DDD1A12EAEC3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20C3-3DBC-40FD-A9F4-E0CBFA8C8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1D8F-CEBC-4FEC-8EF2-DDD1A12EAEC3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20C3-3DBC-40FD-A9F4-E0CBFA8C8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1D8F-CEBC-4FEC-8EF2-DDD1A12EAEC3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20C3-3DBC-40FD-A9F4-E0CBFA8C8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1D8F-CEBC-4FEC-8EF2-DDD1A12EAEC3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20C3-3DBC-40FD-A9F4-E0CBFA8C8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1D8F-CEBC-4FEC-8EF2-DDD1A12EAEC3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20C3-3DBC-40FD-A9F4-E0CBFA8C8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1D8F-CEBC-4FEC-8EF2-DDD1A12EAEC3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20C3-3DBC-40FD-A9F4-E0CBFA8C8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1D8F-CEBC-4FEC-8EF2-DDD1A12EAEC3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20C3-3DBC-40FD-A9F4-E0CBFA8C8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1D8F-CEBC-4FEC-8EF2-DDD1A12EAEC3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20C3-3DBC-40FD-A9F4-E0CBFA8C8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1D8F-CEBC-4FEC-8EF2-DDD1A12EAEC3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20C3-3DBC-40FD-A9F4-E0CBFA8C8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1D8F-CEBC-4FEC-8EF2-DDD1A12EAEC3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20C3-3DBC-40FD-A9F4-E0CBFA8C8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31D8F-CEBC-4FEC-8EF2-DDD1A12EAEC3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520C3-3DBC-40FD-A9F4-E0CBFA8C8D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7"/>
          <p:cNvSpPr txBox="1">
            <a:spLocks/>
          </p:cNvSpPr>
          <p:nvPr/>
        </p:nvSpPr>
        <p:spPr>
          <a:xfrm>
            <a:off x="214313" y="1214438"/>
            <a:ext cx="8572500" cy="5429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                 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В соответствии с ч. 4 ст. 10 Федерального закона от 21.07.2005 № 94-ФЗ “О размещении заказов на поставки товаров, выполнение работ, оказание услуг для государственных и муниципальных нужд”, распоряжением Правительства РФ от 27.02.2008 № 236-р утвержден Перечень товаров (работ, услуг), размещение заказов на поставки (выполнение, оказание) которых осуществляется путем проведения открытого аукциона в электронной форме.  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403350" y="0"/>
            <a:ext cx="6597650" cy="98072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Выбор способа размещения заказа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cs typeface="+mn-cs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7"/>
          <p:cNvSpPr txBox="1">
            <a:spLocks/>
          </p:cNvSpPr>
          <p:nvPr/>
        </p:nvSpPr>
        <p:spPr>
          <a:xfrm>
            <a:off x="214313" y="1071563"/>
            <a:ext cx="8572500" cy="5643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                            </a:t>
            </a:r>
          </a:p>
          <a:p>
            <a:pPr marL="609600" marR="0" lvl="0" indent="-609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                 код 3300000 “Аппаратура медицинская; средства измерения; фото- и киноаппаратура, часы”, включенный в Перечень товаров, работ, услуг, размещение заказов на поставки, выполнение, оказание которых осуществляется путем проведения аукциона в соответствии с ч. 4 ст. 10 Закона № 94-ФЗ, (исключение в том числе код 3311000 “Медицинское и хирургическое оборудование; ортопедические приспособления” не включен в данный Перечень). Таким образом появилась возможность осуществлять размещение государственного (муниципального) заказа на поставку определенных видов медицинского оборудования в форме открытого конкурса.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403350" y="260648"/>
            <a:ext cx="6597650" cy="936104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Выбор способа размещения заказа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cs typeface="+mn-cs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403350" y="260648"/>
            <a:ext cx="6597650" cy="936104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Выбор способа размещения заказа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cs typeface="+mn-cs"/>
              </a:rPr>
              <a:t> </a:t>
            </a:r>
          </a:p>
        </p:txBody>
      </p:sp>
      <p:sp>
        <p:nvSpPr>
          <p:cNvPr id="3" name="Текст 7"/>
          <p:cNvSpPr txBox="1">
            <a:spLocks/>
          </p:cNvSpPr>
          <p:nvPr/>
        </p:nvSpPr>
        <p:spPr>
          <a:xfrm>
            <a:off x="214313" y="1214438"/>
            <a:ext cx="8572500" cy="5429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                   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4" name="Текст 7"/>
          <p:cNvSpPr txBox="1">
            <a:spLocks/>
          </p:cNvSpPr>
          <p:nvPr/>
        </p:nvSpPr>
        <p:spPr>
          <a:xfrm>
            <a:off x="179512" y="1844824"/>
            <a:ext cx="8572500" cy="302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lvl="0" indent="-609600" algn="just">
              <a:spcBef>
                <a:spcPct val="20000"/>
              </a:spcBef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                     В случае если в одном лоте находятся  </a:t>
            </a:r>
            <a:r>
              <a:rPr lang="ru-RU" sz="2800" b="1" dirty="0" smtClean="0">
                <a:ea typeface="ＭＳ Ｐゴシック" pitchFamily="34" charset="-128"/>
              </a:rPr>
              <a:t>товары включенные в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Перечень </a:t>
            </a:r>
            <a:r>
              <a:rPr lang="ru-RU" sz="2800" b="1" dirty="0">
                <a:ea typeface="ＭＳ Ｐゴシック" pitchFamily="34" charset="-128"/>
              </a:rPr>
              <a:t>товаров № 236-р </a:t>
            </a:r>
            <a:r>
              <a:rPr lang="ru-RU" sz="2800" b="1" dirty="0" smtClean="0">
                <a:ea typeface="ＭＳ Ｐゴシック" pitchFamily="34" charset="-128"/>
              </a:rPr>
              <a:t>и не включенные в этот перечень, то такое размещение заказа следует осуществлять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путем проведения открытого аукциона в электронной форме, а не конкурса.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1258888" y="0"/>
            <a:ext cx="788511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b="1"/>
          </a:p>
          <a:p>
            <a:endParaRPr lang="ru-RU" b="1"/>
          </a:p>
        </p:txBody>
      </p:sp>
      <p:sp>
        <p:nvSpPr>
          <p:cNvPr id="21507" name="Текст 7"/>
          <p:cNvSpPr>
            <a:spLocks noGrp="1"/>
          </p:cNvSpPr>
          <p:nvPr>
            <p:ph type="body" sz="half" idx="4294967295"/>
          </p:nvPr>
        </p:nvSpPr>
        <p:spPr>
          <a:xfrm>
            <a:off x="285750" y="1071563"/>
            <a:ext cx="8572500" cy="564356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600" dirty="0" smtClean="0">
                <a:ea typeface="ＭＳ Ｐゴシック" pitchFamily="34" charset="-128"/>
              </a:rPr>
              <a:t>            В соответствии с п. 1 ч. 4 ст. 41.6 Закона № 94-ФЗ, Заказчик должен установить в документации </a:t>
            </a:r>
            <a:r>
              <a:rPr lang="ru-RU" sz="2800" dirty="0" smtClean="0">
                <a:ea typeface="ＭＳ Ｐゴシック" pitchFamily="34" charset="-128"/>
              </a:rPr>
              <a:t>требования к качеству, техническим характеристикам товара, работ, услуг, требования к их безопасности, требования к функциональным характеристикам (потребительским свойствам) товара, требования к размерам, упаковке, отгрузке товара, требования к результатам работ и иные показатели, связанные с определением соответствия поставляемого товара, выполняемых работ, оказываемых услуг потребностям заказчика. </a:t>
            </a:r>
          </a:p>
          <a:p>
            <a:pPr algn="just"/>
            <a:r>
              <a:rPr lang="ru-RU" sz="2800" dirty="0">
                <a:ea typeface="ＭＳ Ｐゴシック" pitchFamily="34" charset="-128"/>
              </a:rPr>
              <a:t> </a:t>
            </a:r>
            <a:r>
              <a:rPr lang="ru-RU" sz="2800" dirty="0" smtClean="0">
                <a:ea typeface="ＭＳ Ｐゴシック" pitchFamily="34" charset="-128"/>
              </a:rPr>
              <a:t>         При этом, необход</a:t>
            </a:r>
            <a:r>
              <a:rPr lang="ru-RU" sz="2600" dirty="0" smtClean="0">
                <a:ea typeface="ＭＳ Ｐゴシック" pitchFamily="34" charset="-128"/>
              </a:rPr>
              <a:t>имо обеспечить соблюдение требований  ч. 1 ст. 41.6 и ч. 3.1 ст. 34 Закона № 94-ФЗ, в соответствии с которыми документация об аукционе (в т. ч. в электронной форме) не может содержать требования к товару, если они влекут за собой ограничение количества участников размещения заказа. </a:t>
            </a:r>
            <a:endParaRPr lang="en-US" sz="2600" dirty="0" smtClean="0">
              <a:ea typeface="ＭＳ Ｐゴシック" pitchFamily="34" charset="-128"/>
            </a:endParaRPr>
          </a:p>
          <a:p>
            <a:pPr algn="ctr"/>
            <a:endParaRPr lang="ru-RU" sz="900" dirty="0" smtClean="0">
              <a:ea typeface="ＭＳ Ｐゴシック" pitchFamily="34" charset="-128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03350" y="0"/>
            <a:ext cx="6597650" cy="83671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Определение предмета заказа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7"/>
          <p:cNvSpPr txBox="1">
            <a:spLocks/>
          </p:cNvSpPr>
          <p:nvPr/>
        </p:nvSpPr>
        <p:spPr>
          <a:xfrm>
            <a:off x="285750" y="1700807"/>
            <a:ext cx="8572500" cy="50143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Установление Заказчиком в документации об аукционе технических характеристик, а так же весовых, размерных и других параметров оборудования, совокупность которых указывает на оборудование </a:t>
            </a:r>
            <a:r>
              <a:rPr kumimoji="0" lang="ru-RU" sz="2800" b="1" i="1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конкретного производителя,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дает возможности участия в аукционе участникам размещения заказа, представляющих оборудование остальных основных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производителей и влечет за собой </a:t>
            </a:r>
            <a:r>
              <a:rPr kumimoji="0" lang="ru-RU" sz="28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ограничение количества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участников размещения заказа.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1520" y="188640"/>
            <a:ext cx="8496944" cy="115212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Ошибки при описании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предмета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заказа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«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аточка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параметров под единственного поставщика»</a:t>
            </a:r>
            <a:endParaRPr lang="ru-RU" sz="2800" dirty="0">
              <a:solidFill>
                <a:schemeClr val="accent5">
                  <a:lumMod val="75000"/>
                </a:schemeClr>
              </a:solidFill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7"/>
          <p:cNvSpPr txBox="1">
            <a:spLocks/>
          </p:cNvSpPr>
          <p:nvPr/>
        </p:nvSpPr>
        <p:spPr>
          <a:xfrm>
            <a:off x="285750" y="1556791"/>
            <a:ext cx="8572500" cy="4968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               Ограничение количества участников размещения заказа может также выражаться  в объединении в один лот лекарственных средств</a:t>
            </a:r>
            <a:r>
              <a:rPr kumimoji="0" lang="en-US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</a:t>
            </a:r>
            <a:r>
              <a:rPr kumimoji="0" lang="ru-RU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или изделий медицинского назначения одно из которых производится только одним производителем или импортируется только одной организацией по эксклюзивному договору с производителем. Необоснованное объединение эксклюзивных товаров в лот может повлечь невозможным участие большинства поставщиков в торгах.</a:t>
            </a:r>
            <a:r>
              <a:rPr kumimoji="0" lang="ru-RU" sz="28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</a:t>
            </a:r>
            <a:endParaRPr kumimoji="0" lang="ru-RU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188640"/>
            <a:ext cx="7560840" cy="108012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ru-RU" sz="3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Ошибки при </a:t>
            </a:r>
            <a:r>
              <a:rPr lang="ru-RU" sz="3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описании предмета </a:t>
            </a:r>
            <a:r>
              <a:rPr lang="ru-RU" sz="3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заказа</a:t>
            </a:r>
          </a:p>
          <a:p>
            <a:pPr algn="ctr">
              <a:defRPr/>
            </a:pPr>
            <a:r>
              <a:rPr lang="ru-RU" sz="3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«включение в лот эксклюзива»</a:t>
            </a:r>
            <a:endParaRPr lang="ru-RU" sz="3000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sz="2400" dirty="0">
              <a:solidFill>
                <a:schemeClr val="accent5">
                  <a:lumMod val="75000"/>
                </a:schemeClr>
              </a:solidFill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7"/>
          <p:cNvSpPr txBox="1">
            <a:spLocks/>
          </p:cNvSpPr>
          <p:nvPr/>
        </p:nvSpPr>
        <p:spPr>
          <a:xfrm>
            <a:off x="285750" y="1556791"/>
            <a:ext cx="8572500" cy="4968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               Ограничение количества участников размещения заказа может также выражаться  в объединении в один лот лекарственных средств</a:t>
            </a:r>
            <a:r>
              <a:rPr kumimoji="0" lang="en-US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</a:t>
            </a:r>
            <a:r>
              <a:rPr kumimoji="0" lang="ru-RU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или изделий медицинского назначения одно из которых производится только одним производителем или импортируется только одной организацией по эксклюзивному договору с производителем. Необоснованное объединение эксклюзивных товаров в лот может повлечь невозможным участие большинства поставщиков в торгах.</a:t>
            </a:r>
            <a:r>
              <a:rPr kumimoji="0" lang="ru-RU" sz="28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</a:t>
            </a:r>
            <a:endParaRPr kumimoji="0" lang="ru-RU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188640"/>
            <a:ext cx="7560840" cy="108012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ru-RU" sz="3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Ошибки при </a:t>
            </a:r>
            <a:r>
              <a:rPr lang="ru-RU" sz="3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описании предмета </a:t>
            </a:r>
            <a:r>
              <a:rPr lang="ru-RU" sz="3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заказа</a:t>
            </a:r>
          </a:p>
          <a:p>
            <a:pPr algn="ctr">
              <a:defRPr/>
            </a:pPr>
            <a:r>
              <a:rPr lang="ru-RU" sz="3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«включение в лот эксклюзива»</a:t>
            </a:r>
            <a:endParaRPr lang="ru-RU" sz="3000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sz="2400" dirty="0">
              <a:solidFill>
                <a:schemeClr val="accent5">
                  <a:lumMod val="75000"/>
                </a:schemeClr>
              </a:solidFill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628800"/>
            <a:ext cx="77048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800" b="1" kern="0" dirty="0" smtClean="0">
                <a:latin typeface="+mn-lt"/>
                <a:ea typeface="ＭＳ Ｐゴシック" charset="-128"/>
                <a:cs typeface="ＭＳ Ｐゴシック" charset="-128"/>
              </a:rPr>
              <a:t>           Так же </a:t>
            </a:r>
            <a:r>
              <a:rPr lang="ru-RU" sz="2800" b="1" dirty="0" smtClean="0">
                <a:ea typeface="ＭＳ Ｐゴシック" pitchFamily="34" charset="-128"/>
              </a:rPr>
              <a:t>к ограничению количества участников размещения заказа может привести включение в состав одного лота продукции (товаров, работ, услуг) технологически и функционально не связанной с товарами, работами, услугами, поставки, выполнение, оказание которых являются предметом торгов </a:t>
            </a:r>
            <a:r>
              <a:rPr lang="ru-RU" sz="2800" b="1" kern="0" dirty="0" smtClean="0">
                <a:latin typeface="+mn-lt"/>
                <a:ea typeface="ＭＳ Ｐゴシック" charset="-128"/>
                <a:cs typeface="ＭＳ Ｐゴシック" charset="-128"/>
              </a:rPr>
              <a:t>или </a:t>
            </a:r>
            <a:r>
              <a:rPr lang="ru-RU" sz="2800" b="1" dirty="0" smtClean="0">
                <a:ea typeface="ＭＳ Ｐゴシック" pitchFamily="34" charset="-128"/>
              </a:rPr>
              <a:t>включение в состав одного лота </a:t>
            </a:r>
            <a:r>
              <a:rPr lang="ru-RU" sz="2800" b="1" kern="0" dirty="0" smtClean="0">
                <a:latin typeface="+mn-lt"/>
                <a:ea typeface="ＭＳ Ｐゴシック" charset="-128"/>
                <a:cs typeface="ＭＳ Ｐゴシック" charset="-128"/>
              </a:rPr>
              <a:t>нескольких групп изделий различного назначения, технологически и функционально  не связанных друг с другом. </a:t>
            </a:r>
            <a:endParaRPr lang="ru-RU" sz="2800" b="1" dirty="0" smtClean="0">
              <a:ea typeface="ＭＳ Ｐゴシック" pitchFamily="34" charset="-12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60648"/>
            <a:ext cx="698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Ошибки при описании предмета заказа</a:t>
            </a:r>
          </a:p>
          <a:p>
            <a:pPr algn="ctr">
              <a:defRPr/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«укрупнение лота»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631</Words>
  <Application>Microsoft Office PowerPoint</Application>
  <PresentationFormat>Экран (4:3)</PresentationFormat>
  <Paragraphs>23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Абрамов Глеб Авоевич</dc:creator>
  <cp:lastModifiedBy>Абрамов Глеб Авоевич</cp:lastModifiedBy>
  <cp:revision>7</cp:revision>
  <dcterms:created xsi:type="dcterms:W3CDTF">2012-04-06T16:00:18Z</dcterms:created>
  <dcterms:modified xsi:type="dcterms:W3CDTF">2012-04-06T17:01:21Z</dcterms:modified>
</cp:coreProperties>
</file>