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0"/>
  </p:handoutMasterIdLst>
  <p:sldIdLst>
    <p:sldId id="256" r:id="rId2"/>
    <p:sldId id="257" r:id="rId3"/>
    <p:sldId id="278" r:id="rId4"/>
    <p:sldId id="280" r:id="rId5"/>
    <p:sldId id="281" r:id="rId6"/>
    <p:sldId id="283" r:id="rId7"/>
    <p:sldId id="285" r:id="rId8"/>
    <p:sldId id="260" r:id="rId9"/>
    <p:sldId id="261" r:id="rId10"/>
    <p:sldId id="271" r:id="rId11"/>
    <p:sldId id="272" r:id="rId12"/>
    <p:sldId id="298" r:id="rId13"/>
    <p:sldId id="299" r:id="rId14"/>
    <p:sldId id="288" r:id="rId15"/>
    <p:sldId id="297" r:id="rId16"/>
    <p:sldId id="289" r:id="rId17"/>
    <p:sldId id="290" r:id="rId18"/>
    <p:sldId id="276" r:id="rId19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87" d="100"/>
          <a:sy n="87" d="100"/>
        </p:scale>
        <p:origin x="-86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3E834E-8FE4-4001-885A-90458A8E5675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6BEC9F-5449-4020-9B0D-5BCAF054E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98A0-5850-4859-A8CB-F1551A7A77BC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7F596-B259-4B59-BB1C-99AEB5380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CC24-D072-43B6-98DB-2B192F8526E7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BB30-9BCD-4901-A02C-E8C876C51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ABCC-B7B2-4CE0-9475-7F4F7D162C26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E73C-C6C2-44E3-9555-98956C9FD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5721-4829-4082-9D51-82B5533532D7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259C-BE87-42DA-AACC-3FF10414A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ED30-102A-42B9-8DAA-59420BF461BF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D142-02B0-4D3B-BA68-96B272CA8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CCC1-674B-4C4F-B097-9F01B2814D8F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FDF0-A835-4BD2-97BC-B6C910D03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A8EE-3F37-48AC-8F10-931D401E9AA6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C00C-D5DC-47C8-B2EE-80D9F9629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44D9-8051-4376-BA68-A5FC9B8E2A67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7570-6065-4415-9EDC-AA4C050D2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B954-3415-4532-A7F2-1B11453FD751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E291B-867B-4599-A85C-50B1C2430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EEE2-B8DA-4CFE-9A48-BEA9332A6168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2D34-3AD8-4158-BFE0-1C8033A63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FDBF-E7A5-4F44-8DE2-507AA4E8622C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9D1CA-2E49-4E5D-BCA2-EB4DFE6F0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A93A30-A8FD-4B39-88BB-A80D3C2ABB8E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50D713-80C9-41EB-9822-3AEDA4D36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ransfert@rosminzdrav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88" y="1284288"/>
            <a:ext cx="606583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Назначение платежа</a:t>
            </a:r>
            <a:br>
              <a:rPr lang="ru-RU" dirty="0" smtClean="0"/>
            </a:br>
            <a:r>
              <a:rPr lang="ru-RU" dirty="0" smtClean="0"/>
              <a:t>(графа 9 в Заявке на возврат)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</p:nvPr>
        </p:nvGraphicFramePr>
        <p:xfrm>
          <a:off x="2151063" y="1600200"/>
          <a:ext cx="4841875" cy="4708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656"/>
                <a:gridCol w="303875"/>
                <a:gridCol w="3426544"/>
                <a:gridCol w="555656"/>
              </a:tblGrid>
              <a:tr h="66892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Назначение платежа (примечание)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33011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352705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13921801010010000151; 45286585000;   83220202009020000151; 260; Возврат неиспользованных остатков прошлых лет. Субсидия на оказание государственной поддержки малого предпринимательства по Дог. 105-ГАР-05 от 20.12.2005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182434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33600" y="1643063"/>
          <a:ext cx="4833938" cy="4645025"/>
        </p:xfrm>
        <a:graphic>
          <a:graphicData uri="http://schemas.openxmlformats.org/drawingml/2006/table">
            <a:tbl>
              <a:tblPr/>
              <a:tblGrid>
                <a:gridCol w="4833257"/>
              </a:tblGrid>
              <a:tr h="609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C00000"/>
                      </a:solidFill>
                      <a:prstDash val="solid"/>
                    </a:lnL>
                    <a:lnR w="38100" cmpd="sng">
                      <a:solidFill>
                        <a:srgbClr val="C00000"/>
                      </a:solidFill>
                      <a:prstDash val="solid"/>
                    </a:lnR>
                    <a:lnT w="38100" cmpd="sng">
                      <a:solidFill>
                        <a:srgbClr val="C00000"/>
                      </a:solidFill>
                      <a:prstDash val="soli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4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Уведомление по расчетам между бюджетами (форма по ОКУД 0504817)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548" y="548680"/>
            <a:ext cx="5007747" cy="7098362"/>
          </a:xfrm>
          <a:scene3d>
            <a:camera prst="orthographicFront">
              <a:rot lat="0" lon="30000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Письма </a:t>
            </a:r>
            <a:r>
              <a:rPr lang="ru-RU" sz="2800" dirty="0"/>
              <a:t>Минфина </a:t>
            </a:r>
            <a:r>
              <a:rPr lang="ru-RU" sz="2800" dirty="0" smtClean="0"/>
              <a:t>России:</a:t>
            </a:r>
            <a:br>
              <a:rPr lang="ru-RU" sz="2800" dirty="0" smtClean="0"/>
            </a:br>
            <a:r>
              <a:rPr lang="ru-RU" sz="2800" dirty="0" smtClean="0"/>
              <a:t>от </a:t>
            </a:r>
            <a:r>
              <a:rPr lang="ru-RU" sz="2800" dirty="0"/>
              <a:t>04.05.2012 № </a:t>
            </a:r>
            <a:r>
              <a:rPr lang="ru-RU" sz="2800" dirty="0" smtClean="0"/>
              <a:t>02-03-09/1604,</a:t>
            </a:r>
            <a:br>
              <a:rPr lang="ru-RU" sz="2800" dirty="0" smtClean="0"/>
            </a:br>
            <a:r>
              <a:rPr lang="ru-RU" sz="2800" dirty="0" smtClean="0"/>
              <a:t>от 11.01.2013 № 02-13-10/28</a:t>
            </a:r>
            <a:endParaRPr lang="ru-RU" sz="28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1600200"/>
            <a:ext cx="3816350" cy="490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Письма Минфина России:</a:t>
            </a:r>
            <a:br>
              <a:rPr lang="ru-RU" sz="2800" dirty="0"/>
            </a:br>
            <a:r>
              <a:rPr lang="ru-RU" sz="2800" dirty="0"/>
              <a:t>от 04.05.2012 № 02-03-09/1604,</a:t>
            </a:r>
            <a:br>
              <a:rPr lang="ru-RU" sz="2800" dirty="0"/>
            </a:br>
            <a:r>
              <a:rPr lang="ru-RU" sz="2800" dirty="0"/>
              <a:t>от 11.01.2013 № 02-13-10/28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1600200"/>
            <a:ext cx="41052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Реквизиты лицевого счета </a:t>
            </a:r>
            <a:br>
              <a:rPr lang="ru-RU" sz="3600" dirty="0"/>
            </a:br>
            <a:r>
              <a:rPr lang="ru-RU" sz="3600" dirty="0"/>
              <a:t>администратора доходов бюджета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 Минздрава России от 22 января 2013 г.                 № 22-3/10/2-282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Получатель: ИНН 7707778246, КПП 770701001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Межрегиональное операционное УФК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(Министерство здравоохранения Российской Федерации) л/с 04951000560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 получателя: ОПЕРУ-1 Банка России г. Москва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Расчетный счет 40101810500000001901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БИК 044501002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Реквизиты лицевого счета </a:t>
            </a:r>
            <a:br>
              <a:rPr lang="ru-RU" sz="3600" dirty="0"/>
            </a:br>
            <a:r>
              <a:rPr lang="ru-RU" sz="3600" dirty="0"/>
              <a:t>администратора доходов бюджета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Полное наименование: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здравоохранения Российской Федерации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Сокращенное наименование: Минздрав России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 127994, г. Москва, Рахмановский пер., д.3/25, стр.1,2,3,4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ОГРН – 1127746460896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ОКПО – 00083925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ОКОГУ – 1320700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ОКАТО – 45286585000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ОКОПФ – 72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ОКВЭД – 75.12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2013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Финансовым органам субъектов РФ: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Представить информацию о банковских и прочих реквизитах уполномоченных органов исполнительной власти субъектов РФ (главных администраторов) на получение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субсидий, субвенций  и иных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межбюджетных трансфертов в срок до 15 февраля 2013 г.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форме, размещенной на сайте Минздрава России в разделе новостей Департамента учетной политики и контроля 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(путь для поиска на сайте: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Министерство/структура/Департамент учетной        политики и контроля)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2013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мероприятий по заключению соглашений между Минздравом России и субъектами РФ по использованию электронной подписи при проведении взаимных расчетов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Контактные лица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трансферты: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Косолапова Анна Владимировна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transfert@rosminzdrav.ru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Централизованные поставки: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entrzakupki@rosminzdrav.ru</a:t>
            </a:r>
            <a:endParaRPr lang="ru-RU" u="sng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Абрамова Наталья Сергеевна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Андрианова Любовь Сергеевна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Кулиш Анна Сергеевна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Мусина Нурия Сафиулловна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err="1" smtClean="0"/>
              <a:t>Видеоселекторное</a:t>
            </a:r>
            <a:r>
              <a:rPr lang="ru-RU" sz="4000" dirty="0" smtClean="0"/>
              <a:t> совещание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457575"/>
          </a:xfrm>
        </p:spPr>
        <p:txBody>
          <a:bodyPr>
            <a:normAutofit/>
          </a:bodyPr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использовании межбюджетных трансфертов за 2012 год, проведения сверки по расчетам между бюджетами по состоянию на 1 января 2013 года»</a:t>
            </a:r>
          </a:p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Докладчик: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иректор Департамента учетной политики и контроля Саволайнен Надежда Борисовна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Основные документы </a:t>
            </a:r>
            <a:br>
              <a:rPr lang="ru-RU" sz="3200" dirty="0" smtClean="0"/>
            </a:br>
            <a:r>
              <a:rPr lang="ru-RU" sz="3200" dirty="0" smtClean="0"/>
              <a:t>для руководства в работе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Бюджетный кодекс РФ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6 статьи 24 № 216-ФЗ от 03.12.2012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Законы субъектов РФ о бюджете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Приказы Минздрава России о порядке формирования и представления отчетов об использовании субсидий, субвенций  и иных межбюджетных трансфертов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инфина России от 28.07.2010 № 82н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Совместные письма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Минфина России и Федерального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казначейства: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28.12.2011 №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02-03-10/6022/42-7.4-05/5.4-838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29.12.2012 № 02-12-10/5398/42-7.4-05/5.4-762</a:t>
            </a:r>
          </a:p>
          <a:p>
            <a:pPr marL="174625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Минфина России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04.05.2012 № 02-03-09/1604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Перечень субсидий по которым </a:t>
            </a:r>
            <a:br>
              <a:rPr lang="ru-RU" sz="3600" dirty="0" smtClean="0"/>
            </a:br>
            <a:r>
              <a:rPr lang="ru-RU" sz="3600" dirty="0" smtClean="0"/>
              <a:t>не перечисляются остатки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№ 216-ФЗ от 03.12.2012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Совместное письмо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Минфина России и Федерального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казначейства от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29.12.2012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02-12-10/5398/42-7.4-05/5.4-762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(приложение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№1)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/>
              <a:t>Сроки представления документов для проведения расчетов между бюджетами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представления отчетов по использованию субсидий  (не позднее 25 января 2013 г.)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представления Уведомлений по расчетам между бюджетами (форма по ОКУД 0504817) на сумму остатков неиспользованных межбюджетных трансфертов в течении первых 15 рабочих дней 2013 года (до 29 января 2013 г.)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представления Заявки на возврат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 29 января 2013 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наличии потребности в неиспользованном остатке субсидий, субвенций  и иных межбюджетных трансфертов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представляется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 с обоснованием в ответственный Департамент Минздрава России в срок до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февраля 2013 г.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Требования к отчету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сроков представления отчетов в соответствии с приказами Минздрава России</a:t>
            </a:r>
          </a:p>
          <a:p>
            <a:pPr marL="651510" indent="-51435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Единица измерения: рубли с точностью до второго десятичного знака после запятой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Форма отчета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11188" y="1628775"/>
          <a:ext cx="7978775" cy="475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6517"/>
                <a:gridCol w="232260"/>
                <a:gridCol w="534901"/>
                <a:gridCol w="596837"/>
                <a:gridCol w="546163"/>
                <a:gridCol w="536309"/>
                <a:gridCol w="434960"/>
                <a:gridCol w="506749"/>
                <a:gridCol w="772791"/>
                <a:gridCol w="703817"/>
                <a:gridCol w="641881"/>
                <a:gridCol w="782645"/>
                <a:gridCol w="782645"/>
              </a:tblGrid>
              <a:tr h="426203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Приложение № 6</a:t>
                      </a:r>
                      <a:br>
                        <a:rPr lang="ru-RU" sz="500" u="none" strike="noStrike">
                          <a:effectLst/>
                        </a:rPr>
                      </a:br>
                      <a:r>
                        <a:rPr lang="ru-RU" sz="500" u="none" strike="noStrike">
                          <a:effectLst/>
                        </a:rPr>
                        <a:t>к Соглашению №  ___ от «__»_______20__ г. о предоставлении в 20__ году субсидии из федерального бюджета бюджету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8851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400" u="none" strike="noStrike">
                          <a:effectLst/>
                        </a:rPr>
                        <a:t>(наименование субъекта Российской Федерации)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91797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на софинансирование расходных обязательств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,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91797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400" u="none" strike="noStrike">
                          <a:effectLst/>
                        </a:rPr>
                        <a:t>(наименование субъекта Российской Федерации)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1612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возникающих  при оказании высокотехнологичной медицинской помощи гражданам Российской Федерации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72126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ОТЧЕТ </a:t>
                      </a:r>
                      <a:endParaRPr lang="ru-RU" sz="5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07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об использовании в 20__ году субсидии из федерального бюджета бюджету ____________________________________________</a:t>
                      </a:r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340"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400" u="none" strike="noStrike">
                          <a:effectLst/>
                        </a:rPr>
                        <a:t>       (наименование субъекта Российской Федерации)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 на софинансирование расходных обязательств __________________________________________,</a:t>
                      </a:r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400" u="none" strike="noStrike">
                          <a:effectLst/>
                        </a:rPr>
                        <a:t>(наименование субъекта Российской Федерации)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возникающих при оказании высокотехнологичной медицинской помощи гражданам Российской Федерации</a:t>
                      </a:r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на _________________________ 20____г. 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Наименование уполномоченного органа 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Наименование бюджета 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Периодичность: квартальная, годовая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</a:tr>
              <a:tr h="8234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Единица измерения: руб. (с точностью до второго десятичного знака)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</a:tr>
              <a:tr h="10163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</a:tr>
              <a:tr h="85241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1376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Наименование межбюджетного трансферта 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Код главы по БК РФ* 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Код целевой статьи расходов по БК РФ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Код доходов по БК РФ 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Остаток на начало отчетного периода 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Поступило из федерального бюджета 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Кассовый расход 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Восстановлено остатков межбюджетного трансферта прошлых лет 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Возвращено неиспользованных остатков прошлых лет в федеральный бюджет 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Возвращено из федерального бюджета в объеме потребности в расходовании 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Остаток на конец отчетного периода 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всего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в том числе потребность в котором подтверждена 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всего (гр. 5+гр. 7+гр. 9- гр. 8 - (гр. 10 - гр. 11))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в том числе подлежащий возврату в федеральный бюджет</a:t>
                      </a:r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ctr"/>
                </a:tc>
              </a:tr>
              <a:tr h="59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1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2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3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4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5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6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7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8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9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10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11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12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13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</a:tr>
              <a:tr h="295063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>
                          <a:effectLst/>
                        </a:rPr>
                        <a:t> </a:t>
                      </a:r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</a:tr>
              <a:tr h="5573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</a:tr>
              <a:tr h="111468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u="none" strike="noStrike">
                          <a:effectLst/>
                        </a:rPr>
                        <a:t>*БК РФ - Бюджетный кодекс Российской Федерации</a:t>
                      </a:r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</a:tr>
              <a:tr h="5573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</a:tr>
              <a:tr h="5573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</a:tr>
              <a:tr h="55734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Руководитель 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(подпись) 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(расшифровка подписи) 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Главный бухгалтер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(подпись) 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300" u="none" strike="noStrike">
                          <a:effectLst/>
                        </a:rPr>
                        <a:t>(расшифровка подписи) </a:t>
                      </a:r>
                      <a:endParaRPr lang="ru-RU" sz="300" b="0" i="0" u="none" strike="noStrike">
                        <a:effectLst/>
                        <a:latin typeface="Times New Roman"/>
                      </a:endParaRPr>
                    </a:p>
                  </a:txBody>
                  <a:tcPr marL="3293" marR="3293" marT="32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</a:tr>
              <a:tr h="8234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3293" marR="3293" marT="3293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37160" fontAlgn="auto"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Обратить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возврат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остатков, Уведомления по расчетам между бюджетами администраторами доходов бюджета субъекта РФ формируются согласно требованиям, указанным в приложениях №3 и №4 к совместному письму Минфина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оссии и Федерального казначейства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28.12.2011 № 02-03-10/6022/42-7.4-05/5.4-838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части правильного указания полного наименования возвращаемой субсидии, субвенции и иного межбюджетного трансферта в графе «Назначение платежа»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кода классификации расходов федерального бюджета согласно бюджетной классификации РФ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Заявка на возврат</a:t>
            </a:r>
            <a:endParaRPr lang="ru-RU" sz="3600" dirty="0"/>
          </a:p>
        </p:txBody>
      </p:sp>
      <p:pic>
        <p:nvPicPr>
          <p:cNvPr id="22530" name="Объект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700213"/>
            <a:ext cx="7272337" cy="4465637"/>
          </a:xfrm>
          <a:ln w="12700"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659563" y="4076700"/>
            <a:ext cx="0" cy="1296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659563" y="4076700"/>
            <a:ext cx="10810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59563" y="5373688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59563" y="5373688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40650" y="4076700"/>
            <a:ext cx="0" cy="1296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659563" y="5373688"/>
            <a:ext cx="10810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4606</TotalTime>
  <Words>658</Words>
  <Application>Microsoft Office PowerPoint</Application>
  <PresentationFormat>Экран (4:3)</PresentationFormat>
  <Paragraphs>155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Times New Roman</vt:lpstr>
      <vt:lpstr>Arial</vt:lpstr>
      <vt:lpstr>Wingdings 2</vt:lpstr>
      <vt:lpstr>Wingdings</vt:lpstr>
      <vt:lpstr>Wingdings 3</vt:lpstr>
      <vt:lpstr>Calibri</vt:lpstr>
      <vt:lpstr>Lucida Sans</vt:lpstr>
      <vt:lpstr>Arial Cyr</vt:lpstr>
      <vt:lpstr>Book Antiqua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Министерстсво здравоохранения Российской Федерации</dc:title>
  <dc:creator>Коровкина Ольга Александровна</dc:creator>
  <cp:lastModifiedBy>KosolapovaAV</cp:lastModifiedBy>
  <cp:revision>54</cp:revision>
  <cp:lastPrinted>2013-01-26T19:39:32Z</cp:lastPrinted>
  <dcterms:created xsi:type="dcterms:W3CDTF">2013-01-23T15:46:38Z</dcterms:created>
  <dcterms:modified xsi:type="dcterms:W3CDTF">2013-01-28T12:04:32Z</dcterms:modified>
</cp:coreProperties>
</file>