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7"/>
  </p:notesMasterIdLst>
  <p:sldIdLst>
    <p:sldId id="265" r:id="rId6"/>
    <p:sldId id="263" r:id="rId7"/>
    <p:sldId id="264" r:id="rId8"/>
    <p:sldId id="257" r:id="rId9"/>
    <p:sldId id="258" r:id="rId10"/>
    <p:sldId id="259" r:id="rId11"/>
    <p:sldId id="260" r:id="rId12"/>
    <p:sldId id="261" r:id="rId13"/>
    <p:sldId id="262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231" autoAdjust="0"/>
  </p:normalViewPr>
  <p:slideViewPr>
    <p:cSldViewPr>
      <p:cViewPr>
        <p:scale>
          <a:sx n="66" d="100"/>
          <a:sy n="66" d="100"/>
        </p:scale>
        <p:origin x="-16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934741981912726"/>
          <c:y val="0.31213655081709385"/>
          <c:w val="0.76129032258064744"/>
          <c:h val="0.534901386947278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Лист1!$B$29:$B$32</c:f>
              <c:strCache>
                <c:ptCount val="1"/>
                <c:pt idx="0">
                  <c:v>2982 5628,572 5937,449 10890,668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8.0455353098846209E-3"/>
                  <c:y val="-2.5578547951495202E-2"/>
                </c:manualLayout>
              </c:layout>
              <c:spPr>
                <a:noFill/>
                <a:ln w="26703">
                  <a:noFill/>
                </a:ln>
              </c:spPr>
              <c:txPr>
                <a:bodyPr/>
                <a:lstStyle/>
                <a:p>
                  <a:pPr>
                    <a:defRPr sz="1472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/>
              <c:spPr>
                <a:noFill/>
                <a:ln w="26703">
                  <a:noFill/>
                </a:ln>
              </c:spPr>
              <c:txPr>
                <a:bodyPr/>
                <a:lstStyle/>
                <a:p>
                  <a:pPr>
                    <a:defRPr sz="1472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/>
              <c:spPr>
                <a:noFill/>
                <a:ln w="26703">
                  <a:noFill/>
                </a:ln>
              </c:spPr>
              <c:txPr>
                <a:bodyPr/>
                <a:lstStyle/>
                <a:p>
                  <a:pPr>
                    <a:defRPr sz="1472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9.4417157467906656E-3"/>
                  <c:y val="1.9466909054259143E-2"/>
                </c:manualLayout>
              </c:layout>
              <c:spPr>
                <a:noFill/>
                <a:ln w="26703">
                  <a:noFill/>
                </a:ln>
              </c:spPr>
              <c:txPr>
                <a:bodyPr/>
                <a:lstStyle/>
                <a:p>
                  <a:pPr>
                    <a:defRPr sz="1472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numRef>
              <c:f>Лист1!$A$29:$A$32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Лист1!$B$29:$B$32</c:f>
              <c:numCache>
                <c:formatCode>General</c:formatCode>
                <c:ptCount val="4"/>
                <c:pt idx="0" formatCode="0">
                  <c:v>2982.1489999999885</c:v>
                </c:pt>
                <c:pt idx="1">
                  <c:v>5628.5720000000001</c:v>
                </c:pt>
                <c:pt idx="2">
                  <c:v>5937.4490000000005</c:v>
                </c:pt>
                <c:pt idx="3">
                  <c:v>10890.668000000001</c:v>
                </c:pt>
              </c:numCache>
            </c:numRef>
          </c:val>
        </c:ser>
        <c:axId val="96809344"/>
        <c:axId val="96810880"/>
      </c:barChart>
      <c:catAx>
        <c:axId val="96809344"/>
        <c:scaling>
          <c:orientation val="minMax"/>
        </c:scaling>
        <c:axPos val="b"/>
        <c:numFmt formatCode="General" sourceLinked="1"/>
        <c:tickLblPos val="nextTo"/>
        <c:spPr>
          <a:ln w="3338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72"/>
            </a:pPr>
            <a:endParaRPr lang="ru-RU"/>
          </a:p>
        </c:txPr>
        <c:crossAx val="96810880"/>
        <c:crosses val="autoZero"/>
        <c:auto val="1"/>
        <c:lblAlgn val="ctr"/>
        <c:lblOffset val="100"/>
      </c:catAx>
      <c:valAx>
        <c:axId val="96810880"/>
        <c:scaling>
          <c:orientation val="minMax"/>
        </c:scaling>
        <c:axPos val="l"/>
        <c:majorGridlines>
          <c:spPr>
            <a:ln w="3338">
              <a:solidFill>
                <a:srgbClr val="000000"/>
              </a:solidFill>
              <a:prstDash val="sysDash"/>
            </a:ln>
          </c:spPr>
        </c:majorGridlines>
        <c:numFmt formatCode="0" sourceLinked="1"/>
        <c:tickLblPos val="nextTo"/>
        <c:spPr>
          <a:ln w="3338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72"/>
            </a:pPr>
            <a:endParaRPr lang="ru-RU"/>
          </a:p>
        </c:txPr>
        <c:crossAx val="96809344"/>
        <c:crosses val="autoZero"/>
        <c:crossBetween val="between"/>
      </c:valAx>
      <c:spPr>
        <a:noFill/>
        <a:ln w="13352">
          <a:solidFill>
            <a:srgbClr val="000000"/>
          </a:solidFill>
          <a:prstDash val="sysDash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1.91757E-7</cdr:x>
      <cdr:y>0.02222</cdr:y>
    </cdr:from>
    <cdr:to>
      <cdr:x>1</cdr:x>
      <cdr:y>0.25627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1438"/>
          <a:ext cx="5214941" cy="752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Численность населения, участвующего в проекте "Здоровые города, районы и поселки", 
тыс. человек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8884B-C7F8-41C8-A274-533AF6FCE120}" type="datetimeFigureOut">
              <a:rPr lang="ru-RU" smtClean="0"/>
              <a:pPr/>
              <a:t>16.08.2013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1F50F-03F1-4E17-8311-D009E6BBA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46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00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353B9-C273-4711-8AEA-375398D3F3F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Проекта используются инструменты, как рекомендованные ведущими экспертами в области охраны здоровья, так и разработанные российской Ассоциацией "Здоровые города, районы и поселки", такие как: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подготовка лиц, принимающих решения, и специалистов в области межведомственного управления общественным здоровьем на муниципальном уровне;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вовлечение жителей и общественных организаций в формирование политики здоровья на муниципальном уровне;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соблюдение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здоровьесберегающих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принципов при разработке схем территориального планирования муниципальных образований;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ведение мониторинга здоровья населения.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управленческими принципами проекта "Здоровые города" основой стратегического планирования муниципальной политики является оценка воздействия на здоровье. Планируя свою деятельность, все городские сферы, оценивают степень влияния принимаемых ими решений на здоровье населения. </a:t>
            </a:r>
          </a:p>
          <a:p>
            <a:pPr algn="just"/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города» позволяет сконцентрировать все ресурсы на решении первоочередных проблем и добиться максимального эффекта в формировании здоровой городской среды.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Подобные региональные и муниципальные  инициативы,  являются эффективным механизмом реализации государственной демографической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здравоохраннойполитики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поддерживается Министерством здравоохранения Российской Федерации.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Здоровый город - это город равных возможностей, с благоприятной и поддерживающей средой, отвечающий ожиданиям и потребностям каждого жителя.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«Здоровые города» это международный проект, который при поддержке Европейского Регионального Бюро Всемирной Организации Здравоохранения развивается уже более 20 лет. Российские города участвуют в Проекте с  2006 года и в 2010году объединились в Ассоциацию "Здоровые города, районы и посёлки". На сегодняшний день в Ассоциацию входит 21 город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регионов Российской Федерации.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777E2-6728-4FE6-9BFE-0F3615EC90E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Ассоциация «Здоровые города, районы и посёлки»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площадка внедрения новых управленческих подходов в  создании единого профилактического пространства, способствующего сохранению здоровья и улучшения качества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Возможности и эффективность проекта «Здоровые города» представлены на примере 6 российских городов, каждый из которых в зависимости от специфики местных условий развивал здоровьесберегающие технологии по собственному сценарию: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78FE6-98CD-4726-9A9E-5EEFF7A85E1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D084-6ACC-4495-B006-9EBD03FCE7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839-4770-4DF1-801F-916EFD0168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962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2D0C-216A-4DB1-8A1A-1FB608C0A2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4A9-7BD8-4B25-8819-7583767AC8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5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30DD-C623-40A5-B129-DF16BDB2A9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9841-6896-44FC-8751-C2EC429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31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D084-6ACC-4495-B006-9EBD03FCE7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839-4770-4DF1-801F-916EFD0168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97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53F-32B8-4B36-BE02-0849BB89D1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425-50F6-44CA-AD3C-1771E83E7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42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611E-BD01-4782-8CB6-B8C975F699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3139-81E2-4CF1-A719-652A2BA35C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26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6851-0BBF-49E5-9430-D540E4DAC5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5A1-AE5C-4E39-BFDA-884EB8B19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46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886B-8180-4991-86DC-B60C171DDB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28C0-2379-4567-ADE0-EE86A00C0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732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61CB-DA7C-465E-ADE4-A08CF59EAB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28FF-846F-407C-8DC9-777A34455C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30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4B31-71F0-4EDE-99D2-3E9997DDFB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334C-5108-4B13-BAC8-1876EAC15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86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1170-5922-4E42-810C-1AB3A17A73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7373-A414-465D-A089-EF3AEAB48E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13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53F-32B8-4B36-BE02-0849BB89D1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425-50F6-44CA-AD3C-1771E83E7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50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9AB-CC7B-4622-B3BC-2938F5B870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7BB5-5EA4-49C2-8FBB-F55A8DB519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6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2D0C-216A-4DB1-8A1A-1FB608C0A2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4A9-7BD8-4B25-8819-7583767AC8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305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30DD-C623-40A5-B129-DF16BDB2A9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9841-6896-44FC-8751-C2EC429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971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D084-6ACC-4495-B006-9EBD03FCE7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839-4770-4DF1-801F-916EFD0168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92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53F-32B8-4B36-BE02-0849BB89D1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425-50F6-44CA-AD3C-1771E83E7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952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611E-BD01-4782-8CB6-B8C975F699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3139-81E2-4CF1-A719-652A2BA35C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924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6851-0BBF-49E5-9430-D540E4DAC5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5A1-AE5C-4E39-BFDA-884EB8B19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414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886B-8180-4991-86DC-B60C171DDB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28C0-2379-4567-ADE0-EE86A00C0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865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61CB-DA7C-465E-ADE4-A08CF59EAB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28FF-846F-407C-8DC9-777A34455C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895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4B31-71F0-4EDE-99D2-3E9997DDFB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334C-5108-4B13-BAC8-1876EAC15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2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611E-BD01-4782-8CB6-B8C975F699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3139-81E2-4CF1-A719-652A2BA35C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509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1170-5922-4E42-810C-1AB3A17A73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7373-A414-465D-A089-EF3AEAB48E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00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9AB-CC7B-4622-B3BC-2938F5B870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7BB5-5EA4-49C2-8FBB-F55A8DB519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17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2D0C-216A-4DB1-8A1A-1FB608C0A2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4A9-7BD8-4B25-8819-7583767AC8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652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30DD-C623-40A5-B129-DF16BDB2A9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9841-6896-44FC-8751-C2EC429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186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D084-6ACC-4495-B006-9EBD03FCE7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839-4770-4DF1-801F-916EFD0168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34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53F-32B8-4B36-BE02-0849BB89D1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425-50F6-44CA-AD3C-1771E83E7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763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611E-BD01-4782-8CB6-B8C975F699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3139-81E2-4CF1-A719-652A2BA35C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652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6851-0BBF-49E5-9430-D540E4DAC5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5A1-AE5C-4E39-BFDA-884EB8B19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156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886B-8180-4991-86DC-B60C171DDB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28C0-2379-4567-ADE0-EE86A00C0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614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61CB-DA7C-465E-ADE4-A08CF59EAB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28FF-846F-407C-8DC9-777A34455C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237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6851-0BBF-49E5-9430-D540E4DAC5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5A1-AE5C-4E39-BFDA-884EB8B19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511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4B31-71F0-4EDE-99D2-3E9997DDFB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334C-5108-4B13-BAC8-1876EAC15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806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1170-5922-4E42-810C-1AB3A17A73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7373-A414-465D-A089-EF3AEAB48E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050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9AB-CC7B-4622-B3BC-2938F5B870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7BB5-5EA4-49C2-8FBB-F55A8DB519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23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2D0C-216A-4DB1-8A1A-1FB608C0A2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4A9-7BD8-4B25-8819-7583767AC8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98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30DD-C623-40A5-B129-DF16BDB2A9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9841-6896-44FC-8751-C2EC429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356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D084-6ACC-4495-B006-9EBD03FCE71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839-4770-4DF1-801F-916EFD0168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650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B53F-32B8-4B36-BE02-0849BB89D1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425-50F6-44CA-AD3C-1771E83E77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445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611E-BD01-4782-8CB6-B8C975F6995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3139-81E2-4CF1-A719-652A2BA35C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183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6851-0BBF-49E5-9430-D540E4DAC54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F5A1-AE5C-4E39-BFDA-884EB8B198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609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886B-8180-4991-86DC-B60C171DDB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28C0-2379-4567-ADE0-EE86A00C0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2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886B-8180-4991-86DC-B60C171DDB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128C0-2379-4567-ADE0-EE86A00C04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93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61CB-DA7C-465E-ADE4-A08CF59EAB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28FF-846F-407C-8DC9-777A34455C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903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4B31-71F0-4EDE-99D2-3E9997DDFB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334C-5108-4B13-BAC8-1876EAC15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861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1170-5922-4E42-810C-1AB3A17A73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7373-A414-465D-A089-EF3AEAB48E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5140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9AB-CC7B-4622-B3BC-2938F5B870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7BB5-5EA4-49C2-8FBB-F55A8DB519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212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2D0C-216A-4DB1-8A1A-1FB608C0A2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44A9-7BD8-4B25-8819-7583767AC8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96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30DD-C623-40A5-B129-DF16BDB2A90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9841-6896-44FC-8751-C2EC42942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9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61CB-DA7C-465E-ADE4-A08CF59EABA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228FF-846F-407C-8DC9-777A34455C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03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4B31-71F0-4EDE-99D2-3E9997DDFB1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334C-5108-4B13-BAC8-1876EAC15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63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1170-5922-4E42-810C-1AB3A17A733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7373-A414-465D-A089-EF3AEAB48E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76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39AB-CC7B-4622-B3BC-2938F5B870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7BB5-5EA4-49C2-8FBB-F55A8DB519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3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82D40-21D3-4964-AE3A-A06EAE4EBF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95E3D-C09B-434A-944F-F8F7D04BF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6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82D40-21D3-4964-AE3A-A06EAE4EBF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95E3D-C09B-434A-944F-F8F7D04BF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82D40-21D3-4964-AE3A-A06EAE4EBF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95E3D-C09B-434A-944F-F8F7D04BF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4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82D40-21D3-4964-AE3A-A06EAE4EBF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95E3D-C09B-434A-944F-F8F7D04BF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1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82D40-21D3-4964-AE3A-A06EAE4EBF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95E3D-C09B-434A-944F-F8F7D04BF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10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фон презент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14283" y="2000240"/>
            <a:ext cx="8643968" cy="2143135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«Здоровые города»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межсекторальный подход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охране здоровья населения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90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фон презентация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27088" y="-25400"/>
            <a:ext cx="8316912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Интегрированная региональная политика как инструмент проекта «Здоровые города»</a:t>
            </a: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282575" y="981075"/>
            <a:ext cx="3203575" cy="719138"/>
          </a:xfrm>
          <a:prstGeom prst="roundRect">
            <a:avLst>
              <a:gd name="adj" fmla="val 16667"/>
            </a:avLst>
          </a:pr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Здоровое сообщество</a:t>
            </a: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317500" y="4292600"/>
            <a:ext cx="3205163" cy="720725"/>
          </a:xfrm>
          <a:prstGeom prst="roundRect">
            <a:avLst>
              <a:gd name="adj" fmla="val 16667"/>
            </a:avLst>
          </a:pr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социокультурное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пространство</a:t>
            </a:r>
          </a:p>
        </p:txBody>
      </p:sp>
      <p:sp>
        <p:nvSpPr>
          <p:cNvPr id="29701" name="AutoShape 14"/>
          <p:cNvSpPr>
            <a:spLocks noChangeArrowheads="1"/>
          </p:cNvSpPr>
          <p:nvPr/>
        </p:nvSpPr>
        <p:spPr bwMode="auto">
          <a:xfrm>
            <a:off x="5435600" y="4292600"/>
            <a:ext cx="3203575" cy="720725"/>
          </a:xfrm>
          <a:prstGeom prst="roundRect">
            <a:avLst>
              <a:gd name="adj" fmla="val 16667"/>
            </a:avLst>
          </a:pr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Здоровая экономика</a:t>
            </a:r>
          </a:p>
        </p:txBody>
      </p:sp>
      <p:sp>
        <p:nvSpPr>
          <p:cNvPr id="29702" name="AutoShape 15"/>
          <p:cNvSpPr>
            <a:spLocks noChangeArrowheads="1"/>
          </p:cNvSpPr>
          <p:nvPr/>
        </p:nvSpPr>
        <p:spPr bwMode="auto">
          <a:xfrm>
            <a:off x="5538788" y="981075"/>
            <a:ext cx="3203575" cy="719138"/>
          </a:xfrm>
          <a:prstGeom prst="roundRect">
            <a:avLst>
              <a:gd name="adj" fmla="val 16667"/>
            </a:avLst>
          </a:pr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Здоровьесберегающий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менеджмент</a:t>
            </a:r>
          </a:p>
        </p:txBody>
      </p:sp>
      <p:sp>
        <p:nvSpPr>
          <p:cNvPr id="29703" name="Line 23"/>
          <p:cNvSpPr>
            <a:spLocks noChangeShapeType="1"/>
          </p:cNvSpPr>
          <p:nvPr/>
        </p:nvSpPr>
        <p:spPr bwMode="auto">
          <a:xfrm flipV="1">
            <a:off x="4500563" y="1285875"/>
            <a:ext cx="928687" cy="1785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Line 25"/>
          <p:cNvSpPr>
            <a:spLocks noChangeShapeType="1"/>
          </p:cNvSpPr>
          <p:nvPr/>
        </p:nvSpPr>
        <p:spPr bwMode="auto">
          <a:xfrm flipH="1" flipV="1">
            <a:off x="3571875" y="1285875"/>
            <a:ext cx="928688" cy="1785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6475413" y="6356350"/>
            <a:ext cx="2133600" cy="365125"/>
          </a:xfrm>
        </p:spPr>
        <p:txBody>
          <a:bodyPr/>
          <a:lstStyle/>
          <a:p>
            <a:pPr>
              <a:defRPr/>
            </a:pPr>
            <a:fld id="{09CBBBA2-0B20-4D33-87C6-A0B31207C8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>
            <a:spLocks noChangeArrowheads="1"/>
          </p:cNvSpPr>
          <p:nvPr/>
        </p:nvSpPr>
        <p:spPr bwMode="auto">
          <a:xfrm>
            <a:off x="149219" y="1773238"/>
            <a:ext cx="3636963" cy="2160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граждан в формировании политики здоровья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политики через  общественные организации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Формирование новых общественных трендов</a:t>
            </a:r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 flipH="1">
            <a:off x="3563938" y="4652963"/>
            <a:ext cx="4318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16" name="Рисунок 22" descr="логотип ассоциация.png"/>
          <p:cNvPicPr>
            <a:picLocks noChangeAspect="1"/>
          </p:cNvPicPr>
          <p:nvPr/>
        </p:nvPicPr>
        <p:blipFill>
          <a:blip r:embed="rId4" cstate="print"/>
          <a:srcRect b="19446"/>
          <a:stretch>
            <a:fillRect/>
          </a:stretch>
        </p:blipFill>
        <p:spPr bwMode="auto">
          <a:xfrm>
            <a:off x="3635375" y="3141663"/>
            <a:ext cx="17145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TextBox 39"/>
          <p:cNvSpPr txBox="1">
            <a:spLocks noChangeArrowheads="1"/>
          </p:cNvSpPr>
          <p:nvPr/>
        </p:nvSpPr>
        <p:spPr bwMode="auto">
          <a:xfrm>
            <a:off x="0" y="39163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Здоровьесберегающее  пространство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23" name="Line 24"/>
          <p:cNvSpPr>
            <a:spLocks noChangeShapeType="1"/>
          </p:cNvSpPr>
          <p:nvPr/>
        </p:nvSpPr>
        <p:spPr bwMode="auto">
          <a:xfrm>
            <a:off x="5003800" y="4652963"/>
            <a:ext cx="4318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5357818" y="1785926"/>
            <a:ext cx="3636963" cy="2160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Обучение лиц принимающих решения и менеджеров в области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межведомственного управления общественным здоровьем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Соблюдение здоровьесберегающих принципов при разработке схем территориального планирования муниципальных образований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142844" y="5143512"/>
            <a:ext cx="3636963" cy="15001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Внедрение здоровьесберегающих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технологий в социокультурный процесс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Безбарьерная среда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>
            <a:spLocks noChangeArrowheads="1"/>
          </p:cNvSpPr>
          <p:nvPr/>
        </p:nvSpPr>
        <p:spPr bwMode="auto">
          <a:xfrm>
            <a:off x="5364193" y="5214950"/>
            <a:ext cx="3636963" cy="15001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Улучшение жилищных условий населения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Изменение экологической ситуации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Здоровье на рабочем месте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27088" y="0"/>
            <a:ext cx="8316912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Интегрированная региональная политика как инструмент проекта «Здоровые города»</a:t>
            </a:r>
          </a:p>
        </p:txBody>
      </p:sp>
    </p:spTree>
    <p:extLst>
      <p:ext uri="{BB962C8B-B14F-4D97-AF65-F5344CB8AC3E}">
        <p14:creationId xmlns="" xmlns:p14="http://schemas.microsoft.com/office/powerpoint/2010/main" val="1981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0"/>
            <a:ext cx="9180513" cy="687070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10246" name="CorelDRAW" r:id="rId5" imgW="2840400" imgH="3659760" progId="">
              <p:embed/>
            </p:oleObj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71563" y="0"/>
            <a:ext cx="80724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>
          <a:xfrm>
            <a:off x="6553200" y="8320088"/>
            <a:ext cx="2133600" cy="365125"/>
          </a:xfrm>
        </p:spPr>
        <p:txBody>
          <a:bodyPr/>
          <a:lstStyle/>
          <a:p>
            <a:pPr>
              <a:defRPr/>
            </a:pPr>
            <a:fld id="{D987EE2C-5EB1-4287-B1FA-D05865B03AB3}" type="slidenum">
              <a:rPr lang="ru-RU" smtClean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>
            <a:spLocks/>
          </p:cNvSpPr>
          <p:nvPr/>
        </p:nvSpPr>
        <p:spPr bwMode="auto">
          <a:xfrm>
            <a:off x="285720" y="1643050"/>
            <a:ext cx="86439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Потенциальные итоги реализации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российского проекта «Здоровые города»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Внедрение единого подхода к сохранению и укреплению здоровья населения в РФ, внедрение новых межведомственных технологий и применения новых инструментов управления общественным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здоровьем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Создание единой интегрированной профилактической среды , в т.ч. создание условий по формированию здорового образа жизни, формирование ответственного отношения населения к своему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здоровью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Положительное влияние на динамику ключевых демографических и социальных показателей (увеличение продолжительности жизни, снижение уровня заболеваемости и смертности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785786" y="1"/>
            <a:ext cx="835821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 «Здоровые города»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межсекторальный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подход к охране здоровья населения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2477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3080" name="CorelDRAW" r:id="rId5" imgW="2840400" imgH="3659760" progId="">
              <p:embed/>
            </p:oleObj>
          </a:graphicData>
        </a:graphic>
      </p:graphicFrame>
      <p:sp>
        <p:nvSpPr>
          <p:cNvPr id="3077" name="Заголовок 1"/>
          <p:cNvSpPr>
            <a:spLocks noGrp="1"/>
          </p:cNvSpPr>
          <p:nvPr>
            <p:ph type="title"/>
          </p:nvPr>
        </p:nvSpPr>
        <p:spPr>
          <a:xfrm>
            <a:off x="468313" y="-71438"/>
            <a:ext cx="8675687" cy="1143001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 российского проекта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«Здоровые города, районы и посёлки»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2A161-3B50-4F38-9C48-9380EF63B1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07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1343535"/>
              </p:ext>
            </p:extLst>
          </p:nvPr>
        </p:nvGraphicFramePr>
        <p:xfrm>
          <a:off x="24656" y="1052736"/>
          <a:ext cx="5256213" cy="3527425"/>
        </p:xfrm>
        <a:graphic>
          <a:graphicData uri="http://schemas.openxmlformats.org/presentationml/2006/ole">
            <p:oleObj spid="_x0000_s3081" name="Image" r:id="rId6" imgW="7187302" imgH="4800000" progId="">
              <p:embed/>
            </p:oleObj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69192171"/>
              </p:ext>
            </p:extLst>
          </p:nvPr>
        </p:nvGraphicFramePr>
        <p:xfrm>
          <a:off x="3779912" y="3789040"/>
          <a:ext cx="5214942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6160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4101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 descr="C:\Documents and Settings\MER\Мои документы\Downloads\Карта Ассоциации (6 городов).pn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142844" y="1571612"/>
            <a:ext cx="8821920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6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2057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593" y="136073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Чебоксары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учетом благоприятных климатических условий основной акцент был сделан на массовых спортивных мероприятиях на открытом воздухе: массовые зарядки «со звездами», студенческие спортивные мероприятия,  «прогулка с врачом». Для расширения возможностей для массового спорта и для улучшения экологической чистоты города  организованы парковые зоны, «тропинки здоровья».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283521" cy="28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8193"/>
            <a:ext cx="4283521" cy="285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28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5128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0440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Якутск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условиях вечной мерзлоты и в зоне резко-континентального климата основной акцент в общеоздоровительных мероприятиях был сделан на закрытых спортивных сооружениях, на улучшении жилищного фонда и на создания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«Агропояса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Якутска» для самообеспеченности города местными и экологически чистыми продуктами питания.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9" y="3395560"/>
            <a:ext cx="4381751" cy="29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8384"/>
            <a:ext cx="4298238" cy="29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6154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575" y="1174398"/>
            <a:ext cx="8710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Ставрополь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«город равных возможностей» для всех возрастных и социальных групп населения по среде обитания и по доступности массовой физкультуры и спорта, досуговых учреждений. Создаются условия для  доступной среды обитания для маломобильных групп населения. В рамках федерального экспериментального проекта все школьные столовые и пищеблоки оснащены современным технологическим оборудованием. Сейчас проект продолжен в дошкольных учреждениях за счет средств муниципального бюджета.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0" y="3510259"/>
            <a:ext cx="4379112" cy="29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http://www.zor-da.ru/img/5242387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5" y="3510258"/>
            <a:ext cx="4211409" cy="296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4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7176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268760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Череповец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условиях крупнейшего моноструктурного промышленного центра оздоровительные мероприятия были связаны с улучшением экологии города, обеспечением  работников безопасными условиями труда, а также для преодоления моноструктурности экономики города  стимулировалось развитие малого и среднего бизнеса.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" y="3284984"/>
            <a:ext cx="4335225" cy="307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9" y="3284984"/>
            <a:ext cx="4140458" cy="31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8200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6876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Ступино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Наукоград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где 83% производимой продукции является инновационной, среди основных приоритетов выделили  формирование здорового высокообразованного креативного человека,  благополучной семьи, а также оздоровление среды проживания.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4176464" cy="298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5"/>
            <a:ext cx="4158594" cy="298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презентация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Заголовок 1"/>
          <p:cNvSpPr>
            <a:spLocks/>
          </p:cNvSpPr>
          <p:nvPr/>
        </p:nvSpPr>
        <p:spPr bwMode="auto">
          <a:xfrm>
            <a:off x="1331913" y="214290"/>
            <a:ext cx="78120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проекта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«Здоровые города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городах-членах Ассоциации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8425" y="134938"/>
          <a:ext cx="712788" cy="917575"/>
        </p:xfrm>
        <a:graphic>
          <a:graphicData uri="http://schemas.openxmlformats.org/presentationml/2006/ole">
            <p:oleObj spid="_x0000_s9224" name="CorelDRAW" r:id="rId5" imgW="2840400" imgH="3659760" progId="">
              <p:embed/>
            </p:oleObj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8F065-87F2-4804-8B29-5B660D3D6E9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Новосибирск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социальной политики определялись неблагополучной демографической ситуацией: для стимулирования рождаемости увеличены площади и мощности дошкольных и школьных учреждений, развивались программы по социальной поддержке молодых семей, в том числе обеспечение их жильем. Особенностью города является массовое волонтерское движение, для организации которого функционируют ресурсные центры.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" y="3315276"/>
            <a:ext cx="4499396" cy="316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72" y="3300085"/>
            <a:ext cx="4226024" cy="317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47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798</Words>
  <Application>Microsoft Office PowerPoint</Application>
  <PresentationFormat>Экран (4:3)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1_Тема Office</vt:lpstr>
      <vt:lpstr>Тема Office</vt:lpstr>
      <vt:lpstr>2_Тема Office</vt:lpstr>
      <vt:lpstr>3_Тема Office</vt:lpstr>
      <vt:lpstr>4_Тема Office</vt:lpstr>
      <vt:lpstr>CorelDRAW</vt:lpstr>
      <vt:lpstr>Image</vt:lpstr>
      <vt:lpstr>Проект «Здоровые города»  межсекторальный подход  к охране здоровья населения</vt:lpstr>
      <vt:lpstr>География российского проекта  «Здоровые города, районы и посёлки»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«Здоровые города»  межсекторальный подход  к охране здоровья населения</dc:title>
  <dc:creator>USER</dc:creator>
  <cp:lastModifiedBy>USER</cp:lastModifiedBy>
  <cp:revision>9</cp:revision>
  <dcterms:modified xsi:type="dcterms:W3CDTF">2013-08-16T11:29:34Z</dcterms:modified>
</cp:coreProperties>
</file>