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84" r:id="rId14"/>
    <p:sldId id="271" r:id="rId15"/>
    <p:sldId id="287" r:id="rId16"/>
    <p:sldId id="288" r:id="rId17"/>
    <p:sldId id="294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E9EDF4"/>
    <a:srgbClr val="D0D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54" autoAdjust="0"/>
    <p:restoredTop sz="91505" autoAdjust="0"/>
  </p:normalViewPr>
  <p:slideViewPr>
    <p:cSldViewPr>
      <p:cViewPr>
        <p:scale>
          <a:sx n="75" d="100"/>
          <a:sy n="75" d="100"/>
        </p:scale>
        <p:origin x="-1116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3.2521507728200755E-2"/>
          <c:y val="5.8749170823100494E-2"/>
          <c:w val="0.48599701079031776"/>
          <c:h val="0.810099197407400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Sheet1!$A$2:$A$18</c:f>
              <c:strCache>
                <c:ptCount val="1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XIII</c:v>
                </c:pt>
                <c:pt idx="12">
                  <c:v>XIV</c:v>
                </c:pt>
                <c:pt idx="13">
                  <c:v>XV</c:v>
                </c:pt>
                <c:pt idx="14">
                  <c:v>XVI</c:v>
                </c:pt>
                <c:pt idx="15">
                  <c:v>XVII</c:v>
                </c:pt>
                <c:pt idx="16">
                  <c:v>XIX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>
        <c:manualLayout>
          <c:layoutTarget val="inner"/>
          <c:xMode val="edge"/>
          <c:yMode val="edge"/>
          <c:x val="7.3788546255506682E-2"/>
          <c:y val="2.9143897996357013E-2"/>
          <c:w val="0.91079295154185025"/>
          <c:h val="0.70916810129916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 с профилактической целью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5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Лист1!$A$2:$A$11</c:f>
              <c:strCache>
                <c:ptCount val="10"/>
                <c:pt idx="0">
                  <c:v>Чеченская Республика</c:v>
                </c:pt>
                <c:pt idx="1">
                  <c:v>Республика Тыва</c:v>
                </c:pt>
                <c:pt idx="2">
                  <c:v>Еврейская автономная область</c:v>
                </c:pt>
                <c:pt idx="3">
                  <c:v>Новгородская область</c:v>
                </c:pt>
                <c:pt idx="4">
                  <c:v>Республика Адыгея</c:v>
                </c:pt>
                <c:pt idx="5">
                  <c:v>РОССИЙСКАЯ ФЕДЕРАЦИЯ</c:v>
                </c:pt>
                <c:pt idx="6">
                  <c:v>Красноярский край</c:v>
                </c:pt>
                <c:pt idx="7">
                  <c:v>Астраханская область</c:v>
                </c:pt>
                <c:pt idx="8">
                  <c:v>Саратовская область</c:v>
                </c:pt>
                <c:pt idx="9">
                  <c:v>Республика Алтай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2.2771652952808686E-2</c:v>
                </c:pt>
                <c:pt idx="1">
                  <c:v>0.19239408559095278</c:v>
                </c:pt>
                <c:pt idx="2">
                  <c:v>0.21004278108135699</c:v>
                </c:pt>
                <c:pt idx="3">
                  <c:v>0.23647676270759416</c:v>
                </c:pt>
                <c:pt idx="4">
                  <c:v>0.27391591786606351</c:v>
                </c:pt>
                <c:pt idx="5">
                  <c:v>0.60300000000000054</c:v>
                </c:pt>
                <c:pt idx="6">
                  <c:v>1.2140156915509852</c:v>
                </c:pt>
                <c:pt idx="7">
                  <c:v>1.2416105316757313</c:v>
                </c:pt>
                <c:pt idx="8">
                  <c:v>1.2677266051065519</c:v>
                </c:pt>
                <c:pt idx="9">
                  <c:v>1.5189251943514657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посещения по неотложной помощи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5"/>
            <c:spPr>
              <a:solidFill>
                <a:srgbClr val="0066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Лист1!$A$2:$A$11</c:f>
              <c:strCache>
                <c:ptCount val="10"/>
                <c:pt idx="0">
                  <c:v>Чеченская Республика</c:v>
                </c:pt>
                <c:pt idx="1">
                  <c:v>Республика Тыва</c:v>
                </c:pt>
                <c:pt idx="2">
                  <c:v>Еврейская автономная область</c:v>
                </c:pt>
                <c:pt idx="3">
                  <c:v>Новгородская область</c:v>
                </c:pt>
                <c:pt idx="4">
                  <c:v>Республика Адыгея</c:v>
                </c:pt>
                <c:pt idx="5">
                  <c:v>РОССИЙСКАЯ ФЕДЕРАЦИЯ</c:v>
                </c:pt>
                <c:pt idx="6">
                  <c:v>Красноярский край</c:v>
                </c:pt>
                <c:pt idx="7">
                  <c:v>Астраханская область</c:v>
                </c:pt>
                <c:pt idx="8">
                  <c:v>Саратовская область</c:v>
                </c:pt>
                <c:pt idx="9">
                  <c:v>Республика Алтай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0.10147964491326605</c:v>
                </c:pt>
                <c:pt idx="1">
                  <c:v>7.0794078646101308E-2</c:v>
                </c:pt>
                <c:pt idx="2">
                  <c:v>0.19477430677066729</c:v>
                </c:pt>
                <c:pt idx="3">
                  <c:v>9.2281794073561504E-2</c:v>
                </c:pt>
                <c:pt idx="4">
                  <c:v>0.47362343514911431</c:v>
                </c:pt>
                <c:pt idx="5">
                  <c:v>0.18600000000000014</c:v>
                </c:pt>
                <c:pt idx="6">
                  <c:v>0.21861391365735661</c:v>
                </c:pt>
                <c:pt idx="7">
                  <c:v>0.31209318885671777</c:v>
                </c:pt>
                <c:pt idx="8">
                  <c:v>0.15975998613262593</c:v>
                </c:pt>
                <c:pt idx="9">
                  <c:v>1.4935390984454887E-2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обращения в связи с заболеваниями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5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Лист1!$A$2:$A$11</c:f>
              <c:strCache>
                <c:ptCount val="10"/>
                <c:pt idx="0">
                  <c:v>Чеченская Республика</c:v>
                </c:pt>
                <c:pt idx="1">
                  <c:v>Республика Тыва</c:v>
                </c:pt>
                <c:pt idx="2">
                  <c:v>Еврейская автономная область</c:v>
                </c:pt>
                <c:pt idx="3">
                  <c:v>Новгородская область</c:v>
                </c:pt>
                <c:pt idx="4">
                  <c:v>Республика Адыгея</c:v>
                </c:pt>
                <c:pt idx="5">
                  <c:v>РОССИЙСКАЯ ФЕДЕРАЦИЯ</c:v>
                </c:pt>
                <c:pt idx="6">
                  <c:v>Красноярский край</c:v>
                </c:pt>
                <c:pt idx="7">
                  <c:v>Астраханская область</c:v>
                </c:pt>
                <c:pt idx="8">
                  <c:v>Саратовская область</c:v>
                </c:pt>
                <c:pt idx="9">
                  <c:v>Республика Алтай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0.51158654723673713</c:v>
                </c:pt>
                <c:pt idx="1">
                  <c:v>0.5024469749746614</c:v>
                </c:pt>
                <c:pt idx="2">
                  <c:v>0.6908700547767247</c:v>
                </c:pt>
                <c:pt idx="3">
                  <c:v>0.77641284116552189</c:v>
                </c:pt>
                <c:pt idx="4">
                  <c:v>0.57533867879006129</c:v>
                </c:pt>
                <c:pt idx="5">
                  <c:v>0.6510000000000008</c:v>
                </c:pt>
                <c:pt idx="6">
                  <c:v>0.56496733155312295</c:v>
                </c:pt>
                <c:pt idx="7">
                  <c:v>0.32581833327781651</c:v>
                </c:pt>
                <c:pt idx="8">
                  <c:v>0.28040119131542224</c:v>
                </c:pt>
                <c:pt idx="9">
                  <c:v>0.5099375832001265</c:v>
                </c:pt>
              </c:numCache>
            </c:numRef>
          </c:val>
        </c:ser>
        <c:axId val="285446912"/>
        <c:axId val="285619712"/>
      </c:barChart>
      <c:catAx>
        <c:axId val="285446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85619712"/>
        <c:crosses val="autoZero"/>
        <c:auto val="1"/>
        <c:lblAlgn val="ctr"/>
        <c:lblOffset val="100"/>
      </c:catAx>
      <c:valAx>
        <c:axId val="285619712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1097"/>
            </a:pPr>
            <a:endParaRPr lang="ru-RU"/>
          </a:p>
        </c:txPr>
        <c:crossAx val="285446912"/>
        <c:crosses val="autoZero"/>
        <c:crossBetween val="between"/>
      </c:valAx>
      <c:spPr>
        <a:noFill/>
        <a:ln w="25335">
          <a:noFill/>
        </a:ln>
      </c:spPr>
    </c:plotArea>
    <c:legend>
      <c:legendPos val="r"/>
      <c:layout>
        <c:manualLayout>
          <c:xMode val="edge"/>
          <c:yMode val="edge"/>
          <c:x val="7.3042087431098829E-2"/>
          <c:y val="0.87284791014026475"/>
          <c:w val="0.8590308370044063"/>
          <c:h val="8.9253187613843349E-2"/>
        </c:manualLayout>
      </c:layout>
      <c:txPr>
        <a:bodyPr/>
        <a:lstStyle/>
        <a:p>
          <a:pPr>
            <a:defRPr sz="1097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5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2077373521279453E-2"/>
          <c:y val="0.15006631510510762"/>
          <c:w val="0.98070368295756849"/>
          <c:h val="0.627779659783219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% койко-дней в стационарных условиях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Лист1!$A$2:$A$12</c:f>
              <c:strCache>
                <c:ptCount val="11"/>
                <c:pt idx="0">
                  <c:v>г. Москва</c:v>
                </c:pt>
                <c:pt idx="1">
                  <c:v>Республика Алтай</c:v>
                </c:pt>
                <c:pt idx="2">
                  <c:v>Ненецкий автономный округ</c:v>
                </c:pt>
                <c:pt idx="3">
                  <c:v>Камчатский край</c:v>
                </c:pt>
                <c:pt idx="4">
                  <c:v>Магаданская область</c:v>
                </c:pt>
                <c:pt idx="5">
                  <c:v>Российская Федерация</c:v>
                </c:pt>
                <c:pt idx="6">
                  <c:v>Ханты-Мансийский автономный округ — Югра</c:v>
                </c:pt>
                <c:pt idx="7">
                  <c:v>Амурская область</c:v>
                </c:pt>
                <c:pt idx="8">
                  <c:v>Тюменская область</c:v>
                </c:pt>
                <c:pt idx="9">
                  <c:v>Республика Дагестан</c:v>
                </c:pt>
                <c:pt idx="10">
                  <c:v>Чукотский автономный округ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0.37403470274243106</c:v>
                </c:pt>
                <c:pt idx="1">
                  <c:v>0.38880357577341806</c:v>
                </c:pt>
                <c:pt idx="2">
                  <c:v>0.42120082009035836</c:v>
                </c:pt>
                <c:pt idx="3">
                  <c:v>0.45623107223791204</c:v>
                </c:pt>
                <c:pt idx="4">
                  <c:v>0.45806978409334032</c:v>
                </c:pt>
                <c:pt idx="5">
                  <c:v>0.54594171503531363</c:v>
                </c:pt>
                <c:pt idx="6">
                  <c:v>0.61591775228120771</c:v>
                </c:pt>
                <c:pt idx="7">
                  <c:v>0.61934116699806951</c:v>
                </c:pt>
                <c:pt idx="8">
                  <c:v>0.64533551032995284</c:v>
                </c:pt>
                <c:pt idx="9">
                  <c:v>0.67362767975076465</c:v>
                </c:pt>
                <c:pt idx="10">
                  <c:v>1.1890827789237222</c:v>
                </c:pt>
              </c:numCache>
            </c:numRef>
          </c:val>
        </c:ser>
        <c:gapWidth val="80"/>
        <c:overlap val="4"/>
        <c:axId val="287669632"/>
        <c:axId val="287675520"/>
      </c:barChart>
      <c:catAx>
        <c:axId val="287669632"/>
        <c:scaling>
          <c:orientation val="minMax"/>
        </c:scaling>
        <c:axPos val="b"/>
        <c:numFmt formatCode="0.00" sourceLinked="1"/>
        <c:tickLblPos val="nextTo"/>
        <c:txPr>
          <a:bodyPr/>
          <a:lstStyle/>
          <a:p>
            <a:pPr>
              <a:defRPr sz="400" b="1" baseline="0"/>
            </a:pPr>
            <a:endParaRPr lang="ru-RU"/>
          </a:p>
        </c:txPr>
        <c:crossAx val="287675520"/>
        <c:crosses val="autoZero"/>
        <c:auto val="1"/>
        <c:lblAlgn val="ctr"/>
        <c:lblOffset val="100"/>
      </c:catAx>
      <c:valAx>
        <c:axId val="287675520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0.0%" sourceLinked="1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287669632"/>
        <c:crosses val="autoZero"/>
        <c:crossBetween val="between"/>
      </c:valAx>
      <c:spPr>
        <a:noFill/>
        <a:ln w="12080">
          <a:noFill/>
        </a:ln>
      </c:spPr>
    </c:plotArea>
    <c:plotVisOnly val="1"/>
    <c:dispBlanksAs val="zero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7915160420198862E-2"/>
          <c:y val="0.15006629824635181"/>
          <c:w val="0.98070368295756849"/>
          <c:h val="0.656095340789408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% пациенто-дней в амбулаторных условиях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Лист1!$A$2:$A$12</c:f>
              <c:strCache>
                <c:ptCount val="11"/>
                <c:pt idx="0">
                  <c:v>Чукотский автономный округ</c:v>
                </c:pt>
                <c:pt idx="1">
                  <c:v>г. Москва</c:v>
                </c:pt>
                <c:pt idx="2">
                  <c:v>Республика Дагестан</c:v>
                </c:pt>
                <c:pt idx="3">
                  <c:v>Чеченская Республика</c:v>
                </c:pt>
                <c:pt idx="4">
                  <c:v>Ненецкий автономный округ</c:v>
                </c:pt>
                <c:pt idx="5">
                  <c:v>РОССИЙСКАЯ ФЕДЕРАЦИЯ</c:v>
                </c:pt>
                <c:pt idx="6">
                  <c:v>Республика Бурятия</c:v>
                </c:pt>
                <c:pt idx="7">
                  <c:v>г. Санкт-Петербург</c:v>
                </c:pt>
                <c:pt idx="8">
                  <c:v>Амурская область</c:v>
                </c:pt>
                <c:pt idx="9">
                  <c:v>Красноярский край</c:v>
                </c:pt>
                <c:pt idx="10">
                  <c:v>Еврейская автономная область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7.213239959806439E-2</c:v>
                </c:pt>
                <c:pt idx="1">
                  <c:v>0.10356661955869612</c:v>
                </c:pt>
                <c:pt idx="2">
                  <c:v>0.13523265405061835</c:v>
                </c:pt>
                <c:pt idx="3">
                  <c:v>0.1378999207252424</c:v>
                </c:pt>
                <c:pt idx="4">
                  <c:v>0.19463587260197418</c:v>
                </c:pt>
                <c:pt idx="5">
                  <c:v>0.41075947138225039</c:v>
                </c:pt>
                <c:pt idx="6">
                  <c:v>0.56612935803649811</c:v>
                </c:pt>
                <c:pt idx="7">
                  <c:v>0.57165599270938516</c:v>
                </c:pt>
                <c:pt idx="8">
                  <c:v>0.59147685453692678</c:v>
                </c:pt>
                <c:pt idx="9">
                  <c:v>0.62983951127567595</c:v>
                </c:pt>
                <c:pt idx="10">
                  <c:v>0.84560558774916161</c:v>
                </c:pt>
              </c:numCache>
            </c:numRef>
          </c:val>
        </c:ser>
        <c:gapWidth val="80"/>
        <c:overlap val="33"/>
        <c:axId val="287767552"/>
        <c:axId val="287773440"/>
      </c:barChart>
      <c:catAx>
        <c:axId val="287767552"/>
        <c:scaling>
          <c:orientation val="minMax"/>
        </c:scaling>
        <c:axPos val="b"/>
        <c:numFmt formatCode="0.00" sourceLinked="1"/>
        <c:tickLblPos val="nextTo"/>
        <c:txPr>
          <a:bodyPr/>
          <a:lstStyle/>
          <a:p>
            <a:pPr>
              <a:defRPr sz="413" b="1"/>
            </a:pPr>
            <a:endParaRPr lang="ru-RU"/>
          </a:p>
        </c:txPr>
        <c:crossAx val="287773440"/>
        <c:crosses val="autoZero"/>
        <c:auto val="1"/>
        <c:lblAlgn val="ctr"/>
        <c:lblOffset val="100"/>
      </c:catAx>
      <c:valAx>
        <c:axId val="287773440"/>
        <c:scaling>
          <c:orientation val="minMax"/>
          <c:max val="1.4"/>
        </c:scaling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0.00%" sourceLinked="1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287767552"/>
        <c:crosses val="autoZero"/>
        <c:crossBetween val="between"/>
      </c:valAx>
      <c:spPr>
        <a:noFill/>
        <a:ln w="13101">
          <a:noFill/>
        </a:ln>
      </c:spPr>
    </c:plotArea>
    <c:plotVisOnly val="1"/>
    <c:dispBlanksAs val="zero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D0FB3-277C-4CE3-A619-C1AA9D712AF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9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9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5BE95-B309-4288-AAC9-92FA94678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Способ оплаты стационарной медицинской помощи по клинико-статистическим группам признан мировыми экспертами в здравоохранении как наиболее экономически эффективный и справедливый. Более 55 стран в мире использует его для оплаты стационарной медицинской помощи. Практически все страны с высоким уровнем доходов, входящие в Организацию экономического сотрудничества и развития  (30 стран) используют его для оплаты стационарной медицинской помощи.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b="0" i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Поправочные коэффициенты (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управленченский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коэффициент, коэффициент сложности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курации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пациента, коэффициент уровня оказания медицинской помощи) могут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устанавливаться тарифным соглашением, принятым на территории субъекта Российской Федерации, с учетом региональной специфики.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 err="1" smtClean="0">
                <a:latin typeface="Arial" charset="0"/>
                <a:cs typeface="Arial" charset="0"/>
              </a:rPr>
              <a:t>КУксг</a:t>
            </a:r>
            <a:r>
              <a:rPr lang="ru-RU" sz="1400" b="1" dirty="0" smtClean="0">
                <a:latin typeface="Arial" charset="0"/>
                <a:cs typeface="Arial" charset="0"/>
              </a:rPr>
              <a:t>/</a:t>
            </a:r>
            <a:r>
              <a:rPr lang="ru-RU" sz="1400" b="1" dirty="0" err="1" smtClean="0">
                <a:latin typeface="Arial" charset="0"/>
                <a:cs typeface="Arial" charset="0"/>
              </a:rPr>
              <a:t>кпг</a:t>
            </a:r>
            <a:r>
              <a:rPr lang="ru-RU" sz="1400" b="1" dirty="0" smtClean="0">
                <a:latin typeface="Arial" charset="0"/>
                <a:cs typeface="Arial" charset="0"/>
              </a:rPr>
              <a:t> – управленческий коэффициент </a:t>
            </a:r>
            <a:r>
              <a:rPr lang="ru-RU" sz="1200" dirty="0" smtClean="0">
                <a:latin typeface="Arial" charset="0"/>
                <a:cs typeface="Arial" charset="0"/>
              </a:rPr>
              <a:t>по КСГ или КПГ, к которой отнесен данный случай госпитализации,</a:t>
            </a:r>
            <a:r>
              <a:rPr lang="ru-RU" sz="1200" baseline="0" dirty="0" smtClean="0"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latin typeface="Arial" charset="0"/>
                <a:cs typeface="Arial" charset="0"/>
              </a:rPr>
              <a:t>может быть применен в целях стимулирования медицинских организаций, а также медицинских работников (осуществление выплат стимулирующего характера) к внедрению ресурсосберегающих медицинских и организационных технологий, в том числе дневных стационаров в больничных учреждениях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 err="1" smtClean="0">
                <a:latin typeface="Arial" charset="0"/>
                <a:cs typeface="Arial" charset="0"/>
              </a:rPr>
              <a:t>КУСмо</a:t>
            </a:r>
            <a:r>
              <a:rPr lang="ru-RU" sz="1400" b="1" dirty="0" smtClean="0">
                <a:latin typeface="Arial" charset="0"/>
                <a:cs typeface="Arial" charset="0"/>
              </a:rPr>
              <a:t> – коэффициент уровня оказания стационарной медицинской помощи</a:t>
            </a:r>
            <a:r>
              <a:rPr lang="ru-RU" sz="1200" dirty="0" smtClean="0">
                <a:latin typeface="Arial" charset="0"/>
                <a:cs typeface="Arial" charset="0"/>
              </a:rPr>
              <a:t> в медицинской организации, в которой был пролечен пациент (используется в расчетах, в случае если в субъекте Российской Федерации для данной медицинской организации определен указанный коэффициент);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 smtClean="0">
                <a:latin typeface="Arial" charset="0"/>
                <a:cs typeface="Arial" charset="0"/>
              </a:rPr>
              <a:t>КСКП – коэффициент сложности </a:t>
            </a:r>
            <a:r>
              <a:rPr lang="ru-RU" sz="1400" b="1" dirty="0" err="1" smtClean="0">
                <a:latin typeface="Arial" charset="0"/>
                <a:cs typeface="Arial" charset="0"/>
              </a:rPr>
              <a:t>курации</a:t>
            </a:r>
            <a:r>
              <a:rPr lang="ru-RU" sz="1200" b="1" dirty="0" smtClean="0">
                <a:latin typeface="Arial" charset="0"/>
                <a:cs typeface="Arial" charset="0"/>
              </a:rPr>
              <a:t>,</a:t>
            </a:r>
            <a:r>
              <a:rPr lang="ru-RU" sz="1200" b="1" baseline="0" dirty="0" smtClean="0"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учитывает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более высокий уровень затрат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 оказание медицинской помощи пациентам</a:t>
            </a:r>
            <a:endParaRPr lang="ru-RU" sz="1200" dirty="0" smtClean="0">
              <a:latin typeface="Arial" charset="0"/>
              <a:cs typeface="Arial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Для контроля своевременной организации и персонифицированного учета медицинской помощи, оказанной пациентам в стационаре, разработан механизм информационного сопровождения страховыми медицинскими организациями госпитализации пациента, который установлен приказом в специальной главе Правил обязательного медицинского страхования. </a:t>
            </a:r>
          </a:p>
          <a:p>
            <a:r>
              <a:rPr lang="ru-RU" dirty="0" smtClean="0"/>
              <a:t>   Страховые медицинские организации должны помочь застрахованным лицам выбрать медицинскую организацию для получения плановой медицинской помощи в стационарных условиях в установленные сроки и в необходимом объеме, при этом будет обеспечен более полный контроль объемов и качества оказанной медицинской помощи в медицинских организациях  участвующих в программах ОМС.</a:t>
            </a:r>
          </a:p>
          <a:p>
            <a:r>
              <a:rPr lang="ru-RU" dirty="0" smtClean="0"/>
              <a:t>    Основная цель, которую мы хотим достигнуть при реализации данного порядка - обеспечить реализацию права пациентов на получение медицинской помощи в установленные сроки в выбранной пациентом медицинской организации и контроль объемов установленных в территориальных программах государственных гарантий.  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24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</a:t>
            </a:r>
            <a:r>
              <a:rPr lang="ru-RU" baseline="0" dirty="0" smtClean="0"/>
              <a:t> бюджете Федерального фонда на 2013 год утвержденный размер субвенций составляет 985,4 млрд. руб., с приростом 254,9 млрд. руб. к уровню 2012 года..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Чистый прирост субвенции – с учетом погружения в ОМС расходов, ранее финансируемых за счет федерального бюджета (стимулирующие выплаты мед. работникам в раках НПП «Здоровье), бюджетов субъектов РФ (переход на оплату мед. помощи по полному тарифу) и бюджета Федерального фонда (стимулирующие выплаты в рамках программ модернизации) , составляет 144,9 млрд. руб. и направляется на реализацию Указа Президента РФ от 7 мая 3012 года № 597.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Федеральный закон «О бюджете Федерального фонда обязательного медицинского страхования на 2014 год и на плановый период 2015 и 2015 годов»  принят</a:t>
            </a:r>
            <a:r>
              <a:rPr lang="ru-RU" baseline="0" dirty="0" smtClean="0"/>
              <a:t> Государственной Думой Российской Федерации.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субвенций в 2014 году составит 1 174,3 млрд. рублей, с приростом 188,9 млрд. рублей.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Чистый прирост субвенции составит 108,0 млрд. руб.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 указанного прироста будут осуществляться расходы на: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реализацию Указа Президента РФ (50,1 млрд. руб.),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финансовое обеспечение специализированной и высокотехнологичной мед. помощи, оказываемой в ФГУ, которая в 2014 году погружается в систему ОМС , в размере 39,3 и 7,8 млрд. руб. соответственно.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ресурсное обеспечение системы ОМС в 2014 году позволит решить важную задачу по реализации Указа Президента РФ, а также перевести часть финансирования ФГУ в систему ОМС.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0EB19-AD3B-4B1D-8930-7CD4F0BBC99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91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9" y="9429750"/>
            <a:ext cx="2946400" cy="496888"/>
          </a:xfrm>
          <a:prstGeom prst="rect">
            <a:avLst/>
          </a:prstGeom>
          <a:noFill/>
        </p:spPr>
        <p:txBody>
          <a:bodyPr lIns="91433" tIns="45717" rIns="91433" bIns="4571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47A512-F66E-4403-9A50-346E6D9E9D25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9" y="9429750"/>
            <a:ext cx="2946400" cy="496888"/>
          </a:xfrm>
          <a:prstGeom prst="rect">
            <a:avLst/>
          </a:prstGeom>
          <a:noFill/>
        </p:spPr>
        <p:txBody>
          <a:bodyPr lIns="91433" tIns="45717" rIns="91433" bIns="4571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74F6FF-5FD6-4292-BF65-3E4AFDA17AF0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В Российской Федерации в 2009 году способ оплаты стационарной медицинской помощи по КСГ применялся в 5 субъектах. В 2013 году уже 34 субъекта Российской Федерации оплачивали стационарную медицинскую помощь по КСГ. С 2014 года данный способ определен Программой государственных гарантий для оплаты стационарной медицинской помощи.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Анализ</a:t>
            </a:r>
            <a:r>
              <a:rPr lang="ru-RU" baseline="0" dirty="0" smtClean="0">
                <a:latin typeface="Arial" pitchFamily="34" charset="0"/>
                <a:cs typeface="Arial" pitchFamily="34" charset="0"/>
              </a:rPr>
              <a:t> стоимости законченного случая лечения в стационаре круглосуточного пребывания показывает значительные отклонения от норматива в 2011 году по субъектам РФ в разрезе классов заболеваний. Красным отмечены случаи, средняя стоимость которых ниже нормативной более чем на 50% (без учета регионального коэффициента).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Следует отметить, что в 2013 году основная масса тарифов </a:t>
            </a:r>
            <a:r>
              <a:rPr lang="ru-RU" baseline="0" dirty="0" smtClean="0">
                <a:latin typeface="Arial" pitchFamily="34" charset="0"/>
                <a:cs typeface="Arial" pitchFamily="34" charset="0"/>
              </a:rPr>
              <a:t>попадает в «зеленую» зону, т.е. либо достигает значения норматива, либо ниже его не более чем на 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aseline="0" dirty="0" smtClean="0">
                <a:latin typeface="Arial" pitchFamily="34" charset="0"/>
                <a:cs typeface="Arial" pitchFamily="34" charset="0"/>
              </a:rPr>
              <a:t>0%.</a:t>
            </a:r>
          </a:p>
          <a:p>
            <a:pPr algn="just"/>
            <a:endParaRPr lang="ru-RU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aseline="0" dirty="0" smtClean="0">
                <a:latin typeface="Arial" pitchFamily="34" charset="0"/>
                <a:cs typeface="Arial" pitchFamily="34" charset="0"/>
              </a:rPr>
              <a:t>Анализ дифференциации средней стоимости законченного случая лечения от норматива по субъектам Российской Федерации, в которых стоимость случая по соответствующему классу меньше норматива, показывает, что отклонение от норматива в 2013 году сократилось по всем классам заболеваний.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Экономическим эффектом внедрения оплаты стационарной помощи по клинико-статистическим группам стало снижение длительности пребывания пациентов в стационаре на 11,1 %, в результате чего количество пролеченных пациентов увеличилось на 4,5%, а также повысился уровень сложности проводимого лечения и увеличилось количество операций. Рост среднего весового коэффициента, отражающий данные изменения составил 5,5%.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В настоящее время  Российская модель КСГ включает в себя  201 группу, охватывающую все заболевания в соответствии с международной классификацией болезней 10 пересмотра (кроме социально-значимых). При этом оплата методов лечения в соответствии с перечнем видов высокотехнологичной медицинской помощи, оказываемой за счет средств обязательного медицинского страхования осуществляется за законченный случай лечения. Для 52 методов лечения, включенных в перечень высокотехнологичной медицинской помощи устанавливаются нормативы финансовых затрат на единицу объема предоставления медицинской помощи.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 следующем этапе количество клинико-статистических групп будет увеличиваться с учетом формирования групп, включающих методы лечения, отнесенные к высокотехнологичной медицинской помощи.</a:t>
            </a:r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конце 2012 года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Министерством здравоохранения Российской Федерации совместно с Федеральным фондом обязательного медицинского страхования разработаны рекомендации по формированию способов оплаты медицинской помощи в рамках Программы государственных гарантий на основе групп заболеваний, в том числе клинико-статистических групп болезней  (письмо Министерства здравоохранения Российской Федерации от 20 декабря 2012 года № 14-6/10/2-5305). Представленные в данных рекомендациях клинико-статистические группы и соответствующие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им коэффициенты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затратоемкости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разработаны в результате деятельности рабочей группы при участии территориальных фондов ОМС (Кировской, Липецкой, Томской областей).</a:t>
            </a:r>
            <a:endParaRPr lang="en-US" sz="12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11 ноября 2013 года вышла обновленная версия классификации, включенная в рекомендации «По способам оплаты специализированной медицинской помощи в стационарных условиях  и в дневных стационарах на основе групп заболеваний, в том числе клинико-статистических групп (КСГ) и  клинико-профильных групп (КПГ) за счет средств системы обязательного медицинского страхования» (и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нформационное письмо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Министерства здравоохранения Российской Федерации 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от 11 ноября 2013 г. № 66-0/10/2-8405).</a:t>
            </a:r>
            <a:endParaRPr lang="ru-RU" sz="12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4363-A830-4BA5-81B6-9335ABDBD5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92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7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03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A92466-99B2-474F-815B-D7278E256A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39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71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620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80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985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11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0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59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541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0851-F860-4998-833B-37F46D4CC78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A6955-2C37-4874-99AF-99647F01B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1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image" Target="../media/image1.gif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notesSlide" Target="../notesSlides/notesSlide2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1664139"/>
            <a:ext cx="9144000" cy="42878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Предварительные итоги реализации территориальных программ обязательного медицинского страхования и анализ применяемых в системе обязательного медицинского страхования способов оплаты медицинской помощи в 2013 году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>
            <a:off x="0" y="1675251"/>
            <a:ext cx="91440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rgbClr val="4F6228"/>
              </a:solidFill>
              <a:latin typeface="Calibri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643688" y="6032940"/>
            <a:ext cx="1857402" cy="28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defTabSz="957263">
              <a:lnSpc>
                <a:spcPct val="80000"/>
              </a:lnSpc>
              <a:spcBef>
                <a:spcPct val="20000"/>
              </a:spcBef>
            </a:pPr>
            <a:r>
              <a:rPr lang="ru-RU" sz="17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"/>
              </a:rPr>
              <a:t>МОСКВА, </a:t>
            </a:r>
            <a:r>
              <a:rPr lang="ru-RU" sz="1700" b="1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"/>
              </a:rPr>
              <a:t>2013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6715125" y="5890064"/>
            <a:ext cx="1548000" cy="142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186107" y="1395554"/>
            <a:ext cx="4380344" cy="499599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dirty="0" smtClean="0">
                <a:cs typeface="Arial" pitchFamily="34" charset="0"/>
              </a:rPr>
              <a:t>Рекомендации по способам оплаты стационарной медицинской помощи</a:t>
            </a:r>
          </a:p>
        </p:txBody>
      </p:sp>
      <p:pic>
        <p:nvPicPr>
          <p:cNvPr id="1026" name="Picture 2" descr="C:\scanner\doc01148320131128100838_001.jpg"/>
          <p:cNvPicPr>
            <a:picLocks noChangeAspect="1" noChangeArrowheads="1"/>
          </p:cNvPicPr>
          <p:nvPr/>
        </p:nvPicPr>
        <p:blipFill>
          <a:blip r:embed="rId4" cstate="print"/>
          <a:srcRect b="11787"/>
          <a:stretch>
            <a:fillRect/>
          </a:stretch>
        </p:blipFill>
        <p:spPr bwMode="auto">
          <a:xfrm>
            <a:off x="4429124" y="1071546"/>
            <a:ext cx="404554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428736"/>
            <a:ext cx="3672408" cy="9558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Наименование заболевания (профиль)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1818824"/>
            <a:ext cx="1080120" cy="565756"/>
          </a:xfrm>
          <a:prstGeom prst="roundRect">
            <a:avLst>
              <a:gd name="adj" fmla="val 253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Заработная плата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4294" y="2585579"/>
            <a:ext cx="3669634" cy="792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ru-RU" sz="1400" dirty="0">
                <a:cs typeface="Arial" pitchFamily="34" charset="0"/>
              </a:rPr>
              <a:t>Гипертоническая </a:t>
            </a:r>
            <a:r>
              <a:rPr lang="ru-RU" sz="1400" dirty="0" smtClean="0">
                <a:cs typeface="Arial" pitchFamily="34" charset="0"/>
              </a:rPr>
              <a:t>болезнь (Кардиология)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9953" y="2589284"/>
            <a:ext cx="1080120" cy="7875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57 %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2585580"/>
            <a:ext cx="1150741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17 %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1810286"/>
            <a:ext cx="1150742" cy="5742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Медикаменты и расходные материалы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0232" y="1808516"/>
            <a:ext cx="1034575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Питание</a:t>
            </a:r>
            <a:endParaRPr lang="ru-RU" sz="11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04131" y="1793492"/>
            <a:ext cx="1088349" cy="591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Мягкий инвентарь и прочие</a:t>
            </a:r>
            <a:endParaRPr lang="ru-RU" sz="11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60234" y="2585580"/>
            <a:ext cx="1034575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5 %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04131" y="2589284"/>
            <a:ext cx="1088349" cy="787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21 %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4436"/>
            <a:ext cx="3669634" cy="79286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ru-RU" sz="1400" dirty="0" smtClean="0">
                <a:cs typeface="Arial" pitchFamily="34" charset="0"/>
              </a:rPr>
              <a:t>Нестабильная стенокардия, инфаркт миокарда (Кардиология)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37179" y="3578141"/>
            <a:ext cx="1080120" cy="788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50 %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61314" y="3574437"/>
            <a:ext cx="1150741" cy="7928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34 %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57460" y="3574437"/>
            <a:ext cx="1034575" cy="7928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3 %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01357" y="3578141"/>
            <a:ext cx="1088349" cy="7883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13 %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4601851"/>
            <a:ext cx="3669634" cy="79286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ru-RU" sz="1400" dirty="0" smtClean="0">
                <a:cs typeface="Arial" pitchFamily="34" charset="0"/>
              </a:rPr>
              <a:t>Ишемическая болезнь сердца, </a:t>
            </a:r>
            <a:br>
              <a:rPr lang="ru-RU" sz="1400" dirty="0" smtClean="0">
                <a:cs typeface="Arial" pitchFamily="34" charset="0"/>
              </a:rPr>
            </a:br>
            <a:r>
              <a:rPr lang="ru-RU" sz="1400" dirty="0" err="1" smtClean="0">
                <a:cs typeface="Arial" pitchFamily="34" charset="0"/>
              </a:rPr>
              <a:t>коронарография</a:t>
            </a:r>
            <a:r>
              <a:rPr lang="ru-RU" sz="1400" dirty="0" smtClean="0">
                <a:cs typeface="Arial" pitchFamily="34" charset="0"/>
              </a:rPr>
              <a:t> диагностическая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cs typeface="Arial" pitchFamily="34" charset="0"/>
              </a:rPr>
              <a:t>(Сердечно-сосудистая </a:t>
            </a:r>
            <a:r>
              <a:rPr lang="ru-RU" sz="1400" dirty="0">
                <a:cs typeface="Arial" pitchFamily="34" charset="0"/>
              </a:rPr>
              <a:t>хирургия</a:t>
            </a:r>
            <a:r>
              <a:rPr lang="ru-RU" sz="1400" dirty="0" smtClean="0">
                <a:cs typeface="Arial" pitchFamily="34" charset="0"/>
              </a:rPr>
              <a:t>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37179" y="4605556"/>
            <a:ext cx="1080120" cy="788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14 %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61314" y="4601852"/>
            <a:ext cx="1150741" cy="7928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81 %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57460" y="4601852"/>
            <a:ext cx="1034575" cy="7928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801357" y="4605556"/>
            <a:ext cx="1088349" cy="7883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4 %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37180" y="1428736"/>
            <a:ext cx="4755300" cy="2828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Доля в структуре расходов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Содержимое 215"/>
          <p:cNvSpPr txBox="1">
            <a:spLocks/>
          </p:cNvSpPr>
          <p:nvPr/>
        </p:nvSpPr>
        <p:spPr>
          <a:xfrm>
            <a:off x="357158" y="5643578"/>
            <a:ext cx="8501122" cy="5715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indent="-27432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200" dirty="0" smtClean="0">
                <a:cs typeface="Arial" pitchFamily="34" charset="0"/>
              </a:rPr>
              <a:t>Каждое заболевание в клинико-статистических группах имеет свою структуру расходов базовой стоимости, которая зависит от особенностей оказания медицинской помощи по конкретному заболеванию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</a:b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2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dirty="0" smtClean="0">
                <a:cs typeface="Arial" pitchFamily="34" charset="0"/>
              </a:rPr>
              <a:t>Рекомендуемая структура расходов базовой стоимости </a:t>
            </a:r>
            <a:br>
              <a:rPr lang="ru-RU" sz="2200" dirty="0" smtClean="0">
                <a:cs typeface="Arial" pitchFamily="34" charset="0"/>
              </a:rPr>
            </a:br>
            <a:r>
              <a:rPr lang="ru-RU" sz="2200" dirty="0" smtClean="0">
                <a:cs typeface="Arial" pitchFamily="34" charset="0"/>
              </a:rPr>
              <a:t>на примере отдельных КСГ заболеваний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8662" y="1941666"/>
            <a:ext cx="7202148" cy="39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44266" y="1734752"/>
            <a:ext cx="4392000" cy="1980000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4266" y="1810068"/>
            <a:ext cx="4429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Коэффициенты определяются субъектами самостоятельно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2946" y="1734752"/>
            <a:ext cx="1575202" cy="1980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43174" y="145287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Региональный уровень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1452878"/>
            <a:ext cx="1571636" cy="56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Федеральный</a:t>
            </a:r>
          </a:p>
          <a:p>
            <a:pPr algn="ctr">
              <a:lnSpc>
                <a:spcPct val="114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уровень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/>
              <a:t>Коэффициенты</a:t>
            </a:r>
            <a:endParaRPr lang="ru-RU" sz="22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6"/>
          <p:cNvGrpSpPr>
            <a:grpSpLocks/>
          </p:cNvGrpSpPr>
          <p:nvPr/>
        </p:nvGrpSpPr>
        <p:grpSpPr bwMode="auto">
          <a:xfrm>
            <a:off x="3593931" y="1928802"/>
            <a:ext cx="2049671" cy="1904037"/>
            <a:chOff x="2166" y="1574"/>
            <a:chExt cx="1556" cy="121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077" name="Rectangle 16"/>
            <p:cNvSpPr>
              <a:spLocks noChangeArrowheads="1"/>
            </p:cNvSpPr>
            <p:nvPr/>
          </p:nvSpPr>
          <p:spPr bwMode="auto">
            <a:xfrm>
              <a:off x="2166" y="1574"/>
              <a:ext cx="1556" cy="1212"/>
            </a:xfrm>
            <a:prstGeom prst="roundRect">
              <a:avLst>
                <a:gd name="adj" fmla="val 11612"/>
              </a:avLst>
            </a:prstGeom>
            <a:grpFill/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Пациент</a:t>
              </a:r>
              <a:endParaRPr lang="ru-RU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6566586" y="1214422"/>
            <a:ext cx="2291725" cy="800367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</a:t>
            </a:r>
          </a:p>
        </p:txBody>
      </p:sp>
      <p:sp>
        <p:nvSpPr>
          <p:cNvPr id="3082" name="Rectangle 43"/>
          <p:cNvSpPr>
            <a:spLocks noChangeArrowheads="1"/>
          </p:cNvSpPr>
          <p:nvPr/>
        </p:nvSpPr>
        <p:spPr bwMode="auto">
          <a:xfrm>
            <a:off x="2765702" y="5857892"/>
            <a:ext cx="3897596" cy="3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 dirty="0" smtClean="0"/>
              <a:t>Доступ к информации </a:t>
            </a:r>
            <a:r>
              <a:rPr lang="ru-RU" sz="1200" dirty="0"/>
              <a:t>о</a:t>
            </a:r>
            <a:endParaRPr lang="ru-RU" sz="1200" dirty="0" smtClean="0"/>
          </a:p>
          <a:p>
            <a:pPr algn="ctr"/>
            <a:r>
              <a:rPr lang="ru-RU" sz="1200" dirty="0" smtClean="0"/>
              <a:t>о </a:t>
            </a:r>
            <a:r>
              <a:rPr lang="ru-RU" sz="1200" dirty="0"/>
              <a:t>числе свободных </a:t>
            </a:r>
            <a:r>
              <a:rPr lang="ru-RU" sz="1200" dirty="0" smtClean="0"/>
              <a:t>мест и госпитализированных</a:t>
            </a:r>
            <a:endParaRPr lang="ru-RU" sz="1200" dirty="0"/>
          </a:p>
        </p:txBody>
      </p:sp>
      <p:sp>
        <p:nvSpPr>
          <p:cNvPr id="3083" name="Line 44"/>
          <p:cNvSpPr>
            <a:spLocks noChangeShapeType="1"/>
          </p:cNvSpPr>
          <p:nvPr/>
        </p:nvSpPr>
        <p:spPr bwMode="auto">
          <a:xfrm flipV="1">
            <a:off x="322990" y="2116441"/>
            <a:ext cx="0" cy="2705705"/>
          </a:xfrm>
          <a:prstGeom prst="line">
            <a:avLst/>
          </a:prstGeom>
          <a:ln w="76200"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3" name="Diagram 45"/>
          <p:cNvGrpSpPr>
            <a:grpSpLocks/>
          </p:cNvGrpSpPr>
          <p:nvPr/>
        </p:nvGrpSpPr>
        <p:grpSpPr bwMode="auto">
          <a:xfrm>
            <a:off x="182771" y="1072107"/>
            <a:ext cx="8703698" cy="5479117"/>
            <a:chOff x="357" y="572"/>
            <a:chExt cx="5165" cy="3213"/>
          </a:xfrm>
        </p:grpSpPr>
        <p:sp>
          <p:nvSpPr>
            <p:cNvPr id="3085" name="Rectangle 48"/>
            <p:cNvSpPr>
              <a:spLocks noChangeArrowheads="1"/>
            </p:cNvSpPr>
            <p:nvPr/>
          </p:nvSpPr>
          <p:spPr bwMode="auto">
            <a:xfrm>
              <a:off x="357" y="3001"/>
              <a:ext cx="1418" cy="784"/>
            </a:xfrm>
            <a:prstGeom prst="roundRect">
              <a:avLst>
                <a:gd name="adj" fmla="val 10367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Страховая медицинская организация</a:t>
              </a:r>
            </a:p>
          </p:txBody>
        </p:sp>
        <p:sp>
          <p:nvSpPr>
            <p:cNvPr id="3086" name="Rectangle 49"/>
            <p:cNvSpPr>
              <a:spLocks noChangeArrowheads="1"/>
            </p:cNvSpPr>
            <p:nvPr/>
          </p:nvSpPr>
          <p:spPr bwMode="auto">
            <a:xfrm>
              <a:off x="4342" y="2815"/>
              <a:ext cx="1180" cy="953"/>
            </a:xfrm>
            <a:prstGeom prst="roundRect">
              <a:avLst>
                <a:gd name="adj" fmla="val 10744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Территориальный фонд обязательного медицинского страхования</a:t>
              </a:r>
            </a:p>
          </p:txBody>
        </p:sp>
        <p:sp>
          <p:nvSpPr>
            <p:cNvPr id="3087" name="Rectangle 50"/>
            <p:cNvSpPr>
              <a:spLocks noChangeArrowheads="1"/>
            </p:cNvSpPr>
            <p:nvPr/>
          </p:nvSpPr>
          <p:spPr bwMode="auto">
            <a:xfrm>
              <a:off x="357" y="572"/>
              <a:ext cx="1180" cy="586"/>
            </a:xfrm>
            <a:prstGeom prst="roundRect">
              <a:avLst/>
            </a:prstGeom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Поликлиника</a:t>
              </a:r>
            </a:p>
          </p:txBody>
        </p:sp>
        <p:cxnSp>
          <p:nvCxnSpPr>
            <p:cNvPr id="3091" name="AutoShape 58"/>
            <p:cNvCxnSpPr>
              <a:cxnSpLocks noChangeShapeType="1"/>
            </p:cNvCxnSpPr>
            <p:nvPr/>
          </p:nvCxnSpPr>
          <p:spPr bwMode="auto">
            <a:xfrm flipV="1">
              <a:off x="1865" y="1199"/>
              <a:ext cx="2360" cy="2036"/>
            </a:xfrm>
            <a:prstGeom prst="bentConnector3">
              <a:avLst>
                <a:gd name="adj1" fmla="val 100003"/>
              </a:avLst>
            </a:prstGeom>
            <a:ln w="76200">
              <a:headEnd/>
              <a:tailEnd type="triangle" w="med" len="med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5" name="Line 53"/>
          <p:cNvSpPr>
            <a:spLocks noChangeShapeType="1"/>
          </p:cNvSpPr>
          <p:nvPr/>
        </p:nvSpPr>
        <p:spPr bwMode="auto">
          <a:xfrm>
            <a:off x="2247605" y="2000240"/>
            <a:ext cx="1181419" cy="0"/>
          </a:xfrm>
          <a:prstGeom prst="line">
            <a:avLst/>
          </a:prstGeom>
          <a:ln w="76200"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096" name="Rectangle 54"/>
          <p:cNvSpPr>
            <a:spLocks noChangeArrowheads="1"/>
          </p:cNvSpPr>
          <p:nvPr/>
        </p:nvSpPr>
        <p:spPr bwMode="auto">
          <a:xfrm>
            <a:off x="2214578" y="1000108"/>
            <a:ext cx="1643074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100" dirty="0" smtClean="0"/>
              <a:t>Направление на госпитализацию в выбранный пациентом стационар </a:t>
            </a:r>
            <a:endParaRPr lang="ru-RU" sz="1100" dirty="0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2000264" y="2152054"/>
            <a:ext cx="0" cy="2705706"/>
          </a:xfrm>
          <a:prstGeom prst="line">
            <a:avLst/>
          </a:prstGeom>
          <a:ln w="76200"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3098" name="Rectangle 59"/>
          <p:cNvSpPr>
            <a:spLocks noChangeArrowheads="1"/>
          </p:cNvSpPr>
          <p:nvPr/>
        </p:nvSpPr>
        <p:spPr bwMode="auto">
          <a:xfrm>
            <a:off x="2699448" y="5110739"/>
            <a:ext cx="3960813" cy="4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200" dirty="0"/>
              <a:t>Ежедневно </a:t>
            </a:r>
            <a:r>
              <a:rPr lang="ru-RU" sz="1200" dirty="0" smtClean="0"/>
              <a:t>информирует </a:t>
            </a:r>
            <a:r>
              <a:rPr lang="ru-RU" sz="1200" dirty="0"/>
              <a:t>о лицах, получивших направление и сроках госпитализации </a:t>
            </a:r>
            <a:r>
              <a:rPr lang="ru-RU" sz="1200" dirty="0" smtClean="0"/>
              <a:t>  </a:t>
            </a:r>
            <a:endParaRPr lang="ru-RU" sz="1200" dirty="0"/>
          </a:p>
          <a:p>
            <a:pPr algn="ctr"/>
            <a:endParaRPr lang="ru-RU" sz="1000" dirty="0"/>
          </a:p>
        </p:txBody>
      </p:sp>
      <p:sp>
        <p:nvSpPr>
          <p:cNvPr id="3099" name="Line 60"/>
          <p:cNvSpPr>
            <a:spLocks noChangeShapeType="1"/>
          </p:cNvSpPr>
          <p:nvPr/>
        </p:nvSpPr>
        <p:spPr bwMode="auto">
          <a:xfrm flipV="1">
            <a:off x="5795598" y="1956144"/>
            <a:ext cx="681763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100" name="Line 55"/>
          <p:cNvSpPr>
            <a:spLocks noChangeShapeType="1"/>
          </p:cNvSpPr>
          <p:nvPr/>
        </p:nvSpPr>
        <p:spPr bwMode="auto">
          <a:xfrm flipH="1">
            <a:off x="2668687" y="6309320"/>
            <a:ext cx="3991574" cy="0"/>
          </a:xfrm>
          <a:prstGeom prst="line">
            <a:avLst/>
          </a:prstGeom>
          <a:ln w="76200"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5" name="Rectangle 61"/>
          <p:cNvSpPr>
            <a:spLocks noChangeArrowheads="1"/>
          </p:cNvSpPr>
          <p:nvPr/>
        </p:nvSpPr>
        <p:spPr bwMode="auto">
          <a:xfrm>
            <a:off x="5054292" y="1079147"/>
            <a:ext cx="1605969" cy="78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100" dirty="0" smtClean="0"/>
              <a:t>На госпитализацию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в выбранный стацион</a:t>
            </a:r>
            <a:r>
              <a:rPr lang="ru-RU" sz="1000" dirty="0" smtClean="0"/>
              <a:t>ар </a:t>
            </a:r>
            <a:r>
              <a:rPr lang="ru-RU" sz="1100" dirty="0" smtClean="0"/>
              <a:t>в установленные сроки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64" y="3429000"/>
            <a:ext cx="1428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Ежедневно </a:t>
            </a:r>
            <a:r>
              <a:rPr lang="ru-RU" sz="1200" dirty="0" smtClean="0"/>
              <a:t>о </a:t>
            </a:r>
            <a:r>
              <a:rPr lang="ru-RU" sz="1200" dirty="0"/>
              <a:t>лицах, </a:t>
            </a:r>
            <a:r>
              <a:rPr lang="ru-RU" sz="1200" dirty="0" smtClean="0"/>
              <a:t>получивших направление </a:t>
            </a:r>
            <a:r>
              <a:rPr lang="ru-RU" sz="1200" dirty="0"/>
              <a:t>на госпитализацию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90" y="2857496"/>
            <a:ext cx="15001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Ежедневно </a:t>
            </a:r>
            <a:br>
              <a:rPr lang="ru-RU" sz="1100" dirty="0" smtClean="0"/>
            </a:br>
            <a:r>
              <a:rPr lang="ru-RU" sz="1100" dirty="0" smtClean="0"/>
              <a:t>о свободных</a:t>
            </a:r>
          </a:p>
          <a:p>
            <a:r>
              <a:rPr lang="ru-RU" sz="1100" dirty="0" smtClean="0"/>
              <a:t> местах,  </a:t>
            </a:r>
            <a:r>
              <a:rPr lang="ru-RU" sz="1100" dirty="0"/>
              <a:t>наличии </a:t>
            </a:r>
            <a:endParaRPr lang="ru-RU" sz="1100" dirty="0" smtClean="0"/>
          </a:p>
          <a:p>
            <a:r>
              <a:rPr lang="ru-RU" sz="1100" dirty="0" smtClean="0"/>
              <a:t>объемов и</a:t>
            </a:r>
          </a:p>
          <a:p>
            <a:r>
              <a:rPr lang="ru-RU" sz="1100" dirty="0" smtClean="0"/>
              <a:t>госпитализированных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2782669"/>
            <a:ext cx="185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Ежедневно </a:t>
            </a:r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ru-RU" sz="1200" dirty="0"/>
              <a:t>о числе </a:t>
            </a:r>
            <a:r>
              <a:rPr lang="ru-RU" sz="1200" dirty="0" smtClean="0"/>
              <a:t>свободных мест</a:t>
            </a:r>
          </a:p>
          <a:p>
            <a:r>
              <a:rPr lang="ru-RU" sz="1200" dirty="0" smtClean="0"/>
              <a:t>и госпитализированных</a:t>
            </a:r>
            <a:endParaRPr lang="ru-RU" sz="1200" dirty="0"/>
          </a:p>
        </p:txBody>
      </p:sp>
      <p:sp>
        <p:nvSpPr>
          <p:cNvPr id="39" name="Line 53"/>
          <p:cNvSpPr>
            <a:spLocks noChangeShapeType="1"/>
          </p:cNvSpPr>
          <p:nvPr/>
        </p:nvSpPr>
        <p:spPr bwMode="auto">
          <a:xfrm>
            <a:off x="7215238" y="2116441"/>
            <a:ext cx="0" cy="2176655"/>
          </a:xfrm>
          <a:prstGeom prst="line">
            <a:avLst/>
          </a:prstGeom>
          <a:ln w="76200"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2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Контроль объемов  и своевременного оказания медицинской помощи пациентам в стационарных условиях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57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Таблица 2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9952887"/>
              </p:ext>
            </p:extLst>
          </p:nvPr>
        </p:nvGraphicFramePr>
        <p:xfrm>
          <a:off x="433913" y="1142984"/>
          <a:ext cx="8352929" cy="4100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140"/>
                <a:gridCol w="1039066"/>
                <a:gridCol w="1039066"/>
                <a:gridCol w="886657"/>
              </a:tblGrid>
              <a:tr h="491607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2012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2013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2014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8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Субвенции из бюджета Федерального фонда ОМС</a:t>
                      </a: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730,5</a:t>
                      </a: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985,4</a:t>
                      </a: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1 174,3</a:t>
                      </a: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</a:tr>
              <a:tr h="378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Прирост объема субвенции из бюджета Федерального фонда ОМС (к предыдущему году)</a:t>
                      </a: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4,9</a:t>
                      </a: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</a:tr>
              <a:tr h="629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Чистый прирост объема субвенции из бюджета Федерального фонда ОМС за исключением финансового обеспечения отдельных обязательств, подлежащих передаче в ОМС </a:t>
                      </a:r>
                      <a:b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(к предыдущему году)</a:t>
                      </a: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144,9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108,0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</a:tr>
              <a:tr h="449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Финансовое обеспечение мероприятий по реализации Указа Президента Российской Федерации от 07.05.2012 № 597</a:t>
                      </a: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144,9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50,1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</a:tr>
              <a:tr h="449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Финансовое обеспечение специализированной медицинской помощи, оказываемой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в федеральных государственных учреждениях здравоохранения, за счет средств ОМС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15,2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9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Финансовое обеспечение высокотехнологичной медицинской помощи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 счет средств ОМС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7,8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8148" y="85723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</a:t>
            </a:r>
            <a:r>
              <a:rPr lang="ru-RU" sz="1400" dirty="0" smtClean="0"/>
              <a:t>лрд. руб.</a:t>
            </a: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Финансовое обеспечение системы обязательное медицинского страхования за счет субвенции из бюджета Федерального фонда ОМС в  2012-2014 годах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5429264"/>
            <a:ext cx="885831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Имеющиеся в системе ОМС ресурсы позволят не только сохранить ранее оказываемые в рамках базовой программы ОМС объемы медицинской помощи в субъектах Российской Федерации, но и обеспечить финансирование специализированной медицинской помощи, оказываемой федеральными государственными учреждениями здравоохранения, и высокотехнологичной медицинской помощи за счет средств ОМС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7833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3"/>
          <p:cNvGraphicFramePr>
            <a:graphicFrameLocks/>
          </p:cNvGraphicFramePr>
          <p:nvPr/>
        </p:nvGraphicFramePr>
        <p:xfrm>
          <a:off x="214282" y="1214422"/>
          <a:ext cx="8721725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2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Дифференциация исполнения объемов медицинской помощи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амбулаторных условиях  за </a:t>
            </a:r>
            <a:r>
              <a:rPr lang="en-US" sz="2000" dirty="0" smtClean="0">
                <a:solidFill>
                  <a:schemeClr val="bg1"/>
                </a:solidFill>
              </a:rPr>
              <a:t>I </a:t>
            </a:r>
            <a:r>
              <a:rPr lang="ru-RU" sz="2000" dirty="0" smtClean="0">
                <a:solidFill>
                  <a:schemeClr val="bg1"/>
                </a:solidFill>
              </a:rPr>
              <a:t>полугодие 2013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4836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/>
          </p:cNvGraphicFramePr>
          <p:nvPr/>
        </p:nvGraphicFramePr>
        <p:xfrm>
          <a:off x="150844" y="1912941"/>
          <a:ext cx="4211638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3"/>
          <p:cNvGraphicFramePr>
            <a:graphicFrameLocks/>
          </p:cNvGraphicFramePr>
          <p:nvPr/>
        </p:nvGraphicFramePr>
        <p:xfrm>
          <a:off x="4506944" y="1857364"/>
          <a:ext cx="456565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2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Дифференциация исполнения объемов медицинской помощи в стационарных условиях и в условиях дневного стационара за </a:t>
            </a:r>
            <a:r>
              <a:rPr lang="en-US" sz="2000" dirty="0" smtClean="0">
                <a:solidFill>
                  <a:schemeClr val="bg1"/>
                </a:solidFill>
              </a:rPr>
              <a:t>I </a:t>
            </a:r>
            <a:r>
              <a:rPr lang="ru-RU" sz="2000" dirty="0" smtClean="0">
                <a:solidFill>
                  <a:schemeClr val="bg1"/>
                </a:solidFill>
              </a:rPr>
              <a:t>полугодие 2013 года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79440" y="1857364"/>
            <a:ext cx="3714776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Исполнение норматива по числу койко-дней в стационаре, процентов</a:t>
            </a:r>
            <a:endParaRPr lang="ru-RU" sz="11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>
            <a:off x="579441" y="3713166"/>
            <a:ext cx="3643338" cy="1587"/>
          </a:xfrm>
          <a:prstGeom prst="line">
            <a:avLst/>
          </a:prstGeom>
          <a:ln w="19050"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"/>
          <p:cNvSpPr txBox="1"/>
          <p:nvPr/>
        </p:nvSpPr>
        <p:spPr>
          <a:xfrm>
            <a:off x="5080034" y="1857364"/>
            <a:ext cx="3714776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Исполнение норматива по числу </a:t>
            </a:r>
            <a:r>
              <a:rPr lang="ru-RU" sz="1100" dirty="0" err="1" smtClean="0"/>
              <a:t>пациенто-дней</a:t>
            </a:r>
            <a:r>
              <a:rPr lang="ru-RU" sz="1100" dirty="0" smtClean="0"/>
              <a:t> в дневном стационаре, процентов</a:t>
            </a:r>
            <a:endParaRPr lang="ru-RU" sz="11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5008596" y="3857627"/>
            <a:ext cx="3929090" cy="7939"/>
          </a:xfrm>
          <a:prstGeom prst="line">
            <a:avLst/>
          </a:prstGeom>
          <a:ln w="19050"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16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4643438" y="1071546"/>
            <a:ext cx="4000528" cy="2500330"/>
          </a:xfrm>
          <a:prstGeom prst="roundRect">
            <a:avLst>
              <a:gd name="adj" fmla="val 934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584000" rtlCol="0" anchor="ctr"/>
          <a:lstStyle/>
          <a:p>
            <a:pPr lvl="0" indent="88900"/>
            <a:r>
              <a:rPr lang="ru-RU" dirty="0" smtClean="0">
                <a:ln/>
              </a:rPr>
              <a:t>Оплата по койко-дням</a:t>
            </a:r>
          </a:p>
          <a:p>
            <a:pPr lvl="0" indent="88900"/>
            <a:r>
              <a:rPr lang="ru-RU" dirty="0" smtClean="0"/>
              <a:t>Оплата за медицинскую услугу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43438" y="4000504"/>
            <a:ext cx="4000528" cy="2428892"/>
          </a:xfrm>
          <a:prstGeom prst="roundRect">
            <a:avLst>
              <a:gd name="adj" fmla="val 934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584000" rtlCol="0" anchor="ctr"/>
          <a:lstStyle/>
          <a:p>
            <a:pPr marL="177800" lvl="0" indent="177800"/>
            <a:endParaRPr lang="ru-RU" sz="12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4000504"/>
            <a:ext cx="3714744" cy="2428892"/>
          </a:xfrm>
          <a:prstGeom prst="roundRect">
            <a:avLst>
              <a:gd name="adj" fmla="val 934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1584000" rtlCol="0" anchor="ctr"/>
          <a:lstStyle/>
          <a:p>
            <a:pPr lvl="0" indent="177800"/>
            <a:r>
              <a:rPr lang="ru-RU" dirty="0" smtClean="0"/>
              <a:t>Оплата за </a:t>
            </a:r>
            <a:r>
              <a:rPr lang="ru-RU" dirty="0" err="1" smtClean="0"/>
              <a:t>пациенто-день</a:t>
            </a:r>
            <a:endParaRPr lang="ru-RU" dirty="0" smtClean="0">
              <a:solidFill>
                <a:schemeClr val="tx1"/>
              </a:solidFill>
            </a:endParaRPr>
          </a:p>
          <a:p>
            <a:pPr lvl="0" indent="177800"/>
            <a:endParaRPr lang="ru-RU" dirty="0" smtClean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282" y="1071546"/>
            <a:ext cx="3714776" cy="2500330"/>
          </a:xfrm>
          <a:prstGeom prst="roundRect">
            <a:avLst>
              <a:gd name="adj" fmla="val 93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584000" rtlCol="0" anchor="ctr"/>
          <a:lstStyle/>
          <a:p>
            <a:pPr lvl="0"/>
            <a:r>
              <a:rPr lang="ru-RU" dirty="0" smtClean="0"/>
              <a:t>Оплата посещения при обращении по поводу заболевания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2264" y="1214422"/>
            <a:ext cx="1873250" cy="5048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mtClean="0"/>
              <a:t>15 </a:t>
            </a:r>
            <a:r>
              <a:rPr lang="ru-RU" dirty="0"/>
              <a:t>субъектов РФ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0826" y="4143380"/>
            <a:ext cx="2000264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Соответствует </a:t>
            </a:r>
            <a:br>
              <a:rPr lang="ru-RU" dirty="0" smtClean="0"/>
            </a:br>
            <a:r>
              <a:rPr lang="ru-RU" dirty="0" smtClean="0"/>
              <a:t>во всех </a:t>
            </a:r>
            <a:br>
              <a:rPr lang="ru-RU" dirty="0" smtClean="0"/>
            </a:br>
            <a:r>
              <a:rPr lang="ru-RU" dirty="0" smtClean="0"/>
              <a:t>субъектах </a:t>
            </a:r>
            <a:r>
              <a:rPr lang="ru-RU" dirty="0"/>
              <a:t>РФ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5643578"/>
            <a:ext cx="1800225" cy="503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13 субъектов РФ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1214422"/>
            <a:ext cx="171451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  <a:r>
              <a:rPr lang="ru-RU" dirty="0" smtClean="0"/>
              <a:t> </a:t>
            </a:r>
            <a:r>
              <a:rPr lang="ru-RU" dirty="0"/>
              <a:t>субъекта РФ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57884" y="6072206"/>
            <a:ext cx="1871662" cy="503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 субъектов РФ</a:t>
            </a:r>
          </a:p>
        </p:txBody>
      </p:sp>
      <p:sp>
        <p:nvSpPr>
          <p:cNvPr id="5" name="Плюс 4"/>
          <p:cNvSpPr/>
          <p:nvPr/>
        </p:nvSpPr>
        <p:spPr>
          <a:xfrm>
            <a:off x="4000496" y="5000636"/>
            <a:ext cx="571504" cy="625467"/>
          </a:xfrm>
          <a:prstGeom prst="mathPl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Несоответствие способам оплаты медицинской помощи,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установленным постановлением Правительства РФ № 1074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2" y="5857892"/>
            <a:ext cx="2643206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/>
            <a:r>
              <a:rPr lang="ru-RU" sz="1200" dirty="0" smtClean="0"/>
              <a:t>Несоответствие формулировок способов оплаты Постановлению Правительства РФ № 1074</a:t>
            </a:r>
          </a:p>
          <a:p>
            <a:pPr indent="266700"/>
            <a:endParaRPr lang="ru-RU" sz="600" dirty="0" smtClean="0"/>
          </a:p>
          <a:p>
            <a:pPr indent="266700"/>
            <a:r>
              <a:rPr lang="ru-RU" sz="1200" dirty="0" smtClean="0"/>
              <a:t>Не отражены способы оплаты</a:t>
            </a:r>
            <a:endParaRPr lang="ru-RU" sz="1200" dirty="0"/>
          </a:p>
        </p:txBody>
      </p:sp>
      <p:sp>
        <p:nvSpPr>
          <p:cNvPr id="20" name="Пирог 19"/>
          <p:cNvSpPr/>
          <p:nvPr/>
        </p:nvSpPr>
        <p:spPr>
          <a:xfrm>
            <a:off x="2214546" y="1857364"/>
            <a:ext cx="3500462" cy="350046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1"/>
          <a:lstStyle/>
          <a:p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2" name="Пирог 21"/>
          <p:cNvSpPr/>
          <p:nvPr/>
        </p:nvSpPr>
        <p:spPr>
          <a:xfrm rot="5400000">
            <a:off x="2857489" y="1857364"/>
            <a:ext cx="3500462" cy="3500462"/>
          </a:xfrm>
          <a:prstGeom prst="pie">
            <a:avLst>
              <a:gd name="adj1" fmla="val 10800005"/>
              <a:gd name="adj2" fmla="val 1620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ирог 22"/>
          <p:cNvSpPr/>
          <p:nvPr/>
        </p:nvSpPr>
        <p:spPr>
          <a:xfrm rot="10800000">
            <a:off x="2857489" y="2214553"/>
            <a:ext cx="3500462" cy="3500462"/>
          </a:xfrm>
          <a:prstGeom prst="pie">
            <a:avLst>
              <a:gd name="adj1" fmla="val 10800005"/>
              <a:gd name="adj2" fmla="val 1620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ирог 24"/>
          <p:cNvSpPr/>
          <p:nvPr/>
        </p:nvSpPr>
        <p:spPr>
          <a:xfrm rot="16200000">
            <a:off x="2214546" y="2214554"/>
            <a:ext cx="3500462" cy="3500462"/>
          </a:xfrm>
          <a:prstGeom prst="pie">
            <a:avLst>
              <a:gd name="adj1" fmla="val 10800005"/>
              <a:gd name="adj2" fmla="val 1620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0298" y="290578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 амбулаторных условиях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3438" y="278605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 стационарных условиях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3174" y="4071942"/>
            <a:ext cx="121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 условиях дневных стационаров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3438" y="428625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Скорая помощь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8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sz="2800" dirty="0" smtClean="0">
                <a:cs typeface="Arial" pitchFamily="34" charset="0"/>
              </a:rPr>
              <a:t>Распространение метода КСГ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ru-RU" sz="2800" dirty="0" smtClean="0">
                <a:cs typeface="Arial" pitchFamily="34" charset="0"/>
              </a:rPr>
              <a:t>в мире</a:t>
            </a:r>
            <a:endParaRPr lang="ru-RU" sz="2800" dirty="0"/>
          </a:p>
        </p:txBody>
      </p:sp>
      <p:grpSp>
        <p:nvGrpSpPr>
          <p:cNvPr id="3" name="Group 815"/>
          <p:cNvGrpSpPr>
            <a:grpSpLocks/>
          </p:cNvGrpSpPr>
          <p:nvPr>
            <p:custDataLst>
              <p:tags r:id="rId1"/>
            </p:custDataLst>
          </p:nvPr>
        </p:nvGrpSpPr>
        <p:grpSpPr bwMode="gray">
          <a:xfrm>
            <a:off x="1214414" y="2428868"/>
            <a:ext cx="6715172" cy="4000528"/>
            <a:chOff x="336" y="720"/>
            <a:chExt cx="5376" cy="3103"/>
          </a:xfrm>
          <a:solidFill>
            <a:schemeClr val="bg1">
              <a:lumMod val="65000"/>
            </a:schemeClr>
          </a:solidFill>
        </p:grpSpPr>
        <p:sp>
          <p:nvSpPr>
            <p:cNvPr id="6" name="Rectangle 7"/>
            <p:cNvSpPr>
              <a:spLocks noChangeArrowheads="1"/>
            </p:cNvSpPr>
            <p:nvPr/>
          </p:nvSpPr>
          <p:spPr bwMode="gray">
            <a:xfrm>
              <a:off x="4200" y="2090"/>
              <a:ext cx="2" cy="2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15000"/>
                </a:spcBef>
                <a:spcAft>
                  <a:spcPct val="15000"/>
                </a:spcAft>
                <a:buClr>
                  <a:srgbClr val="263F8F"/>
                </a:buClr>
                <a:buFont typeface="Wingdings" pitchFamily="2" charset="2"/>
                <a:buNone/>
              </a:pPr>
              <a:endParaRPr kumimoji="1"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gray">
            <a:xfrm>
              <a:off x="4200" y="2090"/>
              <a:ext cx="2" cy="2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15000"/>
                </a:spcBef>
                <a:spcAft>
                  <a:spcPct val="15000"/>
                </a:spcAft>
                <a:buClr>
                  <a:srgbClr val="263F8F"/>
                </a:buClr>
                <a:buFont typeface="Wingdings" pitchFamily="2" charset="2"/>
                <a:buNone/>
              </a:pPr>
              <a:endParaRPr kumimoji="1"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gray">
            <a:xfrm>
              <a:off x="3890" y="1343"/>
              <a:ext cx="3" cy="2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2 w 3"/>
                <a:gd name="T5" fmla="*/ 2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gray">
            <a:xfrm>
              <a:off x="3382" y="2068"/>
              <a:ext cx="2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1 h 3"/>
                <a:gd name="T6" fmla="*/ 0 w 2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gray">
            <a:xfrm>
              <a:off x="3721" y="2065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gray">
            <a:xfrm>
              <a:off x="3721" y="206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</a:endParaRP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gray">
            <a:xfrm>
              <a:off x="339" y="722"/>
              <a:ext cx="2344" cy="1883"/>
              <a:chOff x="1384" y="1159"/>
              <a:chExt cx="1511" cy="1214"/>
            </a:xfrm>
            <a:grpFill/>
          </p:grpSpPr>
          <p:sp>
            <p:nvSpPr>
              <p:cNvPr id="627" name="Freeform 14"/>
              <p:cNvSpPr>
                <a:spLocks/>
              </p:cNvSpPr>
              <p:nvPr/>
            </p:nvSpPr>
            <p:spPr bwMode="gray">
              <a:xfrm>
                <a:off x="1701" y="1445"/>
                <a:ext cx="791" cy="539"/>
              </a:xfrm>
              <a:custGeom>
                <a:avLst/>
                <a:gdLst>
                  <a:gd name="T0" fmla="*/ 136 w 791"/>
                  <a:gd name="T1" fmla="*/ 405 h 539"/>
                  <a:gd name="T2" fmla="*/ 113 w 791"/>
                  <a:gd name="T3" fmla="*/ 367 h 539"/>
                  <a:gd name="T4" fmla="*/ 104 w 791"/>
                  <a:gd name="T5" fmla="*/ 319 h 539"/>
                  <a:gd name="T6" fmla="*/ 21 w 791"/>
                  <a:gd name="T7" fmla="*/ 237 h 539"/>
                  <a:gd name="T8" fmla="*/ 32 w 791"/>
                  <a:gd name="T9" fmla="*/ 55 h 539"/>
                  <a:gd name="T10" fmla="*/ 61 w 791"/>
                  <a:gd name="T11" fmla="*/ 44 h 539"/>
                  <a:gd name="T12" fmla="*/ 101 w 791"/>
                  <a:gd name="T13" fmla="*/ 36 h 539"/>
                  <a:gd name="T14" fmla="*/ 73 w 791"/>
                  <a:gd name="T15" fmla="*/ 58 h 539"/>
                  <a:gd name="T16" fmla="*/ 119 w 791"/>
                  <a:gd name="T17" fmla="*/ 33 h 539"/>
                  <a:gd name="T18" fmla="*/ 148 w 791"/>
                  <a:gd name="T19" fmla="*/ 43 h 539"/>
                  <a:gd name="T20" fmla="*/ 168 w 791"/>
                  <a:gd name="T21" fmla="*/ 44 h 539"/>
                  <a:gd name="T22" fmla="*/ 233 w 791"/>
                  <a:gd name="T23" fmla="*/ 54 h 539"/>
                  <a:gd name="T24" fmla="*/ 268 w 791"/>
                  <a:gd name="T25" fmla="*/ 76 h 539"/>
                  <a:gd name="T26" fmla="*/ 312 w 791"/>
                  <a:gd name="T27" fmla="*/ 92 h 539"/>
                  <a:gd name="T28" fmla="*/ 331 w 791"/>
                  <a:gd name="T29" fmla="*/ 62 h 539"/>
                  <a:gd name="T30" fmla="*/ 388 w 791"/>
                  <a:gd name="T31" fmla="*/ 74 h 539"/>
                  <a:gd name="T32" fmla="*/ 417 w 791"/>
                  <a:gd name="T33" fmla="*/ 79 h 539"/>
                  <a:gd name="T34" fmla="*/ 440 w 791"/>
                  <a:gd name="T35" fmla="*/ 55 h 539"/>
                  <a:gd name="T36" fmla="*/ 427 w 791"/>
                  <a:gd name="T37" fmla="*/ 41 h 539"/>
                  <a:gd name="T38" fmla="*/ 419 w 791"/>
                  <a:gd name="T39" fmla="*/ 10 h 539"/>
                  <a:gd name="T40" fmla="*/ 445 w 791"/>
                  <a:gd name="T41" fmla="*/ 5 h 539"/>
                  <a:gd name="T42" fmla="*/ 458 w 791"/>
                  <a:gd name="T43" fmla="*/ 44 h 539"/>
                  <a:gd name="T44" fmla="*/ 478 w 791"/>
                  <a:gd name="T45" fmla="*/ 58 h 539"/>
                  <a:gd name="T46" fmla="*/ 502 w 791"/>
                  <a:gd name="T47" fmla="*/ 83 h 539"/>
                  <a:gd name="T48" fmla="*/ 519 w 791"/>
                  <a:gd name="T49" fmla="*/ 41 h 539"/>
                  <a:gd name="T50" fmla="*/ 553 w 791"/>
                  <a:gd name="T51" fmla="*/ 49 h 539"/>
                  <a:gd name="T52" fmla="*/ 552 w 791"/>
                  <a:gd name="T53" fmla="*/ 85 h 539"/>
                  <a:gd name="T54" fmla="*/ 531 w 791"/>
                  <a:gd name="T55" fmla="*/ 95 h 539"/>
                  <a:gd name="T56" fmla="*/ 513 w 791"/>
                  <a:gd name="T57" fmla="*/ 109 h 539"/>
                  <a:gd name="T58" fmla="*/ 499 w 791"/>
                  <a:gd name="T59" fmla="*/ 127 h 539"/>
                  <a:gd name="T60" fmla="*/ 465 w 791"/>
                  <a:gd name="T61" fmla="*/ 161 h 539"/>
                  <a:gd name="T62" fmla="*/ 450 w 791"/>
                  <a:gd name="T63" fmla="*/ 190 h 539"/>
                  <a:gd name="T64" fmla="*/ 436 w 791"/>
                  <a:gd name="T65" fmla="*/ 263 h 539"/>
                  <a:gd name="T66" fmla="*/ 475 w 791"/>
                  <a:gd name="T67" fmla="*/ 296 h 539"/>
                  <a:gd name="T68" fmla="*/ 527 w 791"/>
                  <a:gd name="T69" fmla="*/ 330 h 539"/>
                  <a:gd name="T70" fmla="*/ 552 w 791"/>
                  <a:gd name="T71" fmla="*/ 383 h 539"/>
                  <a:gd name="T72" fmla="*/ 581 w 791"/>
                  <a:gd name="T73" fmla="*/ 379 h 539"/>
                  <a:gd name="T74" fmla="*/ 588 w 791"/>
                  <a:gd name="T75" fmla="*/ 327 h 539"/>
                  <a:gd name="T76" fmla="*/ 588 w 791"/>
                  <a:gd name="T77" fmla="*/ 247 h 539"/>
                  <a:gd name="T78" fmla="*/ 583 w 791"/>
                  <a:gd name="T79" fmla="*/ 189 h 539"/>
                  <a:gd name="T80" fmla="*/ 630 w 791"/>
                  <a:gd name="T81" fmla="*/ 197 h 539"/>
                  <a:gd name="T82" fmla="*/ 664 w 791"/>
                  <a:gd name="T83" fmla="*/ 225 h 539"/>
                  <a:gd name="T84" fmla="*/ 657 w 791"/>
                  <a:gd name="T85" fmla="*/ 253 h 539"/>
                  <a:gd name="T86" fmla="*/ 675 w 791"/>
                  <a:gd name="T87" fmla="*/ 274 h 539"/>
                  <a:gd name="T88" fmla="*/ 700 w 791"/>
                  <a:gd name="T89" fmla="*/ 245 h 539"/>
                  <a:gd name="T90" fmla="*/ 726 w 791"/>
                  <a:gd name="T91" fmla="*/ 271 h 539"/>
                  <a:gd name="T92" fmla="*/ 743 w 791"/>
                  <a:gd name="T93" fmla="*/ 318 h 539"/>
                  <a:gd name="T94" fmla="*/ 755 w 791"/>
                  <a:gd name="T95" fmla="*/ 355 h 539"/>
                  <a:gd name="T96" fmla="*/ 774 w 791"/>
                  <a:gd name="T97" fmla="*/ 358 h 539"/>
                  <a:gd name="T98" fmla="*/ 769 w 791"/>
                  <a:gd name="T99" fmla="*/ 396 h 539"/>
                  <a:gd name="T100" fmla="*/ 698 w 791"/>
                  <a:gd name="T101" fmla="*/ 416 h 539"/>
                  <a:gd name="T102" fmla="*/ 647 w 791"/>
                  <a:gd name="T103" fmla="*/ 468 h 539"/>
                  <a:gd name="T104" fmla="*/ 701 w 791"/>
                  <a:gd name="T105" fmla="*/ 429 h 539"/>
                  <a:gd name="T106" fmla="*/ 699 w 791"/>
                  <a:gd name="T107" fmla="*/ 455 h 539"/>
                  <a:gd name="T108" fmla="*/ 733 w 791"/>
                  <a:gd name="T109" fmla="*/ 487 h 539"/>
                  <a:gd name="T110" fmla="*/ 706 w 791"/>
                  <a:gd name="T111" fmla="*/ 510 h 539"/>
                  <a:gd name="T112" fmla="*/ 709 w 791"/>
                  <a:gd name="T113" fmla="*/ 488 h 539"/>
                  <a:gd name="T114" fmla="*/ 676 w 791"/>
                  <a:gd name="T115" fmla="*/ 478 h 539"/>
                  <a:gd name="T116" fmla="*/ 575 w 791"/>
                  <a:gd name="T117" fmla="*/ 516 h 539"/>
                  <a:gd name="T118" fmla="*/ 470 w 791"/>
                  <a:gd name="T119" fmla="*/ 449 h 5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1"/>
                  <a:gd name="T181" fmla="*/ 0 h 539"/>
                  <a:gd name="T182" fmla="*/ 791 w 791"/>
                  <a:gd name="T183" fmla="*/ 539 h 5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1" h="539">
                    <a:moveTo>
                      <a:pt x="174" y="437"/>
                    </a:moveTo>
                    <a:lnTo>
                      <a:pt x="169" y="434"/>
                    </a:lnTo>
                    <a:lnTo>
                      <a:pt x="164" y="426"/>
                    </a:lnTo>
                    <a:lnTo>
                      <a:pt x="161" y="426"/>
                    </a:lnTo>
                    <a:lnTo>
                      <a:pt x="159" y="421"/>
                    </a:lnTo>
                    <a:lnTo>
                      <a:pt x="153" y="419"/>
                    </a:lnTo>
                    <a:lnTo>
                      <a:pt x="150" y="413"/>
                    </a:lnTo>
                    <a:lnTo>
                      <a:pt x="146" y="411"/>
                    </a:lnTo>
                    <a:lnTo>
                      <a:pt x="140" y="411"/>
                    </a:lnTo>
                    <a:lnTo>
                      <a:pt x="136" y="405"/>
                    </a:lnTo>
                    <a:lnTo>
                      <a:pt x="128" y="403"/>
                    </a:lnTo>
                    <a:lnTo>
                      <a:pt x="123" y="399"/>
                    </a:lnTo>
                    <a:lnTo>
                      <a:pt x="122" y="391"/>
                    </a:lnTo>
                    <a:lnTo>
                      <a:pt x="122" y="383"/>
                    </a:lnTo>
                    <a:lnTo>
                      <a:pt x="120" y="379"/>
                    </a:lnTo>
                    <a:lnTo>
                      <a:pt x="119" y="374"/>
                    </a:lnTo>
                    <a:lnTo>
                      <a:pt x="115" y="375"/>
                    </a:lnTo>
                    <a:lnTo>
                      <a:pt x="110" y="374"/>
                    </a:lnTo>
                    <a:lnTo>
                      <a:pt x="110" y="369"/>
                    </a:lnTo>
                    <a:lnTo>
                      <a:pt x="113" y="367"/>
                    </a:lnTo>
                    <a:lnTo>
                      <a:pt x="112" y="360"/>
                    </a:lnTo>
                    <a:lnTo>
                      <a:pt x="109" y="360"/>
                    </a:lnTo>
                    <a:lnTo>
                      <a:pt x="107" y="363"/>
                    </a:lnTo>
                    <a:lnTo>
                      <a:pt x="103" y="360"/>
                    </a:lnTo>
                    <a:lnTo>
                      <a:pt x="101" y="355"/>
                    </a:lnTo>
                    <a:lnTo>
                      <a:pt x="100" y="346"/>
                    </a:lnTo>
                    <a:lnTo>
                      <a:pt x="101" y="340"/>
                    </a:lnTo>
                    <a:lnTo>
                      <a:pt x="103" y="336"/>
                    </a:lnTo>
                    <a:lnTo>
                      <a:pt x="102" y="328"/>
                    </a:lnTo>
                    <a:lnTo>
                      <a:pt x="104" y="319"/>
                    </a:lnTo>
                    <a:lnTo>
                      <a:pt x="92" y="310"/>
                    </a:lnTo>
                    <a:lnTo>
                      <a:pt x="85" y="303"/>
                    </a:lnTo>
                    <a:lnTo>
                      <a:pt x="73" y="273"/>
                    </a:lnTo>
                    <a:lnTo>
                      <a:pt x="67" y="268"/>
                    </a:lnTo>
                    <a:lnTo>
                      <a:pt x="60" y="255"/>
                    </a:lnTo>
                    <a:lnTo>
                      <a:pt x="53" y="249"/>
                    </a:lnTo>
                    <a:lnTo>
                      <a:pt x="46" y="251"/>
                    </a:lnTo>
                    <a:lnTo>
                      <a:pt x="39" y="260"/>
                    </a:lnTo>
                    <a:lnTo>
                      <a:pt x="35" y="260"/>
                    </a:lnTo>
                    <a:lnTo>
                      <a:pt x="21" y="237"/>
                    </a:lnTo>
                    <a:lnTo>
                      <a:pt x="17" y="231"/>
                    </a:lnTo>
                    <a:lnTo>
                      <a:pt x="13" y="234"/>
                    </a:lnTo>
                    <a:lnTo>
                      <a:pt x="11" y="240"/>
                    </a:lnTo>
                    <a:lnTo>
                      <a:pt x="0" y="233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5" y="46"/>
                    </a:lnTo>
                    <a:lnTo>
                      <a:pt x="17" y="46"/>
                    </a:lnTo>
                    <a:lnTo>
                      <a:pt x="24" y="51"/>
                    </a:lnTo>
                    <a:lnTo>
                      <a:pt x="32" y="55"/>
                    </a:lnTo>
                    <a:lnTo>
                      <a:pt x="39" y="55"/>
                    </a:lnTo>
                    <a:lnTo>
                      <a:pt x="45" y="58"/>
                    </a:lnTo>
                    <a:lnTo>
                      <a:pt x="54" y="60"/>
                    </a:lnTo>
                    <a:lnTo>
                      <a:pt x="56" y="59"/>
                    </a:lnTo>
                    <a:lnTo>
                      <a:pt x="56" y="57"/>
                    </a:lnTo>
                    <a:lnTo>
                      <a:pt x="50" y="55"/>
                    </a:lnTo>
                    <a:lnTo>
                      <a:pt x="48" y="52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61" y="44"/>
                    </a:lnTo>
                    <a:lnTo>
                      <a:pt x="68" y="45"/>
                    </a:lnTo>
                    <a:lnTo>
                      <a:pt x="67" y="47"/>
                    </a:lnTo>
                    <a:lnTo>
                      <a:pt x="73" y="47"/>
                    </a:lnTo>
                    <a:lnTo>
                      <a:pt x="74" y="45"/>
                    </a:lnTo>
                    <a:lnTo>
                      <a:pt x="81" y="42"/>
                    </a:lnTo>
                    <a:lnTo>
                      <a:pt x="86" y="42"/>
                    </a:lnTo>
                    <a:lnTo>
                      <a:pt x="91" y="38"/>
                    </a:lnTo>
                    <a:lnTo>
                      <a:pt x="94" y="38"/>
                    </a:lnTo>
                    <a:lnTo>
                      <a:pt x="99" y="35"/>
                    </a:lnTo>
                    <a:lnTo>
                      <a:pt x="101" y="36"/>
                    </a:lnTo>
                    <a:lnTo>
                      <a:pt x="106" y="35"/>
                    </a:lnTo>
                    <a:lnTo>
                      <a:pt x="106" y="37"/>
                    </a:lnTo>
                    <a:lnTo>
                      <a:pt x="94" y="43"/>
                    </a:lnTo>
                    <a:lnTo>
                      <a:pt x="89" y="43"/>
                    </a:lnTo>
                    <a:lnTo>
                      <a:pt x="81" y="47"/>
                    </a:lnTo>
                    <a:lnTo>
                      <a:pt x="80" y="50"/>
                    </a:lnTo>
                    <a:lnTo>
                      <a:pt x="75" y="52"/>
                    </a:lnTo>
                    <a:lnTo>
                      <a:pt x="75" y="53"/>
                    </a:lnTo>
                    <a:lnTo>
                      <a:pt x="72" y="55"/>
                    </a:lnTo>
                    <a:lnTo>
                      <a:pt x="73" y="58"/>
                    </a:lnTo>
                    <a:lnTo>
                      <a:pt x="79" y="57"/>
                    </a:lnTo>
                    <a:lnTo>
                      <a:pt x="81" y="53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9" y="43"/>
                    </a:lnTo>
                    <a:lnTo>
                      <a:pt x="109" y="40"/>
                    </a:lnTo>
                    <a:lnTo>
                      <a:pt x="113" y="38"/>
                    </a:lnTo>
                    <a:lnTo>
                      <a:pt x="113" y="41"/>
                    </a:lnTo>
                    <a:lnTo>
                      <a:pt x="119" y="37"/>
                    </a:lnTo>
                    <a:lnTo>
                      <a:pt x="119" y="33"/>
                    </a:lnTo>
                    <a:lnTo>
                      <a:pt x="122" y="33"/>
                    </a:lnTo>
                    <a:lnTo>
                      <a:pt x="123" y="32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32" y="35"/>
                    </a:lnTo>
                    <a:lnTo>
                      <a:pt x="132" y="41"/>
                    </a:lnTo>
                    <a:lnTo>
                      <a:pt x="140" y="47"/>
                    </a:lnTo>
                    <a:lnTo>
                      <a:pt x="145" y="49"/>
                    </a:lnTo>
                    <a:lnTo>
                      <a:pt x="146" y="43"/>
                    </a:lnTo>
                    <a:lnTo>
                      <a:pt x="148" y="43"/>
                    </a:lnTo>
                    <a:lnTo>
                      <a:pt x="147" y="37"/>
                    </a:lnTo>
                    <a:lnTo>
                      <a:pt x="155" y="34"/>
                    </a:lnTo>
                    <a:lnTo>
                      <a:pt x="156" y="38"/>
                    </a:lnTo>
                    <a:lnTo>
                      <a:pt x="154" y="39"/>
                    </a:lnTo>
                    <a:lnTo>
                      <a:pt x="153" y="41"/>
                    </a:lnTo>
                    <a:lnTo>
                      <a:pt x="158" y="43"/>
                    </a:lnTo>
                    <a:lnTo>
                      <a:pt x="155" y="47"/>
                    </a:lnTo>
                    <a:lnTo>
                      <a:pt x="155" y="48"/>
                    </a:lnTo>
                    <a:lnTo>
                      <a:pt x="162" y="49"/>
                    </a:lnTo>
                    <a:lnTo>
                      <a:pt x="168" y="44"/>
                    </a:lnTo>
                    <a:lnTo>
                      <a:pt x="168" y="40"/>
                    </a:lnTo>
                    <a:lnTo>
                      <a:pt x="178" y="39"/>
                    </a:lnTo>
                    <a:lnTo>
                      <a:pt x="193" y="48"/>
                    </a:lnTo>
                    <a:lnTo>
                      <a:pt x="197" y="48"/>
                    </a:lnTo>
                    <a:lnTo>
                      <a:pt x="206" y="50"/>
                    </a:lnTo>
                    <a:lnTo>
                      <a:pt x="215" y="54"/>
                    </a:lnTo>
                    <a:lnTo>
                      <a:pt x="220" y="54"/>
                    </a:lnTo>
                    <a:lnTo>
                      <a:pt x="226" y="55"/>
                    </a:lnTo>
                    <a:lnTo>
                      <a:pt x="232" y="55"/>
                    </a:lnTo>
                    <a:lnTo>
                      <a:pt x="233" y="54"/>
                    </a:lnTo>
                    <a:lnTo>
                      <a:pt x="239" y="54"/>
                    </a:lnTo>
                    <a:lnTo>
                      <a:pt x="253" y="64"/>
                    </a:lnTo>
                    <a:lnTo>
                      <a:pt x="245" y="66"/>
                    </a:lnTo>
                    <a:lnTo>
                      <a:pt x="244" y="67"/>
                    </a:lnTo>
                    <a:lnTo>
                      <a:pt x="240" y="69"/>
                    </a:lnTo>
                    <a:lnTo>
                      <a:pt x="238" y="71"/>
                    </a:lnTo>
                    <a:lnTo>
                      <a:pt x="240" y="73"/>
                    </a:lnTo>
                    <a:lnTo>
                      <a:pt x="249" y="74"/>
                    </a:lnTo>
                    <a:lnTo>
                      <a:pt x="253" y="75"/>
                    </a:lnTo>
                    <a:lnTo>
                      <a:pt x="268" y="76"/>
                    </a:lnTo>
                    <a:lnTo>
                      <a:pt x="276" y="75"/>
                    </a:lnTo>
                    <a:lnTo>
                      <a:pt x="288" y="71"/>
                    </a:lnTo>
                    <a:lnTo>
                      <a:pt x="291" y="73"/>
                    </a:lnTo>
                    <a:lnTo>
                      <a:pt x="296" y="74"/>
                    </a:lnTo>
                    <a:lnTo>
                      <a:pt x="300" y="78"/>
                    </a:lnTo>
                    <a:lnTo>
                      <a:pt x="302" y="78"/>
                    </a:lnTo>
                    <a:lnTo>
                      <a:pt x="307" y="82"/>
                    </a:lnTo>
                    <a:lnTo>
                      <a:pt x="304" y="86"/>
                    </a:lnTo>
                    <a:lnTo>
                      <a:pt x="306" y="89"/>
                    </a:lnTo>
                    <a:lnTo>
                      <a:pt x="312" y="92"/>
                    </a:lnTo>
                    <a:lnTo>
                      <a:pt x="312" y="87"/>
                    </a:lnTo>
                    <a:lnTo>
                      <a:pt x="316" y="85"/>
                    </a:lnTo>
                    <a:lnTo>
                      <a:pt x="312" y="82"/>
                    </a:lnTo>
                    <a:lnTo>
                      <a:pt x="308" y="75"/>
                    </a:lnTo>
                    <a:lnTo>
                      <a:pt x="310" y="70"/>
                    </a:lnTo>
                    <a:lnTo>
                      <a:pt x="318" y="70"/>
                    </a:lnTo>
                    <a:lnTo>
                      <a:pt x="326" y="64"/>
                    </a:lnTo>
                    <a:lnTo>
                      <a:pt x="326" y="62"/>
                    </a:lnTo>
                    <a:lnTo>
                      <a:pt x="329" y="61"/>
                    </a:lnTo>
                    <a:lnTo>
                      <a:pt x="331" y="62"/>
                    </a:lnTo>
                    <a:lnTo>
                      <a:pt x="332" y="64"/>
                    </a:lnTo>
                    <a:lnTo>
                      <a:pt x="339" y="69"/>
                    </a:lnTo>
                    <a:lnTo>
                      <a:pt x="343" y="69"/>
                    </a:lnTo>
                    <a:lnTo>
                      <a:pt x="352" y="69"/>
                    </a:lnTo>
                    <a:lnTo>
                      <a:pt x="355" y="73"/>
                    </a:lnTo>
                    <a:lnTo>
                      <a:pt x="364" y="75"/>
                    </a:lnTo>
                    <a:lnTo>
                      <a:pt x="367" y="73"/>
                    </a:lnTo>
                    <a:lnTo>
                      <a:pt x="372" y="74"/>
                    </a:lnTo>
                    <a:lnTo>
                      <a:pt x="383" y="72"/>
                    </a:lnTo>
                    <a:lnTo>
                      <a:pt x="388" y="74"/>
                    </a:lnTo>
                    <a:lnTo>
                      <a:pt x="392" y="74"/>
                    </a:lnTo>
                    <a:lnTo>
                      <a:pt x="395" y="64"/>
                    </a:lnTo>
                    <a:lnTo>
                      <a:pt x="401" y="64"/>
                    </a:lnTo>
                    <a:lnTo>
                      <a:pt x="404" y="62"/>
                    </a:lnTo>
                    <a:lnTo>
                      <a:pt x="408" y="64"/>
                    </a:lnTo>
                    <a:lnTo>
                      <a:pt x="415" y="67"/>
                    </a:lnTo>
                    <a:lnTo>
                      <a:pt x="419" y="68"/>
                    </a:lnTo>
                    <a:lnTo>
                      <a:pt x="419" y="72"/>
                    </a:lnTo>
                    <a:lnTo>
                      <a:pt x="416" y="74"/>
                    </a:lnTo>
                    <a:lnTo>
                      <a:pt x="417" y="79"/>
                    </a:lnTo>
                    <a:lnTo>
                      <a:pt x="425" y="81"/>
                    </a:lnTo>
                    <a:lnTo>
                      <a:pt x="427" y="78"/>
                    </a:lnTo>
                    <a:lnTo>
                      <a:pt x="422" y="73"/>
                    </a:lnTo>
                    <a:lnTo>
                      <a:pt x="423" y="70"/>
                    </a:lnTo>
                    <a:lnTo>
                      <a:pt x="428" y="68"/>
                    </a:lnTo>
                    <a:lnTo>
                      <a:pt x="432" y="68"/>
                    </a:lnTo>
                    <a:lnTo>
                      <a:pt x="436" y="65"/>
                    </a:lnTo>
                    <a:lnTo>
                      <a:pt x="440" y="62"/>
                    </a:lnTo>
                    <a:lnTo>
                      <a:pt x="443" y="58"/>
                    </a:lnTo>
                    <a:lnTo>
                      <a:pt x="440" y="55"/>
                    </a:lnTo>
                    <a:lnTo>
                      <a:pt x="438" y="56"/>
                    </a:lnTo>
                    <a:lnTo>
                      <a:pt x="434" y="58"/>
                    </a:lnTo>
                    <a:lnTo>
                      <a:pt x="431" y="56"/>
                    </a:lnTo>
                    <a:lnTo>
                      <a:pt x="434" y="49"/>
                    </a:lnTo>
                    <a:lnTo>
                      <a:pt x="441" y="46"/>
                    </a:lnTo>
                    <a:lnTo>
                      <a:pt x="440" y="44"/>
                    </a:lnTo>
                    <a:lnTo>
                      <a:pt x="436" y="45"/>
                    </a:lnTo>
                    <a:lnTo>
                      <a:pt x="431" y="44"/>
                    </a:lnTo>
                    <a:lnTo>
                      <a:pt x="430" y="41"/>
                    </a:lnTo>
                    <a:lnTo>
                      <a:pt x="427" y="41"/>
                    </a:lnTo>
                    <a:lnTo>
                      <a:pt x="423" y="40"/>
                    </a:lnTo>
                    <a:lnTo>
                      <a:pt x="417" y="37"/>
                    </a:lnTo>
                    <a:lnTo>
                      <a:pt x="413" y="34"/>
                    </a:lnTo>
                    <a:lnTo>
                      <a:pt x="415" y="26"/>
                    </a:lnTo>
                    <a:lnTo>
                      <a:pt x="419" y="26"/>
                    </a:lnTo>
                    <a:lnTo>
                      <a:pt x="419" y="24"/>
                    </a:lnTo>
                    <a:lnTo>
                      <a:pt x="417" y="24"/>
                    </a:lnTo>
                    <a:lnTo>
                      <a:pt x="413" y="21"/>
                    </a:lnTo>
                    <a:lnTo>
                      <a:pt x="417" y="11"/>
                    </a:lnTo>
                    <a:lnTo>
                      <a:pt x="419" y="10"/>
                    </a:lnTo>
                    <a:lnTo>
                      <a:pt x="421" y="11"/>
                    </a:lnTo>
                    <a:lnTo>
                      <a:pt x="425" y="8"/>
                    </a:lnTo>
                    <a:lnTo>
                      <a:pt x="421" y="6"/>
                    </a:lnTo>
                    <a:lnTo>
                      <a:pt x="424" y="3"/>
                    </a:lnTo>
                    <a:lnTo>
                      <a:pt x="427" y="3"/>
                    </a:lnTo>
                    <a:lnTo>
                      <a:pt x="429" y="0"/>
                    </a:lnTo>
                    <a:lnTo>
                      <a:pt x="433" y="1"/>
                    </a:lnTo>
                    <a:lnTo>
                      <a:pt x="436" y="3"/>
                    </a:lnTo>
                    <a:lnTo>
                      <a:pt x="440" y="4"/>
                    </a:lnTo>
                    <a:lnTo>
                      <a:pt x="445" y="5"/>
                    </a:lnTo>
                    <a:lnTo>
                      <a:pt x="447" y="10"/>
                    </a:lnTo>
                    <a:lnTo>
                      <a:pt x="449" y="11"/>
                    </a:lnTo>
                    <a:lnTo>
                      <a:pt x="449" y="20"/>
                    </a:lnTo>
                    <a:lnTo>
                      <a:pt x="460" y="30"/>
                    </a:lnTo>
                    <a:lnTo>
                      <a:pt x="460" y="34"/>
                    </a:lnTo>
                    <a:lnTo>
                      <a:pt x="455" y="34"/>
                    </a:lnTo>
                    <a:lnTo>
                      <a:pt x="453" y="34"/>
                    </a:lnTo>
                    <a:lnTo>
                      <a:pt x="454" y="37"/>
                    </a:lnTo>
                    <a:lnTo>
                      <a:pt x="451" y="40"/>
                    </a:lnTo>
                    <a:lnTo>
                      <a:pt x="458" y="44"/>
                    </a:lnTo>
                    <a:lnTo>
                      <a:pt x="465" y="43"/>
                    </a:lnTo>
                    <a:lnTo>
                      <a:pt x="470" y="46"/>
                    </a:lnTo>
                    <a:lnTo>
                      <a:pt x="471" y="48"/>
                    </a:lnTo>
                    <a:lnTo>
                      <a:pt x="466" y="48"/>
                    </a:lnTo>
                    <a:lnTo>
                      <a:pt x="464" y="50"/>
                    </a:lnTo>
                    <a:lnTo>
                      <a:pt x="471" y="55"/>
                    </a:lnTo>
                    <a:lnTo>
                      <a:pt x="471" y="63"/>
                    </a:lnTo>
                    <a:lnTo>
                      <a:pt x="473" y="65"/>
                    </a:lnTo>
                    <a:lnTo>
                      <a:pt x="477" y="64"/>
                    </a:lnTo>
                    <a:lnTo>
                      <a:pt x="478" y="58"/>
                    </a:lnTo>
                    <a:lnTo>
                      <a:pt x="478" y="54"/>
                    </a:lnTo>
                    <a:lnTo>
                      <a:pt x="483" y="51"/>
                    </a:lnTo>
                    <a:lnTo>
                      <a:pt x="485" y="53"/>
                    </a:lnTo>
                    <a:lnTo>
                      <a:pt x="494" y="58"/>
                    </a:lnTo>
                    <a:lnTo>
                      <a:pt x="496" y="62"/>
                    </a:lnTo>
                    <a:lnTo>
                      <a:pt x="497" y="65"/>
                    </a:lnTo>
                    <a:lnTo>
                      <a:pt x="492" y="66"/>
                    </a:lnTo>
                    <a:lnTo>
                      <a:pt x="491" y="75"/>
                    </a:lnTo>
                    <a:lnTo>
                      <a:pt x="500" y="83"/>
                    </a:lnTo>
                    <a:lnTo>
                      <a:pt x="502" y="83"/>
                    </a:lnTo>
                    <a:lnTo>
                      <a:pt x="502" y="79"/>
                    </a:lnTo>
                    <a:lnTo>
                      <a:pt x="507" y="78"/>
                    </a:lnTo>
                    <a:lnTo>
                      <a:pt x="509" y="75"/>
                    </a:lnTo>
                    <a:lnTo>
                      <a:pt x="513" y="69"/>
                    </a:lnTo>
                    <a:lnTo>
                      <a:pt x="515" y="63"/>
                    </a:lnTo>
                    <a:lnTo>
                      <a:pt x="516" y="58"/>
                    </a:lnTo>
                    <a:lnTo>
                      <a:pt x="521" y="55"/>
                    </a:lnTo>
                    <a:lnTo>
                      <a:pt x="521" y="52"/>
                    </a:lnTo>
                    <a:lnTo>
                      <a:pt x="519" y="51"/>
                    </a:lnTo>
                    <a:lnTo>
                      <a:pt x="519" y="41"/>
                    </a:lnTo>
                    <a:lnTo>
                      <a:pt x="521" y="40"/>
                    </a:lnTo>
                    <a:lnTo>
                      <a:pt x="527" y="39"/>
                    </a:lnTo>
                    <a:lnTo>
                      <a:pt x="531" y="41"/>
                    </a:lnTo>
                    <a:lnTo>
                      <a:pt x="536" y="42"/>
                    </a:lnTo>
                    <a:lnTo>
                      <a:pt x="544" y="42"/>
                    </a:lnTo>
                    <a:lnTo>
                      <a:pt x="547" y="43"/>
                    </a:lnTo>
                    <a:lnTo>
                      <a:pt x="544" y="45"/>
                    </a:lnTo>
                    <a:lnTo>
                      <a:pt x="546" y="47"/>
                    </a:lnTo>
                    <a:lnTo>
                      <a:pt x="549" y="49"/>
                    </a:lnTo>
                    <a:lnTo>
                      <a:pt x="553" y="49"/>
                    </a:lnTo>
                    <a:lnTo>
                      <a:pt x="554" y="52"/>
                    </a:lnTo>
                    <a:lnTo>
                      <a:pt x="551" y="56"/>
                    </a:lnTo>
                    <a:lnTo>
                      <a:pt x="555" y="59"/>
                    </a:lnTo>
                    <a:lnTo>
                      <a:pt x="553" y="64"/>
                    </a:lnTo>
                    <a:lnTo>
                      <a:pt x="548" y="64"/>
                    </a:lnTo>
                    <a:lnTo>
                      <a:pt x="546" y="65"/>
                    </a:lnTo>
                    <a:lnTo>
                      <a:pt x="548" y="70"/>
                    </a:lnTo>
                    <a:lnTo>
                      <a:pt x="552" y="72"/>
                    </a:lnTo>
                    <a:lnTo>
                      <a:pt x="557" y="78"/>
                    </a:lnTo>
                    <a:lnTo>
                      <a:pt x="552" y="85"/>
                    </a:lnTo>
                    <a:lnTo>
                      <a:pt x="552" y="89"/>
                    </a:lnTo>
                    <a:lnTo>
                      <a:pt x="544" y="92"/>
                    </a:lnTo>
                    <a:lnTo>
                      <a:pt x="540" y="95"/>
                    </a:lnTo>
                    <a:lnTo>
                      <a:pt x="535" y="94"/>
                    </a:lnTo>
                    <a:lnTo>
                      <a:pt x="532" y="90"/>
                    </a:lnTo>
                    <a:lnTo>
                      <a:pt x="529" y="88"/>
                    </a:lnTo>
                    <a:lnTo>
                      <a:pt x="525" y="87"/>
                    </a:lnTo>
                    <a:lnTo>
                      <a:pt x="523" y="88"/>
                    </a:lnTo>
                    <a:lnTo>
                      <a:pt x="525" y="90"/>
                    </a:lnTo>
                    <a:lnTo>
                      <a:pt x="531" y="95"/>
                    </a:lnTo>
                    <a:lnTo>
                      <a:pt x="531" y="99"/>
                    </a:lnTo>
                    <a:lnTo>
                      <a:pt x="525" y="101"/>
                    </a:lnTo>
                    <a:lnTo>
                      <a:pt x="521" y="101"/>
                    </a:lnTo>
                    <a:lnTo>
                      <a:pt x="517" y="99"/>
                    </a:lnTo>
                    <a:lnTo>
                      <a:pt x="515" y="94"/>
                    </a:lnTo>
                    <a:lnTo>
                      <a:pt x="508" y="94"/>
                    </a:lnTo>
                    <a:lnTo>
                      <a:pt x="507" y="98"/>
                    </a:lnTo>
                    <a:lnTo>
                      <a:pt x="510" y="101"/>
                    </a:lnTo>
                    <a:lnTo>
                      <a:pt x="514" y="101"/>
                    </a:lnTo>
                    <a:lnTo>
                      <a:pt x="513" y="109"/>
                    </a:lnTo>
                    <a:lnTo>
                      <a:pt x="506" y="115"/>
                    </a:lnTo>
                    <a:lnTo>
                      <a:pt x="500" y="121"/>
                    </a:lnTo>
                    <a:lnTo>
                      <a:pt x="492" y="120"/>
                    </a:lnTo>
                    <a:lnTo>
                      <a:pt x="485" y="113"/>
                    </a:lnTo>
                    <a:lnTo>
                      <a:pt x="477" y="110"/>
                    </a:lnTo>
                    <a:lnTo>
                      <a:pt x="474" y="112"/>
                    </a:lnTo>
                    <a:lnTo>
                      <a:pt x="478" y="115"/>
                    </a:lnTo>
                    <a:lnTo>
                      <a:pt x="487" y="124"/>
                    </a:lnTo>
                    <a:lnTo>
                      <a:pt x="496" y="125"/>
                    </a:lnTo>
                    <a:lnTo>
                      <a:pt x="499" y="127"/>
                    </a:lnTo>
                    <a:lnTo>
                      <a:pt x="501" y="131"/>
                    </a:lnTo>
                    <a:lnTo>
                      <a:pt x="499" y="139"/>
                    </a:lnTo>
                    <a:lnTo>
                      <a:pt x="498" y="144"/>
                    </a:lnTo>
                    <a:lnTo>
                      <a:pt x="493" y="149"/>
                    </a:lnTo>
                    <a:lnTo>
                      <a:pt x="489" y="157"/>
                    </a:lnTo>
                    <a:lnTo>
                      <a:pt x="482" y="158"/>
                    </a:lnTo>
                    <a:lnTo>
                      <a:pt x="479" y="155"/>
                    </a:lnTo>
                    <a:lnTo>
                      <a:pt x="474" y="162"/>
                    </a:lnTo>
                    <a:lnTo>
                      <a:pt x="468" y="162"/>
                    </a:lnTo>
                    <a:lnTo>
                      <a:pt x="465" y="161"/>
                    </a:lnTo>
                    <a:lnTo>
                      <a:pt x="461" y="162"/>
                    </a:lnTo>
                    <a:lnTo>
                      <a:pt x="466" y="167"/>
                    </a:lnTo>
                    <a:lnTo>
                      <a:pt x="470" y="172"/>
                    </a:lnTo>
                    <a:lnTo>
                      <a:pt x="470" y="176"/>
                    </a:lnTo>
                    <a:lnTo>
                      <a:pt x="462" y="179"/>
                    </a:lnTo>
                    <a:lnTo>
                      <a:pt x="458" y="179"/>
                    </a:lnTo>
                    <a:lnTo>
                      <a:pt x="456" y="177"/>
                    </a:lnTo>
                    <a:lnTo>
                      <a:pt x="454" y="180"/>
                    </a:lnTo>
                    <a:lnTo>
                      <a:pt x="456" y="188"/>
                    </a:lnTo>
                    <a:lnTo>
                      <a:pt x="450" y="190"/>
                    </a:lnTo>
                    <a:lnTo>
                      <a:pt x="448" y="197"/>
                    </a:lnTo>
                    <a:lnTo>
                      <a:pt x="444" y="198"/>
                    </a:lnTo>
                    <a:lnTo>
                      <a:pt x="443" y="203"/>
                    </a:lnTo>
                    <a:lnTo>
                      <a:pt x="438" y="208"/>
                    </a:lnTo>
                    <a:lnTo>
                      <a:pt x="436" y="219"/>
                    </a:lnTo>
                    <a:lnTo>
                      <a:pt x="431" y="227"/>
                    </a:lnTo>
                    <a:lnTo>
                      <a:pt x="430" y="243"/>
                    </a:lnTo>
                    <a:lnTo>
                      <a:pt x="430" y="245"/>
                    </a:lnTo>
                    <a:lnTo>
                      <a:pt x="430" y="256"/>
                    </a:lnTo>
                    <a:lnTo>
                      <a:pt x="436" y="263"/>
                    </a:lnTo>
                    <a:lnTo>
                      <a:pt x="443" y="264"/>
                    </a:lnTo>
                    <a:lnTo>
                      <a:pt x="447" y="266"/>
                    </a:lnTo>
                    <a:lnTo>
                      <a:pt x="450" y="281"/>
                    </a:lnTo>
                    <a:lnTo>
                      <a:pt x="454" y="288"/>
                    </a:lnTo>
                    <a:lnTo>
                      <a:pt x="452" y="296"/>
                    </a:lnTo>
                    <a:lnTo>
                      <a:pt x="452" y="298"/>
                    </a:lnTo>
                    <a:lnTo>
                      <a:pt x="461" y="294"/>
                    </a:lnTo>
                    <a:lnTo>
                      <a:pt x="468" y="294"/>
                    </a:lnTo>
                    <a:lnTo>
                      <a:pt x="471" y="296"/>
                    </a:lnTo>
                    <a:lnTo>
                      <a:pt x="475" y="296"/>
                    </a:lnTo>
                    <a:lnTo>
                      <a:pt x="485" y="303"/>
                    </a:lnTo>
                    <a:lnTo>
                      <a:pt x="490" y="307"/>
                    </a:lnTo>
                    <a:lnTo>
                      <a:pt x="493" y="307"/>
                    </a:lnTo>
                    <a:lnTo>
                      <a:pt x="495" y="308"/>
                    </a:lnTo>
                    <a:lnTo>
                      <a:pt x="496" y="315"/>
                    </a:lnTo>
                    <a:lnTo>
                      <a:pt x="502" y="319"/>
                    </a:lnTo>
                    <a:lnTo>
                      <a:pt x="511" y="320"/>
                    </a:lnTo>
                    <a:lnTo>
                      <a:pt x="516" y="327"/>
                    </a:lnTo>
                    <a:lnTo>
                      <a:pt x="523" y="327"/>
                    </a:lnTo>
                    <a:lnTo>
                      <a:pt x="527" y="330"/>
                    </a:lnTo>
                    <a:lnTo>
                      <a:pt x="535" y="331"/>
                    </a:lnTo>
                    <a:lnTo>
                      <a:pt x="543" y="329"/>
                    </a:lnTo>
                    <a:lnTo>
                      <a:pt x="548" y="333"/>
                    </a:lnTo>
                    <a:lnTo>
                      <a:pt x="547" y="347"/>
                    </a:lnTo>
                    <a:lnTo>
                      <a:pt x="549" y="354"/>
                    </a:lnTo>
                    <a:lnTo>
                      <a:pt x="548" y="367"/>
                    </a:lnTo>
                    <a:lnTo>
                      <a:pt x="546" y="370"/>
                    </a:lnTo>
                    <a:lnTo>
                      <a:pt x="546" y="374"/>
                    </a:lnTo>
                    <a:lnTo>
                      <a:pt x="552" y="380"/>
                    </a:lnTo>
                    <a:lnTo>
                      <a:pt x="552" y="383"/>
                    </a:lnTo>
                    <a:lnTo>
                      <a:pt x="557" y="385"/>
                    </a:lnTo>
                    <a:lnTo>
                      <a:pt x="562" y="393"/>
                    </a:lnTo>
                    <a:lnTo>
                      <a:pt x="561" y="397"/>
                    </a:lnTo>
                    <a:lnTo>
                      <a:pt x="566" y="397"/>
                    </a:lnTo>
                    <a:lnTo>
                      <a:pt x="569" y="398"/>
                    </a:lnTo>
                    <a:lnTo>
                      <a:pt x="571" y="392"/>
                    </a:lnTo>
                    <a:lnTo>
                      <a:pt x="575" y="396"/>
                    </a:lnTo>
                    <a:lnTo>
                      <a:pt x="576" y="390"/>
                    </a:lnTo>
                    <a:lnTo>
                      <a:pt x="580" y="384"/>
                    </a:lnTo>
                    <a:lnTo>
                      <a:pt x="581" y="379"/>
                    </a:lnTo>
                    <a:lnTo>
                      <a:pt x="578" y="375"/>
                    </a:lnTo>
                    <a:lnTo>
                      <a:pt x="576" y="369"/>
                    </a:lnTo>
                    <a:lnTo>
                      <a:pt x="576" y="358"/>
                    </a:lnTo>
                    <a:lnTo>
                      <a:pt x="574" y="349"/>
                    </a:lnTo>
                    <a:lnTo>
                      <a:pt x="570" y="343"/>
                    </a:lnTo>
                    <a:lnTo>
                      <a:pt x="572" y="339"/>
                    </a:lnTo>
                    <a:lnTo>
                      <a:pt x="578" y="339"/>
                    </a:lnTo>
                    <a:lnTo>
                      <a:pt x="578" y="335"/>
                    </a:lnTo>
                    <a:lnTo>
                      <a:pt x="583" y="333"/>
                    </a:lnTo>
                    <a:lnTo>
                      <a:pt x="588" y="327"/>
                    </a:lnTo>
                    <a:lnTo>
                      <a:pt x="590" y="324"/>
                    </a:lnTo>
                    <a:lnTo>
                      <a:pt x="595" y="319"/>
                    </a:lnTo>
                    <a:lnTo>
                      <a:pt x="598" y="302"/>
                    </a:lnTo>
                    <a:lnTo>
                      <a:pt x="594" y="284"/>
                    </a:lnTo>
                    <a:lnTo>
                      <a:pt x="587" y="276"/>
                    </a:lnTo>
                    <a:lnTo>
                      <a:pt x="580" y="268"/>
                    </a:lnTo>
                    <a:lnTo>
                      <a:pt x="579" y="262"/>
                    </a:lnTo>
                    <a:lnTo>
                      <a:pt x="583" y="257"/>
                    </a:lnTo>
                    <a:lnTo>
                      <a:pt x="583" y="253"/>
                    </a:lnTo>
                    <a:lnTo>
                      <a:pt x="588" y="247"/>
                    </a:lnTo>
                    <a:lnTo>
                      <a:pt x="590" y="240"/>
                    </a:lnTo>
                    <a:lnTo>
                      <a:pt x="588" y="235"/>
                    </a:lnTo>
                    <a:lnTo>
                      <a:pt x="586" y="228"/>
                    </a:lnTo>
                    <a:lnTo>
                      <a:pt x="583" y="223"/>
                    </a:lnTo>
                    <a:lnTo>
                      <a:pt x="581" y="219"/>
                    </a:lnTo>
                    <a:lnTo>
                      <a:pt x="584" y="219"/>
                    </a:lnTo>
                    <a:lnTo>
                      <a:pt x="588" y="216"/>
                    </a:lnTo>
                    <a:lnTo>
                      <a:pt x="588" y="209"/>
                    </a:lnTo>
                    <a:lnTo>
                      <a:pt x="583" y="202"/>
                    </a:lnTo>
                    <a:lnTo>
                      <a:pt x="583" y="189"/>
                    </a:lnTo>
                    <a:lnTo>
                      <a:pt x="586" y="187"/>
                    </a:lnTo>
                    <a:lnTo>
                      <a:pt x="592" y="187"/>
                    </a:lnTo>
                    <a:lnTo>
                      <a:pt x="594" y="189"/>
                    </a:lnTo>
                    <a:lnTo>
                      <a:pt x="601" y="194"/>
                    </a:lnTo>
                    <a:lnTo>
                      <a:pt x="609" y="195"/>
                    </a:lnTo>
                    <a:lnTo>
                      <a:pt x="613" y="195"/>
                    </a:lnTo>
                    <a:lnTo>
                      <a:pt x="615" y="191"/>
                    </a:lnTo>
                    <a:lnTo>
                      <a:pt x="623" y="190"/>
                    </a:lnTo>
                    <a:lnTo>
                      <a:pt x="628" y="193"/>
                    </a:lnTo>
                    <a:lnTo>
                      <a:pt x="630" y="197"/>
                    </a:lnTo>
                    <a:lnTo>
                      <a:pt x="635" y="199"/>
                    </a:lnTo>
                    <a:lnTo>
                      <a:pt x="638" y="206"/>
                    </a:lnTo>
                    <a:lnTo>
                      <a:pt x="642" y="207"/>
                    </a:lnTo>
                    <a:lnTo>
                      <a:pt x="641" y="212"/>
                    </a:lnTo>
                    <a:lnTo>
                      <a:pt x="644" y="217"/>
                    </a:lnTo>
                    <a:lnTo>
                      <a:pt x="654" y="218"/>
                    </a:lnTo>
                    <a:lnTo>
                      <a:pt x="657" y="220"/>
                    </a:lnTo>
                    <a:lnTo>
                      <a:pt x="660" y="219"/>
                    </a:lnTo>
                    <a:lnTo>
                      <a:pt x="664" y="220"/>
                    </a:lnTo>
                    <a:lnTo>
                      <a:pt x="664" y="225"/>
                    </a:lnTo>
                    <a:lnTo>
                      <a:pt x="661" y="228"/>
                    </a:lnTo>
                    <a:lnTo>
                      <a:pt x="661" y="237"/>
                    </a:lnTo>
                    <a:lnTo>
                      <a:pt x="657" y="241"/>
                    </a:lnTo>
                    <a:lnTo>
                      <a:pt x="661" y="245"/>
                    </a:lnTo>
                    <a:lnTo>
                      <a:pt x="662" y="250"/>
                    </a:lnTo>
                    <a:lnTo>
                      <a:pt x="660" y="251"/>
                    </a:lnTo>
                    <a:lnTo>
                      <a:pt x="658" y="252"/>
                    </a:lnTo>
                    <a:lnTo>
                      <a:pt x="657" y="252"/>
                    </a:lnTo>
                    <a:lnTo>
                      <a:pt x="656" y="252"/>
                    </a:lnTo>
                    <a:lnTo>
                      <a:pt x="657" y="253"/>
                    </a:lnTo>
                    <a:lnTo>
                      <a:pt x="658" y="255"/>
                    </a:lnTo>
                    <a:lnTo>
                      <a:pt x="662" y="255"/>
                    </a:lnTo>
                    <a:lnTo>
                      <a:pt x="664" y="257"/>
                    </a:lnTo>
                    <a:lnTo>
                      <a:pt x="662" y="260"/>
                    </a:lnTo>
                    <a:lnTo>
                      <a:pt x="655" y="264"/>
                    </a:lnTo>
                    <a:lnTo>
                      <a:pt x="656" y="266"/>
                    </a:lnTo>
                    <a:lnTo>
                      <a:pt x="662" y="265"/>
                    </a:lnTo>
                    <a:lnTo>
                      <a:pt x="667" y="260"/>
                    </a:lnTo>
                    <a:lnTo>
                      <a:pt x="675" y="269"/>
                    </a:lnTo>
                    <a:lnTo>
                      <a:pt x="675" y="274"/>
                    </a:lnTo>
                    <a:lnTo>
                      <a:pt x="680" y="278"/>
                    </a:lnTo>
                    <a:lnTo>
                      <a:pt x="683" y="273"/>
                    </a:lnTo>
                    <a:lnTo>
                      <a:pt x="687" y="271"/>
                    </a:lnTo>
                    <a:lnTo>
                      <a:pt x="687" y="265"/>
                    </a:lnTo>
                    <a:lnTo>
                      <a:pt x="690" y="264"/>
                    </a:lnTo>
                    <a:lnTo>
                      <a:pt x="693" y="265"/>
                    </a:lnTo>
                    <a:lnTo>
                      <a:pt x="694" y="268"/>
                    </a:lnTo>
                    <a:lnTo>
                      <a:pt x="696" y="265"/>
                    </a:lnTo>
                    <a:lnTo>
                      <a:pt x="701" y="253"/>
                    </a:lnTo>
                    <a:lnTo>
                      <a:pt x="700" y="245"/>
                    </a:lnTo>
                    <a:lnTo>
                      <a:pt x="703" y="242"/>
                    </a:lnTo>
                    <a:lnTo>
                      <a:pt x="703" y="238"/>
                    </a:lnTo>
                    <a:lnTo>
                      <a:pt x="706" y="232"/>
                    </a:lnTo>
                    <a:lnTo>
                      <a:pt x="709" y="234"/>
                    </a:lnTo>
                    <a:lnTo>
                      <a:pt x="711" y="243"/>
                    </a:lnTo>
                    <a:lnTo>
                      <a:pt x="715" y="247"/>
                    </a:lnTo>
                    <a:lnTo>
                      <a:pt x="718" y="259"/>
                    </a:lnTo>
                    <a:lnTo>
                      <a:pt x="721" y="259"/>
                    </a:lnTo>
                    <a:lnTo>
                      <a:pt x="721" y="268"/>
                    </a:lnTo>
                    <a:lnTo>
                      <a:pt x="726" y="271"/>
                    </a:lnTo>
                    <a:lnTo>
                      <a:pt x="725" y="278"/>
                    </a:lnTo>
                    <a:lnTo>
                      <a:pt x="731" y="284"/>
                    </a:lnTo>
                    <a:lnTo>
                      <a:pt x="733" y="295"/>
                    </a:lnTo>
                    <a:lnTo>
                      <a:pt x="737" y="296"/>
                    </a:lnTo>
                    <a:lnTo>
                      <a:pt x="738" y="301"/>
                    </a:lnTo>
                    <a:lnTo>
                      <a:pt x="733" y="304"/>
                    </a:lnTo>
                    <a:lnTo>
                      <a:pt x="734" y="312"/>
                    </a:lnTo>
                    <a:lnTo>
                      <a:pt x="739" y="314"/>
                    </a:lnTo>
                    <a:lnTo>
                      <a:pt x="739" y="316"/>
                    </a:lnTo>
                    <a:lnTo>
                      <a:pt x="743" y="318"/>
                    </a:lnTo>
                    <a:lnTo>
                      <a:pt x="748" y="326"/>
                    </a:lnTo>
                    <a:lnTo>
                      <a:pt x="748" y="331"/>
                    </a:lnTo>
                    <a:lnTo>
                      <a:pt x="753" y="335"/>
                    </a:lnTo>
                    <a:lnTo>
                      <a:pt x="757" y="333"/>
                    </a:lnTo>
                    <a:lnTo>
                      <a:pt x="764" y="336"/>
                    </a:lnTo>
                    <a:lnTo>
                      <a:pt x="768" y="339"/>
                    </a:lnTo>
                    <a:lnTo>
                      <a:pt x="776" y="341"/>
                    </a:lnTo>
                    <a:lnTo>
                      <a:pt x="775" y="345"/>
                    </a:lnTo>
                    <a:lnTo>
                      <a:pt x="766" y="348"/>
                    </a:lnTo>
                    <a:lnTo>
                      <a:pt x="755" y="355"/>
                    </a:lnTo>
                    <a:lnTo>
                      <a:pt x="749" y="359"/>
                    </a:lnTo>
                    <a:lnTo>
                      <a:pt x="745" y="358"/>
                    </a:lnTo>
                    <a:lnTo>
                      <a:pt x="746" y="364"/>
                    </a:lnTo>
                    <a:lnTo>
                      <a:pt x="751" y="365"/>
                    </a:lnTo>
                    <a:lnTo>
                      <a:pt x="758" y="358"/>
                    </a:lnTo>
                    <a:lnTo>
                      <a:pt x="761" y="358"/>
                    </a:lnTo>
                    <a:lnTo>
                      <a:pt x="762" y="356"/>
                    </a:lnTo>
                    <a:lnTo>
                      <a:pt x="770" y="350"/>
                    </a:lnTo>
                    <a:lnTo>
                      <a:pt x="775" y="351"/>
                    </a:lnTo>
                    <a:lnTo>
                      <a:pt x="774" y="358"/>
                    </a:lnTo>
                    <a:lnTo>
                      <a:pt x="774" y="361"/>
                    </a:lnTo>
                    <a:lnTo>
                      <a:pt x="780" y="356"/>
                    </a:lnTo>
                    <a:lnTo>
                      <a:pt x="788" y="360"/>
                    </a:lnTo>
                    <a:lnTo>
                      <a:pt x="790" y="369"/>
                    </a:lnTo>
                    <a:lnTo>
                      <a:pt x="787" y="375"/>
                    </a:lnTo>
                    <a:lnTo>
                      <a:pt x="791" y="382"/>
                    </a:lnTo>
                    <a:lnTo>
                      <a:pt x="789" y="387"/>
                    </a:lnTo>
                    <a:lnTo>
                      <a:pt x="787" y="387"/>
                    </a:lnTo>
                    <a:lnTo>
                      <a:pt x="780" y="394"/>
                    </a:lnTo>
                    <a:lnTo>
                      <a:pt x="769" y="396"/>
                    </a:lnTo>
                    <a:lnTo>
                      <a:pt x="762" y="400"/>
                    </a:lnTo>
                    <a:lnTo>
                      <a:pt x="756" y="413"/>
                    </a:lnTo>
                    <a:lnTo>
                      <a:pt x="750" y="417"/>
                    </a:lnTo>
                    <a:lnTo>
                      <a:pt x="740" y="417"/>
                    </a:lnTo>
                    <a:lnTo>
                      <a:pt x="734" y="416"/>
                    </a:lnTo>
                    <a:lnTo>
                      <a:pt x="726" y="417"/>
                    </a:lnTo>
                    <a:lnTo>
                      <a:pt x="721" y="414"/>
                    </a:lnTo>
                    <a:lnTo>
                      <a:pt x="714" y="416"/>
                    </a:lnTo>
                    <a:lnTo>
                      <a:pt x="700" y="418"/>
                    </a:lnTo>
                    <a:lnTo>
                      <a:pt x="698" y="416"/>
                    </a:lnTo>
                    <a:lnTo>
                      <a:pt x="692" y="416"/>
                    </a:lnTo>
                    <a:lnTo>
                      <a:pt x="687" y="423"/>
                    </a:lnTo>
                    <a:lnTo>
                      <a:pt x="683" y="426"/>
                    </a:lnTo>
                    <a:lnTo>
                      <a:pt x="682" y="430"/>
                    </a:lnTo>
                    <a:lnTo>
                      <a:pt x="670" y="433"/>
                    </a:lnTo>
                    <a:lnTo>
                      <a:pt x="665" y="443"/>
                    </a:lnTo>
                    <a:lnTo>
                      <a:pt x="658" y="449"/>
                    </a:lnTo>
                    <a:lnTo>
                      <a:pt x="656" y="452"/>
                    </a:lnTo>
                    <a:lnTo>
                      <a:pt x="648" y="459"/>
                    </a:lnTo>
                    <a:lnTo>
                      <a:pt x="647" y="468"/>
                    </a:lnTo>
                    <a:lnTo>
                      <a:pt x="649" y="469"/>
                    </a:lnTo>
                    <a:lnTo>
                      <a:pt x="654" y="463"/>
                    </a:lnTo>
                    <a:lnTo>
                      <a:pt x="658" y="461"/>
                    </a:lnTo>
                    <a:lnTo>
                      <a:pt x="658" y="457"/>
                    </a:lnTo>
                    <a:lnTo>
                      <a:pt x="669" y="446"/>
                    </a:lnTo>
                    <a:lnTo>
                      <a:pt x="671" y="446"/>
                    </a:lnTo>
                    <a:lnTo>
                      <a:pt x="677" y="439"/>
                    </a:lnTo>
                    <a:lnTo>
                      <a:pt x="686" y="436"/>
                    </a:lnTo>
                    <a:lnTo>
                      <a:pt x="690" y="430"/>
                    </a:lnTo>
                    <a:lnTo>
                      <a:pt x="701" y="429"/>
                    </a:lnTo>
                    <a:lnTo>
                      <a:pt x="708" y="436"/>
                    </a:lnTo>
                    <a:lnTo>
                      <a:pt x="710" y="437"/>
                    </a:lnTo>
                    <a:lnTo>
                      <a:pt x="711" y="441"/>
                    </a:lnTo>
                    <a:lnTo>
                      <a:pt x="703" y="449"/>
                    </a:lnTo>
                    <a:lnTo>
                      <a:pt x="699" y="446"/>
                    </a:lnTo>
                    <a:lnTo>
                      <a:pt x="693" y="445"/>
                    </a:lnTo>
                    <a:lnTo>
                      <a:pt x="689" y="448"/>
                    </a:lnTo>
                    <a:lnTo>
                      <a:pt x="689" y="450"/>
                    </a:lnTo>
                    <a:lnTo>
                      <a:pt x="695" y="452"/>
                    </a:lnTo>
                    <a:lnTo>
                      <a:pt x="699" y="455"/>
                    </a:lnTo>
                    <a:lnTo>
                      <a:pt x="705" y="453"/>
                    </a:lnTo>
                    <a:lnTo>
                      <a:pt x="705" y="458"/>
                    </a:lnTo>
                    <a:lnTo>
                      <a:pt x="703" y="461"/>
                    </a:lnTo>
                    <a:lnTo>
                      <a:pt x="704" y="471"/>
                    </a:lnTo>
                    <a:lnTo>
                      <a:pt x="714" y="478"/>
                    </a:lnTo>
                    <a:lnTo>
                      <a:pt x="716" y="481"/>
                    </a:lnTo>
                    <a:lnTo>
                      <a:pt x="721" y="485"/>
                    </a:lnTo>
                    <a:lnTo>
                      <a:pt x="727" y="485"/>
                    </a:lnTo>
                    <a:lnTo>
                      <a:pt x="732" y="483"/>
                    </a:lnTo>
                    <a:lnTo>
                      <a:pt x="733" y="487"/>
                    </a:lnTo>
                    <a:lnTo>
                      <a:pt x="737" y="486"/>
                    </a:lnTo>
                    <a:lnTo>
                      <a:pt x="737" y="492"/>
                    </a:lnTo>
                    <a:lnTo>
                      <a:pt x="732" y="497"/>
                    </a:lnTo>
                    <a:lnTo>
                      <a:pt x="727" y="497"/>
                    </a:lnTo>
                    <a:lnTo>
                      <a:pt x="722" y="498"/>
                    </a:lnTo>
                    <a:lnTo>
                      <a:pt x="720" y="501"/>
                    </a:lnTo>
                    <a:lnTo>
                      <a:pt x="718" y="500"/>
                    </a:lnTo>
                    <a:lnTo>
                      <a:pt x="715" y="497"/>
                    </a:lnTo>
                    <a:lnTo>
                      <a:pt x="707" y="507"/>
                    </a:lnTo>
                    <a:lnTo>
                      <a:pt x="706" y="510"/>
                    </a:lnTo>
                    <a:lnTo>
                      <a:pt x="702" y="513"/>
                    </a:lnTo>
                    <a:lnTo>
                      <a:pt x="697" y="514"/>
                    </a:lnTo>
                    <a:lnTo>
                      <a:pt x="693" y="510"/>
                    </a:lnTo>
                    <a:lnTo>
                      <a:pt x="695" y="502"/>
                    </a:lnTo>
                    <a:lnTo>
                      <a:pt x="698" y="501"/>
                    </a:lnTo>
                    <a:lnTo>
                      <a:pt x="704" y="493"/>
                    </a:lnTo>
                    <a:lnTo>
                      <a:pt x="708" y="493"/>
                    </a:lnTo>
                    <a:lnTo>
                      <a:pt x="711" y="489"/>
                    </a:lnTo>
                    <a:lnTo>
                      <a:pt x="711" y="487"/>
                    </a:lnTo>
                    <a:lnTo>
                      <a:pt x="709" y="488"/>
                    </a:lnTo>
                    <a:lnTo>
                      <a:pt x="707" y="487"/>
                    </a:lnTo>
                    <a:lnTo>
                      <a:pt x="708" y="484"/>
                    </a:lnTo>
                    <a:lnTo>
                      <a:pt x="706" y="482"/>
                    </a:lnTo>
                    <a:lnTo>
                      <a:pt x="701" y="486"/>
                    </a:lnTo>
                    <a:lnTo>
                      <a:pt x="696" y="490"/>
                    </a:lnTo>
                    <a:lnTo>
                      <a:pt x="690" y="491"/>
                    </a:lnTo>
                    <a:lnTo>
                      <a:pt x="687" y="496"/>
                    </a:lnTo>
                    <a:lnTo>
                      <a:pt x="683" y="498"/>
                    </a:lnTo>
                    <a:lnTo>
                      <a:pt x="682" y="488"/>
                    </a:lnTo>
                    <a:lnTo>
                      <a:pt x="676" y="478"/>
                    </a:lnTo>
                    <a:lnTo>
                      <a:pt x="676" y="465"/>
                    </a:lnTo>
                    <a:lnTo>
                      <a:pt x="665" y="460"/>
                    </a:lnTo>
                    <a:lnTo>
                      <a:pt x="660" y="463"/>
                    </a:lnTo>
                    <a:lnTo>
                      <a:pt x="647" y="489"/>
                    </a:lnTo>
                    <a:lnTo>
                      <a:pt x="630" y="492"/>
                    </a:lnTo>
                    <a:lnTo>
                      <a:pt x="625" y="491"/>
                    </a:lnTo>
                    <a:lnTo>
                      <a:pt x="616" y="491"/>
                    </a:lnTo>
                    <a:lnTo>
                      <a:pt x="611" y="496"/>
                    </a:lnTo>
                    <a:lnTo>
                      <a:pt x="599" y="507"/>
                    </a:lnTo>
                    <a:lnTo>
                      <a:pt x="575" y="516"/>
                    </a:lnTo>
                    <a:lnTo>
                      <a:pt x="572" y="524"/>
                    </a:lnTo>
                    <a:lnTo>
                      <a:pt x="546" y="539"/>
                    </a:lnTo>
                    <a:lnTo>
                      <a:pt x="543" y="530"/>
                    </a:lnTo>
                    <a:lnTo>
                      <a:pt x="548" y="512"/>
                    </a:lnTo>
                    <a:lnTo>
                      <a:pt x="547" y="499"/>
                    </a:lnTo>
                    <a:lnTo>
                      <a:pt x="530" y="480"/>
                    </a:lnTo>
                    <a:lnTo>
                      <a:pt x="523" y="466"/>
                    </a:lnTo>
                    <a:lnTo>
                      <a:pt x="494" y="449"/>
                    </a:lnTo>
                    <a:lnTo>
                      <a:pt x="477" y="451"/>
                    </a:lnTo>
                    <a:lnTo>
                      <a:pt x="470" y="449"/>
                    </a:lnTo>
                    <a:lnTo>
                      <a:pt x="458" y="449"/>
                    </a:lnTo>
                    <a:lnTo>
                      <a:pt x="450" y="445"/>
                    </a:lnTo>
                    <a:lnTo>
                      <a:pt x="438" y="443"/>
                    </a:lnTo>
                    <a:lnTo>
                      <a:pt x="430" y="437"/>
                    </a:lnTo>
                    <a:lnTo>
                      <a:pt x="174" y="43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28" name="Freeform 15"/>
              <p:cNvSpPr>
                <a:spLocks noEditPoints="1"/>
              </p:cNvSpPr>
              <p:nvPr/>
            </p:nvSpPr>
            <p:spPr bwMode="gray">
              <a:xfrm>
                <a:off x="2017" y="1398"/>
                <a:ext cx="155" cy="45"/>
              </a:xfrm>
              <a:custGeom>
                <a:avLst/>
                <a:gdLst>
                  <a:gd name="T0" fmla="*/ 3 w 155"/>
                  <a:gd name="T1" fmla="*/ 11 h 45"/>
                  <a:gd name="T2" fmla="*/ 15 w 155"/>
                  <a:gd name="T3" fmla="*/ 10 h 45"/>
                  <a:gd name="T4" fmla="*/ 21 w 155"/>
                  <a:gd name="T5" fmla="*/ 12 h 45"/>
                  <a:gd name="T6" fmla="*/ 23 w 155"/>
                  <a:gd name="T7" fmla="*/ 14 h 45"/>
                  <a:gd name="T8" fmla="*/ 19 w 155"/>
                  <a:gd name="T9" fmla="*/ 24 h 45"/>
                  <a:gd name="T10" fmla="*/ 16 w 155"/>
                  <a:gd name="T11" fmla="*/ 24 h 45"/>
                  <a:gd name="T12" fmla="*/ 8 w 155"/>
                  <a:gd name="T13" fmla="*/ 19 h 45"/>
                  <a:gd name="T14" fmla="*/ 0 w 155"/>
                  <a:gd name="T15" fmla="*/ 16 h 45"/>
                  <a:gd name="T16" fmla="*/ 3 w 155"/>
                  <a:gd name="T17" fmla="*/ 11 h 45"/>
                  <a:gd name="T18" fmla="*/ 128 w 155"/>
                  <a:gd name="T19" fmla="*/ 30 h 45"/>
                  <a:gd name="T20" fmla="*/ 123 w 155"/>
                  <a:gd name="T21" fmla="*/ 29 h 45"/>
                  <a:gd name="T22" fmla="*/ 119 w 155"/>
                  <a:gd name="T23" fmla="*/ 30 h 45"/>
                  <a:gd name="T24" fmla="*/ 125 w 155"/>
                  <a:gd name="T25" fmla="*/ 36 h 45"/>
                  <a:gd name="T26" fmla="*/ 119 w 155"/>
                  <a:gd name="T27" fmla="*/ 45 h 45"/>
                  <a:gd name="T28" fmla="*/ 114 w 155"/>
                  <a:gd name="T29" fmla="*/ 45 h 45"/>
                  <a:gd name="T30" fmla="*/ 111 w 155"/>
                  <a:gd name="T31" fmla="*/ 45 h 45"/>
                  <a:gd name="T32" fmla="*/ 110 w 155"/>
                  <a:gd name="T33" fmla="*/ 35 h 45"/>
                  <a:gd name="T34" fmla="*/ 106 w 155"/>
                  <a:gd name="T35" fmla="*/ 28 h 45"/>
                  <a:gd name="T36" fmla="*/ 107 w 155"/>
                  <a:gd name="T37" fmla="*/ 26 h 45"/>
                  <a:gd name="T38" fmla="*/ 106 w 155"/>
                  <a:gd name="T39" fmla="*/ 10 h 45"/>
                  <a:gd name="T40" fmla="*/ 109 w 155"/>
                  <a:gd name="T41" fmla="*/ 9 h 45"/>
                  <a:gd name="T42" fmla="*/ 113 w 155"/>
                  <a:gd name="T43" fmla="*/ 10 h 45"/>
                  <a:gd name="T44" fmla="*/ 113 w 155"/>
                  <a:gd name="T45" fmla="*/ 8 h 45"/>
                  <a:gd name="T46" fmla="*/ 108 w 155"/>
                  <a:gd name="T47" fmla="*/ 5 h 45"/>
                  <a:gd name="T48" fmla="*/ 116 w 155"/>
                  <a:gd name="T49" fmla="*/ 1 h 45"/>
                  <a:gd name="T50" fmla="*/ 122 w 155"/>
                  <a:gd name="T51" fmla="*/ 2 h 45"/>
                  <a:gd name="T52" fmla="*/ 131 w 155"/>
                  <a:gd name="T53" fmla="*/ 0 h 45"/>
                  <a:gd name="T54" fmla="*/ 138 w 155"/>
                  <a:gd name="T55" fmla="*/ 4 h 45"/>
                  <a:gd name="T56" fmla="*/ 142 w 155"/>
                  <a:gd name="T57" fmla="*/ 3 h 45"/>
                  <a:gd name="T58" fmla="*/ 155 w 155"/>
                  <a:gd name="T59" fmla="*/ 4 h 45"/>
                  <a:gd name="T60" fmla="*/ 155 w 155"/>
                  <a:gd name="T61" fmla="*/ 9 h 45"/>
                  <a:gd name="T62" fmla="*/ 139 w 155"/>
                  <a:gd name="T63" fmla="*/ 31 h 45"/>
                  <a:gd name="T64" fmla="*/ 134 w 155"/>
                  <a:gd name="T65" fmla="*/ 30 h 45"/>
                  <a:gd name="T66" fmla="*/ 128 w 155"/>
                  <a:gd name="T67" fmla="*/ 30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5"/>
                  <a:gd name="T103" fmla="*/ 0 h 45"/>
                  <a:gd name="T104" fmla="*/ 155 w 15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5" h="45">
                    <a:moveTo>
                      <a:pt x="3" y="11"/>
                    </a:moveTo>
                    <a:lnTo>
                      <a:pt x="15" y="10"/>
                    </a:lnTo>
                    <a:lnTo>
                      <a:pt x="21" y="12"/>
                    </a:lnTo>
                    <a:lnTo>
                      <a:pt x="23" y="14"/>
                    </a:lnTo>
                    <a:lnTo>
                      <a:pt x="19" y="24"/>
                    </a:lnTo>
                    <a:lnTo>
                      <a:pt x="16" y="24"/>
                    </a:lnTo>
                    <a:lnTo>
                      <a:pt x="8" y="19"/>
                    </a:lnTo>
                    <a:lnTo>
                      <a:pt x="0" y="16"/>
                    </a:lnTo>
                    <a:lnTo>
                      <a:pt x="3" y="11"/>
                    </a:lnTo>
                    <a:close/>
                    <a:moveTo>
                      <a:pt x="128" y="30"/>
                    </a:moveTo>
                    <a:lnTo>
                      <a:pt x="123" y="29"/>
                    </a:lnTo>
                    <a:lnTo>
                      <a:pt x="119" y="30"/>
                    </a:lnTo>
                    <a:lnTo>
                      <a:pt x="125" y="36"/>
                    </a:lnTo>
                    <a:lnTo>
                      <a:pt x="119" y="45"/>
                    </a:lnTo>
                    <a:lnTo>
                      <a:pt x="114" y="45"/>
                    </a:lnTo>
                    <a:lnTo>
                      <a:pt x="111" y="45"/>
                    </a:lnTo>
                    <a:lnTo>
                      <a:pt x="110" y="35"/>
                    </a:lnTo>
                    <a:lnTo>
                      <a:pt x="106" y="28"/>
                    </a:lnTo>
                    <a:lnTo>
                      <a:pt x="107" y="26"/>
                    </a:lnTo>
                    <a:lnTo>
                      <a:pt x="106" y="10"/>
                    </a:lnTo>
                    <a:lnTo>
                      <a:pt x="109" y="9"/>
                    </a:lnTo>
                    <a:lnTo>
                      <a:pt x="113" y="10"/>
                    </a:lnTo>
                    <a:lnTo>
                      <a:pt x="113" y="8"/>
                    </a:lnTo>
                    <a:lnTo>
                      <a:pt x="108" y="5"/>
                    </a:lnTo>
                    <a:lnTo>
                      <a:pt x="116" y="1"/>
                    </a:lnTo>
                    <a:lnTo>
                      <a:pt x="122" y="2"/>
                    </a:lnTo>
                    <a:lnTo>
                      <a:pt x="131" y="0"/>
                    </a:lnTo>
                    <a:lnTo>
                      <a:pt x="138" y="4"/>
                    </a:lnTo>
                    <a:lnTo>
                      <a:pt x="142" y="3"/>
                    </a:lnTo>
                    <a:lnTo>
                      <a:pt x="155" y="4"/>
                    </a:lnTo>
                    <a:lnTo>
                      <a:pt x="155" y="9"/>
                    </a:lnTo>
                    <a:lnTo>
                      <a:pt x="139" y="31"/>
                    </a:lnTo>
                    <a:lnTo>
                      <a:pt x="134" y="30"/>
                    </a:lnTo>
                    <a:lnTo>
                      <a:pt x="12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29" name="Freeform 16"/>
              <p:cNvSpPr>
                <a:spLocks/>
              </p:cNvSpPr>
              <p:nvPr/>
            </p:nvSpPr>
            <p:spPr bwMode="gray">
              <a:xfrm>
                <a:off x="2328" y="1159"/>
                <a:ext cx="567" cy="529"/>
              </a:xfrm>
              <a:custGeom>
                <a:avLst/>
                <a:gdLst>
                  <a:gd name="T0" fmla="*/ 406 w 567"/>
                  <a:gd name="T1" fmla="*/ 350 h 529"/>
                  <a:gd name="T2" fmla="*/ 368 w 567"/>
                  <a:gd name="T3" fmla="*/ 366 h 529"/>
                  <a:gd name="T4" fmla="*/ 323 w 567"/>
                  <a:gd name="T5" fmla="*/ 399 h 529"/>
                  <a:gd name="T6" fmla="*/ 302 w 567"/>
                  <a:gd name="T7" fmla="*/ 448 h 529"/>
                  <a:gd name="T8" fmla="*/ 283 w 567"/>
                  <a:gd name="T9" fmla="*/ 500 h 529"/>
                  <a:gd name="T10" fmla="*/ 252 w 567"/>
                  <a:gd name="T11" fmla="*/ 506 h 529"/>
                  <a:gd name="T12" fmla="*/ 212 w 567"/>
                  <a:gd name="T13" fmla="*/ 468 h 529"/>
                  <a:gd name="T14" fmla="*/ 207 w 567"/>
                  <a:gd name="T15" fmla="*/ 421 h 529"/>
                  <a:gd name="T16" fmla="*/ 182 w 567"/>
                  <a:gd name="T17" fmla="*/ 387 h 529"/>
                  <a:gd name="T18" fmla="*/ 207 w 567"/>
                  <a:gd name="T19" fmla="*/ 359 h 529"/>
                  <a:gd name="T20" fmla="*/ 195 w 567"/>
                  <a:gd name="T21" fmla="*/ 353 h 529"/>
                  <a:gd name="T22" fmla="*/ 204 w 567"/>
                  <a:gd name="T23" fmla="*/ 323 h 529"/>
                  <a:gd name="T24" fmla="*/ 204 w 567"/>
                  <a:gd name="T25" fmla="*/ 308 h 529"/>
                  <a:gd name="T26" fmla="*/ 168 w 567"/>
                  <a:gd name="T27" fmla="*/ 294 h 529"/>
                  <a:gd name="T28" fmla="*/ 161 w 567"/>
                  <a:gd name="T29" fmla="*/ 246 h 529"/>
                  <a:gd name="T30" fmla="*/ 114 w 567"/>
                  <a:gd name="T31" fmla="*/ 203 h 529"/>
                  <a:gd name="T32" fmla="*/ 74 w 567"/>
                  <a:gd name="T33" fmla="*/ 201 h 529"/>
                  <a:gd name="T34" fmla="*/ 40 w 567"/>
                  <a:gd name="T35" fmla="*/ 200 h 529"/>
                  <a:gd name="T36" fmla="*/ 34 w 567"/>
                  <a:gd name="T37" fmla="*/ 178 h 529"/>
                  <a:gd name="T38" fmla="*/ 61 w 567"/>
                  <a:gd name="T39" fmla="*/ 175 h 529"/>
                  <a:gd name="T40" fmla="*/ 15 w 567"/>
                  <a:gd name="T41" fmla="*/ 166 h 529"/>
                  <a:gd name="T42" fmla="*/ 29 w 567"/>
                  <a:gd name="T43" fmla="*/ 144 h 529"/>
                  <a:gd name="T44" fmla="*/ 82 w 567"/>
                  <a:gd name="T45" fmla="*/ 116 h 529"/>
                  <a:gd name="T46" fmla="*/ 71 w 567"/>
                  <a:gd name="T47" fmla="*/ 99 h 529"/>
                  <a:gd name="T48" fmla="*/ 112 w 567"/>
                  <a:gd name="T49" fmla="*/ 74 h 529"/>
                  <a:gd name="T50" fmla="*/ 131 w 567"/>
                  <a:gd name="T51" fmla="*/ 62 h 529"/>
                  <a:gd name="T52" fmla="*/ 177 w 567"/>
                  <a:gd name="T53" fmla="*/ 73 h 529"/>
                  <a:gd name="T54" fmla="*/ 203 w 567"/>
                  <a:gd name="T55" fmla="*/ 46 h 529"/>
                  <a:gd name="T56" fmla="*/ 264 w 567"/>
                  <a:gd name="T57" fmla="*/ 65 h 529"/>
                  <a:gd name="T58" fmla="*/ 252 w 567"/>
                  <a:gd name="T59" fmla="*/ 32 h 529"/>
                  <a:gd name="T60" fmla="*/ 302 w 567"/>
                  <a:gd name="T61" fmla="*/ 46 h 529"/>
                  <a:gd name="T62" fmla="*/ 263 w 567"/>
                  <a:gd name="T63" fmla="*/ 20 h 529"/>
                  <a:gd name="T64" fmla="*/ 309 w 567"/>
                  <a:gd name="T65" fmla="*/ 28 h 529"/>
                  <a:gd name="T66" fmla="*/ 328 w 567"/>
                  <a:gd name="T67" fmla="*/ 18 h 529"/>
                  <a:gd name="T68" fmla="*/ 328 w 567"/>
                  <a:gd name="T69" fmla="*/ 4 h 529"/>
                  <a:gd name="T70" fmla="*/ 389 w 567"/>
                  <a:gd name="T71" fmla="*/ 2 h 529"/>
                  <a:gd name="T72" fmla="*/ 412 w 567"/>
                  <a:gd name="T73" fmla="*/ 19 h 529"/>
                  <a:gd name="T74" fmla="*/ 350 w 567"/>
                  <a:gd name="T75" fmla="*/ 29 h 529"/>
                  <a:gd name="T76" fmla="*/ 441 w 567"/>
                  <a:gd name="T77" fmla="*/ 18 h 529"/>
                  <a:gd name="T78" fmla="*/ 474 w 567"/>
                  <a:gd name="T79" fmla="*/ 42 h 529"/>
                  <a:gd name="T80" fmla="*/ 371 w 567"/>
                  <a:gd name="T81" fmla="*/ 61 h 529"/>
                  <a:gd name="T82" fmla="*/ 431 w 567"/>
                  <a:gd name="T83" fmla="*/ 68 h 529"/>
                  <a:gd name="T84" fmla="*/ 473 w 567"/>
                  <a:gd name="T85" fmla="*/ 75 h 529"/>
                  <a:gd name="T86" fmla="*/ 477 w 567"/>
                  <a:gd name="T87" fmla="*/ 79 h 529"/>
                  <a:gd name="T88" fmla="*/ 522 w 567"/>
                  <a:gd name="T89" fmla="*/ 64 h 529"/>
                  <a:gd name="T90" fmla="*/ 528 w 567"/>
                  <a:gd name="T91" fmla="*/ 96 h 529"/>
                  <a:gd name="T92" fmla="*/ 510 w 567"/>
                  <a:gd name="T93" fmla="*/ 102 h 529"/>
                  <a:gd name="T94" fmla="*/ 500 w 567"/>
                  <a:gd name="T95" fmla="*/ 114 h 529"/>
                  <a:gd name="T96" fmla="*/ 495 w 567"/>
                  <a:gd name="T97" fmla="*/ 141 h 529"/>
                  <a:gd name="T98" fmla="*/ 491 w 567"/>
                  <a:gd name="T99" fmla="*/ 166 h 529"/>
                  <a:gd name="T100" fmla="*/ 479 w 567"/>
                  <a:gd name="T101" fmla="*/ 185 h 529"/>
                  <a:gd name="T102" fmla="*/ 494 w 567"/>
                  <a:gd name="T103" fmla="*/ 203 h 529"/>
                  <a:gd name="T104" fmla="*/ 478 w 567"/>
                  <a:gd name="T105" fmla="*/ 221 h 529"/>
                  <a:gd name="T106" fmla="*/ 477 w 567"/>
                  <a:gd name="T107" fmla="*/ 231 h 529"/>
                  <a:gd name="T108" fmla="*/ 469 w 567"/>
                  <a:gd name="T109" fmla="*/ 251 h 529"/>
                  <a:gd name="T110" fmla="*/ 427 w 567"/>
                  <a:gd name="T111" fmla="*/ 264 h 529"/>
                  <a:gd name="T112" fmla="*/ 454 w 567"/>
                  <a:gd name="T113" fmla="*/ 276 h 529"/>
                  <a:gd name="T114" fmla="*/ 460 w 567"/>
                  <a:gd name="T115" fmla="*/ 309 h 529"/>
                  <a:gd name="T116" fmla="*/ 441 w 567"/>
                  <a:gd name="T117" fmla="*/ 299 h 529"/>
                  <a:gd name="T118" fmla="*/ 424 w 567"/>
                  <a:gd name="T119" fmla="*/ 317 h 529"/>
                  <a:gd name="T120" fmla="*/ 474 w 567"/>
                  <a:gd name="T121" fmla="*/ 319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67"/>
                  <a:gd name="T184" fmla="*/ 0 h 529"/>
                  <a:gd name="T185" fmla="*/ 567 w 567"/>
                  <a:gd name="T186" fmla="*/ 529 h 5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67" h="529">
                    <a:moveTo>
                      <a:pt x="459" y="328"/>
                    </a:moveTo>
                    <a:lnTo>
                      <a:pt x="455" y="328"/>
                    </a:lnTo>
                    <a:lnTo>
                      <a:pt x="452" y="334"/>
                    </a:lnTo>
                    <a:lnTo>
                      <a:pt x="449" y="333"/>
                    </a:lnTo>
                    <a:lnTo>
                      <a:pt x="445" y="338"/>
                    </a:lnTo>
                    <a:lnTo>
                      <a:pt x="442" y="338"/>
                    </a:lnTo>
                    <a:lnTo>
                      <a:pt x="437" y="343"/>
                    </a:lnTo>
                    <a:lnTo>
                      <a:pt x="430" y="343"/>
                    </a:lnTo>
                    <a:lnTo>
                      <a:pt x="423" y="347"/>
                    </a:lnTo>
                    <a:lnTo>
                      <a:pt x="419" y="345"/>
                    </a:lnTo>
                    <a:lnTo>
                      <a:pt x="410" y="350"/>
                    </a:lnTo>
                    <a:lnTo>
                      <a:pt x="406" y="350"/>
                    </a:lnTo>
                    <a:lnTo>
                      <a:pt x="403" y="349"/>
                    </a:lnTo>
                    <a:lnTo>
                      <a:pt x="399" y="351"/>
                    </a:lnTo>
                    <a:lnTo>
                      <a:pt x="395" y="350"/>
                    </a:lnTo>
                    <a:lnTo>
                      <a:pt x="391" y="352"/>
                    </a:lnTo>
                    <a:lnTo>
                      <a:pt x="388" y="352"/>
                    </a:lnTo>
                    <a:lnTo>
                      <a:pt x="380" y="347"/>
                    </a:lnTo>
                    <a:lnTo>
                      <a:pt x="374" y="346"/>
                    </a:lnTo>
                    <a:lnTo>
                      <a:pt x="377" y="349"/>
                    </a:lnTo>
                    <a:lnTo>
                      <a:pt x="382" y="352"/>
                    </a:lnTo>
                    <a:lnTo>
                      <a:pt x="381" y="358"/>
                    </a:lnTo>
                    <a:lnTo>
                      <a:pt x="372" y="359"/>
                    </a:lnTo>
                    <a:lnTo>
                      <a:pt x="368" y="366"/>
                    </a:lnTo>
                    <a:lnTo>
                      <a:pt x="364" y="373"/>
                    </a:lnTo>
                    <a:lnTo>
                      <a:pt x="357" y="384"/>
                    </a:lnTo>
                    <a:lnTo>
                      <a:pt x="349" y="383"/>
                    </a:lnTo>
                    <a:lnTo>
                      <a:pt x="348" y="390"/>
                    </a:lnTo>
                    <a:lnTo>
                      <a:pt x="341" y="394"/>
                    </a:lnTo>
                    <a:lnTo>
                      <a:pt x="337" y="392"/>
                    </a:lnTo>
                    <a:lnTo>
                      <a:pt x="332" y="394"/>
                    </a:lnTo>
                    <a:lnTo>
                      <a:pt x="330" y="391"/>
                    </a:lnTo>
                    <a:lnTo>
                      <a:pt x="331" y="383"/>
                    </a:lnTo>
                    <a:lnTo>
                      <a:pt x="326" y="382"/>
                    </a:lnTo>
                    <a:lnTo>
                      <a:pt x="325" y="385"/>
                    </a:lnTo>
                    <a:lnTo>
                      <a:pt x="323" y="399"/>
                    </a:lnTo>
                    <a:lnTo>
                      <a:pt x="306" y="403"/>
                    </a:lnTo>
                    <a:lnTo>
                      <a:pt x="305" y="405"/>
                    </a:lnTo>
                    <a:lnTo>
                      <a:pt x="308" y="409"/>
                    </a:lnTo>
                    <a:lnTo>
                      <a:pt x="308" y="413"/>
                    </a:lnTo>
                    <a:lnTo>
                      <a:pt x="299" y="414"/>
                    </a:lnTo>
                    <a:lnTo>
                      <a:pt x="298" y="421"/>
                    </a:lnTo>
                    <a:lnTo>
                      <a:pt x="302" y="425"/>
                    </a:lnTo>
                    <a:lnTo>
                      <a:pt x="300" y="430"/>
                    </a:lnTo>
                    <a:lnTo>
                      <a:pt x="293" y="430"/>
                    </a:lnTo>
                    <a:lnTo>
                      <a:pt x="294" y="436"/>
                    </a:lnTo>
                    <a:lnTo>
                      <a:pt x="302" y="437"/>
                    </a:lnTo>
                    <a:lnTo>
                      <a:pt x="302" y="448"/>
                    </a:lnTo>
                    <a:lnTo>
                      <a:pt x="294" y="446"/>
                    </a:lnTo>
                    <a:lnTo>
                      <a:pt x="298" y="453"/>
                    </a:lnTo>
                    <a:lnTo>
                      <a:pt x="297" y="456"/>
                    </a:lnTo>
                    <a:lnTo>
                      <a:pt x="294" y="457"/>
                    </a:lnTo>
                    <a:lnTo>
                      <a:pt x="292" y="466"/>
                    </a:lnTo>
                    <a:lnTo>
                      <a:pt x="288" y="465"/>
                    </a:lnTo>
                    <a:lnTo>
                      <a:pt x="285" y="469"/>
                    </a:lnTo>
                    <a:lnTo>
                      <a:pt x="287" y="473"/>
                    </a:lnTo>
                    <a:lnTo>
                      <a:pt x="285" y="481"/>
                    </a:lnTo>
                    <a:lnTo>
                      <a:pt x="289" y="491"/>
                    </a:lnTo>
                    <a:lnTo>
                      <a:pt x="287" y="498"/>
                    </a:lnTo>
                    <a:lnTo>
                      <a:pt x="283" y="500"/>
                    </a:lnTo>
                    <a:lnTo>
                      <a:pt x="283" y="504"/>
                    </a:lnTo>
                    <a:lnTo>
                      <a:pt x="280" y="509"/>
                    </a:lnTo>
                    <a:lnTo>
                      <a:pt x="281" y="513"/>
                    </a:lnTo>
                    <a:lnTo>
                      <a:pt x="274" y="514"/>
                    </a:lnTo>
                    <a:lnTo>
                      <a:pt x="279" y="520"/>
                    </a:lnTo>
                    <a:lnTo>
                      <a:pt x="275" y="529"/>
                    </a:lnTo>
                    <a:lnTo>
                      <a:pt x="271" y="525"/>
                    </a:lnTo>
                    <a:lnTo>
                      <a:pt x="266" y="528"/>
                    </a:lnTo>
                    <a:lnTo>
                      <a:pt x="264" y="524"/>
                    </a:lnTo>
                    <a:lnTo>
                      <a:pt x="264" y="518"/>
                    </a:lnTo>
                    <a:lnTo>
                      <a:pt x="255" y="513"/>
                    </a:lnTo>
                    <a:lnTo>
                      <a:pt x="252" y="506"/>
                    </a:lnTo>
                    <a:lnTo>
                      <a:pt x="238" y="507"/>
                    </a:lnTo>
                    <a:lnTo>
                      <a:pt x="235" y="512"/>
                    </a:lnTo>
                    <a:lnTo>
                      <a:pt x="232" y="511"/>
                    </a:lnTo>
                    <a:lnTo>
                      <a:pt x="232" y="503"/>
                    </a:lnTo>
                    <a:lnTo>
                      <a:pt x="226" y="499"/>
                    </a:lnTo>
                    <a:lnTo>
                      <a:pt x="226" y="496"/>
                    </a:lnTo>
                    <a:lnTo>
                      <a:pt x="221" y="491"/>
                    </a:lnTo>
                    <a:lnTo>
                      <a:pt x="219" y="484"/>
                    </a:lnTo>
                    <a:lnTo>
                      <a:pt x="218" y="479"/>
                    </a:lnTo>
                    <a:lnTo>
                      <a:pt x="211" y="475"/>
                    </a:lnTo>
                    <a:lnTo>
                      <a:pt x="209" y="472"/>
                    </a:lnTo>
                    <a:lnTo>
                      <a:pt x="212" y="468"/>
                    </a:lnTo>
                    <a:lnTo>
                      <a:pt x="211" y="466"/>
                    </a:lnTo>
                    <a:lnTo>
                      <a:pt x="211" y="462"/>
                    </a:lnTo>
                    <a:lnTo>
                      <a:pt x="206" y="456"/>
                    </a:lnTo>
                    <a:lnTo>
                      <a:pt x="205" y="454"/>
                    </a:lnTo>
                    <a:lnTo>
                      <a:pt x="201" y="450"/>
                    </a:lnTo>
                    <a:lnTo>
                      <a:pt x="201" y="441"/>
                    </a:lnTo>
                    <a:lnTo>
                      <a:pt x="208" y="440"/>
                    </a:lnTo>
                    <a:lnTo>
                      <a:pt x="208" y="434"/>
                    </a:lnTo>
                    <a:lnTo>
                      <a:pt x="211" y="429"/>
                    </a:lnTo>
                    <a:lnTo>
                      <a:pt x="214" y="431"/>
                    </a:lnTo>
                    <a:lnTo>
                      <a:pt x="215" y="427"/>
                    </a:lnTo>
                    <a:lnTo>
                      <a:pt x="207" y="421"/>
                    </a:lnTo>
                    <a:lnTo>
                      <a:pt x="204" y="424"/>
                    </a:lnTo>
                    <a:lnTo>
                      <a:pt x="199" y="434"/>
                    </a:lnTo>
                    <a:lnTo>
                      <a:pt x="195" y="432"/>
                    </a:lnTo>
                    <a:lnTo>
                      <a:pt x="196" y="423"/>
                    </a:lnTo>
                    <a:lnTo>
                      <a:pt x="194" y="413"/>
                    </a:lnTo>
                    <a:lnTo>
                      <a:pt x="196" y="409"/>
                    </a:lnTo>
                    <a:lnTo>
                      <a:pt x="186" y="402"/>
                    </a:lnTo>
                    <a:lnTo>
                      <a:pt x="188" y="400"/>
                    </a:lnTo>
                    <a:lnTo>
                      <a:pt x="193" y="400"/>
                    </a:lnTo>
                    <a:lnTo>
                      <a:pt x="191" y="395"/>
                    </a:lnTo>
                    <a:lnTo>
                      <a:pt x="186" y="394"/>
                    </a:lnTo>
                    <a:lnTo>
                      <a:pt x="182" y="387"/>
                    </a:lnTo>
                    <a:lnTo>
                      <a:pt x="184" y="380"/>
                    </a:lnTo>
                    <a:lnTo>
                      <a:pt x="188" y="380"/>
                    </a:lnTo>
                    <a:lnTo>
                      <a:pt x="191" y="374"/>
                    </a:lnTo>
                    <a:lnTo>
                      <a:pt x="185" y="373"/>
                    </a:lnTo>
                    <a:lnTo>
                      <a:pt x="181" y="375"/>
                    </a:lnTo>
                    <a:lnTo>
                      <a:pt x="179" y="373"/>
                    </a:lnTo>
                    <a:lnTo>
                      <a:pt x="182" y="365"/>
                    </a:lnTo>
                    <a:lnTo>
                      <a:pt x="194" y="361"/>
                    </a:lnTo>
                    <a:lnTo>
                      <a:pt x="200" y="362"/>
                    </a:lnTo>
                    <a:lnTo>
                      <a:pt x="206" y="365"/>
                    </a:lnTo>
                    <a:lnTo>
                      <a:pt x="209" y="364"/>
                    </a:lnTo>
                    <a:lnTo>
                      <a:pt x="207" y="359"/>
                    </a:lnTo>
                    <a:lnTo>
                      <a:pt x="196" y="359"/>
                    </a:lnTo>
                    <a:lnTo>
                      <a:pt x="192" y="359"/>
                    </a:lnTo>
                    <a:lnTo>
                      <a:pt x="184" y="363"/>
                    </a:lnTo>
                    <a:lnTo>
                      <a:pt x="181" y="362"/>
                    </a:lnTo>
                    <a:lnTo>
                      <a:pt x="181" y="359"/>
                    </a:lnTo>
                    <a:lnTo>
                      <a:pt x="190" y="355"/>
                    </a:lnTo>
                    <a:lnTo>
                      <a:pt x="199" y="355"/>
                    </a:lnTo>
                    <a:lnTo>
                      <a:pt x="208" y="357"/>
                    </a:lnTo>
                    <a:lnTo>
                      <a:pt x="210" y="353"/>
                    </a:lnTo>
                    <a:lnTo>
                      <a:pt x="205" y="353"/>
                    </a:lnTo>
                    <a:lnTo>
                      <a:pt x="203" y="351"/>
                    </a:lnTo>
                    <a:lnTo>
                      <a:pt x="195" y="353"/>
                    </a:lnTo>
                    <a:lnTo>
                      <a:pt x="190" y="352"/>
                    </a:lnTo>
                    <a:lnTo>
                      <a:pt x="191" y="349"/>
                    </a:lnTo>
                    <a:lnTo>
                      <a:pt x="199" y="347"/>
                    </a:lnTo>
                    <a:lnTo>
                      <a:pt x="207" y="346"/>
                    </a:lnTo>
                    <a:lnTo>
                      <a:pt x="207" y="344"/>
                    </a:lnTo>
                    <a:lnTo>
                      <a:pt x="204" y="342"/>
                    </a:lnTo>
                    <a:lnTo>
                      <a:pt x="205" y="335"/>
                    </a:lnTo>
                    <a:lnTo>
                      <a:pt x="212" y="332"/>
                    </a:lnTo>
                    <a:lnTo>
                      <a:pt x="209" y="328"/>
                    </a:lnTo>
                    <a:lnTo>
                      <a:pt x="212" y="326"/>
                    </a:lnTo>
                    <a:lnTo>
                      <a:pt x="211" y="322"/>
                    </a:lnTo>
                    <a:lnTo>
                      <a:pt x="204" y="323"/>
                    </a:lnTo>
                    <a:lnTo>
                      <a:pt x="192" y="322"/>
                    </a:lnTo>
                    <a:lnTo>
                      <a:pt x="185" y="316"/>
                    </a:lnTo>
                    <a:lnTo>
                      <a:pt x="177" y="315"/>
                    </a:lnTo>
                    <a:lnTo>
                      <a:pt x="172" y="308"/>
                    </a:lnTo>
                    <a:lnTo>
                      <a:pt x="175" y="307"/>
                    </a:lnTo>
                    <a:lnTo>
                      <a:pt x="183" y="308"/>
                    </a:lnTo>
                    <a:lnTo>
                      <a:pt x="190" y="310"/>
                    </a:lnTo>
                    <a:lnTo>
                      <a:pt x="195" y="310"/>
                    </a:lnTo>
                    <a:lnTo>
                      <a:pt x="206" y="317"/>
                    </a:lnTo>
                    <a:lnTo>
                      <a:pt x="209" y="315"/>
                    </a:lnTo>
                    <a:lnTo>
                      <a:pt x="203" y="311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204" y="301"/>
                    </a:lnTo>
                    <a:lnTo>
                      <a:pt x="199" y="300"/>
                    </a:lnTo>
                    <a:lnTo>
                      <a:pt x="190" y="295"/>
                    </a:lnTo>
                    <a:lnTo>
                      <a:pt x="194" y="292"/>
                    </a:lnTo>
                    <a:lnTo>
                      <a:pt x="186" y="287"/>
                    </a:lnTo>
                    <a:lnTo>
                      <a:pt x="185" y="284"/>
                    </a:lnTo>
                    <a:lnTo>
                      <a:pt x="180" y="284"/>
                    </a:lnTo>
                    <a:lnTo>
                      <a:pt x="180" y="288"/>
                    </a:lnTo>
                    <a:lnTo>
                      <a:pt x="177" y="289"/>
                    </a:lnTo>
                    <a:lnTo>
                      <a:pt x="176" y="295"/>
                    </a:lnTo>
                    <a:lnTo>
                      <a:pt x="168" y="294"/>
                    </a:lnTo>
                    <a:lnTo>
                      <a:pt x="162" y="290"/>
                    </a:lnTo>
                    <a:lnTo>
                      <a:pt x="169" y="287"/>
                    </a:lnTo>
                    <a:lnTo>
                      <a:pt x="165" y="284"/>
                    </a:lnTo>
                    <a:lnTo>
                      <a:pt x="167" y="280"/>
                    </a:lnTo>
                    <a:lnTo>
                      <a:pt x="165" y="275"/>
                    </a:lnTo>
                    <a:lnTo>
                      <a:pt x="166" y="274"/>
                    </a:lnTo>
                    <a:lnTo>
                      <a:pt x="173" y="275"/>
                    </a:lnTo>
                    <a:lnTo>
                      <a:pt x="171" y="265"/>
                    </a:lnTo>
                    <a:lnTo>
                      <a:pt x="164" y="264"/>
                    </a:lnTo>
                    <a:lnTo>
                      <a:pt x="166" y="257"/>
                    </a:lnTo>
                    <a:lnTo>
                      <a:pt x="159" y="251"/>
                    </a:lnTo>
                    <a:lnTo>
                      <a:pt x="161" y="246"/>
                    </a:lnTo>
                    <a:lnTo>
                      <a:pt x="156" y="243"/>
                    </a:lnTo>
                    <a:lnTo>
                      <a:pt x="154" y="235"/>
                    </a:lnTo>
                    <a:lnTo>
                      <a:pt x="158" y="233"/>
                    </a:lnTo>
                    <a:lnTo>
                      <a:pt x="154" y="230"/>
                    </a:lnTo>
                    <a:lnTo>
                      <a:pt x="149" y="228"/>
                    </a:lnTo>
                    <a:lnTo>
                      <a:pt x="138" y="214"/>
                    </a:lnTo>
                    <a:lnTo>
                      <a:pt x="133" y="213"/>
                    </a:lnTo>
                    <a:lnTo>
                      <a:pt x="135" y="207"/>
                    </a:lnTo>
                    <a:lnTo>
                      <a:pt x="127" y="204"/>
                    </a:lnTo>
                    <a:lnTo>
                      <a:pt x="122" y="205"/>
                    </a:lnTo>
                    <a:lnTo>
                      <a:pt x="120" y="202"/>
                    </a:lnTo>
                    <a:lnTo>
                      <a:pt x="114" y="203"/>
                    </a:lnTo>
                    <a:lnTo>
                      <a:pt x="110" y="200"/>
                    </a:lnTo>
                    <a:lnTo>
                      <a:pt x="111" y="199"/>
                    </a:lnTo>
                    <a:lnTo>
                      <a:pt x="102" y="198"/>
                    </a:lnTo>
                    <a:lnTo>
                      <a:pt x="97" y="200"/>
                    </a:lnTo>
                    <a:lnTo>
                      <a:pt x="95" y="196"/>
                    </a:lnTo>
                    <a:lnTo>
                      <a:pt x="91" y="196"/>
                    </a:lnTo>
                    <a:lnTo>
                      <a:pt x="89" y="199"/>
                    </a:lnTo>
                    <a:lnTo>
                      <a:pt x="84" y="199"/>
                    </a:lnTo>
                    <a:lnTo>
                      <a:pt x="84" y="196"/>
                    </a:lnTo>
                    <a:lnTo>
                      <a:pt x="81" y="196"/>
                    </a:lnTo>
                    <a:lnTo>
                      <a:pt x="80" y="200"/>
                    </a:lnTo>
                    <a:lnTo>
                      <a:pt x="74" y="201"/>
                    </a:lnTo>
                    <a:lnTo>
                      <a:pt x="71" y="200"/>
                    </a:lnTo>
                    <a:lnTo>
                      <a:pt x="70" y="197"/>
                    </a:lnTo>
                    <a:lnTo>
                      <a:pt x="66" y="198"/>
                    </a:lnTo>
                    <a:lnTo>
                      <a:pt x="63" y="200"/>
                    </a:lnTo>
                    <a:lnTo>
                      <a:pt x="60" y="197"/>
                    </a:lnTo>
                    <a:lnTo>
                      <a:pt x="55" y="197"/>
                    </a:lnTo>
                    <a:lnTo>
                      <a:pt x="56" y="200"/>
                    </a:lnTo>
                    <a:lnTo>
                      <a:pt x="61" y="201"/>
                    </a:lnTo>
                    <a:lnTo>
                      <a:pt x="61" y="203"/>
                    </a:lnTo>
                    <a:lnTo>
                      <a:pt x="55" y="203"/>
                    </a:lnTo>
                    <a:lnTo>
                      <a:pt x="51" y="202"/>
                    </a:lnTo>
                    <a:lnTo>
                      <a:pt x="40" y="200"/>
                    </a:lnTo>
                    <a:lnTo>
                      <a:pt x="31" y="195"/>
                    </a:lnTo>
                    <a:lnTo>
                      <a:pt x="42" y="192"/>
                    </a:lnTo>
                    <a:lnTo>
                      <a:pt x="48" y="192"/>
                    </a:lnTo>
                    <a:lnTo>
                      <a:pt x="47" y="189"/>
                    </a:lnTo>
                    <a:lnTo>
                      <a:pt x="31" y="187"/>
                    </a:lnTo>
                    <a:lnTo>
                      <a:pt x="33" y="182"/>
                    </a:lnTo>
                    <a:lnTo>
                      <a:pt x="28" y="182"/>
                    </a:lnTo>
                    <a:lnTo>
                      <a:pt x="26" y="185"/>
                    </a:lnTo>
                    <a:lnTo>
                      <a:pt x="20" y="185"/>
                    </a:lnTo>
                    <a:lnTo>
                      <a:pt x="16" y="181"/>
                    </a:lnTo>
                    <a:lnTo>
                      <a:pt x="25" y="177"/>
                    </a:lnTo>
                    <a:lnTo>
                      <a:pt x="34" y="178"/>
                    </a:lnTo>
                    <a:lnTo>
                      <a:pt x="40" y="180"/>
                    </a:lnTo>
                    <a:lnTo>
                      <a:pt x="48" y="179"/>
                    </a:lnTo>
                    <a:lnTo>
                      <a:pt x="50" y="179"/>
                    </a:lnTo>
                    <a:lnTo>
                      <a:pt x="59" y="181"/>
                    </a:lnTo>
                    <a:lnTo>
                      <a:pt x="62" y="181"/>
                    </a:lnTo>
                    <a:lnTo>
                      <a:pt x="62" y="179"/>
                    </a:lnTo>
                    <a:lnTo>
                      <a:pt x="51" y="176"/>
                    </a:lnTo>
                    <a:lnTo>
                      <a:pt x="41" y="177"/>
                    </a:lnTo>
                    <a:lnTo>
                      <a:pt x="42" y="176"/>
                    </a:lnTo>
                    <a:lnTo>
                      <a:pt x="52" y="174"/>
                    </a:lnTo>
                    <a:lnTo>
                      <a:pt x="56" y="174"/>
                    </a:lnTo>
                    <a:lnTo>
                      <a:pt x="61" y="175"/>
                    </a:lnTo>
                    <a:lnTo>
                      <a:pt x="67" y="172"/>
                    </a:lnTo>
                    <a:lnTo>
                      <a:pt x="64" y="169"/>
                    </a:lnTo>
                    <a:lnTo>
                      <a:pt x="57" y="168"/>
                    </a:lnTo>
                    <a:lnTo>
                      <a:pt x="53" y="170"/>
                    </a:lnTo>
                    <a:lnTo>
                      <a:pt x="47" y="171"/>
                    </a:lnTo>
                    <a:lnTo>
                      <a:pt x="43" y="170"/>
                    </a:lnTo>
                    <a:lnTo>
                      <a:pt x="38" y="173"/>
                    </a:lnTo>
                    <a:lnTo>
                      <a:pt x="27" y="171"/>
                    </a:lnTo>
                    <a:lnTo>
                      <a:pt x="27" y="168"/>
                    </a:lnTo>
                    <a:lnTo>
                      <a:pt x="24" y="168"/>
                    </a:lnTo>
                    <a:lnTo>
                      <a:pt x="23" y="166"/>
                    </a:lnTo>
                    <a:lnTo>
                      <a:pt x="15" y="166"/>
                    </a:lnTo>
                    <a:lnTo>
                      <a:pt x="15" y="165"/>
                    </a:lnTo>
                    <a:lnTo>
                      <a:pt x="8" y="164"/>
                    </a:lnTo>
                    <a:lnTo>
                      <a:pt x="0" y="159"/>
                    </a:lnTo>
                    <a:lnTo>
                      <a:pt x="1" y="158"/>
                    </a:lnTo>
                    <a:lnTo>
                      <a:pt x="3" y="156"/>
                    </a:lnTo>
                    <a:lnTo>
                      <a:pt x="1" y="155"/>
                    </a:lnTo>
                    <a:lnTo>
                      <a:pt x="2" y="153"/>
                    </a:lnTo>
                    <a:lnTo>
                      <a:pt x="7" y="151"/>
                    </a:lnTo>
                    <a:lnTo>
                      <a:pt x="10" y="149"/>
                    </a:lnTo>
                    <a:lnTo>
                      <a:pt x="16" y="148"/>
                    </a:lnTo>
                    <a:lnTo>
                      <a:pt x="20" y="149"/>
                    </a:lnTo>
                    <a:lnTo>
                      <a:pt x="29" y="144"/>
                    </a:lnTo>
                    <a:lnTo>
                      <a:pt x="38" y="144"/>
                    </a:lnTo>
                    <a:lnTo>
                      <a:pt x="40" y="143"/>
                    </a:lnTo>
                    <a:lnTo>
                      <a:pt x="36" y="141"/>
                    </a:lnTo>
                    <a:lnTo>
                      <a:pt x="43" y="140"/>
                    </a:lnTo>
                    <a:lnTo>
                      <a:pt x="47" y="137"/>
                    </a:lnTo>
                    <a:lnTo>
                      <a:pt x="61" y="137"/>
                    </a:lnTo>
                    <a:lnTo>
                      <a:pt x="64" y="138"/>
                    </a:lnTo>
                    <a:lnTo>
                      <a:pt x="79" y="127"/>
                    </a:lnTo>
                    <a:lnTo>
                      <a:pt x="74" y="122"/>
                    </a:lnTo>
                    <a:lnTo>
                      <a:pt x="83" y="120"/>
                    </a:lnTo>
                    <a:lnTo>
                      <a:pt x="79" y="118"/>
                    </a:lnTo>
                    <a:lnTo>
                      <a:pt x="82" y="116"/>
                    </a:lnTo>
                    <a:lnTo>
                      <a:pt x="84" y="114"/>
                    </a:lnTo>
                    <a:lnTo>
                      <a:pt x="81" y="112"/>
                    </a:lnTo>
                    <a:lnTo>
                      <a:pt x="76" y="114"/>
                    </a:lnTo>
                    <a:lnTo>
                      <a:pt x="72" y="114"/>
                    </a:lnTo>
                    <a:lnTo>
                      <a:pt x="68" y="116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3" y="110"/>
                    </a:lnTo>
                    <a:lnTo>
                      <a:pt x="53" y="105"/>
                    </a:lnTo>
                    <a:lnTo>
                      <a:pt x="61" y="103"/>
                    </a:lnTo>
                    <a:lnTo>
                      <a:pt x="66" y="100"/>
                    </a:lnTo>
                    <a:lnTo>
                      <a:pt x="71" y="99"/>
                    </a:lnTo>
                    <a:lnTo>
                      <a:pt x="71" y="96"/>
                    </a:lnTo>
                    <a:lnTo>
                      <a:pt x="85" y="86"/>
                    </a:lnTo>
                    <a:lnTo>
                      <a:pt x="87" y="86"/>
                    </a:lnTo>
                    <a:lnTo>
                      <a:pt x="89" y="92"/>
                    </a:lnTo>
                    <a:lnTo>
                      <a:pt x="93" y="91"/>
                    </a:lnTo>
                    <a:lnTo>
                      <a:pt x="92" y="84"/>
                    </a:lnTo>
                    <a:lnTo>
                      <a:pt x="98" y="85"/>
                    </a:lnTo>
                    <a:lnTo>
                      <a:pt x="101" y="87"/>
                    </a:lnTo>
                    <a:lnTo>
                      <a:pt x="110" y="84"/>
                    </a:lnTo>
                    <a:lnTo>
                      <a:pt x="110" y="80"/>
                    </a:lnTo>
                    <a:lnTo>
                      <a:pt x="107" y="78"/>
                    </a:lnTo>
                    <a:lnTo>
                      <a:pt x="112" y="74"/>
                    </a:lnTo>
                    <a:lnTo>
                      <a:pt x="106" y="72"/>
                    </a:lnTo>
                    <a:lnTo>
                      <a:pt x="106" y="69"/>
                    </a:lnTo>
                    <a:lnTo>
                      <a:pt x="104" y="67"/>
                    </a:lnTo>
                    <a:lnTo>
                      <a:pt x="105" y="65"/>
                    </a:lnTo>
                    <a:lnTo>
                      <a:pt x="111" y="64"/>
                    </a:lnTo>
                    <a:lnTo>
                      <a:pt x="124" y="64"/>
                    </a:lnTo>
                    <a:lnTo>
                      <a:pt x="127" y="66"/>
                    </a:lnTo>
                    <a:lnTo>
                      <a:pt x="127" y="69"/>
                    </a:lnTo>
                    <a:lnTo>
                      <a:pt x="143" y="75"/>
                    </a:lnTo>
                    <a:lnTo>
                      <a:pt x="142" y="71"/>
                    </a:lnTo>
                    <a:lnTo>
                      <a:pt x="133" y="66"/>
                    </a:lnTo>
                    <a:lnTo>
                      <a:pt x="131" y="62"/>
                    </a:lnTo>
                    <a:lnTo>
                      <a:pt x="124" y="58"/>
                    </a:lnTo>
                    <a:lnTo>
                      <a:pt x="125" y="57"/>
                    </a:lnTo>
                    <a:lnTo>
                      <a:pt x="140" y="54"/>
                    </a:lnTo>
                    <a:lnTo>
                      <a:pt x="147" y="54"/>
                    </a:lnTo>
                    <a:lnTo>
                      <a:pt x="154" y="51"/>
                    </a:lnTo>
                    <a:lnTo>
                      <a:pt x="162" y="52"/>
                    </a:lnTo>
                    <a:lnTo>
                      <a:pt x="161" y="49"/>
                    </a:lnTo>
                    <a:lnTo>
                      <a:pt x="170" y="47"/>
                    </a:lnTo>
                    <a:lnTo>
                      <a:pt x="173" y="49"/>
                    </a:lnTo>
                    <a:lnTo>
                      <a:pt x="176" y="55"/>
                    </a:lnTo>
                    <a:lnTo>
                      <a:pt x="175" y="72"/>
                    </a:lnTo>
                    <a:lnTo>
                      <a:pt x="177" y="73"/>
                    </a:lnTo>
                    <a:lnTo>
                      <a:pt x="179" y="72"/>
                    </a:lnTo>
                    <a:lnTo>
                      <a:pt x="185" y="62"/>
                    </a:lnTo>
                    <a:lnTo>
                      <a:pt x="183" y="61"/>
                    </a:lnTo>
                    <a:lnTo>
                      <a:pt x="185" y="59"/>
                    </a:lnTo>
                    <a:lnTo>
                      <a:pt x="192" y="61"/>
                    </a:lnTo>
                    <a:lnTo>
                      <a:pt x="213" y="72"/>
                    </a:lnTo>
                    <a:lnTo>
                      <a:pt x="215" y="70"/>
                    </a:lnTo>
                    <a:lnTo>
                      <a:pt x="201" y="62"/>
                    </a:lnTo>
                    <a:lnTo>
                      <a:pt x="214" y="62"/>
                    </a:lnTo>
                    <a:lnTo>
                      <a:pt x="210" y="59"/>
                    </a:lnTo>
                    <a:lnTo>
                      <a:pt x="202" y="54"/>
                    </a:lnTo>
                    <a:lnTo>
                      <a:pt x="203" y="46"/>
                    </a:lnTo>
                    <a:lnTo>
                      <a:pt x="200" y="44"/>
                    </a:lnTo>
                    <a:lnTo>
                      <a:pt x="202" y="42"/>
                    </a:lnTo>
                    <a:lnTo>
                      <a:pt x="213" y="42"/>
                    </a:lnTo>
                    <a:lnTo>
                      <a:pt x="219" y="45"/>
                    </a:lnTo>
                    <a:lnTo>
                      <a:pt x="220" y="48"/>
                    </a:lnTo>
                    <a:lnTo>
                      <a:pt x="229" y="50"/>
                    </a:lnTo>
                    <a:lnTo>
                      <a:pt x="230" y="53"/>
                    </a:lnTo>
                    <a:lnTo>
                      <a:pt x="237" y="53"/>
                    </a:lnTo>
                    <a:lnTo>
                      <a:pt x="244" y="57"/>
                    </a:lnTo>
                    <a:lnTo>
                      <a:pt x="256" y="67"/>
                    </a:lnTo>
                    <a:lnTo>
                      <a:pt x="263" y="67"/>
                    </a:lnTo>
                    <a:lnTo>
                      <a:pt x="264" y="65"/>
                    </a:lnTo>
                    <a:lnTo>
                      <a:pt x="257" y="61"/>
                    </a:lnTo>
                    <a:lnTo>
                      <a:pt x="259" y="59"/>
                    </a:lnTo>
                    <a:lnTo>
                      <a:pt x="257" y="52"/>
                    </a:lnTo>
                    <a:lnTo>
                      <a:pt x="260" y="50"/>
                    </a:lnTo>
                    <a:lnTo>
                      <a:pt x="268" y="51"/>
                    </a:lnTo>
                    <a:lnTo>
                      <a:pt x="275" y="51"/>
                    </a:lnTo>
                    <a:lnTo>
                      <a:pt x="279" y="50"/>
                    </a:lnTo>
                    <a:lnTo>
                      <a:pt x="264" y="47"/>
                    </a:lnTo>
                    <a:lnTo>
                      <a:pt x="268" y="46"/>
                    </a:lnTo>
                    <a:lnTo>
                      <a:pt x="253" y="36"/>
                    </a:lnTo>
                    <a:lnTo>
                      <a:pt x="246" y="34"/>
                    </a:lnTo>
                    <a:lnTo>
                      <a:pt x="252" y="32"/>
                    </a:lnTo>
                    <a:lnTo>
                      <a:pt x="266" y="33"/>
                    </a:lnTo>
                    <a:lnTo>
                      <a:pt x="279" y="33"/>
                    </a:lnTo>
                    <a:lnTo>
                      <a:pt x="282" y="34"/>
                    </a:lnTo>
                    <a:lnTo>
                      <a:pt x="281" y="40"/>
                    </a:lnTo>
                    <a:lnTo>
                      <a:pt x="283" y="42"/>
                    </a:lnTo>
                    <a:lnTo>
                      <a:pt x="287" y="41"/>
                    </a:lnTo>
                    <a:lnTo>
                      <a:pt x="285" y="36"/>
                    </a:lnTo>
                    <a:lnTo>
                      <a:pt x="288" y="34"/>
                    </a:lnTo>
                    <a:lnTo>
                      <a:pt x="292" y="37"/>
                    </a:lnTo>
                    <a:lnTo>
                      <a:pt x="297" y="41"/>
                    </a:lnTo>
                    <a:lnTo>
                      <a:pt x="297" y="44"/>
                    </a:lnTo>
                    <a:lnTo>
                      <a:pt x="302" y="46"/>
                    </a:lnTo>
                    <a:lnTo>
                      <a:pt x="302" y="43"/>
                    </a:lnTo>
                    <a:lnTo>
                      <a:pt x="298" y="36"/>
                    </a:lnTo>
                    <a:lnTo>
                      <a:pt x="292" y="33"/>
                    </a:lnTo>
                    <a:lnTo>
                      <a:pt x="275" y="29"/>
                    </a:lnTo>
                    <a:lnTo>
                      <a:pt x="259" y="31"/>
                    </a:lnTo>
                    <a:lnTo>
                      <a:pt x="258" y="28"/>
                    </a:lnTo>
                    <a:lnTo>
                      <a:pt x="266" y="28"/>
                    </a:lnTo>
                    <a:lnTo>
                      <a:pt x="264" y="26"/>
                    </a:lnTo>
                    <a:lnTo>
                      <a:pt x="259" y="26"/>
                    </a:lnTo>
                    <a:lnTo>
                      <a:pt x="250" y="22"/>
                    </a:lnTo>
                    <a:lnTo>
                      <a:pt x="253" y="20"/>
                    </a:lnTo>
                    <a:lnTo>
                      <a:pt x="263" y="20"/>
                    </a:lnTo>
                    <a:lnTo>
                      <a:pt x="269" y="22"/>
                    </a:lnTo>
                    <a:lnTo>
                      <a:pt x="274" y="21"/>
                    </a:lnTo>
                    <a:lnTo>
                      <a:pt x="273" y="19"/>
                    </a:lnTo>
                    <a:lnTo>
                      <a:pt x="264" y="18"/>
                    </a:lnTo>
                    <a:lnTo>
                      <a:pt x="266" y="16"/>
                    </a:lnTo>
                    <a:lnTo>
                      <a:pt x="275" y="15"/>
                    </a:lnTo>
                    <a:lnTo>
                      <a:pt x="284" y="18"/>
                    </a:lnTo>
                    <a:lnTo>
                      <a:pt x="285" y="22"/>
                    </a:lnTo>
                    <a:lnTo>
                      <a:pt x="290" y="22"/>
                    </a:lnTo>
                    <a:lnTo>
                      <a:pt x="296" y="27"/>
                    </a:lnTo>
                    <a:lnTo>
                      <a:pt x="304" y="26"/>
                    </a:lnTo>
                    <a:lnTo>
                      <a:pt x="309" y="28"/>
                    </a:lnTo>
                    <a:lnTo>
                      <a:pt x="312" y="33"/>
                    </a:lnTo>
                    <a:lnTo>
                      <a:pt x="316" y="33"/>
                    </a:lnTo>
                    <a:lnTo>
                      <a:pt x="317" y="30"/>
                    </a:lnTo>
                    <a:lnTo>
                      <a:pt x="310" y="27"/>
                    </a:lnTo>
                    <a:lnTo>
                      <a:pt x="313" y="25"/>
                    </a:lnTo>
                    <a:lnTo>
                      <a:pt x="322" y="25"/>
                    </a:lnTo>
                    <a:lnTo>
                      <a:pt x="325" y="23"/>
                    </a:lnTo>
                    <a:lnTo>
                      <a:pt x="315" y="23"/>
                    </a:lnTo>
                    <a:lnTo>
                      <a:pt x="315" y="21"/>
                    </a:lnTo>
                    <a:lnTo>
                      <a:pt x="320" y="20"/>
                    </a:lnTo>
                    <a:lnTo>
                      <a:pt x="328" y="19"/>
                    </a:lnTo>
                    <a:lnTo>
                      <a:pt x="328" y="18"/>
                    </a:lnTo>
                    <a:lnTo>
                      <a:pt x="317" y="18"/>
                    </a:lnTo>
                    <a:lnTo>
                      <a:pt x="311" y="16"/>
                    </a:lnTo>
                    <a:lnTo>
                      <a:pt x="314" y="13"/>
                    </a:lnTo>
                    <a:lnTo>
                      <a:pt x="311" y="9"/>
                    </a:lnTo>
                    <a:lnTo>
                      <a:pt x="313" y="8"/>
                    </a:lnTo>
                    <a:lnTo>
                      <a:pt x="317" y="9"/>
                    </a:lnTo>
                    <a:lnTo>
                      <a:pt x="320" y="8"/>
                    </a:lnTo>
                    <a:lnTo>
                      <a:pt x="318" y="6"/>
                    </a:lnTo>
                    <a:lnTo>
                      <a:pt x="323" y="6"/>
                    </a:lnTo>
                    <a:lnTo>
                      <a:pt x="330" y="10"/>
                    </a:lnTo>
                    <a:lnTo>
                      <a:pt x="334" y="9"/>
                    </a:lnTo>
                    <a:lnTo>
                      <a:pt x="328" y="4"/>
                    </a:lnTo>
                    <a:lnTo>
                      <a:pt x="332" y="2"/>
                    </a:lnTo>
                    <a:lnTo>
                      <a:pt x="336" y="4"/>
                    </a:lnTo>
                    <a:lnTo>
                      <a:pt x="342" y="1"/>
                    </a:lnTo>
                    <a:lnTo>
                      <a:pt x="345" y="2"/>
                    </a:lnTo>
                    <a:lnTo>
                      <a:pt x="350" y="3"/>
                    </a:lnTo>
                    <a:lnTo>
                      <a:pt x="353" y="3"/>
                    </a:lnTo>
                    <a:lnTo>
                      <a:pt x="355" y="1"/>
                    </a:lnTo>
                    <a:lnTo>
                      <a:pt x="366" y="0"/>
                    </a:lnTo>
                    <a:lnTo>
                      <a:pt x="369" y="2"/>
                    </a:lnTo>
                    <a:lnTo>
                      <a:pt x="374" y="1"/>
                    </a:lnTo>
                    <a:lnTo>
                      <a:pt x="380" y="1"/>
                    </a:lnTo>
                    <a:lnTo>
                      <a:pt x="389" y="2"/>
                    </a:lnTo>
                    <a:lnTo>
                      <a:pt x="394" y="2"/>
                    </a:lnTo>
                    <a:lnTo>
                      <a:pt x="398" y="4"/>
                    </a:lnTo>
                    <a:lnTo>
                      <a:pt x="405" y="3"/>
                    </a:lnTo>
                    <a:lnTo>
                      <a:pt x="407" y="5"/>
                    </a:lnTo>
                    <a:lnTo>
                      <a:pt x="402" y="7"/>
                    </a:lnTo>
                    <a:lnTo>
                      <a:pt x="405" y="9"/>
                    </a:lnTo>
                    <a:lnTo>
                      <a:pt x="411" y="8"/>
                    </a:lnTo>
                    <a:lnTo>
                      <a:pt x="414" y="5"/>
                    </a:lnTo>
                    <a:lnTo>
                      <a:pt x="435" y="10"/>
                    </a:lnTo>
                    <a:lnTo>
                      <a:pt x="438" y="14"/>
                    </a:lnTo>
                    <a:lnTo>
                      <a:pt x="427" y="17"/>
                    </a:lnTo>
                    <a:lnTo>
                      <a:pt x="412" y="19"/>
                    </a:lnTo>
                    <a:lnTo>
                      <a:pt x="397" y="18"/>
                    </a:lnTo>
                    <a:lnTo>
                      <a:pt x="383" y="19"/>
                    </a:lnTo>
                    <a:lnTo>
                      <a:pt x="374" y="22"/>
                    </a:lnTo>
                    <a:lnTo>
                      <a:pt x="367" y="21"/>
                    </a:lnTo>
                    <a:lnTo>
                      <a:pt x="361" y="21"/>
                    </a:lnTo>
                    <a:lnTo>
                      <a:pt x="364" y="23"/>
                    </a:lnTo>
                    <a:lnTo>
                      <a:pt x="353" y="26"/>
                    </a:lnTo>
                    <a:lnTo>
                      <a:pt x="341" y="28"/>
                    </a:lnTo>
                    <a:lnTo>
                      <a:pt x="344" y="30"/>
                    </a:lnTo>
                    <a:lnTo>
                      <a:pt x="342" y="32"/>
                    </a:lnTo>
                    <a:lnTo>
                      <a:pt x="346" y="32"/>
                    </a:lnTo>
                    <a:lnTo>
                      <a:pt x="350" y="29"/>
                    </a:lnTo>
                    <a:lnTo>
                      <a:pt x="355" y="29"/>
                    </a:lnTo>
                    <a:lnTo>
                      <a:pt x="355" y="33"/>
                    </a:lnTo>
                    <a:lnTo>
                      <a:pt x="359" y="32"/>
                    </a:lnTo>
                    <a:lnTo>
                      <a:pt x="360" y="27"/>
                    </a:lnTo>
                    <a:lnTo>
                      <a:pt x="376" y="27"/>
                    </a:lnTo>
                    <a:lnTo>
                      <a:pt x="377" y="24"/>
                    </a:lnTo>
                    <a:lnTo>
                      <a:pt x="390" y="20"/>
                    </a:lnTo>
                    <a:lnTo>
                      <a:pt x="399" y="20"/>
                    </a:lnTo>
                    <a:lnTo>
                      <a:pt x="409" y="22"/>
                    </a:lnTo>
                    <a:lnTo>
                      <a:pt x="426" y="22"/>
                    </a:lnTo>
                    <a:lnTo>
                      <a:pt x="429" y="20"/>
                    </a:lnTo>
                    <a:lnTo>
                      <a:pt x="441" y="18"/>
                    </a:lnTo>
                    <a:lnTo>
                      <a:pt x="445" y="22"/>
                    </a:lnTo>
                    <a:lnTo>
                      <a:pt x="443" y="27"/>
                    </a:lnTo>
                    <a:lnTo>
                      <a:pt x="439" y="30"/>
                    </a:lnTo>
                    <a:lnTo>
                      <a:pt x="440" y="33"/>
                    </a:lnTo>
                    <a:lnTo>
                      <a:pt x="451" y="28"/>
                    </a:lnTo>
                    <a:lnTo>
                      <a:pt x="455" y="28"/>
                    </a:lnTo>
                    <a:lnTo>
                      <a:pt x="454" y="32"/>
                    </a:lnTo>
                    <a:lnTo>
                      <a:pt x="462" y="30"/>
                    </a:lnTo>
                    <a:lnTo>
                      <a:pt x="474" y="32"/>
                    </a:lnTo>
                    <a:lnTo>
                      <a:pt x="480" y="38"/>
                    </a:lnTo>
                    <a:lnTo>
                      <a:pt x="480" y="41"/>
                    </a:lnTo>
                    <a:lnTo>
                      <a:pt x="474" y="42"/>
                    </a:lnTo>
                    <a:lnTo>
                      <a:pt x="473" y="46"/>
                    </a:lnTo>
                    <a:lnTo>
                      <a:pt x="462" y="49"/>
                    </a:lnTo>
                    <a:lnTo>
                      <a:pt x="455" y="48"/>
                    </a:lnTo>
                    <a:lnTo>
                      <a:pt x="447" y="53"/>
                    </a:lnTo>
                    <a:lnTo>
                      <a:pt x="426" y="53"/>
                    </a:lnTo>
                    <a:lnTo>
                      <a:pt x="416" y="53"/>
                    </a:lnTo>
                    <a:lnTo>
                      <a:pt x="396" y="54"/>
                    </a:lnTo>
                    <a:lnTo>
                      <a:pt x="391" y="53"/>
                    </a:lnTo>
                    <a:lnTo>
                      <a:pt x="380" y="53"/>
                    </a:lnTo>
                    <a:lnTo>
                      <a:pt x="387" y="55"/>
                    </a:lnTo>
                    <a:lnTo>
                      <a:pt x="386" y="56"/>
                    </a:lnTo>
                    <a:lnTo>
                      <a:pt x="371" y="61"/>
                    </a:lnTo>
                    <a:lnTo>
                      <a:pt x="365" y="66"/>
                    </a:lnTo>
                    <a:lnTo>
                      <a:pt x="368" y="71"/>
                    </a:lnTo>
                    <a:lnTo>
                      <a:pt x="374" y="69"/>
                    </a:lnTo>
                    <a:lnTo>
                      <a:pt x="374" y="67"/>
                    </a:lnTo>
                    <a:lnTo>
                      <a:pt x="393" y="61"/>
                    </a:lnTo>
                    <a:lnTo>
                      <a:pt x="397" y="62"/>
                    </a:lnTo>
                    <a:lnTo>
                      <a:pt x="413" y="57"/>
                    </a:lnTo>
                    <a:lnTo>
                      <a:pt x="417" y="58"/>
                    </a:lnTo>
                    <a:lnTo>
                      <a:pt x="439" y="59"/>
                    </a:lnTo>
                    <a:lnTo>
                      <a:pt x="441" y="60"/>
                    </a:lnTo>
                    <a:lnTo>
                      <a:pt x="441" y="65"/>
                    </a:lnTo>
                    <a:lnTo>
                      <a:pt x="431" y="68"/>
                    </a:lnTo>
                    <a:lnTo>
                      <a:pt x="426" y="71"/>
                    </a:lnTo>
                    <a:lnTo>
                      <a:pt x="419" y="74"/>
                    </a:lnTo>
                    <a:lnTo>
                      <a:pt x="422" y="74"/>
                    </a:lnTo>
                    <a:lnTo>
                      <a:pt x="424" y="76"/>
                    </a:lnTo>
                    <a:lnTo>
                      <a:pt x="431" y="74"/>
                    </a:lnTo>
                    <a:lnTo>
                      <a:pt x="436" y="72"/>
                    </a:lnTo>
                    <a:lnTo>
                      <a:pt x="452" y="67"/>
                    </a:lnTo>
                    <a:lnTo>
                      <a:pt x="453" y="59"/>
                    </a:lnTo>
                    <a:lnTo>
                      <a:pt x="454" y="58"/>
                    </a:lnTo>
                    <a:lnTo>
                      <a:pt x="471" y="57"/>
                    </a:lnTo>
                    <a:lnTo>
                      <a:pt x="473" y="59"/>
                    </a:lnTo>
                    <a:lnTo>
                      <a:pt x="473" y="75"/>
                    </a:lnTo>
                    <a:lnTo>
                      <a:pt x="467" y="79"/>
                    </a:lnTo>
                    <a:lnTo>
                      <a:pt x="462" y="83"/>
                    </a:lnTo>
                    <a:lnTo>
                      <a:pt x="462" y="88"/>
                    </a:lnTo>
                    <a:lnTo>
                      <a:pt x="457" y="92"/>
                    </a:lnTo>
                    <a:lnTo>
                      <a:pt x="458" y="95"/>
                    </a:lnTo>
                    <a:lnTo>
                      <a:pt x="454" y="97"/>
                    </a:lnTo>
                    <a:lnTo>
                      <a:pt x="454" y="100"/>
                    </a:lnTo>
                    <a:lnTo>
                      <a:pt x="456" y="100"/>
                    </a:lnTo>
                    <a:lnTo>
                      <a:pt x="461" y="98"/>
                    </a:lnTo>
                    <a:lnTo>
                      <a:pt x="461" y="93"/>
                    </a:lnTo>
                    <a:lnTo>
                      <a:pt x="473" y="87"/>
                    </a:lnTo>
                    <a:lnTo>
                      <a:pt x="477" y="79"/>
                    </a:lnTo>
                    <a:lnTo>
                      <a:pt x="488" y="73"/>
                    </a:lnTo>
                    <a:lnTo>
                      <a:pt x="488" y="71"/>
                    </a:lnTo>
                    <a:lnTo>
                      <a:pt x="494" y="71"/>
                    </a:lnTo>
                    <a:lnTo>
                      <a:pt x="494" y="73"/>
                    </a:lnTo>
                    <a:lnTo>
                      <a:pt x="499" y="73"/>
                    </a:lnTo>
                    <a:lnTo>
                      <a:pt x="504" y="74"/>
                    </a:lnTo>
                    <a:lnTo>
                      <a:pt x="511" y="73"/>
                    </a:lnTo>
                    <a:lnTo>
                      <a:pt x="513" y="69"/>
                    </a:lnTo>
                    <a:lnTo>
                      <a:pt x="516" y="67"/>
                    </a:lnTo>
                    <a:lnTo>
                      <a:pt x="515" y="62"/>
                    </a:lnTo>
                    <a:lnTo>
                      <a:pt x="518" y="62"/>
                    </a:lnTo>
                    <a:lnTo>
                      <a:pt x="522" y="64"/>
                    </a:lnTo>
                    <a:lnTo>
                      <a:pt x="529" y="59"/>
                    </a:lnTo>
                    <a:lnTo>
                      <a:pt x="547" y="61"/>
                    </a:lnTo>
                    <a:lnTo>
                      <a:pt x="566" y="71"/>
                    </a:lnTo>
                    <a:lnTo>
                      <a:pt x="567" y="73"/>
                    </a:lnTo>
                    <a:lnTo>
                      <a:pt x="551" y="85"/>
                    </a:lnTo>
                    <a:lnTo>
                      <a:pt x="542" y="84"/>
                    </a:lnTo>
                    <a:lnTo>
                      <a:pt x="539" y="86"/>
                    </a:lnTo>
                    <a:lnTo>
                      <a:pt x="544" y="90"/>
                    </a:lnTo>
                    <a:lnTo>
                      <a:pt x="541" y="91"/>
                    </a:lnTo>
                    <a:lnTo>
                      <a:pt x="534" y="92"/>
                    </a:lnTo>
                    <a:lnTo>
                      <a:pt x="532" y="95"/>
                    </a:lnTo>
                    <a:lnTo>
                      <a:pt x="528" y="96"/>
                    </a:lnTo>
                    <a:lnTo>
                      <a:pt x="520" y="96"/>
                    </a:lnTo>
                    <a:lnTo>
                      <a:pt x="511" y="94"/>
                    </a:lnTo>
                    <a:lnTo>
                      <a:pt x="509" y="96"/>
                    </a:lnTo>
                    <a:lnTo>
                      <a:pt x="505" y="95"/>
                    </a:lnTo>
                    <a:lnTo>
                      <a:pt x="494" y="96"/>
                    </a:lnTo>
                    <a:lnTo>
                      <a:pt x="490" y="98"/>
                    </a:lnTo>
                    <a:lnTo>
                      <a:pt x="486" y="98"/>
                    </a:lnTo>
                    <a:lnTo>
                      <a:pt x="486" y="101"/>
                    </a:lnTo>
                    <a:lnTo>
                      <a:pt x="494" y="101"/>
                    </a:lnTo>
                    <a:lnTo>
                      <a:pt x="495" y="98"/>
                    </a:lnTo>
                    <a:lnTo>
                      <a:pt x="501" y="98"/>
                    </a:lnTo>
                    <a:lnTo>
                      <a:pt x="510" y="102"/>
                    </a:lnTo>
                    <a:lnTo>
                      <a:pt x="515" y="101"/>
                    </a:lnTo>
                    <a:lnTo>
                      <a:pt x="520" y="98"/>
                    </a:lnTo>
                    <a:lnTo>
                      <a:pt x="532" y="102"/>
                    </a:lnTo>
                    <a:lnTo>
                      <a:pt x="522" y="108"/>
                    </a:lnTo>
                    <a:lnTo>
                      <a:pt x="517" y="109"/>
                    </a:lnTo>
                    <a:lnTo>
                      <a:pt x="509" y="107"/>
                    </a:lnTo>
                    <a:lnTo>
                      <a:pt x="497" y="107"/>
                    </a:lnTo>
                    <a:lnTo>
                      <a:pt x="492" y="112"/>
                    </a:lnTo>
                    <a:lnTo>
                      <a:pt x="492" y="118"/>
                    </a:lnTo>
                    <a:lnTo>
                      <a:pt x="497" y="119"/>
                    </a:lnTo>
                    <a:lnTo>
                      <a:pt x="499" y="115"/>
                    </a:lnTo>
                    <a:lnTo>
                      <a:pt x="500" y="114"/>
                    </a:lnTo>
                    <a:lnTo>
                      <a:pt x="497" y="112"/>
                    </a:lnTo>
                    <a:lnTo>
                      <a:pt x="501" y="109"/>
                    </a:lnTo>
                    <a:lnTo>
                      <a:pt x="506" y="110"/>
                    </a:lnTo>
                    <a:lnTo>
                      <a:pt x="507" y="113"/>
                    </a:lnTo>
                    <a:lnTo>
                      <a:pt x="513" y="110"/>
                    </a:lnTo>
                    <a:lnTo>
                      <a:pt x="517" y="113"/>
                    </a:lnTo>
                    <a:lnTo>
                      <a:pt x="513" y="120"/>
                    </a:lnTo>
                    <a:lnTo>
                      <a:pt x="500" y="120"/>
                    </a:lnTo>
                    <a:lnTo>
                      <a:pt x="495" y="132"/>
                    </a:lnTo>
                    <a:lnTo>
                      <a:pt x="501" y="132"/>
                    </a:lnTo>
                    <a:lnTo>
                      <a:pt x="501" y="134"/>
                    </a:lnTo>
                    <a:lnTo>
                      <a:pt x="495" y="141"/>
                    </a:lnTo>
                    <a:lnTo>
                      <a:pt x="488" y="141"/>
                    </a:lnTo>
                    <a:lnTo>
                      <a:pt x="482" y="148"/>
                    </a:lnTo>
                    <a:lnTo>
                      <a:pt x="485" y="148"/>
                    </a:lnTo>
                    <a:lnTo>
                      <a:pt x="476" y="163"/>
                    </a:lnTo>
                    <a:lnTo>
                      <a:pt x="478" y="167"/>
                    </a:lnTo>
                    <a:lnTo>
                      <a:pt x="483" y="167"/>
                    </a:lnTo>
                    <a:lnTo>
                      <a:pt x="485" y="162"/>
                    </a:lnTo>
                    <a:lnTo>
                      <a:pt x="489" y="161"/>
                    </a:lnTo>
                    <a:lnTo>
                      <a:pt x="501" y="166"/>
                    </a:lnTo>
                    <a:lnTo>
                      <a:pt x="502" y="169"/>
                    </a:lnTo>
                    <a:lnTo>
                      <a:pt x="495" y="168"/>
                    </a:lnTo>
                    <a:lnTo>
                      <a:pt x="491" y="166"/>
                    </a:lnTo>
                    <a:lnTo>
                      <a:pt x="490" y="168"/>
                    </a:lnTo>
                    <a:lnTo>
                      <a:pt x="493" y="172"/>
                    </a:lnTo>
                    <a:lnTo>
                      <a:pt x="503" y="176"/>
                    </a:lnTo>
                    <a:lnTo>
                      <a:pt x="505" y="174"/>
                    </a:lnTo>
                    <a:lnTo>
                      <a:pt x="512" y="175"/>
                    </a:lnTo>
                    <a:lnTo>
                      <a:pt x="513" y="178"/>
                    </a:lnTo>
                    <a:lnTo>
                      <a:pt x="510" y="184"/>
                    </a:lnTo>
                    <a:lnTo>
                      <a:pt x="502" y="184"/>
                    </a:lnTo>
                    <a:lnTo>
                      <a:pt x="488" y="181"/>
                    </a:lnTo>
                    <a:lnTo>
                      <a:pt x="484" y="182"/>
                    </a:lnTo>
                    <a:lnTo>
                      <a:pt x="487" y="185"/>
                    </a:lnTo>
                    <a:lnTo>
                      <a:pt x="479" y="185"/>
                    </a:lnTo>
                    <a:lnTo>
                      <a:pt x="476" y="185"/>
                    </a:lnTo>
                    <a:lnTo>
                      <a:pt x="475" y="187"/>
                    </a:lnTo>
                    <a:lnTo>
                      <a:pt x="478" y="192"/>
                    </a:lnTo>
                    <a:lnTo>
                      <a:pt x="478" y="195"/>
                    </a:lnTo>
                    <a:lnTo>
                      <a:pt x="482" y="197"/>
                    </a:lnTo>
                    <a:lnTo>
                      <a:pt x="488" y="195"/>
                    </a:lnTo>
                    <a:lnTo>
                      <a:pt x="496" y="196"/>
                    </a:lnTo>
                    <a:lnTo>
                      <a:pt x="496" y="200"/>
                    </a:lnTo>
                    <a:lnTo>
                      <a:pt x="489" y="200"/>
                    </a:lnTo>
                    <a:lnTo>
                      <a:pt x="476" y="200"/>
                    </a:lnTo>
                    <a:lnTo>
                      <a:pt x="481" y="202"/>
                    </a:lnTo>
                    <a:lnTo>
                      <a:pt x="494" y="203"/>
                    </a:lnTo>
                    <a:lnTo>
                      <a:pt x="503" y="207"/>
                    </a:lnTo>
                    <a:lnTo>
                      <a:pt x="504" y="211"/>
                    </a:lnTo>
                    <a:lnTo>
                      <a:pt x="497" y="216"/>
                    </a:lnTo>
                    <a:lnTo>
                      <a:pt x="492" y="212"/>
                    </a:lnTo>
                    <a:lnTo>
                      <a:pt x="486" y="211"/>
                    </a:lnTo>
                    <a:lnTo>
                      <a:pt x="482" y="208"/>
                    </a:lnTo>
                    <a:lnTo>
                      <a:pt x="478" y="209"/>
                    </a:lnTo>
                    <a:lnTo>
                      <a:pt x="489" y="214"/>
                    </a:lnTo>
                    <a:lnTo>
                      <a:pt x="488" y="216"/>
                    </a:lnTo>
                    <a:lnTo>
                      <a:pt x="479" y="217"/>
                    </a:lnTo>
                    <a:lnTo>
                      <a:pt x="475" y="219"/>
                    </a:lnTo>
                    <a:lnTo>
                      <a:pt x="478" y="221"/>
                    </a:lnTo>
                    <a:lnTo>
                      <a:pt x="486" y="220"/>
                    </a:lnTo>
                    <a:lnTo>
                      <a:pt x="489" y="222"/>
                    </a:lnTo>
                    <a:lnTo>
                      <a:pt x="486" y="226"/>
                    </a:lnTo>
                    <a:lnTo>
                      <a:pt x="486" y="229"/>
                    </a:lnTo>
                    <a:lnTo>
                      <a:pt x="496" y="230"/>
                    </a:lnTo>
                    <a:lnTo>
                      <a:pt x="499" y="229"/>
                    </a:lnTo>
                    <a:lnTo>
                      <a:pt x="502" y="231"/>
                    </a:lnTo>
                    <a:lnTo>
                      <a:pt x="499" y="236"/>
                    </a:lnTo>
                    <a:lnTo>
                      <a:pt x="495" y="237"/>
                    </a:lnTo>
                    <a:lnTo>
                      <a:pt x="490" y="231"/>
                    </a:lnTo>
                    <a:lnTo>
                      <a:pt x="479" y="230"/>
                    </a:lnTo>
                    <a:lnTo>
                      <a:pt x="477" y="231"/>
                    </a:lnTo>
                    <a:lnTo>
                      <a:pt x="475" y="235"/>
                    </a:lnTo>
                    <a:lnTo>
                      <a:pt x="478" y="241"/>
                    </a:lnTo>
                    <a:lnTo>
                      <a:pt x="480" y="250"/>
                    </a:lnTo>
                    <a:lnTo>
                      <a:pt x="482" y="249"/>
                    </a:lnTo>
                    <a:lnTo>
                      <a:pt x="481" y="245"/>
                    </a:lnTo>
                    <a:lnTo>
                      <a:pt x="492" y="245"/>
                    </a:lnTo>
                    <a:lnTo>
                      <a:pt x="492" y="253"/>
                    </a:lnTo>
                    <a:lnTo>
                      <a:pt x="483" y="254"/>
                    </a:lnTo>
                    <a:lnTo>
                      <a:pt x="473" y="257"/>
                    </a:lnTo>
                    <a:lnTo>
                      <a:pt x="461" y="252"/>
                    </a:lnTo>
                    <a:lnTo>
                      <a:pt x="458" y="251"/>
                    </a:lnTo>
                    <a:lnTo>
                      <a:pt x="469" y="251"/>
                    </a:lnTo>
                    <a:lnTo>
                      <a:pt x="460" y="247"/>
                    </a:lnTo>
                    <a:lnTo>
                      <a:pt x="452" y="248"/>
                    </a:lnTo>
                    <a:lnTo>
                      <a:pt x="445" y="243"/>
                    </a:lnTo>
                    <a:lnTo>
                      <a:pt x="441" y="244"/>
                    </a:lnTo>
                    <a:lnTo>
                      <a:pt x="450" y="251"/>
                    </a:lnTo>
                    <a:lnTo>
                      <a:pt x="445" y="256"/>
                    </a:lnTo>
                    <a:lnTo>
                      <a:pt x="440" y="257"/>
                    </a:lnTo>
                    <a:lnTo>
                      <a:pt x="430" y="254"/>
                    </a:lnTo>
                    <a:lnTo>
                      <a:pt x="428" y="256"/>
                    </a:lnTo>
                    <a:lnTo>
                      <a:pt x="432" y="259"/>
                    </a:lnTo>
                    <a:lnTo>
                      <a:pt x="424" y="260"/>
                    </a:lnTo>
                    <a:lnTo>
                      <a:pt x="427" y="264"/>
                    </a:lnTo>
                    <a:lnTo>
                      <a:pt x="432" y="262"/>
                    </a:lnTo>
                    <a:lnTo>
                      <a:pt x="435" y="263"/>
                    </a:lnTo>
                    <a:lnTo>
                      <a:pt x="439" y="260"/>
                    </a:lnTo>
                    <a:lnTo>
                      <a:pt x="445" y="263"/>
                    </a:lnTo>
                    <a:lnTo>
                      <a:pt x="443" y="266"/>
                    </a:lnTo>
                    <a:lnTo>
                      <a:pt x="432" y="267"/>
                    </a:lnTo>
                    <a:lnTo>
                      <a:pt x="435" y="271"/>
                    </a:lnTo>
                    <a:lnTo>
                      <a:pt x="445" y="268"/>
                    </a:lnTo>
                    <a:lnTo>
                      <a:pt x="449" y="273"/>
                    </a:lnTo>
                    <a:lnTo>
                      <a:pt x="441" y="275"/>
                    </a:lnTo>
                    <a:lnTo>
                      <a:pt x="445" y="278"/>
                    </a:lnTo>
                    <a:lnTo>
                      <a:pt x="454" y="276"/>
                    </a:lnTo>
                    <a:lnTo>
                      <a:pt x="462" y="281"/>
                    </a:lnTo>
                    <a:lnTo>
                      <a:pt x="469" y="284"/>
                    </a:lnTo>
                    <a:lnTo>
                      <a:pt x="474" y="288"/>
                    </a:lnTo>
                    <a:lnTo>
                      <a:pt x="477" y="294"/>
                    </a:lnTo>
                    <a:lnTo>
                      <a:pt x="479" y="293"/>
                    </a:lnTo>
                    <a:lnTo>
                      <a:pt x="483" y="296"/>
                    </a:lnTo>
                    <a:lnTo>
                      <a:pt x="482" y="311"/>
                    </a:lnTo>
                    <a:lnTo>
                      <a:pt x="478" y="311"/>
                    </a:lnTo>
                    <a:lnTo>
                      <a:pt x="474" y="307"/>
                    </a:lnTo>
                    <a:lnTo>
                      <a:pt x="472" y="309"/>
                    </a:lnTo>
                    <a:lnTo>
                      <a:pt x="471" y="312"/>
                    </a:lnTo>
                    <a:lnTo>
                      <a:pt x="460" y="309"/>
                    </a:lnTo>
                    <a:lnTo>
                      <a:pt x="452" y="299"/>
                    </a:lnTo>
                    <a:lnTo>
                      <a:pt x="452" y="295"/>
                    </a:lnTo>
                    <a:lnTo>
                      <a:pt x="439" y="290"/>
                    </a:lnTo>
                    <a:lnTo>
                      <a:pt x="429" y="290"/>
                    </a:lnTo>
                    <a:lnTo>
                      <a:pt x="424" y="283"/>
                    </a:lnTo>
                    <a:lnTo>
                      <a:pt x="416" y="281"/>
                    </a:lnTo>
                    <a:lnTo>
                      <a:pt x="412" y="283"/>
                    </a:lnTo>
                    <a:lnTo>
                      <a:pt x="420" y="287"/>
                    </a:lnTo>
                    <a:lnTo>
                      <a:pt x="420" y="291"/>
                    </a:lnTo>
                    <a:lnTo>
                      <a:pt x="428" y="293"/>
                    </a:lnTo>
                    <a:lnTo>
                      <a:pt x="441" y="294"/>
                    </a:lnTo>
                    <a:lnTo>
                      <a:pt x="441" y="299"/>
                    </a:lnTo>
                    <a:lnTo>
                      <a:pt x="430" y="302"/>
                    </a:lnTo>
                    <a:lnTo>
                      <a:pt x="416" y="302"/>
                    </a:lnTo>
                    <a:lnTo>
                      <a:pt x="418" y="305"/>
                    </a:lnTo>
                    <a:lnTo>
                      <a:pt x="414" y="310"/>
                    </a:lnTo>
                    <a:lnTo>
                      <a:pt x="409" y="310"/>
                    </a:lnTo>
                    <a:lnTo>
                      <a:pt x="410" y="312"/>
                    </a:lnTo>
                    <a:lnTo>
                      <a:pt x="418" y="315"/>
                    </a:lnTo>
                    <a:lnTo>
                      <a:pt x="425" y="314"/>
                    </a:lnTo>
                    <a:lnTo>
                      <a:pt x="428" y="312"/>
                    </a:lnTo>
                    <a:lnTo>
                      <a:pt x="433" y="312"/>
                    </a:lnTo>
                    <a:lnTo>
                      <a:pt x="433" y="317"/>
                    </a:lnTo>
                    <a:lnTo>
                      <a:pt x="424" y="317"/>
                    </a:lnTo>
                    <a:lnTo>
                      <a:pt x="416" y="318"/>
                    </a:lnTo>
                    <a:lnTo>
                      <a:pt x="418" y="321"/>
                    </a:lnTo>
                    <a:lnTo>
                      <a:pt x="427" y="321"/>
                    </a:lnTo>
                    <a:lnTo>
                      <a:pt x="433" y="319"/>
                    </a:lnTo>
                    <a:lnTo>
                      <a:pt x="438" y="319"/>
                    </a:lnTo>
                    <a:lnTo>
                      <a:pt x="441" y="314"/>
                    </a:lnTo>
                    <a:lnTo>
                      <a:pt x="447" y="314"/>
                    </a:lnTo>
                    <a:lnTo>
                      <a:pt x="449" y="318"/>
                    </a:lnTo>
                    <a:lnTo>
                      <a:pt x="465" y="318"/>
                    </a:lnTo>
                    <a:lnTo>
                      <a:pt x="468" y="319"/>
                    </a:lnTo>
                    <a:lnTo>
                      <a:pt x="472" y="317"/>
                    </a:lnTo>
                    <a:lnTo>
                      <a:pt x="474" y="319"/>
                    </a:lnTo>
                    <a:lnTo>
                      <a:pt x="473" y="321"/>
                    </a:lnTo>
                    <a:lnTo>
                      <a:pt x="459" y="32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0" name="Freeform 17"/>
              <p:cNvSpPr>
                <a:spLocks noEditPoints="1"/>
              </p:cNvSpPr>
              <p:nvPr/>
            </p:nvSpPr>
            <p:spPr bwMode="gray">
              <a:xfrm>
                <a:off x="2749" y="1427"/>
                <a:ext cx="58" cy="43"/>
              </a:xfrm>
              <a:custGeom>
                <a:avLst/>
                <a:gdLst>
                  <a:gd name="T0" fmla="*/ 58 w 58"/>
                  <a:gd name="T1" fmla="*/ 5 h 43"/>
                  <a:gd name="T2" fmla="*/ 58 w 58"/>
                  <a:gd name="T3" fmla="*/ 7 h 43"/>
                  <a:gd name="T4" fmla="*/ 55 w 58"/>
                  <a:gd name="T5" fmla="*/ 9 h 43"/>
                  <a:gd name="T6" fmla="*/ 55 w 58"/>
                  <a:gd name="T7" fmla="*/ 11 h 43"/>
                  <a:gd name="T8" fmla="*/ 54 w 58"/>
                  <a:gd name="T9" fmla="*/ 13 h 43"/>
                  <a:gd name="T10" fmla="*/ 42 w 58"/>
                  <a:gd name="T11" fmla="*/ 9 h 43"/>
                  <a:gd name="T12" fmla="*/ 34 w 58"/>
                  <a:gd name="T13" fmla="*/ 2 h 43"/>
                  <a:gd name="T14" fmla="*/ 36 w 58"/>
                  <a:gd name="T15" fmla="*/ 0 h 43"/>
                  <a:gd name="T16" fmla="*/ 46 w 58"/>
                  <a:gd name="T17" fmla="*/ 0 h 43"/>
                  <a:gd name="T18" fmla="*/ 52 w 58"/>
                  <a:gd name="T19" fmla="*/ 4 h 43"/>
                  <a:gd name="T20" fmla="*/ 58 w 58"/>
                  <a:gd name="T21" fmla="*/ 5 h 43"/>
                  <a:gd name="T22" fmla="*/ 0 w 58"/>
                  <a:gd name="T23" fmla="*/ 41 h 43"/>
                  <a:gd name="T24" fmla="*/ 7 w 58"/>
                  <a:gd name="T25" fmla="*/ 37 h 43"/>
                  <a:gd name="T26" fmla="*/ 23 w 58"/>
                  <a:gd name="T27" fmla="*/ 34 h 43"/>
                  <a:gd name="T28" fmla="*/ 26 w 58"/>
                  <a:gd name="T29" fmla="*/ 37 h 43"/>
                  <a:gd name="T30" fmla="*/ 25 w 58"/>
                  <a:gd name="T31" fmla="*/ 41 h 43"/>
                  <a:gd name="T32" fmla="*/ 21 w 58"/>
                  <a:gd name="T33" fmla="*/ 41 h 43"/>
                  <a:gd name="T34" fmla="*/ 16 w 58"/>
                  <a:gd name="T35" fmla="*/ 41 h 43"/>
                  <a:gd name="T36" fmla="*/ 0 w 58"/>
                  <a:gd name="T37" fmla="*/ 43 h 43"/>
                  <a:gd name="T38" fmla="*/ 0 w 58"/>
                  <a:gd name="T39" fmla="*/ 41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3"/>
                  <a:gd name="T62" fmla="*/ 58 w 58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3">
                    <a:moveTo>
                      <a:pt x="58" y="5"/>
                    </a:moveTo>
                    <a:lnTo>
                      <a:pt x="58" y="7"/>
                    </a:lnTo>
                    <a:lnTo>
                      <a:pt x="55" y="9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42" y="9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2" y="4"/>
                    </a:lnTo>
                    <a:lnTo>
                      <a:pt x="58" y="5"/>
                    </a:lnTo>
                    <a:close/>
                    <a:moveTo>
                      <a:pt x="0" y="41"/>
                    </a:moveTo>
                    <a:lnTo>
                      <a:pt x="7" y="37"/>
                    </a:lnTo>
                    <a:lnTo>
                      <a:pt x="23" y="34"/>
                    </a:lnTo>
                    <a:lnTo>
                      <a:pt x="26" y="37"/>
                    </a:lnTo>
                    <a:lnTo>
                      <a:pt x="25" y="41"/>
                    </a:lnTo>
                    <a:lnTo>
                      <a:pt x="21" y="41"/>
                    </a:lnTo>
                    <a:lnTo>
                      <a:pt x="16" y="41"/>
                    </a:lnTo>
                    <a:lnTo>
                      <a:pt x="0" y="43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1" name="Freeform 18"/>
              <p:cNvSpPr>
                <a:spLocks/>
              </p:cNvSpPr>
              <p:nvPr/>
            </p:nvSpPr>
            <p:spPr bwMode="gray">
              <a:xfrm>
                <a:off x="1455" y="1682"/>
                <a:ext cx="16" cy="13"/>
              </a:xfrm>
              <a:custGeom>
                <a:avLst/>
                <a:gdLst>
                  <a:gd name="T0" fmla="*/ 10 w 16"/>
                  <a:gd name="T1" fmla="*/ 0 h 13"/>
                  <a:gd name="T2" fmla="*/ 16 w 16"/>
                  <a:gd name="T3" fmla="*/ 3 h 13"/>
                  <a:gd name="T4" fmla="*/ 16 w 16"/>
                  <a:gd name="T5" fmla="*/ 10 h 13"/>
                  <a:gd name="T6" fmla="*/ 13 w 16"/>
                  <a:gd name="T7" fmla="*/ 11 h 13"/>
                  <a:gd name="T8" fmla="*/ 9 w 16"/>
                  <a:gd name="T9" fmla="*/ 13 h 13"/>
                  <a:gd name="T10" fmla="*/ 4 w 16"/>
                  <a:gd name="T11" fmla="*/ 8 h 13"/>
                  <a:gd name="T12" fmla="*/ 1 w 16"/>
                  <a:gd name="T13" fmla="*/ 7 h 13"/>
                  <a:gd name="T14" fmla="*/ 0 w 16"/>
                  <a:gd name="T15" fmla="*/ 3 h 13"/>
                  <a:gd name="T16" fmla="*/ 6 w 16"/>
                  <a:gd name="T17" fmla="*/ 2 h 13"/>
                  <a:gd name="T18" fmla="*/ 10 w 16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3"/>
                  <a:gd name="T32" fmla="*/ 16 w 1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3">
                    <a:moveTo>
                      <a:pt x="10" y="0"/>
                    </a:moveTo>
                    <a:lnTo>
                      <a:pt x="16" y="3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9" y="13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2" name="Freeform 19"/>
              <p:cNvSpPr>
                <a:spLocks/>
              </p:cNvSpPr>
              <p:nvPr/>
            </p:nvSpPr>
            <p:spPr bwMode="gray">
              <a:xfrm>
                <a:off x="1412" y="1612"/>
                <a:ext cx="32" cy="14"/>
              </a:xfrm>
              <a:custGeom>
                <a:avLst/>
                <a:gdLst>
                  <a:gd name="T0" fmla="*/ 1 w 32"/>
                  <a:gd name="T1" fmla="*/ 0 h 14"/>
                  <a:gd name="T2" fmla="*/ 8 w 32"/>
                  <a:gd name="T3" fmla="*/ 1 h 14"/>
                  <a:gd name="T4" fmla="*/ 18 w 32"/>
                  <a:gd name="T5" fmla="*/ 1 h 14"/>
                  <a:gd name="T6" fmla="*/ 26 w 32"/>
                  <a:gd name="T7" fmla="*/ 7 h 14"/>
                  <a:gd name="T8" fmla="*/ 32 w 32"/>
                  <a:gd name="T9" fmla="*/ 8 h 14"/>
                  <a:gd name="T10" fmla="*/ 31 w 32"/>
                  <a:gd name="T11" fmla="*/ 10 h 14"/>
                  <a:gd name="T12" fmla="*/ 25 w 32"/>
                  <a:gd name="T13" fmla="*/ 12 h 14"/>
                  <a:gd name="T14" fmla="*/ 21 w 32"/>
                  <a:gd name="T15" fmla="*/ 14 h 14"/>
                  <a:gd name="T16" fmla="*/ 11 w 32"/>
                  <a:gd name="T17" fmla="*/ 8 h 14"/>
                  <a:gd name="T18" fmla="*/ 3 w 32"/>
                  <a:gd name="T19" fmla="*/ 10 h 14"/>
                  <a:gd name="T20" fmla="*/ 0 w 32"/>
                  <a:gd name="T21" fmla="*/ 5 h 14"/>
                  <a:gd name="T22" fmla="*/ 1 w 32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4"/>
                  <a:gd name="T38" fmla="*/ 32 w 32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4">
                    <a:moveTo>
                      <a:pt x="1" y="0"/>
                    </a:moveTo>
                    <a:lnTo>
                      <a:pt x="8" y="1"/>
                    </a:lnTo>
                    <a:lnTo>
                      <a:pt x="18" y="1"/>
                    </a:lnTo>
                    <a:lnTo>
                      <a:pt x="26" y="7"/>
                    </a:lnTo>
                    <a:lnTo>
                      <a:pt x="32" y="8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4"/>
                    </a:lnTo>
                    <a:lnTo>
                      <a:pt x="11" y="8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3" name="Freeform 20"/>
              <p:cNvSpPr>
                <a:spLocks/>
              </p:cNvSpPr>
              <p:nvPr/>
            </p:nvSpPr>
            <p:spPr bwMode="gray">
              <a:xfrm>
                <a:off x="1528" y="2219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0 w 3"/>
                  <a:gd name="T7" fmla="*/ 4 h 4"/>
                  <a:gd name="T8" fmla="*/ 0 w 3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4" name="Freeform 21"/>
              <p:cNvSpPr>
                <a:spLocks/>
              </p:cNvSpPr>
              <p:nvPr/>
            </p:nvSpPr>
            <p:spPr bwMode="gray">
              <a:xfrm>
                <a:off x="1447" y="2188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5" name="Freeform 22"/>
              <p:cNvSpPr>
                <a:spLocks/>
              </p:cNvSpPr>
              <p:nvPr/>
            </p:nvSpPr>
            <p:spPr bwMode="gray">
              <a:xfrm>
                <a:off x="1500" y="1537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4 w 6"/>
                  <a:gd name="T3" fmla="*/ 2 h 6"/>
                  <a:gd name="T4" fmla="*/ 6 w 6"/>
                  <a:gd name="T5" fmla="*/ 4 h 6"/>
                  <a:gd name="T6" fmla="*/ 5 w 6"/>
                  <a:gd name="T7" fmla="*/ 6 h 6"/>
                  <a:gd name="T8" fmla="*/ 0 w 6"/>
                  <a:gd name="T9" fmla="*/ 1 h 6"/>
                  <a:gd name="T10" fmla="*/ 4 w 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4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6" name="Freeform 23"/>
              <p:cNvSpPr>
                <a:spLocks/>
              </p:cNvSpPr>
              <p:nvPr/>
            </p:nvSpPr>
            <p:spPr bwMode="gray">
              <a:xfrm>
                <a:off x="1457" y="1803"/>
                <a:ext cx="9" cy="8"/>
              </a:xfrm>
              <a:custGeom>
                <a:avLst/>
                <a:gdLst>
                  <a:gd name="T0" fmla="*/ 9 w 9"/>
                  <a:gd name="T1" fmla="*/ 3 h 8"/>
                  <a:gd name="T2" fmla="*/ 3 w 9"/>
                  <a:gd name="T3" fmla="*/ 8 h 8"/>
                  <a:gd name="T4" fmla="*/ 0 w 9"/>
                  <a:gd name="T5" fmla="*/ 8 h 8"/>
                  <a:gd name="T6" fmla="*/ 0 w 9"/>
                  <a:gd name="T7" fmla="*/ 6 h 8"/>
                  <a:gd name="T8" fmla="*/ 7 w 9"/>
                  <a:gd name="T9" fmla="*/ 0 h 8"/>
                  <a:gd name="T10" fmla="*/ 9 w 9"/>
                  <a:gd name="T11" fmla="*/ 1 h 8"/>
                  <a:gd name="T12" fmla="*/ 9 w 9"/>
                  <a:gd name="T13" fmla="*/ 3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8"/>
                  <a:gd name="T23" fmla="*/ 9 w 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8">
                    <a:moveTo>
                      <a:pt x="9" y="3"/>
                    </a:moveTo>
                    <a:lnTo>
                      <a:pt x="3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7" name="Freeform 24"/>
              <p:cNvSpPr>
                <a:spLocks/>
              </p:cNvSpPr>
              <p:nvPr/>
            </p:nvSpPr>
            <p:spPr bwMode="gray">
              <a:xfrm>
                <a:off x="1443" y="1809"/>
                <a:ext cx="10" cy="10"/>
              </a:xfrm>
              <a:custGeom>
                <a:avLst/>
                <a:gdLst>
                  <a:gd name="T0" fmla="*/ 10 w 10"/>
                  <a:gd name="T1" fmla="*/ 1 h 10"/>
                  <a:gd name="T2" fmla="*/ 1 w 10"/>
                  <a:gd name="T3" fmla="*/ 10 h 10"/>
                  <a:gd name="T4" fmla="*/ 0 w 10"/>
                  <a:gd name="T5" fmla="*/ 9 h 10"/>
                  <a:gd name="T6" fmla="*/ 2 w 10"/>
                  <a:gd name="T7" fmla="*/ 5 h 10"/>
                  <a:gd name="T8" fmla="*/ 3 w 10"/>
                  <a:gd name="T9" fmla="*/ 1 h 10"/>
                  <a:gd name="T10" fmla="*/ 7 w 10"/>
                  <a:gd name="T11" fmla="*/ 0 h 10"/>
                  <a:gd name="T12" fmla="*/ 10 w 10"/>
                  <a:gd name="T13" fmla="*/ 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0"/>
                  <a:gd name="T23" fmla="*/ 10 w 10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0">
                    <a:moveTo>
                      <a:pt x="10" y="1"/>
                    </a:moveTo>
                    <a:lnTo>
                      <a:pt x="1" y="10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8" name="Freeform 25"/>
              <p:cNvSpPr>
                <a:spLocks/>
              </p:cNvSpPr>
              <p:nvPr/>
            </p:nvSpPr>
            <p:spPr bwMode="gray">
              <a:xfrm>
                <a:off x="1384" y="1828"/>
                <a:ext cx="10" cy="8"/>
              </a:xfrm>
              <a:custGeom>
                <a:avLst/>
                <a:gdLst>
                  <a:gd name="T0" fmla="*/ 10 w 10"/>
                  <a:gd name="T1" fmla="*/ 1 h 8"/>
                  <a:gd name="T2" fmla="*/ 10 w 10"/>
                  <a:gd name="T3" fmla="*/ 3 h 8"/>
                  <a:gd name="T4" fmla="*/ 3 w 10"/>
                  <a:gd name="T5" fmla="*/ 8 h 8"/>
                  <a:gd name="T6" fmla="*/ 0 w 10"/>
                  <a:gd name="T7" fmla="*/ 7 h 8"/>
                  <a:gd name="T8" fmla="*/ 1 w 10"/>
                  <a:gd name="T9" fmla="*/ 5 h 8"/>
                  <a:gd name="T10" fmla="*/ 7 w 10"/>
                  <a:gd name="T11" fmla="*/ 1 h 8"/>
                  <a:gd name="T12" fmla="*/ 8 w 10"/>
                  <a:gd name="T13" fmla="*/ 0 h 8"/>
                  <a:gd name="T14" fmla="*/ 10 w 10"/>
                  <a:gd name="T15" fmla="*/ 1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8"/>
                  <a:gd name="T26" fmla="*/ 10 w 10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8">
                    <a:moveTo>
                      <a:pt x="10" y="1"/>
                    </a:moveTo>
                    <a:lnTo>
                      <a:pt x="10" y="3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9" name="Freeform 26"/>
              <p:cNvSpPr>
                <a:spLocks/>
              </p:cNvSpPr>
              <p:nvPr/>
            </p:nvSpPr>
            <p:spPr bwMode="gray">
              <a:xfrm>
                <a:off x="1394" y="1833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1 w 8"/>
                  <a:gd name="T3" fmla="*/ 0 h 2"/>
                  <a:gd name="T4" fmla="*/ 8 w 8"/>
                  <a:gd name="T5" fmla="*/ 0 h 2"/>
                  <a:gd name="T6" fmla="*/ 8 w 8"/>
                  <a:gd name="T7" fmla="*/ 2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1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0" name="Freeform 27"/>
              <p:cNvSpPr>
                <a:spLocks/>
              </p:cNvSpPr>
              <p:nvPr/>
            </p:nvSpPr>
            <p:spPr bwMode="gray">
              <a:xfrm>
                <a:off x="1517" y="1777"/>
                <a:ext cx="4" cy="5"/>
              </a:xfrm>
              <a:custGeom>
                <a:avLst/>
                <a:gdLst>
                  <a:gd name="T0" fmla="*/ 1 w 4"/>
                  <a:gd name="T1" fmla="*/ 5 h 5"/>
                  <a:gd name="T2" fmla="*/ 0 w 4"/>
                  <a:gd name="T3" fmla="*/ 1 h 5"/>
                  <a:gd name="T4" fmla="*/ 2 w 4"/>
                  <a:gd name="T5" fmla="*/ 0 h 5"/>
                  <a:gd name="T6" fmla="*/ 4 w 4"/>
                  <a:gd name="T7" fmla="*/ 2 h 5"/>
                  <a:gd name="T8" fmla="*/ 1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5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1" name="Freeform 28"/>
              <p:cNvSpPr>
                <a:spLocks/>
              </p:cNvSpPr>
              <p:nvPr/>
            </p:nvSpPr>
            <p:spPr bwMode="gray">
              <a:xfrm>
                <a:off x="1523" y="1780"/>
                <a:ext cx="4" cy="5"/>
              </a:xfrm>
              <a:custGeom>
                <a:avLst/>
                <a:gdLst>
                  <a:gd name="T0" fmla="*/ 0 w 4"/>
                  <a:gd name="T1" fmla="*/ 2 h 5"/>
                  <a:gd name="T2" fmla="*/ 2 w 4"/>
                  <a:gd name="T3" fmla="*/ 0 h 5"/>
                  <a:gd name="T4" fmla="*/ 4 w 4"/>
                  <a:gd name="T5" fmla="*/ 1 h 5"/>
                  <a:gd name="T6" fmla="*/ 1 w 4"/>
                  <a:gd name="T7" fmla="*/ 5 h 5"/>
                  <a:gd name="T8" fmla="*/ 0 w 4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2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2" name="Freeform 29"/>
              <p:cNvSpPr>
                <a:spLocks/>
              </p:cNvSpPr>
              <p:nvPr/>
            </p:nvSpPr>
            <p:spPr bwMode="gray">
              <a:xfrm>
                <a:off x="1562" y="2242"/>
                <a:ext cx="10" cy="13"/>
              </a:xfrm>
              <a:custGeom>
                <a:avLst/>
                <a:gdLst>
                  <a:gd name="T0" fmla="*/ 3 w 10"/>
                  <a:gd name="T1" fmla="*/ 13 h 13"/>
                  <a:gd name="T2" fmla="*/ 1 w 10"/>
                  <a:gd name="T3" fmla="*/ 9 h 13"/>
                  <a:gd name="T4" fmla="*/ 0 w 10"/>
                  <a:gd name="T5" fmla="*/ 3 h 13"/>
                  <a:gd name="T6" fmla="*/ 2 w 10"/>
                  <a:gd name="T7" fmla="*/ 0 h 13"/>
                  <a:gd name="T8" fmla="*/ 4 w 10"/>
                  <a:gd name="T9" fmla="*/ 0 h 13"/>
                  <a:gd name="T10" fmla="*/ 7 w 10"/>
                  <a:gd name="T11" fmla="*/ 4 h 13"/>
                  <a:gd name="T12" fmla="*/ 9 w 10"/>
                  <a:gd name="T13" fmla="*/ 5 h 13"/>
                  <a:gd name="T14" fmla="*/ 10 w 10"/>
                  <a:gd name="T15" fmla="*/ 8 h 13"/>
                  <a:gd name="T16" fmla="*/ 3 w 10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3"/>
                  <a:gd name="T29" fmla="*/ 10 w 10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3">
                    <a:moveTo>
                      <a:pt x="3" y="13"/>
                    </a:moveTo>
                    <a:lnTo>
                      <a:pt x="1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3" y="1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3" name="Freeform 30"/>
              <p:cNvSpPr>
                <a:spLocks/>
              </p:cNvSpPr>
              <p:nvPr/>
            </p:nvSpPr>
            <p:spPr bwMode="gray">
              <a:xfrm>
                <a:off x="1557" y="2234"/>
                <a:ext cx="5" cy="3"/>
              </a:xfrm>
              <a:custGeom>
                <a:avLst/>
                <a:gdLst>
                  <a:gd name="T0" fmla="*/ 3 w 5"/>
                  <a:gd name="T1" fmla="*/ 3 h 3"/>
                  <a:gd name="T2" fmla="*/ 0 w 5"/>
                  <a:gd name="T3" fmla="*/ 1 h 3"/>
                  <a:gd name="T4" fmla="*/ 3 w 5"/>
                  <a:gd name="T5" fmla="*/ 0 h 3"/>
                  <a:gd name="T6" fmla="*/ 4 w 5"/>
                  <a:gd name="T7" fmla="*/ 1 h 3"/>
                  <a:gd name="T8" fmla="*/ 5 w 5"/>
                  <a:gd name="T9" fmla="*/ 3 h 3"/>
                  <a:gd name="T10" fmla="*/ 3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3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4" name="Freeform 31"/>
              <p:cNvSpPr>
                <a:spLocks/>
              </p:cNvSpPr>
              <p:nvPr/>
            </p:nvSpPr>
            <p:spPr bwMode="gray">
              <a:xfrm>
                <a:off x="1552" y="223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5" name="Freeform 32"/>
              <p:cNvSpPr>
                <a:spLocks/>
              </p:cNvSpPr>
              <p:nvPr/>
            </p:nvSpPr>
            <p:spPr bwMode="gray">
              <a:xfrm>
                <a:off x="1542" y="2228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0 h 2"/>
                  <a:gd name="T4" fmla="*/ 3 w 3"/>
                  <a:gd name="T5" fmla="*/ 2 h 2"/>
                  <a:gd name="T6" fmla="*/ 1 w 3"/>
                  <a:gd name="T7" fmla="*/ 2 h 2"/>
                  <a:gd name="T8" fmla="*/ 0 w 3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6" name="Freeform 33"/>
              <p:cNvSpPr>
                <a:spLocks/>
              </p:cNvSpPr>
              <p:nvPr/>
            </p:nvSpPr>
            <p:spPr bwMode="gray">
              <a:xfrm>
                <a:off x="1637" y="1682"/>
                <a:ext cx="9" cy="10"/>
              </a:xfrm>
              <a:custGeom>
                <a:avLst/>
                <a:gdLst>
                  <a:gd name="T0" fmla="*/ 9 w 9"/>
                  <a:gd name="T1" fmla="*/ 0 h 10"/>
                  <a:gd name="T2" fmla="*/ 9 w 9"/>
                  <a:gd name="T3" fmla="*/ 3 h 10"/>
                  <a:gd name="T4" fmla="*/ 4 w 9"/>
                  <a:gd name="T5" fmla="*/ 10 h 10"/>
                  <a:gd name="T6" fmla="*/ 0 w 9"/>
                  <a:gd name="T7" fmla="*/ 10 h 10"/>
                  <a:gd name="T8" fmla="*/ 0 w 9"/>
                  <a:gd name="T9" fmla="*/ 8 h 10"/>
                  <a:gd name="T10" fmla="*/ 6 w 9"/>
                  <a:gd name="T11" fmla="*/ 0 h 10"/>
                  <a:gd name="T12" fmla="*/ 9 w 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0"/>
                  <a:gd name="T23" fmla="*/ 9 w 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0">
                    <a:moveTo>
                      <a:pt x="9" y="0"/>
                    </a:moveTo>
                    <a:lnTo>
                      <a:pt x="9" y="3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7" name="Freeform 34"/>
              <p:cNvSpPr>
                <a:spLocks/>
              </p:cNvSpPr>
              <p:nvPr/>
            </p:nvSpPr>
            <p:spPr bwMode="gray">
              <a:xfrm>
                <a:off x="1648" y="1677"/>
                <a:ext cx="5" cy="6"/>
              </a:xfrm>
              <a:custGeom>
                <a:avLst/>
                <a:gdLst>
                  <a:gd name="T0" fmla="*/ 0 w 5"/>
                  <a:gd name="T1" fmla="*/ 3 h 6"/>
                  <a:gd name="T2" fmla="*/ 0 w 5"/>
                  <a:gd name="T3" fmla="*/ 1 h 6"/>
                  <a:gd name="T4" fmla="*/ 5 w 5"/>
                  <a:gd name="T5" fmla="*/ 0 h 6"/>
                  <a:gd name="T6" fmla="*/ 5 w 5"/>
                  <a:gd name="T7" fmla="*/ 4 h 6"/>
                  <a:gd name="T8" fmla="*/ 2 w 5"/>
                  <a:gd name="T9" fmla="*/ 6 h 6"/>
                  <a:gd name="T10" fmla="*/ 0 w 5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3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8" name="Freeform 35"/>
              <p:cNvSpPr>
                <a:spLocks/>
              </p:cNvSpPr>
              <p:nvPr/>
            </p:nvSpPr>
            <p:spPr bwMode="gray">
              <a:xfrm>
                <a:off x="1587" y="1720"/>
                <a:ext cx="13" cy="7"/>
              </a:xfrm>
              <a:custGeom>
                <a:avLst/>
                <a:gdLst>
                  <a:gd name="T0" fmla="*/ 0 w 13"/>
                  <a:gd name="T1" fmla="*/ 7 h 7"/>
                  <a:gd name="T2" fmla="*/ 0 w 13"/>
                  <a:gd name="T3" fmla="*/ 3 h 7"/>
                  <a:gd name="T4" fmla="*/ 1 w 13"/>
                  <a:gd name="T5" fmla="*/ 0 h 7"/>
                  <a:gd name="T6" fmla="*/ 9 w 13"/>
                  <a:gd name="T7" fmla="*/ 0 h 7"/>
                  <a:gd name="T8" fmla="*/ 13 w 13"/>
                  <a:gd name="T9" fmla="*/ 4 h 7"/>
                  <a:gd name="T10" fmla="*/ 12 w 13"/>
                  <a:gd name="T11" fmla="*/ 6 h 7"/>
                  <a:gd name="T12" fmla="*/ 0 w 13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7"/>
                  <a:gd name="T23" fmla="*/ 13 w 13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7">
                    <a:moveTo>
                      <a:pt x="0" y="7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9" name="Freeform 36"/>
              <p:cNvSpPr>
                <a:spLocks/>
              </p:cNvSpPr>
              <p:nvPr/>
            </p:nvSpPr>
            <p:spPr bwMode="gray">
              <a:xfrm>
                <a:off x="1573" y="1731"/>
                <a:ext cx="25" cy="17"/>
              </a:xfrm>
              <a:custGeom>
                <a:avLst/>
                <a:gdLst>
                  <a:gd name="T0" fmla="*/ 3 w 25"/>
                  <a:gd name="T1" fmla="*/ 4 h 17"/>
                  <a:gd name="T2" fmla="*/ 8 w 25"/>
                  <a:gd name="T3" fmla="*/ 4 h 17"/>
                  <a:gd name="T4" fmla="*/ 13 w 25"/>
                  <a:gd name="T5" fmla="*/ 1 h 17"/>
                  <a:gd name="T6" fmla="*/ 23 w 25"/>
                  <a:gd name="T7" fmla="*/ 0 h 17"/>
                  <a:gd name="T8" fmla="*/ 25 w 25"/>
                  <a:gd name="T9" fmla="*/ 3 h 17"/>
                  <a:gd name="T10" fmla="*/ 23 w 25"/>
                  <a:gd name="T11" fmla="*/ 7 h 17"/>
                  <a:gd name="T12" fmla="*/ 16 w 25"/>
                  <a:gd name="T13" fmla="*/ 11 h 17"/>
                  <a:gd name="T14" fmla="*/ 16 w 25"/>
                  <a:gd name="T15" fmla="*/ 14 h 17"/>
                  <a:gd name="T16" fmla="*/ 10 w 25"/>
                  <a:gd name="T17" fmla="*/ 14 h 17"/>
                  <a:gd name="T18" fmla="*/ 8 w 25"/>
                  <a:gd name="T19" fmla="*/ 17 h 17"/>
                  <a:gd name="T20" fmla="*/ 4 w 25"/>
                  <a:gd name="T21" fmla="*/ 15 h 17"/>
                  <a:gd name="T22" fmla="*/ 4 w 25"/>
                  <a:gd name="T23" fmla="*/ 13 h 17"/>
                  <a:gd name="T24" fmla="*/ 1 w 25"/>
                  <a:gd name="T25" fmla="*/ 10 h 17"/>
                  <a:gd name="T26" fmla="*/ 0 w 25"/>
                  <a:gd name="T27" fmla="*/ 5 h 17"/>
                  <a:gd name="T28" fmla="*/ 3 w 25"/>
                  <a:gd name="T29" fmla="*/ 4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17"/>
                  <a:gd name="T47" fmla="*/ 25 w 25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17">
                    <a:moveTo>
                      <a:pt x="3" y="4"/>
                    </a:moveTo>
                    <a:lnTo>
                      <a:pt x="8" y="4"/>
                    </a:lnTo>
                    <a:lnTo>
                      <a:pt x="13" y="1"/>
                    </a:lnTo>
                    <a:lnTo>
                      <a:pt x="23" y="0"/>
                    </a:lnTo>
                    <a:lnTo>
                      <a:pt x="25" y="3"/>
                    </a:lnTo>
                    <a:lnTo>
                      <a:pt x="23" y="7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0" y="14"/>
                    </a:lnTo>
                    <a:lnTo>
                      <a:pt x="8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0" name="Freeform 37"/>
              <p:cNvSpPr>
                <a:spLocks/>
              </p:cNvSpPr>
              <p:nvPr/>
            </p:nvSpPr>
            <p:spPr bwMode="gray">
              <a:xfrm>
                <a:off x="1636" y="1678"/>
                <a:ext cx="3" cy="4"/>
              </a:xfrm>
              <a:custGeom>
                <a:avLst/>
                <a:gdLst>
                  <a:gd name="T0" fmla="*/ 3 w 3"/>
                  <a:gd name="T1" fmla="*/ 3 h 4"/>
                  <a:gd name="T2" fmla="*/ 2 w 3"/>
                  <a:gd name="T3" fmla="*/ 4 h 4"/>
                  <a:gd name="T4" fmla="*/ 0 w 3"/>
                  <a:gd name="T5" fmla="*/ 2 h 4"/>
                  <a:gd name="T6" fmla="*/ 2 w 3"/>
                  <a:gd name="T7" fmla="*/ 0 h 4"/>
                  <a:gd name="T8" fmla="*/ 3 w 3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1" name="Freeform 38"/>
              <p:cNvSpPr>
                <a:spLocks/>
              </p:cNvSpPr>
              <p:nvPr/>
            </p:nvSpPr>
            <p:spPr bwMode="gray">
              <a:xfrm>
                <a:off x="1634" y="168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0 w 3"/>
                  <a:gd name="T5" fmla="*/ 2 h 3"/>
                  <a:gd name="T6" fmla="*/ 1 w 3"/>
                  <a:gd name="T7" fmla="*/ 0 h 3"/>
                  <a:gd name="T8" fmla="*/ 3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2" name="Freeform 39"/>
              <p:cNvSpPr>
                <a:spLocks/>
              </p:cNvSpPr>
              <p:nvPr/>
            </p:nvSpPr>
            <p:spPr bwMode="gray">
              <a:xfrm>
                <a:off x="1776" y="1796"/>
                <a:ext cx="11" cy="15"/>
              </a:xfrm>
              <a:custGeom>
                <a:avLst/>
                <a:gdLst>
                  <a:gd name="T0" fmla="*/ 1 w 11"/>
                  <a:gd name="T1" fmla="*/ 1 h 15"/>
                  <a:gd name="T2" fmla="*/ 5 w 11"/>
                  <a:gd name="T3" fmla="*/ 0 h 15"/>
                  <a:gd name="T4" fmla="*/ 7 w 11"/>
                  <a:gd name="T5" fmla="*/ 2 h 15"/>
                  <a:gd name="T6" fmla="*/ 8 w 11"/>
                  <a:gd name="T7" fmla="*/ 4 h 15"/>
                  <a:gd name="T8" fmla="*/ 11 w 11"/>
                  <a:gd name="T9" fmla="*/ 2 h 15"/>
                  <a:gd name="T10" fmla="*/ 10 w 11"/>
                  <a:gd name="T11" fmla="*/ 8 h 15"/>
                  <a:gd name="T12" fmla="*/ 9 w 11"/>
                  <a:gd name="T13" fmla="*/ 15 h 15"/>
                  <a:gd name="T14" fmla="*/ 4 w 11"/>
                  <a:gd name="T15" fmla="*/ 15 h 15"/>
                  <a:gd name="T16" fmla="*/ 0 w 11"/>
                  <a:gd name="T17" fmla="*/ 8 h 15"/>
                  <a:gd name="T18" fmla="*/ 1 w 11"/>
                  <a:gd name="T19" fmla="*/ 1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5"/>
                  <a:gd name="T32" fmla="*/ 11 w 11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5">
                    <a:moveTo>
                      <a:pt x="1" y="1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0" y="8"/>
                    </a:lnTo>
                    <a:lnTo>
                      <a:pt x="9" y="15"/>
                    </a:lnTo>
                    <a:lnTo>
                      <a:pt x="4" y="15"/>
                    </a:lnTo>
                    <a:lnTo>
                      <a:pt x="0" y="8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3" name="Freeform 40"/>
              <p:cNvSpPr>
                <a:spLocks/>
              </p:cNvSpPr>
              <p:nvPr/>
            </p:nvSpPr>
            <p:spPr bwMode="gray">
              <a:xfrm>
                <a:off x="1773" y="1761"/>
                <a:ext cx="12" cy="23"/>
              </a:xfrm>
              <a:custGeom>
                <a:avLst/>
                <a:gdLst>
                  <a:gd name="T0" fmla="*/ 0 w 12"/>
                  <a:gd name="T1" fmla="*/ 0 h 23"/>
                  <a:gd name="T2" fmla="*/ 2 w 12"/>
                  <a:gd name="T3" fmla="*/ 0 h 23"/>
                  <a:gd name="T4" fmla="*/ 8 w 12"/>
                  <a:gd name="T5" fmla="*/ 8 h 23"/>
                  <a:gd name="T6" fmla="*/ 12 w 12"/>
                  <a:gd name="T7" fmla="*/ 21 h 23"/>
                  <a:gd name="T8" fmla="*/ 11 w 12"/>
                  <a:gd name="T9" fmla="*/ 23 h 23"/>
                  <a:gd name="T10" fmla="*/ 1 w 12"/>
                  <a:gd name="T11" fmla="*/ 11 h 23"/>
                  <a:gd name="T12" fmla="*/ 0 w 12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3"/>
                  <a:gd name="T23" fmla="*/ 12 w 1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3">
                    <a:moveTo>
                      <a:pt x="0" y="0"/>
                    </a:moveTo>
                    <a:lnTo>
                      <a:pt x="2" y="0"/>
                    </a:lnTo>
                    <a:lnTo>
                      <a:pt x="8" y="8"/>
                    </a:lnTo>
                    <a:lnTo>
                      <a:pt x="12" y="21"/>
                    </a:lnTo>
                    <a:lnTo>
                      <a:pt x="11" y="23"/>
                    </a:lnTo>
                    <a:lnTo>
                      <a:pt x="1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4" name="Freeform 41"/>
              <p:cNvSpPr>
                <a:spLocks/>
              </p:cNvSpPr>
              <p:nvPr/>
            </p:nvSpPr>
            <p:spPr bwMode="gray">
              <a:xfrm>
                <a:off x="1774" y="1777"/>
                <a:ext cx="5" cy="8"/>
              </a:xfrm>
              <a:custGeom>
                <a:avLst/>
                <a:gdLst>
                  <a:gd name="T0" fmla="*/ 2 w 5"/>
                  <a:gd name="T1" fmla="*/ 0 h 8"/>
                  <a:gd name="T2" fmla="*/ 5 w 5"/>
                  <a:gd name="T3" fmla="*/ 7 h 8"/>
                  <a:gd name="T4" fmla="*/ 3 w 5"/>
                  <a:gd name="T5" fmla="*/ 8 h 8"/>
                  <a:gd name="T6" fmla="*/ 0 w 5"/>
                  <a:gd name="T7" fmla="*/ 1 h 8"/>
                  <a:gd name="T8" fmla="*/ 2 w 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2" y="0"/>
                    </a:moveTo>
                    <a:lnTo>
                      <a:pt x="5" y="7"/>
                    </a:lnTo>
                    <a:lnTo>
                      <a:pt x="3" y="8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5" name="Freeform 42"/>
              <p:cNvSpPr>
                <a:spLocks/>
              </p:cNvSpPr>
              <p:nvPr/>
            </p:nvSpPr>
            <p:spPr bwMode="gray">
              <a:xfrm>
                <a:off x="1764" y="1747"/>
                <a:ext cx="3" cy="15"/>
              </a:xfrm>
              <a:custGeom>
                <a:avLst/>
                <a:gdLst>
                  <a:gd name="T0" fmla="*/ 0 w 3"/>
                  <a:gd name="T1" fmla="*/ 2 h 15"/>
                  <a:gd name="T2" fmla="*/ 2 w 3"/>
                  <a:gd name="T3" fmla="*/ 0 h 15"/>
                  <a:gd name="T4" fmla="*/ 3 w 3"/>
                  <a:gd name="T5" fmla="*/ 2 h 15"/>
                  <a:gd name="T6" fmla="*/ 3 w 3"/>
                  <a:gd name="T7" fmla="*/ 15 h 15"/>
                  <a:gd name="T8" fmla="*/ 2 w 3"/>
                  <a:gd name="T9" fmla="*/ 14 h 15"/>
                  <a:gd name="T10" fmla="*/ 0 w 3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5"/>
                  <a:gd name="T20" fmla="*/ 3 w 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5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6" name="Freeform 43"/>
              <p:cNvSpPr>
                <a:spLocks/>
              </p:cNvSpPr>
              <p:nvPr/>
            </p:nvSpPr>
            <p:spPr bwMode="gray">
              <a:xfrm>
                <a:off x="1756" y="1745"/>
                <a:ext cx="5" cy="13"/>
              </a:xfrm>
              <a:custGeom>
                <a:avLst/>
                <a:gdLst>
                  <a:gd name="T0" fmla="*/ 3 w 5"/>
                  <a:gd name="T1" fmla="*/ 0 h 13"/>
                  <a:gd name="T2" fmla="*/ 5 w 5"/>
                  <a:gd name="T3" fmla="*/ 5 h 13"/>
                  <a:gd name="T4" fmla="*/ 5 w 5"/>
                  <a:gd name="T5" fmla="*/ 12 h 13"/>
                  <a:gd name="T6" fmla="*/ 3 w 5"/>
                  <a:gd name="T7" fmla="*/ 13 h 13"/>
                  <a:gd name="T8" fmla="*/ 0 w 5"/>
                  <a:gd name="T9" fmla="*/ 6 h 13"/>
                  <a:gd name="T10" fmla="*/ 3 w 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3"/>
                  <a:gd name="T20" fmla="*/ 5 w 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3">
                    <a:moveTo>
                      <a:pt x="3" y="0"/>
                    </a:moveTo>
                    <a:lnTo>
                      <a:pt x="5" y="5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7" name="Freeform 44"/>
              <p:cNvSpPr>
                <a:spLocks/>
              </p:cNvSpPr>
              <p:nvPr/>
            </p:nvSpPr>
            <p:spPr bwMode="gray">
              <a:xfrm>
                <a:off x="1762" y="1725"/>
                <a:ext cx="5" cy="18"/>
              </a:xfrm>
              <a:custGeom>
                <a:avLst/>
                <a:gdLst>
                  <a:gd name="T0" fmla="*/ 1 w 5"/>
                  <a:gd name="T1" fmla="*/ 0 h 18"/>
                  <a:gd name="T2" fmla="*/ 5 w 5"/>
                  <a:gd name="T3" fmla="*/ 5 h 18"/>
                  <a:gd name="T4" fmla="*/ 5 w 5"/>
                  <a:gd name="T5" fmla="*/ 16 h 18"/>
                  <a:gd name="T6" fmla="*/ 3 w 5"/>
                  <a:gd name="T7" fmla="*/ 18 h 18"/>
                  <a:gd name="T8" fmla="*/ 0 w 5"/>
                  <a:gd name="T9" fmla="*/ 18 h 18"/>
                  <a:gd name="T10" fmla="*/ 0 w 5"/>
                  <a:gd name="T11" fmla="*/ 2 h 18"/>
                  <a:gd name="T12" fmla="*/ 1 w 5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8"/>
                  <a:gd name="T23" fmla="*/ 5 w 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8">
                    <a:moveTo>
                      <a:pt x="1" y="0"/>
                    </a:moveTo>
                    <a:lnTo>
                      <a:pt x="5" y="5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8" name="Freeform 45"/>
              <p:cNvSpPr>
                <a:spLocks/>
              </p:cNvSpPr>
              <p:nvPr/>
            </p:nvSpPr>
            <p:spPr bwMode="gray">
              <a:xfrm>
                <a:off x="1744" y="1721"/>
                <a:ext cx="15" cy="17"/>
              </a:xfrm>
              <a:custGeom>
                <a:avLst/>
                <a:gdLst>
                  <a:gd name="T0" fmla="*/ 6 w 15"/>
                  <a:gd name="T1" fmla="*/ 16 h 17"/>
                  <a:gd name="T2" fmla="*/ 3 w 15"/>
                  <a:gd name="T3" fmla="*/ 12 h 17"/>
                  <a:gd name="T4" fmla="*/ 0 w 15"/>
                  <a:gd name="T5" fmla="*/ 6 h 17"/>
                  <a:gd name="T6" fmla="*/ 0 w 15"/>
                  <a:gd name="T7" fmla="*/ 4 h 17"/>
                  <a:gd name="T8" fmla="*/ 7 w 15"/>
                  <a:gd name="T9" fmla="*/ 0 h 17"/>
                  <a:gd name="T10" fmla="*/ 11 w 15"/>
                  <a:gd name="T11" fmla="*/ 3 h 17"/>
                  <a:gd name="T12" fmla="*/ 15 w 15"/>
                  <a:gd name="T13" fmla="*/ 4 h 17"/>
                  <a:gd name="T14" fmla="*/ 15 w 15"/>
                  <a:gd name="T15" fmla="*/ 6 h 17"/>
                  <a:gd name="T16" fmla="*/ 11 w 15"/>
                  <a:gd name="T17" fmla="*/ 5 h 17"/>
                  <a:gd name="T18" fmla="*/ 11 w 15"/>
                  <a:gd name="T19" fmla="*/ 8 h 17"/>
                  <a:gd name="T20" fmla="*/ 14 w 15"/>
                  <a:gd name="T21" fmla="*/ 12 h 17"/>
                  <a:gd name="T22" fmla="*/ 12 w 15"/>
                  <a:gd name="T23" fmla="*/ 14 h 17"/>
                  <a:gd name="T24" fmla="*/ 8 w 15"/>
                  <a:gd name="T25" fmla="*/ 9 h 17"/>
                  <a:gd name="T26" fmla="*/ 7 w 15"/>
                  <a:gd name="T27" fmla="*/ 10 h 17"/>
                  <a:gd name="T28" fmla="*/ 8 w 15"/>
                  <a:gd name="T29" fmla="*/ 17 h 17"/>
                  <a:gd name="T30" fmla="*/ 6 w 15"/>
                  <a:gd name="T31" fmla="*/ 1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7"/>
                  <a:gd name="T50" fmla="*/ 15 w 15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7">
                    <a:moveTo>
                      <a:pt x="6" y="16"/>
                    </a:moveTo>
                    <a:lnTo>
                      <a:pt x="3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8" y="17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9" name="Freeform 46"/>
              <p:cNvSpPr>
                <a:spLocks/>
              </p:cNvSpPr>
              <p:nvPr/>
            </p:nvSpPr>
            <p:spPr bwMode="gray">
              <a:xfrm>
                <a:off x="1768" y="1745"/>
                <a:ext cx="9" cy="9"/>
              </a:xfrm>
              <a:custGeom>
                <a:avLst/>
                <a:gdLst>
                  <a:gd name="T0" fmla="*/ 3 w 9"/>
                  <a:gd name="T1" fmla="*/ 9 h 9"/>
                  <a:gd name="T2" fmla="*/ 0 w 9"/>
                  <a:gd name="T3" fmla="*/ 2 h 9"/>
                  <a:gd name="T4" fmla="*/ 2 w 9"/>
                  <a:gd name="T5" fmla="*/ 0 h 9"/>
                  <a:gd name="T6" fmla="*/ 6 w 9"/>
                  <a:gd name="T7" fmla="*/ 2 h 9"/>
                  <a:gd name="T8" fmla="*/ 9 w 9"/>
                  <a:gd name="T9" fmla="*/ 5 h 9"/>
                  <a:gd name="T10" fmla="*/ 9 w 9"/>
                  <a:gd name="T11" fmla="*/ 7 h 9"/>
                  <a:gd name="T12" fmla="*/ 5 w 9"/>
                  <a:gd name="T13" fmla="*/ 5 h 9"/>
                  <a:gd name="T14" fmla="*/ 6 w 9"/>
                  <a:gd name="T15" fmla="*/ 8 h 9"/>
                  <a:gd name="T16" fmla="*/ 3 w 9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9"/>
                  <a:gd name="T29" fmla="*/ 9 w 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9">
                    <a:moveTo>
                      <a:pt x="3" y="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0" name="Freeform 47"/>
              <p:cNvSpPr>
                <a:spLocks/>
              </p:cNvSpPr>
              <p:nvPr/>
            </p:nvSpPr>
            <p:spPr bwMode="gray">
              <a:xfrm>
                <a:off x="1783" y="1813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0 h 2"/>
                  <a:gd name="T4" fmla="*/ 5 w 5"/>
                  <a:gd name="T5" fmla="*/ 0 h 2"/>
                  <a:gd name="T6" fmla="*/ 5 w 5"/>
                  <a:gd name="T7" fmla="*/ 2 h 2"/>
                  <a:gd name="T8" fmla="*/ 2 w 5"/>
                  <a:gd name="T9" fmla="*/ 2 h 2"/>
                  <a:gd name="T10" fmla="*/ 0 w 5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1" name="Freeform 48"/>
              <p:cNvSpPr>
                <a:spLocks/>
              </p:cNvSpPr>
              <p:nvPr/>
            </p:nvSpPr>
            <p:spPr bwMode="gray">
              <a:xfrm>
                <a:off x="1785" y="1819"/>
                <a:ext cx="6" cy="2"/>
              </a:xfrm>
              <a:custGeom>
                <a:avLst/>
                <a:gdLst>
                  <a:gd name="T0" fmla="*/ 0 w 6"/>
                  <a:gd name="T1" fmla="*/ 1 h 2"/>
                  <a:gd name="T2" fmla="*/ 1 w 6"/>
                  <a:gd name="T3" fmla="*/ 0 h 2"/>
                  <a:gd name="T4" fmla="*/ 6 w 6"/>
                  <a:gd name="T5" fmla="*/ 0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"/>
                  <a:gd name="T20" fmla="*/ 6 w 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">
                    <a:moveTo>
                      <a:pt x="0" y="1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2" name="Freeform 49"/>
              <p:cNvSpPr>
                <a:spLocks/>
              </p:cNvSpPr>
              <p:nvPr/>
            </p:nvSpPr>
            <p:spPr bwMode="gray">
              <a:xfrm>
                <a:off x="1791" y="182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0 h 4"/>
                  <a:gd name="T4" fmla="*/ 1 w 3"/>
                  <a:gd name="T5" fmla="*/ 1 h 4"/>
                  <a:gd name="T6" fmla="*/ 3 w 3"/>
                  <a:gd name="T7" fmla="*/ 3 h 4"/>
                  <a:gd name="T8" fmla="*/ 3 w 3"/>
                  <a:gd name="T9" fmla="*/ 4 h 4"/>
                  <a:gd name="T10" fmla="*/ 0 w 3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3" name="Freeform 50"/>
              <p:cNvSpPr>
                <a:spLocks/>
              </p:cNvSpPr>
              <p:nvPr/>
            </p:nvSpPr>
            <p:spPr bwMode="gray">
              <a:xfrm>
                <a:off x="1796" y="1798"/>
                <a:ext cx="4" cy="3"/>
              </a:xfrm>
              <a:custGeom>
                <a:avLst/>
                <a:gdLst>
                  <a:gd name="T0" fmla="*/ 2 w 4"/>
                  <a:gd name="T1" fmla="*/ 2 h 3"/>
                  <a:gd name="T2" fmla="*/ 0 w 4"/>
                  <a:gd name="T3" fmla="*/ 1 h 3"/>
                  <a:gd name="T4" fmla="*/ 1 w 4"/>
                  <a:gd name="T5" fmla="*/ 0 h 3"/>
                  <a:gd name="T6" fmla="*/ 4 w 4"/>
                  <a:gd name="T7" fmla="*/ 1 h 3"/>
                  <a:gd name="T8" fmla="*/ 4 w 4"/>
                  <a:gd name="T9" fmla="*/ 3 h 3"/>
                  <a:gd name="T10" fmla="*/ 2 w 4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2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4" name="Freeform 51"/>
              <p:cNvSpPr>
                <a:spLocks/>
              </p:cNvSpPr>
              <p:nvPr/>
            </p:nvSpPr>
            <p:spPr bwMode="gray">
              <a:xfrm>
                <a:off x="1800" y="1806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1 w 7"/>
                  <a:gd name="T3" fmla="*/ 0 h 5"/>
                  <a:gd name="T4" fmla="*/ 3 w 7"/>
                  <a:gd name="T5" fmla="*/ 2 h 5"/>
                  <a:gd name="T6" fmla="*/ 7 w 7"/>
                  <a:gd name="T7" fmla="*/ 4 h 5"/>
                  <a:gd name="T8" fmla="*/ 4 w 7"/>
                  <a:gd name="T9" fmla="*/ 5 h 5"/>
                  <a:gd name="T10" fmla="*/ 0 w 7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5" name="Freeform 52"/>
              <p:cNvSpPr>
                <a:spLocks/>
              </p:cNvSpPr>
              <p:nvPr/>
            </p:nvSpPr>
            <p:spPr bwMode="gray">
              <a:xfrm>
                <a:off x="1451" y="1459"/>
                <a:ext cx="354" cy="336"/>
              </a:xfrm>
              <a:custGeom>
                <a:avLst/>
                <a:gdLst>
                  <a:gd name="T0" fmla="*/ 266 w 354"/>
                  <a:gd name="T1" fmla="*/ 217 h 336"/>
                  <a:gd name="T2" fmla="*/ 303 w 354"/>
                  <a:gd name="T3" fmla="*/ 235 h 336"/>
                  <a:gd name="T4" fmla="*/ 342 w 354"/>
                  <a:gd name="T5" fmla="*/ 296 h 336"/>
                  <a:gd name="T6" fmla="*/ 347 w 354"/>
                  <a:gd name="T7" fmla="*/ 325 h 336"/>
                  <a:gd name="T8" fmla="*/ 334 w 354"/>
                  <a:gd name="T9" fmla="*/ 311 h 336"/>
                  <a:gd name="T10" fmla="*/ 322 w 354"/>
                  <a:gd name="T11" fmla="*/ 285 h 336"/>
                  <a:gd name="T12" fmla="*/ 305 w 354"/>
                  <a:gd name="T13" fmla="*/ 249 h 336"/>
                  <a:gd name="T14" fmla="*/ 293 w 354"/>
                  <a:gd name="T15" fmla="*/ 255 h 336"/>
                  <a:gd name="T16" fmla="*/ 265 w 354"/>
                  <a:gd name="T17" fmla="*/ 240 h 336"/>
                  <a:gd name="T18" fmla="*/ 238 w 354"/>
                  <a:gd name="T19" fmla="*/ 230 h 336"/>
                  <a:gd name="T20" fmla="*/ 214 w 354"/>
                  <a:gd name="T21" fmla="*/ 218 h 336"/>
                  <a:gd name="T22" fmla="*/ 188 w 354"/>
                  <a:gd name="T23" fmla="*/ 210 h 336"/>
                  <a:gd name="T24" fmla="*/ 182 w 354"/>
                  <a:gd name="T25" fmla="*/ 216 h 336"/>
                  <a:gd name="T26" fmla="*/ 156 w 354"/>
                  <a:gd name="T27" fmla="*/ 243 h 336"/>
                  <a:gd name="T28" fmla="*/ 152 w 354"/>
                  <a:gd name="T29" fmla="*/ 235 h 336"/>
                  <a:gd name="T30" fmla="*/ 163 w 354"/>
                  <a:gd name="T31" fmla="*/ 207 h 336"/>
                  <a:gd name="T32" fmla="*/ 158 w 354"/>
                  <a:gd name="T33" fmla="*/ 201 h 336"/>
                  <a:gd name="T34" fmla="*/ 127 w 354"/>
                  <a:gd name="T35" fmla="*/ 244 h 336"/>
                  <a:gd name="T36" fmla="*/ 127 w 354"/>
                  <a:gd name="T37" fmla="*/ 266 h 336"/>
                  <a:gd name="T38" fmla="*/ 102 w 354"/>
                  <a:gd name="T39" fmla="*/ 290 h 336"/>
                  <a:gd name="T40" fmla="*/ 66 w 354"/>
                  <a:gd name="T41" fmla="*/ 317 h 336"/>
                  <a:gd name="T42" fmla="*/ 47 w 354"/>
                  <a:gd name="T43" fmla="*/ 325 h 336"/>
                  <a:gd name="T44" fmla="*/ 29 w 354"/>
                  <a:gd name="T45" fmla="*/ 333 h 336"/>
                  <a:gd name="T46" fmla="*/ 50 w 354"/>
                  <a:gd name="T47" fmla="*/ 315 h 336"/>
                  <a:gd name="T48" fmla="*/ 71 w 354"/>
                  <a:gd name="T49" fmla="*/ 302 h 336"/>
                  <a:gd name="T50" fmla="*/ 97 w 354"/>
                  <a:gd name="T51" fmla="*/ 269 h 336"/>
                  <a:gd name="T52" fmla="*/ 90 w 354"/>
                  <a:gd name="T53" fmla="*/ 254 h 336"/>
                  <a:gd name="T54" fmla="*/ 73 w 354"/>
                  <a:gd name="T55" fmla="*/ 252 h 336"/>
                  <a:gd name="T56" fmla="*/ 55 w 354"/>
                  <a:gd name="T57" fmla="*/ 239 h 336"/>
                  <a:gd name="T58" fmla="*/ 43 w 354"/>
                  <a:gd name="T59" fmla="*/ 233 h 336"/>
                  <a:gd name="T60" fmla="*/ 25 w 354"/>
                  <a:gd name="T61" fmla="*/ 208 h 336"/>
                  <a:gd name="T62" fmla="*/ 23 w 354"/>
                  <a:gd name="T63" fmla="*/ 181 h 336"/>
                  <a:gd name="T64" fmla="*/ 48 w 354"/>
                  <a:gd name="T65" fmla="*/ 162 h 336"/>
                  <a:gd name="T66" fmla="*/ 61 w 354"/>
                  <a:gd name="T67" fmla="*/ 134 h 336"/>
                  <a:gd name="T68" fmla="*/ 56 w 354"/>
                  <a:gd name="T69" fmla="*/ 127 h 336"/>
                  <a:gd name="T70" fmla="*/ 26 w 354"/>
                  <a:gd name="T71" fmla="*/ 132 h 336"/>
                  <a:gd name="T72" fmla="*/ 14 w 354"/>
                  <a:gd name="T73" fmla="*/ 114 h 336"/>
                  <a:gd name="T74" fmla="*/ 9 w 354"/>
                  <a:gd name="T75" fmla="*/ 100 h 336"/>
                  <a:gd name="T76" fmla="*/ 36 w 354"/>
                  <a:gd name="T77" fmla="*/ 87 h 336"/>
                  <a:gd name="T78" fmla="*/ 60 w 354"/>
                  <a:gd name="T79" fmla="*/ 94 h 336"/>
                  <a:gd name="T80" fmla="*/ 75 w 354"/>
                  <a:gd name="T81" fmla="*/ 81 h 336"/>
                  <a:gd name="T82" fmla="*/ 60 w 354"/>
                  <a:gd name="T83" fmla="*/ 75 h 336"/>
                  <a:gd name="T84" fmla="*/ 36 w 354"/>
                  <a:gd name="T85" fmla="*/ 73 h 336"/>
                  <a:gd name="T86" fmla="*/ 10 w 354"/>
                  <a:gd name="T87" fmla="*/ 52 h 336"/>
                  <a:gd name="T88" fmla="*/ 46 w 354"/>
                  <a:gd name="T89" fmla="*/ 28 h 336"/>
                  <a:gd name="T90" fmla="*/ 83 w 354"/>
                  <a:gd name="T91" fmla="*/ 8 h 336"/>
                  <a:gd name="T92" fmla="*/ 108 w 354"/>
                  <a:gd name="T93" fmla="*/ 6 h 336"/>
                  <a:gd name="T94" fmla="*/ 129 w 354"/>
                  <a:gd name="T95" fmla="*/ 9 h 336"/>
                  <a:gd name="T96" fmla="*/ 146 w 354"/>
                  <a:gd name="T97" fmla="*/ 16 h 336"/>
                  <a:gd name="T98" fmla="*/ 182 w 354"/>
                  <a:gd name="T99" fmla="*/ 19 h 336"/>
                  <a:gd name="T100" fmla="*/ 225 w 354"/>
                  <a:gd name="T101" fmla="*/ 23 h 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4"/>
                  <a:gd name="T154" fmla="*/ 0 h 336"/>
                  <a:gd name="T155" fmla="*/ 354 w 354"/>
                  <a:gd name="T156" fmla="*/ 336 h 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4" h="336">
                    <a:moveTo>
                      <a:pt x="250" y="31"/>
                    </a:moveTo>
                    <a:lnTo>
                      <a:pt x="250" y="219"/>
                    </a:lnTo>
                    <a:lnTo>
                      <a:pt x="261" y="226"/>
                    </a:lnTo>
                    <a:lnTo>
                      <a:pt x="263" y="220"/>
                    </a:lnTo>
                    <a:lnTo>
                      <a:pt x="266" y="217"/>
                    </a:lnTo>
                    <a:lnTo>
                      <a:pt x="271" y="223"/>
                    </a:lnTo>
                    <a:lnTo>
                      <a:pt x="285" y="245"/>
                    </a:lnTo>
                    <a:lnTo>
                      <a:pt x="289" y="245"/>
                    </a:lnTo>
                    <a:lnTo>
                      <a:pt x="296" y="237"/>
                    </a:lnTo>
                    <a:lnTo>
                      <a:pt x="303" y="235"/>
                    </a:lnTo>
                    <a:lnTo>
                      <a:pt x="310" y="241"/>
                    </a:lnTo>
                    <a:lnTo>
                      <a:pt x="317" y="254"/>
                    </a:lnTo>
                    <a:lnTo>
                      <a:pt x="323" y="259"/>
                    </a:lnTo>
                    <a:lnTo>
                      <a:pt x="335" y="288"/>
                    </a:lnTo>
                    <a:lnTo>
                      <a:pt x="342" y="296"/>
                    </a:lnTo>
                    <a:lnTo>
                      <a:pt x="354" y="305"/>
                    </a:lnTo>
                    <a:lnTo>
                      <a:pt x="352" y="314"/>
                    </a:lnTo>
                    <a:lnTo>
                      <a:pt x="353" y="322"/>
                    </a:lnTo>
                    <a:lnTo>
                      <a:pt x="351" y="325"/>
                    </a:lnTo>
                    <a:lnTo>
                      <a:pt x="347" y="325"/>
                    </a:lnTo>
                    <a:lnTo>
                      <a:pt x="345" y="325"/>
                    </a:lnTo>
                    <a:lnTo>
                      <a:pt x="343" y="317"/>
                    </a:lnTo>
                    <a:lnTo>
                      <a:pt x="338" y="315"/>
                    </a:lnTo>
                    <a:lnTo>
                      <a:pt x="336" y="312"/>
                    </a:lnTo>
                    <a:lnTo>
                      <a:pt x="334" y="311"/>
                    </a:lnTo>
                    <a:lnTo>
                      <a:pt x="334" y="306"/>
                    </a:lnTo>
                    <a:lnTo>
                      <a:pt x="330" y="300"/>
                    </a:lnTo>
                    <a:lnTo>
                      <a:pt x="330" y="292"/>
                    </a:lnTo>
                    <a:lnTo>
                      <a:pt x="326" y="290"/>
                    </a:lnTo>
                    <a:lnTo>
                      <a:pt x="322" y="285"/>
                    </a:lnTo>
                    <a:lnTo>
                      <a:pt x="321" y="275"/>
                    </a:lnTo>
                    <a:lnTo>
                      <a:pt x="315" y="261"/>
                    </a:lnTo>
                    <a:lnTo>
                      <a:pt x="311" y="258"/>
                    </a:lnTo>
                    <a:lnTo>
                      <a:pt x="307" y="256"/>
                    </a:lnTo>
                    <a:lnTo>
                      <a:pt x="305" y="249"/>
                    </a:lnTo>
                    <a:lnTo>
                      <a:pt x="303" y="258"/>
                    </a:lnTo>
                    <a:lnTo>
                      <a:pt x="301" y="258"/>
                    </a:lnTo>
                    <a:lnTo>
                      <a:pt x="297" y="253"/>
                    </a:lnTo>
                    <a:lnTo>
                      <a:pt x="294" y="253"/>
                    </a:lnTo>
                    <a:lnTo>
                      <a:pt x="293" y="255"/>
                    </a:lnTo>
                    <a:lnTo>
                      <a:pt x="296" y="259"/>
                    </a:lnTo>
                    <a:lnTo>
                      <a:pt x="285" y="260"/>
                    </a:lnTo>
                    <a:lnTo>
                      <a:pt x="279" y="253"/>
                    </a:lnTo>
                    <a:lnTo>
                      <a:pt x="277" y="245"/>
                    </a:lnTo>
                    <a:lnTo>
                      <a:pt x="265" y="240"/>
                    </a:lnTo>
                    <a:lnTo>
                      <a:pt x="264" y="231"/>
                    </a:lnTo>
                    <a:lnTo>
                      <a:pt x="259" y="234"/>
                    </a:lnTo>
                    <a:lnTo>
                      <a:pt x="249" y="232"/>
                    </a:lnTo>
                    <a:lnTo>
                      <a:pt x="247" y="230"/>
                    </a:lnTo>
                    <a:lnTo>
                      <a:pt x="238" y="230"/>
                    </a:lnTo>
                    <a:lnTo>
                      <a:pt x="234" y="228"/>
                    </a:lnTo>
                    <a:lnTo>
                      <a:pt x="229" y="228"/>
                    </a:lnTo>
                    <a:lnTo>
                      <a:pt x="217" y="228"/>
                    </a:lnTo>
                    <a:lnTo>
                      <a:pt x="216" y="220"/>
                    </a:lnTo>
                    <a:lnTo>
                      <a:pt x="214" y="218"/>
                    </a:lnTo>
                    <a:lnTo>
                      <a:pt x="209" y="219"/>
                    </a:lnTo>
                    <a:lnTo>
                      <a:pt x="199" y="213"/>
                    </a:lnTo>
                    <a:lnTo>
                      <a:pt x="197" y="208"/>
                    </a:lnTo>
                    <a:lnTo>
                      <a:pt x="192" y="210"/>
                    </a:lnTo>
                    <a:lnTo>
                      <a:pt x="188" y="210"/>
                    </a:lnTo>
                    <a:lnTo>
                      <a:pt x="189" y="206"/>
                    </a:lnTo>
                    <a:lnTo>
                      <a:pt x="186" y="205"/>
                    </a:lnTo>
                    <a:lnTo>
                      <a:pt x="180" y="213"/>
                    </a:lnTo>
                    <a:lnTo>
                      <a:pt x="183" y="214"/>
                    </a:lnTo>
                    <a:lnTo>
                      <a:pt x="182" y="216"/>
                    </a:lnTo>
                    <a:lnTo>
                      <a:pt x="183" y="221"/>
                    </a:lnTo>
                    <a:lnTo>
                      <a:pt x="180" y="229"/>
                    </a:lnTo>
                    <a:lnTo>
                      <a:pt x="171" y="229"/>
                    </a:lnTo>
                    <a:lnTo>
                      <a:pt x="166" y="236"/>
                    </a:lnTo>
                    <a:lnTo>
                      <a:pt x="156" y="243"/>
                    </a:lnTo>
                    <a:lnTo>
                      <a:pt x="148" y="243"/>
                    </a:lnTo>
                    <a:lnTo>
                      <a:pt x="150" y="240"/>
                    </a:lnTo>
                    <a:lnTo>
                      <a:pt x="152" y="239"/>
                    </a:lnTo>
                    <a:lnTo>
                      <a:pt x="154" y="236"/>
                    </a:lnTo>
                    <a:lnTo>
                      <a:pt x="152" y="235"/>
                    </a:lnTo>
                    <a:lnTo>
                      <a:pt x="150" y="236"/>
                    </a:lnTo>
                    <a:lnTo>
                      <a:pt x="150" y="233"/>
                    </a:lnTo>
                    <a:lnTo>
                      <a:pt x="155" y="218"/>
                    </a:lnTo>
                    <a:lnTo>
                      <a:pt x="154" y="214"/>
                    </a:lnTo>
                    <a:lnTo>
                      <a:pt x="163" y="207"/>
                    </a:lnTo>
                    <a:lnTo>
                      <a:pt x="169" y="208"/>
                    </a:lnTo>
                    <a:lnTo>
                      <a:pt x="171" y="197"/>
                    </a:lnTo>
                    <a:lnTo>
                      <a:pt x="168" y="197"/>
                    </a:lnTo>
                    <a:lnTo>
                      <a:pt x="165" y="201"/>
                    </a:lnTo>
                    <a:lnTo>
                      <a:pt x="158" y="201"/>
                    </a:lnTo>
                    <a:lnTo>
                      <a:pt x="141" y="224"/>
                    </a:lnTo>
                    <a:lnTo>
                      <a:pt x="142" y="231"/>
                    </a:lnTo>
                    <a:lnTo>
                      <a:pt x="138" y="236"/>
                    </a:lnTo>
                    <a:lnTo>
                      <a:pt x="132" y="236"/>
                    </a:lnTo>
                    <a:lnTo>
                      <a:pt x="127" y="244"/>
                    </a:lnTo>
                    <a:lnTo>
                      <a:pt x="128" y="247"/>
                    </a:lnTo>
                    <a:lnTo>
                      <a:pt x="133" y="247"/>
                    </a:lnTo>
                    <a:lnTo>
                      <a:pt x="133" y="256"/>
                    </a:lnTo>
                    <a:lnTo>
                      <a:pt x="129" y="257"/>
                    </a:lnTo>
                    <a:lnTo>
                      <a:pt x="127" y="266"/>
                    </a:lnTo>
                    <a:lnTo>
                      <a:pt x="120" y="270"/>
                    </a:lnTo>
                    <a:lnTo>
                      <a:pt x="114" y="275"/>
                    </a:lnTo>
                    <a:lnTo>
                      <a:pt x="106" y="282"/>
                    </a:lnTo>
                    <a:lnTo>
                      <a:pt x="106" y="287"/>
                    </a:lnTo>
                    <a:lnTo>
                      <a:pt x="102" y="290"/>
                    </a:lnTo>
                    <a:lnTo>
                      <a:pt x="87" y="302"/>
                    </a:lnTo>
                    <a:lnTo>
                      <a:pt x="87" y="305"/>
                    </a:lnTo>
                    <a:lnTo>
                      <a:pt x="81" y="307"/>
                    </a:lnTo>
                    <a:lnTo>
                      <a:pt x="75" y="311"/>
                    </a:lnTo>
                    <a:lnTo>
                      <a:pt x="66" y="317"/>
                    </a:lnTo>
                    <a:lnTo>
                      <a:pt x="62" y="317"/>
                    </a:lnTo>
                    <a:lnTo>
                      <a:pt x="60" y="315"/>
                    </a:lnTo>
                    <a:lnTo>
                      <a:pt x="57" y="314"/>
                    </a:lnTo>
                    <a:lnTo>
                      <a:pt x="55" y="320"/>
                    </a:lnTo>
                    <a:lnTo>
                      <a:pt x="47" y="325"/>
                    </a:lnTo>
                    <a:lnTo>
                      <a:pt x="44" y="325"/>
                    </a:lnTo>
                    <a:lnTo>
                      <a:pt x="42" y="329"/>
                    </a:lnTo>
                    <a:lnTo>
                      <a:pt x="36" y="334"/>
                    </a:lnTo>
                    <a:lnTo>
                      <a:pt x="29" y="336"/>
                    </a:lnTo>
                    <a:lnTo>
                      <a:pt x="29" y="333"/>
                    </a:lnTo>
                    <a:lnTo>
                      <a:pt x="31" y="328"/>
                    </a:lnTo>
                    <a:lnTo>
                      <a:pt x="36" y="324"/>
                    </a:lnTo>
                    <a:lnTo>
                      <a:pt x="40" y="325"/>
                    </a:lnTo>
                    <a:lnTo>
                      <a:pt x="46" y="321"/>
                    </a:lnTo>
                    <a:lnTo>
                      <a:pt x="50" y="315"/>
                    </a:lnTo>
                    <a:lnTo>
                      <a:pt x="57" y="308"/>
                    </a:lnTo>
                    <a:lnTo>
                      <a:pt x="63" y="307"/>
                    </a:lnTo>
                    <a:lnTo>
                      <a:pt x="67" y="309"/>
                    </a:lnTo>
                    <a:lnTo>
                      <a:pt x="70" y="307"/>
                    </a:lnTo>
                    <a:lnTo>
                      <a:pt x="71" y="302"/>
                    </a:lnTo>
                    <a:lnTo>
                      <a:pt x="75" y="297"/>
                    </a:lnTo>
                    <a:lnTo>
                      <a:pt x="84" y="290"/>
                    </a:lnTo>
                    <a:lnTo>
                      <a:pt x="90" y="282"/>
                    </a:lnTo>
                    <a:lnTo>
                      <a:pt x="97" y="279"/>
                    </a:lnTo>
                    <a:lnTo>
                      <a:pt x="97" y="269"/>
                    </a:lnTo>
                    <a:lnTo>
                      <a:pt x="102" y="254"/>
                    </a:lnTo>
                    <a:lnTo>
                      <a:pt x="101" y="250"/>
                    </a:lnTo>
                    <a:lnTo>
                      <a:pt x="97" y="254"/>
                    </a:lnTo>
                    <a:lnTo>
                      <a:pt x="92" y="255"/>
                    </a:lnTo>
                    <a:lnTo>
                      <a:pt x="90" y="254"/>
                    </a:lnTo>
                    <a:lnTo>
                      <a:pt x="85" y="251"/>
                    </a:lnTo>
                    <a:lnTo>
                      <a:pt x="83" y="260"/>
                    </a:lnTo>
                    <a:lnTo>
                      <a:pt x="80" y="259"/>
                    </a:lnTo>
                    <a:lnTo>
                      <a:pt x="77" y="253"/>
                    </a:lnTo>
                    <a:lnTo>
                      <a:pt x="73" y="252"/>
                    </a:lnTo>
                    <a:lnTo>
                      <a:pt x="70" y="249"/>
                    </a:lnTo>
                    <a:lnTo>
                      <a:pt x="60" y="255"/>
                    </a:lnTo>
                    <a:lnTo>
                      <a:pt x="55" y="257"/>
                    </a:lnTo>
                    <a:lnTo>
                      <a:pt x="56" y="249"/>
                    </a:lnTo>
                    <a:lnTo>
                      <a:pt x="55" y="239"/>
                    </a:lnTo>
                    <a:lnTo>
                      <a:pt x="53" y="232"/>
                    </a:lnTo>
                    <a:lnTo>
                      <a:pt x="53" y="225"/>
                    </a:lnTo>
                    <a:lnTo>
                      <a:pt x="50" y="226"/>
                    </a:lnTo>
                    <a:lnTo>
                      <a:pt x="50" y="231"/>
                    </a:lnTo>
                    <a:lnTo>
                      <a:pt x="43" y="233"/>
                    </a:lnTo>
                    <a:lnTo>
                      <a:pt x="35" y="234"/>
                    </a:lnTo>
                    <a:lnTo>
                      <a:pt x="21" y="219"/>
                    </a:lnTo>
                    <a:lnTo>
                      <a:pt x="25" y="218"/>
                    </a:lnTo>
                    <a:lnTo>
                      <a:pt x="27" y="211"/>
                    </a:lnTo>
                    <a:lnTo>
                      <a:pt x="25" y="208"/>
                    </a:lnTo>
                    <a:lnTo>
                      <a:pt x="22" y="208"/>
                    </a:lnTo>
                    <a:lnTo>
                      <a:pt x="18" y="202"/>
                    </a:lnTo>
                    <a:lnTo>
                      <a:pt x="17" y="196"/>
                    </a:lnTo>
                    <a:lnTo>
                      <a:pt x="19" y="193"/>
                    </a:lnTo>
                    <a:lnTo>
                      <a:pt x="23" y="181"/>
                    </a:lnTo>
                    <a:lnTo>
                      <a:pt x="27" y="179"/>
                    </a:lnTo>
                    <a:lnTo>
                      <a:pt x="28" y="171"/>
                    </a:lnTo>
                    <a:lnTo>
                      <a:pt x="34" y="162"/>
                    </a:lnTo>
                    <a:lnTo>
                      <a:pt x="38" y="166"/>
                    </a:lnTo>
                    <a:lnTo>
                      <a:pt x="48" y="162"/>
                    </a:lnTo>
                    <a:lnTo>
                      <a:pt x="54" y="159"/>
                    </a:lnTo>
                    <a:lnTo>
                      <a:pt x="59" y="161"/>
                    </a:lnTo>
                    <a:lnTo>
                      <a:pt x="68" y="150"/>
                    </a:lnTo>
                    <a:lnTo>
                      <a:pt x="67" y="142"/>
                    </a:lnTo>
                    <a:lnTo>
                      <a:pt x="61" y="134"/>
                    </a:lnTo>
                    <a:lnTo>
                      <a:pt x="62" y="132"/>
                    </a:lnTo>
                    <a:lnTo>
                      <a:pt x="67" y="132"/>
                    </a:lnTo>
                    <a:lnTo>
                      <a:pt x="67" y="126"/>
                    </a:lnTo>
                    <a:lnTo>
                      <a:pt x="59" y="123"/>
                    </a:lnTo>
                    <a:lnTo>
                      <a:pt x="56" y="127"/>
                    </a:lnTo>
                    <a:lnTo>
                      <a:pt x="51" y="128"/>
                    </a:lnTo>
                    <a:lnTo>
                      <a:pt x="47" y="133"/>
                    </a:lnTo>
                    <a:lnTo>
                      <a:pt x="38" y="132"/>
                    </a:lnTo>
                    <a:lnTo>
                      <a:pt x="32" y="129"/>
                    </a:lnTo>
                    <a:lnTo>
                      <a:pt x="26" y="132"/>
                    </a:lnTo>
                    <a:lnTo>
                      <a:pt x="17" y="132"/>
                    </a:lnTo>
                    <a:lnTo>
                      <a:pt x="8" y="118"/>
                    </a:lnTo>
                    <a:lnTo>
                      <a:pt x="14" y="118"/>
                    </a:lnTo>
                    <a:lnTo>
                      <a:pt x="17" y="117"/>
                    </a:lnTo>
                    <a:lnTo>
                      <a:pt x="14" y="114"/>
                    </a:lnTo>
                    <a:lnTo>
                      <a:pt x="8" y="113"/>
                    </a:lnTo>
                    <a:lnTo>
                      <a:pt x="5" y="113"/>
                    </a:lnTo>
                    <a:lnTo>
                      <a:pt x="0" y="108"/>
                    </a:lnTo>
                    <a:lnTo>
                      <a:pt x="6" y="102"/>
                    </a:lnTo>
                    <a:lnTo>
                      <a:pt x="9" y="100"/>
                    </a:lnTo>
                    <a:lnTo>
                      <a:pt x="11" y="94"/>
                    </a:lnTo>
                    <a:lnTo>
                      <a:pt x="17" y="94"/>
                    </a:lnTo>
                    <a:lnTo>
                      <a:pt x="20" y="89"/>
                    </a:lnTo>
                    <a:lnTo>
                      <a:pt x="28" y="87"/>
                    </a:lnTo>
                    <a:lnTo>
                      <a:pt x="36" y="87"/>
                    </a:lnTo>
                    <a:lnTo>
                      <a:pt x="36" y="92"/>
                    </a:lnTo>
                    <a:lnTo>
                      <a:pt x="35" y="96"/>
                    </a:lnTo>
                    <a:lnTo>
                      <a:pt x="45" y="94"/>
                    </a:lnTo>
                    <a:lnTo>
                      <a:pt x="56" y="98"/>
                    </a:lnTo>
                    <a:lnTo>
                      <a:pt x="60" y="94"/>
                    </a:lnTo>
                    <a:lnTo>
                      <a:pt x="64" y="94"/>
                    </a:lnTo>
                    <a:lnTo>
                      <a:pt x="66" y="88"/>
                    </a:lnTo>
                    <a:lnTo>
                      <a:pt x="75" y="87"/>
                    </a:lnTo>
                    <a:lnTo>
                      <a:pt x="77" y="84"/>
                    </a:lnTo>
                    <a:lnTo>
                      <a:pt x="75" y="81"/>
                    </a:lnTo>
                    <a:lnTo>
                      <a:pt x="67" y="82"/>
                    </a:lnTo>
                    <a:lnTo>
                      <a:pt x="62" y="84"/>
                    </a:lnTo>
                    <a:lnTo>
                      <a:pt x="56" y="80"/>
                    </a:lnTo>
                    <a:lnTo>
                      <a:pt x="58" y="77"/>
                    </a:lnTo>
                    <a:lnTo>
                      <a:pt x="60" y="75"/>
                    </a:lnTo>
                    <a:lnTo>
                      <a:pt x="56" y="73"/>
                    </a:lnTo>
                    <a:lnTo>
                      <a:pt x="54" y="74"/>
                    </a:lnTo>
                    <a:lnTo>
                      <a:pt x="45" y="74"/>
                    </a:lnTo>
                    <a:lnTo>
                      <a:pt x="40" y="73"/>
                    </a:lnTo>
                    <a:lnTo>
                      <a:pt x="36" y="73"/>
                    </a:lnTo>
                    <a:lnTo>
                      <a:pt x="36" y="67"/>
                    </a:lnTo>
                    <a:lnTo>
                      <a:pt x="27" y="60"/>
                    </a:lnTo>
                    <a:lnTo>
                      <a:pt x="19" y="56"/>
                    </a:lnTo>
                    <a:lnTo>
                      <a:pt x="14" y="55"/>
                    </a:lnTo>
                    <a:lnTo>
                      <a:pt x="10" y="52"/>
                    </a:lnTo>
                    <a:lnTo>
                      <a:pt x="13" y="51"/>
                    </a:lnTo>
                    <a:lnTo>
                      <a:pt x="14" y="45"/>
                    </a:lnTo>
                    <a:lnTo>
                      <a:pt x="33" y="44"/>
                    </a:lnTo>
                    <a:lnTo>
                      <a:pt x="43" y="39"/>
                    </a:lnTo>
                    <a:lnTo>
                      <a:pt x="46" y="28"/>
                    </a:lnTo>
                    <a:lnTo>
                      <a:pt x="51" y="22"/>
                    </a:lnTo>
                    <a:lnTo>
                      <a:pt x="60" y="19"/>
                    </a:lnTo>
                    <a:lnTo>
                      <a:pt x="63" y="19"/>
                    </a:lnTo>
                    <a:lnTo>
                      <a:pt x="81" y="8"/>
                    </a:lnTo>
                    <a:lnTo>
                      <a:pt x="83" y="8"/>
                    </a:lnTo>
                    <a:lnTo>
                      <a:pt x="93" y="8"/>
                    </a:lnTo>
                    <a:lnTo>
                      <a:pt x="105" y="0"/>
                    </a:lnTo>
                    <a:lnTo>
                      <a:pt x="110" y="2"/>
                    </a:lnTo>
                    <a:lnTo>
                      <a:pt x="114" y="2"/>
                    </a:lnTo>
                    <a:lnTo>
                      <a:pt x="108" y="6"/>
                    </a:lnTo>
                    <a:lnTo>
                      <a:pt x="112" y="8"/>
                    </a:lnTo>
                    <a:lnTo>
                      <a:pt x="115" y="8"/>
                    </a:lnTo>
                    <a:lnTo>
                      <a:pt x="117" y="5"/>
                    </a:lnTo>
                    <a:lnTo>
                      <a:pt x="121" y="5"/>
                    </a:lnTo>
                    <a:lnTo>
                      <a:pt x="129" y="9"/>
                    </a:lnTo>
                    <a:lnTo>
                      <a:pt x="135" y="7"/>
                    </a:lnTo>
                    <a:lnTo>
                      <a:pt x="144" y="7"/>
                    </a:lnTo>
                    <a:lnTo>
                      <a:pt x="141" y="11"/>
                    </a:lnTo>
                    <a:lnTo>
                      <a:pt x="150" y="14"/>
                    </a:lnTo>
                    <a:lnTo>
                      <a:pt x="146" y="16"/>
                    </a:lnTo>
                    <a:lnTo>
                      <a:pt x="151" y="18"/>
                    </a:lnTo>
                    <a:lnTo>
                      <a:pt x="157" y="16"/>
                    </a:lnTo>
                    <a:lnTo>
                      <a:pt x="167" y="15"/>
                    </a:lnTo>
                    <a:lnTo>
                      <a:pt x="176" y="16"/>
                    </a:lnTo>
                    <a:lnTo>
                      <a:pt x="182" y="19"/>
                    </a:lnTo>
                    <a:lnTo>
                      <a:pt x="194" y="22"/>
                    </a:lnTo>
                    <a:lnTo>
                      <a:pt x="196" y="21"/>
                    </a:lnTo>
                    <a:lnTo>
                      <a:pt x="203" y="21"/>
                    </a:lnTo>
                    <a:lnTo>
                      <a:pt x="213" y="25"/>
                    </a:lnTo>
                    <a:lnTo>
                      <a:pt x="225" y="23"/>
                    </a:lnTo>
                    <a:lnTo>
                      <a:pt x="234" y="23"/>
                    </a:lnTo>
                    <a:lnTo>
                      <a:pt x="236" y="25"/>
                    </a:lnTo>
                    <a:lnTo>
                      <a:pt x="239" y="26"/>
                    </a:lnTo>
                    <a:lnTo>
                      <a:pt x="250" y="3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6" name="Freeform 53"/>
              <p:cNvSpPr>
                <a:spLocks/>
              </p:cNvSpPr>
              <p:nvPr/>
            </p:nvSpPr>
            <p:spPr bwMode="gray">
              <a:xfrm>
                <a:off x="1867" y="1331"/>
                <a:ext cx="70" cy="35"/>
              </a:xfrm>
              <a:custGeom>
                <a:avLst/>
                <a:gdLst>
                  <a:gd name="T0" fmla="*/ 15 w 70"/>
                  <a:gd name="T1" fmla="*/ 31 h 35"/>
                  <a:gd name="T2" fmla="*/ 11 w 70"/>
                  <a:gd name="T3" fmla="*/ 31 h 35"/>
                  <a:gd name="T4" fmla="*/ 8 w 70"/>
                  <a:gd name="T5" fmla="*/ 32 h 35"/>
                  <a:gd name="T6" fmla="*/ 4 w 70"/>
                  <a:gd name="T7" fmla="*/ 32 h 35"/>
                  <a:gd name="T8" fmla="*/ 4 w 70"/>
                  <a:gd name="T9" fmla="*/ 28 h 35"/>
                  <a:gd name="T10" fmla="*/ 0 w 70"/>
                  <a:gd name="T11" fmla="*/ 26 h 35"/>
                  <a:gd name="T12" fmla="*/ 4 w 70"/>
                  <a:gd name="T13" fmla="*/ 24 h 35"/>
                  <a:gd name="T14" fmla="*/ 9 w 70"/>
                  <a:gd name="T15" fmla="*/ 23 h 35"/>
                  <a:gd name="T16" fmla="*/ 15 w 70"/>
                  <a:gd name="T17" fmla="*/ 22 h 35"/>
                  <a:gd name="T18" fmla="*/ 17 w 70"/>
                  <a:gd name="T19" fmla="*/ 18 h 35"/>
                  <a:gd name="T20" fmla="*/ 21 w 70"/>
                  <a:gd name="T21" fmla="*/ 18 h 35"/>
                  <a:gd name="T22" fmla="*/ 22 w 70"/>
                  <a:gd name="T23" fmla="*/ 14 h 35"/>
                  <a:gd name="T24" fmla="*/ 32 w 70"/>
                  <a:gd name="T25" fmla="*/ 9 h 35"/>
                  <a:gd name="T26" fmla="*/ 32 w 70"/>
                  <a:gd name="T27" fmla="*/ 6 h 35"/>
                  <a:gd name="T28" fmla="*/ 38 w 70"/>
                  <a:gd name="T29" fmla="*/ 4 h 35"/>
                  <a:gd name="T30" fmla="*/ 49 w 70"/>
                  <a:gd name="T31" fmla="*/ 4 h 35"/>
                  <a:gd name="T32" fmla="*/ 51 w 70"/>
                  <a:gd name="T33" fmla="*/ 4 h 35"/>
                  <a:gd name="T34" fmla="*/ 56 w 70"/>
                  <a:gd name="T35" fmla="*/ 4 h 35"/>
                  <a:gd name="T36" fmla="*/ 60 w 70"/>
                  <a:gd name="T37" fmla="*/ 4 h 35"/>
                  <a:gd name="T38" fmla="*/ 56 w 70"/>
                  <a:gd name="T39" fmla="*/ 2 h 35"/>
                  <a:gd name="T40" fmla="*/ 56 w 70"/>
                  <a:gd name="T41" fmla="*/ 1 h 35"/>
                  <a:gd name="T42" fmla="*/ 64 w 70"/>
                  <a:gd name="T43" fmla="*/ 0 h 35"/>
                  <a:gd name="T44" fmla="*/ 70 w 70"/>
                  <a:gd name="T45" fmla="*/ 4 h 35"/>
                  <a:gd name="T46" fmla="*/ 69 w 70"/>
                  <a:gd name="T47" fmla="*/ 6 h 35"/>
                  <a:gd name="T48" fmla="*/ 66 w 70"/>
                  <a:gd name="T49" fmla="*/ 6 h 35"/>
                  <a:gd name="T50" fmla="*/ 64 w 70"/>
                  <a:gd name="T51" fmla="*/ 9 h 35"/>
                  <a:gd name="T52" fmla="*/ 67 w 70"/>
                  <a:gd name="T53" fmla="*/ 11 h 35"/>
                  <a:gd name="T54" fmla="*/ 63 w 70"/>
                  <a:gd name="T55" fmla="*/ 13 h 35"/>
                  <a:gd name="T56" fmla="*/ 66 w 70"/>
                  <a:gd name="T57" fmla="*/ 18 h 35"/>
                  <a:gd name="T58" fmla="*/ 57 w 70"/>
                  <a:gd name="T59" fmla="*/ 20 h 35"/>
                  <a:gd name="T60" fmla="*/ 55 w 70"/>
                  <a:gd name="T61" fmla="*/ 26 h 35"/>
                  <a:gd name="T62" fmla="*/ 46 w 70"/>
                  <a:gd name="T63" fmla="*/ 22 h 35"/>
                  <a:gd name="T64" fmla="*/ 48 w 70"/>
                  <a:gd name="T65" fmla="*/ 17 h 35"/>
                  <a:gd name="T66" fmla="*/ 42 w 70"/>
                  <a:gd name="T67" fmla="*/ 17 h 35"/>
                  <a:gd name="T68" fmla="*/ 40 w 70"/>
                  <a:gd name="T69" fmla="*/ 24 h 35"/>
                  <a:gd name="T70" fmla="*/ 36 w 70"/>
                  <a:gd name="T71" fmla="*/ 26 h 35"/>
                  <a:gd name="T72" fmla="*/ 34 w 70"/>
                  <a:gd name="T73" fmla="*/ 23 h 35"/>
                  <a:gd name="T74" fmla="*/ 30 w 70"/>
                  <a:gd name="T75" fmla="*/ 24 h 35"/>
                  <a:gd name="T76" fmla="*/ 32 w 70"/>
                  <a:gd name="T77" fmla="*/ 32 h 35"/>
                  <a:gd name="T78" fmla="*/ 24 w 70"/>
                  <a:gd name="T79" fmla="*/ 33 h 35"/>
                  <a:gd name="T80" fmla="*/ 25 w 70"/>
                  <a:gd name="T81" fmla="*/ 29 h 35"/>
                  <a:gd name="T82" fmla="*/ 21 w 70"/>
                  <a:gd name="T83" fmla="*/ 29 h 35"/>
                  <a:gd name="T84" fmla="*/ 21 w 70"/>
                  <a:gd name="T85" fmla="*/ 35 h 35"/>
                  <a:gd name="T86" fmla="*/ 18 w 70"/>
                  <a:gd name="T87" fmla="*/ 35 h 35"/>
                  <a:gd name="T88" fmla="*/ 15 w 70"/>
                  <a:gd name="T89" fmla="*/ 31 h 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"/>
                  <a:gd name="T136" fmla="*/ 0 h 35"/>
                  <a:gd name="T137" fmla="*/ 70 w 70"/>
                  <a:gd name="T138" fmla="*/ 35 h 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" h="35">
                    <a:moveTo>
                      <a:pt x="15" y="31"/>
                    </a:moveTo>
                    <a:lnTo>
                      <a:pt x="11" y="31"/>
                    </a:lnTo>
                    <a:lnTo>
                      <a:pt x="8" y="32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0" y="26"/>
                    </a:lnTo>
                    <a:lnTo>
                      <a:pt x="4" y="24"/>
                    </a:lnTo>
                    <a:lnTo>
                      <a:pt x="9" y="23"/>
                    </a:lnTo>
                    <a:lnTo>
                      <a:pt x="15" y="22"/>
                    </a:lnTo>
                    <a:lnTo>
                      <a:pt x="17" y="18"/>
                    </a:lnTo>
                    <a:lnTo>
                      <a:pt x="21" y="18"/>
                    </a:lnTo>
                    <a:lnTo>
                      <a:pt x="22" y="14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6" y="1"/>
                    </a:lnTo>
                    <a:lnTo>
                      <a:pt x="64" y="0"/>
                    </a:lnTo>
                    <a:lnTo>
                      <a:pt x="70" y="4"/>
                    </a:lnTo>
                    <a:lnTo>
                      <a:pt x="69" y="6"/>
                    </a:lnTo>
                    <a:lnTo>
                      <a:pt x="66" y="6"/>
                    </a:lnTo>
                    <a:lnTo>
                      <a:pt x="64" y="9"/>
                    </a:lnTo>
                    <a:lnTo>
                      <a:pt x="67" y="11"/>
                    </a:lnTo>
                    <a:lnTo>
                      <a:pt x="63" y="13"/>
                    </a:lnTo>
                    <a:lnTo>
                      <a:pt x="66" y="18"/>
                    </a:lnTo>
                    <a:lnTo>
                      <a:pt x="57" y="20"/>
                    </a:lnTo>
                    <a:lnTo>
                      <a:pt x="55" y="26"/>
                    </a:lnTo>
                    <a:lnTo>
                      <a:pt x="46" y="22"/>
                    </a:lnTo>
                    <a:lnTo>
                      <a:pt x="48" y="17"/>
                    </a:lnTo>
                    <a:lnTo>
                      <a:pt x="42" y="17"/>
                    </a:lnTo>
                    <a:lnTo>
                      <a:pt x="40" y="24"/>
                    </a:lnTo>
                    <a:lnTo>
                      <a:pt x="36" y="26"/>
                    </a:lnTo>
                    <a:lnTo>
                      <a:pt x="34" y="23"/>
                    </a:lnTo>
                    <a:lnTo>
                      <a:pt x="30" y="24"/>
                    </a:lnTo>
                    <a:lnTo>
                      <a:pt x="32" y="32"/>
                    </a:lnTo>
                    <a:lnTo>
                      <a:pt x="24" y="33"/>
                    </a:lnTo>
                    <a:lnTo>
                      <a:pt x="25" y="29"/>
                    </a:lnTo>
                    <a:lnTo>
                      <a:pt x="21" y="29"/>
                    </a:lnTo>
                    <a:lnTo>
                      <a:pt x="21" y="35"/>
                    </a:lnTo>
                    <a:lnTo>
                      <a:pt x="18" y="35"/>
                    </a:lnTo>
                    <a:lnTo>
                      <a:pt x="15" y="3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7" name="Freeform 54"/>
              <p:cNvSpPr>
                <a:spLocks/>
              </p:cNvSpPr>
              <p:nvPr/>
            </p:nvSpPr>
            <p:spPr bwMode="gray">
              <a:xfrm>
                <a:off x="1958" y="1305"/>
                <a:ext cx="35" cy="11"/>
              </a:xfrm>
              <a:custGeom>
                <a:avLst/>
                <a:gdLst>
                  <a:gd name="T0" fmla="*/ 25 w 35"/>
                  <a:gd name="T1" fmla="*/ 0 h 11"/>
                  <a:gd name="T2" fmla="*/ 30 w 35"/>
                  <a:gd name="T3" fmla="*/ 4 h 11"/>
                  <a:gd name="T4" fmla="*/ 35 w 35"/>
                  <a:gd name="T5" fmla="*/ 5 h 11"/>
                  <a:gd name="T6" fmla="*/ 35 w 35"/>
                  <a:gd name="T7" fmla="*/ 9 h 11"/>
                  <a:gd name="T8" fmla="*/ 24 w 35"/>
                  <a:gd name="T9" fmla="*/ 11 h 11"/>
                  <a:gd name="T10" fmla="*/ 19 w 35"/>
                  <a:gd name="T11" fmla="*/ 8 h 11"/>
                  <a:gd name="T12" fmla="*/ 17 w 35"/>
                  <a:gd name="T13" fmla="*/ 10 h 11"/>
                  <a:gd name="T14" fmla="*/ 13 w 35"/>
                  <a:gd name="T15" fmla="*/ 10 h 11"/>
                  <a:gd name="T16" fmla="*/ 8 w 35"/>
                  <a:gd name="T17" fmla="*/ 9 h 11"/>
                  <a:gd name="T18" fmla="*/ 1 w 35"/>
                  <a:gd name="T19" fmla="*/ 10 h 11"/>
                  <a:gd name="T20" fmla="*/ 0 w 35"/>
                  <a:gd name="T21" fmla="*/ 8 h 11"/>
                  <a:gd name="T22" fmla="*/ 4 w 35"/>
                  <a:gd name="T23" fmla="*/ 7 h 11"/>
                  <a:gd name="T24" fmla="*/ 5 w 35"/>
                  <a:gd name="T25" fmla="*/ 4 h 11"/>
                  <a:gd name="T26" fmla="*/ 15 w 35"/>
                  <a:gd name="T27" fmla="*/ 4 h 11"/>
                  <a:gd name="T28" fmla="*/ 20 w 35"/>
                  <a:gd name="T29" fmla="*/ 1 h 11"/>
                  <a:gd name="T30" fmla="*/ 25 w 35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"/>
                  <a:gd name="T49" fmla="*/ 0 h 11"/>
                  <a:gd name="T50" fmla="*/ 35 w 35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" h="11">
                    <a:moveTo>
                      <a:pt x="25" y="0"/>
                    </a:moveTo>
                    <a:lnTo>
                      <a:pt x="30" y="4"/>
                    </a:lnTo>
                    <a:lnTo>
                      <a:pt x="35" y="5"/>
                    </a:lnTo>
                    <a:lnTo>
                      <a:pt x="35" y="9"/>
                    </a:lnTo>
                    <a:lnTo>
                      <a:pt x="24" y="11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3" y="10"/>
                    </a:lnTo>
                    <a:lnTo>
                      <a:pt x="8" y="9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5" y="4"/>
                    </a:lnTo>
                    <a:lnTo>
                      <a:pt x="20" y="1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8" name="Freeform 55"/>
              <p:cNvSpPr>
                <a:spLocks/>
              </p:cNvSpPr>
              <p:nvPr/>
            </p:nvSpPr>
            <p:spPr bwMode="gray">
              <a:xfrm>
                <a:off x="1958" y="1320"/>
                <a:ext cx="34" cy="14"/>
              </a:xfrm>
              <a:custGeom>
                <a:avLst/>
                <a:gdLst>
                  <a:gd name="T0" fmla="*/ 34 w 34"/>
                  <a:gd name="T1" fmla="*/ 1 h 14"/>
                  <a:gd name="T2" fmla="*/ 34 w 34"/>
                  <a:gd name="T3" fmla="*/ 3 h 14"/>
                  <a:gd name="T4" fmla="*/ 22 w 34"/>
                  <a:gd name="T5" fmla="*/ 4 h 14"/>
                  <a:gd name="T6" fmla="*/ 22 w 34"/>
                  <a:gd name="T7" fmla="*/ 7 h 14"/>
                  <a:gd name="T8" fmla="*/ 29 w 34"/>
                  <a:gd name="T9" fmla="*/ 8 h 14"/>
                  <a:gd name="T10" fmla="*/ 30 w 34"/>
                  <a:gd name="T11" fmla="*/ 11 h 14"/>
                  <a:gd name="T12" fmla="*/ 26 w 34"/>
                  <a:gd name="T13" fmla="*/ 12 h 14"/>
                  <a:gd name="T14" fmla="*/ 10 w 34"/>
                  <a:gd name="T15" fmla="*/ 14 h 14"/>
                  <a:gd name="T16" fmla="*/ 1 w 34"/>
                  <a:gd name="T17" fmla="*/ 11 h 14"/>
                  <a:gd name="T18" fmla="*/ 0 w 34"/>
                  <a:gd name="T19" fmla="*/ 4 h 14"/>
                  <a:gd name="T20" fmla="*/ 16 w 34"/>
                  <a:gd name="T21" fmla="*/ 0 h 14"/>
                  <a:gd name="T22" fmla="*/ 24 w 34"/>
                  <a:gd name="T23" fmla="*/ 0 h 14"/>
                  <a:gd name="T24" fmla="*/ 34 w 34"/>
                  <a:gd name="T25" fmla="*/ 1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14"/>
                  <a:gd name="T41" fmla="*/ 34 w 3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14">
                    <a:moveTo>
                      <a:pt x="34" y="1"/>
                    </a:moveTo>
                    <a:lnTo>
                      <a:pt x="34" y="3"/>
                    </a:lnTo>
                    <a:lnTo>
                      <a:pt x="22" y="4"/>
                    </a:lnTo>
                    <a:lnTo>
                      <a:pt x="22" y="7"/>
                    </a:lnTo>
                    <a:lnTo>
                      <a:pt x="29" y="8"/>
                    </a:lnTo>
                    <a:lnTo>
                      <a:pt x="30" y="11"/>
                    </a:lnTo>
                    <a:lnTo>
                      <a:pt x="26" y="12"/>
                    </a:lnTo>
                    <a:lnTo>
                      <a:pt x="10" y="14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9" name="Freeform 56"/>
              <p:cNvSpPr>
                <a:spLocks/>
              </p:cNvSpPr>
              <p:nvPr/>
            </p:nvSpPr>
            <p:spPr bwMode="gray">
              <a:xfrm>
                <a:off x="1940" y="1321"/>
                <a:ext cx="14" cy="6"/>
              </a:xfrm>
              <a:custGeom>
                <a:avLst/>
                <a:gdLst>
                  <a:gd name="T0" fmla="*/ 8 w 14"/>
                  <a:gd name="T1" fmla="*/ 1 h 6"/>
                  <a:gd name="T2" fmla="*/ 14 w 14"/>
                  <a:gd name="T3" fmla="*/ 3 h 6"/>
                  <a:gd name="T4" fmla="*/ 12 w 14"/>
                  <a:gd name="T5" fmla="*/ 5 h 6"/>
                  <a:gd name="T6" fmla="*/ 6 w 14"/>
                  <a:gd name="T7" fmla="*/ 6 h 6"/>
                  <a:gd name="T8" fmla="*/ 0 w 14"/>
                  <a:gd name="T9" fmla="*/ 1 h 6"/>
                  <a:gd name="T10" fmla="*/ 4 w 14"/>
                  <a:gd name="T11" fmla="*/ 0 h 6"/>
                  <a:gd name="T12" fmla="*/ 8 w 14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6"/>
                  <a:gd name="T23" fmla="*/ 14 w 1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6">
                    <a:moveTo>
                      <a:pt x="8" y="1"/>
                    </a:moveTo>
                    <a:lnTo>
                      <a:pt x="14" y="3"/>
                    </a:lnTo>
                    <a:lnTo>
                      <a:pt x="12" y="5"/>
                    </a:lnTo>
                    <a:lnTo>
                      <a:pt x="6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0" name="Freeform 57"/>
              <p:cNvSpPr>
                <a:spLocks/>
              </p:cNvSpPr>
              <p:nvPr/>
            </p:nvSpPr>
            <p:spPr bwMode="gray">
              <a:xfrm>
                <a:off x="1943" y="1344"/>
                <a:ext cx="13" cy="4"/>
              </a:xfrm>
              <a:custGeom>
                <a:avLst/>
                <a:gdLst>
                  <a:gd name="T0" fmla="*/ 0 w 13"/>
                  <a:gd name="T1" fmla="*/ 0 h 4"/>
                  <a:gd name="T2" fmla="*/ 5 w 13"/>
                  <a:gd name="T3" fmla="*/ 0 h 4"/>
                  <a:gd name="T4" fmla="*/ 11 w 13"/>
                  <a:gd name="T5" fmla="*/ 0 h 4"/>
                  <a:gd name="T6" fmla="*/ 13 w 13"/>
                  <a:gd name="T7" fmla="*/ 2 h 4"/>
                  <a:gd name="T8" fmla="*/ 9 w 13"/>
                  <a:gd name="T9" fmla="*/ 4 h 4"/>
                  <a:gd name="T10" fmla="*/ 1 w 13"/>
                  <a:gd name="T11" fmla="*/ 2 h 4"/>
                  <a:gd name="T12" fmla="*/ 0 w 1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1" name="Freeform 58"/>
              <p:cNvSpPr>
                <a:spLocks/>
              </p:cNvSpPr>
              <p:nvPr/>
            </p:nvSpPr>
            <p:spPr bwMode="gray">
              <a:xfrm>
                <a:off x="1903" y="1360"/>
                <a:ext cx="12" cy="9"/>
              </a:xfrm>
              <a:custGeom>
                <a:avLst/>
                <a:gdLst>
                  <a:gd name="T0" fmla="*/ 12 w 12"/>
                  <a:gd name="T1" fmla="*/ 0 h 9"/>
                  <a:gd name="T2" fmla="*/ 11 w 12"/>
                  <a:gd name="T3" fmla="*/ 4 h 9"/>
                  <a:gd name="T4" fmla="*/ 6 w 12"/>
                  <a:gd name="T5" fmla="*/ 9 h 9"/>
                  <a:gd name="T6" fmla="*/ 0 w 12"/>
                  <a:gd name="T7" fmla="*/ 8 h 9"/>
                  <a:gd name="T8" fmla="*/ 1 w 12"/>
                  <a:gd name="T9" fmla="*/ 6 h 9"/>
                  <a:gd name="T10" fmla="*/ 7 w 12"/>
                  <a:gd name="T11" fmla="*/ 2 h 9"/>
                  <a:gd name="T12" fmla="*/ 12 w 1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9"/>
                  <a:gd name="T23" fmla="*/ 12 w 1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9">
                    <a:moveTo>
                      <a:pt x="12" y="0"/>
                    </a:moveTo>
                    <a:lnTo>
                      <a:pt x="11" y="4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7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2" name="Freeform 59"/>
              <p:cNvSpPr>
                <a:spLocks/>
              </p:cNvSpPr>
              <p:nvPr/>
            </p:nvSpPr>
            <p:spPr bwMode="gray">
              <a:xfrm>
                <a:off x="1819" y="1849"/>
                <a:ext cx="46" cy="38"/>
              </a:xfrm>
              <a:custGeom>
                <a:avLst/>
                <a:gdLst>
                  <a:gd name="T0" fmla="*/ 37 w 46"/>
                  <a:gd name="T1" fmla="*/ 36 h 38"/>
                  <a:gd name="T2" fmla="*/ 32 w 46"/>
                  <a:gd name="T3" fmla="*/ 35 h 38"/>
                  <a:gd name="T4" fmla="*/ 27 w 46"/>
                  <a:gd name="T5" fmla="*/ 32 h 38"/>
                  <a:gd name="T6" fmla="*/ 19 w 46"/>
                  <a:gd name="T7" fmla="*/ 23 h 38"/>
                  <a:gd name="T8" fmla="*/ 15 w 46"/>
                  <a:gd name="T9" fmla="*/ 19 h 38"/>
                  <a:gd name="T10" fmla="*/ 11 w 46"/>
                  <a:gd name="T11" fmla="*/ 19 h 38"/>
                  <a:gd name="T12" fmla="*/ 8 w 46"/>
                  <a:gd name="T13" fmla="*/ 16 h 38"/>
                  <a:gd name="T14" fmla="*/ 4 w 46"/>
                  <a:gd name="T15" fmla="*/ 15 h 38"/>
                  <a:gd name="T16" fmla="*/ 0 w 46"/>
                  <a:gd name="T17" fmla="*/ 3 h 38"/>
                  <a:gd name="T18" fmla="*/ 0 w 46"/>
                  <a:gd name="T19" fmla="*/ 1 h 38"/>
                  <a:gd name="T20" fmla="*/ 6 w 46"/>
                  <a:gd name="T21" fmla="*/ 0 h 38"/>
                  <a:gd name="T22" fmla="*/ 11 w 46"/>
                  <a:gd name="T23" fmla="*/ 9 h 38"/>
                  <a:gd name="T24" fmla="*/ 22 w 46"/>
                  <a:gd name="T25" fmla="*/ 12 h 38"/>
                  <a:gd name="T26" fmla="*/ 28 w 46"/>
                  <a:gd name="T27" fmla="*/ 12 h 38"/>
                  <a:gd name="T28" fmla="*/ 32 w 46"/>
                  <a:gd name="T29" fmla="*/ 16 h 38"/>
                  <a:gd name="T30" fmla="*/ 32 w 46"/>
                  <a:gd name="T31" fmla="*/ 21 h 38"/>
                  <a:gd name="T32" fmla="*/ 39 w 46"/>
                  <a:gd name="T33" fmla="*/ 27 h 38"/>
                  <a:gd name="T34" fmla="*/ 44 w 46"/>
                  <a:gd name="T35" fmla="*/ 30 h 38"/>
                  <a:gd name="T36" fmla="*/ 46 w 46"/>
                  <a:gd name="T37" fmla="*/ 37 h 38"/>
                  <a:gd name="T38" fmla="*/ 43 w 46"/>
                  <a:gd name="T39" fmla="*/ 38 h 38"/>
                  <a:gd name="T40" fmla="*/ 37 w 46"/>
                  <a:gd name="T41" fmla="*/ 3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8"/>
                  <a:gd name="T65" fmla="*/ 46 w 4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8">
                    <a:moveTo>
                      <a:pt x="37" y="36"/>
                    </a:moveTo>
                    <a:lnTo>
                      <a:pt x="32" y="35"/>
                    </a:lnTo>
                    <a:lnTo>
                      <a:pt x="27" y="32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8" y="16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1" y="9"/>
                    </a:lnTo>
                    <a:lnTo>
                      <a:pt x="22" y="12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1"/>
                    </a:lnTo>
                    <a:lnTo>
                      <a:pt x="39" y="27"/>
                    </a:lnTo>
                    <a:lnTo>
                      <a:pt x="44" y="30"/>
                    </a:lnTo>
                    <a:lnTo>
                      <a:pt x="46" y="37"/>
                    </a:lnTo>
                    <a:lnTo>
                      <a:pt x="43" y="38"/>
                    </a:lnTo>
                    <a:lnTo>
                      <a:pt x="37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3" name="Freeform 60"/>
              <p:cNvSpPr>
                <a:spLocks/>
              </p:cNvSpPr>
              <p:nvPr/>
            </p:nvSpPr>
            <p:spPr bwMode="gray">
              <a:xfrm>
                <a:off x="1843" y="1388"/>
                <a:ext cx="95" cy="73"/>
              </a:xfrm>
              <a:custGeom>
                <a:avLst/>
                <a:gdLst>
                  <a:gd name="T0" fmla="*/ 95 w 95"/>
                  <a:gd name="T1" fmla="*/ 25 h 73"/>
                  <a:gd name="T2" fmla="*/ 91 w 95"/>
                  <a:gd name="T3" fmla="*/ 26 h 73"/>
                  <a:gd name="T4" fmla="*/ 88 w 95"/>
                  <a:gd name="T5" fmla="*/ 28 h 73"/>
                  <a:gd name="T6" fmla="*/ 72 w 95"/>
                  <a:gd name="T7" fmla="*/ 36 h 73"/>
                  <a:gd name="T8" fmla="*/ 68 w 95"/>
                  <a:gd name="T9" fmla="*/ 39 h 73"/>
                  <a:gd name="T10" fmla="*/ 60 w 95"/>
                  <a:gd name="T11" fmla="*/ 44 h 73"/>
                  <a:gd name="T12" fmla="*/ 58 w 95"/>
                  <a:gd name="T13" fmla="*/ 49 h 73"/>
                  <a:gd name="T14" fmla="*/ 56 w 95"/>
                  <a:gd name="T15" fmla="*/ 51 h 73"/>
                  <a:gd name="T16" fmla="*/ 54 w 95"/>
                  <a:gd name="T17" fmla="*/ 49 h 73"/>
                  <a:gd name="T18" fmla="*/ 49 w 95"/>
                  <a:gd name="T19" fmla="*/ 52 h 73"/>
                  <a:gd name="T20" fmla="*/ 49 w 95"/>
                  <a:gd name="T21" fmla="*/ 62 h 73"/>
                  <a:gd name="T22" fmla="*/ 42 w 95"/>
                  <a:gd name="T23" fmla="*/ 66 h 73"/>
                  <a:gd name="T24" fmla="*/ 39 w 95"/>
                  <a:gd name="T25" fmla="*/ 64 h 73"/>
                  <a:gd name="T26" fmla="*/ 32 w 95"/>
                  <a:gd name="T27" fmla="*/ 70 h 73"/>
                  <a:gd name="T28" fmla="*/ 27 w 95"/>
                  <a:gd name="T29" fmla="*/ 73 h 73"/>
                  <a:gd name="T30" fmla="*/ 22 w 95"/>
                  <a:gd name="T31" fmla="*/ 73 h 73"/>
                  <a:gd name="T32" fmla="*/ 20 w 95"/>
                  <a:gd name="T33" fmla="*/ 64 h 73"/>
                  <a:gd name="T34" fmla="*/ 5 w 95"/>
                  <a:gd name="T35" fmla="*/ 56 h 73"/>
                  <a:gd name="T36" fmla="*/ 0 w 95"/>
                  <a:gd name="T37" fmla="*/ 56 h 73"/>
                  <a:gd name="T38" fmla="*/ 1 w 95"/>
                  <a:gd name="T39" fmla="*/ 49 h 73"/>
                  <a:gd name="T40" fmla="*/ 9 w 95"/>
                  <a:gd name="T41" fmla="*/ 44 h 73"/>
                  <a:gd name="T42" fmla="*/ 8 w 95"/>
                  <a:gd name="T43" fmla="*/ 42 h 73"/>
                  <a:gd name="T44" fmla="*/ 5 w 95"/>
                  <a:gd name="T45" fmla="*/ 40 h 73"/>
                  <a:gd name="T46" fmla="*/ 5 w 95"/>
                  <a:gd name="T47" fmla="*/ 36 h 73"/>
                  <a:gd name="T48" fmla="*/ 9 w 95"/>
                  <a:gd name="T49" fmla="*/ 36 h 73"/>
                  <a:gd name="T50" fmla="*/ 12 w 95"/>
                  <a:gd name="T51" fmla="*/ 34 h 73"/>
                  <a:gd name="T52" fmla="*/ 8 w 95"/>
                  <a:gd name="T53" fmla="*/ 31 h 73"/>
                  <a:gd name="T54" fmla="*/ 8 w 95"/>
                  <a:gd name="T55" fmla="*/ 28 h 73"/>
                  <a:gd name="T56" fmla="*/ 16 w 95"/>
                  <a:gd name="T57" fmla="*/ 20 h 73"/>
                  <a:gd name="T58" fmla="*/ 10 w 95"/>
                  <a:gd name="T59" fmla="*/ 4 h 73"/>
                  <a:gd name="T60" fmla="*/ 30 w 95"/>
                  <a:gd name="T61" fmla="*/ 3 h 73"/>
                  <a:gd name="T62" fmla="*/ 35 w 95"/>
                  <a:gd name="T63" fmla="*/ 0 h 73"/>
                  <a:gd name="T64" fmla="*/ 43 w 95"/>
                  <a:gd name="T65" fmla="*/ 1 h 73"/>
                  <a:gd name="T66" fmla="*/ 53 w 95"/>
                  <a:gd name="T67" fmla="*/ 9 h 73"/>
                  <a:gd name="T68" fmla="*/ 55 w 95"/>
                  <a:gd name="T69" fmla="*/ 11 h 73"/>
                  <a:gd name="T70" fmla="*/ 58 w 95"/>
                  <a:gd name="T71" fmla="*/ 9 h 73"/>
                  <a:gd name="T72" fmla="*/ 60 w 95"/>
                  <a:gd name="T73" fmla="*/ 9 h 73"/>
                  <a:gd name="T74" fmla="*/ 61 w 95"/>
                  <a:gd name="T75" fmla="*/ 13 h 73"/>
                  <a:gd name="T76" fmla="*/ 64 w 95"/>
                  <a:gd name="T77" fmla="*/ 12 h 73"/>
                  <a:gd name="T78" fmla="*/ 64 w 95"/>
                  <a:gd name="T79" fmla="*/ 9 h 73"/>
                  <a:gd name="T80" fmla="*/ 75 w 95"/>
                  <a:gd name="T81" fmla="*/ 8 h 73"/>
                  <a:gd name="T82" fmla="*/ 94 w 95"/>
                  <a:gd name="T83" fmla="*/ 22 h 73"/>
                  <a:gd name="T84" fmla="*/ 95 w 95"/>
                  <a:gd name="T85" fmla="*/ 25 h 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5"/>
                  <a:gd name="T130" fmla="*/ 0 h 73"/>
                  <a:gd name="T131" fmla="*/ 95 w 95"/>
                  <a:gd name="T132" fmla="*/ 73 h 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5" h="73">
                    <a:moveTo>
                      <a:pt x="95" y="25"/>
                    </a:moveTo>
                    <a:lnTo>
                      <a:pt x="91" y="26"/>
                    </a:lnTo>
                    <a:lnTo>
                      <a:pt x="88" y="28"/>
                    </a:lnTo>
                    <a:lnTo>
                      <a:pt x="72" y="36"/>
                    </a:lnTo>
                    <a:lnTo>
                      <a:pt x="68" y="39"/>
                    </a:lnTo>
                    <a:lnTo>
                      <a:pt x="60" y="44"/>
                    </a:lnTo>
                    <a:lnTo>
                      <a:pt x="58" y="49"/>
                    </a:lnTo>
                    <a:lnTo>
                      <a:pt x="56" y="51"/>
                    </a:lnTo>
                    <a:lnTo>
                      <a:pt x="54" y="49"/>
                    </a:lnTo>
                    <a:lnTo>
                      <a:pt x="49" y="52"/>
                    </a:lnTo>
                    <a:lnTo>
                      <a:pt x="49" y="62"/>
                    </a:lnTo>
                    <a:lnTo>
                      <a:pt x="42" y="66"/>
                    </a:lnTo>
                    <a:lnTo>
                      <a:pt x="39" y="64"/>
                    </a:lnTo>
                    <a:lnTo>
                      <a:pt x="32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20" y="64"/>
                    </a:lnTo>
                    <a:lnTo>
                      <a:pt x="5" y="56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5" y="40"/>
                    </a:lnTo>
                    <a:lnTo>
                      <a:pt x="5" y="36"/>
                    </a:lnTo>
                    <a:lnTo>
                      <a:pt x="9" y="36"/>
                    </a:lnTo>
                    <a:lnTo>
                      <a:pt x="12" y="34"/>
                    </a:lnTo>
                    <a:lnTo>
                      <a:pt x="8" y="31"/>
                    </a:lnTo>
                    <a:lnTo>
                      <a:pt x="8" y="28"/>
                    </a:lnTo>
                    <a:lnTo>
                      <a:pt x="16" y="20"/>
                    </a:lnTo>
                    <a:lnTo>
                      <a:pt x="10" y="4"/>
                    </a:lnTo>
                    <a:lnTo>
                      <a:pt x="30" y="3"/>
                    </a:lnTo>
                    <a:lnTo>
                      <a:pt x="35" y="0"/>
                    </a:lnTo>
                    <a:lnTo>
                      <a:pt x="43" y="1"/>
                    </a:lnTo>
                    <a:lnTo>
                      <a:pt x="53" y="9"/>
                    </a:lnTo>
                    <a:lnTo>
                      <a:pt x="55" y="11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1" y="13"/>
                    </a:lnTo>
                    <a:lnTo>
                      <a:pt x="64" y="12"/>
                    </a:lnTo>
                    <a:lnTo>
                      <a:pt x="64" y="9"/>
                    </a:lnTo>
                    <a:lnTo>
                      <a:pt x="75" y="8"/>
                    </a:lnTo>
                    <a:lnTo>
                      <a:pt x="94" y="22"/>
                    </a:lnTo>
                    <a:lnTo>
                      <a:pt x="95" y="2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4" name="Freeform 61"/>
              <p:cNvSpPr>
                <a:spLocks/>
              </p:cNvSpPr>
              <p:nvPr/>
            </p:nvSpPr>
            <p:spPr bwMode="gray">
              <a:xfrm>
                <a:off x="2059" y="1405"/>
                <a:ext cx="59" cy="52"/>
              </a:xfrm>
              <a:custGeom>
                <a:avLst/>
                <a:gdLst>
                  <a:gd name="T0" fmla="*/ 45 w 59"/>
                  <a:gd name="T1" fmla="*/ 1 h 52"/>
                  <a:gd name="T2" fmla="*/ 53 w 59"/>
                  <a:gd name="T3" fmla="*/ 1 h 52"/>
                  <a:gd name="T4" fmla="*/ 51 w 59"/>
                  <a:gd name="T5" fmla="*/ 6 h 52"/>
                  <a:gd name="T6" fmla="*/ 47 w 59"/>
                  <a:gd name="T7" fmla="*/ 8 h 52"/>
                  <a:gd name="T8" fmla="*/ 47 w 59"/>
                  <a:gd name="T9" fmla="*/ 9 h 52"/>
                  <a:gd name="T10" fmla="*/ 41 w 59"/>
                  <a:gd name="T11" fmla="*/ 17 h 52"/>
                  <a:gd name="T12" fmla="*/ 39 w 59"/>
                  <a:gd name="T13" fmla="*/ 20 h 52"/>
                  <a:gd name="T14" fmla="*/ 47 w 59"/>
                  <a:gd name="T15" fmla="*/ 20 h 52"/>
                  <a:gd name="T16" fmla="*/ 49 w 59"/>
                  <a:gd name="T17" fmla="*/ 21 h 52"/>
                  <a:gd name="T18" fmla="*/ 49 w 59"/>
                  <a:gd name="T19" fmla="*/ 25 h 52"/>
                  <a:gd name="T20" fmla="*/ 55 w 59"/>
                  <a:gd name="T21" fmla="*/ 26 h 52"/>
                  <a:gd name="T22" fmla="*/ 56 w 59"/>
                  <a:gd name="T23" fmla="*/ 27 h 52"/>
                  <a:gd name="T24" fmla="*/ 59 w 59"/>
                  <a:gd name="T25" fmla="*/ 30 h 52"/>
                  <a:gd name="T26" fmla="*/ 55 w 59"/>
                  <a:gd name="T27" fmla="*/ 33 h 52"/>
                  <a:gd name="T28" fmla="*/ 57 w 59"/>
                  <a:gd name="T29" fmla="*/ 39 h 52"/>
                  <a:gd name="T30" fmla="*/ 55 w 59"/>
                  <a:gd name="T31" fmla="*/ 44 h 52"/>
                  <a:gd name="T32" fmla="*/ 44 w 59"/>
                  <a:gd name="T33" fmla="*/ 46 h 52"/>
                  <a:gd name="T34" fmla="*/ 38 w 59"/>
                  <a:gd name="T35" fmla="*/ 43 h 52"/>
                  <a:gd name="T36" fmla="*/ 38 w 59"/>
                  <a:gd name="T37" fmla="*/ 46 h 52"/>
                  <a:gd name="T38" fmla="*/ 42 w 59"/>
                  <a:gd name="T39" fmla="*/ 47 h 52"/>
                  <a:gd name="T40" fmla="*/ 42 w 59"/>
                  <a:gd name="T41" fmla="*/ 50 h 52"/>
                  <a:gd name="T42" fmla="*/ 32 w 59"/>
                  <a:gd name="T43" fmla="*/ 52 h 52"/>
                  <a:gd name="T44" fmla="*/ 26 w 59"/>
                  <a:gd name="T45" fmla="*/ 41 h 52"/>
                  <a:gd name="T46" fmla="*/ 21 w 59"/>
                  <a:gd name="T47" fmla="*/ 39 h 52"/>
                  <a:gd name="T48" fmla="*/ 18 w 59"/>
                  <a:gd name="T49" fmla="*/ 36 h 52"/>
                  <a:gd name="T50" fmla="*/ 11 w 59"/>
                  <a:gd name="T51" fmla="*/ 35 h 52"/>
                  <a:gd name="T52" fmla="*/ 9 w 59"/>
                  <a:gd name="T53" fmla="*/ 32 h 52"/>
                  <a:gd name="T54" fmla="*/ 2 w 59"/>
                  <a:gd name="T55" fmla="*/ 29 h 52"/>
                  <a:gd name="T56" fmla="*/ 0 w 59"/>
                  <a:gd name="T57" fmla="*/ 24 h 52"/>
                  <a:gd name="T58" fmla="*/ 1 w 59"/>
                  <a:gd name="T59" fmla="*/ 19 h 52"/>
                  <a:gd name="T60" fmla="*/ 7 w 59"/>
                  <a:gd name="T61" fmla="*/ 19 h 52"/>
                  <a:gd name="T62" fmla="*/ 17 w 59"/>
                  <a:gd name="T63" fmla="*/ 26 h 52"/>
                  <a:gd name="T64" fmla="*/ 19 w 59"/>
                  <a:gd name="T65" fmla="*/ 25 h 52"/>
                  <a:gd name="T66" fmla="*/ 24 w 59"/>
                  <a:gd name="T67" fmla="*/ 23 h 52"/>
                  <a:gd name="T68" fmla="*/ 21 w 59"/>
                  <a:gd name="T69" fmla="*/ 16 h 52"/>
                  <a:gd name="T70" fmla="*/ 23 w 59"/>
                  <a:gd name="T71" fmla="*/ 15 h 52"/>
                  <a:gd name="T72" fmla="*/ 22 w 59"/>
                  <a:gd name="T73" fmla="*/ 14 h 52"/>
                  <a:gd name="T74" fmla="*/ 17 w 59"/>
                  <a:gd name="T75" fmla="*/ 14 h 52"/>
                  <a:gd name="T76" fmla="*/ 15 w 59"/>
                  <a:gd name="T77" fmla="*/ 11 h 52"/>
                  <a:gd name="T78" fmla="*/ 15 w 59"/>
                  <a:gd name="T79" fmla="*/ 8 h 52"/>
                  <a:gd name="T80" fmla="*/ 19 w 59"/>
                  <a:gd name="T81" fmla="*/ 8 h 52"/>
                  <a:gd name="T82" fmla="*/ 16 w 59"/>
                  <a:gd name="T83" fmla="*/ 5 h 52"/>
                  <a:gd name="T84" fmla="*/ 15 w 59"/>
                  <a:gd name="T85" fmla="*/ 1 h 52"/>
                  <a:gd name="T86" fmla="*/ 19 w 59"/>
                  <a:gd name="T87" fmla="*/ 0 h 52"/>
                  <a:gd name="T88" fmla="*/ 21 w 59"/>
                  <a:gd name="T89" fmla="*/ 2 h 52"/>
                  <a:gd name="T90" fmla="*/ 27 w 59"/>
                  <a:gd name="T91" fmla="*/ 1 h 52"/>
                  <a:gd name="T92" fmla="*/ 32 w 59"/>
                  <a:gd name="T93" fmla="*/ 3 h 52"/>
                  <a:gd name="T94" fmla="*/ 38 w 59"/>
                  <a:gd name="T95" fmla="*/ 4 h 52"/>
                  <a:gd name="T96" fmla="*/ 42 w 59"/>
                  <a:gd name="T97" fmla="*/ 2 h 52"/>
                  <a:gd name="T98" fmla="*/ 45 w 59"/>
                  <a:gd name="T99" fmla="*/ 1 h 5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9"/>
                  <a:gd name="T151" fmla="*/ 0 h 52"/>
                  <a:gd name="T152" fmla="*/ 59 w 59"/>
                  <a:gd name="T153" fmla="*/ 52 h 5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9" h="52">
                    <a:moveTo>
                      <a:pt x="45" y="1"/>
                    </a:moveTo>
                    <a:lnTo>
                      <a:pt x="53" y="1"/>
                    </a:lnTo>
                    <a:lnTo>
                      <a:pt x="51" y="6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1" y="17"/>
                    </a:lnTo>
                    <a:lnTo>
                      <a:pt x="39" y="20"/>
                    </a:lnTo>
                    <a:lnTo>
                      <a:pt x="47" y="20"/>
                    </a:lnTo>
                    <a:lnTo>
                      <a:pt x="49" y="21"/>
                    </a:lnTo>
                    <a:lnTo>
                      <a:pt x="49" y="25"/>
                    </a:lnTo>
                    <a:lnTo>
                      <a:pt x="55" y="26"/>
                    </a:lnTo>
                    <a:lnTo>
                      <a:pt x="56" y="27"/>
                    </a:lnTo>
                    <a:lnTo>
                      <a:pt x="59" y="30"/>
                    </a:lnTo>
                    <a:lnTo>
                      <a:pt x="55" y="33"/>
                    </a:lnTo>
                    <a:lnTo>
                      <a:pt x="57" y="39"/>
                    </a:lnTo>
                    <a:lnTo>
                      <a:pt x="55" y="44"/>
                    </a:lnTo>
                    <a:lnTo>
                      <a:pt x="44" y="46"/>
                    </a:lnTo>
                    <a:lnTo>
                      <a:pt x="38" y="43"/>
                    </a:lnTo>
                    <a:lnTo>
                      <a:pt x="38" y="46"/>
                    </a:lnTo>
                    <a:lnTo>
                      <a:pt x="42" y="47"/>
                    </a:lnTo>
                    <a:lnTo>
                      <a:pt x="42" y="50"/>
                    </a:lnTo>
                    <a:lnTo>
                      <a:pt x="32" y="52"/>
                    </a:lnTo>
                    <a:lnTo>
                      <a:pt x="26" y="41"/>
                    </a:lnTo>
                    <a:lnTo>
                      <a:pt x="21" y="39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9" y="32"/>
                    </a:lnTo>
                    <a:lnTo>
                      <a:pt x="2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7" y="19"/>
                    </a:lnTo>
                    <a:lnTo>
                      <a:pt x="17" y="26"/>
                    </a:lnTo>
                    <a:lnTo>
                      <a:pt x="19" y="25"/>
                    </a:lnTo>
                    <a:lnTo>
                      <a:pt x="24" y="23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2" y="14"/>
                    </a:lnTo>
                    <a:lnTo>
                      <a:pt x="17" y="14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16" y="5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2" y="3"/>
                    </a:lnTo>
                    <a:lnTo>
                      <a:pt x="38" y="4"/>
                    </a:lnTo>
                    <a:lnTo>
                      <a:pt x="42" y="2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5" name="Freeform 62"/>
              <p:cNvSpPr>
                <a:spLocks/>
              </p:cNvSpPr>
              <p:nvPr/>
            </p:nvSpPr>
            <p:spPr bwMode="gray">
              <a:xfrm>
                <a:off x="2017" y="1408"/>
                <a:ext cx="23" cy="14"/>
              </a:xfrm>
              <a:custGeom>
                <a:avLst/>
                <a:gdLst>
                  <a:gd name="T0" fmla="*/ 0 w 23"/>
                  <a:gd name="T1" fmla="*/ 6 h 14"/>
                  <a:gd name="T2" fmla="*/ 3 w 23"/>
                  <a:gd name="T3" fmla="*/ 1 h 14"/>
                  <a:gd name="T4" fmla="*/ 15 w 23"/>
                  <a:gd name="T5" fmla="*/ 0 h 14"/>
                  <a:gd name="T6" fmla="*/ 21 w 23"/>
                  <a:gd name="T7" fmla="*/ 2 h 14"/>
                  <a:gd name="T8" fmla="*/ 23 w 23"/>
                  <a:gd name="T9" fmla="*/ 4 h 14"/>
                  <a:gd name="T10" fmla="*/ 19 w 23"/>
                  <a:gd name="T11" fmla="*/ 14 h 14"/>
                  <a:gd name="T12" fmla="*/ 16 w 23"/>
                  <a:gd name="T13" fmla="*/ 14 h 14"/>
                  <a:gd name="T14" fmla="*/ 8 w 23"/>
                  <a:gd name="T15" fmla="*/ 9 h 14"/>
                  <a:gd name="T16" fmla="*/ 0 w 23"/>
                  <a:gd name="T17" fmla="*/ 6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14"/>
                  <a:gd name="T29" fmla="*/ 23 w 23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14">
                    <a:moveTo>
                      <a:pt x="0" y="6"/>
                    </a:moveTo>
                    <a:lnTo>
                      <a:pt x="3" y="1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8" y="9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6" name="Freeform 63"/>
              <p:cNvSpPr>
                <a:spLocks/>
              </p:cNvSpPr>
              <p:nvPr/>
            </p:nvSpPr>
            <p:spPr bwMode="gray">
              <a:xfrm>
                <a:off x="2028" y="1290"/>
                <a:ext cx="61" cy="34"/>
              </a:xfrm>
              <a:custGeom>
                <a:avLst/>
                <a:gdLst>
                  <a:gd name="T0" fmla="*/ 1 w 61"/>
                  <a:gd name="T1" fmla="*/ 1 h 34"/>
                  <a:gd name="T2" fmla="*/ 11 w 61"/>
                  <a:gd name="T3" fmla="*/ 2 h 34"/>
                  <a:gd name="T4" fmla="*/ 18 w 61"/>
                  <a:gd name="T5" fmla="*/ 0 h 34"/>
                  <a:gd name="T6" fmla="*/ 25 w 61"/>
                  <a:gd name="T7" fmla="*/ 6 h 34"/>
                  <a:gd name="T8" fmla="*/ 27 w 61"/>
                  <a:gd name="T9" fmla="*/ 12 h 34"/>
                  <a:gd name="T10" fmla="*/ 31 w 61"/>
                  <a:gd name="T11" fmla="*/ 12 h 34"/>
                  <a:gd name="T12" fmla="*/ 31 w 61"/>
                  <a:gd name="T13" fmla="*/ 9 h 34"/>
                  <a:gd name="T14" fmla="*/ 37 w 61"/>
                  <a:gd name="T15" fmla="*/ 7 h 34"/>
                  <a:gd name="T16" fmla="*/ 44 w 61"/>
                  <a:gd name="T17" fmla="*/ 9 h 34"/>
                  <a:gd name="T18" fmla="*/ 42 w 61"/>
                  <a:gd name="T19" fmla="*/ 14 h 34"/>
                  <a:gd name="T20" fmla="*/ 52 w 61"/>
                  <a:gd name="T21" fmla="*/ 17 h 34"/>
                  <a:gd name="T22" fmla="*/ 52 w 61"/>
                  <a:gd name="T23" fmla="*/ 20 h 34"/>
                  <a:gd name="T24" fmla="*/ 61 w 61"/>
                  <a:gd name="T25" fmla="*/ 27 h 34"/>
                  <a:gd name="T26" fmla="*/ 58 w 61"/>
                  <a:gd name="T27" fmla="*/ 33 h 34"/>
                  <a:gd name="T28" fmla="*/ 50 w 61"/>
                  <a:gd name="T29" fmla="*/ 34 h 34"/>
                  <a:gd name="T30" fmla="*/ 44 w 61"/>
                  <a:gd name="T31" fmla="*/ 29 h 34"/>
                  <a:gd name="T32" fmla="*/ 44 w 61"/>
                  <a:gd name="T33" fmla="*/ 27 h 34"/>
                  <a:gd name="T34" fmla="*/ 38 w 61"/>
                  <a:gd name="T35" fmla="*/ 27 h 34"/>
                  <a:gd name="T36" fmla="*/ 32 w 61"/>
                  <a:gd name="T37" fmla="*/ 24 h 34"/>
                  <a:gd name="T38" fmla="*/ 27 w 61"/>
                  <a:gd name="T39" fmla="*/ 26 h 34"/>
                  <a:gd name="T40" fmla="*/ 23 w 61"/>
                  <a:gd name="T41" fmla="*/ 24 h 34"/>
                  <a:gd name="T42" fmla="*/ 12 w 61"/>
                  <a:gd name="T43" fmla="*/ 25 h 34"/>
                  <a:gd name="T44" fmla="*/ 8 w 61"/>
                  <a:gd name="T45" fmla="*/ 22 h 34"/>
                  <a:gd name="T46" fmla="*/ 9 w 61"/>
                  <a:gd name="T47" fmla="*/ 19 h 34"/>
                  <a:gd name="T48" fmla="*/ 21 w 61"/>
                  <a:gd name="T49" fmla="*/ 19 h 34"/>
                  <a:gd name="T50" fmla="*/ 17 w 61"/>
                  <a:gd name="T51" fmla="*/ 16 h 34"/>
                  <a:gd name="T52" fmla="*/ 18 w 61"/>
                  <a:gd name="T53" fmla="*/ 14 h 34"/>
                  <a:gd name="T54" fmla="*/ 15 w 61"/>
                  <a:gd name="T55" fmla="*/ 13 h 34"/>
                  <a:gd name="T56" fmla="*/ 15 w 61"/>
                  <a:gd name="T57" fmla="*/ 11 h 34"/>
                  <a:gd name="T58" fmla="*/ 13 w 61"/>
                  <a:gd name="T59" fmla="*/ 11 h 34"/>
                  <a:gd name="T60" fmla="*/ 11 w 61"/>
                  <a:gd name="T61" fmla="*/ 14 h 34"/>
                  <a:gd name="T62" fmla="*/ 7 w 61"/>
                  <a:gd name="T63" fmla="*/ 13 h 34"/>
                  <a:gd name="T64" fmla="*/ 6 w 61"/>
                  <a:gd name="T65" fmla="*/ 9 h 34"/>
                  <a:gd name="T66" fmla="*/ 0 w 61"/>
                  <a:gd name="T67" fmla="*/ 8 h 34"/>
                  <a:gd name="T68" fmla="*/ 1 w 61"/>
                  <a:gd name="T69" fmla="*/ 1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"/>
                  <a:gd name="T106" fmla="*/ 0 h 34"/>
                  <a:gd name="T107" fmla="*/ 61 w 61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" h="34">
                    <a:moveTo>
                      <a:pt x="1" y="1"/>
                    </a:moveTo>
                    <a:lnTo>
                      <a:pt x="11" y="2"/>
                    </a:lnTo>
                    <a:lnTo>
                      <a:pt x="18" y="0"/>
                    </a:lnTo>
                    <a:lnTo>
                      <a:pt x="25" y="6"/>
                    </a:lnTo>
                    <a:lnTo>
                      <a:pt x="27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37" y="7"/>
                    </a:lnTo>
                    <a:lnTo>
                      <a:pt x="44" y="9"/>
                    </a:lnTo>
                    <a:lnTo>
                      <a:pt x="42" y="14"/>
                    </a:lnTo>
                    <a:lnTo>
                      <a:pt x="52" y="17"/>
                    </a:lnTo>
                    <a:lnTo>
                      <a:pt x="52" y="20"/>
                    </a:lnTo>
                    <a:lnTo>
                      <a:pt x="61" y="27"/>
                    </a:lnTo>
                    <a:lnTo>
                      <a:pt x="58" y="33"/>
                    </a:lnTo>
                    <a:lnTo>
                      <a:pt x="50" y="34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38" y="27"/>
                    </a:lnTo>
                    <a:lnTo>
                      <a:pt x="32" y="24"/>
                    </a:lnTo>
                    <a:lnTo>
                      <a:pt x="27" y="26"/>
                    </a:lnTo>
                    <a:lnTo>
                      <a:pt x="23" y="24"/>
                    </a:lnTo>
                    <a:lnTo>
                      <a:pt x="12" y="25"/>
                    </a:lnTo>
                    <a:lnTo>
                      <a:pt x="8" y="22"/>
                    </a:lnTo>
                    <a:lnTo>
                      <a:pt x="9" y="19"/>
                    </a:lnTo>
                    <a:lnTo>
                      <a:pt x="21" y="19"/>
                    </a:lnTo>
                    <a:lnTo>
                      <a:pt x="17" y="16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7" y="13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7" name="Freeform 64"/>
              <p:cNvSpPr>
                <a:spLocks/>
              </p:cNvSpPr>
              <p:nvPr/>
            </p:nvSpPr>
            <p:spPr bwMode="gray">
              <a:xfrm>
                <a:off x="2055" y="1346"/>
                <a:ext cx="51" cy="33"/>
              </a:xfrm>
              <a:custGeom>
                <a:avLst/>
                <a:gdLst>
                  <a:gd name="T0" fmla="*/ 13 w 51"/>
                  <a:gd name="T1" fmla="*/ 17 h 33"/>
                  <a:gd name="T2" fmla="*/ 10 w 51"/>
                  <a:gd name="T3" fmla="*/ 15 h 33"/>
                  <a:gd name="T4" fmla="*/ 9 w 51"/>
                  <a:gd name="T5" fmla="*/ 13 h 33"/>
                  <a:gd name="T6" fmla="*/ 9 w 51"/>
                  <a:gd name="T7" fmla="*/ 8 h 33"/>
                  <a:gd name="T8" fmla="*/ 12 w 51"/>
                  <a:gd name="T9" fmla="*/ 7 h 33"/>
                  <a:gd name="T10" fmla="*/ 17 w 51"/>
                  <a:gd name="T11" fmla="*/ 11 h 33"/>
                  <a:gd name="T12" fmla="*/ 22 w 51"/>
                  <a:gd name="T13" fmla="*/ 13 h 33"/>
                  <a:gd name="T14" fmla="*/ 30 w 51"/>
                  <a:gd name="T15" fmla="*/ 16 h 33"/>
                  <a:gd name="T16" fmla="*/ 32 w 51"/>
                  <a:gd name="T17" fmla="*/ 15 h 33"/>
                  <a:gd name="T18" fmla="*/ 27 w 51"/>
                  <a:gd name="T19" fmla="*/ 13 h 33"/>
                  <a:gd name="T20" fmla="*/ 26 w 51"/>
                  <a:gd name="T21" fmla="*/ 11 h 33"/>
                  <a:gd name="T22" fmla="*/ 22 w 51"/>
                  <a:gd name="T23" fmla="*/ 9 h 33"/>
                  <a:gd name="T24" fmla="*/ 18 w 51"/>
                  <a:gd name="T25" fmla="*/ 4 h 33"/>
                  <a:gd name="T26" fmla="*/ 32 w 51"/>
                  <a:gd name="T27" fmla="*/ 3 h 33"/>
                  <a:gd name="T28" fmla="*/ 36 w 51"/>
                  <a:gd name="T29" fmla="*/ 5 h 33"/>
                  <a:gd name="T30" fmla="*/ 40 w 51"/>
                  <a:gd name="T31" fmla="*/ 4 h 33"/>
                  <a:gd name="T32" fmla="*/ 36 w 51"/>
                  <a:gd name="T33" fmla="*/ 2 h 33"/>
                  <a:gd name="T34" fmla="*/ 40 w 51"/>
                  <a:gd name="T35" fmla="*/ 0 h 33"/>
                  <a:gd name="T36" fmla="*/ 44 w 51"/>
                  <a:gd name="T37" fmla="*/ 0 h 33"/>
                  <a:gd name="T38" fmla="*/ 44 w 51"/>
                  <a:gd name="T39" fmla="*/ 4 h 33"/>
                  <a:gd name="T40" fmla="*/ 46 w 51"/>
                  <a:gd name="T41" fmla="*/ 6 h 33"/>
                  <a:gd name="T42" fmla="*/ 48 w 51"/>
                  <a:gd name="T43" fmla="*/ 18 h 33"/>
                  <a:gd name="T44" fmla="*/ 49 w 51"/>
                  <a:gd name="T45" fmla="*/ 20 h 33"/>
                  <a:gd name="T46" fmla="*/ 51 w 51"/>
                  <a:gd name="T47" fmla="*/ 25 h 33"/>
                  <a:gd name="T48" fmla="*/ 47 w 51"/>
                  <a:gd name="T49" fmla="*/ 22 h 33"/>
                  <a:gd name="T50" fmla="*/ 45 w 51"/>
                  <a:gd name="T51" fmla="*/ 22 h 33"/>
                  <a:gd name="T52" fmla="*/ 44 w 51"/>
                  <a:gd name="T53" fmla="*/ 23 h 33"/>
                  <a:gd name="T54" fmla="*/ 47 w 51"/>
                  <a:gd name="T55" fmla="*/ 27 h 33"/>
                  <a:gd name="T56" fmla="*/ 44 w 51"/>
                  <a:gd name="T57" fmla="*/ 30 h 33"/>
                  <a:gd name="T58" fmla="*/ 24 w 51"/>
                  <a:gd name="T59" fmla="*/ 33 h 33"/>
                  <a:gd name="T60" fmla="*/ 23 w 51"/>
                  <a:gd name="T61" fmla="*/ 27 h 33"/>
                  <a:gd name="T62" fmla="*/ 19 w 51"/>
                  <a:gd name="T63" fmla="*/ 26 h 33"/>
                  <a:gd name="T64" fmla="*/ 21 w 51"/>
                  <a:gd name="T65" fmla="*/ 24 h 33"/>
                  <a:gd name="T66" fmla="*/ 25 w 51"/>
                  <a:gd name="T67" fmla="*/ 23 h 33"/>
                  <a:gd name="T68" fmla="*/ 31 w 51"/>
                  <a:gd name="T69" fmla="*/ 22 h 33"/>
                  <a:gd name="T70" fmla="*/ 28 w 51"/>
                  <a:gd name="T71" fmla="*/ 19 h 33"/>
                  <a:gd name="T72" fmla="*/ 25 w 51"/>
                  <a:gd name="T73" fmla="*/ 20 h 33"/>
                  <a:gd name="T74" fmla="*/ 22 w 51"/>
                  <a:gd name="T75" fmla="*/ 21 h 33"/>
                  <a:gd name="T76" fmla="*/ 11 w 51"/>
                  <a:gd name="T77" fmla="*/ 22 h 33"/>
                  <a:gd name="T78" fmla="*/ 9 w 51"/>
                  <a:gd name="T79" fmla="*/ 22 h 33"/>
                  <a:gd name="T80" fmla="*/ 2 w 51"/>
                  <a:gd name="T81" fmla="*/ 22 h 33"/>
                  <a:gd name="T82" fmla="*/ 0 w 51"/>
                  <a:gd name="T83" fmla="*/ 21 h 33"/>
                  <a:gd name="T84" fmla="*/ 2 w 51"/>
                  <a:gd name="T85" fmla="*/ 19 h 33"/>
                  <a:gd name="T86" fmla="*/ 11 w 51"/>
                  <a:gd name="T87" fmla="*/ 19 h 33"/>
                  <a:gd name="T88" fmla="*/ 13 w 51"/>
                  <a:gd name="T89" fmla="*/ 17 h 3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1"/>
                  <a:gd name="T136" fmla="*/ 0 h 33"/>
                  <a:gd name="T137" fmla="*/ 51 w 51"/>
                  <a:gd name="T138" fmla="*/ 33 h 3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1" h="33">
                    <a:moveTo>
                      <a:pt x="13" y="17"/>
                    </a:moveTo>
                    <a:lnTo>
                      <a:pt x="10" y="15"/>
                    </a:lnTo>
                    <a:lnTo>
                      <a:pt x="9" y="13"/>
                    </a:lnTo>
                    <a:lnTo>
                      <a:pt x="9" y="8"/>
                    </a:lnTo>
                    <a:lnTo>
                      <a:pt x="12" y="7"/>
                    </a:lnTo>
                    <a:lnTo>
                      <a:pt x="17" y="11"/>
                    </a:lnTo>
                    <a:lnTo>
                      <a:pt x="22" y="13"/>
                    </a:lnTo>
                    <a:lnTo>
                      <a:pt x="30" y="16"/>
                    </a:lnTo>
                    <a:lnTo>
                      <a:pt x="32" y="15"/>
                    </a:lnTo>
                    <a:lnTo>
                      <a:pt x="27" y="13"/>
                    </a:lnTo>
                    <a:lnTo>
                      <a:pt x="26" y="11"/>
                    </a:lnTo>
                    <a:lnTo>
                      <a:pt x="22" y="9"/>
                    </a:lnTo>
                    <a:lnTo>
                      <a:pt x="18" y="4"/>
                    </a:lnTo>
                    <a:lnTo>
                      <a:pt x="32" y="3"/>
                    </a:lnTo>
                    <a:lnTo>
                      <a:pt x="36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8" y="18"/>
                    </a:lnTo>
                    <a:lnTo>
                      <a:pt x="49" y="20"/>
                    </a:lnTo>
                    <a:lnTo>
                      <a:pt x="51" y="25"/>
                    </a:lnTo>
                    <a:lnTo>
                      <a:pt x="47" y="22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24" y="33"/>
                    </a:lnTo>
                    <a:lnTo>
                      <a:pt x="23" y="27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5" y="23"/>
                    </a:lnTo>
                    <a:lnTo>
                      <a:pt x="31" y="22"/>
                    </a:lnTo>
                    <a:lnTo>
                      <a:pt x="28" y="19"/>
                    </a:lnTo>
                    <a:lnTo>
                      <a:pt x="25" y="20"/>
                    </a:lnTo>
                    <a:lnTo>
                      <a:pt x="22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11" y="19"/>
                    </a:lnTo>
                    <a:lnTo>
                      <a:pt x="13" y="1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8" name="Freeform 65"/>
              <p:cNvSpPr>
                <a:spLocks/>
              </p:cNvSpPr>
              <p:nvPr/>
            </p:nvSpPr>
            <p:spPr bwMode="gray">
              <a:xfrm>
                <a:off x="2115" y="1367"/>
                <a:ext cx="27" cy="19"/>
              </a:xfrm>
              <a:custGeom>
                <a:avLst/>
                <a:gdLst>
                  <a:gd name="T0" fmla="*/ 20 w 27"/>
                  <a:gd name="T1" fmla="*/ 1 h 19"/>
                  <a:gd name="T2" fmla="*/ 22 w 27"/>
                  <a:gd name="T3" fmla="*/ 3 h 19"/>
                  <a:gd name="T4" fmla="*/ 26 w 27"/>
                  <a:gd name="T5" fmla="*/ 6 h 19"/>
                  <a:gd name="T6" fmla="*/ 24 w 27"/>
                  <a:gd name="T7" fmla="*/ 8 h 19"/>
                  <a:gd name="T8" fmla="*/ 27 w 27"/>
                  <a:gd name="T9" fmla="*/ 10 h 19"/>
                  <a:gd name="T10" fmla="*/ 27 w 27"/>
                  <a:gd name="T11" fmla="*/ 15 h 19"/>
                  <a:gd name="T12" fmla="*/ 24 w 27"/>
                  <a:gd name="T13" fmla="*/ 19 h 19"/>
                  <a:gd name="T14" fmla="*/ 18 w 27"/>
                  <a:gd name="T15" fmla="*/ 18 h 19"/>
                  <a:gd name="T16" fmla="*/ 11 w 27"/>
                  <a:gd name="T17" fmla="*/ 16 h 19"/>
                  <a:gd name="T18" fmla="*/ 3 w 27"/>
                  <a:gd name="T19" fmla="*/ 14 h 19"/>
                  <a:gd name="T20" fmla="*/ 0 w 27"/>
                  <a:gd name="T21" fmla="*/ 8 h 19"/>
                  <a:gd name="T22" fmla="*/ 2 w 27"/>
                  <a:gd name="T23" fmla="*/ 5 h 19"/>
                  <a:gd name="T24" fmla="*/ 7 w 27"/>
                  <a:gd name="T25" fmla="*/ 3 h 19"/>
                  <a:gd name="T26" fmla="*/ 10 w 27"/>
                  <a:gd name="T27" fmla="*/ 1 h 19"/>
                  <a:gd name="T28" fmla="*/ 14 w 27"/>
                  <a:gd name="T29" fmla="*/ 0 h 19"/>
                  <a:gd name="T30" fmla="*/ 20 w 27"/>
                  <a:gd name="T31" fmla="*/ 1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9"/>
                  <a:gd name="T50" fmla="*/ 27 w 27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9">
                    <a:moveTo>
                      <a:pt x="20" y="1"/>
                    </a:moveTo>
                    <a:lnTo>
                      <a:pt x="22" y="3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4" y="19"/>
                    </a:lnTo>
                    <a:lnTo>
                      <a:pt x="18" y="18"/>
                    </a:lnTo>
                    <a:lnTo>
                      <a:pt x="11" y="16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9" name="Freeform 66"/>
              <p:cNvSpPr>
                <a:spLocks/>
              </p:cNvSpPr>
              <p:nvPr/>
            </p:nvSpPr>
            <p:spPr bwMode="gray">
              <a:xfrm>
                <a:off x="2099" y="1301"/>
                <a:ext cx="32" cy="24"/>
              </a:xfrm>
              <a:custGeom>
                <a:avLst/>
                <a:gdLst>
                  <a:gd name="T0" fmla="*/ 14 w 32"/>
                  <a:gd name="T1" fmla="*/ 1 h 24"/>
                  <a:gd name="T2" fmla="*/ 16 w 32"/>
                  <a:gd name="T3" fmla="*/ 5 h 24"/>
                  <a:gd name="T4" fmla="*/ 29 w 32"/>
                  <a:gd name="T5" fmla="*/ 9 h 24"/>
                  <a:gd name="T6" fmla="*/ 32 w 32"/>
                  <a:gd name="T7" fmla="*/ 12 h 24"/>
                  <a:gd name="T8" fmla="*/ 32 w 32"/>
                  <a:gd name="T9" fmla="*/ 13 h 24"/>
                  <a:gd name="T10" fmla="*/ 28 w 32"/>
                  <a:gd name="T11" fmla="*/ 13 h 24"/>
                  <a:gd name="T12" fmla="*/ 28 w 32"/>
                  <a:gd name="T13" fmla="*/ 14 h 24"/>
                  <a:gd name="T14" fmla="*/ 32 w 32"/>
                  <a:gd name="T15" fmla="*/ 18 h 24"/>
                  <a:gd name="T16" fmla="*/ 29 w 32"/>
                  <a:gd name="T17" fmla="*/ 20 h 24"/>
                  <a:gd name="T18" fmla="*/ 24 w 32"/>
                  <a:gd name="T19" fmla="*/ 21 h 24"/>
                  <a:gd name="T20" fmla="*/ 16 w 32"/>
                  <a:gd name="T21" fmla="*/ 22 h 24"/>
                  <a:gd name="T22" fmla="*/ 14 w 32"/>
                  <a:gd name="T23" fmla="*/ 24 h 24"/>
                  <a:gd name="T24" fmla="*/ 11 w 32"/>
                  <a:gd name="T25" fmla="*/ 24 h 24"/>
                  <a:gd name="T26" fmla="*/ 10 w 32"/>
                  <a:gd name="T27" fmla="*/ 21 h 24"/>
                  <a:gd name="T28" fmla="*/ 4 w 32"/>
                  <a:gd name="T29" fmla="*/ 18 h 24"/>
                  <a:gd name="T30" fmla="*/ 4 w 32"/>
                  <a:gd name="T31" fmla="*/ 17 h 24"/>
                  <a:gd name="T32" fmla="*/ 10 w 32"/>
                  <a:gd name="T33" fmla="*/ 18 h 24"/>
                  <a:gd name="T34" fmla="*/ 12 w 32"/>
                  <a:gd name="T35" fmla="*/ 16 h 24"/>
                  <a:gd name="T36" fmla="*/ 9 w 32"/>
                  <a:gd name="T37" fmla="*/ 14 h 24"/>
                  <a:gd name="T38" fmla="*/ 4 w 32"/>
                  <a:gd name="T39" fmla="*/ 14 h 24"/>
                  <a:gd name="T40" fmla="*/ 1 w 32"/>
                  <a:gd name="T41" fmla="*/ 7 h 24"/>
                  <a:gd name="T42" fmla="*/ 2 w 32"/>
                  <a:gd name="T43" fmla="*/ 5 h 24"/>
                  <a:gd name="T44" fmla="*/ 0 w 32"/>
                  <a:gd name="T45" fmla="*/ 2 h 24"/>
                  <a:gd name="T46" fmla="*/ 3 w 32"/>
                  <a:gd name="T47" fmla="*/ 0 h 24"/>
                  <a:gd name="T48" fmla="*/ 14 w 32"/>
                  <a:gd name="T49" fmla="*/ 1 h 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"/>
                  <a:gd name="T76" fmla="*/ 0 h 24"/>
                  <a:gd name="T77" fmla="*/ 32 w 32"/>
                  <a:gd name="T78" fmla="*/ 24 h 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" h="24">
                    <a:moveTo>
                      <a:pt x="14" y="1"/>
                    </a:moveTo>
                    <a:lnTo>
                      <a:pt x="16" y="5"/>
                    </a:lnTo>
                    <a:lnTo>
                      <a:pt x="29" y="9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32" y="18"/>
                    </a:lnTo>
                    <a:lnTo>
                      <a:pt x="29" y="20"/>
                    </a:lnTo>
                    <a:lnTo>
                      <a:pt x="24" y="21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0" name="Freeform 67"/>
              <p:cNvSpPr>
                <a:spLocks/>
              </p:cNvSpPr>
              <p:nvPr/>
            </p:nvSpPr>
            <p:spPr bwMode="gray">
              <a:xfrm>
                <a:off x="2124" y="1255"/>
                <a:ext cx="8" cy="2"/>
              </a:xfrm>
              <a:custGeom>
                <a:avLst/>
                <a:gdLst>
                  <a:gd name="T0" fmla="*/ 5 w 8"/>
                  <a:gd name="T1" fmla="*/ 1 h 2"/>
                  <a:gd name="T2" fmla="*/ 8 w 8"/>
                  <a:gd name="T3" fmla="*/ 1 h 2"/>
                  <a:gd name="T4" fmla="*/ 5 w 8"/>
                  <a:gd name="T5" fmla="*/ 2 h 2"/>
                  <a:gd name="T6" fmla="*/ 0 w 8"/>
                  <a:gd name="T7" fmla="*/ 2 h 2"/>
                  <a:gd name="T8" fmla="*/ 0 w 8"/>
                  <a:gd name="T9" fmla="*/ 0 h 2"/>
                  <a:gd name="T10" fmla="*/ 5 w 8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5" y="1"/>
                    </a:moveTo>
                    <a:lnTo>
                      <a:pt x="8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1" name="Freeform 68"/>
              <p:cNvSpPr>
                <a:spLocks/>
              </p:cNvSpPr>
              <p:nvPr/>
            </p:nvSpPr>
            <p:spPr bwMode="gray">
              <a:xfrm>
                <a:off x="2085" y="1273"/>
                <a:ext cx="12" cy="10"/>
              </a:xfrm>
              <a:custGeom>
                <a:avLst/>
                <a:gdLst>
                  <a:gd name="T0" fmla="*/ 12 w 12"/>
                  <a:gd name="T1" fmla="*/ 0 h 10"/>
                  <a:gd name="T2" fmla="*/ 10 w 12"/>
                  <a:gd name="T3" fmla="*/ 10 h 10"/>
                  <a:gd name="T4" fmla="*/ 6 w 12"/>
                  <a:gd name="T5" fmla="*/ 8 h 10"/>
                  <a:gd name="T6" fmla="*/ 4 w 12"/>
                  <a:gd name="T7" fmla="*/ 5 h 10"/>
                  <a:gd name="T8" fmla="*/ 0 w 12"/>
                  <a:gd name="T9" fmla="*/ 4 h 10"/>
                  <a:gd name="T10" fmla="*/ 5 w 12"/>
                  <a:gd name="T11" fmla="*/ 0 h 10"/>
                  <a:gd name="T12" fmla="*/ 12 w 12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0"/>
                  <a:gd name="T23" fmla="*/ 12 w 12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0">
                    <a:moveTo>
                      <a:pt x="12" y="0"/>
                    </a:moveTo>
                    <a:lnTo>
                      <a:pt x="10" y="10"/>
                    </a:lnTo>
                    <a:lnTo>
                      <a:pt x="6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2" name="Freeform 69"/>
              <p:cNvSpPr>
                <a:spLocks/>
              </p:cNvSpPr>
              <p:nvPr/>
            </p:nvSpPr>
            <p:spPr bwMode="gray">
              <a:xfrm>
                <a:off x="2004" y="1502"/>
                <a:ext cx="25" cy="9"/>
              </a:xfrm>
              <a:custGeom>
                <a:avLst/>
                <a:gdLst>
                  <a:gd name="T0" fmla="*/ 22 w 25"/>
                  <a:gd name="T1" fmla="*/ 0 h 9"/>
                  <a:gd name="T2" fmla="*/ 25 w 25"/>
                  <a:gd name="T3" fmla="*/ 1 h 9"/>
                  <a:gd name="T4" fmla="*/ 25 w 25"/>
                  <a:gd name="T5" fmla="*/ 3 h 9"/>
                  <a:gd name="T6" fmla="*/ 20 w 25"/>
                  <a:gd name="T7" fmla="*/ 4 h 9"/>
                  <a:gd name="T8" fmla="*/ 16 w 25"/>
                  <a:gd name="T9" fmla="*/ 8 h 9"/>
                  <a:gd name="T10" fmla="*/ 6 w 25"/>
                  <a:gd name="T11" fmla="*/ 9 h 9"/>
                  <a:gd name="T12" fmla="*/ 0 w 25"/>
                  <a:gd name="T13" fmla="*/ 6 h 9"/>
                  <a:gd name="T14" fmla="*/ 4 w 25"/>
                  <a:gd name="T15" fmla="*/ 2 h 9"/>
                  <a:gd name="T16" fmla="*/ 13 w 25"/>
                  <a:gd name="T17" fmla="*/ 2 h 9"/>
                  <a:gd name="T18" fmla="*/ 22 w 25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9"/>
                  <a:gd name="T32" fmla="*/ 25 w 2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9">
                    <a:moveTo>
                      <a:pt x="22" y="0"/>
                    </a:moveTo>
                    <a:lnTo>
                      <a:pt x="25" y="1"/>
                    </a:lnTo>
                    <a:lnTo>
                      <a:pt x="25" y="3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6" y="9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3" name="Freeform 70"/>
              <p:cNvSpPr>
                <a:spLocks/>
              </p:cNvSpPr>
              <p:nvPr/>
            </p:nvSpPr>
            <p:spPr bwMode="gray">
              <a:xfrm>
                <a:off x="2086" y="1485"/>
                <a:ext cx="39" cy="21"/>
              </a:xfrm>
              <a:custGeom>
                <a:avLst/>
                <a:gdLst>
                  <a:gd name="T0" fmla="*/ 12 w 39"/>
                  <a:gd name="T1" fmla="*/ 3 h 21"/>
                  <a:gd name="T2" fmla="*/ 16 w 39"/>
                  <a:gd name="T3" fmla="*/ 0 h 21"/>
                  <a:gd name="T4" fmla="*/ 19 w 39"/>
                  <a:gd name="T5" fmla="*/ 1 h 21"/>
                  <a:gd name="T6" fmla="*/ 24 w 39"/>
                  <a:gd name="T7" fmla="*/ 4 h 21"/>
                  <a:gd name="T8" fmla="*/ 26 w 39"/>
                  <a:gd name="T9" fmla="*/ 6 h 21"/>
                  <a:gd name="T10" fmla="*/ 30 w 39"/>
                  <a:gd name="T11" fmla="*/ 8 h 21"/>
                  <a:gd name="T12" fmla="*/ 30 w 39"/>
                  <a:gd name="T13" fmla="*/ 9 h 21"/>
                  <a:gd name="T14" fmla="*/ 39 w 39"/>
                  <a:gd name="T15" fmla="*/ 16 h 21"/>
                  <a:gd name="T16" fmla="*/ 35 w 39"/>
                  <a:gd name="T17" fmla="*/ 18 h 21"/>
                  <a:gd name="T18" fmla="*/ 29 w 39"/>
                  <a:gd name="T19" fmla="*/ 21 h 21"/>
                  <a:gd name="T20" fmla="*/ 25 w 39"/>
                  <a:gd name="T21" fmla="*/ 21 h 21"/>
                  <a:gd name="T22" fmla="*/ 18 w 39"/>
                  <a:gd name="T23" fmla="*/ 18 h 21"/>
                  <a:gd name="T24" fmla="*/ 8 w 39"/>
                  <a:gd name="T25" fmla="*/ 16 h 21"/>
                  <a:gd name="T26" fmla="*/ 2 w 39"/>
                  <a:gd name="T27" fmla="*/ 16 h 21"/>
                  <a:gd name="T28" fmla="*/ 0 w 39"/>
                  <a:gd name="T29" fmla="*/ 12 h 21"/>
                  <a:gd name="T30" fmla="*/ 11 w 39"/>
                  <a:gd name="T31" fmla="*/ 8 h 21"/>
                  <a:gd name="T32" fmla="*/ 12 w 39"/>
                  <a:gd name="T33" fmla="*/ 3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1"/>
                  <a:gd name="T53" fmla="*/ 39 w 39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1">
                    <a:moveTo>
                      <a:pt x="12" y="3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9" y="16"/>
                    </a:lnTo>
                    <a:lnTo>
                      <a:pt x="35" y="18"/>
                    </a:lnTo>
                    <a:lnTo>
                      <a:pt x="29" y="21"/>
                    </a:lnTo>
                    <a:lnTo>
                      <a:pt x="25" y="21"/>
                    </a:lnTo>
                    <a:lnTo>
                      <a:pt x="18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11" y="8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4" name="Freeform 71"/>
              <p:cNvSpPr>
                <a:spLocks/>
              </p:cNvSpPr>
              <p:nvPr/>
            </p:nvSpPr>
            <p:spPr bwMode="gray">
              <a:xfrm>
                <a:off x="2076" y="1499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1 h 4"/>
                  <a:gd name="T4" fmla="*/ 4 w 4"/>
                  <a:gd name="T5" fmla="*/ 0 h 4"/>
                  <a:gd name="T6" fmla="*/ 4 w 4"/>
                  <a:gd name="T7" fmla="*/ 3 h 4"/>
                  <a:gd name="T8" fmla="*/ 2 w 4"/>
                  <a:gd name="T9" fmla="*/ 4 h 4"/>
                  <a:gd name="T10" fmla="*/ 0 w 4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3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5" name="Freeform 72"/>
              <p:cNvSpPr>
                <a:spLocks/>
              </p:cNvSpPr>
              <p:nvPr/>
            </p:nvSpPr>
            <p:spPr bwMode="gray">
              <a:xfrm>
                <a:off x="2062" y="1502"/>
                <a:ext cx="6" cy="4"/>
              </a:xfrm>
              <a:custGeom>
                <a:avLst/>
                <a:gdLst>
                  <a:gd name="T0" fmla="*/ 0 w 6"/>
                  <a:gd name="T1" fmla="*/ 3 h 4"/>
                  <a:gd name="T2" fmla="*/ 0 w 6"/>
                  <a:gd name="T3" fmla="*/ 1 h 4"/>
                  <a:gd name="T4" fmla="*/ 3 w 6"/>
                  <a:gd name="T5" fmla="*/ 0 h 4"/>
                  <a:gd name="T6" fmla="*/ 6 w 6"/>
                  <a:gd name="T7" fmla="*/ 0 h 4"/>
                  <a:gd name="T8" fmla="*/ 6 w 6"/>
                  <a:gd name="T9" fmla="*/ 2 h 4"/>
                  <a:gd name="T10" fmla="*/ 2 w 6"/>
                  <a:gd name="T11" fmla="*/ 4 h 4"/>
                  <a:gd name="T12" fmla="*/ 0 w 6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0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6" name="Freeform 73"/>
              <p:cNvSpPr>
                <a:spLocks/>
              </p:cNvSpPr>
              <p:nvPr/>
            </p:nvSpPr>
            <p:spPr bwMode="gray">
              <a:xfrm>
                <a:off x="2036" y="150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0 w 7"/>
                  <a:gd name="T3" fmla="*/ 1 h 2"/>
                  <a:gd name="T4" fmla="*/ 5 w 7"/>
                  <a:gd name="T5" fmla="*/ 0 h 2"/>
                  <a:gd name="T6" fmla="*/ 7 w 7"/>
                  <a:gd name="T7" fmla="*/ 2 h 2"/>
                  <a:gd name="T8" fmla="*/ 4 w 7"/>
                  <a:gd name="T9" fmla="*/ 2 h 2"/>
                  <a:gd name="T10" fmla="*/ 0 w 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"/>
                  <a:gd name="T20" fmla="*/ 7 w 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">
                    <a:moveTo>
                      <a:pt x="0" y="2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7" name="Freeform 74"/>
              <p:cNvSpPr>
                <a:spLocks/>
              </p:cNvSpPr>
              <p:nvPr/>
            </p:nvSpPr>
            <p:spPr bwMode="gray">
              <a:xfrm>
                <a:off x="2091" y="1401"/>
                <a:ext cx="13" cy="6"/>
              </a:xfrm>
              <a:custGeom>
                <a:avLst/>
                <a:gdLst>
                  <a:gd name="T0" fmla="*/ 0 w 13"/>
                  <a:gd name="T1" fmla="*/ 5 h 6"/>
                  <a:gd name="T2" fmla="*/ 0 w 13"/>
                  <a:gd name="T3" fmla="*/ 3 h 6"/>
                  <a:gd name="T4" fmla="*/ 6 w 13"/>
                  <a:gd name="T5" fmla="*/ 0 h 6"/>
                  <a:gd name="T6" fmla="*/ 12 w 13"/>
                  <a:gd name="T7" fmla="*/ 0 h 6"/>
                  <a:gd name="T8" fmla="*/ 13 w 13"/>
                  <a:gd name="T9" fmla="*/ 1 h 6"/>
                  <a:gd name="T10" fmla="*/ 10 w 13"/>
                  <a:gd name="T11" fmla="*/ 4 h 6"/>
                  <a:gd name="T12" fmla="*/ 6 w 13"/>
                  <a:gd name="T13" fmla="*/ 6 h 6"/>
                  <a:gd name="T14" fmla="*/ 0 w 13"/>
                  <a:gd name="T15" fmla="*/ 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6"/>
                  <a:gd name="T26" fmla="*/ 13 w 1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6">
                    <a:moveTo>
                      <a:pt x="0" y="5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8" name="Freeform 75"/>
              <p:cNvSpPr>
                <a:spLocks/>
              </p:cNvSpPr>
              <p:nvPr/>
            </p:nvSpPr>
            <p:spPr bwMode="gray">
              <a:xfrm>
                <a:off x="2110" y="1421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0 w 6"/>
                  <a:gd name="T3" fmla="*/ 4 h 5"/>
                  <a:gd name="T4" fmla="*/ 0 w 6"/>
                  <a:gd name="T5" fmla="*/ 1 h 5"/>
                  <a:gd name="T6" fmla="*/ 2 w 6"/>
                  <a:gd name="T7" fmla="*/ 0 h 5"/>
                  <a:gd name="T8" fmla="*/ 6 w 6"/>
                  <a:gd name="T9" fmla="*/ 2 h 5"/>
                  <a:gd name="T10" fmla="*/ 4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4" y="5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9" name="Freeform 76"/>
              <p:cNvSpPr>
                <a:spLocks/>
              </p:cNvSpPr>
              <p:nvPr/>
            </p:nvSpPr>
            <p:spPr bwMode="gray">
              <a:xfrm>
                <a:off x="2122" y="1388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1 h 3"/>
                  <a:gd name="T4" fmla="*/ 1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0" name="Freeform 77"/>
              <p:cNvSpPr>
                <a:spLocks/>
              </p:cNvSpPr>
              <p:nvPr/>
            </p:nvSpPr>
            <p:spPr bwMode="gray">
              <a:xfrm>
                <a:off x="2057" y="1322"/>
                <a:ext cx="13" cy="4"/>
              </a:xfrm>
              <a:custGeom>
                <a:avLst/>
                <a:gdLst>
                  <a:gd name="T0" fmla="*/ 0 w 13"/>
                  <a:gd name="T1" fmla="*/ 1 h 4"/>
                  <a:gd name="T2" fmla="*/ 5 w 13"/>
                  <a:gd name="T3" fmla="*/ 0 h 4"/>
                  <a:gd name="T4" fmla="*/ 11 w 13"/>
                  <a:gd name="T5" fmla="*/ 0 h 4"/>
                  <a:gd name="T6" fmla="*/ 13 w 13"/>
                  <a:gd name="T7" fmla="*/ 3 h 4"/>
                  <a:gd name="T8" fmla="*/ 5 w 13"/>
                  <a:gd name="T9" fmla="*/ 4 h 4"/>
                  <a:gd name="T10" fmla="*/ 0 w 13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4"/>
                  <a:gd name="T20" fmla="*/ 13 w 1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4">
                    <a:moveTo>
                      <a:pt x="0" y="1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5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1" name="Freeform 78"/>
              <p:cNvSpPr>
                <a:spLocks/>
              </p:cNvSpPr>
              <p:nvPr/>
            </p:nvSpPr>
            <p:spPr bwMode="gray">
              <a:xfrm>
                <a:off x="2048" y="1316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0 h 2"/>
                  <a:gd name="T4" fmla="*/ 5 w 5"/>
                  <a:gd name="T5" fmla="*/ 1 h 2"/>
                  <a:gd name="T6" fmla="*/ 4 w 5"/>
                  <a:gd name="T7" fmla="*/ 2 h 2"/>
                  <a:gd name="T8" fmla="*/ 1 w 5"/>
                  <a:gd name="T9" fmla="*/ 2 h 2"/>
                  <a:gd name="T10" fmla="*/ 0 w 5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1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2" name="Freeform 79"/>
              <p:cNvSpPr>
                <a:spLocks/>
              </p:cNvSpPr>
              <p:nvPr/>
            </p:nvSpPr>
            <p:spPr bwMode="gray">
              <a:xfrm>
                <a:off x="2026" y="1326"/>
                <a:ext cx="16" cy="13"/>
              </a:xfrm>
              <a:custGeom>
                <a:avLst/>
                <a:gdLst>
                  <a:gd name="T0" fmla="*/ 0 w 16"/>
                  <a:gd name="T1" fmla="*/ 0 h 13"/>
                  <a:gd name="T2" fmla="*/ 5 w 16"/>
                  <a:gd name="T3" fmla="*/ 0 h 13"/>
                  <a:gd name="T4" fmla="*/ 15 w 16"/>
                  <a:gd name="T5" fmla="*/ 7 h 13"/>
                  <a:gd name="T6" fmla="*/ 16 w 16"/>
                  <a:gd name="T7" fmla="*/ 13 h 13"/>
                  <a:gd name="T8" fmla="*/ 8 w 16"/>
                  <a:gd name="T9" fmla="*/ 13 h 13"/>
                  <a:gd name="T10" fmla="*/ 2 w 16"/>
                  <a:gd name="T11" fmla="*/ 5 h 13"/>
                  <a:gd name="T12" fmla="*/ 0 w 1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3"/>
                  <a:gd name="T23" fmla="*/ 16 w 1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3">
                    <a:moveTo>
                      <a:pt x="0" y="0"/>
                    </a:moveTo>
                    <a:lnTo>
                      <a:pt x="5" y="0"/>
                    </a:lnTo>
                    <a:lnTo>
                      <a:pt x="15" y="7"/>
                    </a:lnTo>
                    <a:lnTo>
                      <a:pt x="16" y="13"/>
                    </a:lnTo>
                    <a:lnTo>
                      <a:pt x="8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3" name="Freeform 80"/>
              <p:cNvSpPr>
                <a:spLocks/>
              </p:cNvSpPr>
              <p:nvPr/>
            </p:nvSpPr>
            <p:spPr bwMode="gray">
              <a:xfrm>
                <a:off x="2034" y="1371"/>
                <a:ext cx="13" cy="7"/>
              </a:xfrm>
              <a:custGeom>
                <a:avLst/>
                <a:gdLst>
                  <a:gd name="T0" fmla="*/ 7 w 13"/>
                  <a:gd name="T1" fmla="*/ 0 h 7"/>
                  <a:gd name="T2" fmla="*/ 13 w 13"/>
                  <a:gd name="T3" fmla="*/ 2 h 7"/>
                  <a:gd name="T4" fmla="*/ 9 w 13"/>
                  <a:gd name="T5" fmla="*/ 6 h 7"/>
                  <a:gd name="T6" fmla="*/ 4 w 13"/>
                  <a:gd name="T7" fmla="*/ 7 h 7"/>
                  <a:gd name="T8" fmla="*/ 0 w 13"/>
                  <a:gd name="T9" fmla="*/ 5 h 7"/>
                  <a:gd name="T10" fmla="*/ 7 w 13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7" y="0"/>
                    </a:moveTo>
                    <a:lnTo>
                      <a:pt x="13" y="2"/>
                    </a:lnTo>
                    <a:lnTo>
                      <a:pt x="9" y="6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4" name="Freeform 81"/>
              <p:cNvSpPr>
                <a:spLocks/>
              </p:cNvSpPr>
              <p:nvPr/>
            </p:nvSpPr>
            <p:spPr bwMode="gray">
              <a:xfrm>
                <a:off x="2043" y="1356"/>
                <a:ext cx="16" cy="3"/>
              </a:xfrm>
              <a:custGeom>
                <a:avLst/>
                <a:gdLst>
                  <a:gd name="T0" fmla="*/ 0 w 16"/>
                  <a:gd name="T1" fmla="*/ 1 h 3"/>
                  <a:gd name="T2" fmla="*/ 11 w 16"/>
                  <a:gd name="T3" fmla="*/ 0 h 3"/>
                  <a:gd name="T4" fmla="*/ 16 w 16"/>
                  <a:gd name="T5" fmla="*/ 1 h 3"/>
                  <a:gd name="T6" fmla="*/ 16 w 16"/>
                  <a:gd name="T7" fmla="*/ 2 h 3"/>
                  <a:gd name="T8" fmla="*/ 6 w 16"/>
                  <a:gd name="T9" fmla="*/ 3 h 3"/>
                  <a:gd name="T10" fmla="*/ 0 w 16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6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5" name="Freeform 82"/>
              <p:cNvSpPr>
                <a:spLocks/>
              </p:cNvSpPr>
              <p:nvPr/>
            </p:nvSpPr>
            <p:spPr bwMode="gray">
              <a:xfrm>
                <a:off x="2046" y="1359"/>
                <a:ext cx="14" cy="4"/>
              </a:xfrm>
              <a:custGeom>
                <a:avLst/>
                <a:gdLst>
                  <a:gd name="T0" fmla="*/ 0 w 14"/>
                  <a:gd name="T1" fmla="*/ 2 h 4"/>
                  <a:gd name="T2" fmla="*/ 14 w 14"/>
                  <a:gd name="T3" fmla="*/ 0 h 4"/>
                  <a:gd name="T4" fmla="*/ 14 w 14"/>
                  <a:gd name="T5" fmla="*/ 1 h 4"/>
                  <a:gd name="T6" fmla="*/ 1 w 14"/>
                  <a:gd name="T7" fmla="*/ 4 h 4"/>
                  <a:gd name="T8" fmla="*/ 0 w 1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4"/>
                  <a:gd name="T17" fmla="*/ 14 w 1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4">
                    <a:moveTo>
                      <a:pt x="0" y="2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6" name="Freeform 83"/>
              <p:cNvSpPr>
                <a:spLocks/>
              </p:cNvSpPr>
              <p:nvPr/>
            </p:nvSpPr>
            <p:spPr bwMode="gray">
              <a:xfrm>
                <a:off x="2051" y="1362"/>
                <a:ext cx="9" cy="3"/>
              </a:xfrm>
              <a:custGeom>
                <a:avLst/>
                <a:gdLst>
                  <a:gd name="T0" fmla="*/ 0 w 9"/>
                  <a:gd name="T1" fmla="*/ 1 h 3"/>
                  <a:gd name="T2" fmla="*/ 5 w 9"/>
                  <a:gd name="T3" fmla="*/ 0 h 3"/>
                  <a:gd name="T4" fmla="*/ 9 w 9"/>
                  <a:gd name="T5" fmla="*/ 0 h 3"/>
                  <a:gd name="T6" fmla="*/ 9 w 9"/>
                  <a:gd name="T7" fmla="*/ 1 h 3"/>
                  <a:gd name="T8" fmla="*/ 2 w 9"/>
                  <a:gd name="T9" fmla="*/ 3 h 3"/>
                  <a:gd name="T10" fmla="*/ 0 w 9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"/>
                  <a:gd name="T20" fmla="*/ 9 w 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">
                    <a:moveTo>
                      <a:pt x="0" y="1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7" name="Freeform 84"/>
              <p:cNvSpPr>
                <a:spLocks/>
              </p:cNvSpPr>
              <p:nvPr/>
            </p:nvSpPr>
            <p:spPr bwMode="gray">
              <a:xfrm>
                <a:off x="2132" y="131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1 w 3"/>
                  <a:gd name="T7" fmla="*/ 2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8" name="Freeform 85"/>
              <p:cNvSpPr>
                <a:spLocks/>
              </p:cNvSpPr>
              <p:nvPr/>
            </p:nvSpPr>
            <p:spPr bwMode="gray">
              <a:xfrm>
                <a:off x="2109" y="1365"/>
                <a:ext cx="9" cy="4"/>
              </a:xfrm>
              <a:custGeom>
                <a:avLst/>
                <a:gdLst>
                  <a:gd name="T0" fmla="*/ 0 w 9"/>
                  <a:gd name="T1" fmla="*/ 4 h 4"/>
                  <a:gd name="T2" fmla="*/ 0 w 9"/>
                  <a:gd name="T3" fmla="*/ 3 h 4"/>
                  <a:gd name="T4" fmla="*/ 4 w 9"/>
                  <a:gd name="T5" fmla="*/ 0 h 4"/>
                  <a:gd name="T6" fmla="*/ 9 w 9"/>
                  <a:gd name="T7" fmla="*/ 0 h 4"/>
                  <a:gd name="T8" fmla="*/ 9 w 9"/>
                  <a:gd name="T9" fmla="*/ 2 h 4"/>
                  <a:gd name="T10" fmla="*/ 5 w 9"/>
                  <a:gd name="T11" fmla="*/ 4 h 4"/>
                  <a:gd name="T12" fmla="*/ 4 w 9"/>
                  <a:gd name="T13" fmla="*/ 3 h 4"/>
                  <a:gd name="T14" fmla="*/ 0 w 9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4"/>
                  <a:gd name="T26" fmla="*/ 9 w 9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4">
                    <a:moveTo>
                      <a:pt x="0" y="4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9" name="Freeform 86"/>
              <p:cNvSpPr>
                <a:spLocks/>
              </p:cNvSpPr>
              <p:nvPr/>
            </p:nvSpPr>
            <p:spPr bwMode="gray">
              <a:xfrm>
                <a:off x="2130" y="1362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4 w 5"/>
                  <a:gd name="T3" fmla="*/ 0 h 3"/>
                  <a:gd name="T4" fmla="*/ 5 w 5"/>
                  <a:gd name="T5" fmla="*/ 2 h 3"/>
                  <a:gd name="T6" fmla="*/ 4 w 5"/>
                  <a:gd name="T7" fmla="*/ 3 h 3"/>
                  <a:gd name="T8" fmla="*/ 3 w 5"/>
                  <a:gd name="T9" fmla="*/ 3 h 3"/>
                  <a:gd name="T10" fmla="*/ 0 w 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0" name="Freeform 87"/>
              <p:cNvSpPr>
                <a:spLocks/>
              </p:cNvSpPr>
              <p:nvPr/>
            </p:nvSpPr>
            <p:spPr bwMode="gray">
              <a:xfrm>
                <a:off x="2126" y="135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1 w 4"/>
                  <a:gd name="T3" fmla="*/ 0 h 1"/>
                  <a:gd name="T4" fmla="*/ 4 w 4"/>
                  <a:gd name="T5" fmla="*/ 1 h 1"/>
                  <a:gd name="T6" fmla="*/ 1 w 4"/>
                  <a:gd name="T7" fmla="*/ 1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1" name="Freeform 88"/>
              <p:cNvSpPr>
                <a:spLocks/>
              </p:cNvSpPr>
              <p:nvPr/>
            </p:nvSpPr>
            <p:spPr bwMode="gray">
              <a:xfrm>
                <a:off x="2081" y="1345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2 w 5"/>
                  <a:gd name="T3" fmla="*/ 0 h 1"/>
                  <a:gd name="T4" fmla="*/ 4 w 5"/>
                  <a:gd name="T5" fmla="*/ 0 h 1"/>
                  <a:gd name="T6" fmla="*/ 5 w 5"/>
                  <a:gd name="T7" fmla="*/ 1 h 1"/>
                  <a:gd name="T8" fmla="*/ 0 w 5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2" name="Freeform 89"/>
              <p:cNvSpPr>
                <a:spLocks/>
              </p:cNvSpPr>
              <p:nvPr/>
            </p:nvSpPr>
            <p:spPr bwMode="gray">
              <a:xfrm>
                <a:off x="2067" y="1346"/>
                <a:ext cx="10" cy="4"/>
              </a:xfrm>
              <a:custGeom>
                <a:avLst/>
                <a:gdLst>
                  <a:gd name="T0" fmla="*/ 3 w 10"/>
                  <a:gd name="T1" fmla="*/ 4 h 4"/>
                  <a:gd name="T2" fmla="*/ 2 w 10"/>
                  <a:gd name="T3" fmla="*/ 4 h 4"/>
                  <a:gd name="T4" fmla="*/ 0 w 10"/>
                  <a:gd name="T5" fmla="*/ 3 h 4"/>
                  <a:gd name="T6" fmla="*/ 1 w 10"/>
                  <a:gd name="T7" fmla="*/ 2 h 4"/>
                  <a:gd name="T8" fmla="*/ 7 w 10"/>
                  <a:gd name="T9" fmla="*/ 0 h 4"/>
                  <a:gd name="T10" fmla="*/ 10 w 10"/>
                  <a:gd name="T11" fmla="*/ 0 h 4"/>
                  <a:gd name="T12" fmla="*/ 4 w 10"/>
                  <a:gd name="T13" fmla="*/ 3 h 4"/>
                  <a:gd name="T14" fmla="*/ 3 w 1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"/>
                  <a:gd name="T26" fmla="*/ 10 w 1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4" y="3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3" name="Freeform 90"/>
              <p:cNvSpPr>
                <a:spLocks/>
              </p:cNvSpPr>
              <p:nvPr/>
            </p:nvSpPr>
            <p:spPr bwMode="gray">
              <a:xfrm>
                <a:off x="2042" y="1349"/>
                <a:ext cx="11" cy="5"/>
              </a:xfrm>
              <a:custGeom>
                <a:avLst/>
                <a:gdLst>
                  <a:gd name="T0" fmla="*/ 2 w 11"/>
                  <a:gd name="T1" fmla="*/ 5 h 5"/>
                  <a:gd name="T2" fmla="*/ 0 w 11"/>
                  <a:gd name="T3" fmla="*/ 4 h 5"/>
                  <a:gd name="T4" fmla="*/ 0 w 11"/>
                  <a:gd name="T5" fmla="*/ 0 h 5"/>
                  <a:gd name="T6" fmla="*/ 3 w 11"/>
                  <a:gd name="T7" fmla="*/ 0 h 5"/>
                  <a:gd name="T8" fmla="*/ 11 w 11"/>
                  <a:gd name="T9" fmla="*/ 3 h 5"/>
                  <a:gd name="T10" fmla="*/ 11 w 11"/>
                  <a:gd name="T11" fmla="*/ 5 h 5"/>
                  <a:gd name="T12" fmla="*/ 2 w 11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5"/>
                  <a:gd name="T23" fmla="*/ 11 w 1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4" name="Freeform 91"/>
              <p:cNvSpPr>
                <a:spLocks/>
              </p:cNvSpPr>
              <p:nvPr/>
            </p:nvSpPr>
            <p:spPr bwMode="gray">
              <a:xfrm>
                <a:off x="1908" y="1416"/>
                <a:ext cx="166" cy="91"/>
              </a:xfrm>
              <a:custGeom>
                <a:avLst/>
                <a:gdLst>
                  <a:gd name="T0" fmla="*/ 118 w 166"/>
                  <a:gd name="T1" fmla="*/ 4 h 91"/>
                  <a:gd name="T2" fmla="*/ 126 w 166"/>
                  <a:gd name="T3" fmla="*/ 10 h 91"/>
                  <a:gd name="T4" fmla="*/ 129 w 166"/>
                  <a:gd name="T5" fmla="*/ 30 h 91"/>
                  <a:gd name="T6" fmla="*/ 133 w 166"/>
                  <a:gd name="T7" fmla="*/ 45 h 91"/>
                  <a:gd name="T8" fmla="*/ 148 w 166"/>
                  <a:gd name="T9" fmla="*/ 51 h 91"/>
                  <a:gd name="T10" fmla="*/ 154 w 166"/>
                  <a:gd name="T11" fmla="*/ 58 h 91"/>
                  <a:gd name="T12" fmla="*/ 166 w 166"/>
                  <a:gd name="T13" fmla="*/ 68 h 91"/>
                  <a:gd name="T14" fmla="*/ 161 w 166"/>
                  <a:gd name="T15" fmla="*/ 69 h 91"/>
                  <a:gd name="T16" fmla="*/ 154 w 166"/>
                  <a:gd name="T17" fmla="*/ 69 h 91"/>
                  <a:gd name="T18" fmla="*/ 145 w 166"/>
                  <a:gd name="T19" fmla="*/ 70 h 91"/>
                  <a:gd name="T20" fmla="*/ 145 w 166"/>
                  <a:gd name="T21" fmla="*/ 77 h 91"/>
                  <a:gd name="T22" fmla="*/ 154 w 166"/>
                  <a:gd name="T23" fmla="*/ 76 h 91"/>
                  <a:gd name="T24" fmla="*/ 150 w 166"/>
                  <a:gd name="T25" fmla="*/ 83 h 91"/>
                  <a:gd name="T26" fmla="*/ 134 w 166"/>
                  <a:gd name="T27" fmla="*/ 85 h 91"/>
                  <a:gd name="T28" fmla="*/ 126 w 166"/>
                  <a:gd name="T29" fmla="*/ 82 h 91"/>
                  <a:gd name="T30" fmla="*/ 116 w 166"/>
                  <a:gd name="T31" fmla="*/ 76 h 91"/>
                  <a:gd name="T32" fmla="*/ 111 w 166"/>
                  <a:gd name="T33" fmla="*/ 81 h 91"/>
                  <a:gd name="T34" fmla="*/ 94 w 166"/>
                  <a:gd name="T35" fmla="*/ 84 h 91"/>
                  <a:gd name="T36" fmla="*/ 78 w 166"/>
                  <a:gd name="T37" fmla="*/ 89 h 91"/>
                  <a:gd name="T38" fmla="*/ 48 w 166"/>
                  <a:gd name="T39" fmla="*/ 86 h 91"/>
                  <a:gd name="T40" fmla="*/ 45 w 166"/>
                  <a:gd name="T41" fmla="*/ 77 h 91"/>
                  <a:gd name="T42" fmla="*/ 23 w 166"/>
                  <a:gd name="T43" fmla="*/ 76 h 91"/>
                  <a:gd name="T44" fmla="*/ 12 w 166"/>
                  <a:gd name="T45" fmla="*/ 65 h 91"/>
                  <a:gd name="T46" fmla="*/ 42 w 166"/>
                  <a:gd name="T47" fmla="*/ 60 h 91"/>
                  <a:gd name="T48" fmla="*/ 64 w 166"/>
                  <a:gd name="T49" fmla="*/ 60 h 91"/>
                  <a:gd name="T50" fmla="*/ 55 w 166"/>
                  <a:gd name="T51" fmla="*/ 54 h 91"/>
                  <a:gd name="T52" fmla="*/ 42 w 166"/>
                  <a:gd name="T53" fmla="*/ 51 h 91"/>
                  <a:gd name="T54" fmla="*/ 20 w 166"/>
                  <a:gd name="T55" fmla="*/ 55 h 91"/>
                  <a:gd name="T56" fmla="*/ 5 w 166"/>
                  <a:gd name="T57" fmla="*/ 45 h 91"/>
                  <a:gd name="T58" fmla="*/ 24 w 166"/>
                  <a:gd name="T59" fmla="*/ 42 h 91"/>
                  <a:gd name="T60" fmla="*/ 25 w 166"/>
                  <a:gd name="T61" fmla="*/ 36 h 91"/>
                  <a:gd name="T62" fmla="*/ 9 w 166"/>
                  <a:gd name="T63" fmla="*/ 39 h 91"/>
                  <a:gd name="T64" fmla="*/ 7 w 166"/>
                  <a:gd name="T65" fmla="*/ 35 h 91"/>
                  <a:gd name="T66" fmla="*/ 0 w 166"/>
                  <a:gd name="T67" fmla="*/ 27 h 91"/>
                  <a:gd name="T68" fmla="*/ 7 w 166"/>
                  <a:gd name="T69" fmla="*/ 21 h 91"/>
                  <a:gd name="T70" fmla="*/ 5 w 166"/>
                  <a:gd name="T71" fmla="*/ 13 h 91"/>
                  <a:gd name="T72" fmla="*/ 16 w 166"/>
                  <a:gd name="T73" fmla="*/ 10 h 91"/>
                  <a:gd name="T74" fmla="*/ 36 w 166"/>
                  <a:gd name="T75" fmla="*/ 0 h 91"/>
                  <a:gd name="T76" fmla="*/ 44 w 166"/>
                  <a:gd name="T77" fmla="*/ 6 h 91"/>
                  <a:gd name="T78" fmla="*/ 40 w 166"/>
                  <a:gd name="T79" fmla="*/ 15 h 91"/>
                  <a:gd name="T80" fmla="*/ 47 w 166"/>
                  <a:gd name="T81" fmla="*/ 14 h 91"/>
                  <a:gd name="T82" fmla="*/ 50 w 166"/>
                  <a:gd name="T83" fmla="*/ 9 h 91"/>
                  <a:gd name="T84" fmla="*/ 68 w 166"/>
                  <a:gd name="T85" fmla="*/ 12 h 91"/>
                  <a:gd name="T86" fmla="*/ 64 w 166"/>
                  <a:gd name="T87" fmla="*/ 20 h 91"/>
                  <a:gd name="T88" fmla="*/ 70 w 166"/>
                  <a:gd name="T89" fmla="*/ 21 h 91"/>
                  <a:gd name="T90" fmla="*/ 75 w 166"/>
                  <a:gd name="T91" fmla="*/ 16 h 91"/>
                  <a:gd name="T92" fmla="*/ 81 w 166"/>
                  <a:gd name="T93" fmla="*/ 16 h 91"/>
                  <a:gd name="T94" fmla="*/ 78 w 166"/>
                  <a:gd name="T95" fmla="*/ 8 h 91"/>
                  <a:gd name="T96" fmla="*/ 92 w 166"/>
                  <a:gd name="T97" fmla="*/ 15 h 91"/>
                  <a:gd name="T98" fmla="*/ 96 w 166"/>
                  <a:gd name="T99" fmla="*/ 32 h 91"/>
                  <a:gd name="T100" fmla="*/ 107 w 166"/>
                  <a:gd name="T101" fmla="*/ 27 h 91"/>
                  <a:gd name="T102" fmla="*/ 101 w 166"/>
                  <a:gd name="T103" fmla="*/ 16 h 91"/>
                  <a:gd name="T104" fmla="*/ 100 w 166"/>
                  <a:gd name="T105" fmla="*/ 6 h 91"/>
                  <a:gd name="T106" fmla="*/ 103 w 166"/>
                  <a:gd name="T107" fmla="*/ 1 h 91"/>
                  <a:gd name="T108" fmla="*/ 110 w 166"/>
                  <a:gd name="T109" fmla="*/ 3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6"/>
                  <a:gd name="T166" fmla="*/ 0 h 91"/>
                  <a:gd name="T167" fmla="*/ 166 w 166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6" h="91">
                    <a:moveTo>
                      <a:pt x="115" y="2"/>
                    </a:moveTo>
                    <a:lnTo>
                      <a:pt x="118" y="4"/>
                    </a:lnTo>
                    <a:lnTo>
                      <a:pt x="118" y="6"/>
                    </a:lnTo>
                    <a:lnTo>
                      <a:pt x="126" y="10"/>
                    </a:lnTo>
                    <a:lnTo>
                      <a:pt x="126" y="22"/>
                    </a:lnTo>
                    <a:lnTo>
                      <a:pt x="129" y="30"/>
                    </a:lnTo>
                    <a:lnTo>
                      <a:pt x="135" y="36"/>
                    </a:lnTo>
                    <a:lnTo>
                      <a:pt x="133" y="45"/>
                    </a:lnTo>
                    <a:lnTo>
                      <a:pt x="145" y="52"/>
                    </a:lnTo>
                    <a:lnTo>
                      <a:pt x="148" y="51"/>
                    </a:lnTo>
                    <a:lnTo>
                      <a:pt x="153" y="52"/>
                    </a:lnTo>
                    <a:lnTo>
                      <a:pt x="154" y="58"/>
                    </a:lnTo>
                    <a:lnTo>
                      <a:pt x="166" y="65"/>
                    </a:lnTo>
                    <a:lnTo>
                      <a:pt x="166" y="68"/>
                    </a:lnTo>
                    <a:lnTo>
                      <a:pt x="165" y="69"/>
                    </a:lnTo>
                    <a:lnTo>
                      <a:pt x="161" y="69"/>
                    </a:lnTo>
                    <a:lnTo>
                      <a:pt x="158" y="70"/>
                    </a:lnTo>
                    <a:lnTo>
                      <a:pt x="154" y="69"/>
                    </a:lnTo>
                    <a:lnTo>
                      <a:pt x="151" y="72"/>
                    </a:lnTo>
                    <a:lnTo>
                      <a:pt x="145" y="70"/>
                    </a:lnTo>
                    <a:lnTo>
                      <a:pt x="143" y="72"/>
                    </a:lnTo>
                    <a:lnTo>
                      <a:pt x="145" y="77"/>
                    </a:lnTo>
                    <a:lnTo>
                      <a:pt x="151" y="75"/>
                    </a:lnTo>
                    <a:lnTo>
                      <a:pt x="154" y="76"/>
                    </a:lnTo>
                    <a:lnTo>
                      <a:pt x="156" y="82"/>
                    </a:lnTo>
                    <a:lnTo>
                      <a:pt x="150" y="83"/>
                    </a:lnTo>
                    <a:lnTo>
                      <a:pt x="142" y="86"/>
                    </a:lnTo>
                    <a:lnTo>
                      <a:pt x="134" y="85"/>
                    </a:lnTo>
                    <a:lnTo>
                      <a:pt x="129" y="86"/>
                    </a:lnTo>
                    <a:lnTo>
                      <a:pt x="126" y="82"/>
                    </a:lnTo>
                    <a:lnTo>
                      <a:pt x="118" y="80"/>
                    </a:lnTo>
                    <a:lnTo>
                      <a:pt x="116" y="76"/>
                    </a:lnTo>
                    <a:lnTo>
                      <a:pt x="112" y="76"/>
                    </a:lnTo>
                    <a:lnTo>
                      <a:pt x="111" y="81"/>
                    </a:lnTo>
                    <a:lnTo>
                      <a:pt x="105" y="84"/>
                    </a:lnTo>
                    <a:lnTo>
                      <a:pt x="94" y="84"/>
                    </a:lnTo>
                    <a:lnTo>
                      <a:pt x="84" y="89"/>
                    </a:lnTo>
                    <a:lnTo>
                      <a:pt x="78" y="89"/>
                    </a:lnTo>
                    <a:lnTo>
                      <a:pt x="54" y="91"/>
                    </a:lnTo>
                    <a:lnTo>
                      <a:pt x="48" y="86"/>
                    </a:lnTo>
                    <a:lnTo>
                      <a:pt x="48" y="80"/>
                    </a:lnTo>
                    <a:lnTo>
                      <a:pt x="45" y="77"/>
                    </a:lnTo>
                    <a:lnTo>
                      <a:pt x="32" y="77"/>
                    </a:lnTo>
                    <a:lnTo>
                      <a:pt x="23" y="76"/>
                    </a:lnTo>
                    <a:lnTo>
                      <a:pt x="12" y="69"/>
                    </a:lnTo>
                    <a:lnTo>
                      <a:pt x="12" y="65"/>
                    </a:lnTo>
                    <a:lnTo>
                      <a:pt x="21" y="62"/>
                    </a:lnTo>
                    <a:lnTo>
                      <a:pt x="42" y="60"/>
                    </a:lnTo>
                    <a:lnTo>
                      <a:pt x="53" y="61"/>
                    </a:lnTo>
                    <a:lnTo>
                      <a:pt x="64" y="60"/>
                    </a:lnTo>
                    <a:lnTo>
                      <a:pt x="65" y="58"/>
                    </a:lnTo>
                    <a:lnTo>
                      <a:pt x="55" y="54"/>
                    </a:lnTo>
                    <a:lnTo>
                      <a:pt x="51" y="54"/>
                    </a:lnTo>
                    <a:lnTo>
                      <a:pt x="42" y="51"/>
                    </a:lnTo>
                    <a:lnTo>
                      <a:pt x="29" y="55"/>
                    </a:lnTo>
                    <a:lnTo>
                      <a:pt x="20" y="55"/>
                    </a:lnTo>
                    <a:lnTo>
                      <a:pt x="10" y="52"/>
                    </a:lnTo>
                    <a:lnTo>
                      <a:pt x="5" y="45"/>
                    </a:lnTo>
                    <a:lnTo>
                      <a:pt x="13" y="42"/>
                    </a:lnTo>
                    <a:lnTo>
                      <a:pt x="24" y="42"/>
                    </a:lnTo>
                    <a:lnTo>
                      <a:pt x="29" y="37"/>
                    </a:lnTo>
                    <a:lnTo>
                      <a:pt x="25" y="36"/>
                    </a:lnTo>
                    <a:lnTo>
                      <a:pt x="12" y="37"/>
                    </a:lnTo>
                    <a:lnTo>
                      <a:pt x="9" y="39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1" y="34"/>
                    </a:lnTo>
                    <a:lnTo>
                      <a:pt x="0" y="27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1" y="19"/>
                    </a:lnTo>
                    <a:lnTo>
                      <a:pt x="5" y="13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29" y="3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39" y="11"/>
                    </a:lnTo>
                    <a:lnTo>
                      <a:pt x="40" y="15"/>
                    </a:lnTo>
                    <a:lnTo>
                      <a:pt x="44" y="12"/>
                    </a:lnTo>
                    <a:lnTo>
                      <a:pt x="47" y="14"/>
                    </a:lnTo>
                    <a:lnTo>
                      <a:pt x="50" y="12"/>
                    </a:lnTo>
                    <a:lnTo>
                      <a:pt x="50" y="9"/>
                    </a:lnTo>
                    <a:lnTo>
                      <a:pt x="53" y="7"/>
                    </a:lnTo>
                    <a:lnTo>
                      <a:pt x="68" y="12"/>
                    </a:lnTo>
                    <a:lnTo>
                      <a:pt x="69" y="17"/>
                    </a:lnTo>
                    <a:lnTo>
                      <a:pt x="64" y="20"/>
                    </a:lnTo>
                    <a:lnTo>
                      <a:pt x="64" y="21"/>
                    </a:lnTo>
                    <a:lnTo>
                      <a:pt x="70" y="21"/>
                    </a:lnTo>
                    <a:lnTo>
                      <a:pt x="72" y="18"/>
                    </a:lnTo>
                    <a:lnTo>
                      <a:pt x="75" y="16"/>
                    </a:lnTo>
                    <a:lnTo>
                      <a:pt x="80" y="18"/>
                    </a:lnTo>
                    <a:lnTo>
                      <a:pt x="81" y="16"/>
                    </a:lnTo>
                    <a:lnTo>
                      <a:pt x="79" y="11"/>
                    </a:lnTo>
                    <a:lnTo>
                      <a:pt x="78" y="8"/>
                    </a:lnTo>
                    <a:lnTo>
                      <a:pt x="84" y="8"/>
                    </a:lnTo>
                    <a:lnTo>
                      <a:pt x="92" y="15"/>
                    </a:lnTo>
                    <a:lnTo>
                      <a:pt x="94" y="22"/>
                    </a:lnTo>
                    <a:lnTo>
                      <a:pt x="96" y="32"/>
                    </a:lnTo>
                    <a:lnTo>
                      <a:pt x="100" y="34"/>
                    </a:lnTo>
                    <a:lnTo>
                      <a:pt x="107" y="27"/>
                    </a:lnTo>
                    <a:lnTo>
                      <a:pt x="103" y="24"/>
                    </a:lnTo>
                    <a:lnTo>
                      <a:pt x="101" y="16"/>
                    </a:lnTo>
                    <a:lnTo>
                      <a:pt x="102" y="12"/>
                    </a:lnTo>
                    <a:lnTo>
                      <a:pt x="100" y="6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3"/>
                    </a:lnTo>
                    <a:lnTo>
                      <a:pt x="110" y="3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5" name="Freeform 92"/>
              <p:cNvSpPr>
                <a:spLocks/>
              </p:cNvSpPr>
              <p:nvPr/>
            </p:nvSpPr>
            <p:spPr bwMode="gray">
              <a:xfrm>
                <a:off x="1917" y="1346"/>
                <a:ext cx="114" cy="46"/>
              </a:xfrm>
              <a:custGeom>
                <a:avLst/>
                <a:gdLst>
                  <a:gd name="T0" fmla="*/ 79 w 114"/>
                  <a:gd name="T1" fmla="*/ 0 h 46"/>
                  <a:gd name="T2" fmla="*/ 85 w 114"/>
                  <a:gd name="T3" fmla="*/ 6 h 46"/>
                  <a:gd name="T4" fmla="*/ 88 w 114"/>
                  <a:gd name="T5" fmla="*/ 13 h 46"/>
                  <a:gd name="T6" fmla="*/ 94 w 114"/>
                  <a:gd name="T7" fmla="*/ 18 h 46"/>
                  <a:gd name="T8" fmla="*/ 100 w 114"/>
                  <a:gd name="T9" fmla="*/ 17 h 46"/>
                  <a:gd name="T10" fmla="*/ 103 w 114"/>
                  <a:gd name="T11" fmla="*/ 20 h 46"/>
                  <a:gd name="T12" fmla="*/ 106 w 114"/>
                  <a:gd name="T13" fmla="*/ 15 h 46"/>
                  <a:gd name="T14" fmla="*/ 113 w 114"/>
                  <a:gd name="T15" fmla="*/ 23 h 46"/>
                  <a:gd name="T16" fmla="*/ 97 w 114"/>
                  <a:gd name="T17" fmla="*/ 34 h 46"/>
                  <a:gd name="T18" fmla="*/ 91 w 114"/>
                  <a:gd name="T19" fmla="*/ 34 h 46"/>
                  <a:gd name="T20" fmla="*/ 86 w 114"/>
                  <a:gd name="T21" fmla="*/ 32 h 46"/>
                  <a:gd name="T22" fmla="*/ 79 w 114"/>
                  <a:gd name="T23" fmla="*/ 34 h 46"/>
                  <a:gd name="T24" fmla="*/ 62 w 114"/>
                  <a:gd name="T25" fmla="*/ 43 h 46"/>
                  <a:gd name="T26" fmla="*/ 40 w 114"/>
                  <a:gd name="T27" fmla="*/ 46 h 46"/>
                  <a:gd name="T28" fmla="*/ 41 w 114"/>
                  <a:gd name="T29" fmla="*/ 38 h 46"/>
                  <a:gd name="T30" fmla="*/ 48 w 114"/>
                  <a:gd name="T31" fmla="*/ 35 h 46"/>
                  <a:gd name="T32" fmla="*/ 61 w 114"/>
                  <a:gd name="T33" fmla="*/ 30 h 46"/>
                  <a:gd name="T34" fmla="*/ 54 w 114"/>
                  <a:gd name="T35" fmla="*/ 30 h 46"/>
                  <a:gd name="T36" fmla="*/ 45 w 114"/>
                  <a:gd name="T37" fmla="*/ 30 h 46"/>
                  <a:gd name="T38" fmla="*/ 35 w 114"/>
                  <a:gd name="T39" fmla="*/ 31 h 46"/>
                  <a:gd name="T40" fmla="*/ 40 w 114"/>
                  <a:gd name="T41" fmla="*/ 27 h 46"/>
                  <a:gd name="T42" fmla="*/ 28 w 114"/>
                  <a:gd name="T43" fmla="*/ 28 h 46"/>
                  <a:gd name="T44" fmla="*/ 26 w 114"/>
                  <a:gd name="T45" fmla="*/ 33 h 46"/>
                  <a:gd name="T46" fmla="*/ 20 w 114"/>
                  <a:gd name="T47" fmla="*/ 33 h 46"/>
                  <a:gd name="T48" fmla="*/ 12 w 114"/>
                  <a:gd name="T49" fmla="*/ 28 h 46"/>
                  <a:gd name="T50" fmla="*/ 0 w 114"/>
                  <a:gd name="T51" fmla="*/ 27 h 46"/>
                  <a:gd name="T52" fmla="*/ 15 w 114"/>
                  <a:gd name="T53" fmla="*/ 23 h 46"/>
                  <a:gd name="T54" fmla="*/ 20 w 114"/>
                  <a:gd name="T55" fmla="*/ 20 h 46"/>
                  <a:gd name="T56" fmla="*/ 7 w 114"/>
                  <a:gd name="T57" fmla="*/ 19 h 46"/>
                  <a:gd name="T58" fmla="*/ 18 w 114"/>
                  <a:gd name="T59" fmla="*/ 17 h 46"/>
                  <a:gd name="T60" fmla="*/ 20 w 114"/>
                  <a:gd name="T61" fmla="*/ 15 h 46"/>
                  <a:gd name="T62" fmla="*/ 11 w 114"/>
                  <a:gd name="T63" fmla="*/ 13 h 46"/>
                  <a:gd name="T64" fmla="*/ 19 w 114"/>
                  <a:gd name="T65" fmla="*/ 10 h 46"/>
                  <a:gd name="T66" fmla="*/ 25 w 114"/>
                  <a:gd name="T67" fmla="*/ 10 h 46"/>
                  <a:gd name="T68" fmla="*/ 24 w 114"/>
                  <a:gd name="T69" fmla="*/ 6 h 46"/>
                  <a:gd name="T70" fmla="*/ 34 w 114"/>
                  <a:gd name="T71" fmla="*/ 10 h 46"/>
                  <a:gd name="T72" fmla="*/ 57 w 114"/>
                  <a:gd name="T73" fmla="*/ 18 h 46"/>
                  <a:gd name="T74" fmla="*/ 69 w 114"/>
                  <a:gd name="T75" fmla="*/ 22 h 46"/>
                  <a:gd name="T76" fmla="*/ 82 w 114"/>
                  <a:gd name="T77" fmla="*/ 23 h 46"/>
                  <a:gd name="T78" fmla="*/ 73 w 114"/>
                  <a:gd name="T79" fmla="*/ 19 h 46"/>
                  <a:gd name="T80" fmla="*/ 79 w 114"/>
                  <a:gd name="T81" fmla="*/ 14 h 46"/>
                  <a:gd name="T82" fmla="*/ 68 w 114"/>
                  <a:gd name="T83" fmla="*/ 10 h 46"/>
                  <a:gd name="T84" fmla="*/ 69 w 114"/>
                  <a:gd name="T85" fmla="*/ 7 h 46"/>
                  <a:gd name="T86" fmla="*/ 76 w 114"/>
                  <a:gd name="T87" fmla="*/ 2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4"/>
                  <a:gd name="T133" fmla="*/ 0 h 46"/>
                  <a:gd name="T134" fmla="*/ 114 w 114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4" h="46">
                    <a:moveTo>
                      <a:pt x="76" y="2"/>
                    </a:moveTo>
                    <a:lnTo>
                      <a:pt x="79" y="0"/>
                    </a:lnTo>
                    <a:lnTo>
                      <a:pt x="85" y="0"/>
                    </a:lnTo>
                    <a:lnTo>
                      <a:pt x="85" y="6"/>
                    </a:lnTo>
                    <a:lnTo>
                      <a:pt x="89" y="8"/>
                    </a:lnTo>
                    <a:lnTo>
                      <a:pt x="88" y="13"/>
                    </a:lnTo>
                    <a:lnTo>
                      <a:pt x="92" y="13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3" y="20"/>
                    </a:lnTo>
                    <a:lnTo>
                      <a:pt x="102" y="15"/>
                    </a:lnTo>
                    <a:lnTo>
                      <a:pt x="106" y="15"/>
                    </a:lnTo>
                    <a:lnTo>
                      <a:pt x="114" y="18"/>
                    </a:lnTo>
                    <a:lnTo>
                      <a:pt x="113" y="23"/>
                    </a:lnTo>
                    <a:lnTo>
                      <a:pt x="109" y="31"/>
                    </a:lnTo>
                    <a:lnTo>
                      <a:pt x="97" y="34"/>
                    </a:lnTo>
                    <a:lnTo>
                      <a:pt x="94" y="32"/>
                    </a:lnTo>
                    <a:lnTo>
                      <a:pt x="91" y="34"/>
                    </a:lnTo>
                    <a:lnTo>
                      <a:pt x="86" y="34"/>
                    </a:lnTo>
                    <a:lnTo>
                      <a:pt x="86" y="32"/>
                    </a:lnTo>
                    <a:lnTo>
                      <a:pt x="81" y="31"/>
                    </a:lnTo>
                    <a:lnTo>
                      <a:pt x="79" y="34"/>
                    </a:lnTo>
                    <a:lnTo>
                      <a:pt x="65" y="39"/>
                    </a:lnTo>
                    <a:lnTo>
                      <a:pt x="62" y="43"/>
                    </a:lnTo>
                    <a:lnTo>
                      <a:pt x="47" y="46"/>
                    </a:lnTo>
                    <a:lnTo>
                      <a:pt x="40" y="46"/>
                    </a:lnTo>
                    <a:lnTo>
                      <a:pt x="32" y="39"/>
                    </a:lnTo>
                    <a:lnTo>
                      <a:pt x="41" y="38"/>
                    </a:lnTo>
                    <a:lnTo>
                      <a:pt x="44" y="35"/>
                    </a:lnTo>
                    <a:lnTo>
                      <a:pt x="48" y="35"/>
                    </a:lnTo>
                    <a:lnTo>
                      <a:pt x="58" y="34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54" y="30"/>
                    </a:lnTo>
                    <a:lnTo>
                      <a:pt x="50" y="31"/>
                    </a:lnTo>
                    <a:lnTo>
                      <a:pt x="45" y="30"/>
                    </a:lnTo>
                    <a:lnTo>
                      <a:pt x="40" y="32"/>
                    </a:lnTo>
                    <a:lnTo>
                      <a:pt x="35" y="31"/>
                    </a:lnTo>
                    <a:lnTo>
                      <a:pt x="35" y="28"/>
                    </a:lnTo>
                    <a:lnTo>
                      <a:pt x="40" y="27"/>
                    </a:lnTo>
                    <a:lnTo>
                      <a:pt x="37" y="26"/>
                    </a:lnTo>
                    <a:lnTo>
                      <a:pt x="28" y="28"/>
                    </a:lnTo>
                    <a:lnTo>
                      <a:pt x="32" y="31"/>
                    </a:lnTo>
                    <a:lnTo>
                      <a:pt x="26" y="33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5" y="32"/>
                    </a:lnTo>
                    <a:lnTo>
                      <a:pt x="12" y="28"/>
                    </a:lnTo>
                    <a:lnTo>
                      <a:pt x="5" y="29"/>
                    </a:lnTo>
                    <a:lnTo>
                      <a:pt x="0" y="27"/>
                    </a:lnTo>
                    <a:lnTo>
                      <a:pt x="3" y="24"/>
                    </a:lnTo>
                    <a:lnTo>
                      <a:pt x="15" y="23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11" y="21"/>
                    </a:lnTo>
                    <a:lnTo>
                      <a:pt x="7" y="19"/>
                    </a:lnTo>
                    <a:lnTo>
                      <a:pt x="12" y="17"/>
                    </a:lnTo>
                    <a:lnTo>
                      <a:pt x="18" y="17"/>
                    </a:lnTo>
                    <a:lnTo>
                      <a:pt x="23" y="16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9" y="10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0" y="7"/>
                    </a:lnTo>
                    <a:lnTo>
                      <a:pt x="24" y="6"/>
                    </a:lnTo>
                    <a:lnTo>
                      <a:pt x="32" y="7"/>
                    </a:lnTo>
                    <a:lnTo>
                      <a:pt x="34" y="10"/>
                    </a:lnTo>
                    <a:lnTo>
                      <a:pt x="46" y="10"/>
                    </a:lnTo>
                    <a:lnTo>
                      <a:pt x="57" y="18"/>
                    </a:lnTo>
                    <a:lnTo>
                      <a:pt x="59" y="21"/>
                    </a:lnTo>
                    <a:lnTo>
                      <a:pt x="69" y="22"/>
                    </a:lnTo>
                    <a:lnTo>
                      <a:pt x="77" y="25"/>
                    </a:lnTo>
                    <a:lnTo>
                      <a:pt x="82" y="23"/>
                    </a:lnTo>
                    <a:lnTo>
                      <a:pt x="81" y="19"/>
                    </a:lnTo>
                    <a:lnTo>
                      <a:pt x="73" y="19"/>
                    </a:lnTo>
                    <a:lnTo>
                      <a:pt x="71" y="17"/>
                    </a:lnTo>
                    <a:lnTo>
                      <a:pt x="79" y="14"/>
                    </a:lnTo>
                    <a:lnTo>
                      <a:pt x="77" y="11"/>
                    </a:lnTo>
                    <a:lnTo>
                      <a:pt x="68" y="10"/>
                    </a:lnTo>
                    <a:lnTo>
                      <a:pt x="67" y="8"/>
                    </a:lnTo>
                    <a:lnTo>
                      <a:pt x="69" y="7"/>
                    </a:lnTo>
                    <a:lnTo>
                      <a:pt x="76" y="6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6" name="Freeform 93"/>
              <p:cNvSpPr>
                <a:spLocks/>
              </p:cNvSpPr>
              <p:nvPr/>
            </p:nvSpPr>
            <p:spPr bwMode="gray">
              <a:xfrm>
                <a:off x="2269" y="1753"/>
                <a:ext cx="7" cy="12"/>
              </a:xfrm>
              <a:custGeom>
                <a:avLst/>
                <a:gdLst>
                  <a:gd name="T0" fmla="*/ 4 w 7"/>
                  <a:gd name="T1" fmla="*/ 1 h 12"/>
                  <a:gd name="T2" fmla="*/ 7 w 7"/>
                  <a:gd name="T3" fmla="*/ 0 h 12"/>
                  <a:gd name="T4" fmla="*/ 7 w 7"/>
                  <a:gd name="T5" fmla="*/ 3 h 12"/>
                  <a:gd name="T6" fmla="*/ 5 w 7"/>
                  <a:gd name="T7" fmla="*/ 9 h 12"/>
                  <a:gd name="T8" fmla="*/ 2 w 7"/>
                  <a:gd name="T9" fmla="*/ 12 h 12"/>
                  <a:gd name="T10" fmla="*/ 0 w 7"/>
                  <a:gd name="T11" fmla="*/ 9 h 12"/>
                  <a:gd name="T12" fmla="*/ 3 w 7"/>
                  <a:gd name="T13" fmla="*/ 6 h 12"/>
                  <a:gd name="T14" fmla="*/ 4 w 7"/>
                  <a:gd name="T15" fmla="*/ 1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2"/>
                  <a:gd name="T26" fmla="*/ 7 w 7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2">
                    <a:moveTo>
                      <a:pt x="4" y="1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9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7" name="Freeform 94"/>
              <p:cNvSpPr>
                <a:spLocks/>
              </p:cNvSpPr>
              <p:nvPr/>
            </p:nvSpPr>
            <p:spPr bwMode="gray">
              <a:xfrm>
                <a:off x="2251" y="1811"/>
                <a:ext cx="10" cy="8"/>
              </a:xfrm>
              <a:custGeom>
                <a:avLst/>
                <a:gdLst>
                  <a:gd name="T0" fmla="*/ 0 w 10"/>
                  <a:gd name="T1" fmla="*/ 2 h 8"/>
                  <a:gd name="T2" fmla="*/ 3 w 10"/>
                  <a:gd name="T3" fmla="*/ 0 h 8"/>
                  <a:gd name="T4" fmla="*/ 7 w 10"/>
                  <a:gd name="T5" fmla="*/ 0 h 8"/>
                  <a:gd name="T6" fmla="*/ 10 w 10"/>
                  <a:gd name="T7" fmla="*/ 4 h 8"/>
                  <a:gd name="T8" fmla="*/ 10 w 10"/>
                  <a:gd name="T9" fmla="*/ 8 h 8"/>
                  <a:gd name="T10" fmla="*/ 6 w 10"/>
                  <a:gd name="T11" fmla="*/ 8 h 8"/>
                  <a:gd name="T12" fmla="*/ 4 w 10"/>
                  <a:gd name="T13" fmla="*/ 5 h 8"/>
                  <a:gd name="T14" fmla="*/ 0 w 10"/>
                  <a:gd name="T15" fmla="*/ 4 h 8"/>
                  <a:gd name="T16" fmla="*/ 0 w 10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"/>
                  <a:gd name="T29" fmla="*/ 10 w 10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">
                    <a:moveTo>
                      <a:pt x="0" y="2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8" name="Freeform 95"/>
              <p:cNvSpPr>
                <a:spLocks/>
              </p:cNvSpPr>
              <p:nvPr/>
            </p:nvSpPr>
            <p:spPr bwMode="gray">
              <a:xfrm>
                <a:off x="2123" y="1326"/>
                <a:ext cx="26" cy="5"/>
              </a:xfrm>
              <a:custGeom>
                <a:avLst/>
                <a:gdLst>
                  <a:gd name="T0" fmla="*/ 0 w 26"/>
                  <a:gd name="T1" fmla="*/ 1 h 5"/>
                  <a:gd name="T2" fmla="*/ 4 w 26"/>
                  <a:gd name="T3" fmla="*/ 0 h 5"/>
                  <a:gd name="T4" fmla="*/ 14 w 26"/>
                  <a:gd name="T5" fmla="*/ 1 h 5"/>
                  <a:gd name="T6" fmla="*/ 21 w 26"/>
                  <a:gd name="T7" fmla="*/ 0 h 5"/>
                  <a:gd name="T8" fmla="*/ 26 w 26"/>
                  <a:gd name="T9" fmla="*/ 0 h 5"/>
                  <a:gd name="T10" fmla="*/ 21 w 26"/>
                  <a:gd name="T11" fmla="*/ 5 h 5"/>
                  <a:gd name="T12" fmla="*/ 4 w 26"/>
                  <a:gd name="T13" fmla="*/ 4 h 5"/>
                  <a:gd name="T14" fmla="*/ 0 w 26"/>
                  <a:gd name="T15" fmla="*/ 4 h 5"/>
                  <a:gd name="T16" fmla="*/ 0 w 26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"/>
                  <a:gd name="T29" fmla="*/ 26 w 2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">
                    <a:moveTo>
                      <a:pt x="0" y="1"/>
                    </a:moveTo>
                    <a:lnTo>
                      <a:pt x="4" y="0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9" name="Freeform 96"/>
              <p:cNvSpPr>
                <a:spLocks/>
              </p:cNvSpPr>
              <p:nvPr/>
            </p:nvSpPr>
            <p:spPr bwMode="gray">
              <a:xfrm>
                <a:off x="2277" y="1486"/>
                <a:ext cx="11" cy="4"/>
              </a:xfrm>
              <a:custGeom>
                <a:avLst/>
                <a:gdLst>
                  <a:gd name="T0" fmla="*/ 8 w 11"/>
                  <a:gd name="T1" fmla="*/ 0 h 4"/>
                  <a:gd name="T2" fmla="*/ 11 w 11"/>
                  <a:gd name="T3" fmla="*/ 1 h 4"/>
                  <a:gd name="T4" fmla="*/ 3 w 11"/>
                  <a:gd name="T5" fmla="*/ 4 h 4"/>
                  <a:gd name="T6" fmla="*/ 0 w 11"/>
                  <a:gd name="T7" fmla="*/ 4 h 4"/>
                  <a:gd name="T8" fmla="*/ 0 w 11"/>
                  <a:gd name="T9" fmla="*/ 3 h 4"/>
                  <a:gd name="T10" fmla="*/ 8 w 11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"/>
                  <a:gd name="T20" fmla="*/ 11 w 1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">
                    <a:moveTo>
                      <a:pt x="8" y="0"/>
                    </a:moveTo>
                    <a:lnTo>
                      <a:pt x="11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0" name="Freeform 97"/>
              <p:cNvSpPr>
                <a:spLocks/>
              </p:cNvSpPr>
              <p:nvPr/>
            </p:nvSpPr>
            <p:spPr bwMode="gray">
              <a:xfrm>
                <a:off x="2264" y="1486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9 w 9"/>
                  <a:gd name="T3" fmla="*/ 2 h 4"/>
                  <a:gd name="T4" fmla="*/ 3 w 9"/>
                  <a:gd name="T5" fmla="*/ 4 h 4"/>
                  <a:gd name="T6" fmla="*/ 0 w 9"/>
                  <a:gd name="T7" fmla="*/ 3 h 4"/>
                  <a:gd name="T8" fmla="*/ 2 w 9"/>
                  <a:gd name="T9" fmla="*/ 1 h 4"/>
                  <a:gd name="T10" fmla="*/ 9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9" y="0"/>
                    </a:moveTo>
                    <a:lnTo>
                      <a:pt x="9" y="2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1" name="Freeform 98"/>
              <p:cNvSpPr>
                <a:spLocks/>
              </p:cNvSpPr>
              <p:nvPr/>
            </p:nvSpPr>
            <p:spPr bwMode="gray">
              <a:xfrm>
                <a:off x="2291" y="1491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0 w 5"/>
                  <a:gd name="T3" fmla="*/ 2 h 5"/>
                  <a:gd name="T4" fmla="*/ 1 w 5"/>
                  <a:gd name="T5" fmla="*/ 0 h 5"/>
                  <a:gd name="T6" fmla="*/ 3 w 5"/>
                  <a:gd name="T7" fmla="*/ 1 h 5"/>
                  <a:gd name="T8" fmla="*/ 5 w 5"/>
                  <a:gd name="T9" fmla="*/ 2 h 5"/>
                  <a:gd name="T10" fmla="*/ 1 w 5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1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2" name="Freeform 99"/>
              <p:cNvSpPr>
                <a:spLocks/>
              </p:cNvSpPr>
              <p:nvPr/>
            </p:nvSpPr>
            <p:spPr bwMode="gray">
              <a:xfrm>
                <a:off x="2269" y="1493"/>
                <a:ext cx="14" cy="8"/>
              </a:xfrm>
              <a:custGeom>
                <a:avLst/>
                <a:gdLst>
                  <a:gd name="T0" fmla="*/ 6 w 14"/>
                  <a:gd name="T1" fmla="*/ 1 h 8"/>
                  <a:gd name="T2" fmla="*/ 10 w 14"/>
                  <a:gd name="T3" fmla="*/ 0 h 8"/>
                  <a:gd name="T4" fmla="*/ 13 w 14"/>
                  <a:gd name="T5" fmla="*/ 0 h 8"/>
                  <a:gd name="T6" fmla="*/ 14 w 14"/>
                  <a:gd name="T7" fmla="*/ 4 h 8"/>
                  <a:gd name="T8" fmla="*/ 7 w 14"/>
                  <a:gd name="T9" fmla="*/ 8 h 8"/>
                  <a:gd name="T10" fmla="*/ 0 w 14"/>
                  <a:gd name="T11" fmla="*/ 8 h 8"/>
                  <a:gd name="T12" fmla="*/ 0 w 14"/>
                  <a:gd name="T13" fmla="*/ 6 h 8"/>
                  <a:gd name="T14" fmla="*/ 6 w 14"/>
                  <a:gd name="T15" fmla="*/ 4 h 8"/>
                  <a:gd name="T16" fmla="*/ 6 w 14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8"/>
                  <a:gd name="T29" fmla="*/ 14 w 14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8">
                    <a:moveTo>
                      <a:pt x="6" y="1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3" name="Freeform 100"/>
              <p:cNvSpPr>
                <a:spLocks/>
              </p:cNvSpPr>
              <p:nvPr/>
            </p:nvSpPr>
            <p:spPr bwMode="gray">
              <a:xfrm>
                <a:off x="2276" y="15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0 h 4"/>
                  <a:gd name="T4" fmla="*/ 3 w 3"/>
                  <a:gd name="T5" fmla="*/ 0 h 4"/>
                  <a:gd name="T6" fmla="*/ 3 w 3"/>
                  <a:gd name="T7" fmla="*/ 4 h 4"/>
                  <a:gd name="T8" fmla="*/ 0 w 3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4" name="Freeform 101"/>
              <p:cNvSpPr>
                <a:spLocks/>
              </p:cNvSpPr>
              <p:nvPr/>
            </p:nvSpPr>
            <p:spPr bwMode="gray">
              <a:xfrm>
                <a:off x="2204" y="1514"/>
                <a:ext cx="5" cy="4"/>
              </a:xfrm>
              <a:custGeom>
                <a:avLst/>
                <a:gdLst>
                  <a:gd name="T0" fmla="*/ 4 w 5"/>
                  <a:gd name="T1" fmla="*/ 0 h 4"/>
                  <a:gd name="T2" fmla="*/ 5 w 5"/>
                  <a:gd name="T3" fmla="*/ 2 h 4"/>
                  <a:gd name="T4" fmla="*/ 2 w 5"/>
                  <a:gd name="T5" fmla="*/ 4 h 4"/>
                  <a:gd name="T6" fmla="*/ 0 w 5"/>
                  <a:gd name="T7" fmla="*/ 3 h 4"/>
                  <a:gd name="T8" fmla="*/ 0 w 5"/>
                  <a:gd name="T9" fmla="*/ 1 h 4"/>
                  <a:gd name="T10" fmla="*/ 4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4" y="0"/>
                    </a:moveTo>
                    <a:lnTo>
                      <a:pt x="5" y="2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5" name="Freeform 102"/>
              <p:cNvSpPr>
                <a:spLocks/>
              </p:cNvSpPr>
              <p:nvPr/>
            </p:nvSpPr>
            <p:spPr bwMode="gray">
              <a:xfrm>
                <a:off x="2228" y="1550"/>
                <a:ext cx="7" cy="7"/>
              </a:xfrm>
              <a:custGeom>
                <a:avLst/>
                <a:gdLst>
                  <a:gd name="T0" fmla="*/ 1 w 7"/>
                  <a:gd name="T1" fmla="*/ 0 h 7"/>
                  <a:gd name="T2" fmla="*/ 4 w 7"/>
                  <a:gd name="T3" fmla="*/ 3 h 7"/>
                  <a:gd name="T4" fmla="*/ 7 w 7"/>
                  <a:gd name="T5" fmla="*/ 4 h 7"/>
                  <a:gd name="T6" fmla="*/ 7 w 7"/>
                  <a:gd name="T7" fmla="*/ 7 h 7"/>
                  <a:gd name="T8" fmla="*/ 4 w 7"/>
                  <a:gd name="T9" fmla="*/ 7 h 7"/>
                  <a:gd name="T10" fmla="*/ 0 w 7"/>
                  <a:gd name="T11" fmla="*/ 2 h 7"/>
                  <a:gd name="T12" fmla="*/ 1 w 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1" y="0"/>
                    </a:moveTo>
                    <a:lnTo>
                      <a:pt x="4" y="3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6" name="Freeform 103"/>
              <p:cNvSpPr>
                <a:spLocks/>
              </p:cNvSpPr>
              <p:nvPr/>
            </p:nvSpPr>
            <p:spPr bwMode="gray">
              <a:xfrm>
                <a:off x="2222" y="1551"/>
                <a:ext cx="5" cy="10"/>
              </a:xfrm>
              <a:custGeom>
                <a:avLst/>
                <a:gdLst>
                  <a:gd name="T0" fmla="*/ 0 w 5"/>
                  <a:gd name="T1" fmla="*/ 2 h 10"/>
                  <a:gd name="T2" fmla="*/ 2 w 5"/>
                  <a:gd name="T3" fmla="*/ 0 h 10"/>
                  <a:gd name="T4" fmla="*/ 3 w 5"/>
                  <a:gd name="T5" fmla="*/ 2 h 10"/>
                  <a:gd name="T6" fmla="*/ 5 w 5"/>
                  <a:gd name="T7" fmla="*/ 10 h 10"/>
                  <a:gd name="T8" fmla="*/ 2 w 5"/>
                  <a:gd name="T9" fmla="*/ 10 h 10"/>
                  <a:gd name="T10" fmla="*/ 0 w 5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7" name="Freeform 104"/>
              <p:cNvSpPr>
                <a:spLocks/>
              </p:cNvSpPr>
              <p:nvPr/>
            </p:nvSpPr>
            <p:spPr bwMode="gray">
              <a:xfrm>
                <a:off x="2203" y="1557"/>
                <a:ext cx="60" cy="63"/>
              </a:xfrm>
              <a:custGeom>
                <a:avLst/>
                <a:gdLst>
                  <a:gd name="T0" fmla="*/ 10 w 60"/>
                  <a:gd name="T1" fmla="*/ 4 h 63"/>
                  <a:gd name="T2" fmla="*/ 12 w 60"/>
                  <a:gd name="T3" fmla="*/ 0 h 63"/>
                  <a:gd name="T4" fmla="*/ 15 w 60"/>
                  <a:gd name="T5" fmla="*/ 1 h 63"/>
                  <a:gd name="T6" fmla="*/ 17 w 60"/>
                  <a:gd name="T7" fmla="*/ 9 h 63"/>
                  <a:gd name="T8" fmla="*/ 21 w 60"/>
                  <a:gd name="T9" fmla="*/ 14 h 63"/>
                  <a:gd name="T10" fmla="*/ 24 w 60"/>
                  <a:gd name="T11" fmla="*/ 12 h 63"/>
                  <a:gd name="T12" fmla="*/ 32 w 60"/>
                  <a:gd name="T13" fmla="*/ 16 h 63"/>
                  <a:gd name="T14" fmla="*/ 36 w 60"/>
                  <a:gd name="T15" fmla="*/ 21 h 63"/>
                  <a:gd name="T16" fmla="*/ 47 w 60"/>
                  <a:gd name="T17" fmla="*/ 26 h 63"/>
                  <a:gd name="T18" fmla="*/ 49 w 60"/>
                  <a:gd name="T19" fmla="*/ 34 h 63"/>
                  <a:gd name="T20" fmla="*/ 47 w 60"/>
                  <a:gd name="T21" fmla="*/ 42 h 63"/>
                  <a:gd name="T22" fmla="*/ 59 w 60"/>
                  <a:gd name="T23" fmla="*/ 45 h 63"/>
                  <a:gd name="T24" fmla="*/ 60 w 60"/>
                  <a:gd name="T25" fmla="*/ 47 h 63"/>
                  <a:gd name="T26" fmla="*/ 59 w 60"/>
                  <a:gd name="T27" fmla="*/ 53 h 63"/>
                  <a:gd name="T28" fmla="*/ 47 w 60"/>
                  <a:gd name="T29" fmla="*/ 53 h 63"/>
                  <a:gd name="T30" fmla="*/ 42 w 60"/>
                  <a:gd name="T31" fmla="*/ 50 h 63"/>
                  <a:gd name="T32" fmla="*/ 41 w 60"/>
                  <a:gd name="T33" fmla="*/ 45 h 63"/>
                  <a:gd name="T34" fmla="*/ 38 w 60"/>
                  <a:gd name="T35" fmla="*/ 42 h 63"/>
                  <a:gd name="T36" fmla="*/ 34 w 60"/>
                  <a:gd name="T37" fmla="*/ 43 h 63"/>
                  <a:gd name="T38" fmla="*/ 30 w 60"/>
                  <a:gd name="T39" fmla="*/ 50 h 63"/>
                  <a:gd name="T40" fmla="*/ 26 w 60"/>
                  <a:gd name="T41" fmla="*/ 51 h 63"/>
                  <a:gd name="T42" fmla="*/ 19 w 60"/>
                  <a:gd name="T43" fmla="*/ 60 h 63"/>
                  <a:gd name="T44" fmla="*/ 14 w 60"/>
                  <a:gd name="T45" fmla="*/ 63 h 63"/>
                  <a:gd name="T46" fmla="*/ 13 w 60"/>
                  <a:gd name="T47" fmla="*/ 51 h 63"/>
                  <a:gd name="T48" fmla="*/ 1 w 60"/>
                  <a:gd name="T49" fmla="*/ 50 h 63"/>
                  <a:gd name="T50" fmla="*/ 0 w 60"/>
                  <a:gd name="T51" fmla="*/ 47 h 63"/>
                  <a:gd name="T52" fmla="*/ 9 w 60"/>
                  <a:gd name="T53" fmla="*/ 27 h 63"/>
                  <a:gd name="T54" fmla="*/ 9 w 60"/>
                  <a:gd name="T55" fmla="*/ 9 h 63"/>
                  <a:gd name="T56" fmla="*/ 10 w 60"/>
                  <a:gd name="T57" fmla="*/ 4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3"/>
                  <a:gd name="T89" fmla="*/ 60 w 60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3">
                    <a:moveTo>
                      <a:pt x="10" y="4"/>
                    </a:moveTo>
                    <a:lnTo>
                      <a:pt x="12" y="0"/>
                    </a:lnTo>
                    <a:lnTo>
                      <a:pt x="15" y="1"/>
                    </a:lnTo>
                    <a:lnTo>
                      <a:pt x="17" y="9"/>
                    </a:lnTo>
                    <a:lnTo>
                      <a:pt x="21" y="14"/>
                    </a:lnTo>
                    <a:lnTo>
                      <a:pt x="24" y="12"/>
                    </a:lnTo>
                    <a:lnTo>
                      <a:pt x="32" y="16"/>
                    </a:lnTo>
                    <a:lnTo>
                      <a:pt x="36" y="21"/>
                    </a:lnTo>
                    <a:lnTo>
                      <a:pt x="47" y="26"/>
                    </a:lnTo>
                    <a:lnTo>
                      <a:pt x="49" y="34"/>
                    </a:lnTo>
                    <a:lnTo>
                      <a:pt x="47" y="42"/>
                    </a:lnTo>
                    <a:lnTo>
                      <a:pt x="59" y="45"/>
                    </a:lnTo>
                    <a:lnTo>
                      <a:pt x="60" y="47"/>
                    </a:lnTo>
                    <a:lnTo>
                      <a:pt x="59" y="53"/>
                    </a:lnTo>
                    <a:lnTo>
                      <a:pt x="47" y="53"/>
                    </a:lnTo>
                    <a:lnTo>
                      <a:pt x="42" y="50"/>
                    </a:lnTo>
                    <a:lnTo>
                      <a:pt x="41" y="45"/>
                    </a:lnTo>
                    <a:lnTo>
                      <a:pt x="38" y="42"/>
                    </a:lnTo>
                    <a:lnTo>
                      <a:pt x="34" y="43"/>
                    </a:lnTo>
                    <a:lnTo>
                      <a:pt x="30" y="50"/>
                    </a:lnTo>
                    <a:lnTo>
                      <a:pt x="26" y="51"/>
                    </a:lnTo>
                    <a:lnTo>
                      <a:pt x="19" y="60"/>
                    </a:lnTo>
                    <a:lnTo>
                      <a:pt x="14" y="63"/>
                    </a:lnTo>
                    <a:lnTo>
                      <a:pt x="13" y="51"/>
                    </a:lnTo>
                    <a:lnTo>
                      <a:pt x="1" y="50"/>
                    </a:lnTo>
                    <a:lnTo>
                      <a:pt x="0" y="47"/>
                    </a:lnTo>
                    <a:lnTo>
                      <a:pt x="9" y="27"/>
                    </a:lnTo>
                    <a:lnTo>
                      <a:pt x="9" y="9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8" name="Freeform 105"/>
              <p:cNvSpPr>
                <a:spLocks/>
              </p:cNvSpPr>
              <p:nvPr/>
            </p:nvSpPr>
            <p:spPr bwMode="gray">
              <a:xfrm>
                <a:off x="2235" y="1622"/>
                <a:ext cx="15" cy="14"/>
              </a:xfrm>
              <a:custGeom>
                <a:avLst/>
                <a:gdLst>
                  <a:gd name="T0" fmla="*/ 15 w 15"/>
                  <a:gd name="T1" fmla="*/ 0 h 14"/>
                  <a:gd name="T2" fmla="*/ 14 w 15"/>
                  <a:gd name="T3" fmla="*/ 5 h 14"/>
                  <a:gd name="T4" fmla="*/ 6 w 15"/>
                  <a:gd name="T5" fmla="*/ 13 h 14"/>
                  <a:gd name="T6" fmla="*/ 0 w 15"/>
                  <a:gd name="T7" fmla="*/ 14 h 14"/>
                  <a:gd name="T8" fmla="*/ 0 w 15"/>
                  <a:gd name="T9" fmla="*/ 5 h 14"/>
                  <a:gd name="T10" fmla="*/ 6 w 15"/>
                  <a:gd name="T11" fmla="*/ 0 h 14"/>
                  <a:gd name="T12" fmla="*/ 15 w 15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4"/>
                  <a:gd name="T23" fmla="*/ 15 w 15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4">
                    <a:moveTo>
                      <a:pt x="15" y="0"/>
                    </a:moveTo>
                    <a:lnTo>
                      <a:pt x="14" y="5"/>
                    </a:lnTo>
                    <a:lnTo>
                      <a:pt x="6" y="13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9" name="Freeform 106"/>
              <p:cNvSpPr>
                <a:spLocks/>
              </p:cNvSpPr>
              <p:nvPr/>
            </p:nvSpPr>
            <p:spPr bwMode="gray">
              <a:xfrm>
                <a:off x="2266" y="1635"/>
                <a:ext cx="9" cy="17"/>
              </a:xfrm>
              <a:custGeom>
                <a:avLst/>
                <a:gdLst>
                  <a:gd name="T0" fmla="*/ 8 w 9"/>
                  <a:gd name="T1" fmla="*/ 0 h 17"/>
                  <a:gd name="T2" fmla="*/ 9 w 9"/>
                  <a:gd name="T3" fmla="*/ 7 h 17"/>
                  <a:gd name="T4" fmla="*/ 6 w 9"/>
                  <a:gd name="T5" fmla="*/ 12 h 17"/>
                  <a:gd name="T6" fmla="*/ 5 w 9"/>
                  <a:gd name="T7" fmla="*/ 17 h 17"/>
                  <a:gd name="T8" fmla="*/ 0 w 9"/>
                  <a:gd name="T9" fmla="*/ 13 h 17"/>
                  <a:gd name="T10" fmla="*/ 1 w 9"/>
                  <a:gd name="T11" fmla="*/ 4 h 17"/>
                  <a:gd name="T12" fmla="*/ 3 w 9"/>
                  <a:gd name="T13" fmla="*/ 1 h 17"/>
                  <a:gd name="T14" fmla="*/ 8 w 9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7"/>
                  <a:gd name="T26" fmla="*/ 9 w 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7">
                    <a:moveTo>
                      <a:pt x="8" y="0"/>
                    </a:moveTo>
                    <a:lnTo>
                      <a:pt x="9" y="7"/>
                    </a:lnTo>
                    <a:lnTo>
                      <a:pt x="6" y="12"/>
                    </a:lnTo>
                    <a:lnTo>
                      <a:pt x="5" y="17"/>
                    </a:lnTo>
                    <a:lnTo>
                      <a:pt x="0" y="13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0" name="Freeform 107"/>
              <p:cNvSpPr>
                <a:spLocks/>
              </p:cNvSpPr>
              <p:nvPr/>
            </p:nvSpPr>
            <p:spPr bwMode="gray">
              <a:xfrm>
                <a:off x="2281" y="1614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5 w 8"/>
                  <a:gd name="T3" fmla="*/ 0 h 7"/>
                  <a:gd name="T4" fmla="*/ 8 w 8"/>
                  <a:gd name="T5" fmla="*/ 3 h 7"/>
                  <a:gd name="T6" fmla="*/ 5 w 8"/>
                  <a:gd name="T7" fmla="*/ 7 h 7"/>
                  <a:gd name="T8" fmla="*/ 2 w 8"/>
                  <a:gd name="T9" fmla="*/ 5 h 7"/>
                  <a:gd name="T10" fmla="*/ 0 w 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0" y="0"/>
                    </a:moveTo>
                    <a:lnTo>
                      <a:pt x="5" y="0"/>
                    </a:lnTo>
                    <a:lnTo>
                      <a:pt x="8" y="3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1" name="Freeform 108"/>
              <p:cNvSpPr>
                <a:spLocks/>
              </p:cNvSpPr>
              <p:nvPr/>
            </p:nvSpPr>
            <p:spPr bwMode="gray">
              <a:xfrm>
                <a:off x="2290" y="1608"/>
                <a:ext cx="8" cy="7"/>
              </a:xfrm>
              <a:custGeom>
                <a:avLst/>
                <a:gdLst>
                  <a:gd name="T0" fmla="*/ 1 w 8"/>
                  <a:gd name="T1" fmla="*/ 4 h 7"/>
                  <a:gd name="T2" fmla="*/ 0 w 8"/>
                  <a:gd name="T3" fmla="*/ 2 h 7"/>
                  <a:gd name="T4" fmla="*/ 2 w 8"/>
                  <a:gd name="T5" fmla="*/ 0 h 7"/>
                  <a:gd name="T6" fmla="*/ 8 w 8"/>
                  <a:gd name="T7" fmla="*/ 4 h 7"/>
                  <a:gd name="T8" fmla="*/ 8 w 8"/>
                  <a:gd name="T9" fmla="*/ 7 h 7"/>
                  <a:gd name="T10" fmla="*/ 4 w 8"/>
                  <a:gd name="T11" fmla="*/ 7 h 7"/>
                  <a:gd name="T12" fmla="*/ 1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1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4" y="7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2" name="Freeform 109"/>
              <p:cNvSpPr>
                <a:spLocks/>
              </p:cNvSpPr>
              <p:nvPr/>
            </p:nvSpPr>
            <p:spPr bwMode="gray">
              <a:xfrm>
                <a:off x="2286" y="1599"/>
                <a:ext cx="4" cy="5"/>
              </a:xfrm>
              <a:custGeom>
                <a:avLst/>
                <a:gdLst>
                  <a:gd name="T0" fmla="*/ 4 w 4"/>
                  <a:gd name="T1" fmla="*/ 3 h 5"/>
                  <a:gd name="T2" fmla="*/ 2 w 4"/>
                  <a:gd name="T3" fmla="*/ 5 h 5"/>
                  <a:gd name="T4" fmla="*/ 0 w 4"/>
                  <a:gd name="T5" fmla="*/ 2 h 5"/>
                  <a:gd name="T6" fmla="*/ 2 w 4"/>
                  <a:gd name="T7" fmla="*/ 0 h 5"/>
                  <a:gd name="T8" fmla="*/ 4 w 4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4" y="3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3" name="Rectangle 110"/>
              <p:cNvSpPr>
                <a:spLocks noChangeArrowheads="1"/>
              </p:cNvSpPr>
              <p:nvPr/>
            </p:nvSpPr>
            <p:spPr bwMode="gray">
              <a:xfrm>
                <a:off x="2202" y="1479"/>
                <a:ext cx="6" cy="1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15000"/>
                  </a:spcBef>
                  <a:spcAft>
                    <a:spcPct val="15000"/>
                  </a:spcAft>
                  <a:buClr>
                    <a:srgbClr val="263F8F"/>
                  </a:buClr>
                  <a:buFont typeface="Wingdings" pitchFamily="2" charset="2"/>
                  <a:buNone/>
                </a:pPr>
                <a:endParaRPr kumimoji="1" lang="en-US" sz="1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724" name="Freeform 111"/>
              <p:cNvSpPr>
                <a:spLocks/>
              </p:cNvSpPr>
              <p:nvPr/>
            </p:nvSpPr>
            <p:spPr bwMode="gray">
              <a:xfrm>
                <a:off x="2172" y="1344"/>
                <a:ext cx="6" cy="7"/>
              </a:xfrm>
              <a:custGeom>
                <a:avLst/>
                <a:gdLst>
                  <a:gd name="T0" fmla="*/ 1 w 6"/>
                  <a:gd name="T1" fmla="*/ 0 h 7"/>
                  <a:gd name="T2" fmla="*/ 5 w 6"/>
                  <a:gd name="T3" fmla="*/ 0 h 7"/>
                  <a:gd name="T4" fmla="*/ 6 w 6"/>
                  <a:gd name="T5" fmla="*/ 6 h 7"/>
                  <a:gd name="T6" fmla="*/ 3 w 6"/>
                  <a:gd name="T7" fmla="*/ 7 h 7"/>
                  <a:gd name="T8" fmla="*/ 1 w 6"/>
                  <a:gd name="T9" fmla="*/ 7 h 7"/>
                  <a:gd name="T10" fmla="*/ 0 w 6"/>
                  <a:gd name="T11" fmla="*/ 1 h 7"/>
                  <a:gd name="T12" fmla="*/ 1 w 6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1" y="0"/>
                    </a:moveTo>
                    <a:lnTo>
                      <a:pt x="5" y="0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5" name="Freeform 112"/>
              <p:cNvSpPr>
                <a:spLocks/>
              </p:cNvSpPr>
              <p:nvPr/>
            </p:nvSpPr>
            <p:spPr bwMode="gray">
              <a:xfrm>
                <a:off x="2169" y="1329"/>
                <a:ext cx="10" cy="8"/>
              </a:xfrm>
              <a:custGeom>
                <a:avLst/>
                <a:gdLst>
                  <a:gd name="T0" fmla="*/ 1 w 10"/>
                  <a:gd name="T1" fmla="*/ 0 h 8"/>
                  <a:gd name="T2" fmla="*/ 7 w 10"/>
                  <a:gd name="T3" fmla="*/ 2 h 8"/>
                  <a:gd name="T4" fmla="*/ 10 w 10"/>
                  <a:gd name="T5" fmla="*/ 6 h 8"/>
                  <a:gd name="T6" fmla="*/ 7 w 10"/>
                  <a:gd name="T7" fmla="*/ 8 h 8"/>
                  <a:gd name="T8" fmla="*/ 0 w 10"/>
                  <a:gd name="T9" fmla="*/ 5 h 8"/>
                  <a:gd name="T10" fmla="*/ 1 w 10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"/>
                  <a:gd name="T20" fmla="*/ 10 w 1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">
                    <a:moveTo>
                      <a:pt x="1" y="0"/>
                    </a:moveTo>
                    <a:lnTo>
                      <a:pt x="7" y="2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6" name="Freeform 113"/>
              <p:cNvSpPr>
                <a:spLocks/>
              </p:cNvSpPr>
              <p:nvPr/>
            </p:nvSpPr>
            <p:spPr bwMode="gray">
              <a:xfrm>
                <a:off x="2166" y="1335"/>
                <a:ext cx="5" cy="3"/>
              </a:xfrm>
              <a:custGeom>
                <a:avLst/>
                <a:gdLst>
                  <a:gd name="T0" fmla="*/ 0 w 5"/>
                  <a:gd name="T1" fmla="*/ 1 h 3"/>
                  <a:gd name="T2" fmla="*/ 3 w 5"/>
                  <a:gd name="T3" fmla="*/ 0 h 3"/>
                  <a:gd name="T4" fmla="*/ 5 w 5"/>
                  <a:gd name="T5" fmla="*/ 2 h 3"/>
                  <a:gd name="T6" fmla="*/ 3 w 5"/>
                  <a:gd name="T7" fmla="*/ 3 h 3"/>
                  <a:gd name="T8" fmla="*/ 0 w 5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1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7" name="Freeform 114"/>
              <p:cNvSpPr>
                <a:spLocks/>
              </p:cNvSpPr>
              <p:nvPr/>
            </p:nvSpPr>
            <p:spPr bwMode="gray">
              <a:xfrm>
                <a:off x="2208" y="1296"/>
                <a:ext cx="14" cy="4"/>
              </a:xfrm>
              <a:custGeom>
                <a:avLst/>
                <a:gdLst>
                  <a:gd name="T0" fmla="*/ 0 w 14"/>
                  <a:gd name="T1" fmla="*/ 4 h 4"/>
                  <a:gd name="T2" fmla="*/ 4 w 14"/>
                  <a:gd name="T3" fmla="*/ 2 h 4"/>
                  <a:gd name="T4" fmla="*/ 12 w 14"/>
                  <a:gd name="T5" fmla="*/ 0 h 4"/>
                  <a:gd name="T6" fmla="*/ 14 w 14"/>
                  <a:gd name="T7" fmla="*/ 1 h 4"/>
                  <a:gd name="T8" fmla="*/ 8 w 14"/>
                  <a:gd name="T9" fmla="*/ 4 h 4"/>
                  <a:gd name="T10" fmla="*/ 0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0" y="4"/>
                    </a:moveTo>
                    <a:lnTo>
                      <a:pt x="4" y="2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8" name="Freeform 115"/>
              <p:cNvSpPr>
                <a:spLocks/>
              </p:cNvSpPr>
              <p:nvPr/>
            </p:nvSpPr>
            <p:spPr bwMode="gray">
              <a:xfrm>
                <a:off x="2123" y="1398"/>
                <a:ext cx="49" cy="45"/>
              </a:xfrm>
              <a:custGeom>
                <a:avLst/>
                <a:gdLst>
                  <a:gd name="T0" fmla="*/ 5 w 49"/>
                  <a:gd name="T1" fmla="*/ 45 h 45"/>
                  <a:gd name="T2" fmla="*/ 4 w 49"/>
                  <a:gd name="T3" fmla="*/ 35 h 45"/>
                  <a:gd name="T4" fmla="*/ 0 w 49"/>
                  <a:gd name="T5" fmla="*/ 28 h 45"/>
                  <a:gd name="T6" fmla="*/ 1 w 49"/>
                  <a:gd name="T7" fmla="*/ 26 h 45"/>
                  <a:gd name="T8" fmla="*/ 0 w 49"/>
                  <a:gd name="T9" fmla="*/ 10 h 45"/>
                  <a:gd name="T10" fmla="*/ 3 w 49"/>
                  <a:gd name="T11" fmla="*/ 9 h 45"/>
                  <a:gd name="T12" fmla="*/ 7 w 49"/>
                  <a:gd name="T13" fmla="*/ 10 h 45"/>
                  <a:gd name="T14" fmla="*/ 7 w 49"/>
                  <a:gd name="T15" fmla="*/ 8 h 45"/>
                  <a:gd name="T16" fmla="*/ 2 w 49"/>
                  <a:gd name="T17" fmla="*/ 5 h 45"/>
                  <a:gd name="T18" fmla="*/ 10 w 49"/>
                  <a:gd name="T19" fmla="*/ 1 h 45"/>
                  <a:gd name="T20" fmla="*/ 16 w 49"/>
                  <a:gd name="T21" fmla="*/ 2 h 45"/>
                  <a:gd name="T22" fmla="*/ 25 w 49"/>
                  <a:gd name="T23" fmla="*/ 0 h 45"/>
                  <a:gd name="T24" fmla="*/ 32 w 49"/>
                  <a:gd name="T25" fmla="*/ 4 h 45"/>
                  <a:gd name="T26" fmla="*/ 36 w 49"/>
                  <a:gd name="T27" fmla="*/ 3 h 45"/>
                  <a:gd name="T28" fmla="*/ 49 w 49"/>
                  <a:gd name="T29" fmla="*/ 4 h 45"/>
                  <a:gd name="T30" fmla="*/ 49 w 49"/>
                  <a:gd name="T31" fmla="*/ 9 h 45"/>
                  <a:gd name="T32" fmla="*/ 33 w 49"/>
                  <a:gd name="T33" fmla="*/ 31 h 45"/>
                  <a:gd name="T34" fmla="*/ 28 w 49"/>
                  <a:gd name="T35" fmla="*/ 30 h 45"/>
                  <a:gd name="T36" fmla="*/ 22 w 49"/>
                  <a:gd name="T37" fmla="*/ 30 h 45"/>
                  <a:gd name="T38" fmla="*/ 17 w 49"/>
                  <a:gd name="T39" fmla="*/ 29 h 45"/>
                  <a:gd name="T40" fmla="*/ 13 w 49"/>
                  <a:gd name="T41" fmla="*/ 30 h 45"/>
                  <a:gd name="T42" fmla="*/ 19 w 49"/>
                  <a:gd name="T43" fmla="*/ 36 h 45"/>
                  <a:gd name="T44" fmla="*/ 13 w 49"/>
                  <a:gd name="T45" fmla="*/ 45 h 45"/>
                  <a:gd name="T46" fmla="*/ 8 w 49"/>
                  <a:gd name="T47" fmla="*/ 45 h 45"/>
                  <a:gd name="T48" fmla="*/ 5 w 49"/>
                  <a:gd name="T49" fmla="*/ 45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"/>
                  <a:gd name="T76" fmla="*/ 0 h 45"/>
                  <a:gd name="T77" fmla="*/ 49 w 49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" h="45">
                    <a:moveTo>
                      <a:pt x="5" y="45"/>
                    </a:moveTo>
                    <a:lnTo>
                      <a:pt x="4" y="35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2" y="5"/>
                    </a:lnTo>
                    <a:lnTo>
                      <a:pt x="10" y="1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2" y="4"/>
                    </a:lnTo>
                    <a:lnTo>
                      <a:pt x="36" y="3"/>
                    </a:lnTo>
                    <a:lnTo>
                      <a:pt x="49" y="4"/>
                    </a:lnTo>
                    <a:lnTo>
                      <a:pt x="49" y="9"/>
                    </a:lnTo>
                    <a:lnTo>
                      <a:pt x="33" y="31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17" y="29"/>
                    </a:lnTo>
                    <a:lnTo>
                      <a:pt x="13" y="30"/>
                    </a:lnTo>
                    <a:lnTo>
                      <a:pt x="19" y="36"/>
                    </a:lnTo>
                    <a:lnTo>
                      <a:pt x="13" y="45"/>
                    </a:lnTo>
                    <a:lnTo>
                      <a:pt x="8" y="45"/>
                    </a:lnTo>
                    <a:lnTo>
                      <a:pt x="5" y="4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9" name="Freeform 116"/>
              <p:cNvSpPr>
                <a:spLocks/>
              </p:cNvSpPr>
              <p:nvPr/>
            </p:nvSpPr>
            <p:spPr bwMode="gray">
              <a:xfrm>
                <a:off x="2110" y="1340"/>
                <a:ext cx="163" cy="52"/>
              </a:xfrm>
              <a:custGeom>
                <a:avLst/>
                <a:gdLst>
                  <a:gd name="T0" fmla="*/ 115 w 163"/>
                  <a:gd name="T1" fmla="*/ 27 h 52"/>
                  <a:gd name="T2" fmla="*/ 129 w 163"/>
                  <a:gd name="T3" fmla="*/ 24 h 52"/>
                  <a:gd name="T4" fmla="*/ 143 w 163"/>
                  <a:gd name="T5" fmla="*/ 23 h 52"/>
                  <a:gd name="T6" fmla="*/ 150 w 163"/>
                  <a:gd name="T7" fmla="*/ 27 h 52"/>
                  <a:gd name="T8" fmla="*/ 161 w 163"/>
                  <a:gd name="T9" fmla="*/ 29 h 52"/>
                  <a:gd name="T10" fmla="*/ 156 w 163"/>
                  <a:gd name="T11" fmla="*/ 35 h 52"/>
                  <a:gd name="T12" fmla="*/ 162 w 163"/>
                  <a:gd name="T13" fmla="*/ 38 h 52"/>
                  <a:gd name="T14" fmla="*/ 158 w 163"/>
                  <a:gd name="T15" fmla="*/ 43 h 52"/>
                  <a:gd name="T16" fmla="*/ 152 w 163"/>
                  <a:gd name="T17" fmla="*/ 42 h 52"/>
                  <a:gd name="T18" fmla="*/ 152 w 163"/>
                  <a:gd name="T19" fmla="*/ 49 h 52"/>
                  <a:gd name="T20" fmla="*/ 142 w 163"/>
                  <a:gd name="T21" fmla="*/ 52 h 52"/>
                  <a:gd name="T22" fmla="*/ 130 w 163"/>
                  <a:gd name="T23" fmla="*/ 42 h 52"/>
                  <a:gd name="T24" fmla="*/ 123 w 163"/>
                  <a:gd name="T25" fmla="*/ 50 h 52"/>
                  <a:gd name="T26" fmla="*/ 113 w 163"/>
                  <a:gd name="T27" fmla="*/ 45 h 52"/>
                  <a:gd name="T28" fmla="*/ 108 w 163"/>
                  <a:gd name="T29" fmla="*/ 48 h 52"/>
                  <a:gd name="T30" fmla="*/ 80 w 163"/>
                  <a:gd name="T31" fmla="*/ 50 h 52"/>
                  <a:gd name="T32" fmla="*/ 78 w 163"/>
                  <a:gd name="T33" fmla="*/ 43 h 52"/>
                  <a:gd name="T34" fmla="*/ 59 w 163"/>
                  <a:gd name="T35" fmla="*/ 44 h 52"/>
                  <a:gd name="T36" fmla="*/ 47 w 163"/>
                  <a:gd name="T37" fmla="*/ 44 h 52"/>
                  <a:gd name="T38" fmla="*/ 50 w 163"/>
                  <a:gd name="T39" fmla="*/ 36 h 52"/>
                  <a:gd name="T40" fmla="*/ 45 w 163"/>
                  <a:gd name="T41" fmla="*/ 30 h 52"/>
                  <a:gd name="T42" fmla="*/ 42 w 163"/>
                  <a:gd name="T43" fmla="*/ 23 h 52"/>
                  <a:gd name="T44" fmla="*/ 30 w 163"/>
                  <a:gd name="T45" fmla="*/ 16 h 52"/>
                  <a:gd name="T46" fmla="*/ 18 w 163"/>
                  <a:gd name="T47" fmla="*/ 15 h 52"/>
                  <a:gd name="T48" fmla="*/ 11 w 163"/>
                  <a:gd name="T49" fmla="*/ 11 h 52"/>
                  <a:gd name="T50" fmla="*/ 0 w 163"/>
                  <a:gd name="T51" fmla="*/ 4 h 52"/>
                  <a:gd name="T52" fmla="*/ 13 w 163"/>
                  <a:gd name="T53" fmla="*/ 0 h 52"/>
                  <a:gd name="T54" fmla="*/ 28 w 163"/>
                  <a:gd name="T55" fmla="*/ 1 h 52"/>
                  <a:gd name="T56" fmla="*/ 31 w 163"/>
                  <a:gd name="T57" fmla="*/ 12 h 52"/>
                  <a:gd name="T58" fmla="*/ 42 w 163"/>
                  <a:gd name="T59" fmla="*/ 8 h 52"/>
                  <a:gd name="T60" fmla="*/ 55 w 163"/>
                  <a:gd name="T61" fmla="*/ 6 h 52"/>
                  <a:gd name="T62" fmla="*/ 61 w 163"/>
                  <a:gd name="T63" fmla="*/ 10 h 52"/>
                  <a:gd name="T64" fmla="*/ 52 w 163"/>
                  <a:gd name="T65" fmla="*/ 11 h 52"/>
                  <a:gd name="T66" fmla="*/ 60 w 163"/>
                  <a:gd name="T67" fmla="*/ 12 h 52"/>
                  <a:gd name="T68" fmla="*/ 73 w 163"/>
                  <a:gd name="T69" fmla="*/ 15 h 52"/>
                  <a:gd name="T70" fmla="*/ 65 w 163"/>
                  <a:gd name="T71" fmla="*/ 18 h 52"/>
                  <a:gd name="T72" fmla="*/ 51 w 163"/>
                  <a:gd name="T73" fmla="*/ 16 h 52"/>
                  <a:gd name="T74" fmla="*/ 53 w 163"/>
                  <a:gd name="T75" fmla="*/ 23 h 52"/>
                  <a:gd name="T76" fmla="*/ 63 w 163"/>
                  <a:gd name="T77" fmla="*/ 22 h 52"/>
                  <a:gd name="T78" fmla="*/ 69 w 163"/>
                  <a:gd name="T79" fmla="*/ 27 h 52"/>
                  <a:gd name="T80" fmla="*/ 77 w 163"/>
                  <a:gd name="T81" fmla="*/ 31 h 52"/>
                  <a:gd name="T82" fmla="*/ 80 w 163"/>
                  <a:gd name="T83" fmla="*/ 26 h 52"/>
                  <a:gd name="T84" fmla="*/ 90 w 163"/>
                  <a:gd name="T85" fmla="*/ 30 h 52"/>
                  <a:gd name="T86" fmla="*/ 93 w 163"/>
                  <a:gd name="T87" fmla="*/ 27 h 52"/>
                  <a:gd name="T88" fmla="*/ 100 w 163"/>
                  <a:gd name="T89" fmla="*/ 32 h 52"/>
                  <a:gd name="T90" fmla="*/ 101 w 163"/>
                  <a:gd name="T91" fmla="*/ 28 h 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3"/>
                  <a:gd name="T139" fmla="*/ 0 h 52"/>
                  <a:gd name="T140" fmla="*/ 163 w 163"/>
                  <a:gd name="T141" fmla="*/ 52 h 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3" h="52">
                    <a:moveTo>
                      <a:pt x="111" y="29"/>
                    </a:moveTo>
                    <a:lnTo>
                      <a:pt x="115" y="27"/>
                    </a:lnTo>
                    <a:lnTo>
                      <a:pt x="126" y="22"/>
                    </a:lnTo>
                    <a:lnTo>
                      <a:pt x="129" y="24"/>
                    </a:lnTo>
                    <a:lnTo>
                      <a:pt x="134" y="23"/>
                    </a:lnTo>
                    <a:lnTo>
                      <a:pt x="143" y="23"/>
                    </a:lnTo>
                    <a:lnTo>
                      <a:pt x="149" y="25"/>
                    </a:lnTo>
                    <a:lnTo>
                      <a:pt x="150" y="27"/>
                    </a:lnTo>
                    <a:lnTo>
                      <a:pt x="157" y="26"/>
                    </a:lnTo>
                    <a:lnTo>
                      <a:pt x="161" y="29"/>
                    </a:lnTo>
                    <a:lnTo>
                      <a:pt x="161" y="33"/>
                    </a:lnTo>
                    <a:lnTo>
                      <a:pt x="156" y="35"/>
                    </a:lnTo>
                    <a:lnTo>
                      <a:pt x="155" y="37"/>
                    </a:lnTo>
                    <a:lnTo>
                      <a:pt x="162" y="38"/>
                    </a:lnTo>
                    <a:lnTo>
                      <a:pt x="163" y="42"/>
                    </a:lnTo>
                    <a:lnTo>
                      <a:pt x="158" y="43"/>
                    </a:lnTo>
                    <a:lnTo>
                      <a:pt x="155" y="40"/>
                    </a:lnTo>
                    <a:lnTo>
                      <a:pt x="152" y="42"/>
                    </a:lnTo>
                    <a:lnTo>
                      <a:pt x="155" y="46"/>
                    </a:lnTo>
                    <a:lnTo>
                      <a:pt x="152" y="49"/>
                    </a:lnTo>
                    <a:lnTo>
                      <a:pt x="145" y="48"/>
                    </a:lnTo>
                    <a:lnTo>
                      <a:pt x="142" y="52"/>
                    </a:lnTo>
                    <a:lnTo>
                      <a:pt x="132" y="49"/>
                    </a:lnTo>
                    <a:lnTo>
                      <a:pt x="130" y="42"/>
                    </a:lnTo>
                    <a:lnTo>
                      <a:pt x="126" y="42"/>
                    </a:lnTo>
                    <a:lnTo>
                      <a:pt x="123" y="50"/>
                    </a:lnTo>
                    <a:lnTo>
                      <a:pt x="115" y="49"/>
                    </a:lnTo>
                    <a:lnTo>
                      <a:pt x="113" y="45"/>
                    </a:lnTo>
                    <a:lnTo>
                      <a:pt x="109" y="44"/>
                    </a:lnTo>
                    <a:lnTo>
                      <a:pt x="108" y="48"/>
                    </a:lnTo>
                    <a:lnTo>
                      <a:pt x="99" y="50"/>
                    </a:lnTo>
                    <a:lnTo>
                      <a:pt x="80" y="50"/>
                    </a:lnTo>
                    <a:lnTo>
                      <a:pt x="82" y="46"/>
                    </a:lnTo>
                    <a:lnTo>
                      <a:pt x="78" y="43"/>
                    </a:lnTo>
                    <a:lnTo>
                      <a:pt x="68" y="48"/>
                    </a:lnTo>
                    <a:lnTo>
                      <a:pt x="59" y="44"/>
                    </a:lnTo>
                    <a:lnTo>
                      <a:pt x="51" y="46"/>
                    </a:lnTo>
                    <a:lnTo>
                      <a:pt x="47" y="44"/>
                    </a:lnTo>
                    <a:lnTo>
                      <a:pt x="46" y="37"/>
                    </a:lnTo>
                    <a:lnTo>
                      <a:pt x="50" y="36"/>
                    </a:lnTo>
                    <a:lnTo>
                      <a:pt x="49" y="33"/>
                    </a:lnTo>
                    <a:lnTo>
                      <a:pt x="45" y="30"/>
                    </a:lnTo>
                    <a:lnTo>
                      <a:pt x="48" y="26"/>
                    </a:lnTo>
                    <a:lnTo>
                      <a:pt x="42" y="23"/>
                    </a:lnTo>
                    <a:lnTo>
                      <a:pt x="38" y="16"/>
                    </a:lnTo>
                    <a:lnTo>
                      <a:pt x="30" y="16"/>
                    </a:lnTo>
                    <a:lnTo>
                      <a:pt x="27" y="16"/>
                    </a:lnTo>
                    <a:lnTo>
                      <a:pt x="18" y="15"/>
                    </a:lnTo>
                    <a:lnTo>
                      <a:pt x="16" y="12"/>
                    </a:lnTo>
                    <a:lnTo>
                      <a:pt x="11" y="11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25" y="2"/>
                    </a:lnTo>
                    <a:lnTo>
                      <a:pt x="28" y="1"/>
                    </a:lnTo>
                    <a:lnTo>
                      <a:pt x="32" y="1"/>
                    </a:lnTo>
                    <a:lnTo>
                      <a:pt x="31" y="12"/>
                    </a:lnTo>
                    <a:lnTo>
                      <a:pt x="35" y="12"/>
                    </a:lnTo>
                    <a:lnTo>
                      <a:pt x="42" y="8"/>
                    </a:lnTo>
                    <a:lnTo>
                      <a:pt x="50" y="9"/>
                    </a:lnTo>
                    <a:lnTo>
                      <a:pt x="55" y="6"/>
                    </a:lnTo>
                    <a:lnTo>
                      <a:pt x="60" y="8"/>
                    </a:lnTo>
                    <a:lnTo>
                      <a:pt x="61" y="10"/>
                    </a:lnTo>
                    <a:lnTo>
                      <a:pt x="55" y="10"/>
                    </a:lnTo>
                    <a:lnTo>
                      <a:pt x="52" y="11"/>
                    </a:lnTo>
                    <a:lnTo>
                      <a:pt x="55" y="13"/>
                    </a:lnTo>
                    <a:lnTo>
                      <a:pt x="60" y="12"/>
                    </a:lnTo>
                    <a:lnTo>
                      <a:pt x="64" y="14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65" y="18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57" y="19"/>
                    </a:lnTo>
                    <a:lnTo>
                      <a:pt x="53" y="23"/>
                    </a:lnTo>
                    <a:lnTo>
                      <a:pt x="56" y="24"/>
                    </a:lnTo>
                    <a:lnTo>
                      <a:pt x="63" y="22"/>
                    </a:lnTo>
                    <a:lnTo>
                      <a:pt x="68" y="22"/>
                    </a:lnTo>
                    <a:lnTo>
                      <a:pt x="69" y="27"/>
                    </a:lnTo>
                    <a:lnTo>
                      <a:pt x="73" y="30"/>
                    </a:lnTo>
                    <a:lnTo>
                      <a:pt x="77" y="31"/>
                    </a:lnTo>
                    <a:lnTo>
                      <a:pt x="76" y="26"/>
                    </a:lnTo>
                    <a:lnTo>
                      <a:pt x="80" y="26"/>
                    </a:lnTo>
                    <a:lnTo>
                      <a:pt x="83" y="29"/>
                    </a:lnTo>
                    <a:lnTo>
                      <a:pt x="90" y="30"/>
                    </a:lnTo>
                    <a:lnTo>
                      <a:pt x="89" y="27"/>
                    </a:lnTo>
                    <a:lnTo>
                      <a:pt x="93" y="27"/>
                    </a:lnTo>
                    <a:lnTo>
                      <a:pt x="95" y="30"/>
                    </a:lnTo>
                    <a:lnTo>
                      <a:pt x="100" y="32"/>
                    </a:lnTo>
                    <a:lnTo>
                      <a:pt x="103" y="31"/>
                    </a:lnTo>
                    <a:lnTo>
                      <a:pt x="101" y="28"/>
                    </a:lnTo>
                    <a:lnTo>
                      <a:pt x="111" y="2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0" name="Freeform 117"/>
              <p:cNvSpPr>
                <a:spLocks/>
              </p:cNvSpPr>
              <p:nvPr/>
            </p:nvSpPr>
            <p:spPr bwMode="gray">
              <a:xfrm>
                <a:off x="2118" y="1238"/>
                <a:ext cx="105" cy="80"/>
              </a:xfrm>
              <a:custGeom>
                <a:avLst/>
                <a:gdLst>
                  <a:gd name="T0" fmla="*/ 39 w 105"/>
                  <a:gd name="T1" fmla="*/ 2 h 80"/>
                  <a:gd name="T2" fmla="*/ 47 w 105"/>
                  <a:gd name="T3" fmla="*/ 10 h 80"/>
                  <a:gd name="T4" fmla="*/ 56 w 105"/>
                  <a:gd name="T5" fmla="*/ 21 h 80"/>
                  <a:gd name="T6" fmla="*/ 67 w 105"/>
                  <a:gd name="T7" fmla="*/ 29 h 80"/>
                  <a:gd name="T8" fmla="*/ 75 w 105"/>
                  <a:gd name="T9" fmla="*/ 36 h 80"/>
                  <a:gd name="T10" fmla="*/ 71 w 105"/>
                  <a:gd name="T11" fmla="*/ 30 h 80"/>
                  <a:gd name="T12" fmla="*/ 82 w 105"/>
                  <a:gd name="T13" fmla="*/ 27 h 80"/>
                  <a:gd name="T14" fmla="*/ 81 w 105"/>
                  <a:gd name="T15" fmla="*/ 35 h 80"/>
                  <a:gd name="T16" fmla="*/ 86 w 105"/>
                  <a:gd name="T17" fmla="*/ 47 h 80"/>
                  <a:gd name="T18" fmla="*/ 104 w 105"/>
                  <a:gd name="T19" fmla="*/ 48 h 80"/>
                  <a:gd name="T20" fmla="*/ 98 w 105"/>
                  <a:gd name="T21" fmla="*/ 56 h 80"/>
                  <a:gd name="T22" fmla="*/ 83 w 105"/>
                  <a:gd name="T23" fmla="*/ 66 h 80"/>
                  <a:gd name="T24" fmla="*/ 78 w 105"/>
                  <a:gd name="T25" fmla="*/ 62 h 80"/>
                  <a:gd name="T26" fmla="*/ 79 w 105"/>
                  <a:gd name="T27" fmla="*/ 68 h 80"/>
                  <a:gd name="T28" fmla="*/ 73 w 105"/>
                  <a:gd name="T29" fmla="*/ 70 h 80"/>
                  <a:gd name="T30" fmla="*/ 73 w 105"/>
                  <a:gd name="T31" fmla="*/ 74 h 80"/>
                  <a:gd name="T32" fmla="*/ 62 w 105"/>
                  <a:gd name="T33" fmla="*/ 72 h 80"/>
                  <a:gd name="T34" fmla="*/ 57 w 105"/>
                  <a:gd name="T35" fmla="*/ 69 h 80"/>
                  <a:gd name="T36" fmla="*/ 62 w 105"/>
                  <a:gd name="T37" fmla="*/ 77 h 80"/>
                  <a:gd name="T38" fmla="*/ 54 w 105"/>
                  <a:gd name="T39" fmla="*/ 78 h 80"/>
                  <a:gd name="T40" fmla="*/ 35 w 105"/>
                  <a:gd name="T41" fmla="*/ 77 h 80"/>
                  <a:gd name="T42" fmla="*/ 29 w 105"/>
                  <a:gd name="T43" fmla="*/ 70 h 80"/>
                  <a:gd name="T44" fmla="*/ 29 w 105"/>
                  <a:gd name="T45" fmla="*/ 65 h 80"/>
                  <a:gd name="T46" fmla="*/ 19 w 105"/>
                  <a:gd name="T47" fmla="*/ 60 h 80"/>
                  <a:gd name="T48" fmla="*/ 41 w 105"/>
                  <a:gd name="T49" fmla="*/ 56 h 80"/>
                  <a:gd name="T50" fmla="*/ 37 w 105"/>
                  <a:gd name="T51" fmla="*/ 53 h 80"/>
                  <a:gd name="T52" fmla="*/ 48 w 105"/>
                  <a:gd name="T53" fmla="*/ 51 h 80"/>
                  <a:gd name="T54" fmla="*/ 36 w 105"/>
                  <a:gd name="T55" fmla="*/ 48 h 80"/>
                  <a:gd name="T56" fmla="*/ 9 w 105"/>
                  <a:gd name="T57" fmla="*/ 50 h 80"/>
                  <a:gd name="T58" fmla="*/ 20 w 105"/>
                  <a:gd name="T59" fmla="*/ 46 h 80"/>
                  <a:gd name="T60" fmla="*/ 15 w 105"/>
                  <a:gd name="T61" fmla="*/ 44 h 80"/>
                  <a:gd name="T62" fmla="*/ 4 w 105"/>
                  <a:gd name="T63" fmla="*/ 40 h 80"/>
                  <a:gd name="T64" fmla="*/ 5 w 105"/>
                  <a:gd name="T65" fmla="*/ 32 h 80"/>
                  <a:gd name="T66" fmla="*/ 21 w 105"/>
                  <a:gd name="T67" fmla="*/ 35 h 80"/>
                  <a:gd name="T68" fmla="*/ 13 w 105"/>
                  <a:gd name="T69" fmla="*/ 32 h 80"/>
                  <a:gd name="T70" fmla="*/ 11 w 105"/>
                  <a:gd name="T71" fmla="*/ 26 h 80"/>
                  <a:gd name="T72" fmla="*/ 7 w 105"/>
                  <a:gd name="T73" fmla="*/ 23 h 80"/>
                  <a:gd name="T74" fmla="*/ 15 w 105"/>
                  <a:gd name="T75" fmla="*/ 20 h 80"/>
                  <a:gd name="T76" fmla="*/ 27 w 105"/>
                  <a:gd name="T77" fmla="*/ 21 h 80"/>
                  <a:gd name="T78" fmla="*/ 15 w 105"/>
                  <a:gd name="T79" fmla="*/ 10 h 80"/>
                  <a:gd name="T80" fmla="*/ 21 w 105"/>
                  <a:gd name="T81" fmla="*/ 13 h 80"/>
                  <a:gd name="T82" fmla="*/ 21 w 105"/>
                  <a:gd name="T83" fmla="*/ 8 h 80"/>
                  <a:gd name="T84" fmla="*/ 29 w 105"/>
                  <a:gd name="T85" fmla="*/ 5 h 80"/>
                  <a:gd name="T86" fmla="*/ 18 w 105"/>
                  <a:gd name="T87" fmla="*/ 2 h 80"/>
                  <a:gd name="T88" fmla="*/ 31 w 105"/>
                  <a:gd name="T89" fmla="*/ 0 h 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5"/>
                  <a:gd name="T136" fmla="*/ 0 h 80"/>
                  <a:gd name="T137" fmla="*/ 105 w 105"/>
                  <a:gd name="T138" fmla="*/ 80 h 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5" h="80">
                    <a:moveTo>
                      <a:pt x="31" y="0"/>
                    </a:moveTo>
                    <a:lnTo>
                      <a:pt x="39" y="2"/>
                    </a:lnTo>
                    <a:lnTo>
                      <a:pt x="46" y="6"/>
                    </a:lnTo>
                    <a:lnTo>
                      <a:pt x="47" y="10"/>
                    </a:lnTo>
                    <a:lnTo>
                      <a:pt x="50" y="15"/>
                    </a:lnTo>
                    <a:lnTo>
                      <a:pt x="56" y="21"/>
                    </a:lnTo>
                    <a:lnTo>
                      <a:pt x="67" y="24"/>
                    </a:lnTo>
                    <a:lnTo>
                      <a:pt x="67" y="29"/>
                    </a:lnTo>
                    <a:lnTo>
                      <a:pt x="69" y="33"/>
                    </a:lnTo>
                    <a:lnTo>
                      <a:pt x="75" y="36"/>
                    </a:lnTo>
                    <a:lnTo>
                      <a:pt x="77" y="33"/>
                    </a:lnTo>
                    <a:lnTo>
                      <a:pt x="71" y="30"/>
                    </a:lnTo>
                    <a:lnTo>
                      <a:pt x="74" y="26"/>
                    </a:lnTo>
                    <a:lnTo>
                      <a:pt x="82" y="27"/>
                    </a:lnTo>
                    <a:lnTo>
                      <a:pt x="83" y="32"/>
                    </a:lnTo>
                    <a:lnTo>
                      <a:pt x="81" y="35"/>
                    </a:lnTo>
                    <a:lnTo>
                      <a:pt x="87" y="37"/>
                    </a:lnTo>
                    <a:lnTo>
                      <a:pt x="86" y="47"/>
                    </a:lnTo>
                    <a:lnTo>
                      <a:pt x="98" y="47"/>
                    </a:lnTo>
                    <a:lnTo>
                      <a:pt x="104" y="48"/>
                    </a:lnTo>
                    <a:lnTo>
                      <a:pt x="105" y="55"/>
                    </a:lnTo>
                    <a:lnTo>
                      <a:pt x="98" y="56"/>
                    </a:lnTo>
                    <a:lnTo>
                      <a:pt x="87" y="61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78" y="62"/>
                    </a:lnTo>
                    <a:lnTo>
                      <a:pt x="75" y="63"/>
                    </a:lnTo>
                    <a:lnTo>
                      <a:pt x="79" y="68"/>
                    </a:lnTo>
                    <a:lnTo>
                      <a:pt x="77" y="72"/>
                    </a:lnTo>
                    <a:lnTo>
                      <a:pt x="73" y="70"/>
                    </a:lnTo>
                    <a:lnTo>
                      <a:pt x="71" y="71"/>
                    </a:lnTo>
                    <a:lnTo>
                      <a:pt x="73" y="74"/>
                    </a:lnTo>
                    <a:lnTo>
                      <a:pt x="68" y="79"/>
                    </a:lnTo>
                    <a:lnTo>
                      <a:pt x="62" y="72"/>
                    </a:lnTo>
                    <a:lnTo>
                      <a:pt x="61" y="70"/>
                    </a:lnTo>
                    <a:lnTo>
                      <a:pt x="57" y="69"/>
                    </a:lnTo>
                    <a:lnTo>
                      <a:pt x="56" y="72"/>
                    </a:lnTo>
                    <a:lnTo>
                      <a:pt x="62" y="77"/>
                    </a:lnTo>
                    <a:lnTo>
                      <a:pt x="54" y="75"/>
                    </a:lnTo>
                    <a:lnTo>
                      <a:pt x="54" y="78"/>
                    </a:lnTo>
                    <a:lnTo>
                      <a:pt x="52" y="80"/>
                    </a:lnTo>
                    <a:lnTo>
                      <a:pt x="35" y="77"/>
                    </a:lnTo>
                    <a:lnTo>
                      <a:pt x="35" y="74"/>
                    </a:lnTo>
                    <a:lnTo>
                      <a:pt x="29" y="70"/>
                    </a:lnTo>
                    <a:lnTo>
                      <a:pt x="23" y="64"/>
                    </a:lnTo>
                    <a:lnTo>
                      <a:pt x="29" y="65"/>
                    </a:lnTo>
                    <a:lnTo>
                      <a:pt x="28" y="62"/>
                    </a:lnTo>
                    <a:lnTo>
                      <a:pt x="19" y="60"/>
                    </a:lnTo>
                    <a:lnTo>
                      <a:pt x="29" y="54"/>
                    </a:lnTo>
                    <a:lnTo>
                      <a:pt x="41" y="56"/>
                    </a:lnTo>
                    <a:lnTo>
                      <a:pt x="51" y="55"/>
                    </a:lnTo>
                    <a:lnTo>
                      <a:pt x="37" y="53"/>
                    </a:lnTo>
                    <a:lnTo>
                      <a:pt x="48" y="52"/>
                    </a:lnTo>
                    <a:lnTo>
                      <a:pt x="48" y="51"/>
                    </a:lnTo>
                    <a:lnTo>
                      <a:pt x="39" y="50"/>
                    </a:lnTo>
                    <a:lnTo>
                      <a:pt x="36" y="48"/>
                    </a:lnTo>
                    <a:lnTo>
                      <a:pt x="19" y="50"/>
                    </a:lnTo>
                    <a:lnTo>
                      <a:pt x="9" y="50"/>
                    </a:lnTo>
                    <a:lnTo>
                      <a:pt x="9" y="47"/>
                    </a:lnTo>
                    <a:lnTo>
                      <a:pt x="20" y="46"/>
                    </a:lnTo>
                    <a:lnTo>
                      <a:pt x="22" y="42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4" y="40"/>
                    </a:lnTo>
                    <a:lnTo>
                      <a:pt x="2" y="33"/>
                    </a:lnTo>
                    <a:lnTo>
                      <a:pt x="5" y="32"/>
                    </a:lnTo>
                    <a:lnTo>
                      <a:pt x="10" y="35"/>
                    </a:lnTo>
                    <a:lnTo>
                      <a:pt x="21" y="35"/>
                    </a:lnTo>
                    <a:lnTo>
                      <a:pt x="21" y="32"/>
                    </a:lnTo>
                    <a:lnTo>
                      <a:pt x="13" y="32"/>
                    </a:lnTo>
                    <a:lnTo>
                      <a:pt x="0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15" y="20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13" y="15"/>
                    </a:lnTo>
                    <a:lnTo>
                      <a:pt x="15" y="10"/>
                    </a:lnTo>
                    <a:lnTo>
                      <a:pt x="19" y="10"/>
                    </a:lnTo>
                    <a:lnTo>
                      <a:pt x="21" y="13"/>
                    </a:lnTo>
                    <a:lnTo>
                      <a:pt x="26" y="12"/>
                    </a:lnTo>
                    <a:lnTo>
                      <a:pt x="21" y="8"/>
                    </a:lnTo>
                    <a:lnTo>
                      <a:pt x="33" y="7"/>
                    </a:lnTo>
                    <a:lnTo>
                      <a:pt x="29" y="5"/>
                    </a:lnTo>
                    <a:lnTo>
                      <a:pt x="19" y="5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1" name="Freeform 118"/>
              <p:cNvSpPr>
                <a:spLocks/>
              </p:cNvSpPr>
              <p:nvPr/>
            </p:nvSpPr>
            <p:spPr bwMode="gray">
              <a:xfrm>
                <a:off x="2308" y="150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0 w 3"/>
                  <a:gd name="T5" fmla="*/ 3 h 4"/>
                  <a:gd name="T6" fmla="*/ 0 w 3"/>
                  <a:gd name="T7" fmla="*/ 1 h 4"/>
                  <a:gd name="T8" fmla="*/ 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2" name="Freeform 119"/>
              <p:cNvSpPr>
                <a:spLocks/>
              </p:cNvSpPr>
              <p:nvPr/>
            </p:nvSpPr>
            <p:spPr bwMode="gray">
              <a:xfrm>
                <a:off x="2317" y="1514"/>
                <a:ext cx="8" cy="4"/>
              </a:xfrm>
              <a:custGeom>
                <a:avLst/>
                <a:gdLst>
                  <a:gd name="T0" fmla="*/ 3 w 8"/>
                  <a:gd name="T1" fmla="*/ 4 h 4"/>
                  <a:gd name="T2" fmla="*/ 0 w 8"/>
                  <a:gd name="T3" fmla="*/ 2 h 4"/>
                  <a:gd name="T4" fmla="*/ 0 w 8"/>
                  <a:gd name="T5" fmla="*/ 0 h 4"/>
                  <a:gd name="T6" fmla="*/ 5 w 8"/>
                  <a:gd name="T7" fmla="*/ 0 h 4"/>
                  <a:gd name="T8" fmla="*/ 8 w 8"/>
                  <a:gd name="T9" fmla="*/ 4 h 4"/>
                  <a:gd name="T10" fmla="*/ 3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3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3" name="Freeform 120"/>
              <p:cNvSpPr>
                <a:spLocks/>
              </p:cNvSpPr>
              <p:nvPr/>
            </p:nvSpPr>
            <p:spPr bwMode="gray">
              <a:xfrm>
                <a:off x="2373" y="1674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0 w 5"/>
                  <a:gd name="T3" fmla="*/ 3 h 6"/>
                  <a:gd name="T4" fmla="*/ 4 w 5"/>
                  <a:gd name="T5" fmla="*/ 0 h 6"/>
                  <a:gd name="T6" fmla="*/ 5 w 5"/>
                  <a:gd name="T7" fmla="*/ 2 h 6"/>
                  <a:gd name="T8" fmla="*/ 4 w 5"/>
                  <a:gd name="T9" fmla="*/ 5 h 6"/>
                  <a:gd name="T10" fmla="*/ 0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4" name="Freeform 121"/>
              <p:cNvSpPr>
                <a:spLocks/>
              </p:cNvSpPr>
              <p:nvPr/>
            </p:nvSpPr>
            <p:spPr bwMode="gray">
              <a:xfrm>
                <a:off x="2335" y="1332"/>
                <a:ext cx="7" cy="3"/>
              </a:xfrm>
              <a:custGeom>
                <a:avLst/>
                <a:gdLst>
                  <a:gd name="T0" fmla="*/ 0 w 7"/>
                  <a:gd name="T1" fmla="*/ 1 h 3"/>
                  <a:gd name="T2" fmla="*/ 3 w 7"/>
                  <a:gd name="T3" fmla="*/ 0 h 3"/>
                  <a:gd name="T4" fmla="*/ 6 w 7"/>
                  <a:gd name="T5" fmla="*/ 0 h 3"/>
                  <a:gd name="T6" fmla="*/ 7 w 7"/>
                  <a:gd name="T7" fmla="*/ 2 h 3"/>
                  <a:gd name="T8" fmla="*/ 3 w 7"/>
                  <a:gd name="T9" fmla="*/ 3 h 3"/>
                  <a:gd name="T10" fmla="*/ 0 w 7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5" name="Freeform 122"/>
              <p:cNvSpPr>
                <a:spLocks/>
              </p:cNvSpPr>
              <p:nvPr/>
            </p:nvSpPr>
            <p:spPr bwMode="gray">
              <a:xfrm>
                <a:off x="2436" y="1908"/>
                <a:ext cx="10" cy="19"/>
              </a:xfrm>
              <a:custGeom>
                <a:avLst/>
                <a:gdLst>
                  <a:gd name="T0" fmla="*/ 1 w 10"/>
                  <a:gd name="T1" fmla="*/ 19 h 19"/>
                  <a:gd name="T2" fmla="*/ 0 w 10"/>
                  <a:gd name="T3" fmla="*/ 13 h 19"/>
                  <a:gd name="T4" fmla="*/ 4 w 10"/>
                  <a:gd name="T5" fmla="*/ 7 h 19"/>
                  <a:gd name="T6" fmla="*/ 6 w 10"/>
                  <a:gd name="T7" fmla="*/ 0 h 19"/>
                  <a:gd name="T8" fmla="*/ 10 w 10"/>
                  <a:gd name="T9" fmla="*/ 1 h 19"/>
                  <a:gd name="T10" fmla="*/ 9 w 10"/>
                  <a:gd name="T11" fmla="*/ 8 h 19"/>
                  <a:gd name="T12" fmla="*/ 4 w 10"/>
                  <a:gd name="T13" fmla="*/ 15 h 19"/>
                  <a:gd name="T14" fmla="*/ 1 w 10"/>
                  <a:gd name="T15" fmla="*/ 1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9"/>
                  <a:gd name="T26" fmla="*/ 10 w 1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9">
                    <a:moveTo>
                      <a:pt x="1" y="19"/>
                    </a:moveTo>
                    <a:lnTo>
                      <a:pt x="0" y="13"/>
                    </a:lnTo>
                    <a:lnTo>
                      <a:pt x="4" y="7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9" y="8"/>
                    </a:lnTo>
                    <a:lnTo>
                      <a:pt x="4" y="15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6" name="Freeform 123"/>
              <p:cNvSpPr>
                <a:spLocks/>
              </p:cNvSpPr>
              <p:nvPr/>
            </p:nvSpPr>
            <p:spPr bwMode="gray">
              <a:xfrm>
                <a:off x="2442" y="1921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1 w 8"/>
                  <a:gd name="T3" fmla="*/ 5 h 8"/>
                  <a:gd name="T4" fmla="*/ 3 w 8"/>
                  <a:gd name="T5" fmla="*/ 0 h 8"/>
                  <a:gd name="T6" fmla="*/ 8 w 8"/>
                  <a:gd name="T7" fmla="*/ 0 h 8"/>
                  <a:gd name="T8" fmla="*/ 8 w 8"/>
                  <a:gd name="T9" fmla="*/ 4 h 8"/>
                  <a:gd name="T10" fmla="*/ 3 w 8"/>
                  <a:gd name="T11" fmla="*/ 8 h 8"/>
                  <a:gd name="T12" fmla="*/ 0 w 8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8"/>
                    </a:moveTo>
                    <a:lnTo>
                      <a:pt x="1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7" name="Freeform 124"/>
              <p:cNvSpPr>
                <a:spLocks/>
              </p:cNvSpPr>
              <p:nvPr/>
            </p:nvSpPr>
            <p:spPr bwMode="gray">
              <a:xfrm>
                <a:off x="2409" y="1909"/>
                <a:ext cx="20" cy="14"/>
              </a:xfrm>
              <a:custGeom>
                <a:avLst/>
                <a:gdLst>
                  <a:gd name="T0" fmla="*/ 20 w 20"/>
                  <a:gd name="T1" fmla="*/ 8 h 14"/>
                  <a:gd name="T2" fmla="*/ 18 w 20"/>
                  <a:gd name="T3" fmla="*/ 14 h 14"/>
                  <a:gd name="T4" fmla="*/ 10 w 20"/>
                  <a:gd name="T5" fmla="*/ 13 h 14"/>
                  <a:gd name="T6" fmla="*/ 0 w 20"/>
                  <a:gd name="T7" fmla="*/ 7 h 14"/>
                  <a:gd name="T8" fmla="*/ 0 w 20"/>
                  <a:gd name="T9" fmla="*/ 0 h 14"/>
                  <a:gd name="T10" fmla="*/ 4 w 20"/>
                  <a:gd name="T11" fmla="*/ 0 h 14"/>
                  <a:gd name="T12" fmla="*/ 4 w 20"/>
                  <a:gd name="T13" fmla="*/ 5 h 14"/>
                  <a:gd name="T14" fmla="*/ 7 w 20"/>
                  <a:gd name="T15" fmla="*/ 9 h 14"/>
                  <a:gd name="T16" fmla="*/ 20 w 20"/>
                  <a:gd name="T17" fmla="*/ 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4"/>
                  <a:gd name="T29" fmla="*/ 20 w 20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4">
                    <a:moveTo>
                      <a:pt x="20" y="8"/>
                    </a:moveTo>
                    <a:lnTo>
                      <a:pt x="18" y="14"/>
                    </a:lnTo>
                    <a:lnTo>
                      <a:pt x="1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7" y="9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8" name="Freeform 125"/>
              <p:cNvSpPr>
                <a:spLocks/>
              </p:cNvSpPr>
              <p:nvPr/>
            </p:nvSpPr>
            <p:spPr bwMode="gray">
              <a:xfrm>
                <a:off x="2431" y="189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2 w 7"/>
                  <a:gd name="T3" fmla="*/ 3 h 7"/>
                  <a:gd name="T4" fmla="*/ 4 w 7"/>
                  <a:gd name="T5" fmla="*/ 0 h 7"/>
                  <a:gd name="T6" fmla="*/ 7 w 7"/>
                  <a:gd name="T7" fmla="*/ 0 h 7"/>
                  <a:gd name="T8" fmla="*/ 6 w 7"/>
                  <a:gd name="T9" fmla="*/ 3 h 7"/>
                  <a:gd name="T10" fmla="*/ 3 w 7"/>
                  <a:gd name="T11" fmla="*/ 4 h 7"/>
                  <a:gd name="T12" fmla="*/ 2 w 7"/>
                  <a:gd name="T13" fmla="*/ 7 h 7"/>
                  <a:gd name="T14" fmla="*/ 0 w 7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7"/>
                  <a:gd name="T26" fmla="*/ 7 w 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7">
                    <a:moveTo>
                      <a:pt x="0" y="7"/>
                    </a:moveTo>
                    <a:lnTo>
                      <a:pt x="2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9" name="Freeform 126"/>
              <p:cNvSpPr>
                <a:spLocks/>
              </p:cNvSpPr>
              <p:nvPr/>
            </p:nvSpPr>
            <p:spPr bwMode="gray">
              <a:xfrm>
                <a:off x="2413" y="1864"/>
                <a:ext cx="22" cy="15"/>
              </a:xfrm>
              <a:custGeom>
                <a:avLst/>
                <a:gdLst>
                  <a:gd name="T0" fmla="*/ 0 w 22"/>
                  <a:gd name="T1" fmla="*/ 4 h 15"/>
                  <a:gd name="T2" fmla="*/ 4 w 22"/>
                  <a:gd name="T3" fmla="*/ 0 h 15"/>
                  <a:gd name="T4" fmla="*/ 8 w 22"/>
                  <a:gd name="T5" fmla="*/ 1 h 15"/>
                  <a:gd name="T6" fmla="*/ 22 w 22"/>
                  <a:gd name="T7" fmla="*/ 12 h 15"/>
                  <a:gd name="T8" fmla="*/ 20 w 22"/>
                  <a:gd name="T9" fmla="*/ 15 h 15"/>
                  <a:gd name="T10" fmla="*/ 10 w 22"/>
                  <a:gd name="T11" fmla="*/ 14 h 15"/>
                  <a:gd name="T12" fmla="*/ 3 w 22"/>
                  <a:gd name="T13" fmla="*/ 9 h 15"/>
                  <a:gd name="T14" fmla="*/ 0 w 22"/>
                  <a:gd name="T15" fmla="*/ 4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15"/>
                  <a:gd name="T26" fmla="*/ 22 w 22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15">
                    <a:moveTo>
                      <a:pt x="0" y="4"/>
                    </a:moveTo>
                    <a:lnTo>
                      <a:pt x="4" y="0"/>
                    </a:lnTo>
                    <a:lnTo>
                      <a:pt x="8" y="1"/>
                    </a:lnTo>
                    <a:lnTo>
                      <a:pt x="22" y="12"/>
                    </a:lnTo>
                    <a:lnTo>
                      <a:pt x="20" y="15"/>
                    </a:lnTo>
                    <a:lnTo>
                      <a:pt x="10" y="14"/>
                    </a:lnTo>
                    <a:lnTo>
                      <a:pt x="3" y="9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0" name="Freeform 127"/>
              <p:cNvSpPr>
                <a:spLocks/>
              </p:cNvSpPr>
              <p:nvPr/>
            </p:nvSpPr>
            <p:spPr bwMode="gray">
              <a:xfrm>
                <a:off x="2176" y="1405"/>
                <a:ext cx="261" cy="242"/>
              </a:xfrm>
              <a:custGeom>
                <a:avLst/>
                <a:gdLst>
                  <a:gd name="T0" fmla="*/ 33 w 261"/>
                  <a:gd name="T1" fmla="*/ 22 h 242"/>
                  <a:gd name="T2" fmla="*/ 47 w 261"/>
                  <a:gd name="T3" fmla="*/ 53 h 242"/>
                  <a:gd name="T4" fmla="*/ 53 w 261"/>
                  <a:gd name="T5" fmla="*/ 34 h 242"/>
                  <a:gd name="T6" fmla="*/ 49 w 261"/>
                  <a:gd name="T7" fmla="*/ 11 h 242"/>
                  <a:gd name="T8" fmla="*/ 76 w 261"/>
                  <a:gd name="T9" fmla="*/ 2 h 242"/>
                  <a:gd name="T10" fmla="*/ 86 w 261"/>
                  <a:gd name="T11" fmla="*/ 21 h 242"/>
                  <a:gd name="T12" fmla="*/ 87 w 261"/>
                  <a:gd name="T13" fmla="*/ 33 h 242"/>
                  <a:gd name="T14" fmla="*/ 107 w 261"/>
                  <a:gd name="T15" fmla="*/ 39 h 242"/>
                  <a:gd name="T16" fmla="*/ 109 w 261"/>
                  <a:gd name="T17" fmla="*/ 25 h 242"/>
                  <a:gd name="T18" fmla="*/ 133 w 261"/>
                  <a:gd name="T19" fmla="*/ 36 h 242"/>
                  <a:gd name="T20" fmla="*/ 137 w 261"/>
                  <a:gd name="T21" fmla="*/ 48 h 242"/>
                  <a:gd name="T22" fmla="*/ 149 w 261"/>
                  <a:gd name="T23" fmla="*/ 51 h 242"/>
                  <a:gd name="T24" fmla="*/ 166 w 261"/>
                  <a:gd name="T25" fmla="*/ 44 h 242"/>
                  <a:gd name="T26" fmla="*/ 172 w 261"/>
                  <a:gd name="T27" fmla="*/ 59 h 242"/>
                  <a:gd name="T28" fmla="*/ 178 w 261"/>
                  <a:gd name="T29" fmla="*/ 62 h 242"/>
                  <a:gd name="T30" fmla="*/ 190 w 261"/>
                  <a:gd name="T31" fmla="*/ 76 h 242"/>
                  <a:gd name="T32" fmla="*/ 207 w 261"/>
                  <a:gd name="T33" fmla="*/ 82 h 242"/>
                  <a:gd name="T34" fmla="*/ 198 w 261"/>
                  <a:gd name="T35" fmla="*/ 91 h 242"/>
                  <a:gd name="T36" fmla="*/ 201 w 261"/>
                  <a:gd name="T37" fmla="*/ 100 h 242"/>
                  <a:gd name="T38" fmla="*/ 227 w 261"/>
                  <a:gd name="T39" fmla="*/ 113 h 242"/>
                  <a:gd name="T40" fmla="*/ 246 w 261"/>
                  <a:gd name="T41" fmla="*/ 124 h 242"/>
                  <a:gd name="T42" fmla="*/ 257 w 261"/>
                  <a:gd name="T43" fmla="*/ 127 h 242"/>
                  <a:gd name="T44" fmla="*/ 247 w 261"/>
                  <a:gd name="T45" fmla="*/ 158 h 242"/>
                  <a:gd name="T46" fmla="*/ 237 w 261"/>
                  <a:gd name="T47" fmla="*/ 168 h 242"/>
                  <a:gd name="T48" fmla="*/ 227 w 261"/>
                  <a:gd name="T49" fmla="*/ 144 h 242"/>
                  <a:gd name="T50" fmla="*/ 206 w 261"/>
                  <a:gd name="T51" fmla="*/ 144 h 242"/>
                  <a:gd name="T52" fmla="*/ 203 w 261"/>
                  <a:gd name="T53" fmla="*/ 158 h 242"/>
                  <a:gd name="T54" fmla="*/ 227 w 261"/>
                  <a:gd name="T55" fmla="*/ 186 h 242"/>
                  <a:gd name="T56" fmla="*/ 234 w 261"/>
                  <a:gd name="T57" fmla="*/ 209 h 242"/>
                  <a:gd name="T58" fmla="*/ 229 w 261"/>
                  <a:gd name="T59" fmla="*/ 227 h 242"/>
                  <a:gd name="T60" fmla="*/ 203 w 261"/>
                  <a:gd name="T61" fmla="*/ 205 h 242"/>
                  <a:gd name="T62" fmla="*/ 201 w 261"/>
                  <a:gd name="T63" fmla="*/ 217 h 242"/>
                  <a:gd name="T64" fmla="*/ 199 w 261"/>
                  <a:gd name="T65" fmla="*/ 237 h 242"/>
                  <a:gd name="T66" fmla="*/ 177 w 261"/>
                  <a:gd name="T67" fmla="*/ 223 h 242"/>
                  <a:gd name="T68" fmla="*/ 166 w 261"/>
                  <a:gd name="T69" fmla="*/ 202 h 242"/>
                  <a:gd name="T70" fmla="*/ 143 w 261"/>
                  <a:gd name="T71" fmla="*/ 181 h 242"/>
                  <a:gd name="T72" fmla="*/ 128 w 261"/>
                  <a:gd name="T73" fmla="*/ 181 h 242"/>
                  <a:gd name="T74" fmla="*/ 112 w 261"/>
                  <a:gd name="T75" fmla="*/ 168 h 242"/>
                  <a:gd name="T76" fmla="*/ 135 w 261"/>
                  <a:gd name="T77" fmla="*/ 165 h 242"/>
                  <a:gd name="T78" fmla="*/ 139 w 261"/>
                  <a:gd name="T79" fmla="*/ 143 h 242"/>
                  <a:gd name="T80" fmla="*/ 157 w 261"/>
                  <a:gd name="T81" fmla="*/ 115 h 242"/>
                  <a:gd name="T82" fmla="*/ 141 w 261"/>
                  <a:gd name="T83" fmla="*/ 101 h 242"/>
                  <a:gd name="T84" fmla="*/ 125 w 261"/>
                  <a:gd name="T85" fmla="*/ 98 h 242"/>
                  <a:gd name="T86" fmla="*/ 120 w 261"/>
                  <a:gd name="T87" fmla="*/ 85 h 242"/>
                  <a:gd name="T88" fmla="*/ 105 w 261"/>
                  <a:gd name="T89" fmla="*/ 68 h 242"/>
                  <a:gd name="T90" fmla="*/ 102 w 261"/>
                  <a:gd name="T91" fmla="*/ 76 h 242"/>
                  <a:gd name="T92" fmla="*/ 82 w 261"/>
                  <a:gd name="T93" fmla="*/ 79 h 242"/>
                  <a:gd name="T94" fmla="*/ 69 w 261"/>
                  <a:gd name="T95" fmla="*/ 75 h 242"/>
                  <a:gd name="T96" fmla="*/ 59 w 261"/>
                  <a:gd name="T97" fmla="*/ 77 h 242"/>
                  <a:gd name="T98" fmla="*/ 34 w 261"/>
                  <a:gd name="T99" fmla="*/ 69 h 242"/>
                  <a:gd name="T100" fmla="*/ 6 w 261"/>
                  <a:gd name="T101" fmla="*/ 60 h 242"/>
                  <a:gd name="T102" fmla="*/ 25 w 261"/>
                  <a:gd name="T103" fmla="*/ 57 h 242"/>
                  <a:gd name="T104" fmla="*/ 2 w 261"/>
                  <a:gd name="T105" fmla="*/ 41 h 242"/>
                  <a:gd name="T106" fmla="*/ 7 w 261"/>
                  <a:gd name="T107" fmla="*/ 23 h 242"/>
                  <a:gd name="T108" fmla="*/ 36 w 261"/>
                  <a:gd name="T109" fmla="*/ 0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1"/>
                  <a:gd name="T166" fmla="*/ 0 h 242"/>
                  <a:gd name="T167" fmla="*/ 261 w 261"/>
                  <a:gd name="T168" fmla="*/ 242 h 2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1" h="242">
                    <a:moveTo>
                      <a:pt x="46" y="2"/>
                    </a:moveTo>
                    <a:lnTo>
                      <a:pt x="49" y="3"/>
                    </a:lnTo>
                    <a:lnTo>
                      <a:pt x="44" y="9"/>
                    </a:lnTo>
                    <a:lnTo>
                      <a:pt x="42" y="11"/>
                    </a:lnTo>
                    <a:lnTo>
                      <a:pt x="33" y="22"/>
                    </a:lnTo>
                    <a:lnTo>
                      <a:pt x="34" y="24"/>
                    </a:lnTo>
                    <a:lnTo>
                      <a:pt x="34" y="40"/>
                    </a:lnTo>
                    <a:lnTo>
                      <a:pt x="42" y="44"/>
                    </a:lnTo>
                    <a:lnTo>
                      <a:pt x="42" y="53"/>
                    </a:lnTo>
                    <a:lnTo>
                      <a:pt x="47" y="53"/>
                    </a:lnTo>
                    <a:lnTo>
                      <a:pt x="48" y="47"/>
                    </a:lnTo>
                    <a:lnTo>
                      <a:pt x="43" y="41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53" y="34"/>
                    </a:lnTo>
                    <a:lnTo>
                      <a:pt x="54" y="32"/>
                    </a:lnTo>
                    <a:lnTo>
                      <a:pt x="46" y="28"/>
                    </a:lnTo>
                    <a:lnTo>
                      <a:pt x="44" y="17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11"/>
                    </a:lnTo>
                    <a:lnTo>
                      <a:pt x="57" y="7"/>
                    </a:lnTo>
                    <a:lnTo>
                      <a:pt x="71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4" y="12"/>
                    </a:lnTo>
                    <a:lnTo>
                      <a:pt x="85" y="18"/>
                    </a:lnTo>
                    <a:lnTo>
                      <a:pt x="86" y="21"/>
                    </a:lnTo>
                    <a:lnTo>
                      <a:pt x="88" y="25"/>
                    </a:lnTo>
                    <a:lnTo>
                      <a:pt x="84" y="28"/>
                    </a:lnTo>
                    <a:lnTo>
                      <a:pt x="83" y="37"/>
                    </a:lnTo>
                    <a:lnTo>
                      <a:pt x="86" y="37"/>
                    </a:lnTo>
                    <a:lnTo>
                      <a:pt x="87" y="33"/>
                    </a:lnTo>
                    <a:lnTo>
                      <a:pt x="92" y="31"/>
                    </a:lnTo>
                    <a:lnTo>
                      <a:pt x="98" y="31"/>
                    </a:lnTo>
                    <a:lnTo>
                      <a:pt x="99" y="35"/>
                    </a:lnTo>
                    <a:lnTo>
                      <a:pt x="102" y="39"/>
                    </a:lnTo>
                    <a:lnTo>
                      <a:pt x="107" y="39"/>
                    </a:lnTo>
                    <a:lnTo>
                      <a:pt x="108" y="33"/>
                    </a:lnTo>
                    <a:lnTo>
                      <a:pt x="111" y="33"/>
                    </a:lnTo>
                    <a:lnTo>
                      <a:pt x="112" y="31"/>
                    </a:lnTo>
                    <a:lnTo>
                      <a:pt x="105" y="29"/>
                    </a:lnTo>
                    <a:lnTo>
                      <a:pt x="109" y="25"/>
                    </a:lnTo>
                    <a:lnTo>
                      <a:pt x="120" y="25"/>
                    </a:lnTo>
                    <a:lnTo>
                      <a:pt x="124" y="26"/>
                    </a:lnTo>
                    <a:lnTo>
                      <a:pt x="128" y="26"/>
                    </a:lnTo>
                    <a:lnTo>
                      <a:pt x="137" y="29"/>
                    </a:lnTo>
                    <a:lnTo>
                      <a:pt x="133" y="36"/>
                    </a:lnTo>
                    <a:lnTo>
                      <a:pt x="136" y="40"/>
                    </a:lnTo>
                    <a:lnTo>
                      <a:pt x="141" y="36"/>
                    </a:lnTo>
                    <a:lnTo>
                      <a:pt x="145" y="37"/>
                    </a:lnTo>
                    <a:lnTo>
                      <a:pt x="138" y="43"/>
                    </a:lnTo>
                    <a:lnTo>
                      <a:pt x="137" y="48"/>
                    </a:lnTo>
                    <a:lnTo>
                      <a:pt x="141" y="49"/>
                    </a:lnTo>
                    <a:lnTo>
                      <a:pt x="145" y="44"/>
                    </a:lnTo>
                    <a:lnTo>
                      <a:pt x="149" y="45"/>
                    </a:lnTo>
                    <a:lnTo>
                      <a:pt x="146" y="49"/>
                    </a:lnTo>
                    <a:lnTo>
                      <a:pt x="149" y="51"/>
                    </a:lnTo>
                    <a:lnTo>
                      <a:pt x="151" y="50"/>
                    </a:lnTo>
                    <a:lnTo>
                      <a:pt x="153" y="51"/>
                    </a:lnTo>
                    <a:lnTo>
                      <a:pt x="157" y="49"/>
                    </a:lnTo>
                    <a:lnTo>
                      <a:pt x="158" y="44"/>
                    </a:lnTo>
                    <a:lnTo>
                      <a:pt x="166" y="44"/>
                    </a:lnTo>
                    <a:lnTo>
                      <a:pt x="171" y="48"/>
                    </a:lnTo>
                    <a:lnTo>
                      <a:pt x="173" y="56"/>
                    </a:lnTo>
                    <a:lnTo>
                      <a:pt x="162" y="59"/>
                    </a:lnTo>
                    <a:lnTo>
                      <a:pt x="165" y="63"/>
                    </a:lnTo>
                    <a:lnTo>
                      <a:pt x="172" y="59"/>
                    </a:lnTo>
                    <a:lnTo>
                      <a:pt x="173" y="61"/>
                    </a:lnTo>
                    <a:lnTo>
                      <a:pt x="170" y="64"/>
                    </a:lnTo>
                    <a:lnTo>
                      <a:pt x="169" y="69"/>
                    </a:lnTo>
                    <a:lnTo>
                      <a:pt x="173" y="69"/>
                    </a:lnTo>
                    <a:lnTo>
                      <a:pt x="178" y="62"/>
                    </a:lnTo>
                    <a:lnTo>
                      <a:pt x="186" y="61"/>
                    </a:lnTo>
                    <a:lnTo>
                      <a:pt x="196" y="66"/>
                    </a:lnTo>
                    <a:lnTo>
                      <a:pt x="190" y="72"/>
                    </a:lnTo>
                    <a:lnTo>
                      <a:pt x="181" y="74"/>
                    </a:lnTo>
                    <a:lnTo>
                      <a:pt x="190" y="76"/>
                    </a:lnTo>
                    <a:lnTo>
                      <a:pt x="190" y="78"/>
                    </a:lnTo>
                    <a:lnTo>
                      <a:pt x="196" y="76"/>
                    </a:lnTo>
                    <a:lnTo>
                      <a:pt x="200" y="72"/>
                    </a:lnTo>
                    <a:lnTo>
                      <a:pt x="209" y="79"/>
                    </a:lnTo>
                    <a:lnTo>
                      <a:pt x="207" y="82"/>
                    </a:lnTo>
                    <a:lnTo>
                      <a:pt x="203" y="82"/>
                    </a:lnTo>
                    <a:lnTo>
                      <a:pt x="199" y="84"/>
                    </a:lnTo>
                    <a:lnTo>
                      <a:pt x="211" y="87"/>
                    </a:lnTo>
                    <a:lnTo>
                      <a:pt x="213" y="90"/>
                    </a:lnTo>
                    <a:lnTo>
                      <a:pt x="198" y="91"/>
                    </a:lnTo>
                    <a:lnTo>
                      <a:pt x="202" y="93"/>
                    </a:lnTo>
                    <a:lnTo>
                      <a:pt x="201" y="97"/>
                    </a:lnTo>
                    <a:lnTo>
                      <a:pt x="190" y="94"/>
                    </a:lnTo>
                    <a:lnTo>
                      <a:pt x="189" y="97"/>
                    </a:lnTo>
                    <a:lnTo>
                      <a:pt x="201" y="100"/>
                    </a:lnTo>
                    <a:lnTo>
                      <a:pt x="209" y="105"/>
                    </a:lnTo>
                    <a:lnTo>
                      <a:pt x="214" y="113"/>
                    </a:lnTo>
                    <a:lnTo>
                      <a:pt x="220" y="110"/>
                    </a:lnTo>
                    <a:lnTo>
                      <a:pt x="227" y="110"/>
                    </a:lnTo>
                    <a:lnTo>
                      <a:pt x="227" y="113"/>
                    </a:lnTo>
                    <a:lnTo>
                      <a:pt x="231" y="114"/>
                    </a:lnTo>
                    <a:lnTo>
                      <a:pt x="235" y="117"/>
                    </a:lnTo>
                    <a:lnTo>
                      <a:pt x="234" y="122"/>
                    </a:lnTo>
                    <a:lnTo>
                      <a:pt x="243" y="121"/>
                    </a:lnTo>
                    <a:lnTo>
                      <a:pt x="246" y="124"/>
                    </a:lnTo>
                    <a:lnTo>
                      <a:pt x="243" y="126"/>
                    </a:lnTo>
                    <a:lnTo>
                      <a:pt x="244" y="128"/>
                    </a:lnTo>
                    <a:lnTo>
                      <a:pt x="253" y="123"/>
                    </a:lnTo>
                    <a:lnTo>
                      <a:pt x="258" y="125"/>
                    </a:lnTo>
                    <a:lnTo>
                      <a:pt x="257" y="127"/>
                    </a:lnTo>
                    <a:lnTo>
                      <a:pt x="261" y="129"/>
                    </a:lnTo>
                    <a:lnTo>
                      <a:pt x="260" y="138"/>
                    </a:lnTo>
                    <a:lnTo>
                      <a:pt x="252" y="139"/>
                    </a:lnTo>
                    <a:lnTo>
                      <a:pt x="254" y="153"/>
                    </a:lnTo>
                    <a:lnTo>
                      <a:pt x="247" y="158"/>
                    </a:lnTo>
                    <a:lnTo>
                      <a:pt x="242" y="153"/>
                    </a:lnTo>
                    <a:lnTo>
                      <a:pt x="242" y="159"/>
                    </a:lnTo>
                    <a:lnTo>
                      <a:pt x="245" y="168"/>
                    </a:lnTo>
                    <a:lnTo>
                      <a:pt x="242" y="174"/>
                    </a:lnTo>
                    <a:lnTo>
                      <a:pt x="237" y="168"/>
                    </a:lnTo>
                    <a:lnTo>
                      <a:pt x="234" y="167"/>
                    </a:lnTo>
                    <a:lnTo>
                      <a:pt x="230" y="164"/>
                    </a:lnTo>
                    <a:lnTo>
                      <a:pt x="224" y="155"/>
                    </a:lnTo>
                    <a:lnTo>
                      <a:pt x="228" y="147"/>
                    </a:lnTo>
                    <a:lnTo>
                      <a:pt x="227" y="144"/>
                    </a:lnTo>
                    <a:lnTo>
                      <a:pt x="219" y="144"/>
                    </a:lnTo>
                    <a:lnTo>
                      <a:pt x="217" y="140"/>
                    </a:lnTo>
                    <a:lnTo>
                      <a:pt x="211" y="132"/>
                    </a:lnTo>
                    <a:lnTo>
                      <a:pt x="203" y="136"/>
                    </a:lnTo>
                    <a:lnTo>
                      <a:pt x="206" y="144"/>
                    </a:lnTo>
                    <a:lnTo>
                      <a:pt x="208" y="148"/>
                    </a:lnTo>
                    <a:lnTo>
                      <a:pt x="204" y="151"/>
                    </a:lnTo>
                    <a:lnTo>
                      <a:pt x="198" y="145"/>
                    </a:lnTo>
                    <a:lnTo>
                      <a:pt x="196" y="150"/>
                    </a:lnTo>
                    <a:lnTo>
                      <a:pt x="203" y="158"/>
                    </a:lnTo>
                    <a:lnTo>
                      <a:pt x="207" y="161"/>
                    </a:lnTo>
                    <a:lnTo>
                      <a:pt x="209" y="166"/>
                    </a:lnTo>
                    <a:lnTo>
                      <a:pt x="215" y="175"/>
                    </a:lnTo>
                    <a:lnTo>
                      <a:pt x="220" y="176"/>
                    </a:lnTo>
                    <a:lnTo>
                      <a:pt x="227" y="186"/>
                    </a:lnTo>
                    <a:lnTo>
                      <a:pt x="227" y="190"/>
                    </a:lnTo>
                    <a:lnTo>
                      <a:pt x="230" y="193"/>
                    </a:lnTo>
                    <a:lnTo>
                      <a:pt x="230" y="197"/>
                    </a:lnTo>
                    <a:lnTo>
                      <a:pt x="234" y="203"/>
                    </a:lnTo>
                    <a:lnTo>
                      <a:pt x="234" y="209"/>
                    </a:lnTo>
                    <a:lnTo>
                      <a:pt x="228" y="208"/>
                    </a:lnTo>
                    <a:lnTo>
                      <a:pt x="227" y="211"/>
                    </a:lnTo>
                    <a:lnTo>
                      <a:pt x="232" y="215"/>
                    </a:lnTo>
                    <a:lnTo>
                      <a:pt x="229" y="220"/>
                    </a:lnTo>
                    <a:lnTo>
                      <a:pt x="229" y="227"/>
                    </a:lnTo>
                    <a:lnTo>
                      <a:pt x="225" y="227"/>
                    </a:lnTo>
                    <a:lnTo>
                      <a:pt x="219" y="217"/>
                    </a:lnTo>
                    <a:lnTo>
                      <a:pt x="213" y="209"/>
                    </a:lnTo>
                    <a:lnTo>
                      <a:pt x="207" y="210"/>
                    </a:lnTo>
                    <a:lnTo>
                      <a:pt x="203" y="205"/>
                    </a:lnTo>
                    <a:lnTo>
                      <a:pt x="200" y="205"/>
                    </a:lnTo>
                    <a:lnTo>
                      <a:pt x="195" y="198"/>
                    </a:lnTo>
                    <a:lnTo>
                      <a:pt x="192" y="199"/>
                    </a:lnTo>
                    <a:lnTo>
                      <a:pt x="191" y="204"/>
                    </a:lnTo>
                    <a:lnTo>
                      <a:pt x="201" y="217"/>
                    </a:lnTo>
                    <a:lnTo>
                      <a:pt x="206" y="225"/>
                    </a:lnTo>
                    <a:lnTo>
                      <a:pt x="216" y="232"/>
                    </a:lnTo>
                    <a:lnTo>
                      <a:pt x="219" y="240"/>
                    </a:lnTo>
                    <a:lnTo>
                      <a:pt x="214" y="242"/>
                    </a:lnTo>
                    <a:lnTo>
                      <a:pt x="199" y="237"/>
                    </a:lnTo>
                    <a:lnTo>
                      <a:pt x="194" y="237"/>
                    </a:lnTo>
                    <a:lnTo>
                      <a:pt x="186" y="231"/>
                    </a:lnTo>
                    <a:lnTo>
                      <a:pt x="187" y="223"/>
                    </a:lnTo>
                    <a:lnTo>
                      <a:pt x="182" y="222"/>
                    </a:lnTo>
                    <a:lnTo>
                      <a:pt x="177" y="223"/>
                    </a:lnTo>
                    <a:lnTo>
                      <a:pt x="169" y="215"/>
                    </a:lnTo>
                    <a:lnTo>
                      <a:pt x="165" y="213"/>
                    </a:lnTo>
                    <a:lnTo>
                      <a:pt x="164" y="207"/>
                    </a:lnTo>
                    <a:lnTo>
                      <a:pt x="168" y="207"/>
                    </a:lnTo>
                    <a:lnTo>
                      <a:pt x="166" y="202"/>
                    </a:lnTo>
                    <a:lnTo>
                      <a:pt x="160" y="201"/>
                    </a:lnTo>
                    <a:lnTo>
                      <a:pt x="153" y="194"/>
                    </a:lnTo>
                    <a:lnTo>
                      <a:pt x="152" y="183"/>
                    </a:lnTo>
                    <a:lnTo>
                      <a:pt x="145" y="183"/>
                    </a:lnTo>
                    <a:lnTo>
                      <a:pt x="143" y="181"/>
                    </a:lnTo>
                    <a:lnTo>
                      <a:pt x="139" y="180"/>
                    </a:lnTo>
                    <a:lnTo>
                      <a:pt x="140" y="185"/>
                    </a:lnTo>
                    <a:lnTo>
                      <a:pt x="138" y="188"/>
                    </a:lnTo>
                    <a:lnTo>
                      <a:pt x="131" y="180"/>
                    </a:lnTo>
                    <a:lnTo>
                      <a:pt x="128" y="181"/>
                    </a:lnTo>
                    <a:lnTo>
                      <a:pt x="123" y="189"/>
                    </a:lnTo>
                    <a:lnTo>
                      <a:pt x="114" y="188"/>
                    </a:lnTo>
                    <a:lnTo>
                      <a:pt x="106" y="182"/>
                    </a:lnTo>
                    <a:lnTo>
                      <a:pt x="107" y="173"/>
                    </a:lnTo>
                    <a:lnTo>
                      <a:pt x="112" y="168"/>
                    </a:lnTo>
                    <a:lnTo>
                      <a:pt x="112" y="164"/>
                    </a:lnTo>
                    <a:lnTo>
                      <a:pt x="116" y="161"/>
                    </a:lnTo>
                    <a:lnTo>
                      <a:pt x="120" y="163"/>
                    </a:lnTo>
                    <a:lnTo>
                      <a:pt x="124" y="166"/>
                    </a:lnTo>
                    <a:lnTo>
                      <a:pt x="135" y="165"/>
                    </a:lnTo>
                    <a:lnTo>
                      <a:pt x="143" y="160"/>
                    </a:lnTo>
                    <a:lnTo>
                      <a:pt x="147" y="162"/>
                    </a:lnTo>
                    <a:lnTo>
                      <a:pt x="147" y="156"/>
                    </a:lnTo>
                    <a:lnTo>
                      <a:pt x="141" y="150"/>
                    </a:lnTo>
                    <a:lnTo>
                      <a:pt x="139" y="143"/>
                    </a:lnTo>
                    <a:lnTo>
                      <a:pt x="152" y="132"/>
                    </a:lnTo>
                    <a:lnTo>
                      <a:pt x="155" y="127"/>
                    </a:lnTo>
                    <a:lnTo>
                      <a:pt x="160" y="126"/>
                    </a:lnTo>
                    <a:lnTo>
                      <a:pt x="160" y="118"/>
                    </a:lnTo>
                    <a:lnTo>
                      <a:pt x="157" y="115"/>
                    </a:lnTo>
                    <a:lnTo>
                      <a:pt x="156" y="112"/>
                    </a:lnTo>
                    <a:lnTo>
                      <a:pt x="155" y="109"/>
                    </a:lnTo>
                    <a:lnTo>
                      <a:pt x="149" y="105"/>
                    </a:lnTo>
                    <a:lnTo>
                      <a:pt x="147" y="100"/>
                    </a:lnTo>
                    <a:lnTo>
                      <a:pt x="141" y="101"/>
                    </a:lnTo>
                    <a:lnTo>
                      <a:pt x="137" y="96"/>
                    </a:lnTo>
                    <a:lnTo>
                      <a:pt x="139" y="93"/>
                    </a:lnTo>
                    <a:lnTo>
                      <a:pt x="135" y="93"/>
                    </a:lnTo>
                    <a:lnTo>
                      <a:pt x="129" y="97"/>
                    </a:lnTo>
                    <a:lnTo>
                      <a:pt x="125" y="98"/>
                    </a:lnTo>
                    <a:lnTo>
                      <a:pt x="120" y="98"/>
                    </a:lnTo>
                    <a:lnTo>
                      <a:pt x="120" y="94"/>
                    </a:lnTo>
                    <a:lnTo>
                      <a:pt x="131" y="91"/>
                    </a:lnTo>
                    <a:lnTo>
                      <a:pt x="130" y="89"/>
                    </a:lnTo>
                    <a:lnTo>
                      <a:pt x="120" y="85"/>
                    </a:lnTo>
                    <a:lnTo>
                      <a:pt x="117" y="80"/>
                    </a:lnTo>
                    <a:lnTo>
                      <a:pt x="113" y="78"/>
                    </a:lnTo>
                    <a:lnTo>
                      <a:pt x="114" y="73"/>
                    </a:lnTo>
                    <a:lnTo>
                      <a:pt x="109" y="68"/>
                    </a:lnTo>
                    <a:lnTo>
                      <a:pt x="105" y="68"/>
                    </a:lnTo>
                    <a:lnTo>
                      <a:pt x="101" y="63"/>
                    </a:lnTo>
                    <a:lnTo>
                      <a:pt x="96" y="65"/>
                    </a:lnTo>
                    <a:lnTo>
                      <a:pt x="96" y="68"/>
                    </a:lnTo>
                    <a:lnTo>
                      <a:pt x="104" y="73"/>
                    </a:lnTo>
                    <a:lnTo>
                      <a:pt x="102" y="76"/>
                    </a:lnTo>
                    <a:lnTo>
                      <a:pt x="94" y="77"/>
                    </a:lnTo>
                    <a:lnTo>
                      <a:pt x="87" y="73"/>
                    </a:lnTo>
                    <a:lnTo>
                      <a:pt x="82" y="75"/>
                    </a:lnTo>
                    <a:lnTo>
                      <a:pt x="84" y="76"/>
                    </a:lnTo>
                    <a:lnTo>
                      <a:pt x="82" y="79"/>
                    </a:lnTo>
                    <a:lnTo>
                      <a:pt x="76" y="76"/>
                    </a:lnTo>
                    <a:lnTo>
                      <a:pt x="72" y="73"/>
                    </a:lnTo>
                    <a:lnTo>
                      <a:pt x="69" y="71"/>
                    </a:lnTo>
                    <a:lnTo>
                      <a:pt x="67" y="73"/>
                    </a:lnTo>
                    <a:lnTo>
                      <a:pt x="69" y="75"/>
                    </a:lnTo>
                    <a:lnTo>
                      <a:pt x="72" y="77"/>
                    </a:lnTo>
                    <a:lnTo>
                      <a:pt x="72" y="80"/>
                    </a:lnTo>
                    <a:lnTo>
                      <a:pt x="67" y="78"/>
                    </a:lnTo>
                    <a:lnTo>
                      <a:pt x="63" y="77"/>
                    </a:lnTo>
                    <a:lnTo>
                      <a:pt x="59" y="77"/>
                    </a:lnTo>
                    <a:lnTo>
                      <a:pt x="53" y="74"/>
                    </a:lnTo>
                    <a:lnTo>
                      <a:pt x="47" y="74"/>
                    </a:lnTo>
                    <a:lnTo>
                      <a:pt x="40" y="75"/>
                    </a:lnTo>
                    <a:lnTo>
                      <a:pt x="35" y="73"/>
                    </a:lnTo>
                    <a:lnTo>
                      <a:pt x="34" y="69"/>
                    </a:lnTo>
                    <a:lnTo>
                      <a:pt x="31" y="68"/>
                    </a:lnTo>
                    <a:lnTo>
                      <a:pt x="26" y="72"/>
                    </a:lnTo>
                    <a:lnTo>
                      <a:pt x="21" y="72"/>
                    </a:lnTo>
                    <a:lnTo>
                      <a:pt x="17" y="68"/>
                    </a:lnTo>
                    <a:lnTo>
                      <a:pt x="6" y="60"/>
                    </a:lnTo>
                    <a:lnTo>
                      <a:pt x="5" y="55"/>
                    </a:lnTo>
                    <a:lnTo>
                      <a:pt x="9" y="54"/>
                    </a:lnTo>
                    <a:lnTo>
                      <a:pt x="15" y="56"/>
                    </a:lnTo>
                    <a:lnTo>
                      <a:pt x="20" y="56"/>
                    </a:lnTo>
                    <a:lnTo>
                      <a:pt x="25" y="57"/>
                    </a:lnTo>
                    <a:lnTo>
                      <a:pt x="24" y="54"/>
                    </a:lnTo>
                    <a:lnTo>
                      <a:pt x="15" y="52"/>
                    </a:lnTo>
                    <a:lnTo>
                      <a:pt x="4" y="50"/>
                    </a:lnTo>
                    <a:lnTo>
                      <a:pt x="0" y="45"/>
                    </a:lnTo>
                    <a:lnTo>
                      <a:pt x="2" y="41"/>
                    </a:lnTo>
                    <a:lnTo>
                      <a:pt x="1" y="36"/>
                    </a:lnTo>
                    <a:lnTo>
                      <a:pt x="4" y="33"/>
                    </a:lnTo>
                    <a:lnTo>
                      <a:pt x="0" y="30"/>
                    </a:lnTo>
                    <a:lnTo>
                      <a:pt x="2" y="27"/>
                    </a:lnTo>
                    <a:lnTo>
                      <a:pt x="7" y="23"/>
                    </a:lnTo>
                    <a:lnTo>
                      <a:pt x="7" y="16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1" name="Freeform 128"/>
              <p:cNvSpPr>
                <a:spLocks/>
              </p:cNvSpPr>
              <p:nvPr/>
            </p:nvSpPr>
            <p:spPr bwMode="gray">
              <a:xfrm>
                <a:off x="2262" y="1408"/>
                <a:ext cx="44" cy="22"/>
              </a:xfrm>
              <a:custGeom>
                <a:avLst/>
                <a:gdLst>
                  <a:gd name="T0" fmla="*/ 0 w 44"/>
                  <a:gd name="T1" fmla="*/ 2 h 22"/>
                  <a:gd name="T2" fmla="*/ 6 w 44"/>
                  <a:gd name="T3" fmla="*/ 0 h 22"/>
                  <a:gd name="T4" fmla="*/ 8 w 44"/>
                  <a:gd name="T5" fmla="*/ 2 h 22"/>
                  <a:gd name="T6" fmla="*/ 21 w 44"/>
                  <a:gd name="T7" fmla="*/ 0 h 22"/>
                  <a:gd name="T8" fmla="*/ 30 w 44"/>
                  <a:gd name="T9" fmla="*/ 5 h 22"/>
                  <a:gd name="T10" fmla="*/ 34 w 44"/>
                  <a:gd name="T11" fmla="*/ 6 h 22"/>
                  <a:gd name="T12" fmla="*/ 38 w 44"/>
                  <a:gd name="T13" fmla="*/ 9 h 22"/>
                  <a:gd name="T14" fmla="*/ 37 w 44"/>
                  <a:gd name="T15" fmla="*/ 14 h 22"/>
                  <a:gd name="T16" fmla="*/ 44 w 44"/>
                  <a:gd name="T17" fmla="*/ 17 h 22"/>
                  <a:gd name="T18" fmla="*/ 42 w 44"/>
                  <a:gd name="T19" fmla="*/ 20 h 22"/>
                  <a:gd name="T20" fmla="*/ 30 w 44"/>
                  <a:gd name="T21" fmla="*/ 17 h 22"/>
                  <a:gd name="T22" fmla="*/ 15 w 44"/>
                  <a:gd name="T23" fmla="*/ 18 h 22"/>
                  <a:gd name="T24" fmla="*/ 14 w 44"/>
                  <a:gd name="T25" fmla="*/ 20 h 22"/>
                  <a:gd name="T26" fmla="*/ 10 w 44"/>
                  <a:gd name="T27" fmla="*/ 22 h 22"/>
                  <a:gd name="T28" fmla="*/ 6 w 44"/>
                  <a:gd name="T29" fmla="*/ 20 h 22"/>
                  <a:gd name="T30" fmla="*/ 4 w 44"/>
                  <a:gd name="T31" fmla="*/ 9 h 22"/>
                  <a:gd name="T32" fmla="*/ 2 w 44"/>
                  <a:gd name="T33" fmla="*/ 7 h 22"/>
                  <a:gd name="T34" fmla="*/ 0 w 44"/>
                  <a:gd name="T35" fmla="*/ 2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22"/>
                  <a:gd name="T56" fmla="*/ 44 w 44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22">
                    <a:moveTo>
                      <a:pt x="0" y="2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21" y="0"/>
                    </a:lnTo>
                    <a:lnTo>
                      <a:pt x="30" y="5"/>
                    </a:lnTo>
                    <a:lnTo>
                      <a:pt x="34" y="6"/>
                    </a:lnTo>
                    <a:lnTo>
                      <a:pt x="38" y="9"/>
                    </a:lnTo>
                    <a:lnTo>
                      <a:pt x="37" y="14"/>
                    </a:lnTo>
                    <a:lnTo>
                      <a:pt x="44" y="17"/>
                    </a:lnTo>
                    <a:lnTo>
                      <a:pt x="42" y="20"/>
                    </a:lnTo>
                    <a:lnTo>
                      <a:pt x="30" y="17"/>
                    </a:lnTo>
                    <a:lnTo>
                      <a:pt x="15" y="18"/>
                    </a:lnTo>
                    <a:lnTo>
                      <a:pt x="14" y="20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2" name="Freeform 129"/>
              <p:cNvSpPr>
                <a:spLocks/>
              </p:cNvSpPr>
              <p:nvPr/>
            </p:nvSpPr>
            <p:spPr bwMode="gray">
              <a:xfrm>
                <a:off x="2292" y="1511"/>
                <a:ext cx="20" cy="17"/>
              </a:xfrm>
              <a:custGeom>
                <a:avLst/>
                <a:gdLst>
                  <a:gd name="T0" fmla="*/ 8 w 20"/>
                  <a:gd name="T1" fmla="*/ 0 h 17"/>
                  <a:gd name="T2" fmla="*/ 18 w 20"/>
                  <a:gd name="T3" fmla="*/ 1 h 17"/>
                  <a:gd name="T4" fmla="*/ 18 w 20"/>
                  <a:gd name="T5" fmla="*/ 6 h 17"/>
                  <a:gd name="T6" fmla="*/ 19 w 20"/>
                  <a:gd name="T7" fmla="*/ 8 h 17"/>
                  <a:gd name="T8" fmla="*/ 20 w 20"/>
                  <a:gd name="T9" fmla="*/ 11 h 17"/>
                  <a:gd name="T10" fmla="*/ 12 w 20"/>
                  <a:gd name="T11" fmla="*/ 16 h 17"/>
                  <a:gd name="T12" fmla="*/ 4 w 20"/>
                  <a:gd name="T13" fmla="*/ 17 h 17"/>
                  <a:gd name="T14" fmla="*/ 1 w 20"/>
                  <a:gd name="T15" fmla="*/ 15 h 17"/>
                  <a:gd name="T16" fmla="*/ 0 w 20"/>
                  <a:gd name="T17" fmla="*/ 6 h 17"/>
                  <a:gd name="T18" fmla="*/ 8 w 20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7"/>
                  <a:gd name="T32" fmla="*/ 20 w 20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7">
                    <a:moveTo>
                      <a:pt x="8" y="0"/>
                    </a:moveTo>
                    <a:lnTo>
                      <a:pt x="18" y="1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20" y="11"/>
                    </a:lnTo>
                    <a:lnTo>
                      <a:pt x="12" y="16"/>
                    </a:lnTo>
                    <a:lnTo>
                      <a:pt x="4" y="17"/>
                    </a:lnTo>
                    <a:lnTo>
                      <a:pt x="1" y="15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3" name="Freeform 130"/>
              <p:cNvSpPr>
                <a:spLocks/>
              </p:cNvSpPr>
              <p:nvPr/>
            </p:nvSpPr>
            <p:spPr bwMode="gray">
              <a:xfrm>
                <a:off x="2158" y="1180"/>
                <a:ext cx="286" cy="177"/>
              </a:xfrm>
              <a:custGeom>
                <a:avLst/>
                <a:gdLst>
                  <a:gd name="T0" fmla="*/ 55 w 286"/>
                  <a:gd name="T1" fmla="*/ 151 h 177"/>
                  <a:gd name="T2" fmla="*/ 85 w 286"/>
                  <a:gd name="T3" fmla="*/ 140 h 177"/>
                  <a:gd name="T4" fmla="*/ 70 w 286"/>
                  <a:gd name="T5" fmla="*/ 136 h 177"/>
                  <a:gd name="T6" fmla="*/ 54 w 286"/>
                  <a:gd name="T7" fmla="*/ 133 h 177"/>
                  <a:gd name="T8" fmla="*/ 62 w 286"/>
                  <a:gd name="T9" fmla="*/ 122 h 177"/>
                  <a:gd name="T10" fmla="*/ 87 w 286"/>
                  <a:gd name="T11" fmla="*/ 121 h 177"/>
                  <a:gd name="T12" fmla="*/ 69 w 286"/>
                  <a:gd name="T13" fmla="*/ 107 h 177"/>
                  <a:gd name="T14" fmla="*/ 66 w 286"/>
                  <a:gd name="T15" fmla="*/ 88 h 177"/>
                  <a:gd name="T16" fmla="*/ 102 w 286"/>
                  <a:gd name="T17" fmla="*/ 103 h 177"/>
                  <a:gd name="T18" fmla="*/ 102 w 286"/>
                  <a:gd name="T19" fmla="*/ 82 h 177"/>
                  <a:gd name="T20" fmla="*/ 133 w 286"/>
                  <a:gd name="T21" fmla="*/ 75 h 177"/>
                  <a:gd name="T22" fmla="*/ 129 w 286"/>
                  <a:gd name="T23" fmla="*/ 57 h 177"/>
                  <a:gd name="T24" fmla="*/ 95 w 286"/>
                  <a:gd name="T25" fmla="*/ 79 h 177"/>
                  <a:gd name="T26" fmla="*/ 75 w 286"/>
                  <a:gd name="T27" fmla="*/ 74 h 177"/>
                  <a:gd name="T28" fmla="*/ 63 w 286"/>
                  <a:gd name="T29" fmla="*/ 71 h 177"/>
                  <a:gd name="T30" fmla="*/ 44 w 286"/>
                  <a:gd name="T31" fmla="*/ 79 h 177"/>
                  <a:gd name="T32" fmla="*/ 66 w 286"/>
                  <a:gd name="T33" fmla="*/ 62 h 177"/>
                  <a:gd name="T34" fmla="*/ 23 w 286"/>
                  <a:gd name="T35" fmla="*/ 62 h 177"/>
                  <a:gd name="T36" fmla="*/ 15 w 286"/>
                  <a:gd name="T37" fmla="*/ 57 h 177"/>
                  <a:gd name="T38" fmla="*/ 8 w 286"/>
                  <a:gd name="T39" fmla="*/ 45 h 177"/>
                  <a:gd name="T40" fmla="*/ 46 w 286"/>
                  <a:gd name="T41" fmla="*/ 40 h 177"/>
                  <a:gd name="T42" fmla="*/ 52 w 286"/>
                  <a:gd name="T43" fmla="*/ 34 h 177"/>
                  <a:gd name="T44" fmla="*/ 76 w 286"/>
                  <a:gd name="T45" fmla="*/ 35 h 177"/>
                  <a:gd name="T46" fmla="*/ 103 w 286"/>
                  <a:gd name="T47" fmla="*/ 38 h 177"/>
                  <a:gd name="T48" fmla="*/ 90 w 286"/>
                  <a:gd name="T49" fmla="*/ 21 h 177"/>
                  <a:gd name="T50" fmla="*/ 102 w 286"/>
                  <a:gd name="T51" fmla="*/ 20 h 177"/>
                  <a:gd name="T52" fmla="*/ 115 w 286"/>
                  <a:gd name="T53" fmla="*/ 14 h 177"/>
                  <a:gd name="T54" fmla="*/ 129 w 286"/>
                  <a:gd name="T55" fmla="*/ 11 h 177"/>
                  <a:gd name="T56" fmla="*/ 130 w 286"/>
                  <a:gd name="T57" fmla="*/ 8 h 177"/>
                  <a:gd name="T58" fmla="*/ 175 w 286"/>
                  <a:gd name="T59" fmla="*/ 16 h 177"/>
                  <a:gd name="T60" fmla="*/ 176 w 286"/>
                  <a:gd name="T61" fmla="*/ 3 h 177"/>
                  <a:gd name="T62" fmla="*/ 200 w 286"/>
                  <a:gd name="T63" fmla="*/ 3 h 177"/>
                  <a:gd name="T64" fmla="*/ 212 w 286"/>
                  <a:gd name="T65" fmla="*/ 17 h 177"/>
                  <a:gd name="T66" fmla="*/ 248 w 286"/>
                  <a:gd name="T67" fmla="*/ 7 h 177"/>
                  <a:gd name="T68" fmla="*/ 259 w 286"/>
                  <a:gd name="T69" fmla="*/ 12 h 177"/>
                  <a:gd name="T70" fmla="*/ 278 w 286"/>
                  <a:gd name="T71" fmla="*/ 36 h 177"/>
                  <a:gd name="T72" fmla="*/ 241 w 286"/>
                  <a:gd name="T73" fmla="*/ 49 h 177"/>
                  <a:gd name="T74" fmla="*/ 221 w 286"/>
                  <a:gd name="T75" fmla="*/ 54 h 177"/>
                  <a:gd name="T76" fmla="*/ 197 w 286"/>
                  <a:gd name="T77" fmla="*/ 62 h 177"/>
                  <a:gd name="T78" fmla="*/ 236 w 286"/>
                  <a:gd name="T79" fmla="*/ 56 h 177"/>
                  <a:gd name="T80" fmla="*/ 242 w 286"/>
                  <a:gd name="T81" fmla="*/ 60 h 177"/>
                  <a:gd name="T82" fmla="*/ 201 w 286"/>
                  <a:gd name="T83" fmla="*/ 86 h 177"/>
                  <a:gd name="T84" fmla="*/ 190 w 286"/>
                  <a:gd name="T85" fmla="*/ 91 h 177"/>
                  <a:gd name="T86" fmla="*/ 192 w 286"/>
                  <a:gd name="T87" fmla="*/ 95 h 177"/>
                  <a:gd name="T88" fmla="*/ 158 w 286"/>
                  <a:gd name="T89" fmla="*/ 100 h 177"/>
                  <a:gd name="T90" fmla="*/ 149 w 286"/>
                  <a:gd name="T91" fmla="*/ 110 h 177"/>
                  <a:gd name="T92" fmla="*/ 131 w 286"/>
                  <a:gd name="T93" fmla="*/ 112 h 177"/>
                  <a:gd name="T94" fmla="*/ 138 w 286"/>
                  <a:gd name="T95" fmla="*/ 115 h 177"/>
                  <a:gd name="T96" fmla="*/ 131 w 286"/>
                  <a:gd name="T97" fmla="*/ 120 h 177"/>
                  <a:gd name="T98" fmla="*/ 144 w 286"/>
                  <a:gd name="T99" fmla="*/ 129 h 177"/>
                  <a:gd name="T100" fmla="*/ 145 w 286"/>
                  <a:gd name="T101" fmla="*/ 138 h 177"/>
                  <a:gd name="T102" fmla="*/ 121 w 286"/>
                  <a:gd name="T103" fmla="*/ 154 h 177"/>
                  <a:gd name="T104" fmla="*/ 107 w 286"/>
                  <a:gd name="T105" fmla="*/ 157 h 177"/>
                  <a:gd name="T106" fmla="*/ 120 w 286"/>
                  <a:gd name="T107" fmla="*/ 164 h 177"/>
                  <a:gd name="T108" fmla="*/ 107 w 286"/>
                  <a:gd name="T109" fmla="*/ 177 h 177"/>
                  <a:gd name="T110" fmla="*/ 92 w 286"/>
                  <a:gd name="T111" fmla="*/ 172 h 177"/>
                  <a:gd name="T112" fmla="*/ 77 w 286"/>
                  <a:gd name="T113" fmla="*/ 169 h 177"/>
                  <a:gd name="T114" fmla="*/ 66 w 286"/>
                  <a:gd name="T115" fmla="*/ 175 h 177"/>
                  <a:gd name="T116" fmla="*/ 41 w 286"/>
                  <a:gd name="T117" fmla="*/ 171 h 177"/>
                  <a:gd name="T118" fmla="*/ 29 w 286"/>
                  <a:gd name="T119" fmla="*/ 170 h 177"/>
                  <a:gd name="T120" fmla="*/ 43 w 286"/>
                  <a:gd name="T121" fmla="*/ 159 h 1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6"/>
                  <a:gd name="T184" fmla="*/ 0 h 177"/>
                  <a:gd name="T185" fmla="*/ 286 w 286"/>
                  <a:gd name="T186" fmla="*/ 177 h 1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6" h="177">
                    <a:moveTo>
                      <a:pt x="47" y="154"/>
                    </a:moveTo>
                    <a:lnTo>
                      <a:pt x="36" y="152"/>
                    </a:lnTo>
                    <a:lnTo>
                      <a:pt x="33" y="145"/>
                    </a:lnTo>
                    <a:lnTo>
                      <a:pt x="39" y="144"/>
                    </a:lnTo>
                    <a:lnTo>
                      <a:pt x="45" y="142"/>
                    </a:lnTo>
                    <a:lnTo>
                      <a:pt x="52" y="145"/>
                    </a:lnTo>
                    <a:lnTo>
                      <a:pt x="55" y="151"/>
                    </a:lnTo>
                    <a:lnTo>
                      <a:pt x="67" y="154"/>
                    </a:lnTo>
                    <a:lnTo>
                      <a:pt x="73" y="153"/>
                    </a:lnTo>
                    <a:lnTo>
                      <a:pt x="77" y="153"/>
                    </a:lnTo>
                    <a:lnTo>
                      <a:pt x="86" y="144"/>
                    </a:lnTo>
                    <a:lnTo>
                      <a:pt x="91" y="142"/>
                    </a:lnTo>
                    <a:lnTo>
                      <a:pt x="89" y="139"/>
                    </a:lnTo>
                    <a:lnTo>
                      <a:pt x="85" y="140"/>
                    </a:lnTo>
                    <a:lnTo>
                      <a:pt x="79" y="148"/>
                    </a:lnTo>
                    <a:lnTo>
                      <a:pt x="70" y="150"/>
                    </a:lnTo>
                    <a:lnTo>
                      <a:pt x="62" y="147"/>
                    </a:lnTo>
                    <a:lnTo>
                      <a:pt x="60" y="142"/>
                    </a:lnTo>
                    <a:lnTo>
                      <a:pt x="66" y="141"/>
                    </a:lnTo>
                    <a:lnTo>
                      <a:pt x="66" y="138"/>
                    </a:lnTo>
                    <a:lnTo>
                      <a:pt x="70" y="136"/>
                    </a:lnTo>
                    <a:lnTo>
                      <a:pt x="68" y="130"/>
                    </a:lnTo>
                    <a:lnTo>
                      <a:pt x="64" y="130"/>
                    </a:lnTo>
                    <a:lnTo>
                      <a:pt x="64" y="133"/>
                    </a:lnTo>
                    <a:lnTo>
                      <a:pt x="60" y="137"/>
                    </a:lnTo>
                    <a:lnTo>
                      <a:pt x="54" y="138"/>
                    </a:lnTo>
                    <a:lnTo>
                      <a:pt x="56" y="134"/>
                    </a:lnTo>
                    <a:lnTo>
                      <a:pt x="54" y="133"/>
                    </a:lnTo>
                    <a:lnTo>
                      <a:pt x="51" y="137"/>
                    </a:lnTo>
                    <a:lnTo>
                      <a:pt x="43" y="137"/>
                    </a:lnTo>
                    <a:lnTo>
                      <a:pt x="43" y="131"/>
                    </a:lnTo>
                    <a:lnTo>
                      <a:pt x="48" y="123"/>
                    </a:lnTo>
                    <a:lnTo>
                      <a:pt x="51" y="122"/>
                    </a:lnTo>
                    <a:lnTo>
                      <a:pt x="55" y="123"/>
                    </a:lnTo>
                    <a:lnTo>
                      <a:pt x="62" y="122"/>
                    </a:lnTo>
                    <a:lnTo>
                      <a:pt x="69" y="123"/>
                    </a:lnTo>
                    <a:lnTo>
                      <a:pt x="79" y="123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8" y="123"/>
                    </a:lnTo>
                    <a:lnTo>
                      <a:pt x="98" y="120"/>
                    </a:lnTo>
                    <a:lnTo>
                      <a:pt x="87" y="121"/>
                    </a:lnTo>
                    <a:lnTo>
                      <a:pt x="75" y="121"/>
                    </a:lnTo>
                    <a:lnTo>
                      <a:pt x="66" y="119"/>
                    </a:lnTo>
                    <a:lnTo>
                      <a:pt x="69" y="117"/>
                    </a:lnTo>
                    <a:lnTo>
                      <a:pt x="76" y="118"/>
                    </a:lnTo>
                    <a:lnTo>
                      <a:pt x="77" y="115"/>
                    </a:lnTo>
                    <a:lnTo>
                      <a:pt x="70" y="111"/>
                    </a:lnTo>
                    <a:lnTo>
                      <a:pt x="69" y="107"/>
                    </a:lnTo>
                    <a:lnTo>
                      <a:pt x="62" y="102"/>
                    </a:lnTo>
                    <a:lnTo>
                      <a:pt x="50" y="98"/>
                    </a:lnTo>
                    <a:lnTo>
                      <a:pt x="50" y="97"/>
                    </a:lnTo>
                    <a:lnTo>
                      <a:pt x="58" y="96"/>
                    </a:lnTo>
                    <a:lnTo>
                      <a:pt x="50" y="91"/>
                    </a:lnTo>
                    <a:lnTo>
                      <a:pt x="52" y="87"/>
                    </a:lnTo>
                    <a:lnTo>
                      <a:pt x="66" y="88"/>
                    </a:lnTo>
                    <a:lnTo>
                      <a:pt x="77" y="89"/>
                    </a:lnTo>
                    <a:lnTo>
                      <a:pt x="89" y="99"/>
                    </a:lnTo>
                    <a:lnTo>
                      <a:pt x="94" y="106"/>
                    </a:lnTo>
                    <a:lnTo>
                      <a:pt x="106" y="106"/>
                    </a:lnTo>
                    <a:lnTo>
                      <a:pt x="111" y="103"/>
                    </a:lnTo>
                    <a:lnTo>
                      <a:pt x="108" y="102"/>
                    </a:lnTo>
                    <a:lnTo>
                      <a:pt x="102" y="103"/>
                    </a:lnTo>
                    <a:lnTo>
                      <a:pt x="97" y="102"/>
                    </a:lnTo>
                    <a:lnTo>
                      <a:pt x="94" y="96"/>
                    </a:lnTo>
                    <a:lnTo>
                      <a:pt x="89" y="91"/>
                    </a:lnTo>
                    <a:lnTo>
                      <a:pt x="82" y="88"/>
                    </a:lnTo>
                    <a:lnTo>
                      <a:pt x="82" y="85"/>
                    </a:lnTo>
                    <a:lnTo>
                      <a:pt x="94" y="85"/>
                    </a:lnTo>
                    <a:lnTo>
                      <a:pt x="102" y="82"/>
                    </a:lnTo>
                    <a:lnTo>
                      <a:pt x="109" y="82"/>
                    </a:lnTo>
                    <a:lnTo>
                      <a:pt x="118" y="80"/>
                    </a:lnTo>
                    <a:lnTo>
                      <a:pt x="119" y="79"/>
                    </a:lnTo>
                    <a:lnTo>
                      <a:pt x="112" y="79"/>
                    </a:lnTo>
                    <a:lnTo>
                      <a:pt x="108" y="78"/>
                    </a:lnTo>
                    <a:lnTo>
                      <a:pt x="121" y="74"/>
                    </a:lnTo>
                    <a:lnTo>
                      <a:pt x="133" y="75"/>
                    </a:lnTo>
                    <a:lnTo>
                      <a:pt x="142" y="72"/>
                    </a:lnTo>
                    <a:lnTo>
                      <a:pt x="140" y="70"/>
                    </a:lnTo>
                    <a:lnTo>
                      <a:pt x="129" y="70"/>
                    </a:lnTo>
                    <a:lnTo>
                      <a:pt x="119" y="72"/>
                    </a:lnTo>
                    <a:lnTo>
                      <a:pt x="122" y="65"/>
                    </a:lnTo>
                    <a:lnTo>
                      <a:pt x="130" y="59"/>
                    </a:lnTo>
                    <a:lnTo>
                      <a:pt x="129" y="57"/>
                    </a:lnTo>
                    <a:lnTo>
                      <a:pt x="125" y="58"/>
                    </a:lnTo>
                    <a:lnTo>
                      <a:pt x="119" y="60"/>
                    </a:lnTo>
                    <a:lnTo>
                      <a:pt x="117" y="64"/>
                    </a:lnTo>
                    <a:lnTo>
                      <a:pt x="109" y="65"/>
                    </a:lnTo>
                    <a:lnTo>
                      <a:pt x="114" y="70"/>
                    </a:lnTo>
                    <a:lnTo>
                      <a:pt x="102" y="77"/>
                    </a:lnTo>
                    <a:lnTo>
                      <a:pt x="95" y="79"/>
                    </a:lnTo>
                    <a:lnTo>
                      <a:pt x="82" y="81"/>
                    </a:lnTo>
                    <a:lnTo>
                      <a:pt x="80" y="79"/>
                    </a:lnTo>
                    <a:lnTo>
                      <a:pt x="88" y="77"/>
                    </a:lnTo>
                    <a:lnTo>
                      <a:pt x="89" y="75"/>
                    </a:lnTo>
                    <a:lnTo>
                      <a:pt x="82" y="75"/>
                    </a:lnTo>
                    <a:lnTo>
                      <a:pt x="76" y="78"/>
                    </a:lnTo>
                    <a:lnTo>
                      <a:pt x="75" y="74"/>
                    </a:lnTo>
                    <a:lnTo>
                      <a:pt x="71" y="75"/>
                    </a:lnTo>
                    <a:lnTo>
                      <a:pt x="71" y="80"/>
                    </a:lnTo>
                    <a:lnTo>
                      <a:pt x="67" y="82"/>
                    </a:lnTo>
                    <a:lnTo>
                      <a:pt x="53" y="81"/>
                    </a:lnTo>
                    <a:lnTo>
                      <a:pt x="53" y="79"/>
                    </a:lnTo>
                    <a:lnTo>
                      <a:pt x="56" y="75"/>
                    </a:lnTo>
                    <a:lnTo>
                      <a:pt x="63" y="71"/>
                    </a:lnTo>
                    <a:lnTo>
                      <a:pt x="85" y="67"/>
                    </a:lnTo>
                    <a:lnTo>
                      <a:pt x="84" y="65"/>
                    </a:lnTo>
                    <a:lnTo>
                      <a:pt x="71" y="66"/>
                    </a:lnTo>
                    <a:lnTo>
                      <a:pt x="59" y="70"/>
                    </a:lnTo>
                    <a:lnTo>
                      <a:pt x="51" y="74"/>
                    </a:lnTo>
                    <a:lnTo>
                      <a:pt x="47" y="78"/>
                    </a:lnTo>
                    <a:lnTo>
                      <a:pt x="44" y="79"/>
                    </a:lnTo>
                    <a:lnTo>
                      <a:pt x="36" y="76"/>
                    </a:lnTo>
                    <a:lnTo>
                      <a:pt x="27" y="75"/>
                    </a:lnTo>
                    <a:lnTo>
                      <a:pt x="24" y="72"/>
                    </a:lnTo>
                    <a:lnTo>
                      <a:pt x="36" y="69"/>
                    </a:lnTo>
                    <a:lnTo>
                      <a:pt x="49" y="69"/>
                    </a:lnTo>
                    <a:lnTo>
                      <a:pt x="57" y="67"/>
                    </a:lnTo>
                    <a:lnTo>
                      <a:pt x="66" y="62"/>
                    </a:lnTo>
                    <a:lnTo>
                      <a:pt x="64" y="61"/>
                    </a:lnTo>
                    <a:lnTo>
                      <a:pt x="60" y="61"/>
                    </a:lnTo>
                    <a:lnTo>
                      <a:pt x="49" y="67"/>
                    </a:lnTo>
                    <a:lnTo>
                      <a:pt x="35" y="68"/>
                    </a:lnTo>
                    <a:lnTo>
                      <a:pt x="21" y="67"/>
                    </a:lnTo>
                    <a:lnTo>
                      <a:pt x="19" y="63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30" y="57"/>
                    </a:lnTo>
                    <a:lnTo>
                      <a:pt x="41" y="54"/>
                    </a:lnTo>
                    <a:lnTo>
                      <a:pt x="43" y="53"/>
                    </a:lnTo>
                    <a:lnTo>
                      <a:pt x="35" y="52"/>
                    </a:lnTo>
                    <a:lnTo>
                      <a:pt x="26" y="56"/>
                    </a:lnTo>
                    <a:lnTo>
                      <a:pt x="15" y="57"/>
                    </a:lnTo>
                    <a:lnTo>
                      <a:pt x="14" y="54"/>
                    </a:lnTo>
                    <a:lnTo>
                      <a:pt x="20" y="52"/>
                    </a:lnTo>
                    <a:lnTo>
                      <a:pt x="20" y="51"/>
                    </a:lnTo>
                    <a:lnTo>
                      <a:pt x="13" y="52"/>
                    </a:lnTo>
                    <a:lnTo>
                      <a:pt x="5" y="51"/>
                    </a:lnTo>
                    <a:lnTo>
                      <a:pt x="0" y="49"/>
                    </a:lnTo>
                    <a:lnTo>
                      <a:pt x="8" y="45"/>
                    </a:lnTo>
                    <a:lnTo>
                      <a:pt x="12" y="40"/>
                    </a:lnTo>
                    <a:lnTo>
                      <a:pt x="22" y="43"/>
                    </a:lnTo>
                    <a:lnTo>
                      <a:pt x="24" y="38"/>
                    </a:lnTo>
                    <a:lnTo>
                      <a:pt x="31" y="35"/>
                    </a:lnTo>
                    <a:lnTo>
                      <a:pt x="38" y="35"/>
                    </a:lnTo>
                    <a:lnTo>
                      <a:pt x="41" y="38"/>
                    </a:lnTo>
                    <a:lnTo>
                      <a:pt x="46" y="40"/>
                    </a:lnTo>
                    <a:lnTo>
                      <a:pt x="45" y="38"/>
                    </a:lnTo>
                    <a:lnTo>
                      <a:pt x="47" y="37"/>
                    </a:lnTo>
                    <a:lnTo>
                      <a:pt x="52" y="39"/>
                    </a:lnTo>
                    <a:lnTo>
                      <a:pt x="58" y="40"/>
                    </a:lnTo>
                    <a:lnTo>
                      <a:pt x="64" y="38"/>
                    </a:lnTo>
                    <a:lnTo>
                      <a:pt x="62" y="35"/>
                    </a:lnTo>
                    <a:lnTo>
                      <a:pt x="52" y="34"/>
                    </a:lnTo>
                    <a:lnTo>
                      <a:pt x="46" y="31"/>
                    </a:lnTo>
                    <a:lnTo>
                      <a:pt x="47" y="29"/>
                    </a:lnTo>
                    <a:lnTo>
                      <a:pt x="55" y="29"/>
                    </a:lnTo>
                    <a:lnTo>
                      <a:pt x="52" y="23"/>
                    </a:lnTo>
                    <a:lnTo>
                      <a:pt x="57" y="22"/>
                    </a:lnTo>
                    <a:lnTo>
                      <a:pt x="66" y="26"/>
                    </a:lnTo>
                    <a:lnTo>
                      <a:pt x="76" y="35"/>
                    </a:lnTo>
                    <a:lnTo>
                      <a:pt x="83" y="35"/>
                    </a:lnTo>
                    <a:lnTo>
                      <a:pt x="78" y="32"/>
                    </a:lnTo>
                    <a:lnTo>
                      <a:pt x="77" y="30"/>
                    </a:lnTo>
                    <a:lnTo>
                      <a:pt x="80" y="30"/>
                    </a:lnTo>
                    <a:lnTo>
                      <a:pt x="86" y="33"/>
                    </a:lnTo>
                    <a:lnTo>
                      <a:pt x="99" y="38"/>
                    </a:lnTo>
                    <a:lnTo>
                      <a:pt x="103" y="38"/>
                    </a:lnTo>
                    <a:lnTo>
                      <a:pt x="102" y="36"/>
                    </a:lnTo>
                    <a:lnTo>
                      <a:pt x="98" y="32"/>
                    </a:lnTo>
                    <a:lnTo>
                      <a:pt x="85" y="29"/>
                    </a:lnTo>
                    <a:lnTo>
                      <a:pt x="81" y="25"/>
                    </a:lnTo>
                    <a:lnTo>
                      <a:pt x="83" y="22"/>
                    </a:lnTo>
                    <a:lnTo>
                      <a:pt x="89" y="22"/>
                    </a:lnTo>
                    <a:lnTo>
                      <a:pt x="90" y="21"/>
                    </a:lnTo>
                    <a:lnTo>
                      <a:pt x="88" y="19"/>
                    </a:lnTo>
                    <a:lnTo>
                      <a:pt x="83" y="19"/>
                    </a:lnTo>
                    <a:lnTo>
                      <a:pt x="80" y="18"/>
                    </a:lnTo>
                    <a:lnTo>
                      <a:pt x="81" y="16"/>
                    </a:lnTo>
                    <a:lnTo>
                      <a:pt x="90" y="16"/>
                    </a:lnTo>
                    <a:lnTo>
                      <a:pt x="98" y="20"/>
                    </a:lnTo>
                    <a:lnTo>
                      <a:pt x="102" y="20"/>
                    </a:lnTo>
                    <a:lnTo>
                      <a:pt x="100" y="17"/>
                    </a:lnTo>
                    <a:lnTo>
                      <a:pt x="88" y="11"/>
                    </a:lnTo>
                    <a:lnTo>
                      <a:pt x="91" y="10"/>
                    </a:lnTo>
                    <a:lnTo>
                      <a:pt x="96" y="10"/>
                    </a:lnTo>
                    <a:lnTo>
                      <a:pt x="105" y="16"/>
                    </a:lnTo>
                    <a:lnTo>
                      <a:pt x="112" y="16"/>
                    </a:lnTo>
                    <a:lnTo>
                      <a:pt x="115" y="14"/>
                    </a:lnTo>
                    <a:lnTo>
                      <a:pt x="106" y="12"/>
                    </a:lnTo>
                    <a:lnTo>
                      <a:pt x="102" y="8"/>
                    </a:lnTo>
                    <a:lnTo>
                      <a:pt x="106" y="7"/>
                    </a:lnTo>
                    <a:lnTo>
                      <a:pt x="116" y="7"/>
                    </a:lnTo>
                    <a:lnTo>
                      <a:pt x="119" y="9"/>
                    </a:lnTo>
                    <a:lnTo>
                      <a:pt x="123" y="7"/>
                    </a:lnTo>
                    <a:lnTo>
                      <a:pt x="129" y="11"/>
                    </a:lnTo>
                    <a:lnTo>
                      <a:pt x="138" y="18"/>
                    </a:lnTo>
                    <a:lnTo>
                      <a:pt x="139" y="24"/>
                    </a:lnTo>
                    <a:lnTo>
                      <a:pt x="146" y="21"/>
                    </a:lnTo>
                    <a:lnTo>
                      <a:pt x="148" y="18"/>
                    </a:lnTo>
                    <a:lnTo>
                      <a:pt x="144" y="15"/>
                    </a:lnTo>
                    <a:lnTo>
                      <a:pt x="140" y="11"/>
                    </a:lnTo>
                    <a:lnTo>
                      <a:pt x="130" y="8"/>
                    </a:lnTo>
                    <a:lnTo>
                      <a:pt x="129" y="4"/>
                    </a:lnTo>
                    <a:lnTo>
                      <a:pt x="132" y="3"/>
                    </a:lnTo>
                    <a:lnTo>
                      <a:pt x="151" y="3"/>
                    </a:lnTo>
                    <a:lnTo>
                      <a:pt x="158" y="10"/>
                    </a:lnTo>
                    <a:lnTo>
                      <a:pt x="164" y="13"/>
                    </a:lnTo>
                    <a:lnTo>
                      <a:pt x="170" y="17"/>
                    </a:lnTo>
                    <a:lnTo>
                      <a:pt x="175" y="16"/>
                    </a:lnTo>
                    <a:lnTo>
                      <a:pt x="174" y="13"/>
                    </a:lnTo>
                    <a:lnTo>
                      <a:pt x="163" y="7"/>
                    </a:lnTo>
                    <a:lnTo>
                      <a:pt x="162" y="5"/>
                    </a:lnTo>
                    <a:lnTo>
                      <a:pt x="164" y="2"/>
                    </a:lnTo>
                    <a:lnTo>
                      <a:pt x="168" y="1"/>
                    </a:lnTo>
                    <a:lnTo>
                      <a:pt x="176" y="1"/>
                    </a:lnTo>
                    <a:lnTo>
                      <a:pt x="176" y="3"/>
                    </a:lnTo>
                    <a:lnTo>
                      <a:pt x="186" y="7"/>
                    </a:lnTo>
                    <a:lnTo>
                      <a:pt x="189" y="6"/>
                    </a:lnTo>
                    <a:lnTo>
                      <a:pt x="182" y="3"/>
                    </a:lnTo>
                    <a:lnTo>
                      <a:pt x="182" y="1"/>
                    </a:lnTo>
                    <a:lnTo>
                      <a:pt x="191" y="0"/>
                    </a:lnTo>
                    <a:lnTo>
                      <a:pt x="193" y="2"/>
                    </a:lnTo>
                    <a:lnTo>
                      <a:pt x="200" y="3"/>
                    </a:lnTo>
                    <a:lnTo>
                      <a:pt x="201" y="5"/>
                    </a:lnTo>
                    <a:lnTo>
                      <a:pt x="210" y="4"/>
                    </a:lnTo>
                    <a:lnTo>
                      <a:pt x="216" y="5"/>
                    </a:lnTo>
                    <a:lnTo>
                      <a:pt x="226" y="5"/>
                    </a:lnTo>
                    <a:lnTo>
                      <a:pt x="227" y="10"/>
                    </a:lnTo>
                    <a:lnTo>
                      <a:pt x="212" y="16"/>
                    </a:lnTo>
                    <a:lnTo>
                      <a:pt x="212" y="17"/>
                    </a:lnTo>
                    <a:lnTo>
                      <a:pt x="221" y="16"/>
                    </a:lnTo>
                    <a:lnTo>
                      <a:pt x="233" y="9"/>
                    </a:lnTo>
                    <a:lnTo>
                      <a:pt x="237" y="9"/>
                    </a:lnTo>
                    <a:lnTo>
                      <a:pt x="240" y="12"/>
                    </a:lnTo>
                    <a:lnTo>
                      <a:pt x="243" y="11"/>
                    </a:lnTo>
                    <a:lnTo>
                      <a:pt x="245" y="7"/>
                    </a:lnTo>
                    <a:lnTo>
                      <a:pt x="248" y="7"/>
                    </a:lnTo>
                    <a:lnTo>
                      <a:pt x="248" y="10"/>
                    </a:lnTo>
                    <a:lnTo>
                      <a:pt x="250" y="10"/>
                    </a:lnTo>
                    <a:lnTo>
                      <a:pt x="253" y="9"/>
                    </a:lnTo>
                    <a:lnTo>
                      <a:pt x="259" y="8"/>
                    </a:lnTo>
                    <a:lnTo>
                      <a:pt x="263" y="8"/>
                    </a:lnTo>
                    <a:lnTo>
                      <a:pt x="261" y="11"/>
                    </a:lnTo>
                    <a:lnTo>
                      <a:pt x="259" y="12"/>
                    </a:lnTo>
                    <a:lnTo>
                      <a:pt x="263" y="14"/>
                    </a:lnTo>
                    <a:lnTo>
                      <a:pt x="264" y="20"/>
                    </a:lnTo>
                    <a:lnTo>
                      <a:pt x="278" y="20"/>
                    </a:lnTo>
                    <a:lnTo>
                      <a:pt x="286" y="24"/>
                    </a:lnTo>
                    <a:lnTo>
                      <a:pt x="285" y="30"/>
                    </a:lnTo>
                    <a:lnTo>
                      <a:pt x="277" y="34"/>
                    </a:lnTo>
                    <a:lnTo>
                      <a:pt x="278" y="36"/>
                    </a:lnTo>
                    <a:lnTo>
                      <a:pt x="274" y="37"/>
                    </a:lnTo>
                    <a:lnTo>
                      <a:pt x="272" y="40"/>
                    </a:lnTo>
                    <a:lnTo>
                      <a:pt x="265" y="43"/>
                    </a:lnTo>
                    <a:lnTo>
                      <a:pt x="260" y="44"/>
                    </a:lnTo>
                    <a:lnTo>
                      <a:pt x="255" y="46"/>
                    </a:lnTo>
                    <a:lnTo>
                      <a:pt x="247" y="46"/>
                    </a:lnTo>
                    <a:lnTo>
                      <a:pt x="241" y="49"/>
                    </a:lnTo>
                    <a:lnTo>
                      <a:pt x="229" y="50"/>
                    </a:lnTo>
                    <a:lnTo>
                      <a:pt x="225" y="50"/>
                    </a:lnTo>
                    <a:lnTo>
                      <a:pt x="217" y="50"/>
                    </a:lnTo>
                    <a:lnTo>
                      <a:pt x="212" y="49"/>
                    </a:lnTo>
                    <a:lnTo>
                      <a:pt x="211" y="49"/>
                    </a:lnTo>
                    <a:lnTo>
                      <a:pt x="212" y="53"/>
                    </a:lnTo>
                    <a:lnTo>
                      <a:pt x="221" y="54"/>
                    </a:lnTo>
                    <a:lnTo>
                      <a:pt x="224" y="53"/>
                    </a:lnTo>
                    <a:lnTo>
                      <a:pt x="234" y="52"/>
                    </a:lnTo>
                    <a:lnTo>
                      <a:pt x="235" y="55"/>
                    </a:lnTo>
                    <a:lnTo>
                      <a:pt x="225" y="57"/>
                    </a:lnTo>
                    <a:lnTo>
                      <a:pt x="214" y="60"/>
                    </a:lnTo>
                    <a:lnTo>
                      <a:pt x="207" y="62"/>
                    </a:lnTo>
                    <a:lnTo>
                      <a:pt x="197" y="62"/>
                    </a:lnTo>
                    <a:lnTo>
                      <a:pt x="194" y="64"/>
                    </a:lnTo>
                    <a:lnTo>
                      <a:pt x="203" y="65"/>
                    </a:lnTo>
                    <a:lnTo>
                      <a:pt x="205" y="63"/>
                    </a:lnTo>
                    <a:lnTo>
                      <a:pt x="209" y="63"/>
                    </a:lnTo>
                    <a:lnTo>
                      <a:pt x="217" y="61"/>
                    </a:lnTo>
                    <a:lnTo>
                      <a:pt x="231" y="57"/>
                    </a:lnTo>
                    <a:lnTo>
                      <a:pt x="236" y="56"/>
                    </a:lnTo>
                    <a:lnTo>
                      <a:pt x="242" y="54"/>
                    </a:lnTo>
                    <a:lnTo>
                      <a:pt x="248" y="53"/>
                    </a:lnTo>
                    <a:lnTo>
                      <a:pt x="253" y="53"/>
                    </a:lnTo>
                    <a:lnTo>
                      <a:pt x="254" y="54"/>
                    </a:lnTo>
                    <a:lnTo>
                      <a:pt x="251" y="55"/>
                    </a:lnTo>
                    <a:lnTo>
                      <a:pt x="246" y="60"/>
                    </a:lnTo>
                    <a:lnTo>
                      <a:pt x="242" y="60"/>
                    </a:lnTo>
                    <a:lnTo>
                      <a:pt x="235" y="66"/>
                    </a:lnTo>
                    <a:lnTo>
                      <a:pt x="232" y="67"/>
                    </a:lnTo>
                    <a:lnTo>
                      <a:pt x="225" y="72"/>
                    </a:lnTo>
                    <a:lnTo>
                      <a:pt x="222" y="74"/>
                    </a:lnTo>
                    <a:lnTo>
                      <a:pt x="212" y="79"/>
                    </a:lnTo>
                    <a:lnTo>
                      <a:pt x="209" y="84"/>
                    </a:lnTo>
                    <a:lnTo>
                      <a:pt x="201" y="86"/>
                    </a:lnTo>
                    <a:lnTo>
                      <a:pt x="198" y="85"/>
                    </a:lnTo>
                    <a:lnTo>
                      <a:pt x="197" y="83"/>
                    </a:lnTo>
                    <a:lnTo>
                      <a:pt x="192" y="82"/>
                    </a:lnTo>
                    <a:lnTo>
                      <a:pt x="193" y="85"/>
                    </a:lnTo>
                    <a:lnTo>
                      <a:pt x="197" y="87"/>
                    </a:lnTo>
                    <a:lnTo>
                      <a:pt x="200" y="90"/>
                    </a:lnTo>
                    <a:lnTo>
                      <a:pt x="190" y="91"/>
                    </a:lnTo>
                    <a:lnTo>
                      <a:pt x="187" y="92"/>
                    </a:lnTo>
                    <a:lnTo>
                      <a:pt x="182" y="91"/>
                    </a:lnTo>
                    <a:lnTo>
                      <a:pt x="178" y="92"/>
                    </a:lnTo>
                    <a:lnTo>
                      <a:pt x="178" y="95"/>
                    </a:lnTo>
                    <a:lnTo>
                      <a:pt x="180" y="95"/>
                    </a:lnTo>
                    <a:lnTo>
                      <a:pt x="189" y="94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90" y="99"/>
                    </a:lnTo>
                    <a:lnTo>
                      <a:pt x="183" y="102"/>
                    </a:lnTo>
                    <a:lnTo>
                      <a:pt x="175" y="103"/>
                    </a:lnTo>
                    <a:lnTo>
                      <a:pt x="172" y="102"/>
                    </a:lnTo>
                    <a:lnTo>
                      <a:pt x="164" y="99"/>
                    </a:lnTo>
                    <a:lnTo>
                      <a:pt x="158" y="100"/>
                    </a:lnTo>
                    <a:lnTo>
                      <a:pt x="159" y="102"/>
                    </a:lnTo>
                    <a:lnTo>
                      <a:pt x="169" y="103"/>
                    </a:lnTo>
                    <a:lnTo>
                      <a:pt x="170" y="106"/>
                    </a:lnTo>
                    <a:lnTo>
                      <a:pt x="164" y="107"/>
                    </a:lnTo>
                    <a:lnTo>
                      <a:pt x="156" y="107"/>
                    </a:lnTo>
                    <a:lnTo>
                      <a:pt x="156" y="110"/>
                    </a:lnTo>
                    <a:lnTo>
                      <a:pt x="149" y="110"/>
                    </a:lnTo>
                    <a:lnTo>
                      <a:pt x="148" y="109"/>
                    </a:lnTo>
                    <a:lnTo>
                      <a:pt x="145" y="108"/>
                    </a:lnTo>
                    <a:lnTo>
                      <a:pt x="137" y="110"/>
                    </a:lnTo>
                    <a:lnTo>
                      <a:pt x="144" y="111"/>
                    </a:lnTo>
                    <a:lnTo>
                      <a:pt x="135" y="111"/>
                    </a:lnTo>
                    <a:lnTo>
                      <a:pt x="136" y="112"/>
                    </a:lnTo>
                    <a:lnTo>
                      <a:pt x="131" y="112"/>
                    </a:lnTo>
                    <a:lnTo>
                      <a:pt x="130" y="114"/>
                    </a:lnTo>
                    <a:lnTo>
                      <a:pt x="145" y="113"/>
                    </a:lnTo>
                    <a:lnTo>
                      <a:pt x="159" y="114"/>
                    </a:lnTo>
                    <a:lnTo>
                      <a:pt x="158" y="118"/>
                    </a:lnTo>
                    <a:lnTo>
                      <a:pt x="151" y="118"/>
                    </a:lnTo>
                    <a:lnTo>
                      <a:pt x="146" y="116"/>
                    </a:lnTo>
                    <a:lnTo>
                      <a:pt x="138" y="115"/>
                    </a:lnTo>
                    <a:lnTo>
                      <a:pt x="130" y="116"/>
                    </a:lnTo>
                    <a:lnTo>
                      <a:pt x="130" y="117"/>
                    </a:lnTo>
                    <a:lnTo>
                      <a:pt x="141" y="117"/>
                    </a:lnTo>
                    <a:lnTo>
                      <a:pt x="141" y="118"/>
                    </a:lnTo>
                    <a:lnTo>
                      <a:pt x="135" y="118"/>
                    </a:lnTo>
                    <a:lnTo>
                      <a:pt x="129" y="119"/>
                    </a:lnTo>
                    <a:lnTo>
                      <a:pt x="131" y="120"/>
                    </a:lnTo>
                    <a:lnTo>
                      <a:pt x="140" y="119"/>
                    </a:lnTo>
                    <a:lnTo>
                      <a:pt x="146" y="122"/>
                    </a:lnTo>
                    <a:lnTo>
                      <a:pt x="153" y="122"/>
                    </a:lnTo>
                    <a:lnTo>
                      <a:pt x="158" y="128"/>
                    </a:lnTo>
                    <a:lnTo>
                      <a:pt x="153" y="129"/>
                    </a:lnTo>
                    <a:lnTo>
                      <a:pt x="146" y="129"/>
                    </a:lnTo>
                    <a:lnTo>
                      <a:pt x="144" y="129"/>
                    </a:lnTo>
                    <a:lnTo>
                      <a:pt x="153" y="131"/>
                    </a:lnTo>
                    <a:lnTo>
                      <a:pt x="154" y="135"/>
                    </a:lnTo>
                    <a:lnTo>
                      <a:pt x="152" y="136"/>
                    </a:lnTo>
                    <a:lnTo>
                      <a:pt x="143" y="136"/>
                    </a:lnTo>
                    <a:lnTo>
                      <a:pt x="137" y="137"/>
                    </a:lnTo>
                    <a:lnTo>
                      <a:pt x="138" y="138"/>
                    </a:lnTo>
                    <a:lnTo>
                      <a:pt x="145" y="138"/>
                    </a:lnTo>
                    <a:lnTo>
                      <a:pt x="149" y="140"/>
                    </a:lnTo>
                    <a:lnTo>
                      <a:pt x="139" y="143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27" y="145"/>
                    </a:lnTo>
                    <a:lnTo>
                      <a:pt x="130" y="150"/>
                    </a:lnTo>
                    <a:lnTo>
                      <a:pt x="121" y="154"/>
                    </a:lnTo>
                    <a:lnTo>
                      <a:pt x="105" y="154"/>
                    </a:lnTo>
                    <a:lnTo>
                      <a:pt x="98" y="149"/>
                    </a:lnTo>
                    <a:lnTo>
                      <a:pt x="96" y="150"/>
                    </a:lnTo>
                    <a:lnTo>
                      <a:pt x="99" y="153"/>
                    </a:lnTo>
                    <a:lnTo>
                      <a:pt x="93" y="156"/>
                    </a:lnTo>
                    <a:lnTo>
                      <a:pt x="94" y="157"/>
                    </a:lnTo>
                    <a:lnTo>
                      <a:pt x="107" y="157"/>
                    </a:lnTo>
                    <a:lnTo>
                      <a:pt x="110" y="158"/>
                    </a:lnTo>
                    <a:lnTo>
                      <a:pt x="114" y="156"/>
                    </a:lnTo>
                    <a:lnTo>
                      <a:pt x="117" y="156"/>
                    </a:lnTo>
                    <a:lnTo>
                      <a:pt x="118" y="158"/>
                    </a:lnTo>
                    <a:lnTo>
                      <a:pt x="116" y="160"/>
                    </a:lnTo>
                    <a:lnTo>
                      <a:pt x="116" y="163"/>
                    </a:lnTo>
                    <a:lnTo>
                      <a:pt x="120" y="164"/>
                    </a:lnTo>
                    <a:lnTo>
                      <a:pt x="124" y="160"/>
                    </a:lnTo>
                    <a:lnTo>
                      <a:pt x="128" y="161"/>
                    </a:lnTo>
                    <a:lnTo>
                      <a:pt x="130" y="168"/>
                    </a:lnTo>
                    <a:lnTo>
                      <a:pt x="127" y="171"/>
                    </a:lnTo>
                    <a:lnTo>
                      <a:pt x="120" y="171"/>
                    </a:lnTo>
                    <a:lnTo>
                      <a:pt x="119" y="173"/>
                    </a:lnTo>
                    <a:lnTo>
                      <a:pt x="107" y="177"/>
                    </a:lnTo>
                    <a:lnTo>
                      <a:pt x="103" y="177"/>
                    </a:lnTo>
                    <a:lnTo>
                      <a:pt x="104" y="173"/>
                    </a:lnTo>
                    <a:lnTo>
                      <a:pt x="103" y="172"/>
                    </a:lnTo>
                    <a:lnTo>
                      <a:pt x="99" y="171"/>
                    </a:lnTo>
                    <a:lnTo>
                      <a:pt x="96" y="169"/>
                    </a:lnTo>
                    <a:lnTo>
                      <a:pt x="90" y="169"/>
                    </a:lnTo>
                    <a:lnTo>
                      <a:pt x="92" y="172"/>
                    </a:lnTo>
                    <a:lnTo>
                      <a:pt x="89" y="173"/>
                    </a:lnTo>
                    <a:lnTo>
                      <a:pt x="85" y="173"/>
                    </a:lnTo>
                    <a:lnTo>
                      <a:pt x="84" y="169"/>
                    </a:lnTo>
                    <a:lnTo>
                      <a:pt x="79" y="169"/>
                    </a:lnTo>
                    <a:lnTo>
                      <a:pt x="81" y="171"/>
                    </a:lnTo>
                    <a:lnTo>
                      <a:pt x="78" y="172"/>
                    </a:lnTo>
                    <a:lnTo>
                      <a:pt x="77" y="169"/>
                    </a:lnTo>
                    <a:lnTo>
                      <a:pt x="71" y="170"/>
                    </a:lnTo>
                    <a:lnTo>
                      <a:pt x="71" y="171"/>
                    </a:lnTo>
                    <a:lnTo>
                      <a:pt x="69" y="172"/>
                    </a:lnTo>
                    <a:lnTo>
                      <a:pt x="67" y="171"/>
                    </a:lnTo>
                    <a:lnTo>
                      <a:pt x="63" y="170"/>
                    </a:lnTo>
                    <a:lnTo>
                      <a:pt x="60" y="171"/>
                    </a:lnTo>
                    <a:lnTo>
                      <a:pt x="66" y="175"/>
                    </a:lnTo>
                    <a:lnTo>
                      <a:pt x="58" y="174"/>
                    </a:lnTo>
                    <a:lnTo>
                      <a:pt x="52" y="173"/>
                    </a:lnTo>
                    <a:lnTo>
                      <a:pt x="53" y="170"/>
                    </a:lnTo>
                    <a:lnTo>
                      <a:pt x="49" y="170"/>
                    </a:lnTo>
                    <a:lnTo>
                      <a:pt x="48" y="172"/>
                    </a:lnTo>
                    <a:lnTo>
                      <a:pt x="44" y="173"/>
                    </a:lnTo>
                    <a:lnTo>
                      <a:pt x="41" y="171"/>
                    </a:lnTo>
                    <a:lnTo>
                      <a:pt x="39" y="171"/>
                    </a:lnTo>
                    <a:lnTo>
                      <a:pt x="40" y="172"/>
                    </a:lnTo>
                    <a:lnTo>
                      <a:pt x="38" y="173"/>
                    </a:lnTo>
                    <a:lnTo>
                      <a:pt x="33" y="173"/>
                    </a:lnTo>
                    <a:lnTo>
                      <a:pt x="32" y="170"/>
                    </a:lnTo>
                    <a:lnTo>
                      <a:pt x="30" y="169"/>
                    </a:lnTo>
                    <a:lnTo>
                      <a:pt x="29" y="170"/>
                    </a:lnTo>
                    <a:lnTo>
                      <a:pt x="28" y="172"/>
                    </a:lnTo>
                    <a:lnTo>
                      <a:pt x="23" y="172"/>
                    </a:lnTo>
                    <a:lnTo>
                      <a:pt x="22" y="163"/>
                    </a:lnTo>
                    <a:lnTo>
                      <a:pt x="28" y="163"/>
                    </a:lnTo>
                    <a:lnTo>
                      <a:pt x="33" y="159"/>
                    </a:lnTo>
                    <a:lnTo>
                      <a:pt x="37" y="159"/>
                    </a:lnTo>
                    <a:lnTo>
                      <a:pt x="43" y="159"/>
                    </a:lnTo>
                    <a:lnTo>
                      <a:pt x="47" y="157"/>
                    </a:lnTo>
                    <a:lnTo>
                      <a:pt x="47" y="1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4" name="Freeform 131"/>
              <p:cNvSpPr>
                <a:spLocks/>
              </p:cNvSpPr>
              <p:nvPr/>
            </p:nvSpPr>
            <p:spPr bwMode="gray">
              <a:xfrm>
                <a:off x="2455" y="1838"/>
                <a:ext cx="62" cy="77"/>
              </a:xfrm>
              <a:custGeom>
                <a:avLst/>
                <a:gdLst>
                  <a:gd name="T0" fmla="*/ 37 w 62"/>
                  <a:gd name="T1" fmla="*/ 0 h 77"/>
                  <a:gd name="T2" fmla="*/ 23 w 62"/>
                  <a:gd name="T3" fmla="*/ 28 h 77"/>
                  <a:gd name="T4" fmla="*/ 24 w 62"/>
                  <a:gd name="T5" fmla="*/ 32 h 77"/>
                  <a:gd name="T6" fmla="*/ 29 w 62"/>
                  <a:gd name="T7" fmla="*/ 25 h 77"/>
                  <a:gd name="T8" fmla="*/ 34 w 62"/>
                  <a:gd name="T9" fmla="*/ 26 h 77"/>
                  <a:gd name="T10" fmla="*/ 33 w 62"/>
                  <a:gd name="T11" fmla="*/ 33 h 77"/>
                  <a:gd name="T12" fmla="*/ 38 w 62"/>
                  <a:gd name="T13" fmla="*/ 33 h 77"/>
                  <a:gd name="T14" fmla="*/ 38 w 62"/>
                  <a:gd name="T15" fmla="*/ 37 h 77"/>
                  <a:gd name="T16" fmla="*/ 45 w 62"/>
                  <a:gd name="T17" fmla="*/ 34 h 77"/>
                  <a:gd name="T18" fmla="*/ 53 w 62"/>
                  <a:gd name="T19" fmla="*/ 36 h 77"/>
                  <a:gd name="T20" fmla="*/ 51 w 62"/>
                  <a:gd name="T21" fmla="*/ 49 h 77"/>
                  <a:gd name="T22" fmla="*/ 62 w 62"/>
                  <a:gd name="T23" fmla="*/ 47 h 77"/>
                  <a:gd name="T24" fmla="*/ 60 w 62"/>
                  <a:gd name="T25" fmla="*/ 54 h 77"/>
                  <a:gd name="T26" fmla="*/ 56 w 62"/>
                  <a:gd name="T27" fmla="*/ 55 h 77"/>
                  <a:gd name="T28" fmla="*/ 62 w 62"/>
                  <a:gd name="T29" fmla="*/ 59 h 77"/>
                  <a:gd name="T30" fmla="*/ 61 w 62"/>
                  <a:gd name="T31" fmla="*/ 77 h 77"/>
                  <a:gd name="T32" fmla="*/ 55 w 62"/>
                  <a:gd name="T33" fmla="*/ 77 h 77"/>
                  <a:gd name="T34" fmla="*/ 53 w 62"/>
                  <a:gd name="T35" fmla="*/ 73 h 77"/>
                  <a:gd name="T36" fmla="*/ 49 w 62"/>
                  <a:gd name="T37" fmla="*/ 72 h 77"/>
                  <a:gd name="T38" fmla="*/ 51 w 62"/>
                  <a:gd name="T39" fmla="*/ 68 h 77"/>
                  <a:gd name="T40" fmla="*/ 49 w 62"/>
                  <a:gd name="T41" fmla="*/ 62 h 77"/>
                  <a:gd name="T42" fmla="*/ 44 w 62"/>
                  <a:gd name="T43" fmla="*/ 69 h 77"/>
                  <a:gd name="T44" fmla="*/ 40 w 62"/>
                  <a:gd name="T45" fmla="*/ 68 h 77"/>
                  <a:gd name="T46" fmla="*/ 39 w 62"/>
                  <a:gd name="T47" fmla="*/ 61 h 77"/>
                  <a:gd name="T48" fmla="*/ 33 w 62"/>
                  <a:gd name="T49" fmla="*/ 64 h 77"/>
                  <a:gd name="T50" fmla="*/ 30 w 62"/>
                  <a:gd name="T51" fmla="*/ 60 h 77"/>
                  <a:gd name="T52" fmla="*/ 23 w 62"/>
                  <a:gd name="T53" fmla="*/ 63 h 77"/>
                  <a:gd name="T54" fmla="*/ 17 w 62"/>
                  <a:gd name="T55" fmla="*/ 61 h 77"/>
                  <a:gd name="T56" fmla="*/ 5 w 62"/>
                  <a:gd name="T57" fmla="*/ 63 h 77"/>
                  <a:gd name="T58" fmla="*/ 0 w 62"/>
                  <a:gd name="T59" fmla="*/ 57 h 77"/>
                  <a:gd name="T60" fmla="*/ 6 w 62"/>
                  <a:gd name="T61" fmla="*/ 51 h 77"/>
                  <a:gd name="T62" fmla="*/ 1 w 62"/>
                  <a:gd name="T63" fmla="*/ 51 h 77"/>
                  <a:gd name="T64" fmla="*/ 0 w 62"/>
                  <a:gd name="T65" fmla="*/ 48 h 77"/>
                  <a:gd name="T66" fmla="*/ 9 w 62"/>
                  <a:gd name="T67" fmla="*/ 44 h 77"/>
                  <a:gd name="T68" fmla="*/ 9 w 62"/>
                  <a:gd name="T69" fmla="*/ 40 h 77"/>
                  <a:gd name="T70" fmla="*/ 13 w 62"/>
                  <a:gd name="T71" fmla="*/ 36 h 77"/>
                  <a:gd name="T72" fmla="*/ 15 w 62"/>
                  <a:gd name="T73" fmla="*/ 26 h 77"/>
                  <a:gd name="T74" fmla="*/ 21 w 62"/>
                  <a:gd name="T75" fmla="*/ 14 h 77"/>
                  <a:gd name="T76" fmla="*/ 27 w 62"/>
                  <a:gd name="T77" fmla="*/ 2 h 77"/>
                  <a:gd name="T78" fmla="*/ 37 w 62"/>
                  <a:gd name="T79" fmla="*/ 0 h 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2"/>
                  <a:gd name="T121" fmla="*/ 0 h 77"/>
                  <a:gd name="T122" fmla="*/ 62 w 62"/>
                  <a:gd name="T123" fmla="*/ 77 h 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2" h="77">
                    <a:moveTo>
                      <a:pt x="37" y="0"/>
                    </a:moveTo>
                    <a:lnTo>
                      <a:pt x="23" y="28"/>
                    </a:lnTo>
                    <a:lnTo>
                      <a:pt x="24" y="32"/>
                    </a:lnTo>
                    <a:lnTo>
                      <a:pt x="29" y="25"/>
                    </a:lnTo>
                    <a:lnTo>
                      <a:pt x="34" y="26"/>
                    </a:lnTo>
                    <a:lnTo>
                      <a:pt x="33" y="33"/>
                    </a:lnTo>
                    <a:lnTo>
                      <a:pt x="38" y="33"/>
                    </a:lnTo>
                    <a:lnTo>
                      <a:pt x="38" y="37"/>
                    </a:lnTo>
                    <a:lnTo>
                      <a:pt x="45" y="34"/>
                    </a:lnTo>
                    <a:lnTo>
                      <a:pt x="53" y="36"/>
                    </a:lnTo>
                    <a:lnTo>
                      <a:pt x="51" y="49"/>
                    </a:lnTo>
                    <a:lnTo>
                      <a:pt x="62" y="47"/>
                    </a:lnTo>
                    <a:lnTo>
                      <a:pt x="60" y="54"/>
                    </a:lnTo>
                    <a:lnTo>
                      <a:pt x="56" y="55"/>
                    </a:lnTo>
                    <a:lnTo>
                      <a:pt x="62" y="59"/>
                    </a:lnTo>
                    <a:lnTo>
                      <a:pt x="61" y="77"/>
                    </a:lnTo>
                    <a:lnTo>
                      <a:pt x="55" y="77"/>
                    </a:lnTo>
                    <a:lnTo>
                      <a:pt x="53" y="73"/>
                    </a:lnTo>
                    <a:lnTo>
                      <a:pt x="49" y="72"/>
                    </a:lnTo>
                    <a:lnTo>
                      <a:pt x="51" y="68"/>
                    </a:lnTo>
                    <a:lnTo>
                      <a:pt x="49" y="62"/>
                    </a:lnTo>
                    <a:lnTo>
                      <a:pt x="44" y="69"/>
                    </a:lnTo>
                    <a:lnTo>
                      <a:pt x="40" y="68"/>
                    </a:lnTo>
                    <a:lnTo>
                      <a:pt x="39" y="61"/>
                    </a:lnTo>
                    <a:lnTo>
                      <a:pt x="33" y="64"/>
                    </a:lnTo>
                    <a:lnTo>
                      <a:pt x="30" y="60"/>
                    </a:lnTo>
                    <a:lnTo>
                      <a:pt x="23" y="63"/>
                    </a:lnTo>
                    <a:lnTo>
                      <a:pt x="17" y="61"/>
                    </a:lnTo>
                    <a:lnTo>
                      <a:pt x="5" y="63"/>
                    </a:lnTo>
                    <a:lnTo>
                      <a:pt x="0" y="57"/>
                    </a:lnTo>
                    <a:lnTo>
                      <a:pt x="6" y="51"/>
                    </a:lnTo>
                    <a:lnTo>
                      <a:pt x="1" y="51"/>
                    </a:lnTo>
                    <a:lnTo>
                      <a:pt x="0" y="48"/>
                    </a:lnTo>
                    <a:lnTo>
                      <a:pt x="9" y="44"/>
                    </a:lnTo>
                    <a:lnTo>
                      <a:pt x="9" y="40"/>
                    </a:lnTo>
                    <a:lnTo>
                      <a:pt x="13" y="36"/>
                    </a:lnTo>
                    <a:lnTo>
                      <a:pt x="15" y="26"/>
                    </a:lnTo>
                    <a:lnTo>
                      <a:pt x="21" y="14"/>
                    </a:lnTo>
                    <a:lnTo>
                      <a:pt x="27" y="2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5" name="Freeform 132"/>
              <p:cNvSpPr>
                <a:spLocks/>
              </p:cNvSpPr>
              <p:nvPr/>
            </p:nvSpPr>
            <p:spPr bwMode="gray">
              <a:xfrm>
                <a:off x="2749" y="1461"/>
                <a:ext cx="26" cy="9"/>
              </a:xfrm>
              <a:custGeom>
                <a:avLst/>
                <a:gdLst>
                  <a:gd name="T0" fmla="*/ 0 w 26"/>
                  <a:gd name="T1" fmla="*/ 9 h 9"/>
                  <a:gd name="T2" fmla="*/ 0 w 26"/>
                  <a:gd name="T3" fmla="*/ 7 h 9"/>
                  <a:gd name="T4" fmla="*/ 7 w 26"/>
                  <a:gd name="T5" fmla="*/ 3 h 9"/>
                  <a:gd name="T6" fmla="*/ 23 w 26"/>
                  <a:gd name="T7" fmla="*/ 0 h 9"/>
                  <a:gd name="T8" fmla="*/ 26 w 26"/>
                  <a:gd name="T9" fmla="*/ 3 h 9"/>
                  <a:gd name="T10" fmla="*/ 25 w 26"/>
                  <a:gd name="T11" fmla="*/ 7 h 9"/>
                  <a:gd name="T12" fmla="*/ 21 w 26"/>
                  <a:gd name="T13" fmla="*/ 7 h 9"/>
                  <a:gd name="T14" fmla="*/ 16 w 26"/>
                  <a:gd name="T15" fmla="*/ 7 h 9"/>
                  <a:gd name="T16" fmla="*/ 0 w 26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9"/>
                  <a:gd name="T29" fmla="*/ 26 w 26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9">
                    <a:moveTo>
                      <a:pt x="0" y="9"/>
                    </a:moveTo>
                    <a:lnTo>
                      <a:pt x="0" y="7"/>
                    </a:lnTo>
                    <a:lnTo>
                      <a:pt x="7" y="3"/>
                    </a:lnTo>
                    <a:lnTo>
                      <a:pt x="23" y="0"/>
                    </a:lnTo>
                    <a:lnTo>
                      <a:pt x="26" y="3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6" y="7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6" name="Freeform 133"/>
              <p:cNvSpPr>
                <a:spLocks/>
              </p:cNvSpPr>
              <p:nvPr/>
            </p:nvSpPr>
            <p:spPr bwMode="gray">
              <a:xfrm>
                <a:off x="2813" y="1213"/>
                <a:ext cx="12" cy="8"/>
              </a:xfrm>
              <a:custGeom>
                <a:avLst/>
                <a:gdLst>
                  <a:gd name="T0" fmla="*/ 3 w 12"/>
                  <a:gd name="T1" fmla="*/ 0 h 8"/>
                  <a:gd name="T2" fmla="*/ 7 w 12"/>
                  <a:gd name="T3" fmla="*/ 1 h 8"/>
                  <a:gd name="T4" fmla="*/ 12 w 12"/>
                  <a:gd name="T5" fmla="*/ 6 h 8"/>
                  <a:gd name="T6" fmla="*/ 10 w 12"/>
                  <a:gd name="T7" fmla="*/ 8 h 8"/>
                  <a:gd name="T8" fmla="*/ 3 w 12"/>
                  <a:gd name="T9" fmla="*/ 4 h 8"/>
                  <a:gd name="T10" fmla="*/ 0 w 12"/>
                  <a:gd name="T11" fmla="*/ 1 h 8"/>
                  <a:gd name="T12" fmla="*/ 3 w 12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8"/>
                  <a:gd name="T23" fmla="*/ 12 w 12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8">
                    <a:moveTo>
                      <a:pt x="3" y="0"/>
                    </a:moveTo>
                    <a:lnTo>
                      <a:pt x="7" y="1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7" name="Freeform 134"/>
              <p:cNvSpPr>
                <a:spLocks/>
              </p:cNvSpPr>
              <p:nvPr/>
            </p:nvSpPr>
            <p:spPr bwMode="gray">
              <a:xfrm>
                <a:off x="2824" y="1211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4 w 6"/>
                  <a:gd name="T3" fmla="*/ 0 h 7"/>
                  <a:gd name="T4" fmla="*/ 6 w 6"/>
                  <a:gd name="T5" fmla="*/ 7 h 7"/>
                  <a:gd name="T6" fmla="*/ 1 w 6"/>
                  <a:gd name="T7" fmla="*/ 3 h 7"/>
                  <a:gd name="T8" fmla="*/ 0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0" y="0"/>
                    </a:moveTo>
                    <a:lnTo>
                      <a:pt x="4" y="0"/>
                    </a:lnTo>
                    <a:lnTo>
                      <a:pt x="6" y="7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8" name="Freeform 135"/>
              <p:cNvSpPr>
                <a:spLocks/>
              </p:cNvSpPr>
              <p:nvPr/>
            </p:nvSpPr>
            <p:spPr bwMode="gray">
              <a:xfrm>
                <a:off x="2827" y="1225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7 w 10"/>
                  <a:gd name="T3" fmla="*/ 1 h 3"/>
                  <a:gd name="T4" fmla="*/ 10 w 10"/>
                  <a:gd name="T5" fmla="*/ 3 h 3"/>
                  <a:gd name="T6" fmla="*/ 6 w 10"/>
                  <a:gd name="T7" fmla="*/ 3 h 3"/>
                  <a:gd name="T8" fmla="*/ 0 w 1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"/>
                  <a:gd name="T17" fmla="*/ 10 w 1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">
                    <a:moveTo>
                      <a:pt x="0" y="0"/>
                    </a:moveTo>
                    <a:lnTo>
                      <a:pt x="7" y="1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9" name="Freeform 136"/>
              <p:cNvSpPr>
                <a:spLocks/>
              </p:cNvSpPr>
              <p:nvPr/>
            </p:nvSpPr>
            <p:spPr bwMode="gray">
              <a:xfrm>
                <a:off x="2841" y="1295"/>
                <a:ext cx="5" cy="3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0 h 3"/>
                  <a:gd name="T4" fmla="*/ 3 w 5"/>
                  <a:gd name="T5" fmla="*/ 3 h 3"/>
                  <a:gd name="T6" fmla="*/ 0 w 5"/>
                  <a:gd name="T7" fmla="*/ 3 h 3"/>
                  <a:gd name="T8" fmla="*/ 1 w 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1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0" name="Freeform 137"/>
              <p:cNvSpPr>
                <a:spLocks/>
              </p:cNvSpPr>
              <p:nvPr/>
            </p:nvSpPr>
            <p:spPr bwMode="gray">
              <a:xfrm>
                <a:off x="2833" y="1302"/>
                <a:ext cx="10" cy="6"/>
              </a:xfrm>
              <a:custGeom>
                <a:avLst/>
                <a:gdLst>
                  <a:gd name="T0" fmla="*/ 6 w 10"/>
                  <a:gd name="T1" fmla="*/ 0 h 6"/>
                  <a:gd name="T2" fmla="*/ 10 w 10"/>
                  <a:gd name="T3" fmla="*/ 0 h 6"/>
                  <a:gd name="T4" fmla="*/ 9 w 10"/>
                  <a:gd name="T5" fmla="*/ 3 h 6"/>
                  <a:gd name="T6" fmla="*/ 4 w 10"/>
                  <a:gd name="T7" fmla="*/ 6 h 6"/>
                  <a:gd name="T8" fmla="*/ 0 w 10"/>
                  <a:gd name="T9" fmla="*/ 5 h 6"/>
                  <a:gd name="T10" fmla="*/ 5 w 10"/>
                  <a:gd name="T11" fmla="*/ 3 h 6"/>
                  <a:gd name="T12" fmla="*/ 6 w 1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6"/>
                  <a:gd name="T23" fmla="*/ 10 w 1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6">
                    <a:moveTo>
                      <a:pt x="6" y="0"/>
                    </a:moveTo>
                    <a:lnTo>
                      <a:pt x="10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1" name="Freeform 138"/>
              <p:cNvSpPr>
                <a:spLocks/>
              </p:cNvSpPr>
              <p:nvPr/>
            </p:nvSpPr>
            <p:spPr bwMode="gray">
              <a:xfrm>
                <a:off x="2839" y="1323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6 w 6"/>
                  <a:gd name="T3" fmla="*/ 0 h 5"/>
                  <a:gd name="T4" fmla="*/ 3 w 6"/>
                  <a:gd name="T5" fmla="*/ 5 h 5"/>
                  <a:gd name="T6" fmla="*/ 0 w 6"/>
                  <a:gd name="T7" fmla="*/ 4 h 5"/>
                  <a:gd name="T8" fmla="*/ 4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4" y="0"/>
                    </a:moveTo>
                    <a:lnTo>
                      <a:pt x="6" y="0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2" name="Freeform 139"/>
              <p:cNvSpPr>
                <a:spLocks/>
              </p:cNvSpPr>
              <p:nvPr/>
            </p:nvSpPr>
            <p:spPr bwMode="gray">
              <a:xfrm>
                <a:off x="2831" y="1346"/>
                <a:ext cx="6" cy="16"/>
              </a:xfrm>
              <a:custGeom>
                <a:avLst/>
                <a:gdLst>
                  <a:gd name="T0" fmla="*/ 1 w 6"/>
                  <a:gd name="T1" fmla="*/ 0 h 16"/>
                  <a:gd name="T2" fmla="*/ 6 w 6"/>
                  <a:gd name="T3" fmla="*/ 2 h 16"/>
                  <a:gd name="T4" fmla="*/ 4 w 6"/>
                  <a:gd name="T5" fmla="*/ 7 h 16"/>
                  <a:gd name="T6" fmla="*/ 4 w 6"/>
                  <a:gd name="T7" fmla="*/ 16 h 16"/>
                  <a:gd name="T8" fmla="*/ 0 w 6"/>
                  <a:gd name="T9" fmla="*/ 15 h 16"/>
                  <a:gd name="T10" fmla="*/ 0 w 6"/>
                  <a:gd name="T11" fmla="*/ 4 h 16"/>
                  <a:gd name="T12" fmla="*/ 1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1" y="0"/>
                    </a:moveTo>
                    <a:lnTo>
                      <a:pt x="6" y="2"/>
                    </a:lnTo>
                    <a:lnTo>
                      <a:pt x="4" y="7"/>
                    </a:lnTo>
                    <a:lnTo>
                      <a:pt x="4" y="16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3" name="Freeform 140"/>
              <p:cNvSpPr>
                <a:spLocks/>
              </p:cNvSpPr>
              <p:nvPr/>
            </p:nvSpPr>
            <p:spPr bwMode="gray">
              <a:xfrm>
                <a:off x="2832" y="1372"/>
                <a:ext cx="16" cy="7"/>
              </a:xfrm>
              <a:custGeom>
                <a:avLst/>
                <a:gdLst>
                  <a:gd name="T0" fmla="*/ 8 w 16"/>
                  <a:gd name="T1" fmla="*/ 0 h 7"/>
                  <a:gd name="T2" fmla="*/ 10 w 16"/>
                  <a:gd name="T3" fmla="*/ 4 h 7"/>
                  <a:gd name="T4" fmla="*/ 16 w 16"/>
                  <a:gd name="T5" fmla="*/ 5 h 7"/>
                  <a:gd name="T6" fmla="*/ 16 w 16"/>
                  <a:gd name="T7" fmla="*/ 7 h 7"/>
                  <a:gd name="T8" fmla="*/ 11 w 16"/>
                  <a:gd name="T9" fmla="*/ 7 h 7"/>
                  <a:gd name="T10" fmla="*/ 5 w 16"/>
                  <a:gd name="T11" fmla="*/ 7 h 7"/>
                  <a:gd name="T12" fmla="*/ 0 w 16"/>
                  <a:gd name="T13" fmla="*/ 3 h 7"/>
                  <a:gd name="T14" fmla="*/ 1 w 16"/>
                  <a:gd name="T15" fmla="*/ 0 h 7"/>
                  <a:gd name="T16" fmla="*/ 8 w 1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7"/>
                  <a:gd name="T29" fmla="*/ 16 w 1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7">
                    <a:moveTo>
                      <a:pt x="8" y="0"/>
                    </a:moveTo>
                    <a:lnTo>
                      <a:pt x="10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4" name="Freeform 141"/>
              <p:cNvSpPr>
                <a:spLocks/>
              </p:cNvSpPr>
              <p:nvPr/>
            </p:nvSpPr>
            <p:spPr bwMode="gray">
              <a:xfrm>
                <a:off x="2820" y="1379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6 w 6"/>
                  <a:gd name="T3" fmla="*/ 3 h 6"/>
                  <a:gd name="T4" fmla="*/ 6 w 6"/>
                  <a:gd name="T5" fmla="*/ 6 h 6"/>
                  <a:gd name="T6" fmla="*/ 3 w 6"/>
                  <a:gd name="T7" fmla="*/ 6 h 6"/>
                  <a:gd name="T8" fmla="*/ 1 w 6"/>
                  <a:gd name="T9" fmla="*/ 5 h 6"/>
                  <a:gd name="T10" fmla="*/ 0 w 6"/>
                  <a:gd name="T11" fmla="*/ 3 h 6"/>
                  <a:gd name="T12" fmla="*/ 2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2" y="0"/>
                    </a:moveTo>
                    <a:lnTo>
                      <a:pt x="6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5" name="Freeform 142"/>
              <p:cNvSpPr>
                <a:spLocks/>
              </p:cNvSpPr>
              <p:nvPr/>
            </p:nvSpPr>
            <p:spPr bwMode="gray">
              <a:xfrm>
                <a:off x="2809" y="1392"/>
                <a:ext cx="11" cy="7"/>
              </a:xfrm>
              <a:custGeom>
                <a:avLst/>
                <a:gdLst>
                  <a:gd name="T0" fmla="*/ 0 w 11"/>
                  <a:gd name="T1" fmla="*/ 4 h 7"/>
                  <a:gd name="T2" fmla="*/ 0 w 11"/>
                  <a:gd name="T3" fmla="*/ 2 h 7"/>
                  <a:gd name="T4" fmla="*/ 5 w 11"/>
                  <a:gd name="T5" fmla="*/ 0 h 7"/>
                  <a:gd name="T6" fmla="*/ 9 w 11"/>
                  <a:gd name="T7" fmla="*/ 2 h 7"/>
                  <a:gd name="T8" fmla="*/ 11 w 11"/>
                  <a:gd name="T9" fmla="*/ 5 h 7"/>
                  <a:gd name="T10" fmla="*/ 5 w 11"/>
                  <a:gd name="T11" fmla="*/ 7 h 7"/>
                  <a:gd name="T12" fmla="*/ 0 w 11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6" name="Freeform 143"/>
              <p:cNvSpPr>
                <a:spLocks/>
              </p:cNvSpPr>
              <p:nvPr/>
            </p:nvSpPr>
            <p:spPr bwMode="gray">
              <a:xfrm>
                <a:off x="2783" y="1427"/>
                <a:ext cx="24" cy="13"/>
              </a:xfrm>
              <a:custGeom>
                <a:avLst/>
                <a:gdLst>
                  <a:gd name="T0" fmla="*/ 0 w 24"/>
                  <a:gd name="T1" fmla="*/ 2 h 13"/>
                  <a:gd name="T2" fmla="*/ 2 w 24"/>
                  <a:gd name="T3" fmla="*/ 0 h 13"/>
                  <a:gd name="T4" fmla="*/ 12 w 24"/>
                  <a:gd name="T5" fmla="*/ 0 h 13"/>
                  <a:gd name="T6" fmla="*/ 18 w 24"/>
                  <a:gd name="T7" fmla="*/ 4 h 13"/>
                  <a:gd name="T8" fmla="*/ 24 w 24"/>
                  <a:gd name="T9" fmla="*/ 5 h 13"/>
                  <a:gd name="T10" fmla="*/ 24 w 24"/>
                  <a:gd name="T11" fmla="*/ 7 h 13"/>
                  <a:gd name="T12" fmla="*/ 21 w 24"/>
                  <a:gd name="T13" fmla="*/ 9 h 13"/>
                  <a:gd name="T14" fmla="*/ 21 w 24"/>
                  <a:gd name="T15" fmla="*/ 11 h 13"/>
                  <a:gd name="T16" fmla="*/ 20 w 24"/>
                  <a:gd name="T17" fmla="*/ 13 h 13"/>
                  <a:gd name="T18" fmla="*/ 8 w 24"/>
                  <a:gd name="T19" fmla="*/ 9 h 13"/>
                  <a:gd name="T20" fmla="*/ 0 w 24"/>
                  <a:gd name="T21" fmla="*/ 2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13"/>
                  <a:gd name="T35" fmla="*/ 24 w 24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13">
                    <a:moveTo>
                      <a:pt x="0" y="2"/>
                    </a:moveTo>
                    <a:lnTo>
                      <a:pt x="2" y="0"/>
                    </a:lnTo>
                    <a:lnTo>
                      <a:pt x="12" y="0"/>
                    </a:lnTo>
                    <a:lnTo>
                      <a:pt x="18" y="4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0" y="13"/>
                    </a:lnTo>
                    <a:lnTo>
                      <a:pt x="8" y="9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7" name="Freeform 144"/>
              <p:cNvSpPr>
                <a:spLocks/>
              </p:cNvSpPr>
              <p:nvPr/>
            </p:nvSpPr>
            <p:spPr bwMode="gray">
              <a:xfrm>
                <a:off x="2775" y="1414"/>
                <a:ext cx="16" cy="7"/>
              </a:xfrm>
              <a:custGeom>
                <a:avLst/>
                <a:gdLst>
                  <a:gd name="T0" fmla="*/ 1 w 16"/>
                  <a:gd name="T1" fmla="*/ 5 h 7"/>
                  <a:gd name="T2" fmla="*/ 0 w 16"/>
                  <a:gd name="T3" fmla="*/ 3 h 7"/>
                  <a:gd name="T4" fmla="*/ 5 w 16"/>
                  <a:gd name="T5" fmla="*/ 1 h 7"/>
                  <a:gd name="T6" fmla="*/ 12 w 16"/>
                  <a:gd name="T7" fmla="*/ 0 h 7"/>
                  <a:gd name="T8" fmla="*/ 15 w 16"/>
                  <a:gd name="T9" fmla="*/ 1 h 7"/>
                  <a:gd name="T10" fmla="*/ 13 w 16"/>
                  <a:gd name="T11" fmla="*/ 3 h 7"/>
                  <a:gd name="T12" fmla="*/ 16 w 16"/>
                  <a:gd name="T13" fmla="*/ 4 h 7"/>
                  <a:gd name="T14" fmla="*/ 13 w 16"/>
                  <a:gd name="T15" fmla="*/ 7 h 7"/>
                  <a:gd name="T16" fmla="*/ 5 w 16"/>
                  <a:gd name="T17" fmla="*/ 7 h 7"/>
                  <a:gd name="T18" fmla="*/ 1 w 16"/>
                  <a:gd name="T19" fmla="*/ 5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7"/>
                  <a:gd name="T32" fmla="*/ 16 w 1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7">
                    <a:moveTo>
                      <a:pt x="1" y="5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5" y="7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8" name="Freeform 145"/>
              <p:cNvSpPr>
                <a:spLocks/>
              </p:cNvSpPr>
              <p:nvPr/>
            </p:nvSpPr>
            <p:spPr bwMode="gray">
              <a:xfrm>
                <a:off x="2788" y="1421"/>
                <a:ext cx="19" cy="8"/>
              </a:xfrm>
              <a:custGeom>
                <a:avLst/>
                <a:gdLst>
                  <a:gd name="T0" fmla="*/ 0 w 19"/>
                  <a:gd name="T1" fmla="*/ 2 h 8"/>
                  <a:gd name="T2" fmla="*/ 8 w 19"/>
                  <a:gd name="T3" fmla="*/ 0 h 8"/>
                  <a:gd name="T4" fmla="*/ 16 w 19"/>
                  <a:gd name="T5" fmla="*/ 2 h 8"/>
                  <a:gd name="T6" fmla="*/ 19 w 19"/>
                  <a:gd name="T7" fmla="*/ 4 h 8"/>
                  <a:gd name="T8" fmla="*/ 17 w 19"/>
                  <a:gd name="T9" fmla="*/ 8 h 8"/>
                  <a:gd name="T10" fmla="*/ 7 w 19"/>
                  <a:gd name="T11" fmla="*/ 4 h 8"/>
                  <a:gd name="T12" fmla="*/ 0 w 19"/>
                  <a:gd name="T13" fmla="*/ 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8"/>
                  <a:gd name="T23" fmla="*/ 19 w 1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8">
                    <a:moveTo>
                      <a:pt x="0" y="2"/>
                    </a:moveTo>
                    <a:lnTo>
                      <a:pt x="8" y="0"/>
                    </a:lnTo>
                    <a:lnTo>
                      <a:pt x="16" y="2"/>
                    </a:lnTo>
                    <a:lnTo>
                      <a:pt x="19" y="4"/>
                    </a:lnTo>
                    <a:lnTo>
                      <a:pt x="17" y="8"/>
                    </a:lnTo>
                    <a:lnTo>
                      <a:pt x="7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9" name="Freeform 146"/>
              <p:cNvSpPr>
                <a:spLocks/>
              </p:cNvSpPr>
              <p:nvPr/>
            </p:nvSpPr>
            <p:spPr bwMode="gray">
              <a:xfrm>
                <a:off x="1853" y="1882"/>
                <a:ext cx="531" cy="305"/>
              </a:xfrm>
              <a:custGeom>
                <a:avLst/>
                <a:gdLst>
                  <a:gd name="T0" fmla="*/ 66 w 531"/>
                  <a:gd name="T1" fmla="*/ 207 h 305"/>
                  <a:gd name="T2" fmla="*/ 53 w 531"/>
                  <a:gd name="T3" fmla="*/ 202 h 305"/>
                  <a:gd name="T4" fmla="*/ 39 w 531"/>
                  <a:gd name="T5" fmla="*/ 195 h 305"/>
                  <a:gd name="T6" fmla="*/ 28 w 531"/>
                  <a:gd name="T7" fmla="*/ 173 h 305"/>
                  <a:gd name="T8" fmla="*/ 23 w 531"/>
                  <a:gd name="T9" fmla="*/ 157 h 305"/>
                  <a:gd name="T10" fmla="*/ 17 w 531"/>
                  <a:gd name="T11" fmla="*/ 150 h 305"/>
                  <a:gd name="T12" fmla="*/ 8 w 531"/>
                  <a:gd name="T13" fmla="*/ 128 h 305"/>
                  <a:gd name="T14" fmla="*/ 6 w 531"/>
                  <a:gd name="T15" fmla="*/ 105 h 305"/>
                  <a:gd name="T16" fmla="*/ 6 w 531"/>
                  <a:gd name="T17" fmla="*/ 68 h 305"/>
                  <a:gd name="T18" fmla="*/ 6 w 531"/>
                  <a:gd name="T19" fmla="*/ 26 h 305"/>
                  <a:gd name="T20" fmla="*/ 6 w 531"/>
                  <a:gd name="T21" fmla="*/ 9 h 305"/>
                  <a:gd name="T22" fmla="*/ 20 w 531"/>
                  <a:gd name="T23" fmla="*/ 22 h 305"/>
                  <a:gd name="T24" fmla="*/ 22 w 531"/>
                  <a:gd name="T25" fmla="*/ 9 h 305"/>
                  <a:gd name="T26" fmla="*/ 286 w 531"/>
                  <a:gd name="T27" fmla="*/ 6 h 305"/>
                  <a:gd name="T28" fmla="*/ 317 w 531"/>
                  <a:gd name="T29" fmla="*/ 11 h 305"/>
                  <a:gd name="T30" fmla="*/ 371 w 531"/>
                  <a:gd name="T31" fmla="*/ 29 h 305"/>
                  <a:gd name="T32" fmla="*/ 395 w 531"/>
                  <a:gd name="T33" fmla="*/ 75 h 305"/>
                  <a:gd name="T34" fmla="*/ 420 w 531"/>
                  <a:gd name="T35" fmla="*/ 87 h 305"/>
                  <a:gd name="T36" fmla="*/ 459 w 531"/>
                  <a:gd name="T37" fmla="*/ 59 h 305"/>
                  <a:gd name="T38" fmla="*/ 478 w 531"/>
                  <a:gd name="T39" fmla="*/ 55 h 305"/>
                  <a:gd name="T40" fmla="*/ 513 w 531"/>
                  <a:gd name="T41" fmla="*/ 23 h 305"/>
                  <a:gd name="T42" fmla="*/ 530 w 531"/>
                  <a:gd name="T43" fmla="*/ 51 h 305"/>
                  <a:gd name="T44" fmla="*/ 519 w 531"/>
                  <a:gd name="T45" fmla="*/ 67 h 305"/>
                  <a:gd name="T46" fmla="*/ 514 w 531"/>
                  <a:gd name="T47" fmla="*/ 70 h 305"/>
                  <a:gd name="T48" fmla="*/ 503 w 531"/>
                  <a:gd name="T49" fmla="*/ 76 h 305"/>
                  <a:gd name="T50" fmla="*/ 494 w 531"/>
                  <a:gd name="T51" fmla="*/ 94 h 305"/>
                  <a:gd name="T52" fmla="*/ 502 w 531"/>
                  <a:gd name="T53" fmla="*/ 103 h 305"/>
                  <a:gd name="T54" fmla="*/ 491 w 531"/>
                  <a:gd name="T55" fmla="*/ 105 h 305"/>
                  <a:gd name="T56" fmla="*/ 477 w 531"/>
                  <a:gd name="T57" fmla="*/ 107 h 305"/>
                  <a:gd name="T58" fmla="*/ 468 w 531"/>
                  <a:gd name="T59" fmla="*/ 115 h 305"/>
                  <a:gd name="T60" fmla="*/ 467 w 531"/>
                  <a:gd name="T61" fmla="*/ 127 h 305"/>
                  <a:gd name="T62" fmla="*/ 457 w 531"/>
                  <a:gd name="T63" fmla="*/ 135 h 305"/>
                  <a:gd name="T64" fmla="*/ 457 w 531"/>
                  <a:gd name="T65" fmla="*/ 151 h 305"/>
                  <a:gd name="T66" fmla="*/ 449 w 531"/>
                  <a:gd name="T67" fmla="*/ 151 h 305"/>
                  <a:gd name="T68" fmla="*/ 444 w 531"/>
                  <a:gd name="T69" fmla="*/ 134 h 305"/>
                  <a:gd name="T70" fmla="*/ 445 w 531"/>
                  <a:gd name="T71" fmla="*/ 162 h 305"/>
                  <a:gd name="T72" fmla="*/ 446 w 531"/>
                  <a:gd name="T73" fmla="*/ 176 h 305"/>
                  <a:gd name="T74" fmla="*/ 443 w 531"/>
                  <a:gd name="T75" fmla="*/ 187 h 305"/>
                  <a:gd name="T76" fmla="*/ 433 w 531"/>
                  <a:gd name="T77" fmla="*/ 203 h 305"/>
                  <a:gd name="T78" fmla="*/ 409 w 531"/>
                  <a:gd name="T79" fmla="*/ 220 h 305"/>
                  <a:gd name="T80" fmla="*/ 402 w 531"/>
                  <a:gd name="T81" fmla="*/ 247 h 305"/>
                  <a:gd name="T82" fmla="*/ 414 w 531"/>
                  <a:gd name="T83" fmla="*/ 287 h 305"/>
                  <a:gd name="T84" fmla="*/ 404 w 531"/>
                  <a:gd name="T85" fmla="*/ 304 h 305"/>
                  <a:gd name="T86" fmla="*/ 394 w 531"/>
                  <a:gd name="T87" fmla="*/ 282 h 305"/>
                  <a:gd name="T88" fmla="*/ 392 w 531"/>
                  <a:gd name="T89" fmla="*/ 266 h 305"/>
                  <a:gd name="T90" fmla="*/ 384 w 531"/>
                  <a:gd name="T91" fmla="*/ 251 h 305"/>
                  <a:gd name="T92" fmla="*/ 373 w 531"/>
                  <a:gd name="T93" fmla="*/ 252 h 305"/>
                  <a:gd name="T94" fmla="*/ 362 w 531"/>
                  <a:gd name="T95" fmla="*/ 244 h 305"/>
                  <a:gd name="T96" fmla="*/ 345 w 531"/>
                  <a:gd name="T97" fmla="*/ 244 h 305"/>
                  <a:gd name="T98" fmla="*/ 329 w 531"/>
                  <a:gd name="T99" fmla="*/ 253 h 305"/>
                  <a:gd name="T100" fmla="*/ 329 w 531"/>
                  <a:gd name="T101" fmla="*/ 261 h 305"/>
                  <a:gd name="T102" fmla="*/ 309 w 531"/>
                  <a:gd name="T103" fmla="*/ 252 h 305"/>
                  <a:gd name="T104" fmla="*/ 289 w 531"/>
                  <a:gd name="T105" fmla="*/ 251 h 305"/>
                  <a:gd name="T106" fmla="*/ 268 w 531"/>
                  <a:gd name="T107" fmla="*/ 262 h 305"/>
                  <a:gd name="T108" fmla="*/ 255 w 531"/>
                  <a:gd name="T109" fmla="*/ 283 h 305"/>
                  <a:gd name="T110" fmla="*/ 247 w 531"/>
                  <a:gd name="T111" fmla="*/ 292 h 305"/>
                  <a:gd name="T112" fmla="*/ 223 w 531"/>
                  <a:gd name="T113" fmla="*/ 256 h 305"/>
                  <a:gd name="T114" fmla="*/ 205 w 531"/>
                  <a:gd name="T115" fmla="*/ 258 h 305"/>
                  <a:gd name="T116" fmla="*/ 189 w 531"/>
                  <a:gd name="T117" fmla="*/ 250 h 305"/>
                  <a:gd name="T118" fmla="*/ 182 w 531"/>
                  <a:gd name="T119" fmla="*/ 237 h 305"/>
                  <a:gd name="T120" fmla="*/ 156 w 531"/>
                  <a:gd name="T121" fmla="*/ 226 h 305"/>
                  <a:gd name="T122" fmla="*/ 125 w 531"/>
                  <a:gd name="T123" fmla="*/ 234 h 305"/>
                  <a:gd name="T124" fmla="*/ 93 w 531"/>
                  <a:gd name="T125" fmla="*/ 217 h 3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1"/>
                  <a:gd name="T190" fmla="*/ 0 h 305"/>
                  <a:gd name="T191" fmla="*/ 531 w 531"/>
                  <a:gd name="T192" fmla="*/ 305 h 3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1" h="305">
                    <a:moveTo>
                      <a:pt x="71" y="220"/>
                    </a:moveTo>
                    <a:lnTo>
                      <a:pt x="69" y="216"/>
                    </a:lnTo>
                    <a:lnTo>
                      <a:pt x="66" y="207"/>
                    </a:lnTo>
                    <a:lnTo>
                      <a:pt x="59" y="202"/>
                    </a:lnTo>
                    <a:lnTo>
                      <a:pt x="56" y="202"/>
                    </a:lnTo>
                    <a:lnTo>
                      <a:pt x="53" y="202"/>
                    </a:lnTo>
                    <a:lnTo>
                      <a:pt x="49" y="197"/>
                    </a:lnTo>
                    <a:lnTo>
                      <a:pt x="44" y="195"/>
                    </a:lnTo>
                    <a:lnTo>
                      <a:pt x="39" y="195"/>
                    </a:lnTo>
                    <a:lnTo>
                      <a:pt x="37" y="185"/>
                    </a:lnTo>
                    <a:lnTo>
                      <a:pt x="31" y="178"/>
                    </a:lnTo>
                    <a:lnTo>
                      <a:pt x="28" y="173"/>
                    </a:lnTo>
                    <a:lnTo>
                      <a:pt x="27" y="167"/>
                    </a:lnTo>
                    <a:lnTo>
                      <a:pt x="24" y="164"/>
                    </a:lnTo>
                    <a:lnTo>
                      <a:pt x="23" y="157"/>
                    </a:lnTo>
                    <a:lnTo>
                      <a:pt x="25" y="153"/>
                    </a:lnTo>
                    <a:lnTo>
                      <a:pt x="23" y="151"/>
                    </a:lnTo>
                    <a:lnTo>
                      <a:pt x="17" y="150"/>
                    </a:lnTo>
                    <a:lnTo>
                      <a:pt x="15" y="141"/>
                    </a:lnTo>
                    <a:lnTo>
                      <a:pt x="8" y="136"/>
                    </a:lnTo>
                    <a:lnTo>
                      <a:pt x="8" y="128"/>
                    </a:lnTo>
                    <a:lnTo>
                      <a:pt x="4" y="122"/>
                    </a:lnTo>
                    <a:lnTo>
                      <a:pt x="6" y="115"/>
                    </a:lnTo>
                    <a:lnTo>
                      <a:pt x="6" y="105"/>
                    </a:lnTo>
                    <a:lnTo>
                      <a:pt x="3" y="92"/>
                    </a:lnTo>
                    <a:lnTo>
                      <a:pt x="2" y="82"/>
                    </a:lnTo>
                    <a:lnTo>
                      <a:pt x="6" y="68"/>
                    </a:lnTo>
                    <a:lnTo>
                      <a:pt x="6" y="49"/>
                    </a:lnTo>
                    <a:lnTo>
                      <a:pt x="8" y="37"/>
                    </a:lnTo>
                    <a:lnTo>
                      <a:pt x="6" y="2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6" y="9"/>
                    </a:lnTo>
                    <a:lnTo>
                      <a:pt x="12" y="11"/>
                    </a:lnTo>
                    <a:lnTo>
                      <a:pt x="21" y="11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5" y="16"/>
                    </a:lnTo>
                    <a:lnTo>
                      <a:pt x="22" y="9"/>
                    </a:lnTo>
                    <a:lnTo>
                      <a:pt x="21" y="0"/>
                    </a:lnTo>
                    <a:lnTo>
                      <a:pt x="278" y="0"/>
                    </a:lnTo>
                    <a:lnTo>
                      <a:pt x="286" y="6"/>
                    </a:lnTo>
                    <a:lnTo>
                      <a:pt x="298" y="8"/>
                    </a:lnTo>
                    <a:lnTo>
                      <a:pt x="306" y="12"/>
                    </a:lnTo>
                    <a:lnTo>
                      <a:pt x="317" y="11"/>
                    </a:lnTo>
                    <a:lnTo>
                      <a:pt x="325" y="14"/>
                    </a:lnTo>
                    <a:lnTo>
                      <a:pt x="342" y="12"/>
                    </a:lnTo>
                    <a:lnTo>
                      <a:pt x="371" y="29"/>
                    </a:lnTo>
                    <a:lnTo>
                      <a:pt x="378" y="43"/>
                    </a:lnTo>
                    <a:lnTo>
                      <a:pt x="395" y="62"/>
                    </a:lnTo>
                    <a:lnTo>
                      <a:pt x="395" y="75"/>
                    </a:lnTo>
                    <a:lnTo>
                      <a:pt x="390" y="93"/>
                    </a:lnTo>
                    <a:lnTo>
                      <a:pt x="393" y="102"/>
                    </a:lnTo>
                    <a:lnTo>
                      <a:pt x="420" y="87"/>
                    </a:lnTo>
                    <a:lnTo>
                      <a:pt x="423" y="79"/>
                    </a:lnTo>
                    <a:lnTo>
                      <a:pt x="447" y="69"/>
                    </a:lnTo>
                    <a:lnTo>
                      <a:pt x="459" y="59"/>
                    </a:lnTo>
                    <a:lnTo>
                      <a:pt x="464" y="54"/>
                    </a:lnTo>
                    <a:lnTo>
                      <a:pt x="473" y="54"/>
                    </a:lnTo>
                    <a:lnTo>
                      <a:pt x="478" y="55"/>
                    </a:lnTo>
                    <a:lnTo>
                      <a:pt x="494" y="52"/>
                    </a:lnTo>
                    <a:lnTo>
                      <a:pt x="508" y="26"/>
                    </a:lnTo>
                    <a:lnTo>
                      <a:pt x="513" y="23"/>
                    </a:lnTo>
                    <a:lnTo>
                      <a:pt x="524" y="28"/>
                    </a:lnTo>
                    <a:lnTo>
                      <a:pt x="524" y="41"/>
                    </a:lnTo>
                    <a:lnTo>
                      <a:pt x="530" y="51"/>
                    </a:lnTo>
                    <a:lnTo>
                      <a:pt x="531" y="61"/>
                    </a:lnTo>
                    <a:lnTo>
                      <a:pt x="523" y="66"/>
                    </a:lnTo>
                    <a:lnTo>
                      <a:pt x="519" y="67"/>
                    </a:lnTo>
                    <a:lnTo>
                      <a:pt x="517" y="65"/>
                    </a:lnTo>
                    <a:lnTo>
                      <a:pt x="516" y="66"/>
                    </a:lnTo>
                    <a:lnTo>
                      <a:pt x="514" y="70"/>
                    </a:lnTo>
                    <a:lnTo>
                      <a:pt x="513" y="73"/>
                    </a:lnTo>
                    <a:lnTo>
                      <a:pt x="504" y="73"/>
                    </a:lnTo>
                    <a:lnTo>
                      <a:pt x="503" y="76"/>
                    </a:lnTo>
                    <a:lnTo>
                      <a:pt x="500" y="82"/>
                    </a:lnTo>
                    <a:lnTo>
                      <a:pt x="499" y="85"/>
                    </a:lnTo>
                    <a:lnTo>
                      <a:pt x="494" y="94"/>
                    </a:lnTo>
                    <a:lnTo>
                      <a:pt x="498" y="97"/>
                    </a:lnTo>
                    <a:lnTo>
                      <a:pt x="498" y="101"/>
                    </a:lnTo>
                    <a:lnTo>
                      <a:pt x="502" y="103"/>
                    </a:lnTo>
                    <a:lnTo>
                      <a:pt x="499" y="107"/>
                    </a:lnTo>
                    <a:lnTo>
                      <a:pt x="494" y="108"/>
                    </a:lnTo>
                    <a:lnTo>
                      <a:pt x="491" y="105"/>
                    </a:lnTo>
                    <a:lnTo>
                      <a:pt x="486" y="108"/>
                    </a:lnTo>
                    <a:lnTo>
                      <a:pt x="481" y="110"/>
                    </a:lnTo>
                    <a:lnTo>
                      <a:pt x="477" y="107"/>
                    </a:lnTo>
                    <a:lnTo>
                      <a:pt x="474" y="108"/>
                    </a:lnTo>
                    <a:lnTo>
                      <a:pt x="472" y="113"/>
                    </a:lnTo>
                    <a:lnTo>
                      <a:pt x="468" y="115"/>
                    </a:lnTo>
                    <a:lnTo>
                      <a:pt x="470" y="116"/>
                    </a:lnTo>
                    <a:lnTo>
                      <a:pt x="471" y="121"/>
                    </a:lnTo>
                    <a:lnTo>
                      <a:pt x="467" y="127"/>
                    </a:lnTo>
                    <a:lnTo>
                      <a:pt x="465" y="133"/>
                    </a:lnTo>
                    <a:lnTo>
                      <a:pt x="460" y="138"/>
                    </a:lnTo>
                    <a:lnTo>
                      <a:pt x="457" y="135"/>
                    </a:lnTo>
                    <a:lnTo>
                      <a:pt x="455" y="136"/>
                    </a:lnTo>
                    <a:lnTo>
                      <a:pt x="458" y="142"/>
                    </a:lnTo>
                    <a:lnTo>
                      <a:pt x="457" y="151"/>
                    </a:lnTo>
                    <a:lnTo>
                      <a:pt x="453" y="159"/>
                    </a:lnTo>
                    <a:lnTo>
                      <a:pt x="451" y="158"/>
                    </a:lnTo>
                    <a:lnTo>
                      <a:pt x="449" y="151"/>
                    </a:lnTo>
                    <a:lnTo>
                      <a:pt x="448" y="141"/>
                    </a:lnTo>
                    <a:lnTo>
                      <a:pt x="449" y="133"/>
                    </a:lnTo>
                    <a:lnTo>
                      <a:pt x="444" y="134"/>
                    </a:lnTo>
                    <a:lnTo>
                      <a:pt x="442" y="140"/>
                    </a:lnTo>
                    <a:lnTo>
                      <a:pt x="445" y="148"/>
                    </a:lnTo>
                    <a:lnTo>
                      <a:pt x="445" y="162"/>
                    </a:lnTo>
                    <a:lnTo>
                      <a:pt x="448" y="168"/>
                    </a:lnTo>
                    <a:lnTo>
                      <a:pt x="449" y="172"/>
                    </a:lnTo>
                    <a:lnTo>
                      <a:pt x="446" y="176"/>
                    </a:lnTo>
                    <a:lnTo>
                      <a:pt x="450" y="180"/>
                    </a:lnTo>
                    <a:lnTo>
                      <a:pt x="449" y="183"/>
                    </a:lnTo>
                    <a:lnTo>
                      <a:pt x="443" y="187"/>
                    </a:lnTo>
                    <a:lnTo>
                      <a:pt x="442" y="193"/>
                    </a:lnTo>
                    <a:lnTo>
                      <a:pt x="438" y="197"/>
                    </a:lnTo>
                    <a:lnTo>
                      <a:pt x="433" y="203"/>
                    </a:lnTo>
                    <a:lnTo>
                      <a:pt x="426" y="205"/>
                    </a:lnTo>
                    <a:lnTo>
                      <a:pt x="413" y="220"/>
                    </a:lnTo>
                    <a:lnTo>
                      <a:pt x="409" y="220"/>
                    </a:lnTo>
                    <a:lnTo>
                      <a:pt x="408" y="225"/>
                    </a:lnTo>
                    <a:lnTo>
                      <a:pt x="402" y="236"/>
                    </a:lnTo>
                    <a:lnTo>
                      <a:pt x="402" y="247"/>
                    </a:lnTo>
                    <a:lnTo>
                      <a:pt x="406" y="255"/>
                    </a:lnTo>
                    <a:lnTo>
                      <a:pt x="410" y="270"/>
                    </a:lnTo>
                    <a:lnTo>
                      <a:pt x="414" y="287"/>
                    </a:lnTo>
                    <a:lnTo>
                      <a:pt x="412" y="303"/>
                    </a:lnTo>
                    <a:lnTo>
                      <a:pt x="407" y="305"/>
                    </a:lnTo>
                    <a:lnTo>
                      <a:pt x="404" y="304"/>
                    </a:lnTo>
                    <a:lnTo>
                      <a:pt x="401" y="296"/>
                    </a:lnTo>
                    <a:lnTo>
                      <a:pt x="395" y="289"/>
                    </a:lnTo>
                    <a:lnTo>
                      <a:pt x="394" y="282"/>
                    </a:lnTo>
                    <a:lnTo>
                      <a:pt x="391" y="277"/>
                    </a:lnTo>
                    <a:lnTo>
                      <a:pt x="391" y="268"/>
                    </a:lnTo>
                    <a:lnTo>
                      <a:pt x="392" y="266"/>
                    </a:lnTo>
                    <a:lnTo>
                      <a:pt x="392" y="262"/>
                    </a:lnTo>
                    <a:lnTo>
                      <a:pt x="389" y="258"/>
                    </a:lnTo>
                    <a:lnTo>
                      <a:pt x="384" y="251"/>
                    </a:lnTo>
                    <a:lnTo>
                      <a:pt x="379" y="248"/>
                    </a:lnTo>
                    <a:lnTo>
                      <a:pt x="375" y="249"/>
                    </a:lnTo>
                    <a:lnTo>
                      <a:pt x="373" y="252"/>
                    </a:lnTo>
                    <a:lnTo>
                      <a:pt x="369" y="251"/>
                    </a:lnTo>
                    <a:lnTo>
                      <a:pt x="367" y="247"/>
                    </a:lnTo>
                    <a:lnTo>
                      <a:pt x="362" y="244"/>
                    </a:lnTo>
                    <a:lnTo>
                      <a:pt x="356" y="244"/>
                    </a:lnTo>
                    <a:lnTo>
                      <a:pt x="347" y="246"/>
                    </a:lnTo>
                    <a:lnTo>
                      <a:pt x="345" y="244"/>
                    </a:lnTo>
                    <a:lnTo>
                      <a:pt x="336" y="247"/>
                    </a:lnTo>
                    <a:lnTo>
                      <a:pt x="330" y="248"/>
                    </a:lnTo>
                    <a:lnTo>
                      <a:pt x="329" y="253"/>
                    </a:lnTo>
                    <a:lnTo>
                      <a:pt x="333" y="258"/>
                    </a:lnTo>
                    <a:lnTo>
                      <a:pt x="333" y="261"/>
                    </a:lnTo>
                    <a:lnTo>
                      <a:pt x="329" y="261"/>
                    </a:lnTo>
                    <a:lnTo>
                      <a:pt x="322" y="257"/>
                    </a:lnTo>
                    <a:lnTo>
                      <a:pt x="317" y="259"/>
                    </a:lnTo>
                    <a:lnTo>
                      <a:pt x="309" y="252"/>
                    </a:lnTo>
                    <a:lnTo>
                      <a:pt x="304" y="253"/>
                    </a:lnTo>
                    <a:lnTo>
                      <a:pt x="295" y="251"/>
                    </a:lnTo>
                    <a:lnTo>
                      <a:pt x="289" y="251"/>
                    </a:lnTo>
                    <a:lnTo>
                      <a:pt x="282" y="255"/>
                    </a:lnTo>
                    <a:lnTo>
                      <a:pt x="278" y="259"/>
                    </a:lnTo>
                    <a:lnTo>
                      <a:pt x="268" y="262"/>
                    </a:lnTo>
                    <a:lnTo>
                      <a:pt x="259" y="274"/>
                    </a:lnTo>
                    <a:lnTo>
                      <a:pt x="258" y="278"/>
                    </a:lnTo>
                    <a:lnTo>
                      <a:pt x="255" y="283"/>
                    </a:lnTo>
                    <a:lnTo>
                      <a:pt x="256" y="290"/>
                    </a:lnTo>
                    <a:lnTo>
                      <a:pt x="256" y="294"/>
                    </a:lnTo>
                    <a:lnTo>
                      <a:pt x="247" y="292"/>
                    </a:lnTo>
                    <a:lnTo>
                      <a:pt x="237" y="283"/>
                    </a:lnTo>
                    <a:lnTo>
                      <a:pt x="235" y="277"/>
                    </a:lnTo>
                    <a:lnTo>
                      <a:pt x="223" y="256"/>
                    </a:lnTo>
                    <a:lnTo>
                      <a:pt x="209" y="248"/>
                    </a:lnTo>
                    <a:lnTo>
                      <a:pt x="204" y="253"/>
                    </a:lnTo>
                    <a:lnTo>
                      <a:pt x="205" y="258"/>
                    </a:lnTo>
                    <a:lnTo>
                      <a:pt x="203" y="260"/>
                    </a:lnTo>
                    <a:lnTo>
                      <a:pt x="196" y="257"/>
                    </a:lnTo>
                    <a:lnTo>
                      <a:pt x="189" y="250"/>
                    </a:lnTo>
                    <a:lnTo>
                      <a:pt x="188" y="241"/>
                    </a:lnTo>
                    <a:lnTo>
                      <a:pt x="185" y="237"/>
                    </a:lnTo>
                    <a:lnTo>
                      <a:pt x="182" y="237"/>
                    </a:lnTo>
                    <a:lnTo>
                      <a:pt x="173" y="228"/>
                    </a:lnTo>
                    <a:lnTo>
                      <a:pt x="164" y="226"/>
                    </a:lnTo>
                    <a:lnTo>
                      <a:pt x="156" y="226"/>
                    </a:lnTo>
                    <a:lnTo>
                      <a:pt x="154" y="232"/>
                    </a:lnTo>
                    <a:lnTo>
                      <a:pt x="145" y="234"/>
                    </a:lnTo>
                    <a:lnTo>
                      <a:pt x="125" y="234"/>
                    </a:lnTo>
                    <a:lnTo>
                      <a:pt x="120" y="233"/>
                    </a:lnTo>
                    <a:lnTo>
                      <a:pt x="107" y="224"/>
                    </a:lnTo>
                    <a:lnTo>
                      <a:pt x="93" y="217"/>
                    </a:lnTo>
                    <a:lnTo>
                      <a:pt x="77" y="218"/>
                    </a:lnTo>
                    <a:lnTo>
                      <a:pt x="71" y="2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0" name="Freeform 147"/>
              <p:cNvSpPr>
                <a:spLocks/>
              </p:cNvSpPr>
              <p:nvPr/>
            </p:nvSpPr>
            <p:spPr bwMode="gray">
              <a:xfrm>
                <a:off x="2323" y="2228"/>
                <a:ext cx="6" cy="4"/>
              </a:xfrm>
              <a:custGeom>
                <a:avLst/>
                <a:gdLst>
                  <a:gd name="T0" fmla="*/ 0 w 6"/>
                  <a:gd name="T1" fmla="*/ 3 h 4"/>
                  <a:gd name="T2" fmla="*/ 4 w 6"/>
                  <a:gd name="T3" fmla="*/ 0 h 4"/>
                  <a:gd name="T4" fmla="*/ 6 w 6"/>
                  <a:gd name="T5" fmla="*/ 2 h 4"/>
                  <a:gd name="T6" fmla="*/ 4 w 6"/>
                  <a:gd name="T7" fmla="*/ 4 h 4"/>
                  <a:gd name="T8" fmla="*/ 0 w 6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0" y="3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1" name="Freeform 148"/>
              <p:cNvSpPr>
                <a:spLocks/>
              </p:cNvSpPr>
              <p:nvPr/>
            </p:nvSpPr>
            <p:spPr bwMode="gray">
              <a:xfrm>
                <a:off x="2329" y="221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1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2" name="Freeform 149"/>
              <p:cNvSpPr>
                <a:spLocks/>
              </p:cNvSpPr>
              <p:nvPr/>
            </p:nvSpPr>
            <p:spPr bwMode="gray">
              <a:xfrm>
                <a:off x="2340" y="2221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2 h 4"/>
                  <a:gd name="T4" fmla="*/ 2 w 4"/>
                  <a:gd name="T5" fmla="*/ 4 h 4"/>
                  <a:gd name="T6" fmla="*/ 0 w 4"/>
                  <a:gd name="T7" fmla="*/ 3 h 4"/>
                  <a:gd name="T8" fmla="*/ 0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3" name="Freeform 150"/>
              <p:cNvSpPr>
                <a:spLocks/>
              </p:cNvSpPr>
              <p:nvPr/>
            </p:nvSpPr>
            <p:spPr bwMode="gray">
              <a:xfrm>
                <a:off x="2384" y="2256"/>
                <a:ext cx="12" cy="5"/>
              </a:xfrm>
              <a:custGeom>
                <a:avLst/>
                <a:gdLst>
                  <a:gd name="T0" fmla="*/ 0 w 12"/>
                  <a:gd name="T1" fmla="*/ 2 h 5"/>
                  <a:gd name="T2" fmla="*/ 1 w 12"/>
                  <a:gd name="T3" fmla="*/ 0 h 5"/>
                  <a:gd name="T4" fmla="*/ 11 w 12"/>
                  <a:gd name="T5" fmla="*/ 1 h 5"/>
                  <a:gd name="T6" fmla="*/ 12 w 12"/>
                  <a:gd name="T7" fmla="*/ 3 h 5"/>
                  <a:gd name="T8" fmla="*/ 11 w 12"/>
                  <a:gd name="T9" fmla="*/ 5 h 5"/>
                  <a:gd name="T10" fmla="*/ 0 w 12"/>
                  <a:gd name="T11" fmla="*/ 5 h 5"/>
                  <a:gd name="T12" fmla="*/ 0 w 12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5"/>
                  <a:gd name="T23" fmla="*/ 12 w 1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5">
                    <a:moveTo>
                      <a:pt x="0" y="2"/>
                    </a:moveTo>
                    <a:lnTo>
                      <a:pt x="1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4" name="Freeform 151"/>
              <p:cNvSpPr>
                <a:spLocks/>
              </p:cNvSpPr>
              <p:nvPr/>
            </p:nvSpPr>
            <p:spPr bwMode="gray">
              <a:xfrm>
                <a:off x="2437" y="2272"/>
                <a:ext cx="4" cy="6"/>
              </a:xfrm>
              <a:custGeom>
                <a:avLst/>
                <a:gdLst>
                  <a:gd name="T0" fmla="*/ 0 w 4"/>
                  <a:gd name="T1" fmla="*/ 3 h 6"/>
                  <a:gd name="T2" fmla="*/ 0 w 4"/>
                  <a:gd name="T3" fmla="*/ 2 h 6"/>
                  <a:gd name="T4" fmla="*/ 1 w 4"/>
                  <a:gd name="T5" fmla="*/ 1 h 6"/>
                  <a:gd name="T6" fmla="*/ 0 w 4"/>
                  <a:gd name="T7" fmla="*/ 1 h 6"/>
                  <a:gd name="T8" fmla="*/ 1 w 4"/>
                  <a:gd name="T9" fmla="*/ 1 h 6"/>
                  <a:gd name="T10" fmla="*/ 1 w 4"/>
                  <a:gd name="T11" fmla="*/ 0 h 6"/>
                  <a:gd name="T12" fmla="*/ 1 w 4"/>
                  <a:gd name="T13" fmla="*/ 1 h 6"/>
                  <a:gd name="T14" fmla="*/ 3 w 4"/>
                  <a:gd name="T15" fmla="*/ 1 h 6"/>
                  <a:gd name="T16" fmla="*/ 3 w 4"/>
                  <a:gd name="T17" fmla="*/ 2 h 6"/>
                  <a:gd name="T18" fmla="*/ 3 w 4"/>
                  <a:gd name="T19" fmla="*/ 4 h 6"/>
                  <a:gd name="T20" fmla="*/ 4 w 4"/>
                  <a:gd name="T21" fmla="*/ 5 h 6"/>
                  <a:gd name="T22" fmla="*/ 3 w 4"/>
                  <a:gd name="T23" fmla="*/ 6 h 6"/>
                  <a:gd name="T24" fmla="*/ 2 w 4"/>
                  <a:gd name="T25" fmla="*/ 6 h 6"/>
                  <a:gd name="T26" fmla="*/ 2 w 4"/>
                  <a:gd name="T27" fmla="*/ 5 h 6"/>
                  <a:gd name="T28" fmla="*/ 1 w 4"/>
                  <a:gd name="T29" fmla="*/ 4 h 6"/>
                  <a:gd name="T30" fmla="*/ 0 w 4"/>
                  <a:gd name="T31" fmla="*/ 3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6"/>
                  <a:gd name="T50" fmla="*/ 4 w 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6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5" name="Freeform 152"/>
              <p:cNvSpPr>
                <a:spLocks/>
              </p:cNvSpPr>
              <p:nvPr/>
            </p:nvSpPr>
            <p:spPr bwMode="gray">
              <a:xfrm>
                <a:off x="2439" y="2282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0 h 7"/>
                  <a:gd name="T4" fmla="*/ 2 w 6"/>
                  <a:gd name="T5" fmla="*/ 0 h 7"/>
                  <a:gd name="T6" fmla="*/ 3 w 6"/>
                  <a:gd name="T7" fmla="*/ 1 h 7"/>
                  <a:gd name="T8" fmla="*/ 4 w 6"/>
                  <a:gd name="T9" fmla="*/ 1 h 7"/>
                  <a:gd name="T10" fmla="*/ 4 w 6"/>
                  <a:gd name="T11" fmla="*/ 2 h 7"/>
                  <a:gd name="T12" fmla="*/ 5 w 6"/>
                  <a:gd name="T13" fmla="*/ 2 h 7"/>
                  <a:gd name="T14" fmla="*/ 6 w 6"/>
                  <a:gd name="T15" fmla="*/ 1 h 7"/>
                  <a:gd name="T16" fmla="*/ 6 w 6"/>
                  <a:gd name="T17" fmla="*/ 2 h 7"/>
                  <a:gd name="T18" fmla="*/ 5 w 6"/>
                  <a:gd name="T19" fmla="*/ 2 h 7"/>
                  <a:gd name="T20" fmla="*/ 5 w 6"/>
                  <a:gd name="T21" fmla="*/ 3 h 7"/>
                  <a:gd name="T22" fmla="*/ 5 w 6"/>
                  <a:gd name="T23" fmla="*/ 4 h 7"/>
                  <a:gd name="T24" fmla="*/ 5 w 6"/>
                  <a:gd name="T25" fmla="*/ 3 h 7"/>
                  <a:gd name="T26" fmla="*/ 6 w 6"/>
                  <a:gd name="T27" fmla="*/ 4 h 7"/>
                  <a:gd name="T28" fmla="*/ 6 w 6"/>
                  <a:gd name="T29" fmla="*/ 5 h 7"/>
                  <a:gd name="T30" fmla="*/ 6 w 6"/>
                  <a:gd name="T31" fmla="*/ 6 h 7"/>
                  <a:gd name="T32" fmla="*/ 5 w 6"/>
                  <a:gd name="T33" fmla="*/ 7 h 7"/>
                  <a:gd name="T34" fmla="*/ 5 w 6"/>
                  <a:gd name="T35" fmla="*/ 6 h 7"/>
                  <a:gd name="T36" fmla="*/ 4 w 6"/>
                  <a:gd name="T37" fmla="*/ 6 h 7"/>
                  <a:gd name="T38" fmla="*/ 3 w 6"/>
                  <a:gd name="T39" fmla="*/ 6 h 7"/>
                  <a:gd name="T40" fmla="*/ 2 w 6"/>
                  <a:gd name="T41" fmla="*/ 6 h 7"/>
                  <a:gd name="T42" fmla="*/ 2 w 6"/>
                  <a:gd name="T43" fmla="*/ 5 h 7"/>
                  <a:gd name="T44" fmla="*/ 3 w 6"/>
                  <a:gd name="T45" fmla="*/ 5 h 7"/>
                  <a:gd name="T46" fmla="*/ 3 w 6"/>
                  <a:gd name="T47" fmla="*/ 4 h 7"/>
                  <a:gd name="T48" fmla="*/ 2 w 6"/>
                  <a:gd name="T49" fmla="*/ 4 h 7"/>
                  <a:gd name="T50" fmla="*/ 1 w 6"/>
                  <a:gd name="T51" fmla="*/ 3 h 7"/>
                  <a:gd name="T52" fmla="*/ 1 w 6"/>
                  <a:gd name="T53" fmla="*/ 2 h 7"/>
                  <a:gd name="T54" fmla="*/ 0 w 6"/>
                  <a:gd name="T55" fmla="*/ 2 h 7"/>
                  <a:gd name="T56" fmla="*/ 0 w 6"/>
                  <a:gd name="T57" fmla="*/ 1 h 7"/>
                  <a:gd name="T58" fmla="*/ 0 w 6"/>
                  <a:gd name="T59" fmla="*/ 0 h 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"/>
                  <a:gd name="T91" fmla="*/ 0 h 7"/>
                  <a:gd name="T92" fmla="*/ 6 w 6"/>
                  <a:gd name="T93" fmla="*/ 7 h 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6" name="Freeform 153"/>
              <p:cNvSpPr>
                <a:spLocks/>
              </p:cNvSpPr>
              <p:nvPr/>
            </p:nvSpPr>
            <p:spPr bwMode="gray">
              <a:xfrm>
                <a:off x="2421" y="2249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3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1 h 3"/>
                  <a:gd name="T10" fmla="*/ 1 w 2"/>
                  <a:gd name="T11" fmla="*/ 0 h 3"/>
                  <a:gd name="T12" fmla="*/ 1 w 2"/>
                  <a:gd name="T13" fmla="*/ 1 h 3"/>
                  <a:gd name="T14" fmla="*/ 2 w 2"/>
                  <a:gd name="T15" fmla="*/ 2 h 3"/>
                  <a:gd name="T16" fmla="*/ 2 w 2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7" name="Freeform 154"/>
              <p:cNvSpPr>
                <a:spLocks/>
              </p:cNvSpPr>
              <p:nvPr/>
            </p:nvSpPr>
            <p:spPr bwMode="gray">
              <a:xfrm>
                <a:off x="2423" y="225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2 h 3"/>
                  <a:gd name="T4" fmla="*/ 1 w 2"/>
                  <a:gd name="T5" fmla="*/ 2 h 3"/>
                  <a:gd name="T6" fmla="*/ 0 w 2"/>
                  <a:gd name="T7" fmla="*/ 3 h 3"/>
                  <a:gd name="T8" fmla="*/ 0 w 2"/>
                  <a:gd name="T9" fmla="*/ 2 h 3"/>
                  <a:gd name="T10" fmla="*/ 0 w 2"/>
                  <a:gd name="T11" fmla="*/ 1 h 3"/>
                  <a:gd name="T12" fmla="*/ 1 w 2"/>
                  <a:gd name="T13" fmla="*/ 1 h 3"/>
                  <a:gd name="T14" fmla="*/ 1 w 2"/>
                  <a:gd name="T15" fmla="*/ 0 h 3"/>
                  <a:gd name="T16" fmla="*/ 2 w 2"/>
                  <a:gd name="T17" fmla="*/ 1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8" name="Freeform 155"/>
              <p:cNvSpPr>
                <a:spLocks/>
              </p:cNvSpPr>
              <p:nvPr/>
            </p:nvSpPr>
            <p:spPr bwMode="gray">
              <a:xfrm>
                <a:off x="2432" y="2245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2 h 4"/>
                  <a:gd name="T4" fmla="*/ 1 w 3"/>
                  <a:gd name="T5" fmla="*/ 2 h 4"/>
                  <a:gd name="T6" fmla="*/ 1 w 3"/>
                  <a:gd name="T7" fmla="*/ 1 h 4"/>
                  <a:gd name="T8" fmla="*/ 1 w 3"/>
                  <a:gd name="T9" fmla="*/ 0 h 4"/>
                  <a:gd name="T10" fmla="*/ 2 w 3"/>
                  <a:gd name="T11" fmla="*/ 1 h 4"/>
                  <a:gd name="T12" fmla="*/ 1 w 3"/>
                  <a:gd name="T13" fmla="*/ 2 h 4"/>
                  <a:gd name="T14" fmla="*/ 2 w 3"/>
                  <a:gd name="T15" fmla="*/ 2 h 4"/>
                  <a:gd name="T16" fmla="*/ 3 w 3"/>
                  <a:gd name="T17" fmla="*/ 2 h 4"/>
                  <a:gd name="T18" fmla="*/ 2 w 3"/>
                  <a:gd name="T19" fmla="*/ 4 h 4"/>
                  <a:gd name="T20" fmla="*/ 1 w 3"/>
                  <a:gd name="T21" fmla="*/ 4 h 4"/>
                  <a:gd name="T22" fmla="*/ 0 w 3"/>
                  <a:gd name="T23" fmla="*/ 3 h 4"/>
                  <a:gd name="T24" fmla="*/ 0 w 3"/>
                  <a:gd name="T25" fmla="*/ 4 h 4"/>
                  <a:gd name="T26" fmla="*/ 0 w 3"/>
                  <a:gd name="T27" fmla="*/ 2 h 4"/>
                  <a:gd name="T28" fmla="*/ 0 w 3"/>
                  <a:gd name="T29" fmla="*/ 1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4"/>
                  <a:gd name="T47" fmla="*/ 3 w 3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4">
                    <a:moveTo>
                      <a:pt x="0" y="1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9" name="Freeform 156"/>
              <p:cNvSpPr>
                <a:spLocks/>
              </p:cNvSpPr>
              <p:nvPr/>
            </p:nvSpPr>
            <p:spPr bwMode="gray">
              <a:xfrm>
                <a:off x="2432" y="2252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1 h 4"/>
                  <a:gd name="T4" fmla="*/ 3 w 4"/>
                  <a:gd name="T5" fmla="*/ 1 h 4"/>
                  <a:gd name="T6" fmla="*/ 3 w 4"/>
                  <a:gd name="T7" fmla="*/ 2 h 4"/>
                  <a:gd name="T8" fmla="*/ 4 w 4"/>
                  <a:gd name="T9" fmla="*/ 1 h 4"/>
                  <a:gd name="T10" fmla="*/ 3 w 4"/>
                  <a:gd name="T11" fmla="*/ 2 h 4"/>
                  <a:gd name="T12" fmla="*/ 4 w 4"/>
                  <a:gd name="T13" fmla="*/ 2 h 4"/>
                  <a:gd name="T14" fmla="*/ 3 w 4"/>
                  <a:gd name="T15" fmla="*/ 3 h 4"/>
                  <a:gd name="T16" fmla="*/ 3 w 4"/>
                  <a:gd name="T17" fmla="*/ 4 h 4"/>
                  <a:gd name="T18" fmla="*/ 2 w 4"/>
                  <a:gd name="T19" fmla="*/ 3 h 4"/>
                  <a:gd name="T20" fmla="*/ 1 w 4"/>
                  <a:gd name="T21" fmla="*/ 4 h 4"/>
                  <a:gd name="T22" fmla="*/ 0 w 4"/>
                  <a:gd name="T23" fmla="*/ 4 h 4"/>
                  <a:gd name="T24" fmla="*/ 0 w 4"/>
                  <a:gd name="T25" fmla="*/ 3 h 4"/>
                  <a:gd name="T26" fmla="*/ 1 w 4"/>
                  <a:gd name="T27" fmla="*/ 2 h 4"/>
                  <a:gd name="T28" fmla="*/ 0 w 4"/>
                  <a:gd name="T29" fmla="*/ 2 h 4"/>
                  <a:gd name="T30" fmla="*/ 0 w 4"/>
                  <a:gd name="T31" fmla="*/ 3 h 4"/>
                  <a:gd name="T32" fmla="*/ 0 w 4"/>
                  <a:gd name="T33" fmla="*/ 2 h 4"/>
                  <a:gd name="T34" fmla="*/ 1 w 4"/>
                  <a:gd name="T35" fmla="*/ 2 h 4"/>
                  <a:gd name="T36" fmla="*/ 1 w 4"/>
                  <a:gd name="T37" fmla="*/ 1 h 4"/>
                  <a:gd name="T38" fmla="*/ 1 w 4"/>
                  <a:gd name="T39" fmla="*/ 0 h 4"/>
                  <a:gd name="T40" fmla="*/ 2 w 4"/>
                  <a:gd name="T41" fmla="*/ 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4"/>
                  <a:gd name="T65" fmla="*/ 4 w 4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4">
                    <a:moveTo>
                      <a:pt x="2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0" name="Freeform 157"/>
              <p:cNvSpPr>
                <a:spLocks/>
              </p:cNvSpPr>
              <p:nvPr/>
            </p:nvSpPr>
            <p:spPr bwMode="gray">
              <a:xfrm>
                <a:off x="2428" y="2257"/>
                <a:ext cx="2" cy="3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2 h 3"/>
                  <a:gd name="T4" fmla="*/ 1 w 2"/>
                  <a:gd name="T5" fmla="*/ 2 h 3"/>
                  <a:gd name="T6" fmla="*/ 2 w 2"/>
                  <a:gd name="T7" fmla="*/ 2 h 3"/>
                  <a:gd name="T8" fmla="*/ 1 w 2"/>
                  <a:gd name="T9" fmla="*/ 3 h 3"/>
                  <a:gd name="T10" fmla="*/ 0 w 2"/>
                  <a:gd name="T11" fmla="*/ 2 h 3"/>
                  <a:gd name="T12" fmla="*/ 0 w 2"/>
                  <a:gd name="T13" fmla="*/ 0 h 3"/>
                  <a:gd name="T14" fmla="*/ 1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1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1" name="Freeform 158"/>
              <p:cNvSpPr>
                <a:spLocks/>
              </p:cNvSpPr>
              <p:nvPr/>
            </p:nvSpPr>
            <p:spPr bwMode="gray">
              <a:xfrm>
                <a:off x="2432" y="2261"/>
                <a:ext cx="8" cy="8"/>
              </a:xfrm>
              <a:custGeom>
                <a:avLst/>
                <a:gdLst>
                  <a:gd name="T0" fmla="*/ 4 w 8"/>
                  <a:gd name="T1" fmla="*/ 4 h 8"/>
                  <a:gd name="T2" fmla="*/ 4 w 8"/>
                  <a:gd name="T3" fmla="*/ 3 h 8"/>
                  <a:gd name="T4" fmla="*/ 4 w 8"/>
                  <a:gd name="T5" fmla="*/ 2 h 8"/>
                  <a:gd name="T6" fmla="*/ 4 w 8"/>
                  <a:gd name="T7" fmla="*/ 1 h 8"/>
                  <a:gd name="T8" fmla="*/ 4 w 8"/>
                  <a:gd name="T9" fmla="*/ 0 h 8"/>
                  <a:gd name="T10" fmla="*/ 5 w 8"/>
                  <a:gd name="T11" fmla="*/ 1 h 8"/>
                  <a:gd name="T12" fmla="*/ 5 w 8"/>
                  <a:gd name="T13" fmla="*/ 2 h 8"/>
                  <a:gd name="T14" fmla="*/ 6 w 8"/>
                  <a:gd name="T15" fmla="*/ 2 h 8"/>
                  <a:gd name="T16" fmla="*/ 7 w 8"/>
                  <a:gd name="T17" fmla="*/ 2 h 8"/>
                  <a:gd name="T18" fmla="*/ 7 w 8"/>
                  <a:gd name="T19" fmla="*/ 3 h 8"/>
                  <a:gd name="T20" fmla="*/ 8 w 8"/>
                  <a:gd name="T21" fmla="*/ 4 h 8"/>
                  <a:gd name="T22" fmla="*/ 7 w 8"/>
                  <a:gd name="T23" fmla="*/ 4 h 8"/>
                  <a:gd name="T24" fmla="*/ 6 w 8"/>
                  <a:gd name="T25" fmla="*/ 5 h 8"/>
                  <a:gd name="T26" fmla="*/ 5 w 8"/>
                  <a:gd name="T27" fmla="*/ 5 h 8"/>
                  <a:gd name="T28" fmla="*/ 5 w 8"/>
                  <a:gd name="T29" fmla="*/ 4 h 8"/>
                  <a:gd name="T30" fmla="*/ 4 w 8"/>
                  <a:gd name="T31" fmla="*/ 4 h 8"/>
                  <a:gd name="T32" fmla="*/ 4 w 8"/>
                  <a:gd name="T33" fmla="*/ 6 h 8"/>
                  <a:gd name="T34" fmla="*/ 3 w 8"/>
                  <a:gd name="T35" fmla="*/ 8 h 8"/>
                  <a:gd name="T36" fmla="*/ 2 w 8"/>
                  <a:gd name="T37" fmla="*/ 8 h 8"/>
                  <a:gd name="T38" fmla="*/ 1 w 8"/>
                  <a:gd name="T39" fmla="*/ 6 h 8"/>
                  <a:gd name="T40" fmla="*/ 1 w 8"/>
                  <a:gd name="T41" fmla="*/ 5 h 8"/>
                  <a:gd name="T42" fmla="*/ 1 w 8"/>
                  <a:gd name="T43" fmla="*/ 4 h 8"/>
                  <a:gd name="T44" fmla="*/ 0 w 8"/>
                  <a:gd name="T45" fmla="*/ 4 h 8"/>
                  <a:gd name="T46" fmla="*/ 0 w 8"/>
                  <a:gd name="T47" fmla="*/ 3 h 8"/>
                  <a:gd name="T48" fmla="*/ 1 w 8"/>
                  <a:gd name="T49" fmla="*/ 2 h 8"/>
                  <a:gd name="T50" fmla="*/ 2 w 8"/>
                  <a:gd name="T51" fmla="*/ 3 h 8"/>
                  <a:gd name="T52" fmla="*/ 3 w 8"/>
                  <a:gd name="T53" fmla="*/ 3 h 8"/>
                  <a:gd name="T54" fmla="*/ 3 w 8"/>
                  <a:gd name="T55" fmla="*/ 4 h 8"/>
                  <a:gd name="T56" fmla="*/ 4 w 8"/>
                  <a:gd name="T57" fmla="*/ 3 h 8"/>
                  <a:gd name="T58" fmla="*/ 4 w 8"/>
                  <a:gd name="T59" fmla="*/ 4 h 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"/>
                  <a:gd name="T91" fmla="*/ 0 h 8"/>
                  <a:gd name="T92" fmla="*/ 8 w 8"/>
                  <a:gd name="T93" fmla="*/ 8 h 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" h="8">
                    <a:moveTo>
                      <a:pt x="4" y="4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2" name="Freeform 159"/>
              <p:cNvSpPr>
                <a:spLocks/>
              </p:cNvSpPr>
              <p:nvPr/>
            </p:nvSpPr>
            <p:spPr bwMode="gray">
              <a:xfrm>
                <a:off x="2438" y="2268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0 h 2"/>
                  <a:gd name="T4" fmla="*/ 3 w 3"/>
                  <a:gd name="T5" fmla="*/ 1 h 2"/>
                  <a:gd name="T6" fmla="*/ 2 w 3"/>
                  <a:gd name="T7" fmla="*/ 2 h 2"/>
                  <a:gd name="T8" fmla="*/ 1 w 3"/>
                  <a:gd name="T9" fmla="*/ 2 h 2"/>
                  <a:gd name="T10" fmla="*/ 0 w 3"/>
                  <a:gd name="T11" fmla="*/ 1 h 2"/>
                  <a:gd name="T12" fmla="*/ 1 w 3"/>
                  <a:gd name="T13" fmla="*/ 1 h 2"/>
                  <a:gd name="T14" fmla="*/ 0 w 3"/>
                  <a:gd name="T15" fmla="*/ 0 h 2"/>
                  <a:gd name="T16" fmla="*/ 1 w 3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3" name="Freeform 160"/>
              <p:cNvSpPr>
                <a:spLocks/>
              </p:cNvSpPr>
              <p:nvPr/>
            </p:nvSpPr>
            <p:spPr bwMode="gray">
              <a:xfrm>
                <a:off x="2441" y="2292"/>
                <a:ext cx="4" cy="8"/>
              </a:xfrm>
              <a:custGeom>
                <a:avLst/>
                <a:gdLst>
                  <a:gd name="T0" fmla="*/ 2 w 4"/>
                  <a:gd name="T1" fmla="*/ 0 h 8"/>
                  <a:gd name="T2" fmla="*/ 2 w 4"/>
                  <a:gd name="T3" fmla="*/ 1 h 8"/>
                  <a:gd name="T4" fmla="*/ 3 w 4"/>
                  <a:gd name="T5" fmla="*/ 1 h 8"/>
                  <a:gd name="T6" fmla="*/ 3 w 4"/>
                  <a:gd name="T7" fmla="*/ 2 h 8"/>
                  <a:gd name="T8" fmla="*/ 4 w 4"/>
                  <a:gd name="T9" fmla="*/ 4 h 8"/>
                  <a:gd name="T10" fmla="*/ 3 w 4"/>
                  <a:gd name="T11" fmla="*/ 4 h 8"/>
                  <a:gd name="T12" fmla="*/ 3 w 4"/>
                  <a:gd name="T13" fmla="*/ 7 h 8"/>
                  <a:gd name="T14" fmla="*/ 2 w 4"/>
                  <a:gd name="T15" fmla="*/ 8 h 8"/>
                  <a:gd name="T16" fmla="*/ 3 w 4"/>
                  <a:gd name="T17" fmla="*/ 8 h 8"/>
                  <a:gd name="T18" fmla="*/ 2 w 4"/>
                  <a:gd name="T19" fmla="*/ 8 h 8"/>
                  <a:gd name="T20" fmla="*/ 1 w 4"/>
                  <a:gd name="T21" fmla="*/ 7 h 8"/>
                  <a:gd name="T22" fmla="*/ 1 w 4"/>
                  <a:gd name="T23" fmla="*/ 6 h 8"/>
                  <a:gd name="T24" fmla="*/ 1 w 4"/>
                  <a:gd name="T25" fmla="*/ 5 h 8"/>
                  <a:gd name="T26" fmla="*/ 0 w 4"/>
                  <a:gd name="T27" fmla="*/ 5 h 8"/>
                  <a:gd name="T28" fmla="*/ 0 w 4"/>
                  <a:gd name="T29" fmla="*/ 4 h 8"/>
                  <a:gd name="T30" fmla="*/ 1 w 4"/>
                  <a:gd name="T31" fmla="*/ 2 h 8"/>
                  <a:gd name="T32" fmla="*/ 1 w 4"/>
                  <a:gd name="T33" fmla="*/ 1 h 8"/>
                  <a:gd name="T34" fmla="*/ 2 w 4"/>
                  <a:gd name="T35" fmla="*/ 1 h 8"/>
                  <a:gd name="T36" fmla="*/ 1 w 4"/>
                  <a:gd name="T37" fmla="*/ 1 h 8"/>
                  <a:gd name="T38" fmla="*/ 2 w 4"/>
                  <a:gd name="T39" fmla="*/ 0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8"/>
                  <a:gd name="T62" fmla="*/ 4 w 4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8">
                    <a:moveTo>
                      <a:pt x="2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4" name="Freeform 161"/>
              <p:cNvSpPr>
                <a:spLocks/>
              </p:cNvSpPr>
              <p:nvPr/>
            </p:nvSpPr>
            <p:spPr bwMode="gray">
              <a:xfrm>
                <a:off x="2440" y="2302"/>
                <a:ext cx="3" cy="5"/>
              </a:xfrm>
              <a:custGeom>
                <a:avLst/>
                <a:gdLst>
                  <a:gd name="T0" fmla="*/ 2 w 3"/>
                  <a:gd name="T1" fmla="*/ 0 h 5"/>
                  <a:gd name="T2" fmla="*/ 2 w 3"/>
                  <a:gd name="T3" fmla="*/ 1 h 5"/>
                  <a:gd name="T4" fmla="*/ 3 w 3"/>
                  <a:gd name="T5" fmla="*/ 2 h 5"/>
                  <a:gd name="T6" fmla="*/ 3 w 3"/>
                  <a:gd name="T7" fmla="*/ 3 h 5"/>
                  <a:gd name="T8" fmla="*/ 2 w 3"/>
                  <a:gd name="T9" fmla="*/ 4 h 5"/>
                  <a:gd name="T10" fmla="*/ 2 w 3"/>
                  <a:gd name="T11" fmla="*/ 5 h 5"/>
                  <a:gd name="T12" fmla="*/ 1 w 3"/>
                  <a:gd name="T13" fmla="*/ 4 h 5"/>
                  <a:gd name="T14" fmla="*/ 0 w 3"/>
                  <a:gd name="T15" fmla="*/ 4 h 5"/>
                  <a:gd name="T16" fmla="*/ 0 w 3"/>
                  <a:gd name="T17" fmla="*/ 3 h 5"/>
                  <a:gd name="T18" fmla="*/ 0 w 3"/>
                  <a:gd name="T19" fmla="*/ 2 h 5"/>
                  <a:gd name="T20" fmla="*/ 1 w 3"/>
                  <a:gd name="T21" fmla="*/ 2 h 5"/>
                  <a:gd name="T22" fmla="*/ 1 w 3"/>
                  <a:gd name="T23" fmla="*/ 1 h 5"/>
                  <a:gd name="T24" fmla="*/ 1 w 3"/>
                  <a:gd name="T25" fmla="*/ 0 h 5"/>
                  <a:gd name="T26" fmla="*/ 2 w 3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5"/>
                  <a:gd name="T44" fmla="*/ 3 w 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5">
                    <a:moveTo>
                      <a:pt x="2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5" name="Freeform 162"/>
              <p:cNvSpPr>
                <a:spLocks/>
              </p:cNvSpPr>
              <p:nvPr/>
            </p:nvSpPr>
            <p:spPr bwMode="gray">
              <a:xfrm>
                <a:off x="2441" y="230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6" name="Freeform 163"/>
              <p:cNvSpPr>
                <a:spLocks/>
              </p:cNvSpPr>
              <p:nvPr/>
            </p:nvSpPr>
            <p:spPr bwMode="gray">
              <a:xfrm>
                <a:off x="2456" y="230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0 h 5"/>
                  <a:gd name="T4" fmla="*/ 2 w 4"/>
                  <a:gd name="T5" fmla="*/ 1 h 5"/>
                  <a:gd name="T6" fmla="*/ 2 w 4"/>
                  <a:gd name="T7" fmla="*/ 2 h 5"/>
                  <a:gd name="T8" fmla="*/ 3 w 4"/>
                  <a:gd name="T9" fmla="*/ 3 h 5"/>
                  <a:gd name="T10" fmla="*/ 4 w 4"/>
                  <a:gd name="T11" fmla="*/ 3 h 5"/>
                  <a:gd name="T12" fmla="*/ 3 w 4"/>
                  <a:gd name="T13" fmla="*/ 4 h 5"/>
                  <a:gd name="T14" fmla="*/ 3 w 4"/>
                  <a:gd name="T15" fmla="*/ 5 h 5"/>
                  <a:gd name="T16" fmla="*/ 2 w 4"/>
                  <a:gd name="T17" fmla="*/ 5 h 5"/>
                  <a:gd name="T18" fmla="*/ 2 w 4"/>
                  <a:gd name="T19" fmla="*/ 4 h 5"/>
                  <a:gd name="T20" fmla="*/ 1 w 4"/>
                  <a:gd name="T21" fmla="*/ 4 h 5"/>
                  <a:gd name="T22" fmla="*/ 0 w 4"/>
                  <a:gd name="T23" fmla="*/ 3 h 5"/>
                  <a:gd name="T24" fmla="*/ 0 w 4"/>
                  <a:gd name="T25" fmla="*/ 2 h 5"/>
                  <a:gd name="T26" fmla="*/ 0 w 4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5"/>
                  <a:gd name="T44" fmla="*/ 4 w 4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5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7" name="Freeform 164"/>
              <p:cNvSpPr>
                <a:spLocks/>
              </p:cNvSpPr>
              <p:nvPr/>
            </p:nvSpPr>
            <p:spPr bwMode="gray">
              <a:xfrm>
                <a:off x="2183" y="2256"/>
                <a:ext cx="14" cy="25"/>
              </a:xfrm>
              <a:custGeom>
                <a:avLst/>
                <a:gdLst>
                  <a:gd name="T0" fmla="*/ 4 w 14"/>
                  <a:gd name="T1" fmla="*/ 25 h 25"/>
                  <a:gd name="T2" fmla="*/ 0 w 14"/>
                  <a:gd name="T3" fmla="*/ 22 h 25"/>
                  <a:gd name="T4" fmla="*/ 1 w 14"/>
                  <a:gd name="T5" fmla="*/ 6 h 25"/>
                  <a:gd name="T6" fmla="*/ 5 w 14"/>
                  <a:gd name="T7" fmla="*/ 0 h 25"/>
                  <a:gd name="T8" fmla="*/ 14 w 14"/>
                  <a:gd name="T9" fmla="*/ 2 h 25"/>
                  <a:gd name="T10" fmla="*/ 11 w 14"/>
                  <a:gd name="T11" fmla="*/ 5 h 25"/>
                  <a:gd name="T12" fmla="*/ 10 w 14"/>
                  <a:gd name="T13" fmla="*/ 11 h 25"/>
                  <a:gd name="T14" fmla="*/ 4 w 14"/>
                  <a:gd name="T15" fmla="*/ 2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25"/>
                  <a:gd name="T26" fmla="*/ 14 w 14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25">
                    <a:moveTo>
                      <a:pt x="4" y="25"/>
                    </a:moveTo>
                    <a:lnTo>
                      <a:pt x="0" y="22"/>
                    </a:lnTo>
                    <a:lnTo>
                      <a:pt x="1" y="6"/>
                    </a:lnTo>
                    <a:lnTo>
                      <a:pt x="5" y="0"/>
                    </a:lnTo>
                    <a:lnTo>
                      <a:pt x="14" y="2"/>
                    </a:lnTo>
                    <a:lnTo>
                      <a:pt x="11" y="5"/>
                    </a:lnTo>
                    <a:lnTo>
                      <a:pt x="10" y="11"/>
                    </a:lnTo>
                    <a:lnTo>
                      <a:pt x="4" y="2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8" name="Freeform 165"/>
              <p:cNvSpPr>
                <a:spLocks/>
              </p:cNvSpPr>
              <p:nvPr/>
            </p:nvSpPr>
            <p:spPr bwMode="gray">
              <a:xfrm>
                <a:off x="2179" y="2283"/>
                <a:ext cx="59" cy="31"/>
              </a:xfrm>
              <a:custGeom>
                <a:avLst/>
                <a:gdLst>
                  <a:gd name="T0" fmla="*/ 20 w 59"/>
                  <a:gd name="T1" fmla="*/ 28 h 31"/>
                  <a:gd name="T2" fmla="*/ 17 w 59"/>
                  <a:gd name="T3" fmla="*/ 26 h 31"/>
                  <a:gd name="T4" fmla="*/ 12 w 59"/>
                  <a:gd name="T5" fmla="*/ 19 h 31"/>
                  <a:gd name="T6" fmla="*/ 0 w 59"/>
                  <a:gd name="T7" fmla="*/ 16 h 31"/>
                  <a:gd name="T8" fmla="*/ 13 w 59"/>
                  <a:gd name="T9" fmla="*/ 6 h 31"/>
                  <a:gd name="T10" fmla="*/ 15 w 59"/>
                  <a:gd name="T11" fmla="*/ 2 h 31"/>
                  <a:gd name="T12" fmla="*/ 16 w 59"/>
                  <a:gd name="T13" fmla="*/ 2 h 31"/>
                  <a:gd name="T14" fmla="*/ 33 w 59"/>
                  <a:gd name="T15" fmla="*/ 1 h 31"/>
                  <a:gd name="T16" fmla="*/ 49 w 59"/>
                  <a:gd name="T17" fmla="*/ 0 h 31"/>
                  <a:gd name="T18" fmla="*/ 56 w 59"/>
                  <a:gd name="T19" fmla="*/ 7 h 31"/>
                  <a:gd name="T20" fmla="*/ 59 w 59"/>
                  <a:gd name="T21" fmla="*/ 9 h 31"/>
                  <a:gd name="T22" fmla="*/ 52 w 59"/>
                  <a:gd name="T23" fmla="*/ 11 h 31"/>
                  <a:gd name="T24" fmla="*/ 44 w 59"/>
                  <a:gd name="T25" fmla="*/ 11 h 31"/>
                  <a:gd name="T26" fmla="*/ 38 w 59"/>
                  <a:gd name="T27" fmla="*/ 18 h 31"/>
                  <a:gd name="T28" fmla="*/ 34 w 59"/>
                  <a:gd name="T29" fmla="*/ 18 h 31"/>
                  <a:gd name="T30" fmla="*/ 26 w 59"/>
                  <a:gd name="T31" fmla="*/ 23 h 31"/>
                  <a:gd name="T32" fmla="*/ 26 w 59"/>
                  <a:gd name="T33" fmla="*/ 28 h 31"/>
                  <a:gd name="T34" fmla="*/ 24 w 59"/>
                  <a:gd name="T35" fmla="*/ 31 h 31"/>
                  <a:gd name="T36" fmla="*/ 20 w 59"/>
                  <a:gd name="T37" fmla="*/ 29 h 31"/>
                  <a:gd name="T38" fmla="*/ 20 w 59"/>
                  <a:gd name="T39" fmla="*/ 28 h 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31"/>
                  <a:gd name="T62" fmla="*/ 59 w 59"/>
                  <a:gd name="T63" fmla="*/ 31 h 3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31">
                    <a:moveTo>
                      <a:pt x="20" y="28"/>
                    </a:moveTo>
                    <a:lnTo>
                      <a:pt x="17" y="26"/>
                    </a:lnTo>
                    <a:lnTo>
                      <a:pt x="12" y="19"/>
                    </a:lnTo>
                    <a:lnTo>
                      <a:pt x="0" y="16"/>
                    </a:lnTo>
                    <a:lnTo>
                      <a:pt x="13" y="6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33" y="1"/>
                    </a:lnTo>
                    <a:lnTo>
                      <a:pt x="49" y="0"/>
                    </a:lnTo>
                    <a:lnTo>
                      <a:pt x="56" y="7"/>
                    </a:lnTo>
                    <a:lnTo>
                      <a:pt x="59" y="9"/>
                    </a:lnTo>
                    <a:lnTo>
                      <a:pt x="52" y="11"/>
                    </a:lnTo>
                    <a:lnTo>
                      <a:pt x="44" y="11"/>
                    </a:lnTo>
                    <a:lnTo>
                      <a:pt x="38" y="18"/>
                    </a:lnTo>
                    <a:lnTo>
                      <a:pt x="34" y="18"/>
                    </a:lnTo>
                    <a:lnTo>
                      <a:pt x="26" y="23"/>
                    </a:lnTo>
                    <a:lnTo>
                      <a:pt x="26" y="28"/>
                    </a:lnTo>
                    <a:lnTo>
                      <a:pt x="24" y="31"/>
                    </a:lnTo>
                    <a:lnTo>
                      <a:pt x="20" y="29"/>
                    </a:lnTo>
                    <a:lnTo>
                      <a:pt x="20" y="2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9" name="Freeform 166"/>
              <p:cNvSpPr>
                <a:spLocks/>
              </p:cNvSpPr>
              <p:nvPr/>
            </p:nvSpPr>
            <p:spPr bwMode="gray">
              <a:xfrm>
                <a:off x="2175" y="2299"/>
                <a:ext cx="21" cy="13"/>
              </a:xfrm>
              <a:custGeom>
                <a:avLst/>
                <a:gdLst>
                  <a:gd name="T0" fmla="*/ 4 w 21"/>
                  <a:gd name="T1" fmla="*/ 0 h 13"/>
                  <a:gd name="T2" fmla="*/ 16 w 21"/>
                  <a:gd name="T3" fmla="*/ 3 h 13"/>
                  <a:gd name="T4" fmla="*/ 21 w 21"/>
                  <a:gd name="T5" fmla="*/ 10 h 13"/>
                  <a:gd name="T6" fmla="*/ 18 w 21"/>
                  <a:gd name="T7" fmla="*/ 12 h 13"/>
                  <a:gd name="T8" fmla="*/ 14 w 21"/>
                  <a:gd name="T9" fmla="*/ 13 h 13"/>
                  <a:gd name="T10" fmla="*/ 0 w 21"/>
                  <a:gd name="T11" fmla="*/ 5 h 13"/>
                  <a:gd name="T12" fmla="*/ 4 w 2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"/>
                  <a:gd name="T23" fmla="*/ 21 w 2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">
                    <a:moveTo>
                      <a:pt x="4" y="0"/>
                    </a:moveTo>
                    <a:lnTo>
                      <a:pt x="16" y="3"/>
                    </a:lnTo>
                    <a:lnTo>
                      <a:pt x="21" y="10"/>
                    </a:lnTo>
                    <a:lnTo>
                      <a:pt x="18" y="12"/>
                    </a:lnTo>
                    <a:lnTo>
                      <a:pt x="14" y="13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0" name="Freeform 167"/>
              <p:cNvSpPr>
                <a:spLocks/>
              </p:cNvSpPr>
              <p:nvPr/>
            </p:nvSpPr>
            <p:spPr bwMode="gray">
              <a:xfrm>
                <a:off x="2230" y="2206"/>
                <a:ext cx="87" cy="36"/>
              </a:xfrm>
              <a:custGeom>
                <a:avLst/>
                <a:gdLst>
                  <a:gd name="T0" fmla="*/ 1 w 87"/>
                  <a:gd name="T1" fmla="*/ 5 h 36"/>
                  <a:gd name="T2" fmla="*/ 9 w 87"/>
                  <a:gd name="T3" fmla="*/ 0 h 36"/>
                  <a:gd name="T4" fmla="*/ 15 w 87"/>
                  <a:gd name="T5" fmla="*/ 0 h 36"/>
                  <a:gd name="T6" fmla="*/ 21 w 87"/>
                  <a:gd name="T7" fmla="*/ 0 h 36"/>
                  <a:gd name="T8" fmla="*/ 34 w 87"/>
                  <a:gd name="T9" fmla="*/ 1 h 36"/>
                  <a:gd name="T10" fmla="*/ 40 w 87"/>
                  <a:gd name="T11" fmla="*/ 4 h 36"/>
                  <a:gd name="T12" fmla="*/ 42 w 87"/>
                  <a:gd name="T13" fmla="*/ 8 h 36"/>
                  <a:gd name="T14" fmla="*/ 49 w 87"/>
                  <a:gd name="T15" fmla="*/ 8 h 36"/>
                  <a:gd name="T16" fmla="*/ 64 w 87"/>
                  <a:gd name="T17" fmla="*/ 18 h 36"/>
                  <a:gd name="T18" fmla="*/ 67 w 87"/>
                  <a:gd name="T19" fmla="*/ 22 h 36"/>
                  <a:gd name="T20" fmla="*/ 70 w 87"/>
                  <a:gd name="T21" fmla="*/ 22 h 36"/>
                  <a:gd name="T22" fmla="*/ 76 w 87"/>
                  <a:gd name="T23" fmla="*/ 27 h 36"/>
                  <a:gd name="T24" fmla="*/ 85 w 87"/>
                  <a:gd name="T25" fmla="*/ 28 h 36"/>
                  <a:gd name="T26" fmla="*/ 87 w 87"/>
                  <a:gd name="T27" fmla="*/ 32 h 36"/>
                  <a:gd name="T28" fmla="*/ 74 w 87"/>
                  <a:gd name="T29" fmla="*/ 34 h 36"/>
                  <a:gd name="T30" fmla="*/ 70 w 87"/>
                  <a:gd name="T31" fmla="*/ 33 h 36"/>
                  <a:gd name="T32" fmla="*/ 59 w 87"/>
                  <a:gd name="T33" fmla="*/ 36 h 36"/>
                  <a:gd name="T34" fmla="*/ 56 w 87"/>
                  <a:gd name="T35" fmla="*/ 34 h 36"/>
                  <a:gd name="T36" fmla="*/ 56 w 87"/>
                  <a:gd name="T37" fmla="*/ 31 h 36"/>
                  <a:gd name="T38" fmla="*/ 60 w 87"/>
                  <a:gd name="T39" fmla="*/ 27 h 36"/>
                  <a:gd name="T40" fmla="*/ 58 w 87"/>
                  <a:gd name="T41" fmla="*/ 25 h 36"/>
                  <a:gd name="T42" fmla="*/ 52 w 87"/>
                  <a:gd name="T43" fmla="*/ 24 h 36"/>
                  <a:gd name="T44" fmla="*/ 45 w 87"/>
                  <a:gd name="T45" fmla="*/ 18 h 36"/>
                  <a:gd name="T46" fmla="*/ 37 w 87"/>
                  <a:gd name="T47" fmla="*/ 15 h 36"/>
                  <a:gd name="T48" fmla="*/ 34 w 87"/>
                  <a:gd name="T49" fmla="*/ 11 h 36"/>
                  <a:gd name="T50" fmla="*/ 27 w 87"/>
                  <a:gd name="T51" fmla="*/ 11 h 36"/>
                  <a:gd name="T52" fmla="*/ 20 w 87"/>
                  <a:gd name="T53" fmla="*/ 6 h 36"/>
                  <a:gd name="T54" fmla="*/ 20 w 87"/>
                  <a:gd name="T55" fmla="*/ 4 h 36"/>
                  <a:gd name="T56" fmla="*/ 13 w 87"/>
                  <a:gd name="T57" fmla="*/ 4 h 36"/>
                  <a:gd name="T58" fmla="*/ 6 w 87"/>
                  <a:gd name="T59" fmla="*/ 10 h 36"/>
                  <a:gd name="T60" fmla="*/ 0 w 87"/>
                  <a:gd name="T61" fmla="*/ 9 h 36"/>
                  <a:gd name="T62" fmla="*/ 1 w 87"/>
                  <a:gd name="T63" fmla="*/ 5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7"/>
                  <a:gd name="T97" fmla="*/ 0 h 36"/>
                  <a:gd name="T98" fmla="*/ 87 w 87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7" h="36">
                    <a:moveTo>
                      <a:pt x="1" y="5"/>
                    </a:move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34" y="1"/>
                    </a:lnTo>
                    <a:lnTo>
                      <a:pt x="40" y="4"/>
                    </a:lnTo>
                    <a:lnTo>
                      <a:pt x="42" y="8"/>
                    </a:lnTo>
                    <a:lnTo>
                      <a:pt x="49" y="8"/>
                    </a:lnTo>
                    <a:lnTo>
                      <a:pt x="64" y="18"/>
                    </a:lnTo>
                    <a:lnTo>
                      <a:pt x="67" y="22"/>
                    </a:lnTo>
                    <a:lnTo>
                      <a:pt x="70" y="22"/>
                    </a:lnTo>
                    <a:lnTo>
                      <a:pt x="76" y="27"/>
                    </a:lnTo>
                    <a:lnTo>
                      <a:pt x="85" y="28"/>
                    </a:lnTo>
                    <a:lnTo>
                      <a:pt x="87" y="32"/>
                    </a:lnTo>
                    <a:lnTo>
                      <a:pt x="74" y="34"/>
                    </a:lnTo>
                    <a:lnTo>
                      <a:pt x="70" y="33"/>
                    </a:lnTo>
                    <a:lnTo>
                      <a:pt x="59" y="36"/>
                    </a:lnTo>
                    <a:lnTo>
                      <a:pt x="56" y="34"/>
                    </a:lnTo>
                    <a:lnTo>
                      <a:pt x="56" y="31"/>
                    </a:lnTo>
                    <a:lnTo>
                      <a:pt x="60" y="27"/>
                    </a:lnTo>
                    <a:lnTo>
                      <a:pt x="58" y="25"/>
                    </a:lnTo>
                    <a:lnTo>
                      <a:pt x="52" y="24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34" y="11"/>
                    </a:lnTo>
                    <a:lnTo>
                      <a:pt x="27" y="11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3" y="4"/>
                    </a:lnTo>
                    <a:lnTo>
                      <a:pt x="6" y="10"/>
                    </a:lnTo>
                    <a:lnTo>
                      <a:pt x="0" y="9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1" name="Freeform 168"/>
              <p:cNvSpPr>
                <a:spLocks/>
              </p:cNvSpPr>
              <p:nvPr/>
            </p:nvSpPr>
            <p:spPr bwMode="gray">
              <a:xfrm>
                <a:off x="2243" y="2214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2" name="Freeform 169"/>
              <p:cNvSpPr>
                <a:spLocks/>
              </p:cNvSpPr>
              <p:nvPr/>
            </p:nvSpPr>
            <p:spPr bwMode="gray">
              <a:xfrm>
                <a:off x="2282" y="2256"/>
                <a:ext cx="17" cy="9"/>
              </a:xfrm>
              <a:custGeom>
                <a:avLst/>
                <a:gdLst>
                  <a:gd name="T0" fmla="*/ 0 w 17"/>
                  <a:gd name="T1" fmla="*/ 3 h 9"/>
                  <a:gd name="T2" fmla="*/ 5 w 17"/>
                  <a:gd name="T3" fmla="*/ 0 h 9"/>
                  <a:gd name="T4" fmla="*/ 17 w 17"/>
                  <a:gd name="T5" fmla="*/ 6 h 9"/>
                  <a:gd name="T6" fmla="*/ 17 w 17"/>
                  <a:gd name="T7" fmla="*/ 9 h 9"/>
                  <a:gd name="T8" fmla="*/ 6 w 17"/>
                  <a:gd name="T9" fmla="*/ 8 h 9"/>
                  <a:gd name="T10" fmla="*/ 2 w 17"/>
                  <a:gd name="T11" fmla="*/ 6 h 9"/>
                  <a:gd name="T12" fmla="*/ 0 w 17"/>
                  <a:gd name="T13" fmla="*/ 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9"/>
                  <a:gd name="T23" fmla="*/ 17 w 17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9">
                    <a:moveTo>
                      <a:pt x="0" y="3"/>
                    </a:moveTo>
                    <a:lnTo>
                      <a:pt x="5" y="0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3" name="Freeform 170"/>
              <p:cNvSpPr>
                <a:spLocks/>
              </p:cNvSpPr>
              <p:nvPr/>
            </p:nvSpPr>
            <p:spPr bwMode="gray">
              <a:xfrm>
                <a:off x="2286" y="2166"/>
                <a:ext cx="5" cy="13"/>
              </a:xfrm>
              <a:custGeom>
                <a:avLst/>
                <a:gdLst>
                  <a:gd name="T0" fmla="*/ 0 w 5"/>
                  <a:gd name="T1" fmla="*/ 1 h 13"/>
                  <a:gd name="T2" fmla="*/ 3 w 5"/>
                  <a:gd name="T3" fmla="*/ 0 h 13"/>
                  <a:gd name="T4" fmla="*/ 5 w 5"/>
                  <a:gd name="T5" fmla="*/ 4 h 13"/>
                  <a:gd name="T6" fmla="*/ 5 w 5"/>
                  <a:gd name="T7" fmla="*/ 13 h 13"/>
                  <a:gd name="T8" fmla="*/ 3 w 5"/>
                  <a:gd name="T9" fmla="*/ 12 h 13"/>
                  <a:gd name="T10" fmla="*/ 4 w 5"/>
                  <a:gd name="T11" fmla="*/ 7 h 13"/>
                  <a:gd name="T12" fmla="*/ 0 w 5"/>
                  <a:gd name="T13" fmla="*/ 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3"/>
                  <a:gd name="T23" fmla="*/ 5 w 5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3">
                    <a:moveTo>
                      <a:pt x="0" y="1"/>
                    </a:moveTo>
                    <a:lnTo>
                      <a:pt x="3" y="0"/>
                    </a:lnTo>
                    <a:lnTo>
                      <a:pt x="5" y="4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4" y="7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4" name="Freeform 171"/>
              <p:cNvSpPr>
                <a:spLocks/>
              </p:cNvSpPr>
              <p:nvPr/>
            </p:nvSpPr>
            <p:spPr bwMode="gray">
              <a:xfrm>
                <a:off x="2296" y="2181"/>
                <a:ext cx="6" cy="11"/>
              </a:xfrm>
              <a:custGeom>
                <a:avLst/>
                <a:gdLst>
                  <a:gd name="T0" fmla="*/ 0 w 6"/>
                  <a:gd name="T1" fmla="*/ 1 h 11"/>
                  <a:gd name="T2" fmla="*/ 2 w 6"/>
                  <a:gd name="T3" fmla="*/ 0 h 11"/>
                  <a:gd name="T4" fmla="*/ 5 w 6"/>
                  <a:gd name="T5" fmla="*/ 4 h 11"/>
                  <a:gd name="T6" fmla="*/ 6 w 6"/>
                  <a:gd name="T7" fmla="*/ 11 h 11"/>
                  <a:gd name="T8" fmla="*/ 4 w 6"/>
                  <a:gd name="T9" fmla="*/ 11 h 11"/>
                  <a:gd name="T10" fmla="*/ 4 w 6"/>
                  <a:gd name="T11" fmla="*/ 5 h 11"/>
                  <a:gd name="T12" fmla="*/ 0 w 6"/>
                  <a:gd name="T13" fmla="*/ 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1"/>
                  <a:gd name="T23" fmla="*/ 6 w 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1">
                    <a:moveTo>
                      <a:pt x="0" y="1"/>
                    </a:moveTo>
                    <a:lnTo>
                      <a:pt x="2" y="0"/>
                    </a:lnTo>
                    <a:lnTo>
                      <a:pt x="5" y="4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5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5" name="Freeform 172"/>
              <p:cNvSpPr>
                <a:spLocks/>
              </p:cNvSpPr>
              <p:nvPr/>
            </p:nvSpPr>
            <p:spPr bwMode="gray">
              <a:xfrm>
                <a:off x="2304" y="2191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2 w 5"/>
                  <a:gd name="T3" fmla="*/ 1 h 7"/>
                  <a:gd name="T4" fmla="*/ 5 w 5"/>
                  <a:gd name="T5" fmla="*/ 7 h 7"/>
                  <a:gd name="T6" fmla="*/ 2 w 5"/>
                  <a:gd name="T7" fmla="*/ 7 h 7"/>
                  <a:gd name="T8" fmla="*/ 0 w 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0" y="0"/>
                    </a:moveTo>
                    <a:lnTo>
                      <a:pt x="2" y="1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6" name="Freeform 173"/>
              <p:cNvSpPr>
                <a:spLocks/>
              </p:cNvSpPr>
              <p:nvPr/>
            </p:nvSpPr>
            <p:spPr bwMode="gray">
              <a:xfrm>
                <a:off x="2308" y="2203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2 w 4"/>
                  <a:gd name="T3" fmla="*/ 0 h 9"/>
                  <a:gd name="T4" fmla="*/ 3 w 4"/>
                  <a:gd name="T5" fmla="*/ 3 h 9"/>
                  <a:gd name="T6" fmla="*/ 4 w 4"/>
                  <a:gd name="T7" fmla="*/ 9 h 9"/>
                  <a:gd name="T8" fmla="*/ 3 w 4"/>
                  <a:gd name="T9" fmla="*/ 9 h 9"/>
                  <a:gd name="T10" fmla="*/ 0 w 4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9"/>
                  <a:gd name="T20" fmla="*/ 4 w 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9">
                    <a:moveTo>
                      <a:pt x="0" y="0"/>
                    </a:moveTo>
                    <a:lnTo>
                      <a:pt x="2" y="0"/>
                    </a:lnTo>
                    <a:lnTo>
                      <a:pt x="3" y="3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7" name="Freeform 174"/>
              <p:cNvSpPr>
                <a:spLocks/>
              </p:cNvSpPr>
              <p:nvPr/>
            </p:nvSpPr>
            <p:spPr bwMode="gray">
              <a:xfrm>
                <a:off x="2317" y="2211"/>
                <a:ext cx="4" cy="10"/>
              </a:xfrm>
              <a:custGeom>
                <a:avLst/>
                <a:gdLst>
                  <a:gd name="T0" fmla="*/ 0 w 4"/>
                  <a:gd name="T1" fmla="*/ 1 h 10"/>
                  <a:gd name="T2" fmla="*/ 1 w 4"/>
                  <a:gd name="T3" fmla="*/ 0 h 10"/>
                  <a:gd name="T4" fmla="*/ 4 w 4"/>
                  <a:gd name="T5" fmla="*/ 2 h 10"/>
                  <a:gd name="T6" fmla="*/ 4 w 4"/>
                  <a:gd name="T7" fmla="*/ 5 h 10"/>
                  <a:gd name="T8" fmla="*/ 1 w 4"/>
                  <a:gd name="T9" fmla="*/ 10 h 10"/>
                  <a:gd name="T10" fmla="*/ 0 w 4"/>
                  <a:gd name="T11" fmla="*/ 8 h 10"/>
                  <a:gd name="T12" fmla="*/ 3 w 4"/>
                  <a:gd name="T13" fmla="*/ 5 h 10"/>
                  <a:gd name="T14" fmla="*/ 3 w 4"/>
                  <a:gd name="T15" fmla="*/ 3 h 10"/>
                  <a:gd name="T16" fmla="*/ 0 w 4"/>
                  <a:gd name="T17" fmla="*/ 1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0"/>
                  <a:gd name="T29" fmla="*/ 4 w 4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0">
                    <a:moveTo>
                      <a:pt x="0" y="1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8" name="Freeform 175"/>
              <p:cNvSpPr>
                <a:spLocks/>
              </p:cNvSpPr>
              <p:nvPr/>
            </p:nvSpPr>
            <p:spPr bwMode="gray">
              <a:xfrm>
                <a:off x="2282" y="2187"/>
                <a:ext cx="5" cy="8"/>
              </a:xfrm>
              <a:custGeom>
                <a:avLst/>
                <a:gdLst>
                  <a:gd name="T0" fmla="*/ 2 w 5"/>
                  <a:gd name="T1" fmla="*/ 0 h 8"/>
                  <a:gd name="T2" fmla="*/ 4 w 5"/>
                  <a:gd name="T3" fmla="*/ 3 h 8"/>
                  <a:gd name="T4" fmla="*/ 5 w 5"/>
                  <a:gd name="T5" fmla="*/ 7 h 8"/>
                  <a:gd name="T6" fmla="*/ 1 w 5"/>
                  <a:gd name="T7" fmla="*/ 8 h 8"/>
                  <a:gd name="T8" fmla="*/ 0 w 5"/>
                  <a:gd name="T9" fmla="*/ 3 h 8"/>
                  <a:gd name="T10" fmla="*/ 2 w 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8"/>
                  <a:gd name="T20" fmla="*/ 5 w 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8">
                    <a:moveTo>
                      <a:pt x="2" y="0"/>
                    </a:moveTo>
                    <a:lnTo>
                      <a:pt x="4" y="3"/>
                    </a:lnTo>
                    <a:lnTo>
                      <a:pt x="5" y="7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9" name="Freeform 176"/>
              <p:cNvSpPr>
                <a:spLocks/>
              </p:cNvSpPr>
              <p:nvPr/>
            </p:nvSpPr>
            <p:spPr bwMode="gray">
              <a:xfrm>
                <a:off x="2278" y="2168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1 w 5"/>
                  <a:gd name="T7" fmla="*/ 0 h 2"/>
                  <a:gd name="T8" fmla="*/ 5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0" name="Freeform 177"/>
              <p:cNvSpPr>
                <a:spLocks/>
              </p:cNvSpPr>
              <p:nvPr/>
            </p:nvSpPr>
            <p:spPr bwMode="gray">
              <a:xfrm>
                <a:off x="2286" y="2197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2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1" name="Freeform 178"/>
              <p:cNvSpPr>
                <a:spLocks/>
              </p:cNvSpPr>
              <p:nvPr/>
            </p:nvSpPr>
            <p:spPr bwMode="gray">
              <a:xfrm>
                <a:off x="2317" y="2241"/>
                <a:ext cx="24" cy="20"/>
              </a:xfrm>
              <a:custGeom>
                <a:avLst/>
                <a:gdLst>
                  <a:gd name="T0" fmla="*/ 17 w 24"/>
                  <a:gd name="T1" fmla="*/ 1 h 20"/>
                  <a:gd name="T2" fmla="*/ 24 w 24"/>
                  <a:gd name="T3" fmla="*/ 2 h 20"/>
                  <a:gd name="T4" fmla="*/ 24 w 24"/>
                  <a:gd name="T5" fmla="*/ 12 h 20"/>
                  <a:gd name="T6" fmla="*/ 22 w 24"/>
                  <a:gd name="T7" fmla="*/ 19 h 20"/>
                  <a:gd name="T8" fmla="*/ 12 w 24"/>
                  <a:gd name="T9" fmla="*/ 20 h 20"/>
                  <a:gd name="T10" fmla="*/ 6 w 24"/>
                  <a:gd name="T11" fmla="*/ 19 h 20"/>
                  <a:gd name="T12" fmla="*/ 0 w 24"/>
                  <a:gd name="T13" fmla="*/ 16 h 20"/>
                  <a:gd name="T14" fmla="*/ 0 w 24"/>
                  <a:gd name="T15" fmla="*/ 14 h 20"/>
                  <a:gd name="T16" fmla="*/ 8 w 24"/>
                  <a:gd name="T17" fmla="*/ 13 h 20"/>
                  <a:gd name="T18" fmla="*/ 15 w 24"/>
                  <a:gd name="T19" fmla="*/ 14 h 20"/>
                  <a:gd name="T20" fmla="*/ 17 w 24"/>
                  <a:gd name="T21" fmla="*/ 11 h 20"/>
                  <a:gd name="T22" fmla="*/ 13 w 24"/>
                  <a:gd name="T23" fmla="*/ 10 h 20"/>
                  <a:gd name="T24" fmla="*/ 13 w 24"/>
                  <a:gd name="T25" fmla="*/ 6 h 20"/>
                  <a:gd name="T26" fmla="*/ 9 w 24"/>
                  <a:gd name="T27" fmla="*/ 5 h 20"/>
                  <a:gd name="T28" fmla="*/ 8 w 24"/>
                  <a:gd name="T29" fmla="*/ 2 h 20"/>
                  <a:gd name="T30" fmla="*/ 13 w 24"/>
                  <a:gd name="T31" fmla="*/ 0 h 20"/>
                  <a:gd name="T32" fmla="*/ 17 w 24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0"/>
                  <a:gd name="T53" fmla="*/ 24 w 24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0">
                    <a:moveTo>
                      <a:pt x="17" y="1"/>
                    </a:moveTo>
                    <a:lnTo>
                      <a:pt x="24" y="2"/>
                    </a:lnTo>
                    <a:lnTo>
                      <a:pt x="24" y="12"/>
                    </a:lnTo>
                    <a:lnTo>
                      <a:pt x="22" y="19"/>
                    </a:lnTo>
                    <a:lnTo>
                      <a:pt x="12" y="20"/>
                    </a:lnTo>
                    <a:lnTo>
                      <a:pt x="6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8" y="13"/>
                    </a:lnTo>
                    <a:lnTo>
                      <a:pt x="15" y="14"/>
                    </a:lnTo>
                    <a:lnTo>
                      <a:pt x="17" y="11"/>
                    </a:lnTo>
                    <a:lnTo>
                      <a:pt x="13" y="10"/>
                    </a:lnTo>
                    <a:lnTo>
                      <a:pt x="13" y="6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2" name="Freeform 179"/>
              <p:cNvSpPr>
                <a:spLocks/>
              </p:cNvSpPr>
              <p:nvPr/>
            </p:nvSpPr>
            <p:spPr bwMode="gray">
              <a:xfrm>
                <a:off x="2339" y="2241"/>
                <a:ext cx="32" cy="23"/>
              </a:xfrm>
              <a:custGeom>
                <a:avLst/>
                <a:gdLst>
                  <a:gd name="T0" fmla="*/ 1 w 32"/>
                  <a:gd name="T1" fmla="*/ 22 h 23"/>
                  <a:gd name="T2" fmla="*/ 0 w 32"/>
                  <a:gd name="T3" fmla="*/ 19 h 23"/>
                  <a:gd name="T4" fmla="*/ 2 w 32"/>
                  <a:gd name="T5" fmla="*/ 12 h 23"/>
                  <a:gd name="T6" fmla="*/ 2 w 32"/>
                  <a:gd name="T7" fmla="*/ 2 h 23"/>
                  <a:gd name="T8" fmla="*/ 3 w 32"/>
                  <a:gd name="T9" fmla="*/ 0 h 23"/>
                  <a:gd name="T10" fmla="*/ 12 w 32"/>
                  <a:gd name="T11" fmla="*/ 1 h 23"/>
                  <a:gd name="T12" fmla="*/ 20 w 32"/>
                  <a:gd name="T13" fmla="*/ 7 h 23"/>
                  <a:gd name="T14" fmla="*/ 26 w 32"/>
                  <a:gd name="T15" fmla="*/ 7 h 23"/>
                  <a:gd name="T16" fmla="*/ 31 w 32"/>
                  <a:gd name="T17" fmla="*/ 13 h 23"/>
                  <a:gd name="T18" fmla="*/ 32 w 32"/>
                  <a:gd name="T19" fmla="*/ 16 h 23"/>
                  <a:gd name="T20" fmla="*/ 29 w 32"/>
                  <a:gd name="T21" fmla="*/ 19 h 23"/>
                  <a:gd name="T22" fmla="*/ 25 w 32"/>
                  <a:gd name="T23" fmla="*/ 17 h 23"/>
                  <a:gd name="T24" fmla="*/ 18 w 32"/>
                  <a:gd name="T25" fmla="*/ 17 h 23"/>
                  <a:gd name="T26" fmla="*/ 10 w 32"/>
                  <a:gd name="T27" fmla="*/ 16 h 23"/>
                  <a:gd name="T28" fmla="*/ 9 w 32"/>
                  <a:gd name="T29" fmla="*/ 19 h 23"/>
                  <a:gd name="T30" fmla="*/ 3 w 32"/>
                  <a:gd name="T31" fmla="*/ 23 h 23"/>
                  <a:gd name="T32" fmla="*/ 1 w 32"/>
                  <a:gd name="T33" fmla="*/ 22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23"/>
                  <a:gd name="T53" fmla="*/ 32 w 32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23">
                    <a:moveTo>
                      <a:pt x="1" y="22"/>
                    </a:moveTo>
                    <a:lnTo>
                      <a:pt x="0" y="19"/>
                    </a:lnTo>
                    <a:lnTo>
                      <a:pt x="2" y="1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" y="1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1" y="13"/>
                    </a:lnTo>
                    <a:lnTo>
                      <a:pt x="32" y="16"/>
                    </a:lnTo>
                    <a:lnTo>
                      <a:pt x="29" y="19"/>
                    </a:lnTo>
                    <a:lnTo>
                      <a:pt x="25" y="17"/>
                    </a:lnTo>
                    <a:lnTo>
                      <a:pt x="18" y="17"/>
                    </a:lnTo>
                    <a:lnTo>
                      <a:pt x="10" y="16"/>
                    </a:lnTo>
                    <a:lnTo>
                      <a:pt x="9" y="19"/>
                    </a:lnTo>
                    <a:lnTo>
                      <a:pt x="3" y="23"/>
                    </a:lnTo>
                    <a:lnTo>
                      <a:pt x="1" y="2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3" name="Freeform 180"/>
              <p:cNvSpPr>
                <a:spLocks/>
              </p:cNvSpPr>
              <p:nvPr/>
            </p:nvSpPr>
            <p:spPr bwMode="gray">
              <a:xfrm>
                <a:off x="2154" y="2260"/>
                <a:ext cx="41" cy="44"/>
              </a:xfrm>
              <a:custGeom>
                <a:avLst/>
                <a:gdLst>
                  <a:gd name="T0" fmla="*/ 21 w 41"/>
                  <a:gd name="T1" fmla="*/ 44 h 44"/>
                  <a:gd name="T2" fmla="*/ 4 w 41"/>
                  <a:gd name="T3" fmla="*/ 41 h 44"/>
                  <a:gd name="T4" fmla="*/ 0 w 41"/>
                  <a:gd name="T5" fmla="*/ 36 h 44"/>
                  <a:gd name="T6" fmla="*/ 3 w 41"/>
                  <a:gd name="T7" fmla="*/ 22 h 44"/>
                  <a:gd name="T8" fmla="*/ 16 w 41"/>
                  <a:gd name="T9" fmla="*/ 22 h 44"/>
                  <a:gd name="T10" fmla="*/ 20 w 41"/>
                  <a:gd name="T11" fmla="*/ 20 h 44"/>
                  <a:gd name="T12" fmla="*/ 20 w 41"/>
                  <a:gd name="T13" fmla="*/ 16 h 44"/>
                  <a:gd name="T14" fmla="*/ 12 w 41"/>
                  <a:gd name="T15" fmla="*/ 9 h 44"/>
                  <a:gd name="T16" fmla="*/ 16 w 41"/>
                  <a:gd name="T17" fmla="*/ 6 h 44"/>
                  <a:gd name="T18" fmla="*/ 16 w 41"/>
                  <a:gd name="T19" fmla="*/ 0 h 44"/>
                  <a:gd name="T20" fmla="*/ 26 w 41"/>
                  <a:gd name="T21" fmla="*/ 0 h 44"/>
                  <a:gd name="T22" fmla="*/ 30 w 41"/>
                  <a:gd name="T23" fmla="*/ 2 h 44"/>
                  <a:gd name="T24" fmla="*/ 29 w 41"/>
                  <a:gd name="T25" fmla="*/ 18 h 44"/>
                  <a:gd name="T26" fmla="*/ 33 w 41"/>
                  <a:gd name="T27" fmla="*/ 21 h 44"/>
                  <a:gd name="T28" fmla="*/ 41 w 41"/>
                  <a:gd name="T29" fmla="*/ 25 h 44"/>
                  <a:gd name="T30" fmla="*/ 40 w 41"/>
                  <a:gd name="T31" fmla="*/ 25 h 44"/>
                  <a:gd name="T32" fmla="*/ 38 w 41"/>
                  <a:gd name="T33" fmla="*/ 29 h 44"/>
                  <a:gd name="T34" fmla="*/ 25 w 41"/>
                  <a:gd name="T35" fmla="*/ 39 h 44"/>
                  <a:gd name="T36" fmla="*/ 21 w 41"/>
                  <a:gd name="T37" fmla="*/ 44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"/>
                  <a:gd name="T58" fmla="*/ 0 h 44"/>
                  <a:gd name="T59" fmla="*/ 41 w 41"/>
                  <a:gd name="T60" fmla="*/ 44 h 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" h="44">
                    <a:moveTo>
                      <a:pt x="21" y="44"/>
                    </a:moveTo>
                    <a:lnTo>
                      <a:pt x="4" y="41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2" y="9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29" y="18"/>
                    </a:lnTo>
                    <a:lnTo>
                      <a:pt x="33" y="21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8" y="29"/>
                    </a:lnTo>
                    <a:lnTo>
                      <a:pt x="25" y="39"/>
                    </a:lnTo>
                    <a:lnTo>
                      <a:pt x="21" y="4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4" name="Freeform 181"/>
              <p:cNvSpPr>
                <a:spLocks/>
              </p:cNvSpPr>
              <p:nvPr/>
            </p:nvSpPr>
            <p:spPr bwMode="gray">
              <a:xfrm>
                <a:off x="1924" y="2099"/>
                <a:ext cx="283" cy="197"/>
              </a:xfrm>
              <a:custGeom>
                <a:avLst/>
                <a:gdLst>
                  <a:gd name="T0" fmla="*/ 246 w 283"/>
                  <a:gd name="T1" fmla="*/ 161 h 197"/>
                  <a:gd name="T2" fmla="*/ 250 w 283"/>
                  <a:gd name="T3" fmla="*/ 177 h 197"/>
                  <a:gd name="T4" fmla="*/ 233 w 283"/>
                  <a:gd name="T5" fmla="*/ 183 h 197"/>
                  <a:gd name="T6" fmla="*/ 220 w 283"/>
                  <a:gd name="T7" fmla="*/ 184 h 197"/>
                  <a:gd name="T8" fmla="*/ 207 w 283"/>
                  <a:gd name="T9" fmla="*/ 179 h 197"/>
                  <a:gd name="T10" fmla="*/ 185 w 283"/>
                  <a:gd name="T11" fmla="*/ 184 h 197"/>
                  <a:gd name="T12" fmla="*/ 173 w 283"/>
                  <a:gd name="T13" fmla="*/ 181 h 197"/>
                  <a:gd name="T14" fmla="*/ 158 w 283"/>
                  <a:gd name="T15" fmla="*/ 174 h 197"/>
                  <a:gd name="T16" fmla="*/ 146 w 283"/>
                  <a:gd name="T17" fmla="*/ 166 h 197"/>
                  <a:gd name="T18" fmla="*/ 130 w 283"/>
                  <a:gd name="T19" fmla="*/ 159 h 197"/>
                  <a:gd name="T20" fmla="*/ 119 w 283"/>
                  <a:gd name="T21" fmla="*/ 150 h 197"/>
                  <a:gd name="T22" fmla="*/ 109 w 283"/>
                  <a:gd name="T23" fmla="*/ 142 h 197"/>
                  <a:gd name="T24" fmla="*/ 110 w 283"/>
                  <a:gd name="T25" fmla="*/ 126 h 197"/>
                  <a:gd name="T26" fmla="*/ 96 w 283"/>
                  <a:gd name="T27" fmla="*/ 104 h 197"/>
                  <a:gd name="T28" fmla="*/ 86 w 283"/>
                  <a:gd name="T29" fmla="*/ 92 h 197"/>
                  <a:gd name="T30" fmla="*/ 78 w 283"/>
                  <a:gd name="T31" fmla="*/ 82 h 197"/>
                  <a:gd name="T32" fmla="*/ 75 w 283"/>
                  <a:gd name="T33" fmla="*/ 72 h 197"/>
                  <a:gd name="T34" fmla="*/ 62 w 283"/>
                  <a:gd name="T35" fmla="*/ 60 h 197"/>
                  <a:gd name="T36" fmla="*/ 50 w 283"/>
                  <a:gd name="T37" fmla="*/ 46 h 197"/>
                  <a:gd name="T38" fmla="*/ 41 w 283"/>
                  <a:gd name="T39" fmla="*/ 31 h 197"/>
                  <a:gd name="T40" fmla="*/ 37 w 283"/>
                  <a:gd name="T41" fmla="*/ 16 h 197"/>
                  <a:gd name="T42" fmla="*/ 31 w 283"/>
                  <a:gd name="T43" fmla="*/ 12 h 197"/>
                  <a:gd name="T44" fmla="*/ 22 w 283"/>
                  <a:gd name="T45" fmla="*/ 11 h 197"/>
                  <a:gd name="T46" fmla="*/ 39 w 283"/>
                  <a:gd name="T47" fmla="*/ 47 h 197"/>
                  <a:gd name="T48" fmla="*/ 43 w 283"/>
                  <a:gd name="T49" fmla="*/ 58 h 197"/>
                  <a:gd name="T50" fmla="*/ 57 w 283"/>
                  <a:gd name="T51" fmla="*/ 82 h 197"/>
                  <a:gd name="T52" fmla="*/ 65 w 283"/>
                  <a:gd name="T53" fmla="*/ 96 h 197"/>
                  <a:gd name="T54" fmla="*/ 71 w 283"/>
                  <a:gd name="T55" fmla="*/ 110 h 197"/>
                  <a:gd name="T56" fmla="*/ 57 w 283"/>
                  <a:gd name="T57" fmla="*/ 97 h 197"/>
                  <a:gd name="T58" fmla="*/ 47 w 283"/>
                  <a:gd name="T59" fmla="*/ 79 h 197"/>
                  <a:gd name="T60" fmla="*/ 31 w 283"/>
                  <a:gd name="T61" fmla="*/ 67 h 197"/>
                  <a:gd name="T62" fmla="*/ 22 w 283"/>
                  <a:gd name="T63" fmla="*/ 58 h 197"/>
                  <a:gd name="T64" fmla="*/ 29 w 283"/>
                  <a:gd name="T65" fmla="*/ 50 h 197"/>
                  <a:gd name="T66" fmla="*/ 19 w 283"/>
                  <a:gd name="T67" fmla="*/ 36 h 197"/>
                  <a:gd name="T68" fmla="*/ 4 w 283"/>
                  <a:gd name="T69" fmla="*/ 15 h 197"/>
                  <a:gd name="T70" fmla="*/ 6 w 283"/>
                  <a:gd name="T71" fmla="*/ 1 h 197"/>
                  <a:gd name="T72" fmla="*/ 49 w 283"/>
                  <a:gd name="T73" fmla="*/ 16 h 197"/>
                  <a:gd name="T74" fmla="*/ 83 w 283"/>
                  <a:gd name="T75" fmla="*/ 15 h 197"/>
                  <a:gd name="T76" fmla="*/ 102 w 283"/>
                  <a:gd name="T77" fmla="*/ 11 h 197"/>
                  <a:gd name="T78" fmla="*/ 118 w 283"/>
                  <a:gd name="T79" fmla="*/ 24 h 197"/>
                  <a:gd name="T80" fmla="*/ 132 w 283"/>
                  <a:gd name="T81" fmla="*/ 43 h 197"/>
                  <a:gd name="T82" fmla="*/ 139 w 283"/>
                  <a:gd name="T83" fmla="*/ 31 h 197"/>
                  <a:gd name="T84" fmla="*/ 166 w 283"/>
                  <a:gd name="T85" fmla="*/ 66 h 197"/>
                  <a:gd name="T86" fmla="*/ 185 w 283"/>
                  <a:gd name="T87" fmla="*/ 81 h 197"/>
                  <a:gd name="T88" fmla="*/ 179 w 283"/>
                  <a:gd name="T89" fmla="*/ 114 h 197"/>
                  <a:gd name="T90" fmla="*/ 191 w 283"/>
                  <a:gd name="T91" fmla="*/ 142 h 197"/>
                  <a:gd name="T92" fmla="*/ 201 w 283"/>
                  <a:gd name="T93" fmla="*/ 154 h 197"/>
                  <a:gd name="T94" fmla="*/ 213 w 283"/>
                  <a:gd name="T95" fmla="*/ 160 h 197"/>
                  <a:gd name="T96" fmla="*/ 241 w 283"/>
                  <a:gd name="T97" fmla="*/ 156 h 197"/>
                  <a:gd name="T98" fmla="*/ 249 w 283"/>
                  <a:gd name="T99" fmla="*/ 134 h 197"/>
                  <a:gd name="T100" fmla="*/ 264 w 283"/>
                  <a:gd name="T101" fmla="*/ 124 h 197"/>
                  <a:gd name="T102" fmla="*/ 279 w 283"/>
                  <a:gd name="T103" fmla="*/ 125 h 197"/>
                  <a:gd name="T104" fmla="*/ 275 w 283"/>
                  <a:gd name="T105" fmla="*/ 142 h 197"/>
                  <a:gd name="T106" fmla="*/ 273 w 283"/>
                  <a:gd name="T107" fmla="*/ 159 h 1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3"/>
                  <a:gd name="T163" fmla="*/ 0 h 197"/>
                  <a:gd name="T164" fmla="*/ 283 w 283"/>
                  <a:gd name="T165" fmla="*/ 197 h 19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3" h="197">
                    <a:moveTo>
                      <a:pt x="261" y="164"/>
                    </a:moveTo>
                    <a:lnTo>
                      <a:pt x="256" y="161"/>
                    </a:lnTo>
                    <a:lnTo>
                      <a:pt x="246" y="161"/>
                    </a:lnTo>
                    <a:lnTo>
                      <a:pt x="246" y="168"/>
                    </a:lnTo>
                    <a:lnTo>
                      <a:pt x="243" y="170"/>
                    </a:lnTo>
                    <a:lnTo>
                      <a:pt x="250" y="177"/>
                    </a:lnTo>
                    <a:lnTo>
                      <a:pt x="250" y="181"/>
                    </a:lnTo>
                    <a:lnTo>
                      <a:pt x="246" y="183"/>
                    </a:lnTo>
                    <a:lnTo>
                      <a:pt x="233" y="183"/>
                    </a:lnTo>
                    <a:lnTo>
                      <a:pt x="230" y="197"/>
                    </a:lnTo>
                    <a:lnTo>
                      <a:pt x="221" y="188"/>
                    </a:lnTo>
                    <a:lnTo>
                      <a:pt x="220" y="184"/>
                    </a:lnTo>
                    <a:lnTo>
                      <a:pt x="212" y="182"/>
                    </a:lnTo>
                    <a:lnTo>
                      <a:pt x="210" y="179"/>
                    </a:lnTo>
                    <a:lnTo>
                      <a:pt x="207" y="179"/>
                    </a:lnTo>
                    <a:lnTo>
                      <a:pt x="197" y="185"/>
                    </a:lnTo>
                    <a:lnTo>
                      <a:pt x="188" y="187"/>
                    </a:lnTo>
                    <a:lnTo>
                      <a:pt x="185" y="184"/>
                    </a:lnTo>
                    <a:lnTo>
                      <a:pt x="180" y="184"/>
                    </a:lnTo>
                    <a:lnTo>
                      <a:pt x="176" y="181"/>
                    </a:lnTo>
                    <a:lnTo>
                      <a:pt x="173" y="181"/>
                    </a:lnTo>
                    <a:lnTo>
                      <a:pt x="167" y="177"/>
                    </a:lnTo>
                    <a:lnTo>
                      <a:pt x="160" y="176"/>
                    </a:lnTo>
                    <a:lnTo>
                      <a:pt x="158" y="174"/>
                    </a:lnTo>
                    <a:lnTo>
                      <a:pt x="154" y="173"/>
                    </a:lnTo>
                    <a:lnTo>
                      <a:pt x="151" y="170"/>
                    </a:lnTo>
                    <a:lnTo>
                      <a:pt x="146" y="166"/>
                    </a:lnTo>
                    <a:lnTo>
                      <a:pt x="141" y="163"/>
                    </a:lnTo>
                    <a:lnTo>
                      <a:pt x="136" y="162"/>
                    </a:lnTo>
                    <a:lnTo>
                      <a:pt x="130" y="159"/>
                    </a:lnTo>
                    <a:lnTo>
                      <a:pt x="125" y="158"/>
                    </a:lnTo>
                    <a:lnTo>
                      <a:pt x="123" y="152"/>
                    </a:lnTo>
                    <a:lnTo>
                      <a:pt x="119" y="150"/>
                    </a:lnTo>
                    <a:lnTo>
                      <a:pt x="115" y="148"/>
                    </a:lnTo>
                    <a:lnTo>
                      <a:pt x="109" y="145"/>
                    </a:lnTo>
                    <a:lnTo>
                      <a:pt x="109" y="142"/>
                    </a:lnTo>
                    <a:lnTo>
                      <a:pt x="107" y="139"/>
                    </a:lnTo>
                    <a:lnTo>
                      <a:pt x="109" y="135"/>
                    </a:lnTo>
                    <a:lnTo>
                      <a:pt x="110" y="126"/>
                    </a:lnTo>
                    <a:lnTo>
                      <a:pt x="106" y="118"/>
                    </a:lnTo>
                    <a:lnTo>
                      <a:pt x="106" y="114"/>
                    </a:lnTo>
                    <a:lnTo>
                      <a:pt x="96" y="104"/>
                    </a:lnTo>
                    <a:lnTo>
                      <a:pt x="93" y="98"/>
                    </a:lnTo>
                    <a:lnTo>
                      <a:pt x="91" y="97"/>
                    </a:lnTo>
                    <a:lnTo>
                      <a:pt x="86" y="92"/>
                    </a:lnTo>
                    <a:lnTo>
                      <a:pt x="85" y="87"/>
                    </a:lnTo>
                    <a:lnTo>
                      <a:pt x="82" y="84"/>
                    </a:lnTo>
                    <a:lnTo>
                      <a:pt x="78" y="82"/>
                    </a:lnTo>
                    <a:lnTo>
                      <a:pt x="72" y="79"/>
                    </a:lnTo>
                    <a:lnTo>
                      <a:pt x="73" y="75"/>
                    </a:lnTo>
                    <a:lnTo>
                      <a:pt x="75" y="72"/>
                    </a:lnTo>
                    <a:lnTo>
                      <a:pt x="71" y="68"/>
                    </a:lnTo>
                    <a:lnTo>
                      <a:pt x="68" y="68"/>
                    </a:lnTo>
                    <a:lnTo>
                      <a:pt x="62" y="60"/>
                    </a:lnTo>
                    <a:lnTo>
                      <a:pt x="61" y="55"/>
                    </a:lnTo>
                    <a:lnTo>
                      <a:pt x="55" y="53"/>
                    </a:lnTo>
                    <a:lnTo>
                      <a:pt x="50" y="46"/>
                    </a:lnTo>
                    <a:lnTo>
                      <a:pt x="47" y="44"/>
                    </a:lnTo>
                    <a:lnTo>
                      <a:pt x="43" y="37"/>
                    </a:lnTo>
                    <a:lnTo>
                      <a:pt x="41" y="31"/>
                    </a:lnTo>
                    <a:lnTo>
                      <a:pt x="37" y="27"/>
                    </a:lnTo>
                    <a:lnTo>
                      <a:pt x="39" y="22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27" y="13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24" y="28"/>
                    </a:lnTo>
                    <a:lnTo>
                      <a:pt x="25" y="31"/>
                    </a:lnTo>
                    <a:lnTo>
                      <a:pt x="39" y="47"/>
                    </a:lnTo>
                    <a:lnTo>
                      <a:pt x="39" y="50"/>
                    </a:lnTo>
                    <a:lnTo>
                      <a:pt x="43" y="55"/>
                    </a:lnTo>
                    <a:lnTo>
                      <a:pt x="43" y="58"/>
                    </a:lnTo>
                    <a:lnTo>
                      <a:pt x="53" y="70"/>
                    </a:lnTo>
                    <a:lnTo>
                      <a:pt x="56" y="79"/>
                    </a:lnTo>
                    <a:lnTo>
                      <a:pt x="57" y="82"/>
                    </a:lnTo>
                    <a:lnTo>
                      <a:pt x="60" y="87"/>
                    </a:lnTo>
                    <a:lnTo>
                      <a:pt x="62" y="93"/>
                    </a:lnTo>
                    <a:lnTo>
                      <a:pt x="65" y="96"/>
                    </a:lnTo>
                    <a:lnTo>
                      <a:pt x="69" y="100"/>
                    </a:lnTo>
                    <a:lnTo>
                      <a:pt x="71" y="105"/>
                    </a:lnTo>
                    <a:lnTo>
                      <a:pt x="71" y="110"/>
                    </a:lnTo>
                    <a:lnTo>
                      <a:pt x="66" y="111"/>
                    </a:lnTo>
                    <a:lnTo>
                      <a:pt x="65" y="104"/>
                    </a:lnTo>
                    <a:lnTo>
                      <a:pt x="57" y="97"/>
                    </a:lnTo>
                    <a:lnTo>
                      <a:pt x="54" y="95"/>
                    </a:lnTo>
                    <a:lnTo>
                      <a:pt x="49" y="89"/>
                    </a:lnTo>
                    <a:lnTo>
                      <a:pt x="47" y="79"/>
                    </a:lnTo>
                    <a:lnTo>
                      <a:pt x="43" y="74"/>
                    </a:lnTo>
                    <a:lnTo>
                      <a:pt x="37" y="69"/>
                    </a:lnTo>
                    <a:lnTo>
                      <a:pt x="31" y="67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9" y="58"/>
                    </a:lnTo>
                    <a:lnTo>
                      <a:pt x="29" y="50"/>
                    </a:lnTo>
                    <a:lnTo>
                      <a:pt x="29" y="46"/>
                    </a:lnTo>
                    <a:lnTo>
                      <a:pt x="21" y="37"/>
                    </a:lnTo>
                    <a:lnTo>
                      <a:pt x="19" y="36"/>
                    </a:lnTo>
                    <a:lnTo>
                      <a:pt x="15" y="31"/>
                    </a:lnTo>
                    <a:lnTo>
                      <a:pt x="14" y="26"/>
                    </a:lnTo>
                    <a:lnTo>
                      <a:pt x="4" y="15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6" y="1"/>
                    </a:lnTo>
                    <a:lnTo>
                      <a:pt x="22" y="0"/>
                    </a:lnTo>
                    <a:lnTo>
                      <a:pt x="37" y="7"/>
                    </a:lnTo>
                    <a:lnTo>
                      <a:pt x="49" y="16"/>
                    </a:lnTo>
                    <a:lnTo>
                      <a:pt x="55" y="17"/>
                    </a:lnTo>
                    <a:lnTo>
                      <a:pt x="74" y="17"/>
                    </a:lnTo>
                    <a:lnTo>
                      <a:pt x="83" y="15"/>
                    </a:lnTo>
                    <a:lnTo>
                      <a:pt x="85" y="9"/>
                    </a:lnTo>
                    <a:lnTo>
                      <a:pt x="93" y="9"/>
                    </a:lnTo>
                    <a:lnTo>
                      <a:pt x="102" y="11"/>
                    </a:lnTo>
                    <a:lnTo>
                      <a:pt x="111" y="20"/>
                    </a:lnTo>
                    <a:lnTo>
                      <a:pt x="114" y="20"/>
                    </a:lnTo>
                    <a:lnTo>
                      <a:pt x="118" y="24"/>
                    </a:lnTo>
                    <a:lnTo>
                      <a:pt x="118" y="33"/>
                    </a:lnTo>
                    <a:lnTo>
                      <a:pt x="125" y="40"/>
                    </a:lnTo>
                    <a:lnTo>
                      <a:pt x="132" y="43"/>
                    </a:lnTo>
                    <a:lnTo>
                      <a:pt x="134" y="41"/>
                    </a:lnTo>
                    <a:lnTo>
                      <a:pt x="133" y="36"/>
                    </a:lnTo>
                    <a:lnTo>
                      <a:pt x="139" y="31"/>
                    </a:lnTo>
                    <a:lnTo>
                      <a:pt x="152" y="39"/>
                    </a:lnTo>
                    <a:lnTo>
                      <a:pt x="164" y="60"/>
                    </a:lnTo>
                    <a:lnTo>
                      <a:pt x="166" y="66"/>
                    </a:lnTo>
                    <a:lnTo>
                      <a:pt x="176" y="75"/>
                    </a:lnTo>
                    <a:lnTo>
                      <a:pt x="185" y="77"/>
                    </a:lnTo>
                    <a:lnTo>
                      <a:pt x="185" y="81"/>
                    </a:lnTo>
                    <a:lnTo>
                      <a:pt x="180" y="91"/>
                    </a:lnTo>
                    <a:lnTo>
                      <a:pt x="179" y="104"/>
                    </a:lnTo>
                    <a:lnTo>
                      <a:pt x="179" y="114"/>
                    </a:lnTo>
                    <a:lnTo>
                      <a:pt x="183" y="125"/>
                    </a:lnTo>
                    <a:lnTo>
                      <a:pt x="187" y="134"/>
                    </a:lnTo>
                    <a:lnTo>
                      <a:pt x="191" y="142"/>
                    </a:lnTo>
                    <a:lnTo>
                      <a:pt x="195" y="147"/>
                    </a:lnTo>
                    <a:lnTo>
                      <a:pt x="196" y="152"/>
                    </a:lnTo>
                    <a:lnTo>
                      <a:pt x="201" y="154"/>
                    </a:lnTo>
                    <a:lnTo>
                      <a:pt x="204" y="156"/>
                    </a:lnTo>
                    <a:lnTo>
                      <a:pt x="206" y="156"/>
                    </a:lnTo>
                    <a:lnTo>
                      <a:pt x="213" y="160"/>
                    </a:lnTo>
                    <a:lnTo>
                      <a:pt x="220" y="159"/>
                    </a:lnTo>
                    <a:lnTo>
                      <a:pt x="224" y="160"/>
                    </a:lnTo>
                    <a:lnTo>
                      <a:pt x="241" y="156"/>
                    </a:lnTo>
                    <a:lnTo>
                      <a:pt x="242" y="152"/>
                    </a:lnTo>
                    <a:lnTo>
                      <a:pt x="248" y="145"/>
                    </a:lnTo>
                    <a:lnTo>
                      <a:pt x="249" y="134"/>
                    </a:lnTo>
                    <a:lnTo>
                      <a:pt x="253" y="127"/>
                    </a:lnTo>
                    <a:lnTo>
                      <a:pt x="258" y="129"/>
                    </a:lnTo>
                    <a:lnTo>
                      <a:pt x="264" y="124"/>
                    </a:lnTo>
                    <a:lnTo>
                      <a:pt x="272" y="124"/>
                    </a:lnTo>
                    <a:lnTo>
                      <a:pt x="275" y="125"/>
                    </a:lnTo>
                    <a:lnTo>
                      <a:pt x="279" y="125"/>
                    </a:lnTo>
                    <a:lnTo>
                      <a:pt x="283" y="129"/>
                    </a:lnTo>
                    <a:lnTo>
                      <a:pt x="279" y="134"/>
                    </a:lnTo>
                    <a:lnTo>
                      <a:pt x="275" y="142"/>
                    </a:lnTo>
                    <a:lnTo>
                      <a:pt x="276" y="153"/>
                    </a:lnTo>
                    <a:lnTo>
                      <a:pt x="275" y="155"/>
                    </a:lnTo>
                    <a:lnTo>
                      <a:pt x="273" y="159"/>
                    </a:lnTo>
                    <a:lnTo>
                      <a:pt x="264" y="158"/>
                    </a:lnTo>
                    <a:lnTo>
                      <a:pt x="261" y="16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5" name="Freeform 182"/>
              <p:cNvSpPr>
                <a:spLocks/>
              </p:cNvSpPr>
              <p:nvPr/>
            </p:nvSpPr>
            <p:spPr bwMode="gray">
              <a:xfrm>
                <a:off x="2433" y="2315"/>
                <a:ext cx="3" cy="5"/>
              </a:xfrm>
              <a:custGeom>
                <a:avLst/>
                <a:gdLst>
                  <a:gd name="T0" fmla="*/ 1 w 3"/>
                  <a:gd name="T1" fmla="*/ 2 h 5"/>
                  <a:gd name="T2" fmla="*/ 1 w 3"/>
                  <a:gd name="T3" fmla="*/ 1 h 5"/>
                  <a:gd name="T4" fmla="*/ 1 w 3"/>
                  <a:gd name="T5" fmla="*/ 0 h 5"/>
                  <a:gd name="T6" fmla="*/ 2 w 3"/>
                  <a:gd name="T7" fmla="*/ 0 h 5"/>
                  <a:gd name="T8" fmla="*/ 3 w 3"/>
                  <a:gd name="T9" fmla="*/ 0 h 5"/>
                  <a:gd name="T10" fmla="*/ 3 w 3"/>
                  <a:gd name="T11" fmla="*/ 1 h 5"/>
                  <a:gd name="T12" fmla="*/ 3 w 3"/>
                  <a:gd name="T13" fmla="*/ 2 h 5"/>
                  <a:gd name="T14" fmla="*/ 3 w 3"/>
                  <a:gd name="T15" fmla="*/ 3 h 5"/>
                  <a:gd name="T16" fmla="*/ 3 w 3"/>
                  <a:gd name="T17" fmla="*/ 2 h 5"/>
                  <a:gd name="T18" fmla="*/ 3 w 3"/>
                  <a:gd name="T19" fmla="*/ 3 h 5"/>
                  <a:gd name="T20" fmla="*/ 3 w 3"/>
                  <a:gd name="T21" fmla="*/ 4 h 5"/>
                  <a:gd name="T22" fmla="*/ 2 w 3"/>
                  <a:gd name="T23" fmla="*/ 5 h 5"/>
                  <a:gd name="T24" fmla="*/ 0 w 3"/>
                  <a:gd name="T25" fmla="*/ 5 h 5"/>
                  <a:gd name="T26" fmla="*/ 1 w 3"/>
                  <a:gd name="T27" fmla="*/ 4 h 5"/>
                  <a:gd name="T28" fmla="*/ 1 w 3"/>
                  <a:gd name="T29" fmla="*/ 2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5"/>
                  <a:gd name="T47" fmla="*/ 3 w 3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5">
                    <a:moveTo>
                      <a:pt x="1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6" name="Freeform 183"/>
              <p:cNvSpPr>
                <a:spLocks/>
              </p:cNvSpPr>
              <p:nvPr/>
            </p:nvSpPr>
            <p:spPr bwMode="gray">
              <a:xfrm>
                <a:off x="2198" y="2292"/>
                <a:ext cx="40" cy="45"/>
              </a:xfrm>
              <a:custGeom>
                <a:avLst/>
                <a:gdLst>
                  <a:gd name="T0" fmla="*/ 40 w 40"/>
                  <a:gd name="T1" fmla="*/ 0 h 45"/>
                  <a:gd name="T2" fmla="*/ 40 w 40"/>
                  <a:gd name="T3" fmla="*/ 9 h 45"/>
                  <a:gd name="T4" fmla="*/ 37 w 40"/>
                  <a:gd name="T5" fmla="*/ 20 h 45"/>
                  <a:gd name="T6" fmla="*/ 37 w 40"/>
                  <a:gd name="T7" fmla="*/ 29 h 45"/>
                  <a:gd name="T8" fmla="*/ 38 w 40"/>
                  <a:gd name="T9" fmla="*/ 37 h 45"/>
                  <a:gd name="T10" fmla="*/ 37 w 40"/>
                  <a:gd name="T11" fmla="*/ 45 h 45"/>
                  <a:gd name="T12" fmla="*/ 33 w 40"/>
                  <a:gd name="T13" fmla="*/ 43 h 45"/>
                  <a:gd name="T14" fmla="*/ 26 w 40"/>
                  <a:gd name="T15" fmla="*/ 42 h 45"/>
                  <a:gd name="T16" fmla="*/ 17 w 40"/>
                  <a:gd name="T17" fmla="*/ 41 h 45"/>
                  <a:gd name="T18" fmla="*/ 12 w 40"/>
                  <a:gd name="T19" fmla="*/ 33 h 45"/>
                  <a:gd name="T20" fmla="*/ 6 w 40"/>
                  <a:gd name="T21" fmla="*/ 26 h 45"/>
                  <a:gd name="T22" fmla="*/ 0 w 40"/>
                  <a:gd name="T23" fmla="*/ 23 h 45"/>
                  <a:gd name="T24" fmla="*/ 1 w 40"/>
                  <a:gd name="T25" fmla="*/ 20 h 45"/>
                  <a:gd name="T26" fmla="*/ 5 w 40"/>
                  <a:gd name="T27" fmla="*/ 22 h 45"/>
                  <a:gd name="T28" fmla="*/ 7 w 40"/>
                  <a:gd name="T29" fmla="*/ 19 h 45"/>
                  <a:gd name="T30" fmla="*/ 7 w 40"/>
                  <a:gd name="T31" fmla="*/ 14 h 45"/>
                  <a:gd name="T32" fmla="*/ 15 w 40"/>
                  <a:gd name="T33" fmla="*/ 9 h 45"/>
                  <a:gd name="T34" fmla="*/ 19 w 40"/>
                  <a:gd name="T35" fmla="*/ 9 h 45"/>
                  <a:gd name="T36" fmla="*/ 25 w 40"/>
                  <a:gd name="T37" fmla="*/ 2 h 45"/>
                  <a:gd name="T38" fmla="*/ 33 w 40"/>
                  <a:gd name="T39" fmla="*/ 2 h 45"/>
                  <a:gd name="T40" fmla="*/ 40 w 40"/>
                  <a:gd name="T41" fmla="*/ 0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45"/>
                  <a:gd name="T65" fmla="*/ 40 w 40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45">
                    <a:moveTo>
                      <a:pt x="40" y="0"/>
                    </a:moveTo>
                    <a:lnTo>
                      <a:pt x="40" y="9"/>
                    </a:lnTo>
                    <a:lnTo>
                      <a:pt x="37" y="20"/>
                    </a:lnTo>
                    <a:lnTo>
                      <a:pt x="37" y="29"/>
                    </a:lnTo>
                    <a:lnTo>
                      <a:pt x="38" y="37"/>
                    </a:lnTo>
                    <a:lnTo>
                      <a:pt x="37" y="45"/>
                    </a:lnTo>
                    <a:lnTo>
                      <a:pt x="33" y="43"/>
                    </a:lnTo>
                    <a:lnTo>
                      <a:pt x="26" y="42"/>
                    </a:lnTo>
                    <a:lnTo>
                      <a:pt x="17" y="41"/>
                    </a:lnTo>
                    <a:lnTo>
                      <a:pt x="12" y="33"/>
                    </a:lnTo>
                    <a:lnTo>
                      <a:pt x="6" y="26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5" y="22"/>
                    </a:lnTo>
                    <a:lnTo>
                      <a:pt x="7" y="19"/>
                    </a:lnTo>
                    <a:lnTo>
                      <a:pt x="7" y="14"/>
                    </a:lnTo>
                    <a:lnTo>
                      <a:pt x="15" y="9"/>
                    </a:lnTo>
                    <a:lnTo>
                      <a:pt x="19" y="9"/>
                    </a:lnTo>
                    <a:lnTo>
                      <a:pt x="25" y="2"/>
                    </a:lnTo>
                    <a:lnTo>
                      <a:pt x="33" y="2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7" name="Freeform 184"/>
              <p:cNvSpPr>
                <a:spLocks/>
              </p:cNvSpPr>
              <p:nvPr/>
            </p:nvSpPr>
            <p:spPr bwMode="gray">
              <a:xfrm>
                <a:off x="2215" y="2333"/>
                <a:ext cx="31" cy="28"/>
              </a:xfrm>
              <a:custGeom>
                <a:avLst/>
                <a:gdLst>
                  <a:gd name="T0" fmla="*/ 0 w 31"/>
                  <a:gd name="T1" fmla="*/ 0 h 28"/>
                  <a:gd name="T2" fmla="*/ 9 w 31"/>
                  <a:gd name="T3" fmla="*/ 1 h 28"/>
                  <a:gd name="T4" fmla="*/ 16 w 31"/>
                  <a:gd name="T5" fmla="*/ 2 h 28"/>
                  <a:gd name="T6" fmla="*/ 20 w 31"/>
                  <a:gd name="T7" fmla="*/ 4 h 28"/>
                  <a:gd name="T8" fmla="*/ 31 w 31"/>
                  <a:gd name="T9" fmla="*/ 13 h 28"/>
                  <a:gd name="T10" fmla="*/ 31 w 31"/>
                  <a:gd name="T11" fmla="*/ 17 h 28"/>
                  <a:gd name="T12" fmla="*/ 28 w 31"/>
                  <a:gd name="T13" fmla="*/ 22 h 28"/>
                  <a:gd name="T14" fmla="*/ 28 w 31"/>
                  <a:gd name="T15" fmla="*/ 27 h 28"/>
                  <a:gd name="T16" fmla="*/ 24 w 31"/>
                  <a:gd name="T17" fmla="*/ 28 h 28"/>
                  <a:gd name="T18" fmla="*/ 17 w 31"/>
                  <a:gd name="T19" fmla="*/ 21 h 28"/>
                  <a:gd name="T20" fmla="*/ 14 w 31"/>
                  <a:gd name="T21" fmla="*/ 13 h 28"/>
                  <a:gd name="T22" fmla="*/ 10 w 31"/>
                  <a:gd name="T23" fmla="*/ 10 h 28"/>
                  <a:gd name="T24" fmla="*/ 7 w 31"/>
                  <a:gd name="T25" fmla="*/ 11 h 28"/>
                  <a:gd name="T26" fmla="*/ 0 w 31"/>
                  <a:gd name="T27" fmla="*/ 7 h 28"/>
                  <a:gd name="T28" fmla="*/ 0 w 31"/>
                  <a:gd name="T29" fmla="*/ 0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28"/>
                  <a:gd name="T47" fmla="*/ 31 w 31"/>
                  <a:gd name="T48" fmla="*/ 28 h 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28">
                    <a:moveTo>
                      <a:pt x="0" y="0"/>
                    </a:moveTo>
                    <a:lnTo>
                      <a:pt x="9" y="1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31" y="13"/>
                    </a:lnTo>
                    <a:lnTo>
                      <a:pt x="31" y="17"/>
                    </a:lnTo>
                    <a:lnTo>
                      <a:pt x="28" y="22"/>
                    </a:lnTo>
                    <a:lnTo>
                      <a:pt x="28" y="27"/>
                    </a:lnTo>
                    <a:lnTo>
                      <a:pt x="24" y="28"/>
                    </a:lnTo>
                    <a:lnTo>
                      <a:pt x="17" y="21"/>
                    </a:lnTo>
                    <a:lnTo>
                      <a:pt x="14" y="13"/>
                    </a:lnTo>
                    <a:lnTo>
                      <a:pt x="10" y="10"/>
                    </a:lnTo>
                    <a:lnTo>
                      <a:pt x="7" y="11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8" name="Freeform 185"/>
              <p:cNvSpPr>
                <a:spLocks/>
              </p:cNvSpPr>
              <p:nvPr/>
            </p:nvSpPr>
            <p:spPr bwMode="gray">
              <a:xfrm>
                <a:off x="2243" y="2350"/>
                <a:ext cx="51" cy="23"/>
              </a:xfrm>
              <a:custGeom>
                <a:avLst/>
                <a:gdLst>
                  <a:gd name="T0" fmla="*/ 51 w 51"/>
                  <a:gd name="T1" fmla="*/ 15 h 23"/>
                  <a:gd name="T2" fmla="*/ 48 w 51"/>
                  <a:gd name="T3" fmla="*/ 20 h 23"/>
                  <a:gd name="T4" fmla="*/ 43 w 51"/>
                  <a:gd name="T5" fmla="*/ 21 h 23"/>
                  <a:gd name="T6" fmla="*/ 39 w 51"/>
                  <a:gd name="T7" fmla="*/ 17 h 23"/>
                  <a:gd name="T8" fmla="*/ 37 w 51"/>
                  <a:gd name="T9" fmla="*/ 9 h 23"/>
                  <a:gd name="T10" fmla="*/ 31 w 51"/>
                  <a:gd name="T11" fmla="*/ 6 h 23"/>
                  <a:gd name="T12" fmla="*/ 27 w 51"/>
                  <a:gd name="T13" fmla="*/ 8 h 23"/>
                  <a:gd name="T14" fmla="*/ 23 w 51"/>
                  <a:gd name="T15" fmla="*/ 10 h 23"/>
                  <a:gd name="T16" fmla="*/ 21 w 51"/>
                  <a:gd name="T17" fmla="*/ 13 h 23"/>
                  <a:gd name="T18" fmla="*/ 23 w 51"/>
                  <a:gd name="T19" fmla="*/ 18 h 23"/>
                  <a:gd name="T20" fmla="*/ 17 w 51"/>
                  <a:gd name="T21" fmla="*/ 23 h 23"/>
                  <a:gd name="T22" fmla="*/ 14 w 51"/>
                  <a:gd name="T23" fmla="*/ 20 h 23"/>
                  <a:gd name="T24" fmla="*/ 8 w 51"/>
                  <a:gd name="T25" fmla="*/ 17 h 23"/>
                  <a:gd name="T26" fmla="*/ 8 w 51"/>
                  <a:gd name="T27" fmla="*/ 14 h 23"/>
                  <a:gd name="T28" fmla="*/ 0 w 51"/>
                  <a:gd name="T29" fmla="*/ 10 h 23"/>
                  <a:gd name="T30" fmla="*/ 0 w 51"/>
                  <a:gd name="T31" fmla="*/ 5 h 23"/>
                  <a:gd name="T32" fmla="*/ 3 w 51"/>
                  <a:gd name="T33" fmla="*/ 0 h 23"/>
                  <a:gd name="T34" fmla="*/ 10 w 51"/>
                  <a:gd name="T35" fmla="*/ 7 h 23"/>
                  <a:gd name="T36" fmla="*/ 14 w 51"/>
                  <a:gd name="T37" fmla="*/ 8 h 23"/>
                  <a:gd name="T38" fmla="*/ 22 w 51"/>
                  <a:gd name="T39" fmla="*/ 3 h 23"/>
                  <a:gd name="T40" fmla="*/ 27 w 51"/>
                  <a:gd name="T41" fmla="*/ 1 h 23"/>
                  <a:gd name="T42" fmla="*/ 34 w 51"/>
                  <a:gd name="T43" fmla="*/ 2 h 23"/>
                  <a:gd name="T44" fmla="*/ 41 w 51"/>
                  <a:gd name="T45" fmla="*/ 7 h 23"/>
                  <a:gd name="T46" fmla="*/ 46 w 51"/>
                  <a:gd name="T47" fmla="*/ 13 h 23"/>
                  <a:gd name="T48" fmla="*/ 51 w 51"/>
                  <a:gd name="T49" fmla="*/ 15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3"/>
                  <a:gd name="T77" fmla="*/ 51 w 51"/>
                  <a:gd name="T78" fmla="*/ 23 h 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3">
                    <a:moveTo>
                      <a:pt x="51" y="15"/>
                    </a:moveTo>
                    <a:lnTo>
                      <a:pt x="48" y="20"/>
                    </a:lnTo>
                    <a:lnTo>
                      <a:pt x="43" y="21"/>
                    </a:lnTo>
                    <a:lnTo>
                      <a:pt x="39" y="17"/>
                    </a:lnTo>
                    <a:lnTo>
                      <a:pt x="37" y="9"/>
                    </a:lnTo>
                    <a:lnTo>
                      <a:pt x="31" y="6"/>
                    </a:lnTo>
                    <a:lnTo>
                      <a:pt x="27" y="8"/>
                    </a:lnTo>
                    <a:lnTo>
                      <a:pt x="23" y="10"/>
                    </a:lnTo>
                    <a:lnTo>
                      <a:pt x="21" y="13"/>
                    </a:lnTo>
                    <a:lnTo>
                      <a:pt x="23" y="18"/>
                    </a:lnTo>
                    <a:lnTo>
                      <a:pt x="17" y="23"/>
                    </a:lnTo>
                    <a:lnTo>
                      <a:pt x="14" y="20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10" y="7"/>
                    </a:lnTo>
                    <a:lnTo>
                      <a:pt x="14" y="8"/>
                    </a:lnTo>
                    <a:lnTo>
                      <a:pt x="22" y="3"/>
                    </a:lnTo>
                    <a:lnTo>
                      <a:pt x="27" y="1"/>
                    </a:lnTo>
                    <a:lnTo>
                      <a:pt x="34" y="2"/>
                    </a:lnTo>
                    <a:lnTo>
                      <a:pt x="41" y="7"/>
                    </a:lnTo>
                    <a:lnTo>
                      <a:pt x="46" y="13"/>
                    </a:lnTo>
                    <a:lnTo>
                      <a:pt x="51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9" name="Freeform 186"/>
              <p:cNvSpPr>
                <a:spLocks/>
              </p:cNvSpPr>
              <p:nvPr/>
            </p:nvSpPr>
            <p:spPr bwMode="gray">
              <a:xfrm>
                <a:off x="2401" y="1650"/>
                <a:ext cx="5" cy="8"/>
              </a:xfrm>
              <a:custGeom>
                <a:avLst/>
                <a:gdLst>
                  <a:gd name="T0" fmla="*/ 0 w 5"/>
                  <a:gd name="T1" fmla="*/ 4 h 8"/>
                  <a:gd name="T2" fmla="*/ 2 w 5"/>
                  <a:gd name="T3" fmla="*/ 0 h 8"/>
                  <a:gd name="T4" fmla="*/ 5 w 5"/>
                  <a:gd name="T5" fmla="*/ 2 h 8"/>
                  <a:gd name="T6" fmla="*/ 5 w 5"/>
                  <a:gd name="T7" fmla="*/ 7 h 8"/>
                  <a:gd name="T8" fmla="*/ 3 w 5"/>
                  <a:gd name="T9" fmla="*/ 8 h 8"/>
                  <a:gd name="T10" fmla="*/ 0 w 5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8"/>
                  <a:gd name="T20" fmla="*/ 5 w 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8">
                    <a:moveTo>
                      <a:pt x="0" y="4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0" name="Freeform 187"/>
              <p:cNvSpPr>
                <a:spLocks/>
              </p:cNvSpPr>
              <p:nvPr/>
            </p:nvSpPr>
            <p:spPr bwMode="gray">
              <a:xfrm>
                <a:off x="2345" y="1331"/>
                <a:ext cx="7" cy="3"/>
              </a:xfrm>
              <a:custGeom>
                <a:avLst/>
                <a:gdLst>
                  <a:gd name="T0" fmla="*/ 2 w 7"/>
                  <a:gd name="T1" fmla="*/ 2 h 3"/>
                  <a:gd name="T2" fmla="*/ 0 w 7"/>
                  <a:gd name="T3" fmla="*/ 1 h 3"/>
                  <a:gd name="T4" fmla="*/ 2 w 7"/>
                  <a:gd name="T5" fmla="*/ 0 h 3"/>
                  <a:gd name="T6" fmla="*/ 7 w 7"/>
                  <a:gd name="T7" fmla="*/ 1 h 3"/>
                  <a:gd name="T8" fmla="*/ 7 w 7"/>
                  <a:gd name="T9" fmla="*/ 3 h 3"/>
                  <a:gd name="T10" fmla="*/ 2 w 7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1" name="Freeform 188"/>
              <p:cNvSpPr>
                <a:spLocks/>
              </p:cNvSpPr>
              <p:nvPr/>
            </p:nvSpPr>
            <p:spPr bwMode="gray">
              <a:xfrm>
                <a:off x="2491" y="1427"/>
                <a:ext cx="4" cy="4"/>
              </a:xfrm>
              <a:custGeom>
                <a:avLst/>
                <a:gdLst>
                  <a:gd name="T0" fmla="*/ 3 w 4"/>
                  <a:gd name="T1" fmla="*/ 0 h 4"/>
                  <a:gd name="T2" fmla="*/ 4 w 4"/>
                  <a:gd name="T3" fmla="*/ 2 h 4"/>
                  <a:gd name="T4" fmla="*/ 1 w 4"/>
                  <a:gd name="T5" fmla="*/ 4 h 4"/>
                  <a:gd name="T6" fmla="*/ 0 w 4"/>
                  <a:gd name="T7" fmla="*/ 0 h 4"/>
                  <a:gd name="T8" fmla="*/ 3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2" name="Freeform 189"/>
              <p:cNvSpPr>
                <a:spLocks/>
              </p:cNvSpPr>
              <p:nvPr/>
            </p:nvSpPr>
            <p:spPr bwMode="gray">
              <a:xfrm>
                <a:off x="2505" y="1456"/>
                <a:ext cx="7" cy="5"/>
              </a:xfrm>
              <a:custGeom>
                <a:avLst/>
                <a:gdLst>
                  <a:gd name="T0" fmla="*/ 0 w 7"/>
                  <a:gd name="T1" fmla="*/ 1 h 5"/>
                  <a:gd name="T2" fmla="*/ 4 w 7"/>
                  <a:gd name="T3" fmla="*/ 0 h 5"/>
                  <a:gd name="T4" fmla="*/ 7 w 7"/>
                  <a:gd name="T5" fmla="*/ 2 h 5"/>
                  <a:gd name="T6" fmla="*/ 1 w 7"/>
                  <a:gd name="T7" fmla="*/ 5 h 5"/>
                  <a:gd name="T8" fmla="*/ 0 w 7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0" y="1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3" name="Freeform 190"/>
              <p:cNvSpPr>
                <a:spLocks/>
              </p:cNvSpPr>
              <p:nvPr/>
            </p:nvSpPr>
            <p:spPr bwMode="gray">
              <a:xfrm>
                <a:off x="2514" y="1455"/>
                <a:ext cx="5" cy="4"/>
              </a:xfrm>
              <a:custGeom>
                <a:avLst/>
                <a:gdLst>
                  <a:gd name="T0" fmla="*/ 0 w 5"/>
                  <a:gd name="T1" fmla="*/ 1 h 4"/>
                  <a:gd name="T2" fmla="*/ 2 w 5"/>
                  <a:gd name="T3" fmla="*/ 0 h 4"/>
                  <a:gd name="T4" fmla="*/ 5 w 5"/>
                  <a:gd name="T5" fmla="*/ 2 h 4"/>
                  <a:gd name="T6" fmla="*/ 4 w 5"/>
                  <a:gd name="T7" fmla="*/ 4 h 4"/>
                  <a:gd name="T8" fmla="*/ 0 w 5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1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4" name="Freeform 191"/>
              <p:cNvSpPr>
                <a:spLocks/>
              </p:cNvSpPr>
              <p:nvPr/>
            </p:nvSpPr>
            <p:spPr bwMode="gray">
              <a:xfrm>
                <a:off x="2497" y="1475"/>
                <a:ext cx="26" cy="17"/>
              </a:xfrm>
              <a:custGeom>
                <a:avLst/>
                <a:gdLst>
                  <a:gd name="T0" fmla="*/ 3 w 26"/>
                  <a:gd name="T1" fmla="*/ 0 h 17"/>
                  <a:gd name="T2" fmla="*/ 6 w 26"/>
                  <a:gd name="T3" fmla="*/ 1 h 17"/>
                  <a:gd name="T4" fmla="*/ 14 w 26"/>
                  <a:gd name="T5" fmla="*/ 3 h 17"/>
                  <a:gd name="T6" fmla="*/ 18 w 26"/>
                  <a:gd name="T7" fmla="*/ 5 h 17"/>
                  <a:gd name="T8" fmla="*/ 26 w 26"/>
                  <a:gd name="T9" fmla="*/ 11 h 17"/>
                  <a:gd name="T10" fmla="*/ 25 w 26"/>
                  <a:gd name="T11" fmla="*/ 13 h 17"/>
                  <a:gd name="T12" fmla="*/ 19 w 26"/>
                  <a:gd name="T13" fmla="*/ 17 h 17"/>
                  <a:gd name="T14" fmla="*/ 14 w 26"/>
                  <a:gd name="T15" fmla="*/ 17 h 17"/>
                  <a:gd name="T16" fmla="*/ 8 w 26"/>
                  <a:gd name="T17" fmla="*/ 13 h 17"/>
                  <a:gd name="T18" fmla="*/ 2 w 26"/>
                  <a:gd name="T19" fmla="*/ 13 h 17"/>
                  <a:gd name="T20" fmla="*/ 0 w 26"/>
                  <a:gd name="T21" fmla="*/ 9 h 17"/>
                  <a:gd name="T22" fmla="*/ 2 w 26"/>
                  <a:gd name="T23" fmla="*/ 7 h 17"/>
                  <a:gd name="T24" fmla="*/ 0 w 26"/>
                  <a:gd name="T25" fmla="*/ 5 h 17"/>
                  <a:gd name="T26" fmla="*/ 3 w 26"/>
                  <a:gd name="T27" fmla="*/ 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17"/>
                  <a:gd name="T44" fmla="*/ 26 w 2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17">
                    <a:moveTo>
                      <a:pt x="3" y="0"/>
                    </a:moveTo>
                    <a:lnTo>
                      <a:pt x="6" y="1"/>
                    </a:lnTo>
                    <a:lnTo>
                      <a:pt x="14" y="3"/>
                    </a:lnTo>
                    <a:lnTo>
                      <a:pt x="18" y="5"/>
                    </a:lnTo>
                    <a:lnTo>
                      <a:pt x="26" y="11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14" y="17"/>
                    </a:lnTo>
                    <a:lnTo>
                      <a:pt x="8" y="13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5" name="Freeform 192"/>
              <p:cNvSpPr>
                <a:spLocks/>
              </p:cNvSpPr>
              <p:nvPr/>
            </p:nvSpPr>
            <p:spPr bwMode="gray">
              <a:xfrm>
                <a:off x="2507" y="1208"/>
                <a:ext cx="19" cy="11"/>
              </a:xfrm>
              <a:custGeom>
                <a:avLst/>
                <a:gdLst>
                  <a:gd name="T0" fmla="*/ 0 w 19"/>
                  <a:gd name="T1" fmla="*/ 4 h 11"/>
                  <a:gd name="T2" fmla="*/ 0 w 19"/>
                  <a:gd name="T3" fmla="*/ 1 h 11"/>
                  <a:gd name="T4" fmla="*/ 3 w 19"/>
                  <a:gd name="T5" fmla="*/ 0 h 11"/>
                  <a:gd name="T6" fmla="*/ 11 w 19"/>
                  <a:gd name="T7" fmla="*/ 2 h 11"/>
                  <a:gd name="T8" fmla="*/ 10 w 19"/>
                  <a:gd name="T9" fmla="*/ 4 h 11"/>
                  <a:gd name="T10" fmla="*/ 15 w 19"/>
                  <a:gd name="T11" fmla="*/ 5 h 11"/>
                  <a:gd name="T12" fmla="*/ 19 w 19"/>
                  <a:gd name="T13" fmla="*/ 11 h 11"/>
                  <a:gd name="T14" fmla="*/ 10 w 19"/>
                  <a:gd name="T15" fmla="*/ 10 h 11"/>
                  <a:gd name="T16" fmla="*/ 0 w 19"/>
                  <a:gd name="T17" fmla="*/ 4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1"/>
                  <a:gd name="T29" fmla="*/ 19 w 1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1">
                    <a:moveTo>
                      <a:pt x="0" y="4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15" y="5"/>
                    </a:lnTo>
                    <a:lnTo>
                      <a:pt x="19" y="11"/>
                    </a:lnTo>
                    <a:lnTo>
                      <a:pt x="10" y="1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6" name="Freeform 193"/>
              <p:cNvSpPr>
                <a:spLocks/>
              </p:cNvSpPr>
              <p:nvPr/>
            </p:nvSpPr>
            <p:spPr bwMode="gray">
              <a:xfrm>
                <a:off x="2547" y="1200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3 w 7"/>
                  <a:gd name="T3" fmla="*/ 0 h 5"/>
                  <a:gd name="T4" fmla="*/ 7 w 7"/>
                  <a:gd name="T5" fmla="*/ 2 h 5"/>
                  <a:gd name="T6" fmla="*/ 7 w 7"/>
                  <a:gd name="T7" fmla="*/ 5 h 5"/>
                  <a:gd name="T8" fmla="*/ 4 w 7"/>
                  <a:gd name="T9" fmla="*/ 4 h 5"/>
                  <a:gd name="T10" fmla="*/ 4 w 7"/>
                  <a:gd name="T11" fmla="*/ 2 h 5"/>
                  <a:gd name="T12" fmla="*/ 0 w 7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0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7" name="Freeform 194"/>
              <p:cNvSpPr>
                <a:spLocks/>
              </p:cNvSpPr>
              <p:nvPr/>
            </p:nvSpPr>
            <p:spPr bwMode="gray">
              <a:xfrm>
                <a:off x="2558" y="1196"/>
                <a:ext cx="30" cy="18"/>
              </a:xfrm>
              <a:custGeom>
                <a:avLst/>
                <a:gdLst>
                  <a:gd name="T0" fmla="*/ 0 w 30"/>
                  <a:gd name="T1" fmla="*/ 1 h 18"/>
                  <a:gd name="T2" fmla="*/ 12 w 30"/>
                  <a:gd name="T3" fmla="*/ 0 h 18"/>
                  <a:gd name="T4" fmla="*/ 30 w 30"/>
                  <a:gd name="T5" fmla="*/ 10 h 18"/>
                  <a:gd name="T6" fmla="*/ 23 w 30"/>
                  <a:gd name="T7" fmla="*/ 13 h 18"/>
                  <a:gd name="T8" fmla="*/ 24 w 30"/>
                  <a:gd name="T9" fmla="*/ 18 h 18"/>
                  <a:gd name="T10" fmla="*/ 20 w 30"/>
                  <a:gd name="T11" fmla="*/ 18 h 18"/>
                  <a:gd name="T12" fmla="*/ 20 w 30"/>
                  <a:gd name="T13" fmla="*/ 16 h 18"/>
                  <a:gd name="T14" fmla="*/ 17 w 30"/>
                  <a:gd name="T15" fmla="*/ 14 h 18"/>
                  <a:gd name="T16" fmla="*/ 5 w 30"/>
                  <a:gd name="T17" fmla="*/ 7 h 18"/>
                  <a:gd name="T18" fmla="*/ 0 w 30"/>
                  <a:gd name="T19" fmla="*/ 1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18"/>
                  <a:gd name="T32" fmla="*/ 30 w 3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18">
                    <a:moveTo>
                      <a:pt x="0" y="1"/>
                    </a:moveTo>
                    <a:lnTo>
                      <a:pt x="12" y="0"/>
                    </a:lnTo>
                    <a:lnTo>
                      <a:pt x="30" y="10"/>
                    </a:lnTo>
                    <a:lnTo>
                      <a:pt x="23" y="13"/>
                    </a:lnTo>
                    <a:lnTo>
                      <a:pt x="24" y="18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8" name="Freeform 195"/>
              <p:cNvSpPr>
                <a:spLocks/>
              </p:cNvSpPr>
              <p:nvPr/>
            </p:nvSpPr>
            <p:spPr bwMode="gray">
              <a:xfrm>
                <a:off x="2550" y="1188"/>
                <a:ext cx="10" cy="4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3 h 4"/>
                  <a:gd name="T4" fmla="*/ 4 w 10"/>
                  <a:gd name="T5" fmla="*/ 4 h 4"/>
                  <a:gd name="T6" fmla="*/ 0 w 10"/>
                  <a:gd name="T7" fmla="*/ 3 h 4"/>
                  <a:gd name="T8" fmla="*/ 1 w 10"/>
                  <a:gd name="T9" fmla="*/ 1 h 4"/>
                  <a:gd name="T10" fmla="*/ 6 w 1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6" y="0"/>
                    </a:moveTo>
                    <a:lnTo>
                      <a:pt x="10" y="3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9" name="Freeform 196"/>
              <p:cNvSpPr>
                <a:spLocks/>
              </p:cNvSpPr>
              <p:nvPr/>
            </p:nvSpPr>
            <p:spPr bwMode="gray">
              <a:xfrm>
                <a:off x="2564" y="1182"/>
                <a:ext cx="16" cy="8"/>
              </a:xfrm>
              <a:custGeom>
                <a:avLst/>
                <a:gdLst>
                  <a:gd name="T0" fmla="*/ 6 w 16"/>
                  <a:gd name="T1" fmla="*/ 0 h 8"/>
                  <a:gd name="T2" fmla="*/ 12 w 16"/>
                  <a:gd name="T3" fmla="*/ 3 h 8"/>
                  <a:gd name="T4" fmla="*/ 16 w 16"/>
                  <a:gd name="T5" fmla="*/ 5 h 8"/>
                  <a:gd name="T6" fmla="*/ 16 w 16"/>
                  <a:gd name="T7" fmla="*/ 8 h 8"/>
                  <a:gd name="T8" fmla="*/ 6 w 16"/>
                  <a:gd name="T9" fmla="*/ 8 h 8"/>
                  <a:gd name="T10" fmla="*/ 2 w 16"/>
                  <a:gd name="T11" fmla="*/ 6 h 8"/>
                  <a:gd name="T12" fmla="*/ 0 w 16"/>
                  <a:gd name="T13" fmla="*/ 5 h 8"/>
                  <a:gd name="T14" fmla="*/ 4 w 16"/>
                  <a:gd name="T15" fmla="*/ 5 h 8"/>
                  <a:gd name="T16" fmla="*/ 4 w 16"/>
                  <a:gd name="T17" fmla="*/ 1 h 8"/>
                  <a:gd name="T18" fmla="*/ 6 w 16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8"/>
                  <a:gd name="T32" fmla="*/ 16 w 16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8">
                    <a:moveTo>
                      <a:pt x="6" y="0"/>
                    </a:moveTo>
                    <a:lnTo>
                      <a:pt x="12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10" name="Freeform 197"/>
              <p:cNvSpPr>
                <a:spLocks/>
              </p:cNvSpPr>
              <p:nvPr/>
            </p:nvSpPr>
            <p:spPr bwMode="gray">
              <a:xfrm>
                <a:off x="2623" y="1172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3 w 17"/>
                  <a:gd name="T3" fmla="*/ 0 h 8"/>
                  <a:gd name="T4" fmla="*/ 17 w 17"/>
                  <a:gd name="T5" fmla="*/ 6 h 8"/>
                  <a:gd name="T6" fmla="*/ 14 w 17"/>
                  <a:gd name="T7" fmla="*/ 8 h 8"/>
                  <a:gd name="T8" fmla="*/ 5 w 17"/>
                  <a:gd name="T9" fmla="*/ 4 h 8"/>
                  <a:gd name="T10" fmla="*/ 1 w 17"/>
                  <a:gd name="T11" fmla="*/ 3 h 8"/>
                  <a:gd name="T12" fmla="*/ 0 w 17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8"/>
                  <a:gd name="T23" fmla="*/ 17 w 1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8">
                    <a:moveTo>
                      <a:pt x="0" y="0"/>
                    </a:moveTo>
                    <a:lnTo>
                      <a:pt x="3" y="0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5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11" name="Freeform 198"/>
              <p:cNvSpPr>
                <a:spLocks/>
              </p:cNvSpPr>
              <p:nvPr/>
            </p:nvSpPr>
            <p:spPr bwMode="gray">
              <a:xfrm>
                <a:off x="2626" y="1179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6 w 9"/>
                  <a:gd name="T3" fmla="*/ 1 h 4"/>
                  <a:gd name="T4" fmla="*/ 9 w 9"/>
                  <a:gd name="T5" fmla="*/ 3 h 4"/>
                  <a:gd name="T6" fmla="*/ 6 w 9"/>
                  <a:gd name="T7" fmla="*/ 4 h 4"/>
                  <a:gd name="T8" fmla="*/ 3 w 9"/>
                  <a:gd name="T9" fmla="*/ 3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12" name="Freeform 199"/>
              <p:cNvSpPr>
                <a:spLocks/>
              </p:cNvSpPr>
              <p:nvPr/>
            </p:nvSpPr>
            <p:spPr bwMode="gray">
              <a:xfrm>
                <a:off x="2632" y="1169"/>
                <a:ext cx="5" cy="4"/>
              </a:xfrm>
              <a:custGeom>
                <a:avLst/>
                <a:gdLst>
                  <a:gd name="T0" fmla="*/ 0 w 5"/>
                  <a:gd name="T1" fmla="*/ 1 h 4"/>
                  <a:gd name="T2" fmla="*/ 2 w 5"/>
                  <a:gd name="T3" fmla="*/ 0 h 4"/>
                  <a:gd name="T4" fmla="*/ 5 w 5"/>
                  <a:gd name="T5" fmla="*/ 1 h 4"/>
                  <a:gd name="T6" fmla="*/ 2 w 5"/>
                  <a:gd name="T7" fmla="*/ 4 h 4"/>
                  <a:gd name="T8" fmla="*/ 0 w 5"/>
                  <a:gd name="T9" fmla="*/ 2 h 4"/>
                  <a:gd name="T10" fmla="*/ 0 w 5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0" y="1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13" name="Freeform 200"/>
              <p:cNvSpPr>
                <a:spLocks/>
              </p:cNvSpPr>
              <p:nvPr/>
            </p:nvSpPr>
            <p:spPr bwMode="gray">
              <a:xfrm>
                <a:off x="2618" y="1178"/>
                <a:ext cx="10" cy="6"/>
              </a:xfrm>
              <a:custGeom>
                <a:avLst/>
                <a:gdLst>
                  <a:gd name="T0" fmla="*/ 2 w 10"/>
                  <a:gd name="T1" fmla="*/ 0 h 6"/>
                  <a:gd name="T2" fmla="*/ 6 w 10"/>
                  <a:gd name="T3" fmla="*/ 4 h 6"/>
                  <a:gd name="T4" fmla="*/ 10 w 10"/>
                  <a:gd name="T5" fmla="*/ 6 h 6"/>
                  <a:gd name="T6" fmla="*/ 6 w 10"/>
                  <a:gd name="T7" fmla="*/ 5 h 6"/>
                  <a:gd name="T8" fmla="*/ 0 w 10"/>
                  <a:gd name="T9" fmla="*/ 0 h 6"/>
                  <a:gd name="T10" fmla="*/ 2 w 10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"/>
                  <a:gd name="T20" fmla="*/ 10 w 10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">
                    <a:moveTo>
                      <a:pt x="2" y="0"/>
                    </a:moveTo>
                    <a:lnTo>
                      <a:pt x="6" y="4"/>
                    </a:lnTo>
                    <a:lnTo>
                      <a:pt x="10" y="6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5" name="Group 201"/>
            <p:cNvGrpSpPr>
              <a:grpSpLocks/>
            </p:cNvGrpSpPr>
            <p:nvPr/>
          </p:nvGrpSpPr>
          <p:grpSpPr bwMode="gray">
            <a:xfrm>
              <a:off x="1542" y="2524"/>
              <a:ext cx="931" cy="1306"/>
              <a:chOff x="2163" y="2319"/>
              <a:chExt cx="601" cy="841"/>
            </a:xfrm>
            <a:grpFill/>
          </p:grpSpPr>
          <p:sp>
            <p:nvSpPr>
              <p:cNvPr id="566" name="Freeform 202"/>
              <p:cNvSpPr>
                <a:spLocks/>
              </p:cNvSpPr>
              <p:nvPr/>
            </p:nvSpPr>
            <p:spPr bwMode="gray">
              <a:xfrm>
                <a:off x="2325" y="2322"/>
                <a:ext cx="125" cy="116"/>
              </a:xfrm>
              <a:custGeom>
                <a:avLst/>
                <a:gdLst>
                  <a:gd name="T0" fmla="*/ 59 w 125"/>
                  <a:gd name="T1" fmla="*/ 103 h 116"/>
                  <a:gd name="T2" fmla="*/ 52 w 125"/>
                  <a:gd name="T3" fmla="*/ 95 h 116"/>
                  <a:gd name="T4" fmla="*/ 50 w 125"/>
                  <a:gd name="T5" fmla="*/ 80 h 116"/>
                  <a:gd name="T6" fmla="*/ 52 w 125"/>
                  <a:gd name="T7" fmla="*/ 65 h 116"/>
                  <a:gd name="T8" fmla="*/ 36 w 125"/>
                  <a:gd name="T9" fmla="*/ 59 h 116"/>
                  <a:gd name="T10" fmla="*/ 11 w 125"/>
                  <a:gd name="T11" fmla="*/ 52 h 116"/>
                  <a:gd name="T12" fmla="*/ 8 w 125"/>
                  <a:gd name="T13" fmla="*/ 40 h 116"/>
                  <a:gd name="T14" fmla="*/ 0 w 125"/>
                  <a:gd name="T15" fmla="*/ 30 h 116"/>
                  <a:gd name="T16" fmla="*/ 14 w 125"/>
                  <a:gd name="T17" fmla="*/ 4 h 116"/>
                  <a:gd name="T18" fmla="*/ 14 w 125"/>
                  <a:gd name="T19" fmla="*/ 7 h 116"/>
                  <a:gd name="T20" fmla="*/ 14 w 125"/>
                  <a:gd name="T21" fmla="*/ 16 h 116"/>
                  <a:gd name="T22" fmla="*/ 14 w 125"/>
                  <a:gd name="T23" fmla="*/ 32 h 116"/>
                  <a:gd name="T24" fmla="*/ 20 w 125"/>
                  <a:gd name="T25" fmla="*/ 22 h 116"/>
                  <a:gd name="T26" fmla="*/ 19 w 125"/>
                  <a:gd name="T27" fmla="*/ 10 h 116"/>
                  <a:gd name="T28" fmla="*/ 28 w 125"/>
                  <a:gd name="T29" fmla="*/ 0 h 116"/>
                  <a:gd name="T30" fmla="*/ 34 w 125"/>
                  <a:gd name="T31" fmla="*/ 5 h 116"/>
                  <a:gd name="T32" fmla="*/ 46 w 125"/>
                  <a:gd name="T33" fmla="*/ 8 h 116"/>
                  <a:gd name="T34" fmla="*/ 67 w 125"/>
                  <a:gd name="T35" fmla="*/ 16 h 116"/>
                  <a:gd name="T36" fmla="*/ 77 w 125"/>
                  <a:gd name="T37" fmla="*/ 20 h 116"/>
                  <a:gd name="T38" fmla="*/ 88 w 125"/>
                  <a:gd name="T39" fmla="*/ 14 h 116"/>
                  <a:gd name="T40" fmla="*/ 98 w 125"/>
                  <a:gd name="T41" fmla="*/ 15 h 116"/>
                  <a:gd name="T42" fmla="*/ 109 w 125"/>
                  <a:gd name="T43" fmla="*/ 22 h 116"/>
                  <a:gd name="T44" fmla="*/ 120 w 125"/>
                  <a:gd name="T45" fmla="*/ 33 h 116"/>
                  <a:gd name="T46" fmla="*/ 125 w 125"/>
                  <a:gd name="T47" fmla="*/ 45 h 116"/>
                  <a:gd name="T48" fmla="*/ 118 w 125"/>
                  <a:gd name="T49" fmla="*/ 52 h 116"/>
                  <a:gd name="T50" fmla="*/ 121 w 125"/>
                  <a:gd name="T51" fmla="*/ 56 h 116"/>
                  <a:gd name="T52" fmla="*/ 114 w 125"/>
                  <a:gd name="T53" fmla="*/ 69 h 116"/>
                  <a:gd name="T54" fmla="*/ 114 w 125"/>
                  <a:gd name="T55" fmla="*/ 80 h 116"/>
                  <a:gd name="T56" fmla="*/ 89 w 125"/>
                  <a:gd name="T57" fmla="*/ 79 h 116"/>
                  <a:gd name="T58" fmla="*/ 82 w 125"/>
                  <a:gd name="T59" fmla="*/ 85 h 116"/>
                  <a:gd name="T60" fmla="*/ 85 w 125"/>
                  <a:gd name="T61" fmla="*/ 99 h 116"/>
                  <a:gd name="T62" fmla="*/ 93 w 125"/>
                  <a:gd name="T63" fmla="*/ 101 h 116"/>
                  <a:gd name="T64" fmla="*/ 75 w 125"/>
                  <a:gd name="T65" fmla="*/ 114 h 116"/>
                  <a:gd name="T66" fmla="*/ 59 w 125"/>
                  <a:gd name="T67" fmla="*/ 112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5"/>
                  <a:gd name="T103" fmla="*/ 0 h 116"/>
                  <a:gd name="T104" fmla="*/ 125 w 125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5" h="116">
                    <a:moveTo>
                      <a:pt x="59" y="112"/>
                    </a:moveTo>
                    <a:lnTo>
                      <a:pt x="59" y="103"/>
                    </a:lnTo>
                    <a:lnTo>
                      <a:pt x="56" y="97"/>
                    </a:lnTo>
                    <a:lnTo>
                      <a:pt x="52" y="95"/>
                    </a:lnTo>
                    <a:lnTo>
                      <a:pt x="54" y="89"/>
                    </a:lnTo>
                    <a:lnTo>
                      <a:pt x="50" y="80"/>
                    </a:lnTo>
                    <a:lnTo>
                      <a:pt x="51" y="75"/>
                    </a:lnTo>
                    <a:lnTo>
                      <a:pt x="52" y="65"/>
                    </a:lnTo>
                    <a:lnTo>
                      <a:pt x="48" y="61"/>
                    </a:lnTo>
                    <a:lnTo>
                      <a:pt x="36" y="59"/>
                    </a:lnTo>
                    <a:lnTo>
                      <a:pt x="32" y="55"/>
                    </a:lnTo>
                    <a:lnTo>
                      <a:pt x="11" y="52"/>
                    </a:lnTo>
                    <a:lnTo>
                      <a:pt x="6" y="45"/>
                    </a:lnTo>
                    <a:lnTo>
                      <a:pt x="8" y="40"/>
                    </a:lnTo>
                    <a:lnTo>
                      <a:pt x="3" y="33"/>
                    </a:lnTo>
                    <a:lnTo>
                      <a:pt x="0" y="30"/>
                    </a:lnTo>
                    <a:lnTo>
                      <a:pt x="5" y="15"/>
                    </a:lnTo>
                    <a:lnTo>
                      <a:pt x="14" y="4"/>
                    </a:lnTo>
                    <a:lnTo>
                      <a:pt x="20" y="3"/>
                    </a:lnTo>
                    <a:lnTo>
                      <a:pt x="14" y="7"/>
                    </a:lnTo>
                    <a:lnTo>
                      <a:pt x="13" y="12"/>
                    </a:lnTo>
                    <a:lnTo>
                      <a:pt x="14" y="16"/>
                    </a:lnTo>
                    <a:lnTo>
                      <a:pt x="11" y="23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0" y="22"/>
                    </a:lnTo>
                    <a:lnTo>
                      <a:pt x="17" y="15"/>
                    </a:lnTo>
                    <a:lnTo>
                      <a:pt x="19" y="10"/>
                    </a:lnTo>
                    <a:lnTo>
                      <a:pt x="30" y="7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4" y="5"/>
                    </a:lnTo>
                    <a:lnTo>
                      <a:pt x="39" y="5"/>
                    </a:lnTo>
                    <a:lnTo>
                      <a:pt x="46" y="8"/>
                    </a:lnTo>
                    <a:lnTo>
                      <a:pt x="46" y="14"/>
                    </a:lnTo>
                    <a:lnTo>
                      <a:pt x="67" y="16"/>
                    </a:lnTo>
                    <a:lnTo>
                      <a:pt x="71" y="19"/>
                    </a:lnTo>
                    <a:lnTo>
                      <a:pt x="77" y="20"/>
                    </a:lnTo>
                    <a:lnTo>
                      <a:pt x="82" y="19"/>
                    </a:lnTo>
                    <a:lnTo>
                      <a:pt x="88" y="14"/>
                    </a:lnTo>
                    <a:lnTo>
                      <a:pt x="92" y="13"/>
                    </a:lnTo>
                    <a:lnTo>
                      <a:pt x="98" y="15"/>
                    </a:lnTo>
                    <a:lnTo>
                      <a:pt x="103" y="23"/>
                    </a:lnTo>
                    <a:lnTo>
                      <a:pt x="109" y="22"/>
                    </a:lnTo>
                    <a:lnTo>
                      <a:pt x="117" y="28"/>
                    </a:lnTo>
                    <a:lnTo>
                      <a:pt x="120" y="33"/>
                    </a:lnTo>
                    <a:lnTo>
                      <a:pt x="125" y="38"/>
                    </a:lnTo>
                    <a:lnTo>
                      <a:pt x="125" y="45"/>
                    </a:lnTo>
                    <a:lnTo>
                      <a:pt x="119" y="47"/>
                    </a:lnTo>
                    <a:lnTo>
                      <a:pt x="118" y="52"/>
                    </a:lnTo>
                    <a:lnTo>
                      <a:pt x="121" y="53"/>
                    </a:lnTo>
                    <a:lnTo>
                      <a:pt x="121" y="56"/>
                    </a:lnTo>
                    <a:lnTo>
                      <a:pt x="114" y="58"/>
                    </a:lnTo>
                    <a:lnTo>
                      <a:pt x="114" y="69"/>
                    </a:lnTo>
                    <a:lnTo>
                      <a:pt x="116" y="71"/>
                    </a:lnTo>
                    <a:lnTo>
                      <a:pt x="114" y="80"/>
                    </a:lnTo>
                    <a:lnTo>
                      <a:pt x="100" y="86"/>
                    </a:lnTo>
                    <a:lnTo>
                      <a:pt x="89" y="79"/>
                    </a:lnTo>
                    <a:lnTo>
                      <a:pt x="83" y="80"/>
                    </a:lnTo>
                    <a:lnTo>
                      <a:pt x="82" y="85"/>
                    </a:lnTo>
                    <a:lnTo>
                      <a:pt x="85" y="87"/>
                    </a:lnTo>
                    <a:lnTo>
                      <a:pt x="85" y="99"/>
                    </a:lnTo>
                    <a:lnTo>
                      <a:pt x="91" y="98"/>
                    </a:lnTo>
                    <a:lnTo>
                      <a:pt x="93" y="101"/>
                    </a:lnTo>
                    <a:lnTo>
                      <a:pt x="92" y="105"/>
                    </a:lnTo>
                    <a:lnTo>
                      <a:pt x="75" y="114"/>
                    </a:lnTo>
                    <a:lnTo>
                      <a:pt x="68" y="116"/>
                    </a:lnTo>
                    <a:lnTo>
                      <a:pt x="59" y="1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7" name="Freeform 203"/>
              <p:cNvSpPr>
                <a:spLocks/>
              </p:cNvSpPr>
              <p:nvPr/>
            </p:nvSpPr>
            <p:spPr bwMode="gray">
              <a:xfrm>
                <a:off x="2432" y="2332"/>
                <a:ext cx="11" cy="10"/>
              </a:xfrm>
              <a:custGeom>
                <a:avLst/>
                <a:gdLst>
                  <a:gd name="T0" fmla="*/ 11 w 11"/>
                  <a:gd name="T1" fmla="*/ 0 h 10"/>
                  <a:gd name="T2" fmla="*/ 11 w 11"/>
                  <a:gd name="T3" fmla="*/ 1 h 10"/>
                  <a:gd name="T4" fmla="*/ 11 w 11"/>
                  <a:gd name="T5" fmla="*/ 2 h 10"/>
                  <a:gd name="T6" fmla="*/ 11 w 11"/>
                  <a:gd name="T7" fmla="*/ 3 h 10"/>
                  <a:gd name="T8" fmla="*/ 10 w 11"/>
                  <a:gd name="T9" fmla="*/ 2 h 10"/>
                  <a:gd name="T10" fmla="*/ 10 w 11"/>
                  <a:gd name="T11" fmla="*/ 3 h 10"/>
                  <a:gd name="T12" fmla="*/ 10 w 11"/>
                  <a:gd name="T13" fmla="*/ 5 h 10"/>
                  <a:gd name="T14" fmla="*/ 10 w 11"/>
                  <a:gd name="T15" fmla="*/ 7 h 10"/>
                  <a:gd name="T16" fmla="*/ 11 w 11"/>
                  <a:gd name="T17" fmla="*/ 7 h 10"/>
                  <a:gd name="T18" fmla="*/ 10 w 11"/>
                  <a:gd name="T19" fmla="*/ 7 h 10"/>
                  <a:gd name="T20" fmla="*/ 10 w 11"/>
                  <a:gd name="T21" fmla="*/ 9 h 10"/>
                  <a:gd name="T22" fmla="*/ 9 w 11"/>
                  <a:gd name="T23" fmla="*/ 10 h 10"/>
                  <a:gd name="T24" fmla="*/ 8 w 11"/>
                  <a:gd name="T25" fmla="*/ 10 h 10"/>
                  <a:gd name="T26" fmla="*/ 6 w 11"/>
                  <a:gd name="T27" fmla="*/ 10 h 10"/>
                  <a:gd name="T28" fmla="*/ 4 w 11"/>
                  <a:gd name="T29" fmla="*/ 10 h 10"/>
                  <a:gd name="T30" fmla="*/ 3 w 11"/>
                  <a:gd name="T31" fmla="*/ 10 h 10"/>
                  <a:gd name="T32" fmla="*/ 1 w 11"/>
                  <a:gd name="T33" fmla="*/ 10 h 10"/>
                  <a:gd name="T34" fmla="*/ 0 w 11"/>
                  <a:gd name="T35" fmla="*/ 10 h 10"/>
                  <a:gd name="T36" fmla="*/ 1 w 11"/>
                  <a:gd name="T37" fmla="*/ 10 h 10"/>
                  <a:gd name="T38" fmla="*/ 2 w 11"/>
                  <a:gd name="T39" fmla="*/ 9 h 10"/>
                  <a:gd name="T40" fmla="*/ 3 w 11"/>
                  <a:gd name="T41" fmla="*/ 8 h 10"/>
                  <a:gd name="T42" fmla="*/ 4 w 11"/>
                  <a:gd name="T43" fmla="*/ 8 h 10"/>
                  <a:gd name="T44" fmla="*/ 5 w 11"/>
                  <a:gd name="T45" fmla="*/ 7 h 10"/>
                  <a:gd name="T46" fmla="*/ 5 w 11"/>
                  <a:gd name="T47" fmla="*/ 6 h 10"/>
                  <a:gd name="T48" fmla="*/ 5 w 11"/>
                  <a:gd name="T49" fmla="*/ 5 h 10"/>
                  <a:gd name="T50" fmla="*/ 5 w 11"/>
                  <a:gd name="T51" fmla="*/ 4 h 10"/>
                  <a:gd name="T52" fmla="*/ 5 w 11"/>
                  <a:gd name="T53" fmla="*/ 3 h 10"/>
                  <a:gd name="T54" fmla="*/ 4 w 11"/>
                  <a:gd name="T55" fmla="*/ 2 h 10"/>
                  <a:gd name="T56" fmla="*/ 3 w 11"/>
                  <a:gd name="T57" fmla="*/ 2 h 10"/>
                  <a:gd name="T58" fmla="*/ 2 w 11"/>
                  <a:gd name="T59" fmla="*/ 3 h 10"/>
                  <a:gd name="T60" fmla="*/ 2 w 11"/>
                  <a:gd name="T61" fmla="*/ 2 h 10"/>
                  <a:gd name="T62" fmla="*/ 2 w 11"/>
                  <a:gd name="T63" fmla="*/ 3 h 10"/>
                  <a:gd name="T64" fmla="*/ 1 w 11"/>
                  <a:gd name="T65" fmla="*/ 2 h 10"/>
                  <a:gd name="T66" fmla="*/ 2 w 11"/>
                  <a:gd name="T67" fmla="*/ 2 h 10"/>
                  <a:gd name="T68" fmla="*/ 3 w 11"/>
                  <a:gd name="T69" fmla="*/ 1 h 10"/>
                  <a:gd name="T70" fmla="*/ 4 w 11"/>
                  <a:gd name="T71" fmla="*/ 1 h 10"/>
                  <a:gd name="T72" fmla="*/ 5 w 11"/>
                  <a:gd name="T73" fmla="*/ 1 h 10"/>
                  <a:gd name="T74" fmla="*/ 6 w 11"/>
                  <a:gd name="T75" fmla="*/ 1 h 10"/>
                  <a:gd name="T76" fmla="*/ 8 w 11"/>
                  <a:gd name="T77" fmla="*/ 1 h 10"/>
                  <a:gd name="T78" fmla="*/ 9 w 11"/>
                  <a:gd name="T79" fmla="*/ 1 h 10"/>
                  <a:gd name="T80" fmla="*/ 9 w 11"/>
                  <a:gd name="T81" fmla="*/ 0 h 10"/>
                  <a:gd name="T82" fmla="*/ 10 w 11"/>
                  <a:gd name="T83" fmla="*/ 0 h 10"/>
                  <a:gd name="T84" fmla="*/ 11 w 11"/>
                  <a:gd name="T85" fmla="*/ 0 h 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"/>
                  <a:gd name="T130" fmla="*/ 0 h 10"/>
                  <a:gd name="T131" fmla="*/ 11 w 11"/>
                  <a:gd name="T132" fmla="*/ 10 h 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" h="10">
                    <a:moveTo>
                      <a:pt x="11" y="0"/>
                    </a:move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8" name="Freeform 204"/>
              <p:cNvSpPr>
                <a:spLocks/>
              </p:cNvSpPr>
              <p:nvPr/>
            </p:nvSpPr>
            <p:spPr bwMode="gray">
              <a:xfrm>
                <a:off x="2469" y="2385"/>
                <a:ext cx="36" cy="39"/>
              </a:xfrm>
              <a:custGeom>
                <a:avLst/>
                <a:gdLst>
                  <a:gd name="T0" fmla="*/ 8 w 36"/>
                  <a:gd name="T1" fmla="*/ 38 h 39"/>
                  <a:gd name="T2" fmla="*/ 8 w 36"/>
                  <a:gd name="T3" fmla="*/ 29 h 39"/>
                  <a:gd name="T4" fmla="*/ 0 w 36"/>
                  <a:gd name="T5" fmla="*/ 25 h 39"/>
                  <a:gd name="T6" fmla="*/ 0 w 36"/>
                  <a:gd name="T7" fmla="*/ 17 h 39"/>
                  <a:gd name="T8" fmla="*/ 5 w 36"/>
                  <a:gd name="T9" fmla="*/ 10 h 39"/>
                  <a:gd name="T10" fmla="*/ 6 w 36"/>
                  <a:gd name="T11" fmla="*/ 2 h 39"/>
                  <a:gd name="T12" fmla="*/ 11 w 36"/>
                  <a:gd name="T13" fmla="*/ 0 h 39"/>
                  <a:gd name="T14" fmla="*/ 31 w 36"/>
                  <a:gd name="T15" fmla="*/ 0 h 39"/>
                  <a:gd name="T16" fmla="*/ 36 w 36"/>
                  <a:gd name="T17" fmla="*/ 3 h 39"/>
                  <a:gd name="T18" fmla="*/ 36 w 36"/>
                  <a:gd name="T19" fmla="*/ 6 h 39"/>
                  <a:gd name="T20" fmla="*/ 33 w 36"/>
                  <a:gd name="T21" fmla="*/ 8 h 39"/>
                  <a:gd name="T22" fmla="*/ 31 w 36"/>
                  <a:gd name="T23" fmla="*/ 17 h 39"/>
                  <a:gd name="T24" fmla="*/ 35 w 36"/>
                  <a:gd name="T25" fmla="*/ 29 h 39"/>
                  <a:gd name="T26" fmla="*/ 31 w 36"/>
                  <a:gd name="T27" fmla="*/ 37 h 39"/>
                  <a:gd name="T28" fmla="*/ 22 w 36"/>
                  <a:gd name="T29" fmla="*/ 37 h 39"/>
                  <a:gd name="T30" fmla="*/ 20 w 36"/>
                  <a:gd name="T31" fmla="*/ 35 h 39"/>
                  <a:gd name="T32" fmla="*/ 18 w 36"/>
                  <a:gd name="T33" fmla="*/ 35 h 39"/>
                  <a:gd name="T34" fmla="*/ 16 w 36"/>
                  <a:gd name="T35" fmla="*/ 39 h 39"/>
                  <a:gd name="T36" fmla="*/ 8 w 36"/>
                  <a:gd name="T37" fmla="*/ 38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39"/>
                  <a:gd name="T59" fmla="*/ 36 w 36"/>
                  <a:gd name="T60" fmla="*/ 39 h 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39">
                    <a:moveTo>
                      <a:pt x="8" y="38"/>
                    </a:moveTo>
                    <a:lnTo>
                      <a:pt x="8" y="29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5" y="10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31" y="0"/>
                    </a:lnTo>
                    <a:lnTo>
                      <a:pt x="36" y="3"/>
                    </a:lnTo>
                    <a:lnTo>
                      <a:pt x="36" y="6"/>
                    </a:lnTo>
                    <a:lnTo>
                      <a:pt x="33" y="8"/>
                    </a:lnTo>
                    <a:lnTo>
                      <a:pt x="31" y="17"/>
                    </a:lnTo>
                    <a:lnTo>
                      <a:pt x="35" y="29"/>
                    </a:lnTo>
                    <a:lnTo>
                      <a:pt x="31" y="37"/>
                    </a:lnTo>
                    <a:lnTo>
                      <a:pt x="22" y="37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6" y="39"/>
                    </a:lnTo>
                    <a:lnTo>
                      <a:pt x="8" y="3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9" name="Freeform 205"/>
              <p:cNvSpPr>
                <a:spLocks/>
              </p:cNvSpPr>
              <p:nvPr/>
            </p:nvSpPr>
            <p:spPr bwMode="gray">
              <a:xfrm>
                <a:off x="2500" y="2388"/>
                <a:ext cx="27" cy="37"/>
              </a:xfrm>
              <a:custGeom>
                <a:avLst/>
                <a:gdLst>
                  <a:gd name="T0" fmla="*/ 0 w 27"/>
                  <a:gd name="T1" fmla="*/ 34 h 37"/>
                  <a:gd name="T2" fmla="*/ 4 w 27"/>
                  <a:gd name="T3" fmla="*/ 26 h 37"/>
                  <a:gd name="T4" fmla="*/ 0 w 27"/>
                  <a:gd name="T5" fmla="*/ 14 h 37"/>
                  <a:gd name="T6" fmla="*/ 2 w 27"/>
                  <a:gd name="T7" fmla="*/ 5 h 37"/>
                  <a:gd name="T8" fmla="*/ 5 w 27"/>
                  <a:gd name="T9" fmla="*/ 3 h 37"/>
                  <a:gd name="T10" fmla="*/ 5 w 27"/>
                  <a:gd name="T11" fmla="*/ 0 h 37"/>
                  <a:gd name="T12" fmla="*/ 12 w 27"/>
                  <a:gd name="T13" fmla="*/ 1 h 37"/>
                  <a:gd name="T14" fmla="*/ 16 w 27"/>
                  <a:gd name="T15" fmla="*/ 2 h 37"/>
                  <a:gd name="T16" fmla="*/ 27 w 27"/>
                  <a:gd name="T17" fmla="*/ 13 h 37"/>
                  <a:gd name="T18" fmla="*/ 25 w 27"/>
                  <a:gd name="T19" fmla="*/ 21 h 37"/>
                  <a:gd name="T20" fmla="*/ 20 w 27"/>
                  <a:gd name="T21" fmla="*/ 31 h 37"/>
                  <a:gd name="T22" fmla="*/ 16 w 27"/>
                  <a:gd name="T23" fmla="*/ 37 h 37"/>
                  <a:gd name="T24" fmla="*/ 5 w 27"/>
                  <a:gd name="T25" fmla="*/ 35 h 37"/>
                  <a:gd name="T26" fmla="*/ 0 w 27"/>
                  <a:gd name="T27" fmla="*/ 34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37"/>
                  <a:gd name="T44" fmla="*/ 27 w 27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37">
                    <a:moveTo>
                      <a:pt x="0" y="34"/>
                    </a:moveTo>
                    <a:lnTo>
                      <a:pt x="4" y="26"/>
                    </a:lnTo>
                    <a:lnTo>
                      <a:pt x="0" y="14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27" y="13"/>
                    </a:lnTo>
                    <a:lnTo>
                      <a:pt x="25" y="21"/>
                    </a:lnTo>
                    <a:lnTo>
                      <a:pt x="20" y="31"/>
                    </a:lnTo>
                    <a:lnTo>
                      <a:pt x="16" y="37"/>
                    </a:lnTo>
                    <a:lnTo>
                      <a:pt x="5" y="35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0" name="Freeform 206"/>
              <p:cNvSpPr>
                <a:spLocks/>
              </p:cNvSpPr>
              <p:nvPr/>
            </p:nvSpPr>
            <p:spPr bwMode="gray">
              <a:xfrm>
                <a:off x="2439" y="2360"/>
                <a:ext cx="38" cy="73"/>
              </a:xfrm>
              <a:custGeom>
                <a:avLst/>
                <a:gdLst>
                  <a:gd name="T0" fmla="*/ 11 w 38"/>
                  <a:gd name="T1" fmla="*/ 0 h 73"/>
                  <a:gd name="T2" fmla="*/ 18 w 38"/>
                  <a:gd name="T3" fmla="*/ 3 h 73"/>
                  <a:gd name="T4" fmla="*/ 24 w 38"/>
                  <a:gd name="T5" fmla="*/ 8 h 73"/>
                  <a:gd name="T6" fmla="*/ 27 w 38"/>
                  <a:gd name="T7" fmla="*/ 15 h 73"/>
                  <a:gd name="T8" fmla="*/ 32 w 38"/>
                  <a:gd name="T9" fmla="*/ 16 h 73"/>
                  <a:gd name="T10" fmla="*/ 34 w 38"/>
                  <a:gd name="T11" fmla="*/ 21 h 73"/>
                  <a:gd name="T12" fmla="*/ 36 w 38"/>
                  <a:gd name="T13" fmla="*/ 27 h 73"/>
                  <a:gd name="T14" fmla="*/ 35 w 38"/>
                  <a:gd name="T15" fmla="*/ 35 h 73"/>
                  <a:gd name="T16" fmla="*/ 30 w 38"/>
                  <a:gd name="T17" fmla="*/ 42 h 73"/>
                  <a:gd name="T18" fmla="*/ 30 w 38"/>
                  <a:gd name="T19" fmla="*/ 50 h 73"/>
                  <a:gd name="T20" fmla="*/ 38 w 38"/>
                  <a:gd name="T21" fmla="*/ 54 h 73"/>
                  <a:gd name="T22" fmla="*/ 38 w 38"/>
                  <a:gd name="T23" fmla="*/ 63 h 73"/>
                  <a:gd name="T24" fmla="*/ 37 w 38"/>
                  <a:gd name="T25" fmla="*/ 67 h 73"/>
                  <a:gd name="T26" fmla="*/ 32 w 38"/>
                  <a:gd name="T27" fmla="*/ 68 h 73"/>
                  <a:gd name="T28" fmla="*/ 29 w 38"/>
                  <a:gd name="T29" fmla="*/ 73 h 73"/>
                  <a:gd name="T30" fmla="*/ 24 w 38"/>
                  <a:gd name="T31" fmla="*/ 73 h 73"/>
                  <a:gd name="T32" fmla="*/ 17 w 38"/>
                  <a:gd name="T33" fmla="*/ 71 h 73"/>
                  <a:gd name="T34" fmla="*/ 11 w 38"/>
                  <a:gd name="T35" fmla="*/ 66 h 73"/>
                  <a:gd name="T36" fmla="*/ 11 w 38"/>
                  <a:gd name="T37" fmla="*/ 55 h 73"/>
                  <a:gd name="T38" fmla="*/ 13 w 38"/>
                  <a:gd name="T39" fmla="*/ 47 h 73"/>
                  <a:gd name="T40" fmla="*/ 13 w 38"/>
                  <a:gd name="T41" fmla="*/ 40 h 73"/>
                  <a:gd name="T42" fmla="*/ 6 w 38"/>
                  <a:gd name="T43" fmla="*/ 34 h 73"/>
                  <a:gd name="T44" fmla="*/ 2 w 38"/>
                  <a:gd name="T45" fmla="*/ 33 h 73"/>
                  <a:gd name="T46" fmla="*/ 0 w 38"/>
                  <a:gd name="T47" fmla="*/ 31 h 73"/>
                  <a:gd name="T48" fmla="*/ 0 w 38"/>
                  <a:gd name="T49" fmla="*/ 20 h 73"/>
                  <a:gd name="T50" fmla="*/ 7 w 38"/>
                  <a:gd name="T51" fmla="*/ 18 h 73"/>
                  <a:gd name="T52" fmla="*/ 7 w 38"/>
                  <a:gd name="T53" fmla="*/ 15 h 73"/>
                  <a:gd name="T54" fmla="*/ 4 w 38"/>
                  <a:gd name="T55" fmla="*/ 14 h 73"/>
                  <a:gd name="T56" fmla="*/ 5 w 38"/>
                  <a:gd name="T57" fmla="*/ 9 h 73"/>
                  <a:gd name="T58" fmla="*/ 11 w 38"/>
                  <a:gd name="T59" fmla="*/ 7 h 73"/>
                  <a:gd name="T60" fmla="*/ 11 w 38"/>
                  <a:gd name="T61" fmla="*/ 0 h 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"/>
                  <a:gd name="T94" fmla="*/ 0 h 73"/>
                  <a:gd name="T95" fmla="*/ 38 w 38"/>
                  <a:gd name="T96" fmla="*/ 73 h 7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" h="73">
                    <a:moveTo>
                      <a:pt x="11" y="0"/>
                    </a:moveTo>
                    <a:lnTo>
                      <a:pt x="18" y="3"/>
                    </a:lnTo>
                    <a:lnTo>
                      <a:pt x="24" y="8"/>
                    </a:lnTo>
                    <a:lnTo>
                      <a:pt x="27" y="15"/>
                    </a:lnTo>
                    <a:lnTo>
                      <a:pt x="32" y="16"/>
                    </a:lnTo>
                    <a:lnTo>
                      <a:pt x="34" y="21"/>
                    </a:lnTo>
                    <a:lnTo>
                      <a:pt x="36" y="27"/>
                    </a:lnTo>
                    <a:lnTo>
                      <a:pt x="35" y="35"/>
                    </a:lnTo>
                    <a:lnTo>
                      <a:pt x="30" y="42"/>
                    </a:lnTo>
                    <a:lnTo>
                      <a:pt x="30" y="50"/>
                    </a:lnTo>
                    <a:lnTo>
                      <a:pt x="38" y="54"/>
                    </a:lnTo>
                    <a:lnTo>
                      <a:pt x="38" y="63"/>
                    </a:lnTo>
                    <a:lnTo>
                      <a:pt x="37" y="67"/>
                    </a:lnTo>
                    <a:lnTo>
                      <a:pt x="32" y="68"/>
                    </a:lnTo>
                    <a:lnTo>
                      <a:pt x="29" y="73"/>
                    </a:lnTo>
                    <a:lnTo>
                      <a:pt x="24" y="73"/>
                    </a:lnTo>
                    <a:lnTo>
                      <a:pt x="17" y="71"/>
                    </a:lnTo>
                    <a:lnTo>
                      <a:pt x="11" y="66"/>
                    </a:lnTo>
                    <a:lnTo>
                      <a:pt x="11" y="55"/>
                    </a:lnTo>
                    <a:lnTo>
                      <a:pt x="13" y="47"/>
                    </a:lnTo>
                    <a:lnTo>
                      <a:pt x="13" y="40"/>
                    </a:lnTo>
                    <a:lnTo>
                      <a:pt x="6" y="34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4" y="14"/>
                    </a:lnTo>
                    <a:lnTo>
                      <a:pt x="5" y="9"/>
                    </a:lnTo>
                    <a:lnTo>
                      <a:pt x="11" y="7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1" name="Freeform 207"/>
              <p:cNvSpPr>
                <a:spLocks/>
              </p:cNvSpPr>
              <p:nvPr/>
            </p:nvSpPr>
            <p:spPr bwMode="gray">
              <a:xfrm>
                <a:off x="2364" y="2320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0 h 3"/>
                  <a:gd name="T4" fmla="*/ 5 w 5"/>
                  <a:gd name="T5" fmla="*/ 3 h 3"/>
                  <a:gd name="T6" fmla="*/ 3 w 5"/>
                  <a:gd name="T7" fmla="*/ 3 h 3"/>
                  <a:gd name="T8" fmla="*/ 0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2" name="Freeform 208"/>
              <p:cNvSpPr>
                <a:spLocks/>
              </p:cNvSpPr>
              <p:nvPr/>
            </p:nvSpPr>
            <p:spPr bwMode="gray">
              <a:xfrm>
                <a:off x="2444" y="2325"/>
                <a:ext cx="4" cy="4"/>
              </a:xfrm>
              <a:custGeom>
                <a:avLst/>
                <a:gdLst>
                  <a:gd name="T0" fmla="*/ 2 w 4"/>
                  <a:gd name="T1" fmla="*/ 1 h 4"/>
                  <a:gd name="T2" fmla="*/ 3 w 4"/>
                  <a:gd name="T3" fmla="*/ 1 h 4"/>
                  <a:gd name="T4" fmla="*/ 3 w 4"/>
                  <a:gd name="T5" fmla="*/ 0 h 4"/>
                  <a:gd name="T6" fmla="*/ 4 w 4"/>
                  <a:gd name="T7" fmla="*/ 0 h 4"/>
                  <a:gd name="T8" fmla="*/ 3 w 4"/>
                  <a:gd name="T9" fmla="*/ 0 h 4"/>
                  <a:gd name="T10" fmla="*/ 3 w 4"/>
                  <a:gd name="T11" fmla="*/ 1 h 4"/>
                  <a:gd name="T12" fmla="*/ 4 w 4"/>
                  <a:gd name="T13" fmla="*/ 1 h 4"/>
                  <a:gd name="T14" fmla="*/ 4 w 4"/>
                  <a:gd name="T15" fmla="*/ 2 h 4"/>
                  <a:gd name="T16" fmla="*/ 3 w 4"/>
                  <a:gd name="T17" fmla="*/ 2 h 4"/>
                  <a:gd name="T18" fmla="*/ 2 w 4"/>
                  <a:gd name="T19" fmla="*/ 3 h 4"/>
                  <a:gd name="T20" fmla="*/ 1 w 4"/>
                  <a:gd name="T21" fmla="*/ 3 h 4"/>
                  <a:gd name="T22" fmla="*/ 1 w 4"/>
                  <a:gd name="T23" fmla="*/ 4 h 4"/>
                  <a:gd name="T24" fmla="*/ 0 w 4"/>
                  <a:gd name="T25" fmla="*/ 3 h 4"/>
                  <a:gd name="T26" fmla="*/ 0 w 4"/>
                  <a:gd name="T27" fmla="*/ 2 h 4"/>
                  <a:gd name="T28" fmla="*/ 2 w 4"/>
                  <a:gd name="T29" fmla="*/ 1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4"/>
                  <a:gd name="T47" fmla="*/ 4 w 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4">
                    <a:moveTo>
                      <a:pt x="2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3" name="Freeform 209"/>
              <p:cNvSpPr>
                <a:spLocks/>
              </p:cNvSpPr>
              <p:nvPr/>
            </p:nvSpPr>
            <p:spPr bwMode="gray">
              <a:xfrm>
                <a:off x="2372" y="2322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0 h 4"/>
                  <a:gd name="T4" fmla="*/ 5 w 5"/>
                  <a:gd name="T5" fmla="*/ 3 h 4"/>
                  <a:gd name="T6" fmla="*/ 3 w 5"/>
                  <a:gd name="T7" fmla="*/ 4 h 4"/>
                  <a:gd name="T8" fmla="*/ 0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2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4" name="Freeform 210"/>
              <p:cNvSpPr>
                <a:spLocks/>
              </p:cNvSpPr>
              <p:nvPr/>
            </p:nvSpPr>
            <p:spPr bwMode="gray">
              <a:xfrm>
                <a:off x="2358" y="2319"/>
                <a:ext cx="4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0 h 2"/>
                  <a:gd name="T4" fmla="*/ 4 w 4"/>
                  <a:gd name="T5" fmla="*/ 2 h 2"/>
                  <a:gd name="T6" fmla="*/ 3 w 4"/>
                  <a:gd name="T7" fmla="*/ 2 h 2"/>
                  <a:gd name="T8" fmla="*/ 0 w 4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5" name="Freeform 211"/>
              <p:cNvSpPr>
                <a:spLocks/>
              </p:cNvSpPr>
              <p:nvPr/>
            </p:nvSpPr>
            <p:spPr bwMode="gray">
              <a:xfrm>
                <a:off x="2274" y="2320"/>
                <a:ext cx="110" cy="162"/>
              </a:xfrm>
              <a:custGeom>
                <a:avLst/>
                <a:gdLst>
                  <a:gd name="T0" fmla="*/ 77 w 110"/>
                  <a:gd name="T1" fmla="*/ 162 h 162"/>
                  <a:gd name="T2" fmla="*/ 70 w 110"/>
                  <a:gd name="T3" fmla="*/ 147 h 162"/>
                  <a:gd name="T4" fmla="*/ 36 w 110"/>
                  <a:gd name="T5" fmla="*/ 126 h 162"/>
                  <a:gd name="T6" fmla="*/ 25 w 110"/>
                  <a:gd name="T7" fmla="*/ 127 h 162"/>
                  <a:gd name="T8" fmla="*/ 13 w 110"/>
                  <a:gd name="T9" fmla="*/ 125 h 162"/>
                  <a:gd name="T10" fmla="*/ 7 w 110"/>
                  <a:gd name="T11" fmla="*/ 124 h 162"/>
                  <a:gd name="T12" fmla="*/ 0 w 110"/>
                  <a:gd name="T13" fmla="*/ 114 h 162"/>
                  <a:gd name="T14" fmla="*/ 5 w 110"/>
                  <a:gd name="T15" fmla="*/ 98 h 162"/>
                  <a:gd name="T16" fmla="*/ 12 w 110"/>
                  <a:gd name="T17" fmla="*/ 94 h 162"/>
                  <a:gd name="T18" fmla="*/ 16 w 110"/>
                  <a:gd name="T19" fmla="*/ 86 h 162"/>
                  <a:gd name="T20" fmla="*/ 14 w 110"/>
                  <a:gd name="T21" fmla="*/ 69 h 162"/>
                  <a:gd name="T22" fmla="*/ 12 w 110"/>
                  <a:gd name="T23" fmla="*/ 51 h 162"/>
                  <a:gd name="T24" fmla="*/ 20 w 110"/>
                  <a:gd name="T25" fmla="*/ 45 h 162"/>
                  <a:gd name="T26" fmla="*/ 22 w 110"/>
                  <a:gd name="T27" fmla="*/ 37 h 162"/>
                  <a:gd name="T28" fmla="*/ 28 w 110"/>
                  <a:gd name="T29" fmla="*/ 25 h 162"/>
                  <a:gd name="T30" fmla="*/ 33 w 110"/>
                  <a:gd name="T31" fmla="*/ 17 h 162"/>
                  <a:gd name="T32" fmla="*/ 41 w 110"/>
                  <a:gd name="T33" fmla="*/ 14 h 162"/>
                  <a:gd name="T34" fmla="*/ 60 w 110"/>
                  <a:gd name="T35" fmla="*/ 5 h 162"/>
                  <a:gd name="T36" fmla="*/ 68 w 110"/>
                  <a:gd name="T37" fmla="*/ 0 h 162"/>
                  <a:gd name="T38" fmla="*/ 71 w 110"/>
                  <a:gd name="T39" fmla="*/ 5 h 162"/>
                  <a:gd name="T40" fmla="*/ 56 w 110"/>
                  <a:gd name="T41" fmla="*/ 17 h 162"/>
                  <a:gd name="T42" fmla="*/ 54 w 110"/>
                  <a:gd name="T43" fmla="*/ 35 h 162"/>
                  <a:gd name="T44" fmla="*/ 57 w 110"/>
                  <a:gd name="T45" fmla="*/ 47 h 162"/>
                  <a:gd name="T46" fmla="*/ 83 w 110"/>
                  <a:gd name="T47" fmla="*/ 57 h 162"/>
                  <a:gd name="T48" fmla="*/ 99 w 110"/>
                  <a:gd name="T49" fmla="*/ 63 h 162"/>
                  <a:gd name="T50" fmla="*/ 102 w 110"/>
                  <a:gd name="T51" fmla="*/ 77 h 162"/>
                  <a:gd name="T52" fmla="*/ 105 w 110"/>
                  <a:gd name="T53" fmla="*/ 91 h 162"/>
                  <a:gd name="T54" fmla="*/ 107 w 110"/>
                  <a:gd name="T55" fmla="*/ 99 h 162"/>
                  <a:gd name="T56" fmla="*/ 110 w 110"/>
                  <a:gd name="T57" fmla="*/ 114 h 162"/>
                  <a:gd name="T58" fmla="*/ 99 w 110"/>
                  <a:gd name="T59" fmla="*/ 106 h 162"/>
                  <a:gd name="T60" fmla="*/ 81 w 110"/>
                  <a:gd name="T61" fmla="*/ 111 h 162"/>
                  <a:gd name="T62" fmla="*/ 87 w 110"/>
                  <a:gd name="T63" fmla="*/ 122 h 162"/>
                  <a:gd name="T64" fmla="*/ 83 w 110"/>
                  <a:gd name="T65" fmla="*/ 132 h 162"/>
                  <a:gd name="T66" fmla="*/ 82 w 110"/>
                  <a:gd name="T67" fmla="*/ 162 h 1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0"/>
                  <a:gd name="T103" fmla="*/ 0 h 162"/>
                  <a:gd name="T104" fmla="*/ 110 w 110"/>
                  <a:gd name="T105" fmla="*/ 162 h 1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0" h="162">
                    <a:moveTo>
                      <a:pt x="82" y="162"/>
                    </a:moveTo>
                    <a:lnTo>
                      <a:pt x="77" y="162"/>
                    </a:lnTo>
                    <a:lnTo>
                      <a:pt x="79" y="151"/>
                    </a:lnTo>
                    <a:lnTo>
                      <a:pt x="70" y="147"/>
                    </a:lnTo>
                    <a:lnTo>
                      <a:pt x="51" y="148"/>
                    </a:lnTo>
                    <a:lnTo>
                      <a:pt x="36" y="126"/>
                    </a:lnTo>
                    <a:lnTo>
                      <a:pt x="28" y="125"/>
                    </a:lnTo>
                    <a:lnTo>
                      <a:pt x="25" y="127"/>
                    </a:lnTo>
                    <a:lnTo>
                      <a:pt x="20" y="125"/>
                    </a:lnTo>
                    <a:lnTo>
                      <a:pt x="13" y="125"/>
                    </a:lnTo>
                    <a:lnTo>
                      <a:pt x="10" y="126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0" y="114"/>
                    </a:lnTo>
                    <a:lnTo>
                      <a:pt x="0" y="105"/>
                    </a:lnTo>
                    <a:lnTo>
                      <a:pt x="5" y="98"/>
                    </a:lnTo>
                    <a:lnTo>
                      <a:pt x="10" y="97"/>
                    </a:lnTo>
                    <a:lnTo>
                      <a:pt x="12" y="94"/>
                    </a:lnTo>
                    <a:lnTo>
                      <a:pt x="12" y="91"/>
                    </a:lnTo>
                    <a:lnTo>
                      <a:pt x="16" y="86"/>
                    </a:lnTo>
                    <a:lnTo>
                      <a:pt x="15" y="79"/>
                    </a:lnTo>
                    <a:lnTo>
                      <a:pt x="14" y="69"/>
                    </a:lnTo>
                    <a:lnTo>
                      <a:pt x="14" y="58"/>
                    </a:lnTo>
                    <a:lnTo>
                      <a:pt x="12" y="51"/>
                    </a:lnTo>
                    <a:lnTo>
                      <a:pt x="17" y="50"/>
                    </a:lnTo>
                    <a:lnTo>
                      <a:pt x="20" y="45"/>
                    </a:lnTo>
                    <a:lnTo>
                      <a:pt x="23" y="42"/>
                    </a:lnTo>
                    <a:lnTo>
                      <a:pt x="22" y="37"/>
                    </a:lnTo>
                    <a:lnTo>
                      <a:pt x="28" y="31"/>
                    </a:lnTo>
                    <a:lnTo>
                      <a:pt x="28" y="25"/>
                    </a:lnTo>
                    <a:lnTo>
                      <a:pt x="32" y="23"/>
                    </a:lnTo>
                    <a:lnTo>
                      <a:pt x="33" y="17"/>
                    </a:lnTo>
                    <a:lnTo>
                      <a:pt x="36" y="12"/>
                    </a:lnTo>
                    <a:lnTo>
                      <a:pt x="41" y="14"/>
                    </a:lnTo>
                    <a:lnTo>
                      <a:pt x="43" y="12"/>
                    </a:lnTo>
                    <a:lnTo>
                      <a:pt x="60" y="5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1" y="5"/>
                    </a:lnTo>
                    <a:lnTo>
                      <a:pt x="65" y="6"/>
                    </a:lnTo>
                    <a:lnTo>
                      <a:pt x="56" y="17"/>
                    </a:lnTo>
                    <a:lnTo>
                      <a:pt x="51" y="32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57" y="47"/>
                    </a:lnTo>
                    <a:lnTo>
                      <a:pt x="62" y="54"/>
                    </a:lnTo>
                    <a:lnTo>
                      <a:pt x="83" y="57"/>
                    </a:lnTo>
                    <a:lnTo>
                      <a:pt x="87" y="61"/>
                    </a:lnTo>
                    <a:lnTo>
                      <a:pt x="99" y="63"/>
                    </a:lnTo>
                    <a:lnTo>
                      <a:pt x="103" y="67"/>
                    </a:lnTo>
                    <a:lnTo>
                      <a:pt x="102" y="77"/>
                    </a:lnTo>
                    <a:lnTo>
                      <a:pt x="101" y="82"/>
                    </a:lnTo>
                    <a:lnTo>
                      <a:pt x="105" y="91"/>
                    </a:lnTo>
                    <a:lnTo>
                      <a:pt x="103" y="97"/>
                    </a:lnTo>
                    <a:lnTo>
                      <a:pt x="107" y="99"/>
                    </a:lnTo>
                    <a:lnTo>
                      <a:pt x="110" y="105"/>
                    </a:lnTo>
                    <a:lnTo>
                      <a:pt x="110" y="114"/>
                    </a:lnTo>
                    <a:lnTo>
                      <a:pt x="104" y="112"/>
                    </a:lnTo>
                    <a:lnTo>
                      <a:pt x="99" y="106"/>
                    </a:lnTo>
                    <a:lnTo>
                      <a:pt x="82" y="108"/>
                    </a:lnTo>
                    <a:lnTo>
                      <a:pt x="81" y="111"/>
                    </a:lnTo>
                    <a:lnTo>
                      <a:pt x="89" y="117"/>
                    </a:lnTo>
                    <a:lnTo>
                      <a:pt x="87" y="122"/>
                    </a:lnTo>
                    <a:lnTo>
                      <a:pt x="82" y="121"/>
                    </a:lnTo>
                    <a:lnTo>
                      <a:pt x="83" y="132"/>
                    </a:lnTo>
                    <a:lnTo>
                      <a:pt x="88" y="136"/>
                    </a:lnTo>
                    <a:lnTo>
                      <a:pt x="82" y="16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6" name="Freeform 212"/>
              <p:cNvSpPr>
                <a:spLocks/>
              </p:cNvSpPr>
              <p:nvPr/>
            </p:nvSpPr>
            <p:spPr bwMode="gray">
              <a:xfrm>
                <a:off x="2320" y="2393"/>
                <a:ext cx="364" cy="409"/>
              </a:xfrm>
              <a:custGeom>
                <a:avLst/>
                <a:gdLst>
                  <a:gd name="T0" fmla="*/ 132 w 364"/>
                  <a:gd name="T1" fmla="*/ 7 h 409"/>
                  <a:gd name="T2" fmla="*/ 130 w 364"/>
                  <a:gd name="T3" fmla="*/ 33 h 409"/>
                  <a:gd name="T4" fmla="*/ 148 w 364"/>
                  <a:gd name="T5" fmla="*/ 40 h 409"/>
                  <a:gd name="T6" fmla="*/ 157 w 364"/>
                  <a:gd name="T7" fmla="*/ 30 h 409"/>
                  <a:gd name="T8" fmla="*/ 169 w 364"/>
                  <a:gd name="T9" fmla="*/ 27 h 409"/>
                  <a:gd name="T10" fmla="*/ 185 w 364"/>
                  <a:gd name="T11" fmla="*/ 30 h 409"/>
                  <a:gd name="T12" fmla="*/ 205 w 364"/>
                  <a:gd name="T13" fmla="*/ 16 h 409"/>
                  <a:gd name="T14" fmla="*/ 212 w 364"/>
                  <a:gd name="T15" fmla="*/ 17 h 409"/>
                  <a:gd name="T16" fmla="*/ 223 w 364"/>
                  <a:gd name="T17" fmla="*/ 43 h 409"/>
                  <a:gd name="T18" fmla="*/ 219 w 364"/>
                  <a:gd name="T19" fmla="*/ 50 h 409"/>
                  <a:gd name="T20" fmla="*/ 231 w 364"/>
                  <a:gd name="T21" fmla="*/ 54 h 409"/>
                  <a:gd name="T22" fmla="*/ 225 w 364"/>
                  <a:gd name="T23" fmla="*/ 68 h 409"/>
                  <a:gd name="T24" fmla="*/ 238 w 364"/>
                  <a:gd name="T25" fmla="*/ 63 h 409"/>
                  <a:gd name="T26" fmla="*/ 260 w 364"/>
                  <a:gd name="T27" fmla="*/ 65 h 409"/>
                  <a:gd name="T28" fmla="*/ 270 w 364"/>
                  <a:gd name="T29" fmla="*/ 78 h 409"/>
                  <a:gd name="T30" fmla="*/ 283 w 364"/>
                  <a:gd name="T31" fmla="*/ 76 h 409"/>
                  <a:gd name="T32" fmla="*/ 317 w 364"/>
                  <a:gd name="T33" fmla="*/ 86 h 409"/>
                  <a:gd name="T34" fmla="*/ 361 w 364"/>
                  <a:gd name="T35" fmla="*/ 106 h 409"/>
                  <a:gd name="T36" fmla="*/ 358 w 364"/>
                  <a:gd name="T37" fmla="*/ 148 h 409"/>
                  <a:gd name="T38" fmla="*/ 346 w 364"/>
                  <a:gd name="T39" fmla="*/ 161 h 409"/>
                  <a:gd name="T40" fmla="*/ 337 w 364"/>
                  <a:gd name="T41" fmla="*/ 178 h 409"/>
                  <a:gd name="T42" fmla="*/ 324 w 364"/>
                  <a:gd name="T43" fmla="*/ 203 h 409"/>
                  <a:gd name="T44" fmla="*/ 326 w 364"/>
                  <a:gd name="T45" fmla="*/ 232 h 409"/>
                  <a:gd name="T46" fmla="*/ 316 w 364"/>
                  <a:gd name="T47" fmla="*/ 254 h 409"/>
                  <a:gd name="T48" fmla="*/ 308 w 364"/>
                  <a:gd name="T49" fmla="*/ 271 h 409"/>
                  <a:gd name="T50" fmla="*/ 299 w 364"/>
                  <a:gd name="T51" fmla="*/ 290 h 409"/>
                  <a:gd name="T52" fmla="*/ 285 w 364"/>
                  <a:gd name="T53" fmla="*/ 293 h 409"/>
                  <a:gd name="T54" fmla="*/ 268 w 364"/>
                  <a:gd name="T55" fmla="*/ 300 h 409"/>
                  <a:gd name="T56" fmla="*/ 249 w 364"/>
                  <a:gd name="T57" fmla="*/ 307 h 409"/>
                  <a:gd name="T58" fmla="*/ 242 w 364"/>
                  <a:gd name="T59" fmla="*/ 316 h 409"/>
                  <a:gd name="T60" fmla="*/ 237 w 364"/>
                  <a:gd name="T61" fmla="*/ 338 h 409"/>
                  <a:gd name="T62" fmla="*/ 224 w 364"/>
                  <a:gd name="T63" fmla="*/ 359 h 409"/>
                  <a:gd name="T64" fmla="*/ 212 w 364"/>
                  <a:gd name="T65" fmla="*/ 386 h 409"/>
                  <a:gd name="T66" fmla="*/ 211 w 364"/>
                  <a:gd name="T67" fmla="*/ 385 h 409"/>
                  <a:gd name="T68" fmla="*/ 213 w 364"/>
                  <a:gd name="T69" fmla="*/ 372 h 409"/>
                  <a:gd name="T70" fmla="*/ 200 w 364"/>
                  <a:gd name="T71" fmla="*/ 391 h 409"/>
                  <a:gd name="T72" fmla="*/ 193 w 364"/>
                  <a:gd name="T73" fmla="*/ 409 h 409"/>
                  <a:gd name="T74" fmla="*/ 183 w 364"/>
                  <a:gd name="T75" fmla="*/ 393 h 409"/>
                  <a:gd name="T76" fmla="*/ 171 w 364"/>
                  <a:gd name="T77" fmla="*/ 382 h 409"/>
                  <a:gd name="T78" fmla="*/ 152 w 364"/>
                  <a:gd name="T79" fmla="*/ 372 h 409"/>
                  <a:gd name="T80" fmla="*/ 168 w 364"/>
                  <a:gd name="T81" fmla="*/ 353 h 409"/>
                  <a:gd name="T82" fmla="*/ 187 w 364"/>
                  <a:gd name="T83" fmla="*/ 334 h 409"/>
                  <a:gd name="T84" fmla="*/ 179 w 364"/>
                  <a:gd name="T85" fmla="*/ 314 h 409"/>
                  <a:gd name="T86" fmla="*/ 175 w 364"/>
                  <a:gd name="T87" fmla="*/ 299 h 409"/>
                  <a:gd name="T88" fmla="*/ 157 w 364"/>
                  <a:gd name="T89" fmla="*/ 285 h 409"/>
                  <a:gd name="T90" fmla="*/ 149 w 364"/>
                  <a:gd name="T91" fmla="*/ 244 h 409"/>
                  <a:gd name="T92" fmla="*/ 142 w 364"/>
                  <a:gd name="T93" fmla="*/ 227 h 409"/>
                  <a:gd name="T94" fmla="*/ 121 w 364"/>
                  <a:gd name="T95" fmla="*/ 191 h 409"/>
                  <a:gd name="T96" fmla="*/ 86 w 364"/>
                  <a:gd name="T97" fmla="*/ 176 h 409"/>
                  <a:gd name="T98" fmla="*/ 73 w 364"/>
                  <a:gd name="T99" fmla="*/ 151 h 409"/>
                  <a:gd name="T100" fmla="*/ 41 w 364"/>
                  <a:gd name="T101" fmla="*/ 167 h 409"/>
                  <a:gd name="T102" fmla="*/ 28 w 364"/>
                  <a:gd name="T103" fmla="*/ 149 h 409"/>
                  <a:gd name="T104" fmla="*/ 5 w 364"/>
                  <a:gd name="T105" fmla="*/ 139 h 409"/>
                  <a:gd name="T106" fmla="*/ 3 w 364"/>
                  <a:gd name="T107" fmla="*/ 109 h 409"/>
                  <a:gd name="T108" fmla="*/ 36 w 364"/>
                  <a:gd name="T109" fmla="*/ 96 h 409"/>
                  <a:gd name="T110" fmla="*/ 37 w 364"/>
                  <a:gd name="T111" fmla="*/ 59 h 409"/>
                  <a:gd name="T112" fmla="*/ 43 w 364"/>
                  <a:gd name="T113" fmla="*/ 44 h 409"/>
                  <a:gd name="T114" fmla="*/ 53 w 364"/>
                  <a:gd name="T115" fmla="*/ 33 h 409"/>
                  <a:gd name="T116" fmla="*/ 73 w 364"/>
                  <a:gd name="T117" fmla="*/ 45 h 409"/>
                  <a:gd name="T118" fmla="*/ 98 w 364"/>
                  <a:gd name="T119" fmla="*/ 30 h 409"/>
                  <a:gd name="T120" fmla="*/ 90 w 364"/>
                  <a:gd name="T121" fmla="*/ 16 h 409"/>
                  <a:gd name="T122" fmla="*/ 94 w 364"/>
                  <a:gd name="T123" fmla="*/ 8 h 409"/>
                  <a:gd name="T124" fmla="*/ 121 w 364"/>
                  <a:gd name="T125" fmla="*/ 0 h 4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4"/>
                  <a:gd name="T190" fmla="*/ 0 h 409"/>
                  <a:gd name="T191" fmla="*/ 364 w 364"/>
                  <a:gd name="T192" fmla="*/ 409 h 40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4" h="409">
                    <a:moveTo>
                      <a:pt x="121" y="0"/>
                    </a:moveTo>
                    <a:lnTo>
                      <a:pt x="125" y="1"/>
                    </a:lnTo>
                    <a:lnTo>
                      <a:pt x="132" y="7"/>
                    </a:lnTo>
                    <a:lnTo>
                      <a:pt x="132" y="14"/>
                    </a:lnTo>
                    <a:lnTo>
                      <a:pt x="130" y="22"/>
                    </a:lnTo>
                    <a:lnTo>
                      <a:pt x="130" y="33"/>
                    </a:lnTo>
                    <a:lnTo>
                      <a:pt x="136" y="38"/>
                    </a:lnTo>
                    <a:lnTo>
                      <a:pt x="143" y="40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34"/>
                    </a:lnTo>
                    <a:lnTo>
                      <a:pt x="157" y="30"/>
                    </a:lnTo>
                    <a:lnTo>
                      <a:pt x="165" y="31"/>
                    </a:lnTo>
                    <a:lnTo>
                      <a:pt x="167" y="27"/>
                    </a:lnTo>
                    <a:lnTo>
                      <a:pt x="169" y="27"/>
                    </a:lnTo>
                    <a:lnTo>
                      <a:pt x="171" y="29"/>
                    </a:lnTo>
                    <a:lnTo>
                      <a:pt x="180" y="29"/>
                    </a:lnTo>
                    <a:lnTo>
                      <a:pt x="185" y="30"/>
                    </a:lnTo>
                    <a:lnTo>
                      <a:pt x="196" y="32"/>
                    </a:lnTo>
                    <a:lnTo>
                      <a:pt x="200" y="26"/>
                    </a:lnTo>
                    <a:lnTo>
                      <a:pt x="205" y="16"/>
                    </a:lnTo>
                    <a:lnTo>
                      <a:pt x="207" y="8"/>
                    </a:lnTo>
                    <a:lnTo>
                      <a:pt x="209" y="9"/>
                    </a:lnTo>
                    <a:lnTo>
                      <a:pt x="212" y="17"/>
                    </a:lnTo>
                    <a:lnTo>
                      <a:pt x="215" y="27"/>
                    </a:lnTo>
                    <a:lnTo>
                      <a:pt x="225" y="35"/>
                    </a:lnTo>
                    <a:lnTo>
                      <a:pt x="223" y="43"/>
                    </a:lnTo>
                    <a:lnTo>
                      <a:pt x="219" y="45"/>
                    </a:lnTo>
                    <a:lnTo>
                      <a:pt x="216" y="48"/>
                    </a:lnTo>
                    <a:lnTo>
                      <a:pt x="219" y="50"/>
                    </a:lnTo>
                    <a:lnTo>
                      <a:pt x="225" y="50"/>
                    </a:lnTo>
                    <a:lnTo>
                      <a:pt x="228" y="53"/>
                    </a:lnTo>
                    <a:lnTo>
                      <a:pt x="231" y="54"/>
                    </a:lnTo>
                    <a:lnTo>
                      <a:pt x="236" y="56"/>
                    </a:lnTo>
                    <a:lnTo>
                      <a:pt x="233" y="63"/>
                    </a:lnTo>
                    <a:lnTo>
                      <a:pt x="225" y="68"/>
                    </a:lnTo>
                    <a:lnTo>
                      <a:pt x="225" y="70"/>
                    </a:lnTo>
                    <a:lnTo>
                      <a:pt x="230" y="70"/>
                    </a:lnTo>
                    <a:lnTo>
                      <a:pt x="238" y="63"/>
                    </a:lnTo>
                    <a:lnTo>
                      <a:pt x="240" y="58"/>
                    </a:lnTo>
                    <a:lnTo>
                      <a:pt x="250" y="59"/>
                    </a:lnTo>
                    <a:lnTo>
                      <a:pt x="260" y="65"/>
                    </a:lnTo>
                    <a:lnTo>
                      <a:pt x="269" y="65"/>
                    </a:lnTo>
                    <a:lnTo>
                      <a:pt x="274" y="70"/>
                    </a:lnTo>
                    <a:lnTo>
                      <a:pt x="270" y="78"/>
                    </a:lnTo>
                    <a:lnTo>
                      <a:pt x="273" y="83"/>
                    </a:lnTo>
                    <a:lnTo>
                      <a:pt x="278" y="77"/>
                    </a:lnTo>
                    <a:lnTo>
                      <a:pt x="283" y="76"/>
                    </a:lnTo>
                    <a:lnTo>
                      <a:pt x="299" y="81"/>
                    </a:lnTo>
                    <a:lnTo>
                      <a:pt x="309" y="80"/>
                    </a:lnTo>
                    <a:lnTo>
                      <a:pt x="317" y="86"/>
                    </a:lnTo>
                    <a:lnTo>
                      <a:pt x="327" y="88"/>
                    </a:lnTo>
                    <a:lnTo>
                      <a:pt x="341" y="100"/>
                    </a:lnTo>
                    <a:lnTo>
                      <a:pt x="361" y="106"/>
                    </a:lnTo>
                    <a:lnTo>
                      <a:pt x="364" y="114"/>
                    </a:lnTo>
                    <a:lnTo>
                      <a:pt x="364" y="140"/>
                    </a:lnTo>
                    <a:lnTo>
                      <a:pt x="358" y="148"/>
                    </a:lnTo>
                    <a:lnTo>
                      <a:pt x="356" y="153"/>
                    </a:lnTo>
                    <a:lnTo>
                      <a:pt x="353" y="158"/>
                    </a:lnTo>
                    <a:lnTo>
                      <a:pt x="346" y="161"/>
                    </a:lnTo>
                    <a:lnTo>
                      <a:pt x="343" y="163"/>
                    </a:lnTo>
                    <a:lnTo>
                      <a:pt x="341" y="171"/>
                    </a:lnTo>
                    <a:lnTo>
                      <a:pt x="337" y="178"/>
                    </a:lnTo>
                    <a:lnTo>
                      <a:pt x="328" y="184"/>
                    </a:lnTo>
                    <a:lnTo>
                      <a:pt x="326" y="187"/>
                    </a:lnTo>
                    <a:lnTo>
                      <a:pt x="324" y="203"/>
                    </a:lnTo>
                    <a:lnTo>
                      <a:pt x="327" y="212"/>
                    </a:lnTo>
                    <a:lnTo>
                      <a:pt x="324" y="220"/>
                    </a:lnTo>
                    <a:lnTo>
                      <a:pt x="326" y="232"/>
                    </a:lnTo>
                    <a:lnTo>
                      <a:pt x="319" y="235"/>
                    </a:lnTo>
                    <a:lnTo>
                      <a:pt x="317" y="247"/>
                    </a:lnTo>
                    <a:lnTo>
                      <a:pt x="316" y="254"/>
                    </a:lnTo>
                    <a:lnTo>
                      <a:pt x="314" y="256"/>
                    </a:lnTo>
                    <a:lnTo>
                      <a:pt x="313" y="263"/>
                    </a:lnTo>
                    <a:lnTo>
                      <a:pt x="308" y="271"/>
                    </a:lnTo>
                    <a:lnTo>
                      <a:pt x="307" y="283"/>
                    </a:lnTo>
                    <a:lnTo>
                      <a:pt x="300" y="285"/>
                    </a:lnTo>
                    <a:lnTo>
                      <a:pt x="299" y="290"/>
                    </a:lnTo>
                    <a:lnTo>
                      <a:pt x="293" y="292"/>
                    </a:lnTo>
                    <a:lnTo>
                      <a:pt x="289" y="291"/>
                    </a:lnTo>
                    <a:lnTo>
                      <a:pt x="285" y="293"/>
                    </a:lnTo>
                    <a:lnTo>
                      <a:pt x="278" y="294"/>
                    </a:lnTo>
                    <a:lnTo>
                      <a:pt x="272" y="294"/>
                    </a:lnTo>
                    <a:lnTo>
                      <a:pt x="268" y="300"/>
                    </a:lnTo>
                    <a:lnTo>
                      <a:pt x="264" y="301"/>
                    </a:lnTo>
                    <a:lnTo>
                      <a:pt x="256" y="300"/>
                    </a:lnTo>
                    <a:lnTo>
                      <a:pt x="249" y="307"/>
                    </a:lnTo>
                    <a:lnTo>
                      <a:pt x="249" y="310"/>
                    </a:lnTo>
                    <a:lnTo>
                      <a:pt x="246" y="311"/>
                    </a:lnTo>
                    <a:lnTo>
                      <a:pt x="242" y="316"/>
                    </a:lnTo>
                    <a:lnTo>
                      <a:pt x="237" y="318"/>
                    </a:lnTo>
                    <a:lnTo>
                      <a:pt x="235" y="332"/>
                    </a:lnTo>
                    <a:lnTo>
                      <a:pt x="237" y="338"/>
                    </a:lnTo>
                    <a:lnTo>
                      <a:pt x="235" y="349"/>
                    </a:lnTo>
                    <a:lnTo>
                      <a:pt x="228" y="358"/>
                    </a:lnTo>
                    <a:lnTo>
                      <a:pt x="224" y="359"/>
                    </a:lnTo>
                    <a:lnTo>
                      <a:pt x="221" y="365"/>
                    </a:lnTo>
                    <a:lnTo>
                      <a:pt x="220" y="372"/>
                    </a:lnTo>
                    <a:lnTo>
                      <a:pt x="212" y="386"/>
                    </a:lnTo>
                    <a:lnTo>
                      <a:pt x="206" y="393"/>
                    </a:lnTo>
                    <a:lnTo>
                      <a:pt x="206" y="390"/>
                    </a:lnTo>
                    <a:lnTo>
                      <a:pt x="211" y="385"/>
                    </a:lnTo>
                    <a:lnTo>
                      <a:pt x="212" y="380"/>
                    </a:lnTo>
                    <a:lnTo>
                      <a:pt x="216" y="373"/>
                    </a:lnTo>
                    <a:lnTo>
                      <a:pt x="213" y="372"/>
                    </a:lnTo>
                    <a:lnTo>
                      <a:pt x="206" y="380"/>
                    </a:lnTo>
                    <a:lnTo>
                      <a:pt x="204" y="385"/>
                    </a:lnTo>
                    <a:lnTo>
                      <a:pt x="200" y="391"/>
                    </a:lnTo>
                    <a:lnTo>
                      <a:pt x="203" y="395"/>
                    </a:lnTo>
                    <a:lnTo>
                      <a:pt x="203" y="399"/>
                    </a:lnTo>
                    <a:lnTo>
                      <a:pt x="193" y="409"/>
                    </a:lnTo>
                    <a:lnTo>
                      <a:pt x="192" y="404"/>
                    </a:lnTo>
                    <a:lnTo>
                      <a:pt x="186" y="398"/>
                    </a:lnTo>
                    <a:lnTo>
                      <a:pt x="183" y="393"/>
                    </a:lnTo>
                    <a:lnTo>
                      <a:pt x="177" y="390"/>
                    </a:lnTo>
                    <a:lnTo>
                      <a:pt x="175" y="384"/>
                    </a:lnTo>
                    <a:lnTo>
                      <a:pt x="171" y="382"/>
                    </a:lnTo>
                    <a:lnTo>
                      <a:pt x="160" y="381"/>
                    </a:lnTo>
                    <a:lnTo>
                      <a:pt x="157" y="375"/>
                    </a:lnTo>
                    <a:lnTo>
                      <a:pt x="152" y="372"/>
                    </a:lnTo>
                    <a:lnTo>
                      <a:pt x="158" y="365"/>
                    </a:lnTo>
                    <a:lnTo>
                      <a:pt x="160" y="362"/>
                    </a:lnTo>
                    <a:lnTo>
                      <a:pt x="168" y="353"/>
                    </a:lnTo>
                    <a:lnTo>
                      <a:pt x="174" y="348"/>
                    </a:lnTo>
                    <a:lnTo>
                      <a:pt x="185" y="337"/>
                    </a:lnTo>
                    <a:lnTo>
                      <a:pt x="187" y="334"/>
                    </a:lnTo>
                    <a:lnTo>
                      <a:pt x="182" y="321"/>
                    </a:lnTo>
                    <a:lnTo>
                      <a:pt x="178" y="321"/>
                    </a:lnTo>
                    <a:lnTo>
                      <a:pt x="179" y="314"/>
                    </a:lnTo>
                    <a:lnTo>
                      <a:pt x="181" y="310"/>
                    </a:lnTo>
                    <a:lnTo>
                      <a:pt x="181" y="301"/>
                    </a:lnTo>
                    <a:lnTo>
                      <a:pt x="175" y="299"/>
                    </a:lnTo>
                    <a:lnTo>
                      <a:pt x="170" y="301"/>
                    </a:lnTo>
                    <a:lnTo>
                      <a:pt x="169" y="291"/>
                    </a:lnTo>
                    <a:lnTo>
                      <a:pt x="157" y="285"/>
                    </a:lnTo>
                    <a:lnTo>
                      <a:pt x="150" y="282"/>
                    </a:lnTo>
                    <a:lnTo>
                      <a:pt x="149" y="257"/>
                    </a:lnTo>
                    <a:lnTo>
                      <a:pt x="149" y="244"/>
                    </a:lnTo>
                    <a:lnTo>
                      <a:pt x="145" y="238"/>
                    </a:lnTo>
                    <a:lnTo>
                      <a:pt x="146" y="230"/>
                    </a:lnTo>
                    <a:lnTo>
                      <a:pt x="142" y="227"/>
                    </a:lnTo>
                    <a:lnTo>
                      <a:pt x="142" y="219"/>
                    </a:lnTo>
                    <a:lnTo>
                      <a:pt x="122" y="216"/>
                    </a:lnTo>
                    <a:lnTo>
                      <a:pt x="121" y="191"/>
                    </a:lnTo>
                    <a:lnTo>
                      <a:pt x="112" y="189"/>
                    </a:lnTo>
                    <a:lnTo>
                      <a:pt x="93" y="177"/>
                    </a:lnTo>
                    <a:lnTo>
                      <a:pt x="86" y="176"/>
                    </a:lnTo>
                    <a:lnTo>
                      <a:pt x="81" y="173"/>
                    </a:lnTo>
                    <a:lnTo>
                      <a:pt x="81" y="156"/>
                    </a:lnTo>
                    <a:lnTo>
                      <a:pt x="73" y="151"/>
                    </a:lnTo>
                    <a:lnTo>
                      <a:pt x="63" y="154"/>
                    </a:lnTo>
                    <a:lnTo>
                      <a:pt x="58" y="164"/>
                    </a:lnTo>
                    <a:lnTo>
                      <a:pt x="41" y="167"/>
                    </a:lnTo>
                    <a:lnTo>
                      <a:pt x="31" y="164"/>
                    </a:lnTo>
                    <a:lnTo>
                      <a:pt x="31" y="152"/>
                    </a:lnTo>
                    <a:lnTo>
                      <a:pt x="28" y="149"/>
                    </a:lnTo>
                    <a:lnTo>
                      <a:pt x="11" y="151"/>
                    </a:lnTo>
                    <a:lnTo>
                      <a:pt x="6" y="145"/>
                    </a:lnTo>
                    <a:lnTo>
                      <a:pt x="5" y="139"/>
                    </a:lnTo>
                    <a:lnTo>
                      <a:pt x="0" y="126"/>
                    </a:lnTo>
                    <a:lnTo>
                      <a:pt x="5" y="118"/>
                    </a:lnTo>
                    <a:lnTo>
                      <a:pt x="3" y="109"/>
                    </a:lnTo>
                    <a:lnTo>
                      <a:pt x="17" y="101"/>
                    </a:lnTo>
                    <a:lnTo>
                      <a:pt x="29" y="97"/>
                    </a:lnTo>
                    <a:lnTo>
                      <a:pt x="36" y="96"/>
                    </a:lnTo>
                    <a:lnTo>
                      <a:pt x="36" y="89"/>
                    </a:lnTo>
                    <a:lnTo>
                      <a:pt x="42" y="63"/>
                    </a:lnTo>
                    <a:lnTo>
                      <a:pt x="37" y="59"/>
                    </a:lnTo>
                    <a:lnTo>
                      <a:pt x="36" y="48"/>
                    </a:lnTo>
                    <a:lnTo>
                      <a:pt x="41" y="49"/>
                    </a:lnTo>
                    <a:lnTo>
                      <a:pt x="43" y="44"/>
                    </a:lnTo>
                    <a:lnTo>
                      <a:pt x="35" y="38"/>
                    </a:lnTo>
                    <a:lnTo>
                      <a:pt x="36" y="35"/>
                    </a:lnTo>
                    <a:lnTo>
                      <a:pt x="53" y="33"/>
                    </a:lnTo>
                    <a:lnTo>
                      <a:pt x="58" y="39"/>
                    </a:lnTo>
                    <a:lnTo>
                      <a:pt x="64" y="41"/>
                    </a:lnTo>
                    <a:lnTo>
                      <a:pt x="73" y="45"/>
                    </a:lnTo>
                    <a:lnTo>
                      <a:pt x="80" y="43"/>
                    </a:lnTo>
                    <a:lnTo>
                      <a:pt x="97" y="34"/>
                    </a:lnTo>
                    <a:lnTo>
                      <a:pt x="98" y="30"/>
                    </a:lnTo>
                    <a:lnTo>
                      <a:pt x="96" y="27"/>
                    </a:lnTo>
                    <a:lnTo>
                      <a:pt x="90" y="28"/>
                    </a:lnTo>
                    <a:lnTo>
                      <a:pt x="90" y="16"/>
                    </a:lnTo>
                    <a:lnTo>
                      <a:pt x="87" y="14"/>
                    </a:lnTo>
                    <a:lnTo>
                      <a:pt x="88" y="9"/>
                    </a:lnTo>
                    <a:lnTo>
                      <a:pt x="94" y="8"/>
                    </a:lnTo>
                    <a:lnTo>
                      <a:pt x="105" y="15"/>
                    </a:lnTo>
                    <a:lnTo>
                      <a:pt x="119" y="9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7" name="Freeform 213"/>
              <p:cNvSpPr>
                <a:spLocks/>
              </p:cNvSpPr>
              <p:nvPr/>
            </p:nvSpPr>
            <p:spPr bwMode="gray">
              <a:xfrm>
                <a:off x="2355" y="3089"/>
                <a:ext cx="19" cy="9"/>
              </a:xfrm>
              <a:custGeom>
                <a:avLst/>
                <a:gdLst>
                  <a:gd name="T0" fmla="*/ 15 w 19"/>
                  <a:gd name="T1" fmla="*/ 9 h 9"/>
                  <a:gd name="T2" fmla="*/ 13 w 19"/>
                  <a:gd name="T3" fmla="*/ 6 h 9"/>
                  <a:gd name="T4" fmla="*/ 9 w 19"/>
                  <a:gd name="T5" fmla="*/ 4 h 9"/>
                  <a:gd name="T6" fmla="*/ 3 w 19"/>
                  <a:gd name="T7" fmla="*/ 4 h 9"/>
                  <a:gd name="T8" fmla="*/ 0 w 19"/>
                  <a:gd name="T9" fmla="*/ 3 h 9"/>
                  <a:gd name="T10" fmla="*/ 1 w 19"/>
                  <a:gd name="T11" fmla="*/ 1 h 9"/>
                  <a:gd name="T12" fmla="*/ 8 w 19"/>
                  <a:gd name="T13" fmla="*/ 0 h 9"/>
                  <a:gd name="T14" fmla="*/ 15 w 19"/>
                  <a:gd name="T15" fmla="*/ 1 h 9"/>
                  <a:gd name="T16" fmla="*/ 19 w 19"/>
                  <a:gd name="T17" fmla="*/ 6 h 9"/>
                  <a:gd name="T18" fmla="*/ 18 w 19"/>
                  <a:gd name="T19" fmla="*/ 9 h 9"/>
                  <a:gd name="T20" fmla="*/ 15 w 19"/>
                  <a:gd name="T21" fmla="*/ 9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9"/>
                  <a:gd name="T35" fmla="*/ 19 w 19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9">
                    <a:moveTo>
                      <a:pt x="15" y="9"/>
                    </a:moveTo>
                    <a:lnTo>
                      <a:pt x="13" y="6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5" y="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8" name="Freeform 214"/>
              <p:cNvSpPr>
                <a:spLocks/>
              </p:cNvSpPr>
              <p:nvPr/>
            </p:nvSpPr>
            <p:spPr bwMode="gray">
              <a:xfrm>
                <a:off x="2366" y="3053"/>
                <a:ext cx="34" cy="34"/>
              </a:xfrm>
              <a:custGeom>
                <a:avLst/>
                <a:gdLst>
                  <a:gd name="T0" fmla="*/ 0 w 34"/>
                  <a:gd name="T1" fmla="*/ 32 h 34"/>
                  <a:gd name="T2" fmla="*/ 1 w 34"/>
                  <a:gd name="T3" fmla="*/ 28 h 34"/>
                  <a:gd name="T4" fmla="*/ 6 w 34"/>
                  <a:gd name="T5" fmla="*/ 29 h 34"/>
                  <a:gd name="T6" fmla="*/ 6 w 34"/>
                  <a:gd name="T7" fmla="*/ 27 h 34"/>
                  <a:gd name="T8" fmla="*/ 1 w 34"/>
                  <a:gd name="T9" fmla="*/ 26 h 34"/>
                  <a:gd name="T10" fmla="*/ 0 w 34"/>
                  <a:gd name="T11" fmla="*/ 0 h 34"/>
                  <a:gd name="T12" fmla="*/ 4 w 34"/>
                  <a:gd name="T13" fmla="*/ 3 h 34"/>
                  <a:gd name="T14" fmla="*/ 9 w 34"/>
                  <a:gd name="T15" fmla="*/ 15 h 34"/>
                  <a:gd name="T16" fmla="*/ 11 w 34"/>
                  <a:gd name="T17" fmla="*/ 20 h 34"/>
                  <a:gd name="T18" fmla="*/ 19 w 34"/>
                  <a:gd name="T19" fmla="*/ 26 h 34"/>
                  <a:gd name="T20" fmla="*/ 24 w 34"/>
                  <a:gd name="T21" fmla="*/ 28 h 34"/>
                  <a:gd name="T22" fmla="*/ 34 w 34"/>
                  <a:gd name="T23" fmla="*/ 30 h 34"/>
                  <a:gd name="T24" fmla="*/ 34 w 34"/>
                  <a:gd name="T25" fmla="*/ 32 h 34"/>
                  <a:gd name="T26" fmla="*/ 31 w 34"/>
                  <a:gd name="T27" fmla="*/ 34 h 34"/>
                  <a:gd name="T28" fmla="*/ 24 w 34"/>
                  <a:gd name="T29" fmla="*/ 34 h 34"/>
                  <a:gd name="T30" fmla="*/ 21 w 34"/>
                  <a:gd name="T31" fmla="*/ 34 h 34"/>
                  <a:gd name="T32" fmla="*/ 13 w 34"/>
                  <a:gd name="T33" fmla="*/ 34 h 34"/>
                  <a:gd name="T34" fmla="*/ 5 w 34"/>
                  <a:gd name="T35" fmla="*/ 32 h 34"/>
                  <a:gd name="T36" fmla="*/ 0 w 34"/>
                  <a:gd name="T37" fmla="*/ 32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34"/>
                  <a:gd name="T59" fmla="*/ 34 w 34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34">
                    <a:moveTo>
                      <a:pt x="0" y="32"/>
                    </a:moveTo>
                    <a:lnTo>
                      <a:pt x="1" y="28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1" y="26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15"/>
                    </a:lnTo>
                    <a:lnTo>
                      <a:pt x="11" y="20"/>
                    </a:lnTo>
                    <a:lnTo>
                      <a:pt x="19" y="26"/>
                    </a:lnTo>
                    <a:lnTo>
                      <a:pt x="24" y="28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1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13" y="34"/>
                    </a:lnTo>
                    <a:lnTo>
                      <a:pt x="5" y="3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9" name="Freeform 215"/>
              <p:cNvSpPr>
                <a:spLocks/>
              </p:cNvSpPr>
              <p:nvPr/>
            </p:nvSpPr>
            <p:spPr bwMode="gray">
              <a:xfrm>
                <a:off x="2375" y="3089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0 w 7"/>
                  <a:gd name="T3" fmla="*/ 1 h 4"/>
                  <a:gd name="T4" fmla="*/ 2 w 7"/>
                  <a:gd name="T5" fmla="*/ 0 h 4"/>
                  <a:gd name="T6" fmla="*/ 7 w 7"/>
                  <a:gd name="T7" fmla="*/ 1 h 4"/>
                  <a:gd name="T8" fmla="*/ 7 w 7"/>
                  <a:gd name="T9" fmla="*/ 4 h 4"/>
                  <a:gd name="T10" fmla="*/ 4 w 7"/>
                  <a:gd name="T11" fmla="*/ 4 h 4"/>
                  <a:gd name="T12" fmla="*/ 0 w 7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4"/>
                  <a:gd name="T23" fmla="*/ 7 w 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4">
                    <a:moveTo>
                      <a:pt x="0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0" name="Freeform 216"/>
              <p:cNvSpPr>
                <a:spLocks/>
              </p:cNvSpPr>
              <p:nvPr/>
            </p:nvSpPr>
            <p:spPr bwMode="gray">
              <a:xfrm>
                <a:off x="2374" y="3099"/>
                <a:ext cx="7" cy="3"/>
              </a:xfrm>
              <a:custGeom>
                <a:avLst/>
                <a:gdLst>
                  <a:gd name="T0" fmla="*/ 0 w 7"/>
                  <a:gd name="T1" fmla="*/ 1 h 3"/>
                  <a:gd name="T2" fmla="*/ 4 w 7"/>
                  <a:gd name="T3" fmla="*/ 0 h 3"/>
                  <a:gd name="T4" fmla="*/ 7 w 7"/>
                  <a:gd name="T5" fmla="*/ 1 h 3"/>
                  <a:gd name="T6" fmla="*/ 7 w 7"/>
                  <a:gd name="T7" fmla="*/ 3 h 3"/>
                  <a:gd name="T8" fmla="*/ 2 w 7"/>
                  <a:gd name="T9" fmla="*/ 2 h 3"/>
                  <a:gd name="T10" fmla="*/ 0 w 7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1" name="Freeform 217"/>
              <p:cNvSpPr>
                <a:spLocks/>
              </p:cNvSpPr>
              <p:nvPr/>
            </p:nvSpPr>
            <p:spPr bwMode="gray">
              <a:xfrm>
                <a:off x="2404" y="3083"/>
                <a:ext cx="8" cy="4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4 h 4"/>
                  <a:gd name="T4" fmla="*/ 0 w 8"/>
                  <a:gd name="T5" fmla="*/ 2 h 4"/>
                  <a:gd name="T6" fmla="*/ 5 w 8"/>
                  <a:gd name="T7" fmla="*/ 1 h 4"/>
                  <a:gd name="T8" fmla="*/ 6 w 8"/>
                  <a:gd name="T9" fmla="*/ 0 h 4"/>
                  <a:gd name="T10" fmla="*/ 8 w 8"/>
                  <a:gd name="T11" fmla="*/ 1 h 4"/>
                  <a:gd name="T12" fmla="*/ 8 w 8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2" name="Freeform 218"/>
              <p:cNvSpPr>
                <a:spLocks/>
              </p:cNvSpPr>
              <p:nvPr/>
            </p:nvSpPr>
            <p:spPr bwMode="gray">
              <a:xfrm>
                <a:off x="2439" y="3035"/>
                <a:ext cx="15" cy="13"/>
              </a:xfrm>
              <a:custGeom>
                <a:avLst/>
                <a:gdLst>
                  <a:gd name="T0" fmla="*/ 5 w 15"/>
                  <a:gd name="T1" fmla="*/ 13 h 13"/>
                  <a:gd name="T2" fmla="*/ 0 w 15"/>
                  <a:gd name="T3" fmla="*/ 11 h 13"/>
                  <a:gd name="T4" fmla="*/ 3 w 15"/>
                  <a:gd name="T5" fmla="*/ 8 h 13"/>
                  <a:gd name="T6" fmla="*/ 6 w 15"/>
                  <a:gd name="T7" fmla="*/ 7 h 13"/>
                  <a:gd name="T8" fmla="*/ 6 w 15"/>
                  <a:gd name="T9" fmla="*/ 3 h 13"/>
                  <a:gd name="T10" fmla="*/ 14 w 15"/>
                  <a:gd name="T11" fmla="*/ 0 h 13"/>
                  <a:gd name="T12" fmla="*/ 15 w 15"/>
                  <a:gd name="T13" fmla="*/ 5 h 13"/>
                  <a:gd name="T14" fmla="*/ 9 w 15"/>
                  <a:gd name="T15" fmla="*/ 7 h 13"/>
                  <a:gd name="T16" fmla="*/ 5 w 15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3"/>
                  <a:gd name="T29" fmla="*/ 15 w 15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3">
                    <a:moveTo>
                      <a:pt x="5" y="13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14" y="0"/>
                    </a:lnTo>
                    <a:lnTo>
                      <a:pt x="15" y="5"/>
                    </a:lnTo>
                    <a:lnTo>
                      <a:pt x="9" y="7"/>
                    </a:lnTo>
                    <a:lnTo>
                      <a:pt x="5" y="1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3" name="Freeform 219"/>
              <p:cNvSpPr>
                <a:spLocks/>
              </p:cNvSpPr>
              <p:nvPr/>
            </p:nvSpPr>
            <p:spPr bwMode="gray">
              <a:xfrm>
                <a:off x="2452" y="3037"/>
                <a:ext cx="14" cy="12"/>
              </a:xfrm>
              <a:custGeom>
                <a:avLst/>
                <a:gdLst>
                  <a:gd name="T0" fmla="*/ 2 w 14"/>
                  <a:gd name="T1" fmla="*/ 12 h 12"/>
                  <a:gd name="T2" fmla="*/ 0 w 14"/>
                  <a:gd name="T3" fmla="*/ 10 h 12"/>
                  <a:gd name="T4" fmla="*/ 3 w 14"/>
                  <a:gd name="T5" fmla="*/ 5 h 12"/>
                  <a:gd name="T6" fmla="*/ 8 w 14"/>
                  <a:gd name="T7" fmla="*/ 3 h 12"/>
                  <a:gd name="T8" fmla="*/ 8 w 14"/>
                  <a:gd name="T9" fmla="*/ 0 h 12"/>
                  <a:gd name="T10" fmla="*/ 11 w 14"/>
                  <a:gd name="T11" fmla="*/ 0 h 12"/>
                  <a:gd name="T12" fmla="*/ 14 w 14"/>
                  <a:gd name="T13" fmla="*/ 3 h 12"/>
                  <a:gd name="T14" fmla="*/ 8 w 14"/>
                  <a:gd name="T15" fmla="*/ 5 h 12"/>
                  <a:gd name="T16" fmla="*/ 8 w 14"/>
                  <a:gd name="T17" fmla="*/ 9 h 12"/>
                  <a:gd name="T18" fmla="*/ 2 w 14"/>
                  <a:gd name="T19" fmla="*/ 12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2"/>
                  <a:gd name="T32" fmla="*/ 14 w 14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2">
                    <a:moveTo>
                      <a:pt x="2" y="12"/>
                    </a:moveTo>
                    <a:lnTo>
                      <a:pt x="0" y="10"/>
                    </a:lnTo>
                    <a:lnTo>
                      <a:pt x="3" y="5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8" y="5"/>
                    </a:lnTo>
                    <a:lnTo>
                      <a:pt x="8" y="9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4" name="Freeform 220"/>
              <p:cNvSpPr>
                <a:spLocks/>
              </p:cNvSpPr>
              <p:nvPr/>
            </p:nvSpPr>
            <p:spPr bwMode="gray">
              <a:xfrm>
                <a:off x="2350" y="3053"/>
                <a:ext cx="17" cy="26"/>
              </a:xfrm>
              <a:custGeom>
                <a:avLst/>
                <a:gdLst>
                  <a:gd name="T0" fmla="*/ 16 w 17"/>
                  <a:gd name="T1" fmla="*/ 0 h 26"/>
                  <a:gd name="T2" fmla="*/ 17 w 17"/>
                  <a:gd name="T3" fmla="*/ 26 h 26"/>
                  <a:gd name="T4" fmla="*/ 12 w 17"/>
                  <a:gd name="T5" fmla="*/ 25 h 26"/>
                  <a:gd name="T6" fmla="*/ 6 w 17"/>
                  <a:gd name="T7" fmla="*/ 22 h 26"/>
                  <a:gd name="T8" fmla="*/ 3 w 17"/>
                  <a:gd name="T9" fmla="*/ 18 h 26"/>
                  <a:gd name="T10" fmla="*/ 8 w 17"/>
                  <a:gd name="T11" fmla="*/ 15 h 26"/>
                  <a:gd name="T12" fmla="*/ 11 w 17"/>
                  <a:gd name="T13" fmla="*/ 12 h 26"/>
                  <a:gd name="T14" fmla="*/ 7 w 17"/>
                  <a:gd name="T15" fmla="*/ 10 h 26"/>
                  <a:gd name="T16" fmla="*/ 4 w 17"/>
                  <a:gd name="T17" fmla="*/ 11 h 26"/>
                  <a:gd name="T18" fmla="*/ 1 w 17"/>
                  <a:gd name="T19" fmla="*/ 13 h 26"/>
                  <a:gd name="T20" fmla="*/ 1 w 17"/>
                  <a:gd name="T21" fmla="*/ 9 h 26"/>
                  <a:gd name="T22" fmla="*/ 0 w 17"/>
                  <a:gd name="T23" fmla="*/ 6 h 26"/>
                  <a:gd name="T24" fmla="*/ 6 w 17"/>
                  <a:gd name="T25" fmla="*/ 2 h 26"/>
                  <a:gd name="T26" fmla="*/ 9 w 17"/>
                  <a:gd name="T27" fmla="*/ 0 h 26"/>
                  <a:gd name="T28" fmla="*/ 13 w 17"/>
                  <a:gd name="T29" fmla="*/ 1 h 26"/>
                  <a:gd name="T30" fmla="*/ 16 w 17"/>
                  <a:gd name="T31" fmla="*/ 0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26"/>
                  <a:gd name="T50" fmla="*/ 17 w 1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26">
                    <a:moveTo>
                      <a:pt x="16" y="0"/>
                    </a:moveTo>
                    <a:lnTo>
                      <a:pt x="17" y="26"/>
                    </a:lnTo>
                    <a:lnTo>
                      <a:pt x="12" y="25"/>
                    </a:lnTo>
                    <a:lnTo>
                      <a:pt x="6" y="22"/>
                    </a:lnTo>
                    <a:lnTo>
                      <a:pt x="3" y="18"/>
                    </a:lnTo>
                    <a:lnTo>
                      <a:pt x="8" y="15"/>
                    </a:lnTo>
                    <a:lnTo>
                      <a:pt x="11" y="12"/>
                    </a:lnTo>
                    <a:lnTo>
                      <a:pt x="7" y="10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5" name="Freeform 221"/>
              <p:cNvSpPr>
                <a:spLocks/>
              </p:cNvSpPr>
              <p:nvPr/>
            </p:nvSpPr>
            <p:spPr bwMode="gray">
              <a:xfrm>
                <a:off x="2339" y="3079"/>
                <a:ext cx="28" cy="6"/>
              </a:xfrm>
              <a:custGeom>
                <a:avLst/>
                <a:gdLst>
                  <a:gd name="T0" fmla="*/ 28 w 28"/>
                  <a:gd name="T1" fmla="*/ 2 h 6"/>
                  <a:gd name="T2" fmla="*/ 27 w 28"/>
                  <a:gd name="T3" fmla="*/ 6 h 6"/>
                  <a:gd name="T4" fmla="*/ 10 w 28"/>
                  <a:gd name="T5" fmla="*/ 6 h 6"/>
                  <a:gd name="T6" fmla="*/ 3 w 28"/>
                  <a:gd name="T7" fmla="*/ 4 h 6"/>
                  <a:gd name="T8" fmla="*/ 0 w 28"/>
                  <a:gd name="T9" fmla="*/ 4 h 6"/>
                  <a:gd name="T10" fmla="*/ 0 w 28"/>
                  <a:gd name="T11" fmla="*/ 2 h 6"/>
                  <a:gd name="T12" fmla="*/ 9 w 28"/>
                  <a:gd name="T13" fmla="*/ 1 h 6"/>
                  <a:gd name="T14" fmla="*/ 15 w 28"/>
                  <a:gd name="T15" fmla="*/ 0 h 6"/>
                  <a:gd name="T16" fmla="*/ 28 w 28"/>
                  <a:gd name="T17" fmla="*/ 2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6"/>
                  <a:gd name="T29" fmla="*/ 28 w 2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6">
                    <a:moveTo>
                      <a:pt x="28" y="2"/>
                    </a:moveTo>
                    <a:lnTo>
                      <a:pt x="27" y="6"/>
                    </a:lnTo>
                    <a:lnTo>
                      <a:pt x="10" y="6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6" name="Freeform 222"/>
              <p:cNvSpPr>
                <a:spLocks/>
              </p:cNvSpPr>
              <p:nvPr/>
            </p:nvSpPr>
            <p:spPr bwMode="gray">
              <a:xfrm>
                <a:off x="2349" y="3070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2 h 7"/>
                  <a:gd name="T4" fmla="*/ 3 w 3"/>
                  <a:gd name="T5" fmla="*/ 7 h 7"/>
                  <a:gd name="T6" fmla="*/ 1 w 3"/>
                  <a:gd name="T7" fmla="*/ 7 h 7"/>
                  <a:gd name="T8" fmla="*/ 0 w 3"/>
                  <a:gd name="T9" fmla="*/ 4 h 7"/>
                  <a:gd name="T10" fmla="*/ 1 w 3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1" y="0"/>
                    </a:moveTo>
                    <a:lnTo>
                      <a:pt x="3" y="2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7" name="Freeform 223"/>
              <p:cNvSpPr>
                <a:spLocks/>
              </p:cNvSpPr>
              <p:nvPr/>
            </p:nvSpPr>
            <p:spPr bwMode="gray">
              <a:xfrm>
                <a:off x="2345" y="3072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3 h 6"/>
                  <a:gd name="T4" fmla="*/ 2 w 2"/>
                  <a:gd name="T5" fmla="*/ 5 h 6"/>
                  <a:gd name="T6" fmla="*/ 0 w 2"/>
                  <a:gd name="T7" fmla="*/ 6 h 6"/>
                  <a:gd name="T8" fmla="*/ 0 w 2"/>
                  <a:gd name="T9" fmla="*/ 0 h 6"/>
                  <a:gd name="T10" fmla="*/ 2 w 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6"/>
                  <a:gd name="T20" fmla="*/ 2 w 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6">
                    <a:moveTo>
                      <a:pt x="2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8" name="Freeform 224"/>
              <p:cNvSpPr>
                <a:spLocks/>
              </p:cNvSpPr>
              <p:nvPr/>
            </p:nvSpPr>
            <p:spPr bwMode="gray">
              <a:xfrm>
                <a:off x="2340" y="307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3 h 5"/>
                  <a:gd name="T4" fmla="*/ 2 w 3"/>
                  <a:gd name="T5" fmla="*/ 5 h 5"/>
                  <a:gd name="T6" fmla="*/ 0 w 3"/>
                  <a:gd name="T7" fmla="*/ 4 h 5"/>
                  <a:gd name="T8" fmla="*/ 1 w 3"/>
                  <a:gd name="T9" fmla="*/ 3 h 5"/>
                  <a:gd name="T10" fmla="*/ 3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0"/>
                    </a:moveTo>
                    <a:lnTo>
                      <a:pt x="3" y="3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9" name="Freeform 225"/>
              <p:cNvSpPr>
                <a:spLocks/>
              </p:cNvSpPr>
              <p:nvPr/>
            </p:nvSpPr>
            <p:spPr bwMode="gray">
              <a:xfrm>
                <a:off x="2336" y="3073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2 h 4"/>
                  <a:gd name="T4" fmla="*/ 2 w 3"/>
                  <a:gd name="T5" fmla="*/ 4 h 4"/>
                  <a:gd name="T6" fmla="*/ 0 w 3"/>
                  <a:gd name="T7" fmla="*/ 4 h 4"/>
                  <a:gd name="T8" fmla="*/ 0 w 3"/>
                  <a:gd name="T9" fmla="*/ 1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0" name="Freeform 226"/>
              <p:cNvSpPr>
                <a:spLocks/>
              </p:cNvSpPr>
              <p:nvPr/>
            </p:nvSpPr>
            <p:spPr bwMode="gray">
              <a:xfrm>
                <a:off x="2321" y="3067"/>
                <a:ext cx="12" cy="10"/>
              </a:xfrm>
              <a:custGeom>
                <a:avLst/>
                <a:gdLst>
                  <a:gd name="T0" fmla="*/ 12 w 12"/>
                  <a:gd name="T1" fmla="*/ 5 h 10"/>
                  <a:gd name="T2" fmla="*/ 11 w 12"/>
                  <a:gd name="T3" fmla="*/ 7 h 10"/>
                  <a:gd name="T4" fmla="*/ 9 w 12"/>
                  <a:gd name="T5" fmla="*/ 10 h 10"/>
                  <a:gd name="T6" fmla="*/ 4 w 12"/>
                  <a:gd name="T7" fmla="*/ 7 h 10"/>
                  <a:gd name="T8" fmla="*/ 1 w 12"/>
                  <a:gd name="T9" fmla="*/ 4 h 10"/>
                  <a:gd name="T10" fmla="*/ 0 w 12"/>
                  <a:gd name="T11" fmla="*/ 0 h 10"/>
                  <a:gd name="T12" fmla="*/ 7 w 12"/>
                  <a:gd name="T13" fmla="*/ 1 h 10"/>
                  <a:gd name="T14" fmla="*/ 12 w 12"/>
                  <a:gd name="T15" fmla="*/ 5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0"/>
                  <a:gd name="T26" fmla="*/ 12 w 12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0">
                    <a:moveTo>
                      <a:pt x="12" y="5"/>
                    </a:moveTo>
                    <a:lnTo>
                      <a:pt x="11" y="7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1" name="Freeform 227"/>
              <p:cNvSpPr>
                <a:spLocks/>
              </p:cNvSpPr>
              <p:nvPr/>
            </p:nvSpPr>
            <p:spPr bwMode="gray">
              <a:xfrm>
                <a:off x="2310" y="3055"/>
                <a:ext cx="13" cy="11"/>
              </a:xfrm>
              <a:custGeom>
                <a:avLst/>
                <a:gdLst>
                  <a:gd name="T0" fmla="*/ 10 w 13"/>
                  <a:gd name="T1" fmla="*/ 11 h 11"/>
                  <a:gd name="T2" fmla="*/ 5 w 13"/>
                  <a:gd name="T3" fmla="*/ 5 h 11"/>
                  <a:gd name="T4" fmla="*/ 0 w 13"/>
                  <a:gd name="T5" fmla="*/ 2 h 11"/>
                  <a:gd name="T6" fmla="*/ 0 w 13"/>
                  <a:gd name="T7" fmla="*/ 0 h 11"/>
                  <a:gd name="T8" fmla="*/ 2 w 13"/>
                  <a:gd name="T9" fmla="*/ 0 h 11"/>
                  <a:gd name="T10" fmla="*/ 9 w 13"/>
                  <a:gd name="T11" fmla="*/ 6 h 11"/>
                  <a:gd name="T12" fmla="*/ 13 w 13"/>
                  <a:gd name="T13" fmla="*/ 11 h 11"/>
                  <a:gd name="T14" fmla="*/ 10 w 13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1"/>
                  <a:gd name="T26" fmla="*/ 13 w 1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1">
                    <a:moveTo>
                      <a:pt x="10" y="11"/>
                    </a:moveTo>
                    <a:lnTo>
                      <a:pt x="5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6"/>
                    </a:lnTo>
                    <a:lnTo>
                      <a:pt x="13" y="11"/>
                    </a:lnTo>
                    <a:lnTo>
                      <a:pt x="1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2" name="Freeform 228"/>
              <p:cNvSpPr>
                <a:spLocks/>
              </p:cNvSpPr>
              <p:nvPr/>
            </p:nvSpPr>
            <p:spPr bwMode="gray">
              <a:xfrm>
                <a:off x="2328" y="3055"/>
                <a:ext cx="9" cy="8"/>
              </a:xfrm>
              <a:custGeom>
                <a:avLst/>
                <a:gdLst>
                  <a:gd name="T0" fmla="*/ 0 w 9"/>
                  <a:gd name="T1" fmla="*/ 8 h 8"/>
                  <a:gd name="T2" fmla="*/ 0 w 9"/>
                  <a:gd name="T3" fmla="*/ 2 h 8"/>
                  <a:gd name="T4" fmla="*/ 4 w 9"/>
                  <a:gd name="T5" fmla="*/ 0 h 8"/>
                  <a:gd name="T6" fmla="*/ 9 w 9"/>
                  <a:gd name="T7" fmla="*/ 1 h 8"/>
                  <a:gd name="T8" fmla="*/ 8 w 9"/>
                  <a:gd name="T9" fmla="*/ 4 h 8"/>
                  <a:gd name="T10" fmla="*/ 3 w 9"/>
                  <a:gd name="T11" fmla="*/ 4 h 8"/>
                  <a:gd name="T12" fmla="*/ 0 w 9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8"/>
                  <a:gd name="T23" fmla="*/ 9 w 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8">
                    <a:moveTo>
                      <a:pt x="0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3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3" name="Freeform 229"/>
              <p:cNvSpPr>
                <a:spLocks/>
              </p:cNvSpPr>
              <p:nvPr/>
            </p:nvSpPr>
            <p:spPr bwMode="gray">
              <a:xfrm>
                <a:off x="2314" y="3040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2 h 6"/>
                  <a:gd name="T4" fmla="*/ 4 w 4"/>
                  <a:gd name="T5" fmla="*/ 5 h 6"/>
                  <a:gd name="T6" fmla="*/ 2 w 4"/>
                  <a:gd name="T7" fmla="*/ 6 h 6"/>
                  <a:gd name="T8" fmla="*/ 0 w 4"/>
                  <a:gd name="T9" fmla="*/ 3 h 6"/>
                  <a:gd name="T10" fmla="*/ 0 w 4"/>
                  <a:gd name="T11" fmla="*/ 0 h 6"/>
                  <a:gd name="T12" fmla="*/ 2 w 4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6"/>
                  <a:gd name="T23" fmla="*/ 4 w 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6">
                    <a:moveTo>
                      <a:pt x="2" y="0"/>
                    </a:moveTo>
                    <a:lnTo>
                      <a:pt x="2" y="2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4" name="Freeform 230"/>
              <p:cNvSpPr>
                <a:spLocks/>
              </p:cNvSpPr>
              <p:nvPr/>
            </p:nvSpPr>
            <p:spPr bwMode="gray">
              <a:xfrm>
                <a:off x="2309" y="304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5" name="Freeform 231"/>
              <p:cNvSpPr>
                <a:spLocks/>
              </p:cNvSpPr>
              <p:nvPr/>
            </p:nvSpPr>
            <p:spPr bwMode="gray">
              <a:xfrm>
                <a:off x="2315" y="3049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0 h 4"/>
                  <a:gd name="T4" fmla="*/ 3 w 3"/>
                  <a:gd name="T5" fmla="*/ 3 h 4"/>
                  <a:gd name="T6" fmla="*/ 1 w 3"/>
                  <a:gd name="T7" fmla="*/ 4 h 4"/>
                  <a:gd name="T8" fmla="*/ 0 w 3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1"/>
                    </a:moveTo>
                    <a:lnTo>
                      <a:pt x="2" y="0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6" name="Freeform 232"/>
              <p:cNvSpPr>
                <a:spLocks/>
              </p:cNvSpPr>
              <p:nvPr/>
            </p:nvSpPr>
            <p:spPr bwMode="gray">
              <a:xfrm>
                <a:off x="2305" y="3036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0 w 4"/>
                  <a:gd name="T3" fmla="*/ 3 h 6"/>
                  <a:gd name="T4" fmla="*/ 0 w 4"/>
                  <a:gd name="T5" fmla="*/ 0 h 6"/>
                  <a:gd name="T6" fmla="*/ 2 w 4"/>
                  <a:gd name="T7" fmla="*/ 0 h 6"/>
                  <a:gd name="T8" fmla="*/ 4 w 4"/>
                  <a:gd name="T9" fmla="*/ 5 h 6"/>
                  <a:gd name="T10" fmla="*/ 2 w 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2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5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7" name="Freeform 233"/>
              <p:cNvSpPr>
                <a:spLocks/>
              </p:cNvSpPr>
              <p:nvPr/>
            </p:nvSpPr>
            <p:spPr bwMode="gray">
              <a:xfrm>
                <a:off x="2306" y="3002"/>
                <a:ext cx="6" cy="14"/>
              </a:xfrm>
              <a:custGeom>
                <a:avLst/>
                <a:gdLst>
                  <a:gd name="T0" fmla="*/ 6 w 6"/>
                  <a:gd name="T1" fmla="*/ 14 h 14"/>
                  <a:gd name="T2" fmla="*/ 3 w 6"/>
                  <a:gd name="T3" fmla="*/ 12 h 14"/>
                  <a:gd name="T4" fmla="*/ 0 w 6"/>
                  <a:gd name="T5" fmla="*/ 8 h 14"/>
                  <a:gd name="T6" fmla="*/ 0 w 6"/>
                  <a:gd name="T7" fmla="*/ 6 h 14"/>
                  <a:gd name="T8" fmla="*/ 2 w 6"/>
                  <a:gd name="T9" fmla="*/ 4 h 14"/>
                  <a:gd name="T10" fmla="*/ 3 w 6"/>
                  <a:gd name="T11" fmla="*/ 0 h 14"/>
                  <a:gd name="T12" fmla="*/ 5 w 6"/>
                  <a:gd name="T13" fmla="*/ 0 h 14"/>
                  <a:gd name="T14" fmla="*/ 5 w 6"/>
                  <a:gd name="T15" fmla="*/ 4 h 14"/>
                  <a:gd name="T16" fmla="*/ 5 w 6"/>
                  <a:gd name="T17" fmla="*/ 10 h 14"/>
                  <a:gd name="T18" fmla="*/ 6 w 6"/>
                  <a:gd name="T19" fmla="*/ 14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4"/>
                  <a:gd name="T32" fmla="*/ 6 w 6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4">
                    <a:moveTo>
                      <a:pt x="6" y="14"/>
                    </a:moveTo>
                    <a:lnTo>
                      <a:pt x="3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5" y="10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8" name="Freeform 234"/>
              <p:cNvSpPr>
                <a:spLocks/>
              </p:cNvSpPr>
              <p:nvPr/>
            </p:nvSpPr>
            <p:spPr bwMode="gray">
              <a:xfrm>
                <a:off x="2309" y="3030"/>
                <a:ext cx="3" cy="7"/>
              </a:xfrm>
              <a:custGeom>
                <a:avLst/>
                <a:gdLst>
                  <a:gd name="T0" fmla="*/ 0 w 3"/>
                  <a:gd name="T1" fmla="*/ 4 h 7"/>
                  <a:gd name="T2" fmla="*/ 0 w 3"/>
                  <a:gd name="T3" fmla="*/ 0 h 7"/>
                  <a:gd name="T4" fmla="*/ 3 w 3"/>
                  <a:gd name="T5" fmla="*/ 0 h 7"/>
                  <a:gd name="T6" fmla="*/ 2 w 3"/>
                  <a:gd name="T7" fmla="*/ 7 h 7"/>
                  <a:gd name="T8" fmla="*/ 0 w 3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3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0" y="4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9" name="Freeform 235"/>
              <p:cNvSpPr>
                <a:spLocks/>
              </p:cNvSpPr>
              <p:nvPr/>
            </p:nvSpPr>
            <p:spPr bwMode="gray">
              <a:xfrm>
                <a:off x="2308" y="3021"/>
                <a:ext cx="4" cy="5"/>
              </a:xfrm>
              <a:custGeom>
                <a:avLst/>
                <a:gdLst>
                  <a:gd name="T0" fmla="*/ 2 w 4"/>
                  <a:gd name="T1" fmla="*/ 4 h 5"/>
                  <a:gd name="T2" fmla="*/ 1 w 4"/>
                  <a:gd name="T3" fmla="*/ 5 h 5"/>
                  <a:gd name="T4" fmla="*/ 0 w 4"/>
                  <a:gd name="T5" fmla="*/ 3 h 5"/>
                  <a:gd name="T6" fmla="*/ 4 w 4"/>
                  <a:gd name="T7" fmla="*/ 0 h 5"/>
                  <a:gd name="T8" fmla="*/ 2 w 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4"/>
                    </a:moveTo>
                    <a:lnTo>
                      <a:pt x="1" y="5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0" name="Freeform 236"/>
              <p:cNvSpPr>
                <a:spLocks/>
              </p:cNvSpPr>
              <p:nvPr/>
            </p:nvSpPr>
            <p:spPr bwMode="gray">
              <a:xfrm>
                <a:off x="2304" y="3024"/>
                <a:ext cx="2" cy="4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1" name="Freeform 237"/>
              <p:cNvSpPr>
                <a:spLocks/>
              </p:cNvSpPr>
              <p:nvPr/>
            </p:nvSpPr>
            <p:spPr bwMode="gray">
              <a:xfrm>
                <a:off x="2305" y="3018"/>
                <a:ext cx="5" cy="4"/>
              </a:xfrm>
              <a:custGeom>
                <a:avLst/>
                <a:gdLst>
                  <a:gd name="T0" fmla="*/ 2 w 5"/>
                  <a:gd name="T1" fmla="*/ 4 h 4"/>
                  <a:gd name="T2" fmla="*/ 0 w 5"/>
                  <a:gd name="T3" fmla="*/ 3 h 4"/>
                  <a:gd name="T4" fmla="*/ 0 w 5"/>
                  <a:gd name="T5" fmla="*/ 1 h 4"/>
                  <a:gd name="T6" fmla="*/ 4 w 5"/>
                  <a:gd name="T7" fmla="*/ 0 h 4"/>
                  <a:gd name="T8" fmla="*/ 5 w 5"/>
                  <a:gd name="T9" fmla="*/ 2 h 4"/>
                  <a:gd name="T10" fmla="*/ 2 w 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2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2" name="Freeform 238"/>
              <p:cNvSpPr>
                <a:spLocks/>
              </p:cNvSpPr>
              <p:nvPr/>
            </p:nvSpPr>
            <p:spPr bwMode="gray">
              <a:xfrm>
                <a:off x="2309" y="2989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0 h 5"/>
                  <a:gd name="T4" fmla="*/ 2 w 2"/>
                  <a:gd name="T5" fmla="*/ 3 h 5"/>
                  <a:gd name="T6" fmla="*/ 2 w 2"/>
                  <a:gd name="T7" fmla="*/ 5 h 5"/>
                  <a:gd name="T8" fmla="*/ 0 w 2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3" name="Freeform 239"/>
              <p:cNvSpPr>
                <a:spLocks/>
              </p:cNvSpPr>
              <p:nvPr/>
            </p:nvSpPr>
            <p:spPr bwMode="gray">
              <a:xfrm>
                <a:off x="2302" y="3009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4 h 5"/>
                  <a:gd name="T4" fmla="*/ 1 w 3"/>
                  <a:gd name="T5" fmla="*/ 5 h 5"/>
                  <a:gd name="T6" fmla="*/ 0 w 3"/>
                  <a:gd name="T7" fmla="*/ 4 h 5"/>
                  <a:gd name="T8" fmla="*/ 1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lnTo>
                      <a:pt x="3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4" name="Freeform 240"/>
              <p:cNvSpPr>
                <a:spLocks/>
              </p:cNvSpPr>
              <p:nvPr/>
            </p:nvSpPr>
            <p:spPr bwMode="gray">
              <a:xfrm>
                <a:off x="2304" y="2992"/>
                <a:ext cx="2" cy="4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0 h 4"/>
                  <a:gd name="T4" fmla="*/ 2 w 2"/>
                  <a:gd name="T5" fmla="*/ 1 h 4"/>
                  <a:gd name="T6" fmla="*/ 1 w 2"/>
                  <a:gd name="T7" fmla="*/ 4 h 4"/>
                  <a:gd name="T8" fmla="*/ 0 w 2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5" name="Freeform 241"/>
              <p:cNvSpPr>
                <a:spLocks/>
              </p:cNvSpPr>
              <p:nvPr/>
            </p:nvSpPr>
            <p:spPr bwMode="gray">
              <a:xfrm>
                <a:off x="2311" y="2956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2 h 5"/>
                  <a:gd name="T4" fmla="*/ 3 w 5"/>
                  <a:gd name="T5" fmla="*/ 0 h 5"/>
                  <a:gd name="T6" fmla="*/ 5 w 5"/>
                  <a:gd name="T7" fmla="*/ 4 h 5"/>
                  <a:gd name="T8" fmla="*/ 3 w 5"/>
                  <a:gd name="T9" fmla="*/ 5 h 5"/>
                  <a:gd name="T10" fmla="*/ 0 w 5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5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6" name="Freeform 242"/>
              <p:cNvSpPr>
                <a:spLocks/>
              </p:cNvSpPr>
              <p:nvPr/>
            </p:nvSpPr>
            <p:spPr bwMode="gray">
              <a:xfrm>
                <a:off x="2315" y="295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1 w 4"/>
                  <a:gd name="T3" fmla="*/ 0 h 6"/>
                  <a:gd name="T4" fmla="*/ 4 w 4"/>
                  <a:gd name="T5" fmla="*/ 1 h 6"/>
                  <a:gd name="T6" fmla="*/ 4 w 4"/>
                  <a:gd name="T7" fmla="*/ 5 h 6"/>
                  <a:gd name="T8" fmla="*/ 3 w 4"/>
                  <a:gd name="T9" fmla="*/ 6 h 6"/>
                  <a:gd name="T10" fmla="*/ 0 w 4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4"/>
                    </a:moveTo>
                    <a:lnTo>
                      <a:pt x="1" y="0"/>
                    </a:lnTo>
                    <a:lnTo>
                      <a:pt x="4" y="1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7" name="Freeform 243"/>
              <p:cNvSpPr>
                <a:spLocks/>
              </p:cNvSpPr>
              <p:nvPr/>
            </p:nvSpPr>
            <p:spPr bwMode="gray">
              <a:xfrm>
                <a:off x="2322" y="2947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2 h 5"/>
                  <a:gd name="T4" fmla="*/ 1 w 3"/>
                  <a:gd name="T5" fmla="*/ 0 h 5"/>
                  <a:gd name="T6" fmla="*/ 3 w 3"/>
                  <a:gd name="T7" fmla="*/ 2 h 5"/>
                  <a:gd name="T8" fmla="*/ 2 w 3"/>
                  <a:gd name="T9" fmla="*/ 3 h 5"/>
                  <a:gd name="T10" fmla="*/ 1 w 3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1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8" name="Freeform 244"/>
              <p:cNvSpPr>
                <a:spLocks/>
              </p:cNvSpPr>
              <p:nvPr/>
            </p:nvSpPr>
            <p:spPr bwMode="gray">
              <a:xfrm>
                <a:off x="2315" y="2910"/>
                <a:ext cx="8" cy="20"/>
              </a:xfrm>
              <a:custGeom>
                <a:avLst/>
                <a:gdLst>
                  <a:gd name="T0" fmla="*/ 1 w 8"/>
                  <a:gd name="T1" fmla="*/ 4 h 20"/>
                  <a:gd name="T2" fmla="*/ 1 w 8"/>
                  <a:gd name="T3" fmla="*/ 1 h 20"/>
                  <a:gd name="T4" fmla="*/ 3 w 8"/>
                  <a:gd name="T5" fmla="*/ 0 h 20"/>
                  <a:gd name="T6" fmla="*/ 8 w 8"/>
                  <a:gd name="T7" fmla="*/ 3 h 20"/>
                  <a:gd name="T8" fmla="*/ 8 w 8"/>
                  <a:gd name="T9" fmla="*/ 10 h 20"/>
                  <a:gd name="T10" fmla="*/ 4 w 8"/>
                  <a:gd name="T11" fmla="*/ 17 h 20"/>
                  <a:gd name="T12" fmla="*/ 4 w 8"/>
                  <a:gd name="T13" fmla="*/ 20 h 20"/>
                  <a:gd name="T14" fmla="*/ 0 w 8"/>
                  <a:gd name="T15" fmla="*/ 19 h 20"/>
                  <a:gd name="T16" fmla="*/ 1 w 8"/>
                  <a:gd name="T17" fmla="*/ 4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0"/>
                  <a:gd name="T29" fmla="*/ 8 w 8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0">
                    <a:moveTo>
                      <a:pt x="1" y="4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8" y="3"/>
                    </a:lnTo>
                    <a:lnTo>
                      <a:pt x="8" y="10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0" y="19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9" name="Freeform 245"/>
              <p:cNvSpPr>
                <a:spLocks/>
              </p:cNvSpPr>
              <p:nvPr/>
            </p:nvSpPr>
            <p:spPr bwMode="gray">
              <a:xfrm>
                <a:off x="2424" y="2644"/>
                <a:ext cx="77" cy="88"/>
              </a:xfrm>
              <a:custGeom>
                <a:avLst/>
                <a:gdLst>
                  <a:gd name="T0" fmla="*/ 0 w 77"/>
                  <a:gd name="T1" fmla="*/ 33 h 88"/>
                  <a:gd name="T2" fmla="*/ 2 w 77"/>
                  <a:gd name="T3" fmla="*/ 24 h 88"/>
                  <a:gd name="T4" fmla="*/ 4 w 77"/>
                  <a:gd name="T5" fmla="*/ 11 h 88"/>
                  <a:gd name="T6" fmla="*/ 6 w 77"/>
                  <a:gd name="T7" fmla="*/ 5 h 88"/>
                  <a:gd name="T8" fmla="*/ 17 w 77"/>
                  <a:gd name="T9" fmla="*/ 1 h 88"/>
                  <a:gd name="T10" fmla="*/ 38 w 77"/>
                  <a:gd name="T11" fmla="*/ 0 h 88"/>
                  <a:gd name="T12" fmla="*/ 45 w 77"/>
                  <a:gd name="T13" fmla="*/ 6 h 88"/>
                  <a:gd name="T14" fmla="*/ 46 w 77"/>
                  <a:gd name="T15" fmla="*/ 31 h 88"/>
                  <a:gd name="T16" fmla="*/ 53 w 77"/>
                  <a:gd name="T17" fmla="*/ 34 h 88"/>
                  <a:gd name="T18" fmla="*/ 65 w 77"/>
                  <a:gd name="T19" fmla="*/ 40 h 88"/>
                  <a:gd name="T20" fmla="*/ 66 w 77"/>
                  <a:gd name="T21" fmla="*/ 50 h 88"/>
                  <a:gd name="T22" fmla="*/ 71 w 77"/>
                  <a:gd name="T23" fmla="*/ 48 h 88"/>
                  <a:gd name="T24" fmla="*/ 77 w 77"/>
                  <a:gd name="T25" fmla="*/ 50 h 88"/>
                  <a:gd name="T26" fmla="*/ 77 w 77"/>
                  <a:gd name="T27" fmla="*/ 59 h 88"/>
                  <a:gd name="T28" fmla="*/ 75 w 77"/>
                  <a:gd name="T29" fmla="*/ 63 h 88"/>
                  <a:gd name="T30" fmla="*/ 74 w 77"/>
                  <a:gd name="T31" fmla="*/ 70 h 88"/>
                  <a:gd name="T32" fmla="*/ 72 w 77"/>
                  <a:gd name="T33" fmla="*/ 80 h 88"/>
                  <a:gd name="T34" fmla="*/ 66 w 77"/>
                  <a:gd name="T35" fmla="*/ 86 h 88"/>
                  <a:gd name="T36" fmla="*/ 53 w 77"/>
                  <a:gd name="T37" fmla="*/ 88 h 88"/>
                  <a:gd name="T38" fmla="*/ 43 w 77"/>
                  <a:gd name="T39" fmla="*/ 87 h 88"/>
                  <a:gd name="T40" fmla="*/ 40 w 77"/>
                  <a:gd name="T41" fmla="*/ 86 h 88"/>
                  <a:gd name="T42" fmla="*/ 49 w 77"/>
                  <a:gd name="T43" fmla="*/ 69 h 88"/>
                  <a:gd name="T44" fmla="*/ 50 w 77"/>
                  <a:gd name="T45" fmla="*/ 65 h 88"/>
                  <a:gd name="T46" fmla="*/ 43 w 77"/>
                  <a:gd name="T47" fmla="*/ 59 h 88"/>
                  <a:gd name="T48" fmla="*/ 30 w 77"/>
                  <a:gd name="T49" fmla="*/ 55 h 88"/>
                  <a:gd name="T50" fmla="*/ 22 w 77"/>
                  <a:gd name="T51" fmla="*/ 49 h 88"/>
                  <a:gd name="T52" fmla="*/ 15 w 77"/>
                  <a:gd name="T53" fmla="*/ 50 h 88"/>
                  <a:gd name="T54" fmla="*/ 10 w 77"/>
                  <a:gd name="T55" fmla="*/ 43 h 88"/>
                  <a:gd name="T56" fmla="*/ 5 w 77"/>
                  <a:gd name="T57" fmla="*/ 35 h 88"/>
                  <a:gd name="T58" fmla="*/ 0 w 77"/>
                  <a:gd name="T59" fmla="*/ 33 h 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7"/>
                  <a:gd name="T91" fmla="*/ 0 h 88"/>
                  <a:gd name="T92" fmla="*/ 77 w 77"/>
                  <a:gd name="T93" fmla="*/ 88 h 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7" h="88">
                    <a:moveTo>
                      <a:pt x="0" y="33"/>
                    </a:moveTo>
                    <a:lnTo>
                      <a:pt x="2" y="24"/>
                    </a:lnTo>
                    <a:lnTo>
                      <a:pt x="4" y="11"/>
                    </a:lnTo>
                    <a:lnTo>
                      <a:pt x="6" y="5"/>
                    </a:lnTo>
                    <a:lnTo>
                      <a:pt x="17" y="1"/>
                    </a:lnTo>
                    <a:lnTo>
                      <a:pt x="38" y="0"/>
                    </a:lnTo>
                    <a:lnTo>
                      <a:pt x="45" y="6"/>
                    </a:lnTo>
                    <a:lnTo>
                      <a:pt x="46" y="31"/>
                    </a:lnTo>
                    <a:lnTo>
                      <a:pt x="53" y="34"/>
                    </a:lnTo>
                    <a:lnTo>
                      <a:pt x="65" y="40"/>
                    </a:lnTo>
                    <a:lnTo>
                      <a:pt x="66" y="50"/>
                    </a:lnTo>
                    <a:lnTo>
                      <a:pt x="71" y="48"/>
                    </a:lnTo>
                    <a:lnTo>
                      <a:pt x="77" y="50"/>
                    </a:lnTo>
                    <a:lnTo>
                      <a:pt x="77" y="59"/>
                    </a:lnTo>
                    <a:lnTo>
                      <a:pt x="75" y="63"/>
                    </a:lnTo>
                    <a:lnTo>
                      <a:pt x="74" y="70"/>
                    </a:lnTo>
                    <a:lnTo>
                      <a:pt x="72" y="80"/>
                    </a:lnTo>
                    <a:lnTo>
                      <a:pt x="66" y="86"/>
                    </a:lnTo>
                    <a:lnTo>
                      <a:pt x="53" y="88"/>
                    </a:lnTo>
                    <a:lnTo>
                      <a:pt x="43" y="87"/>
                    </a:lnTo>
                    <a:lnTo>
                      <a:pt x="40" y="86"/>
                    </a:lnTo>
                    <a:lnTo>
                      <a:pt x="49" y="69"/>
                    </a:lnTo>
                    <a:lnTo>
                      <a:pt x="50" y="65"/>
                    </a:lnTo>
                    <a:lnTo>
                      <a:pt x="43" y="59"/>
                    </a:lnTo>
                    <a:lnTo>
                      <a:pt x="30" y="55"/>
                    </a:lnTo>
                    <a:lnTo>
                      <a:pt x="22" y="49"/>
                    </a:lnTo>
                    <a:lnTo>
                      <a:pt x="15" y="50"/>
                    </a:lnTo>
                    <a:lnTo>
                      <a:pt x="10" y="43"/>
                    </a:lnTo>
                    <a:lnTo>
                      <a:pt x="5" y="35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0" name="Freeform 246"/>
              <p:cNvSpPr>
                <a:spLocks/>
              </p:cNvSpPr>
              <p:nvPr/>
            </p:nvSpPr>
            <p:spPr bwMode="gray">
              <a:xfrm>
                <a:off x="2359" y="2544"/>
                <a:ext cx="110" cy="139"/>
              </a:xfrm>
              <a:custGeom>
                <a:avLst/>
                <a:gdLst>
                  <a:gd name="T0" fmla="*/ 65 w 110"/>
                  <a:gd name="T1" fmla="*/ 133 h 139"/>
                  <a:gd name="T2" fmla="*/ 58 w 110"/>
                  <a:gd name="T3" fmla="*/ 133 h 139"/>
                  <a:gd name="T4" fmla="*/ 53 w 110"/>
                  <a:gd name="T5" fmla="*/ 131 h 139"/>
                  <a:gd name="T6" fmla="*/ 50 w 110"/>
                  <a:gd name="T7" fmla="*/ 133 h 139"/>
                  <a:gd name="T8" fmla="*/ 50 w 110"/>
                  <a:gd name="T9" fmla="*/ 136 h 139"/>
                  <a:gd name="T10" fmla="*/ 49 w 110"/>
                  <a:gd name="T11" fmla="*/ 139 h 139"/>
                  <a:gd name="T12" fmla="*/ 44 w 110"/>
                  <a:gd name="T13" fmla="*/ 139 h 139"/>
                  <a:gd name="T14" fmla="*/ 40 w 110"/>
                  <a:gd name="T15" fmla="*/ 133 h 139"/>
                  <a:gd name="T16" fmla="*/ 32 w 110"/>
                  <a:gd name="T17" fmla="*/ 129 h 139"/>
                  <a:gd name="T18" fmla="*/ 28 w 110"/>
                  <a:gd name="T19" fmla="*/ 128 h 139"/>
                  <a:gd name="T20" fmla="*/ 19 w 110"/>
                  <a:gd name="T21" fmla="*/ 138 h 139"/>
                  <a:gd name="T22" fmla="*/ 16 w 110"/>
                  <a:gd name="T23" fmla="*/ 135 h 139"/>
                  <a:gd name="T24" fmla="*/ 10 w 110"/>
                  <a:gd name="T25" fmla="*/ 113 h 139"/>
                  <a:gd name="T26" fmla="*/ 9 w 110"/>
                  <a:gd name="T27" fmla="*/ 98 h 139"/>
                  <a:gd name="T28" fmla="*/ 5 w 110"/>
                  <a:gd name="T29" fmla="*/ 86 h 139"/>
                  <a:gd name="T30" fmla="*/ 0 w 110"/>
                  <a:gd name="T31" fmla="*/ 83 h 139"/>
                  <a:gd name="T32" fmla="*/ 6 w 110"/>
                  <a:gd name="T33" fmla="*/ 71 h 139"/>
                  <a:gd name="T34" fmla="*/ 2 w 110"/>
                  <a:gd name="T35" fmla="*/ 51 h 139"/>
                  <a:gd name="T36" fmla="*/ 8 w 110"/>
                  <a:gd name="T37" fmla="*/ 49 h 139"/>
                  <a:gd name="T38" fmla="*/ 6 w 110"/>
                  <a:gd name="T39" fmla="*/ 34 h 139"/>
                  <a:gd name="T40" fmla="*/ 11 w 110"/>
                  <a:gd name="T41" fmla="*/ 32 h 139"/>
                  <a:gd name="T42" fmla="*/ 10 w 110"/>
                  <a:gd name="T43" fmla="*/ 28 h 139"/>
                  <a:gd name="T44" fmla="*/ 2 w 110"/>
                  <a:gd name="T45" fmla="*/ 16 h 139"/>
                  <a:gd name="T46" fmla="*/ 19 w 110"/>
                  <a:gd name="T47" fmla="*/ 13 h 139"/>
                  <a:gd name="T48" fmla="*/ 24 w 110"/>
                  <a:gd name="T49" fmla="*/ 3 h 139"/>
                  <a:gd name="T50" fmla="*/ 34 w 110"/>
                  <a:gd name="T51" fmla="*/ 0 h 139"/>
                  <a:gd name="T52" fmla="*/ 42 w 110"/>
                  <a:gd name="T53" fmla="*/ 5 h 139"/>
                  <a:gd name="T54" fmla="*/ 42 w 110"/>
                  <a:gd name="T55" fmla="*/ 22 h 139"/>
                  <a:gd name="T56" fmla="*/ 47 w 110"/>
                  <a:gd name="T57" fmla="*/ 25 h 139"/>
                  <a:gd name="T58" fmla="*/ 54 w 110"/>
                  <a:gd name="T59" fmla="*/ 26 h 139"/>
                  <a:gd name="T60" fmla="*/ 73 w 110"/>
                  <a:gd name="T61" fmla="*/ 38 h 139"/>
                  <a:gd name="T62" fmla="*/ 82 w 110"/>
                  <a:gd name="T63" fmla="*/ 40 h 139"/>
                  <a:gd name="T64" fmla="*/ 83 w 110"/>
                  <a:gd name="T65" fmla="*/ 65 h 139"/>
                  <a:gd name="T66" fmla="*/ 103 w 110"/>
                  <a:gd name="T67" fmla="*/ 68 h 139"/>
                  <a:gd name="T68" fmla="*/ 103 w 110"/>
                  <a:gd name="T69" fmla="*/ 76 h 139"/>
                  <a:gd name="T70" fmla="*/ 107 w 110"/>
                  <a:gd name="T71" fmla="*/ 79 h 139"/>
                  <a:gd name="T72" fmla="*/ 106 w 110"/>
                  <a:gd name="T73" fmla="*/ 87 h 139"/>
                  <a:gd name="T74" fmla="*/ 110 w 110"/>
                  <a:gd name="T75" fmla="*/ 93 h 139"/>
                  <a:gd name="T76" fmla="*/ 110 w 110"/>
                  <a:gd name="T77" fmla="*/ 106 h 139"/>
                  <a:gd name="T78" fmla="*/ 103 w 110"/>
                  <a:gd name="T79" fmla="*/ 100 h 139"/>
                  <a:gd name="T80" fmla="*/ 82 w 110"/>
                  <a:gd name="T81" fmla="*/ 101 h 139"/>
                  <a:gd name="T82" fmla="*/ 71 w 110"/>
                  <a:gd name="T83" fmla="*/ 105 h 139"/>
                  <a:gd name="T84" fmla="*/ 69 w 110"/>
                  <a:gd name="T85" fmla="*/ 111 h 139"/>
                  <a:gd name="T86" fmla="*/ 67 w 110"/>
                  <a:gd name="T87" fmla="*/ 124 h 139"/>
                  <a:gd name="T88" fmla="*/ 65 w 110"/>
                  <a:gd name="T89" fmla="*/ 133 h 1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0"/>
                  <a:gd name="T136" fmla="*/ 0 h 139"/>
                  <a:gd name="T137" fmla="*/ 110 w 110"/>
                  <a:gd name="T138" fmla="*/ 139 h 1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0" h="139">
                    <a:moveTo>
                      <a:pt x="65" y="133"/>
                    </a:moveTo>
                    <a:lnTo>
                      <a:pt x="58" y="133"/>
                    </a:lnTo>
                    <a:lnTo>
                      <a:pt x="53" y="131"/>
                    </a:lnTo>
                    <a:lnTo>
                      <a:pt x="50" y="133"/>
                    </a:lnTo>
                    <a:lnTo>
                      <a:pt x="50" y="136"/>
                    </a:lnTo>
                    <a:lnTo>
                      <a:pt x="49" y="139"/>
                    </a:lnTo>
                    <a:lnTo>
                      <a:pt x="44" y="139"/>
                    </a:lnTo>
                    <a:lnTo>
                      <a:pt x="40" y="133"/>
                    </a:lnTo>
                    <a:lnTo>
                      <a:pt x="32" y="129"/>
                    </a:lnTo>
                    <a:lnTo>
                      <a:pt x="28" y="128"/>
                    </a:lnTo>
                    <a:lnTo>
                      <a:pt x="19" y="138"/>
                    </a:lnTo>
                    <a:lnTo>
                      <a:pt x="16" y="135"/>
                    </a:lnTo>
                    <a:lnTo>
                      <a:pt x="10" y="113"/>
                    </a:lnTo>
                    <a:lnTo>
                      <a:pt x="9" y="98"/>
                    </a:lnTo>
                    <a:lnTo>
                      <a:pt x="5" y="86"/>
                    </a:lnTo>
                    <a:lnTo>
                      <a:pt x="0" y="83"/>
                    </a:lnTo>
                    <a:lnTo>
                      <a:pt x="6" y="71"/>
                    </a:lnTo>
                    <a:lnTo>
                      <a:pt x="2" y="51"/>
                    </a:lnTo>
                    <a:lnTo>
                      <a:pt x="8" y="49"/>
                    </a:lnTo>
                    <a:lnTo>
                      <a:pt x="6" y="34"/>
                    </a:lnTo>
                    <a:lnTo>
                      <a:pt x="11" y="32"/>
                    </a:lnTo>
                    <a:lnTo>
                      <a:pt x="10" y="28"/>
                    </a:lnTo>
                    <a:lnTo>
                      <a:pt x="2" y="16"/>
                    </a:lnTo>
                    <a:lnTo>
                      <a:pt x="19" y="13"/>
                    </a:lnTo>
                    <a:lnTo>
                      <a:pt x="24" y="3"/>
                    </a:lnTo>
                    <a:lnTo>
                      <a:pt x="34" y="0"/>
                    </a:lnTo>
                    <a:lnTo>
                      <a:pt x="42" y="5"/>
                    </a:lnTo>
                    <a:lnTo>
                      <a:pt x="42" y="22"/>
                    </a:lnTo>
                    <a:lnTo>
                      <a:pt x="47" y="25"/>
                    </a:lnTo>
                    <a:lnTo>
                      <a:pt x="54" y="26"/>
                    </a:lnTo>
                    <a:lnTo>
                      <a:pt x="73" y="38"/>
                    </a:lnTo>
                    <a:lnTo>
                      <a:pt x="82" y="40"/>
                    </a:lnTo>
                    <a:lnTo>
                      <a:pt x="83" y="65"/>
                    </a:lnTo>
                    <a:lnTo>
                      <a:pt x="103" y="68"/>
                    </a:lnTo>
                    <a:lnTo>
                      <a:pt x="103" y="76"/>
                    </a:lnTo>
                    <a:lnTo>
                      <a:pt x="107" y="79"/>
                    </a:lnTo>
                    <a:lnTo>
                      <a:pt x="106" y="87"/>
                    </a:lnTo>
                    <a:lnTo>
                      <a:pt x="110" y="93"/>
                    </a:lnTo>
                    <a:lnTo>
                      <a:pt x="110" y="106"/>
                    </a:lnTo>
                    <a:lnTo>
                      <a:pt x="103" y="100"/>
                    </a:lnTo>
                    <a:lnTo>
                      <a:pt x="82" y="101"/>
                    </a:lnTo>
                    <a:lnTo>
                      <a:pt x="71" y="105"/>
                    </a:lnTo>
                    <a:lnTo>
                      <a:pt x="69" y="111"/>
                    </a:lnTo>
                    <a:lnTo>
                      <a:pt x="67" y="124"/>
                    </a:lnTo>
                    <a:lnTo>
                      <a:pt x="65" y="13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1" name="Freeform 247"/>
              <p:cNvSpPr>
                <a:spLocks/>
              </p:cNvSpPr>
              <p:nvPr/>
            </p:nvSpPr>
            <p:spPr bwMode="gray">
              <a:xfrm>
                <a:off x="2463" y="2765"/>
                <a:ext cx="50" cy="57"/>
              </a:xfrm>
              <a:custGeom>
                <a:avLst/>
                <a:gdLst>
                  <a:gd name="T0" fmla="*/ 50 w 50"/>
                  <a:gd name="T1" fmla="*/ 37 h 57"/>
                  <a:gd name="T2" fmla="*/ 50 w 50"/>
                  <a:gd name="T3" fmla="*/ 39 h 57"/>
                  <a:gd name="T4" fmla="*/ 44 w 50"/>
                  <a:gd name="T5" fmla="*/ 47 h 57"/>
                  <a:gd name="T6" fmla="*/ 44 w 50"/>
                  <a:gd name="T7" fmla="*/ 49 h 57"/>
                  <a:gd name="T8" fmla="*/ 38 w 50"/>
                  <a:gd name="T9" fmla="*/ 57 h 57"/>
                  <a:gd name="T10" fmla="*/ 30 w 50"/>
                  <a:gd name="T11" fmla="*/ 57 h 57"/>
                  <a:gd name="T12" fmla="*/ 23 w 50"/>
                  <a:gd name="T13" fmla="*/ 55 h 57"/>
                  <a:gd name="T14" fmla="*/ 15 w 50"/>
                  <a:gd name="T15" fmla="*/ 51 h 57"/>
                  <a:gd name="T16" fmla="*/ 10 w 50"/>
                  <a:gd name="T17" fmla="*/ 52 h 57"/>
                  <a:gd name="T18" fmla="*/ 5 w 50"/>
                  <a:gd name="T19" fmla="*/ 46 h 57"/>
                  <a:gd name="T20" fmla="*/ 1 w 50"/>
                  <a:gd name="T21" fmla="*/ 47 h 57"/>
                  <a:gd name="T22" fmla="*/ 0 w 50"/>
                  <a:gd name="T23" fmla="*/ 39 h 57"/>
                  <a:gd name="T24" fmla="*/ 4 w 50"/>
                  <a:gd name="T25" fmla="*/ 34 h 57"/>
                  <a:gd name="T26" fmla="*/ 5 w 50"/>
                  <a:gd name="T27" fmla="*/ 13 h 57"/>
                  <a:gd name="T28" fmla="*/ 5 w 50"/>
                  <a:gd name="T29" fmla="*/ 8 h 57"/>
                  <a:gd name="T30" fmla="*/ 9 w 50"/>
                  <a:gd name="T31" fmla="*/ 0 h 57"/>
                  <a:gd name="T32" fmla="*/ 14 w 50"/>
                  <a:gd name="T33" fmla="*/ 3 h 57"/>
                  <a:gd name="T34" fmla="*/ 17 w 50"/>
                  <a:gd name="T35" fmla="*/ 9 h 57"/>
                  <a:gd name="T36" fmla="*/ 28 w 50"/>
                  <a:gd name="T37" fmla="*/ 10 h 57"/>
                  <a:gd name="T38" fmla="*/ 32 w 50"/>
                  <a:gd name="T39" fmla="*/ 12 h 57"/>
                  <a:gd name="T40" fmla="*/ 34 w 50"/>
                  <a:gd name="T41" fmla="*/ 18 h 57"/>
                  <a:gd name="T42" fmla="*/ 40 w 50"/>
                  <a:gd name="T43" fmla="*/ 21 h 57"/>
                  <a:gd name="T44" fmla="*/ 43 w 50"/>
                  <a:gd name="T45" fmla="*/ 26 h 57"/>
                  <a:gd name="T46" fmla="*/ 49 w 50"/>
                  <a:gd name="T47" fmla="*/ 32 h 57"/>
                  <a:gd name="T48" fmla="*/ 50 w 50"/>
                  <a:gd name="T49" fmla="*/ 37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"/>
                  <a:gd name="T76" fmla="*/ 0 h 57"/>
                  <a:gd name="T77" fmla="*/ 50 w 50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" h="57">
                    <a:moveTo>
                      <a:pt x="50" y="37"/>
                    </a:moveTo>
                    <a:lnTo>
                      <a:pt x="50" y="39"/>
                    </a:lnTo>
                    <a:lnTo>
                      <a:pt x="44" y="47"/>
                    </a:lnTo>
                    <a:lnTo>
                      <a:pt x="44" y="49"/>
                    </a:lnTo>
                    <a:lnTo>
                      <a:pt x="38" y="57"/>
                    </a:lnTo>
                    <a:lnTo>
                      <a:pt x="30" y="57"/>
                    </a:lnTo>
                    <a:lnTo>
                      <a:pt x="23" y="55"/>
                    </a:lnTo>
                    <a:lnTo>
                      <a:pt x="15" y="51"/>
                    </a:lnTo>
                    <a:lnTo>
                      <a:pt x="10" y="52"/>
                    </a:lnTo>
                    <a:lnTo>
                      <a:pt x="5" y="46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4" y="34"/>
                    </a:lnTo>
                    <a:lnTo>
                      <a:pt x="5" y="13"/>
                    </a:lnTo>
                    <a:lnTo>
                      <a:pt x="5" y="8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7" y="9"/>
                    </a:lnTo>
                    <a:lnTo>
                      <a:pt x="28" y="10"/>
                    </a:lnTo>
                    <a:lnTo>
                      <a:pt x="32" y="12"/>
                    </a:lnTo>
                    <a:lnTo>
                      <a:pt x="34" y="18"/>
                    </a:lnTo>
                    <a:lnTo>
                      <a:pt x="40" y="21"/>
                    </a:lnTo>
                    <a:lnTo>
                      <a:pt x="43" y="26"/>
                    </a:lnTo>
                    <a:lnTo>
                      <a:pt x="49" y="32"/>
                    </a:lnTo>
                    <a:lnTo>
                      <a:pt x="50" y="3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2" name="Freeform 248"/>
              <p:cNvSpPr>
                <a:spLocks/>
              </p:cNvSpPr>
              <p:nvPr/>
            </p:nvSpPr>
            <p:spPr bwMode="gray">
              <a:xfrm>
                <a:off x="2254" y="2445"/>
                <a:ext cx="116" cy="191"/>
              </a:xfrm>
              <a:custGeom>
                <a:avLst/>
                <a:gdLst>
                  <a:gd name="T0" fmla="*/ 5 w 116"/>
                  <a:gd name="T1" fmla="*/ 45 h 191"/>
                  <a:gd name="T2" fmla="*/ 17 w 116"/>
                  <a:gd name="T3" fmla="*/ 49 h 191"/>
                  <a:gd name="T4" fmla="*/ 21 w 116"/>
                  <a:gd name="T5" fmla="*/ 43 h 191"/>
                  <a:gd name="T6" fmla="*/ 44 w 116"/>
                  <a:gd name="T7" fmla="*/ 23 h 191"/>
                  <a:gd name="T8" fmla="*/ 53 w 116"/>
                  <a:gd name="T9" fmla="*/ 8 h 191"/>
                  <a:gd name="T10" fmla="*/ 48 w 116"/>
                  <a:gd name="T11" fmla="*/ 0 h 191"/>
                  <a:gd name="T12" fmla="*/ 71 w 116"/>
                  <a:gd name="T13" fmla="*/ 23 h 191"/>
                  <a:gd name="T14" fmla="*/ 99 w 116"/>
                  <a:gd name="T15" fmla="*/ 26 h 191"/>
                  <a:gd name="T16" fmla="*/ 102 w 116"/>
                  <a:gd name="T17" fmla="*/ 37 h 191"/>
                  <a:gd name="T18" fmla="*/ 95 w 116"/>
                  <a:gd name="T19" fmla="*/ 45 h 191"/>
                  <a:gd name="T20" fmla="*/ 69 w 116"/>
                  <a:gd name="T21" fmla="*/ 57 h 191"/>
                  <a:gd name="T22" fmla="*/ 66 w 116"/>
                  <a:gd name="T23" fmla="*/ 74 h 191"/>
                  <a:gd name="T24" fmla="*/ 72 w 116"/>
                  <a:gd name="T25" fmla="*/ 93 h 191"/>
                  <a:gd name="T26" fmla="*/ 94 w 116"/>
                  <a:gd name="T27" fmla="*/ 97 h 191"/>
                  <a:gd name="T28" fmla="*/ 97 w 116"/>
                  <a:gd name="T29" fmla="*/ 112 h 191"/>
                  <a:gd name="T30" fmla="*/ 115 w 116"/>
                  <a:gd name="T31" fmla="*/ 127 h 191"/>
                  <a:gd name="T32" fmla="*/ 111 w 116"/>
                  <a:gd name="T33" fmla="*/ 133 h 191"/>
                  <a:gd name="T34" fmla="*/ 107 w 116"/>
                  <a:gd name="T35" fmla="*/ 150 h 191"/>
                  <a:gd name="T36" fmla="*/ 105 w 116"/>
                  <a:gd name="T37" fmla="*/ 182 h 191"/>
                  <a:gd name="T38" fmla="*/ 84 w 116"/>
                  <a:gd name="T39" fmla="*/ 176 h 191"/>
                  <a:gd name="T40" fmla="*/ 69 w 116"/>
                  <a:gd name="T41" fmla="*/ 164 h 191"/>
                  <a:gd name="T42" fmla="*/ 53 w 116"/>
                  <a:gd name="T43" fmla="*/ 156 h 191"/>
                  <a:gd name="T44" fmla="*/ 44 w 116"/>
                  <a:gd name="T45" fmla="*/ 150 h 191"/>
                  <a:gd name="T46" fmla="*/ 43 w 116"/>
                  <a:gd name="T47" fmla="*/ 135 h 191"/>
                  <a:gd name="T48" fmla="*/ 36 w 116"/>
                  <a:gd name="T49" fmla="*/ 124 h 191"/>
                  <a:gd name="T50" fmla="*/ 31 w 116"/>
                  <a:gd name="T51" fmla="*/ 115 h 191"/>
                  <a:gd name="T52" fmla="*/ 22 w 116"/>
                  <a:gd name="T53" fmla="*/ 88 h 191"/>
                  <a:gd name="T54" fmla="*/ 10 w 116"/>
                  <a:gd name="T55" fmla="*/ 67 h 191"/>
                  <a:gd name="T56" fmla="*/ 0 w 116"/>
                  <a:gd name="T57" fmla="*/ 60 h 191"/>
                  <a:gd name="T58" fmla="*/ 3 w 116"/>
                  <a:gd name="T59" fmla="*/ 56 h 191"/>
                  <a:gd name="T60" fmla="*/ 1 w 116"/>
                  <a:gd name="T61" fmla="*/ 50 h 191"/>
                  <a:gd name="T62" fmla="*/ 4 w 116"/>
                  <a:gd name="T63" fmla="*/ 40 h 1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6"/>
                  <a:gd name="T97" fmla="*/ 0 h 191"/>
                  <a:gd name="T98" fmla="*/ 116 w 116"/>
                  <a:gd name="T99" fmla="*/ 191 h 1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6" h="191">
                    <a:moveTo>
                      <a:pt x="4" y="40"/>
                    </a:moveTo>
                    <a:lnTo>
                      <a:pt x="5" y="45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2" y="49"/>
                    </a:lnTo>
                    <a:lnTo>
                      <a:pt x="21" y="43"/>
                    </a:lnTo>
                    <a:lnTo>
                      <a:pt x="33" y="29"/>
                    </a:lnTo>
                    <a:lnTo>
                      <a:pt x="44" y="23"/>
                    </a:lnTo>
                    <a:lnTo>
                      <a:pt x="52" y="13"/>
                    </a:lnTo>
                    <a:lnTo>
                      <a:pt x="53" y="8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6" y="1"/>
                    </a:lnTo>
                    <a:lnTo>
                      <a:pt x="71" y="23"/>
                    </a:lnTo>
                    <a:lnTo>
                      <a:pt x="90" y="22"/>
                    </a:lnTo>
                    <a:lnTo>
                      <a:pt x="99" y="26"/>
                    </a:lnTo>
                    <a:lnTo>
                      <a:pt x="97" y="37"/>
                    </a:lnTo>
                    <a:lnTo>
                      <a:pt x="102" y="37"/>
                    </a:lnTo>
                    <a:lnTo>
                      <a:pt x="102" y="44"/>
                    </a:lnTo>
                    <a:lnTo>
                      <a:pt x="95" y="45"/>
                    </a:lnTo>
                    <a:lnTo>
                      <a:pt x="83" y="49"/>
                    </a:lnTo>
                    <a:lnTo>
                      <a:pt x="69" y="57"/>
                    </a:lnTo>
                    <a:lnTo>
                      <a:pt x="71" y="66"/>
                    </a:lnTo>
                    <a:lnTo>
                      <a:pt x="66" y="74"/>
                    </a:lnTo>
                    <a:lnTo>
                      <a:pt x="71" y="87"/>
                    </a:lnTo>
                    <a:lnTo>
                      <a:pt x="72" y="93"/>
                    </a:lnTo>
                    <a:lnTo>
                      <a:pt x="77" y="99"/>
                    </a:lnTo>
                    <a:lnTo>
                      <a:pt x="94" y="97"/>
                    </a:lnTo>
                    <a:lnTo>
                      <a:pt x="97" y="100"/>
                    </a:lnTo>
                    <a:lnTo>
                      <a:pt x="97" y="112"/>
                    </a:lnTo>
                    <a:lnTo>
                      <a:pt x="107" y="115"/>
                    </a:lnTo>
                    <a:lnTo>
                      <a:pt x="115" y="127"/>
                    </a:lnTo>
                    <a:lnTo>
                      <a:pt x="116" y="131"/>
                    </a:lnTo>
                    <a:lnTo>
                      <a:pt x="111" y="133"/>
                    </a:lnTo>
                    <a:lnTo>
                      <a:pt x="113" y="148"/>
                    </a:lnTo>
                    <a:lnTo>
                      <a:pt x="107" y="150"/>
                    </a:lnTo>
                    <a:lnTo>
                      <a:pt x="111" y="170"/>
                    </a:lnTo>
                    <a:lnTo>
                      <a:pt x="105" y="182"/>
                    </a:lnTo>
                    <a:lnTo>
                      <a:pt x="98" y="191"/>
                    </a:lnTo>
                    <a:lnTo>
                      <a:pt x="84" y="176"/>
                    </a:lnTo>
                    <a:lnTo>
                      <a:pt x="78" y="176"/>
                    </a:lnTo>
                    <a:lnTo>
                      <a:pt x="69" y="164"/>
                    </a:lnTo>
                    <a:lnTo>
                      <a:pt x="62" y="164"/>
                    </a:lnTo>
                    <a:lnTo>
                      <a:pt x="53" y="156"/>
                    </a:lnTo>
                    <a:lnTo>
                      <a:pt x="51" y="154"/>
                    </a:lnTo>
                    <a:lnTo>
                      <a:pt x="44" y="150"/>
                    </a:lnTo>
                    <a:lnTo>
                      <a:pt x="42" y="140"/>
                    </a:lnTo>
                    <a:lnTo>
                      <a:pt x="43" y="135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2" y="119"/>
                    </a:lnTo>
                    <a:lnTo>
                      <a:pt x="31" y="115"/>
                    </a:lnTo>
                    <a:lnTo>
                      <a:pt x="26" y="104"/>
                    </a:lnTo>
                    <a:lnTo>
                      <a:pt x="22" y="88"/>
                    </a:lnTo>
                    <a:lnTo>
                      <a:pt x="16" y="81"/>
                    </a:lnTo>
                    <a:lnTo>
                      <a:pt x="10" y="67"/>
                    </a:lnTo>
                    <a:lnTo>
                      <a:pt x="4" y="66"/>
                    </a:lnTo>
                    <a:lnTo>
                      <a:pt x="0" y="60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0" y="54"/>
                    </a:lnTo>
                    <a:lnTo>
                      <a:pt x="1" y="50"/>
                    </a:lnTo>
                    <a:lnTo>
                      <a:pt x="0" y="43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3" name="Freeform 249"/>
              <p:cNvSpPr>
                <a:spLocks/>
              </p:cNvSpPr>
              <p:nvPr/>
            </p:nvSpPr>
            <p:spPr bwMode="gray">
              <a:xfrm>
                <a:off x="2258" y="2434"/>
                <a:ext cx="49" cy="60"/>
              </a:xfrm>
              <a:custGeom>
                <a:avLst/>
                <a:gdLst>
                  <a:gd name="T0" fmla="*/ 41 w 49"/>
                  <a:gd name="T1" fmla="*/ 13 h 60"/>
                  <a:gd name="T2" fmla="*/ 49 w 49"/>
                  <a:gd name="T3" fmla="*/ 19 h 60"/>
                  <a:gd name="T4" fmla="*/ 48 w 49"/>
                  <a:gd name="T5" fmla="*/ 24 h 60"/>
                  <a:gd name="T6" fmla="*/ 40 w 49"/>
                  <a:gd name="T7" fmla="*/ 34 h 60"/>
                  <a:gd name="T8" fmla="*/ 29 w 49"/>
                  <a:gd name="T9" fmla="*/ 40 h 60"/>
                  <a:gd name="T10" fmla="*/ 17 w 49"/>
                  <a:gd name="T11" fmla="*/ 54 h 60"/>
                  <a:gd name="T12" fmla="*/ 18 w 49"/>
                  <a:gd name="T13" fmla="*/ 60 h 60"/>
                  <a:gd name="T14" fmla="*/ 13 w 49"/>
                  <a:gd name="T15" fmla="*/ 60 h 60"/>
                  <a:gd name="T16" fmla="*/ 9 w 49"/>
                  <a:gd name="T17" fmla="*/ 56 h 60"/>
                  <a:gd name="T18" fmla="*/ 1 w 49"/>
                  <a:gd name="T19" fmla="*/ 56 h 60"/>
                  <a:gd name="T20" fmla="*/ 0 w 49"/>
                  <a:gd name="T21" fmla="*/ 51 h 60"/>
                  <a:gd name="T22" fmla="*/ 0 w 49"/>
                  <a:gd name="T23" fmla="*/ 48 h 60"/>
                  <a:gd name="T24" fmla="*/ 5 w 49"/>
                  <a:gd name="T25" fmla="*/ 47 h 60"/>
                  <a:gd name="T26" fmla="*/ 10 w 49"/>
                  <a:gd name="T27" fmla="*/ 46 h 60"/>
                  <a:gd name="T28" fmla="*/ 11 w 49"/>
                  <a:gd name="T29" fmla="*/ 41 h 60"/>
                  <a:gd name="T30" fmla="*/ 9 w 49"/>
                  <a:gd name="T31" fmla="*/ 35 h 60"/>
                  <a:gd name="T32" fmla="*/ 7 w 49"/>
                  <a:gd name="T33" fmla="*/ 39 h 60"/>
                  <a:gd name="T34" fmla="*/ 3 w 49"/>
                  <a:gd name="T35" fmla="*/ 37 h 60"/>
                  <a:gd name="T36" fmla="*/ 0 w 49"/>
                  <a:gd name="T37" fmla="*/ 33 h 60"/>
                  <a:gd name="T38" fmla="*/ 0 w 49"/>
                  <a:gd name="T39" fmla="*/ 19 h 60"/>
                  <a:gd name="T40" fmla="*/ 5 w 49"/>
                  <a:gd name="T41" fmla="*/ 15 h 60"/>
                  <a:gd name="T42" fmla="*/ 5 w 49"/>
                  <a:gd name="T43" fmla="*/ 3 h 60"/>
                  <a:gd name="T44" fmla="*/ 9 w 49"/>
                  <a:gd name="T45" fmla="*/ 1 h 60"/>
                  <a:gd name="T46" fmla="*/ 13 w 49"/>
                  <a:gd name="T47" fmla="*/ 0 h 60"/>
                  <a:gd name="T48" fmla="*/ 16 w 49"/>
                  <a:gd name="T49" fmla="*/ 0 h 60"/>
                  <a:gd name="T50" fmla="*/ 23 w 49"/>
                  <a:gd name="T51" fmla="*/ 5 h 60"/>
                  <a:gd name="T52" fmla="*/ 23 w 49"/>
                  <a:gd name="T53" fmla="*/ 10 h 60"/>
                  <a:gd name="T54" fmla="*/ 26 w 49"/>
                  <a:gd name="T55" fmla="*/ 12 h 60"/>
                  <a:gd name="T56" fmla="*/ 29 w 49"/>
                  <a:gd name="T57" fmla="*/ 11 h 60"/>
                  <a:gd name="T58" fmla="*/ 36 w 49"/>
                  <a:gd name="T59" fmla="*/ 11 h 60"/>
                  <a:gd name="T60" fmla="*/ 41 w 49"/>
                  <a:gd name="T61" fmla="*/ 13 h 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9"/>
                  <a:gd name="T94" fmla="*/ 0 h 60"/>
                  <a:gd name="T95" fmla="*/ 49 w 49"/>
                  <a:gd name="T96" fmla="*/ 60 h 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9" h="60">
                    <a:moveTo>
                      <a:pt x="41" y="13"/>
                    </a:moveTo>
                    <a:lnTo>
                      <a:pt x="49" y="19"/>
                    </a:lnTo>
                    <a:lnTo>
                      <a:pt x="48" y="24"/>
                    </a:lnTo>
                    <a:lnTo>
                      <a:pt x="40" y="34"/>
                    </a:lnTo>
                    <a:lnTo>
                      <a:pt x="29" y="40"/>
                    </a:lnTo>
                    <a:lnTo>
                      <a:pt x="17" y="54"/>
                    </a:lnTo>
                    <a:lnTo>
                      <a:pt x="18" y="60"/>
                    </a:lnTo>
                    <a:lnTo>
                      <a:pt x="13" y="60"/>
                    </a:lnTo>
                    <a:lnTo>
                      <a:pt x="9" y="56"/>
                    </a:lnTo>
                    <a:lnTo>
                      <a:pt x="1" y="56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5" y="47"/>
                    </a:lnTo>
                    <a:lnTo>
                      <a:pt x="10" y="46"/>
                    </a:lnTo>
                    <a:lnTo>
                      <a:pt x="11" y="41"/>
                    </a:lnTo>
                    <a:lnTo>
                      <a:pt x="9" y="35"/>
                    </a:lnTo>
                    <a:lnTo>
                      <a:pt x="7" y="39"/>
                    </a:lnTo>
                    <a:lnTo>
                      <a:pt x="3" y="37"/>
                    </a:lnTo>
                    <a:lnTo>
                      <a:pt x="0" y="33"/>
                    </a:lnTo>
                    <a:lnTo>
                      <a:pt x="0" y="19"/>
                    </a:lnTo>
                    <a:lnTo>
                      <a:pt x="5" y="1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3" y="5"/>
                    </a:lnTo>
                    <a:lnTo>
                      <a:pt x="23" y="10"/>
                    </a:lnTo>
                    <a:lnTo>
                      <a:pt x="26" y="12"/>
                    </a:lnTo>
                    <a:lnTo>
                      <a:pt x="29" y="11"/>
                    </a:lnTo>
                    <a:lnTo>
                      <a:pt x="36" y="11"/>
                    </a:lnTo>
                    <a:lnTo>
                      <a:pt x="41" y="1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4" name="Freeform 250"/>
              <p:cNvSpPr>
                <a:spLocks/>
              </p:cNvSpPr>
              <p:nvPr/>
            </p:nvSpPr>
            <p:spPr bwMode="gray">
              <a:xfrm>
                <a:off x="2163" y="2443"/>
                <a:ext cx="6" cy="13"/>
              </a:xfrm>
              <a:custGeom>
                <a:avLst/>
                <a:gdLst>
                  <a:gd name="T0" fmla="*/ 0 w 6"/>
                  <a:gd name="T1" fmla="*/ 2 h 13"/>
                  <a:gd name="T2" fmla="*/ 1 w 6"/>
                  <a:gd name="T3" fmla="*/ 0 h 13"/>
                  <a:gd name="T4" fmla="*/ 6 w 6"/>
                  <a:gd name="T5" fmla="*/ 3 h 13"/>
                  <a:gd name="T6" fmla="*/ 6 w 6"/>
                  <a:gd name="T7" fmla="*/ 9 h 13"/>
                  <a:gd name="T8" fmla="*/ 0 w 6"/>
                  <a:gd name="T9" fmla="*/ 13 h 13"/>
                  <a:gd name="T10" fmla="*/ 2 w 6"/>
                  <a:gd name="T11" fmla="*/ 6 h 13"/>
                  <a:gd name="T12" fmla="*/ 0 w 6"/>
                  <a:gd name="T13" fmla="*/ 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0" y="2"/>
                    </a:moveTo>
                    <a:lnTo>
                      <a:pt x="1" y="0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0" y="13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5" name="Freeform 251"/>
              <p:cNvSpPr>
                <a:spLocks/>
              </p:cNvSpPr>
              <p:nvPr/>
            </p:nvSpPr>
            <p:spPr bwMode="gray">
              <a:xfrm>
                <a:off x="2172" y="2448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0 h 3"/>
                  <a:gd name="T4" fmla="*/ 5 w 5"/>
                  <a:gd name="T5" fmla="*/ 2 h 3"/>
                  <a:gd name="T6" fmla="*/ 1 w 5"/>
                  <a:gd name="T7" fmla="*/ 3 h 3"/>
                  <a:gd name="T8" fmla="*/ 0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6" name="Freeform 252"/>
              <p:cNvSpPr>
                <a:spLocks/>
              </p:cNvSpPr>
              <p:nvPr/>
            </p:nvSpPr>
            <p:spPr bwMode="gray">
              <a:xfrm>
                <a:off x="2303" y="2628"/>
                <a:ext cx="78" cy="442"/>
              </a:xfrm>
              <a:custGeom>
                <a:avLst/>
                <a:gdLst>
                  <a:gd name="T0" fmla="*/ 52 w 78"/>
                  <a:gd name="T1" fmla="*/ 425 h 442"/>
                  <a:gd name="T2" fmla="*/ 45 w 78"/>
                  <a:gd name="T3" fmla="*/ 432 h 442"/>
                  <a:gd name="T4" fmla="*/ 34 w 78"/>
                  <a:gd name="T5" fmla="*/ 442 h 442"/>
                  <a:gd name="T6" fmla="*/ 37 w 78"/>
                  <a:gd name="T7" fmla="*/ 436 h 442"/>
                  <a:gd name="T8" fmla="*/ 33 w 78"/>
                  <a:gd name="T9" fmla="*/ 424 h 442"/>
                  <a:gd name="T10" fmla="*/ 19 w 78"/>
                  <a:gd name="T11" fmla="*/ 430 h 442"/>
                  <a:gd name="T12" fmla="*/ 25 w 78"/>
                  <a:gd name="T13" fmla="*/ 415 h 442"/>
                  <a:gd name="T14" fmla="*/ 17 w 78"/>
                  <a:gd name="T15" fmla="*/ 415 h 442"/>
                  <a:gd name="T16" fmla="*/ 16 w 78"/>
                  <a:gd name="T17" fmla="*/ 402 h 442"/>
                  <a:gd name="T18" fmla="*/ 12 w 78"/>
                  <a:gd name="T19" fmla="*/ 392 h 442"/>
                  <a:gd name="T20" fmla="*/ 12 w 78"/>
                  <a:gd name="T21" fmla="*/ 370 h 442"/>
                  <a:gd name="T22" fmla="*/ 11 w 78"/>
                  <a:gd name="T23" fmla="*/ 364 h 442"/>
                  <a:gd name="T24" fmla="*/ 15 w 78"/>
                  <a:gd name="T25" fmla="*/ 368 h 442"/>
                  <a:gd name="T26" fmla="*/ 16 w 78"/>
                  <a:gd name="T27" fmla="*/ 358 h 442"/>
                  <a:gd name="T28" fmla="*/ 8 w 78"/>
                  <a:gd name="T29" fmla="*/ 360 h 442"/>
                  <a:gd name="T30" fmla="*/ 12 w 78"/>
                  <a:gd name="T31" fmla="*/ 350 h 442"/>
                  <a:gd name="T32" fmla="*/ 0 w 78"/>
                  <a:gd name="T33" fmla="*/ 348 h 442"/>
                  <a:gd name="T34" fmla="*/ 6 w 78"/>
                  <a:gd name="T35" fmla="*/ 336 h 442"/>
                  <a:gd name="T36" fmla="*/ 13 w 78"/>
                  <a:gd name="T37" fmla="*/ 347 h 442"/>
                  <a:gd name="T38" fmla="*/ 18 w 78"/>
                  <a:gd name="T39" fmla="*/ 334 h 442"/>
                  <a:gd name="T40" fmla="*/ 23 w 78"/>
                  <a:gd name="T41" fmla="*/ 325 h 442"/>
                  <a:gd name="T42" fmla="*/ 23 w 78"/>
                  <a:gd name="T43" fmla="*/ 317 h 442"/>
                  <a:gd name="T44" fmla="*/ 25 w 78"/>
                  <a:gd name="T45" fmla="*/ 293 h 442"/>
                  <a:gd name="T46" fmla="*/ 27 w 78"/>
                  <a:gd name="T47" fmla="*/ 280 h 442"/>
                  <a:gd name="T48" fmla="*/ 14 w 78"/>
                  <a:gd name="T49" fmla="*/ 274 h 442"/>
                  <a:gd name="T50" fmla="*/ 21 w 78"/>
                  <a:gd name="T51" fmla="*/ 252 h 442"/>
                  <a:gd name="T52" fmla="*/ 18 w 78"/>
                  <a:gd name="T53" fmla="*/ 220 h 442"/>
                  <a:gd name="T54" fmla="*/ 26 w 78"/>
                  <a:gd name="T55" fmla="*/ 203 h 442"/>
                  <a:gd name="T56" fmla="*/ 34 w 78"/>
                  <a:gd name="T57" fmla="*/ 178 h 442"/>
                  <a:gd name="T58" fmla="*/ 36 w 78"/>
                  <a:gd name="T59" fmla="*/ 138 h 442"/>
                  <a:gd name="T60" fmla="*/ 38 w 78"/>
                  <a:gd name="T61" fmla="*/ 121 h 442"/>
                  <a:gd name="T62" fmla="*/ 46 w 78"/>
                  <a:gd name="T63" fmla="*/ 57 h 442"/>
                  <a:gd name="T64" fmla="*/ 49 w 78"/>
                  <a:gd name="T65" fmla="*/ 24 h 442"/>
                  <a:gd name="T66" fmla="*/ 61 w 78"/>
                  <a:gd name="T67" fmla="*/ 2 h 442"/>
                  <a:gd name="T68" fmla="*/ 72 w 78"/>
                  <a:gd name="T69" fmla="*/ 52 h 442"/>
                  <a:gd name="T70" fmla="*/ 76 w 78"/>
                  <a:gd name="T71" fmla="*/ 69 h 442"/>
                  <a:gd name="T72" fmla="*/ 67 w 78"/>
                  <a:gd name="T73" fmla="*/ 96 h 442"/>
                  <a:gd name="T74" fmla="*/ 52 w 78"/>
                  <a:gd name="T75" fmla="*/ 127 h 442"/>
                  <a:gd name="T76" fmla="*/ 52 w 78"/>
                  <a:gd name="T77" fmla="*/ 172 h 442"/>
                  <a:gd name="T78" fmla="*/ 46 w 78"/>
                  <a:gd name="T79" fmla="*/ 207 h 442"/>
                  <a:gd name="T80" fmla="*/ 38 w 78"/>
                  <a:gd name="T81" fmla="*/ 249 h 442"/>
                  <a:gd name="T82" fmla="*/ 32 w 78"/>
                  <a:gd name="T83" fmla="*/ 293 h 442"/>
                  <a:gd name="T84" fmla="*/ 32 w 78"/>
                  <a:gd name="T85" fmla="*/ 323 h 442"/>
                  <a:gd name="T86" fmla="*/ 37 w 78"/>
                  <a:gd name="T87" fmla="*/ 348 h 442"/>
                  <a:gd name="T88" fmla="*/ 28 w 78"/>
                  <a:gd name="T89" fmla="*/ 360 h 442"/>
                  <a:gd name="T90" fmla="*/ 17 w 78"/>
                  <a:gd name="T91" fmla="*/ 388 h 442"/>
                  <a:gd name="T92" fmla="*/ 28 w 78"/>
                  <a:gd name="T93" fmla="*/ 401 h 442"/>
                  <a:gd name="T94" fmla="*/ 55 w 78"/>
                  <a:gd name="T95" fmla="*/ 417 h 4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442"/>
                  <a:gd name="T146" fmla="*/ 78 w 78"/>
                  <a:gd name="T147" fmla="*/ 442 h 4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442">
                    <a:moveTo>
                      <a:pt x="56" y="419"/>
                    </a:moveTo>
                    <a:lnTo>
                      <a:pt x="55" y="423"/>
                    </a:lnTo>
                    <a:lnTo>
                      <a:pt x="52" y="425"/>
                    </a:lnTo>
                    <a:lnTo>
                      <a:pt x="47" y="425"/>
                    </a:lnTo>
                    <a:lnTo>
                      <a:pt x="43" y="428"/>
                    </a:lnTo>
                    <a:lnTo>
                      <a:pt x="45" y="432"/>
                    </a:lnTo>
                    <a:lnTo>
                      <a:pt x="42" y="436"/>
                    </a:lnTo>
                    <a:lnTo>
                      <a:pt x="42" y="442"/>
                    </a:lnTo>
                    <a:lnTo>
                      <a:pt x="34" y="442"/>
                    </a:lnTo>
                    <a:lnTo>
                      <a:pt x="29" y="439"/>
                    </a:lnTo>
                    <a:lnTo>
                      <a:pt x="29" y="436"/>
                    </a:lnTo>
                    <a:lnTo>
                      <a:pt x="37" y="436"/>
                    </a:lnTo>
                    <a:lnTo>
                      <a:pt x="38" y="433"/>
                    </a:lnTo>
                    <a:lnTo>
                      <a:pt x="38" y="428"/>
                    </a:lnTo>
                    <a:lnTo>
                      <a:pt x="33" y="424"/>
                    </a:lnTo>
                    <a:lnTo>
                      <a:pt x="26" y="425"/>
                    </a:lnTo>
                    <a:lnTo>
                      <a:pt x="22" y="430"/>
                    </a:lnTo>
                    <a:lnTo>
                      <a:pt x="19" y="430"/>
                    </a:lnTo>
                    <a:lnTo>
                      <a:pt x="18" y="421"/>
                    </a:lnTo>
                    <a:lnTo>
                      <a:pt x="26" y="419"/>
                    </a:lnTo>
                    <a:lnTo>
                      <a:pt x="25" y="415"/>
                    </a:lnTo>
                    <a:lnTo>
                      <a:pt x="23" y="415"/>
                    </a:lnTo>
                    <a:lnTo>
                      <a:pt x="21" y="417"/>
                    </a:lnTo>
                    <a:lnTo>
                      <a:pt x="17" y="415"/>
                    </a:lnTo>
                    <a:lnTo>
                      <a:pt x="17" y="408"/>
                    </a:lnTo>
                    <a:lnTo>
                      <a:pt x="13" y="404"/>
                    </a:lnTo>
                    <a:lnTo>
                      <a:pt x="16" y="402"/>
                    </a:lnTo>
                    <a:lnTo>
                      <a:pt x="14" y="397"/>
                    </a:lnTo>
                    <a:lnTo>
                      <a:pt x="10" y="396"/>
                    </a:lnTo>
                    <a:lnTo>
                      <a:pt x="12" y="392"/>
                    </a:lnTo>
                    <a:lnTo>
                      <a:pt x="10" y="383"/>
                    </a:lnTo>
                    <a:lnTo>
                      <a:pt x="11" y="376"/>
                    </a:lnTo>
                    <a:lnTo>
                      <a:pt x="12" y="370"/>
                    </a:lnTo>
                    <a:lnTo>
                      <a:pt x="10" y="366"/>
                    </a:lnTo>
                    <a:lnTo>
                      <a:pt x="10" y="365"/>
                    </a:lnTo>
                    <a:lnTo>
                      <a:pt x="11" y="364"/>
                    </a:lnTo>
                    <a:lnTo>
                      <a:pt x="12" y="364"/>
                    </a:lnTo>
                    <a:lnTo>
                      <a:pt x="14" y="366"/>
                    </a:lnTo>
                    <a:lnTo>
                      <a:pt x="15" y="368"/>
                    </a:lnTo>
                    <a:lnTo>
                      <a:pt x="18" y="366"/>
                    </a:lnTo>
                    <a:lnTo>
                      <a:pt x="18" y="361"/>
                    </a:lnTo>
                    <a:lnTo>
                      <a:pt x="16" y="358"/>
                    </a:lnTo>
                    <a:lnTo>
                      <a:pt x="13" y="361"/>
                    </a:lnTo>
                    <a:lnTo>
                      <a:pt x="10" y="361"/>
                    </a:lnTo>
                    <a:lnTo>
                      <a:pt x="8" y="360"/>
                    </a:lnTo>
                    <a:lnTo>
                      <a:pt x="10" y="357"/>
                    </a:lnTo>
                    <a:lnTo>
                      <a:pt x="13" y="353"/>
                    </a:lnTo>
                    <a:lnTo>
                      <a:pt x="12" y="350"/>
                    </a:lnTo>
                    <a:lnTo>
                      <a:pt x="7" y="349"/>
                    </a:lnTo>
                    <a:lnTo>
                      <a:pt x="6" y="347"/>
                    </a:lnTo>
                    <a:lnTo>
                      <a:pt x="0" y="348"/>
                    </a:lnTo>
                    <a:lnTo>
                      <a:pt x="0" y="346"/>
                    </a:lnTo>
                    <a:lnTo>
                      <a:pt x="5" y="341"/>
                    </a:lnTo>
                    <a:lnTo>
                      <a:pt x="6" y="336"/>
                    </a:lnTo>
                    <a:lnTo>
                      <a:pt x="12" y="337"/>
                    </a:lnTo>
                    <a:lnTo>
                      <a:pt x="12" y="343"/>
                    </a:lnTo>
                    <a:lnTo>
                      <a:pt x="13" y="347"/>
                    </a:lnTo>
                    <a:lnTo>
                      <a:pt x="16" y="346"/>
                    </a:lnTo>
                    <a:lnTo>
                      <a:pt x="18" y="340"/>
                    </a:lnTo>
                    <a:lnTo>
                      <a:pt x="18" y="334"/>
                    </a:lnTo>
                    <a:lnTo>
                      <a:pt x="20" y="332"/>
                    </a:lnTo>
                    <a:lnTo>
                      <a:pt x="23" y="330"/>
                    </a:lnTo>
                    <a:lnTo>
                      <a:pt x="23" y="325"/>
                    </a:lnTo>
                    <a:lnTo>
                      <a:pt x="27" y="322"/>
                    </a:lnTo>
                    <a:lnTo>
                      <a:pt x="26" y="319"/>
                    </a:lnTo>
                    <a:lnTo>
                      <a:pt x="23" y="317"/>
                    </a:lnTo>
                    <a:lnTo>
                      <a:pt x="21" y="311"/>
                    </a:lnTo>
                    <a:lnTo>
                      <a:pt x="26" y="303"/>
                    </a:lnTo>
                    <a:lnTo>
                      <a:pt x="25" y="293"/>
                    </a:lnTo>
                    <a:lnTo>
                      <a:pt x="28" y="289"/>
                    </a:lnTo>
                    <a:lnTo>
                      <a:pt x="26" y="283"/>
                    </a:lnTo>
                    <a:lnTo>
                      <a:pt x="27" y="280"/>
                    </a:lnTo>
                    <a:lnTo>
                      <a:pt x="24" y="279"/>
                    </a:lnTo>
                    <a:lnTo>
                      <a:pt x="20" y="282"/>
                    </a:lnTo>
                    <a:lnTo>
                      <a:pt x="14" y="274"/>
                    </a:lnTo>
                    <a:lnTo>
                      <a:pt x="16" y="267"/>
                    </a:lnTo>
                    <a:lnTo>
                      <a:pt x="17" y="257"/>
                    </a:lnTo>
                    <a:lnTo>
                      <a:pt x="21" y="252"/>
                    </a:lnTo>
                    <a:lnTo>
                      <a:pt x="21" y="242"/>
                    </a:lnTo>
                    <a:lnTo>
                      <a:pt x="18" y="231"/>
                    </a:lnTo>
                    <a:lnTo>
                      <a:pt x="18" y="220"/>
                    </a:lnTo>
                    <a:lnTo>
                      <a:pt x="21" y="217"/>
                    </a:lnTo>
                    <a:lnTo>
                      <a:pt x="22" y="209"/>
                    </a:lnTo>
                    <a:lnTo>
                      <a:pt x="26" y="203"/>
                    </a:lnTo>
                    <a:lnTo>
                      <a:pt x="29" y="196"/>
                    </a:lnTo>
                    <a:lnTo>
                      <a:pt x="31" y="188"/>
                    </a:lnTo>
                    <a:lnTo>
                      <a:pt x="34" y="178"/>
                    </a:lnTo>
                    <a:lnTo>
                      <a:pt x="39" y="170"/>
                    </a:lnTo>
                    <a:lnTo>
                      <a:pt x="39" y="153"/>
                    </a:lnTo>
                    <a:lnTo>
                      <a:pt x="36" y="138"/>
                    </a:lnTo>
                    <a:lnTo>
                      <a:pt x="40" y="134"/>
                    </a:lnTo>
                    <a:lnTo>
                      <a:pt x="39" y="124"/>
                    </a:lnTo>
                    <a:lnTo>
                      <a:pt x="38" y="121"/>
                    </a:lnTo>
                    <a:lnTo>
                      <a:pt x="45" y="92"/>
                    </a:lnTo>
                    <a:lnTo>
                      <a:pt x="47" y="82"/>
                    </a:lnTo>
                    <a:lnTo>
                      <a:pt x="46" y="57"/>
                    </a:lnTo>
                    <a:lnTo>
                      <a:pt x="49" y="54"/>
                    </a:lnTo>
                    <a:lnTo>
                      <a:pt x="51" y="27"/>
                    </a:lnTo>
                    <a:lnTo>
                      <a:pt x="49" y="24"/>
                    </a:lnTo>
                    <a:lnTo>
                      <a:pt x="49" y="8"/>
                    </a:lnTo>
                    <a:lnTo>
                      <a:pt x="56" y="0"/>
                    </a:lnTo>
                    <a:lnTo>
                      <a:pt x="61" y="2"/>
                    </a:lnTo>
                    <a:lnTo>
                      <a:pt x="65" y="14"/>
                    </a:lnTo>
                    <a:lnTo>
                      <a:pt x="66" y="29"/>
                    </a:lnTo>
                    <a:lnTo>
                      <a:pt x="72" y="52"/>
                    </a:lnTo>
                    <a:lnTo>
                      <a:pt x="75" y="54"/>
                    </a:lnTo>
                    <a:lnTo>
                      <a:pt x="78" y="62"/>
                    </a:lnTo>
                    <a:lnTo>
                      <a:pt x="76" y="69"/>
                    </a:lnTo>
                    <a:lnTo>
                      <a:pt x="71" y="71"/>
                    </a:lnTo>
                    <a:lnTo>
                      <a:pt x="67" y="74"/>
                    </a:lnTo>
                    <a:lnTo>
                      <a:pt x="67" y="96"/>
                    </a:lnTo>
                    <a:lnTo>
                      <a:pt x="68" y="101"/>
                    </a:lnTo>
                    <a:lnTo>
                      <a:pt x="60" y="110"/>
                    </a:lnTo>
                    <a:lnTo>
                      <a:pt x="52" y="127"/>
                    </a:lnTo>
                    <a:lnTo>
                      <a:pt x="51" y="134"/>
                    </a:lnTo>
                    <a:lnTo>
                      <a:pt x="48" y="152"/>
                    </a:lnTo>
                    <a:lnTo>
                      <a:pt x="52" y="172"/>
                    </a:lnTo>
                    <a:lnTo>
                      <a:pt x="52" y="188"/>
                    </a:lnTo>
                    <a:lnTo>
                      <a:pt x="45" y="197"/>
                    </a:lnTo>
                    <a:lnTo>
                      <a:pt x="46" y="207"/>
                    </a:lnTo>
                    <a:lnTo>
                      <a:pt x="41" y="221"/>
                    </a:lnTo>
                    <a:lnTo>
                      <a:pt x="42" y="240"/>
                    </a:lnTo>
                    <a:lnTo>
                      <a:pt x="38" y="249"/>
                    </a:lnTo>
                    <a:lnTo>
                      <a:pt x="33" y="267"/>
                    </a:lnTo>
                    <a:lnTo>
                      <a:pt x="35" y="289"/>
                    </a:lnTo>
                    <a:lnTo>
                      <a:pt x="32" y="293"/>
                    </a:lnTo>
                    <a:lnTo>
                      <a:pt x="33" y="304"/>
                    </a:lnTo>
                    <a:lnTo>
                      <a:pt x="37" y="319"/>
                    </a:lnTo>
                    <a:lnTo>
                      <a:pt x="32" y="323"/>
                    </a:lnTo>
                    <a:lnTo>
                      <a:pt x="34" y="328"/>
                    </a:lnTo>
                    <a:lnTo>
                      <a:pt x="35" y="328"/>
                    </a:lnTo>
                    <a:lnTo>
                      <a:pt x="37" y="348"/>
                    </a:lnTo>
                    <a:lnTo>
                      <a:pt x="33" y="353"/>
                    </a:lnTo>
                    <a:lnTo>
                      <a:pt x="34" y="357"/>
                    </a:lnTo>
                    <a:lnTo>
                      <a:pt x="28" y="360"/>
                    </a:lnTo>
                    <a:lnTo>
                      <a:pt x="29" y="371"/>
                    </a:lnTo>
                    <a:lnTo>
                      <a:pt x="19" y="381"/>
                    </a:lnTo>
                    <a:lnTo>
                      <a:pt x="17" y="388"/>
                    </a:lnTo>
                    <a:lnTo>
                      <a:pt x="21" y="399"/>
                    </a:lnTo>
                    <a:lnTo>
                      <a:pt x="25" y="399"/>
                    </a:lnTo>
                    <a:lnTo>
                      <a:pt x="28" y="401"/>
                    </a:lnTo>
                    <a:lnTo>
                      <a:pt x="29" y="412"/>
                    </a:lnTo>
                    <a:lnTo>
                      <a:pt x="35" y="417"/>
                    </a:lnTo>
                    <a:lnTo>
                      <a:pt x="55" y="417"/>
                    </a:lnTo>
                    <a:lnTo>
                      <a:pt x="56" y="41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7" name="Freeform 253"/>
              <p:cNvSpPr>
                <a:spLocks/>
              </p:cNvSpPr>
              <p:nvPr/>
            </p:nvSpPr>
            <p:spPr bwMode="gray">
              <a:xfrm>
                <a:off x="2320" y="2672"/>
                <a:ext cx="187" cy="377"/>
              </a:xfrm>
              <a:custGeom>
                <a:avLst/>
                <a:gdLst>
                  <a:gd name="T0" fmla="*/ 17 w 187"/>
                  <a:gd name="T1" fmla="*/ 372 h 377"/>
                  <a:gd name="T2" fmla="*/ 8 w 187"/>
                  <a:gd name="T3" fmla="*/ 355 h 377"/>
                  <a:gd name="T4" fmla="*/ 2 w 187"/>
                  <a:gd name="T5" fmla="*/ 337 h 377"/>
                  <a:gd name="T6" fmla="*/ 17 w 187"/>
                  <a:gd name="T7" fmla="*/ 312 h 377"/>
                  <a:gd name="T8" fmla="*/ 18 w 187"/>
                  <a:gd name="T9" fmla="*/ 284 h 377"/>
                  <a:gd name="T10" fmla="*/ 20 w 187"/>
                  <a:gd name="T11" fmla="*/ 275 h 377"/>
                  <a:gd name="T12" fmla="*/ 17 w 187"/>
                  <a:gd name="T13" fmla="*/ 245 h 377"/>
                  <a:gd name="T14" fmla="*/ 25 w 187"/>
                  <a:gd name="T15" fmla="*/ 196 h 377"/>
                  <a:gd name="T16" fmla="*/ 28 w 187"/>
                  <a:gd name="T17" fmla="*/ 153 h 377"/>
                  <a:gd name="T18" fmla="*/ 31 w 187"/>
                  <a:gd name="T19" fmla="*/ 108 h 377"/>
                  <a:gd name="T20" fmla="*/ 43 w 187"/>
                  <a:gd name="T21" fmla="*/ 66 h 377"/>
                  <a:gd name="T22" fmla="*/ 49 w 187"/>
                  <a:gd name="T23" fmla="*/ 30 h 377"/>
                  <a:gd name="T24" fmla="*/ 61 w 187"/>
                  <a:gd name="T25" fmla="*/ 18 h 377"/>
                  <a:gd name="T26" fmla="*/ 71 w 187"/>
                  <a:gd name="T27" fmla="*/ 1 h 377"/>
                  <a:gd name="T28" fmla="*/ 88 w 187"/>
                  <a:gd name="T29" fmla="*/ 11 h 377"/>
                  <a:gd name="T30" fmla="*/ 92 w 187"/>
                  <a:gd name="T31" fmla="*/ 3 h 377"/>
                  <a:gd name="T32" fmla="*/ 109 w 187"/>
                  <a:gd name="T33" fmla="*/ 7 h 377"/>
                  <a:gd name="T34" fmla="*/ 126 w 187"/>
                  <a:gd name="T35" fmla="*/ 21 h 377"/>
                  <a:gd name="T36" fmla="*/ 154 w 187"/>
                  <a:gd name="T37" fmla="*/ 37 h 377"/>
                  <a:gd name="T38" fmla="*/ 147 w 187"/>
                  <a:gd name="T39" fmla="*/ 59 h 377"/>
                  <a:gd name="T40" fmla="*/ 176 w 187"/>
                  <a:gd name="T41" fmla="*/ 52 h 377"/>
                  <a:gd name="T42" fmla="*/ 187 w 187"/>
                  <a:gd name="T43" fmla="*/ 55 h 377"/>
                  <a:gd name="T44" fmla="*/ 168 w 187"/>
                  <a:gd name="T45" fmla="*/ 74 h 377"/>
                  <a:gd name="T46" fmla="*/ 152 w 187"/>
                  <a:gd name="T47" fmla="*/ 93 h 377"/>
                  <a:gd name="T48" fmla="*/ 147 w 187"/>
                  <a:gd name="T49" fmla="*/ 127 h 377"/>
                  <a:gd name="T50" fmla="*/ 144 w 187"/>
                  <a:gd name="T51" fmla="*/ 143 h 377"/>
                  <a:gd name="T52" fmla="*/ 157 w 187"/>
                  <a:gd name="T53" fmla="*/ 156 h 377"/>
                  <a:gd name="T54" fmla="*/ 160 w 187"/>
                  <a:gd name="T55" fmla="*/ 171 h 377"/>
                  <a:gd name="T56" fmla="*/ 146 w 187"/>
                  <a:gd name="T57" fmla="*/ 190 h 377"/>
                  <a:gd name="T58" fmla="*/ 123 w 187"/>
                  <a:gd name="T59" fmla="*/ 201 h 377"/>
                  <a:gd name="T60" fmla="*/ 106 w 187"/>
                  <a:gd name="T61" fmla="*/ 210 h 377"/>
                  <a:gd name="T62" fmla="*/ 95 w 187"/>
                  <a:gd name="T63" fmla="*/ 229 h 377"/>
                  <a:gd name="T64" fmla="*/ 80 w 187"/>
                  <a:gd name="T65" fmla="*/ 226 h 377"/>
                  <a:gd name="T66" fmla="*/ 89 w 187"/>
                  <a:gd name="T67" fmla="*/ 243 h 377"/>
                  <a:gd name="T68" fmla="*/ 90 w 187"/>
                  <a:gd name="T69" fmla="*/ 251 h 377"/>
                  <a:gd name="T70" fmla="*/ 87 w 187"/>
                  <a:gd name="T71" fmla="*/ 256 h 377"/>
                  <a:gd name="T72" fmla="*/ 78 w 187"/>
                  <a:gd name="T73" fmla="*/ 276 h 377"/>
                  <a:gd name="T74" fmla="*/ 66 w 187"/>
                  <a:gd name="T75" fmla="*/ 283 h 377"/>
                  <a:gd name="T76" fmla="*/ 58 w 187"/>
                  <a:gd name="T77" fmla="*/ 291 h 377"/>
                  <a:gd name="T78" fmla="*/ 65 w 187"/>
                  <a:gd name="T79" fmla="*/ 307 h 377"/>
                  <a:gd name="T80" fmla="*/ 73 w 187"/>
                  <a:gd name="T81" fmla="*/ 319 h 377"/>
                  <a:gd name="T82" fmla="*/ 61 w 187"/>
                  <a:gd name="T83" fmla="*/ 331 h 377"/>
                  <a:gd name="T84" fmla="*/ 53 w 187"/>
                  <a:gd name="T85" fmla="*/ 346 h 377"/>
                  <a:gd name="T86" fmla="*/ 44 w 187"/>
                  <a:gd name="T87" fmla="*/ 353 h 377"/>
                  <a:gd name="T88" fmla="*/ 43 w 187"/>
                  <a:gd name="T89" fmla="*/ 367 h 377"/>
                  <a:gd name="T90" fmla="*/ 47 w 187"/>
                  <a:gd name="T91" fmla="*/ 377 h 3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7"/>
                  <a:gd name="T139" fmla="*/ 0 h 377"/>
                  <a:gd name="T140" fmla="*/ 187 w 187"/>
                  <a:gd name="T141" fmla="*/ 377 h 37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7" h="377">
                    <a:moveTo>
                      <a:pt x="39" y="375"/>
                    </a:moveTo>
                    <a:lnTo>
                      <a:pt x="38" y="373"/>
                    </a:lnTo>
                    <a:lnTo>
                      <a:pt x="17" y="372"/>
                    </a:lnTo>
                    <a:lnTo>
                      <a:pt x="12" y="368"/>
                    </a:lnTo>
                    <a:lnTo>
                      <a:pt x="11" y="357"/>
                    </a:lnTo>
                    <a:lnTo>
                      <a:pt x="8" y="355"/>
                    </a:lnTo>
                    <a:lnTo>
                      <a:pt x="3" y="355"/>
                    </a:lnTo>
                    <a:lnTo>
                      <a:pt x="0" y="344"/>
                    </a:lnTo>
                    <a:lnTo>
                      <a:pt x="2" y="337"/>
                    </a:lnTo>
                    <a:lnTo>
                      <a:pt x="12" y="327"/>
                    </a:lnTo>
                    <a:lnTo>
                      <a:pt x="11" y="316"/>
                    </a:lnTo>
                    <a:lnTo>
                      <a:pt x="17" y="312"/>
                    </a:lnTo>
                    <a:lnTo>
                      <a:pt x="16" y="308"/>
                    </a:lnTo>
                    <a:lnTo>
                      <a:pt x="20" y="304"/>
                    </a:lnTo>
                    <a:lnTo>
                      <a:pt x="18" y="284"/>
                    </a:lnTo>
                    <a:lnTo>
                      <a:pt x="17" y="284"/>
                    </a:lnTo>
                    <a:lnTo>
                      <a:pt x="15" y="279"/>
                    </a:lnTo>
                    <a:lnTo>
                      <a:pt x="20" y="275"/>
                    </a:lnTo>
                    <a:lnTo>
                      <a:pt x="16" y="260"/>
                    </a:lnTo>
                    <a:lnTo>
                      <a:pt x="15" y="249"/>
                    </a:lnTo>
                    <a:lnTo>
                      <a:pt x="17" y="245"/>
                    </a:lnTo>
                    <a:lnTo>
                      <a:pt x="16" y="223"/>
                    </a:lnTo>
                    <a:lnTo>
                      <a:pt x="21" y="205"/>
                    </a:lnTo>
                    <a:lnTo>
                      <a:pt x="25" y="196"/>
                    </a:lnTo>
                    <a:lnTo>
                      <a:pt x="24" y="177"/>
                    </a:lnTo>
                    <a:lnTo>
                      <a:pt x="29" y="163"/>
                    </a:lnTo>
                    <a:lnTo>
                      <a:pt x="28" y="153"/>
                    </a:lnTo>
                    <a:lnTo>
                      <a:pt x="34" y="143"/>
                    </a:lnTo>
                    <a:lnTo>
                      <a:pt x="35" y="128"/>
                    </a:lnTo>
                    <a:lnTo>
                      <a:pt x="31" y="108"/>
                    </a:lnTo>
                    <a:lnTo>
                      <a:pt x="34" y="90"/>
                    </a:lnTo>
                    <a:lnTo>
                      <a:pt x="35" y="83"/>
                    </a:lnTo>
                    <a:lnTo>
                      <a:pt x="43" y="66"/>
                    </a:lnTo>
                    <a:lnTo>
                      <a:pt x="51" y="57"/>
                    </a:lnTo>
                    <a:lnTo>
                      <a:pt x="50" y="52"/>
                    </a:lnTo>
                    <a:lnTo>
                      <a:pt x="49" y="30"/>
                    </a:lnTo>
                    <a:lnTo>
                      <a:pt x="54" y="27"/>
                    </a:lnTo>
                    <a:lnTo>
                      <a:pt x="59" y="25"/>
                    </a:lnTo>
                    <a:lnTo>
                      <a:pt x="61" y="18"/>
                    </a:lnTo>
                    <a:lnTo>
                      <a:pt x="58" y="10"/>
                    </a:lnTo>
                    <a:lnTo>
                      <a:pt x="67" y="0"/>
                    </a:lnTo>
                    <a:lnTo>
                      <a:pt x="71" y="1"/>
                    </a:lnTo>
                    <a:lnTo>
                      <a:pt x="79" y="5"/>
                    </a:lnTo>
                    <a:lnTo>
                      <a:pt x="83" y="11"/>
                    </a:lnTo>
                    <a:lnTo>
                      <a:pt x="88" y="11"/>
                    </a:lnTo>
                    <a:lnTo>
                      <a:pt x="89" y="8"/>
                    </a:lnTo>
                    <a:lnTo>
                      <a:pt x="89" y="5"/>
                    </a:lnTo>
                    <a:lnTo>
                      <a:pt x="92" y="3"/>
                    </a:lnTo>
                    <a:lnTo>
                      <a:pt x="97" y="5"/>
                    </a:lnTo>
                    <a:lnTo>
                      <a:pt x="104" y="5"/>
                    </a:lnTo>
                    <a:lnTo>
                      <a:pt x="109" y="7"/>
                    </a:lnTo>
                    <a:lnTo>
                      <a:pt x="114" y="15"/>
                    </a:lnTo>
                    <a:lnTo>
                      <a:pt x="119" y="22"/>
                    </a:lnTo>
                    <a:lnTo>
                      <a:pt x="126" y="21"/>
                    </a:lnTo>
                    <a:lnTo>
                      <a:pt x="134" y="27"/>
                    </a:lnTo>
                    <a:lnTo>
                      <a:pt x="147" y="31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44" y="58"/>
                    </a:lnTo>
                    <a:lnTo>
                      <a:pt x="147" y="59"/>
                    </a:lnTo>
                    <a:lnTo>
                      <a:pt x="157" y="60"/>
                    </a:lnTo>
                    <a:lnTo>
                      <a:pt x="170" y="58"/>
                    </a:lnTo>
                    <a:lnTo>
                      <a:pt x="176" y="52"/>
                    </a:lnTo>
                    <a:lnTo>
                      <a:pt x="178" y="42"/>
                    </a:lnTo>
                    <a:lnTo>
                      <a:pt x="182" y="42"/>
                    </a:lnTo>
                    <a:lnTo>
                      <a:pt x="187" y="55"/>
                    </a:lnTo>
                    <a:lnTo>
                      <a:pt x="185" y="58"/>
                    </a:lnTo>
                    <a:lnTo>
                      <a:pt x="174" y="69"/>
                    </a:lnTo>
                    <a:lnTo>
                      <a:pt x="168" y="74"/>
                    </a:lnTo>
                    <a:lnTo>
                      <a:pt x="160" y="83"/>
                    </a:lnTo>
                    <a:lnTo>
                      <a:pt x="158" y="86"/>
                    </a:lnTo>
                    <a:lnTo>
                      <a:pt x="152" y="93"/>
                    </a:lnTo>
                    <a:lnTo>
                      <a:pt x="148" y="101"/>
                    </a:lnTo>
                    <a:lnTo>
                      <a:pt x="148" y="106"/>
                    </a:lnTo>
                    <a:lnTo>
                      <a:pt x="147" y="127"/>
                    </a:lnTo>
                    <a:lnTo>
                      <a:pt x="143" y="132"/>
                    </a:lnTo>
                    <a:lnTo>
                      <a:pt x="144" y="140"/>
                    </a:lnTo>
                    <a:lnTo>
                      <a:pt x="144" y="143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7" y="156"/>
                    </a:lnTo>
                    <a:lnTo>
                      <a:pt x="154" y="163"/>
                    </a:lnTo>
                    <a:lnTo>
                      <a:pt x="154" y="166"/>
                    </a:lnTo>
                    <a:lnTo>
                      <a:pt x="160" y="171"/>
                    </a:lnTo>
                    <a:lnTo>
                      <a:pt x="155" y="180"/>
                    </a:lnTo>
                    <a:lnTo>
                      <a:pt x="149" y="190"/>
                    </a:lnTo>
                    <a:lnTo>
                      <a:pt x="146" y="190"/>
                    </a:lnTo>
                    <a:lnTo>
                      <a:pt x="140" y="196"/>
                    </a:lnTo>
                    <a:lnTo>
                      <a:pt x="131" y="197"/>
                    </a:lnTo>
                    <a:lnTo>
                      <a:pt x="123" y="201"/>
                    </a:lnTo>
                    <a:lnTo>
                      <a:pt x="112" y="201"/>
                    </a:lnTo>
                    <a:lnTo>
                      <a:pt x="111" y="206"/>
                    </a:lnTo>
                    <a:lnTo>
                      <a:pt x="106" y="210"/>
                    </a:lnTo>
                    <a:lnTo>
                      <a:pt x="106" y="226"/>
                    </a:lnTo>
                    <a:lnTo>
                      <a:pt x="102" y="228"/>
                    </a:lnTo>
                    <a:lnTo>
                      <a:pt x="95" y="229"/>
                    </a:lnTo>
                    <a:lnTo>
                      <a:pt x="85" y="223"/>
                    </a:lnTo>
                    <a:lnTo>
                      <a:pt x="83" y="223"/>
                    </a:lnTo>
                    <a:lnTo>
                      <a:pt x="80" y="226"/>
                    </a:lnTo>
                    <a:lnTo>
                      <a:pt x="82" y="242"/>
                    </a:lnTo>
                    <a:lnTo>
                      <a:pt x="85" y="246"/>
                    </a:lnTo>
                    <a:lnTo>
                      <a:pt x="89" y="243"/>
                    </a:lnTo>
                    <a:lnTo>
                      <a:pt x="92" y="243"/>
                    </a:lnTo>
                    <a:lnTo>
                      <a:pt x="93" y="251"/>
                    </a:lnTo>
                    <a:lnTo>
                      <a:pt x="90" y="251"/>
                    </a:lnTo>
                    <a:lnTo>
                      <a:pt x="85" y="250"/>
                    </a:lnTo>
                    <a:lnTo>
                      <a:pt x="84" y="253"/>
                    </a:lnTo>
                    <a:lnTo>
                      <a:pt x="87" y="256"/>
                    </a:lnTo>
                    <a:lnTo>
                      <a:pt x="78" y="263"/>
                    </a:lnTo>
                    <a:lnTo>
                      <a:pt x="79" y="271"/>
                    </a:lnTo>
                    <a:lnTo>
                      <a:pt x="78" y="276"/>
                    </a:lnTo>
                    <a:lnTo>
                      <a:pt x="78" y="280"/>
                    </a:lnTo>
                    <a:lnTo>
                      <a:pt x="75" y="282"/>
                    </a:lnTo>
                    <a:lnTo>
                      <a:pt x="66" y="283"/>
                    </a:lnTo>
                    <a:lnTo>
                      <a:pt x="64" y="286"/>
                    </a:lnTo>
                    <a:lnTo>
                      <a:pt x="61" y="287"/>
                    </a:lnTo>
                    <a:lnTo>
                      <a:pt x="58" y="291"/>
                    </a:lnTo>
                    <a:lnTo>
                      <a:pt x="57" y="295"/>
                    </a:lnTo>
                    <a:lnTo>
                      <a:pt x="61" y="305"/>
                    </a:lnTo>
                    <a:lnTo>
                      <a:pt x="65" y="307"/>
                    </a:lnTo>
                    <a:lnTo>
                      <a:pt x="74" y="307"/>
                    </a:lnTo>
                    <a:lnTo>
                      <a:pt x="75" y="317"/>
                    </a:lnTo>
                    <a:lnTo>
                      <a:pt x="73" y="319"/>
                    </a:lnTo>
                    <a:lnTo>
                      <a:pt x="70" y="321"/>
                    </a:lnTo>
                    <a:lnTo>
                      <a:pt x="65" y="325"/>
                    </a:lnTo>
                    <a:lnTo>
                      <a:pt x="61" y="331"/>
                    </a:lnTo>
                    <a:lnTo>
                      <a:pt x="56" y="333"/>
                    </a:lnTo>
                    <a:lnTo>
                      <a:pt x="56" y="343"/>
                    </a:lnTo>
                    <a:lnTo>
                      <a:pt x="53" y="346"/>
                    </a:lnTo>
                    <a:lnTo>
                      <a:pt x="49" y="345"/>
                    </a:lnTo>
                    <a:lnTo>
                      <a:pt x="48" y="349"/>
                    </a:lnTo>
                    <a:lnTo>
                      <a:pt x="44" y="353"/>
                    </a:lnTo>
                    <a:lnTo>
                      <a:pt x="45" y="359"/>
                    </a:lnTo>
                    <a:lnTo>
                      <a:pt x="42" y="364"/>
                    </a:lnTo>
                    <a:lnTo>
                      <a:pt x="43" y="367"/>
                    </a:lnTo>
                    <a:lnTo>
                      <a:pt x="46" y="371"/>
                    </a:lnTo>
                    <a:lnTo>
                      <a:pt x="48" y="374"/>
                    </a:lnTo>
                    <a:lnTo>
                      <a:pt x="47" y="377"/>
                    </a:lnTo>
                    <a:lnTo>
                      <a:pt x="39" y="37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8" name="Freeform 254"/>
              <p:cNvSpPr>
                <a:spLocks/>
              </p:cNvSpPr>
              <p:nvPr/>
            </p:nvSpPr>
            <p:spPr bwMode="gray">
              <a:xfrm>
                <a:off x="2655" y="3073"/>
                <a:ext cx="22" cy="14"/>
              </a:xfrm>
              <a:custGeom>
                <a:avLst/>
                <a:gdLst>
                  <a:gd name="T0" fmla="*/ 0 w 22"/>
                  <a:gd name="T1" fmla="*/ 3 h 14"/>
                  <a:gd name="T2" fmla="*/ 1 w 22"/>
                  <a:gd name="T3" fmla="*/ 0 h 14"/>
                  <a:gd name="T4" fmla="*/ 11 w 22"/>
                  <a:gd name="T5" fmla="*/ 2 h 14"/>
                  <a:gd name="T6" fmla="*/ 19 w 22"/>
                  <a:gd name="T7" fmla="*/ 8 h 14"/>
                  <a:gd name="T8" fmla="*/ 22 w 22"/>
                  <a:gd name="T9" fmla="*/ 14 h 14"/>
                  <a:gd name="T10" fmla="*/ 15 w 22"/>
                  <a:gd name="T11" fmla="*/ 13 h 14"/>
                  <a:gd name="T12" fmla="*/ 8 w 22"/>
                  <a:gd name="T13" fmla="*/ 6 h 14"/>
                  <a:gd name="T14" fmla="*/ 0 w 22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14"/>
                  <a:gd name="T26" fmla="*/ 22 w 22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14">
                    <a:moveTo>
                      <a:pt x="0" y="3"/>
                    </a:moveTo>
                    <a:lnTo>
                      <a:pt x="1" y="0"/>
                    </a:lnTo>
                    <a:lnTo>
                      <a:pt x="11" y="2"/>
                    </a:lnTo>
                    <a:lnTo>
                      <a:pt x="19" y="8"/>
                    </a:lnTo>
                    <a:lnTo>
                      <a:pt x="22" y="14"/>
                    </a:lnTo>
                    <a:lnTo>
                      <a:pt x="15" y="13"/>
                    </a:lnTo>
                    <a:lnTo>
                      <a:pt x="8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9" name="Freeform 255"/>
              <p:cNvSpPr>
                <a:spLocks/>
              </p:cNvSpPr>
              <p:nvPr/>
            </p:nvSpPr>
            <p:spPr bwMode="gray">
              <a:xfrm>
                <a:off x="2742" y="3112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2 w 4"/>
                  <a:gd name="T3" fmla="*/ 0 h 5"/>
                  <a:gd name="T4" fmla="*/ 4 w 4"/>
                  <a:gd name="T5" fmla="*/ 1 h 5"/>
                  <a:gd name="T6" fmla="*/ 4 w 4"/>
                  <a:gd name="T7" fmla="*/ 4 h 5"/>
                  <a:gd name="T8" fmla="*/ 2 w 4"/>
                  <a:gd name="T9" fmla="*/ 5 h 5"/>
                  <a:gd name="T10" fmla="*/ 0 w 4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3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20" name="Freeform 256"/>
              <p:cNvSpPr>
                <a:spLocks/>
              </p:cNvSpPr>
              <p:nvPr/>
            </p:nvSpPr>
            <p:spPr bwMode="gray">
              <a:xfrm>
                <a:off x="2747" y="3106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21" name="Freeform 257"/>
              <p:cNvSpPr>
                <a:spLocks/>
              </p:cNvSpPr>
              <p:nvPr/>
            </p:nvSpPr>
            <p:spPr bwMode="gray">
              <a:xfrm>
                <a:off x="2750" y="3112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2 w 5"/>
                  <a:gd name="T3" fmla="*/ 0 h 4"/>
                  <a:gd name="T4" fmla="*/ 5 w 5"/>
                  <a:gd name="T5" fmla="*/ 1 h 4"/>
                  <a:gd name="T6" fmla="*/ 3 w 5"/>
                  <a:gd name="T7" fmla="*/ 4 h 4"/>
                  <a:gd name="T8" fmla="*/ 0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22" name="Freeform 258"/>
              <p:cNvSpPr>
                <a:spLocks/>
              </p:cNvSpPr>
              <p:nvPr/>
            </p:nvSpPr>
            <p:spPr bwMode="gray">
              <a:xfrm>
                <a:off x="2758" y="3122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1 w 4"/>
                  <a:gd name="T7" fmla="*/ 4 h 4"/>
                  <a:gd name="T8" fmla="*/ 0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23" name="Freeform 259"/>
              <p:cNvSpPr>
                <a:spLocks/>
              </p:cNvSpPr>
              <p:nvPr/>
            </p:nvSpPr>
            <p:spPr bwMode="gray">
              <a:xfrm>
                <a:off x="2759" y="3133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2 h 2"/>
                  <a:gd name="T8" fmla="*/ 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24" name="Freeform 260"/>
              <p:cNvSpPr>
                <a:spLocks/>
              </p:cNvSpPr>
              <p:nvPr/>
            </p:nvSpPr>
            <p:spPr bwMode="gray">
              <a:xfrm>
                <a:off x="2760" y="3141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2 h 3"/>
                  <a:gd name="T6" fmla="*/ 1 w 4"/>
                  <a:gd name="T7" fmla="*/ 3 h 3"/>
                  <a:gd name="T8" fmla="*/ 0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25" name="Freeform 261"/>
              <p:cNvSpPr>
                <a:spLocks/>
              </p:cNvSpPr>
              <p:nvPr/>
            </p:nvSpPr>
            <p:spPr bwMode="gray">
              <a:xfrm>
                <a:off x="2759" y="3152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26" name="Freeform 262"/>
              <p:cNvSpPr>
                <a:spLocks/>
              </p:cNvSpPr>
              <p:nvPr/>
            </p:nvSpPr>
            <p:spPr bwMode="gray">
              <a:xfrm>
                <a:off x="2753" y="315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3 w 4"/>
                  <a:gd name="T5" fmla="*/ 0 h 2"/>
                  <a:gd name="T6" fmla="*/ 4 w 4"/>
                  <a:gd name="T7" fmla="*/ 1 h 2"/>
                  <a:gd name="T8" fmla="*/ 1 w 4"/>
                  <a:gd name="T9" fmla="*/ 2 h 2"/>
                  <a:gd name="T10" fmla="*/ 0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12" name="Group 263"/>
            <p:cNvGrpSpPr>
              <a:grpSpLocks/>
            </p:cNvGrpSpPr>
            <p:nvPr/>
          </p:nvGrpSpPr>
          <p:grpSpPr bwMode="gray">
            <a:xfrm>
              <a:off x="2507" y="867"/>
              <a:ext cx="1267" cy="1399"/>
              <a:chOff x="2507" y="867"/>
              <a:chExt cx="1267" cy="1399"/>
            </a:xfrm>
            <a:grpFill/>
          </p:grpSpPr>
          <p:sp>
            <p:nvSpPr>
              <p:cNvPr id="443" name="Freeform 264"/>
              <p:cNvSpPr>
                <a:spLocks/>
              </p:cNvSpPr>
              <p:nvPr/>
            </p:nvSpPr>
            <p:spPr bwMode="gray">
              <a:xfrm>
                <a:off x="2507" y="1306"/>
                <a:ext cx="157" cy="116"/>
              </a:xfrm>
              <a:custGeom>
                <a:avLst/>
                <a:gdLst>
                  <a:gd name="T0" fmla="*/ 179 w 101"/>
                  <a:gd name="T1" fmla="*/ 0 h 75"/>
                  <a:gd name="T2" fmla="*/ 201 w 101"/>
                  <a:gd name="T3" fmla="*/ 9 h 75"/>
                  <a:gd name="T4" fmla="*/ 222 w 101"/>
                  <a:gd name="T5" fmla="*/ 8 h 75"/>
                  <a:gd name="T6" fmla="*/ 215 w 101"/>
                  <a:gd name="T7" fmla="*/ 22 h 75"/>
                  <a:gd name="T8" fmla="*/ 218 w 101"/>
                  <a:gd name="T9" fmla="*/ 48 h 75"/>
                  <a:gd name="T10" fmla="*/ 230 w 101"/>
                  <a:gd name="T11" fmla="*/ 60 h 75"/>
                  <a:gd name="T12" fmla="*/ 244 w 101"/>
                  <a:gd name="T13" fmla="*/ 76 h 75"/>
                  <a:gd name="T14" fmla="*/ 215 w 101"/>
                  <a:gd name="T15" fmla="*/ 118 h 75"/>
                  <a:gd name="T16" fmla="*/ 188 w 101"/>
                  <a:gd name="T17" fmla="*/ 135 h 75"/>
                  <a:gd name="T18" fmla="*/ 157 w 101"/>
                  <a:gd name="T19" fmla="*/ 158 h 75"/>
                  <a:gd name="T20" fmla="*/ 99 w 101"/>
                  <a:gd name="T21" fmla="*/ 179 h 75"/>
                  <a:gd name="T22" fmla="*/ 51 w 101"/>
                  <a:gd name="T23" fmla="*/ 156 h 75"/>
                  <a:gd name="T24" fmla="*/ 40 w 101"/>
                  <a:gd name="T25" fmla="*/ 141 h 75"/>
                  <a:gd name="T26" fmla="*/ 58 w 101"/>
                  <a:gd name="T27" fmla="*/ 127 h 75"/>
                  <a:gd name="T28" fmla="*/ 48 w 101"/>
                  <a:gd name="T29" fmla="*/ 105 h 75"/>
                  <a:gd name="T30" fmla="*/ 9 w 101"/>
                  <a:gd name="T31" fmla="*/ 105 h 75"/>
                  <a:gd name="T32" fmla="*/ 30 w 101"/>
                  <a:gd name="T33" fmla="*/ 91 h 75"/>
                  <a:gd name="T34" fmla="*/ 58 w 101"/>
                  <a:gd name="T35" fmla="*/ 91 h 75"/>
                  <a:gd name="T36" fmla="*/ 44 w 101"/>
                  <a:gd name="T37" fmla="*/ 74 h 75"/>
                  <a:gd name="T38" fmla="*/ 48 w 101"/>
                  <a:gd name="T39" fmla="*/ 60 h 75"/>
                  <a:gd name="T40" fmla="*/ 0 w 101"/>
                  <a:gd name="T41" fmla="*/ 62 h 75"/>
                  <a:gd name="T42" fmla="*/ 19 w 101"/>
                  <a:gd name="T43" fmla="*/ 26 h 75"/>
                  <a:gd name="T44" fmla="*/ 31 w 101"/>
                  <a:gd name="T45" fmla="*/ 36 h 75"/>
                  <a:gd name="T46" fmla="*/ 34 w 101"/>
                  <a:gd name="T47" fmla="*/ 22 h 75"/>
                  <a:gd name="T48" fmla="*/ 44 w 101"/>
                  <a:gd name="T49" fmla="*/ 5 h 75"/>
                  <a:gd name="T50" fmla="*/ 61 w 101"/>
                  <a:gd name="T51" fmla="*/ 40 h 75"/>
                  <a:gd name="T52" fmla="*/ 75 w 101"/>
                  <a:gd name="T53" fmla="*/ 70 h 75"/>
                  <a:gd name="T54" fmla="*/ 78 w 101"/>
                  <a:gd name="T55" fmla="*/ 57 h 75"/>
                  <a:gd name="T56" fmla="*/ 95 w 101"/>
                  <a:gd name="T57" fmla="*/ 45 h 75"/>
                  <a:gd name="T58" fmla="*/ 92 w 101"/>
                  <a:gd name="T59" fmla="*/ 34 h 75"/>
                  <a:gd name="T60" fmla="*/ 109 w 101"/>
                  <a:gd name="T61" fmla="*/ 45 h 75"/>
                  <a:gd name="T62" fmla="*/ 127 w 101"/>
                  <a:gd name="T63" fmla="*/ 26 h 75"/>
                  <a:gd name="T64" fmla="*/ 140 w 101"/>
                  <a:gd name="T65" fmla="*/ 36 h 75"/>
                  <a:gd name="T66" fmla="*/ 149 w 101"/>
                  <a:gd name="T67" fmla="*/ 22 h 75"/>
                  <a:gd name="T68" fmla="*/ 179 w 101"/>
                  <a:gd name="T69" fmla="*/ 22 h 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"/>
                  <a:gd name="T106" fmla="*/ 0 h 75"/>
                  <a:gd name="T107" fmla="*/ 101 w 101"/>
                  <a:gd name="T108" fmla="*/ 75 h 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" h="75">
                    <a:moveTo>
                      <a:pt x="74" y="9"/>
                    </a:moveTo>
                    <a:lnTo>
                      <a:pt x="74" y="0"/>
                    </a:lnTo>
                    <a:lnTo>
                      <a:pt x="81" y="0"/>
                    </a:lnTo>
                    <a:lnTo>
                      <a:pt x="83" y="4"/>
                    </a:lnTo>
                    <a:lnTo>
                      <a:pt x="89" y="4"/>
                    </a:lnTo>
                    <a:lnTo>
                      <a:pt x="92" y="3"/>
                    </a:lnTo>
                    <a:lnTo>
                      <a:pt x="93" y="6"/>
                    </a:lnTo>
                    <a:lnTo>
                      <a:pt x="89" y="9"/>
                    </a:lnTo>
                    <a:lnTo>
                      <a:pt x="91" y="13"/>
                    </a:lnTo>
                    <a:lnTo>
                      <a:pt x="90" y="20"/>
                    </a:lnTo>
                    <a:lnTo>
                      <a:pt x="93" y="21"/>
                    </a:lnTo>
                    <a:lnTo>
                      <a:pt x="95" y="25"/>
                    </a:lnTo>
                    <a:lnTo>
                      <a:pt x="99" y="25"/>
                    </a:lnTo>
                    <a:lnTo>
                      <a:pt x="101" y="32"/>
                    </a:lnTo>
                    <a:lnTo>
                      <a:pt x="97" y="43"/>
                    </a:lnTo>
                    <a:lnTo>
                      <a:pt x="89" y="49"/>
                    </a:lnTo>
                    <a:lnTo>
                      <a:pt x="87" y="56"/>
                    </a:lnTo>
                    <a:lnTo>
                      <a:pt x="78" y="56"/>
                    </a:lnTo>
                    <a:lnTo>
                      <a:pt x="72" y="65"/>
                    </a:lnTo>
                    <a:lnTo>
                      <a:pt x="65" y="66"/>
                    </a:lnTo>
                    <a:lnTo>
                      <a:pt x="58" y="74"/>
                    </a:lnTo>
                    <a:lnTo>
                      <a:pt x="41" y="75"/>
                    </a:lnTo>
                    <a:lnTo>
                      <a:pt x="31" y="67"/>
                    </a:lnTo>
                    <a:lnTo>
                      <a:pt x="21" y="65"/>
                    </a:lnTo>
                    <a:lnTo>
                      <a:pt x="16" y="63"/>
                    </a:lnTo>
                    <a:lnTo>
                      <a:pt x="17" y="59"/>
                    </a:lnTo>
                    <a:lnTo>
                      <a:pt x="23" y="59"/>
                    </a:lnTo>
                    <a:lnTo>
                      <a:pt x="24" y="53"/>
                    </a:lnTo>
                    <a:lnTo>
                      <a:pt x="20" y="47"/>
                    </a:lnTo>
                    <a:lnTo>
                      <a:pt x="20" y="44"/>
                    </a:lnTo>
                    <a:lnTo>
                      <a:pt x="16" y="42"/>
                    </a:lnTo>
                    <a:lnTo>
                      <a:pt x="4" y="44"/>
                    </a:lnTo>
                    <a:lnTo>
                      <a:pt x="5" y="39"/>
                    </a:lnTo>
                    <a:lnTo>
                      <a:pt x="12" y="38"/>
                    </a:lnTo>
                    <a:lnTo>
                      <a:pt x="19" y="37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18" y="31"/>
                    </a:lnTo>
                    <a:lnTo>
                      <a:pt x="22" y="29"/>
                    </a:lnTo>
                    <a:lnTo>
                      <a:pt x="20" y="25"/>
                    </a:lnTo>
                    <a:lnTo>
                      <a:pt x="6" y="25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8" y="11"/>
                    </a:lnTo>
                    <a:lnTo>
                      <a:pt x="11" y="12"/>
                    </a:lnTo>
                    <a:lnTo>
                      <a:pt x="13" y="15"/>
                    </a:lnTo>
                    <a:lnTo>
                      <a:pt x="17" y="14"/>
                    </a:lnTo>
                    <a:lnTo>
                      <a:pt x="14" y="9"/>
                    </a:lnTo>
                    <a:lnTo>
                      <a:pt x="11" y="2"/>
                    </a:lnTo>
                    <a:lnTo>
                      <a:pt x="18" y="2"/>
                    </a:lnTo>
                    <a:lnTo>
                      <a:pt x="26" y="10"/>
                    </a:lnTo>
                    <a:lnTo>
                      <a:pt x="25" y="17"/>
                    </a:lnTo>
                    <a:lnTo>
                      <a:pt x="28" y="26"/>
                    </a:lnTo>
                    <a:lnTo>
                      <a:pt x="31" y="29"/>
                    </a:lnTo>
                    <a:lnTo>
                      <a:pt x="33" y="26"/>
                    </a:lnTo>
                    <a:lnTo>
                      <a:pt x="32" y="24"/>
                    </a:lnTo>
                    <a:lnTo>
                      <a:pt x="37" y="22"/>
                    </a:lnTo>
                    <a:lnTo>
                      <a:pt x="39" y="19"/>
                    </a:lnTo>
                    <a:lnTo>
                      <a:pt x="35" y="16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5" y="19"/>
                    </a:lnTo>
                    <a:lnTo>
                      <a:pt x="45" y="13"/>
                    </a:lnTo>
                    <a:lnTo>
                      <a:pt x="53" y="11"/>
                    </a:lnTo>
                    <a:lnTo>
                      <a:pt x="55" y="16"/>
                    </a:lnTo>
                    <a:lnTo>
                      <a:pt x="58" y="15"/>
                    </a:lnTo>
                    <a:lnTo>
                      <a:pt x="57" y="11"/>
                    </a:lnTo>
                    <a:lnTo>
                      <a:pt x="62" y="9"/>
                    </a:lnTo>
                    <a:lnTo>
                      <a:pt x="66" y="13"/>
                    </a:lnTo>
                    <a:lnTo>
                      <a:pt x="74" y="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4" name="Freeform 265"/>
              <p:cNvSpPr>
                <a:spLocks/>
              </p:cNvSpPr>
              <p:nvPr/>
            </p:nvSpPr>
            <p:spPr bwMode="gray">
              <a:xfrm>
                <a:off x="3537" y="1230"/>
                <a:ext cx="32" cy="22"/>
              </a:xfrm>
              <a:custGeom>
                <a:avLst/>
                <a:gdLst>
                  <a:gd name="T0" fmla="*/ 8 w 21"/>
                  <a:gd name="T1" fmla="*/ 3 h 14"/>
                  <a:gd name="T2" fmla="*/ 26 w 21"/>
                  <a:gd name="T3" fmla="*/ 0 h 14"/>
                  <a:gd name="T4" fmla="*/ 35 w 21"/>
                  <a:gd name="T5" fmla="*/ 9 h 14"/>
                  <a:gd name="T6" fmla="*/ 49 w 21"/>
                  <a:gd name="T7" fmla="*/ 13 h 14"/>
                  <a:gd name="T8" fmla="*/ 44 w 21"/>
                  <a:gd name="T9" fmla="*/ 27 h 14"/>
                  <a:gd name="T10" fmla="*/ 27 w 21"/>
                  <a:gd name="T11" fmla="*/ 35 h 14"/>
                  <a:gd name="T12" fmla="*/ 0 w 21"/>
                  <a:gd name="T13" fmla="*/ 30 h 14"/>
                  <a:gd name="T14" fmla="*/ 0 w 21"/>
                  <a:gd name="T15" fmla="*/ 20 h 14"/>
                  <a:gd name="T16" fmla="*/ 8 w 21"/>
                  <a:gd name="T17" fmla="*/ 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4"/>
                  <a:gd name="T29" fmla="*/ 21 w 21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4">
                    <a:moveTo>
                      <a:pt x="3" y="1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21" y="5"/>
                    </a:lnTo>
                    <a:lnTo>
                      <a:pt x="19" y="11"/>
                    </a:lnTo>
                    <a:lnTo>
                      <a:pt x="12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5" name="Freeform 266"/>
              <p:cNvSpPr>
                <a:spLocks/>
              </p:cNvSpPr>
              <p:nvPr/>
            </p:nvSpPr>
            <p:spPr bwMode="gray">
              <a:xfrm>
                <a:off x="3690" y="1208"/>
                <a:ext cx="22" cy="14"/>
              </a:xfrm>
              <a:custGeom>
                <a:avLst/>
                <a:gdLst>
                  <a:gd name="T0" fmla="*/ 9 w 14"/>
                  <a:gd name="T1" fmla="*/ 0 h 9"/>
                  <a:gd name="T2" fmla="*/ 35 w 14"/>
                  <a:gd name="T3" fmla="*/ 12 h 9"/>
                  <a:gd name="T4" fmla="*/ 35 w 14"/>
                  <a:gd name="T5" fmla="*/ 22 h 9"/>
                  <a:gd name="T6" fmla="*/ 25 w 14"/>
                  <a:gd name="T7" fmla="*/ 22 h 9"/>
                  <a:gd name="T8" fmla="*/ 5 w 14"/>
                  <a:gd name="T9" fmla="*/ 12 h 9"/>
                  <a:gd name="T10" fmla="*/ 0 w 14"/>
                  <a:gd name="T11" fmla="*/ 5 h 9"/>
                  <a:gd name="T12" fmla="*/ 9 w 1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9"/>
                  <a:gd name="T23" fmla="*/ 14 w 1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9">
                    <a:moveTo>
                      <a:pt x="4" y="0"/>
                    </a:moveTo>
                    <a:lnTo>
                      <a:pt x="14" y="5"/>
                    </a:lnTo>
                    <a:lnTo>
                      <a:pt x="14" y="9"/>
                    </a:lnTo>
                    <a:lnTo>
                      <a:pt x="10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6" name="Freeform 267"/>
              <p:cNvSpPr>
                <a:spLocks/>
              </p:cNvSpPr>
              <p:nvPr/>
            </p:nvSpPr>
            <p:spPr bwMode="gray">
              <a:xfrm>
                <a:off x="3172" y="1746"/>
                <a:ext cx="252" cy="187"/>
              </a:xfrm>
              <a:custGeom>
                <a:avLst/>
                <a:gdLst>
                  <a:gd name="T0" fmla="*/ 0 w 162"/>
                  <a:gd name="T1" fmla="*/ 148 h 120"/>
                  <a:gd name="T2" fmla="*/ 14 w 162"/>
                  <a:gd name="T3" fmla="*/ 117 h 120"/>
                  <a:gd name="T4" fmla="*/ 47 w 162"/>
                  <a:gd name="T5" fmla="*/ 73 h 120"/>
                  <a:gd name="T6" fmla="*/ 65 w 162"/>
                  <a:gd name="T7" fmla="*/ 14 h 120"/>
                  <a:gd name="T8" fmla="*/ 96 w 162"/>
                  <a:gd name="T9" fmla="*/ 19 h 120"/>
                  <a:gd name="T10" fmla="*/ 123 w 162"/>
                  <a:gd name="T11" fmla="*/ 25 h 120"/>
                  <a:gd name="T12" fmla="*/ 170 w 162"/>
                  <a:gd name="T13" fmla="*/ 34 h 120"/>
                  <a:gd name="T14" fmla="*/ 187 w 162"/>
                  <a:gd name="T15" fmla="*/ 14 h 120"/>
                  <a:gd name="T16" fmla="*/ 226 w 162"/>
                  <a:gd name="T17" fmla="*/ 0 h 120"/>
                  <a:gd name="T18" fmla="*/ 264 w 162"/>
                  <a:gd name="T19" fmla="*/ 44 h 120"/>
                  <a:gd name="T20" fmla="*/ 280 w 162"/>
                  <a:gd name="T21" fmla="*/ 61 h 120"/>
                  <a:gd name="T22" fmla="*/ 327 w 162"/>
                  <a:gd name="T23" fmla="*/ 73 h 120"/>
                  <a:gd name="T24" fmla="*/ 358 w 162"/>
                  <a:gd name="T25" fmla="*/ 90 h 120"/>
                  <a:gd name="T26" fmla="*/ 378 w 162"/>
                  <a:gd name="T27" fmla="*/ 139 h 120"/>
                  <a:gd name="T28" fmla="*/ 366 w 162"/>
                  <a:gd name="T29" fmla="*/ 165 h 120"/>
                  <a:gd name="T30" fmla="*/ 336 w 162"/>
                  <a:gd name="T31" fmla="*/ 209 h 120"/>
                  <a:gd name="T32" fmla="*/ 313 w 162"/>
                  <a:gd name="T33" fmla="*/ 218 h 120"/>
                  <a:gd name="T34" fmla="*/ 283 w 162"/>
                  <a:gd name="T35" fmla="*/ 228 h 120"/>
                  <a:gd name="T36" fmla="*/ 254 w 162"/>
                  <a:gd name="T37" fmla="*/ 238 h 120"/>
                  <a:gd name="T38" fmla="*/ 274 w 162"/>
                  <a:gd name="T39" fmla="*/ 251 h 120"/>
                  <a:gd name="T40" fmla="*/ 297 w 162"/>
                  <a:gd name="T41" fmla="*/ 262 h 120"/>
                  <a:gd name="T42" fmla="*/ 308 w 162"/>
                  <a:gd name="T43" fmla="*/ 273 h 120"/>
                  <a:gd name="T44" fmla="*/ 278 w 162"/>
                  <a:gd name="T45" fmla="*/ 279 h 120"/>
                  <a:gd name="T46" fmla="*/ 247 w 162"/>
                  <a:gd name="T47" fmla="*/ 291 h 120"/>
                  <a:gd name="T48" fmla="*/ 244 w 162"/>
                  <a:gd name="T49" fmla="*/ 266 h 120"/>
                  <a:gd name="T50" fmla="*/ 230 w 162"/>
                  <a:gd name="T51" fmla="*/ 256 h 120"/>
                  <a:gd name="T52" fmla="*/ 247 w 162"/>
                  <a:gd name="T53" fmla="*/ 245 h 120"/>
                  <a:gd name="T54" fmla="*/ 236 w 162"/>
                  <a:gd name="T55" fmla="*/ 234 h 120"/>
                  <a:gd name="T56" fmla="*/ 213 w 162"/>
                  <a:gd name="T57" fmla="*/ 231 h 120"/>
                  <a:gd name="T58" fmla="*/ 199 w 162"/>
                  <a:gd name="T59" fmla="*/ 218 h 120"/>
                  <a:gd name="T60" fmla="*/ 179 w 162"/>
                  <a:gd name="T61" fmla="*/ 228 h 120"/>
                  <a:gd name="T62" fmla="*/ 162 w 162"/>
                  <a:gd name="T63" fmla="*/ 257 h 120"/>
                  <a:gd name="T64" fmla="*/ 149 w 162"/>
                  <a:gd name="T65" fmla="*/ 238 h 120"/>
                  <a:gd name="T66" fmla="*/ 170 w 162"/>
                  <a:gd name="T67" fmla="*/ 223 h 120"/>
                  <a:gd name="T68" fmla="*/ 162 w 162"/>
                  <a:gd name="T69" fmla="*/ 204 h 120"/>
                  <a:gd name="T70" fmla="*/ 143 w 162"/>
                  <a:gd name="T71" fmla="*/ 156 h 120"/>
                  <a:gd name="T72" fmla="*/ 95 w 162"/>
                  <a:gd name="T73" fmla="*/ 165 h 120"/>
                  <a:gd name="T74" fmla="*/ 58 w 162"/>
                  <a:gd name="T75" fmla="*/ 179 h 120"/>
                  <a:gd name="T76" fmla="*/ 19 w 162"/>
                  <a:gd name="T77" fmla="*/ 165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62"/>
                  <a:gd name="T118" fmla="*/ 0 h 120"/>
                  <a:gd name="T119" fmla="*/ 162 w 162"/>
                  <a:gd name="T120" fmla="*/ 120 h 1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62" h="120">
                    <a:moveTo>
                      <a:pt x="8" y="68"/>
                    </a:moveTo>
                    <a:lnTo>
                      <a:pt x="0" y="61"/>
                    </a:lnTo>
                    <a:lnTo>
                      <a:pt x="2" y="52"/>
                    </a:lnTo>
                    <a:lnTo>
                      <a:pt x="6" y="48"/>
                    </a:lnTo>
                    <a:lnTo>
                      <a:pt x="6" y="45"/>
                    </a:lnTo>
                    <a:lnTo>
                      <a:pt x="19" y="30"/>
                    </a:lnTo>
                    <a:lnTo>
                      <a:pt x="18" y="16"/>
                    </a:lnTo>
                    <a:lnTo>
                      <a:pt x="27" y="6"/>
                    </a:lnTo>
                    <a:lnTo>
                      <a:pt x="34" y="5"/>
                    </a:lnTo>
                    <a:lnTo>
                      <a:pt x="40" y="8"/>
                    </a:lnTo>
                    <a:lnTo>
                      <a:pt x="45" y="8"/>
                    </a:lnTo>
                    <a:lnTo>
                      <a:pt x="51" y="10"/>
                    </a:lnTo>
                    <a:lnTo>
                      <a:pt x="55" y="8"/>
                    </a:lnTo>
                    <a:lnTo>
                      <a:pt x="70" y="14"/>
                    </a:lnTo>
                    <a:lnTo>
                      <a:pt x="75" y="12"/>
                    </a:lnTo>
                    <a:lnTo>
                      <a:pt x="77" y="6"/>
                    </a:lnTo>
                    <a:lnTo>
                      <a:pt x="86" y="3"/>
                    </a:lnTo>
                    <a:lnTo>
                      <a:pt x="93" y="0"/>
                    </a:lnTo>
                    <a:lnTo>
                      <a:pt x="105" y="1"/>
                    </a:lnTo>
                    <a:lnTo>
                      <a:pt x="109" y="18"/>
                    </a:lnTo>
                    <a:lnTo>
                      <a:pt x="116" y="19"/>
                    </a:lnTo>
                    <a:lnTo>
                      <a:pt x="116" y="25"/>
                    </a:lnTo>
                    <a:lnTo>
                      <a:pt x="120" y="31"/>
                    </a:lnTo>
                    <a:lnTo>
                      <a:pt x="135" y="30"/>
                    </a:lnTo>
                    <a:lnTo>
                      <a:pt x="143" y="37"/>
                    </a:lnTo>
                    <a:lnTo>
                      <a:pt x="148" y="37"/>
                    </a:lnTo>
                    <a:lnTo>
                      <a:pt x="162" y="50"/>
                    </a:lnTo>
                    <a:lnTo>
                      <a:pt x="156" y="57"/>
                    </a:lnTo>
                    <a:lnTo>
                      <a:pt x="155" y="69"/>
                    </a:lnTo>
                    <a:lnTo>
                      <a:pt x="151" y="68"/>
                    </a:lnTo>
                    <a:lnTo>
                      <a:pt x="144" y="75"/>
                    </a:lnTo>
                    <a:lnTo>
                      <a:pt x="139" y="86"/>
                    </a:lnTo>
                    <a:lnTo>
                      <a:pt x="133" y="86"/>
                    </a:lnTo>
                    <a:lnTo>
                      <a:pt x="129" y="90"/>
                    </a:lnTo>
                    <a:lnTo>
                      <a:pt x="117" y="91"/>
                    </a:lnTo>
                    <a:lnTo>
                      <a:pt x="117" y="94"/>
                    </a:lnTo>
                    <a:lnTo>
                      <a:pt x="115" y="96"/>
                    </a:lnTo>
                    <a:lnTo>
                      <a:pt x="105" y="98"/>
                    </a:lnTo>
                    <a:lnTo>
                      <a:pt x="106" y="100"/>
                    </a:lnTo>
                    <a:lnTo>
                      <a:pt x="113" y="103"/>
                    </a:lnTo>
                    <a:lnTo>
                      <a:pt x="115" y="107"/>
                    </a:lnTo>
                    <a:lnTo>
                      <a:pt x="123" y="108"/>
                    </a:lnTo>
                    <a:lnTo>
                      <a:pt x="127" y="108"/>
                    </a:lnTo>
                    <a:lnTo>
                      <a:pt x="127" y="112"/>
                    </a:lnTo>
                    <a:lnTo>
                      <a:pt x="120" y="113"/>
                    </a:lnTo>
                    <a:lnTo>
                      <a:pt x="115" y="115"/>
                    </a:lnTo>
                    <a:lnTo>
                      <a:pt x="109" y="120"/>
                    </a:lnTo>
                    <a:lnTo>
                      <a:pt x="102" y="120"/>
                    </a:lnTo>
                    <a:lnTo>
                      <a:pt x="101" y="115"/>
                    </a:lnTo>
                    <a:lnTo>
                      <a:pt x="101" y="110"/>
                    </a:lnTo>
                    <a:lnTo>
                      <a:pt x="95" y="108"/>
                    </a:lnTo>
                    <a:lnTo>
                      <a:pt x="95" y="105"/>
                    </a:lnTo>
                    <a:lnTo>
                      <a:pt x="97" y="104"/>
                    </a:lnTo>
                    <a:lnTo>
                      <a:pt x="102" y="101"/>
                    </a:lnTo>
                    <a:lnTo>
                      <a:pt x="102" y="98"/>
                    </a:lnTo>
                    <a:lnTo>
                      <a:pt x="98" y="96"/>
                    </a:lnTo>
                    <a:lnTo>
                      <a:pt x="92" y="96"/>
                    </a:lnTo>
                    <a:lnTo>
                      <a:pt x="88" y="95"/>
                    </a:lnTo>
                    <a:lnTo>
                      <a:pt x="85" y="91"/>
                    </a:lnTo>
                    <a:lnTo>
                      <a:pt x="82" y="90"/>
                    </a:lnTo>
                    <a:lnTo>
                      <a:pt x="79" y="93"/>
                    </a:lnTo>
                    <a:lnTo>
                      <a:pt x="74" y="94"/>
                    </a:lnTo>
                    <a:lnTo>
                      <a:pt x="74" y="99"/>
                    </a:lnTo>
                    <a:lnTo>
                      <a:pt x="67" y="106"/>
                    </a:lnTo>
                    <a:lnTo>
                      <a:pt x="62" y="107"/>
                    </a:lnTo>
                    <a:lnTo>
                      <a:pt x="62" y="98"/>
                    </a:lnTo>
                    <a:lnTo>
                      <a:pt x="66" y="92"/>
                    </a:lnTo>
                    <a:lnTo>
                      <a:pt x="70" y="92"/>
                    </a:lnTo>
                    <a:lnTo>
                      <a:pt x="71" y="88"/>
                    </a:lnTo>
                    <a:lnTo>
                      <a:pt x="67" y="84"/>
                    </a:lnTo>
                    <a:lnTo>
                      <a:pt x="64" y="71"/>
                    </a:lnTo>
                    <a:lnTo>
                      <a:pt x="59" y="64"/>
                    </a:lnTo>
                    <a:lnTo>
                      <a:pt x="45" y="64"/>
                    </a:lnTo>
                    <a:lnTo>
                      <a:pt x="39" y="68"/>
                    </a:lnTo>
                    <a:lnTo>
                      <a:pt x="32" y="72"/>
                    </a:lnTo>
                    <a:lnTo>
                      <a:pt x="24" y="74"/>
                    </a:lnTo>
                    <a:lnTo>
                      <a:pt x="14" y="70"/>
                    </a:lnTo>
                    <a:lnTo>
                      <a:pt x="8" y="6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7" name="Freeform 268"/>
              <p:cNvSpPr>
                <a:spLocks/>
              </p:cNvSpPr>
              <p:nvPr/>
            </p:nvSpPr>
            <p:spPr bwMode="gray">
              <a:xfrm>
                <a:off x="3177" y="1940"/>
                <a:ext cx="84" cy="62"/>
              </a:xfrm>
              <a:custGeom>
                <a:avLst/>
                <a:gdLst>
                  <a:gd name="T0" fmla="*/ 12 w 54"/>
                  <a:gd name="T1" fmla="*/ 96 h 40"/>
                  <a:gd name="T2" fmla="*/ 12 w 54"/>
                  <a:gd name="T3" fmla="*/ 74 h 40"/>
                  <a:gd name="T4" fmla="*/ 3 w 54"/>
                  <a:gd name="T5" fmla="*/ 51 h 40"/>
                  <a:gd name="T6" fmla="*/ 12 w 54"/>
                  <a:gd name="T7" fmla="*/ 31 h 40"/>
                  <a:gd name="T8" fmla="*/ 0 w 54"/>
                  <a:gd name="T9" fmla="*/ 17 h 40"/>
                  <a:gd name="T10" fmla="*/ 8 w 54"/>
                  <a:gd name="T11" fmla="*/ 0 h 40"/>
                  <a:gd name="T12" fmla="*/ 22 w 54"/>
                  <a:gd name="T13" fmla="*/ 9 h 40"/>
                  <a:gd name="T14" fmla="*/ 48 w 54"/>
                  <a:gd name="T15" fmla="*/ 17 h 40"/>
                  <a:gd name="T16" fmla="*/ 73 w 54"/>
                  <a:gd name="T17" fmla="*/ 12 h 40"/>
                  <a:gd name="T18" fmla="*/ 90 w 54"/>
                  <a:gd name="T19" fmla="*/ 0 h 40"/>
                  <a:gd name="T20" fmla="*/ 101 w 54"/>
                  <a:gd name="T21" fmla="*/ 0 h 40"/>
                  <a:gd name="T22" fmla="*/ 131 w 54"/>
                  <a:gd name="T23" fmla="*/ 12 h 40"/>
                  <a:gd name="T24" fmla="*/ 131 w 54"/>
                  <a:gd name="T25" fmla="*/ 26 h 40"/>
                  <a:gd name="T26" fmla="*/ 121 w 54"/>
                  <a:gd name="T27" fmla="*/ 34 h 40"/>
                  <a:gd name="T28" fmla="*/ 118 w 54"/>
                  <a:gd name="T29" fmla="*/ 60 h 40"/>
                  <a:gd name="T30" fmla="*/ 114 w 54"/>
                  <a:gd name="T31" fmla="*/ 74 h 40"/>
                  <a:gd name="T32" fmla="*/ 100 w 54"/>
                  <a:gd name="T33" fmla="*/ 70 h 40"/>
                  <a:gd name="T34" fmla="*/ 84 w 54"/>
                  <a:gd name="T35" fmla="*/ 74 h 40"/>
                  <a:gd name="T36" fmla="*/ 79 w 54"/>
                  <a:gd name="T37" fmla="*/ 93 h 40"/>
                  <a:gd name="T38" fmla="*/ 68 w 54"/>
                  <a:gd name="T39" fmla="*/ 96 h 40"/>
                  <a:gd name="T40" fmla="*/ 56 w 54"/>
                  <a:gd name="T41" fmla="*/ 88 h 40"/>
                  <a:gd name="T42" fmla="*/ 40 w 54"/>
                  <a:gd name="T43" fmla="*/ 87 h 40"/>
                  <a:gd name="T44" fmla="*/ 26 w 54"/>
                  <a:gd name="T45" fmla="*/ 91 h 40"/>
                  <a:gd name="T46" fmla="*/ 12 w 54"/>
                  <a:gd name="T47" fmla="*/ 96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4"/>
                  <a:gd name="T73" fmla="*/ 0 h 40"/>
                  <a:gd name="T74" fmla="*/ 54 w 54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4" h="40">
                    <a:moveTo>
                      <a:pt x="5" y="40"/>
                    </a:moveTo>
                    <a:lnTo>
                      <a:pt x="5" y="31"/>
                    </a:lnTo>
                    <a:lnTo>
                      <a:pt x="1" y="21"/>
                    </a:lnTo>
                    <a:lnTo>
                      <a:pt x="5" y="1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9" y="4"/>
                    </a:lnTo>
                    <a:lnTo>
                      <a:pt x="20" y="7"/>
                    </a:lnTo>
                    <a:lnTo>
                      <a:pt x="30" y="5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54" y="5"/>
                    </a:lnTo>
                    <a:lnTo>
                      <a:pt x="54" y="11"/>
                    </a:lnTo>
                    <a:lnTo>
                      <a:pt x="50" y="14"/>
                    </a:lnTo>
                    <a:lnTo>
                      <a:pt x="49" y="25"/>
                    </a:lnTo>
                    <a:lnTo>
                      <a:pt x="47" y="31"/>
                    </a:lnTo>
                    <a:lnTo>
                      <a:pt x="41" y="29"/>
                    </a:lnTo>
                    <a:lnTo>
                      <a:pt x="35" y="31"/>
                    </a:lnTo>
                    <a:lnTo>
                      <a:pt x="33" y="39"/>
                    </a:lnTo>
                    <a:lnTo>
                      <a:pt x="28" y="40"/>
                    </a:lnTo>
                    <a:lnTo>
                      <a:pt x="23" y="37"/>
                    </a:lnTo>
                    <a:lnTo>
                      <a:pt x="17" y="36"/>
                    </a:lnTo>
                    <a:lnTo>
                      <a:pt x="11" y="38"/>
                    </a:lnTo>
                    <a:lnTo>
                      <a:pt x="5" y="4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8" name="Freeform 269"/>
              <p:cNvSpPr>
                <a:spLocks/>
              </p:cNvSpPr>
              <p:nvPr/>
            </p:nvSpPr>
            <p:spPr bwMode="gray">
              <a:xfrm>
                <a:off x="3146" y="1852"/>
                <a:ext cx="132" cy="99"/>
              </a:xfrm>
              <a:custGeom>
                <a:avLst/>
                <a:gdLst>
                  <a:gd name="T0" fmla="*/ 56 w 85"/>
                  <a:gd name="T1" fmla="*/ 136 h 64"/>
                  <a:gd name="T2" fmla="*/ 43 w 85"/>
                  <a:gd name="T3" fmla="*/ 119 h 64"/>
                  <a:gd name="T4" fmla="*/ 14 w 85"/>
                  <a:gd name="T5" fmla="*/ 114 h 64"/>
                  <a:gd name="T6" fmla="*/ 12 w 85"/>
                  <a:gd name="T7" fmla="*/ 88 h 64"/>
                  <a:gd name="T8" fmla="*/ 0 w 85"/>
                  <a:gd name="T9" fmla="*/ 67 h 64"/>
                  <a:gd name="T10" fmla="*/ 19 w 85"/>
                  <a:gd name="T11" fmla="*/ 62 h 64"/>
                  <a:gd name="T12" fmla="*/ 25 w 85"/>
                  <a:gd name="T13" fmla="*/ 34 h 64"/>
                  <a:gd name="T14" fmla="*/ 40 w 85"/>
                  <a:gd name="T15" fmla="*/ 12 h 64"/>
                  <a:gd name="T16" fmla="*/ 61 w 85"/>
                  <a:gd name="T17" fmla="*/ 0 h 64"/>
                  <a:gd name="T18" fmla="*/ 75 w 85"/>
                  <a:gd name="T19" fmla="*/ 5 h 64"/>
                  <a:gd name="T20" fmla="*/ 99 w 85"/>
                  <a:gd name="T21" fmla="*/ 14 h 64"/>
                  <a:gd name="T22" fmla="*/ 118 w 85"/>
                  <a:gd name="T23" fmla="*/ 9 h 64"/>
                  <a:gd name="T24" fmla="*/ 135 w 85"/>
                  <a:gd name="T25" fmla="*/ 0 h 64"/>
                  <a:gd name="T26" fmla="*/ 149 w 85"/>
                  <a:gd name="T27" fmla="*/ 5 h 64"/>
                  <a:gd name="T28" fmla="*/ 162 w 85"/>
                  <a:gd name="T29" fmla="*/ 23 h 64"/>
                  <a:gd name="T30" fmla="*/ 171 w 85"/>
                  <a:gd name="T31" fmla="*/ 65 h 64"/>
                  <a:gd name="T32" fmla="*/ 179 w 85"/>
                  <a:gd name="T33" fmla="*/ 74 h 64"/>
                  <a:gd name="T34" fmla="*/ 179 w 85"/>
                  <a:gd name="T35" fmla="*/ 88 h 64"/>
                  <a:gd name="T36" fmla="*/ 191 w 85"/>
                  <a:gd name="T37" fmla="*/ 93 h 64"/>
                  <a:gd name="T38" fmla="*/ 202 w 85"/>
                  <a:gd name="T39" fmla="*/ 91 h 64"/>
                  <a:gd name="T40" fmla="*/ 205 w 85"/>
                  <a:gd name="T41" fmla="*/ 104 h 64"/>
                  <a:gd name="T42" fmla="*/ 183 w 85"/>
                  <a:gd name="T43" fmla="*/ 127 h 64"/>
                  <a:gd name="T44" fmla="*/ 179 w 85"/>
                  <a:gd name="T45" fmla="*/ 148 h 64"/>
                  <a:gd name="T46" fmla="*/ 149 w 85"/>
                  <a:gd name="T47" fmla="*/ 136 h 64"/>
                  <a:gd name="T48" fmla="*/ 138 w 85"/>
                  <a:gd name="T49" fmla="*/ 136 h 64"/>
                  <a:gd name="T50" fmla="*/ 121 w 85"/>
                  <a:gd name="T51" fmla="*/ 148 h 64"/>
                  <a:gd name="T52" fmla="*/ 96 w 85"/>
                  <a:gd name="T53" fmla="*/ 153 h 64"/>
                  <a:gd name="T54" fmla="*/ 70 w 85"/>
                  <a:gd name="T55" fmla="*/ 145 h 64"/>
                  <a:gd name="T56" fmla="*/ 56 w 85"/>
                  <a:gd name="T57" fmla="*/ 136 h 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5"/>
                  <a:gd name="T88" fmla="*/ 0 h 64"/>
                  <a:gd name="T89" fmla="*/ 85 w 85"/>
                  <a:gd name="T90" fmla="*/ 64 h 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5" h="64">
                    <a:moveTo>
                      <a:pt x="23" y="57"/>
                    </a:moveTo>
                    <a:lnTo>
                      <a:pt x="18" y="50"/>
                    </a:lnTo>
                    <a:lnTo>
                      <a:pt x="6" y="48"/>
                    </a:lnTo>
                    <a:lnTo>
                      <a:pt x="5" y="37"/>
                    </a:lnTo>
                    <a:lnTo>
                      <a:pt x="0" y="28"/>
                    </a:lnTo>
                    <a:lnTo>
                      <a:pt x="8" y="26"/>
                    </a:lnTo>
                    <a:lnTo>
                      <a:pt x="10" y="14"/>
                    </a:lnTo>
                    <a:lnTo>
                      <a:pt x="17" y="5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41" y="6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7" y="10"/>
                    </a:lnTo>
                    <a:lnTo>
                      <a:pt x="71" y="27"/>
                    </a:lnTo>
                    <a:lnTo>
                      <a:pt x="74" y="31"/>
                    </a:lnTo>
                    <a:lnTo>
                      <a:pt x="74" y="37"/>
                    </a:lnTo>
                    <a:lnTo>
                      <a:pt x="79" y="39"/>
                    </a:lnTo>
                    <a:lnTo>
                      <a:pt x="84" y="38"/>
                    </a:lnTo>
                    <a:lnTo>
                      <a:pt x="85" y="43"/>
                    </a:lnTo>
                    <a:lnTo>
                      <a:pt x="76" y="53"/>
                    </a:lnTo>
                    <a:lnTo>
                      <a:pt x="74" y="62"/>
                    </a:lnTo>
                    <a:lnTo>
                      <a:pt x="62" y="57"/>
                    </a:lnTo>
                    <a:lnTo>
                      <a:pt x="57" y="57"/>
                    </a:lnTo>
                    <a:lnTo>
                      <a:pt x="50" y="62"/>
                    </a:lnTo>
                    <a:lnTo>
                      <a:pt x="40" y="64"/>
                    </a:lnTo>
                    <a:lnTo>
                      <a:pt x="29" y="61"/>
                    </a:lnTo>
                    <a:lnTo>
                      <a:pt x="23" y="5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9" name="Freeform 270"/>
              <p:cNvSpPr>
                <a:spLocks/>
              </p:cNvSpPr>
              <p:nvPr/>
            </p:nvSpPr>
            <p:spPr bwMode="gray">
              <a:xfrm>
                <a:off x="3031" y="2066"/>
                <a:ext cx="42" cy="28"/>
              </a:xfrm>
              <a:custGeom>
                <a:avLst/>
                <a:gdLst>
                  <a:gd name="T0" fmla="*/ 65 w 27"/>
                  <a:gd name="T1" fmla="*/ 0 h 18"/>
                  <a:gd name="T2" fmla="*/ 58 w 27"/>
                  <a:gd name="T3" fmla="*/ 17 h 18"/>
                  <a:gd name="T4" fmla="*/ 58 w 27"/>
                  <a:gd name="T5" fmla="*/ 44 h 18"/>
                  <a:gd name="T6" fmla="*/ 30 w 27"/>
                  <a:gd name="T7" fmla="*/ 30 h 18"/>
                  <a:gd name="T8" fmla="*/ 17 w 27"/>
                  <a:gd name="T9" fmla="*/ 19 h 18"/>
                  <a:gd name="T10" fmla="*/ 0 w 27"/>
                  <a:gd name="T11" fmla="*/ 14 h 18"/>
                  <a:gd name="T12" fmla="*/ 0 w 27"/>
                  <a:gd name="T13" fmla="*/ 9 h 18"/>
                  <a:gd name="T14" fmla="*/ 8 w 27"/>
                  <a:gd name="T15" fmla="*/ 3 h 18"/>
                  <a:gd name="T16" fmla="*/ 17 w 27"/>
                  <a:gd name="T17" fmla="*/ 3 h 18"/>
                  <a:gd name="T18" fmla="*/ 26 w 27"/>
                  <a:gd name="T19" fmla="*/ 5 h 18"/>
                  <a:gd name="T20" fmla="*/ 51 w 27"/>
                  <a:gd name="T21" fmla="*/ 5 h 18"/>
                  <a:gd name="T22" fmla="*/ 65 w 27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8"/>
                  <a:gd name="T38" fmla="*/ 27 w 2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8">
                    <a:moveTo>
                      <a:pt x="27" y="0"/>
                    </a:moveTo>
                    <a:lnTo>
                      <a:pt x="24" y="7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7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0" name="Freeform 271"/>
              <p:cNvSpPr>
                <a:spLocks/>
              </p:cNvSpPr>
              <p:nvPr/>
            </p:nvSpPr>
            <p:spPr bwMode="gray">
              <a:xfrm>
                <a:off x="3056" y="2100"/>
                <a:ext cx="8" cy="6"/>
              </a:xfrm>
              <a:custGeom>
                <a:avLst/>
                <a:gdLst>
                  <a:gd name="T0" fmla="*/ 8 w 5"/>
                  <a:gd name="T1" fmla="*/ 0 h 4"/>
                  <a:gd name="T2" fmla="*/ 13 w 5"/>
                  <a:gd name="T3" fmla="*/ 3 h 4"/>
                  <a:gd name="T4" fmla="*/ 13 w 5"/>
                  <a:gd name="T5" fmla="*/ 9 h 4"/>
                  <a:gd name="T6" fmla="*/ 0 w 5"/>
                  <a:gd name="T7" fmla="*/ 9 h 4"/>
                  <a:gd name="T8" fmla="*/ 0 w 5"/>
                  <a:gd name="T9" fmla="*/ 4 h 4"/>
                  <a:gd name="T10" fmla="*/ 8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3" y="0"/>
                    </a:moveTo>
                    <a:lnTo>
                      <a:pt x="5" y="1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1" name="Freeform 272"/>
              <p:cNvSpPr>
                <a:spLocks/>
              </p:cNvSpPr>
              <p:nvPr/>
            </p:nvSpPr>
            <p:spPr bwMode="gray">
              <a:xfrm>
                <a:off x="3228" y="1985"/>
                <a:ext cx="39" cy="39"/>
              </a:xfrm>
              <a:custGeom>
                <a:avLst/>
                <a:gdLst>
                  <a:gd name="T0" fmla="*/ 5 w 25"/>
                  <a:gd name="T1" fmla="*/ 5 h 25"/>
                  <a:gd name="T2" fmla="*/ 19 w 25"/>
                  <a:gd name="T3" fmla="*/ 0 h 25"/>
                  <a:gd name="T4" fmla="*/ 34 w 25"/>
                  <a:gd name="T5" fmla="*/ 5 h 25"/>
                  <a:gd name="T6" fmla="*/ 61 w 25"/>
                  <a:gd name="T7" fmla="*/ 30 h 25"/>
                  <a:gd name="T8" fmla="*/ 58 w 25"/>
                  <a:gd name="T9" fmla="*/ 39 h 25"/>
                  <a:gd name="T10" fmla="*/ 47 w 25"/>
                  <a:gd name="T11" fmla="*/ 39 h 25"/>
                  <a:gd name="T12" fmla="*/ 31 w 25"/>
                  <a:gd name="T13" fmla="*/ 36 h 25"/>
                  <a:gd name="T14" fmla="*/ 30 w 25"/>
                  <a:gd name="T15" fmla="*/ 47 h 25"/>
                  <a:gd name="T16" fmla="*/ 12 w 25"/>
                  <a:gd name="T17" fmla="*/ 48 h 25"/>
                  <a:gd name="T18" fmla="*/ 0 w 25"/>
                  <a:gd name="T19" fmla="*/ 61 h 25"/>
                  <a:gd name="T20" fmla="*/ 0 w 25"/>
                  <a:gd name="T21" fmla="*/ 56 h 25"/>
                  <a:gd name="T22" fmla="*/ 5 w 25"/>
                  <a:gd name="T23" fmla="*/ 48 h 25"/>
                  <a:gd name="T24" fmla="*/ 0 w 25"/>
                  <a:gd name="T25" fmla="*/ 47 h 25"/>
                  <a:gd name="T26" fmla="*/ 9 w 25"/>
                  <a:gd name="T27" fmla="*/ 31 h 25"/>
                  <a:gd name="T28" fmla="*/ 12 w 25"/>
                  <a:gd name="T29" fmla="*/ 17 h 25"/>
                  <a:gd name="T30" fmla="*/ 5 w 25"/>
                  <a:gd name="T31" fmla="*/ 5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"/>
                  <a:gd name="T49" fmla="*/ 0 h 25"/>
                  <a:gd name="T50" fmla="*/ 25 w 25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" h="25">
                    <a:moveTo>
                      <a:pt x="2" y="2"/>
                    </a:moveTo>
                    <a:lnTo>
                      <a:pt x="8" y="0"/>
                    </a:lnTo>
                    <a:lnTo>
                      <a:pt x="14" y="2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16"/>
                    </a:lnTo>
                    <a:lnTo>
                      <a:pt x="13" y="15"/>
                    </a:lnTo>
                    <a:lnTo>
                      <a:pt x="12" y="19"/>
                    </a:lnTo>
                    <a:lnTo>
                      <a:pt x="5" y="20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2" name="Freeform 273"/>
              <p:cNvSpPr>
                <a:spLocks/>
              </p:cNvSpPr>
              <p:nvPr/>
            </p:nvSpPr>
            <p:spPr bwMode="gray">
              <a:xfrm>
                <a:off x="3192" y="2117"/>
                <a:ext cx="36" cy="13"/>
              </a:xfrm>
              <a:custGeom>
                <a:avLst/>
                <a:gdLst>
                  <a:gd name="T0" fmla="*/ 0 w 23"/>
                  <a:gd name="T1" fmla="*/ 5 h 8"/>
                  <a:gd name="T2" fmla="*/ 3 w 23"/>
                  <a:gd name="T3" fmla="*/ 0 h 8"/>
                  <a:gd name="T4" fmla="*/ 17 w 23"/>
                  <a:gd name="T5" fmla="*/ 0 h 8"/>
                  <a:gd name="T6" fmla="*/ 22 w 23"/>
                  <a:gd name="T7" fmla="*/ 5 h 8"/>
                  <a:gd name="T8" fmla="*/ 31 w 23"/>
                  <a:gd name="T9" fmla="*/ 5 h 8"/>
                  <a:gd name="T10" fmla="*/ 36 w 23"/>
                  <a:gd name="T11" fmla="*/ 8 h 8"/>
                  <a:gd name="T12" fmla="*/ 42 w 23"/>
                  <a:gd name="T13" fmla="*/ 5 h 8"/>
                  <a:gd name="T14" fmla="*/ 49 w 23"/>
                  <a:gd name="T15" fmla="*/ 5 h 8"/>
                  <a:gd name="T16" fmla="*/ 56 w 23"/>
                  <a:gd name="T17" fmla="*/ 11 h 8"/>
                  <a:gd name="T18" fmla="*/ 56 w 23"/>
                  <a:gd name="T19" fmla="*/ 16 h 8"/>
                  <a:gd name="T20" fmla="*/ 52 w 23"/>
                  <a:gd name="T21" fmla="*/ 18 h 8"/>
                  <a:gd name="T22" fmla="*/ 47 w 23"/>
                  <a:gd name="T23" fmla="*/ 21 h 8"/>
                  <a:gd name="T24" fmla="*/ 30 w 23"/>
                  <a:gd name="T25" fmla="*/ 21 h 8"/>
                  <a:gd name="T26" fmla="*/ 17 w 23"/>
                  <a:gd name="T27" fmla="*/ 13 h 8"/>
                  <a:gd name="T28" fmla="*/ 3 w 23"/>
                  <a:gd name="T29" fmla="*/ 13 h 8"/>
                  <a:gd name="T30" fmla="*/ 0 w 23"/>
                  <a:gd name="T31" fmla="*/ 5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"/>
                  <a:gd name="T49" fmla="*/ 0 h 8"/>
                  <a:gd name="T50" fmla="*/ 23 w 23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" h="8">
                    <a:moveTo>
                      <a:pt x="0" y="2"/>
                    </a:moveTo>
                    <a:lnTo>
                      <a:pt x="1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8"/>
                    </a:lnTo>
                    <a:lnTo>
                      <a:pt x="12" y="8"/>
                    </a:lnTo>
                    <a:lnTo>
                      <a:pt x="7" y="5"/>
                    </a:lnTo>
                    <a:lnTo>
                      <a:pt x="1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3" name="Freeform 274"/>
              <p:cNvSpPr>
                <a:spLocks/>
              </p:cNvSpPr>
              <p:nvPr/>
            </p:nvSpPr>
            <p:spPr bwMode="gray">
              <a:xfrm>
                <a:off x="3216" y="2086"/>
                <a:ext cx="7" cy="5"/>
              </a:xfrm>
              <a:custGeom>
                <a:avLst/>
                <a:gdLst>
                  <a:gd name="T0" fmla="*/ 0 w 5"/>
                  <a:gd name="T1" fmla="*/ 3 h 3"/>
                  <a:gd name="T2" fmla="*/ 4 w 5"/>
                  <a:gd name="T3" fmla="*/ 0 h 3"/>
                  <a:gd name="T4" fmla="*/ 8 w 5"/>
                  <a:gd name="T5" fmla="*/ 0 h 3"/>
                  <a:gd name="T6" fmla="*/ 10 w 5"/>
                  <a:gd name="T7" fmla="*/ 5 h 3"/>
                  <a:gd name="T8" fmla="*/ 4 w 5"/>
                  <a:gd name="T9" fmla="*/ 8 h 3"/>
                  <a:gd name="T10" fmla="*/ 0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4" name="Freeform 275"/>
              <p:cNvSpPr>
                <a:spLocks/>
              </p:cNvSpPr>
              <p:nvPr/>
            </p:nvSpPr>
            <p:spPr bwMode="gray">
              <a:xfrm>
                <a:off x="3241" y="2112"/>
                <a:ext cx="6" cy="7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6 w 4"/>
                  <a:gd name="T5" fmla="*/ 4 h 4"/>
                  <a:gd name="T6" fmla="*/ 9 w 4"/>
                  <a:gd name="T7" fmla="*/ 9 h 4"/>
                  <a:gd name="T8" fmla="*/ 3 w 4"/>
                  <a:gd name="T9" fmla="*/ 12 h 4"/>
                  <a:gd name="T10" fmla="*/ 0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5" name="Freeform 276"/>
              <p:cNvSpPr>
                <a:spLocks/>
              </p:cNvSpPr>
              <p:nvPr/>
            </p:nvSpPr>
            <p:spPr bwMode="gray">
              <a:xfrm>
                <a:off x="2872" y="1968"/>
                <a:ext cx="6" cy="5"/>
              </a:xfrm>
              <a:custGeom>
                <a:avLst/>
                <a:gdLst>
                  <a:gd name="T0" fmla="*/ 0 w 4"/>
                  <a:gd name="T1" fmla="*/ 5 h 3"/>
                  <a:gd name="T2" fmla="*/ 3 w 4"/>
                  <a:gd name="T3" fmla="*/ 3 h 3"/>
                  <a:gd name="T4" fmla="*/ 6 w 4"/>
                  <a:gd name="T5" fmla="*/ 0 h 3"/>
                  <a:gd name="T6" fmla="*/ 9 w 4"/>
                  <a:gd name="T7" fmla="*/ 3 h 3"/>
                  <a:gd name="T8" fmla="*/ 6 w 4"/>
                  <a:gd name="T9" fmla="*/ 8 h 3"/>
                  <a:gd name="T10" fmla="*/ 0 w 4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6" name="Freeform 277"/>
              <p:cNvSpPr>
                <a:spLocks/>
              </p:cNvSpPr>
              <p:nvPr/>
            </p:nvSpPr>
            <p:spPr bwMode="gray">
              <a:xfrm>
                <a:off x="3050" y="1886"/>
                <a:ext cx="79" cy="92"/>
              </a:xfrm>
              <a:custGeom>
                <a:avLst/>
                <a:gdLst>
                  <a:gd name="T0" fmla="*/ 104 w 51"/>
                  <a:gd name="T1" fmla="*/ 143 h 59"/>
                  <a:gd name="T2" fmla="*/ 88 w 51"/>
                  <a:gd name="T3" fmla="*/ 139 h 59"/>
                  <a:gd name="T4" fmla="*/ 84 w 51"/>
                  <a:gd name="T5" fmla="*/ 126 h 59"/>
                  <a:gd name="T6" fmla="*/ 65 w 51"/>
                  <a:gd name="T7" fmla="*/ 114 h 59"/>
                  <a:gd name="T8" fmla="*/ 48 w 51"/>
                  <a:gd name="T9" fmla="*/ 101 h 59"/>
                  <a:gd name="T10" fmla="*/ 36 w 51"/>
                  <a:gd name="T11" fmla="*/ 87 h 59"/>
                  <a:gd name="T12" fmla="*/ 34 w 51"/>
                  <a:gd name="T13" fmla="*/ 75 h 59"/>
                  <a:gd name="T14" fmla="*/ 26 w 51"/>
                  <a:gd name="T15" fmla="*/ 69 h 59"/>
                  <a:gd name="T16" fmla="*/ 19 w 51"/>
                  <a:gd name="T17" fmla="*/ 53 h 59"/>
                  <a:gd name="T18" fmla="*/ 12 w 51"/>
                  <a:gd name="T19" fmla="*/ 58 h 59"/>
                  <a:gd name="T20" fmla="*/ 8 w 51"/>
                  <a:gd name="T21" fmla="*/ 69 h 59"/>
                  <a:gd name="T22" fmla="*/ 0 w 51"/>
                  <a:gd name="T23" fmla="*/ 51 h 59"/>
                  <a:gd name="T24" fmla="*/ 5 w 51"/>
                  <a:gd name="T25" fmla="*/ 42 h 59"/>
                  <a:gd name="T26" fmla="*/ 8 w 51"/>
                  <a:gd name="T27" fmla="*/ 34 h 59"/>
                  <a:gd name="T28" fmla="*/ 43 w 51"/>
                  <a:gd name="T29" fmla="*/ 31 h 59"/>
                  <a:gd name="T30" fmla="*/ 53 w 51"/>
                  <a:gd name="T31" fmla="*/ 14 h 59"/>
                  <a:gd name="T32" fmla="*/ 53 w 51"/>
                  <a:gd name="T33" fmla="*/ 5 h 59"/>
                  <a:gd name="T34" fmla="*/ 62 w 51"/>
                  <a:gd name="T35" fmla="*/ 0 h 59"/>
                  <a:gd name="T36" fmla="*/ 74 w 51"/>
                  <a:gd name="T37" fmla="*/ 3 h 59"/>
                  <a:gd name="T38" fmla="*/ 84 w 51"/>
                  <a:gd name="T39" fmla="*/ 25 h 59"/>
                  <a:gd name="T40" fmla="*/ 115 w 51"/>
                  <a:gd name="T41" fmla="*/ 30 h 59"/>
                  <a:gd name="T42" fmla="*/ 122 w 51"/>
                  <a:gd name="T43" fmla="*/ 53 h 59"/>
                  <a:gd name="T44" fmla="*/ 93 w 51"/>
                  <a:gd name="T45" fmla="*/ 56 h 59"/>
                  <a:gd name="T46" fmla="*/ 77 w 51"/>
                  <a:gd name="T47" fmla="*/ 44 h 59"/>
                  <a:gd name="T48" fmla="*/ 67 w 51"/>
                  <a:gd name="T49" fmla="*/ 48 h 59"/>
                  <a:gd name="T50" fmla="*/ 65 w 51"/>
                  <a:gd name="T51" fmla="*/ 61 h 59"/>
                  <a:gd name="T52" fmla="*/ 57 w 51"/>
                  <a:gd name="T53" fmla="*/ 58 h 59"/>
                  <a:gd name="T54" fmla="*/ 51 w 51"/>
                  <a:gd name="T55" fmla="*/ 64 h 59"/>
                  <a:gd name="T56" fmla="*/ 56 w 51"/>
                  <a:gd name="T57" fmla="*/ 86 h 59"/>
                  <a:gd name="T58" fmla="*/ 71 w 51"/>
                  <a:gd name="T59" fmla="*/ 101 h 59"/>
                  <a:gd name="T60" fmla="*/ 91 w 51"/>
                  <a:gd name="T61" fmla="*/ 122 h 59"/>
                  <a:gd name="T62" fmla="*/ 93 w 51"/>
                  <a:gd name="T63" fmla="*/ 134 h 59"/>
                  <a:gd name="T64" fmla="*/ 104 w 51"/>
                  <a:gd name="T65" fmla="*/ 139 h 59"/>
                  <a:gd name="T66" fmla="*/ 104 w 51"/>
                  <a:gd name="T67" fmla="*/ 143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59"/>
                  <a:gd name="T104" fmla="*/ 51 w 51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59">
                    <a:moveTo>
                      <a:pt x="43" y="59"/>
                    </a:moveTo>
                    <a:lnTo>
                      <a:pt x="37" y="57"/>
                    </a:lnTo>
                    <a:lnTo>
                      <a:pt x="35" y="52"/>
                    </a:lnTo>
                    <a:lnTo>
                      <a:pt x="27" y="47"/>
                    </a:lnTo>
                    <a:lnTo>
                      <a:pt x="20" y="42"/>
                    </a:lnTo>
                    <a:lnTo>
                      <a:pt x="15" y="36"/>
                    </a:lnTo>
                    <a:lnTo>
                      <a:pt x="14" y="31"/>
                    </a:lnTo>
                    <a:lnTo>
                      <a:pt x="11" y="28"/>
                    </a:lnTo>
                    <a:lnTo>
                      <a:pt x="8" y="22"/>
                    </a:lnTo>
                    <a:lnTo>
                      <a:pt x="5" y="24"/>
                    </a:lnTo>
                    <a:lnTo>
                      <a:pt x="3" y="28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3" y="14"/>
                    </a:lnTo>
                    <a:lnTo>
                      <a:pt x="18" y="13"/>
                    </a:lnTo>
                    <a:lnTo>
                      <a:pt x="22" y="6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10"/>
                    </a:lnTo>
                    <a:lnTo>
                      <a:pt x="48" y="12"/>
                    </a:lnTo>
                    <a:lnTo>
                      <a:pt x="51" y="22"/>
                    </a:lnTo>
                    <a:lnTo>
                      <a:pt x="39" y="23"/>
                    </a:lnTo>
                    <a:lnTo>
                      <a:pt x="32" y="18"/>
                    </a:lnTo>
                    <a:lnTo>
                      <a:pt x="28" y="20"/>
                    </a:lnTo>
                    <a:lnTo>
                      <a:pt x="27" y="25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23" y="35"/>
                    </a:lnTo>
                    <a:lnTo>
                      <a:pt x="30" y="42"/>
                    </a:lnTo>
                    <a:lnTo>
                      <a:pt x="38" y="50"/>
                    </a:lnTo>
                    <a:lnTo>
                      <a:pt x="39" y="55"/>
                    </a:lnTo>
                    <a:lnTo>
                      <a:pt x="43" y="57"/>
                    </a:lnTo>
                    <a:lnTo>
                      <a:pt x="43" y="5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7" name="Freeform 278"/>
              <p:cNvSpPr>
                <a:spLocks/>
              </p:cNvSpPr>
              <p:nvPr/>
            </p:nvSpPr>
            <p:spPr bwMode="gray">
              <a:xfrm>
                <a:off x="3082" y="1914"/>
                <a:ext cx="50" cy="60"/>
              </a:xfrm>
              <a:custGeom>
                <a:avLst/>
                <a:gdLst>
                  <a:gd name="T0" fmla="*/ 53 w 32"/>
                  <a:gd name="T1" fmla="*/ 92 h 39"/>
                  <a:gd name="T2" fmla="*/ 44 w 32"/>
                  <a:gd name="T3" fmla="*/ 88 h 39"/>
                  <a:gd name="T4" fmla="*/ 42 w 32"/>
                  <a:gd name="T5" fmla="*/ 75 h 39"/>
                  <a:gd name="T6" fmla="*/ 22 w 32"/>
                  <a:gd name="T7" fmla="*/ 57 h 39"/>
                  <a:gd name="T8" fmla="*/ 5 w 32"/>
                  <a:gd name="T9" fmla="*/ 40 h 39"/>
                  <a:gd name="T10" fmla="*/ 0 w 32"/>
                  <a:gd name="T11" fmla="*/ 18 h 39"/>
                  <a:gd name="T12" fmla="*/ 8 w 32"/>
                  <a:gd name="T13" fmla="*/ 14 h 39"/>
                  <a:gd name="T14" fmla="*/ 14 w 32"/>
                  <a:gd name="T15" fmla="*/ 17 h 39"/>
                  <a:gd name="T16" fmla="*/ 17 w 32"/>
                  <a:gd name="T17" fmla="*/ 5 h 39"/>
                  <a:gd name="T18" fmla="*/ 27 w 32"/>
                  <a:gd name="T19" fmla="*/ 0 h 39"/>
                  <a:gd name="T20" fmla="*/ 44 w 32"/>
                  <a:gd name="T21" fmla="*/ 12 h 39"/>
                  <a:gd name="T22" fmla="*/ 73 w 32"/>
                  <a:gd name="T23" fmla="*/ 9 h 39"/>
                  <a:gd name="T24" fmla="*/ 78 w 32"/>
                  <a:gd name="T25" fmla="*/ 28 h 39"/>
                  <a:gd name="T26" fmla="*/ 78 w 32"/>
                  <a:gd name="T27" fmla="*/ 58 h 39"/>
                  <a:gd name="T28" fmla="*/ 61 w 32"/>
                  <a:gd name="T29" fmla="*/ 83 h 39"/>
                  <a:gd name="T30" fmla="*/ 53 w 32"/>
                  <a:gd name="T31" fmla="*/ 92 h 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39"/>
                  <a:gd name="T50" fmla="*/ 32 w 32"/>
                  <a:gd name="T51" fmla="*/ 39 h 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39">
                    <a:moveTo>
                      <a:pt x="22" y="39"/>
                    </a:moveTo>
                    <a:lnTo>
                      <a:pt x="18" y="37"/>
                    </a:lnTo>
                    <a:lnTo>
                      <a:pt x="17" y="32"/>
                    </a:lnTo>
                    <a:lnTo>
                      <a:pt x="9" y="24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8" y="5"/>
                    </a:lnTo>
                    <a:lnTo>
                      <a:pt x="30" y="4"/>
                    </a:lnTo>
                    <a:lnTo>
                      <a:pt x="32" y="12"/>
                    </a:lnTo>
                    <a:lnTo>
                      <a:pt x="32" y="25"/>
                    </a:lnTo>
                    <a:lnTo>
                      <a:pt x="25" y="35"/>
                    </a:lnTo>
                    <a:lnTo>
                      <a:pt x="22" y="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8" name="Freeform 279"/>
              <p:cNvSpPr>
                <a:spLocks/>
              </p:cNvSpPr>
              <p:nvPr/>
            </p:nvSpPr>
            <p:spPr bwMode="gray">
              <a:xfrm>
                <a:off x="3117" y="1894"/>
                <a:ext cx="68" cy="94"/>
              </a:xfrm>
              <a:custGeom>
                <a:avLst/>
                <a:gdLst>
                  <a:gd name="T0" fmla="*/ 45 w 44"/>
                  <a:gd name="T1" fmla="*/ 3 h 61"/>
                  <a:gd name="T2" fmla="*/ 57 w 44"/>
                  <a:gd name="T3" fmla="*/ 23 h 61"/>
                  <a:gd name="T4" fmla="*/ 60 w 44"/>
                  <a:gd name="T5" fmla="*/ 49 h 61"/>
                  <a:gd name="T6" fmla="*/ 88 w 44"/>
                  <a:gd name="T7" fmla="*/ 54 h 61"/>
                  <a:gd name="T8" fmla="*/ 100 w 44"/>
                  <a:gd name="T9" fmla="*/ 71 h 61"/>
                  <a:gd name="T10" fmla="*/ 93 w 44"/>
                  <a:gd name="T11" fmla="*/ 88 h 61"/>
                  <a:gd name="T12" fmla="*/ 105 w 44"/>
                  <a:gd name="T13" fmla="*/ 102 h 61"/>
                  <a:gd name="T14" fmla="*/ 96 w 44"/>
                  <a:gd name="T15" fmla="*/ 122 h 61"/>
                  <a:gd name="T16" fmla="*/ 74 w 44"/>
                  <a:gd name="T17" fmla="*/ 131 h 61"/>
                  <a:gd name="T18" fmla="*/ 56 w 44"/>
                  <a:gd name="T19" fmla="*/ 145 h 61"/>
                  <a:gd name="T20" fmla="*/ 48 w 44"/>
                  <a:gd name="T21" fmla="*/ 126 h 61"/>
                  <a:gd name="T22" fmla="*/ 34 w 44"/>
                  <a:gd name="T23" fmla="*/ 122 h 61"/>
                  <a:gd name="T24" fmla="*/ 23 w 44"/>
                  <a:gd name="T25" fmla="*/ 128 h 61"/>
                  <a:gd name="T26" fmla="*/ 19 w 44"/>
                  <a:gd name="T27" fmla="*/ 142 h 61"/>
                  <a:gd name="T28" fmla="*/ 0 w 44"/>
                  <a:gd name="T29" fmla="*/ 128 h 61"/>
                  <a:gd name="T30" fmla="*/ 0 w 44"/>
                  <a:gd name="T31" fmla="*/ 123 h 61"/>
                  <a:gd name="T32" fmla="*/ 8 w 44"/>
                  <a:gd name="T33" fmla="*/ 114 h 61"/>
                  <a:gd name="T34" fmla="*/ 23 w 44"/>
                  <a:gd name="T35" fmla="*/ 91 h 61"/>
                  <a:gd name="T36" fmla="*/ 23 w 44"/>
                  <a:gd name="T37" fmla="*/ 60 h 61"/>
                  <a:gd name="T38" fmla="*/ 19 w 44"/>
                  <a:gd name="T39" fmla="*/ 40 h 61"/>
                  <a:gd name="T40" fmla="*/ 12 w 44"/>
                  <a:gd name="T41" fmla="*/ 17 h 61"/>
                  <a:gd name="T42" fmla="*/ 14 w 44"/>
                  <a:gd name="T43" fmla="*/ 9 h 61"/>
                  <a:gd name="T44" fmla="*/ 40 w 44"/>
                  <a:gd name="T45" fmla="*/ 0 h 61"/>
                  <a:gd name="T46" fmla="*/ 45 w 44"/>
                  <a:gd name="T47" fmla="*/ 3 h 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"/>
                  <a:gd name="T73" fmla="*/ 0 h 61"/>
                  <a:gd name="T74" fmla="*/ 44 w 44"/>
                  <a:gd name="T75" fmla="*/ 61 h 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" h="61">
                    <a:moveTo>
                      <a:pt x="19" y="1"/>
                    </a:moveTo>
                    <a:lnTo>
                      <a:pt x="24" y="10"/>
                    </a:lnTo>
                    <a:lnTo>
                      <a:pt x="25" y="21"/>
                    </a:lnTo>
                    <a:lnTo>
                      <a:pt x="37" y="23"/>
                    </a:lnTo>
                    <a:lnTo>
                      <a:pt x="42" y="30"/>
                    </a:lnTo>
                    <a:lnTo>
                      <a:pt x="39" y="37"/>
                    </a:lnTo>
                    <a:lnTo>
                      <a:pt x="44" y="43"/>
                    </a:lnTo>
                    <a:lnTo>
                      <a:pt x="40" y="51"/>
                    </a:lnTo>
                    <a:lnTo>
                      <a:pt x="31" y="55"/>
                    </a:lnTo>
                    <a:lnTo>
                      <a:pt x="23" y="61"/>
                    </a:lnTo>
                    <a:lnTo>
                      <a:pt x="20" y="53"/>
                    </a:lnTo>
                    <a:lnTo>
                      <a:pt x="14" y="51"/>
                    </a:lnTo>
                    <a:lnTo>
                      <a:pt x="10" y="54"/>
                    </a:lnTo>
                    <a:lnTo>
                      <a:pt x="8" y="60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3" y="48"/>
                    </a:lnTo>
                    <a:lnTo>
                      <a:pt x="10" y="38"/>
                    </a:lnTo>
                    <a:lnTo>
                      <a:pt x="10" y="25"/>
                    </a:lnTo>
                    <a:lnTo>
                      <a:pt x="8" y="17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17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9" name="Freeform 280"/>
              <p:cNvSpPr>
                <a:spLocks/>
              </p:cNvSpPr>
              <p:nvPr/>
            </p:nvSpPr>
            <p:spPr bwMode="gray">
              <a:xfrm>
                <a:off x="3149" y="1973"/>
                <a:ext cx="36" cy="37"/>
              </a:xfrm>
              <a:custGeom>
                <a:avLst/>
                <a:gdLst>
                  <a:gd name="T0" fmla="*/ 5 w 23"/>
                  <a:gd name="T1" fmla="*/ 23 h 24"/>
                  <a:gd name="T2" fmla="*/ 25 w 23"/>
                  <a:gd name="T3" fmla="*/ 9 h 24"/>
                  <a:gd name="T4" fmla="*/ 47 w 23"/>
                  <a:gd name="T5" fmla="*/ 0 h 24"/>
                  <a:gd name="T6" fmla="*/ 56 w 23"/>
                  <a:gd name="T7" fmla="*/ 23 h 24"/>
                  <a:gd name="T8" fmla="*/ 56 w 23"/>
                  <a:gd name="T9" fmla="*/ 45 h 24"/>
                  <a:gd name="T10" fmla="*/ 47 w 23"/>
                  <a:gd name="T11" fmla="*/ 45 h 24"/>
                  <a:gd name="T12" fmla="*/ 36 w 23"/>
                  <a:gd name="T13" fmla="*/ 57 h 24"/>
                  <a:gd name="T14" fmla="*/ 9 w 23"/>
                  <a:gd name="T15" fmla="*/ 57 h 24"/>
                  <a:gd name="T16" fmla="*/ 0 w 23"/>
                  <a:gd name="T17" fmla="*/ 40 h 24"/>
                  <a:gd name="T18" fmla="*/ 5 w 23"/>
                  <a:gd name="T19" fmla="*/ 23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4"/>
                  <a:gd name="T32" fmla="*/ 23 w 23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4">
                    <a:moveTo>
                      <a:pt x="2" y="10"/>
                    </a:moveTo>
                    <a:lnTo>
                      <a:pt x="10" y="4"/>
                    </a:lnTo>
                    <a:lnTo>
                      <a:pt x="19" y="0"/>
                    </a:lnTo>
                    <a:lnTo>
                      <a:pt x="23" y="10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5" y="24"/>
                    </a:lnTo>
                    <a:lnTo>
                      <a:pt x="4" y="24"/>
                    </a:lnTo>
                    <a:lnTo>
                      <a:pt x="0" y="17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0" name="Freeform 281"/>
              <p:cNvSpPr>
                <a:spLocks/>
              </p:cNvSpPr>
              <p:nvPr/>
            </p:nvSpPr>
            <p:spPr bwMode="gray">
              <a:xfrm>
                <a:off x="2979" y="1964"/>
                <a:ext cx="10" cy="34"/>
              </a:xfrm>
              <a:custGeom>
                <a:avLst/>
                <a:gdLst>
                  <a:gd name="T0" fmla="*/ 13 w 7"/>
                  <a:gd name="T1" fmla="*/ 0 h 22"/>
                  <a:gd name="T2" fmla="*/ 13 w 7"/>
                  <a:gd name="T3" fmla="*/ 9 h 22"/>
                  <a:gd name="T4" fmla="*/ 14 w 7"/>
                  <a:gd name="T5" fmla="*/ 19 h 22"/>
                  <a:gd name="T6" fmla="*/ 10 w 7"/>
                  <a:gd name="T7" fmla="*/ 48 h 22"/>
                  <a:gd name="T8" fmla="*/ 4 w 7"/>
                  <a:gd name="T9" fmla="*/ 53 h 22"/>
                  <a:gd name="T10" fmla="*/ 0 w 7"/>
                  <a:gd name="T11" fmla="*/ 45 h 22"/>
                  <a:gd name="T12" fmla="*/ 0 w 7"/>
                  <a:gd name="T13" fmla="*/ 23 h 22"/>
                  <a:gd name="T14" fmla="*/ 1 w 7"/>
                  <a:gd name="T15" fmla="*/ 17 h 22"/>
                  <a:gd name="T16" fmla="*/ 10 w 7"/>
                  <a:gd name="T17" fmla="*/ 9 h 22"/>
                  <a:gd name="T18" fmla="*/ 10 w 7"/>
                  <a:gd name="T19" fmla="*/ 0 h 22"/>
                  <a:gd name="T20" fmla="*/ 13 w 7"/>
                  <a:gd name="T21" fmla="*/ 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2"/>
                  <a:gd name="T35" fmla="*/ 7 w 7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2">
                    <a:moveTo>
                      <a:pt x="6" y="0"/>
                    </a:moveTo>
                    <a:lnTo>
                      <a:pt x="6" y="4"/>
                    </a:lnTo>
                    <a:lnTo>
                      <a:pt x="7" y="8"/>
                    </a:lnTo>
                    <a:lnTo>
                      <a:pt x="5" y="20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1" name="Freeform 282"/>
              <p:cNvSpPr>
                <a:spLocks/>
              </p:cNvSpPr>
              <p:nvPr/>
            </p:nvSpPr>
            <p:spPr bwMode="gray">
              <a:xfrm>
                <a:off x="2875" y="2049"/>
                <a:ext cx="7" cy="6"/>
              </a:xfrm>
              <a:custGeom>
                <a:avLst/>
                <a:gdLst>
                  <a:gd name="T0" fmla="*/ 0 w 5"/>
                  <a:gd name="T1" fmla="*/ 9 h 4"/>
                  <a:gd name="T2" fmla="*/ 0 w 5"/>
                  <a:gd name="T3" fmla="*/ 6 h 4"/>
                  <a:gd name="T4" fmla="*/ 6 w 5"/>
                  <a:gd name="T5" fmla="*/ 0 h 4"/>
                  <a:gd name="T6" fmla="*/ 10 w 5"/>
                  <a:gd name="T7" fmla="*/ 0 h 4"/>
                  <a:gd name="T8" fmla="*/ 6 w 5"/>
                  <a:gd name="T9" fmla="*/ 6 h 4"/>
                  <a:gd name="T10" fmla="*/ 0 w 5"/>
                  <a:gd name="T11" fmla="*/ 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2" name="Freeform 283"/>
              <p:cNvSpPr>
                <a:spLocks/>
              </p:cNvSpPr>
              <p:nvPr/>
            </p:nvSpPr>
            <p:spPr bwMode="gray">
              <a:xfrm>
                <a:off x="2890" y="2038"/>
                <a:ext cx="13" cy="11"/>
              </a:xfrm>
              <a:custGeom>
                <a:avLst/>
                <a:gdLst>
                  <a:gd name="T0" fmla="*/ 0 w 8"/>
                  <a:gd name="T1" fmla="*/ 13 h 7"/>
                  <a:gd name="T2" fmla="*/ 0 w 8"/>
                  <a:gd name="T3" fmla="*/ 0 h 7"/>
                  <a:gd name="T4" fmla="*/ 16 w 8"/>
                  <a:gd name="T5" fmla="*/ 0 h 7"/>
                  <a:gd name="T6" fmla="*/ 21 w 8"/>
                  <a:gd name="T7" fmla="*/ 5 h 7"/>
                  <a:gd name="T8" fmla="*/ 18 w 8"/>
                  <a:gd name="T9" fmla="*/ 13 h 7"/>
                  <a:gd name="T10" fmla="*/ 5 w 8"/>
                  <a:gd name="T11" fmla="*/ 17 h 7"/>
                  <a:gd name="T12" fmla="*/ 0 w 8"/>
                  <a:gd name="T13" fmla="*/ 1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7" y="5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3" name="Freeform 284"/>
              <p:cNvSpPr>
                <a:spLocks/>
              </p:cNvSpPr>
              <p:nvPr/>
            </p:nvSpPr>
            <p:spPr bwMode="gray">
              <a:xfrm>
                <a:off x="2907" y="2029"/>
                <a:ext cx="8" cy="6"/>
              </a:xfrm>
              <a:custGeom>
                <a:avLst/>
                <a:gdLst>
                  <a:gd name="T0" fmla="*/ 0 w 5"/>
                  <a:gd name="T1" fmla="*/ 9 h 4"/>
                  <a:gd name="T2" fmla="*/ 0 w 5"/>
                  <a:gd name="T3" fmla="*/ 4 h 4"/>
                  <a:gd name="T4" fmla="*/ 8 w 5"/>
                  <a:gd name="T5" fmla="*/ 0 h 4"/>
                  <a:gd name="T6" fmla="*/ 13 w 5"/>
                  <a:gd name="T7" fmla="*/ 3 h 4"/>
                  <a:gd name="T8" fmla="*/ 13 w 5"/>
                  <a:gd name="T9" fmla="*/ 9 h 4"/>
                  <a:gd name="T10" fmla="*/ 0 w 5"/>
                  <a:gd name="T11" fmla="*/ 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4" name="Freeform 285"/>
              <p:cNvSpPr>
                <a:spLocks/>
              </p:cNvSpPr>
              <p:nvPr/>
            </p:nvSpPr>
            <p:spPr bwMode="gray">
              <a:xfrm>
                <a:off x="2789" y="1782"/>
                <a:ext cx="185" cy="194"/>
              </a:xfrm>
              <a:custGeom>
                <a:avLst/>
                <a:gdLst>
                  <a:gd name="T0" fmla="*/ 145 w 119"/>
                  <a:gd name="T1" fmla="*/ 301 h 125"/>
                  <a:gd name="T2" fmla="*/ 138 w 119"/>
                  <a:gd name="T3" fmla="*/ 292 h 125"/>
                  <a:gd name="T4" fmla="*/ 131 w 119"/>
                  <a:gd name="T5" fmla="*/ 292 h 125"/>
                  <a:gd name="T6" fmla="*/ 99 w 119"/>
                  <a:gd name="T7" fmla="*/ 296 h 125"/>
                  <a:gd name="T8" fmla="*/ 84 w 119"/>
                  <a:gd name="T9" fmla="*/ 289 h 125"/>
                  <a:gd name="T10" fmla="*/ 75 w 119"/>
                  <a:gd name="T11" fmla="*/ 258 h 125"/>
                  <a:gd name="T12" fmla="*/ 79 w 119"/>
                  <a:gd name="T13" fmla="*/ 222 h 125"/>
                  <a:gd name="T14" fmla="*/ 84 w 119"/>
                  <a:gd name="T15" fmla="*/ 219 h 125"/>
                  <a:gd name="T16" fmla="*/ 75 w 119"/>
                  <a:gd name="T17" fmla="*/ 205 h 125"/>
                  <a:gd name="T18" fmla="*/ 78 w 119"/>
                  <a:gd name="T19" fmla="*/ 186 h 125"/>
                  <a:gd name="T20" fmla="*/ 56 w 119"/>
                  <a:gd name="T21" fmla="*/ 158 h 125"/>
                  <a:gd name="T22" fmla="*/ 51 w 119"/>
                  <a:gd name="T23" fmla="*/ 137 h 125"/>
                  <a:gd name="T24" fmla="*/ 39 w 119"/>
                  <a:gd name="T25" fmla="*/ 130 h 125"/>
                  <a:gd name="T26" fmla="*/ 14 w 119"/>
                  <a:gd name="T27" fmla="*/ 126 h 125"/>
                  <a:gd name="T28" fmla="*/ 5 w 119"/>
                  <a:gd name="T29" fmla="*/ 110 h 125"/>
                  <a:gd name="T30" fmla="*/ 5 w 119"/>
                  <a:gd name="T31" fmla="*/ 95 h 125"/>
                  <a:gd name="T32" fmla="*/ 26 w 119"/>
                  <a:gd name="T33" fmla="*/ 87 h 125"/>
                  <a:gd name="T34" fmla="*/ 48 w 119"/>
                  <a:gd name="T35" fmla="*/ 96 h 125"/>
                  <a:gd name="T36" fmla="*/ 65 w 119"/>
                  <a:gd name="T37" fmla="*/ 96 h 125"/>
                  <a:gd name="T38" fmla="*/ 68 w 119"/>
                  <a:gd name="T39" fmla="*/ 78 h 125"/>
                  <a:gd name="T40" fmla="*/ 58 w 119"/>
                  <a:gd name="T41" fmla="*/ 56 h 125"/>
                  <a:gd name="T42" fmla="*/ 79 w 119"/>
                  <a:gd name="T43" fmla="*/ 65 h 125"/>
                  <a:gd name="T44" fmla="*/ 99 w 119"/>
                  <a:gd name="T45" fmla="*/ 57 h 125"/>
                  <a:gd name="T46" fmla="*/ 134 w 119"/>
                  <a:gd name="T47" fmla="*/ 36 h 125"/>
                  <a:gd name="T48" fmla="*/ 157 w 119"/>
                  <a:gd name="T49" fmla="*/ 0 h 125"/>
                  <a:gd name="T50" fmla="*/ 193 w 119"/>
                  <a:gd name="T51" fmla="*/ 36 h 125"/>
                  <a:gd name="T52" fmla="*/ 218 w 119"/>
                  <a:gd name="T53" fmla="*/ 45 h 125"/>
                  <a:gd name="T54" fmla="*/ 249 w 119"/>
                  <a:gd name="T55" fmla="*/ 65 h 125"/>
                  <a:gd name="T56" fmla="*/ 288 w 119"/>
                  <a:gd name="T57" fmla="*/ 70 h 125"/>
                  <a:gd name="T58" fmla="*/ 269 w 119"/>
                  <a:gd name="T59" fmla="*/ 132 h 125"/>
                  <a:gd name="T60" fmla="*/ 252 w 119"/>
                  <a:gd name="T61" fmla="*/ 143 h 125"/>
                  <a:gd name="T62" fmla="*/ 244 w 119"/>
                  <a:gd name="T63" fmla="*/ 154 h 125"/>
                  <a:gd name="T64" fmla="*/ 230 w 119"/>
                  <a:gd name="T65" fmla="*/ 178 h 125"/>
                  <a:gd name="T66" fmla="*/ 244 w 119"/>
                  <a:gd name="T67" fmla="*/ 178 h 125"/>
                  <a:gd name="T68" fmla="*/ 249 w 119"/>
                  <a:gd name="T69" fmla="*/ 192 h 125"/>
                  <a:gd name="T70" fmla="*/ 257 w 119"/>
                  <a:gd name="T71" fmla="*/ 244 h 125"/>
                  <a:gd name="T72" fmla="*/ 278 w 119"/>
                  <a:gd name="T73" fmla="*/ 258 h 125"/>
                  <a:gd name="T74" fmla="*/ 253 w 119"/>
                  <a:gd name="T75" fmla="*/ 270 h 125"/>
                  <a:gd name="T76" fmla="*/ 232 w 119"/>
                  <a:gd name="T77" fmla="*/ 282 h 125"/>
                  <a:gd name="T78" fmla="*/ 208 w 119"/>
                  <a:gd name="T79" fmla="*/ 279 h 125"/>
                  <a:gd name="T80" fmla="*/ 174 w 119"/>
                  <a:gd name="T81" fmla="*/ 282 h 1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125"/>
                  <a:gd name="T125" fmla="*/ 119 w 119"/>
                  <a:gd name="T126" fmla="*/ 125 h 1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125">
                    <a:moveTo>
                      <a:pt x="70" y="125"/>
                    </a:moveTo>
                    <a:lnTo>
                      <a:pt x="60" y="125"/>
                    </a:lnTo>
                    <a:lnTo>
                      <a:pt x="56" y="123"/>
                    </a:lnTo>
                    <a:lnTo>
                      <a:pt x="57" y="121"/>
                    </a:lnTo>
                    <a:lnTo>
                      <a:pt x="56" y="120"/>
                    </a:lnTo>
                    <a:lnTo>
                      <a:pt x="54" y="121"/>
                    </a:lnTo>
                    <a:lnTo>
                      <a:pt x="53" y="122"/>
                    </a:lnTo>
                    <a:lnTo>
                      <a:pt x="41" y="123"/>
                    </a:lnTo>
                    <a:lnTo>
                      <a:pt x="38" y="120"/>
                    </a:lnTo>
                    <a:lnTo>
                      <a:pt x="35" y="120"/>
                    </a:lnTo>
                    <a:lnTo>
                      <a:pt x="28" y="115"/>
                    </a:lnTo>
                    <a:lnTo>
                      <a:pt x="31" y="107"/>
                    </a:lnTo>
                    <a:lnTo>
                      <a:pt x="33" y="99"/>
                    </a:lnTo>
                    <a:lnTo>
                      <a:pt x="33" y="92"/>
                    </a:lnTo>
                    <a:lnTo>
                      <a:pt x="36" y="95"/>
                    </a:lnTo>
                    <a:lnTo>
                      <a:pt x="35" y="91"/>
                    </a:lnTo>
                    <a:lnTo>
                      <a:pt x="32" y="90"/>
                    </a:lnTo>
                    <a:lnTo>
                      <a:pt x="31" y="85"/>
                    </a:lnTo>
                    <a:lnTo>
                      <a:pt x="30" y="78"/>
                    </a:lnTo>
                    <a:lnTo>
                      <a:pt x="32" y="77"/>
                    </a:lnTo>
                    <a:lnTo>
                      <a:pt x="32" y="73"/>
                    </a:lnTo>
                    <a:lnTo>
                      <a:pt x="23" y="66"/>
                    </a:lnTo>
                    <a:lnTo>
                      <a:pt x="25" y="61"/>
                    </a:lnTo>
                    <a:lnTo>
                      <a:pt x="21" y="57"/>
                    </a:lnTo>
                    <a:lnTo>
                      <a:pt x="17" y="57"/>
                    </a:lnTo>
                    <a:lnTo>
                      <a:pt x="16" y="54"/>
                    </a:lnTo>
                    <a:lnTo>
                      <a:pt x="11" y="53"/>
                    </a:lnTo>
                    <a:lnTo>
                      <a:pt x="6" y="52"/>
                    </a:lnTo>
                    <a:lnTo>
                      <a:pt x="2" y="49"/>
                    </a:lnTo>
                    <a:lnTo>
                      <a:pt x="2" y="46"/>
                    </a:lnTo>
                    <a:lnTo>
                      <a:pt x="0" y="43"/>
                    </a:lnTo>
                    <a:lnTo>
                      <a:pt x="2" y="39"/>
                    </a:lnTo>
                    <a:lnTo>
                      <a:pt x="7" y="40"/>
                    </a:lnTo>
                    <a:lnTo>
                      <a:pt x="11" y="36"/>
                    </a:lnTo>
                    <a:lnTo>
                      <a:pt x="14" y="37"/>
                    </a:lnTo>
                    <a:lnTo>
                      <a:pt x="20" y="40"/>
                    </a:lnTo>
                    <a:lnTo>
                      <a:pt x="23" y="38"/>
                    </a:lnTo>
                    <a:lnTo>
                      <a:pt x="27" y="40"/>
                    </a:lnTo>
                    <a:lnTo>
                      <a:pt x="30" y="36"/>
                    </a:lnTo>
                    <a:lnTo>
                      <a:pt x="28" y="32"/>
                    </a:lnTo>
                    <a:lnTo>
                      <a:pt x="24" y="26"/>
                    </a:lnTo>
                    <a:lnTo>
                      <a:pt x="24" y="23"/>
                    </a:lnTo>
                    <a:lnTo>
                      <a:pt x="30" y="23"/>
                    </a:lnTo>
                    <a:lnTo>
                      <a:pt x="33" y="27"/>
                    </a:lnTo>
                    <a:lnTo>
                      <a:pt x="41" y="27"/>
                    </a:lnTo>
                    <a:lnTo>
                      <a:pt x="41" y="24"/>
                    </a:lnTo>
                    <a:lnTo>
                      <a:pt x="47" y="21"/>
                    </a:lnTo>
                    <a:lnTo>
                      <a:pt x="55" y="15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2" y="9"/>
                    </a:lnTo>
                    <a:lnTo>
                      <a:pt x="80" y="15"/>
                    </a:lnTo>
                    <a:lnTo>
                      <a:pt x="84" y="17"/>
                    </a:lnTo>
                    <a:lnTo>
                      <a:pt x="90" y="19"/>
                    </a:lnTo>
                    <a:lnTo>
                      <a:pt x="97" y="25"/>
                    </a:lnTo>
                    <a:lnTo>
                      <a:pt x="103" y="27"/>
                    </a:lnTo>
                    <a:lnTo>
                      <a:pt x="112" y="27"/>
                    </a:lnTo>
                    <a:lnTo>
                      <a:pt x="119" y="29"/>
                    </a:lnTo>
                    <a:lnTo>
                      <a:pt x="114" y="42"/>
                    </a:lnTo>
                    <a:lnTo>
                      <a:pt x="111" y="55"/>
                    </a:lnTo>
                    <a:lnTo>
                      <a:pt x="106" y="54"/>
                    </a:lnTo>
                    <a:lnTo>
                      <a:pt x="104" y="59"/>
                    </a:lnTo>
                    <a:lnTo>
                      <a:pt x="104" y="63"/>
                    </a:lnTo>
                    <a:lnTo>
                      <a:pt x="101" y="64"/>
                    </a:lnTo>
                    <a:lnTo>
                      <a:pt x="99" y="69"/>
                    </a:lnTo>
                    <a:lnTo>
                      <a:pt x="95" y="74"/>
                    </a:lnTo>
                    <a:lnTo>
                      <a:pt x="97" y="77"/>
                    </a:lnTo>
                    <a:lnTo>
                      <a:pt x="101" y="74"/>
                    </a:lnTo>
                    <a:lnTo>
                      <a:pt x="104" y="75"/>
                    </a:lnTo>
                    <a:lnTo>
                      <a:pt x="103" y="80"/>
                    </a:lnTo>
                    <a:lnTo>
                      <a:pt x="104" y="91"/>
                    </a:lnTo>
                    <a:lnTo>
                      <a:pt x="106" y="101"/>
                    </a:lnTo>
                    <a:lnTo>
                      <a:pt x="111" y="102"/>
                    </a:lnTo>
                    <a:lnTo>
                      <a:pt x="115" y="107"/>
                    </a:lnTo>
                    <a:lnTo>
                      <a:pt x="110" y="111"/>
                    </a:lnTo>
                    <a:lnTo>
                      <a:pt x="105" y="112"/>
                    </a:lnTo>
                    <a:lnTo>
                      <a:pt x="101" y="115"/>
                    </a:lnTo>
                    <a:lnTo>
                      <a:pt x="96" y="117"/>
                    </a:lnTo>
                    <a:lnTo>
                      <a:pt x="91" y="115"/>
                    </a:lnTo>
                    <a:lnTo>
                      <a:pt x="86" y="116"/>
                    </a:lnTo>
                    <a:lnTo>
                      <a:pt x="79" y="112"/>
                    </a:lnTo>
                    <a:lnTo>
                      <a:pt x="72" y="117"/>
                    </a:lnTo>
                    <a:lnTo>
                      <a:pt x="70" y="12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5" name="Freeform 286"/>
              <p:cNvSpPr>
                <a:spLocks/>
              </p:cNvSpPr>
              <p:nvPr/>
            </p:nvSpPr>
            <p:spPr bwMode="gray">
              <a:xfrm>
                <a:off x="3168" y="1574"/>
                <a:ext cx="18" cy="17"/>
              </a:xfrm>
              <a:custGeom>
                <a:avLst/>
                <a:gdLst>
                  <a:gd name="T0" fmla="*/ 27 w 12"/>
                  <a:gd name="T1" fmla="*/ 9 h 11"/>
                  <a:gd name="T2" fmla="*/ 26 w 12"/>
                  <a:gd name="T3" fmla="*/ 5 h 11"/>
                  <a:gd name="T4" fmla="*/ 14 w 12"/>
                  <a:gd name="T5" fmla="*/ 0 h 11"/>
                  <a:gd name="T6" fmla="*/ 0 w 12"/>
                  <a:gd name="T7" fmla="*/ 9 h 11"/>
                  <a:gd name="T8" fmla="*/ 3 w 12"/>
                  <a:gd name="T9" fmla="*/ 26 h 11"/>
                  <a:gd name="T10" fmla="*/ 9 w 12"/>
                  <a:gd name="T11" fmla="*/ 26 h 11"/>
                  <a:gd name="T12" fmla="*/ 14 w 12"/>
                  <a:gd name="T13" fmla="*/ 19 h 11"/>
                  <a:gd name="T14" fmla="*/ 27 w 12"/>
                  <a:gd name="T15" fmla="*/ 9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1"/>
                  <a:gd name="T26" fmla="*/ 12 w 12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1">
                    <a:moveTo>
                      <a:pt x="12" y="4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" y="11"/>
                    </a:lnTo>
                    <a:lnTo>
                      <a:pt x="4" y="11"/>
                    </a:lnTo>
                    <a:lnTo>
                      <a:pt x="6" y="8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6" name="Freeform 287"/>
              <p:cNvSpPr>
                <a:spLocks noEditPoints="1"/>
              </p:cNvSpPr>
              <p:nvPr/>
            </p:nvSpPr>
            <p:spPr bwMode="gray">
              <a:xfrm>
                <a:off x="3168" y="1560"/>
                <a:ext cx="18" cy="31"/>
              </a:xfrm>
              <a:custGeom>
                <a:avLst/>
                <a:gdLst>
                  <a:gd name="T0" fmla="*/ 3 w 12"/>
                  <a:gd name="T1" fmla="*/ 48 h 20"/>
                  <a:gd name="T2" fmla="*/ 9 w 12"/>
                  <a:gd name="T3" fmla="*/ 48 h 20"/>
                  <a:gd name="T4" fmla="*/ 14 w 12"/>
                  <a:gd name="T5" fmla="*/ 40 h 20"/>
                  <a:gd name="T6" fmla="*/ 27 w 12"/>
                  <a:gd name="T7" fmla="*/ 31 h 20"/>
                  <a:gd name="T8" fmla="*/ 26 w 12"/>
                  <a:gd name="T9" fmla="*/ 26 h 20"/>
                  <a:gd name="T10" fmla="*/ 14 w 12"/>
                  <a:gd name="T11" fmla="*/ 22 h 20"/>
                  <a:gd name="T12" fmla="*/ 0 w 12"/>
                  <a:gd name="T13" fmla="*/ 31 h 20"/>
                  <a:gd name="T14" fmla="*/ 3 w 12"/>
                  <a:gd name="T15" fmla="*/ 48 h 20"/>
                  <a:gd name="T16" fmla="*/ 18 w 12"/>
                  <a:gd name="T17" fmla="*/ 0 h 20"/>
                  <a:gd name="T18" fmla="*/ 12 w 12"/>
                  <a:gd name="T19" fmla="*/ 0 h 20"/>
                  <a:gd name="T20" fmla="*/ 5 w 12"/>
                  <a:gd name="T21" fmla="*/ 5 h 20"/>
                  <a:gd name="T22" fmla="*/ 9 w 12"/>
                  <a:gd name="T23" fmla="*/ 12 h 20"/>
                  <a:gd name="T24" fmla="*/ 18 w 12"/>
                  <a:gd name="T25" fmla="*/ 8 h 20"/>
                  <a:gd name="T26" fmla="*/ 18 w 12"/>
                  <a:gd name="T27" fmla="*/ 0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20"/>
                  <a:gd name="T44" fmla="*/ 12 w 12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20">
                    <a:moveTo>
                      <a:pt x="1" y="20"/>
                    </a:moveTo>
                    <a:lnTo>
                      <a:pt x="4" y="20"/>
                    </a:lnTo>
                    <a:lnTo>
                      <a:pt x="6" y="17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6" y="9"/>
                    </a:lnTo>
                    <a:lnTo>
                      <a:pt x="0" y="13"/>
                    </a:lnTo>
                    <a:lnTo>
                      <a:pt x="1" y="20"/>
                    </a:lnTo>
                    <a:close/>
                    <a:moveTo>
                      <a:pt x="8" y="0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7" name="Freeform 288"/>
              <p:cNvSpPr>
                <a:spLocks noEditPoints="1"/>
              </p:cNvSpPr>
              <p:nvPr/>
            </p:nvSpPr>
            <p:spPr bwMode="gray">
              <a:xfrm>
                <a:off x="2766" y="1579"/>
                <a:ext cx="298" cy="232"/>
              </a:xfrm>
              <a:custGeom>
                <a:avLst/>
                <a:gdLst>
                  <a:gd name="T0" fmla="*/ 359 w 192"/>
                  <a:gd name="T1" fmla="*/ 148 h 150"/>
                  <a:gd name="T2" fmla="*/ 379 w 192"/>
                  <a:gd name="T3" fmla="*/ 141 h 150"/>
                  <a:gd name="T4" fmla="*/ 363 w 192"/>
                  <a:gd name="T5" fmla="*/ 131 h 150"/>
                  <a:gd name="T6" fmla="*/ 455 w 192"/>
                  <a:gd name="T7" fmla="*/ 193 h 150"/>
                  <a:gd name="T8" fmla="*/ 458 w 192"/>
                  <a:gd name="T9" fmla="*/ 187 h 150"/>
                  <a:gd name="T10" fmla="*/ 14 w 192"/>
                  <a:gd name="T11" fmla="*/ 71 h 150"/>
                  <a:gd name="T12" fmla="*/ 0 w 192"/>
                  <a:gd name="T13" fmla="*/ 93 h 150"/>
                  <a:gd name="T14" fmla="*/ 5 w 192"/>
                  <a:gd name="T15" fmla="*/ 110 h 150"/>
                  <a:gd name="T16" fmla="*/ 12 w 192"/>
                  <a:gd name="T17" fmla="*/ 96 h 150"/>
                  <a:gd name="T18" fmla="*/ 22 w 192"/>
                  <a:gd name="T19" fmla="*/ 91 h 150"/>
                  <a:gd name="T20" fmla="*/ 14 w 192"/>
                  <a:gd name="T21" fmla="*/ 110 h 150"/>
                  <a:gd name="T22" fmla="*/ 12 w 192"/>
                  <a:gd name="T23" fmla="*/ 136 h 150"/>
                  <a:gd name="T24" fmla="*/ 19 w 192"/>
                  <a:gd name="T25" fmla="*/ 139 h 150"/>
                  <a:gd name="T26" fmla="*/ 29 w 192"/>
                  <a:gd name="T27" fmla="*/ 122 h 150"/>
                  <a:gd name="T28" fmla="*/ 31 w 192"/>
                  <a:gd name="T29" fmla="*/ 136 h 150"/>
                  <a:gd name="T30" fmla="*/ 34 w 192"/>
                  <a:gd name="T31" fmla="*/ 150 h 150"/>
                  <a:gd name="T32" fmla="*/ 26 w 192"/>
                  <a:gd name="T33" fmla="*/ 170 h 150"/>
                  <a:gd name="T34" fmla="*/ 53 w 192"/>
                  <a:gd name="T35" fmla="*/ 172 h 150"/>
                  <a:gd name="T36" fmla="*/ 62 w 192"/>
                  <a:gd name="T37" fmla="*/ 183 h 150"/>
                  <a:gd name="T38" fmla="*/ 70 w 192"/>
                  <a:gd name="T39" fmla="*/ 203 h 150"/>
                  <a:gd name="T40" fmla="*/ 75 w 192"/>
                  <a:gd name="T41" fmla="*/ 218 h 150"/>
                  <a:gd name="T42" fmla="*/ 57 w 192"/>
                  <a:gd name="T43" fmla="*/ 232 h 150"/>
                  <a:gd name="T44" fmla="*/ 40 w 192"/>
                  <a:gd name="T45" fmla="*/ 246 h 150"/>
                  <a:gd name="T46" fmla="*/ 43 w 192"/>
                  <a:gd name="T47" fmla="*/ 277 h 150"/>
                  <a:gd name="T48" fmla="*/ 26 w 192"/>
                  <a:gd name="T49" fmla="*/ 283 h 150"/>
                  <a:gd name="T50" fmla="*/ 26 w 192"/>
                  <a:gd name="T51" fmla="*/ 294 h 150"/>
                  <a:gd name="T52" fmla="*/ 57 w 192"/>
                  <a:gd name="T53" fmla="*/ 302 h 150"/>
                  <a:gd name="T54" fmla="*/ 70 w 192"/>
                  <a:gd name="T55" fmla="*/ 302 h 150"/>
                  <a:gd name="T56" fmla="*/ 73 w 192"/>
                  <a:gd name="T57" fmla="*/ 309 h 150"/>
                  <a:gd name="T58" fmla="*/ 48 w 192"/>
                  <a:gd name="T59" fmla="*/ 316 h 150"/>
                  <a:gd name="T60" fmla="*/ 39 w 192"/>
                  <a:gd name="T61" fmla="*/ 329 h 150"/>
                  <a:gd name="T62" fmla="*/ 22 w 192"/>
                  <a:gd name="T63" fmla="*/ 354 h 150"/>
                  <a:gd name="T64" fmla="*/ 31 w 192"/>
                  <a:gd name="T65" fmla="*/ 356 h 150"/>
                  <a:gd name="T66" fmla="*/ 62 w 192"/>
                  <a:gd name="T67" fmla="*/ 346 h 150"/>
                  <a:gd name="T68" fmla="*/ 82 w 192"/>
                  <a:gd name="T69" fmla="*/ 333 h 150"/>
                  <a:gd name="T70" fmla="*/ 116 w 192"/>
                  <a:gd name="T71" fmla="*/ 328 h 150"/>
                  <a:gd name="T72" fmla="*/ 147 w 192"/>
                  <a:gd name="T73" fmla="*/ 329 h 150"/>
                  <a:gd name="T74" fmla="*/ 166 w 192"/>
                  <a:gd name="T75" fmla="*/ 306 h 150"/>
                  <a:gd name="T76" fmla="*/ 143 w 192"/>
                  <a:gd name="T77" fmla="*/ 303 h 150"/>
                  <a:gd name="T78" fmla="*/ 157 w 192"/>
                  <a:gd name="T79" fmla="*/ 299 h 150"/>
                  <a:gd name="T80" fmla="*/ 174 w 192"/>
                  <a:gd name="T81" fmla="*/ 272 h 150"/>
                  <a:gd name="T82" fmla="*/ 152 w 192"/>
                  <a:gd name="T83" fmla="*/ 251 h 150"/>
                  <a:gd name="T84" fmla="*/ 137 w 192"/>
                  <a:gd name="T85" fmla="*/ 206 h 150"/>
                  <a:gd name="T86" fmla="*/ 118 w 192"/>
                  <a:gd name="T87" fmla="*/ 176 h 150"/>
                  <a:gd name="T88" fmla="*/ 106 w 192"/>
                  <a:gd name="T89" fmla="*/ 144 h 150"/>
                  <a:gd name="T90" fmla="*/ 84 w 192"/>
                  <a:gd name="T91" fmla="*/ 118 h 150"/>
                  <a:gd name="T92" fmla="*/ 70 w 192"/>
                  <a:gd name="T93" fmla="*/ 118 h 150"/>
                  <a:gd name="T94" fmla="*/ 79 w 192"/>
                  <a:gd name="T95" fmla="*/ 88 h 150"/>
                  <a:gd name="T96" fmla="*/ 95 w 192"/>
                  <a:gd name="T97" fmla="*/ 43 h 150"/>
                  <a:gd name="T98" fmla="*/ 51 w 192"/>
                  <a:gd name="T99" fmla="*/ 43 h 150"/>
                  <a:gd name="T100" fmla="*/ 70 w 192"/>
                  <a:gd name="T101" fmla="*/ 9 h 150"/>
                  <a:gd name="T102" fmla="*/ 61 w 192"/>
                  <a:gd name="T103" fmla="*/ 3 h 150"/>
                  <a:gd name="T104" fmla="*/ 25 w 192"/>
                  <a:gd name="T105" fmla="*/ 12 h 150"/>
                  <a:gd name="T106" fmla="*/ 9 w 192"/>
                  <a:gd name="T107" fmla="*/ 43 h 150"/>
                  <a:gd name="T108" fmla="*/ 14 w 192"/>
                  <a:gd name="T109" fmla="*/ 60 h 1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2"/>
                  <a:gd name="T166" fmla="*/ 0 h 150"/>
                  <a:gd name="T167" fmla="*/ 192 w 192"/>
                  <a:gd name="T168" fmla="*/ 150 h 1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2" h="150">
                    <a:moveTo>
                      <a:pt x="147" y="57"/>
                    </a:moveTo>
                    <a:lnTo>
                      <a:pt x="149" y="62"/>
                    </a:lnTo>
                    <a:lnTo>
                      <a:pt x="154" y="63"/>
                    </a:lnTo>
                    <a:lnTo>
                      <a:pt x="157" y="59"/>
                    </a:lnTo>
                    <a:lnTo>
                      <a:pt x="156" y="56"/>
                    </a:lnTo>
                    <a:lnTo>
                      <a:pt x="151" y="55"/>
                    </a:lnTo>
                    <a:lnTo>
                      <a:pt x="147" y="57"/>
                    </a:lnTo>
                    <a:close/>
                    <a:moveTo>
                      <a:pt x="189" y="81"/>
                    </a:moveTo>
                    <a:lnTo>
                      <a:pt x="192" y="79"/>
                    </a:lnTo>
                    <a:lnTo>
                      <a:pt x="190" y="78"/>
                    </a:lnTo>
                    <a:lnTo>
                      <a:pt x="189" y="81"/>
                    </a:lnTo>
                    <a:close/>
                    <a:moveTo>
                      <a:pt x="6" y="30"/>
                    </a:moveTo>
                    <a:lnTo>
                      <a:pt x="2" y="35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2" y="46"/>
                    </a:lnTo>
                    <a:lnTo>
                      <a:pt x="4" y="43"/>
                    </a:lnTo>
                    <a:lnTo>
                      <a:pt x="5" y="40"/>
                    </a:lnTo>
                    <a:lnTo>
                      <a:pt x="8" y="37"/>
                    </a:lnTo>
                    <a:lnTo>
                      <a:pt x="9" y="38"/>
                    </a:lnTo>
                    <a:lnTo>
                      <a:pt x="8" y="41"/>
                    </a:lnTo>
                    <a:lnTo>
                      <a:pt x="6" y="46"/>
                    </a:lnTo>
                    <a:lnTo>
                      <a:pt x="5" y="51"/>
                    </a:lnTo>
                    <a:lnTo>
                      <a:pt x="5" y="57"/>
                    </a:lnTo>
                    <a:lnTo>
                      <a:pt x="6" y="61"/>
                    </a:lnTo>
                    <a:lnTo>
                      <a:pt x="8" y="58"/>
                    </a:lnTo>
                    <a:lnTo>
                      <a:pt x="8" y="53"/>
                    </a:lnTo>
                    <a:lnTo>
                      <a:pt x="12" y="51"/>
                    </a:lnTo>
                    <a:lnTo>
                      <a:pt x="13" y="53"/>
                    </a:lnTo>
                    <a:lnTo>
                      <a:pt x="13" y="57"/>
                    </a:lnTo>
                    <a:lnTo>
                      <a:pt x="14" y="60"/>
                    </a:lnTo>
                    <a:lnTo>
                      <a:pt x="14" y="63"/>
                    </a:lnTo>
                    <a:lnTo>
                      <a:pt x="11" y="66"/>
                    </a:lnTo>
                    <a:lnTo>
                      <a:pt x="11" y="71"/>
                    </a:lnTo>
                    <a:lnTo>
                      <a:pt x="12" y="72"/>
                    </a:lnTo>
                    <a:lnTo>
                      <a:pt x="22" y="72"/>
                    </a:lnTo>
                    <a:lnTo>
                      <a:pt x="26" y="70"/>
                    </a:lnTo>
                    <a:lnTo>
                      <a:pt x="26" y="76"/>
                    </a:lnTo>
                    <a:lnTo>
                      <a:pt x="27" y="81"/>
                    </a:lnTo>
                    <a:lnTo>
                      <a:pt x="29" y="85"/>
                    </a:lnTo>
                    <a:lnTo>
                      <a:pt x="31" y="86"/>
                    </a:lnTo>
                    <a:lnTo>
                      <a:pt x="31" y="91"/>
                    </a:lnTo>
                    <a:lnTo>
                      <a:pt x="29" y="94"/>
                    </a:lnTo>
                    <a:lnTo>
                      <a:pt x="24" y="97"/>
                    </a:lnTo>
                    <a:lnTo>
                      <a:pt x="18" y="98"/>
                    </a:lnTo>
                    <a:lnTo>
                      <a:pt x="17" y="103"/>
                    </a:lnTo>
                    <a:lnTo>
                      <a:pt x="19" y="104"/>
                    </a:lnTo>
                    <a:lnTo>
                      <a:pt x="18" y="116"/>
                    </a:lnTo>
                    <a:lnTo>
                      <a:pt x="14" y="116"/>
                    </a:lnTo>
                    <a:lnTo>
                      <a:pt x="11" y="118"/>
                    </a:lnTo>
                    <a:lnTo>
                      <a:pt x="10" y="121"/>
                    </a:lnTo>
                    <a:lnTo>
                      <a:pt x="11" y="123"/>
                    </a:lnTo>
                    <a:lnTo>
                      <a:pt x="21" y="124"/>
                    </a:lnTo>
                    <a:lnTo>
                      <a:pt x="24" y="126"/>
                    </a:lnTo>
                    <a:lnTo>
                      <a:pt x="28" y="127"/>
                    </a:lnTo>
                    <a:lnTo>
                      <a:pt x="29" y="126"/>
                    </a:lnTo>
                    <a:lnTo>
                      <a:pt x="32" y="126"/>
                    </a:lnTo>
                    <a:lnTo>
                      <a:pt x="30" y="129"/>
                    </a:lnTo>
                    <a:lnTo>
                      <a:pt x="26" y="130"/>
                    </a:lnTo>
                    <a:lnTo>
                      <a:pt x="20" y="132"/>
                    </a:lnTo>
                    <a:lnTo>
                      <a:pt x="19" y="136"/>
                    </a:lnTo>
                    <a:lnTo>
                      <a:pt x="16" y="138"/>
                    </a:lnTo>
                    <a:lnTo>
                      <a:pt x="14" y="143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9"/>
                    </a:lnTo>
                    <a:lnTo>
                      <a:pt x="16" y="145"/>
                    </a:lnTo>
                    <a:lnTo>
                      <a:pt x="26" y="145"/>
                    </a:lnTo>
                    <a:lnTo>
                      <a:pt x="27" y="142"/>
                    </a:lnTo>
                    <a:lnTo>
                      <a:pt x="34" y="139"/>
                    </a:lnTo>
                    <a:lnTo>
                      <a:pt x="35" y="141"/>
                    </a:lnTo>
                    <a:lnTo>
                      <a:pt x="48" y="137"/>
                    </a:lnTo>
                    <a:lnTo>
                      <a:pt x="53" y="138"/>
                    </a:lnTo>
                    <a:lnTo>
                      <a:pt x="61" y="138"/>
                    </a:lnTo>
                    <a:lnTo>
                      <a:pt x="69" y="131"/>
                    </a:lnTo>
                    <a:lnTo>
                      <a:pt x="69" y="128"/>
                    </a:lnTo>
                    <a:lnTo>
                      <a:pt x="64" y="128"/>
                    </a:lnTo>
                    <a:lnTo>
                      <a:pt x="59" y="127"/>
                    </a:lnTo>
                    <a:lnTo>
                      <a:pt x="61" y="125"/>
                    </a:lnTo>
                    <a:lnTo>
                      <a:pt x="65" y="125"/>
                    </a:lnTo>
                    <a:lnTo>
                      <a:pt x="70" y="119"/>
                    </a:lnTo>
                    <a:lnTo>
                      <a:pt x="72" y="114"/>
                    </a:lnTo>
                    <a:lnTo>
                      <a:pt x="71" y="104"/>
                    </a:lnTo>
                    <a:lnTo>
                      <a:pt x="63" y="105"/>
                    </a:lnTo>
                    <a:lnTo>
                      <a:pt x="58" y="103"/>
                    </a:lnTo>
                    <a:lnTo>
                      <a:pt x="57" y="86"/>
                    </a:lnTo>
                    <a:lnTo>
                      <a:pt x="55" y="82"/>
                    </a:lnTo>
                    <a:lnTo>
                      <a:pt x="49" y="74"/>
                    </a:lnTo>
                    <a:lnTo>
                      <a:pt x="46" y="72"/>
                    </a:lnTo>
                    <a:lnTo>
                      <a:pt x="44" y="60"/>
                    </a:lnTo>
                    <a:lnTo>
                      <a:pt x="40" y="51"/>
                    </a:lnTo>
                    <a:lnTo>
                      <a:pt x="35" y="49"/>
                    </a:lnTo>
                    <a:lnTo>
                      <a:pt x="30" y="51"/>
                    </a:lnTo>
                    <a:lnTo>
                      <a:pt x="29" y="49"/>
                    </a:lnTo>
                    <a:lnTo>
                      <a:pt x="33" y="45"/>
                    </a:lnTo>
                    <a:lnTo>
                      <a:pt x="33" y="37"/>
                    </a:lnTo>
                    <a:lnTo>
                      <a:pt x="40" y="23"/>
                    </a:lnTo>
                    <a:lnTo>
                      <a:pt x="39" y="18"/>
                    </a:lnTo>
                    <a:lnTo>
                      <a:pt x="30" y="17"/>
                    </a:lnTo>
                    <a:lnTo>
                      <a:pt x="21" y="18"/>
                    </a:lnTo>
                    <a:lnTo>
                      <a:pt x="23" y="10"/>
                    </a:lnTo>
                    <a:lnTo>
                      <a:pt x="29" y="4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3" y="1"/>
                    </a:lnTo>
                    <a:lnTo>
                      <a:pt x="10" y="5"/>
                    </a:lnTo>
                    <a:lnTo>
                      <a:pt x="9" y="14"/>
                    </a:lnTo>
                    <a:lnTo>
                      <a:pt x="4" y="18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8" name="Freeform 289"/>
              <p:cNvSpPr>
                <a:spLocks/>
              </p:cNvSpPr>
              <p:nvPr/>
            </p:nvSpPr>
            <p:spPr bwMode="gray">
              <a:xfrm>
                <a:off x="2766" y="1579"/>
                <a:ext cx="112" cy="232"/>
              </a:xfrm>
              <a:custGeom>
                <a:avLst/>
                <a:gdLst>
                  <a:gd name="T0" fmla="*/ 70 w 72"/>
                  <a:gd name="T1" fmla="*/ 9 h 150"/>
                  <a:gd name="T2" fmla="*/ 51 w 72"/>
                  <a:gd name="T3" fmla="*/ 43 h 150"/>
                  <a:gd name="T4" fmla="*/ 95 w 72"/>
                  <a:gd name="T5" fmla="*/ 43 h 150"/>
                  <a:gd name="T6" fmla="*/ 79 w 72"/>
                  <a:gd name="T7" fmla="*/ 88 h 150"/>
                  <a:gd name="T8" fmla="*/ 70 w 72"/>
                  <a:gd name="T9" fmla="*/ 118 h 150"/>
                  <a:gd name="T10" fmla="*/ 84 w 72"/>
                  <a:gd name="T11" fmla="*/ 118 h 150"/>
                  <a:gd name="T12" fmla="*/ 106 w 72"/>
                  <a:gd name="T13" fmla="*/ 144 h 150"/>
                  <a:gd name="T14" fmla="*/ 118 w 72"/>
                  <a:gd name="T15" fmla="*/ 176 h 150"/>
                  <a:gd name="T16" fmla="*/ 138 w 72"/>
                  <a:gd name="T17" fmla="*/ 206 h 150"/>
                  <a:gd name="T18" fmla="*/ 152 w 72"/>
                  <a:gd name="T19" fmla="*/ 251 h 150"/>
                  <a:gd name="T20" fmla="*/ 174 w 72"/>
                  <a:gd name="T21" fmla="*/ 272 h 150"/>
                  <a:gd name="T22" fmla="*/ 157 w 72"/>
                  <a:gd name="T23" fmla="*/ 299 h 150"/>
                  <a:gd name="T24" fmla="*/ 143 w 72"/>
                  <a:gd name="T25" fmla="*/ 303 h 150"/>
                  <a:gd name="T26" fmla="*/ 166 w 72"/>
                  <a:gd name="T27" fmla="*/ 306 h 150"/>
                  <a:gd name="T28" fmla="*/ 148 w 72"/>
                  <a:gd name="T29" fmla="*/ 329 h 150"/>
                  <a:gd name="T30" fmla="*/ 117 w 72"/>
                  <a:gd name="T31" fmla="*/ 328 h 150"/>
                  <a:gd name="T32" fmla="*/ 82 w 72"/>
                  <a:gd name="T33" fmla="*/ 333 h 150"/>
                  <a:gd name="T34" fmla="*/ 62 w 72"/>
                  <a:gd name="T35" fmla="*/ 346 h 150"/>
                  <a:gd name="T36" fmla="*/ 31 w 72"/>
                  <a:gd name="T37" fmla="*/ 356 h 150"/>
                  <a:gd name="T38" fmla="*/ 22 w 72"/>
                  <a:gd name="T39" fmla="*/ 354 h 150"/>
                  <a:gd name="T40" fmla="*/ 39 w 72"/>
                  <a:gd name="T41" fmla="*/ 329 h 150"/>
                  <a:gd name="T42" fmla="*/ 48 w 72"/>
                  <a:gd name="T43" fmla="*/ 316 h 150"/>
                  <a:gd name="T44" fmla="*/ 73 w 72"/>
                  <a:gd name="T45" fmla="*/ 309 h 150"/>
                  <a:gd name="T46" fmla="*/ 70 w 72"/>
                  <a:gd name="T47" fmla="*/ 302 h 150"/>
                  <a:gd name="T48" fmla="*/ 58 w 72"/>
                  <a:gd name="T49" fmla="*/ 302 h 150"/>
                  <a:gd name="T50" fmla="*/ 26 w 72"/>
                  <a:gd name="T51" fmla="*/ 294 h 150"/>
                  <a:gd name="T52" fmla="*/ 26 w 72"/>
                  <a:gd name="T53" fmla="*/ 283 h 150"/>
                  <a:gd name="T54" fmla="*/ 44 w 72"/>
                  <a:gd name="T55" fmla="*/ 277 h 150"/>
                  <a:gd name="T56" fmla="*/ 40 w 72"/>
                  <a:gd name="T57" fmla="*/ 246 h 150"/>
                  <a:gd name="T58" fmla="*/ 58 w 72"/>
                  <a:gd name="T59" fmla="*/ 232 h 150"/>
                  <a:gd name="T60" fmla="*/ 75 w 72"/>
                  <a:gd name="T61" fmla="*/ 218 h 150"/>
                  <a:gd name="T62" fmla="*/ 70 w 72"/>
                  <a:gd name="T63" fmla="*/ 203 h 150"/>
                  <a:gd name="T64" fmla="*/ 62 w 72"/>
                  <a:gd name="T65" fmla="*/ 183 h 150"/>
                  <a:gd name="T66" fmla="*/ 53 w 72"/>
                  <a:gd name="T67" fmla="*/ 172 h 150"/>
                  <a:gd name="T68" fmla="*/ 26 w 72"/>
                  <a:gd name="T69" fmla="*/ 170 h 150"/>
                  <a:gd name="T70" fmla="*/ 34 w 72"/>
                  <a:gd name="T71" fmla="*/ 150 h 150"/>
                  <a:gd name="T72" fmla="*/ 31 w 72"/>
                  <a:gd name="T73" fmla="*/ 136 h 150"/>
                  <a:gd name="T74" fmla="*/ 30 w 72"/>
                  <a:gd name="T75" fmla="*/ 122 h 150"/>
                  <a:gd name="T76" fmla="*/ 19 w 72"/>
                  <a:gd name="T77" fmla="*/ 139 h 150"/>
                  <a:gd name="T78" fmla="*/ 12 w 72"/>
                  <a:gd name="T79" fmla="*/ 136 h 150"/>
                  <a:gd name="T80" fmla="*/ 14 w 72"/>
                  <a:gd name="T81" fmla="*/ 110 h 150"/>
                  <a:gd name="T82" fmla="*/ 22 w 72"/>
                  <a:gd name="T83" fmla="*/ 91 h 150"/>
                  <a:gd name="T84" fmla="*/ 12 w 72"/>
                  <a:gd name="T85" fmla="*/ 96 h 150"/>
                  <a:gd name="T86" fmla="*/ 5 w 72"/>
                  <a:gd name="T87" fmla="*/ 110 h 150"/>
                  <a:gd name="T88" fmla="*/ 0 w 72"/>
                  <a:gd name="T89" fmla="*/ 93 h 150"/>
                  <a:gd name="T90" fmla="*/ 14 w 72"/>
                  <a:gd name="T91" fmla="*/ 71 h 150"/>
                  <a:gd name="T92" fmla="*/ 9 w 72"/>
                  <a:gd name="T93" fmla="*/ 56 h 150"/>
                  <a:gd name="T94" fmla="*/ 22 w 72"/>
                  <a:gd name="T95" fmla="*/ 34 h 150"/>
                  <a:gd name="T96" fmla="*/ 31 w 72"/>
                  <a:gd name="T97" fmla="*/ 3 h 150"/>
                  <a:gd name="T98" fmla="*/ 73 w 72"/>
                  <a:gd name="T99" fmla="*/ 0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2"/>
                  <a:gd name="T151" fmla="*/ 0 h 150"/>
                  <a:gd name="T152" fmla="*/ 72 w 72"/>
                  <a:gd name="T153" fmla="*/ 150 h 1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2" h="150">
                    <a:moveTo>
                      <a:pt x="30" y="0"/>
                    </a:moveTo>
                    <a:lnTo>
                      <a:pt x="29" y="4"/>
                    </a:lnTo>
                    <a:lnTo>
                      <a:pt x="23" y="10"/>
                    </a:lnTo>
                    <a:lnTo>
                      <a:pt x="21" y="18"/>
                    </a:lnTo>
                    <a:lnTo>
                      <a:pt x="30" y="17"/>
                    </a:lnTo>
                    <a:lnTo>
                      <a:pt x="39" y="18"/>
                    </a:lnTo>
                    <a:lnTo>
                      <a:pt x="40" y="23"/>
                    </a:lnTo>
                    <a:lnTo>
                      <a:pt x="33" y="37"/>
                    </a:lnTo>
                    <a:lnTo>
                      <a:pt x="33" y="45"/>
                    </a:lnTo>
                    <a:lnTo>
                      <a:pt x="29" y="49"/>
                    </a:lnTo>
                    <a:lnTo>
                      <a:pt x="30" y="51"/>
                    </a:lnTo>
                    <a:lnTo>
                      <a:pt x="35" y="49"/>
                    </a:lnTo>
                    <a:lnTo>
                      <a:pt x="40" y="51"/>
                    </a:lnTo>
                    <a:lnTo>
                      <a:pt x="44" y="60"/>
                    </a:lnTo>
                    <a:lnTo>
                      <a:pt x="46" y="72"/>
                    </a:lnTo>
                    <a:lnTo>
                      <a:pt x="49" y="74"/>
                    </a:lnTo>
                    <a:lnTo>
                      <a:pt x="55" y="82"/>
                    </a:lnTo>
                    <a:lnTo>
                      <a:pt x="57" y="86"/>
                    </a:lnTo>
                    <a:lnTo>
                      <a:pt x="58" y="103"/>
                    </a:lnTo>
                    <a:lnTo>
                      <a:pt x="63" y="105"/>
                    </a:lnTo>
                    <a:lnTo>
                      <a:pt x="71" y="104"/>
                    </a:lnTo>
                    <a:lnTo>
                      <a:pt x="72" y="114"/>
                    </a:lnTo>
                    <a:lnTo>
                      <a:pt x="70" y="119"/>
                    </a:lnTo>
                    <a:lnTo>
                      <a:pt x="65" y="125"/>
                    </a:lnTo>
                    <a:lnTo>
                      <a:pt x="61" y="125"/>
                    </a:lnTo>
                    <a:lnTo>
                      <a:pt x="59" y="127"/>
                    </a:lnTo>
                    <a:lnTo>
                      <a:pt x="64" y="128"/>
                    </a:lnTo>
                    <a:lnTo>
                      <a:pt x="69" y="128"/>
                    </a:lnTo>
                    <a:lnTo>
                      <a:pt x="69" y="131"/>
                    </a:lnTo>
                    <a:lnTo>
                      <a:pt x="61" y="138"/>
                    </a:lnTo>
                    <a:lnTo>
                      <a:pt x="53" y="138"/>
                    </a:lnTo>
                    <a:lnTo>
                      <a:pt x="48" y="137"/>
                    </a:lnTo>
                    <a:lnTo>
                      <a:pt x="35" y="141"/>
                    </a:lnTo>
                    <a:lnTo>
                      <a:pt x="34" y="139"/>
                    </a:lnTo>
                    <a:lnTo>
                      <a:pt x="27" y="142"/>
                    </a:lnTo>
                    <a:lnTo>
                      <a:pt x="26" y="145"/>
                    </a:lnTo>
                    <a:lnTo>
                      <a:pt x="16" y="145"/>
                    </a:lnTo>
                    <a:lnTo>
                      <a:pt x="13" y="149"/>
                    </a:lnTo>
                    <a:lnTo>
                      <a:pt x="10" y="150"/>
                    </a:lnTo>
                    <a:lnTo>
                      <a:pt x="9" y="148"/>
                    </a:lnTo>
                    <a:lnTo>
                      <a:pt x="14" y="143"/>
                    </a:lnTo>
                    <a:lnTo>
                      <a:pt x="16" y="138"/>
                    </a:lnTo>
                    <a:lnTo>
                      <a:pt x="19" y="136"/>
                    </a:lnTo>
                    <a:lnTo>
                      <a:pt x="20" y="132"/>
                    </a:lnTo>
                    <a:lnTo>
                      <a:pt x="26" y="130"/>
                    </a:lnTo>
                    <a:lnTo>
                      <a:pt x="30" y="129"/>
                    </a:lnTo>
                    <a:lnTo>
                      <a:pt x="32" y="126"/>
                    </a:lnTo>
                    <a:lnTo>
                      <a:pt x="29" y="126"/>
                    </a:lnTo>
                    <a:lnTo>
                      <a:pt x="28" y="127"/>
                    </a:lnTo>
                    <a:lnTo>
                      <a:pt x="24" y="126"/>
                    </a:lnTo>
                    <a:lnTo>
                      <a:pt x="21" y="124"/>
                    </a:lnTo>
                    <a:lnTo>
                      <a:pt x="11" y="123"/>
                    </a:lnTo>
                    <a:lnTo>
                      <a:pt x="10" y="121"/>
                    </a:lnTo>
                    <a:lnTo>
                      <a:pt x="11" y="118"/>
                    </a:lnTo>
                    <a:lnTo>
                      <a:pt x="14" y="116"/>
                    </a:lnTo>
                    <a:lnTo>
                      <a:pt x="18" y="116"/>
                    </a:lnTo>
                    <a:lnTo>
                      <a:pt x="19" y="104"/>
                    </a:lnTo>
                    <a:lnTo>
                      <a:pt x="17" y="103"/>
                    </a:lnTo>
                    <a:lnTo>
                      <a:pt x="18" y="98"/>
                    </a:lnTo>
                    <a:lnTo>
                      <a:pt x="24" y="97"/>
                    </a:lnTo>
                    <a:lnTo>
                      <a:pt x="29" y="94"/>
                    </a:lnTo>
                    <a:lnTo>
                      <a:pt x="31" y="91"/>
                    </a:lnTo>
                    <a:lnTo>
                      <a:pt x="31" y="86"/>
                    </a:lnTo>
                    <a:lnTo>
                      <a:pt x="29" y="85"/>
                    </a:lnTo>
                    <a:lnTo>
                      <a:pt x="27" y="81"/>
                    </a:lnTo>
                    <a:lnTo>
                      <a:pt x="26" y="76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11" y="66"/>
                    </a:lnTo>
                    <a:lnTo>
                      <a:pt x="14" y="63"/>
                    </a:lnTo>
                    <a:lnTo>
                      <a:pt x="14" y="60"/>
                    </a:lnTo>
                    <a:lnTo>
                      <a:pt x="13" y="57"/>
                    </a:lnTo>
                    <a:lnTo>
                      <a:pt x="13" y="53"/>
                    </a:lnTo>
                    <a:lnTo>
                      <a:pt x="12" y="51"/>
                    </a:lnTo>
                    <a:lnTo>
                      <a:pt x="8" y="53"/>
                    </a:lnTo>
                    <a:lnTo>
                      <a:pt x="8" y="58"/>
                    </a:lnTo>
                    <a:lnTo>
                      <a:pt x="6" y="61"/>
                    </a:lnTo>
                    <a:lnTo>
                      <a:pt x="5" y="57"/>
                    </a:lnTo>
                    <a:lnTo>
                      <a:pt x="5" y="51"/>
                    </a:lnTo>
                    <a:lnTo>
                      <a:pt x="6" y="46"/>
                    </a:lnTo>
                    <a:lnTo>
                      <a:pt x="8" y="41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4" y="43"/>
                    </a:lnTo>
                    <a:lnTo>
                      <a:pt x="2" y="46"/>
                    </a:lnTo>
                    <a:lnTo>
                      <a:pt x="1" y="44"/>
                    </a:lnTo>
                    <a:lnTo>
                      <a:pt x="0" y="39"/>
                    </a:lnTo>
                    <a:lnTo>
                      <a:pt x="2" y="35"/>
                    </a:lnTo>
                    <a:lnTo>
                      <a:pt x="6" y="30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10" y="5"/>
                    </a:lnTo>
                    <a:lnTo>
                      <a:pt x="13" y="1"/>
                    </a:lnTo>
                    <a:lnTo>
                      <a:pt x="25" y="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9" name="Freeform 290"/>
              <p:cNvSpPr>
                <a:spLocks/>
              </p:cNvSpPr>
              <p:nvPr/>
            </p:nvSpPr>
            <p:spPr bwMode="gray">
              <a:xfrm>
                <a:off x="2740" y="1675"/>
                <a:ext cx="39" cy="34"/>
              </a:xfrm>
              <a:custGeom>
                <a:avLst/>
                <a:gdLst>
                  <a:gd name="T0" fmla="*/ 14 w 25"/>
                  <a:gd name="T1" fmla="*/ 3 h 22"/>
                  <a:gd name="T2" fmla="*/ 27 w 25"/>
                  <a:gd name="T3" fmla="*/ 0 h 22"/>
                  <a:gd name="T4" fmla="*/ 30 w 25"/>
                  <a:gd name="T5" fmla="*/ 5 h 22"/>
                  <a:gd name="T6" fmla="*/ 44 w 25"/>
                  <a:gd name="T7" fmla="*/ 8 h 22"/>
                  <a:gd name="T8" fmla="*/ 53 w 25"/>
                  <a:gd name="T9" fmla="*/ 26 h 22"/>
                  <a:gd name="T10" fmla="*/ 61 w 25"/>
                  <a:gd name="T11" fmla="*/ 29 h 22"/>
                  <a:gd name="T12" fmla="*/ 56 w 25"/>
                  <a:gd name="T13" fmla="*/ 45 h 22"/>
                  <a:gd name="T14" fmla="*/ 42 w 25"/>
                  <a:gd name="T15" fmla="*/ 53 h 22"/>
                  <a:gd name="T16" fmla="*/ 34 w 25"/>
                  <a:gd name="T17" fmla="*/ 48 h 22"/>
                  <a:gd name="T18" fmla="*/ 22 w 25"/>
                  <a:gd name="T19" fmla="*/ 43 h 22"/>
                  <a:gd name="T20" fmla="*/ 12 w 25"/>
                  <a:gd name="T21" fmla="*/ 49 h 22"/>
                  <a:gd name="T22" fmla="*/ 0 w 25"/>
                  <a:gd name="T23" fmla="*/ 40 h 22"/>
                  <a:gd name="T24" fmla="*/ 0 w 25"/>
                  <a:gd name="T25" fmla="*/ 34 h 22"/>
                  <a:gd name="T26" fmla="*/ 14 w 25"/>
                  <a:gd name="T27" fmla="*/ 19 h 22"/>
                  <a:gd name="T28" fmla="*/ 14 w 25"/>
                  <a:gd name="T29" fmla="*/ 3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22"/>
                  <a:gd name="T47" fmla="*/ 25 w 25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22">
                    <a:moveTo>
                      <a:pt x="6" y="1"/>
                    </a:moveTo>
                    <a:lnTo>
                      <a:pt x="11" y="0"/>
                    </a:lnTo>
                    <a:lnTo>
                      <a:pt x="12" y="2"/>
                    </a:lnTo>
                    <a:lnTo>
                      <a:pt x="18" y="3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3" y="19"/>
                    </a:lnTo>
                    <a:lnTo>
                      <a:pt x="17" y="22"/>
                    </a:lnTo>
                    <a:lnTo>
                      <a:pt x="14" y="20"/>
                    </a:lnTo>
                    <a:lnTo>
                      <a:pt x="9" y="18"/>
                    </a:lnTo>
                    <a:lnTo>
                      <a:pt x="5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0" name="Freeform 291"/>
              <p:cNvSpPr>
                <a:spLocks/>
              </p:cNvSpPr>
              <p:nvPr/>
            </p:nvSpPr>
            <p:spPr bwMode="gray">
              <a:xfrm>
                <a:off x="2900" y="1721"/>
                <a:ext cx="57" cy="67"/>
              </a:xfrm>
              <a:custGeom>
                <a:avLst/>
                <a:gdLst>
                  <a:gd name="T0" fmla="*/ 62 w 37"/>
                  <a:gd name="T1" fmla="*/ 69 h 43"/>
                  <a:gd name="T2" fmla="*/ 66 w 37"/>
                  <a:gd name="T3" fmla="*/ 75 h 43"/>
                  <a:gd name="T4" fmla="*/ 60 w 37"/>
                  <a:gd name="T5" fmla="*/ 90 h 43"/>
                  <a:gd name="T6" fmla="*/ 60 w 37"/>
                  <a:gd name="T7" fmla="*/ 97 h 43"/>
                  <a:gd name="T8" fmla="*/ 57 w 37"/>
                  <a:gd name="T9" fmla="*/ 104 h 43"/>
                  <a:gd name="T10" fmla="*/ 52 w 37"/>
                  <a:gd name="T11" fmla="*/ 95 h 43"/>
                  <a:gd name="T12" fmla="*/ 49 w 37"/>
                  <a:gd name="T13" fmla="*/ 79 h 43"/>
                  <a:gd name="T14" fmla="*/ 39 w 37"/>
                  <a:gd name="T15" fmla="*/ 79 h 43"/>
                  <a:gd name="T16" fmla="*/ 31 w 37"/>
                  <a:gd name="T17" fmla="*/ 78 h 43"/>
                  <a:gd name="T18" fmla="*/ 22 w 37"/>
                  <a:gd name="T19" fmla="*/ 83 h 43"/>
                  <a:gd name="T20" fmla="*/ 9 w 37"/>
                  <a:gd name="T21" fmla="*/ 87 h 43"/>
                  <a:gd name="T22" fmla="*/ 0 w 37"/>
                  <a:gd name="T23" fmla="*/ 83 h 43"/>
                  <a:gd name="T24" fmla="*/ 9 w 37"/>
                  <a:gd name="T25" fmla="*/ 79 h 43"/>
                  <a:gd name="T26" fmla="*/ 14 w 37"/>
                  <a:gd name="T27" fmla="*/ 79 h 43"/>
                  <a:gd name="T28" fmla="*/ 18 w 37"/>
                  <a:gd name="T29" fmla="*/ 75 h 43"/>
                  <a:gd name="T30" fmla="*/ 17 w 37"/>
                  <a:gd name="T31" fmla="*/ 70 h 43"/>
                  <a:gd name="T32" fmla="*/ 18 w 37"/>
                  <a:gd name="T33" fmla="*/ 58 h 43"/>
                  <a:gd name="T34" fmla="*/ 28 w 37"/>
                  <a:gd name="T35" fmla="*/ 47 h 43"/>
                  <a:gd name="T36" fmla="*/ 35 w 37"/>
                  <a:gd name="T37" fmla="*/ 25 h 43"/>
                  <a:gd name="T38" fmla="*/ 45 w 37"/>
                  <a:gd name="T39" fmla="*/ 22 h 43"/>
                  <a:gd name="T40" fmla="*/ 48 w 37"/>
                  <a:gd name="T41" fmla="*/ 26 h 43"/>
                  <a:gd name="T42" fmla="*/ 43 w 37"/>
                  <a:gd name="T43" fmla="*/ 34 h 43"/>
                  <a:gd name="T44" fmla="*/ 45 w 37"/>
                  <a:gd name="T45" fmla="*/ 44 h 43"/>
                  <a:gd name="T46" fmla="*/ 54 w 37"/>
                  <a:gd name="T47" fmla="*/ 34 h 43"/>
                  <a:gd name="T48" fmla="*/ 57 w 37"/>
                  <a:gd name="T49" fmla="*/ 26 h 43"/>
                  <a:gd name="T50" fmla="*/ 48 w 37"/>
                  <a:gd name="T51" fmla="*/ 19 h 43"/>
                  <a:gd name="T52" fmla="*/ 49 w 37"/>
                  <a:gd name="T53" fmla="*/ 9 h 43"/>
                  <a:gd name="T54" fmla="*/ 62 w 37"/>
                  <a:gd name="T55" fmla="*/ 3 h 43"/>
                  <a:gd name="T56" fmla="*/ 83 w 37"/>
                  <a:gd name="T57" fmla="*/ 0 h 43"/>
                  <a:gd name="T58" fmla="*/ 88 w 37"/>
                  <a:gd name="T59" fmla="*/ 8 h 43"/>
                  <a:gd name="T60" fmla="*/ 80 w 37"/>
                  <a:gd name="T61" fmla="*/ 22 h 43"/>
                  <a:gd name="T62" fmla="*/ 85 w 37"/>
                  <a:gd name="T63" fmla="*/ 31 h 43"/>
                  <a:gd name="T64" fmla="*/ 83 w 37"/>
                  <a:gd name="T65" fmla="*/ 47 h 43"/>
                  <a:gd name="T66" fmla="*/ 66 w 37"/>
                  <a:gd name="T67" fmla="*/ 61 h 43"/>
                  <a:gd name="T68" fmla="*/ 62 w 37"/>
                  <a:gd name="T69" fmla="*/ 69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"/>
                  <a:gd name="T106" fmla="*/ 0 h 43"/>
                  <a:gd name="T107" fmla="*/ 37 w 37"/>
                  <a:gd name="T108" fmla="*/ 43 h 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" h="43">
                    <a:moveTo>
                      <a:pt x="26" y="28"/>
                    </a:moveTo>
                    <a:lnTo>
                      <a:pt x="28" y="31"/>
                    </a:lnTo>
                    <a:lnTo>
                      <a:pt x="25" y="37"/>
                    </a:lnTo>
                    <a:lnTo>
                      <a:pt x="25" y="40"/>
                    </a:lnTo>
                    <a:lnTo>
                      <a:pt x="24" y="43"/>
                    </a:lnTo>
                    <a:lnTo>
                      <a:pt x="22" y="39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3" y="32"/>
                    </a:lnTo>
                    <a:lnTo>
                      <a:pt x="9" y="34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5" y="10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19" y="18"/>
                    </a:lnTo>
                    <a:lnTo>
                      <a:pt x="23" y="14"/>
                    </a:lnTo>
                    <a:lnTo>
                      <a:pt x="24" y="11"/>
                    </a:lnTo>
                    <a:lnTo>
                      <a:pt x="20" y="8"/>
                    </a:lnTo>
                    <a:lnTo>
                      <a:pt x="21" y="4"/>
                    </a:lnTo>
                    <a:lnTo>
                      <a:pt x="26" y="1"/>
                    </a:lnTo>
                    <a:lnTo>
                      <a:pt x="35" y="0"/>
                    </a:lnTo>
                    <a:lnTo>
                      <a:pt x="37" y="3"/>
                    </a:lnTo>
                    <a:lnTo>
                      <a:pt x="34" y="9"/>
                    </a:lnTo>
                    <a:lnTo>
                      <a:pt x="36" y="13"/>
                    </a:lnTo>
                    <a:lnTo>
                      <a:pt x="35" y="19"/>
                    </a:lnTo>
                    <a:lnTo>
                      <a:pt x="28" y="25"/>
                    </a:lnTo>
                    <a:lnTo>
                      <a:pt x="26" y="2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1" name="Freeform 292"/>
              <p:cNvSpPr>
                <a:spLocks/>
              </p:cNvSpPr>
              <p:nvPr/>
            </p:nvSpPr>
            <p:spPr bwMode="gray">
              <a:xfrm>
                <a:off x="2940" y="1800"/>
                <a:ext cx="9" cy="24"/>
              </a:xfrm>
              <a:custGeom>
                <a:avLst/>
                <a:gdLst>
                  <a:gd name="T0" fmla="*/ 14 w 6"/>
                  <a:gd name="T1" fmla="*/ 38 h 15"/>
                  <a:gd name="T2" fmla="*/ 0 w 6"/>
                  <a:gd name="T3" fmla="*/ 34 h 15"/>
                  <a:gd name="T4" fmla="*/ 0 w 6"/>
                  <a:gd name="T5" fmla="*/ 18 h 15"/>
                  <a:gd name="T6" fmla="*/ 0 w 6"/>
                  <a:gd name="T7" fmla="*/ 8 h 15"/>
                  <a:gd name="T8" fmla="*/ 5 w 6"/>
                  <a:gd name="T9" fmla="*/ 0 h 15"/>
                  <a:gd name="T10" fmla="*/ 12 w 6"/>
                  <a:gd name="T11" fmla="*/ 13 h 15"/>
                  <a:gd name="T12" fmla="*/ 14 w 6"/>
                  <a:gd name="T13" fmla="*/ 3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5"/>
                  <a:gd name="T23" fmla="*/ 6 w 6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5">
                    <a:moveTo>
                      <a:pt x="6" y="15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2" name="Freeform 293"/>
              <p:cNvSpPr>
                <a:spLocks/>
              </p:cNvSpPr>
              <p:nvPr/>
            </p:nvSpPr>
            <p:spPr bwMode="gray">
              <a:xfrm>
                <a:off x="2890" y="1771"/>
                <a:ext cx="53" cy="50"/>
              </a:xfrm>
              <a:custGeom>
                <a:avLst/>
                <a:gdLst>
                  <a:gd name="T0" fmla="*/ 83 w 34"/>
                  <a:gd name="T1" fmla="*/ 47 h 32"/>
                  <a:gd name="T2" fmla="*/ 78 w 34"/>
                  <a:gd name="T3" fmla="*/ 53 h 32"/>
                  <a:gd name="T4" fmla="*/ 78 w 34"/>
                  <a:gd name="T5" fmla="*/ 64 h 32"/>
                  <a:gd name="T6" fmla="*/ 78 w 34"/>
                  <a:gd name="T7" fmla="*/ 78 h 32"/>
                  <a:gd name="T8" fmla="*/ 61 w 34"/>
                  <a:gd name="T9" fmla="*/ 64 h 32"/>
                  <a:gd name="T10" fmla="*/ 47 w 34"/>
                  <a:gd name="T11" fmla="*/ 58 h 32"/>
                  <a:gd name="T12" fmla="*/ 36 w 34"/>
                  <a:gd name="T13" fmla="*/ 53 h 32"/>
                  <a:gd name="T14" fmla="*/ 17 w 34"/>
                  <a:gd name="T15" fmla="*/ 39 h 32"/>
                  <a:gd name="T16" fmla="*/ 0 w 34"/>
                  <a:gd name="T17" fmla="*/ 17 h 32"/>
                  <a:gd name="T18" fmla="*/ 9 w 34"/>
                  <a:gd name="T19" fmla="*/ 9 h 32"/>
                  <a:gd name="T20" fmla="*/ 14 w 34"/>
                  <a:gd name="T21" fmla="*/ 5 h 32"/>
                  <a:gd name="T22" fmla="*/ 25 w 34"/>
                  <a:gd name="T23" fmla="*/ 9 h 32"/>
                  <a:gd name="T24" fmla="*/ 36 w 34"/>
                  <a:gd name="T25" fmla="*/ 5 h 32"/>
                  <a:gd name="T26" fmla="*/ 47 w 34"/>
                  <a:gd name="T27" fmla="*/ 0 h 32"/>
                  <a:gd name="T28" fmla="*/ 53 w 34"/>
                  <a:gd name="T29" fmla="*/ 3 h 32"/>
                  <a:gd name="T30" fmla="*/ 65 w 34"/>
                  <a:gd name="T31" fmla="*/ 3 h 32"/>
                  <a:gd name="T32" fmla="*/ 69 w 34"/>
                  <a:gd name="T33" fmla="*/ 17 h 32"/>
                  <a:gd name="T34" fmla="*/ 73 w 34"/>
                  <a:gd name="T35" fmla="*/ 27 h 32"/>
                  <a:gd name="T36" fmla="*/ 75 w 34"/>
                  <a:gd name="T37" fmla="*/ 20 h 32"/>
                  <a:gd name="T38" fmla="*/ 79 w 34"/>
                  <a:gd name="T39" fmla="*/ 30 h 32"/>
                  <a:gd name="T40" fmla="*/ 83 w 34"/>
                  <a:gd name="T41" fmla="*/ 47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32"/>
                  <a:gd name="T65" fmla="*/ 34 w 34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32">
                    <a:moveTo>
                      <a:pt x="34" y="19"/>
                    </a:moveTo>
                    <a:lnTo>
                      <a:pt x="32" y="22"/>
                    </a:lnTo>
                    <a:lnTo>
                      <a:pt x="32" y="26"/>
                    </a:lnTo>
                    <a:lnTo>
                      <a:pt x="32" y="32"/>
                    </a:lnTo>
                    <a:lnTo>
                      <a:pt x="25" y="26"/>
                    </a:lnTo>
                    <a:lnTo>
                      <a:pt x="19" y="24"/>
                    </a:lnTo>
                    <a:lnTo>
                      <a:pt x="15" y="22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28" y="7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3" y="12"/>
                    </a:lnTo>
                    <a:lnTo>
                      <a:pt x="34" y="1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3" name="Freeform 294"/>
              <p:cNvSpPr>
                <a:spLocks/>
              </p:cNvSpPr>
              <p:nvPr/>
            </p:nvSpPr>
            <p:spPr bwMode="gray">
              <a:xfrm>
                <a:off x="2791" y="1703"/>
                <a:ext cx="5" cy="9"/>
              </a:xfrm>
              <a:custGeom>
                <a:avLst/>
                <a:gdLst>
                  <a:gd name="T0" fmla="*/ 3 w 3"/>
                  <a:gd name="T1" fmla="*/ 14 h 6"/>
                  <a:gd name="T2" fmla="*/ 0 w 3"/>
                  <a:gd name="T3" fmla="*/ 9 h 6"/>
                  <a:gd name="T4" fmla="*/ 0 w 3"/>
                  <a:gd name="T5" fmla="*/ 5 h 6"/>
                  <a:gd name="T6" fmla="*/ 8 w 3"/>
                  <a:gd name="T7" fmla="*/ 0 h 6"/>
                  <a:gd name="T8" fmla="*/ 8 w 3"/>
                  <a:gd name="T9" fmla="*/ 5 h 6"/>
                  <a:gd name="T10" fmla="*/ 3 w 3"/>
                  <a:gd name="T11" fmla="*/ 1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4" name="Freeform 295"/>
              <p:cNvSpPr>
                <a:spLocks/>
              </p:cNvSpPr>
              <p:nvPr/>
            </p:nvSpPr>
            <p:spPr bwMode="gray">
              <a:xfrm>
                <a:off x="2765" y="1659"/>
                <a:ext cx="5" cy="8"/>
              </a:xfrm>
              <a:custGeom>
                <a:avLst/>
                <a:gdLst>
                  <a:gd name="T0" fmla="*/ 8 w 3"/>
                  <a:gd name="T1" fmla="*/ 0 h 5"/>
                  <a:gd name="T2" fmla="*/ 8 w 3"/>
                  <a:gd name="T3" fmla="*/ 10 h 5"/>
                  <a:gd name="T4" fmla="*/ 0 w 3"/>
                  <a:gd name="T5" fmla="*/ 13 h 5"/>
                  <a:gd name="T6" fmla="*/ 3 w 3"/>
                  <a:gd name="T7" fmla="*/ 0 h 5"/>
                  <a:gd name="T8" fmla="*/ 8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3" y="0"/>
                    </a:moveTo>
                    <a:lnTo>
                      <a:pt x="3" y="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5" name="Freeform 296"/>
              <p:cNvSpPr>
                <a:spLocks/>
              </p:cNvSpPr>
              <p:nvPr/>
            </p:nvSpPr>
            <p:spPr bwMode="gray">
              <a:xfrm>
                <a:off x="2762" y="1608"/>
                <a:ext cx="8" cy="8"/>
              </a:xfrm>
              <a:custGeom>
                <a:avLst/>
                <a:gdLst>
                  <a:gd name="T0" fmla="*/ 13 w 5"/>
                  <a:gd name="T1" fmla="*/ 0 h 5"/>
                  <a:gd name="T2" fmla="*/ 10 w 5"/>
                  <a:gd name="T3" fmla="*/ 13 h 5"/>
                  <a:gd name="T4" fmla="*/ 0 w 5"/>
                  <a:gd name="T5" fmla="*/ 13 h 5"/>
                  <a:gd name="T6" fmla="*/ 3 w 5"/>
                  <a:gd name="T7" fmla="*/ 3 h 5"/>
                  <a:gd name="T8" fmla="*/ 8 w 5"/>
                  <a:gd name="T9" fmla="*/ 0 h 5"/>
                  <a:gd name="T10" fmla="*/ 13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0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6" name="Freeform 297"/>
              <p:cNvSpPr>
                <a:spLocks/>
              </p:cNvSpPr>
              <p:nvPr/>
            </p:nvSpPr>
            <p:spPr bwMode="gray">
              <a:xfrm>
                <a:off x="2756" y="1583"/>
                <a:ext cx="10" cy="17"/>
              </a:xfrm>
              <a:custGeom>
                <a:avLst/>
                <a:gdLst>
                  <a:gd name="T0" fmla="*/ 14 w 7"/>
                  <a:gd name="T1" fmla="*/ 0 h 11"/>
                  <a:gd name="T2" fmla="*/ 14 w 7"/>
                  <a:gd name="T3" fmla="*/ 12 h 11"/>
                  <a:gd name="T4" fmla="*/ 9 w 7"/>
                  <a:gd name="T5" fmla="*/ 22 h 11"/>
                  <a:gd name="T6" fmla="*/ 0 w 7"/>
                  <a:gd name="T7" fmla="*/ 26 h 11"/>
                  <a:gd name="T8" fmla="*/ 0 w 7"/>
                  <a:gd name="T9" fmla="*/ 19 h 11"/>
                  <a:gd name="T10" fmla="*/ 9 w 7"/>
                  <a:gd name="T11" fmla="*/ 5 h 11"/>
                  <a:gd name="T12" fmla="*/ 14 w 7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1"/>
                  <a:gd name="T23" fmla="*/ 7 w 7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1">
                    <a:moveTo>
                      <a:pt x="7" y="0"/>
                    </a:moveTo>
                    <a:lnTo>
                      <a:pt x="7" y="5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7" name="Freeform 298"/>
              <p:cNvSpPr>
                <a:spLocks/>
              </p:cNvSpPr>
              <p:nvPr/>
            </p:nvSpPr>
            <p:spPr bwMode="gray">
              <a:xfrm>
                <a:off x="2838" y="1793"/>
                <a:ext cx="6" cy="3"/>
              </a:xfrm>
              <a:custGeom>
                <a:avLst/>
                <a:gdLst>
                  <a:gd name="T0" fmla="*/ 0 w 4"/>
                  <a:gd name="T1" fmla="*/ 3 h 2"/>
                  <a:gd name="T2" fmla="*/ 6 w 4"/>
                  <a:gd name="T3" fmla="*/ 0 h 2"/>
                  <a:gd name="T4" fmla="*/ 9 w 4"/>
                  <a:gd name="T5" fmla="*/ 4 h 2"/>
                  <a:gd name="T6" fmla="*/ 4 w 4"/>
                  <a:gd name="T7" fmla="*/ 4 h 2"/>
                  <a:gd name="T8" fmla="*/ 0 w 4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8" name="Freeform 299"/>
              <p:cNvSpPr>
                <a:spLocks/>
              </p:cNvSpPr>
              <p:nvPr/>
            </p:nvSpPr>
            <p:spPr bwMode="gray">
              <a:xfrm>
                <a:off x="2706" y="1676"/>
                <a:ext cx="62" cy="100"/>
              </a:xfrm>
              <a:custGeom>
                <a:avLst/>
                <a:gdLst>
                  <a:gd name="T0" fmla="*/ 93 w 40"/>
                  <a:gd name="T1" fmla="*/ 52 h 64"/>
                  <a:gd name="T2" fmla="*/ 93 w 40"/>
                  <a:gd name="T3" fmla="*/ 73 h 64"/>
                  <a:gd name="T4" fmla="*/ 96 w 40"/>
                  <a:gd name="T5" fmla="*/ 83 h 64"/>
                  <a:gd name="T6" fmla="*/ 93 w 40"/>
                  <a:gd name="T7" fmla="*/ 97 h 64"/>
                  <a:gd name="T8" fmla="*/ 87 w 40"/>
                  <a:gd name="T9" fmla="*/ 127 h 64"/>
                  <a:gd name="T10" fmla="*/ 74 w 40"/>
                  <a:gd name="T11" fmla="*/ 130 h 64"/>
                  <a:gd name="T12" fmla="*/ 53 w 40"/>
                  <a:gd name="T13" fmla="*/ 139 h 64"/>
                  <a:gd name="T14" fmla="*/ 34 w 40"/>
                  <a:gd name="T15" fmla="*/ 148 h 64"/>
                  <a:gd name="T16" fmla="*/ 22 w 40"/>
                  <a:gd name="T17" fmla="*/ 156 h 64"/>
                  <a:gd name="T18" fmla="*/ 12 w 40"/>
                  <a:gd name="T19" fmla="*/ 153 h 64"/>
                  <a:gd name="T20" fmla="*/ 9 w 40"/>
                  <a:gd name="T21" fmla="*/ 147 h 64"/>
                  <a:gd name="T22" fmla="*/ 3 w 40"/>
                  <a:gd name="T23" fmla="*/ 142 h 64"/>
                  <a:gd name="T24" fmla="*/ 0 w 40"/>
                  <a:gd name="T25" fmla="*/ 127 h 64"/>
                  <a:gd name="T26" fmla="*/ 8 w 40"/>
                  <a:gd name="T27" fmla="*/ 122 h 64"/>
                  <a:gd name="T28" fmla="*/ 29 w 40"/>
                  <a:gd name="T29" fmla="*/ 112 h 64"/>
                  <a:gd name="T30" fmla="*/ 26 w 40"/>
                  <a:gd name="T31" fmla="*/ 109 h 64"/>
                  <a:gd name="T32" fmla="*/ 22 w 40"/>
                  <a:gd name="T33" fmla="*/ 108 h 64"/>
                  <a:gd name="T34" fmla="*/ 22 w 40"/>
                  <a:gd name="T35" fmla="*/ 95 h 64"/>
                  <a:gd name="T36" fmla="*/ 29 w 40"/>
                  <a:gd name="T37" fmla="*/ 81 h 64"/>
                  <a:gd name="T38" fmla="*/ 22 w 40"/>
                  <a:gd name="T39" fmla="*/ 78 h 64"/>
                  <a:gd name="T40" fmla="*/ 12 w 40"/>
                  <a:gd name="T41" fmla="*/ 83 h 64"/>
                  <a:gd name="T42" fmla="*/ 8 w 40"/>
                  <a:gd name="T43" fmla="*/ 78 h 64"/>
                  <a:gd name="T44" fmla="*/ 14 w 40"/>
                  <a:gd name="T45" fmla="*/ 73 h 64"/>
                  <a:gd name="T46" fmla="*/ 14 w 40"/>
                  <a:gd name="T47" fmla="*/ 66 h 64"/>
                  <a:gd name="T48" fmla="*/ 8 w 40"/>
                  <a:gd name="T49" fmla="*/ 53 h 64"/>
                  <a:gd name="T50" fmla="*/ 12 w 40"/>
                  <a:gd name="T51" fmla="*/ 42 h 64"/>
                  <a:gd name="T52" fmla="*/ 22 w 40"/>
                  <a:gd name="T53" fmla="*/ 39 h 64"/>
                  <a:gd name="T54" fmla="*/ 31 w 40"/>
                  <a:gd name="T55" fmla="*/ 44 h 64"/>
                  <a:gd name="T56" fmla="*/ 43 w 40"/>
                  <a:gd name="T57" fmla="*/ 36 h 64"/>
                  <a:gd name="T58" fmla="*/ 39 w 40"/>
                  <a:gd name="T59" fmla="*/ 27 h 64"/>
                  <a:gd name="T60" fmla="*/ 43 w 40"/>
                  <a:gd name="T61" fmla="*/ 9 h 64"/>
                  <a:gd name="T62" fmla="*/ 48 w 40"/>
                  <a:gd name="T63" fmla="*/ 3 h 64"/>
                  <a:gd name="T64" fmla="*/ 67 w 40"/>
                  <a:gd name="T65" fmla="*/ 0 h 64"/>
                  <a:gd name="T66" fmla="*/ 67 w 40"/>
                  <a:gd name="T67" fmla="*/ 17 h 64"/>
                  <a:gd name="T68" fmla="*/ 53 w 40"/>
                  <a:gd name="T69" fmla="*/ 31 h 64"/>
                  <a:gd name="T70" fmla="*/ 53 w 40"/>
                  <a:gd name="T71" fmla="*/ 39 h 64"/>
                  <a:gd name="T72" fmla="*/ 65 w 40"/>
                  <a:gd name="T73" fmla="*/ 48 h 64"/>
                  <a:gd name="T74" fmla="*/ 74 w 40"/>
                  <a:gd name="T75" fmla="*/ 42 h 64"/>
                  <a:gd name="T76" fmla="*/ 87 w 40"/>
                  <a:gd name="T77" fmla="*/ 47 h 64"/>
                  <a:gd name="T78" fmla="*/ 93 w 40"/>
                  <a:gd name="T79" fmla="*/ 52 h 6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"/>
                  <a:gd name="T121" fmla="*/ 0 h 64"/>
                  <a:gd name="T122" fmla="*/ 40 w 40"/>
                  <a:gd name="T123" fmla="*/ 64 h 6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" h="64">
                    <a:moveTo>
                      <a:pt x="39" y="21"/>
                    </a:moveTo>
                    <a:lnTo>
                      <a:pt x="39" y="30"/>
                    </a:lnTo>
                    <a:lnTo>
                      <a:pt x="40" y="34"/>
                    </a:lnTo>
                    <a:lnTo>
                      <a:pt x="39" y="40"/>
                    </a:lnTo>
                    <a:lnTo>
                      <a:pt x="36" y="52"/>
                    </a:lnTo>
                    <a:lnTo>
                      <a:pt x="31" y="53"/>
                    </a:lnTo>
                    <a:lnTo>
                      <a:pt x="22" y="57"/>
                    </a:lnTo>
                    <a:lnTo>
                      <a:pt x="14" y="61"/>
                    </a:lnTo>
                    <a:lnTo>
                      <a:pt x="9" y="64"/>
                    </a:lnTo>
                    <a:lnTo>
                      <a:pt x="5" y="63"/>
                    </a:lnTo>
                    <a:lnTo>
                      <a:pt x="4" y="60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12" y="46"/>
                    </a:lnTo>
                    <a:lnTo>
                      <a:pt x="11" y="45"/>
                    </a:lnTo>
                    <a:lnTo>
                      <a:pt x="9" y="44"/>
                    </a:lnTo>
                    <a:lnTo>
                      <a:pt x="9" y="39"/>
                    </a:lnTo>
                    <a:lnTo>
                      <a:pt x="12" y="33"/>
                    </a:lnTo>
                    <a:lnTo>
                      <a:pt x="9" y="32"/>
                    </a:lnTo>
                    <a:lnTo>
                      <a:pt x="5" y="34"/>
                    </a:lnTo>
                    <a:lnTo>
                      <a:pt x="3" y="32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5" y="17"/>
                    </a:lnTo>
                    <a:lnTo>
                      <a:pt x="9" y="16"/>
                    </a:lnTo>
                    <a:lnTo>
                      <a:pt x="13" y="18"/>
                    </a:lnTo>
                    <a:lnTo>
                      <a:pt x="18" y="15"/>
                    </a:lnTo>
                    <a:lnTo>
                      <a:pt x="16" y="11"/>
                    </a:lnTo>
                    <a:lnTo>
                      <a:pt x="18" y="4"/>
                    </a:lnTo>
                    <a:lnTo>
                      <a:pt x="20" y="1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22" y="13"/>
                    </a:lnTo>
                    <a:lnTo>
                      <a:pt x="22" y="16"/>
                    </a:lnTo>
                    <a:lnTo>
                      <a:pt x="27" y="20"/>
                    </a:lnTo>
                    <a:lnTo>
                      <a:pt x="31" y="17"/>
                    </a:lnTo>
                    <a:lnTo>
                      <a:pt x="36" y="19"/>
                    </a:lnTo>
                    <a:lnTo>
                      <a:pt x="39" y="2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9" name="Freeform 300"/>
              <p:cNvSpPr>
                <a:spLocks/>
              </p:cNvSpPr>
              <p:nvPr/>
            </p:nvSpPr>
            <p:spPr bwMode="gray">
              <a:xfrm>
                <a:off x="3197" y="879"/>
                <a:ext cx="5" cy="2"/>
              </a:xfrm>
              <a:custGeom>
                <a:avLst/>
                <a:gdLst>
                  <a:gd name="T0" fmla="*/ 0 w 3"/>
                  <a:gd name="T1" fmla="*/ 0 h 1"/>
                  <a:gd name="T2" fmla="*/ 5 w 3"/>
                  <a:gd name="T3" fmla="*/ 0 h 1"/>
                  <a:gd name="T4" fmla="*/ 8 w 3"/>
                  <a:gd name="T5" fmla="*/ 4 h 1"/>
                  <a:gd name="T6" fmla="*/ 0 w 3"/>
                  <a:gd name="T7" fmla="*/ 4 h 1"/>
                  <a:gd name="T8" fmla="*/ 0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0" name="Freeform 301"/>
              <p:cNvSpPr>
                <a:spLocks/>
              </p:cNvSpPr>
              <p:nvPr/>
            </p:nvSpPr>
            <p:spPr bwMode="gray">
              <a:xfrm>
                <a:off x="3194" y="873"/>
                <a:ext cx="6" cy="3"/>
              </a:xfrm>
              <a:custGeom>
                <a:avLst/>
                <a:gdLst>
                  <a:gd name="T0" fmla="*/ 4 w 4"/>
                  <a:gd name="T1" fmla="*/ 4 h 2"/>
                  <a:gd name="T2" fmla="*/ 0 w 4"/>
                  <a:gd name="T3" fmla="*/ 3 h 2"/>
                  <a:gd name="T4" fmla="*/ 6 w 4"/>
                  <a:gd name="T5" fmla="*/ 0 h 2"/>
                  <a:gd name="T6" fmla="*/ 9 w 4"/>
                  <a:gd name="T7" fmla="*/ 3 h 2"/>
                  <a:gd name="T8" fmla="*/ 4 w 4"/>
                  <a:gd name="T9" fmla="*/ 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1" name="Freeform 302"/>
              <p:cNvSpPr>
                <a:spLocks/>
              </p:cNvSpPr>
              <p:nvPr/>
            </p:nvSpPr>
            <p:spPr bwMode="gray">
              <a:xfrm>
                <a:off x="3145" y="867"/>
                <a:ext cx="6" cy="2"/>
              </a:xfrm>
              <a:custGeom>
                <a:avLst/>
                <a:gdLst>
                  <a:gd name="T0" fmla="*/ 0 w 4"/>
                  <a:gd name="T1" fmla="*/ 4 h 1"/>
                  <a:gd name="T2" fmla="*/ 0 w 4"/>
                  <a:gd name="T3" fmla="*/ 0 h 1"/>
                  <a:gd name="T4" fmla="*/ 6 w 4"/>
                  <a:gd name="T5" fmla="*/ 0 h 1"/>
                  <a:gd name="T6" fmla="*/ 9 w 4"/>
                  <a:gd name="T7" fmla="*/ 4 h 1"/>
                  <a:gd name="T8" fmla="*/ 0 w 4"/>
                  <a:gd name="T9" fmla="*/ 4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2" name="Freeform 303"/>
              <p:cNvSpPr>
                <a:spLocks/>
              </p:cNvSpPr>
              <p:nvPr/>
            </p:nvSpPr>
            <p:spPr bwMode="gray">
              <a:xfrm>
                <a:off x="3151" y="870"/>
                <a:ext cx="7" cy="3"/>
              </a:xfrm>
              <a:custGeom>
                <a:avLst/>
                <a:gdLst>
                  <a:gd name="T0" fmla="*/ 0 w 5"/>
                  <a:gd name="T1" fmla="*/ 0 h 2"/>
                  <a:gd name="T2" fmla="*/ 8 w 5"/>
                  <a:gd name="T3" fmla="*/ 0 h 2"/>
                  <a:gd name="T4" fmla="*/ 10 w 5"/>
                  <a:gd name="T5" fmla="*/ 4 h 2"/>
                  <a:gd name="T6" fmla="*/ 1 w 5"/>
                  <a:gd name="T7" fmla="*/ 3 h 2"/>
                  <a:gd name="T8" fmla="*/ 0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3" name="Freeform 304"/>
              <p:cNvSpPr>
                <a:spLocks/>
              </p:cNvSpPr>
              <p:nvPr/>
            </p:nvSpPr>
            <p:spPr bwMode="gray">
              <a:xfrm>
                <a:off x="3145" y="872"/>
                <a:ext cx="4" cy="3"/>
              </a:xfrm>
              <a:custGeom>
                <a:avLst/>
                <a:gdLst>
                  <a:gd name="T0" fmla="*/ 5 w 3"/>
                  <a:gd name="T1" fmla="*/ 0 h 2"/>
                  <a:gd name="T2" fmla="*/ 5 w 3"/>
                  <a:gd name="T3" fmla="*/ 4 h 2"/>
                  <a:gd name="T4" fmla="*/ 0 w 3"/>
                  <a:gd name="T5" fmla="*/ 3 h 2"/>
                  <a:gd name="T6" fmla="*/ 5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4" name="Freeform 305"/>
              <p:cNvSpPr>
                <a:spLocks/>
              </p:cNvSpPr>
              <p:nvPr/>
            </p:nvSpPr>
            <p:spPr bwMode="gray">
              <a:xfrm>
                <a:off x="3129" y="876"/>
                <a:ext cx="6" cy="2"/>
              </a:xfrm>
              <a:custGeom>
                <a:avLst/>
                <a:gdLst>
                  <a:gd name="T0" fmla="*/ 3 w 4"/>
                  <a:gd name="T1" fmla="*/ 0 h 1"/>
                  <a:gd name="T2" fmla="*/ 9 w 4"/>
                  <a:gd name="T3" fmla="*/ 0 h 1"/>
                  <a:gd name="T4" fmla="*/ 9 w 4"/>
                  <a:gd name="T5" fmla="*/ 4 h 1"/>
                  <a:gd name="T6" fmla="*/ 4 w 4"/>
                  <a:gd name="T7" fmla="*/ 4 h 1"/>
                  <a:gd name="T8" fmla="*/ 0 w 4"/>
                  <a:gd name="T9" fmla="*/ 4 h 1"/>
                  <a:gd name="T10" fmla="*/ 3 w 4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1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5" name="Freeform 306"/>
              <p:cNvSpPr>
                <a:spLocks/>
              </p:cNvSpPr>
              <p:nvPr/>
            </p:nvSpPr>
            <p:spPr bwMode="gray">
              <a:xfrm>
                <a:off x="3112" y="881"/>
                <a:ext cx="8" cy="5"/>
              </a:xfrm>
              <a:custGeom>
                <a:avLst/>
                <a:gdLst>
                  <a:gd name="T0" fmla="*/ 0 w 5"/>
                  <a:gd name="T1" fmla="*/ 5 h 3"/>
                  <a:gd name="T2" fmla="*/ 0 w 5"/>
                  <a:gd name="T3" fmla="*/ 3 h 3"/>
                  <a:gd name="T4" fmla="*/ 8 w 5"/>
                  <a:gd name="T5" fmla="*/ 0 h 3"/>
                  <a:gd name="T6" fmla="*/ 13 w 5"/>
                  <a:gd name="T7" fmla="*/ 3 h 3"/>
                  <a:gd name="T8" fmla="*/ 8 w 5"/>
                  <a:gd name="T9" fmla="*/ 8 h 3"/>
                  <a:gd name="T10" fmla="*/ 0 w 5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6" name="Freeform 307"/>
              <p:cNvSpPr>
                <a:spLocks/>
              </p:cNvSpPr>
              <p:nvPr/>
            </p:nvSpPr>
            <p:spPr bwMode="gray">
              <a:xfrm>
                <a:off x="3131" y="917"/>
                <a:ext cx="10" cy="4"/>
              </a:xfrm>
              <a:custGeom>
                <a:avLst/>
                <a:gdLst>
                  <a:gd name="T0" fmla="*/ 6 w 7"/>
                  <a:gd name="T1" fmla="*/ 0 h 3"/>
                  <a:gd name="T2" fmla="*/ 14 w 7"/>
                  <a:gd name="T3" fmla="*/ 5 h 3"/>
                  <a:gd name="T4" fmla="*/ 1 w 7"/>
                  <a:gd name="T5" fmla="*/ 5 h 3"/>
                  <a:gd name="T6" fmla="*/ 0 w 7"/>
                  <a:gd name="T7" fmla="*/ 1 h 3"/>
                  <a:gd name="T8" fmla="*/ 6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3" y="0"/>
                    </a:moveTo>
                    <a:lnTo>
                      <a:pt x="7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7" name="Freeform 308"/>
              <p:cNvSpPr>
                <a:spLocks/>
              </p:cNvSpPr>
              <p:nvPr/>
            </p:nvSpPr>
            <p:spPr bwMode="gray">
              <a:xfrm>
                <a:off x="3137" y="923"/>
                <a:ext cx="4" cy="3"/>
              </a:xfrm>
              <a:custGeom>
                <a:avLst/>
                <a:gdLst>
                  <a:gd name="T0" fmla="*/ 0 w 3"/>
                  <a:gd name="T1" fmla="*/ 3 h 2"/>
                  <a:gd name="T2" fmla="*/ 1 w 3"/>
                  <a:gd name="T3" fmla="*/ 0 h 2"/>
                  <a:gd name="T4" fmla="*/ 5 w 3"/>
                  <a:gd name="T5" fmla="*/ 0 h 2"/>
                  <a:gd name="T6" fmla="*/ 4 w 3"/>
                  <a:gd name="T7" fmla="*/ 3 h 2"/>
                  <a:gd name="T8" fmla="*/ 0 w 3"/>
                  <a:gd name="T9" fmla="*/ 4 h 2"/>
                  <a:gd name="T10" fmla="*/ 0 w 3"/>
                  <a:gd name="T11" fmla="*/ 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8" name="Freeform 309"/>
              <p:cNvSpPr>
                <a:spLocks/>
              </p:cNvSpPr>
              <p:nvPr/>
            </p:nvSpPr>
            <p:spPr bwMode="gray">
              <a:xfrm>
                <a:off x="3005" y="895"/>
                <a:ext cx="153" cy="118"/>
              </a:xfrm>
              <a:custGeom>
                <a:avLst/>
                <a:gdLst>
                  <a:gd name="T0" fmla="*/ 201 w 99"/>
                  <a:gd name="T1" fmla="*/ 57 h 76"/>
                  <a:gd name="T2" fmla="*/ 229 w 99"/>
                  <a:gd name="T3" fmla="*/ 73 h 76"/>
                  <a:gd name="T4" fmla="*/ 181 w 99"/>
                  <a:gd name="T5" fmla="*/ 92 h 76"/>
                  <a:gd name="T6" fmla="*/ 170 w 99"/>
                  <a:gd name="T7" fmla="*/ 118 h 76"/>
                  <a:gd name="T8" fmla="*/ 148 w 99"/>
                  <a:gd name="T9" fmla="*/ 158 h 76"/>
                  <a:gd name="T10" fmla="*/ 134 w 99"/>
                  <a:gd name="T11" fmla="*/ 179 h 76"/>
                  <a:gd name="T12" fmla="*/ 113 w 99"/>
                  <a:gd name="T13" fmla="*/ 169 h 76"/>
                  <a:gd name="T14" fmla="*/ 108 w 99"/>
                  <a:gd name="T15" fmla="*/ 161 h 76"/>
                  <a:gd name="T16" fmla="*/ 93 w 99"/>
                  <a:gd name="T17" fmla="*/ 158 h 76"/>
                  <a:gd name="T18" fmla="*/ 76 w 99"/>
                  <a:gd name="T19" fmla="*/ 144 h 76"/>
                  <a:gd name="T20" fmla="*/ 82 w 99"/>
                  <a:gd name="T21" fmla="*/ 132 h 76"/>
                  <a:gd name="T22" fmla="*/ 105 w 99"/>
                  <a:gd name="T23" fmla="*/ 132 h 76"/>
                  <a:gd name="T24" fmla="*/ 105 w 99"/>
                  <a:gd name="T25" fmla="*/ 127 h 76"/>
                  <a:gd name="T26" fmla="*/ 131 w 99"/>
                  <a:gd name="T27" fmla="*/ 118 h 76"/>
                  <a:gd name="T28" fmla="*/ 96 w 99"/>
                  <a:gd name="T29" fmla="*/ 121 h 76"/>
                  <a:gd name="T30" fmla="*/ 70 w 99"/>
                  <a:gd name="T31" fmla="*/ 127 h 76"/>
                  <a:gd name="T32" fmla="*/ 62 w 99"/>
                  <a:gd name="T33" fmla="*/ 116 h 76"/>
                  <a:gd name="T34" fmla="*/ 83 w 99"/>
                  <a:gd name="T35" fmla="*/ 104 h 76"/>
                  <a:gd name="T36" fmla="*/ 96 w 99"/>
                  <a:gd name="T37" fmla="*/ 96 h 76"/>
                  <a:gd name="T38" fmla="*/ 136 w 99"/>
                  <a:gd name="T39" fmla="*/ 92 h 76"/>
                  <a:gd name="T40" fmla="*/ 124 w 99"/>
                  <a:gd name="T41" fmla="*/ 88 h 76"/>
                  <a:gd name="T42" fmla="*/ 134 w 99"/>
                  <a:gd name="T43" fmla="*/ 79 h 76"/>
                  <a:gd name="T44" fmla="*/ 110 w 99"/>
                  <a:gd name="T45" fmla="*/ 87 h 76"/>
                  <a:gd name="T46" fmla="*/ 110 w 99"/>
                  <a:gd name="T47" fmla="*/ 75 h 76"/>
                  <a:gd name="T48" fmla="*/ 87 w 99"/>
                  <a:gd name="T49" fmla="*/ 75 h 76"/>
                  <a:gd name="T50" fmla="*/ 87 w 99"/>
                  <a:gd name="T51" fmla="*/ 95 h 76"/>
                  <a:gd name="T52" fmla="*/ 48 w 99"/>
                  <a:gd name="T53" fmla="*/ 99 h 76"/>
                  <a:gd name="T54" fmla="*/ 39 w 99"/>
                  <a:gd name="T55" fmla="*/ 87 h 76"/>
                  <a:gd name="T56" fmla="*/ 36 w 99"/>
                  <a:gd name="T57" fmla="*/ 84 h 76"/>
                  <a:gd name="T58" fmla="*/ 26 w 99"/>
                  <a:gd name="T59" fmla="*/ 73 h 76"/>
                  <a:gd name="T60" fmla="*/ 26 w 99"/>
                  <a:gd name="T61" fmla="*/ 62 h 76"/>
                  <a:gd name="T62" fmla="*/ 23 w 99"/>
                  <a:gd name="T63" fmla="*/ 61 h 76"/>
                  <a:gd name="T64" fmla="*/ 22 w 99"/>
                  <a:gd name="T65" fmla="*/ 43 h 76"/>
                  <a:gd name="T66" fmla="*/ 9 w 99"/>
                  <a:gd name="T67" fmla="*/ 53 h 76"/>
                  <a:gd name="T68" fmla="*/ 0 w 99"/>
                  <a:gd name="T69" fmla="*/ 43 h 76"/>
                  <a:gd name="T70" fmla="*/ 8 w 99"/>
                  <a:gd name="T71" fmla="*/ 19 h 76"/>
                  <a:gd name="T72" fmla="*/ 22 w 99"/>
                  <a:gd name="T73" fmla="*/ 14 h 76"/>
                  <a:gd name="T74" fmla="*/ 31 w 99"/>
                  <a:gd name="T75" fmla="*/ 14 h 76"/>
                  <a:gd name="T76" fmla="*/ 70 w 99"/>
                  <a:gd name="T77" fmla="*/ 14 h 76"/>
                  <a:gd name="T78" fmla="*/ 39 w 99"/>
                  <a:gd name="T79" fmla="*/ 26 h 76"/>
                  <a:gd name="T80" fmla="*/ 56 w 99"/>
                  <a:gd name="T81" fmla="*/ 31 h 76"/>
                  <a:gd name="T82" fmla="*/ 66 w 99"/>
                  <a:gd name="T83" fmla="*/ 43 h 76"/>
                  <a:gd name="T84" fmla="*/ 74 w 99"/>
                  <a:gd name="T85" fmla="*/ 39 h 76"/>
                  <a:gd name="T86" fmla="*/ 79 w 99"/>
                  <a:gd name="T87" fmla="*/ 22 h 76"/>
                  <a:gd name="T88" fmla="*/ 96 w 99"/>
                  <a:gd name="T89" fmla="*/ 25 h 76"/>
                  <a:gd name="T90" fmla="*/ 102 w 99"/>
                  <a:gd name="T91" fmla="*/ 40 h 76"/>
                  <a:gd name="T92" fmla="*/ 113 w 99"/>
                  <a:gd name="T93" fmla="*/ 62 h 76"/>
                  <a:gd name="T94" fmla="*/ 124 w 99"/>
                  <a:gd name="T95" fmla="*/ 56 h 76"/>
                  <a:gd name="T96" fmla="*/ 113 w 99"/>
                  <a:gd name="T97" fmla="*/ 30 h 76"/>
                  <a:gd name="T98" fmla="*/ 117 w 99"/>
                  <a:gd name="T99" fmla="*/ 0 h 76"/>
                  <a:gd name="T100" fmla="*/ 134 w 99"/>
                  <a:gd name="T101" fmla="*/ 9 h 76"/>
                  <a:gd name="T102" fmla="*/ 150 w 99"/>
                  <a:gd name="T103" fmla="*/ 25 h 76"/>
                  <a:gd name="T104" fmla="*/ 153 w 99"/>
                  <a:gd name="T105" fmla="*/ 34 h 76"/>
                  <a:gd name="T106" fmla="*/ 176 w 99"/>
                  <a:gd name="T107" fmla="*/ 39 h 7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9"/>
                  <a:gd name="T163" fmla="*/ 0 h 76"/>
                  <a:gd name="T164" fmla="*/ 99 w 99"/>
                  <a:gd name="T165" fmla="*/ 76 h 7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9" h="76">
                    <a:moveTo>
                      <a:pt x="75" y="20"/>
                    </a:moveTo>
                    <a:lnTo>
                      <a:pt x="81" y="21"/>
                    </a:lnTo>
                    <a:lnTo>
                      <a:pt x="84" y="24"/>
                    </a:lnTo>
                    <a:lnTo>
                      <a:pt x="87" y="25"/>
                    </a:lnTo>
                    <a:lnTo>
                      <a:pt x="99" y="28"/>
                    </a:lnTo>
                    <a:lnTo>
                      <a:pt x="96" y="30"/>
                    </a:lnTo>
                    <a:lnTo>
                      <a:pt x="90" y="32"/>
                    </a:lnTo>
                    <a:lnTo>
                      <a:pt x="80" y="34"/>
                    </a:lnTo>
                    <a:lnTo>
                      <a:pt x="76" y="38"/>
                    </a:lnTo>
                    <a:lnTo>
                      <a:pt x="75" y="44"/>
                    </a:lnTo>
                    <a:lnTo>
                      <a:pt x="70" y="46"/>
                    </a:lnTo>
                    <a:lnTo>
                      <a:pt x="71" y="49"/>
                    </a:lnTo>
                    <a:lnTo>
                      <a:pt x="69" y="56"/>
                    </a:lnTo>
                    <a:lnTo>
                      <a:pt x="62" y="59"/>
                    </a:lnTo>
                    <a:lnTo>
                      <a:pt x="62" y="66"/>
                    </a:lnTo>
                    <a:lnTo>
                      <a:pt x="59" y="68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4" y="76"/>
                    </a:lnTo>
                    <a:lnTo>
                      <a:pt x="47" y="72"/>
                    </a:lnTo>
                    <a:lnTo>
                      <a:pt x="47" y="70"/>
                    </a:lnTo>
                    <a:lnTo>
                      <a:pt x="50" y="68"/>
                    </a:lnTo>
                    <a:lnTo>
                      <a:pt x="48" y="67"/>
                    </a:lnTo>
                    <a:lnTo>
                      <a:pt x="45" y="67"/>
                    </a:lnTo>
                    <a:lnTo>
                      <a:pt x="45" y="68"/>
                    </a:lnTo>
                    <a:lnTo>
                      <a:pt x="41" y="68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3" y="64"/>
                    </a:lnTo>
                    <a:lnTo>
                      <a:pt x="32" y="60"/>
                    </a:lnTo>
                    <a:lnTo>
                      <a:pt x="28" y="57"/>
                    </a:lnTo>
                    <a:lnTo>
                      <a:pt x="29" y="55"/>
                    </a:lnTo>
                    <a:lnTo>
                      <a:pt x="34" y="55"/>
                    </a:lnTo>
                    <a:lnTo>
                      <a:pt x="37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37" y="54"/>
                    </a:lnTo>
                    <a:lnTo>
                      <a:pt x="39" y="53"/>
                    </a:lnTo>
                    <a:lnTo>
                      <a:pt x="44" y="53"/>
                    </a:lnTo>
                    <a:lnTo>
                      <a:pt x="49" y="52"/>
                    </a:lnTo>
                    <a:lnTo>
                      <a:pt x="54" y="51"/>
                    </a:lnTo>
                    <a:lnTo>
                      <a:pt x="55" y="49"/>
                    </a:lnTo>
                    <a:lnTo>
                      <a:pt x="51" y="48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29" y="53"/>
                    </a:lnTo>
                    <a:lnTo>
                      <a:pt x="25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32" y="45"/>
                    </a:lnTo>
                    <a:lnTo>
                      <a:pt x="35" y="43"/>
                    </a:lnTo>
                    <a:lnTo>
                      <a:pt x="40" y="43"/>
                    </a:lnTo>
                    <a:lnTo>
                      <a:pt x="42" y="42"/>
                    </a:lnTo>
                    <a:lnTo>
                      <a:pt x="40" y="40"/>
                    </a:lnTo>
                    <a:lnTo>
                      <a:pt x="43" y="40"/>
                    </a:lnTo>
                    <a:lnTo>
                      <a:pt x="50" y="39"/>
                    </a:lnTo>
                    <a:lnTo>
                      <a:pt x="57" y="38"/>
                    </a:lnTo>
                    <a:lnTo>
                      <a:pt x="58" y="37"/>
                    </a:lnTo>
                    <a:lnTo>
                      <a:pt x="55" y="37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53" y="35"/>
                    </a:lnTo>
                    <a:lnTo>
                      <a:pt x="56" y="33"/>
                    </a:lnTo>
                    <a:lnTo>
                      <a:pt x="53" y="32"/>
                    </a:lnTo>
                    <a:lnTo>
                      <a:pt x="51" y="33"/>
                    </a:lnTo>
                    <a:lnTo>
                      <a:pt x="46" y="36"/>
                    </a:lnTo>
                    <a:lnTo>
                      <a:pt x="43" y="36"/>
                    </a:lnTo>
                    <a:lnTo>
                      <a:pt x="43" y="33"/>
                    </a:lnTo>
                    <a:lnTo>
                      <a:pt x="46" y="31"/>
                    </a:lnTo>
                    <a:lnTo>
                      <a:pt x="42" y="30"/>
                    </a:lnTo>
                    <a:lnTo>
                      <a:pt x="39" y="31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6" y="35"/>
                    </a:lnTo>
                    <a:lnTo>
                      <a:pt x="36" y="39"/>
                    </a:lnTo>
                    <a:lnTo>
                      <a:pt x="33" y="39"/>
                    </a:lnTo>
                    <a:lnTo>
                      <a:pt x="25" y="41"/>
                    </a:lnTo>
                    <a:lnTo>
                      <a:pt x="20" y="41"/>
                    </a:lnTo>
                    <a:lnTo>
                      <a:pt x="19" y="40"/>
                    </a:lnTo>
                    <a:lnTo>
                      <a:pt x="14" y="38"/>
                    </a:lnTo>
                    <a:lnTo>
                      <a:pt x="16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15" y="35"/>
                    </a:lnTo>
                    <a:lnTo>
                      <a:pt x="11" y="35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4" y="22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23" y="6"/>
                    </a:lnTo>
                    <a:lnTo>
                      <a:pt x="26" y="5"/>
                    </a:lnTo>
                    <a:lnTo>
                      <a:pt x="29" y="6"/>
                    </a:lnTo>
                    <a:lnTo>
                      <a:pt x="28" y="8"/>
                    </a:lnTo>
                    <a:lnTo>
                      <a:pt x="25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7" y="16"/>
                    </a:lnTo>
                    <a:lnTo>
                      <a:pt x="28" y="18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28" y="13"/>
                    </a:lnTo>
                    <a:lnTo>
                      <a:pt x="31" y="11"/>
                    </a:lnTo>
                    <a:lnTo>
                      <a:pt x="33" y="9"/>
                    </a:lnTo>
                    <a:lnTo>
                      <a:pt x="34" y="7"/>
                    </a:lnTo>
                    <a:lnTo>
                      <a:pt x="38" y="8"/>
                    </a:lnTo>
                    <a:lnTo>
                      <a:pt x="40" y="10"/>
                    </a:lnTo>
                    <a:lnTo>
                      <a:pt x="42" y="12"/>
                    </a:lnTo>
                    <a:lnTo>
                      <a:pt x="42" y="15"/>
                    </a:lnTo>
                    <a:lnTo>
                      <a:pt x="43" y="17"/>
                    </a:lnTo>
                    <a:lnTo>
                      <a:pt x="43" y="22"/>
                    </a:lnTo>
                    <a:lnTo>
                      <a:pt x="46" y="24"/>
                    </a:lnTo>
                    <a:lnTo>
                      <a:pt x="47" y="26"/>
                    </a:lnTo>
                    <a:lnTo>
                      <a:pt x="50" y="27"/>
                    </a:lnTo>
                    <a:lnTo>
                      <a:pt x="53" y="26"/>
                    </a:lnTo>
                    <a:lnTo>
                      <a:pt x="52" y="23"/>
                    </a:lnTo>
                    <a:lnTo>
                      <a:pt x="46" y="18"/>
                    </a:lnTo>
                    <a:lnTo>
                      <a:pt x="48" y="13"/>
                    </a:lnTo>
                    <a:lnTo>
                      <a:pt x="47" y="12"/>
                    </a:lnTo>
                    <a:lnTo>
                      <a:pt x="45" y="3"/>
                    </a:lnTo>
                    <a:lnTo>
                      <a:pt x="48" y="2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3" y="10"/>
                    </a:lnTo>
                    <a:lnTo>
                      <a:pt x="63" y="12"/>
                    </a:lnTo>
                    <a:lnTo>
                      <a:pt x="62" y="13"/>
                    </a:lnTo>
                    <a:lnTo>
                      <a:pt x="64" y="14"/>
                    </a:lnTo>
                    <a:lnTo>
                      <a:pt x="68" y="11"/>
                    </a:lnTo>
                    <a:lnTo>
                      <a:pt x="71" y="12"/>
                    </a:lnTo>
                    <a:lnTo>
                      <a:pt x="74" y="16"/>
                    </a:lnTo>
                    <a:lnTo>
                      <a:pt x="74" y="20"/>
                    </a:lnTo>
                    <a:lnTo>
                      <a:pt x="75" y="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9" name="Freeform 310"/>
              <p:cNvSpPr>
                <a:spLocks/>
              </p:cNvSpPr>
              <p:nvPr/>
            </p:nvSpPr>
            <p:spPr bwMode="gray">
              <a:xfrm>
                <a:off x="3146" y="948"/>
                <a:ext cx="22" cy="10"/>
              </a:xfrm>
              <a:custGeom>
                <a:avLst/>
                <a:gdLst>
                  <a:gd name="T0" fmla="*/ 35 w 14"/>
                  <a:gd name="T1" fmla="*/ 0 h 7"/>
                  <a:gd name="T2" fmla="*/ 35 w 14"/>
                  <a:gd name="T3" fmla="*/ 13 h 7"/>
                  <a:gd name="T4" fmla="*/ 8 w 14"/>
                  <a:gd name="T5" fmla="*/ 14 h 7"/>
                  <a:gd name="T6" fmla="*/ 0 w 14"/>
                  <a:gd name="T7" fmla="*/ 6 h 7"/>
                  <a:gd name="T8" fmla="*/ 5 w 14"/>
                  <a:gd name="T9" fmla="*/ 4 h 7"/>
                  <a:gd name="T10" fmla="*/ 13 w 14"/>
                  <a:gd name="T11" fmla="*/ 4 h 7"/>
                  <a:gd name="T12" fmla="*/ 22 w 14"/>
                  <a:gd name="T13" fmla="*/ 0 h 7"/>
                  <a:gd name="T14" fmla="*/ 35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7"/>
                  <a:gd name="T26" fmla="*/ 14 w 14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7">
                    <a:moveTo>
                      <a:pt x="14" y="0"/>
                    </a:moveTo>
                    <a:lnTo>
                      <a:pt x="14" y="6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0" name="Freeform 311"/>
              <p:cNvSpPr>
                <a:spLocks/>
              </p:cNvSpPr>
              <p:nvPr/>
            </p:nvSpPr>
            <p:spPr bwMode="gray">
              <a:xfrm>
                <a:off x="3149" y="958"/>
                <a:ext cx="59" cy="33"/>
              </a:xfrm>
              <a:custGeom>
                <a:avLst/>
                <a:gdLst>
                  <a:gd name="T0" fmla="*/ 47 w 38"/>
                  <a:gd name="T1" fmla="*/ 0 h 21"/>
                  <a:gd name="T2" fmla="*/ 56 w 38"/>
                  <a:gd name="T3" fmla="*/ 5 h 21"/>
                  <a:gd name="T4" fmla="*/ 48 w 38"/>
                  <a:gd name="T5" fmla="*/ 14 h 21"/>
                  <a:gd name="T6" fmla="*/ 56 w 38"/>
                  <a:gd name="T7" fmla="*/ 17 h 21"/>
                  <a:gd name="T8" fmla="*/ 61 w 38"/>
                  <a:gd name="T9" fmla="*/ 22 h 21"/>
                  <a:gd name="T10" fmla="*/ 70 w 38"/>
                  <a:gd name="T11" fmla="*/ 22 h 21"/>
                  <a:gd name="T12" fmla="*/ 75 w 38"/>
                  <a:gd name="T13" fmla="*/ 20 h 21"/>
                  <a:gd name="T14" fmla="*/ 88 w 38"/>
                  <a:gd name="T15" fmla="*/ 25 h 21"/>
                  <a:gd name="T16" fmla="*/ 92 w 38"/>
                  <a:gd name="T17" fmla="*/ 30 h 21"/>
                  <a:gd name="T18" fmla="*/ 70 w 38"/>
                  <a:gd name="T19" fmla="*/ 30 h 21"/>
                  <a:gd name="T20" fmla="*/ 61 w 38"/>
                  <a:gd name="T21" fmla="*/ 38 h 21"/>
                  <a:gd name="T22" fmla="*/ 61 w 38"/>
                  <a:gd name="T23" fmla="*/ 44 h 21"/>
                  <a:gd name="T24" fmla="*/ 53 w 38"/>
                  <a:gd name="T25" fmla="*/ 47 h 21"/>
                  <a:gd name="T26" fmla="*/ 39 w 38"/>
                  <a:gd name="T27" fmla="*/ 52 h 21"/>
                  <a:gd name="T28" fmla="*/ 36 w 38"/>
                  <a:gd name="T29" fmla="*/ 47 h 21"/>
                  <a:gd name="T30" fmla="*/ 43 w 38"/>
                  <a:gd name="T31" fmla="*/ 42 h 21"/>
                  <a:gd name="T32" fmla="*/ 47 w 38"/>
                  <a:gd name="T33" fmla="*/ 39 h 21"/>
                  <a:gd name="T34" fmla="*/ 31 w 38"/>
                  <a:gd name="T35" fmla="*/ 39 h 21"/>
                  <a:gd name="T36" fmla="*/ 5 w 38"/>
                  <a:gd name="T37" fmla="*/ 47 h 21"/>
                  <a:gd name="T38" fmla="*/ 0 w 38"/>
                  <a:gd name="T39" fmla="*/ 44 h 21"/>
                  <a:gd name="T40" fmla="*/ 0 w 38"/>
                  <a:gd name="T41" fmla="*/ 39 h 21"/>
                  <a:gd name="T42" fmla="*/ 9 w 38"/>
                  <a:gd name="T43" fmla="*/ 35 h 21"/>
                  <a:gd name="T44" fmla="*/ 9 w 38"/>
                  <a:gd name="T45" fmla="*/ 20 h 21"/>
                  <a:gd name="T46" fmla="*/ 17 w 38"/>
                  <a:gd name="T47" fmla="*/ 17 h 21"/>
                  <a:gd name="T48" fmla="*/ 0 w 38"/>
                  <a:gd name="T49" fmla="*/ 9 h 21"/>
                  <a:gd name="T50" fmla="*/ 3 w 38"/>
                  <a:gd name="T51" fmla="*/ 8 h 21"/>
                  <a:gd name="T52" fmla="*/ 14 w 38"/>
                  <a:gd name="T53" fmla="*/ 8 h 21"/>
                  <a:gd name="T54" fmla="*/ 19 w 38"/>
                  <a:gd name="T55" fmla="*/ 3 h 21"/>
                  <a:gd name="T56" fmla="*/ 39 w 38"/>
                  <a:gd name="T57" fmla="*/ 3 h 21"/>
                  <a:gd name="T58" fmla="*/ 47 w 38"/>
                  <a:gd name="T59" fmla="*/ 0 h 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8"/>
                  <a:gd name="T91" fmla="*/ 0 h 21"/>
                  <a:gd name="T92" fmla="*/ 38 w 38"/>
                  <a:gd name="T93" fmla="*/ 21 h 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8" h="21">
                    <a:moveTo>
                      <a:pt x="19" y="0"/>
                    </a:moveTo>
                    <a:lnTo>
                      <a:pt x="23" y="2"/>
                    </a:lnTo>
                    <a:lnTo>
                      <a:pt x="20" y="6"/>
                    </a:lnTo>
                    <a:lnTo>
                      <a:pt x="23" y="7"/>
                    </a:lnTo>
                    <a:lnTo>
                      <a:pt x="25" y="9"/>
                    </a:lnTo>
                    <a:lnTo>
                      <a:pt x="29" y="9"/>
                    </a:lnTo>
                    <a:lnTo>
                      <a:pt x="31" y="8"/>
                    </a:lnTo>
                    <a:lnTo>
                      <a:pt x="37" y="10"/>
                    </a:lnTo>
                    <a:lnTo>
                      <a:pt x="38" y="12"/>
                    </a:lnTo>
                    <a:lnTo>
                      <a:pt x="29" y="12"/>
                    </a:lnTo>
                    <a:lnTo>
                      <a:pt x="25" y="15"/>
                    </a:lnTo>
                    <a:lnTo>
                      <a:pt x="25" y="18"/>
                    </a:lnTo>
                    <a:lnTo>
                      <a:pt x="22" y="19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13" y="16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1" name="Freeform 312"/>
              <p:cNvSpPr>
                <a:spLocks/>
              </p:cNvSpPr>
              <p:nvPr/>
            </p:nvSpPr>
            <p:spPr bwMode="gray">
              <a:xfrm>
                <a:off x="3141" y="929"/>
                <a:ext cx="8" cy="5"/>
              </a:xfrm>
              <a:custGeom>
                <a:avLst/>
                <a:gdLst>
                  <a:gd name="T0" fmla="*/ 0 w 5"/>
                  <a:gd name="T1" fmla="*/ 5 h 3"/>
                  <a:gd name="T2" fmla="*/ 0 w 5"/>
                  <a:gd name="T3" fmla="*/ 0 h 3"/>
                  <a:gd name="T4" fmla="*/ 5 w 5"/>
                  <a:gd name="T5" fmla="*/ 0 h 3"/>
                  <a:gd name="T6" fmla="*/ 13 w 5"/>
                  <a:gd name="T7" fmla="*/ 3 h 3"/>
                  <a:gd name="T8" fmla="*/ 10 w 5"/>
                  <a:gd name="T9" fmla="*/ 8 h 3"/>
                  <a:gd name="T10" fmla="*/ 0 w 5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2" name="Freeform 313"/>
              <p:cNvSpPr>
                <a:spLocks/>
              </p:cNvSpPr>
              <p:nvPr/>
            </p:nvSpPr>
            <p:spPr bwMode="gray">
              <a:xfrm>
                <a:off x="3000" y="938"/>
                <a:ext cx="27" cy="24"/>
              </a:xfrm>
              <a:custGeom>
                <a:avLst/>
                <a:gdLst>
                  <a:gd name="T0" fmla="*/ 10 w 17"/>
                  <a:gd name="T1" fmla="*/ 21 h 15"/>
                  <a:gd name="T2" fmla="*/ 8 w 17"/>
                  <a:gd name="T3" fmla="*/ 8 h 15"/>
                  <a:gd name="T4" fmla="*/ 0 w 17"/>
                  <a:gd name="T5" fmla="*/ 3 h 15"/>
                  <a:gd name="T6" fmla="*/ 8 w 17"/>
                  <a:gd name="T7" fmla="*/ 0 h 15"/>
                  <a:gd name="T8" fmla="*/ 17 w 17"/>
                  <a:gd name="T9" fmla="*/ 5 h 15"/>
                  <a:gd name="T10" fmla="*/ 22 w 17"/>
                  <a:gd name="T11" fmla="*/ 18 h 15"/>
                  <a:gd name="T12" fmla="*/ 35 w 17"/>
                  <a:gd name="T13" fmla="*/ 29 h 15"/>
                  <a:gd name="T14" fmla="*/ 43 w 17"/>
                  <a:gd name="T15" fmla="*/ 34 h 15"/>
                  <a:gd name="T16" fmla="*/ 35 w 17"/>
                  <a:gd name="T17" fmla="*/ 38 h 15"/>
                  <a:gd name="T18" fmla="*/ 25 w 17"/>
                  <a:gd name="T19" fmla="*/ 35 h 15"/>
                  <a:gd name="T20" fmla="*/ 22 w 17"/>
                  <a:gd name="T21" fmla="*/ 29 h 15"/>
                  <a:gd name="T22" fmla="*/ 13 w 17"/>
                  <a:gd name="T23" fmla="*/ 22 h 15"/>
                  <a:gd name="T24" fmla="*/ 10 w 17"/>
                  <a:gd name="T25" fmla="*/ 21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5"/>
                  <a:gd name="T41" fmla="*/ 17 w 17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5">
                    <a:moveTo>
                      <a:pt x="4" y="8"/>
                    </a:moveTo>
                    <a:lnTo>
                      <a:pt x="3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9" y="7"/>
                    </a:lnTo>
                    <a:lnTo>
                      <a:pt x="14" y="11"/>
                    </a:lnTo>
                    <a:lnTo>
                      <a:pt x="17" y="13"/>
                    </a:lnTo>
                    <a:lnTo>
                      <a:pt x="14" y="15"/>
                    </a:lnTo>
                    <a:lnTo>
                      <a:pt x="10" y="14"/>
                    </a:lnTo>
                    <a:lnTo>
                      <a:pt x="9" y="11"/>
                    </a:lnTo>
                    <a:lnTo>
                      <a:pt x="5" y="9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3" name="Freeform 314"/>
              <p:cNvSpPr>
                <a:spLocks/>
              </p:cNvSpPr>
              <p:nvPr/>
            </p:nvSpPr>
            <p:spPr bwMode="gray">
              <a:xfrm>
                <a:off x="3171" y="1560"/>
                <a:ext cx="9" cy="8"/>
              </a:xfrm>
              <a:custGeom>
                <a:avLst/>
                <a:gdLst>
                  <a:gd name="T0" fmla="*/ 8 w 6"/>
                  <a:gd name="T1" fmla="*/ 0 h 5"/>
                  <a:gd name="T2" fmla="*/ 14 w 6"/>
                  <a:gd name="T3" fmla="*/ 0 h 5"/>
                  <a:gd name="T4" fmla="*/ 14 w 6"/>
                  <a:gd name="T5" fmla="*/ 8 h 5"/>
                  <a:gd name="T6" fmla="*/ 5 w 6"/>
                  <a:gd name="T7" fmla="*/ 13 h 5"/>
                  <a:gd name="T8" fmla="*/ 0 w 6"/>
                  <a:gd name="T9" fmla="*/ 5 h 5"/>
                  <a:gd name="T10" fmla="*/ 8 w 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4" name="Freeform 315"/>
              <p:cNvSpPr>
                <a:spLocks/>
              </p:cNvSpPr>
              <p:nvPr/>
            </p:nvSpPr>
            <p:spPr bwMode="gray">
              <a:xfrm>
                <a:off x="3191" y="1185"/>
                <a:ext cx="9" cy="4"/>
              </a:xfrm>
              <a:custGeom>
                <a:avLst/>
                <a:gdLst>
                  <a:gd name="T0" fmla="*/ 14 w 6"/>
                  <a:gd name="T1" fmla="*/ 0 h 3"/>
                  <a:gd name="T2" fmla="*/ 14 w 6"/>
                  <a:gd name="T3" fmla="*/ 1 h 3"/>
                  <a:gd name="T4" fmla="*/ 9 w 6"/>
                  <a:gd name="T5" fmla="*/ 5 h 3"/>
                  <a:gd name="T6" fmla="*/ 0 w 6"/>
                  <a:gd name="T7" fmla="*/ 4 h 3"/>
                  <a:gd name="T8" fmla="*/ 5 w 6"/>
                  <a:gd name="T9" fmla="*/ 0 h 3"/>
                  <a:gd name="T10" fmla="*/ 14 w 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0"/>
                    </a:moveTo>
                    <a:lnTo>
                      <a:pt x="6" y="1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5" name="Freeform 316"/>
              <p:cNvSpPr>
                <a:spLocks/>
              </p:cNvSpPr>
              <p:nvPr/>
            </p:nvSpPr>
            <p:spPr bwMode="gray">
              <a:xfrm>
                <a:off x="3194" y="1194"/>
                <a:ext cx="8" cy="3"/>
              </a:xfrm>
              <a:custGeom>
                <a:avLst/>
                <a:gdLst>
                  <a:gd name="T0" fmla="*/ 5 w 5"/>
                  <a:gd name="T1" fmla="*/ 4 h 2"/>
                  <a:gd name="T2" fmla="*/ 0 w 5"/>
                  <a:gd name="T3" fmla="*/ 3 h 2"/>
                  <a:gd name="T4" fmla="*/ 8 w 5"/>
                  <a:gd name="T5" fmla="*/ 0 h 2"/>
                  <a:gd name="T6" fmla="*/ 13 w 5"/>
                  <a:gd name="T7" fmla="*/ 0 h 2"/>
                  <a:gd name="T8" fmla="*/ 10 w 5"/>
                  <a:gd name="T9" fmla="*/ 4 h 2"/>
                  <a:gd name="T10" fmla="*/ 5 w 5"/>
                  <a:gd name="T11" fmla="*/ 4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2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6" name="Freeform 317"/>
              <p:cNvSpPr>
                <a:spLocks/>
              </p:cNvSpPr>
              <p:nvPr/>
            </p:nvSpPr>
            <p:spPr bwMode="gray">
              <a:xfrm>
                <a:off x="3177" y="1203"/>
                <a:ext cx="5" cy="5"/>
              </a:xfrm>
              <a:custGeom>
                <a:avLst/>
                <a:gdLst>
                  <a:gd name="T0" fmla="*/ 3 w 3"/>
                  <a:gd name="T1" fmla="*/ 8 h 3"/>
                  <a:gd name="T2" fmla="*/ 0 w 3"/>
                  <a:gd name="T3" fmla="*/ 5 h 3"/>
                  <a:gd name="T4" fmla="*/ 5 w 3"/>
                  <a:gd name="T5" fmla="*/ 0 h 3"/>
                  <a:gd name="T6" fmla="*/ 8 w 3"/>
                  <a:gd name="T7" fmla="*/ 0 h 3"/>
                  <a:gd name="T8" fmla="*/ 8 w 3"/>
                  <a:gd name="T9" fmla="*/ 8 h 3"/>
                  <a:gd name="T10" fmla="*/ 3 w 3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7" name="Freeform 318"/>
              <p:cNvSpPr>
                <a:spLocks/>
              </p:cNvSpPr>
              <p:nvPr/>
            </p:nvSpPr>
            <p:spPr bwMode="gray">
              <a:xfrm>
                <a:off x="3188" y="1199"/>
                <a:ext cx="5" cy="4"/>
              </a:xfrm>
              <a:custGeom>
                <a:avLst/>
                <a:gdLst>
                  <a:gd name="T0" fmla="*/ 0 w 3"/>
                  <a:gd name="T1" fmla="*/ 4 h 3"/>
                  <a:gd name="T2" fmla="*/ 0 w 3"/>
                  <a:gd name="T3" fmla="*/ 1 h 3"/>
                  <a:gd name="T4" fmla="*/ 5 w 3"/>
                  <a:gd name="T5" fmla="*/ 0 h 3"/>
                  <a:gd name="T6" fmla="*/ 8 w 3"/>
                  <a:gd name="T7" fmla="*/ 1 h 3"/>
                  <a:gd name="T8" fmla="*/ 3 w 3"/>
                  <a:gd name="T9" fmla="*/ 5 h 3"/>
                  <a:gd name="T10" fmla="*/ 0 w 3"/>
                  <a:gd name="T11" fmla="*/ 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8" name="Freeform 319"/>
              <p:cNvSpPr>
                <a:spLocks/>
              </p:cNvSpPr>
              <p:nvPr/>
            </p:nvSpPr>
            <p:spPr bwMode="gray">
              <a:xfrm>
                <a:off x="3165" y="1193"/>
                <a:ext cx="20" cy="7"/>
              </a:xfrm>
              <a:custGeom>
                <a:avLst/>
                <a:gdLst>
                  <a:gd name="T0" fmla="*/ 0 w 13"/>
                  <a:gd name="T1" fmla="*/ 6 h 5"/>
                  <a:gd name="T2" fmla="*/ 5 w 13"/>
                  <a:gd name="T3" fmla="*/ 10 h 5"/>
                  <a:gd name="T4" fmla="*/ 9 w 13"/>
                  <a:gd name="T5" fmla="*/ 10 h 5"/>
                  <a:gd name="T6" fmla="*/ 28 w 13"/>
                  <a:gd name="T7" fmla="*/ 4 h 5"/>
                  <a:gd name="T8" fmla="*/ 31 w 13"/>
                  <a:gd name="T9" fmla="*/ 0 h 5"/>
                  <a:gd name="T10" fmla="*/ 23 w 13"/>
                  <a:gd name="T11" fmla="*/ 0 h 5"/>
                  <a:gd name="T12" fmla="*/ 14 w 13"/>
                  <a:gd name="T13" fmla="*/ 4 h 5"/>
                  <a:gd name="T14" fmla="*/ 0 w 13"/>
                  <a:gd name="T15" fmla="*/ 6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5"/>
                  <a:gd name="T26" fmla="*/ 13 w 1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5">
                    <a:moveTo>
                      <a:pt x="0" y="3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9" name="Freeform 320"/>
              <p:cNvSpPr>
                <a:spLocks/>
              </p:cNvSpPr>
              <p:nvPr/>
            </p:nvSpPr>
            <p:spPr bwMode="gray">
              <a:xfrm>
                <a:off x="3145" y="1210"/>
                <a:ext cx="6" cy="4"/>
              </a:xfrm>
              <a:custGeom>
                <a:avLst/>
                <a:gdLst>
                  <a:gd name="T0" fmla="*/ 0 w 4"/>
                  <a:gd name="T1" fmla="*/ 4 h 3"/>
                  <a:gd name="T2" fmla="*/ 0 w 4"/>
                  <a:gd name="T3" fmla="*/ 5 h 3"/>
                  <a:gd name="T4" fmla="*/ 4 w 4"/>
                  <a:gd name="T5" fmla="*/ 5 h 3"/>
                  <a:gd name="T6" fmla="*/ 9 w 4"/>
                  <a:gd name="T7" fmla="*/ 1 h 3"/>
                  <a:gd name="T8" fmla="*/ 6 w 4"/>
                  <a:gd name="T9" fmla="*/ 0 h 3"/>
                  <a:gd name="T10" fmla="*/ 0 w 4"/>
                  <a:gd name="T11" fmla="*/ 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0" name="Freeform 321"/>
              <p:cNvSpPr>
                <a:spLocks/>
              </p:cNvSpPr>
              <p:nvPr/>
            </p:nvSpPr>
            <p:spPr bwMode="gray">
              <a:xfrm>
                <a:off x="3132" y="1208"/>
                <a:ext cx="5" cy="8"/>
              </a:xfrm>
              <a:custGeom>
                <a:avLst/>
                <a:gdLst>
                  <a:gd name="T0" fmla="*/ 5 w 3"/>
                  <a:gd name="T1" fmla="*/ 0 h 5"/>
                  <a:gd name="T2" fmla="*/ 8 w 3"/>
                  <a:gd name="T3" fmla="*/ 5 h 5"/>
                  <a:gd name="T4" fmla="*/ 8 w 3"/>
                  <a:gd name="T5" fmla="*/ 10 h 5"/>
                  <a:gd name="T6" fmla="*/ 3 w 3"/>
                  <a:gd name="T7" fmla="*/ 13 h 5"/>
                  <a:gd name="T8" fmla="*/ 0 w 3"/>
                  <a:gd name="T9" fmla="*/ 5 h 5"/>
                  <a:gd name="T10" fmla="*/ 5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2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1" name="Freeform 322"/>
              <p:cNvSpPr>
                <a:spLocks/>
              </p:cNvSpPr>
              <p:nvPr/>
            </p:nvSpPr>
            <p:spPr bwMode="gray">
              <a:xfrm>
                <a:off x="3123" y="1210"/>
                <a:ext cx="6" cy="3"/>
              </a:xfrm>
              <a:custGeom>
                <a:avLst/>
                <a:gdLst>
                  <a:gd name="T0" fmla="*/ 9 w 4"/>
                  <a:gd name="T1" fmla="*/ 0 h 2"/>
                  <a:gd name="T2" fmla="*/ 9 w 4"/>
                  <a:gd name="T3" fmla="*/ 4 h 2"/>
                  <a:gd name="T4" fmla="*/ 0 w 4"/>
                  <a:gd name="T5" fmla="*/ 4 h 2"/>
                  <a:gd name="T6" fmla="*/ 0 w 4"/>
                  <a:gd name="T7" fmla="*/ 3 h 2"/>
                  <a:gd name="T8" fmla="*/ 9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2" name="Freeform 323"/>
              <p:cNvSpPr>
                <a:spLocks/>
              </p:cNvSpPr>
              <p:nvPr/>
            </p:nvSpPr>
            <p:spPr bwMode="gray">
              <a:xfrm>
                <a:off x="3120" y="1216"/>
                <a:ext cx="11" cy="5"/>
              </a:xfrm>
              <a:custGeom>
                <a:avLst/>
                <a:gdLst>
                  <a:gd name="T0" fmla="*/ 3 w 7"/>
                  <a:gd name="T1" fmla="*/ 8 h 3"/>
                  <a:gd name="T2" fmla="*/ 0 w 7"/>
                  <a:gd name="T3" fmla="*/ 5 h 3"/>
                  <a:gd name="T4" fmla="*/ 3 w 7"/>
                  <a:gd name="T5" fmla="*/ 0 h 3"/>
                  <a:gd name="T6" fmla="*/ 14 w 7"/>
                  <a:gd name="T7" fmla="*/ 0 h 3"/>
                  <a:gd name="T8" fmla="*/ 17 w 7"/>
                  <a:gd name="T9" fmla="*/ 8 h 3"/>
                  <a:gd name="T10" fmla="*/ 3 w 7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7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3" name="Freeform 324"/>
              <p:cNvSpPr>
                <a:spLocks/>
              </p:cNvSpPr>
              <p:nvPr/>
            </p:nvSpPr>
            <p:spPr bwMode="gray">
              <a:xfrm>
                <a:off x="3107" y="1224"/>
                <a:ext cx="14" cy="6"/>
              </a:xfrm>
              <a:custGeom>
                <a:avLst/>
                <a:gdLst>
                  <a:gd name="T0" fmla="*/ 0 w 9"/>
                  <a:gd name="T1" fmla="*/ 9 h 4"/>
                  <a:gd name="T2" fmla="*/ 5 w 9"/>
                  <a:gd name="T3" fmla="*/ 3 h 4"/>
                  <a:gd name="T4" fmla="*/ 14 w 9"/>
                  <a:gd name="T5" fmla="*/ 0 h 4"/>
                  <a:gd name="T6" fmla="*/ 22 w 9"/>
                  <a:gd name="T7" fmla="*/ 0 h 4"/>
                  <a:gd name="T8" fmla="*/ 22 w 9"/>
                  <a:gd name="T9" fmla="*/ 4 h 4"/>
                  <a:gd name="T10" fmla="*/ 14 w 9"/>
                  <a:gd name="T11" fmla="*/ 9 h 4"/>
                  <a:gd name="T12" fmla="*/ 0 w 9"/>
                  <a:gd name="T13" fmla="*/ 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4"/>
                  <a:gd name="T23" fmla="*/ 9 w 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4">
                    <a:moveTo>
                      <a:pt x="0" y="4"/>
                    </a:moveTo>
                    <a:lnTo>
                      <a:pt x="2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4" name="Freeform 325"/>
              <p:cNvSpPr>
                <a:spLocks/>
              </p:cNvSpPr>
              <p:nvPr/>
            </p:nvSpPr>
            <p:spPr bwMode="gray">
              <a:xfrm>
                <a:off x="3092" y="1231"/>
                <a:ext cx="17" cy="11"/>
              </a:xfrm>
              <a:custGeom>
                <a:avLst/>
                <a:gdLst>
                  <a:gd name="T0" fmla="*/ 17 w 11"/>
                  <a:gd name="T1" fmla="*/ 0 h 7"/>
                  <a:gd name="T2" fmla="*/ 26 w 11"/>
                  <a:gd name="T3" fmla="*/ 3 h 7"/>
                  <a:gd name="T4" fmla="*/ 19 w 11"/>
                  <a:gd name="T5" fmla="*/ 8 h 7"/>
                  <a:gd name="T6" fmla="*/ 14 w 11"/>
                  <a:gd name="T7" fmla="*/ 14 h 7"/>
                  <a:gd name="T8" fmla="*/ 5 w 11"/>
                  <a:gd name="T9" fmla="*/ 17 h 7"/>
                  <a:gd name="T10" fmla="*/ 0 w 11"/>
                  <a:gd name="T11" fmla="*/ 14 h 7"/>
                  <a:gd name="T12" fmla="*/ 3 w 11"/>
                  <a:gd name="T13" fmla="*/ 8 h 7"/>
                  <a:gd name="T14" fmla="*/ 17 w 11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7"/>
                  <a:gd name="T26" fmla="*/ 11 w 11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7">
                    <a:moveTo>
                      <a:pt x="7" y="0"/>
                    </a:move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5" name="Freeform 326"/>
              <p:cNvSpPr>
                <a:spLocks/>
              </p:cNvSpPr>
              <p:nvPr/>
            </p:nvSpPr>
            <p:spPr bwMode="gray">
              <a:xfrm>
                <a:off x="3070" y="1236"/>
                <a:ext cx="17" cy="9"/>
              </a:xfrm>
              <a:custGeom>
                <a:avLst/>
                <a:gdLst>
                  <a:gd name="T0" fmla="*/ 26 w 11"/>
                  <a:gd name="T1" fmla="*/ 0 h 6"/>
                  <a:gd name="T2" fmla="*/ 17 w 11"/>
                  <a:gd name="T3" fmla="*/ 3 h 6"/>
                  <a:gd name="T4" fmla="*/ 5 w 11"/>
                  <a:gd name="T5" fmla="*/ 8 h 6"/>
                  <a:gd name="T6" fmla="*/ 0 w 11"/>
                  <a:gd name="T7" fmla="*/ 12 h 6"/>
                  <a:gd name="T8" fmla="*/ 8 w 11"/>
                  <a:gd name="T9" fmla="*/ 14 h 6"/>
                  <a:gd name="T10" fmla="*/ 14 w 11"/>
                  <a:gd name="T11" fmla="*/ 12 h 6"/>
                  <a:gd name="T12" fmla="*/ 26 w 11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6"/>
                  <a:gd name="T23" fmla="*/ 11 w 1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6">
                    <a:moveTo>
                      <a:pt x="11" y="0"/>
                    </a:moveTo>
                    <a:lnTo>
                      <a:pt x="7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6" name="Freeform 327"/>
              <p:cNvSpPr>
                <a:spLocks/>
              </p:cNvSpPr>
              <p:nvPr/>
            </p:nvSpPr>
            <p:spPr bwMode="gray">
              <a:xfrm>
                <a:off x="3072" y="1248"/>
                <a:ext cx="18" cy="14"/>
              </a:xfrm>
              <a:custGeom>
                <a:avLst/>
                <a:gdLst>
                  <a:gd name="T0" fmla="*/ 8 w 12"/>
                  <a:gd name="T1" fmla="*/ 0 h 9"/>
                  <a:gd name="T2" fmla="*/ 8 w 12"/>
                  <a:gd name="T3" fmla="*/ 9 h 9"/>
                  <a:gd name="T4" fmla="*/ 0 w 12"/>
                  <a:gd name="T5" fmla="*/ 17 h 9"/>
                  <a:gd name="T6" fmla="*/ 5 w 12"/>
                  <a:gd name="T7" fmla="*/ 22 h 9"/>
                  <a:gd name="T8" fmla="*/ 12 w 12"/>
                  <a:gd name="T9" fmla="*/ 17 h 9"/>
                  <a:gd name="T10" fmla="*/ 18 w 12"/>
                  <a:gd name="T11" fmla="*/ 8 h 9"/>
                  <a:gd name="T12" fmla="*/ 27 w 12"/>
                  <a:gd name="T13" fmla="*/ 3 h 9"/>
                  <a:gd name="T14" fmla="*/ 22 w 12"/>
                  <a:gd name="T15" fmla="*/ 0 h 9"/>
                  <a:gd name="T16" fmla="*/ 14 w 12"/>
                  <a:gd name="T17" fmla="*/ 3 h 9"/>
                  <a:gd name="T18" fmla="*/ 8 w 12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9"/>
                  <a:gd name="T32" fmla="*/ 12 w 12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9">
                    <a:moveTo>
                      <a:pt x="3" y="0"/>
                    </a:moveTo>
                    <a:lnTo>
                      <a:pt x="3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7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7" name="Freeform 328"/>
              <p:cNvSpPr>
                <a:spLocks/>
              </p:cNvSpPr>
              <p:nvPr/>
            </p:nvSpPr>
            <p:spPr bwMode="gray">
              <a:xfrm>
                <a:off x="3059" y="1248"/>
                <a:ext cx="10" cy="5"/>
              </a:xfrm>
              <a:custGeom>
                <a:avLst/>
                <a:gdLst>
                  <a:gd name="T0" fmla="*/ 0 w 6"/>
                  <a:gd name="T1" fmla="*/ 5 h 3"/>
                  <a:gd name="T2" fmla="*/ 5 w 6"/>
                  <a:gd name="T3" fmla="*/ 0 h 3"/>
                  <a:gd name="T4" fmla="*/ 17 w 6"/>
                  <a:gd name="T5" fmla="*/ 0 h 3"/>
                  <a:gd name="T6" fmla="*/ 17 w 6"/>
                  <a:gd name="T7" fmla="*/ 5 h 3"/>
                  <a:gd name="T8" fmla="*/ 5 w 6"/>
                  <a:gd name="T9" fmla="*/ 8 h 3"/>
                  <a:gd name="T10" fmla="*/ 0 w 6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0" y="2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8" name="Freeform 329"/>
              <p:cNvSpPr>
                <a:spLocks/>
              </p:cNvSpPr>
              <p:nvPr/>
            </p:nvSpPr>
            <p:spPr bwMode="gray">
              <a:xfrm>
                <a:off x="3059" y="1258"/>
                <a:ext cx="8" cy="6"/>
              </a:xfrm>
              <a:custGeom>
                <a:avLst/>
                <a:gdLst>
                  <a:gd name="T0" fmla="*/ 3 w 5"/>
                  <a:gd name="T1" fmla="*/ 9 h 4"/>
                  <a:gd name="T2" fmla="*/ 0 w 5"/>
                  <a:gd name="T3" fmla="*/ 4 h 4"/>
                  <a:gd name="T4" fmla="*/ 5 w 5"/>
                  <a:gd name="T5" fmla="*/ 0 h 4"/>
                  <a:gd name="T6" fmla="*/ 13 w 5"/>
                  <a:gd name="T7" fmla="*/ 0 h 4"/>
                  <a:gd name="T8" fmla="*/ 10 w 5"/>
                  <a:gd name="T9" fmla="*/ 4 h 4"/>
                  <a:gd name="T10" fmla="*/ 3 w 5"/>
                  <a:gd name="T11" fmla="*/ 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1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9" name="Freeform 330"/>
              <p:cNvSpPr>
                <a:spLocks/>
              </p:cNvSpPr>
              <p:nvPr/>
            </p:nvSpPr>
            <p:spPr bwMode="gray">
              <a:xfrm>
                <a:off x="3038" y="1264"/>
                <a:ext cx="14" cy="9"/>
              </a:xfrm>
              <a:custGeom>
                <a:avLst/>
                <a:gdLst>
                  <a:gd name="T0" fmla="*/ 22 w 9"/>
                  <a:gd name="T1" fmla="*/ 0 h 6"/>
                  <a:gd name="T2" fmla="*/ 14 w 9"/>
                  <a:gd name="T3" fmla="*/ 0 h 6"/>
                  <a:gd name="T4" fmla="*/ 0 w 9"/>
                  <a:gd name="T5" fmla="*/ 8 h 6"/>
                  <a:gd name="T6" fmla="*/ 0 w 9"/>
                  <a:gd name="T7" fmla="*/ 14 h 6"/>
                  <a:gd name="T8" fmla="*/ 3 w 9"/>
                  <a:gd name="T9" fmla="*/ 9 h 6"/>
                  <a:gd name="T10" fmla="*/ 14 w 9"/>
                  <a:gd name="T11" fmla="*/ 5 h 6"/>
                  <a:gd name="T12" fmla="*/ 22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9" y="0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6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0" name="Freeform 331"/>
              <p:cNvSpPr>
                <a:spLocks/>
              </p:cNvSpPr>
              <p:nvPr/>
            </p:nvSpPr>
            <p:spPr bwMode="gray">
              <a:xfrm>
                <a:off x="3135" y="1520"/>
                <a:ext cx="5" cy="7"/>
              </a:xfrm>
              <a:custGeom>
                <a:avLst/>
                <a:gdLst>
                  <a:gd name="T0" fmla="*/ 5 w 3"/>
                  <a:gd name="T1" fmla="*/ 10 h 5"/>
                  <a:gd name="T2" fmla="*/ 0 w 3"/>
                  <a:gd name="T3" fmla="*/ 6 h 5"/>
                  <a:gd name="T4" fmla="*/ 0 w 3"/>
                  <a:gd name="T5" fmla="*/ 0 h 5"/>
                  <a:gd name="T6" fmla="*/ 8 w 3"/>
                  <a:gd name="T7" fmla="*/ 0 h 5"/>
                  <a:gd name="T8" fmla="*/ 5 w 3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1" name="Freeform 332"/>
              <p:cNvSpPr>
                <a:spLocks/>
              </p:cNvSpPr>
              <p:nvPr/>
            </p:nvSpPr>
            <p:spPr bwMode="gray">
              <a:xfrm>
                <a:off x="2994" y="1664"/>
                <a:ext cx="16" cy="12"/>
              </a:xfrm>
              <a:custGeom>
                <a:avLst/>
                <a:gdLst>
                  <a:gd name="T0" fmla="*/ 0 w 10"/>
                  <a:gd name="T1" fmla="*/ 4 h 8"/>
                  <a:gd name="T2" fmla="*/ 10 w 10"/>
                  <a:gd name="T3" fmla="*/ 0 h 8"/>
                  <a:gd name="T4" fmla="*/ 22 w 10"/>
                  <a:gd name="T5" fmla="*/ 3 h 8"/>
                  <a:gd name="T6" fmla="*/ 26 w 10"/>
                  <a:gd name="T7" fmla="*/ 9 h 8"/>
                  <a:gd name="T8" fmla="*/ 18 w 10"/>
                  <a:gd name="T9" fmla="*/ 18 h 8"/>
                  <a:gd name="T10" fmla="*/ 5 w 10"/>
                  <a:gd name="T11" fmla="*/ 15 h 8"/>
                  <a:gd name="T12" fmla="*/ 0 w 10"/>
                  <a:gd name="T13" fmla="*/ 4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8"/>
                  <a:gd name="T23" fmla="*/ 10 w 1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8">
                    <a:moveTo>
                      <a:pt x="0" y="2"/>
                    </a:moveTo>
                    <a:lnTo>
                      <a:pt x="4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7" y="8"/>
                    </a:lnTo>
                    <a:lnTo>
                      <a:pt x="2" y="7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2" name="Freeform 333"/>
              <p:cNvSpPr>
                <a:spLocks/>
              </p:cNvSpPr>
              <p:nvPr/>
            </p:nvSpPr>
            <p:spPr bwMode="gray">
              <a:xfrm>
                <a:off x="3059" y="1700"/>
                <a:ext cx="5" cy="4"/>
              </a:xfrm>
              <a:custGeom>
                <a:avLst/>
                <a:gdLst>
                  <a:gd name="T0" fmla="*/ 0 w 3"/>
                  <a:gd name="T1" fmla="*/ 5 h 3"/>
                  <a:gd name="T2" fmla="*/ 3 w 3"/>
                  <a:gd name="T3" fmla="*/ 0 h 3"/>
                  <a:gd name="T4" fmla="*/ 8 w 3"/>
                  <a:gd name="T5" fmla="*/ 1 h 3"/>
                  <a:gd name="T6" fmla="*/ 0 w 3"/>
                  <a:gd name="T7" fmla="*/ 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3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3" name="Freeform 334"/>
              <p:cNvSpPr>
                <a:spLocks/>
              </p:cNvSpPr>
              <p:nvPr/>
            </p:nvSpPr>
            <p:spPr bwMode="gray">
              <a:xfrm>
                <a:off x="3140" y="1673"/>
                <a:ext cx="42" cy="23"/>
              </a:xfrm>
              <a:custGeom>
                <a:avLst/>
                <a:gdLst>
                  <a:gd name="T0" fmla="*/ 65 w 27"/>
                  <a:gd name="T1" fmla="*/ 32 h 15"/>
                  <a:gd name="T2" fmla="*/ 31 w 27"/>
                  <a:gd name="T3" fmla="*/ 35 h 15"/>
                  <a:gd name="T4" fmla="*/ 12 w 27"/>
                  <a:gd name="T5" fmla="*/ 31 h 15"/>
                  <a:gd name="T6" fmla="*/ 0 w 27"/>
                  <a:gd name="T7" fmla="*/ 28 h 15"/>
                  <a:gd name="T8" fmla="*/ 3 w 27"/>
                  <a:gd name="T9" fmla="*/ 21 h 15"/>
                  <a:gd name="T10" fmla="*/ 0 w 27"/>
                  <a:gd name="T11" fmla="*/ 14 h 15"/>
                  <a:gd name="T12" fmla="*/ 0 w 27"/>
                  <a:gd name="T13" fmla="*/ 8 h 15"/>
                  <a:gd name="T14" fmla="*/ 26 w 27"/>
                  <a:gd name="T15" fmla="*/ 8 h 15"/>
                  <a:gd name="T16" fmla="*/ 30 w 27"/>
                  <a:gd name="T17" fmla="*/ 0 h 15"/>
                  <a:gd name="T18" fmla="*/ 47 w 27"/>
                  <a:gd name="T19" fmla="*/ 8 h 15"/>
                  <a:gd name="T20" fmla="*/ 56 w 27"/>
                  <a:gd name="T21" fmla="*/ 12 h 15"/>
                  <a:gd name="T22" fmla="*/ 65 w 27"/>
                  <a:gd name="T23" fmla="*/ 32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5"/>
                  <a:gd name="T38" fmla="*/ 27 w 27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5">
                    <a:moveTo>
                      <a:pt x="27" y="14"/>
                    </a:moveTo>
                    <a:lnTo>
                      <a:pt x="13" y="15"/>
                    </a:lnTo>
                    <a:lnTo>
                      <a:pt x="5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19" y="3"/>
                    </a:lnTo>
                    <a:lnTo>
                      <a:pt x="23" y="5"/>
                    </a:lnTo>
                    <a:lnTo>
                      <a:pt x="27" y="1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4" name="Freeform 335"/>
              <p:cNvSpPr>
                <a:spLocks/>
              </p:cNvSpPr>
              <p:nvPr/>
            </p:nvSpPr>
            <p:spPr bwMode="gray">
              <a:xfrm>
                <a:off x="3058" y="1681"/>
                <a:ext cx="144" cy="146"/>
              </a:xfrm>
              <a:custGeom>
                <a:avLst/>
                <a:gdLst>
                  <a:gd name="T0" fmla="*/ 0 w 93"/>
                  <a:gd name="T1" fmla="*/ 40 h 94"/>
                  <a:gd name="T2" fmla="*/ 14 w 93"/>
                  <a:gd name="T3" fmla="*/ 34 h 94"/>
                  <a:gd name="T4" fmla="*/ 29 w 93"/>
                  <a:gd name="T5" fmla="*/ 31 h 94"/>
                  <a:gd name="T6" fmla="*/ 48 w 93"/>
                  <a:gd name="T7" fmla="*/ 17 h 94"/>
                  <a:gd name="T8" fmla="*/ 62 w 93"/>
                  <a:gd name="T9" fmla="*/ 9 h 94"/>
                  <a:gd name="T10" fmla="*/ 71 w 93"/>
                  <a:gd name="T11" fmla="*/ 0 h 94"/>
                  <a:gd name="T12" fmla="*/ 93 w 93"/>
                  <a:gd name="T13" fmla="*/ 5 h 94"/>
                  <a:gd name="T14" fmla="*/ 96 w 93"/>
                  <a:gd name="T15" fmla="*/ 22 h 94"/>
                  <a:gd name="T16" fmla="*/ 110 w 93"/>
                  <a:gd name="T17" fmla="*/ 25 h 94"/>
                  <a:gd name="T18" fmla="*/ 122 w 93"/>
                  <a:gd name="T19" fmla="*/ 17 h 94"/>
                  <a:gd name="T20" fmla="*/ 127 w 93"/>
                  <a:gd name="T21" fmla="*/ 17 h 94"/>
                  <a:gd name="T22" fmla="*/ 139 w 93"/>
                  <a:gd name="T23" fmla="*/ 19 h 94"/>
                  <a:gd name="T24" fmla="*/ 158 w 93"/>
                  <a:gd name="T25" fmla="*/ 25 h 94"/>
                  <a:gd name="T26" fmla="*/ 192 w 93"/>
                  <a:gd name="T27" fmla="*/ 22 h 94"/>
                  <a:gd name="T28" fmla="*/ 200 w 93"/>
                  <a:gd name="T29" fmla="*/ 19 h 94"/>
                  <a:gd name="T30" fmla="*/ 204 w 93"/>
                  <a:gd name="T31" fmla="*/ 30 h 94"/>
                  <a:gd name="T32" fmla="*/ 204 w 93"/>
                  <a:gd name="T33" fmla="*/ 56 h 94"/>
                  <a:gd name="T34" fmla="*/ 218 w 93"/>
                  <a:gd name="T35" fmla="*/ 79 h 94"/>
                  <a:gd name="T36" fmla="*/ 200 w 93"/>
                  <a:gd name="T37" fmla="*/ 99 h 94"/>
                  <a:gd name="T38" fmla="*/ 218 w 93"/>
                  <a:gd name="T39" fmla="*/ 118 h 94"/>
                  <a:gd name="T40" fmla="*/ 220 w 93"/>
                  <a:gd name="T41" fmla="*/ 140 h 94"/>
                  <a:gd name="T42" fmla="*/ 223 w 93"/>
                  <a:gd name="T43" fmla="*/ 174 h 94"/>
                  <a:gd name="T44" fmla="*/ 192 w 93"/>
                  <a:gd name="T45" fmla="*/ 210 h 94"/>
                  <a:gd name="T46" fmla="*/ 192 w 93"/>
                  <a:gd name="T47" fmla="*/ 217 h 94"/>
                  <a:gd name="T48" fmla="*/ 183 w 93"/>
                  <a:gd name="T49" fmla="*/ 227 h 94"/>
                  <a:gd name="T50" fmla="*/ 167 w 93"/>
                  <a:gd name="T51" fmla="*/ 214 h 94"/>
                  <a:gd name="T52" fmla="*/ 125 w 93"/>
                  <a:gd name="T53" fmla="*/ 222 h 94"/>
                  <a:gd name="T54" fmla="*/ 108 w 93"/>
                  <a:gd name="T55" fmla="*/ 213 h 94"/>
                  <a:gd name="T56" fmla="*/ 96 w 93"/>
                  <a:gd name="T57" fmla="*/ 213 h 94"/>
                  <a:gd name="T58" fmla="*/ 62 w 93"/>
                  <a:gd name="T59" fmla="*/ 179 h 94"/>
                  <a:gd name="T60" fmla="*/ 45 w 93"/>
                  <a:gd name="T61" fmla="*/ 183 h 94"/>
                  <a:gd name="T62" fmla="*/ 31 w 93"/>
                  <a:gd name="T63" fmla="*/ 157 h 94"/>
                  <a:gd name="T64" fmla="*/ 19 w 93"/>
                  <a:gd name="T65" fmla="*/ 152 h 94"/>
                  <a:gd name="T66" fmla="*/ 0 w 93"/>
                  <a:gd name="T67" fmla="*/ 89 h 94"/>
                  <a:gd name="T68" fmla="*/ 5 w 93"/>
                  <a:gd name="T69" fmla="*/ 61 h 94"/>
                  <a:gd name="T70" fmla="*/ 0 w 93"/>
                  <a:gd name="T71" fmla="*/ 40 h 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"/>
                  <a:gd name="T109" fmla="*/ 0 h 94"/>
                  <a:gd name="T110" fmla="*/ 93 w 93"/>
                  <a:gd name="T111" fmla="*/ 94 h 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" h="94">
                    <a:moveTo>
                      <a:pt x="0" y="17"/>
                    </a:moveTo>
                    <a:lnTo>
                      <a:pt x="6" y="14"/>
                    </a:lnTo>
                    <a:lnTo>
                      <a:pt x="12" y="13"/>
                    </a:lnTo>
                    <a:lnTo>
                      <a:pt x="20" y="7"/>
                    </a:lnTo>
                    <a:lnTo>
                      <a:pt x="26" y="4"/>
                    </a:lnTo>
                    <a:lnTo>
                      <a:pt x="30" y="0"/>
                    </a:lnTo>
                    <a:lnTo>
                      <a:pt x="39" y="2"/>
                    </a:lnTo>
                    <a:lnTo>
                      <a:pt x="40" y="9"/>
                    </a:lnTo>
                    <a:lnTo>
                      <a:pt x="46" y="10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8" y="8"/>
                    </a:lnTo>
                    <a:lnTo>
                      <a:pt x="66" y="10"/>
                    </a:lnTo>
                    <a:lnTo>
                      <a:pt x="80" y="9"/>
                    </a:lnTo>
                    <a:lnTo>
                      <a:pt x="83" y="8"/>
                    </a:lnTo>
                    <a:lnTo>
                      <a:pt x="85" y="12"/>
                    </a:lnTo>
                    <a:lnTo>
                      <a:pt x="85" y="23"/>
                    </a:lnTo>
                    <a:lnTo>
                      <a:pt x="91" y="33"/>
                    </a:lnTo>
                    <a:lnTo>
                      <a:pt x="83" y="41"/>
                    </a:lnTo>
                    <a:lnTo>
                      <a:pt x="91" y="49"/>
                    </a:lnTo>
                    <a:lnTo>
                      <a:pt x="92" y="58"/>
                    </a:lnTo>
                    <a:lnTo>
                      <a:pt x="93" y="72"/>
                    </a:lnTo>
                    <a:lnTo>
                      <a:pt x="80" y="87"/>
                    </a:lnTo>
                    <a:lnTo>
                      <a:pt x="80" y="90"/>
                    </a:lnTo>
                    <a:lnTo>
                      <a:pt x="76" y="94"/>
                    </a:lnTo>
                    <a:lnTo>
                      <a:pt x="70" y="89"/>
                    </a:lnTo>
                    <a:lnTo>
                      <a:pt x="52" y="92"/>
                    </a:lnTo>
                    <a:lnTo>
                      <a:pt x="45" y="88"/>
                    </a:lnTo>
                    <a:lnTo>
                      <a:pt x="40" y="88"/>
                    </a:lnTo>
                    <a:lnTo>
                      <a:pt x="26" y="74"/>
                    </a:lnTo>
                    <a:lnTo>
                      <a:pt x="19" y="76"/>
                    </a:lnTo>
                    <a:lnTo>
                      <a:pt x="13" y="65"/>
                    </a:lnTo>
                    <a:lnTo>
                      <a:pt x="8" y="63"/>
                    </a:lnTo>
                    <a:lnTo>
                      <a:pt x="0" y="37"/>
                    </a:lnTo>
                    <a:lnTo>
                      <a:pt x="2" y="2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5" name="Freeform 336"/>
              <p:cNvSpPr>
                <a:spLocks/>
              </p:cNvSpPr>
              <p:nvPr/>
            </p:nvSpPr>
            <p:spPr bwMode="gray">
              <a:xfrm>
                <a:off x="3101" y="1817"/>
                <a:ext cx="75" cy="36"/>
              </a:xfrm>
              <a:custGeom>
                <a:avLst/>
                <a:gdLst>
                  <a:gd name="T0" fmla="*/ 117 w 48"/>
                  <a:gd name="T1" fmla="*/ 14 h 23"/>
                  <a:gd name="T2" fmla="*/ 113 w 48"/>
                  <a:gd name="T3" fmla="*/ 36 h 23"/>
                  <a:gd name="T4" fmla="*/ 105 w 48"/>
                  <a:gd name="T5" fmla="*/ 39 h 23"/>
                  <a:gd name="T6" fmla="*/ 92 w 48"/>
                  <a:gd name="T7" fmla="*/ 31 h 23"/>
                  <a:gd name="T8" fmla="*/ 66 w 48"/>
                  <a:gd name="T9" fmla="*/ 34 h 23"/>
                  <a:gd name="T10" fmla="*/ 56 w 48"/>
                  <a:gd name="T11" fmla="*/ 52 h 23"/>
                  <a:gd name="T12" fmla="*/ 39 w 48"/>
                  <a:gd name="T13" fmla="*/ 56 h 23"/>
                  <a:gd name="T14" fmla="*/ 17 w 48"/>
                  <a:gd name="T15" fmla="*/ 56 h 23"/>
                  <a:gd name="T16" fmla="*/ 9 w 48"/>
                  <a:gd name="T17" fmla="*/ 52 h 23"/>
                  <a:gd name="T18" fmla="*/ 0 w 48"/>
                  <a:gd name="T19" fmla="*/ 52 h 23"/>
                  <a:gd name="T20" fmla="*/ 3 w 48"/>
                  <a:gd name="T21" fmla="*/ 39 h 23"/>
                  <a:gd name="T22" fmla="*/ 14 w 48"/>
                  <a:gd name="T23" fmla="*/ 27 h 23"/>
                  <a:gd name="T24" fmla="*/ 22 w 48"/>
                  <a:gd name="T25" fmla="*/ 14 h 23"/>
                  <a:gd name="T26" fmla="*/ 36 w 48"/>
                  <a:gd name="T27" fmla="*/ 14 h 23"/>
                  <a:gd name="T28" fmla="*/ 42 w 48"/>
                  <a:gd name="T29" fmla="*/ 0 h 23"/>
                  <a:gd name="T30" fmla="*/ 59 w 48"/>
                  <a:gd name="T31" fmla="*/ 9 h 23"/>
                  <a:gd name="T32" fmla="*/ 103 w 48"/>
                  <a:gd name="T33" fmla="*/ 3 h 23"/>
                  <a:gd name="T34" fmla="*/ 117 w 48"/>
                  <a:gd name="T35" fmla="*/ 14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23"/>
                  <a:gd name="T56" fmla="*/ 48 w 48"/>
                  <a:gd name="T57" fmla="*/ 23 h 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23">
                    <a:moveTo>
                      <a:pt x="48" y="6"/>
                    </a:moveTo>
                    <a:lnTo>
                      <a:pt x="46" y="15"/>
                    </a:lnTo>
                    <a:lnTo>
                      <a:pt x="43" y="16"/>
                    </a:lnTo>
                    <a:lnTo>
                      <a:pt x="38" y="13"/>
                    </a:lnTo>
                    <a:lnTo>
                      <a:pt x="27" y="14"/>
                    </a:lnTo>
                    <a:lnTo>
                      <a:pt x="23" y="21"/>
                    </a:lnTo>
                    <a:lnTo>
                      <a:pt x="16" y="23"/>
                    </a:lnTo>
                    <a:lnTo>
                      <a:pt x="7" y="23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6" y="11"/>
                    </a:lnTo>
                    <a:lnTo>
                      <a:pt x="9" y="6"/>
                    </a:lnTo>
                    <a:lnTo>
                      <a:pt x="15" y="6"/>
                    </a:lnTo>
                    <a:lnTo>
                      <a:pt x="17" y="0"/>
                    </a:lnTo>
                    <a:lnTo>
                      <a:pt x="24" y="4"/>
                    </a:lnTo>
                    <a:lnTo>
                      <a:pt x="42" y="1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6" name="Freeform 337"/>
              <p:cNvSpPr>
                <a:spLocks/>
              </p:cNvSpPr>
              <p:nvPr/>
            </p:nvSpPr>
            <p:spPr bwMode="gray">
              <a:xfrm>
                <a:off x="3087" y="1838"/>
                <a:ext cx="98" cy="66"/>
              </a:xfrm>
              <a:custGeom>
                <a:avLst/>
                <a:gdLst>
                  <a:gd name="T0" fmla="*/ 134 w 63"/>
                  <a:gd name="T1" fmla="*/ 5 h 43"/>
                  <a:gd name="T2" fmla="*/ 152 w 63"/>
                  <a:gd name="T3" fmla="*/ 21 h 43"/>
                  <a:gd name="T4" fmla="*/ 134 w 63"/>
                  <a:gd name="T5" fmla="*/ 32 h 43"/>
                  <a:gd name="T6" fmla="*/ 117 w 63"/>
                  <a:gd name="T7" fmla="*/ 54 h 43"/>
                  <a:gd name="T8" fmla="*/ 112 w 63"/>
                  <a:gd name="T9" fmla="*/ 83 h 43"/>
                  <a:gd name="T10" fmla="*/ 92 w 63"/>
                  <a:gd name="T11" fmla="*/ 87 h 43"/>
                  <a:gd name="T12" fmla="*/ 87 w 63"/>
                  <a:gd name="T13" fmla="*/ 84 h 43"/>
                  <a:gd name="T14" fmla="*/ 61 w 63"/>
                  <a:gd name="T15" fmla="*/ 94 h 43"/>
                  <a:gd name="T16" fmla="*/ 58 w 63"/>
                  <a:gd name="T17" fmla="*/ 101 h 43"/>
                  <a:gd name="T18" fmla="*/ 26 w 63"/>
                  <a:gd name="T19" fmla="*/ 97 h 43"/>
                  <a:gd name="T20" fmla="*/ 17 w 63"/>
                  <a:gd name="T21" fmla="*/ 75 h 43"/>
                  <a:gd name="T22" fmla="*/ 5 w 63"/>
                  <a:gd name="T23" fmla="*/ 74 h 43"/>
                  <a:gd name="T24" fmla="*/ 0 w 63"/>
                  <a:gd name="T25" fmla="*/ 63 h 43"/>
                  <a:gd name="T26" fmla="*/ 5 w 63"/>
                  <a:gd name="T27" fmla="*/ 54 h 43"/>
                  <a:gd name="T28" fmla="*/ 5 w 63"/>
                  <a:gd name="T29" fmla="*/ 40 h 43"/>
                  <a:gd name="T30" fmla="*/ 14 w 63"/>
                  <a:gd name="T31" fmla="*/ 32 h 43"/>
                  <a:gd name="T32" fmla="*/ 12 w 63"/>
                  <a:gd name="T33" fmla="*/ 17 h 43"/>
                  <a:gd name="T34" fmla="*/ 22 w 63"/>
                  <a:gd name="T35" fmla="*/ 18 h 43"/>
                  <a:gd name="T36" fmla="*/ 31 w 63"/>
                  <a:gd name="T37" fmla="*/ 18 h 43"/>
                  <a:gd name="T38" fmla="*/ 39 w 63"/>
                  <a:gd name="T39" fmla="*/ 23 h 43"/>
                  <a:gd name="T40" fmla="*/ 61 w 63"/>
                  <a:gd name="T41" fmla="*/ 23 h 43"/>
                  <a:gd name="T42" fmla="*/ 78 w 63"/>
                  <a:gd name="T43" fmla="*/ 18 h 43"/>
                  <a:gd name="T44" fmla="*/ 87 w 63"/>
                  <a:gd name="T45" fmla="*/ 3 h 43"/>
                  <a:gd name="T46" fmla="*/ 114 w 63"/>
                  <a:gd name="T47" fmla="*/ 0 h 43"/>
                  <a:gd name="T48" fmla="*/ 126 w 63"/>
                  <a:gd name="T49" fmla="*/ 8 h 43"/>
                  <a:gd name="T50" fmla="*/ 134 w 63"/>
                  <a:gd name="T51" fmla="*/ 5 h 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"/>
                  <a:gd name="T79" fmla="*/ 0 h 43"/>
                  <a:gd name="T80" fmla="*/ 63 w 63"/>
                  <a:gd name="T81" fmla="*/ 43 h 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" h="43">
                    <a:moveTo>
                      <a:pt x="55" y="2"/>
                    </a:moveTo>
                    <a:lnTo>
                      <a:pt x="63" y="9"/>
                    </a:lnTo>
                    <a:lnTo>
                      <a:pt x="55" y="14"/>
                    </a:lnTo>
                    <a:lnTo>
                      <a:pt x="48" y="23"/>
                    </a:lnTo>
                    <a:lnTo>
                      <a:pt x="46" y="35"/>
                    </a:lnTo>
                    <a:lnTo>
                      <a:pt x="38" y="37"/>
                    </a:lnTo>
                    <a:lnTo>
                      <a:pt x="36" y="36"/>
                    </a:lnTo>
                    <a:lnTo>
                      <a:pt x="25" y="40"/>
                    </a:lnTo>
                    <a:lnTo>
                      <a:pt x="24" y="43"/>
                    </a:lnTo>
                    <a:lnTo>
                      <a:pt x="11" y="41"/>
                    </a:lnTo>
                    <a:lnTo>
                      <a:pt x="7" y="32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6" y="14"/>
                    </a:lnTo>
                    <a:lnTo>
                      <a:pt x="5" y="7"/>
                    </a:lnTo>
                    <a:lnTo>
                      <a:pt x="9" y="8"/>
                    </a:lnTo>
                    <a:lnTo>
                      <a:pt x="13" y="8"/>
                    </a:lnTo>
                    <a:lnTo>
                      <a:pt x="16" y="10"/>
                    </a:lnTo>
                    <a:lnTo>
                      <a:pt x="25" y="10"/>
                    </a:lnTo>
                    <a:lnTo>
                      <a:pt x="32" y="8"/>
                    </a:lnTo>
                    <a:lnTo>
                      <a:pt x="36" y="1"/>
                    </a:lnTo>
                    <a:lnTo>
                      <a:pt x="47" y="0"/>
                    </a:lnTo>
                    <a:lnTo>
                      <a:pt x="52" y="3"/>
                    </a:lnTo>
                    <a:lnTo>
                      <a:pt x="55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7" name="Freeform 338"/>
              <p:cNvSpPr>
                <a:spLocks/>
              </p:cNvSpPr>
              <p:nvPr/>
            </p:nvSpPr>
            <p:spPr bwMode="gray">
              <a:xfrm>
                <a:off x="3030" y="1779"/>
                <a:ext cx="98" cy="71"/>
              </a:xfrm>
              <a:custGeom>
                <a:avLst/>
                <a:gdLst>
                  <a:gd name="T0" fmla="*/ 112 w 63"/>
                  <a:gd name="T1" fmla="*/ 110 h 46"/>
                  <a:gd name="T2" fmla="*/ 101 w 63"/>
                  <a:gd name="T3" fmla="*/ 107 h 46"/>
                  <a:gd name="T4" fmla="*/ 95 w 63"/>
                  <a:gd name="T5" fmla="*/ 107 h 46"/>
                  <a:gd name="T6" fmla="*/ 90 w 63"/>
                  <a:gd name="T7" fmla="*/ 93 h 46"/>
                  <a:gd name="T8" fmla="*/ 68 w 63"/>
                  <a:gd name="T9" fmla="*/ 83 h 46"/>
                  <a:gd name="T10" fmla="*/ 36 w 63"/>
                  <a:gd name="T11" fmla="*/ 88 h 46"/>
                  <a:gd name="T12" fmla="*/ 5 w 63"/>
                  <a:gd name="T13" fmla="*/ 62 h 46"/>
                  <a:gd name="T14" fmla="*/ 0 w 63"/>
                  <a:gd name="T15" fmla="*/ 36 h 46"/>
                  <a:gd name="T16" fmla="*/ 34 w 63"/>
                  <a:gd name="T17" fmla="*/ 14 h 46"/>
                  <a:gd name="T18" fmla="*/ 40 w 63"/>
                  <a:gd name="T19" fmla="*/ 3 h 46"/>
                  <a:gd name="T20" fmla="*/ 62 w 63"/>
                  <a:gd name="T21" fmla="*/ 0 h 46"/>
                  <a:gd name="T22" fmla="*/ 75 w 63"/>
                  <a:gd name="T23" fmla="*/ 5 h 46"/>
                  <a:gd name="T24" fmla="*/ 90 w 63"/>
                  <a:gd name="T25" fmla="*/ 31 h 46"/>
                  <a:gd name="T26" fmla="*/ 106 w 63"/>
                  <a:gd name="T27" fmla="*/ 26 h 46"/>
                  <a:gd name="T28" fmla="*/ 140 w 63"/>
                  <a:gd name="T29" fmla="*/ 60 h 46"/>
                  <a:gd name="T30" fmla="*/ 152 w 63"/>
                  <a:gd name="T31" fmla="*/ 60 h 46"/>
                  <a:gd name="T32" fmla="*/ 148 w 63"/>
                  <a:gd name="T33" fmla="*/ 74 h 46"/>
                  <a:gd name="T34" fmla="*/ 134 w 63"/>
                  <a:gd name="T35" fmla="*/ 74 h 46"/>
                  <a:gd name="T36" fmla="*/ 126 w 63"/>
                  <a:gd name="T37" fmla="*/ 86 h 46"/>
                  <a:gd name="T38" fmla="*/ 114 w 63"/>
                  <a:gd name="T39" fmla="*/ 97 h 46"/>
                  <a:gd name="T40" fmla="*/ 112 w 63"/>
                  <a:gd name="T41" fmla="*/ 11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46"/>
                  <a:gd name="T65" fmla="*/ 63 w 63"/>
                  <a:gd name="T66" fmla="*/ 46 h 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46">
                    <a:moveTo>
                      <a:pt x="46" y="46"/>
                    </a:moveTo>
                    <a:lnTo>
                      <a:pt x="42" y="45"/>
                    </a:lnTo>
                    <a:lnTo>
                      <a:pt x="39" y="45"/>
                    </a:lnTo>
                    <a:lnTo>
                      <a:pt x="37" y="39"/>
                    </a:lnTo>
                    <a:lnTo>
                      <a:pt x="28" y="35"/>
                    </a:lnTo>
                    <a:lnTo>
                      <a:pt x="15" y="37"/>
                    </a:lnTo>
                    <a:lnTo>
                      <a:pt x="2" y="26"/>
                    </a:lnTo>
                    <a:lnTo>
                      <a:pt x="0" y="15"/>
                    </a:lnTo>
                    <a:lnTo>
                      <a:pt x="14" y="6"/>
                    </a:lnTo>
                    <a:lnTo>
                      <a:pt x="17" y="1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7" y="13"/>
                    </a:lnTo>
                    <a:lnTo>
                      <a:pt x="44" y="11"/>
                    </a:lnTo>
                    <a:lnTo>
                      <a:pt x="58" y="25"/>
                    </a:lnTo>
                    <a:lnTo>
                      <a:pt x="63" y="25"/>
                    </a:lnTo>
                    <a:lnTo>
                      <a:pt x="61" y="31"/>
                    </a:lnTo>
                    <a:lnTo>
                      <a:pt x="55" y="31"/>
                    </a:lnTo>
                    <a:lnTo>
                      <a:pt x="52" y="36"/>
                    </a:lnTo>
                    <a:lnTo>
                      <a:pt x="47" y="41"/>
                    </a:lnTo>
                    <a:lnTo>
                      <a:pt x="46" y="4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8" name="Freeform 339"/>
              <p:cNvSpPr>
                <a:spLocks/>
              </p:cNvSpPr>
              <p:nvPr/>
            </p:nvSpPr>
            <p:spPr bwMode="gray">
              <a:xfrm>
                <a:off x="3050" y="1879"/>
                <a:ext cx="40" cy="28"/>
              </a:xfrm>
              <a:custGeom>
                <a:avLst/>
                <a:gdLst>
                  <a:gd name="T0" fmla="*/ 57 w 26"/>
                  <a:gd name="T1" fmla="*/ 0 h 18"/>
                  <a:gd name="T2" fmla="*/ 62 w 26"/>
                  <a:gd name="T3" fmla="*/ 9 h 18"/>
                  <a:gd name="T4" fmla="*/ 52 w 26"/>
                  <a:gd name="T5" fmla="*/ 14 h 18"/>
                  <a:gd name="T6" fmla="*/ 52 w 26"/>
                  <a:gd name="T7" fmla="*/ 25 h 18"/>
                  <a:gd name="T8" fmla="*/ 43 w 26"/>
                  <a:gd name="T9" fmla="*/ 40 h 18"/>
                  <a:gd name="T10" fmla="*/ 8 w 26"/>
                  <a:gd name="T11" fmla="*/ 44 h 18"/>
                  <a:gd name="T12" fmla="*/ 8 w 26"/>
                  <a:gd name="T13" fmla="*/ 36 h 18"/>
                  <a:gd name="T14" fmla="*/ 0 w 26"/>
                  <a:gd name="T15" fmla="*/ 30 h 18"/>
                  <a:gd name="T16" fmla="*/ 0 w 26"/>
                  <a:gd name="T17" fmla="*/ 14 h 18"/>
                  <a:gd name="T18" fmla="*/ 17 w 26"/>
                  <a:gd name="T19" fmla="*/ 22 h 18"/>
                  <a:gd name="T20" fmla="*/ 38 w 26"/>
                  <a:gd name="T21" fmla="*/ 5 h 18"/>
                  <a:gd name="T22" fmla="*/ 57 w 26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18"/>
                  <a:gd name="T38" fmla="*/ 26 w 26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18">
                    <a:moveTo>
                      <a:pt x="24" y="0"/>
                    </a:moveTo>
                    <a:lnTo>
                      <a:pt x="26" y="4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18" y="17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7" y="9"/>
                    </a:lnTo>
                    <a:lnTo>
                      <a:pt x="16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9" name="Freeform 340"/>
              <p:cNvSpPr>
                <a:spLocks/>
              </p:cNvSpPr>
              <p:nvPr/>
            </p:nvSpPr>
            <p:spPr bwMode="gray">
              <a:xfrm>
                <a:off x="3115" y="1597"/>
                <a:ext cx="9" cy="17"/>
              </a:xfrm>
              <a:custGeom>
                <a:avLst/>
                <a:gdLst>
                  <a:gd name="T0" fmla="*/ 14 w 6"/>
                  <a:gd name="T1" fmla="*/ 22 h 11"/>
                  <a:gd name="T2" fmla="*/ 5 w 6"/>
                  <a:gd name="T3" fmla="*/ 26 h 11"/>
                  <a:gd name="T4" fmla="*/ 3 w 6"/>
                  <a:gd name="T5" fmla="*/ 17 h 11"/>
                  <a:gd name="T6" fmla="*/ 0 w 6"/>
                  <a:gd name="T7" fmla="*/ 8 h 11"/>
                  <a:gd name="T8" fmla="*/ 5 w 6"/>
                  <a:gd name="T9" fmla="*/ 0 h 11"/>
                  <a:gd name="T10" fmla="*/ 14 w 6"/>
                  <a:gd name="T11" fmla="*/ 3 h 11"/>
                  <a:gd name="T12" fmla="*/ 14 w 6"/>
                  <a:gd name="T13" fmla="*/ 2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1"/>
                  <a:gd name="T23" fmla="*/ 6 w 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1">
                    <a:moveTo>
                      <a:pt x="6" y="9"/>
                    </a:moveTo>
                    <a:lnTo>
                      <a:pt x="2" y="11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0" name="Freeform 341"/>
              <p:cNvSpPr>
                <a:spLocks/>
              </p:cNvSpPr>
              <p:nvPr/>
            </p:nvSpPr>
            <p:spPr bwMode="gray">
              <a:xfrm>
                <a:off x="3087" y="1622"/>
                <a:ext cx="10" cy="20"/>
              </a:xfrm>
              <a:custGeom>
                <a:avLst/>
                <a:gdLst>
                  <a:gd name="T0" fmla="*/ 8 w 6"/>
                  <a:gd name="T1" fmla="*/ 12 h 13"/>
                  <a:gd name="T2" fmla="*/ 12 w 6"/>
                  <a:gd name="T3" fmla="*/ 3 h 13"/>
                  <a:gd name="T4" fmla="*/ 17 w 6"/>
                  <a:gd name="T5" fmla="*/ 0 h 13"/>
                  <a:gd name="T6" fmla="*/ 5 w 6"/>
                  <a:gd name="T7" fmla="*/ 28 h 13"/>
                  <a:gd name="T8" fmla="*/ 0 w 6"/>
                  <a:gd name="T9" fmla="*/ 31 h 13"/>
                  <a:gd name="T10" fmla="*/ 3 w 6"/>
                  <a:gd name="T11" fmla="*/ 26 h 13"/>
                  <a:gd name="T12" fmla="*/ 8 w 6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3" y="5"/>
                    </a:moveTo>
                    <a:lnTo>
                      <a:pt x="4" y="1"/>
                    </a:lnTo>
                    <a:lnTo>
                      <a:pt x="6" y="0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1" name="Freeform 342"/>
              <p:cNvSpPr>
                <a:spLocks/>
              </p:cNvSpPr>
              <p:nvPr/>
            </p:nvSpPr>
            <p:spPr bwMode="gray">
              <a:xfrm>
                <a:off x="3093" y="1622"/>
                <a:ext cx="2" cy="2"/>
              </a:xfrm>
              <a:custGeom>
                <a:avLst/>
                <a:gdLst>
                  <a:gd name="T0" fmla="*/ 0 w 2"/>
                  <a:gd name="T1" fmla="*/ 4 h 1"/>
                  <a:gd name="T2" fmla="*/ 0 w 2"/>
                  <a:gd name="T3" fmla="*/ 0 h 1"/>
                  <a:gd name="T4" fmla="*/ 0 w 2"/>
                  <a:gd name="T5" fmla="*/ 4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2" name="Freeform 343"/>
              <p:cNvSpPr>
                <a:spLocks/>
              </p:cNvSpPr>
              <p:nvPr/>
            </p:nvSpPr>
            <p:spPr bwMode="gray">
              <a:xfrm>
                <a:off x="3011" y="1653"/>
                <a:ext cx="22" cy="25"/>
              </a:xfrm>
              <a:custGeom>
                <a:avLst/>
                <a:gdLst>
                  <a:gd name="T0" fmla="*/ 13 w 14"/>
                  <a:gd name="T1" fmla="*/ 8 h 16"/>
                  <a:gd name="T2" fmla="*/ 0 w 14"/>
                  <a:gd name="T3" fmla="*/ 9 h 16"/>
                  <a:gd name="T4" fmla="*/ 0 w 14"/>
                  <a:gd name="T5" fmla="*/ 14 h 16"/>
                  <a:gd name="T6" fmla="*/ 8 w 14"/>
                  <a:gd name="T7" fmla="*/ 27 h 16"/>
                  <a:gd name="T8" fmla="*/ 13 w 14"/>
                  <a:gd name="T9" fmla="*/ 31 h 16"/>
                  <a:gd name="T10" fmla="*/ 20 w 14"/>
                  <a:gd name="T11" fmla="*/ 31 h 16"/>
                  <a:gd name="T12" fmla="*/ 22 w 14"/>
                  <a:gd name="T13" fmla="*/ 39 h 16"/>
                  <a:gd name="T14" fmla="*/ 31 w 14"/>
                  <a:gd name="T15" fmla="*/ 31 h 16"/>
                  <a:gd name="T16" fmla="*/ 35 w 14"/>
                  <a:gd name="T17" fmla="*/ 25 h 16"/>
                  <a:gd name="T18" fmla="*/ 30 w 14"/>
                  <a:gd name="T19" fmla="*/ 14 h 16"/>
                  <a:gd name="T20" fmla="*/ 31 w 14"/>
                  <a:gd name="T21" fmla="*/ 5 h 16"/>
                  <a:gd name="T22" fmla="*/ 22 w 14"/>
                  <a:gd name="T23" fmla="*/ 0 h 16"/>
                  <a:gd name="T24" fmla="*/ 13 w 14"/>
                  <a:gd name="T25" fmla="*/ 8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6"/>
                  <a:gd name="T41" fmla="*/ 14 w 14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6">
                    <a:moveTo>
                      <a:pt x="5" y="3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3" y="13"/>
                    </a:lnTo>
                    <a:lnTo>
                      <a:pt x="14" y="10"/>
                    </a:lnTo>
                    <a:lnTo>
                      <a:pt x="12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3" name="Freeform 344"/>
              <p:cNvSpPr>
                <a:spLocks/>
              </p:cNvSpPr>
              <p:nvPr/>
            </p:nvSpPr>
            <p:spPr bwMode="gray">
              <a:xfrm>
                <a:off x="3027" y="1678"/>
                <a:ext cx="9" cy="6"/>
              </a:xfrm>
              <a:custGeom>
                <a:avLst/>
                <a:gdLst>
                  <a:gd name="T0" fmla="*/ 0 w 6"/>
                  <a:gd name="T1" fmla="*/ 6 h 4"/>
                  <a:gd name="T2" fmla="*/ 9 w 6"/>
                  <a:gd name="T3" fmla="*/ 0 h 4"/>
                  <a:gd name="T4" fmla="*/ 14 w 6"/>
                  <a:gd name="T5" fmla="*/ 0 h 4"/>
                  <a:gd name="T6" fmla="*/ 12 w 6"/>
                  <a:gd name="T7" fmla="*/ 3 h 4"/>
                  <a:gd name="T8" fmla="*/ 3 w 6"/>
                  <a:gd name="T9" fmla="*/ 9 h 4"/>
                  <a:gd name="T10" fmla="*/ 0 w 6"/>
                  <a:gd name="T11" fmla="*/ 6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0" y="3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4" name="Freeform 345"/>
              <p:cNvSpPr>
                <a:spLocks/>
              </p:cNvSpPr>
              <p:nvPr/>
            </p:nvSpPr>
            <p:spPr bwMode="gray">
              <a:xfrm>
                <a:off x="3013" y="1679"/>
                <a:ext cx="9" cy="8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0 h 5"/>
                  <a:gd name="T4" fmla="*/ 12 w 6"/>
                  <a:gd name="T5" fmla="*/ 5 h 5"/>
                  <a:gd name="T6" fmla="*/ 14 w 6"/>
                  <a:gd name="T7" fmla="*/ 13 h 5"/>
                  <a:gd name="T8" fmla="*/ 3 w 6"/>
                  <a:gd name="T9" fmla="*/ 10 h 5"/>
                  <a:gd name="T10" fmla="*/ 0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0" y="2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6" y="5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5" name="Freeform 346"/>
              <p:cNvSpPr>
                <a:spLocks/>
              </p:cNvSpPr>
              <p:nvPr/>
            </p:nvSpPr>
            <p:spPr bwMode="gray">
              <a:xfrm>
                <a:off x="2990" y="1833"/>
                <a:ext cx="107" cy="60"/>
              </a:xfrm>
              <a:custGeom>
                <a:avLst/>
                <a:gdLst>
                  <a:gd name="T0" fmla="*/ 152 w 69"/>
                  <a:gd name="T1" fmla="*/ 71 h 39"/>
                  <a:gd name="T2" fmla="*/ 132 w 69"/>
                  <a:gd name="T3" fmla="*/ 75 h 39"/>
                  <a:gd name="T4" fmla="*/ 110 w 69"/>
                  <a:gd name="T5" fmla="*/ 92 h 39"/>
                  <a:gd name="T6" fmla="*/ 93 w 69"/>
                  <a:gd name="T7" fmla="*/ 85 h 39"/>
                  <a:gd name="T8" fmla="*/ 74 w 69"/>
                  <a:gd name="T9" fmla="*/ 78 h 39"/>
                  <a:gd name="T10" fmla="*/ 65 w 69"/>
                  <a:gd name="T11" fmla="*/ 78 h 39"/>
                  <a:gd name="T12" fmla="*/ 60 w 69"/>
                  <a:gd name="T13" fmla="*/ 74 h 39"/>
                  <a:gd name="T14" fmla="*/ 48 w 69"/>
                  <a:gd name="T15" fmla="*/ 74 h 39"/>
                  <a:gd name="T16" fmla="*/ 40 w 69"/>
                  <a:gd name="T17" fmla="*/ 80 h 39"/>
                  <a:gd name="T18" fmla="*/ 19 w 69"/>
                  <a:gd name="T19" fmla="*/ 80 h 39"/>
                  <a:gd name="T20" fmla="*/ 5 w 69"/>
                  <a:gd name="T21" fmla="*/ 74 h 39"/>
                  <a:gd name="T22" fmla="*/ 0 w 69"/>
                  <a:gd name="T23" fmla="*/ 66 h 39"/>
                  <a:gd name="T24" fmla="*/ 5 w 69"/>
                  <a:gd name="T25" fmla="*/ 62 h 39"/>
                  <a:gd name="T26" fmla="*/ 8 w 69"/>
                  <a:gd name="T27" fmla="*/ 57 h 39"/>
                  <a:gd name="T28" fmla="*/ 26 w 69"/>
                  <a:gd name="T29" fmla="*/ 58 h 39"/>
                  <a:gd name="T30" fmla="*/ 51 w 69"/>
                  <a:gd name="T31" fmla="*/ 54 h 39"/>
                  <a:gd name="T32" fmla="*/ 65 w 69"/>
                  <a:gd name="T33" fmla="*/ 45 h 39"/>
                  <a:gd name="T34" fmla="*/ 79 w 69"/>
                  <a:gd name="T35" fmla="*/ 49 h 39"/>
                  <a:gd name="T36" fmla="*/ 87 w 69"/>
                  <a:gd name="T37" fmla="*/ 40 h 39"/>
                  <a:gd name="T38" fmla="*/ 84 w 69"/>
                  <a:gd name="T39" fmla="*/ 26 h 39"/>
                  <a:gd name="T40" fmla="*/ 96 w 69"/>
                  <a:gd name="T41" fmla="*/ 14 h 39"/>
                  <a:gd name="T42" fmla="*/ 99 w 69"/>
                  <a:gd name="T43" fmla="*/ 5 h 39"/>
                  <a:gd name="T44" fmla="*/ 130 w 69"/>
                  <a:gd name="T45" fmla="*/ 0 h 39"/>
                  <a:gd name="T46" fmla="*/ 152 w 69"/>
                  <a:gd name="T47" fmla="*/ 9 h 39"/>
                  <a:gd name="T48" fmla="*/ 157 w 69"/>
                  <a:gd name="T49" fmla="*/ 23 h 39"/>
                  <a:gd name="T50" fmla="*/ 163 w 69"/>
                  <a:gd name="T51" fmla="*/ 23 h 39"/>
                  <a:gd name="T52" fmla="*/ 166 w 69"/>
                  <a:gd name="T53" fmla="*/ 40 h 39"/>
                  <a:gd name="T54" fmla="*/ 157 w 69"/>
                  <a:gd name="T55" fmla="*/ 48 h 39"/>
                  <a:gd name="T56" fmla="*/ 157 w 69"/>
                  <a:gd name="T57" fmla="*/ 62 h 39"/>
                  <a:gd name="T58" fmla="*/ 152 w 69"/>
                  <a:gd name="T59" fmla="*/ 71 h 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9"/>
                  <a:gd name="T91" fmla="*/ 0 h 39"/>
                  <a:gd name="T92" fmla="*/ 69 w 69"/>
                  <a:gd name="T93" fmla="*/ 39 h 3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9" h="39">
                    <a:moveTo>
                      <a:pt x="63" y="30"/>
                    </a:moveTo>
                    <a:lnTo>
                      <a:pt x="55" y="32"/>
                    </a:lnTo>
                    <a:lnTo>
                      <a:pt x="46" y="39"/>
                    </a:lnTo>
                    <a:lnTo>
                      <a:pt x="39" y="36"/>
                    </a:lnTo>
                    <a:lnTo>
                      <a:pt x="31" y="33"/>
                    </a:lnTo>
                    <a:lnTo>
                      <a:pt x="27" y="33"/>
                    </a:lnTo>
                    <a:lnTo>
                      <a:pt x="25" y="31"/>
                    </a:lnTo>
                    <a:lnTo>
                      <a:pt x="20" y="31"/>
                    </a:lnTo>
                    <a:lnTo>
                      <a:pt x="17" y="34"/>
                    </a:lnTo>
                    <a:lnTo>
                      <a:pt x="8" y="34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3" y="24"/>
                    </a:lnTo>
                    <a:lnTo>
                      <a:pt x="11" y="25"/>
                    </a:lnTo>
                    <a:lnTo>
                      <a:pt x="21" y="23"/>
                    </a:lnTo>
                    <a:lnTo>
                      <a:pt x="27" y="19"/>
                    </a:lnTo>
                    <a:lnTo>
                      <a:pt x="33" y="21"/>
                    </a:lnTo>
                    <a:lnTo>
                      <a:pt x="36" y="17"/>
                    </a:lnTo>
                    <a:lnTo>
                      <a:pt x="35" y="11"/>
                    </a:lnTo>
                    <a:lnTo>
                      <a:pt x="40" y="6"/>
                    </a:lnTo>
                    <a:lnTo>
                      <a:pt x="41" y="2"/>
                    </a:lnTo>
                    <a:lnTo>
                      <a:pt x="54" y="0"/>
                    </a:lnTo>
                    <a:lnTo>
                      <a:pt x="63" y="4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69" y="17"/>
                    </a:lnTo>
                    <a:lnTo>
                      <a:pt x="65" y="20"/>
                    </a:lnTo>
                    <a:lnTo>
                      <a:pt x="65" y="26"/>
                    </a:lnTo>
                    <a:lnTo>
                      <a:pt x="63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6" name="Freeform 347"/>
              <p:cNvSpPr>
                <a:spLocks/>
              </p:cNvSpPr>
              <p:nvPr/>
            </p:nvSpPr>
            <p:spPr bwMode="gray">
              <a:xfrm>
                <a:off x="2937" y="1861"/>
                <a:ext cx="65" cy="45"/>
              </a:xfrm>
              <a:custGeom>
                <a:avLst/>
                <a:gdLst>
                  <a:gd name="T0" fmla="*/ 19 w 42"/>
                  <a:gd name="T1" fmla="*/ 70 h 29"/>
                  <a:gd name="T2" fmla="*/ 22 w 42"/>
                  <a:gd name="T3" fmla="*/ 57 h 29"/>
                  <a:gd name="T4" fmla="*/ 14 w 42"/>
                  <a:gd name="T5" fmla="*/ 56 h 29"/>
                  <a:gd name="T6" fmla="*/ 5 w 42"/>
                  <a:gd name="T7" fmla="*/ 62 h 29"/>
                  <a:gd name="T8" fmla="*/ 0 w 42"/>
                  <a:gd name="T9" fmla="*/ 56 h 29"/>
                  <a:gd name="T10" fmla="*/ 9 w 42"/>
                  <a:gd name="T11" fmla="*/ 43 h 29"/>
                  <a:gd name="T12" fmla="*/ 14 w 42"/>
                  <a:gd name="T13" fmla="*/ 31 h 29"/>
                  <a:gd name="T14" fmla="*/ 22 w 42"/>
                  <a:gd name="T15" fmla="*/ 29 h 29"/>
                  <a:gd name="T16" fmla="*/ 22 w 42"/>
                  <a:gd name="T17" fmla="*/ 19 h 29"/>
                  <a:gd name="T18" fmla="*/ 26 w 42"/>
                  <a:gd name="T19" fmla="*/ 8 h 29"/>
                  <a:gd name="T20" fmla="*/ 39 w 42"/>
                  <a:gd name="T21" fmla="*/ 9 h 29"/>
                  <a:gd name="T22" fmla="*/ 48 w 42"/>
                  <a:gd name="T23" fmla="*/ 3 h 29"/>
                  <a:gd name="T24" fmla="*/ 62 w 42"/>
                  <a:gd name="T25" fmla="*/ 0 h 29"/>
                  <a:gd name="T26" fmla="*/ 77 w 42"/>
                  <a:gd name="T27" fmla="*/ 12 h 29"/>
                  <a:gd name="T28" fmla="*/ 88 w 42"/>
                  <a:gd name="T29" fmla="*/ 14 h 29"/>
                  <a:gd name="T30" fmla="*/ 82 w 42"/>
                  <a:gd name="T31" fmla="*/ 25 h 29"/>
                  <a:gd name="T32" fmla="*/ 87 w 42"/>
                  <a:gd name="T33" fmla="*/ 31 h 29"/>
                  <a:gd name="T34" fmla="*/ 101 w 42"/>
                  <a:gd name="T35" fmla="*/ 39 h 29"/>
                  <a:gd name="T36" fmla="*/ 93 w 42"/>
                  <a:gd name="T37" fmla="*/ 51 h 29"/>
                  <a:gd name="T38" fmla="*/ 67 w 42"/>
                  <a:gd name="T39" fmla="*/ 48 h 29"/>
                  <a:gd name="T40" fmla="*/ 60 w 42"/>
                  <a:gd name="T41" fmla="*/ 40 h 29"/>
                  <a:gd name="T42" fmla="*/ 51 w 42"/>
                  <a:gd name="T43" fmla="*/ 43 h 29"/>
                  <a:gd name="T44" fmla="*/ 48 w 42"/>
                  <a:gd name="T45" fmla="*/ 65 h 29"/>
                  <a:gd name="T46" fmla="*/ 40 w 42"/>
                  <a:gd name="T47" fmla="*/ 70 h 29"/>
                  <a:gd name="T48" fmla="*/ 31 w 42"/>
                  <a:gd name="T49" fmla="*/ 67 h 29"/>
                  <a:gd name="T50" fmla="*/ 19 w 42"/>
                  <a:gd name="T51" fmla="*/ 70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29"/>
                  <a:gd name="T80" fmla="*/ 42 w 42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29">
                    <a:moveTo>
                      <a:pt x="8" y="29"/>
                    </a:moveTo>
                    <a:lnTo>
                      <a:pt x="9" y="24"/>
                    </a:lnTo>
                    <a:lnTo>
                      <a:pt x="6" y="23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4" y="18"/>
                    </a:lnTo>
                    <a:lnTo>
                      <a:pt x="6" y="13"/>
                    </a:lnTo>
                    <a:lnTo>
                      <a:pt x="9" y="12"/>
                    </a:lnTo>
                    <a:lnTo>
                      <a:pt x="9" y="8"/>
                    </a:lnTo>
                    <a:lnTo>
                      <a:pt x="11" y="3"/>
                    </a:lnTo>
                    <a:lnTo>
                      <a:pt x="16" y="4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2" y="5"/>
                    </a:lnTo>
                    <a:lnTo>
                      <a:pt x="37" y="6"/>
                    </a:lnTo>
                    <a:lnTo>
                      <a:pt x="34" y="10"/>
                    </a:lnTo>
                    <a:lnTo>
                      <a:pt x="36" y="13"/>
                    </a:lnTo>
                    <a:lnTo>
                      <a:pt x="42" y="16"/>
                    </a:lnTo>
                    <a:lnTo>
                      <a:pt x="39" y="21"/>
                    </a:lnTo>
                    <a:lnTo>
                      <a:pt x="28" y="20"/>
                    </a:lnTo>
                    <a:lnTo>
                      <a:pt x="25" y="17"/>
                    </a:lnTo>
                    <a:lnTo>
                      <a:pt x="21" y="18"/>
                    </a:lnTo>
                    <a:lnTo>
                      <a:pt x="20" y="27"/>
                    </a:lnTo>
                    <a:lnTo>
                      <a:pt x="17" y="29"/>
                    </a:lnTo>
                    <a:lnTo>
                      <a:pt x="13" y="28"/>
                    </a:lnTo>
                    <a:lnTo>
                      <a:pt x="8" y="2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7" name="Freeform 348"/>
              <p:cNvSpPr>
                <a:spLocks/>
              </p:cNvSpPr>
              <p:nvPr/>
            </p:nvSpPr>
            <p:spPr bwMode="gray">
              <a:xfrm>
                <a:off x="2938" y="1684"/>
                <a:ext cx="132" cy="188"/>
              </a:xfrm>
              <a:custGeom>
                <a:avLst/>
                <a:gdLst>
                  <a:gd name="T0" fmla="*/ 17 w 85"/>
                  <a:gd name="T1" fmla="*/ 218 h 121"/>
                  <a:gd name="T2" fmla="*/ 14 w 85"/>
                  <a:gd name="T3" fmla="*/ 193 h 121"/>
                  <a:gd name="T4" fmla="*/ 8 w 85"/>
                  <a:gd name="T5" fmla="*/ 182 h 121"/>
                  <a:gd name="T6" fmla="*/ 5 w 85"/>
                  <a:gd name="T7" fmla="*/ 165 h 121"/>
                  <a:gd name="T8" fmla="*/ 0 w 85"/>
                  <a:gd name="T9" fmla="*/ 154 h 121"/>
                  <a:gd name="T10" fmla="*/ 0 w 85"/>
                  <a:gd name="T11" fmla="*/ 148 h 121"/>
                  <a:gd name="T12" fmla="*/ 8 w 85"/>
                  <a:gd name="T13" fmla="*/ 132 h 121"/>
                  <a:gd name="T14" fmla="*/ 3 w 85"/>
                  <a:gd name="T15" fmla="*/ 126 h 121"/>
                  <a:gd name="T16" fmla="*/ 8 w 85"/>
                  <a:gd name="T17" fmla="*/ 118 h 121"/>
                  <a:gd name="T18" fmla="*/ 25 w 85"/>
                  <a:gd name="T19" fmla="*/ 104 h 121"/>
                  <a:gd name="T20" fmla="*/ 26 w 85"/>
                  <a:gd name="T21" fmla="*/ 89 h 121"/>
                  <a:gd name="T22" fmla="*/ 22 w 85"/>
                  <a:gd name="T23" fmla="*/ 79 h 121"/>
                  <a:gd name="T24" fmla="*/ 30 w 85"/>
                  <a:gd name="T25" fmla="*/ 65 h 121"/>
                  <a:gd name="T26" fmla="*/ 25 w 85"/>
                  <a:gd name="T27" fmla="*/ 57 h 121"/>
                  <a:gd name="T28" fmla="*/ 31 w 85"/>
                  <a:gd name="T29" fmla="*/ 47 h 121"/>
                  <a:gd name="T30" fmla="*/ 43 w 85"/>
                  <a:gd name="T31" fmla="*/ 47 h 121"/>
                  <a:gd name="T32" fmla="*/ 51 w 85"/>
                  <a:gd name="T33" fmla="*/ 51 h 121"/>
                  <a:gd name="T34" fmla="*/ 57 w 85"/>
                  <a:gd name="T35" fmla="*/ 47 h 121"/>
                  <a:gd name="T36" fmla="*/ 65 w 85"/>
                  <a:gd name="T37" fmla="*/ 39 h 121"/>
                  <a:gd name="T38" fmla="*/ 67 w 85"/>
                  <a:gd name="T39" fmla="*/ 22 h 121"/>
                  <a:gd name="T40" fmla="*/ 62 w 85"/>
                  <a:gd name="T41" fmla="*/ 5 h 121"/>
                  <a:gd name="T42" fmla="*/ 62 w 85"/>
                  <a:gd name="T43" fmla="*/ 3 h 121"/>
                  <a:gd name="T44" fmla="*/ 70 w 85"/>
                  <a:gd name="T45" fmla="*/ 0 h 121"/>
                  <a:gd name="T46" fmla="*/ 87 w 85"/>
                  <a:gd name="T47" fmla="*/ 3 h 121"/>
                  <a:gd name="T48" fmla="*/ 96 w 85"/>
                  <a:gd name="T49" fmla="*/ 17 h 121"/>
                  <a:gd name="T50" fmla="*/ 110 w 85"/>
                  <a:gd name="T51" fmla="*/ 19 h 121"/>
                  <a:gd name="T52" fmla="*/ 116 w 85"/>
                  <a:gd name="T53" fmla="*/ 25 h 121"/>
                  <a:gd name="T54" fmla="*/ 132 w 85"/>
                  <a:gd name="T55" fmla="*/ 26 h 121"/>
                  <a:gd name="T56" fmla="*/ 144 w 85"/>
                  <a:gd name="T57" fmla="*/ 14 h 121"/>
                  <a:gd name="T58" fmla="*/ 169 w 85"/>
                  <a:gd name="T59" fmla="*/ 8 h 121"/>
                  <a:gd name="T60" fmla="*/ 171 w 85"/>
                  <a:gd name="T61" fmla="*/ 22 h 121"/>
                  <a:gd name="T62" fmla="*/ 175 w 85"/>
                  <a:gd name="T63" fmla="*/ 25 h 121"/>
                  <a:gd name="T64" fmla="*/ 186 w 85"/>
                  <a:gd name="T65" fmla="*/ 36 h 121"/>
                  <a:gd name="T66" fmla="*/ 191 w 85"/>
                  <a:gd name="T67" fmla="*/ 56 h 121"/>
                  <a:gd name="T68" fmla="*/ 186 w 85"/>
                  <a:gd name="T69" fmla="*/ 84 h 121"/>
                  <a:gd name="T70" fmla="*/ 205 w 85"/>
                  <a:gd name="T71" fmla="*/ 148 h 121"/>
                  <a:gd name="T72" fmla="*/ 183 w 85"/>
                  <a:gd name="T73" fmla="*/ 149 h 121"/>
                  <a:gd name="T74" fmla="*/ 175 w 85"/>
                  <a:gd name="T75" fmla="*/ 162 h 121"/>
                  <a:gd name="T76" fmla="*/ 143 w 85"/>
                  <a:gd name="T77" fmla="*/ 183 h 121"/>
                  <a:gd name="T78" fmla="*/ 148 w 85"/>
                  <a:gd name="T79" fmla="*/ 210 h 121"/>
                  <a:gd name="T80" fmla="*/ 179 w 85"/>
                  <a:gd name="T81" fmla="*/ 236 h 121"/>
                  <a:gd name="T82" fmla="*/ 175 w 85"/>
                  <a:gd name="T83" fmla="*/ 245 h 121"/>
                  <a:gd name="T84" fmla="*/ 165 w 85"/>
                  <a:gd name="T85" fmla="*/ 258 h 121"/>
                  <a:gd name="T86" fmla="*/ 166 w 85"/>
                  <a:gd name="T87" fmla="*/ 273 h 121"/>
                  <a:gd name="T88" fmla="*/ 158 w 85"/>
                  <a:gd name="T89" fmla="*/ 283 h 121"/>
                  <a:gd name="T90" fmla="*/ 144 w 85"/>
                  <a:gd name="T91" fmla="*/ 278 h 121"/>
                  <a:gd name="T92" fmla="*/ 130 w 85"/>
                  <a:gd name="T93" fmla="*/ 287 h 121"/>
                  <a:gd name="T94" fmla="*/ 106 w 85"/>
                  <a:gd name="T95" fmla="*/ 292 h 121"/>
                  <a:gd name="T96" fmla="*/ 87 w 85"/>
                  <a:gd name="T97" fmla="*/ 289 h 121"/>
                  <a:gd name="T98" fmla="*/ 75 w 85"/>
                  <a:gd name="T99" fmla="*/ 287 h 121"/>
                  <a:gd name="T100" fmla="*/ 61 w 85"/>
                  <a:gd name="T101" fmla="*/ 275 h 121"/>
                  <a:gd name="T102" fmla="*/ 47 w 85"/>
                  <a:gd name="T103" fmla="*/ 278 h 121"/>
                  <a:gd name="T104" fmla="*/ 36 w 85"/>
                  <a:gd name="T105" fmla="*/ 284 h 121"/>
                  <a:gd name="T106" fmla="*/ 43 w 85"/>
                  <a:gd name="T107" fmla="*/ 253 h 121"/>
                  <a:gd name="T108" fmla="*/ 56 w 85"/>
                  <a:gd name="T109" fmla="*/ 222 h 121"/>
                  <a:gd name="T110" fmla="*/ 39 w 85"/>
                  <a:gd name="T111" fmla="*/ 218 h 121"/>
                  <a:gd name="T112" fmla="*/ 17 w 85"/>
                  <a:gd name="T113" fmla="*/ 218 h 1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"/>
                  <a:gd name="T172" fmla="*/ 0 h 121"/>
                  <a:gd name="T173" fmla="*/ 85 w 85"/>
                  <a:gd name="T174" fmla="*/ 121 h 1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" h="121">
                    <a:moveTo>
                      <a:pt x="7" y="90"/>
                    </a:moveTo>
                    <a:lnTo>
                      <a:pt x="6" y="80"/>
                    </a:lnTo>
                    <a:lnTo>
                      <a:pt x="3" y="75"/>
                    </a:lnTo>
                    <a:lnTo>
                      <a:pt x="2" y="68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3" y="55"/>
                    </a:lnTo>
                    <a:lnTo>
                      <a:pt x="1" y="52"/>
                    </a:lnTo>
                    <a:lnTo>
                      <a:pt x="3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9" y="33"/>
                    </a:lnTo>
                    <a:lnTo>
                      <a:pt x="12" y="27"/>
                    </a:lnTo>
                    <a:lnTo>
                      <a:pt x="10" y="24"/>
                    </a:lnTo>
                    <a:lnTo>
                      <a:pt x="13" y="19"/>
                    </a:lnTo>
                    <a:lnTo>
                      <a:pt x="18" y="19"/>
                    </a:lnTo>
                    <a:lnTo>
                      <a:pt x="21" y="21"/>
                    </a:lnTo>
                    <a:lnTo>
                      <a:pt x="24" y="19"/>
                    </a:lnTo>
                    <a:lnTo>
                      <a:pt x="27" y="16"/>
                    </a:lnTo>
                    <a:lnTo>
                      <a:pt x="28" y="9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29" y="0"/>
                    </a:lnTo>
                    <a:lnTo>
                      <a:pt x="36" y="1"/>
                    </a:lnTo>
                    <a:lnTo>
                      <a:pt x="40" y="7"/>
                    </a:lnTo>
                    <a:lnTo>
                      <a:pt x="46" y="8"/>
                    </a:lnTo>
                    <a:lnTo>
                      <a:pt x="48" y="10"/>
                    </a:lnTo>
                    <a:lnTo>
                      <a:pt x="55" y="11"/>
                    </a:lnTo>
                    <a:lnTo>
                      <a:pt x="60" y="6"/>
                    </a:lnTo>
                    <a:lnTo>
                      <a:pt x="70" y="3"/>
                    </a:lnTo>
                    <a:lnTo>
                      <a:pt x="71" y="9"/>
                    </a:lnTo>
                    <a:lnTo>
                      <a:pt x="73" y="10"/>
                    </a:lnTo>
                    <a:lnTo>
                      <a:pt x="77" y="15"/>
                    </a:lnTo>
                    <a:lnTo>
                      <a:pt x="79" y="23"/>
                    </a:lnTo>
                    <a:lnTo>
                      <a:pt x="77" y="35"/>
                    </a:lnTo>
                    <a:lnTo>
                      <a:pt x="85" y="61"/>
                    </a:lnTo>
                    <a:lnTo>
                      <a:pt x="76" y="62"/>
                    </a:lnTo>
                    <a:lnTo>
                      <a:pt x="73" y="67"/>
                    </a:lnTo>
                    <a:lnTo>
                      <a:pt x="59" y="76"/>
                    </a:lnTo>
                    <a:lnTo>
                      <a:pt x="61" y="87"/>
                    </a:lnTo>
                    <a:lnTo>
                      <a:pt x="74" y="98"/>
                    </a:lnTo>
                    <a:lnTo>
                      <a:pt x="73" y="102"/>
                    </a:lnTo>
                    <a:lnTo>
                      <a:pt x="68" y="107"/>
                    </a:lnTo>
                    <a:lnTo>
                      <a:pt x="69" y="113"/>
                    </a:lnTo>
                    <a:lnTo>
                      <a:pt x="66" y="117"/>
                    </a:lnTo>
                    <a:lnTo>
                      <a:pt x="60" y="115"/>
                    </a:lnTo>
                    <a:lnTo>
                      <a:pt x="54" y="119"/>
                    </a:lnTo>
                    <a:lnTo>
                      <a:pt x="44" y="121"/>
                    </a:lnTo>
                    <a:lnTo>
                      <a:pt x="36" y="120"/>
                    </a:lnTo>
                    <a:lnTo>
                      <a:pt x="31" y="119"/>
                    </a:lnTo>
                    <a:lnTo>
                      <a:pt x="25" y="114"/>
                    </a:lnTo>
                    <a:lnTo>
                      <a:pt x="19" y="115"/>
                    </a:lnTo>
                    <a:lnTo>
                      <a:pt x="15" y="118"/>
                    </a:lnTo>
                    <a:lnTo>
                      <a:pt x="18" y="105"/>
                    </a:lnTo>
                    <a:lnTo>
                      <a:pt x="23" y="92"/>
                    </a:lnTo>
                    <a:lnTo>
                      <a:pt x="16" y="90"/>
                    </a:lnTo>
                    <a:lnTo>
                      <a:pt x="7" y="9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8" name="Freeform 349"/>
              <p:cNvSpPr>
                <a:spLocks/>
              </p:cNvSpPr>
              <p:nvPr/>
            </p:nvSpPr>
            <p:spPr bwMode="gray">
              <a:xfrm>
                <a:off x="2968" y="1625"/>
                <a:ext cx="45" cy="62"/>
              </a:xfrm>
              <a:custGeom>
                <a:avLst/>
                <a:gdLst>
                  <a:gd name="T0" fmla="*/ 40 w 29"/>
                  <a:gd name="T1" fmla="*/ 93 h 40"/>
                  <a:gd name="T2" fmla="*/ 25 w 29"/>
                  <a:gd name="T3" fmla="*/ 91 h 40"/>
                  <a:gd name="T4" fmla="*/ 17 w 29"/>
                  <a:gd name="T5" fmla="*/ 93 h 40"/>
                  <a:gd name="T6" fmla="*/ 17 w 29"/>
                  <a:gd name="T7" fmla="*/ 96 h 40"/>
                  <a:gd name="T8" fmla="*/ 14 w 29"/>
                  <a:gd name="T9" fmla="*/ 91 h 40"/>
                  <a:gd name="T10" fmla="*/ 14 w 29"/>
                  <a:gd name="T11" fmla="*/ 74 h 40"/>
                  <a:gd name="T12" fmla="*/ 5 w 29"/>
                  <a:gd name="T13" fmla="*/ 62 h 40"/>
                  <a:gd name="T14" fmla="*/ 0 w 29"/>
                  <a:gd name="T15" fmla="*/ 43 h 40"/>
                  <a:gd name="T16" fmla="*/ 3 w 29"/>
                  <a:gd name="T17" fmla="*/ 25 h 40"/>
                  <a:gd name="T18" fmla="*/ 19 w 29"/>
                  <a:gd name="T19" fmla="*/ 12 h 40"/>
                  <a:gd name="T20" fmla="*/ 26 w 29"/>
                  <a:gd name="T21" fmla="*/ 14 h 40"/>
                  <a:gd name="T22" fmla="*/ 36 w 29"/>
                  <a:gd name="T23" fmla="*/ 3 h 40"/>
                  <a:gd name="T24" fmla="*/ 45 w 29"/>
                  <a:gd name="T25" fmla="*/ 0 h 40"/>
                  <a:gd name="T26" fmla="*/ 56 w 29"/>
                  <a:gd name="T27" fmla="*/ 19 h 40"/>
                  <a:gd name="T28" fmla="*/ 65 w 29"/>
                  <a:gd name="T29" fmla="*/ 19 h 40"/>
                  <a:gd name="T30" fmla="*/ 70 w 29"/>
                  <a:gd name="T31" fmla="*/ 25 h 40"/>
                  <a:gd name="T32" fmla="*/ 67 w 29"/>
                  <a:gd name="T33" fmla="*/ 31 h 40"/>
                  <a:gd name="T34" fmla="*/ 51 w 29"/>
                  <a:gd name="T35" fmla="*/ 36 h 40"/>
                  <a:gd name="T36" fmla="*/ 51 w 29"/>
                  <a:gd name="T37" fmla="*/ 45 h 40"/>
                  <a:gd name="T38" fmla="*/ 34 w 29"/>
                  <a:gd name="T39" fmla="*/ 57 h 40"/>
                  <a:gd name="T40" fmla="*/ 34 w 29"/>
                  <a:gd name="T41" fmla="*/ 74 h 40"/>
                  <a:gd name="T42" fmla="*/ 40 w 29"/>
                  <a:gd name="T43" fmla="*/ 91 h 40"/>
                  <a:gd name="T44" fmla="*/ 40 w 29"/>
                  <a:gd name="T45" fmla="*/ 93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"/>
                  <a:gd name="T70" fmla="*/ 0 h 40"/>
                  <a:gd name="T71" fmla="*/ 29 w 29"/>
                  <a:gd name="T72" fmla="*/ 40 h 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" h="40">
                    <a:moveTo>
                      <a:pt x="17" y="39"/>
                    </a:moveTo>
                    <a:lnTo>
                      <a:pt x="10" y="38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6" y="38"/>
                    </a:lnTo>
                    <a:lnTo>
                      <a:pt x="6" y="31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8" y="5"/>
                    </a:lnTo>
                    <a:lnTo>
                      <a:pt x="11" y="6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8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8" y="13"/>
                    </a:lnTo>
                    <a:lnTo>
                      <a:pt x="21" y="15"/>
                    </a:lnTo>
                    <a:lnTo>
                      <a:pt x="21" y="19"/>
                    </a:lnTo>
                    <a:lnTo>
                      <a:pt x="14" y="24"/>
                    </a:lnTo>
                    <a:lnTo>
                      <a:pt x="14" y="31"/>
                    </a:lnTo>
                    <a:lnTo>
                      <a:pt x="17" y="38"/>
                    </a:lnTo>
                    <a:lnTo>
                      <a:pt x="17" y="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9" name="Freeform 350"/>
              <p:cNvSpPr>
                <a:spLocks/>
              </p:cNvSpPr>
              <p:nvPr/>
            </p:nvSpPr>
            <p:spPr bwMode="gray">
              <a:xfrm>
                <a:off x="2971" y="1603"/>
                <a:ext cx="34" cy="33"/>
              </a:xfrm>
              <a:custGeom>
                <a:avLst/>
                <a:gdLst>
                  <a:gd name="T0" fmla="*/ 0 w 22"/>
                  <a:gd name="T1" fmla="*/ 52 h 21"/>
                  <a:gd name="T2" fmla="*/ 3 w 22"/>
                  <a:gd name="T3" fmla="*/ 39 h 21"/>
                  <a:gd name="T4" fmla="*/ 12 w 22"/>
                  <a:gd name="T5" fmla="*/ 27 h 21"/>
                  <a:gd name="T6" fmla="*/ 22 w 22"/>
                  <a:gd name="T7" fmla="*/ 22 h 21"/>
                  <a:gd name="T8" fmla="*/ 31 w 22"/>
                  <a:gd name="T9" fmla="*/ 14 h 21"/>
                  <a:gd name="T10" fmla="*/ 39 w 22"/>
                  <a:gd name="T11" fmla="*/ 5 h 21"/>
                  <a:gd name="T12" fmla="*/ 53 w 22"/>
                  <a:gd name="T13" fmla="*/ 0 h 21"/>
                  <a:gd name="T14" fmla="*/ 53 w 22"/>
                  <a:gd name="T15" fmla="*/ 17 h 21"/>
                  <a:gd name="T16" fmla="*/ 48 w 22"/>
                  <a:gd name="T17" fmla="*/ 30 h 21"/>
                  <a:gd name="T18" fmla="*/ 29 w 22"/>
                  <a:gd name="T19" fmla="*/ 30 h 21"/>
                  <a:gd name="T20" fmla="*/ 22 w 22"/>
                  <a:gd name="T21" fmla="*/ 39 h 21"/>
                  <a:gd name="T22" fmla="*/ 12 w 22"/>
                  <a:gd name="T23" fmla="*/ 42 h 21"/>
                  <a:gd name="T24" fmla="*/ 0 w 22"/>
                  <a:gd name="T25" fmla="*/ 5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1"/>
                  <a:gd name="T41" fmla="*/ 22 w 22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1">
                    <a:moveTo>
                      <a:pt x="0" y="21"/>
                    </a:moveTo>
                    <a:lnTo>
                      <a:pt x="1" y="16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6"/>
                    </a:lnTo>
                    <a:lnTo>
                      <a:pt x="5" y="17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0" name="Freeform 351"/>
              <p:cNvSpPr>
                <a:spLocks/>
              </p:cNvSpPr>
              <p:nvPr/>
            </p:nvSpPr>
            <p:spPr bwMode="gray">
              <a:xfrm>
                <a:off x="3019" y="1239"/>
                <a:ext cx="178" cy="425"/>
              </a:xfrm>
              <a:custGeom>
                <a:avLst/>
                <a:gdLst>
                  <a:gd name="T0" fmla="*/ 254 w 115"/>
                  <a:gd name="T1" fmla="*/ 144 h 274"/>
                  <a:gd name="T2" fmla="*/ 237 w 115"/>
                  <a:gd name="T3" fmla="*/ 152 h 274"/>
                  <a:gd name="T4" fmla="*/ 224 w 115"/>
                  <a:gd name="T5" fmla="*/ 175 h 274"/>
                  <a:gd name="T6" fmla="*/ 215 w 115"/>
                  <a:gd name="T7" fmla="*/ 205 h 274"/>
                  <a:gd name="T8" fmla="*/ 204 w 115"/>
                  <a:gd name="T9" fmla="*/ 240 h 274"/>
                  <a:gd name="T10" fmla="*/ 170 w 115"/>
                  <a:gd name="T11" fmla="*/ 276 h 274"/>
                  <a:gd name="T12" fmla="*/ 145 w 115"/>
                  <a:gd name="T13" fmla="*/ 301 h 274"/>
                  <a:gd name="T14" fmla="*/ 130 w 115"/>
                  <a:gd name="T15" fmla="*/ 340 h 274"/>
                  <a:gd name="T16" fmla="*/ 132 w 115"/>
                  <a:gd name="T17" fmla="*/ 366 h 274"/>
                  <a:gd name="T18" fmla="*/ 127 w 115"/>
                  <a:gd name="T19" fmla="*/ 409 h 274"/>
                  <a:gd name="T20" fmla="*/ 161 w 115"/>
                  <a:gd name="T21" fmla="*/ 445 h 274"/>
                  <a:gd name="T22" fmla="*/ 145 w 115"/>
                  <a:gd name="T23" fmla="*/ 503 h 274"/>
                  <a:gd name="T24" fmla="*/ 130 w 115"/>
                  <a:gd name="T25" fmla="*/ 506 h 274"/>
                  <a:gd name="T26" fmla="*/ 122 w 115"/>
                  <a:gd name="T27" fmla="*/ 515 h 274"/>
                  <a:gd name="T28" fmla="*/ 115 w 115"/>
                  <a:gd name="T29" fmla="*/ 568 h 274"/>
                  <a:gd name="T30" fmla="*/ 98 w 115"/>
                  <a:gd name="T31" fmla="*/ 625 h 274"/>
                  <a:gd name="T32" fmla="*/ 74 w 115"/>
                  <a:gd name="T33" fmla="*/ 633 h 274"/>
                  <a:gd name="T34" fmla="*/ 53 w 115"/>
                  <a:gd name="T35" fmla="*/ 656 h 274"/>
                  <a:gd name="T36" fmla="*/ 36 w 115"/>
                  <a:gd name="T37" fmla="*/ 651 h 274"/>
                  <a:gd name="T38" fmla="*/ 29 w 115"/>
                  <a:gd name="T39" fmla="*/ 614 h 274"/>
                  <a:gd name="T40" fmla="*/ 17 w 115"/>
                  <a:gd name="T41" fmla="*/ 589 h 274"/>
                  <a:gd name="T42" fmla="*/ 12 w 115"/>
                  <a:gd name="T43" fmla="*/ 541 h 274"/>
                  <a:gd name="T44" fmla="*/ 5 w 115"/>
                  <a:gd name="T45" fmla="*/ 510 h 274"/>
                  <a:gd name="T46" fmla="*/ 12 w 115"/>
                  <a:gd name="T47" fmla="*/ 453 h 274"/>
                  <a:gd name="T48" fmla="*/ 23 w 115"/>
                  <a:gd name="T49" fmla="*/ 427 h 274"/>
                  <a:gd name="T50" fmla="*/ 14 w 115"/>
                  <a:gd name="T51" fmla="*/ 405 h 274"/>
                  <a:gd name="T52" fmla="*/ 29 w 115"/>
                  <a:gd name="T53" fmla="*/ 378 h 274"/>
                  <a:gd name="T54" fmla="*/ 14 w 115"/>
                  <a:gd name="T55" fmla="*/ 302 h 274"/>
                  <a:gd name="T56" fmla="*/ 26 w 115"/>
                  <a:gd name="T57" fmla="*/ 245 h 274"/>
                  <a:gd name="T58" fmla="*/ 60 w 115"/>
                  <a:gd name="T59" fmla="*/ 236 h 274"/>
                  <a:gd name="T60" fmla="*/ 62 w 115"/>
                  <a:gd name="T61" fmla="*/ 191 h 274"/>
                  <a:gd name="T62" fmla="*/ 60 w 115"/>
                  <a:gd name="T63" fmla="*/ 130 h 274"/>
                  <a:gd name="T64" fmla="*/ 82 w 115"/>
                  <a:gd name="T65" fmla="*/ 110 h 274"/>
                  <a:gd name="T66" fmla="*/ 108 w 115"/>
                  <a:gd name="T67" fmla="*/ 73 h 274"/>
                  <a:gd name="T68" fmla="*/ 118 w 115"/>
                  <a:gd name="T69" fmla="*/ 53 h 274"/>
                  <a:gd name="T70" fmla="*/ 141 w 115"/>
                  <a:gd name="T71" fmla="*/ 36 h 274"/>
                  <a:gd name="T72" fmla="*/ 161 w 115"/>
                  <a:gd name="T73" fmla="*/ 19 h 274"/>
                  <a:gd name="T74" fmla="*/ 184 w 115"/>
                  <a:gd name="T75" fmla="*/ 19 h 274"/>
                  <a:gd name="T76" fmla="*/ 201 w 115"/>
                  <a:gd name="T77" fmla="*/ 0 h 274"/>
                  <a:gd name="T78" fmla="*/ 220 w 115"/>
                  <a:gd name="T79" fmla="*/ 25 h 274"/>
                  <a:gd name="T80" fmla="*/ 266 w 115"/>
                  <a:gd name="T81" fmla="*/ 48 h 274"/>
                  <a:gd name="T82" fmla="*/ 271 w 115"/>
                  <a:gd name="T83" fmla="*/ 74 h 274"/>
                  <a:gd name="T84" fmla="*/ 271 w 115"/>
                  <a:gd name="T85" fmla="*/ 118 h 2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"/>
                  <a:gd name="T130" fmla="*/ 0 h 274"/>
                  <a:gd name="T131" fmla="*/ 115 w 115"/>
                  <a:gd name="T132" fmla="*/ 274 h 2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" h="274">
                    <a:moveTo>
                      <a:pt x="115" y="57"/>
                    </a:moveTo>
                    <a:lnTo>
                      <a:pt x="106" y="60"/>
                    </a:lnTo>
                    <a:lnTo>
                      <a:pt x="100" y="59"/>
                    </a:lnTo>
                    <a:lnTo>
                      <a:pt x="99" y="63"/>
                    </a:lnTo>
                    <a:lnTo>
                      <a:pt x="94" y="68"/>
                    </a:lnTo>
                    <a:lnTo>
                      <a:pt x="94" y="73"/>
                    </a:lnTo>
                    <a:lnTo>
                      <a:pt x="89" y="82"/>
                    </a:lnTo>
                    <a:lnTo>
                      <a:pt x="90" y="85"/>
                    </a:lnTo>
                    <a:lnTo>
                      <a:pt x="92" y="90"/>
                    </a:lnTo>
                    <a:lnTo>
                      <a:pt x="85" y="100"/>
                    </a:lnTo>
                    <a:lnTo>
                      <a:pt x="78" y="109"/>
                    </a:lnTo>
                    <a:lnTo>
                      <a:pt x="71" y="115"/>
                    </a:lnTo>
                    <a:lnTo>
                      <a:pt x="67" y="121"/>
                    </a:lnTo>
                    <a:lnTo>
                      <a:pt x="61" y="125"/>
                    </a:lnTo>
                    <a:lnTo>
                      <a:pt x="59" y="137"/>
                    </a:lnTo>
                    <a:lnTo>
                      <a:pt x="54" y="141"/>
                    </a:lnTo>
                    <a:lnTo>
                      <a:pt x="54" y="149"/>
                    </a:lnTo>
                    <a:lnTo>
                      <a:pt x="55" y="152"/>
                    </a:lnTo>
                    <a:lnTo>
                      <a:pt x="53" y="156"/>
                    </a:lnTo>
                    <a:lnTo>
                      <a:pt x="53" y="170"/>
                    </a:lnTo>
                    <a:lnTo>
                      <a:pt x="60" y="176"/>
                    </a:lnTo>
                    <a:lnTo>
                      <a:pt x="67" y="185"/>
                    </a:lnTo>
                    <a:lnTo>
                      <a:pt x="67" y="199"/>
                    </a:lnTo>
                    <a:lnTo>
                      <a:pt x="61" y="209"/>
                    </a:lnTo>
                    <a:lnTo>
                      <a:pt x="57" y="208"/>
                    </a:lnTo>
                    <a:lnTo>
                      <a:pt x="54" y="210"/>
                    </a:lnTo>
                    <a:lnTo>
                      <a:pt x="54" y="215"/>
                    </a:lnTo>
                    <a:lnTo>
                      <a:pt x="51" y="214"/>
                    </a:lnTo>
                    <a:lnTo>
                      <a:pt x="47" y="219"/>
                    </a:lnTo>
                    <a:lnTo>
                      <a:pt x="48" y="236"/>
                    </a:lnTo>
                    <a:lnTo>
                      <a:pt x="45" y="247"/>
                    </a:lnTo>
                    <a:lnTo>
                      <a:pt x="41" y="260"/>
                    </a:lnTo>
                    <a:lnTo>
                      <a:pt x="37" y="263"/>
                    </a:lnTo>
                    <a:lnTo>
                      <a:pt x="31" y="263"/>
                    </a:lnTo>
                    <a:lnTo>
                      <a:pt x="25" y="273"/>
                    </a:lnTo>
                    <a:lnTo>
                      <a:pt x="22" y="273"/>
                    </a:lnTo>
                    <a:lnTo>
                      <a:pt x="19" y="274"/>
                    </a:lnTo>
                    <a:lnTo>
                      <a:pt x="15" y="271"/>
                    </a:lnTo>
                    <a:lnTo>
                      <a:pt x="12" y="264"/>
                    </a:lnTo>
                    <a:lnTo>
                      <a:pt x="12" y="255"/>
                    </a:lnTo>
                    <a:lnTo>
                      <a:pt x="8" y="251"/>
                    </a:lnTo>
                    <a:lnTo>
                      <a:pt x="7" y="245"/>
                    </a:lnTo>
                    <a:lnTo>
                      <a:pt x="4" y="240"/>
                    </a:lnTo>
                    <a:lnTo>
                      <a:pt x="5" y="225"/>
                    </a:lnTo>
                    <a:lnTo>
                      <a:pt x="0" y="221"/>
                    </a:lnTo>
                    <a:lnTo>
                      <a:pt x="2" y="212"/>
                    </a:lnTo>
                    <a:lnTo>
                      <a:pt x="3" y="207"/>
                    </a:lnTo>
                    <a:lnTo>
                      <a:pt x="5" y="188"/>
                    </a:lnTo>
                    <a:lnTo>
                      <a:pt x="8" y="184"/>
                    </a:lnTo>
                    <a:lnTo>
                      <a:pt x="10" y="177"/>
                    </a:lnTo>
                    <a:lnTo>
                      <a:pt x="6" y="171"/>
                    </a:lnTo>
                    <a:lnTo>
                      <a:pt x="6" y="168"/>
                    </a:lnTo>
                    <a:lnTo>
                      <a:pt x="12" y="166"/>
                    </a:lnTo>
                    <a:lnTo>
                      <a:pt x="12" y="157"/>
                    </a:lnTo>
                    <a:lnTo>
                      <a:pt x="8" y="151"/>
                    </a:lnTo>
                    <a:lnTo>
                      <a:pt x="6" y="126"/>
                    </a:lnTo>
                    <a:lnTo>
                      <a:pt x="6" y="109"/>
                    </a:lnTo>
                    <a:lnTo>
                      <a:pt x="11" y="102"/>
                    </a:lnTo>
                    <a:lnTo>
                      <a:pt x="20" y="105"/>
                    </a:lnTo>
                    <a:lnTo>
                      <a:pt x="25" y="98"/>
                    </a:lnTo>
                    <a:lnTo>
                      <a:pt x="20" y="89"/>
                    </a:lnTo>
                    <a:lnTo>
                      <a:pt x="26" y="79"/>
                    </a:lnTo>
                    <a:lnTo>
                      <a:pt x="28" y="60"/>
                    </a:lnTo>
                    <a:lnTo>
                      <a:pt x="25" y="54"/>
                    </a:lnTo>
                    <a:lnTo>
                      <a:pt x="29" y="48"/>
                    </a:lnTo>
                    <a:lnTo>
                      <a:pt x="34" y="46"/>
                    </a:lnTo>
                    <a:lnTo>
                      <a:pt x="44" y="35"/>
                    </a:lnTo>
                    <a:lnTo>
                      <a:pt x="45" y="30"/>
                    </a:lnTo>
                    <a:lnTo>
                      <a:pt x="42" y="28"/>
                    </a:lnTo>
                    <a:lnTo>
                      <a:pt x="49" y="22"/>
                    </a:lnTo>
                    <a:lnTo>
                      <a:pt x="52" y="17"/>
                    </a:lnTo>
                    <a:lnTo>
                      <a:pt x="59" y="15"/>
                    </a:lnTo>
                    <a:lnTo>
                      <a:pt x="61" y="9"/>
                    </a:lnTo>
                    <a:lnTo>
                      <a:pt x="67" y="8"/>
                    </a:lnTo>
                    <a:lnTo>
                      <a:pt x="72" y="10"/>
                    </a:lnTo>
                    <a:lnTo>
                      <a:pt x="77" y="8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6" y="5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11" y="20"/>
                    </a:lnTo>
                    <a:lnTo>
                      <a:pt x="107" y="26"/>
                    </a:lnTo>
                    <a:lnTo>
                      <a:pt x="113" y="31"/>
                    </a:lnTo>
                    <a:lnTo>
                      <a:pt x="115" y="38"/>
                    </a:lnTo>
                    <a:lnTo>
                      <a:pt x="113" y="49"/>
                    </a:lnTo>
                    <a:lnTo>
                      <a:pt x="115" y="5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1" name="Freeform 352"/>
              <p:cNvSpPr>
                <a:spLocks/>
              </p:cNvSpPr>
              <p:nvPr/>
            </p:nvSpPr>
            <p:spPr bwMode="gray">
              <a:xfrm>
                <a:off x="3233" y="1845"/>
                <a:ext cx="49" cy="67"/>
              </a:xfrm>
              <a:custGeom>
                <a:avLst/>
                <a:gdLst>
                  <a:gd name="T0" fmla="*/ 0 w 32"/>
                  <a:gd name="T1" fmla="*/ 9 h 43"/>
                  <a:gd name="T2" fmla="*/ 14 w 32"/>
                  <a:gd name="T3" fmla="*/ 0 h 43"/>
                  <a:gd name="T4" fmla="*/ 47 w 32"/>
                  <a:gd name="T5" fmla="*/ 0 h 43"/>
                  <a:gd name="T6" fmla="*/ 58 w 32"/>
                  <a:gd name="T7" fmla="*/ 17 h 43"/>
                  <a:gd name="T8" fmla="*/ 66 w 32"/>
                  <a:gd name="T9" fmla="*/ 48 h 43"/>
                  <a:gd name="T10" fmla="*/ 75 w 32"/>
                  <a:gd name="T11" fmla="*/ 58 h 43"/>
                  <a:gd name="T12" fmla="*/ 72 w 32"/>
                  <a:gd name="T13" fmla="*/ 69 h 43"/>
                  <a:gd name="T14" fmla="*/ 63 w 32"/>
                  <a:gd name="T15" fmla="*/ 69 h 43"/>
                  <a:gd name="T16" fmla="*/ 54 w 32"/>
                  <a:gd name="T17" fmla="*/ 83 h 43"/>
                  <a:gd name="T18" fmla="*/ 54 w 32"/>
                  <a:gd name="T19" fmla="*/ 104 h 43"/>
                  <a:gd name="T20" fmla="*/ 43 w 32"/>
                  <a:gd name="T21" fmla="*/ 100 h 43"/>
                  <a:gd name="T22" fmla="*/ 43 w 32"/>
                  <a:gd name="T23" fmla="*/ 86 h 43"/>
                  <a:gd name="T24" fmla="*/ 35 w 32"/>
                  <a:gd name="T25" fmla="*/ 75 h 43"/>
                  <a:gd name="T26" fmla="*/ 26 w 32"/>
                  <a:gd name="T27" fmla="*/ 34 h 43"/>
                  <a:gd name="T28" fmla="*/ 14 w 32"/>
                  <a:gd name="T29" fmla="*/ 14 h 43"/>
                  <a:gd name="T30" fmla="*/ 0 w 32"/>
                  <a:gd name="T31" fmla="*/ 9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43"/>
                  <a:gd name="T50" fmla="*/ 32 w 32"/>
                  <a:gd name="T51" fmla="*/ 43 h 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43">
                    <a:moveTo>
                      <a:pt x="0" y="4"/>
                    </a:moveTo>
                    <a:lnTo>
                      <a:pt x="6" y="0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8" y="20"/>
                    </a:lnTo>
                    <a:lnTo>
                      <a:pt x="32" y="24"/>
                    </a:lnTo>
                    <a:lnTo>
                      <a:pt x="31" y="28"/>
                    </a:lnTo>
                    <a:lnTo>
                      <a:pt x="27" y="28"/>
                    </a:lnTo>
                    <a:lnTo>
                      <a:pt x="23" y="34"/>
                    </a:lnTo>
                    <a:lnTo>
                      <a:pt x="23" y="43"/>
                    </a:lnTo>
                    <a:lnTo>
                      <a:pt x="18" y="41"/>
                    </a:lnTo>
                    <a:lnTo>
                      <a:pt x="18" y="35"/>
                    </a:lnTo>
                    <a:lnTo>
                      <a:pt x="15" y="31"/>
                    </a:lnTo>
                    <a:lnTo>
                      <a:pt x="11" y="14"/>
                    </a:lnTo>
                    <a:lnTo>
                      <a:pt x="6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2" name="Freeform 353"/>
              <p:cNvSpPr>
                <a:spLocks/>
              </p:cNvSpPr>
              <p:nvPr/>
            </p:nvSpPr>
            <p:spPr bwMode="gray">
              <a:xfrm>
                <a:off x="3369" y="889"/>
                <a:ext cx="8" cy="3"/>
              </a:xfrm>
              <a:custGeom>
                <a:avLst/>
                <a:gdLst>
                  <a:gd name="T0" fmla="*/ 0 w 5"/>
                  <a:gd name="T1" fmla="*/ 3 h 2"/>
                  <a:gd name="T2" fmla="*/ 8 w 5"/>
                  <a:gd name="T3" fmla="*/ 0 h 2"/>
                  <a:gd name="T4" fmla="*/ 13 w 5"/>
                  <a:gd name="T5" fmla="*/ 3 h 2"/>
                  <a:gd name="T6" fmla="*/ 10 w 5"/>
                  <a:gd name="T7" fmla="*/ 4 h 2"/>
                  <a:gd name="T8" fmla="*/ 0 w 5"/>
                  <a:gd name="T9" fmla="*/ 4 h 2"/>
                  <a:gd name="T10" fmla="*/ 0 w 5"/>
                  <a:gd name="T11" fmla="*/ 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3" name="Freeform 354"/>
              <p:cNvSpPr>
                <a:spLocks/>
              </p:cNvSpPr>
              <p:nvPr/>
            </p:nvSpPr>
            <p:spPr bwMode="gray">
              <a:xfrm>
                <a:off x="3296" y="887"/>
                <a:ext cx="33" cy="8"/>
              </a:xfrm>
              <a:custGeom>
                <a:avLst/>
                <a:gdLst>
                  <a:gd name="T0" fmla="*/ 0 w 21"/>
                  <a:gd name="T1" fmla="*/ 10 h 5"/>
                  <a:gd name="T2" fmla="*/ 13 w 21"/>
                  <a:gd name="T3" fmla="*/ 8 h 5"/>
                  <a:gd name="T4" fmla="*/ 30 w 21"/>
                  <a:gd name="T5" fmla="*/ 3 h 5"/>
                  <a:gd name="T6" fmla="*/ 38 w 21"/>
                  <a:gd name="T7" fmla="*/ 0 h 5"/>
                  <a:gd name="T8" fmla="*/ 47 w 21"/>
                  <a:gd name="T9" fmla="*/ 0 h 5"/>
                  <a:gd name="T10" fmla="*/ 52 w 21"/>
                  <a:gd name="T11" fmla="*/ 3 h 5"/>
                  <a:gd name="T12" fmla="*/ 39 w 21"/>
                  <a:gd name="T13" fmla="*/ 3 h 5"/>
                  <a:gd name="T14" fmla="*/ 8 w 21"/>
                  <a:gd name="T15" fmla="*/ 13 h 5"/>
                  <a:gd name="T16" fmla="*/ 0 w 21"/>
                  <a:gd name="T17" fmla="*/ 1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"/>
                  <a:gd name="T29" fmla="*/ 21 w 21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">
                    <a:moveTo>
                      <a:pt x="0" y="4"/>
                    </a:moveTo>
                    <a:lnTo>
                      <a:pt x="5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16" y="1"/>
                    </a:lnTo>
                    <a:lnTo>
                      <a:pt x="3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4" name="Freeform 355"/>
              <p:cNvSpPr>
                <a:spLocks/>
              </p:cNvSpPr>
              <p:nvPr/>
            </p:nvSpPr>
            <p:spPr bwMode="gray">
              <a:xfrm>
                <a:off x="3250" y="935"/>
                <a:ext cx="23" cy="3"/>
              </a:xfrm>
              <a:custGeom>
                <a:avLst/>
                <a:gdLst>
                  <a:gd name="T0" fmla="*/ 0 w 15"/>
                  <a:gd name="T1" fmla="*/ 4 h 2"/>
                  <a:gd name="T2" fmla="*/ 9 w 15"/>
                  <a:gd name="T3" fmla="*/ 0 h 2"/>
                  <a:gd name="T4" fmla="*/ 18 w 15"/>
                  <a:gd name="T5" fmla="*/ 0 h 2"/>
                  <a:gd name="T6" fmla="*/ 32 w 15"/>
                  <a:gd name="T7" fmla="*/ 3 h 2"/>
                  <a:gd name="T8" fmla="*/ 35 w 15"/>
                  <a:gd name="T9" fmla="*/ 4 h 2"/>
                  <a:gd name="T10" fmla="*/ 21 w 15"/>
                  <a:gd name="T11" fmla="*/ 4 h 2"/>
                  <a:gd name="T12" fmla="*/ 14 w 15"/>
                  <a:gd name="T13" fmla="*/ 3 h 2"/>
                  <a:gd name="T14" fmla="*/ 9 w 15"/>
                  <a:gd name="T15" fmla="*/ 4 h 2"/>
                  <a:gd name="T16" fmla="*/ 0 w 15"/>
                  <a:gd name="T17" fmla="*/ 4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"/>
                  <a:gd name="T29" fmla="*/ 15 w 1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">
                    <a:moveTo>
                      <a:pt x="0" y="2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5" name="Freeform 356"/>
              <p:cNvSpPr>
                <a:spLocks/>
              </p:cNvSpPr>
              <p:nvPr/>
            </p:nvSpPr>
            <p:spPr bwMode="gray">
              <a:xfrm>
                <a:off x="3228" y="940"/>
                <a:ext cx="8" cy="6"/>
              </a:xfrm>
              <a:custGeom>
                <a:avLst/>
                <a:gdLst>
                  <a:gd name="T0" fmla="*/ 5 w 5"/>
                  <a:gd name="T1" fmla="*/ 0 h 4"/>
                  <a:gd name="T2" fmla="*/ 13 w 5"/>
                  <a:gd name="T3" fmla="*/ 6 h 4"/>
                  <a:gd name="T4" fmla="*/ 13 w 5"/>
                  <a:gd name="T5" fmla="*/ 9 h 4"/>
                  <a:gd name="T6" fmla="*/ 5 w 5"/>
                  <a:gd name="T7" fmla="*/ 9 h 4"/>
                  <a:gd name="T8" fmla="*/ 0 w 5"/>
                  <a:gd name="T9" fmla="*/ 0 h 4"/>
                  <a:gd name="T10" fmla="*/ 5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2" y="0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6" name="Freeform 357"/>
              <p:cNvSpPr>
                <a:spLocks/>
              </p:cNvSpPr>
              <p:nvPr/>
            </p:nvSpPr>
            <p:spPr bwMode="gray">
              <a:xfrm>
                <a:off x="3248" y="889"/>
                <a:ext cx="7" cy="4"/>
              </a:xfrm>
              <a:custGeom>
                <a:avLst/>
                <a:gdLst>
                  <a:gd name="T0" fmla="*/ 12 w 4"/>
                  <a:gd name="T1" fmla="*/ 0 h 3"/>
                  <a:gd name="T2" fmla="*/ 0 w 4"/>
                  <a:gd name="T3" fmla="*/ 0 h 3"/>
                  <a:gd name="T4" fmla="*/ 0 w 4"/>
                  <a:gd name="T5" fmla="*/ 5 h 3"/>
                  <a:gd name="T6" fmla="*/ 9 w 4"/>
                  <a:gd name="T7" fmla="*/ 4 h 3"/>
                  <a:gd name="T8" fmla="*/ 12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7" name="Freeform 358"/>
              <p:cNvSpPr>
                <a:spLocks/>
              </p:cNvSpPr>
              <p:nvPr/>
            </p:nvSpPr>
            <p:spPr bwMode="gray">
              <a:xfrm>
                <a:off x="3217" y="1183"/>
                <a:ext cx="8" cy="3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4 h 2"/>
                  <a:gd name="T4" fmla="*/ 13 w 5"/>
                  <a:gd name="T5" fmla="*/ 4 h 2"/>
                  <a:gd name="T6" fmla="*/ 10 w 5"/>
                  <a:gd name="T7" fmla="*/ 0 h 2"/>
                  <a:gd name="T8" fmla="*/ 0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8" name="Freeform 359"/>
              <p:cNvSpPr>
                <a:spLocks/>
              </p:cNvSpPr>
              <p:nvPr/>
            </p:nvSpPr>
            <p:spPr bwMode="gray">
              <a:xfrm>
                <a:off x="3107" y="878"/>
                <a:ext cx="138" cy="43"/>
              </a:xfrm>
              <a:custGeom>
                <a:avLst/>
                <a:gdLst>
                  <a:gd name="T0" fmla="*/ 45 w 89"/>
                  <a:gd name="T1" fmla="*/ 3 h 28"/>
                  <a:gd name="T2" fmla="*/ 60 w 89"/>
                  <a:gd name="T3" fmla="*/ 5 h 28"/>
                  <a:gd name="T4" fmla="*/ 84 w 89"/>
                  <a:gd name="T5" fmla="*/ 12 h 28"/>
                  <a:gd name="T6" fmla="*/ 84 w 89"/>
                  <a:gd name="T7" fmla="*/ 22 h 28"/>
                  <a:gd name="T8" fmla="*/ 96 w 89"/>
                  <a:gd name="T9" fmla="*/ 28 h 28"/>
                  <a:gd name="T10" fmla="*/ 101 w 89"/>
                  <a:gd name="T11" fmla="*/ 14 h 28"/>
                  <a:gd name="T12" fmla="*/ 110 w 89"/>
                  <a:gd name="T13" fmla="*/ 0 h 28"/>
                  <a:gd name="T14" fmla="*/ 118 w 89"/>
                  <a:gd name="T15" fmla="*/ 9 h 28"/>
                  <a:gd name="T16" fmla="*/ 115 w 89"/>
                  <a:gd name="T17" fmla="*/ 14 h 28"/>
                  <a:gd name="T18" fmla="*/ 130 w 89"/>
                  <a:gd name="T19" fmla="*/ 22 h 28"/>
                  <a:gd name="T20" fmla="*/ 141 w 89"/>
                  <a:gd name="T21" fmla="*/ 9 h 28"/>
                  <a:gd name="T22" fmla="*/ 180 w 89"/>
                  <a:gd name="T23" fmla="*/ 17 h 28"/>
                  <a:gd name="T24" fmla="*/ 214 w 89"/>
                  <a:gd name="T25" fmla="*/ 22 h 28"/>
                  <a:gd name="T26" fmla="*/ 202 w 89"/>
                  <a:gd name="T27" fmla="*/ 38 h 28"/>
                  <a:gd name="T28" fmla="*/ 195 w 89"/>
                  <a:gd name="T29" fmla="*/ 45 h 28"/>
                  <a:gd name="T30" fmla="*/ 178 w 89"/>
                  <a:gd name="T31" fmla="*/ 58 h 28"/>
                  <a:gd name="T32" fmla="*/ 140 w 89"/>
                  <a:gd name="T33" fmla="*/ 63 h 28"/>
                  <a:gd name="T34" fmla="*/ 93 w 89"/>
                  <a:gd name="T35" fmla="*/ 63 h 28"/>
                  <a:gd name="T36" fmla="*/ 53 w 89"/>
                  <a:gd name="T37" fmla="*/ 58 h 28"/>
                  <a:gd name="T38" fmla="*/ 34 w 89"/>
                  <a:gd name="T39" fmla="*/ 52 h 28"/>
                  <a:gd name="T40" fmla="*/ 57 w 89"/>
                  <a:gd name="T41" fmla="*/ 52 h 28"/>
                  <a:gd name="T42" fmla="*/ 67 w 89"/>
                  <a:gd name="T43" fmla="*/ 52 h 28"/>
                  <a:gd name="T44" fmla="*/ 73 w 89"/>
                  <a:gd name="T45" fmla="*/ 45 h 28"/>
                  <a:gd name="T46" fmla="*/ 88 w 89"/>
                  <a:gd name="T47" fmla="*/ 43 h 28"/>
                  <a:gd name="T48" fmla="*/ 51 w 89"/>
                  <a:gd name="T49" fmla="*/ 38 h 28"/>
                  <a:gd name="T50" fmla="*/ 14 w 89"/>
                  <a:gd name="T51" fmla="*/ 40 h 28"/>
                  <a:gd name="T52" fmla="*/ 26 w 89"/>
                  <a:gd name="T53" fmla="*/ 26 h 28"/>
                  <a:gd name="T54" fmla="*/ 8 w 89"/>
                  <a:gd name="T55" fmla="*/ 23 h 28"/>
                  <a:gd name="T56" fmla="*/ 14 w 89"/>
                  <a:gd name="T57" fmla="*/ 14 h 28"/>
                  <a:gd name="T58" fmla="*/ 34 w 89"/>
                  <a:gd name="T59" fmla="*/ 22 h 28"/>
                  <a:gd name="T60" fmla="*/ 26 w 89"/>
                  <a:gd name="T61" fmla="*/ 12 h 28"/>
                  <a:gd name="T62" fmla="*/ 34 w 89"/>
                  <a:gd name="T63" fmla="*/ 5 h 28"/>
                  <a:gd name="T64" fmla="*/ 43 w 89"/>
                  <a:gd name="T65" fmla="*/ 12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28"/>
                  <a:gd name="T101" fmla="*/ 89 w 89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28">
                    <a:moveTo>
                      <a:pt x="20" y="4"/>
                    </a:moveTo>
                    <a:lnTo>
                      <a:pt x="19" y="1"/>
                    </a:lnTo>
                    <a:lnTo>
                      <a:pt x="22" y="1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5" y="9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2" y="10"/>
                    </a:lnTo>
                    <a:lnTo>
                      <a:pt x="42" y="6"/>
                    </a:lnTo>
                    <a:lnTo>
                      <a:pt x="41" y="3"/>
                    </a:lnTo>
                    <a:lnTo>
                      <a:pt x="46" y="0"/>
                    </a:lnTo>
                    <a:lnTo>
                      <a:pt x="49" y="1"/>
                    </a:lnTo>
                    <a:lnTo>
                      <a:pt x="49" y="4"/>
                    </a:lnTo>
                    <a:lnTo>
                      <a:pt x="46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54" y="9"/>
                    </a:lnTo>
                    <a:lnTo>
                      <a:pt x="58" y="7"/>
                    </a:lnTo>
                    <a:lnTo>
                      <a:pt x="59" y="4"/>
                    </a:lnTo>
                    <a:lnTo>
                      <a:pt x="70" y="5"/>
                    </a:lnTo>
                    <a:lnTo>
                      <a:pt x="75" y="7"/>
                    </a:lnTo>
                    <a:lnTo>
                      <a:pt x="82" y="8"/>
                    </a:lnTo>
                    <a:lnTo>
                      <a:pt x="89" y="9"/>
                    </a:lnTo>
                    <a:lnTo>
                      <a:pt x="85" y="10"/>
                    </a:lnTo>
                    <a:lnTo>
                      <a:pt x="84" y="16"/>
                    </a:lnTo>
                    <a:lnTo>
                      <a:pt x="81" y="18"/>
                    </a:lnTo>
                    <a:lnTo>
                      <a:pt x="81" y="19"/>
                    </a:lnTo>
                    <a:lnTo>
                      <a:pt x="75" y="22"/>
                    </a:lnTo>
                    <a:lnTo>
                      <a:pt x="74" y="25"/>
                    </a:lnTo>
                    <a:lnTo>
                      <a:pt x="67" y="28"/>
                    </a:lnTo>
                    <a:lnTo>
                      <a:pt x="58" y="27"/>
                    </a:lnTo>
                    <a:lnTo>
                      <a:pt x="50" y="27"/>
                    </a:lnTo>
                    <a:lnTo>
                      <a:pt x="39" y="27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20" y="24"/>
                    </a:lnTo>
                    <a:lnTo>
                      <a:pt x="14" y="22"/>
                    </a:lnTo>
                    <a:lnTo>
                      <a:pt x="16" y="21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8" y="22"/>
                    </a:lnTo>
                    <a:lnTo>
                      <a:pt x="27" y="20"/>
                    </a:lnTo>
                    <a:lnTo>
                      <a:pt x="30" y="19"/>
                    </a:lnTo>
                    <a:lnTo>
                      <a:pt x="34" y="19"/>
                    </a:lnTo>
                    <a:lnTo>
                      <a:pt x="37" y="18"/>
                    </a:lnTo>
                    <a:lnTo>
                      <a:pt x="32" y="16"/>
                    </a:lnTo>
                    <a:lnTo>
                      <a:pt x="21" y="16"/>
                    </a:lnTo>
                    <a:lnTo>
                      <a:pt x="12" y="18"/>
                    </a:lnTo>
                    <a:lnTo>
                      <a:pt x="6" y="17"/>
                    </a:lnTo>
                    <a:lnTo>
                      <a:pt x="2" y="15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9" y="7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1" y="5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8" y="5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9" name="Freeform 360"/>
              <p:cNvSpPr>
                <a:spLocks/>
              </p:cNvSpPr>
              <p:nvPr/>
            </p:nvSpPr>
            <p:spPr bwMode="gray">
              <a:xfrm>
                <a:off x="3149" y="1216"/>
                <a:ext cx="157" cy="318"/>
              </a:xfrm>
              <a:custGeom>
                <a:avLst/>
                <a:gdLst>
                  <a:gd name="T0" fmla="*/ 154 w 101"/>
                  <a:gd name="T1" fmla="*/ 464 h 205"/>
                  <a:gd name="T2" fmla="*/ 140 w 101"/>
                  <a:gd name="T3" fmla="*/ 464 h 205"/>
                  <a:gd name="T4" fmla="*/ 117 w 101"/>
                  <a:gd name="T5" fmla="*/ 476 h 205"/>
                  <a:gd name="T6" fmla="*/ 87 w 101"/>
                  <a:gd name="T7" fmla="*/ 484 h 205"/>
                  <a:gd name="T8" fmla="*/ 70 w 101"/>
                  <a:gd name="T9" fmla="*/ 489 h 205"/>
                  <a:gd name="T10" fmla="*/ 51 w 101"/>
                  <a:gd name="T11" fmla="*/ 490 h 205"/>
                  <a:gd name="T12" fmla="*/ 36 w 101"/>
                  <a:gd name="T13" fmla="*/ 476 h 205"/>
                  <a:gd name="T14" fmla="*/ 22 w 101"/>
                  <a:gd name="T15" fmla="*/ 467 h 205"/>
                  <a:gd name="T16" fmla="*/ 25 w 101"/>
                  <a:gd name="T17" fmla="*/ 420 h 205"/>
                  <a:gd name="T18" fmla="*/ 17 w 101"/>
                  <a:gd name="T19" fmla="*/ 389 h 205"/>
                  <a:gd name="T20" fmla="*/ 12 w 101"/>
                  <a:gd name="T21" fmla="*/ 361 h 205"/>
                  <a:gd name="T22" fmla="*/ 25 w 101"/>
                  <a:gd name="T23" fmla="*/ 337 h 205"/>
                  <a:gd name="T24" fmla="*/ 34 w 101"/>
                  <a:gd name="T25" fmla="*/ 323 h 205"/>
                  <a:gd name="T26" fmla="*/ 48 w 101"/>
                  <a:gd name="T27" fmla="*/ 301 h 205"/>
                  <a:gd name="T28" fmla="*/ 61 w 101"/>
                  <a:gd name="T29" fmla="*/ 281 h 205"/>
                  <a:gd name="T30" fmla="*/ 84 w 101"/>
                  <a:gd name="T31" fmla="*/ 261 h 205"/>
                  <a:gd name="T32" fmla="*/ 104 w 101"/>
                  <a:gd name="T33" fmla="*/ 228 h 205"/>
                  <a:gd name="T34" fmla="*/ 109 w 101"/>
                  <a:gd name="T35" fmla="*/ 209 h 205"/>
                  <a:gd name="T36" fmla="*/ 92 w 101"/>
                  <a:gd name="T37" fmla="*/ 178 h 205"/>
                  <a:gd name="T38" fmla="*/ 70 w 101"/>
                  <a:gd name="T39" fmla="*/ 154 h 205"/>
                  <a:gd name="T40" fmla="*/ 70 w 101"/>
                  <a:gd name="T41" fmla="*/ 110 h 205"/>
                  <a:gd name="T42" fmla="*/ 65 w 101"/>
                  <a:gd name="T43" fmla="*/ 84 h 205"/>
                  <a:gd name="T44" fmla="*/ 19 w 101"/>
                  <a:gd name="T45" fmla="*/ 60 h 205"/>
                  <a:gd name="T46" fmla="*/ 0 w 101"/>
                  <a:gd name="T47" fmla="*/ 36 h 205"/>
                  <a:gd name="T48" fmla="*/ 25 w 101"/>
                  <a:gd name="T49" fmla="*/ 29 h 205"/>
                  <a:gd name="T50" fmla="*/ 61 w 101"/>
                  <a:gd name="T51" fmla="*/ 53 h 205"/>
                  <a:gd name="T52" fmla="*/ 90 w 101"/>
                  <a:gd name="T53" fmla="*/ 45 h 205"/>
                  <a:gd name="T54" fmla="*/ 106 w 101"/>
                  <a:gd name="T55" fmla="*/ 51 h 205"/>
                  <a:gd name="T56" fmla="*/ 123 w 101"/>
                  <a:gd name="T57" fmla="*/ 9 h 205"/>
                  <a:gd name="T58" fmla="*/ 162 w 101"/>
                  <a:gd name="T59" fmla="*/ 0 h 205"/>
                  <a:gd name="T60" fmla="*/ 183 w 101"/>
                  <a:gd name="T61" fmla="*/ 34 h 205"/>
                  <a:gd name="T62" fmla="*/ 169 w 101"/>
                  <a:gd name="T63" fmla="*/ 65 h 205"/>
                  <a:gd name="T64" fmla="*/ 197 w 101"/>
                  <a:gd name="T65" fmla="*/ 99 h 205"/>
                  <a:gd name="T66" fmla="*/ 205 w 101"/>
                  <a:gd name="T67" fmla="*/ 154 h 205"/>
                  <a:gd name="T68" fmla="*/ 205 w 101"/>
                  <a:gd name="T69" fmla="*/ 202 h 205"/>
                  <a:gd name="T70" fmla="*/ 210 w 101"/>
                  <a:gd name="T71" fmla="*/ 233 h 205"/>
                  <a:gd name="T72" fmla="*/ 215 w 101"/>
                  <a:gd name="T73" fmla="*/ 265 h 205"/>
                  <a:gd name="T74" fmla="*/ 205 w 101"/>
                  <a:gd name="T75" fmla="*/ 296 h 205"/>
                  <a:gd name="T76" fmla="*/ 225 w 101"/>
                  <a:gd name="T77" fmla="*/ 315 h 205"/>
                  <a:gd name="T78" fmla="*/ 204 w 101"/>
                  <a:gd name="T79" fmla="*/ 394 h 205"/>
                  <a:gd name="T80" fmla="*/ 174 w 101"/>
                  <a:gd name="T81" fmla="*/ 455 h 2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205"/>
                  <a:gd name="T125" fmla="*/ 101 w 101"/>
                  <a:gd name="T126" fmla="*/ 205 h 20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205">
                    <a:moveTo>
                      <a:pt x="72" y="189"/>
                    </a:moveTo>
                    <a:lnTo>
                      <a:pt x="64" y="193"/>
                    </a:lnTo>
                    <a:lnTo>
                      <a:pt x="60" y="191"/>
                    </a:lnTo>
                    <a:lnTo>
                      <a:pt x="58" y="193"/>
                    </a:lnTo>
                    <a:lnTo>
                      <a:pt x="49" y="195"/>
                    </a:lnTo>
                    <a:lnTo>
                      <a:pt x="48" y="198"/>
                    </a:lnTo>
                    <a:lnTo>
                      <a:pt x="42" y="198"/>
                    </a:lnTo>
                    <a:lnTo>
                      <a:pt x="36" y="201"/>
                    </a:lnTo>
                    <a:lnTo>
                      <a:pt x="33" y="201"/>
                    </a:lnTo>
                    <a:lnTo>
                      <a:pt x="29" y="203"/>
                    </a:lnTo>
                    <a:lnTo>
                      <a:pt x="24" y="205"/>
                    </a:lnTo>
                    <a:lnTo>
                      <a:pt x="21" y="204"/>
                    </a:lnTo>
                    <a:lnTo>
                      <a:pt x="20" y="198"/>
                    </a:lnTo>
                    <a:lnTo>
                      <a:pt x="15" y="198"/>
                    </a:lnTo>
                    <a:lnTo>
                      <a:pt x="13" y="194"/>
                    </a:lnTo>
                    <a:lnTo>
                      <a:pt x="9" y="194"/>
                    </a:lnTo>
                    <a:lnTo>
                      <a:pt x="7" y="178"/>
                    </a:lnTo>
                    <a:lnTo>
                      <a:pt x="10" y="175"/>
                    </a:lnTo>
                    <a:lnTo>
                      <a:pt x="8" y="167"/>
                    </a:lnTo>
                    <a:lnTo>
                      <a:pt x="7" y="162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5"/>
                    </a:lnTo>
                    <a:lnTo>
                      <a:pt x="10" y="140"/>
                    </a:lnTo>
                    <a:lnTo>
                      <a:pt x="10" y="135"/>
                    </a:lnTo>
                    <a:lnTo>
                      <a:pt x="14" y="134"/>
                    </a:lnTo>
                    <a:lnTo>
                      <a:pt x="16" y="129"/>
                    </a:lnTo>
                    <a:lnTo>
                      <a:pt x="20" y="125"/>
                    </a:lnTo>
                    <a:lnTo>
                      <a:pt x="23" y="124"/>
                    </a:lnTo>
                    <a:lnTo>
                      <a:pt x="25" y="117"/>
                    </a:lnTo>
                    <a:lnTo>
                      <a:pt x="29" y="115"/>
                    </a:lnTo>
                    <a:lnTo>
                      <a:pt x="35" y="108"/>
                    </a:lnTo>
                    <a:lnTo>
                      <a:pt x="39" y="95"/>
                    </a:lnTo>
                    <a:lnTo>
                      <a:pt x="43" y="95"/>
                    </a:lnTo>
                    <a:lnTo>
                      <a:pt x="46" y="91"/>
                    </a:lnTo>
                    <a:lnTo>
                      <a:pt x="45" y="87"/>
                    </a:lnTo>
                    <a:lnTo>
                      <a:pt x="46" y="82"/>
                    </a:lnTo>
                    <a:lnTo>
                      <a:pt x="38" y="74"/>
                    </a:lnTo>
                    <a:lnTo>
                      <a:pt x="31" y="72"/>
                    </a:lnTo>
                    <a:lnTo>
                      <a:pt x="29" y="64"/>
                    </a:lnTo>
                    <a:lnTo>
                      <a:pt x="31" y="54"/>
                    </a:lnTo>
                    <a:lnTo>
                      <a:pt x="29" y="46"/>
                    </a:lnTo>
                    <a:lnTo>
                      <a:pt x="23" y="42"/>
                    </a:lnTo>
                    <a:lnTo>
                      <a:pt x="27" y="35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4" y="12"/>
                    </a:lnTo>
                    <a:lnTo>
                      <a:pt x="10" y="12"/>
                    </a:lnTo>
                    <a:lnTo>
                      <a:pt x="18" y="21"/>
                    </a:lnTo>
                    <a:lnTo>
                      <a:pt x="25" y="22"/>
                    </a:lnTo>
                    <a:lnTo>
                      <a:pt x="32" y="19"/>
                    </a:lnTo>
                    <a:lnTo>
                      <a:pt x="37" y="19"/>
                    </a:lnTo>
                    <a:lnTo>
                      <a:pt x="41" y="21"/>
                    </a:lnTo>
                    <a:lnTo>
                      <a:pt x="44" y="21"/>
                    </a:lnTo>
                    <a:lnTo>
                      <a:pt x="50" y="16"/>
                    </a:lnTo>
                    <a:lnTo>
                      <a:pt x="51" y="4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6" y="4"/>
                    </a:lnTo>
                    <a:lnTo>
                      <a:pt x="76" y="14"/>
                    </a:lnTo>
                    <a:lnTo>
                      <a:pt x="70" y="22"/>
                    </a:lnTo>
                    <a:lnTo>
                      <a:pt x="70" y="27"/>
                    </a:lnTo>
                    <a:lnTo>
                      <a:pt x="78" y="32"/>
                    </a:lnTo>
                    <a:lnTo>
                      <a:pt x="82" y="41"/>
                    </a:lnTo>
                    <a:lnTo>
                      <a:pt x="76" y="49"/>
                    </a:lnTo>
                    <a:lnTo>
                      <a:pt x="85" y="64"/>
                    </a:lnTo>
                    <a:lnTo>
                      <a:pt x="84" y="76"/>
                    </a:lnTo>
                    <a:lnTo>
                      <a:pt x="85" y="84"/>
                    </a:lnTo>
                    <a:lnTo>
                      <a:pt x="83" y="93"/>
                    </a:lnTo>
                    <a:lnTo>
                      <a:pt x="87" y="97"/>
                    </a:lnTo>
                    <a:lnTo>
                      <a:pt x="85" y="102"/>
                    </a:lnTo>
                    <a:lnTo>
                      <a:pt x="89" y="110"/>
                    </a:lnTo>
                    <a:lnTo>
                      <a:pt x="89" y="116"/>
                    </a:lnTo>
                    <a:lnTo>
                      <a:pt x="85" y="123"/>
                    </a:lnTo>
                    <a:lnTo>
                      <a:pt x="87" y="129"/>
                    </a:lnTo>
                    <a:lnTo>
                      <a:pt x="93" y="131"/>
                    </a:lnTo>
                    <a:lnTo>
                      <a:pt x="101" y="142"/>
                    </a:lnTo>
                    <a:lnTo>
                      <a:pt x="84" y="164"/>
                    </a:lnTo>
                    <a:lnTo>
                      <a:pt x="74" y="179"/>
                    </a:lnTo>
                    <a:lnTo>
                      <a:pt x="72" y="18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0" name="Freeform 361"/>
              <p:cNvSpPr>
                <a:spLocks/>
              </p:cNvSpPr>
              <p:nvPr/>
            </p:nvSpPr>
            <p:spPr bwMode="gray">
              <a:xfrm>
                <a:off x="3186" y="1545"/>
                <a:ext cx="62" cy="57"/>
              </a:xfrm>
              <a:custGeom>
                <a:avLst/>
                <a:gdLst>
                  <a:gd name="T0" fmla="*/ 96 w 40"/>
                  <a:gd name="T1" fmla="*/ 85 h 37"/>
                  <a:gd name="T2" fmla="*/ 71 w 40"/>
                  <a:gd name="T3" fmla="*/ 88 h 37"/>
                  <a:gd name="T4" fmla="*/ 60 w 40"/>
                  <a:gd name="T5" fmla="*/ 83 h 37"/>
                  <a:gd name="T6" fmla="*/ 53 w 40"/>
                  <a:gd name="T7" fmla="*/ 69 h 37"/>
                  <a:gd name="T8" fmla="*/ 40 w 40"/>
                  <a:gd name="T9" fmla="*/ 69 h 37"/>
                  <a:gd name="T10" fmla="*/ 26 w 40"/>
                  <a:gd name="T11" fmla="*/ 71 h 37"/>
                  <a:gd name="T12" fmla="*/ 22 w 40"/>
                  <a:gd name="T13" fmla="*/ 62 h 37"/>
                  <a:gd name="T14" fmla="*/ 9 w 40"/>
                  <a:gd name="T15" fmla="*/ 57 h 37"/>
                  <a:gd name="T16" fmla="*/ 9 w 40"/>
                  <a:gd name="T17" fmla="*/ 39 h 37"/>
                  <a:gd name="T18" fmla="*/ 0 w 40"/>
                  <a:gd name="T19" fmla="*/ 31 h 37"/>
                  <a:gd name="T20" fmla="*/ 3 w 40"/>
                  <a:gd name="T21" fmla="*/ 26 h 37"/>
                  <a:gd name="T22" fmla="*/ 29 w 40"/>
                  <a:gd name="T23" fmla="*/ 5 h 37"/>
                  <a:gd name="T24" fmla="*/ 45 w 40"/>
                  <a:gd name="T25" fmla="*/ 5 h 37"/>
                  <a:gd name="T26" fmla="*/ 57 w 40"/>
                  <a:gd name="T27" fmla="*/ 0 h 37"/>
                  <a:gd name="T28" fmla="*/ 67 w 40"/>
                  <a:gd name="T29" fmla="*/ 3 h 37"/>
                  <a:gd name="T30" fmla="*/ 96 w 40"/>
                  <a:gd name="T31" fmla="*/ 5 h 37"/>
                  <a:gd name="T32" fmla="*/ 88 w 40"/>
                  <a:gd name="T33" fmla="*/ 45 h 37"/>
                  <a:gd name="T34" fmla="*/ 96 w 40"/>
                  <a:gd name="T35" fmla="*/ 65 h 37"/>
                  <a:gd name="T36" fmla="*/ 96 w 40"/>
                  <a:gd name="T37" fmla="*/ 85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37"/>
                  <a:gd name="T59" fmla="*/ 40 w 40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37">
                    <a:moveTo>
                      <a:pt x="40" y="36"/>
                    </a:moveTo>
                    <a:lnTo>
                      <a:pt x="30" y="37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17" y="29"/>
                    </a:lnTo>
                    <a:lnTo>
                      <a:pt x="11" y="30"/>
                    </a:lnTo>
                    <a:lnTo>
                      <a:pt x="9" y="26"/>
                    </a:lnTo>
                    <a:lnTo>
                      <a:pt x="4" y="24"/>
                    </a:lnTo>
                    <a:lnTo>
                      <a:pt x="4" y="16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40" y="2"/>
                    </a:lnTo>
                    <a:lnTo>
                      <a:pt x="37" y="19"/>
                    </a:lnTo>
                    <a:lnTo>
                      <a:pt x="40" y="27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1" name="Freeform 362"/>
              <p:cNvSpPr>
                <a:spLocks/>
              </p:cNvSpPr>
              <p:nvPr/>
            </p:nvSpPr>
            <p:spPr bwMode="gray">
              <a:xfrm>
                <a:off x="3205" y="1183"/>
                <a:ext cx="8" cy="3"/>
              </a:xfrm>
              <a:custGeom>
                <a:avLst/>
                <a:gdLst>
                  <a:gd name="T0" fmla="*/ 10 w 5"/>
                  <a:gd name="T1" fmla="*/ 0 h 2"/>
                  <a:gd name="T2" fmla="*/ 13 w 5"/>
                  <a:gd name="T3" fmla="*/ 4 h 2"/>
                  <a:gd name="T4" fmla="*/ 0 w 5"/>
                  <a:gd name="T5" fmla="*/ 4 h 2"/>
                  <a:gd name="T6" fmla="*/ 10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4" y="0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2" name="Freeform 363"/>
              <p:cNvSpPr>
                <a:spLocks/>
              </p:cNvSpPr>
              <p:nvPr/>
            </p:nvSpPr>
            <p:spPr bwMode="gray">
              <a:xfrm>
                <a:off x="2925" y="1183"/>
                <a:ext cx="370" cy="416"/>
              </a:xfrm>
              <a:custGeom>
                <a:avLst/>
                <a:gdLst>
                  <a:gd name="T0" fmla="*/ 489 w 239"/>
                  <a:gd name="T1" fmla="*/ 51 h 268"/>
                  <a:gd name="T2" fmla="*/ 446 w 239"/>
                  <a:gd name="T3" fmla="*/ 101 h 268"/>
                  <a:gd name="T4" fmla="*/ 390 w 239"/>
                  <a:gd name="T5" fmla="*/ 99 h 268"/>
                  <a:gd name="T6" fmla="*/ 336 w 239"/>
                  <a:gd name="T7" fmla="*/ 87 h 268"/>
                  <a:gd name="T8" fmla="*/ 293 w 239"/>
                  <a:gd name="T9" fmla="*/ 109 h 268"/>
                  <a:gd name="T10" fmla="*/ 246 w 239"/>
                  <a:gd name="T11" fmla="*/ 154 h 268"/>
                  <a:gd name="T12" fmla="*/ 215 w 239"/>
                  <a:gd name="T13" fmla="*/ 202 h 268"/>
                  <a:gd name="T14" fmla="*/ 194 w 239"/>
                  <a:gd name="T15" fmla="*/ 301 h 268"/>
                  <a:gd name="T16" fmla="*/ 161 w 239"/>
                  <a:gd name="T17" fmla="*/ 349 h 268"/>
                  <a:gd name="T18" fmla="*/ 175 w 239"/>
                  <a:gd name="T19" fmla="*/ 487 h 268"/>
                  <a:gd name="T20" fmla="*/ 166 w 239"/>
                  <a:gd name="T21" fmla="*/ 529 h 268"/>
                  <a:gd name="T22" fmla="*/ 146 w 239"/>
                  <a:gd name="T23" fmla="*/ 619 h 268"/>
                  <a:gd name="T24" fmla="*/ 135 w 239"/>
                  <a:gd name="T25" fmla="*/ 563 h 268"/>
                  <a:gd name="T26" fmla="*/ 113 w 239"/>
                  <a:gd name="T27" fmla="*/ 590 h 268"/>
                  <a:gd name="T28" fmla="*/ 93 w 239"/>
                  <a:gd name="T29" fmla="*/ 601 h 268"/>
                  <a:gd name="T30" fmla="*/ 43 w 239"/>
                  <a:gd name="T31" fmla="*/ 646 h 268"/>
                  <a:gd name="T32" fmla="*/ 34 w 239"/>
                  <a:gd name="T33" fmla="*/ 621 h 268"/>
                  <a:gd name="T34" fmla="*/ 9 w 239"/>
                  <a:gd name="T35" fmla="*/ 598 h 268"/>
                  <a:gd name="T36" fmla="*/ 29 w 239"/>
                  <a:gd name="T37" fmla="*/ 568 h 268"/>
                  <a:gd name="T38" fmla="*/ 8 w 239"/>
                  <a:gd name="T39" fmla="*/ 567 h 268"/>
                  <a:gd name="T40" fmla="*/ 34 w 239"/>
                  <a:gd name="T41" fmla="*/ 528 h 268"/>
                  <a:gd name="T42" fmla="*/ 14 w 239"/>
                  <a:gd name="T43" fmla="*/ 532 h 268"/>
                  <a:gd name="T44" fmla="*/ 8 w 239"/>
                  <a:gd name="T45" fmla="*/ 509 h 268"/>
                  <a:gd name="T46" fmla="*/ 34 w 239"/>
                  <a:gd name="T47" fmla="*/ 494 h 268"/>
                  <a:gd name="T48" fmla="*/ 43 w 239"/>
                  <a:gd name="T49" fmla="*/ 484 h 268"/>
                  <a:gd name="T50" fmla="*/ 0 w 239"/>
                  <a:gd name="T51" fmla="*/ 489 h 268"/>
                  <a:gd name="T52" fmla="*/ 5 w 239"/>
                  <a:gd name="T53" fmla="*/ 445 h 268"/>
                  <a:gd name="T54" fmla="*/ 43 w 239"/>
                  <a:gd name="T55" fmla="*/ 422 h 268"/>
                  <a:gd name="T56" fmla="*/ 48 w 239"/>
                  <a:gd name="T57" fmla="*/ 405 h 268"/>
                  <a:gd name="T58" fmla="*/ 70 w 239"/>
                  <a:gd name="T59" fmla="*/ 380 h 268"/>
                  <a:gd name="T60" fmla="*/ 101 w 239"/>
                  <a:gd name="T61" fmla="*/ 362 h 268"/>
                  <a:gd name="T62" fmla="*/ 153 w 239"/>
                  <a:gd name="T63" fmla="*/ 272 h 268"/>
                  <a:gd name="T64" fmla="*/ 161 w 239"/>
                  <a:gd name="T65" fmla="*/ 258 h 268"/>
                  <a:gd name="T66" fmla="*/ 189 w 239"/>
                  <a:gd name="T67" fmla="*/ 213 h 268"/>
                  <a:gd name="T68" fmla="*/ 178 w 239"/>
                  <a:gd name="T69" fmla="*/ 188 h 268"/>
                  <a:gd name="T70" fmla="*/ 218 w 239"/>
                  <a:gd name="T71" fmla="*/ 165 h 268"/>
                  <a:gd name="T72" fmla="*/ 226 w 239"/>
                  <a:gd name="T73" fmla="*/ 152 h 268"/>
                  <a:gd name="T74" fmla="*/ 240 w 239"/>
                  <a:gd name="T75" fmla="*/ 127 h 268"/>
                  <a:gd name="T76" fmla="*/ 268 w 239"/>
                  <a:gd name="T77" fmla="*/ 118 h 268"/>
                  <a:gd name="T78" fmla="*/ 259 w 239"/>
                  <a:gd name="T79" fmla="*/ 106 h 268"/>
                  <a:gd name="T80" fmla="*/ 283 w 239"/>
                  <a:gd name="T81" fmla="*/ 84 h 268"/>
                  <a:gd name="T82" fmla="*/ 305 w 239"/>
                  <a:gd name="T83" fmla="*/ 75 h 268"/>
                  <a:gd name="T84" fmla="*/ 314 w 239"/>
                  <a:gd name="T85" fmla="*/ 62 h 268"/>
                  <a:gd name="T86" fmla="*/ 333 w 239"/>
                  <a:gd name="T87" fmla="*/ 53 h 268"/>
                  <a:gd name="T88" fmla="*/ 336 w 239"/>
                  <a:gd name="T89" fmla="*/ 78 h 268"/>
                  <a:gd name="T90" fmla="*/ 355 w 239"/>
                  <a:gd name="T91" fmla="*/ 56 h 268"/>
                  <a:gd name="T92" fmla="*/ 379 w 239"/>
                  <a:gd name="T93" fmla="*/ 53 h 268"/>
                  <a:gd name="T94" fmla="*/ 384 w 239"/>
                  <a:gd name="T95" fmla="*/ 39 h 268"/>
                  <a:gd name="T96" fmla="*/ 410 w 239"/>
                  <a:gd name="T97" fmla="*/ 40 h 268"/>
                  <a:gd name="T98" fmla="*/ 441 w 239"/>
                  <a:gd name="T99" fmla="*/ 19 h 268"/>
                  <a:gd name="T100" fmla="*/ 460 w 239"/>
                  <a:gd name="T101" fmla="*/ 9 h 268"/>
                  <a:gd name="T102" fmla="*/ 443 w 239"/>
                  <a:gd name="T103" fmla="*/ 45 h 268"/>
                  <a:gd name="T104" fmla="*/ 485 w 239"/>
                  <a:gd name="T105" fmla="*/ 12 h 268"/>
                  <a:gd name="T106" fmla="*/ 489 w 239"/>
                  <a:gd name="T107" fmla="*/ 0 h 268"/>
                  <a:gd name="T108" fmla="*/ 517 w 239"/>
                  <a:gd name="T109" fmla="*/ 22 h 268"/>
                  <a:gd name="T110" fmla="*/ 551 w 239"/>
                  <a:gd name="T111" fmla="*/ 45 h 268"/>
                  <a:gd name="T112" fmla="*/ 543 w 239"/>
                  <a:gd name="T113" fmla="*/ 61 h 268"/>
                  <a:gd name="T114" fmla="*/ 542 w 239"/>
                  <a:gd name="T115" fmla="*/ 73 h 2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9"/>
                  <a:gd name="T175" fmla="*/ 0 h 268"/>
                  <a:gd name="T176" fmla="*/ 239 w 239"/>
                  <a:gd name="T177" fmla="*/ 268 h 26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9" h="268">
                    <a:moveTo>
                      <a:pt x="221" y="35"/>
                    </a:moveTo>
                    <a:lnTo>
                      <a:pt x="221" y="25"/>
                    </a:lnTo>
                    <a:lnTo>
                      <a:pt x="212" y="20"/>
                    </a:lnTo>
                    <a:lnTo>
                      <a:pt x="204" y="21"/>
                    </a:lnTo>
                    <a:lnTo>
                      <a:pt x="196" y="25"/>
                    </a:lnTo>
                    <a:lnTo>
                      <a:pt x="195" y="37"/>
                    </a:lnTo>
                    <a:lnTo>
                      <a:pt x="188" y="42"/>
                    </a:lnTo>
                    <a:lnTo>
                      <a:pt x="186" y="42"/>
                    </a:lnTo>
                    <a:lnTo>
                      <a:pt x="182" y="40"/>
                    </a:lnTo>
                    <a:lnTo>
                      <a:pt x="177" y="40"/>
                    </a:lnTo>
                    <a:lnTo>
                      <a:pt x="170" y="43"/>
                    </a:lnTo>
                    <a:lnTo>
                      <a:pt x="163" y="41"/>
                    </a:lnTo>
                    <a:lnTo>
                      <a:pt x="155" y="33"/>
                    </a:lnTo>
                    <a:lnTo>
                      <a:pt x="149" y="33"/>
                    </a:lnTo>
                    <a:lnTo>
                      <a:pt x="145" y="36"/>
                    </a:lnTo>
                    <a:lnTo>
                      <a:pt x="140" y="36"/>
                    </a:lnTo>
                    <a:lnTo>
                      <a:pt x="138" y="44"/>
                    </a:lnTo>
                    <a:lnTo>
                      <a:pt x="133" y="46"/>
                    </a:lnTo>
                    <a:lnTo>
                      <a:pt x="128" y="44"/>
                    </a:lnTo>
                    <a:lnTo>
                      <a:pt x="122" y="45"/>
                    </a:lnTo>
                    <a:lnTo>
                      <a:pt x="120" y="51"/>
                    </a:lnTo>
                    <a:lnTo>
                      <a:pt x="113" y="53"/>
                    </a:lnTo>
                    <a:lnTo>
                      <a:pt x="110" y="58"/>
                    </a:lnTo>
                    <a:lnTo>
                      <a:pt x="103" y="64"/>
                    </a:lnTo>
                    <a:lnTo>
                      <a:pt x="106" y="66"/>
                    </a:lnTo>
                    <a:lnTo>
                      <a:pt x="105" y="71"/>
                    </a:lnTo>
                    <a:lnTo>
                      <a:pt x="95" y="82"/>
                    </a:lnTo>
                    <a:lnTo>
                      <a:pt x="90" y="84"/>
                    </a:lnTo>
                    <a:lnTo>
                      <a:pt x="86" y="90"/>
                    </a:lnTo>
                    <a:lnTo>
                      <a:pt x="89" y="96"/>
                    </a:lnTo>
                    <a:lnTo>
                      <a:pt x="87" y="115"/>
                    </a:lnTo>
                    <a:lnTo>
                      <a:pt x="81" y="125"/>
                    </a:lnTo>
                    <a:lnTo>
                      <a:pt x="86" y="134"/>
                    </a:lnTo>
                    <a:lnTo>
                      <a:pt x="81" y="141"/>
                    </a:lnTo>
                    <a:lnTo>
                      <a:pt x="72" y="138"/>
                    </a:lnTo>
                    <a:lnTo>
                      <a:pt x="67" y="145"/>
                    </a:lnTo>
                    <a:lnTo>
                      <a:pt x="67" y="162"/>
                    </a:lnTo>
                    <a:lnTo>
                      <a:pt x="69" y="187"/>
                    </a:lnTo>
                    <a:lnTo>
                      <a:pt x="73" y="193"/>
                    </a:lnTo>
                    <a:lnTo>
                      <a:pt x="73" y="202"/>
                    </a:lnTo>
                    <a:lnTo>
                      <a:pt x="67" y="204"/>
                    </a:lnTo>
                    <a:lnTo>
                      <a:pt x="67" y="207"/>
                    </a:lnTo>
                    <a:lnTo>
                      <a:pt x="71" y="213"/>
                    </a:lnTo>
                    <a:lnTo>
                      <a:pt x="69" y="220"/>
                    </a:lnTo>
                    <a:lnTo>
                      <a:pt x="66" y="224"/>
                    </a:lnTo>
                    <a:lnTo>
                      <a:pt x="64" y="243"/>
                    </a:lnTo>
                    <a:lnTo>
                      <a:pt x="63" y="248"/>
                    </a:lnTo>
                    <a:lnTo>
                      <a:pt x="61" y="257"/>
                    </a:lnTo>
                    <a:lnTo>
                      <a:pt x="59" y="251"/>
                    </a:lnTo>
                    <a:lnTo>
                      <a:pt x="59" y="245"/>
                    </a:lnTo>
                    <a:lnTo>
                      <a:pt x="54" y="240"/>
                    </a:lnTo>
                    <a:lnTo>
                      <a:pt x="56" y="234"/>
                    </a:lnTo>
                    <a:lnTo>
                      <a:pt x="53" y="233"/>
                    </a:lnTo>
                    <a:lnTo>
                      <a:pt x="51" y="235"/>
                    </a:lnTo>
                    <a:lnTo>
                      <a:pt x="51" y="241"/>
                    </a:lnTo>
                    <a:lnTo>
                      <a:pt x="47" y="245"/>
                    </a:lnTo>
                    <a:lnTo>
                      <a:pt x="42" y="245"/>
                    </a:lnTo>
                    <a:lnTo>
                      <a:pt x="43" y="243"/>
                    </a:lnTo>
                    <a:lnTo>
                      <a:pt x="39" y="246"/>
                    </a:lnTo>
                    <a:lnTo>
                      <a:pt x="39" y="249"/>
                    </a:lnTo>
                    <a:lnTo>
                      <a:pt x="33" y="258"/>
                    </a:lnTo>
                    <a:lnTo>
                      <a:pt x="29" y="261"/>
                    </a:lnTo>
                    <a:lnTo>
                      <a:pt x="24" y="265"/>
                    </a:lnTo>
                    <a:lnTo>
                      <a:pt x="18" y="268"/>
                    </a:lnTo>
                    <a:lnTo>
                      <a:pt x="15" y="262"/>
                    </a:lnTo>
                    <a:lnTo>
                      <a:pt x="18" y="257"/>
                    </a:lnTo>
                    <a:lnTo>
                      <a:pt x="15" y="256"/>
                    </a:lnTo>
                    <a:lnTo>
                      <a:pt x="14" y="258"/>
                    </a:lnTo>
                    <a:lnTo>
                      <a:pt x="9" y="258"/>
                    </a:lnTo>
                    <a:lnTo>
                      <a:pt x="9" y="253"/>
                    </a:lnTo>
                    <a:lnTo>
                      <a:pt x="7" y="253"/>
                    </a:lnTo>
                    <a:lnTo>
                      <a:pt x="4" y="248"/>
                    </a:lnTo>
                    <a:lnTo>
                      <a:pt x="5" y="245"/>
                    </a:lnTo>
                    <a:lnTo>
                      <a:pt x="9" y="244"/>
                    </a:lnTo>
                    <a:lnTo>
                      <a:pt x="9" y="240"/>
                    </a:lnTo>
                    <a:lnTo>
                      <a:pt x="12" y="236"/>
                    </a:lnTo>
                    <a:lnTo>
                      <a:pt x="9" y="235"/>
                    </a:lnTo>
                    <a:lnTo>
                      <a:pt x="7" y="238"/>
                    </a:lnTo>
                    <a:lnTo>
                      <a:pt x="3" y="239"/>
                    </a:lnTo>
                    <a:lnTo>
                      <a:pt x="3" y="235"/>
                    </a:lnTo>
                    <a:lnTo>
                      <a:pt x="4" y="231"/>
                    </a:lnTo>
                    <a:lnTo>
                      <a:pt x="8" y="229"/>
                    </a:lnTo>
                    <a:lnTo>
                      <a:pt x="10" y="225"/>
                    </a:lnTo>
                    <a:lnTo>
                      <a:pt x="14" y="219"/>
                    </a:lnTo>
                    <a:lnTo>
                      <a:pt x="15" y="215"/>
                    </a:lnTo>
                    <a:lnTo>
                      <a:pt x="13" y="216"/>
                    </a:lnTo>
                    <a:lnTo>
                      <a:pt x="9" y="221"/>
                    </a:lnTo>
                    <a:lnTo>
                      <a:pt x="6" y="221"/>
                    </a:lnTo>
                    <a:lnTo>
                      <a:pt x="3" y="219"/>
                    </a:lnTo>
                    <a:lnTo>
                      <a:pt x="6" y="215"/>
                    </a:lnTo>
                    <a:lnTo>
                      <a:pt x="5" y="213"/>
                    </a:lnTo>
                    <a:lnTo>
                      <a:pt x="3" y="211"/>
                    </a:lnTo>
                    <a:lnTo>
                      <a:pt x="2" y="207"/>
                    </a:lnTo>
                    <a:lnTo>
                      <a:pt x="8" y="206"/>
                    </a:lnTo>
                    <a:lnTo>
                      <a:pt x="11" y="206"/>
                    </a:lnTo>
                    <a:lnTo>
                      <a:pt x="14" y="205"/>
                    </a:lnTo>
                    <a:lnTo>
                      <a:pt x="17" y="204"/>
                    </a:lnTo>
                    <a:lnTo>
                      <a:pt x="21" y="203"/>
                    </a:lnTo>
                    <a:lnTo>
                      <a:pt x="22" y="200"/>
                    </a:lnTo>
                    <a:lnTo>
                      <a:pt x="18" y="201"/>
                    </a:lnTo>
                    <a:lnTo>
                      <a:pt x="15" y="202"/>
                    </a:lnTo>
                    <a:lnTo>
                      <a:pt x="7" y="202"/>
                    </a:lnTo>
                    <a:lnTo>
                      <a:pt x="5" y="204"/>
                    </a:lnTo>
                    <a:lnTo>
                      <a:pt x="0" y="203"/>
                    </a:lnTo>
                    <a:lnTo>
                      <a:pt x="1" y="196"/>
                    </a:lnTo>
                    <a:lnTo>
                      <a:pt x="0" y="190"/>
                    </a:lnTo>
                    <a:lnTo>
                      <a:pt x="2" y="188"/>
                    </a:lnTo>
                    <a:lnTo>
                      <a:pt x="2" y="185"/>
                    </a:lnTo>
                    <a:lnTo>
                      <a:pt x="4" y="182"/>
                    </a:lnTo>
                    <a:lnTo>
                      <a:pt x="7" y="181"/>
                    </a:lnTo>
                    <a:lnTo>
                      <a:pt x="10" y="175"/>
                    </a:lnTo>
                    <a:lnTo>
                      <a:pt x="18" y="175"/>
                    </a:lnTo>
                    <a:lnTo>
                      <a:pt x="18" y="173"/>
                    </a:lnTo>
                    <a:lnTo>
                      <a:pt x="15" y="172"/>
                    </a:lnTo>
                    <a:lnTo>
                      <a:pt x="16" y="169"/>
                    </a:lnTo>
                    <a:lnTo>
                      <a:pt x="20" y="168"/>
                    </a:lnTo>
                    <a:lnTo>
                      <a:pt x="20" y="164"/>
                    </a:lnTo>
                    <a:lnTo>
                      <a:pt x="24" y="161"/>
                    </a:lnTo>
                    <a:lnTo>
                      <a:pt x="28" y="161"/>
                    </a:lnTo>
                    <a:lnTo>
                      <a:pt x="29" y="158"/>
                    </a:lnTo>
                    <a:lnTo>
                      <a:pt x="35" y="154"/>
                    </a:lnTo>
                    <a:lnTo>
                      <a:pt x="38" y="155"/>
                    </a:lnTo>
                    <a:lnTo>
                      <a:pt x="39" y="152"/>
                    </a:lnTo>
                    <a:lnTo>
                      <a:pt x="42" y="150"/>
                    </a:lnTo>
                    <a:lnTo>
                      <a:pt x="43" y="142"/>
                    </a:lnTo>
                    <a:lnTo>
                      <a:pt x="56" y="128"/>
                    </a:lnTo>
                    <a:lnTo>
                      <a:pt x="56" y="124"/>
                    </a:lnTo>
                    <a:lnTo>
                      <a:pt x="64" y="113"/>
                    </a:lnTo>
                    <a:lnTo>
                      <a:pt x="68" y="112"/>
                    </a:lnTo>
                    <a:lnTo>
                      <a:pt x="71" y="108"/>
                    </a:lnTo>
                    <a:lnTo>
                      <a:pt x="67" y="109"/>
                    </a:lnTo>
                    <a:lnTo>
                      <a:pt x="67" y="107"/>
                    </a:lnTo>
                    <a:lnTo>
                      <a:pt x="70" y="103"/>
                    </a:lnTo>
                    <a:lnTo>
                      <a:pt x="72" y="95"/>
                    </a:lnTo>
                    <a:lnTo>
                      <a:pt x="73" y="88"/>
                    </a:lnTo>
                    <a:lnTo>
                      <a:pt x="79" y="88"/>
                    </a:lnTo>
                    <a:lnTo>
                      <a:pt x="82" y="84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74" y="78"/>
                    </a:lnTo>
                    <a:lnTo>
                      <a:pt x="77" y="77"/>
                    </a:lnTo>
                    <a:lnTo>
                      <a:pt x="83" y="71"/>
                    </a:lnTo>
                    <a:lnTo>
                      <a:pt x="87" y="68"/>
                    </a:lnTo>
                    <a:lnTo>
                      <a:pt x="91" y="68"/>
                    </a:lnTo>
                    <a:lnTo>
                      <a:pt x="94" y="66"/>
                    </a:lnTo>
                    <a:lnTo>
                      <a:pt x="90" y="65"/>
                    </a:lnTo>
                    <a:lnTo>
                      <a:pt x="90" y="64"/>
                    </a:lnTo>
                    <a:lnTo>
                      <a:pt x="94" y="63"/>
                    </a:lnTo>
                    <a:lnTo>
                      <a:pt x="98" y="63"/>
                    </a:lnTo>
                    <a:lnTo>
                      <a:pt x="99" y="60"/>
                    </a:lnTo>
                    <a:lnTo>
                      <a:pt x="92" y="60"/>
                    </a:lnTo>
                    <a:lnTo>
                      <a:pt x="100" y="53"/>
                    </a:lnTo>
                    <a:lnTo>
                      <a:pt x="103" y="55"/>
                    </a:lnTo>
                    <a:lnTo>
                      <a:pt x="106" y="54"/>
                    </a:lnTo>
                    <a:lnTo>
                      <a:pt x="105" y="49"/>
                    </a:lnTo>
                    <a:lnTo>
                      <a:pt x="112" y="49"/>
                    </a:lnTo>
                    <a:lnTo>
                      <a:pt x="113" y="47"/>
                    </a:lnTo>
                    <a:lnTo>
                      <a:pt x="109" y="47"/>
                    </a:lnTo>
                    <a:lnTo>
                      <a:pt x="104" y="48"/>
                    </a:lnTo>
                    <a:lnTo>
                      <a:pt x="108" y="44"/>
                    </a:lnTo>
                    <a:lnTo>
                      <a:pt x="113" y="44"/>
                    </a:lnTo>
                    <a:lnTo>
                      <a:pt x="116" y="41"/>
                    </a:lnTo>
                    <a:lnTo>
                      <a:pt x="116" y="39"/>
                    </a:lnTo>
                    <a:lnTo>
                      <a:pt x="118" y="35"/>
                    </a:lnTo>
                    <a:lnTo>
                      <a:pt x="123" y="34"/>
                    </a:lnTo>
                    <a:lnTo>
                      <a:pt x="124" y="36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31" y="32"/>
                    </a:lnTo>
                    <a:lnTo>
                      <a:pt x="133" y="32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4" y="26"/>
                    </a:lnTo>
                    <a:lnTo>
                      <a:pt x="135" y="29"/>
                    </a:lnTo>
                    <a:lnTo>
                      <a:pt x="137" y="24"/>
                    </a:lnTo>
                    <a:lnTo>
                      <a:pt x="139" y="22"/>
                    </a:lnTo>
                    <a:lnTo>
                      <a:pt x="142" y="23"/>
                    </a:lnTo>
                    <a:lnTo>
                      <a:pt x="140" y="26"/>
                    </a:lnTo>
                    <a:lnTo>
                      <a:pt x="139" y="30"/>
                    </a:lnTo>
                    <a:lnTo>
                      <a:pt x="140" y="32"/>
                    </a:lnTo>
                    <a:lnTo>
                      <a:pt x="143" y="32"/>
                    </a:lnTo>
                    <a:lnTo>
                      <a:pt x="145" y="29"/>
                    </a:lnTo>
                    <a:lnTo>
                      <a:pt x="145" y="25"/>
                    </a:lnTo>
                    <a:lnTo>
                      <a:pt x="148" y="23"/>
                    </a:lnTo>
                    <a:lnTo>
                      <a:pt x="153" y="22"/>
                    </a:lnTo>
                    <a:lnTo>
                      <a:pt x="154" y="24"/>
                    </a:lnTo>
                    <a:lnTo>
                      <a:pt x="157" y="24"/>
                    </a:lnTo>
                    <a:lnTo>
                      <a:pt x="158" y="22"/>
                    </a:lnTo>
                    <a:lnTo>
                      <a:pt x="150" y="18"/>
                    </a:lnTo>
                    <a:lnTo>
                      <a:pt x="151" y="16"/>
                    </a:lnTo>
                    <a:lnTo>
                      <a:pt x="155" y="15"/>
                    </a:lnTo>
                    <a:lnTo>
                      <a:pt x="160" y="16"/>
                    </a:lnTo>
                    <a:lnTo>
                      <a:pt x="164" y="20"/>
                    </a:lnTo>
                    <a:lnTo>
                      <a:pt x="166" y="22"/>
                    </a:lnTo>
                    <a:lnTo>
                      <a:pt x="172" y="21"/>
                    </a:lnTo>
                    <a:lnTo>
                      <a:pt x="171" y="17"/>
                    </a:lnTo>
                    <a:lnTo>
                      <a:pt x="174" y="13"/>
                    </a:lnTo>
                    <a:lnTo>
                      <a:pt x="179" y="12"/>
                    </a:lnTo>
                    <a:lnTo>
                      <a:pt x="181" y="10"/>
                    </a:lnTo>
                    <a:lnTo>
                      <a:pt x="184" y="8"/>
                    </a:lnTo>
                    <a:lnTo>
                      <a:pt x="181" y="6"/>
                    </a:lnTo>
                    <a:lnTo>
                      <a:pt x="182" y="3"/>
                    </a:lnTo>
                    <a:lnTo>
                      <a:pt x="185" y="3"/>
                    </a:lnTo>
                    <a:lnTo>
                      <a:pt x="192" y="4"/>
                    </a:lnTo>
                    <a:lnTo>
                      <a:pt x="194" y="6"/>
                    </a:lnTo>
                    <a:lnTo>
                      <a:pt x="190" y="8"/>
                    </a:lnTo>
                    <a:lnTo>
                      <a:pt x="186" y="12"/>
                    </a:lnTo>
                    <a:lnTo>
                      <a:pt x="185" y="19"/>
                    </a:lnTo>
                    <a:lnTo>
                      <a:pt x="192" y="15"/>
                    </a:lnTo>
                    <a:lnTo>
                      <a:pt x="194" y="10"/>
                    </a:lnTo>
                    <a:lnTo>
                      <a:pt x="198" y="5"/>
                    </a:lnTo>
                    <a:lnTo>
                      <a:pt x="202" y="5"/>
                    </a:lnTo>
                    <a:lnTo>
                      <a:pt x="200" y="7"/>
                    </a:lnTo>
                    <a:lnTo>
                      <a:pt x="202" y="9"/>
                    </a:lnTo>
                    <a:lnTo>
                      <a:pt x="205" y="4"/>
                    </a:lnTo>
                    <a:lnTo>
                      <a:pt x="204" y="0"/>
                    </a:lnTo>
                    <a:lnTo>
                      <a:pt x="213" y="1"/>
                    </a:lnTo>
                    <a:lnTo>
                      <a:pt x="217" y="4"/>
                    </a:lnTo>
                    <a:lnTo>
                      <a:pt x="213" y="7"/>
                    </a:lnTo>
                    <a:lnTo>
                      <a:pt x="216" y="9"/>
                    </a:lnTo>
                    <a:lnTo>
                      <a:pt x="219" y="6"/>
                    </a:lnTo>
                    <a:lnTo>
                      <a:pt x="223" y="5"/>
                    </a:lnTo>
                    <a:lnTo>
                      <a:pt x="236" y="13"/>
                    </a:lnTo>
                    <a:lnTo>
                      <a:pt x="230" y="19"/>
                    </a:lnTo>
                    <a:lnTo>
                      <a:pt x="220" y="17"/>
                    </a:lnTo>
                    <a:lnTo>
                      <a:pt x="219" y="19"/>
                    </a:lnTo>
                    <a:lnTo>
                      <a:pt x="227" y="23"/>
                    </a:lnTo>
                    <a:lnTo>
                      <a:pt x="227" y="25"/>
                    </a:lnTo>
                    <a:lnTo>
                      <a:pt x="230" y="26"/>
                    </a:lnTo>
                    <a:lnTo>
                      <a:pt x="235" y="23"/>
                    </a:lnTo>
                    <a:lnTo>
                      <a:pt x="239" y="25"/>
                    </a:lnTo>
                    <a:lnTo>
                      <a:pt x="226" y="30"/>
                    </a:lnTo>
                    <a:lnTo>
                      <a:pt x="226" y="32"/>
                    </a:lnTo>
                    <a:lnTo>
                      <a:pt x="221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3" name="Freeform 364"/>
              <p:cNvSpPr>
                <a:spLocks/>
              </p:cNvSpPr>
              <p:nvPr/>
            </p:nvSpPr>
            <p:spPr bwMode="gray">
              <a:xfrm>
                <a:off x="3155" y="1638"/>
                <a:ext cx="79" cy="66"/>
              </a:xfrm>
              <a:custGeom>
                <a:avLst/>
                <a:gdLst>
                  <a:gd name="T0" fmla="*/ 5 w 51"/>
                  <a:gd name="T1" fmla="*/ 54 h 43"/>
                  <a:gd name="T2" fmla="*/ 0 w 51"/>
                  <a:gd name="T3" fmla="*/ 14 h 43"/>
                  <a:gd name="T4" fmla="*/ 9 w 51"/>
                  <a:gd name="T5" fmla="*/ 0 h 43"/>
                  <a:gd name="T6" fmla="*/ 60 w 51"/>
                  <a:gd name="T7" fmla="*/ 0 h 43"/>
                  <a:gd name="T8" fmla="*/ 101 w 51"/>
                  <a:gd name="T9" fmla="*/ 9 h 43"/>
                  <a:gd name="T10" fmla="*/ 122 w 51"/>
                  <a:gd name="T11" fmla="*/ 38 h 43"/>
                  <a:gd name="T12" fmla="*/ 108 w 51"/>
                  <a:gd name="T13" fmla="*/ 58 h 43"/>
                  <a:gd name="T14" fmla="*/ 99 w 51"/>
                  <a:gd name="T15" fmla="*/ 78 h 43"/>
                  <a:gd name="T16" fmla="*/ 79 w 51"/>
                  <a:gd name="T17" fmla="*/ 84 h 43"/>
                  <a:gd name="T18" fmla="*/ 79 w 51"/>
                  <a:gd name="T19" fmla="*/ 94 h 43"/>
                  <a:gd name="T20" fmla="*/ 71 w 51"/>
                  <a:gd name="T21" fmla="*/ 101 h 43"/>
                  <a:gd name="T22" fmla="*/ 53 w 51"/>
                  <a:gd name="T23" fmla="*/ 94 h 43"/>
                  <a:gd name="T24" fmla="*/ 48 w 51"/>
                  <a:gd name="T25" fmla="*/ 84 h 43"/>
                  <a:gd name="T26" fmla="*/ 40 w 51"/>
                  <a:gd name="T27" fmla="*/ 87 h 43"/>
                  <a:gd name="T28" fmla="*/ 31 w 51"/>
                  <a:gd name="T29" fmla="*/ 66 h 43"/>
                  <a:gd name="T30" fmla="*/ 22 w 51"/>
                  <a:gd name="T31" fmla="*/ 61 h 43"/>
                  <a:gd name="T32" fmla="*/ 5 w 51"/>
                  <a:gd name="T33" fmla="*/ 54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3"/>
                  <a:gd name="T53" fmla="*/ 51 w 51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3">
                    <a:moveTo>
                      <a:pt x="2" y="23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25" y="0"/>
                    </a:lnTo>
                    <a:lnTo>
                      <a:pt x="42" y="4"/>
                    </a:lnTo>
                    <a:lnTo>
                      <a:pt x="51" y="16"/>
                    </a:lnTo>
                    <a:lnTo>
                      <a:pt x="45" y="25"/>
                    </a:lnTo>
                    <a:lnTo>
                      <a:pt x="41" y="33"/>
                    </a:lnTo>
                    <a:lnTo>
                      <a:pt x="33" y="36"/>
                    </a:lnTo>
                    <a:lnTo>
                      <a:pt x="33" y="40"/>
                    </a:lnTo>
                    <a:lnTo>
                      <a:pt x="30" y="43"/>
                    </a:lnTo>
                    <a:lnTo>
                      <a:pt x="22" y="40"/>
                    </a:lnTo>
                    <a:lnTo>
                      <a:pt x="20" y="36"/>
                    </a:lnTo>
                    <a:lnTo>
                      <a:pt x="17" y="37"/>
                    </a:lnTo>
                    <a:lnTo>
                      <a:pt x="13" y="28"/>
                    </a:lnTo>
                    <a:lnTo>
                      <a:pt x="9" y="26"/>
                    </a:lnTo>
                    <a:lnTo>
                      <a:pt x="2" y="2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4" name="Freeform 365"/>
              <p:cNvSpPr>
                <a:spLocks/>
              </p:cNvSpPr>
              <p:nvPr/>
            </p:nvSpPr>
            <p:spPr bwMode="gray">
              <a:xfrm>
                <a:off x="3186" y="1647"/>
                <a:ext cx="131" cy="124"/>
              </a:xfrm>
              <a:custGeom>
                <a:avLst/>
                <a:gdLst>
                  <a:gd name="T0" fmla="*/ 187 w 84"/>
                  <a:gd name="T1" fmla="*/ 161 h 80"/>
                  <a:gd name="T2" fmla="*/ 165 w 84"/>
                  <a:gd name="T3" fmla="*/ 169 h 80"/>
                  <a:gd name="T4" fmla="*/ 161 w 84"/>
                  <a:gd name="T5" fmla="*/ 183 h 80"/>
                  <a:gd name="T6" fmla="*/ 148 w 84"/>
                  <a:gd name="T7" fmla="*/ 188 h 80"/>
                  <a:gd name="T8" fmla="*/ 112 w 84"/>
                  <a:gd name="T9" fmla="*/ 174 h 80"/>
                  <a:gd name="T10" fmla="*/ 103 w 84"/>
                  <a:gd name="T11" fmla="*/ 178 h 80"/>
                  <a:gd name="T12" fmla="*/ 87 w 84"/>
                  <a:gd name="T13" fmla="*/ 174 h 80"/>
                  <a:gd name="T14" fmla="*/ 75 w 84"/>
                  <a:gd name="T15" fmla="*/ 174 h 80"/>
                  <a:gd name="T16" fmla="*/ 61 w 84"/>
                  <a:gd name="T17" fmla="*/ 166 h 80"/>
                  <a:gd name="T18" fmla="*/ 44 w 84"/>
                  <a:gd name="T19" fmla="*/ 169 h 80"/>
                  <a:gd name="T20" fmla="*/ 22 w 84"/>
                  <a:gd name="T21" fmla="*/ 192 h 80"/>
                  <a:gd name="T22" fmla="*/ 19 w 84"/>
                  <a:gd name="T23" fmla="*/ 170 h 80"/>
                  <a:gd name="T24" fmla="*/ 0 w 84"/>
                  <a:gd name="T25" fmla="*/ 152 h 80"/>
                  <a:gd name="T26" fmla="*/ 19 w 84"/>
                  <a:gd name="T27" fmla="*/ 132 h 80"/>
                  <a:gd name="T28" fmla="*/ 5 w 84"/>
                  <a:gd name="T29" fmla="*/ 109 h 80"/>
                  <a:gd name="T30" fmla="*/ 5 w 84"/>
                  <a:gd name="T31" fmla="*/ 82 h 80"/>
                  <a:gd name="T32" fmla="*/ 25 w 84"/>
                  <a:gd name="T33" fmla="*/ 88 h 80"/>
                  <a:gd name="T34" fmla="*/ 31 w 84"/>
                  <a:gd name="T35" fmla="*/ 82 h 80"/>
                  <a:gd name="T36" fmla="*/ 31 w 84"/>
                  <a:gd name="T37" fmla="*/ 71 h 80"/>
                  <a:gd name="T38" fmla="*/ 51 w 84"/>
                  <a:gd name="T39" fmla="*/ 65 h 80"/>
                  <a:gd name="T40" fmla="*/ 61 w 84"/>
                  <a:gd name="T41" fmla="*/ 45 h 80"/>
                  <a:gd name="T42" fmla="*/ 75 w 84"/>
                  <a:gd name="T43" fmla="*/ 25 h 80"/>
                  <a:gd name="T44" fmla="*/ 86 w 84"/>
                  <a:gd name="T45" fmla="*/ 25 h 80"/>
                  <a:gd name="T46" fmla="*/ 104 w 84"/>
                  <a:gd name="T47" fmla="*/ 0 h 80"/>
                  <a:gd name="T48" fmla="*/ 119 w 84"/>
                  <a:gd name="T49" fmla="*/ 0 h 80"/>
                  <a:gd name="T50" fmla="*/ 131 w 84"/>
                  <a:gd name="T51" fmla="*/ 12 h 80"/>
                  <a:gd name="T52" fmla="*/ 143 w 84"/>
                  <a:gd name="T53" fmla="*/ 9 h 80"/>
                  <a:gd name="T54" fmla="*/ 158 w 84"/>
                  <a:gd name="T55" fmla="*/ 12 h 80"/>
                  <a:gd name="T56" fmla="*/ 168 w 84"/>
                  <a:gd name="T57" fmla="*/ 25 h 80"/>
                  <a:gd name="T58" fmla="*/ 170 w 84"/>
                  <a:gd name="T59" fmla="*/ 62 h 80"/>
                  <a:gd name="T60" fmla="*/ 179 w 84"/>
                  <a:gd name="T61" fmla="*/ 84 h 80"/>
                  <a:gd name="T62" fmla="*/ 204 w 84"/>
                  <a:gd name="T63" fmla="*/ 109 h 80"/>
                  <a:gd name="T64" fmla="*/ 200 w 84"/>
                  <a:gd name="T65" fmla="*/ 126 h 80"/>
                  <a:gd name="T66" fmla="*/ 190 w 84"/>
                  <a:gd name="T67" fmla="*/ 126 h 80"/>
                  <a:gd name="T68" fmla="*/ 179 w 84"/>
                  <a:gd name="T69" fmla="*/ 119 h 80"/>
                  <a:gd name="T70" fmla="*/ 170 w 84"/>
                  <a:gd name="T71" fmla="*/ 119 h 80"/>
                  <a:gd name="T72" fmla="*/ 173 w 84"/>
                  <a:gd name="T73" fmla="*/ 135 h 80"/>
                  <a:gd name="T74" fmla="*/ 182 w 84"/>
                  <a:gd name="T75" fmla="*/ 144 h 80"/>
                  <a:gd name="T76" fmla="*/ 187 w 84"/>
                  <a:gd name="T77" fmla="*/ 161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4"/>
                  <a:gd name="T118" fmla="*/ 0 h 80"/>
                  <a:gd name="T119" fmla="*/ 84 w 84"/>
                  <a:gd name="T120" fmla="*/ 80 h 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4" h="80">
                    <a:moveTo>
                      <a:pt x="77" y="67"/>
                    </a:moveTo>
                    <a:lnTo>
                      <a:pt x="68" y="70"/>
                    </a:lnTo>
                    <a:lnTo>
                      <a:pt x="66" y="76"/>
                    </a:lnTo>
                    <a:lnTo>
                      <a:pt x="61" y="78"/>
                    </a:lnTo>
                    <a:lnTo>
                      <a:pt x="46" y="72"/>
                    </a:lnTo>
                    <a:lnTo>
                      <a:pt x="42" y="74"/>
                    </a:lnTo>
                    <a:lnTo>
                      <a:pt x="36" y="72"/>
                    </a:lnTo>
                    <a:lnTo>
                      <a:pt x="31" y="72"/>
                    </a:lnTo>
                    <a:lnTo>
                      <a:pt x="25" y="69"/>
                    </a:lnTo>
                    <a:lnTo>
                      <a:pt x="18" y="70"/>
                    </a:lnTo>
                    <a:lnTo>
                      <a:pt x="9" y="80"/>
                    </a:lnTo>
                    <a:lnTo>
                      <a:pt x="8" y="71"/>
                    </a:lnTo>
                    <a:lnTo>
                      <a:pt x="0" y="63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2" y="34"/>
                    </a:lnTo>
                    <a:lnTo>
                      <a:pt x="10" y="37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21" y="27"/>
                    </a:lnTo>
                    <a:lnTo>
                      <a:pt x="25" y="19"/>
                    </a:lnTo>
                    <a:lnTo>
                      <a:pt x="31" y="10"/>
                    </a:lnTo>
                    <a:lnTo>
                      <a:pt x="35" y="1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4" y="5"/>
                    </a:lnTo>
                    <a:lnTo>
                      <a:pt x="59" y="4"/>
                    </a:lnTo>
                    <a:lnTo>
                      <a:pt x="65" y="5"/>
                    </a:lnTo>
                    <a:lnTo>
                      <a:pt x="69" y="10"/>
                    </a:lnTo>
                    <a:lnTo>
                      <a:pt x="70" y="26"/>
                    </a:lnTo>
                    <a:lnTo>
                      <a:pt x="74" y="35"/>
                    </a:lnTo>
                    <a:lnTo>
                      <a:pt x="84" y="45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0"/>
                    </a:lnTo>
                    <a:lnTo>
                      <a:pt x="70" y="50"/>
                    </a:lnTo>
                    <a:lnTo>
                      <a:pt x="71" y="56"/>
                    </a:lnTo>
                    <a:lnTo>
                      <a:pt x="75" y="60"/>
                    </a:lnTo>
                    <a:lnTo>
                      <a:pt x="77" y="6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5" name="Freeform 366"/>
              <p:cNvSpPr>
                <a:spLocks/>
              </p:cNvSpPr>
              <p:nvPr/>
            </p:nvSpPr>
            <p:spPr bwMode="gray">
              <a:xfrm>
                <a:off x="3151" y="1590"/>
                <a:ext cx="104" cy="72"/>
              </a:xfrm>
              <a:custGeom>
                <a:avLst/>
                <a:gdLst>
                  <a:gd name="T0" fmla="*/ 158 w 67"/>
                  <a:gd name="T1" fmla="*/ 87 h 47"/>
                  <a:gd name="T2" fmla="*/ 140 w 67"/>
                  <a:gd name="T3" fmla="*/ 110 h 47"/>
                  <a:gd name="T4" fmla="*/ 130 w 67"/>
                  <a:gd name="T5" fmla="*/ 110 h 47"/>
                  <a:gd name="T6" fmla="*/ 109 w 67"/>
                  <a:gd name="T7" fmla="*/ 83 h 47"/>
                  <a:gd name="T8" fmla="*/ 67 w 67"/>
                  <a:gd name="T9" fmla="*/ 72 h 47"/>
                  <a:gd name="T10" fmla="*/ 17 w 67"/>
                  <a:gd name="T11" fmla="*/ 72 h 47"/>
                  <a:gd name="T12" fmla="*/ 8 w 67"/>
                  <a:gd name="T13" fmla="*/ 87 h 47"/>
                  <a:gd name="T14" fmla="*/ 0 w 67"/>
                  <a:gd name="T15" fmla="*/ 75 h 47"/>
                  <a:gd name="T16" fmla="*/ 3 w 67"/>
                  <a:gd name="T17" fmla="*/ 63 h 47"/>
                  <a:gd name="T18" fmla="*/ 14 w 67"/>
                  <a:gd name="T19" fmla="*/ 52 h 47"/>
                  <a:gd name="T20" fmla="*/ 12 w 67"/>
                  <a:gd name="T21" fmla="*/ 28 h 47"/>
                  <a:gd name="T22" fmla="*/ 26 w 67"/>
                  <a:gd name="T23" fmla="*/ 23 h 47"/>
                  <a:gd name="T24" fmla="*/ 43 w 67"/>
                  <a:gd name="T25" fmla="*/ 17 h 47"/>
                  <a:gd name="T26" fmla="*/ 48 w 67"/>
                  <a:gd name="T27" fmla="*/ 31 h 47"/>
                  <a:gd name="T28" fmla="*/ 62 w 67"/>
                  <a:gd name="T29" fmla="*/ 49 h 47"/>
                  <a:gd name="T30" fmla="*/ 79 w 67"/>
                  <a:gd name="T31" fmla="*/ 47 h 47"/>
                  <a:gd name="T32" fmla="*/ 84 w 67"/>
                  <a:gd name="T33" fmla="*/ 18 h 47"/>
                  <a:gd name="T34" fmla="*/ 82 w 67"/>
                  <a:gd name="T35" fmla="*/ 8 h 47"/>
                  <a:gd name="T36" fmla="*/ 82 w 67"/>
                  <a:gd name="T37" fmla="*/ 3 h 47"/>
                  <a:gd name="T38" fmla="*/ 96 w 67"/>
                  <a:gd name="T39" fmla="*/ 0 h 47"/>
                  <a:gd name="T40" fmla="*/ 109 w 67"/>
                  <a:gd name="T41" fmla="*/ 0 h 47"/>
                  <a:gd name="T42" fmla="*/ 116 w 67"/>
                  <a:gd name="T43" fmla="*/ 14 h 47"/>
                  <a:gd name="T44" fmla="*/ 127 w 67"/>
                  <a:gd name="T45" fmla="*/ 18 h 47"/>
                  <a:gd name="T46" fmla="*/ 152 w 67"/>
                  <a:gd name="T47" fmla="*/ 17 h 47"/>
                  <a:gd name="T48" fmla="*/ 152 w 67"/>
                  <a:gd name="T49" fmla="*/ 43 h 47"/>
                  <a:gd name="T50" fmla="*/ 161 w 67"/>
                  <a:gd name="T51" fmla="*/ 57 h 47"/>
                  <a:gd name="T52" fmla="*/ 158 w 67"/>
                  <a:gd name="T53" fmla="*/ 87 h 4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7"/>
                  <a:gd name="T82" fmla="*/ 0 h 47"/>
                  <a:gd name="T83" fmla="*/ 67 w 67"/>
                  <a:gd name="T84" fmla="*/ 47 h 4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7" h="47">
                    <a:moveTo>
                      <a:pt x="66" y="37"/>
                    </a:moveTo>
                    <a:lnTo>
                      <a:pt x="58" y="47"/>
                    </a:lnTo>
                    <a:lnTo>
                      <a:pt x="54" y="47"/>
                    </a:lnTo>
                    <a:lnTo>
                      <a:pt x="45" y="35"/>
                    </a:lnTo>
                    <a:lnTo>
                      <a:pt x="28" y="31"/>
                    </a:lnTo>
                    <a:lnTo>
                      <a:pt x="7" y="31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6" y="22"/>
                    </a:lnTo>
                    <a:lnTo>
                      <a:pt x="5" y="12"/>
                    </a:lnTo>
                    <a:lnTo>
                      <a:pt x="11" y="10"/>
                    </a:lnTo>
                    <a:lnTo>
                      <a:pt x="18" y="7"/>
                    </a:lnTo>
                    <a:lnTo>
                      <a:pt x="20" y="13"/>
                    </a:lnTo>
                    <a:lnTo>
                      <a:pt x="26" y="21"/>
                    </a:lnTo>
                    <a:lnTo>
                      <a:pt x="33" y="20"/>
                    </a:lnTo>
                    <a:lnTo>
                      <a:pt x="35" y="8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63" y="7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6" y="3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6" name="Freeform 367"/>
              <p:cNvSpPr>
                <a:spLocks/>
              </p:cNvSpPr>
              <p:nvPr/>
            </p:nvSpPr>
            <p:spPr bwMode="gray">
              <a:xfrm>
                <a:off x="2580" y="2250"/>
                <a:ext cx="5" cy="5"/>
              </a:xfrm>
              <a:custGeom>
                <a:avLst/>
                <a:gdLst>
                  <a:gd name="T0" fmla="*/ 0 w 3"/>
                  <a:gd name="T1" fmla="*/ 3 h 3"/>
                  <a:gd name="T2" fmla="*/ 5 w 3"/>
                  <a:gd name="T3" fmla="*/ 0 h 3"/>
                  <a:gd name="T4" fmla="*/ 8 w 3"/>
                  <a:gd name="T5" fmla="*/ 5 h 3"/>
                  <a:gd name="T6" fmla="*/ 3 w 3"/>
                  <a:gd name="T7" fmla="*/ 8 h 3"/>
                  <a:gd name="T8" fmla="*/ 0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7" name="Freeform 368"/>
              <p:cNvSpPr>
                <a:spLocks/>
              </p:cNvSpPr>
              <p:nvPr/>
            </p:nvSpPr>
            <p:spPr bwMode="gray">
              <a:xfrm>
                <a:off x="2594" y="2261"/>
                <a:ext cx="6" cy="5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0 h 3"/>
                  <a:gd name="T4" fmla="*/ 9 w 4"/>
                  <a:gd name="T5" fmla="*/ 3 h 3"/>
                  <a:gd name="T6" fmla="*/ 4 w 4"/>
                  <a:gd name="T7" fmla="*/ 8 h 3"/>
                  <a:gd name="T8" fmla="*/ 0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8" name="Freeform 369"/>
              <p:cNvSpPr>
                <a:spLocks/>
              </p:cNvSpPr>
              <p:nvPr/>
            </p:nvSpPr>
            <p:spPr bwMode="gray">
              <a:xfrm>
                <a:off x="2606" y="2258"/>
                <a:ext cx="5" cy="5"/>
              </a:xfrm>
              <a:custGeom>
                <a:avLst/>
                <a:gdLst>
                  <a:gd name="T0" fmla="*/ 0 w 3"/>
                  <a:gd name="T1" fmla="*/ 5 h 3"/>
                  <a:gd name="T2" fmla="*/ 0 w 3"/>
                  <a:gd name="T3" fmla="*/ 0 h 3"/>
                  <a:gd name="T4" fmla="*/ 5 w 3"/>
                  <a:gd name="T5" fmla="*/ 0 h 3"/>
                  <a:gd name="T6" fmla="*/ 8 w 3"/>
                  <a:gd name="T7" fmla="*/ 5 h 3"/>
                  <a:gd name="T8" fmla="*/ 3 w 3"/>
                  <a:gd name="T9" fmla="*/ 8 h 3"/>
                  <a:gd name="T10" fmla="*/ 0 w 3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9" name="Freeform 370"/>
              <p:cNvSpPr>
                <a:spLocks/>
              </p:cNvSpPr>
              <p:nvPr/>
            </p:nvSpPr>
            <p:spPr bwMode="gray">
              <a:xfrm>
                <a:off x="2616" y="2252"/>
                <a:ext cx="6" cy="8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9 w 4"/>
                  <a:gd name="T5" fmla="*/ 3 h 5"/>
                  <a:gd name="T6" fmla="*/ 9 w 4"/>
                  <a:gd name="T7" fmla="*/ 10 h 5"/>
                  <a:gd name="T8" fmla="*/ 3 w 4"/>
                  <a:gd name="T9" fmla="*/ 13 h 5"/>
                  <a:gd name="T10" fmla="*/ 0 w 4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2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0" name="Freeform 371"/>
              <p:cNvSpPr>
                <a:spLocks/>
              </p:cNvSpPr>
              <p:nvPr/>
            </p:nvSpPr>
            <p:spPr bwMode="gray">
              <a:xfrm>
                <a:off x="2623" y="2246"/>
                <a:ext cx="4" cy="4"/>
              </a:xfrm>
              <a:custGeom>
                <a:avLst/>
                <a:gdLst>
                  <a:gd name="T0" fmla="*/ 0 w 2"/>
                  <a:gd name="T1" fmla="*/ 1 h 3"/>
                  <a:gd name="T2" fmla="*/ 8 w 2"/>
                  <a:gd name="T3" fmla="*/ 0 h 3"/>
                  <a:gd name="T4" fmla="*/ 8 w 2"/>
                  <a:gd name="T5" fmla="*/ 5 h 3"/>
                  <a:gd name="T6" fmla="*/ 0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1" name="Freeform 372"/>
              <p:cNvSpPr>
                <a:spLocks/>
              </p:cNvSpPr>
              <p:nvPr/>
            </p:nvSpPr>
            <p:spPr bwMode="gray">
              <a:xfrm>
                <a:off x="2723" y="1990"/>
                <a:ext cx="42" cy="104"/>
              </a:xfrm>
              <a:custGeom>
                <a:avLst/>
                <a:gdLst>
                  <a:gd name="T0" fmla="*/ 14 w 27"/>
                  <a:gd name="T1" fmla="*/ 3 h 67"/>
                  <a:gd name="T2" fmla="*/ 25 w 27"/>
                  <a:gd name="T3" fmla="*/ 8 h 67"/>
                  <a:gd name="T4" fmla="*/ 47 w 27"/>
                  <a:gd name="T5" fmla="*/ 5 h 67"/>
                  <a:gd name="T6" fmla="*/ 56 w 27"/>
                  <a:gd name="T7" fmla="*/ 0 h 67"/>
                  <a:gd name="T8" fmla="*/ 65 w 27"/>
                  <a:gd name="T9" fmla="*/ 12 h 67"/>
                  <a:gd name="T10" fmla="*/ 61 w 27"/>
                  <a:gd name="T11" fmla="*/ 34 h 67"/>
                  <a:gd name="T12" fmla="*/ 56 w 27"/>
                  <a:gd name="T13" fmla="*/ 43 h 67"/>
                  <a:gd name="T14" fmla="*/ 53 w 27"/>
                  <a:gd name="T15" fmla="*/ 70 h 67"/>
                  <a:gd name="T16" fmla="*/ 48 w 27"/>
                  <a:gd name="T17" fmla="*/ 78 h 67"/>
                  <a:gd name="T18" fmla="*/ 53 w 27"/>
                  <a:gd name="T19" fmla="*/ 101 h 67"/>
                  <a:gd name="T20" fmla="*/ 51 w 27"/>
                  <a:gd name="T21" fmla="*/ 127 h 67"/>
                  <a:gd name="T22" fmla="*/ 40 w 27"/>
                  <a:gd name="T23" fmla="*/ 143 h 67"/>
                  <a:gd name="T24" fmla="*/ 40 w 27"/>
                  <a:gd name="T25" fmla="*/ 154 h 67"/>
                  <a:gd name="T26" fmla="*/ 31 w 27"/>
                  <a:gd name="T27" fmla="*/ 161 h 67"/>
                  <a:gd name="T28" fmla="*/ 19 w 27"/>
                  <a:gd name="T29" fmla="*/ 158 h 67"/>
                  <a:gd name="T30" fmla="*/ 8 w 27"/>
                  <a:gd name="T31" fmla="*/ 158 h 67"/>
                  <a:gd name="T32" fmla="*/ 9 w 27"/>
                  <a:gd name="T33" fmla="*/ 144 h 67"/>
                  <a:gd name="T34" fmla="*/ 9 w 27"/>
                  <a:gd name="T35" fmla="*/ 123 h 67"/>
                  <a:gd name="T36" fmla="*/ 8 w 27"/>
                  <a:gd name="T37" fmla="*/ 113 h 67"/>
                  <a:gd name="T38" fmla="*/ 0 w 27"/>
                  <a:gd name="T39" fmla="*/ 113 h 67"/>
                  <a:gd name="T40" fmla="*/ 0 w 27"/>
                  <a:gd name="T41" fmla="*/ 88 h 67"/>
                  <a:gd name="T42" fmla="*/ 8 w 27"/>
                  <a:gd name="T43" fmla="*/ 79 h 67"/>
                  <a:gd name="T44" fmla="*/ 8 w 27"/>
                  <a:gd name="T45" fmla="*/ 67 h 67"/>
                  <a:gd name="T46" fmla="*/ 14 w 27"/>
                  <a:gd name="T47" fmla="*/ 62 h 67"/>
                  <a:gd name="T48" fmla="*/ 17 w 27"/>
                  <a:gd name="T49" fmla="*/ 40 h 67"/>
                  <a:gd name="T50" fmla="*/ 12 w 27"/>
                  <a:gd name="T51" fmla="*/ 25 h 67"/>
                  <a:gd name="T52" fmla="*/ 9 w 27"/>
                  <a:gd name="T53" fmla="*/ 12 h 67"/>
                  <a:gd name="T54" fmla="*/ 14 w 27"/>
                  <a:gd name="T55" fmla="*/ 3 h 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7"/>
                  <a:gd name="T85" fmla="*/ 0 h 67"/>
                  <a:gd name="T86" fmla="*/ 27 w 27"/>
                  <a:gd name="T87" fmla="*/ 67 h 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7" h="67">
                    <a:moveTo>
                      <a:pt x="6" y="1"/>
                    </a:moveTo>
                    <a:lnTo>
                      <a:pt x="10" y="3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7" y="5"/>
                    </a:lnTo>
                    <a:lnTo>
                      <a:pt x="25" y="14"/>
                    </a:lnTo>
                    <a:lnTo>
                      <a:pt x="23" y="18"/>
                    </a:lnTo>
                    <a:lnTo>
                      <a:pt x="22" y="29"/>
                    </a:lnTo>
                    <a:lnTo>
                      <a:pt x="20" y="32"/>
                    </a:lnTo>
                    <a:lnTo>
                      <a:pt x="22" y="42"/>
                    </a:lnTo>
                    <a:lnTo>
                      <a:pt x="21" y="53"/>
                    </a:lnTo>
                    <a:lnTo>
                      <a:pt x="17" y="59"/>
                    </a:lnTo>
                    <a:lnTo>
                      <a:pt x="17" y="64"/>
                    </a:lnTo>
                    <a:lnTo>
                      <a:pt x="13" y="67"/>
                    </a:lnTo>
                    <a:lnTo>
                      <a:pt x="8" y="66"/>
                    </a:lnTo>
                    <a:lnTo>
                      <a:pt x="3" y="66"/>
                    </a:lnTo>
                    <a:lnTo>
                      <a:pt x="4" y="60"/>
                    </a:lnTo>
                    <a:lnTo>
                      <a:pt x="4" y="51"/>
                    </a:lnTo>
                    <a:lnTo>
                      <a:pt x="3" y="47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3" y="33"/>
                    </a:lnTo>
                    <a:lnTo>
                      <a:pt x="3" y="28"/>
                    </a:lnTo>
                    <a:lnTo>
                      <a:pt x="6" y="26"/>
                    </a:lnTo>
                    <a:lnTo>
                      <a:pt x="7" y="17"/>
                    </a:lnTo>
                    <a:lnTo>
                      <a:pt x="5" y="10"/>
                    </a:lnTo>
                    <a:lnTo>
                      <a:pt x="4" y="5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2" name="Freeform 373"/>
              <p:cNvSpPr>
                <a:spLocks/>
              </p:cNvSpPr>
              <p:nvPr/>
            </p:nvSpPr>
            <p:spPr bwMode="gray">
              <a:xfrm>
                <a:off x="2723" y="1951"/>
                <a:ext cx="176" cy="160"/>
              </a:xfrm>
              <a:custGeom>
                <a:avLst/>
                <a:gdLst>
                  <a:gd name="T0" fmla="*/ 269 w 114"/>
                  <a:gd name="T1" fmla="*/ 39 h 103"/>
                  <a:gd name="T2" fmla="*/ 272 w 114"/>
                  <a:gd name="T3" fmla="*/ 56 h 103"/>
                  <a:gd name="T4" fmla="*/ 264 w 114"/>
                  <a:gd name="T5" fmla="*/ 75 h 103"/>
                  <a:gd name="T6" fmla="*/ 242 w 114"/>
                  <a:gd name="T7" fmla="*/ 84 h 103"/>
                  <a:gd name="T8" fmla="*/ 232 w 114"/>
                  <a:gd name="T9" fmla="*/ 84 h 103"/>
                  <a:gd name="T10" fmla="*/ 219 w 114"/>
                  <a:gd name="T11" fmla="*/ 99 h 103"/>
                  <a:gd name="T12" fmla="*/ 216 w 114"/>
                  <a:gd name="T13" fmla="*/ 106 h 103"/>
                  <a:gd name="T14" fmla="*/ 205 w 114"/>
                  <a:gd name="T15" fmla="*/ 118 h 103"/>
                  <a:gd name="T16" fmla="*/ 202 w 114"/>
                  <a:gd name="T17" fmla="*/ 143 h 103"/>
                  <a:gd name="T18" fmla="*/ 205 w 114"/>
                  <a:gd name="T19" fmla="*/ 166 h 103"/>
                  <a:gd name="T20" fmla="*/ 193 w 114"/>
                  <a:gd name="T21" fmla="*/ 183 h 103"/>
                  <a:gd name="T22" fmla="*/ 191 w 114"/>
                  <a:gd name="T23" fmla="*/ 197 h 103"/>
                  <a:gd name="T24" fmla="*/ 176 w 114"/>
                  <a:gd name="T25" fmla="*/ 205 h 103"/>
                  <a:gd name="T26" fmla="*/ 170 w 114"/>
                  <a:gd name="T27" fmla="*/ 213 h 103"/>
                  <a:gd name="T28" fmla="*/ 159 w 114"/>
                  <a:gd name="T29" fmla="*/ 217 h 103"/>
                  <a:gd name="T30" fmla="*/ 157 w 114"/>
                  <a:gd name="T31" fmla="*/ 227 h 103"/>
                  <a:gd name="T32" fmla="*/ 144 w 114"/>
                  <a:gd name="T33" fmla="*/ 236 h 103"/>
                  <a:gd name="T34" fmla="*/ 131 w 114"/>
                  <a:gd name="T35" fmla="*/ 231 h 103"/>
                  <a:gd name="T36" fmla="*/ 119 w 114"/>
                  <a:gd name="T37" fmla="*/ 230 h 103"/>
                  <a:gd name="T38" fmla="*/ 100 w 114"/>
                  <a:gd name="T39" fmla="*/ 235 h 103"/>
                  <a:gd name="T40" fmla="*/ 86 w 114"/>
                  <a:gd name="T41" fmla="*/ 249 h 103"/>
                  <a:gd name="T42" fmla="*/ 76 w 114"/>
                  <a:gd name="T43" fmla="*/ 245 h 103"/>
                  <a:gd name="T44" fmla="*/ 71 w 114"/>
                  <a:gd name="T45" fmla="*/ 241 h 103"/>
                  <a:gd name="T46" fmla="*/ 62 w 114"/>
                  <a:gd name="T47" fmla="*/ 236 h 103"/>
                  <a:gd name="T48" fmla="*/ 56 w 114"/>
                  <a:gd name="T49" fmla="*/ 217 h 103"/>
                  <a:gd name="T50" fmla="*/ 45 w 114"/>
                  <a:gd name="T51" fmla="*/ 214 h 103"/>
                  <a:gd name="T52" fmla="*/ 40 w 114"/>
                  <a:gd name="T53" fmla="*/ 214 h 103"/>
                  <a:gd name="T54" fmla="*/ 40 w 114"/>
                  <a:gd name="T55" fmla="*/ 202 h 103"/>
                  <a:gd name="T56" fmla="*/ 49 w 114"/>
                  <a:gd name="T57" fmla="*/ 188 h 103"/>
                  <a:gd name="T58" fmla="*/ 52 w 114"/>
                  <a:gd name="T59" fmla="*/ 162 h 103"/>
                  <a:gd name="T60" fmla="*/ 48 w 114"/>
                  <a:gd name="T61" fmla="*/ 138 h 103"/>
                  <a:gd name="T62" fmla="*/ 52 w 114"/>
                  <a:gd name="T63" fmla="*/ 130 h 103"/>
                  <a:gd name="T64" fmla="*/ 56 w 114"/>
                  <a:gd name="T65" fmla="*/ 104 h 103"/>
                  <a:gd name="T66" fmla="*/ 60 w 114"/>
                  <a:gd name="T67" fmla="*/ 95 h 103"/>
                  <a:gd name="T68" fmla="*/ 65 w 114"/>
                  <a:gd name="T69" fmla="*/ 73 h 103"/>
                  <a:gd name="T70" fmla="*/ 56 w 114"/>
                  <a:gd name="T71" fmla="*/ 61 h 103"/>
                  <a:gd name="T72" fmla="*/ 45 w 114"/>
                  <a:gd name="T73" fmla="*/ 65 h 103"/>
                  <a:gd name="T74" fmla="*/ 23 w 114"/>
                  <a:gd name="T75" fmla="*/ 67 h 103"/>
                  <a:gd name="T76" fmla="*/ 14 w 114"/>
                  <a:gd name="T77" fmla="*/ 62 h 103"/>
                  <a:gd name="T78" fmla="*/ 12 w 114"/>
                  <a:gd name="T79" fmla="*/ 51 h 103"/>
                  <a:gd name="T80" fmla="*/ 0 w 114"/>
                  <a:gd name="T81" fmla="*/ 30 h 103"/>
                  <a:gd name="T82" fmla="*/ 8 w 114"/>
                  <a:gd name="T83" fmla="*/ 17 h 103"/>
                  <a:gd name="T84" fmla="*/ 22 w 114"/>
                  <a:gd name="T85" fmla="*/ 9 h 103"/>
                  <a:gd name="T86" fmla="*/ 26 w 114"/>
                  <a:gd name="T87" fmla="*/ 0 h 103"/>
                  <a:gd name="T88" fmla="*/ 36 w 114"/>
                  <a:gd name="T89" fmla="*/ 0 h 103"/>
                  <a:gd name="T90" fmla="*/ 40 w 114"/>
                  <a:gd name="T91" fmla="*/ 5 h 103"/>
                  <a:gd name="T92" fmla="*/ 66 w 114"/>
                  <a:gd name="T93" fmla="*/ 8 h 103"/>
                  <a:gd name="T94" fmla="*/ 74 w 114"/>
                  <a:gd name="T95" fmla="*/ 5 h 103"/>
                  <a:gd name="T96" fmla="*/ 86 w 114"/>
                  <a:gd name="T97" fmla="*/ 3 h 103"/>
                  <a:gd name="T98" fmla="*/ 107 w 114"/>
                  <a:gd name="T99" fmla="*/ 9 h 103"/>
                  <a:gd name="T100" fmla="*/ 124 w 114"/>
                  <a:gd name="T101" fmla="*/ 8 h 103"/>
                  <a:gd name="T102" fmla="*/ 145 w 114"/>
                  <a:gd name="T103" fmla="*/ 12 h 103"/>
                  <a:gd name="T104" fmla="*/ 170 w 114"/>
                  <a:gd name="T105" fmla="*/ 14 h 103"/>
                  <a:gd name="T106" fmla="*/ 185 w 114"/>
                  <a:gd name="T107" fmla="*/ 26 h 103"/>
                  <a:gd name="T108" fmla="*/ 193 w 114"/>
                  <a:gd name="T109" fmla="*/ 26 h 103"/>
                  <a:gd name="T110" fmla="*/ 201 w 114"/>
                  <a:gd name="T111" fmla="*/ 34 h 103"/>
                  <a:gd name="T112" fmla="*/ 228 w 114"/>
                  <a:gd name="T113" fmla="*/ 31 h 103"/>
                  <a:gd name="T114" fmla="*/ 236 w 114"/>
                  <a:gd name="T115" fmla="*/ 34 h 103"/>
                  <a:gd name="T116" fmla="*/ 241 w 114"/>
                  <a:gd name="T117" fmla="*/ 36 h 103"/>
                  <a:gd name="T118" fmla="*/ 245 w 114"/>
                  <a:gd name="T119" fmla="*/ 39 h 103"/>
                  <a:gd name="T120" fmla="*/ 269 w 114"/>
                  <a:gd name="T121" fmla="*/ 39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4"/>
                  <a:gd name="T184" fmla="*/ 0 h 103"/>
                  <a:gd name="T185" fmla="*/ 114 w 114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4" h="103">
                    <a:moveTo>
                      <a:pt x="113" y="16"/>
                    </a:moveTo>
                    <a:lnTo>
                      <a:pt x="114" y="23"/>
                    </a:lnTo>
                    <a:lnTo>
                      <a:pt x="111" y="31"/>
                    </a:lnTo>
                    <a:lnTo>
                      <a:pt x="102" y="35"/>
                    </a:lnTo>
                    <a:lnTo>
                      <a:pt x="97" y="35"/>
                    </a:lnTo>
                    <a:lnTo>
                      <a:pt x="92" y="41"/>
                    </a:lnTo>
                    <a:lnTo>
                      <a:pt x="91" y="44"/>
                    </a:lnTo>
                    <a:lnTo>
                      <a:pt x="86" y="49"/>
                    </a:lnTo>
                    <a:lnTo>
                      <a:pt x="85" y="59"/>
                    </a:lnTo>
                    <a:lnTo>
                      <a:pt x="86" y="69"/>
                    </a:lnTo>
                    <a:lnTo>
                      <a:pt x="81" y="76"/>
                    </a:lnTo>
                    <a:lnTo>
                      <a:pt x="80" y="82"/>
                    </a:lnTo>
                    <a:lnTo>
                      <a:pt x="74" y="85"/>
                    </a:lnTo>
                    <a:lnTo>
                      <a:pt x="71" y="88"/>
                    </a:lnTo>
                    <a:lnTo>
                      <a:pt x="67" y="90"/>
                    </a:lnTo>
                    <a:lnTo>
                      <a:pt x="66" y="94"/>
                    </a:lnTo>
                    <a:lnTo>
                      <a:pt x="60" y="98"/>
                    </a:lnTo>
                    <a:lnTo>
                      <a:pt x="55" y="96"/>
                    </a:lnTo>
                    <a:lnTo>
                      <a:pt x="50" y="95"/>
                    </a:lnTo>
                    <a:lnTo>
                      <a:pt x="42" y="97"/>
                    </a:lnTo>
                    <a:lnTo>
                      <a:pt x="36" y="103"/>
                    </a:lnTo>
                    <a:lnTo>
                      <a:pt x="32" y="102"/>
                    </a:lnTo>
                    <a:lnTo>
                      <a:pt x="30" y="100"/>
                    </a:lnTo>
                    <a:lnTo>
                      <a:pt x="26" y="98"/>
                    </a:lnTo>
                    <a:lnTo>
                      <a:pt x="23" y="90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7" y="84"/>
                    </a:lnTo>
                    <a:lnTo>
                      <a:pt x="21" y="78"/>
                    </a:lnTo>
                    <a:lnTo>
                      <a:pt x="22" y="67"/>
                    </a:lnTo>
                    <a:lnTo>
                      <a:pt x="20" y="57"/>
                    </a:lnTo>
                    <a:lnTo>
                      <a:pt x="22" y="54"/>
                    </a:lnTo>
                    <a:lnTo>
                      <a:pt x="23" y="43"/>
                    </a:lnTo>
                    <a:lnTo>
                      <a:pt x="25" y="39"/>
                    </a:lnTo>
                    <a:lnTo>
                      <a:pt x="27" y="30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0" y="28"/>
                    </a:lnTo>
                    <a:lnTo>
                      <a:pt x="6" y="26"/>
                    </a:lnTo>
                    <a:lnTo>
                      <a:pt x="5" y="21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28" y="3"/>
                    </a:lnTo>
                    <a:lnTo>
                      <a:pt x="31" y="2"/>
                    </a:lnTo>
                    <a:lnTo>
                      <a:pt x="36" y="1"/>
                    </a:lnTo>
                    <a:lnTo>
                      <a:pt x="45" y="4"/>
                    </a:lnTo>
                    <a:lnTo>
                      <a:pt x="52" y="3"/>
                    </a:lnTo>
                    <a:lnTo>
                      <a:pt x="61" y="5"/>
                    </a:lnTo>
                    <a:lnTo>
                      <a:pt x="71" y="6"/>
                    </a:lnTo>
                    <a:lnTo>
                      <a:pt x="78" y="11"/>
                    </a:lnTo>
                    <a:lnTo>
                      <a:pt x="81" y="11"/>
                    </a:lnTo>
                    <a:lnTo>
                      <a:pt x="84" y="14"/>
                    </a:lnTo>
                    <a:lnTo>
                      <a:pt x="96" y="13"/>
                    </a:lnTo>
                    <a:lnTo>
                      <a:pt x="99" y="14"/>
                    </a:lnTo>
                    <a:lnTo>
                      <a:pt x="101" y="15"/>
                    </a:lnTo>
                    <a:lnTo>
                      <a:pt x="103" y="16"/>
                    </a:lnTo>
                    <a:lnTo>
                      <a:pt x="113" y="1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3" name="Freeform 374"/>
              <p:cNvSpPr>
                <a:spLocks/>
              </p:cNvSpPr>
              <p:nvPr/>
            </p:nvSpPr>
            <p:spPr bwMode="gray">
              <a:xfrm>
                <a:off x="3129" y="1973"/>
                <a:ext cx="28" cy="63"/>
              </a:xfrm>
              <a:custGeom>
                <a:avLst/>
                <a:gdLst>
                  <a:gd name="T0" fmla="*/ 36 w 18"/>
                  <a:gd name="T1" fmla="*/ 23 h 41"/>
                  <a:gd name="T2" fmla="*/ 31 w 18"/>
                  <a:gd name="T3" fmla="*/ 40 h 41"/>
                  <a:gd name="T4" fmla="*/ 40 w 18"/>
                  <a:gd name="T5" fmla="*/ 57 h 41"/>
                  <a:gd name="T6" fmla="*/ 44 w 18"/>
                  <a:gd name="T7" fmla="*/ 71 h 41"/>
                  <a:gd name="T8" fmla="*/ 34 w 18"/>
                  <a:gd name="T9" fmla="*/ 88 h 41"/>
                  <a:gd name="T10" fmla="*/ 22 w 18"/>
                  <a:gd name="T11" fmla="*/ 97 h 41"/>
                  <a:gd name="T12" fmla="*/ 9 w 18"/>
                  <a:gd name="T13" fmla="*/ 78 h 41"/>
                  <a:gd name="T14" fmla="*/ 5 w 18"/>
                  <a:gd name="T15" fmla="*/ 58 h 41"/>
                  <a:gd name="T16" fmla="*/ 9 w 18"/>
                  <a:gd name="T17" fmla="*/ 45 h 41"/>
                  <a:gd name="T18" fmla="*/ 8 w 18"/>
                  <a:gd name="T19" fmla="*/ 34 h 41"/>
                  <a:gd name="T20" fmla="*/ 0 w 18"/>
                  <a:gd name="T21" fmla="*/ 22 h 41"/>
                  <a:gd name="T22" fmla="*/ 5 w 18"/>
                  <a:gd name="T23" fmla="*/ 8 h 41"/>
                  <a:gd name="T24" fmla="*/ 14 w 18"/>
                  <a:gd name="T25" fmla="*/ 0 h 41"/>
                  <a:gd name="T26" fmla="*/ 30 w 18"/>
                  <a:gd name="T27" fmla="*/ 5 h 41"/>
                  <a:gd name="T28" fmla="*/ 36 w 18"/>
                  <a:gd name="T29" fmla="*/ 23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41"/>
                  <a:gd name="T47" fmla="*/ 18 w 18"/>
                  <a:gd name="T48" fmla="*/ 41 h 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41">
                    <a:moveTo>
                      <a:pt x="15" y="10"/>
                    </a:moveTo>
                    <a:lnTo>
                      <a:pt x="13" y="17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7"/>
                    </a:lnTo>
                    <a:lnTo>
                      <a:pt x="9" y="41"/>
                    </a:lnTo>
                    <a:lnTo>
                      <a:pt x="4" y="33"/>
                    </a:lnTo>
                    <a:lnTo>
                      <a:pt x="2" y="25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4" name="Freeform 375"/>
              <p:cNvSpPr>
                <a:spLocks/>
              </p:cNvSpPr>
              <p:nvPr/>
            </p:nvSpPr>
            <p:spPr bwMode="gray">
              <a:xfrm>
                <a:off x="3151" y="2060"/>
                <a:ext cx="3" cy="4"/>
              </a:xfrm>
              <a:custGeom>
                <a:avLst/>
                <a:gdLst>
                  <a:gd name="T0" fmla="*/ 4 w 2"/>
                  <a:gd name="T1" fmla="*/ 0 h 3"/>
                  <a:gd name="T2" fmla="*/ 4 w 2"/>
                  <a:gd name="T3" fmla="*/ 5 h 3"/>
                  <a:gd name="T4" fmla="*/ 0 w 2"/>
                  <a:gd name="T5" fmla="*/ 4 h 3"/>
                  <a:gd name="T6" fmla="*/ 4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5" name="Freeform 376"/>
              <p:cNvSpPr>
                <a:spLocks/>
              </p:cNvSpPr>
              <p:nvPr/>
            </p:nvSpPr>
            <p:spPr bwMode="gray">
              <a:xfrm>
                <a:off x="2949" y="1881"/>
                <a:ext cx="172" cy="193"/>
              </a:xfrm>
              <a:custGeom>
                <a:avLst/>
                <a:gdLst>
                  <a:gd name="T0" fmla="*/ 19 w 111"/>
                  <a:gd name="T1" fmla="*/ 92 h 124"/>
                  <a:gd name="T2" fmla="*/ 3 w 111"/>
                  <a:gd name="T3" fmla="*/ 65 h 124"/>
                  <a:gd name="T4" fmla="*/ 12 w 111"/>
                  <a:gd name="T5" fmla="*/ 36 h 124"/>
                  <a:gd name="T6" fmla="*/ 29 w 111"/>
                  <a:gd name="T7" fmla="*/ 34 h 124"/>
                  <a:gd name="T8" fmla="*/ 40 w 111"/>
                  <a:gd name="T9" fmla="*/ 9 h 124"/>
                  <a:gd name="T10" fmla="*/ 74 w 111"/>
                  <a:gd name="T11" fmla="*/ 19 h 124"/>
                  <a:gd name="T12" fmla="*/ 104 w 111"/>
                  <a:gd name="T13" fmla="*/ 8 h 124"/>
                  <a:gd name="T14" fmla="*/ 122 w 111"/>
                  <a:gd name="T15" fmla="*/ 0 h 124"/>
                  <a:gd name="T16" fmla="*/ 136 w 111"/>
                  <a:gd name="T17" fmla="*/ 5 h 124"/>
                  <a:gd name="T18" fmla="*/ 157 w 111"/>
                  <a:gd name="T19" fmla="*/ 26 h 124"/>
                  <a:gd name="T20" fmla="*/ 163 w 111"/>
                  <a:gd name="T21" fmla="*/ 40 h 124"/>
                  <a:gd name="T22" fmla="*/ 157 w 111"/>
                  <a:gd name="T23" fmla="*/ 58 h 124"/>
                  <a:gd name="T24" fmla="*/ 132 w 111"/>
                  <a:gd name="T25" fmla="*/ 51 h 124"/>
                  <a:gd name="T26" fmla="*/ 126 w 111"/>
                  <a:gd name="T27" fmla="*/ 65 h 124"/>
                  <a:gd name="T28" fmla="*/ 147 w 111"/>
                  <a:gd name="T29" fmla="*/ 109 h 124"/>
                  <a:gd name="T30" fmla="*/ 166 w 111"/>
                  <a:gd name="T31" fmla="*/ 153 h 124"/>
                  <a:gd name="T32" fmla="*/ 206 w 111"/>
                  <a:gd name="T33" fmla="*/ 173 h 124"/>
                  <a:gd name="T34" fmla="*/ 218 w 111"/>
                  <a:gd name="T35" fmla="*/ 191 h 124"/>
                  <a:gd name="T36" fmla="*/ 237 w 111"/>
                  <a:gd name="T37" fmla="*/ 204 h 124"/>
                  <a:gd name="T38" fmla="*/ 263 w 111"/>
                  <a:gd name="T39" fmla="*/ 223 h 124"/>
                  <a:gd name="T40" fmla="*/ 262 w 111"/>
                  <a:gd name="T41" fmla="*/ 238 h 124"/>
                  <a:gd name="T42" fmla="*/ 240 w 111"/>
                  <a:gd name="T43" fmla="*/ 221 h 124"/>
                  <a:gd name="T44" fmla="*/ 223 w 111"/>
                  <a:gd name="T45" fmla="*/ 243 h 124"/>
                  <a:gd name="T46" fmla="*/ 236 w 111"/>
                  <a:gd name="T47" fmla="*/ 266 h 124"/>
                  <a:gd name="T48" fmla="*/ 222 w 111"/>
                  <a:gd name="T49" fmla="*/ 288 h 124"/>
                  <a:gd name="T50" fmla="*/ 201 w 111"/>
                  <a:gd name="T51" fmla="*/ 293 h 124"/>
                  <a:gd name="T52" fmla="*/ 214 w 111"/>
                  <a:gd name="T53" fmla="*/ 269 h 124"/>
                  <a:gd name="T54" fmla="*/ 209 w 111"/>
                  <a:gd name="T55" fmla="*/ 243 h 124"/>
                  <a:gd name="T56" fmla="*/ 195 w 111"/>
                  <a:gd name="T57" fmla="*/ 232 h 124"/>
                  <a:gd name="T58" fmla="*/ 184 w 111"/>
                  <a:gd name="T59" fmla="*/ 218 h 124"/>
                  <a:gd name="T60" fmla="*/ 170 w 111"/>
                  <a:gd name="T61" fmla="*/ 209 h 124"/>
                  <a:gd name="T62" fmla="*/ 157 w 111"/>
                  <a:gd name="T63" fmla="*/ 196 h 124"/>
                  <a:gd name="T64" fmla="*/ 130 w 111"/>
                  <a:gd name="T65" fmla="*/ 184 h 124"/>
                  <a:gd name="T66" fmla="*/ 118 w 111"/>
                  <a:gd name="T67" fmla="*/ 173 h 124"/>
                  <a:gd name="T68" fmla="*/ 104 w 111"/>
                  <a:gd name="T69" fmla="*/ 145 h 124"/>
                  <a:gd name="T70" fmla="*/ 87 w 111"/>
                  <a:gd name="T71" fmla="*/ 114 h 124"/>
                  <a:gd name="T72" fmla="*/ 65 w 111"/>
                  <a:gd name="T73" fmla="*/ 84 h 124"/>
                  <a:gd name="T74" fmla="*/ 29 w 111"/>
                  <a:gd name="T75" fmla="*/ 104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1"/>
                  <a:gd name="T115" fmla="*/ 0 h 124"/>
                  <a:gd name="T116" fmla="*/ 111 w 111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1" h="124">
                    <a:moveTo>
                      <a:pt x="12" y="43"/>
                    </a:moveTo>
                    <a:lnTo>
                      <a:pt x="8" y="38"/>
                    </a:lnTo>
                    <a:lnTo>
                      <a:pt x="3" y="37"/>
                    </a:lnTo>
                    <a:lnTo>
                      <a:pt x="1" y="27"/>
                    </a:lnTo>
                    <a:lnTo>
                      <a:pt x="0" y="16"/>
                    </a:lnTo>
                    <a:lnTo>
                      <a:pt x="5" y="15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3" y="5"/>
                    </a:lnTo>
                    <a:lnTo>
                      <a:pt x="17" y="4"/>
                    </a:lnTo>
                    <a:lnTo>
                      <a:pt x="20" y="7"/>
                    </a:lnTo>
                    <a:lnTo>
                      <a:pt x="31" y="8"/>
                    </a:lnTo>
                    <a:lnTo>
                      <a:pt x="34" y="3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65" y="5"/>
                    </a:lnTo>
                    <a:lnTo>
                      <a:pt x="65" y="11"/>
                    </a:lnTo>
                    <a:lnTo>
                      <a:pt x="68" y="14"/>
                    </a:lnTo>
                    <a:lnTo>
                      <a:pt x="68" y="17"/>
                    </a:lnTo>
                    <a:lnTo>
                      <a:pt x="67" y="20"/>
                    </a:lnTo>
                    <a:lnTo>
                      <a:pt x="65" y="24"/>
                    </a:lnTo>
                    <a:lnTo>
                      <a:pt x="65" y="19"/>
                    </a:lnTo>
                    <a:lnTo>
                      <a:pt x="55" y="21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5" y="51"/>
                    </a:lnTo>
                    <a:lnTo>
                      <a:pt x="69" y="63"/>
                    </a:lnTo>
                    <a:lnTo>
                      <a:pt x="78" y="69"/>
                    </a:lnTo>
                    <a:lnTo>
                      <a:pt x="86" y="71"/>
                    </a:lnTo>
                    <a:lnTo>
                      <a:pt x="88" y="77"/>
                    </a:lnTo>
                    <a:lnTo>
                      <a:pt x="91" y="79"/>
                    </a:lnTo>
                    <a:lnTo>
                      <a:pt x="98" y="80"/>
                    </a:lnTo>
                    <a:lnTo>
                      <a:pt x="99" y="84"/>
                    </a:lnTo>
                    <a:lnTo>
                      <a:pt x="104" y="86"/>
                    </a:lnTo>
                    <a:lnTo>
                      <a:pt x="110" y="92"/>
                    </a:lnTo>
                    <a:lnTo>
                      <a:pt x="111" y="96"/>
                    </a:lnTo>
                    <a:lnTo>
                      <a:pt x="109" y="98"/>
                    </a:lnTo>
                    <a:lnTo>
                      <a:pt x="103" y="93"/>
                    </a:lnTo>
                    <a:lnTo>
                      <a:pt x="100" y="91"/>
                    </a:lnTo>
                    <a:lnTo>
                      <a:pt x="95" y="92"/>
                    </a:lnTo>
                    <a:lnTo>
                      <a:pt x="93" y="100"/>
                    </a:lnTo>
                    <a:lnTo>
                      <a:pt x="98" y="106"/>
                    </a:lnTo>
                    <a:lnTo>
                      <a:pt x="98" y="110"/>
                    </a:lnTo>
                    <a:lnTo>
                      <a:pt x="94" y="113"/>
                    </a:lnTo>
                    <a:lnTo>
                      <a:pt x="92" y="119"/>
                    </a:lnTo>
                    <a:lnTo>
                      <a:pt x="86" y="124"/>
                    </a:lnTo>
                    <a:lnTo>
                      <a:pt x="84" y="121"/>
                    </a:lnTo>
                    <a:lnTo>
                      <a:pt x="85" y="117"/>
                    </a:lnTo>
                    <a:lnTo>
                      <a:pt x="89" y="111"/>
                    </a:lnTo>
                    <a:lnTo>
                      <a:pt x="87" y="105"/>
                    </a:lnTo>
                    <a:lnTo>
                      <a:pt x="87" y="100"/>
                    </a:lnTo>
                    <a:lnTo>
                      <a:pt x="84" y="96"/>
                    </a:lnTo>
                    <a:lnTo>
                      <a:pt x="81" y="96"/>
                    </a:lnTo>
                    <a:lnTo>
                      <a:pt x="78" y="94"/>
                    </a:lnTo>
                    <a:lnTo>
                      <a:pt x="77" y="90"/>
                    </a:lnTo>
                    <a:lnTo>
                      <a:pt x="73" y="88"/>
                    </a:lnTo>
                    <a:lnTo>
                      <a:pt x="71" y="86"/>
                    </a:lnTo>
                    <a:lnTo>
                      <a:pt x="69" y="86"/>
                    </a:lnTo>
                    <a:lnTo>
                      <a:pt x="65" y="81"/>
                    </a:lnTo>
                    <a:lnTo>
                      <a:pt x="63" y="81"/>
                    </a:lnTo>
                    <a:lnTo>
                      <a:pt x="54" y="76"/>
                    </a:lnTo>
                    <a:lnTo>
                      <a:pt x="53" y="71"/>
                    </a:lnTo>
                    <a:lnTo>
                      <a:pt x="49" y="71"/>
                    </a:lnTo>
                    <a:lnTo>
                      <a:pt x="44" y="67"/>
                    </a:lnTo>
                    <a:lnTo>
                      <a:pt x="43" y="60"/>
                    </a:lnTo>
                    <a:lnTo>
                      <a:pt x="37" y="56"/>
                    </a:lnTo>
                    <a:lnTo>
                      <a:pt x="36" y="47"/>
                    </a:lnTo>
                    <a:lnTo>
                      <a:pt x="30" y="37"/>
                    </a:lnTo>
                    <a:lnTo>
                      <a:pt x="27" y="35"/>
                    </a:lnTo>
                    <a:lnTo>
                      <a:pt x="18" y="37"/>
                    </a:lnTo>
                    <a:lnTo>
                      <a:pt x="12" y="4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6" name="Freeform 377"/>
              <p:cNvSpPr>
                <a:spLocks/>
              </p:cNvSpPr>
              <p:nvPr/>
            </p:nvSpPr>
            <p:spPr bwMode="gray">
              <a:xfrm>
                <a:off x="2974" y="2002"/>
                <a:ext cx="18" cy="47"/>
              </a:xfrm>
              <a:custGeom>
                <a:avLst/>
                <a:gdLst>
                  <a:gd name="T0" fmla="*/ 0 w 12"/>
                  <a:gd name="T1" fmla="*/ 17 h 30"/>
                  <a:gd name="T2" fmla="*/ 14 w 12"/>
                  <a:gd name="T3" fmla="*/ 8 h 30"/>
                  <a:gd name="T4" fmla="*/ 18 w 12"/>
                  <a:gd name="T5" fmla="*/ 0 h 30"/>
                  <a:gd name="T6" fmla="*/ 22 w 12"/>
                  <a:gd name="T7" fmla="*/ 3 h 30"/>
                  <a:gd name="T8" fmla="*/ 22 w 12"/>
                  <a:gd name="T9" fmla="*/ 14 h 30"/>
                  <a:gd name="T10" fmla="*/ 27 w 12"/>
                  <a:gd name="T11" fmla="*/ 20 h 30"/>
                  <a:gd name="T12" fmla="*/ 27 w 12"/>
                  <a:gd name="T13" fmla="*/ 53 h 30"/>
                  <a:gd name="T14" fmla="*/ 22 w 12"/>
                  <a:gd name="T15" fmla="*/ 60 h 30"/>
                  <a:gd name="T16" fmla="*/ 21 w 12"/>
                  <a:gd name="T17" fmla="*/ 66 h 30"/>
                  <a:gd name="T18" fmla="*/ 12 w 12"/>
                  <a:gd name="T19" fmla="*/ 69 h 30"/>
                  <a:gd name="T20" fmla="*/ 9 w 12"/>
                  <a:gd name="T21" fmla="*/ 74 h 30"/>
                  <a:gd name="T22" fmla="*/ 3 w 12"/>
                  <a:gd name="T23" fmla="*/ 71 h 30"/>
                  <a:gd name="T24" fmla="*/ 0 w 12"/>
                  <a:gd name="T25" fmla="*/ 52 h 30"/>
                  <a:gd name="T26" fmla="*/ 3 w 12"/>
                  <a:gd name="T27" fmla="*/ 25 h 30"/>
                  <a:gd name="T28" fmla="*/ 0 w 12"/>
                  <a:gd name="T29" fmla="*/ 17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30"/>
                  <a:gd name="T47" fmla="*/ 12 w 12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30">
                    <a:moveTo>
                      <a:pt x="0" y="7"/>
                    </a:moveTo>
                    <a:lnTo>
                      <a:pt x="6" y="3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5" y="28"/>
                    </a:lnTo>
                    <a:lnTo>
                      <a:pt x="4" y="30"/>
                    </a:lnTo>
                    <a:lnTo>
                      <a:pt x="1" y="29"/>
                    </a:lnTo>
                    <a:lnTo>
                      <a:pt x="0" y="21"/>
                    </a:lnTo>
                    <a:lnTo>
                      <a:pt x="1" y="1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7" name="Freeform 378"/>
              <p:cNvSpPr>
                <a:spLocks/>
              </p:cNvSpPr>
              <p:nvPr/>
            </p:nvSpPr>
            <p:spPr bwMode="gray">
              <a:xfrm>
                <a:off x="3210" y="2016"/>
                <a:ext cx="4" cy="3"/>
              </a:xfrm>
              <a:custGeom>
                <a:avLst/>
                <a:gdLst>
                  <a:gd name="T0" fmla="*/ 0 w 3"/>
                  <a:gd name="T1" fmla="*/ 0 h 2"/>
                  <a:gd name="T2" fmla="*/ 4 w 3"/>
                  <a:gd name="T3" fmla="*/ 0 h 2"/>
                  <a:gd name="T4" fmla="*/ 5 w 3"/>
                  <a:gd name="T5" fmla="*/ 3 h 2"/>
                  <a:gd name="T6" fmla="*/ 0 w 3"/>
                  <a:gd name="T7" fmla="*/ 4 h 2"/>
                  <a:gd name="T8" fmla="*/ 0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8" name="Freeform 379"/>
              <p:cNvSpPr>
                <a:spLocks/>
              </p:cNvSpPr>
              <p:nvPr/>
            </p:nvSpPr>
            <p:spPr bwMode="gray">
              <a:xfrm>
                <a:off x="3189" y="2049"/>
                <a:ext cx="17" cy="22"/>
              </a:xfrm>
              <a:custGeom>
                <a:avLst/>
                <a:gdLst>
                  <a:gd name="T0" fmla="*/ 0 w 11"/>
                  <a:gd name="T1" fmla="*/ 8 h 14"/>
                  <a:gd name="T2" fmla="*/ 3 w 11"/>
                  <a:gd name="T3" fmla="*/ 0 h 14"/>
                  <a:gd name="T4" fmla="*/ 14 w 11"/>
                  <a:gd name="T5" fmla="*/ 0 h 14"/>
                  <a:gd name="T6" fmla="*/ 26 w 11"/>
                  <a:gd name="T7" fmla="*/ 20 h 14"/>
                  <a:gd name="T8" fmla="*/ 26 w 11"/>
                  <a:gd name="T9" fmla="*/ 35 h 14"/>
                  <a:gd name="T10" fmla="*/ 22 w 11"/>
                  <a:gd name="T11" fmla="*/ 31 h 14"/>
                  <a:gd name="T12" fmla="*/ 22 w 11"/>
                  <a:gd name="T13" fmla="*/ 25 h 14"/>
                  <a:gd name="T14" fmla="*/ 12 w 11"/>
                  <a:gd name="T15" fmla="*/ 14 h 14"/>
                  <a:gd name="T16" fmla="*/ 0 w 11"/>
                  <a:gd name="T17" fmla="*/ 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4"/>
                  <a:gd name="T29" fmla="*/ 11 w 11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4">
                    <a:moveTo>
                      <a:pt x="0" y="3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1" y="8"/>
                    </a:lnTo>
                    <a:lnTo>
                      <a:pt x="11" y="14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9" name="Freeform 380"/>
              <p:cNvSpPr>
                <a:spLocks/>
              </p:cNvSpPr>
              <p:nvPr/>
            </p:nvSpPr>
            <p:spPr bwMode="gray">
              <a:xfrm>
                <a:off x="3225" y="2047"/>
                <a:ext cx="5" cy="11"/>
              </a:xfrm>
              <a:custGeom>
                <a:avLst/>
                <a:gdLst>
                  <a:gd name="T0" fmla="*/ 5 w 3"/>
                  <a:gd name="T1" fmla="*/ 17 h 7"/>
                  <a:gd name="T2" fmla="*/ 0 w 3"/>
                  <a:gd name="T3" fmla="*/ 9 h 7"/>
                  <a:gd name="T4" fmla="*/ 0 w 3"/>
                  <a:gd name="T5" fmla="*/ 3 h 7"/>
                  <a:gd name="T6" fmla="*/ 5 w 3"/>
                  <a:gd name="T7" fmla="*/ 0 h 7"/>
                  <a:gd name="T8" fmla="*/ 5 w 3"/>
                  <a:gd name="T9" fmla="*/ 5 h 7"/>
                  <a:gd name="T10" fmla="*/ 8 w 3"/>
                  <a:gd name="T11" fmla="*/ 14 h 7"/>
                  <a:gd name="T12" fmla="*/ 5 w 3"/>
                  <a:gd name="T13" fmla="*/ 1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7"/>
                  <a:gd name="T23" fmla="*/ 3 w 3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7">
                    <a:moveTo>
                      <a:pt x="2" y="7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6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0" name="Freeform 381"/>
              <p:cNvSpPr>
                <a:spLocks/>
              </p:cNvSpPr>
              <p:nvPr/>
            </p:nvSpPr>
            <p:spPr bwMode="gray">
              <a:xfrm>
                <a:off x="3228" y="2041"/>
                <a:ext cx="5" cy="5"/>
              </a:xfrm>
              <a:custGeom>
                <a:avLst/>
                <a:gdLst>
                  <a:gd name="T0" fmla="*/ 0 w 3"/>
                  <a:gd name="T1" fmla="*/ 0 h 3"/>
                  <a:gd name="T2" fmla="*/ 5 w 3"/>
                  <a:gd name="T3" fmla="*/ 0 h 3"/>
                  <a:gd name="T4" fmla="*/ 8 w 3"/>
                  <a:gd name="T5" fmla="*/ 5 h 3"/>
                  <a:gd name="T6" fmla="*/ 5 w 3"/>
                  <a:gd name="T7" fmla="*/ 8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1" name="Freeform 382"/>
              <p:cNvSpPr>
                <a:spLocks/>
              </p:cNvSpPr>
              <p:nvPr/>
            </p:nvSpPr>
            <p:spPr bwMode="gray">
              <a:xfrm>
                <a:off x="3234" y="2071"/>
                <a:ext cx="5" cy="6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8 w 3"/>
                  <a:gd name="T5" fmla="*/ 3 h 4"/>
                  <a:gd name="T6" fmla="*/ 8 w 3"/>
                  <a:gd name="T7" fmla="*/ 6 h 4"/>
                  <a:gd name="T8" fmla="*/ 3 w 3"/>
                  <a:gd name="T9" fmla="*/ 9 h 4"/>
                  <a:gd name="T10" fmla="*/ 0 w 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2" name="Freeform 383"/>
              <p:cNvSpPr>
                <a:spLocks/>
              </p:cNvSpPr>
              <p:nvPr/>
            </p:nvSpPr>
            <p:spPr bwMode="gray">
              <a:xfrm>
                <a:off x="3228" y="2075"/>
                <a:ext cx="6" cy="6"/>
              </a:xfrm>
              <a:custGeom>
                <a:avLst/>
                <a:gdLst>
                  <a:gd name="T0" fmla="*/ 0 w 4"/>
                  <a:gd name="T1" fmla="*/ 3 h 4"/>
                  <a:gd name="T2" fmla="*/ 3 w 4"/>
                  <a:gd name="T3" fmla="*/ 0 h 4"/>
                  <a:gd name="T4" fmla="*/ 9 w 4"/>
                  <a:gd name="T5" fmla="*/ 3 h 4"/>
                  <a:gd name="T6" fmla="*/ 6 w 4"/>
                  <a:gd name="T7" fmla="*/ 6 h 4"/>
                  <a:gd name="T8" fmla="*/ 3 w 4"/>
                  <a:gd name="T9" fmla="*/ 9 h 4"/>
                  <a:gd name="T10" fmla="*/ 0 w 4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1"/>
                    </a:moveTo>
                    <a:lnTo>
                      <a:pt x="1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3" name="Freeform 384"/>
              <p:cNvSpPr>
                <a:spLocks/>
              </p:cNvSpPr>
              <p:nvPr/>
            </p:nvSpPr>
            <p:spPr bwMode="gray">
              <a:xfrm>
                <a:off x="3143" y="1988"/>
                <a:ext cx="93" cy="112"/>
              </a:xfrm>
              <a:custGeom>
                <a:avLst/>
                <a:gdLst>
                  <a:gd name="T0" fmla="*/ 121 w 60"/>
                  <a:gd name="T1" fmla="*/ 36 h 72"/>
                  <a:gd name="T2" fmla="*/ 104 w 60"/>
                  <a:gd name="T3" fmla="*/ 36 h 72"/>
                  <a:gd name="T4" fmla="*/ 79 w 60"/>
                  <a:gd name="T5" fmla="*/ 40 h 72"/>
                  <a:gd name="T6" fmla="*/ 91 w 60"/>
                  <a:gd name="T7" fmla="*/ 58 h 72"/>
                  <a:gd name="T8" fmla="*/ 84 w 60"/>
                  <a:gd name="T9" fmla="*/ 61 h 72"/>
                  <a:gd name="T10" fmla="*/ 79 w 60"/>
                  <a:gd name="T11" fmla="*/ 68 h 72"/>
                  <a:gd name="T12" fmla="*/ 73 w 60"/>
                  <a:gd name="T13" fmla="*/ 58 h 72"/>
                  <a:gd name="T14" fmla="*/ 73 w 60"/>
                  <a:gd name="T15" fmla="*/ 68 h 72"/>
                  <a:gd name="T16" fmla="*/ 62 w 60"/>
                  <a:gd name="T17" fmla="*/ 51 h 72"/>
                  <a:gd name="T18" fmla="*/ 51 w 60"/>
                  <a:gd name="T19" fmla="*/ 51 h 72"/>
                  <a:gd name="T20" fmla="*/ 62 w 60"/>
                  <a:gd name="T21" fmla="*/ 82 h 72"/>
                  <a:gd name="T22" fmla="*/ 74 w 60"/>
                  <a:gd name="T23" fmla="*/ 112 h 72"/>
                  <a:gd name="T24" fmla="*/ 88 w 60"/>
                  <a:gd name="T25" fmla="*/ 134 h 72"/>
                  <a:gd name="T26" fmla="*/ 73 w 60"/>
                  <a:gd name="T27" fmla="*/ 148 h 72"/>
                  <a:gd name="T28" fmla="*/ 60 w 60"/>
                  <a:gd name="T29" fmla="*/ 149 h 72"/>
                  <a:gd name="T30" fmla="*/ 67 w 60"/>
                  <a:gd name="T31" fmla="*/ 174 h 72"/>
                  <a:gd name="T32" fmla="*/ 51 w 60"/>
                  <a:gd name="T33" fmla="*/ 171 h 72"/>
                  <a:gd name="T34" fmla="*/ 36 w 60"/>
                  <a:gd name="T35" fmla="*/ 162 h 72"/>
                  <a:gd name="T36" fmla="*/ 36 w 60"/>
                  <a:gd name="T37" fmla="*/ 145 h 72"/>
                  <a:gd name="T38" fmla="*/ 26 w 60"/>
                  <a:gd name="T39" fmla="*/ 126 h 72"/>
                  <a:gd name="T40" fmla="*/ 62 w 60"/>
                  <a:gd name="T41" fmla="*/ 126 h 72"/>
                  <a:gd name="T42" fmla="*/ 39 w 60"/>
                  <a:gd name="T43" fmla="*/ 117 h 72"/>
                  <a:gd name="T44" fmla="*/ 17 w 60"/>
                  <a:gd name="T45" fmla="*/ 109 h 72"/>
                  <a:gd name="T46" fmla="*/ 5 w 60"/>
                  <a:gd name="T47" fmla="*/ 84 h 72"/>
                  <a:gd name="T48" fmla="*/ 12 w 60"/>
                  <a:gd name="T49" fmla="*/ 65 h 72"/>
                  <a:gd name="T50" fmla="*/ 19 w 60"/>
                  <a:gd name="T51" fmla="*/ 34 h 72"/>
                  <a:gd name="T52" fmla="*/ 56 w 60"/>
                  <a:gd name="T53" fmla="*/ 22 h 72"/>
                  <a:gd name="T54" fmla="*/ 79 w 60"/>
                  <a:gd name="T55" fmla="*/ 17 h 72"/>
                  <a:gd name="T56" fmla="*/ 109 w 60"/>
                  <a:gd name="T57" fmla="*/ 14 h 72"/>
                  <a:gd name="T58" fmla="*/ 132 w 60"/>
                  <a:gd name="T59" fmla="*/ 19 h 72"/>
                  <a:gd name="T60" fmla="*/ 144 w 60"/>
                  <a:gd name="T61" fmla="*/ 12 h 72"/>
                  <a:gd name="T62" fmla="*/ 132 w 60"/>
                  <a:gd name="T63" fmla="*/ 40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"/>
                  <a:gd name="T97" fmla="*/ 0 h 72"/>
                  <a:gd name="T98" fmla="*/ 60 w 60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" h="72">
                    <a:moveTo>
                      <a:pt x="55" y="17"/>
                    </a:moveTo>
                    <a:lnTo>
                      <a:pt x="50" y="15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9" y="16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5" y="25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27" y="24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6" y="34"/>
                    </a:lnTo>
                    <a:lnTo>
                      <a:pt x="25" y="43"/>
                    </a:lnTo>
                    <a:lnTo>
                      <a:pt x="31" y="46"/>
                    </a:lnTo>
                    <a:lnTo>
                      <a:pt x="37" y="51"/>
                    </a:lnTo>
                    <a:lnTo>
                      <a:pt x="37" y="55"/>
                    </a:lnTo>
                    <a:lnTo>
                      <a:pt x="30" y="55"/>
                    </a:lnTo>
                    <a:lnTo>
                      <a:pt x="30" y="61"/>
                    </a:lnTo>
                    <a:lnTo>
                      <a:pt x="26" y="60"/>
                    </a:lnTo>
                    <a:lnTo>
                      <a:pt x="25" y="62"/>
                    </a:lnTo>
                    <a:lnTo>
                      <a:pt x="27" y="64"/>
                    </a:lnTo>
                    <a:lnTo>
                      <a:pt x="28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19" y="68"/>
                    </a:lnTo>
                    <a:lnTo>
                      <a:pt x="15" y="67"/>
                    </a:lnTo>
                    <a:lnTo>
                      <a:pt x="13" y="65"/>
                    </a:lnTo>
                    <a:lnTo>
                      <a:pt x="15" y="60"/>
                    </a:lnTo>
                    <a:lnTo>
                      <a:pt x="11" y="56"/>
                    </a:lnTo>
                    <a:lnTo>
                      <a:pt x="11" y="52"/>
                    </a:lnTo>
                    <a:lnTo>
                      <a:pt x="17" y="51"/>
                    </a:lnTo>
                    <a:lnTo>
                      <a:pt x="26" y="52"/>
                    </a:lnTo>
                    <a:lnTo>
                      <a:pt x="24" y="48"/>
                    </a:lnTo>
                    <a:lnTo>
                      <a:pt x="16" y="48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39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5" y="27"/>
                    </a:lnTo>
                    <a:lnTo>
                      <a:pt x="9" y="20"/>
                    </a:lnTo>
                    <a:lnTo>
                      <a:pt x="8" y="14"/>
                    </a:lnTo>
                    <a:lnTo>
                      <a:pt x="19" y="14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33" y="7"/>
                    </a:lnTo>
                    <a:lnTo>
                      <a:pt x="39" y="5"/>
                    </a:lnTo>
                    <a:lnTo>
                      <a:pt x="45" y="6"/>
                    </a:lnTo>
                    <a:lnTo>
                      <a:pt x="50" y="9"/>
                    </a:lnTo>
                    <a:lnTo>
                      <a:pt x="55" y="8"/>
                    </a:lnTo>
                    <a:lnTo>
                      <a:pt x="57" y="0"/>
                    </a:lnTo>
                    <a:lnTo>
                      <a:pt x="60" y="5"/>
                    </a:lnTo>
                    <a:lnTo>
                      <a:pt x="59" y="11"/>
                    </a:lnTo>
                    <a:lnTo>
                      <a:pt x="55" y="1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4" name="Freeform 385"/>
              <p:cNvSpPr>
                <a:spLocks/>
              </p:cNvSpPr>
              <p:nvPr/>
            </p:nvSpPr>
            <p:spPr bwMode="gray">
              <a:xfrm>
                <a:off x="3216" y="2029"/>
                <a:ext cx="4" cy="4"/>
              </a:xfrm>
              <a:custGeom>
                <a:avLst/>
                <a:gdLst>
                  <a:gd name="T0" fmla="*/ 1 w 3"/>
                  <a:gd name="T1" fmla="*/ 5 h 3"/>
                  <a:gd name="T2" fmla="*/ 0 w 3"/>
                  <a:gd name="T3" fmla="*/ 4 h 3"/>
                  <a:gd name="T4" fmla="*/ 1 w 3"/>
                  <a:gd name="T5" fmla="*/ 0 h 3"/>
                  <a:gd name="T6" fmla="*/ 5 w 3"/>
                  <a:gd name="T7" fmla="*/ 1 h 3"/>
                  <a:gd name="T8" fmla="*/ 5 w 3"/>
                  <a:gd name="T9" fmla="*/ 4 h 3"/>
                  <a:gd name="T10" fmla="*/ 1 w 3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5" name="Freeform 386"/>
              <p:cNvSpPr>
                <a:spLocks/>
              </p:cNvSpPr>
              <p:nvPr/>
            </p:nvSpPr>
            <p:spPr bwMode="gray">
              <a:xfrm>
                <a:off x="3244" y="1218"/>
                <a:ext cx="530" cy="784"/>
              </a:xfrm>
              <a:custGeom>
                <a:avLst/>
                <a:gdLst>
                  <a:gd name="T0" fmla="*/ 638 w 342"/>
                  <a:gd name="T1" fmla="*/ 865 h 506"/>
                  <a:gd name="T2" fmla="*/ 584 w 342"/>
                  <a:gd name="T3" fmla="*/ 852 h 506"/>
                  <a:gd name="T4" fmla="*/ 473 w 342"/>
                  <a:gd name="T5" fmla="*/ 865 h 506"/>
                  <a:gd name="T6" fmla="*/ 429 w 342"/>
                  <a:gd name="T7" fmla="*/ 984 h 506"/>
                  <a:gd name="T8" fmla="*/ 477 w 342"/>
                  <a:gd name="T9" fmla="*/ 1044 h 506"/>
                  <a:gd name="T10" fmla="*/ 437 w 342"/>
                  <a:gd name="T11" fmla="*/ 1075 h 506"/>
                  <a:gd name="T12" fmla="*/ 429 w 342"/>
                  <a:gd name="T13" fmla="*/ 1111 h 506"/>
                  <a:gd name="T14" fmla="*/ 445 w 342"/>
                  <a:gd name="T15" fmla="*/ 1154 h 506"/>
                  <a:gd name="T16" fmla="*/ 462 w 342"/>
                  <a:gd name="T17" fmla="*/ 1185 h 506"/>
                  <a:gd name="T18" fmla="*/ 411 w 342"/>
                  <a:gd name="T19" fmla="*/ 1185 h 506"/>
                  <a:gd name="T20" fmla="*/ 301 w 342"/>
                  <a:gd name="T21" fmla="*/ 1148 h 506"/>
                  <a:gd name="T22" fmla="*/ 222 w 342"/>
                  <a:gd name="T23" fmla="*/ 1097 h 506"/>
                  <a:gd name="T24" fmla="*/ 222 w 342"/>
                  <a:gd name="T25" fmla="*/ 1068 h 506"/>
                  <a:gd name="T26" fmla="*/ 245 w 342"/>
                  <a:gd name="T27" fmla="*/ 1018 h 506"/>
                  <a:gd name="T28" fmla="*/ 263 w 342"/>
                  <a:gd name="T29" fmla="*/ 956 h 506"/>
                  <a:gd name="T30" fmla="*/ 178 w 342"/>
                  <a:gd name="T31" fmla="*/ 892 h 506"/>
                  <a:gd name="T32" fmla="*/ 113 w 342"/>
                  <a:gd name="T33" fmla="*/ 818 h 506"/>
                  <a:gd name="T34" fmla="*/ 91 w 342"/>
                  <a:gd name="T35" fmla="*/ 786 h 506"/>
                  <a:gd name="T36" fmla="*/ 79 w 342"/>
                  <a:gd name="T37" fmla="*/ 727 h 506"/>
                  <a:gd name="T38" fmla="*/ 29 w 342"/>
                  <a:gd name="T39" fmla="*/ 665 h 506"/>
                  <a:gd name="T40" fmla="*/ 8 w 342"/>
                  <a:gd name="T41" fmla="*/ 572 h 506"/>
                  <a:gd name="T42" fmla="*/ 31 w 342"/>
                  <a:gd name="T43" fmla="*/ 494 h 506"/>
                  <a:gd name="T44" fmla="*/ 36 w 342"/>
                  <a:gd name="T45" fmla="*/ 473 h 506"/>
                  <a:gd name="T46" fmla="*/ 96 w 342"/>
                  <a:gd name="T47" fmla="*/ 338 h 506"/>
                  <a:gd name="T48" fmla="*/ 67 w 342"/>
                  <a:gd name="T49" fmla="*/ 262 h 506"/>
                  <a:gd name="T50" fmla="*/ 56 w 342"/>
                  <a:gd name="T51" fmla="*/ 180 h 506"/>
                  <a:gd name="T52" fmla="*/ 22 w 342"/>
                  <a:gd name="T53" fmla="*/ 62 h 506"/>
                  <a:gd name="T54" fmla="*/ 79 w 342"/>
                  <a:gd name="T55" fmla="*/ 8 h 506"/>
                  <a:gd name="T56" fmla="*/ 119 w 342"/>
                  <a:gd name="T57" fmla="*/ 12 h 506"/>
                  <a:gd name="T58" fmla="*/ 157 w 342"/>
                  <a:gd name="T59" fmla="*/ 26 h 506"/>
                  <a:gd name="T60" fmla="*/ 270 w 342"/>
                  <a:gd name="T61" fmla="*/ 77 h 506"/>
                  <a:gd name="T62" fmla="*/ 254 w 342"/>
                  <a:gd name="T63" fmla="*/ 158 h 506"/>
                  <a:gd name="T64" fmla="*/ 132 w 342"/>
                  <a:gd name="T65" fmla="*/ 126 h 506"/>
                  <a:gd name="T66" fmla="*/ 161 w 342"/>
                  <a:gd name="T67" fmla="*/ 184 h 506"/>
                  <a:gd name="T68" fmla="*/ 178 w 342"/>
                  <a:gd name="T69" fmla="*/ 257 h 506"/>
                  <a:gd name="T70" fmla="*/ 211 w 342"/>
                  <a:gd name="T71" fmla="*/ 254 h 506"/>
                  <a:gd name="T72" fmla="*/ 253 w 342"/>
                  <a:gd name="T73" fmla="*/ 242 h 506"/>
                  <a:gd name="T74" fmla="*/ 311 w 342"/>
                  <a:gd name="T75" fmla="*/ 152 h 506"/>
                  <a:gd name="T76" fmla="*/ 358 w 342"/>
                  <a:gd name="T77" fmla="*/ 105 h 506"/>
                  <a:gd name="T78" fmla="*/ 344 w 342"/>
                  <a:gd name="T79" fmla="*/ 57 h 506"/>
                  <a:gd name="T80" fmla="*/ 425 w 342"/>
                  <a:gd name="T81" fmla="*/ 82 h 506"/>
                  <a:gd name="T82" fmla="*/ 398 w 342"/>
                  <a:gd name="T83" fmla="*/ 113 h 506"/>
                  <a:gd name="T84" fmla="*/ 454 w 342"/>
                  <a:gd name="T85" fmla="*/ 87 h 506"/>
                  <a:gd name="T86" fmla="*/ 502 w 342"/>
                  <a:gd name="T87" fmla="*/ 74 h 506"/>
                  <a:gd name="T88" fmla="*/ 555 w 342"/>
                  <a:gd name="T89" fmla="*/ 60 h 506"/>
                  <a:gd name="T90" fmla="*/ 584 w 342"/>
                  <a:gd name="T91" fmla="*/ 48 h 506"/>
                  <a:gd name="T92" fmla="*/ 598 w 342"/>
                  <a:gd name="T93" fmla="*/ 70 h 506"/>
                  <a:gd name="T94" fmla="*/ 634 w 342"/>
                  <a:gd name="T95" fmla="*/ 57 h 506"/>
                  <a:gd name="T96" fmla="*/ 702 w 342"/>
                  <a:gd name="T97" fmla="*/ 45 h 506"/>
                  <a:gd name="T98" fmla="*/ 738 w 342"/>
                  <a:gd name="T99" fmla="*/ 45 h 506"/>
                  <a:gd name="T100" fmla="*/ 818 w 342"/>
                  <a:gd name="T101" fmla="*/ 51 h 506"/>
                  <a:gd name="T102" fmla="*/ 733 w 342"/>
                  <a:gd name="T103" fmla="*/ 242 h 506"/>
                  <a:gd name="T104" fmla="*/ 721 w 342"/>
                  <a:gd name="T105" fmla="*/ 542 h 506"/>
                  <a:gd name="T106" fmla="*/ 702 w 342"/>
                  <a:gd name="T107" fmla="*/ 703 h 5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2"/>
                  <a:gd name="T163" fmla="*/ 0 h 506"/>
                  <a:gd name="T164" fmla="*/ 342 w 342"/>
                  <a:gd name="T165" fmla="*/ 506 h 5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2" h="506">
                    <a:moveTo>
                      <a:pt x="300" y="362"/>
                    </a:moveTo>
                    <a:lnTo>
                      <a:pt x="300" y="369"/>
                    </a:lnTo>
                    <a:lnTo>
                      <a:pt x="287" y="365"/>
                    </a:lnTo>
                    <a:lnTo>
                      <a:pt x="283" y="360"/>
                    </a:lnTo>
                    <a:lnTo>
                      <a:pt x="266" y="360"/>
                    </a:lnTo>
                    <a:lnTo>
                      <a:pt x="261" y="366"/>
                    </a:lnTo>
                    <a:lnTo>
                      <a:pt x="258" y="366"/>
                    </a:lnTo>
                    <a:lnTo>
                      <a:pt x="254" y="362"/>
                    </a:lnTo>
                    <a:lnTo>
                      <a:pt x="249" y="363"/>
                    </a:lnTo>
                    <a:lnTo>
                      <a:pt x="243" y="355"/>
                    </a:lnTo>
                    <a:lnTo>
                      <a:pt x="235" y="355"/>
                    </a:lnTo>
                    <a:lnTo>
                      <a:pt x="231" y="352"/>
                    </a:lnTo>
                    <a:lnTo>
                      <a:pt x="222" y="352"/>
                    </a:lnTo>
                    <a:lnTo>
                      <a:pt x="217" y="346"/>
                    </a:lnTo>
                    <a:lnTo>
                      <a:pt x="197" y="360"/>
                    </a:lnTo>
                    <a:lnTo>
                      <a:pt x="197" y="372"/>
                    </a:lnTo>
                    <a:lnTo>
                      <a:pt x="191" y="373"/>
                    </a:lnTo>
                    <a:lnTo>
                      <a:pt x="188" y="368"/>
                    </a:lnTo>
                    <a:lnTo>
                      <a:pt x="182" y="369"/>
                    </a:lnTo>
                    <a:lnTo>
                      <a:pt x="179" y="410"/>
                    </a:lnTo>
                    <a:lnTo>
                      <a:pt x="193" y="413"/>
                    </a:lnTo>
                    <a:lnTo>
                      <a:pt x="199" y="421"/>
                    </a:lnTo>
                    <a:lnTo>
                      <a:pt x="197" y="431"/>
                    </a:lnTo>
                    <a:lnTo>
                      <a:pt x="201" y="434"/>
                    </a:lnTo>
                    <a:lnTo>
                      <a:pt x="199" y="435"/>
                    </a:lnTo>
                    <a:lnTo>
                      <a:pt x="193" y="440"/>
                    </a:lnTo>
                    <a:lnTo>
                      <a:pt x="189" y="442"/>
                    </a:lnTo>
                    <a:lnTo>
                      <a:pt x="188" y="443"/>
                    </a:lnTo>
                    <a:lnTo>
                      <a:pt x="185" y="443"/>
                    </a:lnTo>
                    <a:lnTo>
                      <a:pt x="182" y="448"/>
                    </a:lnTo>
                    <a:lnTo>
                      <a:pt x="180" y="454"/>
                    </a:lnTo>
                    <a:lnTo>
                      <a:pt x="177" y="455"/>
                    </a:lnTo>
                    <a:lnTo>
                      <a:pt x="177" y="457"/>
                    </a:lnTo>
                    <a:lnTo>
                      <a:pt x="178" y="459"/>
                    </a:lnTo>
                    <a:lnTo>
                      <a:pt x="179" y="463"/>
                    </a:lnTo>
                    <a:lnTo>
                      <a:pt x="182" y="466"/>
                    </a:lnTo>
                    <a:lnTo>
                      <a:pt x="184" y="469"/>
                    </a:lnTo>
                    <a:lnTo>
                      <a:pt x="185" y="475"/>
                    </a:lnTo>
                    <a:lnTo>
                      <a:pt x="185" y="478"/>
                    </a:lnTo>
                    <a:lnTo>
                      <a:pt x="185" y="481"/>
                    </a:lnTo>
                    <a:lnTo>
                      <a:pt x="187" y="483"/>
                    </a:lnTo>
                    <a:lnTo>
                      <a:pt x="188" y="486"/>
                    </a:lnTo>
                    <a:lnTo>
                      <a:pt x="189" y="488"/>
                    </a:lnTo>
                    <a:lnTo>
                      <a:pt x="191" y="490"/>
                    </a:lnTo>
                    <a:lnTo>
                      <a:pt x="192" y="494"/>
                    </a:lnTo>
                    <a:lnTo>
                      <a:pt x="194" y="496"/>
                    </a:lnTo>
                    <a:lnTo>
                      <a:pt x="194" y="504"/>
                    </a:lnTo>
                    <a:lnTo>
                      <a:pt x="188" y="506"/>
                    </a:lnTo>
                    <a:lnTo>
                      <a:pt x="175" y="500"/>
                    </a:lnTo>
                    <a:lnTo>
                      <a:pt x="171" y="494"/>
                    </a:lnTo>
                    <a:lnTo>
                      <a:pt x="168" y="494"/>
                    </a:lnTo>
                    <a:lnTo>
                      <a:pt x="156" y="485"/>
                    </a:lnTo>
                    <a:lnTo>
                      <a:pt x="143" y="479"/>
                    </a:lnTo>
                    <a:lnTo>
                      <a:pt x="139" y="480"/>
                    </a:lnTo>
                    <a:lnTo>
                      <a:pt x="125" y="478"/>
                    </a:lnTo>
                    <a:lnTo>
                      <a:pt x="113" y="475"/>
                    </a:lnTo>
                    <a:lnTo>
                      <a:pt x="108" y="471"/>
                    </a:lnTo>
                    <a:lnTo>
                      <a:pt x="99" y="460"/>
                    </a:lnTo>
                    <a:lnTo>
                      <a:pt x="95" y="460"/>
                    </a:lnTo>
                    <a:lnTo>
                      <a:pt x="92" y="457"/>
                    </a:lnTo>
                    <a:lnTo>
                      <a:pt x="89" y="455"/>
                    </a:lnTo>
                    <a:lnTo>
                      <a:pt x="87" y="451"/>
                    </a:lnTo>
                    <a:lnTo>
                      <a:pt x="86" y="448"/>
                    </a:lnTo>
                    <a:lnTo>
                      <a:pt x="92" y="447"/>
                    </a:lnTo>
                    <a:lnTo>
                      <a:pt x="92" y="445"/>
                    </a:lnTo>
                    <a:lnTo>
                      <a:pt x="97" y="440"/>
                    </a:lnTo>
                    <a:lnTo>
                      <a:pt x="98" y="437"/>
                    </a:lnTo>
                    <a:lnTo>
                      <a:pt x="95" y="431"/>
                    </a:lnTo>
                    <a:lnTo>
                      <a:pt x="103" y="426"/>
                    </a:lnTo>
                    <a:lnTo>
                      <a:pt x="102" y="424"/>
                    </a:lnTo>
                    <a:lnTo>
                      <a:pt x="93" y="427"/>
                    </a:lnTo>
                    <a:lnTo>
                      <a:pt x="99" y="416"/>
                    </a:lnTo>
                    <a:lnTo>
                      <a:pt x="105" y="409"/>
                    </a:lnTo>
                    <a:lnTo>
                      <a:pt x="109" y="410"/>
                    </a:lnTo>
                    <a:lnTo>
                      <a:pt x="110" y="398"/>
                    </a:lnTo>
                    <a:lnTo>
                      <a:pt x="116" y="391"/>
                    </a:lnTo>
                    <a:lnTo>
                      <a:pt x="103" y="378"/>
                    </a:lnTo>
                    <a:lnTo>
                      <a:pt x="97" y="378"/>
                    </a:lnTo>
                    <a:lnTo>
                      <a:pt x="89" y="371"/>
                    </a:lnTo>
                    <a:lnTo>
                      <a:pt x="74" y="372"/>
                    </a:lnTo>
                    <a:lnTo>
                      <a:pt x="70" y="366"/>
                    </a:lnTo>
                    <a:lnTo>
                      <a:pt x="70" y="360"/>
                    </a:lnTo>
                    <a:lnTo>
                      <a:pt x="63" y="359"/>
                    </a:lnTo>
                    <a:lnTo>
                      <a:pt x="59" y="342"/>
                    </a:lnTo>
                    <a:lnTo>
                      <a:pt x="47" y="341"/>
                    </a:lnTo>
                    <a:lnTo>
                      <a:pt x="40" y="345"/>
                    </a:lnTo>
                    <a:lnTo>
                      <a:pt x="38" y="337"/>
                    </a:lnTo>
                    <a:lnTo>
                      <a:pt x="34" y="333"/>
                    </a:lnTo>
                    <a:lnTo>
                      <a:pt x="33" y="327"/>
                    </a:lnTo>
                    <a:lnTo>
                      <a:pt x="38" y="327"/>
                    </a:lnTo>
                    <a:lnTo>
                      <a:pt x="42" y="330"/>
                    </a:lnTo>
                    <a:lnTo>
                      <a:pt x="45" y="330"/>
                    </a:lnTo>
                    <a:lnTo>
                      <a:pt x="47" y="322"/>
                    </a:lnTo>
                    <a:lnTo>
                      <a:pt x="38" y="312"/>
                    </a:lnTo>
                    <a:lnTo>
                      <a:pt x="33" y="303"/>
                    </a:lnTo>
                    <a:lnTo>
                      <a:pt x="32" y="287"/>
                    </a:lnTo>
                    <a:lnTo>
                      <a:pt x="28" y="282"/>
                    </a:lnTo>
                    <a:lnTo>
                      <a:pt x="22" y="281"/>
                    </a:lnTo>
                    <a:lnTo>
                      <a:pt x="17" y="282"/>
                    </a:lnTo>
                    <a:lnTo>
                      <a:pt x="12" y="277"/>
                    </a:lnTo>
                    <a:lnTo>
                      <a:pt x="6" y="277"/>
                    </a:lnTo>
                    <a:lnTo>
                      <a:pt x="7" y="264"/>
                    </a:lnTo>
                    <a:lnTo>
                      <a:pt x="3" y="258"/>
                    </a:lnTo>
                    <a:lnTo>
                      <a:pt x="3" y="247"/>
                    </a:lnTo>
                    <a:lnTo>
                      <a:pt x="3" y="238"/>
                    </a:lnTo>
                    <a:lnTo>
                      <a:pt x="0" y="230"/>
                    </a:lnTo>
                    <a:lnTo>
                      <a:pt x="3" y="214"/>
                    </a:lnTo>
                    <a:lnTo>
                      <a:pt x="8" y="209"/>
                    </a:lnTo>
                    <a:lnTo>
                      <a:pt x="7" y="206"/>
                    </a:lnTo>
                    <a:lnTo>
                      <a:pt x="13" y="206"/>
                    </a:lnTo>
                    <a:lnTo>
                      <a:pt x="14" y="204"/>
                    </a:lnTo>
                    <a:lnTo>
                      <a:pt x="24" y="205"/>
                    </a:lnTo>
                    <a:lnTo>
                      <a:pt x="26" y="198"/>
                    </a:lnTo>
                    <a:lnTo>
                      <a:pt x="21" y="197"/>
                    </a:lnTo>
                    <a:lnTo>
                      <a:pt x="15" y="197"/>
                    </a:lnTo>
                    <a:lnTo>
                      <a:pt x="10" y="195"/>
                    </a:lnTo>
                    <a:lnTo>
                      <a:pt x="11" y="188"/>
                    </a:lnTo>
                    <a:lnTo>
                      <a:pt x="13" y="178"/>
                    </a:lnTo>
                    <a:lnTo>
                      <a:pt x="23" y="163"/>
                    </a:lnTo>
                    <a:lnTo>
                      <a:pt x="40" y="141"/>
                    </a:lnTo>
                    <a:lnTo>
                      <a:pt x="32" y="130"/>
                    </a:lnTo>
                    <a:lnTo>
                      <a:pt x="26" y="128"/>
                    </a:lnTo>
                    <a:lnTo>
                      <a:pt x="24" y="122"/>
                    </a:lnTo>
                    <a:lnTo>
                      <a:pt x="28" y="115"/>
                    </a:lnTo>
                    <a:lnTo>
                      <a:pt x="28" y="109"/>
                    </a:lnTo>
                    <a:lnTo>
                      <a:pt x="24" y="101"/>
                    </a:lnTo>
                    <a:lnTo>
                      <a:pt x="26" y="96"/>
                    </a:lnTo>
                    <a:lnTo>
                      <a:pt x="22" y="92"/>
                    </a:lnTo>
                    <a:lnTo>
                      <a:pt x="24" y="83"/>
                    </a:lnTo>
                    <a:lnTo>
                      <a:pt x="23" y="75"/>
                    </a:lnTo>
                    <a:lnTo>
                      <a:pt x="24" y="63"/>
                    </a:lnTo>
                    <a:lnTo>
                      <a:pt x="15" y="48"/>
                    </a:lnTo>
                    <a:lnTo>
                      <a:pt x="21" y="40"/>
                    </a:lnTo>
                    <a:lnTo>
                      <a:pt x="17" y="31"/>
                    </a:lnTo>
                    <a:lnTo>
                      <a:pt x="9" y="26"/>
                    </a:lnTo>
                    <a:lnTo>
                      <a:pt x="9" y="21"/>
                    </a:lnTo>
                    <a:lnTo>
                      <a:pt x="15" y="13"/>
                    </a:lnTo>
                    <a:lnTo>
                      <a:pt x="20" y="11"/>
                    </a:lnTo>
                    <a:lnTo>
                      <a:pt x="21" y="8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3"/>
                    </a:lnTo>
                    <a:lnTo>
                      <a:pt x="50" y="5"/>
                    </a:lnTo>
                    <a:lnTo>
                      <a:pt x="44" y="6"/>
                    </a:lnTo>
                    <a:lnTo>
                      <a:pt x="46" y="9"/>
                    </a:lnTo>
                    <a:lnTo>
                      <a:pt x="52" y="10"/>
                    </a:lnTo>
                    <a:lnTo>
                      <a:pt x="56" y="12"/>
                    </a:lnTo>
                    <a:lnTo>
                      <a:pt x="65" y="11"/>
                    </a:lnTo>
                    <a:lnTo>
                      <a:pt x="79" y="14"/>
                    </a:lnTo>
                    <a:lnTo>
                      <a:pt x="92" y="23"/>
                    </a:lnTo>
                    <a:lnTo>
                      <a:pt x="103" y="27"/>
                    </a:lnTo>
                    <a:lnTo>
                      <a:pt x="108" y="29"/>
                    </a:lnTo>
                    <a:lnTo>
                      <a:pt x="112" y="32"/>
                    </a:lnTo>
                    <a:lnTo>
                      <a:pt x="116" y="32"/>
                    </a:lnTo>
                    <a:lnTo>
                      <a:pt x="121" y="35"/>
                    </a:lnTo>
                    <a:lnTo>
                      <a:pt x="125" y="38"/>
                    </a:lnTo>
                    <a:lnTo>
                      <a:pt x="125" y="52"/>
                    </a:lnTo>
                    <a:lnTo>
                      <a:pt x="106" y="66"/>
                    </a:lnTo>
                    <a:lnTo>
                      <a:pt x="95" y="66"/>
                    </a:lnTo>
                    <a:lnTo>
                      <a:pt x="82" y="61"/>
                    </a:lnTo>
                    <a:lnTo>
                      <a:pt x="70" y="56"/>
                    </a:lnTo>
                    <a:lnTo>
                      <a:pt x="61" y="52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44" y="50"/>
                    </a:lnTo>
                    <a:lnTo>
                      <a:pt x="55" y="58"/>
                    </a:lnTo>
                    <a:lnTo>
                      <a:pt x="66" y="70"/>
                    </a:lnTo>
                    <a:lnTo>
                      <a:pt x="67" y="77"/>
                    </a:lnTo>
                    <a:lnTo>
                      <a:pt x="62" y="85"/>
                    </a:lnTo>
                    <a:lnTo>
                      <a:pt x="67" y="91"/>
                    </a:lnTo>
                    <a:lnTo>
                      <a:pt x="66" y="104"/>
                    </a:lnTo>
                    <a:lnTo>
                      <a:pt x="66" y="109"/>
                    </a:lnTo>
                    <a:lnTo>
                      <a:pt x="74" y="107"/>
                    </a:lnTo>
                    <a:lnTo>
                      <a:pt x="82" y="118"/>
                    </a:lnTo>
                    <a:lnTo>
                      <a:pt x="94" y="116"/>
                    </a:lnTo>
                    <a:lnTo>
                      <a:pt x="96" y="111"/>
                    </a:lnTo>
                    <a:lnTo>
                      <a:pt x="92" y="108"/>
                    </a:lnTo>
                    <a:lnTo>
                      <a:pt x="88" y="106"/>
                    </a:lnTo>
                    <a:lnTo>
                      <a:pt x="82" y="96"/>
                    </a:lnTo>
                    <a:lnTo>
                      <a:pt x="84" y="88"/>
                    </a:lnTo>
                    <a:lnTo>
                      <a:pt x="89" y="89"/>
                    </a:lnTo>
                    <a:lnTo>
                      <a:pt x="92" y="94"/>
                    </a:lnTo>
                    <a:lnTo>
                      <a:pt x="105" y="101"/>
                    </a:lnTo>
                    <a:lnTo>
                      <a:pt x="115" y="100"/>
                    </a:lnTo>
                    <a:lnTo>
                      <a:pt x="118" y="94"/>
                    </a:lnTo>
                    <a:lnTo>
                      <a:pt x="110" y="79"/>
                    </a:lnTo>
                    <a:lnTo>
                      <a:pt x="122" y="68"/>
                    </a:lnTo>
                    <a:lnTo>
                      <a:pt x="130" y="63"/>
                    </a:lnTo>
                    <a:lnTo>
                      <a:pt x="131" y="55"/>
                    </a:lnTo>
                    <a:lnTo>
                      <a:pt x="140" y="56"/>
                    </a:lnTo>
                    <a:lnTo>
                      <a:pt x="151" y="64"/>
                    </a:lnTo>
                    <a:lnTo>
                      <a:pt x="156" y="48"/>
                    </a:lnTo>
                    <a:lnTo>
                      <a:pt x="149" y="44"/>
                    </a:lnTo>
                    <a:lnTo>
                      <a:pt x="149" y="41"/>
                    </a:lnTo>
                    <a:lnTo>
                      <a:pt x="152" y="38"/>
                    </a:lnTo>
                    <a:lnTo>
                      <a:pt x="152" y="30"/>
                    </a:lnTo>
                    <a:lnTo>
                      <a:pt x="149" y="28"/>
                    </a:lnTo>
                    <a:lnTo>
                      <a:pt x="143" y="24"/>
                    </a:lnTo>
                    <a:lnTo>
                      <a:pt x="144" y="22"/>
                    </a:lnTo>
                    <a:lnTo>
                      <a:pt x="148" y="21"/>
                    </a:lnTo>
                    <a:lnTo>
                      <a:pt x="160" y="23"/>
                    </a:lnTo>
                    <a:lnTo>
                      <a:pt x="171" y="26"/>
                    </a:lnTo>
                    <a:lnTo>
                      <a:pt x="177" y="34"/>
                    </a:lnTo>
                    <a:lnTo>
                      <a:pt x="164" y="36"/>
                    </a:lnTo>
                    <a:lnTo>
                      <a:pt x="164" y="38"/>
                    </a:lnTo>
                    <a:lnTo>
                      <a:pt x="160" y="41"/>
                    </a:lnTo>
                    <a:lnTo>
                      <a:pt x="165" y="44"/>
                    </a:lnTo>
                    <a:lnTo>
                      <a:pt x="166" y="47"/>
                    </a:lnTo>
                    <a:lnTo>
                      <a:pt x="177" y="50"/>
                    </a:lnTo>
                    <a:lnTo>
                      <a:pt x="185" y="47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9" y="36"/>
                    </a:lnTo>
                    <a:lnTo>
                      <a:pt x="193" y="39"/>
                    </a:lnTo>
                    <a:lnTo>
                      <a:pt x="195" y="38"/>
                    </a:lnTo>
                    <a:lnTo>
                      <a:pt x="195" y="35"/>
                    </a:lnTo>
                    <a:lnTo>
                      <a:pt x="203" y="35"/>
                    </a:lnTo>
                    <a:lnTo>
                      <a:pt x="209" y="31"/>
                    </a:lnTo>
                    <a:lnTo>
                      <a:pt x="214" y="26"/>
                    </a:lnTo>
                    <a:lnTo>
                      <a:pt x="223" y="23"/>
                    </a:lnTo>
                    <a:lnTo>
                      <a:pt x="226" y="24"/>
                    </a:lnTo>
                    <a:lnTo>
                      <a:pt x="227" y="27"/>
                    </a:lnTo>
                    <a:lnTo>
                      <a:pt x="231" y="25"/>
                    </a:lnTo>
                    <a:lnTo>
                      <a:pt x="230" y="22"/>
                    </a:lnTo>
                    <a:lnTo>
                      <a:pt x="234" y="21"/>
                    </a:lnTo>
                    <a:lnTo>
                      <a:pt x="239" y="18"/>
                    </a:lnTo>
                    <a:lnTo>
                      <a:pt x="246" y="17"/>
                    </a:lnTo>
                    <a:lnTo>
                      <a:pt x="243" y="20"/>
                    </a:lnTo>
                    <a:lnTo>
                      <a:pt x="245" y="24"/>
                    </a:lnTo>
                    <a:lnTo>
                      <a:pt x="239" y="27"/>
                    </a:lnTo>
                    <a:lnTo>
                      <a:pt x="242" y="30"/>
                    </a:lnTo>
                    <a:lnTo>
                      <a:pt x="247" y="28"/>
                    </a:lnTo>
                    <a:lnTo>
                      <a:pt x="249" y="29"/>
                    </a:lnTo>
                    <a:lnTo>
                      <a:pt x="254" y="29"/>
                    </a:lnTo>
                    <a:lnTo>
                      <a:pt x="254" y="26"/>
                    </a:lnTo>
                    <a:lnTo>
                      <a:pt x="258" y="23"/>
                    </a:lnTo>
                    <a:lnTo>
                      <a:pt x="264" y="23"/>
                    </a:lnTo>
                    <a:lnTo>
                      <a:pt x="264" y="24"/>
                    </a:lnTo>
                    <a:lnTo>
                      <a:pt x="271" y="24"/>
                    </a:lnTo>
                    <a:lnTo>
                      <a:pt x="277" y="20"/>
                    </a:lnTo>
                    <a:lnTo>
                      <a:pt x="282" y="20"/>
                    </a:lnTo>
                    <a:lnTo>
                      <a:pt x="287" y="17"/>
                    </a:lnTo>
                    <a:lnTo>
                      <a:pt x="292" y="19"/>
                    </a:lnTo>
                    <a:lnTo>
                      <a:pt x="292" y="24"/>
                    </a:lnTo>
                    <a:lnTo>
                      <a:pt x="296" y="26"/>
                    </a:lnTo>
                    <a:lnTo>
                      <a:pt x="300" y="24"/>
                    </a:lnTo>
                    <a:lnTo>
                      <a:pt x="299" y="21"/>
                    </a:lnTo>
                    <a:lnTo>
                      <a:pt x="307" y="19"/>
                    </a:lnTo>
                    <a:lnTo>
                      <a:pt x="308" y="11"/>
                    </a:lnTo>
                    <a:lnTo>
                      <a:pt x="304" y="8"/>
                    </a:lnTo>
                    <a:lnTo>
                      <a:pt x="310" y="3"/>
                    </a:lnTo>
                    <a:lnTo>
                      <a:pt x="336" y="6"/>
                    </a:lnTo>
                    <a:lnTo>
                      <a:pt x="341" y="21"/>
                    </a:lnTo>
                    <a:lnTo>
                      <a:pt x="336" y="25"/>
                    </a:lnTo>
                    <a:lnTo>
                      <a:pt x="342" y="53"/>
                    </a:lnTo>
                    <a:lnTo>
                      <a:pt x="340" y="64"/>
                    </a:lnTo>
                    <a:lnTo>
                      <a:pt x="332" y="68"/>
                    </a:lnTo>
                    <a:lnTo>
                      <a:pt x="305" y="101"/>
                    </a:lnTo>
                    <a:lnTo>
                      <a:pt x="302" y="137"/>
                    </a:lnTo>
                    <a:lnTo>
                      <a:pt x="307" y="144"/>
                    </a:lnTo>
                    <a:lnTo>
                      <a:pt x="301" y="171"/>
                    </a:lnTo>
                    <a:lnTo>
                      <a:pt x="297" y="207"/>
                    </a:lnTo>
                    <a:lnTo>
                      <a:pt x="300" y="226"/>
                    </a:lnTo>
                    <a:lnTo>
                      <a:pt x="301" y="252"/>
                    </a:lnTo>
                    <a:lnTo>
                      <a:pt x="297" y="268"/>
                    </a:lnTo>
                    <a:lnTo>
                      <a:pt x="288" y="273"/>
                    </a:lnTo>
                    <a:lnTo>
                      <a:pt x="284" y="285"/>
                    </a:lnTo>
                    <a:lnTo>
                      <a:pt x="292" y="293"/>
                    </a:lnTo>
                    <a:lnTo>
                      <a:pt x="278" y="323"/>
                    </a:lnTo>
                    <a:lnTo>
                      <a:pt x="276" y="335"/>
                    </a:lnTo>
                    <a:lnTo>
                      <a:pt x="291" y="351"/>
                    </a:lnTo>
                    <a:lnTo>
                      <a:pt x="300" y="36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13" name="Group 387"/>
            <p:cNvGrpSpPr>
              <a:grpSpLocks/>
            </p:cNvGrpSpPr>
            <p:nvPr/>
          </p:nvGrpSpPr>
          <p:grpSpPr bwMode="gray">
            <a:xfrm>
              <a:off x="2512" y="2082"/>
              <a:ext cx="1182" cy="1204"/>
              <a:chOff x="2781" y="2041"/>
              <a:chExt cx="760" cy="778"/>
            </a:xfrm>
            <a:grpFill/>
          </p:grpSpPr>
          <p:sp>
            <p:nvSpPr>
              <p:cNvPr id="384" name="Freeform 388"/>
              <p:cNvSpPr>
                <a:spLocks/>
              </p:cNvSpPr>
              <p:nvPr/>
            </p:nvSpPr>
            <p:spPr bwMode="gray">
              <a:xfrm>
                <a:off x="3010" y="2200"/>
                <a:ext cx="148" cy="122"/>
              </a:xfrm>
              <a:custGeom>
                <a:avLst/>
                <a:gdLst>
                  <a:gd name="T0" fmla="*/ 110 w 148"/>
                  <a:gd name="T1" fmla="*/ 0 h 122"/>
                  <a:gd name="T2" fmla="*/ 136 w 148"/>
                  <a:gd name="T3" fmla="*/ 7 h 122"/>
                  <a:gd name="T4" fmla="*/ 140 w 148"/>
                  <a:gd name="T5" fmla="*/ 23 h 122"/>
                  <a:gd name="T6" fmla="*/ 148 w 148"/>
                  <a:gd name="T7" fmla="*/ 34 h 122"/>
                  <a:gd name="T8" fmla="*/ 143 w 148"/>
                  <a:gd name="T9" fmla="*/ 42 h 122"/>
                  <a:gd name="T10" fmla="*/ 142 w 148"/>
                  <a:gd name="T11" fmla="*/ 71 h 122"/>
                  <a:gd name="T12" fmla="*/ 126 w 148"/>
                  <a:gd name="T13" fmla="*/ 91 h 122"/>
                  <a:gd name="T14" fmla="*/ 124 w 148"/>
                  <a:gd name="T15" fmla="*/ 104 h 122"/>
                  <a:gd name="T16" fmla="*/ 110 w 148"/>
                  <a:gd name="T17" fmla="*/ 109 h 122"/>
                  <a:gd name="T18" fmla="*/ 93 w 148"/>
                  <a:gd name="T19" fmla="*/ 106 h 122"/>
                  <a:gd name="T20" fmla="*/ 88 w 148"/>
                  <a:gd name="T21" fmla="*/ 112 h 122"/>
                  <a:gd name="T22" fmla="*/ 81 w 148"/>
                  <a:gd name="T23" fmla="*/ 114 h 122"/>
                  <a:gd name="T24" fmla="*/ 74 w 148"/>
                  <a:gd name="T25" fmla="*/ 111 h 122"/>
                  <a:gd name="T26" fmla="*/ 64 w 148"/>
                  <a:gd name="T27" fmla="*/ 111 h 122"/>
                  <a:gd name="T28" fmla="*/ 57 w 148"/>
                  <a:gd name="T29" fmla="*/ 103 h 122"/>
                  <a:gd name="T30" fmla="*/ 43 w 148"/>
                  <a:gd name="T31" fmla="*/ 101 h 122"/>
                  <a:gd name="T32" fmla="*/ 36 w 148"/>
                  <a:gd name="T33" fmla="*/ 107 h 122"/>
                  <a:gd name="T34" fmla="*/ 32 w 148"/>
                  <a:gd name="T35" fmla="*/ 120 h 122"/>
                  <a:gd name="T36" fmla="*/ 28 w 148"/>
                  <a:gd name="T37" fmla="*/ 121 h 122"/>
                  <a:gd name="T38" fmla="*/ 21 w 148"/>
                  <a:gd name="T39" fmla="*/ 122 h 122"/>
                  <a:gd name="T40" fmla="*/ 19 w 148"/>
                  <a:gd name="T41" fmla="*/ 118 h 122"/>
                  <a:gd name="T42" fmla="*/ 11 w 148"/>
                  <a:gd name="T43" fmla="*/ 111 h 122"/>
                  <a:gd name="T44" fmla="*/ 10 w 148"/>
                  <a:gd name="T45" fmla="*/ 104 h 122"/>
                  <a:gd name="T46" fmla="*/ 5 w 148"/>
                  <a:gd name="T47" fmla="*/ 104 h 122"/>
                  <a:gd name="T48" fmla="*/ 0 w 148"/>
                  <a:gd name="T49" fmla="*/ 99 h 122"/>
                  <a:gd name="T50" fmla="*/ 0 w 148"/>
                  <a:gd name="T51" fmla="*/ 92 h 122"/>
                  <a:gd name="T52" fmla="*/ 15 w 148"/>
                  <a:gd name="T53" fmla="*/ 91 h 122"/>
                  <a:gd name="T54" fmla="*/ 20 w 148"/>
                  <a:gd name="T55" fmla="*/ 89 h 122"/>
                  <a:gd name="T56" fmla="*/ 30 w 148"/>
                  <a:gd name="T57" fmla="*/ 87 h 122"/>
                  <a:gd name="T58" fmla="*/ 42 w 148"/>
                  <a:gd name="T59" fmla="*/ 47 h 122"/>
                  <a:gd name="T60" fmla="*/ 52 w 148"/>
                  <a:gd name="T61" fmla="*/ 46 h 122"/>
                  <a:gd name="T62" fmla="*/ 110 w 148"/>
                  <a:gd name="T63" fmla="*/ 0 h 1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8"/>
                  <a:gd name="T97" fmla="*/ 0 h 122"/>
                  <a:gd name="T98" fmla="*/ 148 w 148"/>
                  <a:gd name="T99" fmla="*/ 122 h 1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8" h="122">
                    <a:moveTo>
                      <a:pt x="110" y="0"/>
                    </a:moveTo>
                    <a:lnTo>
                      <a:pt x="136" y="7"/>
                    </a:lnTo>
                    <a:lnTo>
                      <a:pt x="140" y="23"/>
                    </a:lnTo>
                    <a:lnTo>
                      <a:pt x="148" y="34"/>
                    </a:lnTo>
                    <a:lnTo>
                      <a:pt x="143" y="42"/>
                    </a:lnTo>
                    <a:lnTo>
                      <a:pt x="142" y="71"/>
                    </a:lnTo>
                    <a:lnTo>
                      <a:pt x="126" y="91"/>
                    </a:lnTo>
                    <a:lnTo>
                      <a:pt x="124" y="104"/>
                    </a:lnTo>
                    <a:lnTo>
                      <a:pt x="110" y="109"/>
                    </a:lnTo>
                    <a:lnTo>
                      <a:pt x="93" y="106"/>
                    </a:lnTo>
                    <a:lnTo>
                      <a:pt x="88" y="112"/>
                    </a:lnTo>
                    <a:lnTo>
                      <a:pt x="81" y="114"/>
                    </a:lnTo>
                    <a:lnTo>
                      <a:pt x="74" y="111"/>
                    </a:lnTo>
                    <a:lnTo>
                      <a:pt x="64" y="111"/>
                    </a:lnTo>
                    <a:lnTo>
                      <a:pt x="57" y="103"/>
                    </a:lnTo>
                    <a:lnTo>
                      <a:pt x="43" y="101"/>
                    </a:lnTo>
                    <a:lnTo>
                      <a:pt x="36" y="107"/>
                    </a:lnTo>
                    <a:lnTo>
                      <a:pt x="32" y="120"/>
                    </a:lnTo>
                    <a:lnTo>
                      <a:pt x="28" y="121"/>
                    </a:lnTo>
                    <a:lnTo>
                      <a:pt x="21" y="122"/>
                    </a:lnTo>
                    <a:lnTo>
                      <a:pt x="19" y="118"/>
                    </a:lnTo>
                    <a:lnTo>
                      <a:pt x="11" y="111"/>
                    </a:lnTo>
                    <a:lnTo>
                      <a:pt x="10" y="104"/>
                    </a:lnTo>
                    <a:lnTo>
                      <a:pt x="5" y="104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15" y="91"/>
                    </a:lnTo>
                    <a:lnTo>
                      <a:pt x="20" y="89"/>
                    </a:lnTo>
                    <a:lnTo>
                      <a:pt x="30" y="87"/>
                    </a:lnTo>
                    <a:lnTo>
                      <a:pt x="42" y="47"/>
                    </a:lnTo>
                    <a:lnTo>
                      <a:pt x="52" y="46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5" name="Freeform 389"/>
              <p:cNvSpPr>
                <a:spLocks/>
              </p:cNvSpPr>
              <p:nvPr/>
            </p:nvSpPr>
            <p:spPr bwMode="gray">
              <a:xfrm>
                <a:off x="2852" y="2270"/>
                <a:ext cx="52" cy="50"/>
              </a:xfrm>
              <a:custGeom>
                <a:avLst/>
                <a:gdLst>
                  <a:gd name="T0" fmla="*/ 2 w 52"/>
                  <a:gd name="T1" fmla="*/ 46 h 50"/>
                  <a:gd name="T2" fmla="*/ 3 w 52"/>
                  <a:gd name="T3" fmla="*/ 41 h 50"/>
                  <a:gd name="T4" fmla="*/ 18 w 52"/>
                  <a:gd name="T5" fmla="*/ 39 h 50"/>
                  <a:gd name="T6" fmla="*/ 28 w 52"/>
                  <a:gd name="T7" fmla="*/ 42 h 50"/>
                  <a:gd name="T8" fmla="*/ 31 w 52"/>
                  <a:gd name="T9" fmla="*/ 39 h 50"/>
                  <a:gd name="T10" fmla="*/ 28 w 52"/>
                  <a:gd name="T11" fmla="*/ 34 h 50"/>
                  <a:gd name="T12" fmla="*/ 20 w 52"/>
                  <a:gd name="T13" fmla="*/ 32 h 50"/>
                  <a:gd name="T14" fmla="*/ 3 w 52"/>
                  <a:gd name="T15" fmla="*/ 34 h 50"/>
                  <a:gd name="T16" fmla="*/ 1 w 52"/>
                  <a:gd name="T17" fmla="*/ 29 h 50"/>
                  <a:gd name="T18" fmla="*/ 0 w 52"/>
                  <a:gd name="T19" fmla="*/ 22 h 50"/>
                  <a:gd name="T20" fmla="*/ 3 w 52"/>
                  <a:gd name="T21" fmla="*/ 16 h 50"/>
                  <a:gd name="T22" fmla="*/ 6 w 52"/>
                  <a:gd name="T23" fmla="*/ 3 h 50"/>
                  <a:gd name="T24" fmla="*/ 13 w 52"/>
                  <a:gd name="T25" fmla="*/ 0 h 50"/>
                  <a:gd name="T26" fmla="*/ 17 w 52"/>
                  <a:gd name="T27" fmla="*/ 1 h 50"/>
                  <a:gd name="T28" fmla="*/ 23 w 52"/>
                  <a:gd name="T29" fmla="*/ 2 h 50"/>
                  <a:gd name="T30" fmla="*/ 25 w 52"/>
                  <a:gd name="T31" fmla="*/ 3 h 50"/>
                  <a:gd name="T32" fmla="*/ 28 w 52"/>
                  <a:gd name="T33" fmla="*/ 5 h 50"/>
                  <a:gd name="T34" fmla="*/ 31 w 52"/>
                  <a:gd name="T35" fmla="*/ 7 h 50"/>
                  <a:gd name="T36" fmla="*/ 35 w 52"/>
                  <a:gd name="T37" fmla="*/ 13 h 50"/>
                  <a:gd name="T38" fmla="*/ 44 w 52"/>
                  <a:gd name="T39" fmla="*/ 22 h 50"/>
                  <a:gd name="T40" fmla="*/ 46 w 52"/>
                  <a:gd name="T41" fmla="*/ 38 h 50"/>
                  <a:gd name="T42" fmla="*/ 52 w 52"/>
                  <a:gd name="T43" fmla="*/ 43 h 50"/>
                  <a:gd name="T44" fmla="*/ 52 w 52"/>
                  <a:gd name="T45" fmla="*/ 50 h 50"/>
                  <a:gd name="T46" fmla="*/ 39 w 52"/>
                  <a:gd name="T47" fmla="*/ 47 h 50"/>
                  <a:gd name="T48" fmla="*/ 30 w 52"/>
                  <a:gd name="T49" fmla="*/ 47 h 50"/>
                  <a:gd name="T50" fmla="*/ 16 w 52"/>
                  <a:gd name="T51" fmla="*/ 46 h 50"/>
                  <a:gd name="T52" fmla="*/ 5 w 52"/>
                  <a:gd name="T53" fmla="*/ 50 h 50"/>
                  <a:gd name="T54" fmla="*/ 2 w 52"/>
                  <a:gd name="T55" fmla="*/ 46 h 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"/>
                  <a:gd name="T85" fmla="*/ 0 h 50"/>
                  <a:gd name="T86" fmla="*/ 52 w 52"/>
                  <a:gd name="T87" fmla="*/ 50 h 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" h="50">
                    <a:moveTo>
                      <a:pt x="2" y="46"/>
                    </a:moveTo>
                    <a:lnTo>
                      <a:pt x="3" y="41"/>
                    </a:lnTo>
                    <a:lnTo>
                      <a:pt x="18" y="39"/>
                    </a:lnTo>
                    <a:lnTo>
                      <a:pt x="28" y="42"/>
                    </a:lnTo>
                    <a:lnTo>
                      <a:pt x="31" y="39"/>
                    </a:lnTo>
                    <a:lnTo>
                      <a:pt x="28" y="34"/>
                    </a:lnTo>
                    <a:lnTo>
                      <a:pt x="20" y="32"/>
                    </a:lnTo>
                    <a:lnTo>
                      <a:pt x="3" y="34"/>
                    </a:lnTo>
                    <a:lnTo>
                      <a:pt x="1" y="29"/>
                    </a:lnTo>
                    <a:lnTo>
                      <a:pt x="0" y="22"/>
                    </a:lnTo>
                    <a:lnTo>
                      <a:pt x="3" y="16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5" y="13"/>
                    </a:lnTo>
                    <a:lnTo>
                      <a:pt x="44" y="22"/>
                    </a:lnTo>
                    <a:lnTo>
                      <a:pt x="46" y="38"/>
                    </a:lnTo>
                    <a:lnTo>
                      <a:pt x="52" y="43"/>
                    </a:lnTo>
                    <a:lnTo>
                      <a:pt x="52" y="50"/>
                    </a:lnTo>
                    <a:lnTo>
                      <a:pt x="39" y="47"/>
                    </a:lnTo>
                    <a:lnTo>
                      <a:pt x="30" y="47"/>
                    </a:lnTo>
                    <a:lnTo>
                      <a:pt x="16" y="46"/>
                    </a:lnTo>
                    <a:lnTo>
                      <a:pt x="5" y="50"/>
                    </a:lnTo>
                    <a:lnTo>
                      <a:pt x="2" y="4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6" name="Freeform 390"/>
              <p:cNvSpPr>
                <a:spLocks/>
              </p:cNvSpPr>
              <p:nvPr/>
            </p:nvSpPr>
            <p:spPr bwMode="gray">
              <a:xfrm>
                <a:off x="2896" y="2186"/>
                <a:ext cx="156" cy="155"/>
              </a:xfrm>
              <a:custGeom>
                <a:avLst/>
                <a:gdLst>
                  <a:gd name="T0" fmla="*/ 70 w 156"/>
                  <a:gd name="T1" fmla="*/ 0 h 155"/>
                  <a:gd name="T2" fmla="*/ 124 w 156"/>
                  <a:gd name="T3" fmla="*/ 43 h 155"/>
                  <a:gd name="T4" fmla="*/ 128 w 156"/>
                  <a:gd name="T5" fmla="*/ 51 h 155"/>
                  <a:gd name="T6" fmla="*/ 135 w 156"/>
                  <a:gd name="T7" fmla="*/ 50 h 155"/>
                  <a:gd name="T8" fmla="*/ 139 w 156"/>
                  <a:gd name="T9" fmla="*/ 52 h 155"/>
                  <a:gd name="T10" fmla="*/ 140 w 156"/>
                  <a:gd name="T11" fmla="*/ 57 h 155"/>
                  <a:gd name="T12" fmla="*/ 140 w 156"/>
                  <a:gd name="T13" fmla="*/ 62 h 155"/>
                  <a:gd name="T14" fmla="*/ 156 w 156"/>
                  <a:gd name="T15" fmla="*/ 61 h 155"/>
                  <a:gd name="T16" fmla="*/ 144 w 156"/>
                  <a:gd name="T17" fmla="*/ 101 h 155"/>
                  <a:gd name="T18" fmla="*/ 134 w 156"/>
                  <a:gd name="T19" fmla="*/ 103 h 155"/>
                  <a:gd name="T20" fmla="*/ 129 w 156"/>
                  <a:gd name="T21" fmla="*/ 105 h 155"/>
                  <a:gd name="T22" fmla="*/ 114 w 156"/>
                  <a:gd name="T23" fmla="*/ 106 h 155"/>
                  <a:gd name="T24" fmla="*/ 111 w 156"/>
                  <a:gd name="T25" fmla="*/ 103 h 155"/>
                  <a:gd name="T26" fmla="*/ 101 w 156"/>
                  <a:gd name="T27" fmla="*/ 104 h 155"/>
                  <a:gd name="T28" fmla="*/ 97 w 156"/>
                  <a:gd name="T29" fmla="*/ 110 h 155"/>
                  <a:gd name="T30" fmla="*/ 92 w 156"/>
                  <a:gd name="T31" fmla="*/ 110 h 155"/>
                  <a:gd name="T32" fmla="*/ 84 w 156"/>
                  <a:gd name="T33" fmla="*/ 123 h 155"/>
                  <a:gd name="T34" fmla="*/ 77 w 156"/>
                  <a:gd name="T35" fmla="*/ 121 h 155"/>
                  <a:gd name="T36" fmla="*/ 76 w 156"/>
                  <a:gd name="T37" fmla="*/ 125 h 155"/>
                  <a:gd name="T38" fmla="*/ 67 w 156"/>
                  <a:gd name="T39" fmla="*/ 134 h 155"/>
                  <a:gd name="T40" fmla="*/ 68 w 156"/>
                  <a:gd name="T41" fmla="*/ 139 h 155"/>
                  <a:gd name="T42" fmla="*/ 65 w 156"/>
                  <a:gd name="T43" fmla="*/ 141 h 155"/>
                  <a:gd name="T44" fmla="*/ 63 w 156"/>
                  <a:gd name="T45" fmla="*/ 153 h 155"/>
                  <a:gd name="T46" fmla="*/ 57 w 156"/>
                  <a:gd name="T47" fmla="*/ 153 h 155"/>
                  <a:gd name="T48" fmla="*/ 52 w 156"/>
                  <a:gd name="T49" fmla="*/ 148 h 155"/>
                  <a:gd name="T50" fmla="*/ 47 w 156"/>
                  <a:gd name="T51" fmla="*/ 153 h 155"/>
                  <a:gd name="T52" fmla="*/ 38 w 156"/>
                  <a:gd name="T53" fmla="*/ 155 h 155"/>
                  <a:gd name="T54" fmla="*/ 32 w 156"/>
                  <a:gd name="T55" fmla="*/ 140 h 155"/>
                  <a:gd name="T56" fmla="*/ 27 w 156"/>
                  <a:gd name="T57" fmla="*/ 135 h 155"/>
                  <a:gd name="T58" fmla="*/ 25 w 156"/>
                  <a:gd name="T59" fmla="*/ 138 h 155"/>
                  <a:gd name="T60" fmla="*/ 18 w 156"/>
                  <a:gd name="T61" fmla="*/ 139 h 155"/>
                  <a:gd name="T62" fmla="*/ 8 w 156"/>
                  <a:gd name="T63" fmla="*/ 134 h 155"/>
                  <a:gd name="T64" fmla="*/ 8 w 156"/>
                  <a:gd name="T65" fmla="*/ 127 h 155"/>
                  <a:gd name="T66" fmla="*/ 2 w 156"/>
                  <a:gd name="T67" fmla="*/ 122 h 155"/>
                  <a:gd name="T68" fmla="*/ 0 w 156"/>
                  <a:gd name="T69" fmla="*/ 106 h 155"/>
                  <a:gd name="T70" fmla="*/ 2 w 156"/>
                  <a:gd name="T71" fmla="*/ 99 h 155"/>
                  <a:gd name="T72" fmla="*/ 6 w 156"/>
                  <a:gd name="T73" fmla="*/ 98 h 155"/>
                  <a:gd name="T74" fmla="*/ 10 w 156"/>
                  <a:gd name="T75" fmla="*/ 103 h 155"/>
                  <a:gd name="T76" fmla="*/ 15 w 156"/>
                  <a:gd name="T77" fmla="*/ 99 h 155"/>
                  <a:gd name="T78" fmla="*/ 22 w 156"/>
                  <a:gd name="T79" fmla="*/ 100 h 155"/>
                  <a:gd name="T80" fmla="*/ 26 w 156"/>
                  <a:gd name="T81" fmla="*/ 97 h 155"/>
                  <a:gd name="T82" fmla="*/ 28 w 156"/>
                  <a:gd name="T83" fmla="*/ 99 h 155"/>
                  <a:gd name="T84" fmla="*/ 61 w 156"/>
                  <a:gd name="T85" fmla="*/ 98 h 155"/>
                  <a:gd name="T86" fmla="*/ 50 w 156"/>
                  <a:gd name="T87" fmla="*/ 1 h 155"/>
                  <a:gd name="T88" fmla="*/ 70 w 156"/>
                  <a:gd name="T89" fmla="*/ 0 h 1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6"/>
                  <a:gd name="T136" fmla="*/ 0 h 155"/>
                  <a:gd name="T137" fmla="*/ 156 w 156"/>
                  <a:gd name="T138" fmla="*/ 155 h 1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6" h="155">
                    <a:moveTo>
                      <a:pt x="70" y="0"/>
                    </a:moveTo>
                    <a:lnTo>
                      <a:pt x="124" y="43"/>
                    </a:lnTo>
                    <a:lnTo>
                      <a:pt x="128" y="51"/>
                    </a:lnTo>
                    <a:lnTo>
                      <a:pt x="135" y="50"/>
                    </a:lnTo>
                    <a:lnTo>
                      <a:pt x="139" y="52"/>
                    </a:lnTo>
                    <a:lnTo>
                      <a:pt x="140" y="57"/>
                    </a:lnTo>
                    <a:lnTo>
                      <a:pt x="140" y="62"/>
                    </a:lnTo>
                    <a:lnTo>
                      <a:pt x="156" y="61"/>
                    </a:lnTo>
                    <a:lnTo>
                      <a:pt x="144" y="101"/>
                    </a:lnTo>
                    <a:lnTo>
                      <a:pt x="134" y="103"/>
                    </a:lnTo>
                    <a:lnTo>
                      <a:pt x="129" y="105"/>
                    </a:lnTo>
                    <a:lnTo>
                      <a:pt x="114" y="106"/>
                    </a:lnTo>
                    <a:lnTo>
                      <a:pt x="111" y="103"/>
                    </a:lnTo>
                    <a:lnTo>
                      <a:pt x="101" y="104"/>
                    </a:lnTo>
                    <a:lnTo>
                      <a:pt x="97" y="110"/>
                    </a:lnTo>
                    <a:lnTo>
                      <a:pt x="92" y="110"/>
                    </a:lnTo>
                    <a:lnTo>
                      <a:pt x="84" y="123"/>
                    </a:lnTo>
                    <a:lnTo>
                      <a:pt x="77" y="121"/>
                    </a:lnTo>
                    <a:lnTo>
                      <a:pt x="76" y="125"/>
                    </a:lnTo>
                    <a:lnTo>
                      <a:pt x="67" y="134"/>
                    </a:lnTo>
                    <a:lnTo>
                      <a:pt x="68" y="139"/>
                    </a:lnTo>
                    <a:lnTo>
                      <a:pt x="65" y="141"/>
                    </a:lnTo>
                    <a:lnTo>
                      <a:pt x="63" y="153"/>
                    </a:lnTo>
                    <a:lnTo>
                      <a:pt x="57" y="153"/>
                    </a:lnTo>
                    <a:lnTo>
                      <a:pt x="52" y="148"/>
                    </a:lnTo>
                    <a:lnTo>
                      <a:pt x="47" y="153"/>
                    </a:lnTo>
                    <a:lnTo>
                      <a:pt x="38" y="155"/>
                    </a:lnTo>
                    <a:lnTo>
                      <a:pt x="32" y="140"/>
                    </a:lnTo>
                    <a:lnTo>
                      <a:pt x="27" y="135"/>
                    </a:lnTo>
                    <a:lnTo>
                      <a:pt x="25" y="138"/>
                    </a:lnTo>
                    <a:lnTo>
                      <a:pt x="18" y="139"/>
                    </a:lnTo>
                    <a:lnTo>
                      <a:pt x="8" y="134"/>
                    </a:lnTo>
                    <a:lnTo>
                      <a:pt x="8" y="127"/>
                    </a:lnTo>
                    <a:lnTo>
                      <a:pt x="2" y="122"/>
                    </a:lnTo>
                    <a:lnTo>
                      <a:pt x="0" y="106"/>
                    </a:lnTo>
                    <a:lnTo>
                      <a:pt x="2" y="99"/>
                    </a:lnTo>
                    <a:lnTo>
                      <a:pt x="6" y="98"/>
                    </a:lnTo>
                    <a:lnTo>
                      <a:pt x="10" y="103"/>
                    </a:lnTo>
                    <a:lnTo>
                      <a:pt x="15" y="99"/>
                    </a:lnTo>
                    <a:lnTo>
                      <a:pt x="22" y="100"/>
                    </a:lnTo>
                    <a:lnTo>
                      <a:pt x="26" y="97"/>
                    </a:lnTo>
                    <a:lnTo>
                      <a:pt x="28" y="99"/>
                    </a:lnTo>
                    <a:lnTo>
                      <a:pt x="61" y="98"/>
                    </a:lnTo>
                    <a:lnTo>
                      <a:pt x="50" y="1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7" name="Freeform 391"/>
              <p:cNvSpPr>
                <a:spLocks/>
              </p:cNvSpPr>
              <p:nvPr/>
            </p:nvSpPr>
            <p:spPr bwMode="gray">
              <a:xfrm>
                <a:off x="2959" y="2289"/>
                <a:ext cx="73" cy="59"/>
              </a:xfrm>
              <a:custGeom>
                <a:avLst/>
                <a:gdLst>
                  <a:gd name="T0" fmla="*/ 51 w 73"/>
                  <a:gd name="T1" fmla="*/ 3 h 59"/>
                  <a:gd name="T2" fmla="*/ 51 w 73"/>
                  <a:gd name="T3" fmla="*/ 10 h 59"/>
                  <a:gd name="T4" fmla="*/ 56 w 73"/>
                  <a:gd name="T5" fmla="*/ 15 h 59"/>
                  <a:gd name="T6" fmla="*/ 61 w 73"/>
                  <a:gd name="T7" fmla="*/ 15 h 59"/>
                  <a:gd name="T8" fmla="*/ 62 w 73"/>
                  <a:gd name="T9" fmla="*/ 22 h 59"/>
                  <a:gd name="T10" fmla="*/ 70 w 73"/>
                  <a:gd name="T11" fmla="*/ 29 h 59"/>
                  <a:gd name="T12" fmla="*/ 73 w 73"/>
                  <a:gd name="T13" fmla="*/ 35 h 59"/>
                  <a:gd name="T14" fmla="*/ 57 w 73"/>
                  <a:gd name="T15" fmla="*/ 45 h 59"/>
                  <a:gd name="T16" fmla="*/ 44 w 73"/>
                  <a:gd name="T17" fmla="*/ 40 h 59"/>
                  <a:gd name="T18" fmla="*/ 40 w 73"/>
                  <a:gd name="T19" fmla="*/ 41 h 59"/>
                  <a:gd name="T20" fmla="*/ 33 w 73"/>
                  <a:gd name="T21" fmla="*/ 38 h 59"/>
                  <a:gd name="T22" fmla="*/ 27 w 73"/>
                  <a:gd name="T23" fmla="*/ 40 h 59"/>
                  <a:gd name="T24" fmla="*/ 23 w 73"/>
                  <a:gd name="T25" fmla="*/ 53 h 59"/>
                  <a:gd name="T26" fmla="*/ 13 w 73"/>
                  <a:gd name="T27" fmla="*/ 53 h 59"/>
                  <a:gd name="T28" fmla="*/ 7 w 73"/>
                  <a:gd name="T29" fmla="*/ 59 h 59"/>
                  <a:gd name="T30" fmla="*/ 0 w 73"/>
                  <a:gd name="T31" fmla="*/ 50 h 59"/>
                  <a:gd name="T32" fmla="*/ 2 w 73"/>
                  <a:gd name="T33" fmla="*/ 38 h 59"/>
                  <a:gd name="T34" fmla="*/ 5 w 73"/>
                  <a:gd name="T35" fmla="*/ 36 h 59"/>
                  <a:gd name="T36" fmla="*/ 4 w 73"/>
                  <a:gd name="T37" fmla="*/ 31 h 59"/>
                  <a:gd name="T38" fmla="*/ 13 w 73"/>
                  <a:gd name="T39" fmla="*/ 22 h 59"/>
                  <a:gd name="T40" fmla="*/ 14 w 73"/>
                  <a:gd name="T41" fmla="*/ 18 h 59"/>
                  <a:gd name="T42" fmla="*/ 21 w 73"/>
                  <a:gd name="T43" fmla="*/ 20 h 59"/>
                  <a:gd name="T44" fmla="*/ 29 w 73"/>
                  <a:gd name="T45" fmla="*/ 7 h 59"/>
                  <a:gd name="T46" fmla="*/ 34 w 73"/>
                  <a:gd name="T47" fmla="*/ 7 h 59"/>
                  <a:gd name="T48" fmla="*/ 38 w 73"/>
                  <a:gd name="T49" fmla="*/ 1 h 59"/>
                  <a:gd name="T50" fmla="*/ 48 w 73"/>
                  <a:gd name="T51" fmla="*/ 0 h 59"/>
                  <a:gd name="T52" fmla="*/ 51 w 73"/>
                  <a:gd name="T53" fmla="*/ 3 h 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"/>
                  <a:gd name="T82" fmla="*/ 0 h 59"/>
                  <a:gd name="T83" fmla="*/ 73 w 73"/>
                  <a:gd name="T84" fmla="*/ 59 h 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" h="59">
                    <a:moveTo>
                      <a:pt x="51" y="3"/>
                    </a:moveTo>
                    <a:lnTo>
                      <a:pt x="51" y="10"/>
                    </a:lnTo>
                    <a:lnTo>
                      <a:pt x="56" y="15"/>
                    </a:lnTo>
                    <a:lnTo>
                      <a:pt x="61" y="15"/>
                    </a:lnTo>
                    <a:lnTo>
                      <a:pt x="62" y="22"/>
                    </a:lnTo>
                    <a:lnTo>
                      <a:pt x="70" y="29"/>
                    </a:lnTo>
                    <a:lnTo>
                      <a:pt x="73" y="35"/>
                    </a:lnTo>
                    <a:lnTo>
                      <a:pt x="57" y="45"/>
                    </a:lnTo>
                    <a:lnTo>
                      <a:pt x="44" y="40"/>
                    </a:lnTo>
                    <a:lnTo>
                      <a:pt x="40" y="41"/>
                    </a:lnTo>
                    <a:lnTo>
                      <a:pt x="33" y="38"/>
                    </a:lnTo>
                    <a:lnTo>
                      <a:pt x="27" y="40"/>
                    </a:lnTo>
                    <a:lnTo>
                      <a:pt x="23" y="53"/>
                    </a:lnTo>
                    <a:lnTo>
                      <a:pt x="13" y="53"/>
                    </a:lnTo>
                    <a:lnTo>
                      <a:pt x="7" y="59"/>
                    </a:lnTo>
                    <a:lnTo>
                      <a:pt x="0" y="50"/>
                    </a:lnTo>
                    <a:lnTo>
                      <a:pt x="2" y="38"/>
                    </a:lnTo>
                    <a:lnTo>
                      <a:pt x="5" y="36"/>
                    </a:lnTo>
                    <a:lnTo>
                      <a:pt x="4" y="31"/>
                    </a:lnTo>
                    <a:lnTo>
                      <a:pt x="13" y="22"/>
                    </a:lnTo>
                    <a:lnTo>
                      <a:pt x="14" y="18"/>
                    </a:lnTo>
                    <a:lnTo>
                      <a:pt x="21" y="20"/>
                    </a:lnTo>
                    <a:lnTo>
                      <a:pt x="29" y="7"/>
                    </a:lnTo>
                    <a:lnTo>
                      <a:pt x="34" y="7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51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8" name="Freeform 392"/>
              <p:cNvSpPr>
                <a:spLocks/>
              </p:cNvSpPr>
              <p:nvPr/>
            </p:nvSpPr>
            <p:spPr bwMode="gray">
              <a:xfrm>
                <a:off x="2901" y="2060"/>
                <a:ext cx="96" cy="91"/>
              </a:xfrm>
              <a:custGeom>
                <a:avLst/>
                <a:gdLst>
                  <a:gd name="T0" fmla="*/ 0 w 96"/>
                  <a:gd name="T1" fmla="*/ 91 h 91"/>
                  <a:gd name="T2" fmla="*/ 4 w 96"/>
                  <a:gd name="T3" fmla="*/ 86 h 91"/>
                  <a:gd name="T4" fmla="*/ 9 w 96"/>
                  <a:gd name="T5" fmla="*/ 83 h 91"/>
                  <a:gd name="T6" fmla="*/ 15 w 96"/>
                  <a:gd name="T7" fmla="*/ 76 h 91"/>
                  <a:gd name="T8" fmla="*/ 18 w 96"/>
                  <a:gd name="T9" fmla="*/ 69 h 91"/>
                  <a:gd name="T10" fmla="*/ 18 w 96"/>
                  <a:gd name="T11" fmla="*/ 54 h 91"/>
                  <a:gd name="T12" fmla="*/ 21 w 96"/>
                  <a:gd name="T13" fmla="*/ 46 h 91"/>
                  <a:gd name="T14" fmla="*/ 22 w 96"/>
                  <a:gd name="T15" fmla="*/ 40 h 91"/>
                  <a:gd name="T16" fmla="*/ 23 w 96"/>
                  <a:gd name="T17" fmla="*/ 36 h 91"/>
                  <a:gd name="T18" fmla="*/ 33 w 96"/>
                  <a:gd name="T19" fmla="*/ 28 h 91"/>
                  <a:gd name="T20" fmla="*/ 39 w 96"/>
                  <a:gd name="T21" fmla="*/ 26 h 91"/>
                  <a:gd name="T22" fmla="*/ 45 w 96"/>
                  <a:gd name="T23" fmla="*/ 22 h 91"/>
                  <a:gd name="T24" fmla="*/ 46 w 96"/>
                  <a:gd name="T25" fmla="*/ 17 h 91"/>
                  <a:gd name="T26" fmla="*/ 53 w 96"/>
                  <a:gd name="T27" fmla="*/ 8 h 91"/>
                  <a:gd name="T28" fmla="*/ 53 w 96"/>
                  <a:gd name="T29" fmla="*/ 3 h 91"/>
                  <a:gd name="T30" fmla="*/ 57 w 96"/>
                  <a:gd name="T31" fmla="*/ 0 h 91"/>
                  <a:gd name="T32" fmla="*/ 60 w 96"/>
                  <a:gd name="T33" fmla="*/ 1 h 91"/>
                  <a:gd name="T34" fmla="*/ 60 w 96"/>
                  <a:gd name="T35" fmla="*/ 4 h 91"/>
                  <a:gd name="T36" fmla="*/ 64 w 96"/>
                  <a:gd name="T37" fmla="*/ 5 h 91"/>
                  <a:gd name="T38" fmla="*/ 66 w 96"/>
                  <a:gd name="T39" fmla="*/ 7 h 91"/>
                  <a:gd name="T40" fmla="*/ 73 w 96"/>
                  <a:gd name="T41" fmla="*/ 8 h 91"/>
                  <a:gd name="T42" fmla="*/ 82 w 96"/>
                  <a:gd name="T43" fmla="*/ 8 h 91"/>
                  <a:gd name="T44" fmla="*/ 85 w 96"/>
                  <a:gd name="T45" fmla="*/ 9 h 91"/>
                  <a:gd name="T46" fmla="*/ 91 w 96"/>
                  <a:gd name="T47" fmla="*/ 10 h 91"/>
                  <a:gd name="T48" fmla="*/ 95 w 96"/>
                  <a:gd name="T49" fmla="*/ 30 h 91"/>
                  <a:gd name="T50" fmla="*/ 96 w 96"/>
                  <a:gd name="T51" fmla="*/ 34 h 91"/>
                  <a:gd name="T52" fmla="*/ 93 w 96"/>
                  <a:gd name="T53" fmla="*/ 47 h 91"/>
                  <a:gd name="T54" fmla="*/ 86 w 96"/>
                  <a:gd name="T55" fmla="*/ 48 h 91"/>
                  <a:gd name="T56" fmla="*/ 78 w 96"/>
                  <a:gd name="T57" fmla="*/ 48 h 91"/>
                  <a:gd name="T58" fmla="*/ 76 w 96"/>
                  <a:gd name="T59" fmla="*/ 58 h 91"/>
                  <a:gd name="T60" fmla="*/ 72 w 96"/>
                  <a:gd name="T61" fmla="*/ 59 h 91"/>
                  <a:gd name="T62" fmla="*/ 67 w 96"/>
                  <a:gd name="T63" fmla="*/ 62 h 91"/>
                  <a:gd name="T64" fmla="*/ 64 w 96"/>
                  <a:gd name="T65" fmla="*/ 62 h 91"/>
                  <a:gd name="T66" fmla="*/ 60 w 96"/>
                  <a:gd name="T67" fmla="*/ 66 h 91"/>
                  <a:gd name="T68" fmla="*/ 59 w 96"/>
                  <a:gd name="T69" fmla="*/ 69 h 91"/>
                  <a:gd name="T70" fmla="*/ 36 w 96"/>
                  <a:gd name="T71" fmla="*/ 76 h 91"/>
                  <a:gd name="T72" fmla="*/ 28 w 96"/>
                  <a:gd name="T73" fmla="*/ 83 h 91"/>
                  <a:gd name="T74" fmla="*/ 28 w 96"/>
                  <a:gd name="T75" fmla="*/ 91 h 91"/>
                  <a:gd name="T76" fmla="*/ 0 w 96"/>
                  <a:gd name="T77" fmla="*/ 91 h 9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6"/>
                  <a:gd name="T118" fmla="*/ 0 h 91"/>
                  <a:gd name="T119" fmla="*/ 96 w 96"/>
                  <a:gd name="T120" fmla="*/ 91 h 9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6" h="91">
                    <a:moveTo>
                      <a:pt x="0" y="91"/>
                    </a:moveTo>
                    <a:lnTo>
                      <a:pt x="4" y="86"/>
                    </a:lnTo>
                    <a:lnTo>
                      <a:pt x="9" y="83"/>
                    </a:lnTo>
                    <a:lnTo>
                      <a:pt x="15" y="76"/>
                    </a:lnTo>
                    <a:lnTo>
                      <a:pt x="18" y="69"/>
                    </a:lnTo>
                    <a:lnTo>
                      <a:pt x="18" y="54"/>
                    </a:lnTo>
                    <a:lnTo>
                      <a:pt x="21" y="46"/>
                    </a:lnTo>
                    <a:lnTo>
                      <a:pt x="22" y="40"/>
                    </a:lnTo>
                    <a:lnTo>
                      <a:pt x="23" y="36"/>
                    </a:lnTo>
                    <a:lnTo>
                      <a:pt x="33" y="28"/>
                    </a:lnTo>
                    <a:lnTo>
                      <a:pt x="39" y="26"/>
                    </a:lnTo>
                    <a:lnTo>
                      <a:pt x="45" y="22"/>
                    </a:lnTo>
                    <a:lnTo>
                      <a:pt x="46" y="17"/>
                    </a:lnTo>
                    <a:lnTo>
                      <a:pt x="53" y="8"/>
                    </a:lnTo>
                    <a:lnTo>
                      <a:pt x="53" y="3"/>
                    </a:lnTo>
                    <a:lnTo>
                      <a:pt x="57" y="0"/>
                    </a:lnTo>
                    <a:lnTo>
                      <a:pt x="60" y="1"/>
                    </a:lnTo>
                    <a:lnTo>
                      <a:pt x="60" y="4"/>
                    </a:lnTo>
                    <a:lnTo>
                      <a:pt x="64" y="5"/>
                    </a:lnTo>
                    <a:lnTo>
                      <a:pt x="66" y="7"/>
                    </a:lnTo>
                    <a:lnTo>
                      <a:pt x="73" y="8"/>
                    </a:lnTo>
                    <a:lnTo>
                      <a:pt x="82" y="8"/>
                    </a:lnTo>
                    <a:lnTo>
                      <a:pt x="85" y="9"/>
                    </a:lnTo>
                    <a:lnTo>
                      <a:pt x="91" y="10"/>
                    </a:lnTo>
                    <a:lnTo>
                      <a:pt x="95" y="30"/>
                    </a:lnTo>
                    <a:lnTo>
                      <a:pt x="96" y="34"/>
                    </a:lnTo>
                    <a:lnTo>
                      <a:pt x="93" y="47"/>
                    </a:lnTo>
                    <a:lnTo>
                      <a:pt x="86" y="48"/>
                    </a:lnTo>
                    <a:lnTo>
                      <a:pt x="78" y="48"/>
                    </a:lnTo>
                    <a:lnTo>
                      <a:pt x="76" y="58"/>
                    </a:lnTo>
                    <a:lnTo>
                      <a:pt x="72" y="59"/>
                    </a:lnTo>
                    <a:lnTo>
                      <a:pt x="67" y="62"/>
                    </a:lnTo>
                    <a:lnTo>
                      <a:pt x="64" y="62"/>
                    </a:lnTo>
                    <a:lnTo>
                      <a:pt x="60" y="66"/>
                    </a:lnTo>
                    <a:lnTo>
                      <a:pt x="59" y="69"/>
                    </a:lnTo>
                    <a:lnTo>
                      <a:pt x="36" y="76"/>
                    </a:lnTo>
                    <a:lnTo>
                      <a:pt x="28" y="83"/>
                    </a:lnTo>
                    <a:lnTo>
                      <a:pt x="28" y="91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9" name="Freeform 393"/>
              <p:cNvSpPr>
                <a:spLocks/>
              </p:cNvSpPr>
              <p:nvPr/>
            </p:nvSpPr>
            <p:spPr bwMode="gray">
              <a:xfrm>
                <a:off x="2851" y="2158"/>
                <a:ext cx="116" cy="134"/>
              </a:xfrm>
              <a:custGeom>
                <a:avLst/>
                <a:gdLst>
                  <a:gd name="T0" fmla="*/ 80 w 116"/>
                  <a:gd name="T1" fmla="*/ 0 h 134"/>
                  <a:gd name="T2" fmla="*/ 116 w 116"/>
                  <a:gd name="T3" fmla="*/ 29 h 134"/>
                  <a:gd name="T4" fmla="*/ 95 w 116"/>
                  <a:gd name="T5" fmla="*/ 29 h 134"/>
                  <a:gd name="T6" fmla="*/ 106 w 116"/>
                  <a:gd name="T7" fmla="*/ 126 h 134"/>
                  <a:gd name="T8" fmla="*/ 74 w 116"/>
                  <a:gd name="T9" fmla="*/ 127 h 134"/>
                  <a:gd name="T10" fmla="*/ 71 w 116"/>
                  <a:gd name="T11" fmla="*/ 125 h 134"/>
                  <a:gd name="T12" fmla="*/ 67 w 116"/>
                  <a:gd name="T13" fmla="*/ 128 h 134"/>
                  <a:gd name="T14" fmla="*/ 60 w 116"/>
                  <a:gd name="T15" fmla="*/ 127 h 134"/>
                  <a:gd name="T16" fmla="*/ 55 w 116"/>
                  <a:gd name="T17" fmla="*/ 131 h 134"/>
                  <a:gd name="T18" fmla="*/ 51 w 116"/>
                  <a:gd name="T19" fmla="*/ 126 h 134"/>
                  <a:gd name="T20" fmla="*/ 47 w 116"/>
                  <a:gd name="T21" fmla="*/ 127 h 134"/>
                  <a:gd name="T22" fmla="*/ 45 w 116"/>
                  <a:gd name="T23" fmla="*/ 134 h 134"/>
                  <a:gd name="T24" fmla="*/ 36 w 116"/>
                  <a:gd name="T25" fmla="*/ 125 h 134"/>
                  <a:gd name="T26" fmla="*/ 32 w 116"/>
                  <a:gd name="T27" fmla="*/ 119 h 134"/>
                  <a:gd name="T28" fmla="*/ 29 w 116"/>
                  <a:gd name="T29" fmla="*/ 117 h 134"/>
                  <a:gd name="T30" fmla="*/ 24 w 116"/>
                  <a:gd name="T31" fmla="*/ 114 h 134"/>
                  <a:gd name="T32" fmla="*/ 18 w 116"/>
                  <a:gd name="T33" fmla="*/ 113 h 134"/>
                  <a:gd name="T34" fmla="*/ 14 w 116"/>
                  <a:gd name="T35" fmla="*/ 112 h 134"/>
                  <a:gd name="T36" fmla="*/ 7 w 116"/>
                  <a:gd name="T37" fmla="*/ 115 h 134"/>
                  <a:gd name="T38" fmla="*/ 10 w 116"/>
                  <a:gd name="T39" fmla="*/ 105 h 134"/>
                  <a:gd name="T40" fmla="*/ 10 w 116"/>
                  <a:gd name="T41" fmla="*/ 102 h 134"/>
                  <a:gd name="T42" fmla="*/ 6 w 116"/>
                  <a:gd name="T43" fmla="*/ 88 h 134"/>
                  <a:gd name="T44" fmla="*/ 7 w 116"/>
                  <a:gd name="T45" fmla="*/ 81 h 134"/>
                  <a:gd name="T46" fmla="*/ 3 w 116"/>
                  <a:gd name="T47" fmla="*/ 73 h 134"/>
                  <a:gd name="T48" fmla="*/ 1 w 116"/>
                  <a:gd name="T49" fmla="*/ 71 h 134"/>
                  <a:gd name="T50" fmla="*/ 0 w 116"/>
                  <a:gd name="T51" fmla="*/ 67 h 134"/>
                  <a:gd name="T52" fmla="*/ 38 w 116"/>
                  <a:gd name="T53" fmla="*/ 67 h 134"/>
                  <a:gd name="T54" fmla="*/ 37 w 116"/>
                  <a:gd name="T55" fmla="*/ 53 h 134"/>
                  <a:gd name="T56" fmla="*/ 41 w 116"/>
                  <a:gd name="T57" fmla="*/ 43 h 134"/>
                  <a:gd name="T58" fmla="*/ 48 w 116"/>
                  <a:gd name="T59" fmla="*/ 43 h 134"/>
                  <a:gd name="T60" fmla="*/ 47 w 116"/>
                  <a:gd name="T61" fmla="*/ 14 h 134"/>
                  <a:gd name="T62" fmla="*/ 78 w 116"/>
                  <a:gd name="T63" fmla="*/ 14 h 134"/>
                  <a:gd name="T64" fmla="*/ 80 w 116"/>
                  <a:gd name="T65" fmla="*/ 0 h 1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134"/>
                  <a:gd name="T101" fmla="*/ 116 w 116"/>
                  <a:gd name="T102" fmla="*/ 134 h 1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134">
                    <a:moveTo>
                      <a:pt x="80" y="0"/>
                    </a:moveTo>
                    <a:lnTo>
                      <a:pt x="116" y="29"/>
                    </a:lnTo>
                    <a:lnTo>
                      <a:pt x="95" y="29"/>
                    </a:lnTo>
                    <a:lnTo>
                      <a:pt x="106" y="126"/>
                    </a:lnTo>
                    <a:lnTo>
                      <a:pt x="74" y="127"/>
                    </a:lnTo>
                    <a:lnTo>
                      <a:pt x="71" y="125"/>
                    </a:lnTo>
                    <a:lnTo>
                      <a:pt x="67" y="128"/>
                    </a:lnTo>
                    <a:lnTo>
                      <a:pt x="60" y="127"/>
                    </a:lnTo>
                    <a:lnTo>
                      <a:pt x="55" y="131"/>
                    </a:lnTo>
                    <a:lnTo>
                      <a:pt x="51" y="126"/>
                    </a:lnTo>
                    <a:lnTo>
                      <a:pt x="47" y="127"/>
                    </a:lnTo>
                    <a:lnTo>
                      <a:pt x="45" y="134"/>
                    </a:lnTo>
                    <a:lnTo>
                      <a:pt x="36" y="125"/>
                    </a:lnTo>
                    <a:lnTo>
                      <a:pt x="32" y="119"/>
                    </a:lnTo>
                    <a:lnTo>
                      <a:pt x="29" y="117"/>
                    </a:lnTo>
                    <a:lnTo>
                      <a:pt x="24" y="114"/>
                    </a:lnTo>
                    <a:lnTo>
                      <a:pt x="18" y="113"/>
                    </a:lnTo>
                    <a:lnTo>
                      <a:pt x="14" y="112"/>
                    </a:lnTo>
                    <a:lnTo>
                      <a:pt x="7" y="115"/>
                    </a:lnTo>
                    <a:lnTo>
                      <a:pt x="10" y="105"/>
                    </a:lnTo>
                    <a:lnTo>
                      <a:pt x="10" y="102"/>
                    </a:lnTo>
                    <a:lnTo>
                      <a:pt x="6" y="88"/>
                    </a:lnTo>
                    <a:lnTo>
                      <a:pt x="7" y="81"/>
                    </a:lnTo>
                    <a:lnTo>
                      <a:pt x="3" y="73"/>
                    </a:lnTo>
                    <a:lnTo>
                      <a:pt x="1" y="71"/>
                    </a:lnTo>
                    <a:lnTo>
                      <a:pt x="0" y="67"/>
                    </a:lnTo>
                    <a:lnTo>
                      <a:pt x="38" y="67"/>
                    </a:lnTo>
                    <a:lnTo>
                      <a:pt x="37" y="53"/>
                    </a:lnTo>
                    <a:lnTo>
                      <a:pt x="41" y="43"/>
                    </a:lnTo>
                    <a:lnTo>
                      <a:pt x="48" y="43"/>
                    </a:lnTo>
                    <a:lnTo>
                      <a:pt x="47" y="14"/>
                    </a:lnTo>
                    <a:lnTo>
                      <a:pt x="78" y="14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0" name="Freeform 394"/>
              <p:cNvSpPr>
                <a:spLocks/>
              </p:cNvSpPr>
              <p:nvPr/>
            </p:nvSpPr>
            <p:spPr bwMode="gray">
              <a:xfrm>
                <a:off x="2851" y="2151"/>
                <a:ext cx="79" cy="74"/>
              </a:xfrm>
              <a:custGeom>
                <a:avLst/>
                <a:gdLst>
                  <a:gd name="T0" fmla="*/ 0 w 79"/>
                  <a:gd name="T1" fmla="*/ 74 h 74"/>
                  <a:gd name="T2" fmla="*/ 5 w 79"/>
                  <a:gd name="T3" fmla="*/ 58 h 74"/>
                  <a:gd name="T4" fmla="*/ 13 w 79"/>
                  <a:gd name="T5" fmla="*/ 45 h 74"/>
                  <a:gd name="T6" fmla="*/ 19 w 79"/>
                  <a:gd name="T7" fmla="*/ 35 h 74"/>
                  <a:gd name="T8" fmla="*/ 22 w 79"/>
                  <a:gd name="T9" fmla="*/ 26 h 74"/>
                  <a:gd name="T10" fmla="*/ 26 w 79"/>
                  <a:gd name="T11" fmla="*/ 20 h 74"/>
                  <a:gd name="T12" fmla="*/ 29 w 79"/>
                  <a:gd name="T13" fmla="*/ 19 h 74"/>
                  <a:gd name="T14" fmla="*/ 31 w 79"/>
                  <a:gd name="T15" fmla="*/ 16 h 74"/>
                  <a:gd name="T16" fmla="*/ 37 w 79"/>
                  <a:gd name="T17" fmla="*/ 4 h 74"/>
                  <a:gd name="T18" fmla="*/ 43 w 79"/>
                  <a:gd name="T19" fmla="*/ 2 h 74"/>
                  <a:gd name="T20" fmla="*/ 47 w 79"/>
                  <a:gd name="T21" fmla="*/ 1 h 74"/>
                  <a:gd name="T22" fmla="*/ 50 w 79"/>
                  <a:gd name="T23" fmla="*/ 0 h 74"/>
                  <a:gd name="T24" fmla="*/ 78 w 79"/>
                  <a:gd name="T25" fmla="*/ 0 h 74"/>
                  <a:gd name="T26" fmla="*/ 79 w 79"/>
                  <a:gd name="T27" fmla="*/ 7 h 74"/>
                  <a:gd name="T28" fmla="*/ 78 w 79"/>
                  <a:gd name="T29" fmla="*/ 21 h 74"/>
                  <a:gd name="T30" fmla="*/ 47 w 79"/>
                  <a:gd name="T31" fmla="*/ 21 h 74"/>
                  <a:gd name="T32" fmla="*/ 48 w 79"/>
                  <a:gd name="T33" fmla="*/ 50 h 74"/>
                  <a:gd name="T34" fmla="*/ 40 w 79"/>
                  <a:gd name="T35" fmla="*/ 50 h 74"/>
                  <a:gd name="T36" fmla="*/ 37 w 79"/>
                  <a:gd name="T37" fmla="*/ 60 h 74"/>
                  <a:gd name="T38" fmla="*/ 37 w 79"/>
                  <a:gd name="T39" fmla="*/ 74 h 74"/>
                  <a:gd name="T40" fmla="*/ 0 w 79"/>
                  <a:gd name="T41" fmla="*/ 74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74"/>
                  <a:gd name="T65" fmla="*/ 79 w 79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74">
                    <a:moveTo>
                      <a:pt x="0" y="74"/>
                    </a:moveTo>
                    <a:lnTo>
                      <a:pt x="5" y="58"/>
                    </a:lnTo>
                    <a:lnTo>
                      <a:pt x="13" y="45"/>
                    </a:lnTo>
                    <a:lnTo>
                      <a:pt x="19" y="35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29" y="19"/>
                    </a:lnTo>
                    <a:lnTo>
                      <a:pt x="31" y="16"/>
                    </a:lnTo>
                    <a:lnTo>
                      <a:pt x="37" y="4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50" y="0"/>
                    </a:lnTo>
                    <a:lnTo>
                      <a:pt x="78" y="0"/>
                    </a:lnTo>
                    <a:lnTo>
                      <a:pt x="79" y="7"/>
                    </a:lnTo>
                    <a:lnTo>
                      <a:pt x="78" y="21"/>
                    </a:lnTo>
                    <a:lnTo>
                      <a:pt x="47" y="21"/>
                    </a:lnTo>
                    <a:lnTo>
                      <a:pt x="48" y="50"/>
                    </a:lnTo>
                    <a:lnTo>
                      <a:pt x="40" y="50"/>
                    </a:lnTo>
                    <a:lnTo>
                      <a:pt x="37" y="60"/>
                    </a:lnTo>
                    <a:lnTo>
                      <a:pt x="37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1" name="Freeform 395"/>
              <p:cNvSpPr>
                <a:spLocks/>
              </p:cNvSpPr>
              <p:nvPr/>
            </p:nvSpPr>
            <p:spPr bwMode="gray">
              <a:xfrm>
                <a:off x="3077" y="2041"/>
                <a:ext cx="38" cy="80"/>
              </a:xfrm>
              <a:custGeom>
                <a:avLst/>
                <a:gdLst>
                  <a:gd name="T0" fmla="*/ 6 w 38"/>
                  <a:gd name="T1" fmla="*/ 6 h 80"/>
                  <a:gd name="T2" fmla="*/ 13 w 38"/>
                  <a:gd name="T3" fmla="*/ 5 h 80"/>
                  <a:gd name="T4" fmla="*/ 17 w 38"/>
                  <a:gd name="T5" fmla="*/ 1 h 80"/>
                  <a:gd name="T6" fmla="*/ 23 w 38"/>
                  <a:gd name="T7" fmla="*/ 0 h 80"/>
                  <a:gd name="T8" fmla="*/ 26 w 38"/>
                  <a:gd name="T9" fmla="*/ 3 h 80"/>
                  <a:gd name="T10" fmla="*/ 31 w 38"/>
                  <a:gd name="T11" fmla="*/ 3 h 80"/>
                  <a:gd name="T12" fmla="*/ 32 w 38"/>
                  <a:gd name="T13" fmla="*/ 6 h 80"/>
                  <a:gd name="T14" fmla="*/ 29 w 38"/>
                  <a:gd name="T15" fmla="*/ 10 h 80"/>
                  <a:gd name="T16" fmla="*/ 29 w 38"/>
                  <a:gd name="T17" fmla="*/ 15 h 80"/>
                  <a:gd name="T18" fmla="*/ 33 w 38"/>
                  <a:gd name="T19" fmla="*/ 22 h 80"/>
                  <a:gd name="T20" fmla="*/ 33 w 38"/>
                  <a:gd name="T21" fmla="*/ 29 h 80"/>
                  <a:gd name="T22" fmla="*/ 25 w 38"/>
                  <a:gd name="T23" fmla="*/ 36 h 80"/>
                  <a:gd name="T24" fmla="*/ 26 w 38"/>
                  <a:gd name="T25" fmla="*/ 42 h 80"/>
                  <a:gd name="T26" fmla="*/ 30 w 38"/>
                  <a:gd name="T27" fmla="*/ 46 h 80"/>
                  <a:gd name="T28" fmla="*/ 37 w 38"/>
                  <a:gd name="T29" fmla="*/ 49 h 80"/>
                  <a:gd name="T30" fmla="*/ 38 w 38"/>
                  <a:gd name="T31" fmla="*/ 59 h 80"/>
                  <a:gd name="T32" fmla="*/ 34 w 38"/>
                  <a:gd name="T33" fmla="*/ 63 h 80"/>
                  <a:gd name="T34" fmla="*/ 27 w 38"/>
                  <a:gd name="T35" fmla="*/ 64 h 80"/>
                  <a:gd name="T36" fmla="*/ 27 w 38"/>
                  <a:gd name="T37" fmla="*/ 75 h 80"/>
                  <a:gd name="T38" fmla="*/ 22 w 38"/>
                  <a:gd name="T39" fmla="*/ 80 h 80"/>
                  <a:gd name="T40" fmla="*/ 19 w 38"/>
                  <a:gd name="T41" fmla="*/ 80 h 80"/>
                  <a:gd name="T42" fmla="*/ 12 w 38"/>
                  <a:gd name="T43" fmla="*/ 62 h 80"/>
                  <a:gd name="T44" fmla="*/ 7 w 38"/>
                  <a:gd name="T45" fmla="*/ 54 h 80"/>
                  <a:gd name="T46" fmla="*/ 0 w 38"/>
                  <a:gd name="T47" fmla="*/ 46 h 80"/>
                  <a:gd name="T48" fmla="*/ 0 w 38"/>
                  <a:gd name="T49" fmla="*/ 39 h 80"/>
                  <a:gd name="T50" fmla="*/ 7 w 38"/>
                  <a:gd name="T51" fmla="*/ 28 h 80"/>
                  <a:gd name="T52" fmla="*/ 8 w 38"/>
                  <a:gd name="T53" fmla="*/ 19 h 80"/>
                  <a:gd name="T54" fmla="*/ 7 w 38"/>
                  <a:gd name="T55" fmla="*/ 16 h 80"/>
                  <a:gd name="T56" fmla="*/ 6 w 38"/>
                  <a:gd name="T57" fmla="*/ 6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80"/>
                  <a:gd name="T89" fmla="*/ 38 w 38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80">
                    <a:moveTo>
                      <a:pt x="6" y="6"/>
                    </a:moveTo>
                    <a:lnTo>
                      <a:pt x="13" y="5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6" y="3"/>
                    </a:lnTo>
                    <a:lnTo>
                      <a:pt x="31" y="3"/>
                    </a:lnTo>
                    <a:lnTo>
                      <a:pt x="32" y="6"/>
                    </a:lnTo>
                    <a:lnTo>
                      <a:pt x="29" y="10"/>
                    </a:lnTo>
                    <a:lnTo>
                      <a:pt x="29" y="15"/>
                    </a:lnTo>
                    <a:lnTo>
                      <a:pt x="33" y="22"/>
                    </a:lnTo>
                    <a:lnTo>
                      <a:pt x="33" y="29"/>
                    </a:lnTo>
                    <a:lnTo>
                      <a:pt x="25" y="36"/>
                    </a:lnTo>
                    <a:lnTo>
                      <a:pt x="26" y="42"/>
                    </a:lnTo>
                    <a:lnTo>
                      <a:pt x="30" y="46"/>
                    </a:lnTo>
                    <a:lnTo>
                      <a:pt x="37" y="49"/>
                    </a:lnTo>
                    <a:lnTo>
                      <a:pt x="38" y="59"/>
                    </a:lnTo>
                    <a:lnTo>
                      <a:pt x="34" y="63"/>
                    </a:lnTo>
                    <a:lnTo>
                      <a:pt x="27" y="64"/>
                    </a:lnTo>
                    <a:lnTo>
                      <a:pt x="27" y="75"/>
                    </a:lnTo>
                    <a:lnTo>
                      <a:pt x="22" y="80"/>
                    </a:lnTo>
                    <a:lnTo>
                      <a:pt x="19" y="80"/>
                    </a:lnTo>
                    <a:lnTo>
                      <a:pt x="12" y="62"/>
                    </a:lnTo>
                    <a:lnTo>
                      <a:pt x="7" y="54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7" y="28"/>
                    </a:lnTo>
                    <a:lnTo>
                      <a:pt x="8" y="19"/>
                    </a:lnTo>
                    <a:lnTo>
                      <a:pt x="7" y="1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2" name="Freeform 396"/>
              <p:cNvSpPr>
                <a:spLocks/>
              </p:cNvSpPr>
              <p:nvPr/>
            </p:nvSpPr>
            <p:spPr bwMode="gray">
              <a:xfrm>
                <a:off x="2929" y="2044"/>
                <a:ext cx="191" cy="204"/>
              </a:xfrm>
              <a:custGeom>
                <a:avLst/>
                <a:gdLst>
                  <a:gd name="T0" fmla="*/ 167 w 191"/>
                  <a:gd name="T1" fmla="*/ 77 h 204"/>
                  <a:gd name="T2" fmla="*/ 170 w 191"/>
                  <a:gd name="T3" fmla="*/ 94 h 204"/>
                  <a:gd name="T4" fmla="*/ 170 w 191"/>
                  <a:gd name="T5" fmla="*/ 99 h 204"/>
                  <a:gd name="T6" fmla="*/ 172 w 191"/>
                  <a:gd name="T7" fmla="*/ 105 h 204"/>
                  <a:gd name="T8" fmla="*/ 172 w 191"/>
                  <a:gd name="T9" fmla="*/ 115 h 204"/>
                  <a:gd name="T10" fmla="*/ 166 w 191"/>
                  <a:gd name="T11" fmla="*/ 122 h 204"/>
                  <a:gd name="T12" fmla="*/ 168 w 191"/>
                  <a:gd name="T13" fmla="*/ 133 h 204"/>
                  <a:gd name="T14" fmla="*/ 176 w 191"/>
                  <a:gd name="T15" fmla="*/ 145 h 204"/>
                  <a:gd name="T16" fmla="*/ 185 w 191"/>
                  <a:gd name="T17" fmla="*/ 143 h 204"/>
                  <a:gd name="T18" fmla="*/ 191 w 191"/>
                  <a:gd name="T19" fmla="*/ 156 h 204"/>
                  <a:gd name="T20" fmla="*/ 133 w 191"/>
                  <a:gd name="T21" fmla="*/ 202 h 204"/>
                  <a:gd name="T22" fmla="*/ 123 w 191"/>
                  <a:gd name="T23" fmla="*/ 203 h 204"/>
                  <a:gd name="T24" fmla="*/ 107 w 191"/>
                  <a:gd name="T25" fmla="*/ 204 h 204"/>
                  <a:gd name="T26" fmla="*/ 107 w 191"/>
                  <a:gd name="T27" fmla="*/ 199 h 204"/>
                  <a:gd name="T28" fmla="*/ 106 w 191"/>
                  <a:gd name="T29" fmla="*/ 194 h 204"/>
                  <a:gd name="T30" fmla="*/ 102 w 191"/>
                  <a:gd name="T31" fmla="*/ 192 h 204"/>
                  <a:gd name="T32" fmla="*/ 95 w 191"/>
                  <a:gd name="T33" fmla="*/ 193 h 204"/>
                  <a:gd name="T34" fmla="*/ 91 w 191"/>
                  <a:gd name="T35" fmla="*/ 185 h 204"/>
                  <a:gd name="T36" fmla="*/ 37 w 191"/>
                  <a:gd name="T37" fmla="*/ 142 h 204"/>
                  <a:gd name="T38" fmla="*/ 1 w 191"/>
                  <a:gd name="T39" fmla="*/ 114 h 204"/>
                  <a:gd name="T40" fmla="*/ 0 w 191"/>
                  <a:gd name="T41" fmla="*/ 107 h 204"/>
                  <a:gd name="T42" fmla="*/ 0 w 191"/>
                  <a:gd name="T43" fmla="*/ 99 h 204"/>
                  <a:gd name="T44" fmla="*/ 8 w 191"/>
                  <a:gd name="T45" fmla="*/ 92 h 204"/>
                  <a:gd name="T46" fmla="*/ 31 w 191"/>
                  <a:gd name="T47" fmla="*/ 85 h 204"/>
                  <a:gd name="T48" fmla="*/ 32 w 191"/>
                  <a:gd name="T49" fmla="*/ 82 h 204"/>
                  <a:gd name="T50" fmla="*/ 36 w 191"/>
                  <a:gd name="T51" fmla="*/ 78 h 204"/>
                  <a:gd name="T52" fmla="*/ 39 w 191"/>
                  <a:gd name="T53" fmla="*/ 78 h 204"/>
                  <a:gd name="T54" fmla="*/ 44 w 191"/>
                  <a:gd name="T55" fmla="*/ 75 h 204"/>
                  <a:gd name="T56" fmla="*/ 48 w 191"/>
                  <a:gd name="T57" fmla="*/ 74 h 204"/>
                  <a:gd name="T58" fmla="*/ 50 w 191"/>
                  <a:gd name="T59" fmla="*/ 64 h 204"/>
                  <a:gd name="T60" fmla="*/ 58 w 191"/>
                  <a:gd name="T61" fmla="*/ 64 h 204"/>
                  <a:gd name="T62" fmla="*/ 65 w 191"/>
                  <a:gd name="T63" fmla="*/ 63 h 204"/>
                  <a:gd name="T64" fmla="*/ 68 w 191"/>
                  <a:gd name="T65" fmla="*/ 50 h 204"/>
                  <a:gd name="T66" fmla="*/ 67 w 191"/>
                  <a:gd name="T67" fmla="*/ 46 h 204"/>
                  <a:gd name="T68" fmla="*/ 63 w 191"/>
                  <a:gd name="T69" fmla="*/ 26 h 204"/>
                  <a:gd name="T70" fmla="*/ 67 w 191"/>
                  <a:gd name="T71" fmla="*/ 22 h 204"/>
                  <a:gd name="T72" fmla="*/ 73 w 191"/>
                  <a:gd name="T73" fmla="*/ 19 h 204"/>
                  <a:gd name="T74" fmla="*/ 77 w 191"/>
                  <a:gd name="T75" fmla="*/ 17 h 204"/>
                  <a:gd name="T76" fmla="*/ 84 w 191"/>
                  <a:gd name="T77" fmla="*/ 11 h 204"/>
                  <a:gd name="T78" fmla="*/ 89 w 191"/>
                  <a:gd name="T79" fmla="*/ 8 h 204"/>
                  <a:gd name="T80" fmla="*/ 96 w 191"/>
                  <a:gd name="T81" fmla="*/ 6 h 204"/>
                  <a:gd name="T82" fmla="*/ 105 w 191"/>
                  <a:gd name="T83" fmla="*/ 6 h 204"/>
                  <a:gd name="T84" fmla="*/ 109 w 191"/>
                  <a:gd name="T85" fmla="*/ 3 h 204"/>
                  <a:gd name="T86" fmla="*/ 120 w 191"/>
                  <a:gd name="T87" fmla="*/ 2 h 204"/>
                  <a:gd name="T88" fmla="*/ 124 w 191"/>
                  <a:gd name="T89" fmla="*/ 3 h 204"/>
                  <a:gd name="T90" fmla="*/ 130 w 191"/>
                  <a:gd name="T91" fmla="*/ 3 h 204"/>
                  <a:gd name="T92" fmla="*/ 137 w 191"/>
                  <a:gd name="T93" fmla="*/ 2 h 204"/>
                  <a:gd name="T94" fmla="*/ 147 w 191"/>
                  <a:gd name="T95" fmla="*/ 0 h 204"/>
                  <a:gd name="T96" fmla="*/ 154 w 191"/>
                  <a:gd name="T97" fmla="*/ 3 h 204"/>
                  <a:gd name="T98" fmla="*/ 155 w 191"/>
                  <a:gd name="T99" fmla="*/ 13 h 204"/>
                  <a:gd name="T100" fmla="*/ 156 w 191"/>
                  <a:gd name="T101" fmla="*/ 16 h 204"/>
                  <a:gd name="T102" fmla="*/ 155 w 191"/>
                  <a:gd name="T103" fmla="*/ 25 h 204"/>
                  <a:gd name="T104" fmla="*/ 148 w 191"/>
                  <a:gd name="T105" fmla="*/ 36 h 204"/>
                  <a:gd name="T106" fmla="*/ 148 w 191"/>
                  <a:gd name="T107" fmla="*/ 43 h 204"/>
                  <a:gd name="T108" fmla="*/ 155 w 191"/>
                  <a:gd name="T109" fmla="*/ 51 h 204"/>
                  <a:gd name="T110" fmla="*/ 160 w 191"/>
                  <a:gd name="T111" fmla="*/ 59 h 204"/>
                  <a:gd name="T112" fmla="*/ 167 w 191"/>
                  <a:gd name="T113" fmla="*/ 77 h 2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1"/>
                  <a:gd name="T172" fmla="*/ 0 h 204"/>
                  <a:gd name="T173" fmla="*/ 191 w 191"/>
                  <a:gd name="T174" fmla="*/ 204 h 20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1" h="204">
                    <a:moveTo>
                      <a:pt x="167" y="77"/>
                    </a:moveTo>
                    <a:lnTo>
                      <a:pt x="170" y="94"/>
                    </a:lnTo>
                    <a:lnTo>
                      <a:pt x="170" y="99"/>
                    </a:lnTo>
                    <a:lnTo>
                      <a:pt x="172" y="105"/>
                    </a:lnTo>
                    <a:lnTo>
                      <a:pt x="172" y="115"/>
                    </a:lnTo>
                    <a:lnTo>
                      <a:pt x="166" y="122"/>
                    </a:lnTo>
                    <a:lnTo>
                      <a:pt x="168" y="133"/>
                    </a:lnTo>
                    <a:lnTo>
                      <a:pt x="176" y="145"/>
                    </a:lnTo>
                    <a:lnTo>
                      <a:pt x="185" y="143"/>
                    </a:lnTo>
                    <a:lnTo>
                      <a:pt x="191" y="156"/>
                    </a:lnTo>
                    <a:lnTo>
                      <a:pt x="133" y="202"/>
                    </a:lnTo>
                    <a:lnTo>
                      <a:pt x="123" y="203"/>
                    </a:lnTo>
                    <a:lnTo>
                      <a:pt x="107" y="204"/>
                    </a:lnTo>
                    <a:lnTo>
                      <a:pt x="107" y="199"/>
                    </a:lnTo>
                    <a:lnTo>
                      <a:pt x="106" y="194"/>
                    </a:lnTo>
                    <a:lnTo>
                      <a:pt x="102" y="192"/>
                    </a:lnTo>
                    <a:lnTo>
                      <a:pt x="95" y="193"/>
                    </a:lnTo>
                    <a:lnTo>
                      <a:pt x="91" y="185"/>
                    </a:lnTo>
                    <a:lnTo>
                      <a:pt x="37" y="142"/>
                    </a:lnTo>
                    <a:lnTo>
                      <a:pt x="1" y="114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8" y="92"/>
                    </a:lnTo>
                    <a:lnTo>
                      <a:pt x="31" y="85"/>
                    </a:lnTo>
                    <a:lnTo>
                      <a:pt x="32" y="82"/>
                    </a:lnTo>
                    <a:lnTo>
                      <a:pt x="36" y="78"/>
                    </a:lnTo>
                    <a:lnTo>
                      <a:pt x="39" y="78"/>
                    </a:lnTo>
                    <a:lnTo>
                      <a:pt x="44" y="75"/>
                    </a:lnTo>
                    <a:lnTo>
                      <a:pt x="48" y="74"/>
                    </a:lnTo>
                    <a:lnTo>
                      <a:pt x="50" y="64"/>
                    </a:lnTo>
                    <a:lnTo>
                      <a:pt x="58" y="64"/>
                    </a:lnTo>
                    <a:lnTo>
                      <a:pt x="65" y="63"/>
                    </a:lnTo>
                    <a:lnTo>
                      <a:pt x="68" y="50"/>
                    </a:lnTo>
                    <a:lnTo>
                      <a:pt x="67" y="46"/>
                    </a:lnTo>
                    <a:lnTo>
                      <a:pt x="63" y="26"/>
                    </a:lnTo>
                    <a:lnTo>
                      <a:pt x="67" y="22"/>
                    </a:lnTo>
                    <a:lnTo>
                      <a:pt x="73" y="19"/>
                    </a:lnTo>
                    <a:lnTo>
                      <a:pt x="77" y="17"/>
                    </a:lnTo>
                    <a:lnTo>
                      <a:pt x="84" y="11"/>
                    </a:lnTo>
                    <a:lnTo>
                      <a:pt x="89" y="8"/>
                    </a:lnTo>
                    <a:lnTo>
                      <a:pt x="96" y="6"/>
                    </a:lnTo>
                    <a:lnTo>
                      <a:pt x="105" y="6"/>
                    </a:lnTo>
                    <a:lnTo>
                      <a:pt x="109" y="3"/>
                    </a:lnTo>
                    <a:lnTo>
                      <a:pt x="120" y="2"/>
                    </a:lnTo>
                    <a:lnTo>
                      <a:pt x="124" y="3"/>
                    </a:lnTo>
                    <a:lnTo>
                      <a:pt x="130" y="3"/>
                    </a:lnTo>
                    <a:lnTo>
                      <a:pt x="137" y="2"/>
                    </a:lnTo>
                    <a:lnTo>
                      <a:pt x="147" y="0"/>
                    </a:lnTo>
                    <a:lnTo>
                      <a:pt x="154" y="3"/>
                    </a:lnTo>
                    <a:lnTo>
                      <a:pt x="155" y="13"/>
                    </a:lnTo>
                    <a:lnTo>
                      <a:pt x="156" y="16"/>
                    </a:lnTo>
                    <a:lnTo>
                      <a:pt x="155" y="25"/>
                    </a:lnTo>
                    <a:lnTo>
                      <a:pt x="148" y="36"/>
                    </a:lnTo>
                    <a:lnTo>
                      <a:pt x="148" y="43"/>
                    </a:lnTo>
                    <a:lnTo>
                      <a:pt x="155" y="51"/>
                    </a:lnTo>
                    <a:lnTo>
                      <a:pt x="160" y="59"/>
                    </a:lnTo>
                    <a:lnTo>
                      <a:pt x="167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3" name="Freeform 397"/>
              <p:cNvSpPr>
                <a:spLocks/>
              </p:cNvSpPr>
              <p:nvPr/>
            </p:nvSpPr>
            <p:spPr bwMode="gray">
              <a:xfrm>
                <a:off x="3237" y="2110"/>
                <a:ext cx="96" cy="108"/>
              </a:xfrm>
              <a:custGeom>
                <a:avLst/>
                <a:gdLst>
                  <a:gd name="T0" fmla="*/ 5 w 96"/>
                  <a:gd name="T1" fmla="*/ 3 h 108"/>
                  <a:gd name="T2" fmla="*/ 9 w 96"/>
                  <a:gd name="T3" fmla="*/ 1 h 108"/>
                  <a:gd name="T4" fmla="*/ 16 w 96"/>
                  <a:gd name="T5" fmla="*/ 2 h 108"/>
                  <a:gd name="T6" fmla="*/ 26 w 96"/>
                  <a:gd name="T7" fmla="*/ 4 h 108"/>
                  <a:gd name="T8" fmla="*/ 36 w 96"/>
                  <a:gd name="T9" fmla="*/ 7 h 108"/>
                  <a:gd name="T10" fmla="*/ 42 w 96"/>
                  <a:gd name="T11" fmla="*/ 7 h 108"/>
                  <a:gd name="T12" fmla="*/ 46 w 96"/>
                  <a:gd name="T13" fmla="*/ 3 h 108"/>
                  <a:gd name="T14" fmla="*/ 49 w 96"/>
                  <a:gd name="T15" fmla="*/ 3 h 108"/>
                  <a:gd name="T16" fmla="*/ 52 w 96"/>
                  <a:gd name="T17" fmla="*/ 0 h 108"/>
                  <a:gd name="T18" fmla="*/ 58 w 96"/>
                  <a:gd name="T19" fmla="*/ 1 h 108"/>
                  <a:gd name="T20" fmla="*/ 64 w 96"/>
                  <a:gd name="T21" fmla="*/ 5 h 108"/>
                  <a:gd name="T22" fmla="*/ 66 w 96"/>
                  <a:gd name="T23" fmla="*/ 5 h 108"/>
                  <a:gd name="T24" fmla="*/ 67 w 96"/>
                  <a:gd name="T25" fmla="*/ 5 h 108"/>
                  <a:gd name="T26" fmla="*/ 69 w 96"/>
                  <a:gd name="T27" fmla="*/ 4 h 108"/>
                  <a:gd name="T28" fmla="*/ 74 w 96"/>
                  <a:gd name="T29" fmla="*/ 5 h 108"/>
                  <a:gd name="T30" fmla="*/ 84 w 96"/>
                  <a:gd name="T31" fmla="*/ 3 h 108"/>
                  <a:gd name="T32" fmla="*/ 85 w 96"/>
                  <a:gd name="T33" fmla="*/ 6 h 108"/>
                  <a:gd name="T34" fmla="*/ 87 w 96"/>
                  <a:gd name="T35" fmla="*/ 12 h 108"/>
                  <a:gd name="T36" fmla="*/ 89 w 96"/>
                  <a:gd name="T37" fmla="*/ 21 h 108"/>
                  <a:gd name="T38" fmla="*/ 86 w 96"/>
                  <a:gd name="T39" fmla="*/ 34 h 108"/>
                  <a:gd name="T40" fmla="*/ 86 w 96"/>
                  <a:gd name="T41" fmla="*/ 39 h 108"/>
                  <a:gd name="T42" fmla="*/ 82 w 96"/>
                  <a:gd name="T43" fmla="*/ 41 h 108"/>
                  <a:gd name="T44" fmla="*/ 77 w 96"/>
                  <a:gd name="T45" fmla="*/ 34 h 108"/>
                  <a:gd name="T46" fmla="*/ 72 w 96"/>
                  <a:gd name="T47" fmla="*/ 27 h 108"/>
                  <a:gd name="T48" fmla="*/ 71 w 96"/>
                  <a:gd name="T49" fmla="*/ 17 h 108"/>
                  <a:gd name="T50" fmla="*/ 69 w 96"/>
                  <a:gd name="T51" fmla="*/ 15 h 108"/>
                  <a:gd name="T52" fmla="*/ 67 w 96"/>
                  <a:gd name="T53" fmla="*/ 19 h 108"/>
                  <a:gd name="T54" fmla="*/ 69 w 96"/>
                  <a:gd name="T55" fmla="*/ 31 h 108"/>
                  <a:gd name="T56" fmla="*/ 77 w 96"/>
                  <a:gd name="T57" fmla="*/ 39 h 108"/>
                  <a:gd name="T58" fmla="*/ 78 w 96"/>
                  <a:gd name="T59" fmla="*/ 45 h 108"/>
                  <a:gd name="T60" fmla="*/ 83 w 96"/>
                  <a:gd name="T61" fmla="*/ 54 h 108"/>
                  <a:gd name="T62" fmla="*/ 88 w 96"/>
                  <a:gd name="T63" fmla="*/ 66 h 108"/>
                  <a:gd name="T64" fmla="*/ 94 w 96"/>
                  <a:gd name="T65" fmla="*/ 80 h 108"/>
                  <a:gd name="T66" fmla="*/ 96 w 96"/>
                  <a:gd name="T67" fmla="*/ 93 h 108"/>
                  <a:gd name="T68" fmla="*/ 90 w 96"/>
                  <a:gd name="T69" fmla="*/ 99 h 108"/>
                  <a:gd name="T70" fmla="*/ 82 w 96"/>
                  <a:gd name="T71" fmla="*/ 101 h 108"/>
                  <a:gd name="T72" fmla="*/ 82 w 96"/>
                  <a:gd name="T73" fmla="*/ 108 h 108"/>
                  <a:gd name="T74" fmla="*/ 77 w 96"/>
                  <a:gd name="T75" fmla="*/ 107 h 108"/>
                  <a:gd name="T76" fmla="*/ 74 w 96"/>
                  <a:gd name="T77" fmla="*/ 103 h 108"/>
                  <a:gd name="T78" fmla="*/ 30 w 96"/>
                  <a:gd name="T79" fmla="*/ 106 h 108"/>
                  <a:gd name="T80" fmla="*/ 4 w 96"/>
                  <a:gd name="T81" fmla="*/ 103 h 108"/>
                  <a:gd name="T82" fmla="*/ 4 w 96"/>
                  <a:gd name="T83" fmla="*/ 78 h 108"/>
                  <a:gd name="T84" fmla="*/ 5 w 96"/>
                  <a:gd name="T85" fmla="*/ 34 h 108"/>
                  <a:gd name="T86" fmla="*/ 0 w 96"/>
                  <a:gd name="T87" fmla="*/ 13 h 108"/>
                  <a:gd name="T88" fmla="*/ 4 w 96"/>
                  <a:gd name="T89" fmla="*/ 10 h 108"/>
                  <a:gd name="T90" fmla="*/ 5 w 96"/>
                  <a:gd name="T91" fmla="*/ 3 h 1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108"/>
                  <a:gd name="T140" fmla="*/ 96 w 96"/>
                  <a:gd name="T141" fmla="*/ 108 h 1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108">
                    <a:moveTo>
                      <a:pt x="5" y="3"/>
                    </a:moveTo>
                    <a:lnTo>
                      <a:pt x="9" y="1"/>
                    </a:lnTo>
                    <a:lnTo>
                      <a:pt x="16" y="2"/>
                    </a:lnTo>
                    <a:lnTo>
                      <a:pt x="26" y="4"/>
                    </a:lnTo>
                    <a:lnTo>
                      <a:pt x="36" y="7"/>
                    </a:lnTo>
                    <a:lnTo>
                      <a:pt x="42" y="7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7" y="5"/>
                    </a:lnTo>
                    <a:lnTo>
                      <a:pt x="69" y="4"/>
                    </a:lnTo>
                    <a:lnTo>
                      <a:pt x="74" y="5"/>
                    </a:lnTo>
                    <a:lnTo>
                      <a:pt x="84" y="3"/>
                    </a:lnTo>
                    <a:lnTo>
                      <a:pt x="85" y="6"/>
                    </a:lnTo>
                    <a:lnTo>
                      <a:pt x="87" y="12"/>
                    </a:lnTo>
                    <a:lnTo>
                      <a:pt x="89" y="21"/>
                    </a:lnTo>
                    <a:lnTo>
                      <a:pt x="86" y="34"/>
                    </a:lnTo>
                    <a:lnTo>
                      <a:pt x="86" y="39"/>
                    </a:lnTo>
                    <a:lnTo>
                      <a:pt x="82" y="41"/>
                    </a:lnTo>
                    <a:lnTo>
                      <a:pt x="77" y="34"/>
                    </a:lnTo>
                    <a:lnTo>
                      <a:pt x="72" y="27"/>
                    </a:lnTo>
                    <a:lnTo>
                      <a:pt x="71" y="17"/>
                    </a:lnTo>
                    <a:lnTo>
                      <a:pt x="69" y="15"/>
                    </a:lnTo>
                    <a:lnTo>
                      <a:pt x="67" y="19"/>
                    </a:lnTo>
                    <a:lnTo>
                      <a:pt x="69" y="31"/>
                    </a:lnTo>
                    <a:lnTo>
                      <a:pt x="77" y="39"/>
                    </a:lnTo>
                    <a:lnTo>
                      <a:pt x="78" y="45"/>
                    </a:lnTo>
                    <a:lnTo>
                      <a:pt x="83" y="54"/>
                    </a:lnTo>
                    <a:lnTo>
                      <a:pt x="88" y="66"/>
                    </a:lnTo>
                    <a:lnTo>
                      <a:pt x="94" y="80"/>
                    </a:lnTo>
                    <a:lnTo>
                      <a:pt x="96" y="93"/>
                    </a:lnTo>
                    <a:lnTo>
                      <a:pt x="90" y="99"/>
                    </a:lnTo>
                    <a:lnTo>
                      <a:pt x="82" y="101"/>
                    </a:lnTo>
                    <a:lnTo>
                      <a:pt x="82" y="108"/>
                    </a:lnTo>
                    <a:lnTo>
                      <a:pt x="77" y="107"/>
                    </a:lnTo>
                    <a:lnTo>
                      <a:pt x="74" y="103"/>
                    </a:lnTo>
                    <a:lnTo>
                      <a:pt x="30" y="106"/>
                    </a:lnTo>
                    <a:lnTo>
                      <a:pt x="4" y="103"/>
                    </a:lnTo>
                    <a:lnTo>
                      <a:pt x="4" y="78"/>
                    </a:lnTo>
                    <a:lnTo>
                      <a:pt x="5" y="34"/>
                    </a:lnTo>
                    <a:lnTo>
                      <a:pt x="0" y="13"/>
                    </a:lnTo>
                    <a:lnTo>
                      <a:pt x="4" y="1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4" name="Freeform 398"/>
              <p:cNvSpPr>
                <a:spLocks/>
              </p:cNvSpPr>
              <p:nvPr/>
            </p:nvSpPr>
            <p:spPr bwMode="gray">
              <a:xfrm>
                <a:off x="3212" y="2203"/>
                <a:ext cx="149" cy="203"/>
              </a:xfrm>
              <a:custGeom>
                <a:avLst/>
                <a:gdLst>
                  <a:gd name="T0" fmla="*/ 19 w 149"/>
                  <a:gd name="T1" fmla="*/ 35 h 203"/>
                  <a:gd name="T2" fmla="*/ 27 w 149"/>
                  <a:gd name="T3" fmla="*/ 33 h 203"/>
                  <a:gd name="T4" fmla="*/ 29 w 149"/>
                  <a:gd name="T5" fmla="*/ 10 h 203"/>
                  <a:gd name="T6" fmla="*/ 55 w 149"/>
                  <a:gd name="T7" fmla="*/ 13 h 203"/>
                  <a:gd name="T8" fmla="*/ 99 w 149"/>
                  <a:gd name="T9" fmla="*/ 10 h 203"/>
                  <a:gd name="T10" fmla="*/ 102 w 149"/>
                  <a:gd name="T11" fmla="*/ 14 h 203"/>
                  <a:gd name="T12" fmla="*/ 107 w 149"/>
                  <a:gd name="T13" fmla="*/ 15 h 203"/>
                  <a:gd name="T14" fmla="*/ 107 w 149"/>
                  <a:gd name="T15" fmla="*/ 8 h 203"/>
                  <a:gd name="T16" fmla="*/ 115 w 149"/>
                  <a:gd name="T17" fmla="*/ 6 h 203"/>
                  <a:gd name="T18" fmla="*/ 121 w 149"/>
                  <a:gd name="T19" fmla="*/ 0 h 203"/>
                  <a:gd name="T20" fmla="*/ 131 w 149"/>
                  <a:gd name="T21" fmla="*/ 9 h 203"/>
                  <a:gd name="T22" fmla="*/ 135 w 149"/>
                  <a:gd name="T23" fmla="*/ 17 h 203"/>
                  <a:gd name="T24" fmla="*/ 136 w 149"/>
                  <a:gd name="T25" fmla="*/ 35 h 203"/>
                  <a:gd name="T26" fmla="*/ 136 w 149"/>
                  <a:gd name="T27" fmla="*/ 42 h 203"/>
                  <a:gd name="T28" fmla="*/ 149 w 149"/>
                  <a:gd name="T29" fmla="*/ 56 h 203"/>
                  <a:gd name="T30" fmla="*/ 135 w 149"/>
                  <a:gd name="T31" fmla="*/ 66 h 203"/>
                  <a:gd name="T32" fmla="*/ 130 w 149"/>
                  <a:gd name="T33" fmla="*/ 76 h 203"/>
                  <a:gd name="T34" fmla="*/ 128 w 149"/>
                  <a:gd name="T35" fmla="*/ 93 h 203"/>
                  <a:gd name="T36" fmla="*/ 127 w 149"/>
                  <a:gd name="T37" fmla="*/ 114 h 203"/>
                  <a:gd name="T38" fmla="*/ 118 w 149"/>
                  <a:gd name="T39" fmla="*/ 116 h 203"/>
                  <a:gd name="T40" fmla="*/ 117 w 149"/>
                  <a:gd name="T41" fmla="*/ 126 h 203"/>
                  <a:gd name="T42" fmla="*/ 109 w 149"/>
                  <a:gd name="T43" fmla="*/ 131 h 203"/>
                  <a:gd name="T44" fmla="*/ 108 w 149"/>
                  <a:gd name="T45" fmla="*/ 145 h 203"/>
                  <a:gd name="T46" fmla="*/ 102 w 149"/>
                  <a:gd name="T47" fmla="*/ 155 h 203"/>
                  <a:gd name="T48" fmla="*/ 113 w 149"/>
                  <a:gd name="T49" fmla="*/ 172 h 203"/>
                  <a:gd name="T50" fmla="*/ 117 w 149"/>
                  <a:gd name="T51" fmla="*/ 183 h 203"/>
                  <a:gd name="T52" fmla="*/ 124 w 149"/>
                  <a:gd name="T53" fmla="*/ 192 h 203"/>
                  <a:gd name="T54" fmla="*/ 107 w 149"/>
                  <a:gd name="T55" fmla="*/ 194 h 203"/>
                  <a:gd name="T56" fmla="*/ 101 w 149"/>
                  <a:gd name="T57" fmla="*/ 202 h 203"/>
                  <a:gd name="T58" fmla="*/ 88 w 149"/>
                  <a:gd name="T59" fmla="*/ 203 h 203"/>
                  <a:gd name="T60" fmla="*/ 81 w 149"/>
                  <a:gd name="T61" fmla="*/ 200 h 203"/>
                  <a:gd name="T62" fmla="*/ 77 w 149"/>
                  <a:gd name="T63" fmla="*/ 203 h 203"/>
                  <a:gd name="T64" fmla="*/ 70 w 149"/>
                  <a:gd name="T65" fmla="*/ 193 h 203"/>
                  <a:gd name="T66" fmla="*/ 65 w 149"/>
                  <a:gd name="T67" fmla="*/ 194 h 203"/>
                  <a:gd name="T68" fmla="*/ 60 w 149"/>
                  <a:gd name="T69" fmla="*/ 192 h 203"/>
                  <a:gd name="T70" fmla="*/ 58 w 149"/>
                  <a:gd name="T71" fmla="*/ 194 h 203"/>
                  <a:gd name="T72" fmla="*/ 53 w 149"/>
                  <a:gd name="T73" fmla="*/ 194 h 203"/>
                  <a:gd name="T74" fmla="*/ 50 w 149"/>
                  <a:gd name="T75" fmla="*/ 188 h 203"/>
                  <a:gd name="T76" fmla="*/ 47 w 149"/>
                  <a:gd name="T77" fmla="*/ 183 h 203"/>
                  <a:gd name="T78" fmla="*/ 37 w 149"/>
                  <a:gd name="T79" fmla="*/ 176 h 203"/>
                  <a:gd name="T80" fmla="*/ 37 w 149"/>
                  <a:gd name="T81" fmla="*/ 169 h 203"/>
                  <a:gd name="T82" fmla="*/ 29 w 149"/>
                  <a:gd name="T83" fmla="*/ 161 h 203"/>
                  <a:gd name="T84" fmla="*/ 25 w 149"/>
                  <a:gd name="T85" fmla="*/ 160 h 203"/>
                  <a:gd name="T86" fmla="*/ 21 w 149"/>
                  <a:gd name="T87" fmla="*/ 154 h 203"/>
                  <a:gd name="T88" fmla="*/ 15 w 149"/>
                  <a:gd name="T89" fmla="*/ 152 h 203"/>
                  <a:gd name="T90" fmla="*/ 17 w 149"/>
                  <a:gd name="T91" fmla="*/ 139 h 203"/>
                  <a:gd name="T92" fmla="*/ 11 w 149"/>
                  <a:gd name="T93" fmla="*/ 131 h 203"/>
                  <a:gd name="T94" fmla="*/ 12 w 149"/>
                  <a:gd name="T95" fmla="*/ 128 h 203"/>
                  <a:gd name="T96" fmla="*/ 11 w 149"/>
                  <a:gd name="T97" fmla="*/ 124 h 203"/>
                  <a:gd name="T98" fmla="*/ 5 w 149"/>
                  <a:gd name="T99" fmla="*/ 119 h 203"/>
                  <a:gd name="T100" fmla="*/ 5 w 149"/>
                  <a:gd name="T101" fmla="*/ 114 h 203"/>
                  <a:gd name="T102" fmla="*/ 0 w 149"/>
                  <a:gd name="T103" fmla="*/ 109 h 203"/>
                  <a:gd name="T104" fmla="*/ 2 w 149"/>
                  <a:gd name="T105" fmla="*/ 105 h 203"/>
                  <a:gd name="T106" fmla="*/ 5 w 149"/>
                  <a:gd name="T107" fmla="*/ 91 h 203"/>
                  <a:gd name="T108" fmla="*/ 7 w 149"/>
                  <a:gd name="T109" fmla="*/ 87 h 203"/>
                  <a:gd name="T110" fmla="*/ 6 w 149"/>
                  <a:gd name="T111" fmla="*/ 80 h 203"/>
                  <a:gd name="T112" fmla="*/ 19 w 149"/>
                  <a:gd name="T113" fmla="*/ 78 h 203"/>
                  <a:gd name="T114" fmla="*/ 19 w 149"/>
                  <a:gd name="T115" fmla="*/ 35 h 20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9"/>
                  <a:gd name="T175" fmla="*/ 0 h 203"/>
                  <a:gd name="T176" fmla="*/ 149 w 149"/>
                  <a:gd name="T177" fmla="*/ 203 h 20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9" h="203">
                    <a:moveTo>
                      <a:pt x="19" y="35"/>
                    </a:moveTo>
                    <a:lnTo>
                      <a:pt x="27" y="33"/>
                    </a:lnTo>
                    <a:lnTo>
                      <a:pt x="29" y="10"/>
                    </a:lnTo>
                    <a:lnTo>
                      <a:pt x="55" y="13"/>
                    </a:lnTo>
                    <a:lnTo>
                      <a:pt x="99" y="10"/>
                    </a:lnTo>
                    <a:lnTo>
                      <a:pt x="102" y="14"/>
                    </a:lnTo>
                    <a:lnTo>
                      <a:pt x="107" y="15"/>
                    </a:lnTo>
                    <a:lnTo>
                      <a:pt x="107" y="8"/>
                    </a:lnTo>
                    <a:lnTo>
                      <a:pt x="115" y="6"/>
                    </a:lnTo>
                    <a:lnTo>
                      <a:pt x="121" y="0"/>
                    </a:lnTo>
                    <a:lnTo>
                      <a:pt x="131" y="9"/>
                    </a:lnTo>
                    <a:lnTo>
                      <a:pt x="135" y="17"/>
                    </a:lnTo>
                    <a:lnTo>
                      <a:pt x="136" y="35"/>
                    </a:lnTo>
                    <a:lnTo>
                      <a:pt x="136" y="42"/>
                    </a:lnTo>
                    <a:lnTo>
                      <a:pt x="149" y="56"/>
                    </a:lnTo>
                    <a:lnTo>
                      <a:pt x="135" y="66"/>
                    </a:lnTo>
                    <a:lnTo>
                      <a:pt x="130" y="76"/>
                    </a:lnTo>
                    <a:lnTo>
                      <a:pt x="128" y="93"/>
                    </a:lnTo>
                    <a:lnTo>
                      <a:pt x="127" y="114"/>
                    </a:lnTo>
                    <a:lnTo>
                      <a:pt x="118" y="116"/>
                    </a:lnTo>
                    <a:lnTo>
                      <a:pt x="117" y="126"/>
                    </a:lnTo>
                    <a:lnTo>
                      <a:pt x="109" y="131"/>
                    </a:lnTo>
                    <a:lnTo>
                      <a:pt x="108" y="145"/>
                    </a:lnTo>
                    <a:lnTo>
                      <a:pt x="102" y="155"/>
                    </a:lnTo>
                    <a:lnTo>
                      <a:pt x="113" y="172"/>
                    </a:lnTo>
                    <a:lnTo>
                      <a:pt x="117" y="183"/>
                    </a:lnTo>
                    <a:lnTo>
                      <a:pt x="124" y="192"/>
                    </a:lnTo>
                    <a:lnTo>
                      <a:pt x="107" y="194"/>
                    </a:lnTo>
                    <a:lnTo>
                      <a:pt x="101" y="202"/>
                    </a:lnTo>
                    <a:lnTo>
                      <a:pt x="88" y="203"/>
                    </a:lnTo>
                    <a:lnTo>
                      <a:pt x="81" y="200"/>
                    </a:lnTo>
                    <a:lnTo>
                      <a:pt x="77" y="203"/>
                    </a:lnTo>
                    <a:lnTo>
                      <a:pt x="70" y="193"/>
                    </a:lnTo>
                    <a:lnTo>
                      <a:pt x="65" y="194"/>
                    </a:lnTo>
                    <a:lnTo>
                      <a:pt x="60" y="192"/>
                    </a:lnTo>
                    <a:lnTo>
                      <a:pt x="58" y="194"/>
                    </a:lnTo>
                    <a:lnTo>
                      <a:pt x="53" y="194"/>
                    </a:lnTo>
                    <a:lnTo>
                      <a:pt x="50" y="188"/>
                    </a:lnTo>
                    <a:lnTo>
                      <a:pt x="47" y="183"/>
                    </a:lnTo>
                    <a:lnTo>
                      <a:pt x="37" y="176"/>
                    </a:lnTo>
                    <a:lnTo>
                      <a:pt x="37" y="169"/>
                    </a:lnTo>
                    <a:lnTo>
                      <a:pt x="29" y="161"/>
                    </a:lnTo>
                    <a:lnTo>
                      <a:pt x="25" y="160"/>
                    </a:lnTo>
                    <a:lnTo>
                      <a:pt x="21" y="154"/>
                    </a:lnTo>
                    <a:lnTo>
                      <a:pt x="15" y="152"/>
                    </a:lnTo>
                    <a:lnTo>
                      <a:pt x="17" y="139"/>
                    </a:lnTo>
                    <a:lnTo>
                      <a:pt x="11" y="131"/>
                    </a:lnTo>
                    <a:lnTo>
                      <a:pt x="12" y="128"/>
                    </a:lnTo>
                    <a:lnTo>
                      <a:pt x="11" y="124"/>
                    </a:lnTo>
                    <a:lnTo>
                      <a:pt x="5" y="119"/>
                    </a:lnTo>
                    <a:lnTo>
                      <a:pt x="5" y="114"/>
                    </a:lnTo>
                    <a:lnTo>
                      <a:pt x="0" y="109"/>
                    </a:lnTo>
                    <a:lnTo>
                      <a:pt x="2" y="105"/>
                    </a:lnTo>
                    <a:lnTo>
                      <a:pt x="5" y="91"/>
                    </a:lnTo>
                    <a:lnTo>
                      <a:pt x="7" y="87"/>
                    </a:lnTo>
                    <a:lnTo>
                      <a:pt x="6" y="80"/>
                    </a:lnTo>
                    <a:lnTo>
                      <a:pt x="19" y="78"/>
                    </a:lnTo>
                    <a:lnTo>
                      <a:pt x="19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5" name="Freeform 399"/>
              <p:cNvSpPr>
                <a:spLocks/>
              </p:cNvSpPr>
              <p:nvPr/>
            </p:nvSpPr>
            <p:spPr bwMode="gray">
              <a:xfrm>
                <a:off x="3095" y="2090"/>
                <a:ext cx="147" cy="148"/>
              </a:xfrm>
              <a:custGeom>
                <a:avLst/>
                <a:gdLst>
                  <a:gd name="T0" fmla="*/ 146 w 147"/>
                  <a:gd name="T1" fmla="*/ 123 h 148"/>
                  <a:gd name="T2" fmla="*/ 144 w 147"/>
                  <a:gd name="T3" fmla="*/ 146 h 148"/>
                  <a:gd name="T4" fmla="*/ 136 w 147"/>
                  <a:gd name="T5" fmla="*/ 148 h 148"/>
                  <a:gd name="T6" fmla="*/ 65 w 147"/>
                  <a:gd name="T7" fmla="*/ 108 h 148"/>
                  <a:gd name="T8" fmla="*/ 51 w 147"/>
                  <a:gd name="T9" fmla="*/ 117 h 148"/>
                  <a:gd name="T10" fmla="*/ 25 w 147"/>
                  <a:gd name="T11" fmla="*/ 110 h 148"/>
                  <a:gd name="T12" fmla="*/ 19 w 147"/>
                  <a:gd name="T13" fmla="*/ 97 h 148"/>
                  <a:gd name="T14" fmla="*/ 10 w 147"/>
                  <a:gd name="T15" fmla="*/ 99 h 148"/>
                  <a:gd name="T16" fmla="*/ 2 w 147"/>
                  <a:gd name="T17" fmla="*/ 87 h 148"/>
                  <a:gd name="T18" fmla="*/ 0 w 147"/>
                  <a:gd name="T19" fmla="*/ 76 h 148"/>
                  <a:gd name="T20" fmla="*/ 6 w 147"/>
                  <a:gd name="T21" fmla="*/ 69 h 148"/>
                  <a:gd name="T22" fmla="*/ 6 w 147"/>
                  <a:gd name="T23" fmla="*/ 59 h 148"/>
                  <a:gd name="T24" fmla="*/ 4 w 147"/>
                  <a:gd name="T25" fmla="*/ 53 h 148"/>
                  <a:gd name="T26" fmla="*/ 4 w 147"/>
                  <a:gd name="T27" fmla="*/ 48 h 148"/>
                  <a:gd name="T28" fmla="*/ 1 w 147"/>
                  <a:gd name="T29" fmla="*/ 31 h 148"/>
                  <a:gd name="T30" fmla="*/ 4 w 147"/>
                  <a:gd name="T31" fmla="*/ 31 h 148"/>
                  <a:gd name="T32" fmla="*/ 9 w 147"/>
                  <a:gd name="T33" fmla="*/ 26 h 148"/>
                  <a:gd name="T34" fmla="*/ 9 w 147"/>
                  <a:gd name="T35" fmla="*/ 15 h 148"/>
                  <a:gd name="T36" fmla="*/ 16 w 147"/>
                  <a:gd name="T37" fmla="*/ 14 h 148"/>
                  <a:gd name="T38" fmla="*/ 20 w 147"/>
                  <a:gd name="T39" fmla="*/ 10 h 148"/>
                  <a:gd name="T40" fmla="*/ 19 w 147"/>
                  <a:gd name="T41" fmla="*/ 0 h 148"/>
                  <a:gd name="T42" fmla="*/ 29 w 147"/>
                  <a:gd name="T43" fmla="*/ 6 h 148"/>
                  <a:gd name="T44" fmla="*/ 42 w 147"/>
                  <a:gd name="T45" fmla="*/ 6 h 148"/>
                  <a:gd name="T46" fmla="*/ 48 w 147"/>
                  <a:gd name="T47" fmla="*/ 9 h 148"/>
                  <a:gd name="T48" fmla="*/ 53 w 147"/>
                  <a:gd name="T49" fmla="*/ 9 h 148"/>
                  <a:gd name="T50" fmla="*/ 59 w 147"/>
                  <a:gd name="T51" fmla="*/ 23 h 148"/>
                  <a:gd name="T52" fmla="*/ 74 w 147"/>
                  <a:gd name="T53" fmla="*/ 26 h 148"/>
                  <a:gd name="T54" fmla="*/ 90 w 147"/>
                  <a:gd name="T55" fmla="*/ 36 h 148"/>
                  <a:gd name="T56" fmla="*/ 97 w 147"/>
                  <a:gd name="T57" fmla="*/ 32 h 148"/>
                  <a:gd name="T58" fmla="*/ 101 w 147"/>
                  <a:gd name="T59" fmla="*/ 27 h 148"/>
                  <a:gd name="T60" fmla="*/ 97 w 147"/>
                  <a:gd name="T61" fmla="*/ 21 h 148"/>
                  <a:gd name="T62" fmla="*/ 98 w 147"/>
                  <a:gd name="T63" fmla="*/ 13 h 148"/>
                  <a:gd name="T64" fmla="*/ 110 w 147"/>
                  <a:gd name="T65" fmla="*/ 5 h 148"/>
                  <a:gd name="T66" fmla="*/ 118 w 147"/>
                  <a:gd name="T67" fmla="*/ 3 h 148"/>
                  <a:gd name="T68" fmla="*/ 127 w 147"/>
                  <a:gd name="T69" fmla="*/ 5 h 148"/>
                  <a:gd name="T70" fmla="*/ 128 w 147"/>
                  <a:gd name="T71" fmla="*/ 12 h 148"/>
                  <a:gd name="T72" fmla="*/ 136 w 147"/>
                  <a:gd name="T73" fmla="*/ 15 h 148"/>
                  <a:gd name="T74" fmla="*/ 143 w 147"/>
                  <a:gd name="T75" fmla="*/ 17 h 148"/>
                  <a:gd name="T76" fmla="*/ 147 w 147"/>
                  <a:gd name="T77" fmla="*/ 23 h 148"/>
                  <a:gd name="T78" fmla="*/ 146 w 147"/>
                  <a:gd name="T79" fmla="*/ 30 h 148"/>
                  <a:gd name="T80" fmla="*/ 142 w 147"/>
                  <a:gd name="T81" fmla="*/ 33 h 148"/>
                  <a:gd name="T82" fmla="*/ 147 w 147"/>
                  <a:gd name="T83" fmla="*/ 54 h 148"/>
                  <a:gd name="T84" fmla="*/ 146 w 147"/>
                  <a:gd name="T85" fmla="*/ 98 h 148"/>
                  <a:gd name="T86" fmla="*/ 146 w 147"/>
                  <a:gd name="T87" fmla="*/ 123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7"/>
                  <a:gd name="T133" fmla="*/ 0 h 148"/>
                  <a:gd name="T134" fmla="*/ 147 w 147"/>
                  <a:gd name="T135" fmla="*/ 148 h 1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7" h="148">
                    <a:moveTo>
                      <a:pt x="146" y="123"/>
                    </a:moveTo>
                    <a:lnTo>
                      <a:pt x="144" y="146"/>
                    </a:lnTo>
                    <a:lnTo>
                      <a:pt x="136" y="148"/>
                    </a:lnTo>
                    <a:lnTo>
                      <a:pt x="65" y="108"/>
                    </a:lnTo>
                    <a:lnTo>
                      <a:pt x="51" y="117"/>
                    </a:lnTo>
                    <a:lnTo>
                      <a:pt x="25" y="110"/>
                    </a:lnTo>
                    <a:lnTo>
                      <a:pt x="19" y="97"/>
                    </a:lnTo>
                    <a:lnTo>
                      <a:pt x="10" y="99"/>
                    </a:lnTo>
                    <a:lnTo>
                      <a:pt x="2" y="87"/>
                    </a:lnTo>
                    <a:lnTo>
                      <a:pt x="0" y="76"/>
                    </a:lnTo>
                    <a:lnTo>
                      <a:pt x="6" y="69"/>
                    </a:lnTo>
                    <a:lnTo>
                      <a:pt x="6" y="59"/>
                    </a:lnTo>
                    <a:lnTo>
                      <a:pt x="4" y="53"/>
                    </a:lnTo>
                    <a:lnTo>
                      <a:pt x="4" y="48"/>
                    </a:lnTo>
                    <a:lnTo>
                      <a:pt x="1" y="31"/>
                    </a:lnTo>
                    <a:lnTo>
                      <a:pt x="4" y="31"/>
                    </a:lnTo>
                    <a:lnTo>
                      <a:pt x="9" y="26"/>
                    </a:lnTo>
                    <a:lnTo>
                      <a:pt x="9" y="15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19" y="0"/>
                    </a:lnTo>
                    <a:lnTo>
                      <a:pt x="29" y="6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53" y="9"/>
                    </a:lnTo>
                    <a:lnTo>
                      <a:pt x="59" y="23"/>
                    </a:lnTo>
                    <a:lnTo>
                      <a:pt x="74" y="26"/>
                    </a:lnTo>
                    <a:lnTo>
                      <a:pt x="90" y="36"/>
                    </a:lnTo>
                    <a:lnTo>
                      <a:pt x="97" y="32"/>
                    </a:lnTo>
                    <a:lnTo>
                      <a:pt x="101" y="27"/>
                    </a:lnTo>
                    <a:lnTo>
                      <a:pt x="97" y="21"/>
                    </a:lnTo>
                    <a:lnTo>
                      <a:pt x="98" y="13"/>
                    </a:lnTo>
                    <a:lnTo>
                      <a:pt x="110" y="5"/>
                    </a:lnTo>
                    <a:lnTo>
                      <a:pt x="118" y="3"/>
                    </a:lnTo>
                    <a:lnTo>
                      <a:pt x="127" y="5"/>
                    </a:lnTo>
                    <a:lnTo>
                      <a:pt x="128" y="12"/>
                    </a:lnTo>
                    <a:lnTo>
                      <a:pt x="136" y="15"/>
                    </a:lnTo>
                    <a:lnTo>
                      <a:pt x="143" y="17"/>
                    </a:lnTo>
                    <a:lnTo>
                      <a:pt x="147" y="23"/>
                    </a:lnTo>
                    <a:lnTo>
                      <a:pt x="146" y="30"/>
                    </a:lnTo>
                    <a:lnTo>
                      <a:pt x="142" y="33"/>
                    </a:lnTo>
                    <a:lnTo>
                      <a:pt x="147" y="54"/>
                    </a:lnTo>
                    <a:lnTo>
                      <a:pt x="146" y="98"/>
                    </a:lnTo>
                    <a:lnTo>
                      <a:pt x="146" y="12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6" name="Freeform 400"/>
              <p:cNvSpPr>
                <a:spLocks/>
              </p:cNvSpPr>
              <p:nvPr/>
            </p:nvSpPr>
            <p:spPr bwMode="gray">
              <a:xfrm>
                <a:off x="3134" y="2198"/>
                <a:ext cx="97" cy="170"/>
              </a:xfrm>
              <a:custGeom>
                <a:avLst/>
                <a:gdLst>
                  <a:gd name="T0" fmla="*/ 18 w 97"/>
                  <a:gd name="T1" fmla="*/ 170 h 170"/>
                  <a:gd name="T2" fmla="*/ 13 w 97"/>
                  <a:gd name="T3" fmla="*/ 158 h 170"/>
                  <a:gd name="T4" fmla="*/ 4 w 97"/>
                  <a:gd name="T5" fmla="*/ 152 h 170"/>
                  <a:gd name="T6" fmla="*/ 5 w 97"/>
                  <a:gd name="T7" fmla="*/ 144 h 170"/>
                  <a:gd name="T8" fmla="*/ 15 w 97"/>
                  <a:gd name="T9" fmla="*/ 141 h 170"/>
                  <a:gd name="T10" fmla="*/ 16 w 97"/>
                  <a:gd name="T11" fmla="*/ 123 h 170"/>
                  <a:gd name="T12" fmla="*/ 7 w 97"/>
                  <a:gd name="T13" fmla="*/ 111 h 170"/>
                  <a:gd name="T14" fmla="*/ 4 w 97"/>
                  <a:gd name="T15" fmla="*/ 110 h 170"/>
                  <a:gd name="T16" fmla="*/ 0 w 97"/>
                  <a:gd name="T17" fmla="*/ 106 h 170"/>
                  <a:gd name="T18" fmla="*/ 2 w 97"/>
                  <a:gd name="T19" fmla="*/ 93 h 170"/>
                  <a:gd name="T20" fmla="*/ 18 w 97"/>
                  <a:gd name="T21" fmla="*/ 73 h 170"/>
                  <a:gd name="T22" fmla="*/ 19 w 97"/>
                  <a:gd name="T23" fmla="*/ 44 h 170"/>
                  <a:gd name="T24" fmla="*/ 24 w 97"/>
                  <a:gd name="T25" fmla="*/ 36 h 170"/>
                  <a:gd name="T26" fmla="*/ 16 w 97"/>
                  <a:gd name="T27" fmla="*/ 25 h 170"/>
                  <a:gd name="T28" fmla="*/ 12 w 97"/>
                  <a:gd name="T29" fmla="*/ 9 h 170"/>
                  <a:gd name="T30" fmla="*/ 26 w 97"/>
                  <a:gd name="T31" fmla="*/ 0 h 170"/>
                  <a:gd name="T32" fmla="*/ 97 w 97"/>
                  <a:gd name="T33" fmla="*/ 40 h 170"/>
                  <a:gd name="T34" fmla="*/ 97 w 97"/>
                  <a:gd name="T35" fmla="*/ 83 h 170"/>
                  <a:gd name="T36" fmla="*/ 84 w 97"/>
                  <a:gd name="T37" fmla="*/ 85 h 170"/>
                  <a:gd name="T38" fmla="*/ 85 w 97"/>
                  <a:gd name="T39" fmla="*/ 92 h 170"/>
                  <a:gd name="T40" fmla="*/ 83 w 97"/>
                  <a:gd name="T41" fmla="*/ 96 h 170"/>
                  <a:gd name="T42" fmla="*/ 80 w 97"/>
                  <a:gd name="T43" fmla="*/ 110 h 170"/>
                  <a:gd name="T44" fmla="*/ 78 w 97"/>
                  <a:gd name="T45" fmla="*/ 114 h 170"/>
                  <a:gd name="T46" fmla="*/ 83 w 97"/>
                  <a:gd name="T47" fmla="*/ 119 h 170"/>
                  <a:gd name="T48" fmla="*/ 83 w 97"/>
                  <a:gd name="T49" fmla="*/ 124 h 170"/>
                  <a:gd name="T50" fmla="*/ 78 w 97"/>
                  <a:gd name="T51" fmla="*/ 128 h 170"/>
                  <a:gd name="T52" fmla="*/ 75 w 97"/>
                  <a:gd name="T53" fmla="*/ 139 h 170"/>
                  <a:gd name="T54" fmla="*/ 62 w 97"/>
                  <a:gd name="T55" fmla="*/ 154 h 170"/>
                  <a:gd name="T56" fmla="*/ 51 w 97"/>
                  <a:gd name="T57" fmla="*/ 154 h 170"/>
                  <a:gd name="T58" fmla="*/ 46 w 97"/>
                  <a:gd name="T59" fmla="*/ 165 h 170"/>
                  <a:gd name="T60" fmla="*/ 18 w 97"/>
                  <a:gd name="T61" fmla="*/ 170 h 1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7"/>
                  <a:gd name="T94" fmla="*/ 0 h 170"/>
                  <a:gd name="T95" fmla="*/ 97 w 97"/>
                  <a:gd name="T96" fmla="*/ 170 h 17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7" h="170">
                    <a:moveTo>
                      <a:pt x="18" y="170"/>
                    </a:moveTo>
                    <a:lnTo>
                      <a:pt x="13" y="158"/>
                    </a:lnTo>
                    <a:lnTo>
                      <a:pt x="4" y="152"/>
                    </a:lnTo>
                    <a:lnTo>
                      <a:pt x="5" y="144"/>
                    </a:lnTo>
                    <a:lnTo>
                      <a:pt x="15" y="141"/>
                    </a:lnTo>
                    <a:lnTo>
                      <a:pt x="16" y="123"/>
                    </a:lnTo>
                    <a:lnTo>
                      <a:pt x="7" y="111"/>
                    </a:lnTo>
                    <a:lnTo>
                      <a:pt x="4" y="110"/>
                    </a:lnTo>
                    <a:lnTo>
                      <a:pt x="0" y="106"/>
                    </a:lnTo>
                    <a:lnTo>
                      <a:pt x="2" y="93"/>
                    </a:lnTo>
                    <a:lnTo>
                      <a:pt x="18" y="73"/>
                    </a:lnTo>
                    <a:lnTo>
                      <a:pt x="19" y="44"/>
                    </a:lnTo>
                    <a:lnTo>
                      <a:pt x="24" y="36"/>
                    </a:lnTo>
                    <a:lnTo>
                      <a:pt x="16" y="25"/>
                    </a:lnTo>
                    <a:lnTo>
                      <a:pt x="12" y="9"/>
                    </a:lnTo>
                    <a:lnTo>
                      <a:pt x="26" y="0"/>
                    </a:lnTo>
                    <a:lnTo>
                      <a:pt x="97" y="40"/>
                    </a:lnTo>
                    <a:lnTo>
                      <a:pt x="97" y="83"/>
                    </a:lnTo>
                    <a:lnTo>
                      <a:pt x="84" y="85"/>
                    </a:lnTo>
                    <a:lnTo>
                      <a:pt x="85" y="92"/>
                    </a:lnTo>
                    <a:lnTo>
                      <a:pt x="83" y="96"/>
                    </a:lnTo>
                    <a:lnTo>
                      <a:pt x="80" y="110"/>
                    </a:lnTo>
                    <a:lnTo>
                      <a:pt x="78" y="114"/>
                    </a:lnTo>
                    <a:lnTo>
                      <a:pt x="83" y="119"/>
                    </a:lnTo>
                    <a:lnTo>
                      <a:pt x="83" y="124"/>
                    </a:lnTo>
                    <a:lnTo>
                      <a:pt x="78" y="128"/>
                    </a:lnTo>
                    <a:lnTo>
                      <a:pt x="75" y="139"/>
                    </a:lnTo>
                    <a:lnTo>
                      <a:pt x="62" y="154"/>
                    </a:lnTo>
                    <a:lnTo>
                      <a:pt x="51" y="154"/>
                    </a:lnTo>
                    <a:lnTo>
                      <a:pt x="46" y="165"/>
                    </a:lnTo>
                    <a:lnTo>
                      <a:pt x="18" y="17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7" name="Freeform 401"/>
              <p:cNvSpPr>
                <a:spLocks/>
              </p:cNvSpPr>
              <p:nvPr/>
            </p:nvSpPr>
            <p:spPr bwMode="gray">
              <a:xfrm>
                <a:off x="3340" y="2259"/>
                <a:ext cx="59" cy="60"/>
              </a:xfrm>
              <a:custGeom>
                <a:avLst/>
                <a:gdLst>
                  <a:gd name="T0" fmla="*/ 59 w 59"/>
                  <a:gd name="T1" fmla="*/ 53 h 60"/>
                  <a:gd name="T2" fmla="*/ 56 w 59"/>
                  <a:gd name="T3" fmla="*/ 58 h 60"/>
                  <a:gd name="T4" fmla="*/ 52 w 59"/>
                  <a:gd name="T5" fmla="*/ 60 h 60"/>
                  <a:gd name="T6" fmla="*/ 43 w 59"/>
                  <a:gd name="T7" fmla="*/ 45 h 60"/>
                  <a:gd name="T8" fmla="*/ 33 w 59"/>
                  <a:gd name="T9" fmla="*/ 39 h 60"/>
                  <a:gd name="T10" fmla="*/ 25 w 59"/>
                  <a:gd name="T11" fmla="*/ 35 h 60"/>
                  <a:gd name="T12" fmla="*/ 0 w 59"/>
                  <a:gd name="T13" fmla="*/ 37 h 60"/>
                  <a:gd name="T14" fmla="*/ 2 w 59"/>
                  <a:gd name="T15" fmla="*/ 20 h 60"/>
                  <a:gd name="T16" fmla="*/ 7 w 59"/>
                  <a:gd name="T17" fmla="*/ 10 h 60"/>
                  <a:gd name="T18" fmla="*/ 21 w 59"/>
                  <a:gd name="T19" fmla="*/ 0 h 60"/>
                  <a:gd name="T20" fmla="*/ 25 w 59"/>
                  <a:gd name="T21" fmla="*/ 13 h 60"/>
                  <a:gd name="T22" fmla="*/ 31 w 59"/>
                  <a:gd name="T23" fmla="*/ 27 h 60"/>
                  <a:gd name="T24" fmla="*/ 35 w 59"/>
                  <a:gd name="T25" fmla="*/ 29 h 60"/>
                  <a:gd name="T26" fmla="*/ 47 w 59"/>
                  <a:gd name="T27" fmla="*/ 37 h 60"/>
                  <a:gd name="T28" fmla="*/ 59 w 59"/>
                  <a:gd name="T29" fmla="*/ 53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"/>
                  <a:gd name="T46" fmla="*/ 0 h 60"/>
                  <a:gd name="T47" fmla="*/ 59 w 59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" h="60">
                    <a:moveTo>
                      <a:pt x="59" y="53"/>
                    </a:moveTo>
                    <a:lnTo>
                      <a:pt x="56" y="58"/>
                    </a:lnTo>
                    <a:lnTo>
                      <a:pt x="52" y="60"/>
                    </a:lnTo>
                    <a:lnTo>
                      <a:pt x="43" y="45"/>
                    </a:lnTo>
                    <a:lnTo>
                      <a:pt x="33" y="39"/>
                    </a:lnTo>
                    <a:lnTo>
                      <a:pt x="25" y="35"/>
                    </a:lnTo>
                    <a:lnTo>
                      <a:pt x="0" y="37"/>
                    </a:lnTo>
                    <a:lnTo>
                      <a:pt x="2" y="20"/>
                    </a:lnTo>
                    <a:lnTo>
                      <a:pt x="7" y="10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1" y="27"/>
                    </a:lnTo>
                    <a:lnTo>
                      <a:pt x="35" y="29"/>
                    </a:lnTo>
                    <a:lnTo>
                      <a:pt x="47" y="37"/>
                    </a:lnTo>
                    <a:lnTo>
                      <a:pt x="59" y="5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8" name="Freeform 402"/>
              <p:cNvSpPr>
                <a:spLocks/>
              </p:cNvSpPr>
              <p:nvPr/>
            </p:nvSpPr>
            <p:spPr bwMode="gray">
              <a:xfrm>
                <a:off x="3314" y="2294"/>
                <a:ext cx="138" cy="112"/>
              </a:xfrm>
              <a:custGeom>
                <a:avLst/>
                <a:gdLst>
                  <a:gd name="T0" fmla="*/ 22 w 138"/>
                  <a:gd name="T1" fmla="*/ 101 h 112"/>
                  <a:gd name="T2" fmla="*/ 15 w 138"/>
                  <a:gd name="T3" fmla="*/ 92 h 112"/>
                  <a:gd name="T4" fmla="*/ 11 w 138"/>
                  <a:gd name="T5" fmla="*/ 81 h 112"/>
                  <a:gd name="T6" fmla="*/ 0 w 138"/>
                  <a:gd name="T7" fmla="*/ 64 h 112"/>
                  <a:gd name="T8" fmla="*/ 6 w 138"/>
                  <a:gd name="T9" fmla="*/ 54 h 112"/>
                  <a:gd name="T10" fmla="*/ 7 w 138"/>
                  <a:gd name="T11" fmla="*/ 40 h 112"/>
                  <a:gd name="T12" fmla="*/ 15 w 138"/>
                  <a:gd name="T13" fmla="*/ 35 h 112"/>
                  <a:gd name="T14" fmla="*/ 16 w 138"/>
                  <a:gd name="T15" fmla="*/ 25 h 112"/>
                  <a:gd name="T16" fmla="*/ 25 w 138"/>
                  <a:gd name="T17" fmla="*/ 23 h 112"/>
                  <a:gd name="T18" fmla="*/ 26 w 138"/>
                  <a:gd name="T19" fmla="*/ 2 h 112"/>
                  <a:gd name="T20" fmla="*/ 51 w 138"/>
                  <a:gd name="T21" fmla="*/ 0 h 112"/>
                  <a:gd name="T22" fmla="*/ 59 w 138"/>
                  <a:gd name="T23" fmla="*/ 4 h 112"/>
                  <a:gd name="T24" fmla="*/ 69 w 138"/>
                  <a:gd name="T25" fmla="*/ 10 h 112"/>
                  <a:gd name="T26" fmla="*/ 78 w 138"/>
                  <a:gd name="T27" fmla="*/ 25 h 112"/>
                  <a:gd name="T28" fmla="*/ 76 w 138"/>
                  <a:gd name="T29" fmla="*/ 33 h 112"/>
                  <a:gd name="T30" fmla="*/ 80 w 138"/>
                  <a:gd name="T31" fmla="*/ 37 h 112"/>
                  <a:gd name="T32" fmla="*/ 85 w 138"/>
                  <a:gd name="T33" fmla="*/ 38 h 112"/>
                  <a:gd name="T34" fmla="*/ 86 w 138"/>
                  <a:gd name="T35" fmla="*/ 47 h 112"/>
                  <a:gd name="T36" fmla="*/ 92 w 138"/>
                  <a:gd name="T37" fmla="*/ 55 h 112"/>
                  <a:gd name="T38" fmla="*/ 97 w 138"/>
                  <a:gd name="T39" fmla="*/ 56 h 112"/>
                  <a:gd name="T40" fmla="*/ 107 w 138"/>
                  <a:gd name="T41" fmla="*/ 61 h 112"/>
                  <a:gd name="T42" fmla="*/ 129 w 138"/>
                  <a:gd name="T43" fmla="*/ 65 h 112"/>
                  <a:gd name="T44" fmla="*/ 138 w 138"/>
                  <a:gd name="T45" fmla="*/ 64 h 112"/>
                  <a:gd name="T46" fmla="*/ 135 w 138"/>
                  <a:gd name="T47" fmla="*/ 72 h 112"/>
                  <a:gd name="T48" fmla="*/ 104 w 138"/>
                  <a:gd name="T49" fmla="*/ 97 h 112"/>
                  <a:gd name="T50" fmla="*/ 85 w 138"/>
                  <a:gd name="T51" fmla="*/ 102 h 112"/>
                  <a:gd name="T52" fmla="*/ 78 w 138"/>
                  <a:gd name="T53" fmla="*/ 107 h 112"/>
                  <a:gd name="T54" fmla="*/ 62 w 138"/>
                  <a:gd name="T55" fmla="*/ 106 h 112"/>
                  <a:gd name="T56" fmla="*/ 53 w 138"/>
                  <a:gd name="T57" fmla="*/ 112 h 112"/>
                  <a:gd name="T58" fmla="*/ 43 w 138"/>
                  <a:gd name="T59" fmla="*/ 110 h 112"/>
                  <a:gd name="T60" fmla="*/ 28 w 138"/>
                  <a:gd name="T61" fmla="*/ 102 h 112"/>
                  <a:gd name="T62" fmla="*/ 22 w 138"/>
                  <a:gd name="T63" fmla="*/ 101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8"/>
                  <a:gd name="T97" fmla="*/ 0 h 112"/>
                  <a:gd name="T98" fmla="*/ 138 w 138"/>
                  <a:gd name="T99" fmla="*/ 112 h 1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8" h="112">
                    <a:moveTo>
                      <a:pt x="22" y="101"/>
                    </a:moveTo>
                    <a:lnTo>
                      <a:pt x="15" y="92"/>
                    </a:lnTo>
                    <a:lnTo>
                      <a:pt x="11" y="81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7" y="40"/>
                    </a:lnTo>
                    <a:lnTo>
                      <a:pt x="15" y="35"/>
                    </a:lnTo>
                    <a:lnTo>
                      <a:pt x="16" y="25"/>
                    </a:lnTo>
                    <a:lnTo>
                      <a:pt x="25" y="23"/>
                    </a:lnTo>
                    <a:lnTo>
                      <a:pt x="26" y="2"/>
                    </a:lnTo>
                    <a:lnTo>
                      <a:pt x="51" y="0"/>
                    </a:lnTo>
                    <a:lnTo>
                      <a:pt x="59" y="4"/>
                    </a:lnTo>
                    <a:lnTo>
                      <a:pt x="69" y="10"/>
                    </a:lnTo>
                    <a:lnTo>
                      <a:pt x="78" y="25"/>
                    </a:lnTo>
                    <a:lnTo>
                      <a:pt x="76" y="33"/>
                    </a:lnTo>
                    <a:lnTo>
                      <a:pt x="80" y="37"/>
                    </a:lnTo>
                    <a:lnTo>
                      <a:pt x="85" y="38"/>
                    </a:lnTo>
                    <a:lnTo>
                      <a:pt x="86" y="47"/>
                    </a:lnTo>
                    <a:lnTo>
                      <a:pt x="92" y="55"/>
                    </a:lnTo>
                    <a:lnTo>
                      <a:pt x="97" y="56"/>
                    </a:lnTo>
                    <a:lnTo>
                      <a:pt x="107" y="61"/>
                    </a:lnTo>
                    <a:lnTo>
                      <a:pt x="129" y="65"/>
                    </a:lnTo>
                    <a:lnTo>
                      <a:pt x="138" y="64"/>
                    </a:lnTo>
                    <a:lnTo>
                      <a:pt x="135" y="72"/>
                    </a:lnTo>
                    <a:lnTo>
                      <a:pt x="104" y="97"/>
                    </a:lnTo>
                    <a:lnTo>
                      <a:pt x="85" y="102"/>
                    </a:lnTo>
                    <a:lnTo>
                      <a:pt x="78" y="107"/>
                    </a:lnTo>
                    <a:lnTo>
                      <a:pt x="62" y="106"/>
                    </a:lnTo>
                    <a:lnTo>
                      <a:pt x="53" y="112"/>
                    </a:lnTo>
                    <a:lnTo>
                      <a:pt x="43" y="110"/>
                    </a:lnTo>
                    <a:lnTo>
                      <a:pt x="28" y="102"/>
                    </a:lnTo>
                    <a:lnTo>
                      <a:pt x="22" y="1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9" name="Freeform 403"/>
              <p:cNvSpPr>
                <a:spLocks noEditPoints="1"/>
              </p:cNvSpPr>
              <p:nvPr/>
            </p:nvSpPr>
            <p:spPr bwMode="gray">
              <a:xfrm>
                <a:off x="3159" y="2669"/>
                <a:ext cx="149" cy="150"/>
              </a:xfrm>
              <a:custGeom>
                <a:avLst/>
                <a:gdLst>
                  <a:gd name="T0" fmla="*/ 107 w 149"/>
                  <a:gd name="T1" fmla="*/ 75 h 150"/>
                  <a:gd name="T2" fmla="*/ 97 w 149"/>
                  <a:gd name="T3" fmla="*/ 90 h 150"/>
                  <a:gd name="T4" fmla="*/ 112 w 149"/>
                  <a:gd name="T5" fmla="*/ 95 h 150"/>
                  <a:gd name="T6" fmla="*/ 121 w 149"/>
                  <a:gd name="T7" fmla="*/ 85 h 150"/>
                  <a:gd name="T8" fmla="*/ 0 w 149"/>
                  <a:gd name="T9" fmla="*/ 75 h 150"/>
                  <a:gd name="T10" fmla="*/ 9 w 149"/>
                  <a:gd name="T11" fmla="*/ 70 h 150"/>
                  <a:gd name="T12" fmla="*/ 16 w 149"/>
                  <a:gd name="T13" fmla="*/ 76 h 150"/>
                  <a:gd name="T14" fmla="*/ 33 w 149"/>
                  <a:gd name="T15" fmla="*/ 75 h 150"/>
                  <a:gd name="T16" fmla="*/ 40 w 149"/>
                  <a:gd name="T17" fmla="*/ 35 h 150"/>
                  <a:gd name="T18" fmla="*/ 52 w 149"/>
                  <a:gd name="T19" fmla="*/ 54 h 150"/>
                  <a:gd name="T20" fmla="*/ 68 w 149"/>
                  <a:gd name="T21" fmla="*/ 38 h 150"/>
                  <a:gd name="T22" fmla="*/ 82 w 149"/>
                  <a:gd name="T23" fmla="*/ 41 h 150"/>
                  <a:gd name="T24" fmla="*/ 90 w 149"/>
                  <a:gd name="T25" fmla="*/ 20 h 150"/>
                  <a:gd name="T26" fmla="*/ 101 w 149"/>
                  <a:gd name="T27" fmla="*/ 13 h 150"/>
                  <a:gd name="T28" fmla="*/ 118 w 149"/>
                  <a:gd name="T29" fmla="*/ 3 h 150"/>
                  <a:gd name="T30" fmla="*/ 137 w 149"/>
                  <a:gd name="T31" fmla="*/ 3 h 150"/>
                  <a:gd name="T32" fmla="*/ 140 w 149"/>
                  <a:gd name="T33" fmla="*/ 40 h 150"/>
                  <a:gd name="T34" fmla="*/ 131 w 149"/>
                  <a:gd name="T35" fmla="*/ 40 h 150"/>
                  <a:gd name="T36" fmla="*/ 132 w 149"/>
                  <a:gd name="T37" fmla="*/ 62 h 150"/>
                  <a:gd name="T38" fmla="*/ 142 w 149"/>
                  <a:gd name="T39" fmla="*/ 54 h 150"/>
                  <a:gd name="T40" fmla="*/ 149 w 149"/>
                  <a:gd name="T41" fmla="*/ 59 h 150"/>
                  <a:gd name="T42" fmla="*/ 147 w 149"/>
                  <a:gd name="T43" fmla="*/ 71 h 150"/>
                  <a:gd name="T44" fmla="*/ 130 w 149"/>
                  <a:gd name="T45" fmla="*/ 93 h 150"/>
                  <a:gd name="T46" fmla="*/ 119 w 149"/>
                  <a:gd name="T47" fmla="*/ 113 h 150"/>
                  <a:gd name="T48" fmla="*/ 102 w 149"/>
                  <a:gd name="T49" fmla="*/ 130 h 150"/>
                  <a:gd name="T50" fmla="*/ 85 w 149"/>
                  <a:gd name="T51" fmla="*/ 139 h 150"/>
                  <a:gd name="T52" fmla="*/ 63 w 149"/>
                  <a:gd name="T53" fmla="*/ 140 h 150"/>
                  <a:gd name="T54" fmla="*/ 43 w 149"/>
                  <a:gd name="T55" fmla="*/ 144 h 150"/>
                  <a:gd name="T56" fmla="*/ 32 w 149"/>
                  <a:gd name="T57" fmla="*/ 150 h 150"/>
                  <a:gd name="T58" fmla="*/ 16 w 149"/>
                  <a:gd name="T59" fmla="*/ 130 h 150"/>
                  <a:gd name="T60" fmla="*/ 19 w 149"/>
                  <a:gd name="T61" fmla="*/ 118 h 150"/>
                  <a:gd name="T62" fmla="*/ 7 w 149"/>
                  <a:gd name="T63" fmla="*/ 92 h 150"/>
                  <a:gd name="T64" fmla="*/ 0 w 149"/>
                  <a:gd name="T65" fmla="*/ 75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9"/>
                  <a:gd name="T100" fmla="*/ 0 h 150"/>
                  <a:gd name="T101" fmla="*/ 149 w 149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9" h="150">
                    <a:moveTo>
                      <a:pt x="120" y="76"/>
                    </a:moveTo>
                    <a:lnTo>
                      <a:pt x="107" y="75"/>
                    </a:lnTo>
                    <a:lnTo>
                      <a:pt x="97" y="85"/>
                    </a:lnTo>
                    <a:lnTo>
                      <a:pt x="97" y="90"/>
                    </a:lnTo>
                    <a:lnTo>
                      <a:pt x="104" y="99"/>
                    </a:lnTo>
                    <a:lnTo>
                      <a:pt x="112" y="95"/>
                    </a:lnTo>
                    <a:lnTo>
                      <a:pt x="114" y="92"/>
                    </a:lnTo>
                    <a:lnTo>
                      <a:pt x="121" y="85"/>
                    </a:lnTo>
                    <a:lnTo>
                      <a:pt x="120" y="76"/>
                    </a:lnTo>
                    <a:close/>
                    <a:moveTo>
                      <a:pt x="0" y="75"/>
                    </a:moveTo>
                    <a:lnTo>
                      <a:pt x="5" y="70"/>
                    </a:lnTo>
                    <a:lnTo>
                      <a:pt x="9" y="70"/>
                    </a:lnTo>
                    <a:lnTo>
                      <a:pt x="11" y="73"/>
                    </a:lnTo>
                    <a:lnTo>
                      <a:pt x="16" y="76"/>
                    </a:lnTo>
                    <a:lnTo>
                      <a:pt x="22" y="78"/>
                    </a:lnTo>
                    <a:lnTo>
                      <a:pt x="33" y="75"/>
                    </a:lnTo>
                    <a:lnTo>
                      <a:pt x="34" y="28"/>
                    </a:lnTo>
                    <a:lnTo>
                      <a:pt x="40" y="35"/>
                    </a:lnTo>
                    <a:lnTo>
                      <a:pt x="43" y="54"/>
                    </a:lnTo>
                    <a:lnTo>
                      <a:pt x="52" y="54"/>
                    </a:lnTo>
                    <a:lnTo>
                      <a:pt x="63" y="38"/>
                    </a:lnTo>
                    <a:lnTo>
                      <a:pt x="68" y="38"/>
                    </a:lnTo>
                    <a:lnTo>
                      <a:pt x="74" y="41"/>
                    </a:lnTo>
                    <a:lnTo>
                      <a:pt x="82" y="41"/>
                    </a:lnTo>
                    <a:lnTo>
                      <a:pt x="88" y="33"/>
                    </a:lnTo>
                    <a:lnTo>
                      <a:pt x="90" y="20"/>
                    </a:lnTo>
                    <a:lnTo>
                      <a:pt x="99" y="17"/>
                    </a:lnTo>
                    <a:lnTo>
                      <a:pt x="101" y="13"/>
                    </a:lnTo>
                    <a:lnTo>
                      <a:pt x="112" y="3"/>
                    </a:lnTo>
                    <a:lnTo>
                      <a:pt x="118" y="3"/>
                    </a:lnTo>
                    <a:lnTo>
                      <a:pt x="124" y="0"/>
                    </a:lnTo>
                    <a:lnTo>
                      <a:pt x="137" y="3"/>
                    </a:lnTo>
                    <a:lnTo>
                      <a:pt x="141" y="29"/>
                    </a:lnTo>
                    <a:lnTo>
                      <a:pt x="140" y="40"/>
                    </a:lnTo>
                    <a:lnTo>
                      <a:pt x="135" y="39"/>
                    </a:lnTo>
                    <a:lnTo>
                      <a:pt x="131" y="40"/>
                    </a:lnTo>
                    <a:lnTo>
                      <a:pt x="129" y="57"/>
                    </a:lnTo>
                    <a:lnTo>
                      <a:pt x="132" y="62"/>
                    </a:lnTo>
                    <a:lnTo>
                      <a:pt x="139" y="62"/>
                    </a:lnTo>
                    <a:lnTo>
                      <a:pt x="142" y="54"/>
                    </a:lnTo>
                    <a:lnTo>
                      <a:pt x="149" y="54"/>
                    </a:lnTo>
                    <a:lnTo>
                      <a:pt x="149" y="59"/>
                    </a:lnTo>
                    <a:lnTo>
                      <a:pt x="147" y="64"/>
                    </a:lnTo>
                    <a:lnTo>
                      <a:pt x="147" y="71"/>
                    </a:lnTo>
                    <a:lnTo>
                      <a:pt x="140" y="79"/>
                    </a:lnTo>
                    <a:lnTo>
                      <a:pt x="130" y="93"/>
                    </a:lnTo>
                    <a:lnTo>
                      <a:pt x="128" y="102"/>
                    </a:lnTo>
                    <a:lnTo>
                      <a:pt x="119" y="113"/>
                    </a:lnTo>
                    <a:lnTo>
                      <a:pt x="115" y="120"/>
                    </a:lnTo>
                    <a:lnTo>
                      <a:pt x="102" y="130"/>
                    </a:lnTo>
                    <a:lnTo>
                      <a:pt x="92" y="137"/>
                    </a:lnTo>
                    <a:lnTo>
                      <a:pt x="85" y="139"/>
                    </a:lnTo>
                    <a:lnTo>
                      <a:pt x="82" y="141"/>
                    </a:lnTo>
                    <a:lnTo>
                      <a:pt x="63" y="140"/>
                    </a:lnTo>
                    <a:lnTo>
                      <a:pt x="54" y="142"/>
                    </a:lnTo>
                    <a:lnTo>
                      <a:pt x="43" y="144"/>
                    </a:lnTo>
                    <a:lnTo>
                      <a:pt x="38" y="148"/>
                    </a:lnTo>
                    <a:lnTo>
                      <a:pt x="32" y="150"/>
                    </a:lnTo>
                    <a:lnTo>
                      <a:pt x="17" y="135"/>
                    </a:lnTo>
                    <a:lnTo>
                      <a:pt x="16" y="130"/>
                    </a:lnTo>
                    <a:lnTo>
                      <a:pt x="18" y="126"/>
                    </a:lnTo>
                    <a:lnTo>
                      <a:pt x="19" y="118"/>
                    </a:lnTo>
                    <a:lnTo>
                      <a:pt x="14" y="104"/>
                    </a:lnTo>
                    <a:lnTo>
                      <a:pt x="7" y="92"/>
                    </a:lnTo>
                    <a:lnTo>
                      <a:pt x="2" y="81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0" name="Freeform 404"/>
              <p:cNvSpPr>
                <a:spLocks/>
              </p:cNvSpPr>
              <p:nvPr/>
            </p:nvSpPr>
            <p:spPr bwMode="gray">
              <a:xfrm>
                <a:off x="2855" y="2302"/>
                <a:ext cx="28" cy="9"/>
              </a:xfrm>
              <a:custGeom>
                <a:avLst/>
                <a:gdLst>
                  <a:gd name="T0" fmla="*/ 0 w 28"/>
                  <a:gd name="T1" fmla="*/ 9 h 9"/>
                  <a:gd name="T2" fmla="*/ 1 w 28"/>
                  <a:gd name="T3" fmla="*/ 4 h 9"/>
                  <a:gd name="T4" fmla="*/ 0 w 28"/>
                  <a:gd name="T5" fmla="*/ 2 h 9"/>
                  <a:gd name="T6" fmla="*/ 17 w 28"/>
                  <a:gd name="T7" fmla="*/ 0 h 9"/>
                  <a:gd name="T8" fmla="*/ 25 w 28"/>
                  <a:gd name="T9" fmla="*/ 2 h 9"/>
                  <a:gd name="T10" fmla="*/ 28 w 28"/>
                  <a:gd name="T11" fmla="*/ 7 h 9"/>
                  <a:gd name="T12" fmla="*/ 24 w 28"/>
                  <a:gd name="T13" fmla="*/ 9 h 9"/>
                  <a:gd name="T14" fmla="*/ 15 w 28"/>
                  <a:gd name="T15" fmla="*/ 7 h 9"/>
                  <a:gd name="T16" fmla="*/ 0 w 2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9"/>
                  <a:gd name="T29" fmla="*/ 28 w 2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9">
                    <a:moveTo>
                      <a:pt x="0" y="9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25" y="2"/>
                    </a:lnTo>
                    <a:lnTo>
                      <a:pt x="28" y="7"/>
                    </a:lnTo>
                    <a:lnTo>
                      <a:pt x="24" y="9"/>
                    </a:lnTo>
                    <a:lnTo>
                      <a:pt x="15" y="7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1" name="Freeform 405"/>
              <p:cNvSpPr>
                <a:spLocks/>
              </p:cNvSpPr>
              <p:nvPr/>
            </p:nvSpPr>
            <p:spPr bwMode="gray">
              <a:xfrm>
                <a:off x="2857" y="2316"/>
                <a:ext cx="25" cy="14"/>
              </a:xfrm>
              <a:custGeom>
                <a:avLst/>
                <a:gdLst>
                  <a:gd name="T0" fmla="*/ 12 w 25"/>
                  <a:gd name="T1" fmla="*/ 14 h 14"/>
                  <a:gd name="T2" fmla="*/ 9 w 25"/>
                  <a:gd name="T3" fmla="*/ 9 h 14"/>
                  <a:gd name="T4" fmla="*/ 3 w 25"/>
                  <a:gd name="T5" fmla="*/ 6 h 14"/>
                  <a:gd name="T6" fmla="*/ 0 w 25"/>
                  <a:gd name="T7" fmla="*/ 4 h 14"/>
                  <a:gd name="T8" fmla="*/ 11 w 25"/>
                  <a:gd name="T9" fmla="*/ 0 h 14"/>
                  <a:gd name="T10" fmla="*/ 25 w 25"/>
                  <a:gd name="T11" fmla="*/ 1 h 14"/>
                  <a:gd name="T12" fmla="*/ 24 w 25"/>
                  <a:gd name="T13" fmla="*/ 11 h 14"/>
                  <a:gd name="T14" fmla="*/ 18 w 25"/>
                  <a:gd name="T15" fmla="*/ 12 h 14"/>
                  <a:gd name="T16" fmla="*/ 12 w 25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4"/>
                  <a:gd name="T29" fmla="*/ 25 w 25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4">
                    <a:moveTo>
                      <a:pt x="12" y="14"/>
                    </a:moveTo>
                    <a:lnTo>
                      <a:pt x="9" y="9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11" y="0"/>
                    </a:lnTo>
                    <a:lnTo>
                      <a:pt x="25" y="1"/>
                    </a:lnTo>
                    <a:lnTo>
                      <a:pt x="24" y="11"/>
                    </a:lnTo>
                    <a:lnTo>
                      <a:pt x="18" y="12"/>
                    </a:lnTo>
                    <a:lnTo>
                      <a:pt x="12" y="1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2" name="Freeform 406"/>
              <p:cNvSpPr>
                <a:spLocks/>
              </p:cNvSpPr>
              <p:nvPr/>
            </p:nvSpPr>
            <p:spPr bwMode="gray">
              <a:xfrm>
                <a:off x="2782" y="2272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1 w 5"/>
                  <a:gd name="T3" fmla="*/ 0 h 2"/>
                  <a:gd name="T4" fmla="*/ 4 w 5"/>
                  <a:gd name="T5" fmla="*/ 0 h 2"/>
                  <a:gd name="T6" fmla="*/ 5 w 5"/>
                  <a:gd name="T7" fmla="*/ 2 h 2"/>
                  <a:gd name="T8" fmla="*/ 0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3" name="Freeform 407"/>
              <p:cNvSpPr>
                <a:spLocks/>
              </p:cNvSpPr>
              <p:nvPr/>
            </p:nvSpPr>
            <p:spPr bwMode="gray">
              <a:xfrm>
                <a:off x="2791" y="2288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2 h 3"/>
                  <a:gd name="T6" fmla="*/ 1 w 4"/>
                  <a:gd name="T7" fmla="*/ 3 h 3"/>
                  <a:gd name="T8" fmla="*/ 0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4" name="Freeform 408"/>
              <p:cNvSpPr>
                <a:spLocks/>
              </p:cNvSpPr>
              <p:nvPr/>
            </p:nvSpPr>
            <p:spPr bwMode="gray">
              <a:xfrm>
                <a:off x="2781" y="2290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1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5" name="Freeform 409"/>
              <p:cNvSpPr>
                <a:spLocks/>
              </p:cNvSpPr>
              <p:nvPr/>
            </p:nvSpPr>
            <p:spPr bwMode="gray">
              <a:xfrm>
                <a:off x="3016" y="2321"/>
                <a:ext cx="26" cy="60"/>
              </a:xfrm>
              <a:custGeom>
                <a:avLst/>
                <a:gdLst>
                  <a:gd name="T0" fmla="*/ 0 w 26"/>
                  <a:gd name="T1" fmla="*/ 13 h 60"/>
                  <a:gd name="T2" fmla="*/ 16 w 26"/>
                  <a:gd name="T3" fmla="*/ 3 h 60"/>
                  <a:gd name="T4" fmla="*/ 15 w 26"/>
                  <a:gd name="T5" fmla="*/ 1 h 60"/>
                  <a:gd name="T6" fmla="*/ 22 w 26"/>
                  <a:gd name="T7" fmla="*/ 0 h 60"/>
                  <a:gd name="T8" fmla="*/ 26 w 26"/>
                  <a:gd name="T9" fmla="*/ 9 h 60"/>
                  <a:gd name="T10" fmla="*/ 26 w 26"/>
                  <a:gd name="T11" fmla="*/ 23 h 60"/>
                  <a:gd name="T12" fmla="*/ 19 w 26"/>
                  <a:gd name="T13" fmla="*/ 33 h 60"/>
                  <a:gd name="T14" fmla="*/ 20 w 26"/>
                  <a:gd name="T15" fmla="*/ 59 h 60"/>
                  <a:gd name="T16" fmla="*/ 9 w 26"/>
                  <a:gd name="T17" fmla="*/ 60 h 60"/>
                  <a:gd name="T18" fmla="*/ 9 w 26"/>
                  <a:gd name="T19" fmla="*/ 33 h 60"/>
                  <a:gd name="T20" fmla="*/ 5 w 26"/>
                  <a:gd name="T21" fmla="*/ 23 h 60"/>
                  <a:gd name="T22" fmla="*/ 1 w 26"/>
                  <a:gd name="T23" fmla="*/ 18 h 60"/>
                  <a:gd name="T24" fmla="*/ 0 w 26"/>
                  <a:gd name="T25" fmla="*/ 13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60"/>
                  <a:gd name="T41" fmla="*/ 26 w 26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60">
                    <a:moveTo>
                      <a:pt x="0" y="13"/>
                    </a:moveTo>
                    <a:lnTo>
                      <a:pt x="16" y="3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26" y="9"/>
                    </a:lnTo>
                    <a:lnTo>
                      <a:pt x="26" y="23"/>
                    </a:lnTo>
                    <a:lnTo>
                      <a:pt x="19" y="33"/>
                    </a:lnTo>
                    <a:lnTo>
                      <a:pt x="20" y="59"/>
                    </a:lnTo>
                    <a:lnTo>
                      <a:pt x="9" y="60"/>
                    </a:lnTo>
                    <a:lnTo>
                      <a:pt x="9" y="33"/>
                    </a:lnTo>
                    <a:lnTo>
                      <a:pt x="5" y="23"/>
                    </a:lnTo>
                    <a:lnTo>
                      <a:pt x="1" y="18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6" name="Freeform 410"/>
              <p:cNvSpPr>
                <a:spLocks/>
              </p:cNvSpPr>
              <p:nvPr/>
            </p:nvSpPr>
            <p:spPr bwMode="gray">
              <a:xfrm>
                <a:off x="3009" y="2332"/>
                <a:ext cx="16" cy="53"/>
              </a:xfrm>
              <a:custGeom>
                <a:avLst/>
                <a:gdLst>
                  <a:gd name="T0" fmla="*/ 7 w 16"/>
                  <a:gd name="T1" fmla="*/ 2 h 53"/>
                  <a:gd name="T2" fmla="*/ 8 w 16"/>
                  <a:gd name="T3" fmla="*/ 7 h 53"/>
                  <a:gd name="T4" fmla="*/ 12 w 16"/>
                  <a:gd name="T5" fmla="*/ 12 h 53"/>
                  <a:gd name="T6" fmla="*/ 16 w 16"/>
                  <a:gd name="T7" fmla="*/ 22 h 53"/>
                  <a:gd name="T8" fmla="*/ 16 w 16"/>
                  <a:gd name="T9" fmla="*/ 49 h 53"/>
                  <a:gd name="T10" fmla="*/ 6 w 16"/>
                  <a:gd name="T11" fmla="*/ 53 h 53"/>
                  <a:gd name="T12" fmla="*/ 5 w 16"/>
                  <a:gd name="T13" fmla="*/ 46 h 53"/>
                  <a:gd name="T14" fmla="*/ 5 w 16"/>
                  <a:gd name="T15" fmla="*/ 35 h 53"/>
                  <a:gd name="T16" fmla="*/ 1 w 16"/>
                  <a:gd name="T17" fmla="*/ 31 h 53"/>
                  <a:gd name="T18" fmla="*/ 1 w 16"/>
                  <a:gd name="T19" fmla="*/ 11 h 53"/>
                  <a:gd name="T20" fmla="*/ 0 w 16"/>
                  <a:gd name="T21" fmla="*/ 0 h 53"/>
                  <a:gd name="T22" fmla="*/ 7 w 16"/>
                  <a:gd name="T23" fmla="*/ 2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53"/>
                  <a:gd name="T38" fmla="*/ 16 w 16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53">
                    <a:moveTo>
                      <a:pt x="7" y="2"/>
                    </a:moveTo>
                    <a:lnTo>
                      <a:pt x="8" y="7"/>
                    </a:lnTo>
                    <a:lnTo>
                      <a:pt x="12" y="12"/>
                    </a:lnTo>
                    <a:lnTo>
                      <a:pt x="16" y="22"/>
                    </a:lnTo>
                    <a:lnTo>
                      <a:pt x="16" y="49"/>
                    </a:lnTo>
                    <a:lnTo>
                      <a:pt x="6" y="53"/>
                    </a:lnTo>
                    <a:lnTo>
                      <a:pt x="5" y="46"/>
                    </a:lnTo>
                    <a:lnTo>
                      <a:pt x="5" y="35"/>
                    </a:lnTo>
                    <a:lnTo>
                      <a:pt x="1" y="3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7" name="Freeform 411"/>
              <p:cNvSpPr>
                <a:spLocks/>
              </p:cNvSpPr>
              <p:nvPr/>
            </p:nvSpPr>
            <p:spPr bwMode="gray">
              <a:xfrm>
                <a:off x="2979" y="2327"/>
                <a:ext cx="36" cy="68"/>
              </a:xfrm>
              <a:custGeom>
                <a:avLst/>
                <a:gdLst>
                  <a:gd name="T0" fmla="*/ 30 w 36"/>
                  <a:gd name="T1" fmla="*/ 5 h 68"/>
                  <a:gd name="T2" fmla="*/ 31 w 36"/>
                  <a:gd name="T3" fmla="*/ 16 h 68"/>
                  <a:gd name="T4" fmla="*/ 31 w 36"/>
                  <a:gd name="T5" fmla="*/ 36 h 68"/>
                  <a:gd name="T6" fmla="*/ 35 w 36"/>
                  <a:gd name="T7" fmla="*/ 40 h 68"/>
                  <a:gd name="T8" fmla="*/ 35 w 36"/>
                  <a:gd name="T9" fmla="*/ 51 h 68"/>
                  <a:gd name="T10" fmla="*/ 36 w 36"/>
                  <a:gd name="T11" fmla="*/ 58 h 68"/>
                  <a:gd name="T12" fmla="*/ 29 w 36"/>
                  <a:gd name="T13" fmla="*/ 60 h 68"/>
                  <a:gd name="T14" fmla="*/ 10 w 36"/>
                  <a:gd name="T15" fmla="*/ 68 h 68"/>
                  <a:gd name="T16" fmla="*/ 5 w 36"/>
                  <a:gd name="T17" fmla="*/ 66 h 68"/>
                  <a:gd name="T18" fmla="*/ 2 w 36"/>
                  <a:gd name="T19" fmla="*/ 58 h 68"/>
                  <a:gd name="T20" fmla="*/ 0 w 36"/>
                  <a:gd name="T21" fmla="*/ 51 h 68"/>
                  <a:gd name="T22" fmla="*/ 8 w 36"/>
                  <a:gd name="T23" fmla="*/ 36 h 68"/>
                  <a:gd name="T24" fmla="*/ 8 w 36"/>
                  <a:gd name="T25" fmla="*/ 31 h 68"/>
                  <a:gd name="T26" fmla="*/ 3 w 36"/>
                  <a:gd name="T27" fmla="*/ 15 h 68"/>
                  <a:gd name="T28" fmla="*/ 7 w 36"/>
                  <a:gd name="T29" fmla="*/ 2 h 68"/>
                  <a:gd name="T30" fmla="*/ 13 w 36"/>
                  <a:gd name="T31" fmla="*/ 0 h 68"/>
                  <a:gd name="T32" fmla="*/ 20 w 36"/>
                  <a:gd name="T33" fmla="*/ 3 h 68"/>
                  <a:gd name="T34" fmla="*/ 24 w 36"/>
                  <a:gd name="T35" fmla="*/ 2 h 68"/>
                  <a:gd name="T36" fmla="*/ 30 w 36"/>
                  <a:gd name="T37" fmla="*/ 5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68"/>
                  <a:gd name="T59" fmla="*/ 36 w 36"/>
                  <a:gd name="T60" fmla="*/ 68 h 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68">
                    <a:moveTo>
                      <a:pt x="30" y="5"/>
                    </a:moveTo>
                    <a:lnTo>
                      <a:pt x="31" y="16"/>
                    </a:lnTo>
                    <a:lnTo>
                      <a:pt x="31" y="36"/>
                    </a:lnTo>
                    <a:lnTo>
                      <a:pt x="35" y="40"/>
                    </a:lnTo>
                    <a:lnTo>
                      <a:pt x="35" y="51"/>
                    </a:lnTo>
                    <a:lnTo>
                      <a:pt x="36" y="58"/>
                    </a:lnTo>
                    <a:lnTo>
                      <a:pt x="29" y="60"/>
                    </a:lnTo>
                    <a:lnTo>
                      <a:pt x="10" y="68"/>
                    </a:lnTo>
                    <a:lnTo>
                      <a:pt x="5" y="66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8" y="36"/>
                    </a:lnTo>
                    <a:lnTo>
                      <a:pt x="8" y="31"/>
                    </a:lnTo>
                    <a:lnTo>
                      <a:pt x="3" y="15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3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8" name="Freeform 412"/>
              <p:cNvSpPr>
                <a:spLocks/>
              </p:cNvSpPr>
              <p:nvPr/>
            </p:nvSpPr>
            <p:spPr bwMode="gray">
              <a:xfrm>
                <a:off x="2869" y="2317"/>
                <a:ext cx="67" cy="53"/>
              </a:xfrm>
              <a:custGeom>
                <a:avLst/>
                <a:gdLst>
                  <a:gd name="T0" fmla="*/ 15 w 67"/>
                  <a:gd name="T1" fmla="*/ 33 h 53"/>
                  <a:gd name="T2" fmla="*/ 2 w 67"/>
                  <a:gd name="T3" fmla="*/ 16 h 53"/>
                  <a:gd name="T4" fmla="*/ 0 w 67"/>
                  <a:gd name="T5" fmla="*/ 13 h 53"/>
                  <a:gd name="T6" fmla="*/ 6 w 67"/>
                  <a:gd name="T7" fmla="*/ 11 h 53"/>
                  <a:gd name="T8" fmla="*/ 12 w 67"/>
                  <a:gd name="T9" fmla="*/ 10 h 53"/>
                  <a:gd name="T10" fmla="*/ 13 w 67"/>
                  <a:gd name="T11" fmla="*/ 0 h 53"/>
                  <a:gd name="T12" fmla="*/ 21 w 67"/>
                  <a:gd name="T13" fmla="*/ 0 h 53"/>
                  <a:gd name="T14" fmla="*/ 35 w 67"/>
                  <a:gd name="T15" fmla="*/ 3 h 53"/>
                  <a:gd name="T16" fmla="*/ 45 w 67"/>
                  <a:gd name="T17" fmla="*/ 8 h 53"/>
                  <a:gd name="T18" fmla="*/ 52 w 67"/>
                  <a:gd name="T19" fmla="*/ 7 h 53"/>
                  <a:gd name="T20" fmla="*/ 54 w 67"/>
                  <a:gd name="T21" fmla="*/ 4 h 53"/>
                  <a:gd name="T22" fmla="*/ 59 w 67"/>
                  <a:gd name="T23" fmla="*/ 9 h 53"/>
                  <a:gd name="T24" fmla="*/ 65 w 67"/>
                  <a:gd name="T25" fmla="*/ 24 h 53"/>
                  <a:gd name="T26" fmla="*/ 67 w 67"/>
                  <a:gd name="T27" fmla="*/ 38 h 53"/>
                  <a:gd name="T28" fmla="*/ 65 w 67"/>
                  <a:gd name="T29" fmla="*/ 48 h 53"/>
                  <a:gd name="T30" fmla="*/ 62 w 67"/>
                  <a:gd name="T31" fmla="*/ 53 h 53"/>
                  <a:gd name="T32" fmla="*/ 54 w 67"/>
                  <a:gd name="T33" fmla="*/ 51 h 53"/>
                  <a:gd name="T34" fmla="*/ 51 w 67"/>
                  <a:gd name="T35" fmla="*/ 48 h 53"/>
                  <a:gd name="T36" fmla="*/ 44 w 67"/>
                  <a:gd name="T37" fmla="*/ 44 h 53"/>
                  <a:gd name="T38" fmla="*/ 43 w 67"/>
                  <a:gd name="T39" fmla="*/ 41 h 53"/>
                  <a:gd name="T40" fmla="*/ 38 w 67"/>
                  <a:gd name="T41" fmla="*/ 42 h 53"/>
                  <a:gd name="T42" fmla="*/ 36 w 67"/>
                  <a:gd name="T43" fmla="*/ 38 h 53"/>
                  <a:gd name="T44" fmla="*/ 38 w 67"/>
                  <a:gd name="T45" fmla="*/ 31 h 53"/>
                  <a:gd name="T46" fmla="*/ 33 w 67"/>
                  <a:gd name="T47" fmla="*/ 27 h 53"/>
                  <a:gd name="T48" fmla="*/ 24 w 67"/>
                  <a:gd name="T49" fmla="*/ 28 h 53"/>
                  <a:gd name="T50" fmla="*/ 15 w 67"/>
                  <a:gd name="T51" fmla="*/ 33 h 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53"/>
                  <a:gd name="T80" fmla="*/ 67 w 67"/>
                  <a:gd name="T81" fmla="*/ 53 h 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53">
                    <a:moveTo>
                      <a:pt x="15" y="33"/>
                    </a:moveTo>
                    <a:lnTo>
                      <a:pt x="2" y="16"/>
                    </a:lnTo>
                    <a:lnTo>
                      <a:pt x="0" y="13"/>
                    </a:lnTo>
                    <a:lnTo>
                      <a:pt x="6" y="11"/>
                    </a:lnTo>
                    <a:lnTo>
                      <a:pt x="12" y="10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35" y="3"/>
                    </a:lnTo>
                    <a:lnTo>
                      <a:pt x="45" y="8"/>
                    </a:lnTo>
                    <a:lnTo>
                      <a:pt x="52" y="7"/>
                    </a:lnTo>
                    <a:lnTo>
                      <a:pt x="54" y="4"/>
                    </a:lnTo>
                    <a:lnTo>
                      <a:pt x="59" y="9"/>
                    </a:lnTo>
                    <a:lnTo>
                      <a:pt x="65" y="24"/>
                    </a:lnTo>
                    <a:lnTo>
                      <a:pt x="67" y="38"/>
                    </a:lnTo>
                    <a:lnTo>
                      <a:pt x="65" y="48"/>
                    </a:lnTo>
                    <a:lnTo>
                      <a:pt x="62" y="53"/>
                    </a:lnTo>
                    <a:lnTo>
                      <a:pt x="54" y="51"/>
                    </a:lnTo>
                    <a:lnTo>
                      <a:pt x="51" y="48"/>
                    </a:lnTo>
                    <a:lnTo>
                      <a:pt x="44" y="44"/>
                    </a:lnTo>
                    <a:lnTo>
                      <a:pt x="43" y="41"/>
                    </a:lnTo>
                    <a:lnTo>
                      <a:pt x="38" y="42"/>
                    </a:lnTo>
                    <a:lnTo>
                      <a:pt x="36" y="38"/>
                    </a:lnTo>
                    <a:lnTo>
                      <a:pt x="38" y="31"/>
                    </a:lnTo>
                    <a:lnTo>
                      <a:pt x="33" y="27"/>
                    </a:lnTo>
                    <a:lnTo>
                      <a:pt x="24" y="28"/>
                    </a:lnTo>
                    <a:lnTo>
                      <a:pt x="15" y="3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9" name="Freeform 413"/>
              <p:cNvSpPr>
                <a:spLocks/>
              </p:cNvSpPr>
              <p:nvPr/>
            </p:nvSpPr>
            <p:spPr bwMode="gray">
              <a:xfrm>
                <a:off x="2884" y="2344"/>
                <a:ext cx="29" cy="31"/>
              </a:xfrm>
              <a:custGeom>
                <a:avLst/>
                <a:gdLst>
                  <a:gd name="T0" fmla="*/ 21 w 29"/>
                  <a:gd name="T1" fmla="*/ 31 h 31"/>
                  <a:gd name="T2" fmla="*/ 7 w 29"/>
                  <a:gd name="T3" fmla="*/ 25 h 31"/>
                  <a:gd name="T4" fmla="*/ 4 w 29"/>
                  <a:gd name="T5" fmla="*/ 15 h 31"/>
                  <a:gd name="T6" fmla="*/ 0 w 29"/>
                  <a:gd name="T7" fmla="*/ 6 h 31"/>
                  <a:gd name="T8" fmla="*/ 9 w 29"/>
                  <a:gd name="T9" fmla="*/ 1 h 31"/>
                  <a:gd name="T10" fmla="*/ 18 w 29"/>
                  <a:gd name="T11" fmla="*/ 0 h 31"/>
                  <a:gd name="T12" fmla="*/ 23 w 29"/>
                  <a:gd name="T13" fmla="*/ 4 h 31"/>
                  <a:gd name="T14" fmla="*/ 21 w 29"/>
                  <a:gd name="T15" fmla="*/ 11 h 31"/>
                  <a:gd name="T16" fmla="*/ 23 w 29"/>
                  <a:gd name="T17" fmla="*/ 15 h 31"/>
                  <a:gd name="T18" fmla="*/ 28 w 29"/>
                  <a:gd name="T19" fmla="*/ 14 h 31"/>
                  <a:gd name="T20" fmla="*/ 29 w 29"/>
                  <a:gd name="T21" fmla="*/ 17 h 31"/>
                  <a:gd name="T22" fmla="*/ 21 w 29"/>
                  <a:gd name="T23" fmla="*/ 3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31"/>
                  <a:gd name="T38" fmla="*/ 29 w 29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31">
                    <a:moveTo>
                      <a:pt x="21" y="31"/>
                    </a:moveTo>
                    <a:lnTo>
                      <a:pt x="7" y="25"/>
                    </a:lnTo>
                    <a:lnTo>
                      <a:pt x="4" y="15"/>
                    </a:lnTo>
                    <a:lnTo>
                      <a:pt x="0" y="6"/>
                    </a:lnTo>
                    <a:lnTo>
                      <a:pt x="9" y="1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21" y="11"/>
                    </a:lnTo>
                    <a:lnTo>
                      <a:pt x="23" y="15"/>
                    </a:lnTo>
                    <a:lnTo>
                      <a:pt x="28" y="14"/>
                    </a:lnTo>
                    <a:lnTo>
                      <a:pt x="29" y="17"/>
                    </a:lnTo>
                    <a:lnTo>
                      <a:pt x="21" y="3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0" name="Freeform 414"/>
              <p:cNvSpPr>
                <a:spLocks/>
              </p:cNvSpPr>
              <p:nvPr/>
            </p:nvSpPr>
            <p:spPr bwMode="gray">
              <a:xfrm>
                <a:off x="2931" y="2334"/>
                <a:ext cx="56" cy="66"/>
              </a:xfrm>
              <a:custGeom>
                <a:avLst/>
                <a:gdLst>
                  <a:gd name="T0" fmla="*/ 53 w 56"/>
                  <a:gd name="T1" fmla="*/ 59 h 66"/>
                  <a:gd name="T2" fmla="*/ 40 w 56"/>
                  <a:gd name="T3" fmla="*/ 59 h 66"/>
                  <a:gd name="T4" fmla="*/ 29 w 56"/>
                  <a:gd name="T5" fmla="*/ 61 h 66"/>
                  <a:gd name="T6" fmla="*/ 16 w 56"/>
                  <a:gd name="T7" fmla="*/ 64 h 66"/>
                  <a:gd name="T8" fmla="*/ 6 w 56"/>
                  <a:gd name="T9" fmla="*/ 66 h 66"/>
                  <a:gd name="T10" fmla="*/ 9 w 56"/>
                  <a:gd name="T11" fmla="*/ 57 h 66"/>
                  <a:gd name="T12" fmla="*/ 8 w 56"/>
                  <a:gd name="T13" fmla="*/ 51 h 66"/>
                  <a:gd name="T14" fmla="*/ 0 w 56"/>
                  <a:gd name="T15" fmla="*/ 47 h 66"/>
                  <a:gd name="T16" fmla="*/ 0 w 56"/>
                  <a:gd name="T17" fmla="*/ 36 h 66"/>
                  <a:gd name="T18" fmla="*/ 3 w 56"/>
                  <a:gd name="T19" fmla="*/ 31 h 66"/>
                  <a:gd name="T20" fmla="*/ 5 w 56"/>
                  <a:gd name="T21" fmla="*/ 21 h 66"/>
                  <a:gd name="T22" fmla="*/ 3 w 56"/>
                  <a:gd name="T23" fmla="*/ 7 h 66"/>
                  <a:gd name="T24" fmla="*/ 12 w 56"/>
                  <a:gd name="T25" fmla="*/ 5 h 66"/>
                  <a:gd name="T26" fmla="*/ 17 w 56"/>
                  <a:gd name="T27" fmla="*/ 0 h 66"/>
                  <a:gd name="T28" fmla="*/ 22 w 56"/>
                  <a:gd name="T29" fmla="*/ 5 h 66"/>
                  <a:gd name="T30" fmla="*/ 28 w 56"/>
                  <a:gd name="T31" fmla="*/ 5 h 66"/>
                  <a:gd name="T32" fmla="*/ 35 w 56"/>
                  <a:gd name="T33" fmla="*/ 14 h 66"/>
                  <a:gd name="T34" fmla="*/ 41 w 56"/>
                  <a:gd name="T35" fmla="*/ 8 h 66"/>
                  <a:gd name="T36" fmla="*/ 51 w 56"/>
                  <a:gd name="T37" fmla="*/ 8 h 66"/>
                  <a:gd name="T38" fmla="*/ 56 w 56"/>
                  <a:gd name="T39" fmla="*/ 24 h 66"/>
                  <a:gd name="T40" fmla="*/ 56 w 56"/>
                  <a:gd name="T41" fmla="*/ 29 h 66"/>
                  <a:gd name="T42" fmla="*/ 48 w 56"/>
                  <a:gd name="T43" fmla="*/ 44 h 66"/>
                  <a:gd name="T44" fmla="*/ 50 w 56"/>
                  <a:gd name="T45" fmla="*/ 51 h 66"/>
                  <a:gd name="T46" fmla="*/ 53 w 56"/>
                  <a:gd name="T47" fmla="*/ 59 h 6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"/>
                  <a:gd name="T73" fmla="*/ 0 h 66"/>
                  <a:gd name="T74" fmla="*/ 56 w 56"/>
                  <a:gd name="T75" fmla="*/ 66 h 6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" h="66">
                    <a:moveTo>
                      <a:pt x="53" y="59"/>
                    </a:moveTo>
                    <a:lnTo>
                      <a:pt x="40" y="59"/>
                    </a:lnTo>
                    <a:lnTo>
                      <a:pt x="29" y="61"/>
                    </a:lnTo>
                    <a:lnTo>
                      <a:pt x="16" y="64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3" y="31"/>
                    </a:lnTo>
                    <a:lnTo>
                      <a:pt x="5" y="21"/>
                    </a:lnTo>
                    <a:lnTo>
                      <a:pt x="3" y="7"/>
                    </a:lnTo>
                    <a:lnTo>
                      <a:pt x="12" y="5"/>
                    </a:lnTo>
                    <a:lnTo>
                      <a:pt x="17" y="0"/>
                    </a:lnTo>
                    <a:lnTo>
                      <a:pt x="22" y="5"/>
                    </a:lnTo>
                    <a:lnTo>
                      <a:pt x="28" y="5"/>
                    </a:lnTo>
                    <a:lnTo>
                      <a:pt x="35" y="14"/>
                    </a:lnTo>
                    <a:lnTo>
                      <a:pt x="41" y="8"/>
                    </a:lnTo>
                    <a:lnTo>
                      <a:pt x="51" y="8"/>
                    </a:lnTo>
                    <a:lnTo>
                      <a:pt x="56" y="24"/>
                    </a:lnTo>
                    <a:lnTo>
                      <a:pt x="56" y="29"/>
                    </a:lnTo>
                    <a:lnTo>
                      <a:pt x="48" y="44"/>
                    </a:lnTo>
                    <a:lnTo>
                      <a:pt x="50" y="51"/>
                    </a:lnTo>
                    <a:lnTo>
                      <a:pt x="53" y="5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1" name="Freeform 415"/>
              <p:cNvSpPr>
                <a:spLocks/>
              </p:cNvSpPr>
              <p:nvPr/>
            </p:nvSpPr>
            <p:spPr bwMode="gray">
              <a:xfrm>
                <a:off x="2905" y="2361"/>
                <a:ext cx="35" cy="39"/>
              </a:xfrm>
              <a:custGeom>
                <a:avLst/>
                <a:gdLst>
                  <a:gd name="T0" fmla="*/ 26 w 35"/>
                  <a:gd name="T1" fmla="*/ 9 h 39"/>
                  <a:gd name="T2" fmla="*/ 26 w 35"/>
                  <a:gd name="T3" fmla="*/ 20 h 39"/>
                  <a:gd name="T4" fmla="*/ 34 w 35"/>
                  <a:gd name="T5" fmla="*/ 24 h 39"/>
                  <a:gd name="T6" fmla="*/ 35 w 35"/>
                  <a:gd name="T7" fmla="*/ 30 h 39"/>
                  <a:gd name="T8" fmla="*/ 32 w 35"/>
                  <a:gd name="T9" fmla="*/ 39 h 39"/>
                  <a:gd name="T10" fmla="*/ 19 w 35"/>
                  <a:gd name="T11" fmla="*/ 34 h 39"/>
                  <a:gd name="T12" fmla="*/ 9 w 35"/>
                  <a:gd name="T13" fmla="*/ 23 h 39"/>
                  <a:gd name="T14" fmla="*/ 0 w 35"/>
                  <a:gd name="T15" fmla="*/ 14 h 39"/>
                  <a:gd name="T16" fmla="*/ 8 w 35"/>
                  <a:gd name="T17" fmla="*/ 0 h 39"/>
                  <a:gd name="T18" fmla="*/ 15 w 35"/>
                  <a:gd name="T19" fmla="*/ 4 h 39"/>
                  <a:gd name="T20" fmla="*/ 18 w 35"/>
                  <a:gd name="T21" fmla="*/ 7 h 39"/>
                  <a:gd name="T22" fmla="*/ 26 w 35"/>
                  <a:gd name="T23" fmla="*/ 9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39"/>
                  <a:gd name="T38" fmla="*/ 35 w 35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39">
                    <a:moveTo>
                      <a:pt x="26" y="9"/>
                    </a:moveTo>
                    <a:lnTo>
                      <a:pt x="26" y="20"/>
                    </a:lnTo>
                    <a:lnTo>
                      <a:pt x="34" y="24"/>
                    </a:lnTo>
                    <a:lnTo>
                      <a:pt x="35" y="30"/>
                    </a:lnTo>
                    <a:lnTo>
                      <a:pt x="32" y="39"/>
                    </a:lnTo>
                    <a:lnTo>
                      <a:pt x="19" y="34"/>
                    </a:lnTo>
                    <a:lnTo>
                      <a:pt x="9" y="23"/>
                    </a:lnTo>
                    <a:lnTo>
                      <a:pt x="0" y="14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26" y="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2" name="Freeform 416"/>
              <p:cNvSpPr>
                <a:spLocks/>
              </p:cNvSpPr>
              <p:nvPr/>
            </p:nvSpPr>
            <p:spPr bwMode="gray">
              <a:xfrm>
                <a:off x="3088" y="240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2 h 4"/>
                  <a:gd name="T4" fmla="*/ 1 w 3"/>
                  <a:gd name="T5" fmla="*/ 0 h 4"/>
                  <a:gd name="T6" fmla="*/ 3 w 3"/>
                  <a:gd name="T7" fmla="*/ 1 h 4"/>
                  <a:gd name="T8" fmla="*/ 3 w 3"/>
                  <a:gd name="T9" fmla="*/ 2 h 4"/>
                  <a:gd name="T10" fmla="*/ 0 w 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3" name="Freeform 417"/>
              <p:cNvSpPr>
                <a:spLocks/>
              </p:cNvSpPr>
              <p:nvPr/>
            </p:nvSpPr>
            <p:spPr bwMode="gray">
              <a:xfrm>
                <a:off x="3117" y="2491"/>
                <a:ext cx="13" cy="10"/>
              </a:xfrm>
              <a:custGeom>
                <a:avLst/>
                <a:gdLst>
                  <a:gd name="T0" fmla="*/ 0 w 13"/>
                  <a:gd name="T1" fmla="*/ 6 h 10"/>
                  <a:gd name="T2" fmla="*/ 11 w 13"/>
                  <a:gd name="T3" fmla="*/ 0 h 10"/>
                  <a:gd name="T4" fmla="*/ 12 w 13"/>
                  <a:gd name="T5" fmla="*/ 1 h 10"/>
                  <a:gd name="T6" fmla="*/ 13 w 13"/>
                  <a:gd name="T7" fmla="*/ 4 h 10"/>
                  <a:gd name="T8" fmla="*/ 12 w 13"/>
                  <a:gd name="T9" fmla="*/ 8 h 10"/>
                  <a:gd name="T10" fmla="*/ 4 w 13"/>
                  <a:gd name="T11" fmla="*/ 10 h 10"/>
                  <a:gd name="T12" fmla="*/ 0 w 13"/>
                  <a:gd name="T13" fmla="*/ 6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0"/>
                  <a:gd name="T23" fmla="*/ 13 w 13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0">
                    <a:moveTo>
                      <a:pt x="0" y="6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3" y="4"/>
                    </a:lnTo>
                    <a:lnTo>
                      <a:pt x="12" y="8"/>
                    </a:lnTo>
                    <a:lnTo>
                      <a:pt x="4" y="1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4" name="Freeform 418"/>
              <p:cNvSpPr>
                <a:spLocks/>
              </p:cNvSpPr>
              <p:nvPr/>
            </p:nvSpPr>
            <p:spPr bwMode="gray">
              <a:xfrm>
                <a:off x="3035" y="2301"/>
                <a:ext cx="105" cy="98"/>
              </a:xfrm>
              <a:custGeom>
                <a:avLst/>
                <a:gdLst>
                  <a:gd name="T0" fmla="*/ 99 w 105"/>
                  <a:gd name="T1" fmla="*/ 3 h 98"/>
                  <a:gd name="T2" fmla="*/ 103 w 105"/>
                  <a:gd name="T3" fmla="*/ 7 h 98"/>
                  <a:gd name="T4" fmla="*/ 104 w 105"/>
                  <a:gd name="T5" fmla="*/ 12 h 98"/>
                  <a:gd name="T6" fmla="*/ 105 w 105"/>
                  <a:gd name="T7" fmla="*/ 28 h 98"/>
                  <a:gd name="T8" fmla="*/ 100 w 105"/>
                  <a:gd name="T9" fmla="*/ 31 h 98"/>
                  <a:gd name="T10" fmla="*/ 93 w 105"/>
                  <a:gd name="T11" fmla="*/ 45 h 98"/>
                  <a:gd name="T12" fmla="*/ 87 w 105"/>
                  <a:gd name="T13" fmla="*/ 52 h 98"/>
                  <a:gd name="T14" fmla="*/ 83 w 105"/>
                  <a:gd name="T15" fmla="*/ 71 h 98"/>
                  <a:gd name="T16" fmla="*/ 78 w 105"/>
                  <a:gd name="T17" fmla="*/ 77 h 98"/>
                  <a:gd name="T18" fmla="*/ 73 w 105"/>
                  <a:gd name="T19" fmla="*/ 70 h 98"/>
                  <a:gd name="T20" fmla="*/ 66 w 105"/>
                  <a:gd name="T21" fmla="*/ 70 h 98"/>
                  <a:gd name="T22" fmla="*/ 55 w 105"/>
                  <a:gd name="T23" fmla="*/ 85 h 98"/>
                  <a:gd name="T24" fmla="*/ 52 w 105"/>
                  <a:gd name="T25" fmla="*/ 98 h 98"/>
                  <a:gd name="T26" fmla="*/ 32 w 105"/>
                  <a:gd name="T27" fmla="*/ 97 h 98"/>
                  <a:gd name="T28" fmla="*/ 26 w 105"/>
                  <a:gd name="T29" fmla="*/ 96 h 98"/>
                  <a:gd name="T30" fmla="*/ 24 w 105"/>
                  <a:gd name="T31" fmla="*/ 89 h 98"/>
                  <a:gd name="T32" fmla="*/ 12 w 105"/>
                  <a:gd name="T33" fmla="*/ 79 h 98"/>
                  <a:gd name="T34" fmla="*/ 1 w 105"/>
                  <a:gd name="T35" fmla="*/ 79 h 98"/>
                  <a:gd name="T36" fmla="*/ 0 w 105"/>
                  <a:gd name="T37" fmla="*/ 53 h 98"/>
                  <a:gd name="T38" fmla="*/ 7 w 105"/>
                  <a:gd name="T39" fmla="*/ 43 h 98"/>
                  <a:gd name="T40" fmla="*/ 7 w 105"/>
                  <a:gd name="T41" fmla="*/ 29 h 98"/>
                  <a:gd name="T42" fmla="*/ 3 w 105"/>
                  <a:gd name="T43" fmla="*/ 20 h 98"/>
                  <a:gd name="T44" fmla="*/ 7 w 105"/>
                  <a:gd name="T45" fmla="*/ 19 h 98"/>
                  <a:gd name="T46" fmla="*/ 11 w 105"/>
                  <a:gd name="T47" fmla="*/ 6 h 98"/>
                  <a:gd name="T48" fmla="*/ 18 w 105"/>
                  <a:gd name="T49" fmla="*/ 0 h 98"/>
                  <a:gd name="T50" fmla="*/ 32 w 105"/>
                  <a:gd name="T51" fmla="*/ 2 h 98"/>
                  <a:gd name="T52" fmla="*/ 39 w 105"/>
                  <a:gd name="T53" fmla="*/ 10 h 98"/>
                  <a:gd name="T54" fmla="*/ 49 w 105"/>
                  <a:gd name="T55" fmla="*/ 10 h 98"/>
                  <a:gd name="T56" fmla="*/ 56 w 105"/>
                  <a:gd name="T57" fmla="*/ 13 h 98"/>
                  <a:gd name="T58" fmla="*/ 63 w 105"/>
                  <a:gd name="T59" fmla="*/ 11 h 98"/>
                  <a:gd name="T60" fmla="*/ 68 w 105"/>
                  <a:gd name="T61" fmla="*/ 5 h 98"/>
                  <a:gd name="T62" fmla="*/ 85 w 105"/>
                  <a:gd name="T63" fmla="*/ 8 h 98"/>
                  <a:gd name="T64" fmla="*/ 99 w 105"/>
                  <a:gd name="T65" fmla="*/ 3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99" y="3"/>
                    </a:moveTo>
                    <a:lnTo>
                      <a:pt x="103" y="7"/>
                    </a:lnTo>
                    <a:lnTo>
                      <a:pt x="104" y="12"/>
                    </a:lnTo>
                    <a:lnTo>
                      <a:pt x="105" y="28"/>
                    </a:lnTo>
                    <a:lnTo>
                      <a:pt x="100" y="31"/>
                    </a:lnTo>
                    <a:lnTo>
                      <a:pt x="93" y="45"/>
                    </a:lnTo>
                    <a:lnTo>
                      <a:pt x="87" y="52"/>
                    </a:lnTo>
                    <a:lnTo>
                      <a:pt x="83" y="71"/>
                    </a:lnTo>
                    <a:lnTo>
                      <a:pt x="78" y="77"/>
                    </a:lnTo>
                    <a:lnTo>
                      <a:pt x="73" y="70"/>
                    </a:lnTo>
                    <a:lnTo>
                      <a:pt x="66" y="70"/>
                    </a:lnTo>
                    <a:lnTo>
                      <a:pt x="55" y="85"/>
                    </a:lnTo>
                    <a:lnTo>
                      <a:pt x="52" y="98"/>
                    </a:lnTo>
                    <a:lnTo>
                      <a:pt x="32" y="97"/>
                    </a:lnTo>
                    <a:lnTo>
                      <a:pt x="26" y="96"/>
                    </a:lnTo>
                    <a:lnTo>
                      <a:pt x="24" y="89"/>
                    </a:lnTo>
                    <a:lnTo>
                      <a:pt x="12" y="79"/>
                    </a:lnTo>
                    <a:lnTo>
                      <a:pt x="1" y="79"/>
                    </a:lnTo>
                    <a:lnTo>
                      <a:pt x="0" y="53"/>
                    </a:lnTo>
                    <a:lnTo>
                      <a:pt x="7" y="43"/>
                    </a:lnTo>
                    <a:lnTo>
                      <a:pt x="7" y="29"/>
                    </a:lnTo>
                    <a:lnTo>
                      <a:pt x="3" y="20"/>
                    </a:lnTo>
                    <a:lnTo>
                      <a:pt x="7" y="19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32" y="2"/>
                    </a:lnTo>
                    <a:lnTo>
                      <a:pt x="39" y="10"/>
                    </a:lnTo>
                    <a:lnTo>
                      <a:pt x="49" y="10"/>
                    </a:lnTo>
                    <a:lnTo>
                      <a:pt x="56" y="13"/>
                    </a:lnTo>
                    <a:lnTo>
                      <a:pt x="63" y="11"/>
                    </a:lnTo>
                    <a:lnTo>
                      <a:pt x="68" y="5"/>
                    </a:lnTo>
                    <a:lnTo>
                      <a:pt x="85" y="8"/>
                    </a:lnTo>
                    <a:lnTo>
                      <a:pt x="99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5" name="Freeform 419"/>
              <p:cNvSpPr>
                <a:spLocks/>
              </p:cNvSpPr>
              <p:nvPr/>
            </p:nvSpPr>
            <p:spPr bwMode="gray">
              <a:xfrm>
                <a:off x="3087" y="2308"/>
                <a:ext cx="65" cy="117"/>
              </a:xfrm>
              <a:custGeom>
                <a:avLst/>
                <a:gdLst>
                  <a:gd name="T0" fmla="*/ 0 w 65"/>
                  <a:gd name="T1" fmla="*/ 91 h 117"/>
                  <a:gd name="T2" fmla="*/ 3 w 65"/>
                  <a:gd name="T3" fmla="*/ 78 h 117"/>
                  <a:gd name="T4" fmla="*/ 14 w 65"/>
                  <a:gd name="T5" fmla="*/ 63 h 117"/>
                  <a:gd name="T6" fmla="*/ 21 w 65"/>
                  <a:gd name="T7" fmla="*/ 63 h 117"/>
                  <a:gd name="T8" fmla="*/ 26 w 65"/>
                  <a:gd name="T9" fmla="*/ 70 h 117"/>
                  <a:gd name="T10" fmla="*/ 31 w 65"/>
                  <a:gd name="T11" fmla="*/ 64 h 117"/>
                  <a:gd name="T12" fmla="*/ 35 w 65"/>
                  <a:gd name="T13" fmla="*/ 45 h 117"/>
                  <a:gd name="T14" fmla="*/ 41 w 65"/>
                  <a:gd name="T15" fmla="*/ 38 h 117"/>
                  <a:gd name="T16" fmla="*/ 48 w 65"/>
                  <a:gd name="T17" fmla="*/ 24 h 117"/>
                  <a:gd name="T18" fmla="*/ 53 w 65"/>
                  <a:gd name="T19" fmla="*/ 21 h 117"/>
                  <a:gd name="T20" fmla="*/ 52 w 65"/>
                  <a:gd name="T21" fmla="*/ 5 h 117"/>
                  <a:gd name="T22" fmla="*/ 51 w 65"/>
                  <a:gd name="T23" fmla="*/ 0 h 117"/>
                  <a:gd name="T24" fmla="*/ 54 w 65"/>
                  <a:gd name="T25" fmla="*/ 1 h 117"/>
                  <a:gd name="T26" fmla="*/ 63 w 65"/>
                  <a:gd name="T27" fmla="*/ 13 h 117"/>
                  <a:gd name="T28" fmla="*/ 62 w 65"/>
                  <a:gd name="T29" fmla="*/ 31 h 117"/>
                  <a:gd name="T30" fmla="*/ 52 w 65"/>
                  <a:gd name="T31" fmla="*/ 34 h 117"/>
                  <a:gd name="T32" fmla="*/ 51 w 65"/>
                  <a:gd name="T33" fmla="*/ 42 h 117"/>
                  <a:gd name="T34" fmla="*/ 60 w 65"/>
                  <a:gd name="T35" fmla="*/ 48 h 117"/>
                  <a:gd name="T36" fmla="*/ 65 w 65"/>
                  <a:gd name="T37" fmla="*/ 60 h 117"/>
                  <a:gd name="T38" fmla="*/ 55 w 65"/>
                  <a:gd name="T39" fmla="*/ 77 h 117"/>
                  <a:gd name="T40" fmla="*/ 55 w 65"/>
                  <a:gd name="T41" fmla="*/ 84 h 117"/>
                  <a:gd name="T42" fmla="*/ 65 w 65"/>
                  <a:gd name="T43" fmla="*/ 108 h 117"/>
                  <a:gd name="T44" fmla="*/ 59 w 65"/>
                  <a:gd name="T45" fmla="*/ 117 h 117"/>
                  <a:gd name="T46" fmla="*/ 54 w 65"/>
                  <a:gd name="T47" fmla="*/ 113 h 117"/>
                  <a:gd name="T48" fmla="*/ 40 w 65"/>
                  <a:gd name="T49" fmla="*/ 113 h 117"/>
                  <a:gd name="T50" fmla="*/ 27 w 65"/>
                  <a:gd name="T51" fmla="*/ 113 h 117"/>
                  <a:gd name="T52" fmla="*/ 12 w 65"/>
                  <a:gd name="T53" fmla="*/ 113 h 117"/>
                  <a:gd name="T54" fmla="*/ 12 w 65"/>
                  <a:gd name="T55" fmla="*/ 104 h 117"/>
                  <a:gd name="T56" fmla="*/ 7 w 65"/>
                  <a:gd name="T57" fmla="*/ 97 h 117"/>
                  <a:gd name="T58" fmla="*/ 0 w 65"/>
                  <a:gd name="T59" fmla="*/ 91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5"/>
                  <a:gd name="T91" fmla="*/ 0 h 117"/>
                  <a:gd name="T92" fmla="*/ 65 w 65"/>
                  <a:gd name="T93" fmla="*/ 117 h 1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5" h="117">
                    <a:moveTo>
                      <a:pt x="0" y="91"/>
                    </a:moveTo>
                    <a:lnTo>
                      <a:pt x="3" y="78"/>
                    </a:lnTo>
                    <a:lnTo>
                      <a:pt x="14" y="63"/>
                    </a:lnTo>
                    <a:lnTo>
                      <a:pt x="21" y="63"/>
                    </a:lnTo>
                    <a:lnTo>
                      <a:pt x="26" y="70"/>
                    </a:lnTo>
                    <a:lnTo>
                      <a:pt x="31" y="64"/>
                    </a:lnTo>
                    <a:lnTo>
                      <a:pt x="35" y="45"/>
                    </a:lnTo>
                    <a:lnTo>
                      <a:pt x="41" y="38"/>
                    </a:lnTo>
                    <a:lnTo>
                      <a:pt x="48" y="24"/>
                    </a:lnTo>
                    <a:lnTo>
                      <a:pt x="53" y="21"/>
                    </a:lnTo>
                    <a:lnTo>
                      <a:pt x="52" y="5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63" y="13"/>
                    </a:lnTo>
                    <a:lnTo>
                      <a:pt x="62" y="31"/>
                    </a:lnTo>
                    <a:lnTo>
                      <a:pt x="52" y="34"/>
                    </a:lnTo>
                    <a:lnTo>
                      <a:pt x="51" y="42"/>
                    </a:lnTo>
                    <a:lnTo>
                      <a:pt x="60" y="48"/>
                    </a:lnTo>
                    <a:lnTo>
                      <a:pt x="65" y="60"/>
                    </a:lnTo>
                    <a:lnTo>
                      <a:pt x="55" y="77"/>
                    </a:lnTo>
                    <a:lnTo>
                      <a:pt x="55" y="84"/>
                    </a:lnTo>
                    <a:lnTo>
                      <a:pt x="65" y="108"/>
                    </a:lnTo>
                    <a:lnTo>
                      <a:pt x="59" y="117"/>
                    </a:lnTo>
                    <a:lnTo>
                      <a:pt x="54" y="113"/>
                    </a:lnTo>
                    <a:lnTo>
                      <a:pt x="40" y="113"/>
                    </a:lnTo>
                    <a:lnTo>
                      <a:pt x="27" y="113"/>
                    </a:lnTo>
                    <a:lnTo>
                      <a:pt x="12" y="113"/>
                    </a:lnTo>
                    <a:lnTo>
                      <a:pt x="12" y="104"/>
                    </a:lnTo>
                    <a:lnTo>
                      <a:pt x="7" y="97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6" name="Freeform 420"/>
              <p:cNvSpPr>
                <a:spLocks/>
              </p:cNvSpPr>
              <p:nvPr/>
            </p:nvSpPr>
            <p:spPr bwMode="gray">
              <a:xfrm>
                <a:off x="3092" y="2421"/>
                <a:ext cx="51" cy="69"/>
              </a:xfrm>
              <a:custGeom>
                <a:avLst/>
                <a:gdLst>
                  <a:gd name="T0" fmla="*/ 23 w 51"/>
                  <a:gd name="T1" fmla="*/ 69 h 69"/>
                  <a:gd name="T2" fmla="*/ 13 w 51"/>
                  <a:gd name="T3" fmla="*/ 53 h 69"/>
                  <a:gd name="T4" fmla="*/ 6 w 51"/>
                  <a:gd name="T5" fmla="*/ 44 h 69"/>
                  <a:gd name="T6" fmla="*/ 0 w 51"/>
                  <a:gd name="T7" fmla="*/ 32 h 69"/>
                  <a:gd name="T8" fmla="*/ 5 w 51"/>
                  <a:gd name="T9" fmla="*/ 20 h 69"/>
                  <a:gd name="T10" fmla="*/ 4 w 51"/>
                  <a:gd name="T11" fmla="*/ 15 h 69"/>
                  <a:gd name="T12" fmla="*/ 5 w 51"/>
                  <a:gd name="T13" fmla="*/ 9 h 69"/>
                  <a:gd name="T14" fmla="*/ 22 w 51"/>
                  <a:gd name="T15" fmla="*/ 9 h 69"/>
                  <a:gd name="T16" fmla="*/ 22 w 51"/>
                  <a:gd name="T17" fmla="*/ 0 h 69"/>
                  <a:gd name="T18" fmla="*/ 35 w 51"/>
                  <a:gd name="T19" fmla="*/ 0 h 69"/>
                  <a:gd name="T20" fmla="*/ 33 w 51"/>
                  <a:gd name="T21" fmla="*/ 7 h 69"/>
                  <a:gd name="T22" fmla="*/ 41 w 51"/>
                  <a:gd name="T23" fmla="*/ 14 h 69"/>
                  <a:gd name="T24" fmla="*/ 48 w 51"/>
                  <a:gd name="T25" fmla="*/ 10 h 69"/>
                  <a:gd name="T26" fmla="*/ 50 w 51"/>
                  <a:gd name="T27" fmla="*/ 12 h 69"/>
                  <a:gd name="T28" fmla="*/ 51 w 51"/>
                  <a:gd name="T29" fmla="*/ 19 h 69"/>
                  <a:gd name="T30" fmla="*/ 45 w 51"/>
                  <a:gd name="T31" fmla="*/ 23 h 69"/>
                  <a:gd name="T32" fmla="*/ 43 w 51"/>
                  <a:gd name="T33" fmla="*/ 30 h 69"/>
                  <a:gd name="T34" fmla="*/ 45 w 51"/>
                  <a:gd name="T35" fmla="*/ 32 h 69"/>
                  <a:gd name="T36" fmla="*/ 48 w 51"/>
                  <a:gd name="T37" fmla="*/ 33 h 69"/>
                  <a:gd name="T38" fmla="*/ 45 w 51"/>
                  <a:gd name="T39" fmla="*/ 53 h 69"/>
                  <a:gd name="T40" fmla="*/ 39 w 51"/>
                  <a:gd name="T41" fmla="*/ 47 h 69"/>
                  <a:gd name="T42" fmla="*/ 35 w 51"/>
                  <a:gd name="T43" fmla="*/ 41 h 69"/>
                  <a:gd name="T44" fmla="*/ 28 w 51"/>
                  <a:gd name="T45" fmla="*/ 40 h 69"/>
                  <a:gd name="T46" fmla="*/ 28 w 51"/>
                  <a:gd name="T47" fmla="*/ 44 h 69"/>
                  <a:gd name="T48" fmla="*/ 26 w 51"/>
                  <a:gd name="T49" fmla="*/ 50 h 69"/>
                  <a:gd name="T50" fmla="*/ 22 w 51"/>
                  <a:gd name="T51" fmla="*/ 48 h 69"/>
                  <a:gd name="T52" fmla="*/ 24 w 51"/>
                  <a:gd name="T53" fmla="*/ 54 h 69"/>
                  <a:gd name="T54" fmla="*/ 31 w 51"/>
                  <a:gd name="T55" fmla="*/ 62 h 69"/>
                  <a:gd name="T56" fmla="*/ 23 w 51"/>
                  <a:gd name="T57" fmla="*/ 69 h 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69"/>
                  <a:gd name="T89" fmla="*/ 51 w 51"/>
                  <a:gd name="T90" fmla="*/ 69 h 6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69">
                    <a:moveTo>
                      <a:pt x="23" y="69"/>
                    </a:moveTo>
                    <a:lnTo>
                      <a:pt x="13" y="53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5" y="20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22" y="9"/>
                    </a:lnTo>
                    <a:lnTo>
                      <a:pt x="22" y="0"/>
                    </a:lnTo>
                    <a:lnTo>
                      <a:pt x="35" y="0"/>
                    </a:lnTo>
                    <a:lnTo>
                      <a:pt x="33" y="7"/>
                    </a:lnTo>
                    <a:lnTo>
                      <a:pt x="41" y="14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51" y="19"/>
                    </a:lnTo>
                    <a:lnTo>
                      <a:pt x="45" y="23"/>
                    </a:lnTo>
                    <a:lnTo>
                      <a:pt x="43" y="30"/>
                    </a:lnTo>
                    <a:lnTo>
                      <a:pt x="45" y="32"/>
                    </a:lnTo>
                    <a:lnTo>
                      <a:pt x="48" y="33"/>
                    </a:lnTo>
                    <a:lnTo>
                      <a:pt x="45" y="53"/>
                    </a:lnTo>
                    <a:lnTo>
                      <a:pt x="39" y="47"/>
                    </a:lnTo>
                    <a:lnTo>
                      <a:pt x="35" y="41"/>
                    </a:lnTo>
                    <a:lnTo>
                      <a:pt x="28" y="40"/>
                    </a:lnTo>
                    <a:lnTo>
                      <a:pt x="28" y="44"/>
                    </a:lnTo>
                    <a:lnTo>
                      <a:pt x="26" y="50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31" y="62"/>
                    </a:lnTo>
                    <a:lnTo>
                      <a:pt x="23" y="6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7" name="Freeform 421"/>
              <p:cNvSpPr>
                <a:spLocks/>
              </p:cNvSpPr>
              <p:nvPr/>
            </p:nvSpPr>
            <p:spPr bwMode="gray">
              <a:xfrm>
                <a:off x="3114" y="2406"/>
                <a:ext cx="64" cy="91"/>
              </a:xfrm>
              <a:custGeom>
                <a:avLst/>
                <a:gdLst>
                  <a:gd name="T0" fmla="*/ 16 w 64"/>
                  <a:gd name="T1" fmla="*/ 89 h 91"/>
                  <a:gd name="T2" fmla="*/ 15 w 64"/>
                  <a:gd name="T3" fmla="*/ 86 h 91"/>
                  <a:gd name="T4" fmla="*/ 14 w 64"/>
                  <a:gd name="T5" fmla="*/ 85 h 91"/>
                  <a:gd name="T6" fmla="*/ 3 w 64"/>
                  <a:gd name="T7" fmla="*/ 91 h 91"/>
                  <a:gd name="T8" fmla="*/ 1 w 64"/>
                  <a:gd name="T9" fmla="*/ 84 h 91"/>
                  <a:gd name="T10" fmla="*/ 9 w 64"/>
                  <a:gd name="T11" fmla="*/ 77 h 91"/>
                  <a:gd name="T12" fmla="*/ 2 w 64"/>
                  <a:gd name="T13" fmla="*/ 69 h 91"/>
                  <a:gd name="T14" fmla="*/ 0 w 64"/>
                  <a:gd name="T15" fmla="*/ 63 h 91"/>
                  <a:gd name="T16" fmla="*/ 4 w 64"/>
                  <a:gd name="T17" fmla="*/ 65 h 91"/>
                  <a:gd name="T18" fmla="*/ 6 w 64"/>
                  <a:gd name="T19" fmla="*/ 59 h 91"/>
                  <a:gd name="T20" fmla="*/ 6 w 64"/>
                  <a:gd name="T21" fmla="*/ 55 h 91"/>
                  <a:gd name="T22" fmla="*/ 13 w 64"/>
                  <a:gd name="T23" fmla="*/ 56 h 91"/>
                  <a:gd name="T24" fmla="*/ 17 w 64"/>
                  <a:gd name="T25" fmla="*/ 62 h 91"/>
                  <a:gd name="T26" fmla="*/ 23 w 64"/>
                  <a:gd name="T27" fmla="*/ 68 h 91"/>
                  <a:gd name="T28" fmla="*/ 26 w 64"/>
                  <a:gd name="T29" fmla="*/ 48 h 91"/>
                  <a:gd name="T30" fmla="*/ 23 w 64"/>
                  <a:gd name="T31" fmla="*/ 47 h 91"/>
                  <a:gd name="T32" fmla="*/ 21 w 64"/>
                  <a:gd name="T33" fmla="*/ 45 h 91"/>
                  <a:gd name="T34" fmla="*/ 23 w 64"/>
                  <a:gd name="T35" fmla="*/ 38 h 91"/>
                  <a:gd name="T36" fmla="*/ 29 w 64"/>
                  <a:gd name="T37" fmla="*/ 34 h 91"/>
                  <a:gd name="T38" fmla="*/ 28 w 64"/>
                  <a:gd name="T39" fmla="*/ 27 h 91"/>
                  <a:gd name="T40" fmla="*/ 26 w 64"/>
                  <a:gd name="T41" fmla="*/ 25 h 91"/>
                  <a:gd name="T42" fmla="*/ 19 w 64"/>
                  <a:gd name="T43" fmla="*/ 29 h 91"/>
                  <a:gd name="T44" fmla="*/ 11 w 64"/>
                  <a:gd name="T45" fmla="*/ 22 h 91"/>
                  <a:gd name="T46" fmla="*/ 13 w 64"/>
                  <a:gd name="T47" fmla="*/ 15 h 91"/>
                  <a:gd name="T48" fmla="*/ 27 w 64"/>
                  <a:gd name="T49" fmla="*/ 15 h 91"/>
                  <a:gd name="T50" fmla="*/ 32 w 64"/>
                  <a:gd name="T51" fmla="*/ 19 h 91"/>
                  <a:gd name="T52" fmla="*/ 38 w 64"/>
                  <a:gd name="T53" fmla="*/ 10 h 91"/>
                  <a:gd name="T54" fmla="*/ 43 w 64"/>
                  <a:gd name="T55" fmla="*/ 2 h 91"/>
                  <a:gd name="T56" fmla="*/ 49 w 64"/>
                  <a:gd name="T57" fmla="*/ 0 h 91"/>
                  <a:gd name="T58" fmla="*/ 58 w 64"/>
                  <a:gd name="T59" fmla="*/ 0 h 91"/>
                  <a:gd name="T60" fmla="*/ 64 w 64"/>
                  <a:gd name="T61" fmla="*/ 0 h 91"/>
                  <a:gd name="T62" fmla="*/ 64 w 64"/>
                  <a:gd name="T63" fmla="*/ 11 h 91"/>
                  <a:gd name="T64" fmla="*/ 58 w 64"/>
                  <a:gd name="T65" fmla="*/ 19 h 91"/>
                  <a:gd name="T66" fmla="*/ 57 w 64"/>
                  <a:gd name="T67" fmla="*/ 36 h 91"/>
                  <a:gd name="T68" fmla="*/ 53 w 64"/>
                  <a:gd name="T69" fmla="*/ 50 h 91"/>
                  <a:gd name="T70" fmla="*/ 46 w 64"/>
                  <a:gd name="T71" fmla="*/ 54 h 91"/>
                  <a:gd name="T72" fmla="*/ 40 w 64"/>
                  <a:gd name="T73" fmla="*/ 80 h 91"/>
                  <a:gd name="T74" fmla="*/ 23 w 64"/>
                  <a:gd name="T75" fmla="*/ 89 h 91"/>
                  <a:gd name="T76" fmla="*/ 23 w 64"/>
                  <a:gd name="T77" fmla="*/ 84 h 91"/>
                  <a:gd name="T78" fmla="*/ 20 w 64"/>
                  <a:gd name="T79" fmla="*/ 84 h 91"/>
                  <a:gd name="T80" fmla="*/ 16 w 64"/>
                  <a:gd name="T81" fmla="*/ 89 h 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4"/>
                  <a:gd name="T124" fmla="*/ 0 h 91"/>
                  <a:gd name="T125" fmla="*/ 64 w 64"/>
                  <a:gd name="T126" fmla="*/ 91 h 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4" h="91">
                    <a:moveTo>
                      <a:pt x="16" y="89"/>
                    </a:moveTo>
                    <a:lnTo>
                      <a:pt x="15" y="86"/>
                    </a:lnTo>
                    <a:lnTo>
                      <a:pt x="14" y="85"/>
                    </a:lnTo>
                    <a:lnTo>
                      <a:pt x="3" y="91"/>
                    </a:lnTo>
                    <a:lnTo>
                      <a:pt x="1" y="84"/>
                    </a:lnTo>
                    <a:lnTo>
                      <a:pt x="9" y="77"/>
                    </a:lnTo>
                    <a:lnTo>
                      <a:pt x="2" y="69"/>
                    </a:lnTo>
                    <a:lnTo>
                      <a:pt x="0" y="63"/>
                    </a:lnTo>
                    <a:lnTo>
                      <a:pt x="4" y="65"/>
                    </a:lnTo>
                    <a:lnTo>
                      <a:pt x="6" y="59"/>
                    </a:lnTo>
                    <a:lnTo>
                      <a:pt x="6" y="55"/>
                    </a:lnTo>
                    <a:lnTo>
                      <a:pt x="13" y="56"/>
                    </a:lnTo>
                    <a:lnTo>
                      <a:pt x="17" y="62"/>
                    </a:lnTo>
                    <a:lnTo>
                      <a:pt x="23" y="68"/>
                    </a:lnTo>
                    <a:lnTo>
                      <a:pt x="26" y="48"/>
                    </a:lnTo>
                    <a:lnTo>
                      <a:pt x="23" y="47"/>
                    </a:lnTo>
                    <a:lnTo>
                      <a:pt x="21" y="45"/>
                    </a:lnTo>
                    <a:lnTo>
                      <a:pt x="23" y="38"/>
                    </a:lnTo>
                    <a:lnTo>
                      <a:pt x="29" y="34"/>
                    </a:lnTo>
                    <a:lnTo>
                      <a:pt x="28" y="27"/>
                    </a:lnTo>
                    <a:lnTo>
                      <a:pt x="26" y="25"/>
                    </a:lnTo>
                    <a:lnTo>
                      <a:pt x="19" y="29"/>
                    </a:lnTo>
                    <a:lnTo>
                      <a:pt x="11" y="22"/>
                    </a:lnTo>
                    <a:lnTo>
                      <a:pt x="13" y="15"/>
                    </a:lnTo>
                    <a:lnTo>
                      <a:pt x="27" y="15"/>
                    </a:lnTo>
                    <a:lnTo>
                      <a:pt x="32" y="19"/>
                    </a:lnTo>
                    <a:lnTo>
                      <a:pt x="38" y="10"/>
                    </a:lnTo>
                    <a:lnTo>
                      <a:pt x="43" y="2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4" y="11"/>
                    </a:lnTo>
                    <a:lnTo>
                      <a:pt x="58" y="19"/>
                    </a:lnTo>
                    <a:lnTo>
                      <a:pt x="57" y="36"/>
                    </a:lnTo>
                    <a:lnTo>
                      <a:pt x="53" y="50"/>
                    </a:lnTo>
                    <a:lnTo>
                      <a:pt x="46" y="54"/>
                    </a:lnTo>
                    <a:lnTo>
                      <a:pt x="40" y="80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0" y="84"/>
                    </a:lnTo>
                    <a:lnTo>
                      <a:pt x="16" y="8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8" name="Freeform 422"/>
              <p:cNvSpPr>
                <a:spLocks/>
              </p:cNvSpPr>
              <p:nvPr/>
            </p:nvSpPr>
            <p:spPr bwMode="gray">
              <a:xfrm>
                <a:off x="3097" y="2421"/>
                <a:ext cx="17" cy="9"/>
              </a:xfrm>
              <a:custGeom>
                <a:avLst/>
                <a:gdLst>
                  <a:gd name="T0" fmla="*/ 2 w 17"/>
                  <a:gd name="T1" fmla="*/ 0 h 9"/>
                  <a:gd name="T2" fmla="*/ 17 w 17"/>
                  <a:gd name="T3" fmla="*/ 0 h 9"/>
                  <a:gd name="T4" fmla="*/ 17 w 17"/>
                  <a:gd name="T5" fmla="*/ 9 h 9"/>
                  <a:gd name="T6" fmla="*/ 0 w 17"/>
                  <a:gd name="T7" fmla="*/ 9 h 9"/>
                  <a:gd name="T8" fmla="*/ 2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2" y="0"/>
                    </a:moveTo>
                    <a:lnTo>
                      <a:pt x="17" y="0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9" name="Freeform 423"/>
              <p:cNvSpPr>
                <a:spLocks/>
              </p:cNvSpPr>
              <p:nvPr/>
            </p:nvSpPr>
            <p:spPr bwMode="gray">
              <a:xfrm>
                <a:off x="3078" y="2425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0 h 3"/>
                  <a:gd name="T4" fmla="*/ 3 w 4"/>
                  <a:gd name="T5" fmla="*/ 1 h 3"/>
                  <a:gd name="T6" fmla="*/ 4 w 4"/>
                  <a:gd name="T7" fmla="*/ 2 h 3"/>
                  <a:gd name="T8" fmla="*/ 1 w 4"/>
                  <a:gd name="T9" fmla="*/ 3 h 3"/>
                  <a:gd name="T10" fmla="*/ 0 w 4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0" name="Freeform 424"/>
              <p:cNvSpPr>
                <a:spLocks/>
              </p:cNvSpPr>
              <p:nvPr/>
            </p:nvSpPr>
            <p:spPr bwMode="gray">
              <a:xfrm>
                <a:off x="3075" y="243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1" name="Freeform 425"/>
              <p:cNvSpPr>
                <a:spLocks/>
              </p:cNvSpPr>
              <p:nvPr/>
            </p:nvSpPr>
            <p:spPr bwMode="gray">
              <a:xfrm>
                <a:off x="3308" y="2537"/>
                <a:ext cx="27" cy="81"/>
              </a:xfrm>
              <a:custGeom>
                <a:avLst/>
                <a:gdLst>
                  <a:gd name="T0" fmla="*/ 0 w 27"/>
                  <a:gd name="T1" fmla="*/ 0 h 81"/>
                  <a:gd name="T2" fmla="*/ 7 w 27"/>
                  <a:gd name="T3" fmla="*/ 0 h 81"/>
                  <a:gd name="T4" fmla="*/ 14 w 27"/>
                  <a:gd name="T5" fmla="*/ 2 h 81"/>
                  <a:gd name="T6" fmla="*/ 18 w 27"/>
                  <a:gd name="T7" fmla="*/ 11 h 81"/>
                  <a:gd name="T8" fmla="*/ 19 w 27"/>
                  <a:gd name="T9" fmla="*/ 23 h 81"/>
                  <a:gd name="T10" fmla="*/ 18 w 27"/>
                  <a:gd name="T11" fmla="*/ 36 h 81"/>
                  <a:gd name="T12" fmla="*/ 23 w 27"/>
                  <a:gd name="T13" fmla="*/ 44 h 81"/>
                  <a:gd name="T14" fmla="*/ 27 w 27"/>
                  <a:gd name="T15" fmla="*/ 52 h 81"/>
                  <a:gd name="T16" fmla="*/ 27 w 27"/>
                  <a:gd name="T17" fmla="*/ 64 h 81"/>
                  <a:gd name="T18" fmla="*/ 23 w 27"/>
                  <a:gd name="T19" fmla="*/ 72 h 81"/>
                  <a:gd name="T20" fmla="*/ 25 w 27"/>
                  <a:gd name="T21" fmla="*/ 80 h 81"/>
                  <a:gd name="T22" fmla="*/ 22 w 27"/>
                  <a:gd name="T23" fmla="*/ 81 h 81"/>
                  <a:gd name="T24" fmla="*/ 16 w 27"/>
                  <a:gd name="T25" fmla="*/ 77 h 81"/>
                  <a:gd name="T26" fmla="*/ 15 w 27"/>
                  <a:gd name="T27" fmla="*/ 70 h 81"/>
                  <a:gd name="T28" fmla="*/ 15 w 27"/>
                  <a:gd name="T29" fmla="*/ 62 h 81"/>
                  <a:gd name="T30" fmla="*/ 15 w 27"/>
                  <a:gd name="T31" fmla="*/ 53 h 81"/>
                  <a:gd name="T32" fmla="*/ 10 w 27"/>
                  <a:gd name="T33" fmla="*/ 52 h 81"/>
                  <a:gd name="T34" fmla="*/ 7 w 27"/>
                  <a:gd name="T35" fmla="*/ 48 h 81"/>
                  <a:gd name="T36" fmla="*/ 2 w 27"/>
                  <a:gd name="T37" fmla="*/ 48 h 81"/>
                  <a:gd name="T38" fmla="*/ 4 w 27"/>
                  <a:gd name="T39" fmla="*/ 30 h 81"/>
                  <a:gd name="T40" fmla="*/ 7 w 27"/>
                  <a:gd name="T41" fmla="*/ 27 h 81"/>
                  <a:gd name="T42" fmla="*/ 6 w 27"/>
                  <a:gd name="T43" fmla="*/ 9 h 81"/>
                  <a:gd name="T44" fmla="*/ 0 w 27"/>
                  <a:gd name="T45" fmla="*/ 0 h 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81"/>
                  <a:gd name="T71" fmla="*/ 27 w 27"/>
                  <a:gd name="T72" fmla="*/ 81 h 8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81">
                    <a:moveTo>
                      <a:pt x="0" y="0"/>
                    </a:moveTo>
                    <a:lnTo>
                      <a:pt x="7" y="0"/>
                    </a:lnTo>
                    <a:lnTo>
                      <a:pt x="14" y="2"/>
                    </a:lnTo>
                    <a:lnTo>
                      <a:pt x="18" y="11"/>
                    </a:lnTo>
                    <a:lnTo>
                      <a:pt x="19" y="23"/>
                    </a:lnTo>
                    <a:lnTo>
                      <a:pt x="18" y="36"/>
                    </a:lnTo>
                    <a:lnTo>
                      <a:pt x="23" y="44"/>
                    </a:lnTo>
                    <a:lnTo>
                      <a:pt x="27" y="52"/>
                    </a:lnTo>
                    <a:lnTo>
                      <a:pt x="27" y="64"/>
                    </a:lnTo>
                    <a:lnTo>
                      <a:pt x="23" y="72"/>
                    </a:lnTo>
                    <a:lnTo>
                      <a:pt x="25" y="80"/>
                    </a:lnTo>
                    <a:lnTo>
                      <a:pt x="22" y="81"/>
                    </a:lnTo>
                    <a:lnTo>
                      <a:pt x="16" y="77"/>
                    </a:lnTo>
                    <a:lnTo>
                      <a:pt x="15" y="70"/>
                    </a:lnTo>
                    <a:lnTo>
                      <a:pt x="15" y="62"/>
                    </a:lnTo>
                    <a:lnTo>
                      <a:pt x="15" y="53"/>
                    </a:lnTo>
                    <a:lnTo>
                      <a:pt x="10" y="52"/>
                    </a:lnTo>
                    <a:lnTo>
                      <a:pt x="7" y="48"/>
                    </a:lnTo>
                    <a:lnTo>
                      <a:pt x="2" y="48"/>
                    </a:lnTo>
                    <a:lnTo>
                      <a:pt x="4" y="30"/>
                    </a:lnTo>
                    <a:lnTo>
                      <a:pt x="7" y="27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2" name="Freeform 426"/>
              <p:cNvSpPr>
                <a:spLocks/>
              </p:cNvSpPr>
              <p:nvPr/>
            </p:nvSpPr>
            <p:spPr bwMode="gray">
              <a:xfrm>
                <a:off x="3277" y="2450"/>
                <a:ext cx="15" cy="17"/>
              </a:xfrm>
              <a:custGeom>
                <a:avLst/>
                <a:gdLst>
                  <a:gd name="T0" fmla="*/ 0 w 15"/>
                  <a:gd name="T1" fmla="*/ 5 h 17"/>
                  <a:gd name="T2" fmla="*/ 5 w 15"/>
                  <a:gd name="T3" fmla="*/ 3 h 17"/>
                  <a:gd name="T4" fmla="*/ 8 w 15"/>
                  <a:gd name="T5" fmla="*/ 0 h 17"/>
                  <a:gd name="T6" fmla="*/ 12 w 15"/>
                  <a:gd name="T7" fmla="*/ 1 h 17"/>
                  <a:gd name="T8" fmla="*/ 15 w 15"/>
                  <a:gd name="T9" fmla="*/ 6 h 17"/>
                  <a:gd name="T10" fmla="*/ 14 w 15"/>
                  <a:gd name="T11" fmla="*/ 9 h 17"/>
                  <a:gd name="T12" fmla="*/ 11 w 15"/>
                  <a:gd name="T13" fmla="*/ 11 h 17"/>
                  <a:gd name="T14" fmla="*/ 10 w 15"/>
                  <a:gd name="T15" fmla="*/ 16 h 17"/>
                  <a:gd name="T16" fmla="*/ 7 w 15"/>
                  <a:gd name="T17" fmla="*/ 16 h 17"/>
                  <a:gd name="T18" fmla="*/ 5 w 15"/>
                  <a:gd name="T19" fmla="*/ 17 h 17"/>
                  <a:gd name="T20" fmla="*/ 3 w 15"/>
                  <a:gd name="T21" fmla="*/ 17 h 17"/>
                  <a:gd name="T22" fmla="*/ 3 w 15"/>
                  <a:gd name="T23" fmla="*/ 15 h 17"/>
                  <a:gd name="T24" fmla="*/ 0 w 15"/>
                  <a:gd name="T25" fmla="*/ 15 h 17"/>
                  <a:gd name="T26" fmla="*/ 0 w 15"/>
                  <a:gd name="T27" fmla="*/ 5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7"/>
                  <a:gd name="T44" fmla="*/ 15 w 1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7">
                    <a:moveTo>
                      <a:pt x="0" y="5"/>
                    </a:moveTo>
                    <a:lnTo>
                      <a:pt x="5" y="3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5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3" name="Freeform 427"/>
              <p:cNvSpPr>
                <a:spLocks/>
              </p:cNvSpPr>
              <p:nvPr/>
            </p:nvSpPr>
            <p:spPr bwMode="gray">
              <a:xfrm>
                <a:off x="3288" y="2708"/>
                <a:ext cx="13" cy="23"/>
              </a:xfrm>
              <a:custGeom>
                <a:avLst/>
                <a:gdLst>
                  <a:gd name="T0" fmla="*/ 13 w 13"/>
                  <a:gd name="T1" fmla="*/ 15 h 23"/>
                  <a:gd name="T2" fmla="*/ 10 w 13"/>
                  <a:gd name="T3" fmla="*/ 23 h 23"/>
                  <a:gd name="T4" fmla="*/ 3 w 13"/>
                  <a:gd name="T5" fmla="*/ 23 h 23"/>
                  <a:gd name="T6" fmla="*/ 0 w 13"/>
                  <a:gd name="T7" fmla="*/ 18 h 23"/>
                  <a:gd name="T8" fmla="*/ 2 w 13"/>
                  <a:gd name="T9" fmla="*/ 1 h 23"/>
                  <a:gd name="T10" fmla="*/ 6 w 13"/>
                  <a:gd name="T11" fmla="*/ 0 h 23"/>
                  <a:gd name="T12" fmla="*/ 11 w 13"/>
                  <a:gd name="T13" fmla="*/ 1 h 23"/>
                  <a:gd name="T14" fmla="*/ 13 w 13"/>
                  <a:gd name="T15" fmla="*/ 1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23"/>
                  <a:gd name="T26" fmla="*/ 13 w 13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23">
                    <a:moveTo>
                      <a:pt x="13" y="15"/>
                    </a:moveTo>
                    <a:lnTo>
                      <a:pt x="10" y="23"/>
                    </a:lnTo>
                    <a:lnTo>
                      <a:pt x="3" y="23"/>
                    </a:lnTo>
                    <a:lnTo>
                      <a:pt x="0" y="18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1" y="1"/>
                    </a:lnTo>
                    <a:lnTo>
                      <a:pt x="13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4" name="Freeform 428"/>
              <p:cNvSpPr>
                <a:spLocks/>
              </p:cNvSpPr>
              <p:nvPr/>
            </p:nvSpPr>
            <p:spPr bwMode="gray">
              <a:xfrm>
                <a:off x="3284" y="2547"/>
                <a:ext cx="97" cy="176"/>
              </a:xfrm>
              <a:custGeom>
                <a:avLst/>
                <a:gdLst>
                  <a:gd name="T0" fmla="*/ 24 w 97"/>
                  <a:gd name="T1" fmla="*/ 176 h 176"/>
                  <a:gd name="T2" fmla="*/ 17 w 97"/>
                  <a:gd name="T3" fmla="*/ 176 h 176"/>
                  <a:gd name="T4" fmla="*/ 15 w 97"/>
                  <a:gd name="T5" fmla="*/ 162 h 176"/>
                  <a:gd name="T6" fmla="*/ 16 w 97"/>
                  <a:gd name="T7" fmla="*/ 151 h 176"/>
                  <a:gd name="T8" fmla="*/ 12 w 97"/>
                  <a:gd name="T9" fmla="*/ 125 h 176"/>
                  <a:gd name="T10" fmla="*/ 17 w 97"/>
                  <a:gd name="T11" fmla="*/ 121 h 176"/>
                  <a:gd name="T12" fmla="*/ 18 w 97"/>
                  <a:gd name="T13" fmla="*/ 109 h 176"/>
                  <a:gd name="T14" fmla="*/ 27 w 97"/>
                  <a:gd name="T15" fmla="*/ 103 h 176"/>
                  <a:gd name="T16" fmla="*/ 28 w 97"/>
                  <a:gd name="T17" fmla="*/ 100 h 176"/>
                  <a:gd name="T18" fmla="*/ 24 w 97"/>
                  <a:gd name="T19" fmla="*/ 93 h 176"/>
                  <a:gd name="T20" fmla="*/ 24 w 97"/>
                  <a:gd name="T21" fmla="*/ 87 h 176"/>
                  <a:gd name="T22" fmla="*/ 26 w 97"/>
                  <a:gd name="T23" fmla="*/ 84 h 176"/>
                  <a:gd name="T24" fmla="*/ 25 w 97"/>
                  <a:gd name="T25" fmla="*/ 69 h 176"/>
                  <a:gd name="T26" fmla="*/ 21 w 97"/>
                  <a:gd name="T27" fmla="*/ 64 h 176"/>
                  <a:gd name="T28" fmla="*/ 0 w 97"/>
                  <a:gd name="T29" fmla="*/ 56 h 176"/>
                  <a:gd name="T30" fmla="*/ 2 w 97"/>
                  <a:gd name="T31" fmla="*/ 47 h 176"/>
                  <a:gd name="T32" fmla="*/ 6 w 97"/>
                  <a:gd name="T33" fmla="*/ 46 h 176"/>
                  <a:gd name="T34" fmla="*/ 13 w 97"/>
                  <a:gd name="T35" fmla="*/ 41 h 176"/>
                  <a:gd name="T36" fmla="*/ 19 w 97"/>
                  <a:gd name="T37" fmla="*/ 42 h 176"/>
                  <a:gd name="T38" fmla="*/ 26 w 97"/>
                  <a:gd name="T39" fmla="*/ 38 h 176"/>
                  <a:gd name="T40" fmla="*/ 31 w 97"/>
                  <a:gd name="T41" fmla="*/ 38 h 176"/>
                  <a:gd name="T42" fmla="*/ 34 w 97"/>
                  <a:gd name="T43" fmla="*/ 42 h 176"/>
                  <a:gd name="T44" fmla="*/ 39 w 97"/>
                  <a:gd name="T45" fmla="*/ 43 h 176"/>
                  <a:gd name="T46" fmla="*/ 39 w 97"/>
                  <a:gd name="T47" fmla="*/ 52 h 176"/>
                  <a:gd name="T48" fmla="*/ 39 w 97"/>
                  <a:gd name="T49" fmla="*/ 60 h 176"/>
                  <a:gd name="T50" fmla="*/ 40 w 97"/>
                  <a:gd name="T51" fmla="*/ 67 h 176"/>
                  <a:gd name="T52" fmla="*/ 46 w 97"/>
                  <a:gd name="T53" fmla="*/ 71 h 176"/>
                  <a:gd name="T54" fmla="*/ 49 w 97"/>
                  <a:gd name="T55" fmla="*/ 70 h 176"/>
                  <a:gd name="T56" fmla="*/ 47 w 97"/>
                  <a:gd name="T57" fmla="*/ 62 h 176"/>
                  <a:gd name="T58" fmla="*/ 51 w 97"/>
                  <a:gd name="T59" fmla="*/ 54 h 176"/>
                  <a:gd name="T60" fmla="*/ 51 w 97"/>
                  <a:gd name="T61" fmla="*/ 42 h 176"/>
                  <a:gd name="T62" fmla="*/ 47 w 97"/>
                  <a:gd name="T63" fmla="*/ 34 h 176"/>
                  <a:gd name="T64" fmla="*/ 42 w 97"/>
                  <a:gd name="T65" fmla="*/ 26 h 176"/>
                  <a:gd name="T66" fmla="*/ 43 w 97"/>
                  <a:gd name="T67" fmla="*/ 13 h 176"/>
                  <a:gd name="T68" fmla="*/ 56 w 97"/>
                  <a:gd name="T69" fmla="*/ 14 h 176"/>
                  <a:gd name="T70" fmla="*/ 62 w 97"/>
                  <a:gd name="T71" fmla="*/ 16 h 176"/>
                  <a:gd name="T72" fmla="*/ 68 w 97"/>
                  <a:gd name="T73" fmla="*/ 15 h 176"/>
                  <a:gd name="T74" fmla="*/ 76 w 97"/>
                  <a:gd name="T75" fmla="*/ 13 h 176"/>
                  <a:gd name="T76" fmla="*/ 81 w 97"/>
                  <a:gd name="T77" fmla="*/ 9 h 176"/>
                  <a:gd name="T78" fmla="*/ 87 w 97"/>
                  <a:gd name="T79" fmla="*/ 6 h 176"/>
                  <a:gd name="T80" fmla="*/ 89 w 97"/>
                  <a:gd name="T81" fmla="*/ 2 h 176"/>
                  <a:gd name="T82" fmla="*/ 94 w 97"/>
                  <a:gd name="T83" fmla="*/ 0 h 176"/>
                  <a:gd name="T84" fmla="*/ 95 w 97"/>
                  <a:gd name="T85" fmla="*/ 18 h 176"/>
                  <a:gd name="T86" fmla="*/ 97 w 97"/>
                  <a:gd name="T87" fmla="*/ 28 h 176"/>
                  <a:gd name="T88" fmla="*/ 96 w 97"/>
                  <a:gd name="T89" fmla="*/ 49 h 176"/>
                  <a:gd name="T90" fmla="*/ 84 w 97"/>
                  <a:gd name="T91" fmla="*/ 68 h 176"/>
                  <a:gd name="T92" fmla="*/ 68 w 97"/>
                  <a:gd name="T93" fmla="*/ 74 h 176"/>
                  <a:gd name="T94" fmla="*/ 60 w 97"/>
                  <a:gd name="T95" fmla="*/ 82 h 176"/>
                  <a:gd name="T96" fmla="*/ 55 w 97"/>
                  <a:gd name="T97" fmla="*/ 88 h 176"/>
                  <a:gd name="T98" fmla="*/ 51 w 97"/>
                  <a:gd name="T99" fmla="*/ 90 h 176"/>
                  <a:gd name="T100" fmla="*/ 42 w 97"/>
                  <a:gd name="T101" fmla="*/ 97 h 176"/>
                  <a:gd name="T102" fmla="*/ 42 w 97"/>
                  <a:gd name="T103" fmla="*/ 103 h 176"/>
                  <a:gd name="T104" fmla="*/ 47 w 97"/>
                  <a:gd name="T105" fmla="*/ 120 h 176"/>
                  <a:gd name="T106" fmla="*/ 49 w 97"/>
                  <a:gd name="T107" fmla="*/ 140 h 176"/>
                  <a:gd name="T108" fmla="*/ 45 w 97"/>
                  <a:gd name="T109" fmla="*/ 154 h 176"/>
                  <a:gd name="T110" fmla="*/ 28 w 97"/>
                  <a:gd name="T111" fmla="*/ 160 h 176"/>
                  <a:gd name="T112" fmla="*/ 23 w 97"/>
                  <a:gd name="T113" fmla="*/ 167 h 176"/>
                  <a:gd name="T114" fmla="*/ 25 w 97"/>
                  <a:gd name="T115" fmla="*/ 170 h 176"/>
                  <a:gd name="T116" fmla="*/ 24 w 97"/>
                  <a:gd name="T117" fmla="*/ 176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7"/>
                  <a:gd name="T178" fmla="*/ 0 h 176"/>
                  <a:gd name="T179" fmla="*/ 97 w 97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7" h="176">
                    <a:moveTo>
                      <a:pt x="24" y="176"/>
                    </a:moveTo>
                    <a:lnTo>
                      <a:pt x="17" y="176"/>
                    </a:lnTo>
                    <a:lnTo>
                      <a:pt x="15" y="162"/>
                    </a:lnTo>
                    <a:lnTo>
                      <a:pt x="16" y="151"/>
                    </a:lnTo>
                    <a:lnTo>
                      <a:pt x="12" y="125"/>
                    </a:lnTo>
                    <a:lnTo>
                      <a:pt x="17" y="121"/>
                    </a:lnTo>
                    <a:lnTo>
                      <a:pt x="18" y="109"/>
                    </a:lnTo>
                    <a:lnTo>
                      <a:pt x="27" y="103"/>
                    </a:lnTo>
                    <a:lnTo>
                      <a:pt x="28" y="100"/>
                    </a:lnTo>
                    <a:lnTo>
                      <a:pt x="24" y="93"/>
                    </a:lnTo>
                    <a:lnTo>
                      <a:pt x="24" y="87"/>
                    </a:lnTo>
                    <a:lnTo>
                      <a:pt x="26" y="84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0" y="56"/>
                    </a:lnTo>
                    <a:lnTo>
                      <a:pt x="2" y="47"/>
                    </a:lnTo>
                    <a:lnTo>
                      <a:pt x="6" y="46"/>
                    </a:lnTo>
                    <a:lnTo>
                      <a:pt x="13" y="41"/>
                    </a:lnTo>
                    <a:lnTo>
                      <a:pt x="19" y="42"/>
                    </a:lnTo>
                    <a:lnTo>
                      <a:pt x="26" y="38"/>
                    </a:lnTo>
                    <a:lnTo>
                      <a:pt x="31" y="38"/>
                    </a:lnTo>
                    <a:lnTo>
                      <a:pt x="34" y="42"/>
                    </a:lnTo>
                    <a:lnTo>
                      <a:pt x="39" y="43"/>
                    </a:lnTo>
                    <a:lnTo>
                      <a:pt x="39" y="52"/>
                    </a:lnTo>
                    <a:lnTo>
                      <a:pt x="39" y="60"/>
                    </a:lnTo>
                    <a:lnTo>
                      <a:pt x="40" y="67"/>
                    </a:lnTo>
                    <a:lnTo>
                      <a:pt x="46" y="71"/>
                    </a:lnTo>
                    <a:lnTo>
                      <a:pt x="49" y="70"/>
                    </a:lnTo>
                    <a:lnTo>
                      <a:pt x="47" y="62"/>
                    </a:lnTo>
                    <a:lnTo>
                      <a:pt x="51" y="54"/>
                    </a:lnTo>
                    <a:lnTo>
                      <a:pt x="51" y="42"/>
                    </a:lnTo>
                    <a:lnTo>
                      <a:pt x="47" y="34"/>
                    </a:lnTo>
                    <a:lnTo>
                      <a:pt x="42" y="26"/>
                    </a:lnTo>
                    <a:lnTo>
                      <a:pt x="43" y="13"/>
                    </a:lnTo>
                    <a:lnTo>
                      <a:pt x="56" y="14"/>
                    </a:lnTo>
                    <a:lnTo>
                      <a:pt x="62" y="16"/>
                    </a:lnTo>
                    <a:lnTo>
                      <a:pt x="68" y="15"/>
                    </a:lnTo>
                    <a:lnTo>
                      <a:pt x="76" y="13"/>
                    </a:lnTo>
                    <a:lnTo>
                      <a:pt x="81" y="9"/>
                    </a:lnTo>
                    <a:lnTo>
                      <a:pt x="87" y="6"/>
                    </a:lnTo>
                    <a:lnTo>
                      <a:pt x="89" y="2"/>
                    </a:lnTo>
                    <a:lnTo>
                      <a:pt x="94" y="0"/>
                    </a:lnTo>
                    <a:lnTo>
                      <a:pt x="95" y="18"/>
                    </a:lnTo>
                    <a:lnTo>
                      <a:pt x="97" y="28"/>
                    </a:lnTo>
                    <a:lnTo>
                      <a:pt x="96" y="49"/>
                    </a:lnTo>
                    <a:lnTo>
                      <a:pt x="84" y="68"/>
                    </a:lnTo>
                    <a:lnTo>
                      <a:pt x="68" y="74"/>
                    </a:lnTo>
                    <a:lnTo>
                      <a:pt x="60" y="82"/>
                    </a:lnTo>
                    <a:lnTo>
                      <a:pt x="55" y="88"/>
                    </a:lnTo>
                    <a:lnTo>
                      <a:pt x="51" y="90"/>
                    </a:lnTo>
                    <a:lnTo>
                      <a:pt x="42" y="97"/>
                    </a:lnTo>
                    <a:lnTo>
                      <a:pt x="42" y="103"/>
                    </a:lnTo>
                    <a:lnTo>
                      <a:pt x="47" y="120"/>
                    </a:lnTo>
                    <a:lnTo>
                      <a:pt x="49" y="140"/>
                    </a:lnTo>
                    <a:lnTo>
                      <a:pt x="45" y="154"/>
                    </a:lnTo>
                    <a:lnTo>
                      <a:pt x="28" y="160"/>
                    </a:lnTo>
                    <a:lnTo>
                      <a:pt x="23" y="167"/>
                    </a:lnTo>
                    <a:lnTo>
                      <a:pt x="25" y="170"/>
                    </a:lnTo>
                    <a:lnTo>
                      <a:pt x="24" y="17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5" name="Freeform 429"/>
              <p:cNvSpPr>
                <a:spLocks/>
              </p:cNvSpPr>
              <p:nvPr/>
            </p:nvSpPr>
            <p:spPr bwMode="gray">
              <a:xfrm>
                <a:off x="3280" y="2449"/>
                <a:ext cx="98" cy="114"/>
              </a:xfrm>
              <a:custGeom>
                <a:avLst/>
                <a:gdLst>
                  <a:gd name="T0" fmla="*/ 89 w 98"/>
                  <a:gd name="T1" fmla="*/ 39 h 114"/>
                  <a:gd name="T2" fmla="*/ 83 w 98"/>
                  <a:gd name="T3" fmla="*/ 51 h 114"/>
                  <a:gd name="T4" fmla="*/ 83 w 98"/>
                  <a:gd name="T5" fmla="*/ 56 h 114"/>
                  <a:gd name="T6" fmla="*/ 89 w 98"/>
                  <a:gd name="T7" fmla="*/ 62 h 114"/>
                  <a:gd name="T8" fmla="*/ 87 w 98"/>
                  <a:gd name="T9" fmla="*/ 73 h 114"/>
                  <a:gd name="T10" fmla="*/ 88 w 98"/>
                  <a:gd name="T11" fmla="*/ 86 h 114"/>
                  <a:gd name="T12" fmla="*/ 98 w 98"/>
                  <a:gd name="T13" fmla="*/ 98 h 114"/>
                  <a:gd name="T14" fmla="*/ 93 w 98"/>
                  <a:gd name="T15" fmla="*/ 100 h 114"/>
                  <a:gd name="T16" fmla="*/ 91 w 98"/>
                  <a:gd name="T17" fmla="*/ 104 h 114"/>
                  <a:gd name="T18" fmla="*/ 85 w 98"/>
                  <a:gd name="T19" fmla="*/ 107 h 114"/>
                  <a:gd name="T20" fmla="*/ 80 w 98"/>
                  <a:gd name="T21" fmla="*/ 111 h 114"/>
                  <a:gd name="T22" fmla="*/ 72 w 98"/>
                  <a:gd name="T23" fmla="*/ 113 h 114"/>
                  <a:gd name="T24" fmla="*/ 66 w 98"/>
                  <a:gd name="T25" fmla="*/ 114 h 114"/>
                  <a:gd name="T26" fmla="*/ 60 w 98"/>
                  <a:gd name="T27" fmla="*/ 112 h 114"/>
                  <a:gd name="T28" fmla="*/ 47 w 98"/>
                  <a:gd name="T29" fmla="*/ 111 h 114"/>
                  <a:gd name="T30" fmla="*/ 46 w 98"/>
                  <a:gd name="T31" fmla="*/ 99 h 114"/>
                  <a:gd name="T32" fmla="*/ 42 w 98"/>
                  <a:gd name="T33" fmla="*/ 90 h 114"/>
                  <a:gd name="T34" fmla="*/ 35 w 98"/>
                  <a:gd name="T35" fmla="*/ 88 h 114"/>
                  <a:gd name="T36" fmla="*/ 28 w 98"/>
                  <a:gd name="T37" fmla="*/ 88 h 114"/>
                  <a:gd name="T38" fmla="*/ 19 w 98"/>
                  <a:gd name="T39" fmla="*/ 83 h 114"/>
                  <a:gd name="T40" fmla="*/ 11 w 98"/>
                  <a:gd name="T41" fmla="*/ 76 h 114"/>
                  <a:gd name="T42" fmla="*/ 9 w 98"/>
                  <a:gd name="T43" fmla="*/ 68 h 114"/>
                  <a:gd name="T44" fmla="*/ 1 w 98"/>
                  <a:gd name="T45" fmla="*/ 56 h 114"/>
                  <a:gd name="T46" fmla="*/ 0 w 98"/>
                  <a:gd name="T47" fmla="*/ 44 h 114"/>
                  <a:gd name="T48" fmla="*/ 0 w 98"/>
                  <a:gd name="T49" fmla="*/ 42 h 114"/>
                  <a:gd name="T50" fmla="*/ 1 w 98"/>
                  <a:gd name="T51" fmla="*/ 37 h 114"/>
                  <a:gd name="T52" fmla="*/ 5 w 98"/>
                  <a:gd name="T53" fmla="*/ 34 h 114"/>
                  <a:gd name="T54" fmla="*/ 6 w 98"/>
                  <a:gd name="T55" fmla="*/ 30 h 114"/>
                  <a:gd name="T56" fmla="*/ 10 w 98"/>
                  <a:gd name="T57" fmla="*/ 28 h 114"/>
                  <a:gd name="T58" fmla="*/ 11 w 98"/>
                  <a:gd name="T59" fmla="*/ 20 h 114"/>
                  <a:gd name="T60" fmla="*/ 7 w 98"/>
                  <a:gd name="T61" fmla="*/ 17 h 114"/>
                  <a:gd name="T62" fmla="*/ 8 w 98"/>
                  <a:gd name="T63" fmla="*/ 12 h 114"/>
                  <a:gd name="T64" fmla="*/ 11 w 98"/>
                  <a:gd name="T65" fmla="*/ 10 h 114"/>
                  <a:gd name="T66" fmla="*/ 12 w 98"/>
                  <a:gd name="T67" fmla="*/ 7 h 114"/>
                  <a:gd name="T68" fmla="*/ 9 w 98"/>
                  <a:gd name="T69" fmla="*/ 2 h 114"/>
                  <a:gd name="T70" fmla="*/ 13 w 98"/>
                  <a:gd name="T71" fmla="*/ 0 h 114"/>
                  <a:gd name="T72" fmla="*/ 39 w 98"/>
                  <a:gd name="T73" fmla="*/ 1 h 114"/>
                  <a:gd name="T74" fmla="*/ 53 w 98"/>
                  <a:gd name="T75" fmla="*/ 11 h 114"/>
                  <a:gd name="T76" fmla="*/ 72 w 98"/>
                  <a:gd name="T77" fmla="*/ 19 h 114"/>
                  <a:gd name="T78" fmla="*/ 73 w 98"/>
                  <a:gd name="T79" fmla="*/ 24 h 114"/>
                  <a:gd name="T80" fmla="*/ 72 w 98"/>
                  <a:gd name="T81" fmla="*/ 30 h 114"/>
                  <a:gd name="T82" fmla="*/ 89 w 98"/>
                  <a:gd name="T83" fmla="*/ 39 h 1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8"/>
                  <a:gd name="T127" fmla="*/ 0 h 114"/>
                  <a:gd name="T128" fmla="*/ 98 w 98"/>
                  <a:gd name="T129" fmla="*/ 114 h 1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8" h="114">
                    <a:moveTo>
                      <a:pt x="89" y="39"/>
                    </a:moveTo>
                    <a:lnTo>
                      <a:pt x="83" y="51"/>
                    </a:lnTo>
                    <a:lnTo>
                      <a:pt x="83" y="56"/>
                    </a:lnTo>
                    <a:lnTo>
                      <a:pt x="89" y="62"/>
                    </a:lnTo>
                    <a:lnTo>
                      <a:pt x="87" y="73"/>
                    </a:lnTo>
                    <a:lnTo>
                      <a:pt x="88" y="86"/>
                    </a:lnTo>
                    <a:lnTo>
                      <a:pt x="98" y="98"/>
                    </a:lnTo>
                    <a:lnTo>
                      <a:pt x="93" y="100"/>
                    </a:lnTo>
                    <a:lnTo>
                      <a:pt x="91" y="104"/>
                    </a:lnTo>
                    <a:lnTo>
                      <a:pt x="85" y="107"/>
                    </a:lnTo>
                    <a:lnTo>
                      <a:pt x="80" y="111"/>
                    </a:lnTo>
                    <a:lnTo>
                      <a:pt x="72" y="113"/>
                    </a:lnTo>
                    <a:lnTo>
                      <a:pt x="66" y="114"/>
                    </a:lnTo>
                    <a:lnTo>
                      <a:pt x="60" y="112"/>
                    </a:lnTo>
                    <a:lnTo>
                      <a:pt x="47" y="111"/>
                    </a:lnTo>
                    <a:lnTo>
                      <a:pt x="46" y="99"/>
                    </a:lnTo>
                    <a:lnTo>
                      <a:pt x="42" y="90"/>
                    </a:lnTo>
                    <a:lnTo>
                      <a:pt x="35" y="88"/>
                    </a:lnTo>
                    <a:lnTo>
                      <a:pt x="28" y="88"/>
                    </a:lnTo>
                    <a:lnTo>
                      <a:pt x="19" y="83"/>
                    </a:lnTo>
                    <a:lnTo>
                      <a:pt x="11" y="76"/>
                    </a:lnTo>
                    <a:lnTo>
                      <a:pt x="9" y="68"/>
                    </a:lnTo>
                    <a:lnTo>
                      <a:pt x="1" y="5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37"/>
                    </a:lnTo>
                    <a:lnTo>
                      <a:pt x="5" y="34"/>
                    </a:lnTo>
                    <a:lnTo>
                      <a:pt x="6" y="30"/>
                    </a:lnTo>
                    <a:lnTo>
                      <a:pt x="10" y="28"/>
                    </a:lnTo>
                    <a:lnTo>
                      <a:pt x="11" y="20"/>
                    </a:lnTo>
                    <a:lnTo>
                      <a:pt x="7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39" y="1"/>
                    </a:lnTo>
                    <a:lnTo>
                      <a:pt x="53" y="11"/>
                    </a:lnTo>
                    <a:lnTo>
                      <a:pt x="72" y="19"/>
                    </a:lnTo>
                    <a:lnTo>
                      <a:pt x="73" y="24"/>
                    </a:lnTo>
                    <a:lnTo>
                      <a:pt x="72" y="30"/>
                    </a:lnTo>
                    <a:lnTo>
                      <a:pt x="89" y="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6" name="Freeform 430"/>
              <p:cNvSpPr>
                <a:spLocks/>
              </p:cNvSpPr>
              <p:nvPr/>
            </p:nvSpPr>
            <p:spPr bwMode="gray">
              <a:xfrm>
                <a:off x="3277" y="2397"/>
                <a:ext cx="52" cy="58"/>
              </a:xfrm>
              <a:custGeom>
                <a:avLst/>
                <a:gdLst>
                  <a:gd name="T0" fmla="*/ 42 w 52"/>
                  <a:gd name="T1" fmla="*/ 53 h 58"/>
                  <a:gd name="T2" fmla="*/ 16 w 52"/>
                  <a:gd name="T3" fmla="*/ 52 h 58"/>
                  <a:gd name="T4" fmla="*/ 12 w 52"/>
                  <a:gd name="T5" fmla="*/ 54 h 58"/>
                  <a:gd name="T6" fmla="*/ 8 w 52"/>
                  <a:gd name="T7" fmla="*/ 53 h 58"/>
                  <a:gd name="T8" fmla="*/ 5 w 52"/>
                  <a:gd name="T9" fmla="*/ 56 h 58"/>
                  <a:gd name="T10" fmla="*/ 0 w 52"/>
                  <a:gd name="T11" fmla="*/ 58 h 58"/>
                  <a:gd name="T12" fmla="*/ 3 w 52"/>
                  <a:gd name="T13" fmla="*/ 45 h 58"/>
                  <a:gd name="T14" fmla="*/ 13 w 52"/>
                  <a:gd name="T15" fmla="*/ 28 h 58"/>
                  <a:gd name="T16" fmla="*/ 15 w 52"/>
                  <a:gd name="T17" fmla="*/ 19 h 58"/>
                  <a:gd name="T18" fmla="*/ 12 w 52"/>
                  <a:gd name="T19" fmla="*/ 9 h 58"/>
                  <a:gd name="T20" fmla="*/ 16 w 52"/>
                  <a:gd name="T21" fmla="*/ 6 h 58"/>
                  <a:gd name="T22" fmla="*/ 23 w 52"/>
                  <a:gd name="T23" fmla="*/ 9 h 58"/>
                  <a:gd name="T24" fmla="*/ 36 w 52"/>
                  <a:gd name="T25" fmla="*/ 8 h 58"/>
                  <a:gd name="T26" fmla="*/ 42 w 52"/>
                  <a:gd name="T27" fmla="*/ 0 h 58"/>
                  <a:gd name="T28" fmla="*/ 44 w 52"/>
                  <a:gd name="T29" fmla="*/ 7 h 58"/>
                  <a:gd name="T30" fmla="*/ 52 w 52"/>
                  <a:gd name="T31" fmla="*/ 21 h 58"/>
                  <a:gd name="T32" fmla="*/ 52 w 52"/>
                  <a:gd name="T33" fmla="*/ 30 h 58"/>
                  <a:gd name="T34" fmla="*/ 43 w 52"/>
                  <a:gd name="T35" fmla="*/ 37 h 58"/>
                  <a:gd name="T36" fmla="*/ 42 w 52"/>
                  <a:gd name="T37" fmla="*/ 53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"/>
                  <a:gd name="T58" fmla="*/ 0 h 58"/>
                  <a:gd name="T59" fmla="*/ 52 w 52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" h="58">
                    <a:moveTo>
                      <a:pt x="42" y="53"/>
                    </a:moveTo>
                    <a:lnTo>
                      <a:pt x="16" y="52"/>
                    </a:lnTo>
                    <a:lnTo>
                      <a:pt x="12" y="54"/>
                    </a:lnTo>
                    <a:lnTo>
                      <a:pt x="8" y="53"/>
                    </a:lnTo>
                    <a:lnTo>
                      <a:pt x="5" y="56"/>
                    </a:lnTo>
                    <a:lnTo>
                      <a:pt x="0" y="58"/>
                    </a:lnTo>
                    <a:lnTo>
                      <a:pt x="3" y="45"/>
                    </a:lnTo>
                    <a:lnTo>
                      <a:pt x="13" y="28"/>
                    </a:lnTo>
                    <a:lnTo>
                      <a:pt x="15" y="19"/>
                    </a:lnTo>
                    <a:lnTo>
                      <a:pt x="12" y="9"/>
                    </a:lnTo>
                    <a:lnTo>
                      <a:pt x="16" y="6"/>
                    </a:lnTo>
                    <a:lnTo>
                      <a:pt x="23" y="9"/>
                    </a:lnTo>
                    <a:lnTo>
                      <a:pt x="36" y="8"/>
                    </a:lnTo>
                    <a:lnTo>
                      <a:pt x="42" y="0"/>
                    </a:lnTo>
                    <a:lnTo>
                      <a:pt x="44" y="7"/>
                    </a:lnTo>
                    <a:lnTo>
                      <a:pt x="52" y="21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7" name="Freeform 431"/>
              <p:cNvSpPr>
                <a:spLocks/>
              </p:cNvSpPr>
              <p:nvPr/>
            </p:nvSpPr>
            <p:spPr bwMode="gray">
              <a:xfrm>
                <a:off x="3277" y="2465"/>
                <a:ext cx="14" cy="21"/>
              </a:xfrm>
              <a:custGeom>
                <a:avLst/>
                <a:gdLst>
                  <a:gd name="T0" fmla="*/ 0 w 14"/>
                  <a:gd name="T1" fmla="*/ 0 h 21"/>
                  <a:gd name="T2" fmla="*/ 3 w 14"/>
                  <a:gd name="T3" fmla="*/ 0 h 21"/>
                  <a:gd name="T4" fmla="*/ 3 w 14"/>
                  <a:gd name="T5" fmla="*/ 2 h 21"/>
                  <a:gd name="T6" fmla="*/ 5 w 14"/>
                  <a:gd name="T7" fmla="*/ 2 h 21"/>
                  <a:gd name="T8" fmla="*/ 7 w 14"/>
                  <a:gd name="T9" fmla="*/ 1 h 21"/>
                  <a:gd name="T10" fmla="*/ 10 w 14"/>
                  <a:gd name="T11" fmla="*/ 1 h 21"/>
                  <a:gd name="T12" fmla="*/ 14 w 14"/>
                  <a:gd name="T13" fmla="*/ 4 h 21"/>
                  <a:gd name="T14" fmla="*/ 13 w 14"/>
                  <a:gd name="T15" fmla="*/ 12 h 21"/>
                  <a:gd name="T16" fmla="*/ 9 w 14"/>
                  <a:gd name="T17" fmla="*/ 14 h 21"/>
                  <a:gd name="T18" fmla="*/ 8 w 14"/>
                  <a:gd name="T19" fmla="*/ 18 h 21"/>
                  <a:gd name="T20" fmla="*/ 4 w 14"/>
                  <a:gd name="T21" fmla="*/ 21 h 21"/>
                  <a:gd name="T22" fmla="*/ 4 w 14"/>
                  <a:gd name="T23" fmla="*/ 13 h 21"/>
                  <a:gd name="T24" fmla="*/ 1 w 14"/>
                  <a:gd name="T25" fmla="*/ 9 h 21"/>
                  <a:gd name="T26" fmla="*/ 0 w 14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21"/>
                  <a:gd name="T44" fmla="*/ 14 w 1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21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4" y="4"/>
                    </a:lnTo>
                    <a:lnTo>
                      <a:pt x="13" y="12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8" name="Freeform 432"/>
              <p:cNvSpPr>
                <a:spLocks/>
              </p:cNvSpPr>
              <p:nvPr/>
            </p:nvSpPr>
            <p:spPr bwMode="gray">
              <a:xfrm>
                <a:off x="3256" y="2744"/>
                <a:ext cx="24" cy="24"/>
              </a:xfrm>
              <a:custGeom>
                <a:avLst/>
                <a:gdLst>
                  <a:gd name="T0" fmla="*/ 23 w 24"/>
                  <a:gd name="T1" fmla="*/ 1 h 24"/>
                  <a:gd name="T2" fmla="*/ 24 w 24"/>
                  <a:gd name="T3" fmla="*/ 10 h 24"/>
                  <a:gd name="T4" fmla="*/ 17 w 24"/>
                  <a:gd name="T5" fmla="*/ 17 h 24"/>
                  <a:gd name="T6" fmla="*/ 15 w 24"/>
                  <a:gd name="T7" fmla="*/ 20 h 24"/>
                  <a:gd name="T8" fmla="*/ 7 w 24"/>
                  <a:gd name="T9" fmla="*/ 24 h 24"/>
                  <a:gd name="T10" fmla="*/ 0 w 24"/>
                  <a:gd name="T11" fmla="*/ 15 h 24"/>
                  <a:gd name="T12" fmla="*/ 0 w 24"/>
                  <a:gd name="T13" fmla="*/ 10 h 24"/>
                  <a:gd name="T14" fmla="*/ 10 w 24"/>
                  <a:gd name="T15" fmla="*/ 0 h 24"/>
                  <a:gd name="T16" fmla="*/ 23 w 2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4"/>
                  <a:gd name="T29" fmla="*/ 24 w 2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4">
                    <a:moveTo>
                      <a:pt x="23" y="1"/>
                    </a:moveTo>
                    <a:lnTo>
                      <a:pt x="24" y="10"/>
                    </a:lnTo>
                    <a:lnTo>
                      <a:pt x="17" y="17"/>
                    </a:lnTo>
                    <a:lnTo>
                      <a:pt x="15" y="20"/>
                    </a:lnTo>
                    <a:lnTo>
                      <a:pt x="7" y="24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9" name="Freeform 433"/>
              <p:cNvSpPr>
                <a:spLocks/>
              </p:cNvSpPr>
              <p:nvPr/>
            </p:nvSpPr>
            <p:spPr bwMode="gray">
              <a:xfrm>
                <a:off x="3213" y="2525"/>
                <a:ext cx="102" cy="102"/>
              </a:xfrm>
              <a:custGeom>
                <a:avLst/>
                <a:gdLst>
                  <a:gd name="T0" fmla="*/ 7 w 102"/>
                  <a:gd name="T1" fmla="*/ 94 h 102"/>
                  <a:gd name="T2" fmla="*/ 0 w 102"/>
                  <a:gd name="T3" fmla="*/ 87 h 102"/>
                  <a:gd name="T4" fmla="*/ 0 w 102"/>
                  <a:gd name="T5" fmla="*/ 49 h 102"/>
                  <a:gd name="T6" fmla="*/ 18 w 102"/>
                  <a:gd name="T7" fmla="*/ 48 h 102"/>
                  <a:gd name="T8" fmla="*/ 19 w 102"/>
                  <a:gd name="T9" fmla="*/ 34 h 102"/>
                  <a:gd name="T10" fmla="*/ 22 w 102"/>
                  <a:gd name="T11" fmla="*/ 32 h 102"/>
                  <a:gd name="T12" fmla="*/ 26 w 102"/>
                  <a:gd name="T13" fmla="*/ 33 h 102"/>
                  <a:gd name="T14" fmla="*/ 28 w 102"/>
                  <a:gd name="T15" fmla="*/ 31 h 102"/>
                  <a:gd name="T16" fmla="*/ 32 w 102"/>
                  <a:gd name="T17" fmla="*/ 34 h 102"/>
                  <a:gd name="T18" fmla="*/ 34 w 102"/>
                  <a:gd name="T19" fmla="*/ 38 h 102"/>
                  <a:gd name="T20" fmla="*/ 38 w 102"/>
                  <a:gd name="T21" fmla="*/ 38 h 102"/>
                  <a:gd name="T22" fmla="*/ 40 w 102"/>
                  <a:gd name="T23" fmla="*/ 33 h 102"/>
                  <a:gd name="T24" fmla="*/ 43 w 102"/>
                  <a:gd name="T25" fmla="*/ 34 h 102"/>
                  <a:gd name="T26" fmla="*/ 65 w 102"/>
                  <a:gd name="T27" fmla="*/ 56 h 102"/>
                  <a:gd name="T28" fmla="*/ 69 w 102"/>
                  <a:gd name="T29" fmla="*/ 53 h 102"/>
                  <a:gd name="T30" fmla="*/ 70 w 102"/>
                  <a:gd name="T31" fmla="*/ 39 h 102"/>
                  <a:gd name="T32" fmla="*/ 67 w 102"/>
                  <a:gd name="T33" fmla="*/ 37 h 102"/>
                  <a:gd name="T34" fmla="*/ 64 w 102"/>
                  <a:gd name="T35" fmla="*/ 41 h 102"/>
                  <a:gd name="T36" fmla="*/ 60 w 102"/>
                  <a:gd name="T37" fmla="*/ 41 h 102"/>
                  <a:gd name="T38" fmla="*/ 55 w 102"/>
                  <a:gd name="T39" fmla="*/ 35 h 102"/>
                  <a:gd name="T40" fmla="*/ 59 w 102"/>
                  <a:gd name="T41" fmla="*/ 11 h 102"/>
                  <a:gd name="T42" fmla="*/ 63 w 102"/>
                  <a:gd name="T43" fmla="*/ 6 h 102"/>
                  <a:gd name="T44" fmla="*/ 68 w 102"/>
                  <a:gd name="T45" fmla="*/ 4 h 102"/>
                  <a:gd name="T46" fmla="*/ 78 w 102"/>
                  <a:gd name="T47" fmla="*/ 0 h 102"/>
                  <a:gd name="T48" fmla="*/ 86 w 102"/>
                  <a:gd name="T49" fmla="*/ 7 h 102"/>
                  <a:gd name="T50" fmla="*/ 95 w 102"/>
                  <a:gd name="T51" fmla="*/ 12 h 102"/>
                  <a:gd name="T52" fmla="*/ 101 w 102"/>
                  <a:gd name="T53" fmla="*/ 21 h 102"/>
                  <a:gd name="T54" fmla="*/ 102 w 102"/>
                  <a:gd name="T55" fmla="*/ 39 h 102"/>
                  <a:gd name="T56" fmla="*/ 99 w 102"/>
                  <a:gd name="T57" fmla="*/ 42 h 102"/>
                  <a:gd name="T58" fmla="*/ 97 w 102"/>
                  <a:gd name="T59" fmla="*/ 60 h 102"/>
                  <a:gd name="T60" fmla="*/ 90 w 102"/>
                  <a:gd name="T61" fmla="*/ 64 h 102"/>
                  <a:gd name="T62" fmla="*/ 84 w 102"/>
                  <a:gd name="T63" fmla="*/ 63 h 102"/>
                  <a:gd name="T64" fmla="*/ 77 w 102"/>
                  <a:gd name="T65" fmla="*/ 68 h 102"/>
                  <a:gd name="T66" fmla="*/ 73 w 102"/>
                  <a:gd name="T67" fmla="*/ 69 h 102"/>
                  <a:gd name="T68" fmla="*/ 71 w 102"/>
                  <a:gd name="T69" fmla="*/ 78 h 102"/>
                  <a:gd name="T70" fmla="*/ 63 w 102"/>
                  <a:gd name="T71" fmla="*/ 80 h 102"/>
                  <a:gd name="T72" fmla="*/ 60 w 102"/>
                  <a:gd name="T73" fmla="*/ 83 h 102"/>
                  <a:gd name="T74" fmla="*/ 59 w 102"/>
                  <a:gd name="T75" fmla="*/ 88 h 102"/>
                  <a:gd name="T76" fmla="*/ 52 w 102"/>
                  <a:gd name="T77" fmla="*/ 93 h 102"/>
                  <a:gd name="T78" fmla="*/ 47 w 102"/>
                  <a:gd name="T79" fmla="*/ 95 h 102"/>
                  <a:gd name="T80" fmla="*/ 42 w 102"/>
                  <a:gd name="T81" fmla="*/ 102 h 102"/>
                  <a:gd name="T82" fmla="*/ 33 w 102"/>
                  <a:gd name="T83" fmla="*/ 102 h 102"/>
                  <a:gd name="T84" fmla="*/ 30 w 102"/>
                  <a:gd name="T85" fmla="*/ 99 h 102"/>
                  <a:gd name="T86" fmla="*/ 24 w 102"/>
                  <a:gd name="T87" fmla="*/ 97 h 102"/>
                  <a:gd name="T88" fmla="*/ 13 w 102"/>
                  <a:gd name="T89" fmla="*/ 96 h 102"/>
                  <a:gd name="T90" fmla="*/ 7 w 102"/>
                  <a:gd name="T91" fmla="*/ 94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2"/>
                  <a:gd name="T139" fmla="*/ 0 h 102"/>
                  <a:gd name="T140" fmla="*/ 102 w 102"/>
                  <a:gd name="T141" fmla="*/ 102 h 1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2" h="102">
                    <a:moveTo>
                      <a:pt x="7" y="94"/>
                    </a:moveTo>
                    <a:lnTo>
                      <a:pt x="0" y="87"/>
                    </a:lnTo>
                    <a:lnTo>
                      <a:pt x="0" y="49"/>
                    </a:lnTo>
                    <a:lnTo>
                      <a:pt x="18" y="48"/>
                    </a:lnTo>
                    <a:lnTo>
                      <a:pt x="19" y="34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28" y="31"/>
                    </a:lnTo>
                    <a:lnTo>
                      <a:pt x="32" y="34"/>
                    </a:lnTo>
                    <a:lnTo>
                      <a:pt x="34" y="38"/>
                    </a:lnTo>
                    <a:lnTo>
                      <a:pt x="38" y="38"/>
                    </a:lnTo>
                    <a:lnTo>
                      <a:pt x="40" y="33"/>
                    </a:lnTo>
                    <a:lnTo>
                      <a:pt x="43" y="34"/>
                    </a:lnTo>
                    <a:lnTo>
                      <a:pt x="65" y="56"/>
                    </a:lnTo>
                    <a:lnTo>
                      <a:pt x="69" y="53"/>
                    </a:lnTo>
                    <a:lnTo>
                      <a:pt x="70" y="39"/>
                    </a:lnTo>
                    <a:lnTo>
                      <a:pt x="67" y="37"/>
                    </a:lnTo>
                    <a:lnTo>
                      <a:pt x="64" y="41"/>
                    </a:lnTo>
                    <a:lnTo>
                      <a:pt x="60" y="41"/>
                    </a:lnTo>
                    <a:lnTo>
                      <a:pt x="55" y="35"/>
                    </a:lnTo>
                    <a:lnTo>
                      <a:pt x="59" y="11"/>
                    </a:lnTo>
                    <a:lnTo>
                      <a:pt x="63" y="6"/>
                    </a:lnTo>
                    <a:lnTo>
                      <a:pt x="68" y="4"/>
                    </a:lnTo>
                    <a:lnTo>
                      <a:pt x="78" y="0"/>
                    </a:lnTo>
                    <a:lnTo>
                      <a:pt x="86" y="7"/>
                    </a:lnTo>
                    <a:lnTo>
                      <a:pt x="95" y="12"/>
                    </a:lnTo>
                    <a:lnTo>
                      <a:pt x="101" y="21"/>
                    </a:lnTo>
                    <a:lnTo>
                      <a:pt x="102" y="39"/>
                    </a:lnTo>
                    <a:lnTo>
                      <a:pt x="99" y="42"/>
                    </a:lnTo>
                    <a:lnTo>
                      <a:pt x="97" y="60"/>
                    </a:lnTo>
                    <a:lnTo>
                      <a:pt x="90" y="64"/>
                    </a:lnTo>
                    <a:lnTo>
                      <a:pt x="84" y="63"/>
                    </a:lnTo>
                    <a:lnTo>
                      <a:pt x="77" y="68"/>
                    </a:lnTo>
                    <a:lnTo>
                      <a:pt x="73" y="69"/>
                    </a:lnTo>
                    <a:lnTo>
                      <a:pt x="71" y="78"/>
                    </a:lnTo>
                    <a:lnTo>
                      <a:pt x="63" y="80"/>
                    </a:lnTo>
                    <a:lnTo>
                      <a:pt x="60" y="83"/>
                    </a:lnTo>
                    <a:lnTo>
                      <a:pt x="59" y="88"/>
                    </a:lnTo>
                    <a:lnTo>
                      <a:pt x="52" y="93"/>
                    </a:lnTo>
                    <a:lnTo>
                      <a:pt x="47" y="95"/>
                    </a:lnTo>
                    <a:lnTo>
                      <a:pt x="42" y="102"/>
                    </a:lnTo>
                    <a:lnTo>
                      <a:pt x="33" y="102"/>
                    </a:lnTo>
                    <a:lnTo>
                      <a:pt x="30" y="99"/>
                    </a:lnTo>
                    <a:lnTo>
                      <a:pt x="24" y="97"/>
                    </a:lnTo>
                    <a:lnTo>
                      <a:pt x="13" y="96"/>
                    </a:lnTo>
                    <a:lnTo>
                      <a:pt x="7" y="9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0" name="Freeform 434"/>
              <p:cNvSpPr>
                <a:spLocks/>
              </p:cNvSpPr>
              <p:nvPr/>
            </p:nvSpPr>
            <p:spPr bwMode="gray">
              <a:xfrm>
                <a:off x="3142" y="2322"/>
                <a:ext cx="120" cy="94"/>
              </a:xfrm>
              <a:custGeom>
                <a:avLst/>
                <a:gdLst>
                  <a:gd name="T0" fmla="*/ 10 w 120"/>
                  <a:gd name="T1" fmla="*/ 94 h 94"/>
                  <a:gd name="T2" fmla="*/ 0 w 120"/>
                  <a:gd name="T3" fmla="*/ 70 h 94"/>
                  <a:gd name="T4" fmla="*/ 0 w 120"/>
                  <a:gd name="T5" fmla="*/ 63 h 94"/>
                  <a:gd name="T6" fmla="*/ 10 w 120"/>
                  <a:gd name="T7" fmla="*/ 46 h 94"/>
                  <a:gd name="T8" fmla="*/ 38 w 120"/>
                  <a:gd name="T9" fmla="*/ 41 h 94"/>
                  <a:gd name="T10" fmla="*/ 43 w 120"/>
                  <a:gd name="T11" fmla="*/ 30 h 94"/>
                  <a:gd name="T12" fmla="*/ 54 w 120"/>
                  <a:gd name="T13" fmla="*/ 30 h 94"/>
                  <a:gd name="T14" fmla="*/ 67 w 120"/>
                  <a:gd name="T15" fmla="*/ 15 h 94"/>
                  <a:gd name="T16" fmla="*/ 70 w 120"/>
                  <a:gd name="T17" fmla="*/ 4 h 94"/>
                  <a:gd name="T18" fmla="*/ 75 w 120"/>
                  <a:gd name="T19" fmla="*/ 0 h 94"/>
                  <a:gd name="T20" fmla="*/ 81 w 120"/>
                  <a:gd name="T21" fmla="*/ 5 h 94"/>
                  <a:gd name="T22" fmla="*/ 82 w 120"/>
                  <a:gd name="T23" fmla="*/ 9 h 94"/>
                  <a:gd name="T24" fmla="*/ 81 w 120"/>
                  <a:gd name="T25" fmla="*/ 12 h 94"/>
                  <a:gd name="T26" fmla="*/ 87 w 120"/>
                  <a:gd name="T27" fmla="*/ 20 h 94"/>
                  <a:gd name="T28" fmla="*/ 85 w 120"/>
                  <a:gd name="T29" fmla="*/ 33 h 94"/>
                  <a:gd name="T30" fmla="*/ 91 w 120"/>
                  <a:gd name="T31" fmla="*/ 35 h 94"/>
                  <a:gd name="T32" fmla="*/ 95 w 120"/>
                  <a:gd name="T33" fmla="*/ 41 h 94"/>
                  <a:gd name="T34" fmla="*/ 99 w 120"/>
                  <a:gd name="T35" fmla="*/ 42 h 94"/>
                  <a:gd name="T36" fmla="*/ 107 w 120"/>
                  <a:gd name="T37" fmla="*/ 50 h 94"/>
                  <a:gd name="T38" fmla="*/ 107 w 120"/>
                  <a:gd name="T39" fmla="*/ 57 h 94"/>
                  <a:gd name="T40" fmla="*/ 117 w 120"/>
                  <a:gd name="T41" fmla="*/ 64 h 94"/>
                  <a:gd name="T42" fmla="*/ 120 w 120"/>
                  <a:gd name="T43" fmla="*/ 69 h 94"/>
                  <a:gd name="T44" fmla="*/ 103 w 120"/>
                  <a:gd name="T45" fmla="*/ 68 h 94"/>
                  <a:gd name="T46" fmla="*/ 80 w 120"/>
                  <a:gd name="T47" fmla="*/ 77 h 94"/>
                  <a:gd name="T48" fmla="*/ 71 w 120"/>
                  <a:gd name="T49" fmla="*/ 80 h 94"/>
                  <a:gd name="T50" fmla="*/ 59 w 120"/>
                  <a:gd name="T51" fmla="*/ 77 h 94"/>
                  <a:gd name="T52" fmla="*/ 51 w 120"/>
                  <a:gd name="T53" fmla="*/ 71 h 94"/>
                  <a:gd name="T54" fmla="*/ 37 w 120"/>
                  <a:gd name="T55" fmla="*/ 74 h 94"/>
                  <a:gd name="T56" fmla="*/ 36 w 120"/>
                  <a:gd name="T57" fmla="*/ 84 h 94"/>
                  <a:gd name="T58" fmla="*/ 30 w 120"/>
                  <a:gd name="T59" fmla="*/ 84 h 94"/>
                  <a:gd name="T60" fmla="*/ 21 w 120"/>
                  <a:gd name="T61" fmla="*/ 84 h 94"/>
                  <a:gd name="T62" fmla="*/ 15 w 120"/>
                  <a:gd name="T63" fmla="*/ 86 h 94"/>
                  <a:gd name="T64" fmla="*/ 10 w 120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"/>
                  <a:gd name="T100" fmla="*/ 0 h 94"/>
                  <a:gd name="T101" fmla="*/ 120 w 120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" h="94">
                    <a:moveTo>
                      <a:pt x="10" y="94"/>
                    </a:moveTo>
                    <a:lnTo>
                      <a:pt x="0" y="70"/>
                    </a:lnTo>
                    <a:lnTo>
                      <a:pt x="0" y="63"/>
                    </a:lnTo>
                    <a:lnTo>
                      <a:pt x="10" y="46"/>
                    </a:lnTo>
                    <a:lnTo>
                      <a:pt x="38" y="41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7" y="15"/>
                    </a:lnTo>
                    <a:lnTo>
                      <a:pt x="70" y="4"/>
                    </a:lnTo>
                    <a:lnTo>
                      <a:pt x="75" y="0"/>
                    </a:lnTo>
                    <a:lnTo>
                      <a:pt x="81" y="5"/>
                    </a:lnTo>
                    <a:lnTo>
                      <a:pt x="82" y="9"/>
                    </a:lnTo>
                    <a:lnTo>
                      <a:pt x="81" y="12"/>
                    </a:lnTo>
                    <a:lnTo>
                      <a:pt x="87" y="20"/>
                    </a:lnTo>
                    <a:lnTo>
                      <a:pt x="85" y="33"/>
                    </a:lnTo>
                    <a:lnTo>
                      <a:pt x="91" y="35"/>
                    </a:lnTo>
                    <a:lnTo>
                      <a:pt x="95" y="41"/>
                    </a:lnTo>
                    <a:lnTo>
                      <a:pt x="99" y="42"/>
                    </a:lnTo>
                    <a:lnTo>
                      <a:pt x="107" y="50"/>
                    </a:lnTo>
                    <a:lnTo>
                      <a:pt x="107" y="57"/>
                    </a:lnTo>
                    <a:lnTo>
                      <a:pt x="117" y="64"/>
                    </a:lnTo>
                    <a:lnTo>
                      <a:pt x="120" y="69"/>
                    </a:lnTo>
                    <a:lnTo>
                      <a:pt x="103" y="68"/>
                    </a:lnTo>
                    <a:lnTo>
                      <a:pt x="80" y="77"/>
                    </a:lnTo>
                    <a:lnTo>
                      <a:pt x="71" y="80"/>
                    </a:lnTo>
                    <a:lnTo>
                      <a:pt x="59" y="77"/>
                    </a:lnTo>
                    <a:lnTo>
                      <a:pt x="51" y="71"/>
                    </a:lnTo>
                    <a:lnTo>
                      <a:pt x="37" y="7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21" y="84"/>
                    </a:lnTo>
                    <a:lnTo>
                      <a:pt x="15" y="86"/>
                    </a:lnTo>
                    <a:lnTo>
                      <a:pt x="10" y="9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1" name="Freeform 435"/>
              <p:cNvSpPr>
                <a:spLocks/>
              </p:cNvSpPr>
              <p:nvPr/>
            </p:nvSpPr>
            <p:spPr bwMode="gray">
              <a:xfrm>
                <a:off x="3193" y="2626"/>
                <a:ext cx="78" cy="97"/>
              </a:xfrm>
              <a:custGeom>
                <a:avLst/>
                <a:gdLst>
                  <a:gd name="T0" fmla="*/ 78 w 78"/>
                  <a:gd name="T1" fmla="*/ 46 h 97"/>
                  <a:gd name="T2" fmla="*/ 67 w 78"/>
                  <a:gd name="T3" fmla="*/ 56 h 97"/>
                  <a:gd name="T4" fmla="*/ 65 w 78"/>
                  <a:gd name="T5" fmla="*/ 60 h 97"/>
                  <a:gd name="T6" fmla="*/ 56 w 78"/>
                  <a:gd name="T7" fmla="*/ 63 h 97"/>
                  <a:gd name="T8" fmla="*/ 54 w 78"/>
                  <a:gd name="T9" fmla="*/ 76 h 97"/>
                  <a:gd name="T10" fmla="*/ 48 w 78"/>
                  <a:gd name="T11" fmla="*/ 84 h 97"/>
                  <a:gd name="T12" fmla="*/ 40 w 78"/>
                  <a:gd name="T13" fmla="*/ 84 h 97"/>
                  <a:gd name="T14" fmla="*/ 34 w 78"/>
                  <a:gd name="T15" fmla="*/ 81 h 97"/>
                  <a:gd name="T16" fmla="*/ 29 w 78"/>
                  <a:gd name="T17" fmla="*/ 81 h 97"/>
                  <a:gd name="T18" fmla="*/ 18 w 78"/>
                  <a:gd name="T19" fmla="*/ 97 h 97"/>
                  <a:gd name="T20" fmla="*/ 9 w 78"/>
                  <a:gd name="T21" fmla="*/ 97 h 97"/>
                  <a:gd name="T22" fmla="*/ 6 w 78"/>
                  <a:gd name="T23" fmla="*/ 78 h 97"/>
                  <a:gd name="T24" fmla="*/ 0 w 78"/>
                  <a:gd name="T25" fmla="*/ 71 h 97"/>
                  <a:gd name="T26" fmla="*/ 1 w 78"/>
                  <a:gd name="T27" fmla="*/ 43 h 97"/>
                  <a:gd name="T28" fmla="*/ 10 w 78"/>
                  <a:gd name="T29" fmla="*/ 41 h 97"/>
                  <a:gd name="T30" fmla="*/ 11 w 78"/>
                  <a:gd name="T31" fmla="*/ 8 h 97"/>
                  <a:gd name="T32" fmla="*/ 28 w 78"/>
                  <a:gd name="T33" fmla="*/ 2 h 97"/>
                  <a:gd name="T34" fmla="*/ 36 w 78"/>
                  <a:gd name="T35" fmla="*/ 5 h 97"/>
                  <a:gd name="T36" fmla="*/ 46 w 78"/>
                  <a:gd name="T37" fmla="*/ 0 h 97"/>
                  <a:gd name="T38" fmla="*/ 53 w 78"/>
                  <a:gd name="T39" fmla="*/ 1 h 97"/>
                  <a:gd name="T40" fmla="*/ 54 w 78"/>
                  <a:gd name="T41" fmla="*/ 8 h 97"/>
                  <a:gd name="T42" fmla="*/ 67 w 78"/>
                  <a:gd name="T43" fmla="*/ 19 h 97"/>
                  <a:gd name="T44" fmla="*/ 69 w 78"/>
                  <a:gd name="T45" fmla="*/ 26 h 97"/>
                  <a:gd name="T46" fmla="*/ 74 w 78"/>
                  <a:gd name="T47" fmla="*/ 39 h 97"/>
                  <a:gd name="T48" fmla="*/ 78 w 78"/>
                  <a:gd name="T49" fmla="*/ 46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97"/>
                  <a:gd name="T77" fmla="*/ 78 w 78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97">
                    <a:moveTo>
                      <a:pt x="78" y="46"/>
                    </a:moveTo>
                    <a:lnTo>
                      <a:pt x="67" y="56"/>
                    </a:lnTo>
                    <a:lnTo>
                      <a:pt x="65" y="60"/>
                    </a:lnTo>
                    <a:lnTo>
                      <a:pt x="56" y="63"/>
                    </a:lnTo>
                    <a:lnTo>
                      <a:pt x="54" y="76"/>
                    </a:lnTo>
                    <a:lnTo>
                      <a:pt x="48" y="84"/>
                    </a:lnTo>
                    <a:lnTo>
                      <a:pt x="40" y="84"/>
                    </a:lnTo>
                    <a:lnTo>
                      <a:pt x="34" y="81"/>
                    </a:lnTo>
                    <a:lnTo>
                      <a:pt x="29" y="81"/>
                    </a:lnTo>
                    <a:lnTo>
                      <a:pt x="18" y="97"/>
                    </a:lnTo>
                    <a:lnTo>
                      <a:pt x="9" y="97"/>
                    </a:lnTo>
                    <a:lnTo>
                      <a:pt x="6" y="78"/>
                    </a:lnTo>
                    <a:lnTo>
                      <a:pt x="0" y="71"/>
                    </a:lnTo>
                    <a:lnTo>
                      <a:pt x="1" y="43"/>
                    </a:lnTo>
                    <a:lnTo>
                      <a:pt x="10" y="41"/>
                    </a:lnTo>
                    <a:lnTo>
                      <a:pt x="11" y="8"/>
                    </a:lnTo>
                    <a:lnTo>
                      <a:pt x="28" y="2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4" y="8"/>
                    </a:lnTo>
                    <a:lnTo>
                      <a:pt x="67" y="19"/>
                    </a:lnTo>
                    <a:lnTo>
                      <a:pt x="69" y="26"/>
                    </a:lnTo>
                    <a:lnTo>
                      <a:pt x="74" y="39"/>
                    </a:lnTo>
                    <a:lnTo>
                      <a:pt x="78" y="4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2" name="Freeform 436"/>
              <p:cNvSpPr>
                <a:spLocks/>
              </p:cNvSpPr>
              <p:nvPr/>
            </p:nvSpPr>
            <p:spPr bwMode="gray">
              <a:xfrm>
                <a:off x="3246" y="2603"/>
                <a:ext cx="66" cy="69"/>
              </a:xfrm>
              <a:custGeom>
                <a:avLst/>
                <a:gdLst>
                  <a:gd name="T0" fmla="*/ 27 w 66"/>
                  <a:gd name="T1" fmla="*/ 5 h 69"/>
                  <a:gd name="T2" fmla="*/ 30 w 66"/>
                  <a:gd name="T3" fmla="*/ 2 h 69"/>
                  <a:gd name="T4" fmla="*/ 38 w 66"/>
                  <a:gd name="T5" fmla="*/ 0 h 69"/>
                  <a:gd name="T6" fmla="*/ 59 w 66"/>
                  <a:gd name="T7" fmla="*/ 8 h 69"/>
                  <a:gd name="T8" fmla="*/ 63 w 66"/>
                  <a:gd name="T9" fmla="*/ 13 h 69"/>
                  <a:gd name="T10" fmla="*/ 64 w 66"/>
                  <a:gd name="T11" fmla="*/ 28 h 69"/>
                  <a:gd name="T12" fmla="*/ 62 w 66"/>
                  <a:gd name="T13" fmla="*/ 31 h 69"/>
                  <a:gd name="T14" fmla="*/ 62 w 66"/>
                  <a:gd name="T15" fmla="*/ 37 h 69"/>
                  <a:gd name="T16" fmla="*/ 66 w 66"/>
                  <a:gd name="T17" fmla="*/ 44 h 69"/>
                  <a:gd name="T18" fmla="*/ 65 w 66"/>
                  <a:gd name="T19" fmla="*/ 47 h 69"/>
                  <a:gd name="T20" fmla="*/ 56 w 66"/>
                  <a:gd name="T21" fmla="*/ 53 h 69"/>
                  <a:gd name="T22" fmla="*/ 55 w 66"/>
                  <a:gd name="T23" fmla="*/ 65 h 69"/>
                  <a:gd name="T24" fmla="*/ 50 w 66"/>
                  <a:gd name="T25" fmla="*/ 69 h 69"/>
                  <a:gd name="T26" fmla="*/ 37 w 66"/>
                  <a:gd name="T27" fmla="*/ 66 h 69"/>
                  <a:gd name="T28" fmla="*/ 31 w 66"/>
                  <a:gd name="T29" fmla="*/ 69 h 69"/>
                  <a:gd name="T30" fmla="*/ 25 w 66"/>
                  <a:gd name="T31" fmla="*/ 69 h 69"/>
                  <a:gd name="T32" fmla="*/ 21 w 66"/>
                  <a:gd name="T33" fmla="*/ 62 h 69"/>
                  <a:gd name="T34" fmla="*/ 16 w 66"/>
                  <a:gd name="T35" fmla="*/ 49 h 69"/>
                  <a:gd name="T36" fmla="*/ 14 w 66"/>
                  <a:gd name="T37" fmla="*/ 42 h 69"/>
                  <a:gd name="T38" fmla="*/ 1 w 66"/>
                  <a:gd name="T39" fmla="*/ 31 h 69"/>
                  <a:gd name="T40" fmla="*/ 0 w 66"/>
                  <a:gd name="T41" fmla="*/ 24 h 69"/>
                  <a:gd name="T42" fmla="*/ 9 w 66"/>
                  <a:gd name="T43" fmla="*/ 24 h 69"/>
                  <a:gd name="T44" fmla="*/ 14 w 66"/>
                  <a:gd name="T45" fmla="*/ 17 h 69"/>
                  <a:gd name="T46" fmla="*/ 19 w 66"/>
                  <a:gd name="T47" fmla="*/ 15 h 69"/>
                  <a:gd name="T48" fmla="*/ 26 w 66"/>
                  <a:gd name="T49" fmla="*/ 10 h 69"/>
                  <a:gd name="T50" fmla="*/ 27 w 66"/>
                  <a:gd name="T51" fmla="*/ 5 h 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69"/>
                  <a:gd name="T80" fmla="*/ 66 w 66"/>
                  <a:gd name="T81" fmla="*/ 69 h 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69">
                    <a:moveTo>
                      <a:pt x="27" y="5"/>
                    </a:moveTo>
                    <a:lnTo>
                      <a:pt x="30" y="2"/>
                    </a:lnTo>
                    <a:lnTo>
                      <a:pt x="38" y="0"/>
                    </a:lnTo>
                    <a:lnTo>
                      <a:pt x="59" y="8"/>
                    </a:lnTo>
                    <a:lnTo>
                      <a:pt x="63" y="13"/>
                    </a:lnTo>
                    <a:lnTo>
                      <a:pt x="64" y="28"/>
                    </a:lnTo>
                    <a:lnTo>
                      <a:pt x="62" y="31"/>
                    </a:lnTo>
                    <a:lnTo>
                      <a:pt x="62" y="37"/>
                    </a:lnTo>
                    <a:lnTo>
                      <a:pt x="66" y="44"/>
                    </a:lnTo>
                    <a:lnTo>
                      <a:pt x="65" y="47"/>
                    </a:lnTo>
                    <a:lnTo>
                      <a:pt x="56" y="53"/>
                    </a:lnTo>
                    <a:lnTo>
                      <a:pt x="55" y="65"/>
                    </a:lnTo>
                    <a:lnTo>
                      <a:pt x="50" y="69"/>
                    </a:lnTo>
                    <a:lnTo>
                      <a:pt x="37" y="66"/>
                    </a:lnTo>
                    <a:lnTo>
                      <a:pt x="31" y="69"/>
                    </a:lnTo>
                    <a:lnTo>
                      <a:pt x="25" y="69"/>
                    </a:lnTo>
                    <a:lnTo>
                      <a:pt x="21" y="62"/>
                    </a:lnTo>
                    <a:lnTo>
                      <a:pt x="16" y="49"/>
                    </a:lnTo>
                    <a:lnTo>
                      <a:pt x="14" y="42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9" y="24"/>
                    </a:lnTo>
                    <a:lnTo>
                      <a:pt x="14" y="17"/>
                    </a:lnTo>
                    <a:lnTo>
                      <a:pt x="19" y="15"/>
                    </a:lnTo>
                    <a:lnTo>
                      <a:pt x="26" y="10"/>
                    </a:lnTo>
                    <a:lnTo>
                      <a:pt x="27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3" name="Freeform 437"/>
              <p:cNvSpPr>
                <a:spLocks/>
              </p:cNvSpPr>
              <p:nvPr/>
            </p:nvSpPr>
            <p:spPr bwMode="gray">
              <a:xfrm>
                <a:off x="3117" y="2505"/>
                <a:ext cx="115" cy="122"/>
              </a:xfrm>
              <a:custGeom>
                <a:avLst/>
                <a:gdLst>
                  <a:gd name="T0" fmla="*/ 1 w 115"/>
                  <a:gd name="T1" fmla="*/ 116 h 122"/>
                  <a:gd name="T2" fmla="*/ 0 w 115"/>
                  <a:gd name="T3" fmla="*/ 107 h 122"/>
                  <a:gd name="T4" fmla="*/ 1 w 115"/>
                  <a:gd name="T5" fmla="*/ 98 h 122"/>
                  <a:gd name="T6" fmla="*/ 9 w 115"/>
                  <a:gd name="T7" fmla="*/ 72 h 122"/>
                  <a:gd name="T8" fmla="*/ 14 w 115"/>
                  <a:gd name="T9" fmla="*/ 68 h 122"/>
                  <a:gd name="T10" fmla="*/ 20 w 115"/>
                  <a:gd name="T11" fmla="*/ 57 h 122"/>
                  <a:gd name="T12" fmla="*/ 17 w 115"/>
                  <a:gd name="T13" fmla="*/ 47 h 122"/>
                  <a:gd name="T14" fmla="*/ 14 w 115"/>
                  <a:gd name="T15" fmla="*/ 38 h 122"/>
                  <a:gd name="T16" fmla="*/ 14 w 115"/>
                  <a:gd name="T17" fmla="*/ 20 h 122"/>
                  <a:gd name="T18" fmla="*/ 11 w 115"/>
                  <a:gd name="T19" fmla="*/ 14 h 122"/>
                  <a:gd name="T20" fmla="*/ 8 w 115"/>
                  <a:gd name="T21" fmla="*/ 6 h 122"/>
                  <a:gd name="T22" fmla="*/ 9 w 115"/>
                  <a:gd name="T23" fmla="*/ 1 h 122"/>
                  <a:gd name="T24" fmla="*/ 46 w 115"/>
                  <a:gd name="T25" fmla="*/ 0 h 122"/>
                  <a:gd name="T26" fmla="*/ 51 w 115"/>
                  <a:gd name="T27" fmla="*/ 8 h 122"/>
                  <a:gd name="T28" fmla="*/ 56 w 115"/>
                  <a:gd name="T29" fmla="*/ 19 h 122"/>
                  <a:gd name="T30" fmla="*/ 71 w 115"/>
                  <a:gd name="T31" fmla="*/ 18 h 122"/>
                  <a:gd name="T32" fmla="*/ 71 w 115"/>
                  <a:gd name="T33" fmla="*/ 9 h 122"/>
                  <a:gd name="T34" fmla="*/ 80 w 115"/>
                  <a:gd name="T35" fmla="*/ 8 h 122"/>
                  <a:gd name="T36" fmla="*/ 86 w 115"/>
                  <a:gd name="T37" fmla="*/ 12 h 122"/>
                  <a:gd name="T38" fmla="*/ 94 w 115"/>
                  <a:gd name="T39" fmla="*/ 14 h 122"/>
                  <a:gd name="T40" fmla="*/ 96 w 115"/>
                  <a:gd name="T41" fmla="*/ 41 h 122"/>
                  <a:gd name="T42" fmla="*/ 100 w 115"/>
                  <a:gd name="T43" fmla="*/ 51 h 122"/>
                  <a:gd name="T44" fmla="*/ 114 w 115"/>
                  <a:gd name="T45" fmla="*/ 51 h 122"/>
                  <a:gd name="T46" fmla="*/ 115 w 115"/>
                  <a:gd name="T47" fmla="*/ 54 h 122"/>
                  <a:gd name="T48" fmla="*/ 114 w 115"/>
                  <a:gd name="T49" fmla="*/ 68 h 122"/>
                  <a:gd name="T50" fmla="*/ 96 w 115"/>
                  <a:gd name="T51" fmla="*/ 69 h 122"/>
                  <a:gd name="T52" fmla="*/ 96 w 115"/>
                  <a:gd name="T53" fmla="*/ 107 h 122"/>
                  <a:gd name="T54" fmla="*/ 103 w 115"/>
                  <a:gd name="T55" fmla="*/ 114 h 122"/>
                  <a:gd name="T56" fmla="*/ 96 w 115"/>
                  <a:gd name="T57" fmla="*/ 120 h 122"/>
                  <a:gd name="T58" fmla="*/ 86 w 115"/>
                  <a:gd name="T59" fmla="*/ 120 h 122"/>
                  <a:gd name="T60" fmla="*/ 75 w 115"/>
                  <a:gd name="T61" fmla="*/ 122 h 122"/>
                  <a:gd name="T62" fmla="*/ 67 w 115"/>
                  <a:gd name="T63" fmla="*/ 120 h 122"/>
                  <a:gd name="T64" fmla="*/ 59 w 115"/>
                  <a:gd name="T65" fmla="*/ 114 h 122"/>
                  <a:gd name="T66" fmla="*/ 31 w 115"/>
                  <a:gd name="T67" fmla="*/ 113 h 122"/>
                  <a:gd name="T68" fmla="*/ 22 w 115"/>
                  <a:gd name="T69" fmla="*/ 117 h 122"/>
                  <a:gd name="T70" fmla="*/ 18 w 115"/>
                  <a:gd name="T71" fmla="*/ 113 h 122"/>
                  <a:gd name="T72" fmla="*/ 8 w 115"/>
                  <a:gd name="T73" fmla="*/ 113 h 122"/>
                  <a:gd name="T74" fmla="*/ 1 w 115"/>
                  <a:gd name="T75" fmla="*/ 116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5"/>
                  <a:gd name="T115" fmla="*/ 0 h 122"/>
                  <a:gd name="T116" fmla="*/ 115 w 115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5" h="122">
                    <a:moveTo>
                      <a:pt x="1" y="116"/>
                    </a:moveTo>
                    <a:lnTo>
                      <a:pt x="0" y="107"/>
                    </a:lnTo>
                    <a:lnTo>
                      <a:pt x="1" y="98"/>
                    </a:lnTo>
                    <a:lnTo>
                      <a:pt x="9" y="72"/>
                    </a:lnTo>
                    <a:lnTo>
                      <a:pt x="14" y="68"/>
                    </a:lnTo>
                    <a:lnTo>
                      <a:pt x="20" y="57"/>
                    </a:lnTo>
                    <a:lnTo>
                      <a:pt x="17" y="47"/>
                    </a:lnTo>
                    <a:lnTo>
                      <a:pt x="14" y="38"/>
                    </a:lnTo>
                    <a:lnTo>
                      <a:pt x="14" y="20"/>
                    </a:lnTo>
                    <a:lnTo>
                      <a:pt x="11" y="14"/>
                    </a:lnTo>
                    <a:lnTo>
                      <a:pt x="8" y="6"/>
                    </a:lnTo>
                    <a:lnTo>
                      <a:pt x="9" y="1"/>
                    </a:lnTo>
                    <a:lnTo>
                      <a:pt x="46" y="0"/>
                    </a:lnTo>
                    <a:lnTo>
                      <a:pt x="51" y="8"/>
                    </a:lnTo>
                    <a:lnTo>
                      <a:pt x="56" y="19"/>
                    </a:lnTo>
                    <a:lnTo>
                      <a:pt x="71" y="18"/>
                    </a:lnTo>
                    <a:lnTo>
                      <a:pt x="71" y="9"/>
                    </a:lnTo>
                    <a:lnTo>
                      <a:pt x="80" y="8"/>
                    </a:lnTo>
                    <a:lnTo>
                      <a:pt x="86" y="12"/>
                    </a:lnTo>
                    <a:lnTo>
                      <a:pt x="94" y="14"/>
                    </a:lnTo>
                    <a:lnTo>
                      <a:pt x="96" y="41"/>
                    </a:lnTo>
                    <a:lnTo>
                      <a:pt x="100" y="51"/>
                    </a:lnTo>
                    <a:lnTo>
                      <a:pt x="114" y="51"/>
                    </a:lnTo>
                    <a:lnTo>
                      <a:pt x="115" y="54"/>
                    </a:lnTo>
                    <a:lnTo>
                      <a:pt x="114" y="68"/>
                    </a:lnTo>
                    <a:lnTo>
                      <a:pt x="96" y="69"/>
                    </a:lnTo>
                    <a:lnTo>
                      <a:pt x="96" y="107"/>
                    </a:lnTo>
                    <a:lnTo>
                      <a:pt x="103" y="114"/>
                    </a:lnTo>
                    <a:lnTo>
                      <a:pt x="96" y="120"/>
                    </a:lnTo>
                    <a:lnTo>
                      <a:pt x="86" y="120"/>
                    </a:lnTo>
                    <a:lnTo>
                      <a:pt x="75" y="122"/>
                    </a:lnTo>
                    <a:lnTo>
                      <a:pt x="67" y="120"/>
                    </a:lnTo>
                    <a:lnTo>
                      <a:pt x="59" y="114"/>
                    </a:lnTo>
                    <a:lnTo>
                      <a:pt x="31" y="113"/>
                    </a:lnTo>
                    <a:lnTo>
                      <a:pt x="22" y="117"/>
                    </a:lnTo>
                    <a:lnTo>
                      <a:pt x="18" y="113"/>
                    </a:lnTo>
                    <a:lnTo>
                      <a:pt x="8" y="113"/>
                    </a:lnTo>
                    <a:lnTo>
                      <a:pt x="1" y="11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4" name="Freeform 438"/>
              <p:cNvSpPr>
                <a:spLocks/>
              </p:cNvSpPr>
              <p:nvPr/>
            </p:nvSpPr>
            <p:spPr bwMode="gray">
              <a:xfrm>
                <a:off x="3121" y="2390"/>
                <a:ext cx="171" cy="191"/>
              </a:xfrm>
              <a:custGeom>
                <a:avLst/>
                <a:gdLst>
                  <a:gd name="T0" fmla="*/ 160 w 171"/>
                  <a:gd name="T1" fmla="*/ 139 h 191"/>
                  <a:gd name="T2" fmla="*/ 151 w 171"/>
                  <a:gd name="T3" fmla="*/ 146 h 191"/>
                  <a:gd name="T4" fmla="*/ 152 w 171"/>
                  <a:gd name="T5" fmla="*/ 176 h 191"/>
                  <a:gd name="T6" fmla="*/ 159 w 171"/>
                  <a:gd name="T7" fmla="*/ 172 h 191"/>
                  <a:gd name="T8" fmla="*/ 161 w 171"/>
                  <a:gd name="T9" fmla="*/ 188 h 191"/>
                  <a:gd name="T10" fmla="*/ 135 w 171"/>
                  <a:gd name="T11" fmla="*/ 169 h 191"/>
                  <a:gd name="T12" fmla="*/ 130 w 171"/>
                  <a:gd name="T13" fmla="*/ 173 h 191"/>
                  <a:gd name="T14" fmla="*/ 124 w 171"/>
                  <a:gd name="T15" fmla="*/ 169 h 191"/>
                  <a:gd name="T16" fmla="*/ 118 w 171"/>
                  <a:gd name="T17" fmla="*/ 168 h 191"/>
                  <a:gd name="T18" fmla="*/ 111 w 171"/>
                  <a:gd name="T19" fmla="*/ 169 h 191"/>
                  <a:gd name="T20" fmla="*/ 96 w 171"/>
                  <a:gd name="T21" fmla="*/ 166 h 191"/>
                  <a:gd name="T22" fmla="*/ 90 w 171"/>
                  <a:gd name="T23" fmla="*/ 129 h 191"/>
                  <a:gd name="T24" fmla="*/ 76 w 171"/>
                  <a:gd name="T25" fmla="*/ 123 h 191"/>
                  <a:gd name="T26" fmla="*/ 67 w 171"/>
                  <a:gd name="T27" fmla="*/ 133 h 191"/>
                  <a:gd name="T28" fmla="*/ 47 w 171"/>
                  <a:gd name="T29" fmla="*/ 123 h 191"/>
                  <a:gd name="T30" fmla="*/ 5 w 171"/>
                  <a:gd name="T31" fmla="*/ 116 h 191"/>
                  <a:gd name="T32" fmla="*/ 8 w 171"/>
                  <a:gd name="T33" fmla="*/ 109 h 191"/>
                  <a:gd name="T34" fmla="*/ 13 w 171"/>
                  <a:gd name="T35" fmla="*/ 100 h 191"/>
                  <a:gd name="T36" fmla="*/ 16 w 171"/>
                  <a:gd name="T37" fmla="*/ 105 h 191"/>
                  <a:gd name="T38" fmla="*/ 39 w 171"/>
                  <a:gd name="T39" fmla="*/ 70 h 191"/>
                  <a:gd name="T40" fmla="*/ 50 w 171"/>
                  <a:gd name="T41" fmla="*/ 52 h 191"/>
                  <a:gd name="T42" fmla="*/ 57 w 171"/>
                  <a:gd name="T43" fmla="*/ 27 h 191"/>
                  <a:gd name="T44" fmla="*/ 58 w 171"/>
                  <a:gd name="T45" fmla="*/ 6 h 191"/>
                  <a:gd name="T46" fmla="*/ 80 w 171"/>
                  <a:gd name="T47" fmla="*/ 9 h 191"/>
                  <a:gd name="T48" fmla="*/ 101 w 171"/>
                  <a:gd name="T49" fmla="*/ 9 h 191"/>
                  <a:gd name="T50" fmla="*/ 141 w 171"/>
                  <a:gd name="T51" fmla="*/ 1 h 191"/>
                  <a:gd name="T52" fmla="*/ 149 w 171"/>
                  <a:gd name="T53" fmla="*/ 7 h 191"/>
                  <a:gd name="T54" fmla="*/ 156 w 171"/>
                  <a:gd name="T55" fmla="*/ 7 h 191"/>
                  <a:gd name="T56" fmla="*/ 168 w 171"/>
                  <a:gd name="T57" fmla="*/ 16 h 191"/>
                  <a:gd name="T58" fmla="*/ 169 w 171"/>
                  <a:gd name="T59" fmla="*/ 35 h 191"/>
                  <a:gd name="T60" fmla="*/ 156 w 171"/>
                  <a:gd name="T61" fmla="*/ 65 h 191"/>
                  <a:gd name="T62" fmla="*/ 157 w 171"/>
                  <a:gd name="T63" fmla="*/ 84 h 191"/>
                  <a:gd name="T64" fmla="*/ 160 w 171"/>
                  <a:gd name="T65" fmla="*/ 96 h 191"/>
                  <a:gd name="T66" fmla="*/ 159 w 171"/>
                  <a:gd name="T67" fmla="*/ 103 h 191"/>
                  <a:gd name="T68" fmla="*/ 168 w 171"/>
                  <a:gd name="T69" fmla="*/ 127 h 1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1"/>
                  <a:gd name="T106" fmla="*/ 0 h 191"/>
                  <a:gd name="T107" fmla="*/ 171 w 171"/>
                  <a:gd name="T108" fmla="*/ 191 h 19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1" h="191">
                    <a:moveTo>
                      <a:pt x="170" y="135"/>
                    </a:moveTo>
                    <a:lnTo>
                      <a:pt x="160" y="139"/>
                    </a:lnTo>
                    <a:lnTo>
                      <a:pt x="155" y="141"/>
                    </a:lnTo>
                    <a:lnTo>
                      <a:pt x="151" y="146"/>
                    </a:lnTo>
                    <a:lnTo>
                      <a:pt x="147" y="170"/>
                    </a:lnTo>
                    <a:lnTo>
                      <a:pt x="152" y="176"/>
                    </a:lnTo>
                    <a:lnTo>
                      <a:pt x="156" y="176"/>
                    </a:lnTo>
                    <a:lnTo>
                      <a:pt x="159" y="172"/>
                    </a:lnTo>
                    <a:lnTo>
                      <a:pt x="162" y="174"/>
                    </a:lnTo>
                    <a:lnTo>
                      <a:pt x="161" y="188"/>
                    </a:lnTo>
                    <a:lnTo>
                      <a:pt x="157" y="191"/>
                    </a:lnTo>
                    <a:lnTo>
                      <a:pt x="135" y="169"/>
                    </a:lnTo>
                    <a:lnTo>
                      <a:pt x="132" y="168"/>
                    </a:lnTo>
                    <a:lnTo>
                      <a:pt x="130" y="173"/>
                    </a:lnTo>
                    <a:lnTo>
                      <a:pt x="126" y="173"/>
                    </a:lnTo>
                    <a:lnTo>
                      <a:pt x="124" y="169"/>
                    </a:lnTo>
                    <a:lnTo>
                      <a:pt x="120" y="166"/>
                    </a:lnTo>
                    <a:lnTo>
                      <a:pt x="118" y="168"/>
                    </a:lnTo>
                    <a:lnTo>
                      <a:pt x="114" y="167"/>
                    </a:lnTo>
                    <a:lnTo>
                      <a:pt x="111" y="169"/>
                    </a:lnTo>
                    <a:lnTo>
                      <a:pt x="110" y="166"/>
                    </a:lnTo>
                    <a:lnTo>
                      <a:pt x="96" y="166"/>
                    </a:lnTo>
                    <a:lnTo>
                      <a:pt x="92" y="156"/>
                    </a:lnTo>
                    <a:lnTo>
                      <a:pt x="90" y="129"/>
                    </a:lnTo>
                    <a:lnTo>
                      <a:pt x="82" y="127"/>
                    </a:lnTo>
                    <a:lnTo>
                      <a:pt x="76" y="123"/>
                    </a:lnTo>
                    <a:lnTo>
                      <a:pt x="67" y="124"/>
                    </a:lnTo>
                    <a:lnTo>
                      <a:pt x="67" y="133"/>
                    </a:lnTo>
                    <a:lnTo>
                      <a:pt x="52" y="134"/>
                    </a:lnTo>
                    <a:lnTo>
                      <a:pt x="47" y="123"/>
                    </a:lnTo>
                    <a:lnTo>
                      <a:pt x="42" y="115"/>
                    </a:lnTo>
                    <a:lnTo>
                      <a:pt x="5" y="116"/>
                    </a:lnTo>
                    <a:lnTo>
                      <a:pt x="0" y="111"/>
                    </a:lnTo>
                    <a:lnTo>
                      <a:pt x="8" y="109"/>
                    </a:lnTo>
                    <a:lnTo>
                      <a:pt x="9" y="105"/>
                    </a:lnTo>
                    <a:lnTo>
                      <a:pt x="13" y="100"/>
                    </a:lnTo>
                    <a:lnTo>
                      <a:pt x="16" y="100"/>
                    </a:lnTo>
                    <a:lnTo>
                      <a:pt x="16" y="105"/>
                    </a:lnTo>
                    <a:lnTo>
                      <a:pt x="33" y="96"/>
                    </a:lnTo>
                    <a:lnTo>
                      <a:pt x="39" y="70"/>
                    </a:lnTo>
                    <a:lnTo>
                      <a:pt x="46" y="66"/>
                    </a:lnTo>
                    <a:lnTo>
                      <a:pt x="50" y="52"/>
                    </a:lnTo>
                    <a:lnTo>
                      <a:pt x="51" y="35"/>
                    </a:lnTo>
                    <a:lnTo>
                      <a:pt x="57" y="27"/>
                    </a:lnTo>
                    <a:lnTo>
                      <a:pt x="57" y="16"/>
                    </a:lnTo>
                    <a:lnTo>
                      <a:pt x="58" y="6"/>
                    </a:lnTo>
                    <a:lnTo>
                      <a:pt x="72" y="3"/>
                    </a:lnTo>
                    <a:lnTo>
                      <a:pt x="80" y="9"/>
                    </a:lnTo>
                    <a:lnTo>
                      <a:pt x="92" y="12"/>
                    </a:lnTo>
                    <a:lnTo>
                      <a:pt x="101" y="9"/>
                    </a:lnTo>
                    <a:lnTo>
                      <a:pt x="124" y="0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9" y="7"/>
                    </a:lnTo>
                    <a:lnTo>
                      <a:pt x="151" y="5"/>
                    </a:lnTo>
                    <a:lnTo>
                      <a:pt x="156" y="7"/>
                    </a:lnTo>
                    <a:lnTo>
                      <a:pt x="161" y="6"/>
                    </a:lnTo>
                    <a:lnTo>
                      <a:pt x="168" y="16"/>
                    </a:lnTo>
                    <a:lnTo>
                      <a:pt x="171" y="26"/>
                    </a:lnTo>
                    <a:lnTo>
                      <a:pt x="169" y="35"/>
                    </a:lnTo>
                    <a:lnTo>
                      <a:pt x="159" y="52"/>
                    </a:lnTo>
                    <a:lnTo>
                      <a:pt x="156" y="65"/>
                    </a:lnTo>
                    <a:lnTo>
                      <a:pt x="156" y="75"/>
                    </a:lnTo>
                    <a:lnTo>
                      <a:pt x="157" y="84"/>
                    </a:lnTo>
                    <a:lnTo>
                      <a:pt x="160" y="88"/>
                    </a:lnTo>
                    <a:lnTo>
                      <a:pt x="160" y="96"/>
                    </a:lnTo>
                    <a:lnTo>
                      <a:pt x="159" y="101"/>
                    </a:lnTo>
                    <a:lnTo>
                      <a:pt x="159" y="103"/>
                    </a:lnTo>
                    <a:lnTo>
                      <a:pt x="160" y="115"/>
                    </a:lnTo>
                    <a:lnTo>
                      <a:pt x="168" y="127"/>
                    </a:lnTo>
                    <a:lnTo>
                      <a:pt x="170" y="1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5" name="Freeform 439"/>
              <p:cNvSpPr>
                <a:spLocks/>
              </p:cNvSpPr>
              <p:nvPr/>
            </p:nvSpPr>
            <p:spPr bwMode="gray">
              <a:xfrm>
                <a:off x="3118" y="2618"/>
                <a:ext cx="128" cy="129"/>
              </a:xfrm>
              <a:custGeom>
                <a:avLst/>
                <a:gdLst>
                  <a:gd name="T0" fmla="*/ 41 w 128"/>
                  <a:gd name="T1" fmla="*/ 126 h 129"/>
                  <a:gd name="T2" fmla="*/ 36 w 128"/>
                  <a:gd name="T3" fmla="*/ 119 h 129"/>
                  <a:gd name="T4" fmla="*/ 32 w 128"/>
                  <a:gd name="T5" fmla="*/ 110 h 129"/>
                  <a:gd name="T6" fmla="*/ 28 w 128"/>
                  <a:gd name="T7" fmla="*/ 94 h 129"/>
                  <a:gd name="T8" fmla="*/ 25 w 128"/>
                  <a:gd name="T9" fmla="*/ 81 h 129"/>
                  <a:gd name="T10" fmla="*/ 21 w 128"/>
                  <a:gd name="T11" fmla="*/ 61 h 129"/>
                  <a:gd name="T12" fmla="*/ 20 w 128"/>
                  <a:gd name="T13" fmla="*/ 54 h 129"/>
                  <a:gd name="T14" fmla="*/ 6 w 128"/>
                  <a:gd name="T15" fmla="*/ 26 h 129"/>
                  <a:gd name="T16" fmla="*/ 6 w 128"/>
                  <a:gd name="T17" fmla="*/ 22 h 129"/>
                  <a:gd name="T18" fmla="*/ 2 w 128"/>
                  <a:gd name="T19" fmla="*/ 16 h 129"/>
                  <a:gd name="T20" fmla="*/ 0 w 128"/>
                  <a:gd name="T21" fmla="*/ 3 h 129"/>
                  <a:gd name="T22" fmla="*/ 7 w 128"/>
                  <a:gd name="T23" fmla="*/ 0 h 129"/>
                  <a:gd name="T24" fmla="*/ 17 w 128"/>
                  <a:gd name="T25" fmla="*/ 0 h 129"/>
                  <a:gd name="T26" fmla="*/ 21 w 128"/>
                  <a:gd name="T27" fmla="*/ 4 h 129"/>
                  <a:gd name="T28" fmla="*/ 30 w 128"/>
                  <a:gd name="T29" fmla="*/ 0 h 129"/>
                  <a:gd name="T30" fmla="*/ 58 w 128"/>
                  <a:gd name="T31" fmla="*/ 1 h 129"/>
                  <a:gd name="T32" fmla="*/ 66 w 128"/>
                  <a:gd name="T33" fmla="*/ 7 h 129"/>
                  <a:gd name="T34" fmla="*/ 74 w 128"/>
                  <a:gd name="T35" fmla="*/ 9 h 129"/>
                  <a:gd name="T36" fmla="*/ 85 w 128"/>
                  <a:gd name="T37" fmla="*/ 7 h 129"/>
                  <a:gd name="T38" fmla="*/ 95 w 128"/>
                  <a:gd name="T39" fmla="*/ 7 h 129"/>
                  <a:gd name="T40" fmla="*/ 102 w 128"/>
                  <a:gd name="T41" fmla="*/ 1 h 129"/>
                  <a:gd name="T42" fmla="*/ 108 w 128"/>
                  <a:gd name="T43" fmla="*/ 3 h 129"/>
                  <a:gd name="T44" fmla="*/ 119 w 128"/>
                  <a:gd name="T45" fmla="*/ 4 h 129"/>
                  <a:gd name="T46" fmla="*/ 125 w 128"/>
                  <a:gd name="T47" fmla="*/ 6 h 129"/>
                  <a:gd name="T48" fmla="*/ 128 w 128"/>
                  <a:gd name="T49" fmla="*/ 9 h 129"/>
                  <a:gd name="T50" fmla="*/ 121 w 128"/>
                  <a:gd name="T51" fmla="*/ 8 h 129"/>
                  <a:gd name="T52" fmla="*/ 111 w 128"/>
                  <a:gd name="T53" fmla="*/ 13 h 129"/>
                  <a:gd name="T54" fmla="*/ 103 w 128"/>
                  <a:gd name="T55" fmla="*/ 10 h 129"/>
                  <a:gd name="T56" fmla="*/ 86 w 128"/>
                  <a:gd name="T57" fmla="*/ 16 h 129"/>
                  <a:gd name="T58" fmla="*/ 85 w 128"/>
                  <a:gd name="T59" fmla="*/ 49 h 129"/>
                  <a:gd name="T60" fmla="*/ 76 w 128"/>
                  <a:gd name="T61" fmla="*/ 51 h 129"/>
                  <a:gd name="T62" fmla="*/ 74 w 128"/>
                  <a:gd name="T63" fmla="*/ 126 h 129"/>
                  <a:gd name="T64" fmla="*/ 63 w 128"/>
                  <a:gd name="T65" fmla="*/ 129 h 129"/>
                  <a:gd name="T66" fmla="*/ 57 w 128"/>
                  <a:gd name="T67" fmla="*/ 127 h 129"/>
                  <a:gd name="T68" fmla="*/ 52 w 128"/>
                  <a:gd name="T69" fmla="*/ 124 h 129"/>
                  <a:gd name="T70" fmla="*/ 50 w 128"/>
                  <a:gd name="T71" fmla="*/ 121 h 129"/>
                  <a:gd name="T72" fmla="*/ 46 w 128"/>
                  <a:gd name="T73" fmla="*/ 121 h 129"/>
                  <a:gd name="T74" fmla="*/ 41 w 128"/>
                  <a:gd name="T75" fmla="*/ 126 h 1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29"/>
                  <a:gd name="T116" fmla="*/ 128 w 128"/>
                  <a:gd name="T117" fmla="*/ 129 h 12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29">
                    <a:moveTo>
                      <a:pt x="41" y="126"/>
                    </a:moveTo>
                    <a:lnTo>
                      <a:pt x="36" y="119"/>
                    </a:lnTo>
                    <a:lnTo>
                      <a:pt x="32" y="110"/>
                    </a:lnTo>
                    <a:lnTo>
                      <a:pt x="28" y="94"/>
                    </a:lnTo>
                    <a:lnTo>
                      <a:pt x="25" y="81"/>
                    </a:lnTo>
                    <a:lnTo>
                      <a:pt x="21" y="61"/>
                    </a:lnTo>
                    <a:lnTo>
                      <a:pt x="20" y="54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30" y="0"/>
                    </a:lnTo>
                    <a:lnTo>
                      <a:pt x="58" y="1"/>
                    </a:lnTo>
                    <a:lnTo>
                      <a:pt x="66" y="7"/>
                    </a:lnTo>
                    <a:lnTo>
                      <a:pt x="74" y="9"/>
                    </a:lnTo>
                    <a:lnTo>
                      <a:pt x="85" y="7"/>
                    </a:lnTo>
                    <a:lnTo>
                      <a:pt x="95" y="7"/>
                    </a:lnTo>
                    <a:lnTo>
                      <a:pt x="102" y="1"/>
                    </a:lnTo>
                    <a:lnTo>
                      <a:pt x="108" y="3"/>
                    </a:lnTo>
                    <a:lnTo>
                      <a:pt x="119" y="4"/>
                    </a:lnTo>
                    <a:lnTo>
                      <a:pt x="125" y="6"/>
                    </a:lnTo>
                    <a:lnTo>
                      <a:pt x="128" y="9"/>
                    </a:lnTo>
                    <a:lnTo>
                      <a:pt x="121" y="8"/>
                    </a:lnTo>
                    <a:lnTo>
                      <a:pt x="111" y="13"/>
                    </a:lnTo>
                    <a:lnTo>
                      <a:pt x="103" y="10"/>
                    </a:lnTo>
                    <a:lnTo>
                      <a:pt x="86" y="16"/>
                    </a:lnTo>
                    <a:lnTo>
                      <a:pt x="85" y="49"/>
                    </a:lnTo>
                    <a:lnTo>
                      <a:pt x="76" y="51"/>
                    </a:lnTo>
                    <a:lnTo>
                      <a:pt x="74" y="126"/>
                    </a:lnTo>
                    <a:lnTo>
                      <a:pt x="63" y="129"/>
                    </a:lnTo>
                    <a:lnTo>
                      <a:pt x="57" y="127"/>
                    </a:lnTo>
                    <a:lnTo>
                      <a:pt x="52" y="124"/>
                    </a:lnTo>
                    <a:lnTo>
                      <a:pt x="50" y="121"/>
                    </a:lnTo>
                    <a:lnTo>
                      <a:pt x="46" y="121"/>
                    </a:lnTo>
                    <a:lnTo>
                      <a:pt x="41" y="12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6" name="Freeform 440"/>
              <p:cNvSpPr>
                <a:spLocks/>
              </p:cNvSpPr>
              <p:nvPr/>
            </p:nvSpPr>
            <p:spPr bwMode="gray">
              <a:xfrm>
                <a:off x="3405" y="2564"/>
                <a:ext cx="66" cy="148"/>
              </a:xfrm>
              <a:custGeom>
                <a:avLst/>
                <a:gdLst>
                  <a:gd name="T0" fmla="*/ 55 w 66"/>
                  <a:gd name="T1" fmla="*/ 1 h 148"/>
                  <a:gd name="T2" fmla="*/ 58 w 66"/>
                  <a:gd name="T3" fmla="*/ 0 h 148"/>
                  <a:gd name="T4" fmla="*/ 60 w 66"/>
                  <a:gd name="T5" fmla="*/ 4 h 148"/>
                  <a:gd name="T6" fmla="*/ 61 w 66"/>
                  <a:gd name="T7" fmla="*/ 15 h 148"/>
                  <a:gd name="T8" fmla="*/ 66 w 66"/>
                  <a:gd name="T9" fmla="*/ 34 h 148"/>
                  <a:gd name="T10" fmla="*/ 65 w 66"/>
                  <a:gd name="T11" fmla="*/ 41 h 148"/>
                  <a:gd name="T12" fmla="*/ 60 w 66"/>
                  <a:gd name="T13" fmla="*/ 42 h 148"/>
                  <a:gd name="T14" fmla="*/ 60 w 66"/>
                  <a:gd name="T15" fmla="*/ 56 h 148"/>
                  <a:gd name="T16" fmla="*/ 58 w 66"/>
                  <a:gd name="T17" fmla="*/ 59 h 148"/>
                  <a:gd name="T18" fmla="*/ 51 w 66"/>
                  <a:gd name="T19" fmla="*/ 85 h 148"/>
                  <a:gd name="T20" fmla="*/ 47 w 66"/>
                  <a:gd name="T21" fmla="*/ 100 h 148"/>
                  <a:gd name="T22" fmla="*/ 43 w 66"/>
                  <a:gd name="T23" fmla="*/ 112 h 148"/>
                  <a:gd name="T24" fmla="*/ 39 w 66"/>
                  <a:gd name="T25" fmla="*/ 133 h 148"/>
                  <a:gd name="T26" fmla="*/ 33 w 66"/>
                  <a:gd name="T27" fmla="*/ 142 h 148"/>
                  <a:gd name="T28" fmla="*/ 26 w 66"/>
                  <a:gd name="T29" fmla="*/ 143 h 148"/>
                  <a:gd name="T30" fmla="*/ 19 w 66"/>
                  <a:gd name="T31" fmla="*/ 148 h 148"/>
                  <a:gd name="T32" fmla="*/ 12 w 66"/>
                  <a:gd name="T33" fmla="*/ 145 h 148"/>
                  <a:gd name="T34" fmla="*/ 7 w 66"/>
                  <a:gd name="T35" fmla="*/ 138 h 148"/>
                  <a:gd name="T36" fmla="*/ 5 w 66"/>
                  <a:gd name="T37" fmla="*/ 123 h 148"/>
                  <a:gd name="T38" fmla="*/ 0 w 66"/>
                  <a:gd name="T39" fmla="*/ 117 h 148"/>
                  <a:gd name="T40" fmla="*/ 0 w 66"/>
                  <a:gd name="T41" fmla="*/ 106 h 148"/>
                  <a:gd name="T42" fmla="*/ 8 w 66"/>
                  <a:gd name="T43" fmla="*/ 94 h 148"/>
                  <a:gd name="T44" fmla="*/ 10 w 66"/>
                  <a:gd name="T45" fmla="*/ 75 h 148"/>
                  <a:gd name="T46" fmla="*/ 7 w 66"/>
                  <a:gd name="T47" fmla="*/ 69 h 148"/>
                  <a:gd name="T48" fmla="*/ 9 w 66"/>
                  <a:gd name="T49" fmla="*/ 52 h 148"/>
                  <a:gd name="T50" fmla="*/ 12 w 66"/>
                  <a:gd name="T51" fmla="*/ 47 h 148"/>
                  <a:gd name="T52" fmla="*/ 17 w 66"/>
                  <a:gd name="T53" fmla="*/ 45 h 148"/>
                  <a:gd name="T54" fmla="*/ 19 w 66"/>
                  <a:gd name="T55" fmla="*/ 42 h 148"/>
                  <a:gd name="T56" fmla="*/ 24 w 66"/>
                  <a:gd name="T57" fmla="*/ 42 h 148"/>
                  <a:gd name="T58" fmla="*/ 30 w 66"/>
                  <a:gd name="T59" fmla="*/ 37 h 148"/>
                  <a:gd name="T60" fmla="*/ 36 w 66"/>
                  <a:gd name="T61" fmla="*/ 35 h 148"/>
                  <a:gd name="T62" fmla="*/ 39 w 66"/>
                  <a:gd name="T63" fmla="*/ 30 h 148"/>
                  <a:gd name="T64" fmla="*/ 44 w 66"/>
                  <a:gd name="T65" fmla="*/ 26 h 148"/>
                  <a:gd name="T66" fmla="*/ 44 w 66"/>
                  <a:gd name="T67" fmla="*/ 20 h 148"/>
                  <a:gd name="T68" fmla="*/ 48 w 66"/>
                  <a:gd name="T69" fmla="*/ 18 h 148"/>
                  <a:gd name="T70" fmla="*/ 53 w 66"/>
                  <a:gd name="T71" fmla="*/ 8 h 148"/>
                  <a:gd name="T72" fmla="*/ 55 w 66"/>
                  <a:gd name="T73" fmla="*/ 1 h 1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"/>
                  <a:gd name="T112" fmla="*/ 0 h 148"/>
                  <a:gd name="T113" fmla="*/ 66 w 66"/>
                  <a:gd name="T114" fmla="*/ 148 h 1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" h="148">
                    <a:moveTo>
                      <a:pt x="55" y="1"/>
                    </a:moveTo>
                    <a:lnTo>
                      <a:pt x="58" y="0"/>
                    </a:lnTo>
                    <a:lnTo>
                      <a:pt x="60" y="4"/>
                    </a:lnTo>
                    <a:lnTo>
                      <a:pt x="61" y="15"/>
                    </a:lnTo>
                    <a:lnTo>
                      <a:pt x="66" y="34"/>
                    </a:lnTo>
                    <a:lnTo>
                      <a:pt x="65" y="41"/>
                    </a:lnTo>
                    <a:lnTo>
                      <a:pt x="60" y="42"/>
                    </a:lnTo>
                    <a:lnTo>
                      <a:pt x="60" y="56"/>
                    </a:lnTo>
                    <a:lnTo>
                      <a:pt x="58" y="59"/>
                    </a:lnTo>
                    <a:lnTo>
                      <a:pt x="51" y="85"/>
                    </a:lnTo>
                    <a:lnTo>
                      <a:pt x="47" y="100"/>
                    </a:lnTo>
                    <a:lnTo>
                      <a:pt x="43" y="112"/>
                    </a:lnTo>
                    <a:lnTo>
                      <a:pt x="39" y="133"/>
                    </a:lnTo>
                    <a:lnTo>
                      <a:pt x="33" y="142"/>
                    </a:lnTo>
                    <a:lnTo>
                      <a:pt x="26" y="143"/>
                    </a:lnTo>
                    <a:lnTo>
                      <a:pt x="19" y="148"/>
                    </a:lnTo>
                    <a:lnTo>
                      <a:pt x="12" y="145"/>
                    </a:lnTo>
                    <a:lnTo>
                      <a:pt x="7" y="138"/>
                    </a:lnTo>
                    <a:lnTo>
                      <a:pt x="5" y="123"/>
                    </a:lnTo>
                    <a:lnTo>
                      <a:pt x="0" y="117"/>
                    </a:lnTo>
                    <a:lnTo>
                      <a:pt x="0" y="106"/>
                    </a:lnTo>
                    <a:lnTo>
                      <a:pt x="8" y="94"/>
                    </a:lnTo>
                    <a:lnTo>
                      <a:pt x="10" y="75"/>
                    </a:lnTo>
                    <a:lnTo>
                      <a:pt x="7" y="69"/>
                    </a:lnTo>
                    <a:lnTo>
                      <a:pt x="9" y="52"/>
                    </a:lnTo>
                    <a:lnTo>
                      <a:pt x="12" y="47"/>
                    </a:lnTo>
                    <a:lnTo>
                      <a:pt x="17" y="45"/>
                    </a:lnTo>
                    <a:lnTo>
                      <a:pt x="19" y="42"/>
                    </a:lnTo>
                    <a:lnTo>
                      <a:pt x="24" y="42"/>
                    </a:lnTo>
                    <a:lnTo>
                      <a:pt x="30" y="37"/>
                    </a:lnTo>
                    <a:lnTo>
                      <a:pt x="36" y="35"/>
                    </a:lnTo>
                    <a:lnTo>
                      <a:pt x="39" y="30"/>
                    </a:lnTo>
                    <a:lnTo>
                      <a:pt x="44" y="26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3" y="8"/>
                    </a:lnTo>
                    <a:lnTo>
                      <a:pt x="55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7" name="Freeform 441"/>
              <p:cNvSpPr>
                <a:spLocks/>
              </p:cNvSpPr>
              <p:nvPr/>
            </p:nvSpPr>
            <p:spPr bwMode="gray">
              <a:xfrm>
                <a:off x="3517" y="2659"/>
                <a:ext cx="7" cy="4"/>
              </a:xfrm>
              <a:custGeom>
                <a:avLst/>
                <a:gdLst>
                  <a:gd name="T0" fmla="*/ 0 w 7"/>
                  <a:gd name="T1" fmla="*/ 2 h 4"/>
                  <a:gd name="T2" fmla="*/ 1 w 7"/>
                  <a:gd name="T3" fmla="*/ 0 h 4"/>
                  <a:gd name="T4" fmla="*/ 5 w 7"/>
                  <a:gd name="T5" fmla="*/ 0 h 4"/>
                  <a:gd name="T6" fmla="*/ 7 w 7"/>
                  <a:gd name="T7" fmla="*/ 2 h 4"/>
                  <a:gd name="T8" fmla="*/ 4 w 7"/>
                  <a:gd name="T9" fmla="*/ 4 h 4"/>
                  <a:gd name="T10" fmla="*/ 1 w 7"/>
                  <a:gd name="T11" fmla="*/ 4 h 4"/>
                  <a:gd name="T12" fmla="*/ 0 w 7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4"/>
                  <a:gd name="T23" fmla="*/ 7 w 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4">
                    <a:moveTo>
                      <a:pt x="0" y="2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8" name="Freeform 442"/>
              <p:cNvSpPr>
                <a:spLocks/>
              </p:cNvSpPr>
              <p:nvPr/>
            </p:nvSpPr>
            <p:spPr bwMode="gray">
              <a:xfrm>
                <a:off x="3515" y="2488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9" name="Freeform 443"/>
              <p:cNvSpPr>
                <a:spLocks/>
              </p:cNvSpPr>
              <p:nvPr/>
            </p:nvSpPr>
            <p:spPr bwMode="gray">
              <a:xfrm>
                <a:off x="3319" y="2395"/>
                <a:ext cx="73" cy="93"/>
              </a:xfrm>
              <a:custGeom>
                <a:avLst/>
                <a:gdLst>
                  <a:gd name="T0" fmla="*/ 50 w 73"/>
                  <a:gd name="T1" fmla="*/ 93 h 93"/>
                  <a:gd name="T2" fmla="*/ 33 w 73"/>
                  <a:gd name="T3" fmla="*/ 84 h 93"/>
                  <a:gd name="T4" fmla="*/ 34 w 73"/>
                  <a:gd name="T5" fmla="*/ 78 h 93"/>
                  <a:gd name="T6" fmla="*/ 33 w 73"/>
                  <a:gd name="T7" fmla="*/ 73 h 93"/>
                  <a:gd name="T8" fmla="*/ 14 w 73"/>
                  <a:gd name="T9" fmla="*/ 65 h 93"/>
                  <a:gd name="T10" fmla="*/ 0 w 73"/>
                  <a:gd name="T11" fmla="*/ 55 h 93"/>
                  <a:gd name="T12" fmla="*/ 1 w 73"/>
                  <a:gd name="T13" fmla="*/ 39 h 93"/>
                  <a:gd name="T14" fmla="*/ 10 w 73"/>
                  <a:gd name="T15" fmla="*/ 32 h 93"/>
                  <a:gd name="T16" fmla="*/ 10 w 73"/>
                  <a:gd name="T17" fmla="*/ 23 h 93"/>
                  <a:gd name="T18" fmla="*/ 2 w 73"/>
                  <a:gd name="T19" fmla="*/ 9 h 93"/>
                  <a:gd name="T20" fmla="*/ 0 w 73"/>
                  <a:gd name="T21" fmla="*/ 2 h 93"/>
                  <a:gd name="T22" fmla="*/ 17 w 73"/>
                  <a:gd name="T23" fmla="*/ 0 h 93"/>
                  <a:gd name="T24" fmla="*/ 23 w 73"/>
                  <a:gd name="T25" fmla="*/ 1 h 93"/>
                  <a:gd name="T26" fmla="*/ 38 w 73"/>
                  <a:gd name="T27" fmla="*/ 9 h 93"/>
                  <a:gd name="T28" fmla="*/ 48 w 73"/>
                  <a:gd name="T29" fmla="*/ 11 h 93"/>
                  <a:gd name="T30" fmla="*/ 57 w 73"/>
                  <a:gd name="T31" fmla="*/ 5 h 93"/>
                  <a:gd name="T32" fmla="*/ 73 w 73"/>
                  <a:gd name="T33" fmla="*/ 6 h 93"/>
                  <a:gd name="T34" fmla="*/ 67 w 73"/>
                  <a:gd name="T35" fmla="*/ 12 h 93"/>
                  <a:gd name="T36" fmla="*/ 67 w 73"/>
                  <a:gd name="T37" fmla="*/ 55 h 93"/>
                  <a:gd name="T38" fmla="*/ 72 w 73"/>
                  <a:gd name="T39" fmla="*/ 59 h 93"/>
                  <a:gd name="T40" fmla="*/ 67 w 73"/>
                  <a:gd name="T41" fmla="*/ 66 h 93"/>
                  <a:gd name="T42" fmla="*/ 63 w 73"/>
                  <a:gd name="T43" fmla="*/ 68 h 93"/>
                  <a:gd name="T44" fmla="*/ 63 w 73"/>
                  <a:gd name="T45" fmla="*/ 72 h 93"/>
                  <a:gd name="T46" fmla="*/ 56 w 73"/>
                  <a:gd name="T47" fmla="*/ 74 h 93"/>
                  <a:gd name="T48" fmla="*/ 54 w 73"/>
                  <a:gd name="T49" fmla="*/ 83 h 93"/>
                  <a:gd name="T50" fmla="*/ 50 w 73"/>
                  <a:gd name="T51" fmla="*/ 93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3"/>
                  <a:gd name="T79" fmla="*/ 0 h 93"/>
                  <a:gd name="T80" fmla="*/ 73 w 73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3" h="93">
                    <a:moveTo>
                      <a:pt x="50" y="93"/>
                    </a:moveTo>
                    <a:lnTo>
                      <a:pt x="33" y="84"/>
                    </a:lnTo>
                    <a:lnTo>
                      <a:pt x="34" y="78"/>
                    </a:lnTo>
                    <a:lnTo>
                      <a:pt x="33" y="73"/>
                    </a:lnTo>
                    <a:lnTo>
                      <a:pt x="14" y="65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10" y="32"/>
                    </a:lnTo>
                    <a:lnTo>
                      <a:pt x="10" y="23"/>
                    </a:lnTo>
                    <a:lnTo>
                      <a:pt x="2" y="9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38" y="9"/>
                    </a:lnTo>
                    <a:lnTo>
                      <a:pt x="48" y="11"/>
                    </a:lnTo>
                    <a:lnTo>
                      <a:pt x="57" y="5"/>
                    </a:lnTo>
                    <a:lnTo>
                      <a:pt x="73" y="6"/>
                    </a:lnTo>
                    <a:lnTo>
                      <a:pt x="67" y="12"/>
                    </a:lnTo>
                    <a:lnTo>
                      <a:pt x="67" y="55"/>
                    </a:lnTo>
                    <a:lnTo>
                      <a:pt x="72" y="59"/>
                    </a:lnTo>
                    <a:lnTo>
                      <a:pt x="67" y="66"/>
                    </a:lnTo>
                    <a:lnTo>
                      <a:pt x="63" y="68"/>
                    </a:lnTo>
                    <a:lnTo>
                      <a:pt x="63" y="72"/>
                    </a:lnTo>
                    <a:lnTo>
                      <a:pt x="56" y="74"/>
                    </a:lnTo>
                    <a:lnTo>
                      <a:pt x="54" y="83"/>
                    </a:lnTo>
                    <a:lnTo>
                      <a:pt x="50" y="9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0" name="Freeform 444"/>
              <p:cNvSpPr>
                <a:spLocks/>
              </p:cNvSpPr>
              <p:nvPr/>
            </p:nvSpPr>
            <p:spPr bwMode="gray">
              <a:xfrm>
                <a:off x="3390" y="2312"/>
                <a:ext cx="17" cy="20"/>
              </a:xfrm>
              <a:custGeom>
                <a:avLst/>
                <a:gdLst>
                  <a:gd name="T0" fmla="*/ 2 w 17"/>
                  <a:gd name="T1" fmla="*/ 7 h 20"/>
                  <a:gd name="T2" fmla="*/ 6 w 17"/>
                  <a:gd name="T3" fmla="*/ 5 h 20"/>
                  <a:gd name="T4" fmla="*/ 9 w 17"/>
                  <a:gd name="T5" fmla="*/ 0 h 20"/>
                  <a:gd name="T6" fmla="*/ 12 w 17"/>
                  <a:gd name="T7" fmla="*/ 0 h 20"/>
                  <a:gd name="T8" fmla="*/ 15 w 17"/>
                  <a:gd name="T9" fmla="*/ 2 h 20"/>
                  <a:gd name="T10" fmla="*/ 17 w 17"/>
                  <a:gd name="T11" fmla="*/ 7 h 20"/>
                  <a:gd name="T12" fmla="*/ 9 w 17"/>
                  <a:gd name="T13" fmla="*/ 11 h 20"/>
                  <a:gd name="T14" fmla="*/ 15 w 17"/>
                  <a:gd name="T15" fmla="*/ 16 h 20"/>
                  <a:gd name="T16" fmla="*/ 9 w 17"/>
                  <a:gd name="T17" fmla="*/ 20 h 20"/>
                  <a:gd name="T18" fmla="*/ 4 w 17"/>
                  <a:gd name="T19" fmla="*/ 19 h 20"/>
                  <a:gd name="T20" fmla="*/ 0 w 17"/>
                  <a:gd name="T21" fmla="*/ 15 h 20"/>
                  <a:gd name="T22" fmla="*/ 2 w 17"/>
                  <a:gd name="T23" fmla="*/ 7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20"/>
                  <a:gd name="T38" fmla="*/ 17 w 17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20">
                    <a:moveTo>
                      <a:pt x="2" y="7"/>
                    </a:moveTo>
                    <a:lnTo>
                      <a:pt x="6" y="5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7" y="7"/>
                    </a:lnTo>
                    <a:lnTo>
                      <a:pt x="9" y="11"/>
                    </a:lnTo>
                    <a:lnTo>
                      <a:pt x="15" y="16"/>
                    </a:lnTo>
                    <a:lnTo>
                      <a:pt x="9" y="20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1" name="Freeform 445"/>
              <p:cNvSpPr>
                <a:spLocks/>
              </p:cNvSpPr>
              <p:nvPr/>
            </p:nvSpPr>
            <p:spPr bwMode="gray">
              <a:xfrm>
                <a:off x="3386" y="2319"/>
                <a:ext cx="91" cy="135"/>
              </a:xfrm>
              <a:custGeom>
                <a:avLst/>
                <a:gdLst>
                  <a:gd name="T0" fmla="*/ 5 w 91"/>
                  <a:gd name="T1" fmla="*/ 135 h 135"/>
                  <a:gd name="T2" fmla="*/ 0 w 91"/>
                  <a:gd name="T3" fmla="*/ 131 h 135"/>
                  <a:gd name="T4" fmla="*/ 0 w 91"/>
                  <a:gd name="T5" fmla="*/ 88 h 135"/>
                  <a:gd name="T6" fmla="*/ 6 w 91"/>
                  <a:gd name="T7" fmla="*/ 82 h 135"/>
                  <a:gd name="T8" fmla="*/ 13 w 91"/>
                  <a:gd name="T9" fmla="*/ 77 h 135"/>
                  <a:gd name="T10" fmla="*/ 32 w 91"/>
                  <a:gd name="T11" fmla="*/ 72 h 135"/>
                  <a:gd name="T12" fmla="*/ 63 w 91"/>
                  <a:gd name="T13" fmla="*/ 47 h 135"/>
                  <a:gd name="T14" fmla="*/ 66 w 91"/>
                  <a:gd name="T15" fmla="*/ 39 h 135"/>
                  <a:gd name="T16" fmla="*/ 57 w 91"/>
                  <a:gd name="T17" fmla="*/ 40 h 135"/>
                  <a:gd name="T18" fmla="*/ 35 w 91"/>
                  <a:gd name="T19" fmla="*/ 36 h 135"/>
                  <a:gd name="T20" fmla="*/ 25 w 91"/>
                  <a:gd name="T21" fmla="*/ 31 h 135"/>
                  <a:gd name="T22" fmla="*/ 20 w 91"/>
                  <a:gd name="T23" fmla="*/ 30 h 135"/>
                  <a:gd name="T24" fmla="*/ 14 w 91"/>
                  <a:gd name="T25" fmla="*/ 22 h 135"/>
                  <a:gd name="T26" fmla="*/ 13 w 91"/>
                  <a:gd name="T27" fmla="*/ 13 h 135"/>
                  <a:gd name="T28" fmla="*/ 19 w 91"/>
                  <a:gd name="T29" fmla="*/ 9 h 135"/>
                  <a:gd name="T30" fmla="*/ 27 w 91"/>
                  <a:gd name="T31" fmla="*/ 17 h 135"/>
                  <a:gd name="T32" fmla="*/ 32 w 91"/>
                  <a:gd name="T33" fmla="*/ 18 h 135"/>
                  <a:gd name="T34" fmla="*/ 37 w 91"/>
                  <a:gd name="T35" fmla="*/ 16 h 135"/>
                  <a:gd name="T36" fmla="*/ 50 w 91"/>
                  <a:gd name="T37" fmla="*/ 13 h 135"/>
                  <a:gd name="T38" fmla="*/ 57 w 91"/>
                  <a:gd name="T39" fmla="*/ 10 h 135"/>
                  <a:gd name="T40" fmla="*/ 66 w 91"/>
                  <a:gd name="T41" fmla="*/ 10 h 135"/>
                  <a:gd name="T42" fmla="*/ 68 w 91"/>
                  <a:gd name="T43" fmla="*/ 8 h 135"/>
                  <a:gd name="T44" fmla="*/ 81 w 91"/>
                  <a:gd name="T45" fmla="*/ 4 h 135"/>
                  <a:gd name="T46" fmla="*/ 86 w 91"/>
                  <a:gd name="T47" fmla="*/ 0 h 135"/>
                  <a:gd name="T48" fmla="*/ 89 w 91"/>
                  <a:gd name="T49" fmla="*/ 0 h 135"/>
                  <a:gd name="T50" fmla="*/ 91 w 91"/>
                  <a:gd name="T51" fmla="*/ 4 h 135"/>
                  <a:gd name="T52" fmla="*/ 90 w 91"/>
                  <a:gd name="T53" fmla="*/ 21 h 135"/>
                  <a:gd name="T54" fmla="*/ 87 w 91"/>
                  <a:gd name="T55" fmla="*/ 34 h 135"/>
                  <a:gd name="T56" fmla="*/ 75 w 91"/>
                  <a:gd name="T57" fmla="*/ 51 h 135"/>
                  <a:gd name="T58" fmla="*/ 73 w 91"/>
                  <a:gd name="T59" fmla="*/ 56 h 135"/>
                  <a:gd name="T60" fmla="*/ 70 w 91"/>
                  <a:gd name="T61" fmla="*/ 64 h 135"/>
                  <a:gd name="T62" fmla="*/ 66 w 91"/>
                  <a:gd name="T63" fmla="*/ 71 h 135"/>
                  <a:gd name="T64" fmla="*/ 56 w 91"/>
                  <a:gd name="T65" fmla="*/ 85 h 135"/>
                  <a:gd name="T66" fmla="*/ 49 w 91"/>
                  <a:gd name="T67" fmla="*/ 94 h 135"/>
                  <a:gd name="T68" fmla="*/ 40 w 91"/>
                  <a:gd name="T69" fmla="*/ 99 h 135"/>
                  <a:gd name="T70" fmla="*/ 29 w 91"/>
                  <a:gd name="T71" fmla="*/ 108 h 135"/>
                  <a:gd name="T72" fmla="*/ 19 w 91"/>
                  <a:gd name="T73" fmla="*/ 117 h 135"/>
                  <a:gd name="T74" fmla="*/ 14 w 91"/>
                  <a:gd name="T75" fmla="*/ 124 h 135"/>
                  <a:gd name="T76" fmla="*/ 5 w 91"/>
                  <a:gd name="T77" fmla="*/ 135 h 1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1"/>
                  <a:gd name="T118" fmla="*/ 0 h 135"/>
                  <a:gd name="T119" fmla="*/ 91 w 91"/>
                  <a:gd name="T120" fmla="*/ 135 h 1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1" h="135">
                    <a:moveTo>
                      <a:pt x="5" y="135"/>
                    </a:moveTo>
                    <a:lnTo>
                      <a:pt x="0" y="131"/>
                    </a:lnTo>
                    <a:lnTo>
                      <a:pt x="0" y="88"/>
                    </a:lnTo>
                    <a:lnTo>
                      <a:pt x="6" y="82"/>
                    </a:lnTo>
                    <a:lnTo>
                      <a:pt x="13" y="77"/>
                    </a:lnTo>
                    <a:lnTo>
                      <a:pt x="32" y="72"/>
                    </a:lnTo>
                    <a:lnTo>
                      <a:pt x="63" y="47"/>
                    </a:lnTo>
                    <a:lnTo>
                      <a:pt x="66" y="39"/>
                    </a:lnTo>
                    <a:lnTo>
                      <a:pt x="57" y="40"/>
                    </a:lnTo>
                    <a:lnTo>
                      <a:pt x="35" y="36"/>
                    </a:lnTo>
                    <a:lnTo>
                      <a:pt x="25" y="31"/>
                    </a:lnTo>
                    <a:lnTo>
                      <a:pt x="20" y="30"/>
                    </a:lnTo>
                    <a:lnTo>
                      <a:pt x="14" y="22"/>
                    </a:lnTo>
                    <a:lnTo>
                      <a:pt x="13" y="13"/>
                    </a:lnTo>
                    <a:lnTo>
                      <a:pt x="19" y="9"/>
                    </a:lnTo>
                    <a:lnTo>
                      <a:pt x="27" y="17"/>
                    </a:lnTo>
                    <a:lnTo>
                      <a:pt x="32" y="18"/>
                    </a:lnTo>
                    <a:lnTo>
                      <a:pt x="37" y="16"/>
                    </a:lnTo>
                    <a:lnTo>
                      <a:pt x="50" y="13"/>
                    </a:lnTo>
                    <a:lnTo>
                      <a:pt x="57" y="10"/>
                    </a:lnTo>
                    <a:lnTo>
                      <a:pt x="66" y="10"/>
                    </a:lnTo>
                    <a:lnTo>
                      <a:pt x="68" y="8"/>
                    </a:lnTo>
                    <a:lnTo>
                      <a:pt x="81" y="4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91" y="4"/>
                    </a:lnTo>
                    <a:lnTo>
                      <a:pt x="90" y="21"/>
                    </a:lnTo>
                    <a:lnTo>
                      <a:pt x="87" y="3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4"/>
                    </a:lnTo>
                    <a:lnTo>
                      <a:pt x="66" y="71"/>
                    </a:lnTo>
                    <a:lnTo>
                      <a:pt x="56" y="85"/>
                    </a:lnTo>
                    <a:lnTo>
                      <a:pt x="49" y="94"/>
                    </a:lnTo>
                    <a:lnTo>
                      <a:pt x="40" y="99"/>
                    </a:lnTo>
                    <a:lnTo>
                      <a:pt x="29" y="108"/>
                    </a:lnTo>
                    <a:lnTo>
                      <a:pt x="19" y="117"/>
                    </a:lnTo>
                    <a:lnTo>
                      <a:pt x="14" y="124"/>
                    </a:lnTo>
                    <a:lnTo>
                      <a:pt x="5" y="1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2" name="Freeform 446"/>
              <p:cNvSpPr>
                <a:spLocks/>
              </p:cNvSpPr>
              <p:nvPr/>
            </p:nvSpPr>
            <p:spPr bwMode="gray">
              <a:xfrm>
                <a:off x="3536" y="2650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1 h 6"/>
                  <a:gd name="T4" fmla="*/ 3 w 5"/>
                  <a:gd name="T5" fmla="*/ 0 h 6"/>
                  <a:gd name="T6" fmla="*/ 5 w 5"/>
                  <a:gd name="T7" fmla="*/ 3 h 6"/>
                  <a:gd name="T8" fmla="*/ 4 w 5"/>
                  <a:gd name="T9" fmla="*/ 5 h 6"/>
                  <a:gd name="T10" fmla="*/ 3 w 5"/>
                  <a:gd name="T11" fmla="*/ 6 h 6"/>
                  <a:gd name="T12" fmla="*/ 1 w 5"/>
                  <a:gd name="T13" fmla="*/ 5 h 6"/>
                  <a:gd name="T14" fmla="*/ 0 w 5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6"/>
                  <a:gd name="T26" fmla="*/ 5 w 5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6">
                    <a:moveTo>
                      <a:pt x="0" y="4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14" name="Group 447"/>
            <p:cNvGrpSpPr>
              <a:grpSpLocks/>
            </p:cNvGrpSpPr>
            <p:nvPr/>
          </p:nvGrpSpPr>
          <p:grpSpPr bwMode="gray">
            <a:xfrm>
              <a:off x="4467" y="2734"/>
              <a:ext cx="1078" cy="793"/>
              <a:chOff x="4053" y="2461"/>
              <a:chExt cx="696" cy="512"/>
            </a:xfrm>
            <a:grpFill/>
          </p:grpSpPr>
          <p:sp>
            <p:nvSpPr>
              <p:cNvPr id="315" name="Freeform 448"/>
              <p:cNvSpPr>
                <a:spLocks/>
              </p:cNvSpPr>
              <p:nvPr/>
            </p:nvSpPr>
            <p:spPr bwMode="gray">
              <a:xfrm>
                <a:off x="4312" y="2464"/>
                <a:ext cx="93" cy="82"/>
              </a:xfrm>
              <a:custGeom>
                <a:avLst/>
                <a:gdLst>
                  <a:gd name="T0" fmla="*/ 3 w 93"/>
                  <a:gd name="T1" fmla="*/ 0 h 82"/>
                  <a:gd name="T2" fmla="*/ 12 w 93"/>
                  <a:gd name="T3" fmla="*/ 4 h 82"/>
                  <a:gd name="T4" fmla="*/ 26 w 93"/>
                  <a:gd name="T5" fmla="*/ 10 h 82"/>
                  <a:gd name="T6" fmla="*/ 32 w 93"/>
                  <a:gd name="T7" fmla="*/ 12 h 82"/>
                  <a:gd name="T8" fmla="*/ 40 w 93"/>
                  <a:gd name="T9" fmla="*/ 19 h 82"/>
                  <a:gd name="T10" fmla="*/ 46 w 93"/>
                  <a:gd name="T11" fmla="*/ 22 h 82"/>
                  <a:gd name="T12" fmla="*/ 47 w 93"/>
                  <a:gd name="T13" fmla="*/ 30 h 82"/>
                  <a:gd name="T14" fmla="*/ 62 w 93"/>
                  <a:gd name="T15" fmla="*/ 37 h 82"/>
                  <a:gd name="T16" fmla="*/ 65 w 93"/>
                  <a:gd name="T17" fmla="*/ 39 h 82"/>
                  <a:gd name="T18" fmla="*/ 64 w 93"/>
                  <a:gd name="T19" fmla="*/ 43 h 82"/>
                  <a:gd name="T20" fmla="*/ 59 w 93"/>
                  <a:gd name="T21" fmla="*/ 44 h 82"/>
                  <a:gd name="T22" fmla="*/ 59 w 93"/>
                  <a:gd name="T23" fmla="*/ 47 h 82"/>
                  <a:gd name="T24" fmla="*/ 63 w 93"/>
                  <a:gd name="T25" fmla="*/ 54 h 82"/>
                  <a:gd name="T26" fmla="*/ 69 w 93"/>
                  <a:gd name="T27" fmla="*/ 54 h 82"/>
                  <a:gd name="T28" fmla="*/ 69 w 93"/>
                  <a:gd name="T29" fmla="*/ 59 h 82"/>
                  <a:gd name="T30" fmla="*/ 73 w 93"/>
                  <a:gd name="T31" fmla="*/ 67 h 82"/>
                  <a:gd name="T32" fmla="*/ 80 w 93"/>
                  <a:gd name="T33" fmla="*/ 69 h 82"/>
                  <a:gd name="T34" fmla="*/ 91 w 93"/>
                  <a:gd name="T35" fmla="*/ 77 h 82"/>
                  <a:gd name="T36" fmla="*/ 93 w 93"/>
                  <a:gd name="T37" fmla="*/ 81 h 82"/>
                  <a:gd name="T38" fmla="*/ 90 w 93"/>
                  <a:gd name="T39" fmla="*/ 82 h 82"/>
                  <a:gd name="T40" fmla="*/ 83 w 93"/>
                  <a:gd name="T41" fmla="*/ 79 h 82"/>
                  <a:gd name="T42" fmla="*/ 75 w 93"/>
                  <a:gd name="T43" fmla="*/ 77 h 82"/>
                  <a:gd name="T44" fmla="*/ 66 w 93"/>
                  <a:gd name="T45" fmla="*/ 77 h 82"/>
                  <a:gd name="T46" fmla="*/ 61 w 93"/>
                  <a:gd name="T47" fmla="*/ 73 h 82"/>
                  <a:gd name="T48" fmla="*/ 59 w 93"/>
                  <a:gd name="T49" fmla="*/ 67 h 82"/>
                  <a:gd name="T50" fmla="*/ 54 w 93"/>
                  <a:gd name="T51" fmla="*/ 64 h 82"/>
                  <a:gd name="T52" fmla="*/ 51 w 93"/>
                  <a:gd name="T53" fmla="*/ 57 h 82"/>
                  <a:gd name="T54" fmla="*/ 46 w 93"/>
                  <a:gd name="T55" fmla="*/ 56 h 82"/>
                  <a:gd name="T56" fmla="*/ 36 w 93"/>
                  <a:gd name="T57" fmla="*/ 51 h 82"/>
                  <a:gd name="T58" fmla="*/ 30 w 93"/>
                  <a:gd name="T59" fmla="*/ 52 h 82"/>
                  <a:gd name="T60" fmla="*/ 31 w 93"/>
                  <a:gd name="T61" fmla="*/ 58 h 82"/>
                  <a:gd name="T62" fmla="*/ 23 w 93"/>
                  <a:gd name="T63" fmla="*/ 58 h 82"/>
                  <a:gd name="T64" fmla="*/ 22 w 93"/>
                  <a:gd name="T65" fmla="*/ 60 h 82"/>
                  <a:gd name="T66" fmla="*/ 27 w 93"/>
                  <a:gd name="T67" fmla="*/ 65 h 82"/>
                  <a:gd name="T68" fmla="*/ 23 w 93"/>
                  <a:gd name="T69" fmla="*/ 68 h 82"/>
                  <a:gd name="T70" fmla="*/ 6 w 93"/>
                  <a:gd name="T71" fmla="*/ 68 h 82"/>
                  <a:gd name="T72" fmla="*/ 4 w 93"/>
                  <a:gd name="T73" fmla="*/ 47 h 82"/>
                  <a:gd name="T74" fmla="*/ 2 w 93"/>
                  <a:gd name="T75" fmla="*/ 43 h 82"/>
                  <a:gd name="T76" fmla="*/ 0 w 93"/>
                  <a:gd name="T77" fmla="*/ 39 h 82"/>
                  <a:gd name="T78" fmla="*/ 4 w 93"/>
                  <a:gd name="T79" fmla="*/ 35 h 82"/>
                  <a:gd name="T80" fmla="*/ 3 w 93"/>
                  <a:gd name="T81" fmla="*/ 0 h 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82"/>
                  <a:gd name="T125" fmla="*/ 93 w 93"/>
                  <a:gd name="T126" fmla="*/ 82 h 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82">
                    <a:moveTo>
                      <a:pt x="3" y="0"/>
                    </a:moveTo>
                    <a:lnTo>
                      <a:pt x="12" y="4"/>
                    </a:lnTo>
                    <a:lnTo>
                      <a:pt x="26" y="10"/>
                    </a:lnTo>
                    <a:lnTo>
                      <a:pt x="32" y="12"/>
                    </a:lnTo>
                    <a:lnTo>
                      <a:pt x="40" y="19"/>
                    </a:lnTo>
                    <a:lnTo>
                      <a:pt x="46" y="22"/>
                    </a:lnTo>
                    <a:lnTo>
                      <a:pt x="47" y="30"/>
                    </a:lnTo>
                    <a:lnTo>
                      <a:pt x="62" y="37"/>
                    </a:lnTo>
                    <a:lnTo>
                      <a:pt x="65" y="39"/>
                    </a:lnTo>
                    <a:lnTo>
                      <a:pt x="64" y="43"/>
                    </a:lnTo>
                    <a:lnTo>
                      <a:pt x="59" y="44"/>
                    </a:lnTo>
                    <a:lnTo>
                      <a:pt x="59" y="47"/>
                    </a:lnTo>
                    <a:lnTo>
                      <a:pt x="63" y="54"/>
                    </a:lnTo>
                    <a:lnTo>
                      <a:pt x="69" y="54"/>
                    </a:lnTo>
                    <a:lnTo>
                      <a:pt x="69" y="59"/>
                    </a:lnTo>
                    <a:lnTo>
                      <a:pt x="73" y="67"/>
                    </a:lnTo>
                    <a:lnTo>
                      <a:pt x="80" y="69"/>
                    </a:lnTo>
                    <a:lnTo>
                      <a:pt x="91" y="77"/>
                    </a:lnTo>
                    <a:lnTo>
                      <a:pt x="93" y="81"/>
                    </a:lnTo>
                    <a:lnTo>
                      <a:pt x="90" y="82"/>
                    </a:lnTo>
                    <a:lnTo>
                      <a:pt x="83" y="79"/>
                    </a:lnTo>
                    <a:lnTo>
                      <a:pt x="75" y="77"/>
                    </a:lnTo>
                    <a:lnTo>
                      <a:pt x="66" y="77"/>
                    </a:lnTo>
                    <a:lnTo>
                      <a:pt x="61" y="73"/>
                    </a:lnTo>
                    <a:lnTo>
                      <a:pt x="59" y="67"/>
                    </a:lnTo>
                    <a:lnTo>
                      <a:pt x="54" y="64"/>
                    </a:lnTo>
                    <a:lnTo>
                      <a:pt x="51" y="57"/>
                    </a:lnTo>
                    <a:lnTo>
                      <a:pt x="46" y="56"/>
                    </a:lnTo>
                    <a:lnTo>
                      <a:pt x="36" y="51"/>
                    </a:lnTo>
                    <a:lnTo>
                      <a:pt x="30" y="52"/>
                    </a:lnTo>
                    <a:lnTo>
                      <a:pt x="31" y="58"/>
                    </a:lnTo>
                    <a:lnTo>
                      <a:pt x="23" y="58"/>
                    </a:lnTo>
                    <a:lnTo>
                      <a:pt x="22" y="60"/>
                    </a:lnTo>
                    <a:lnTo>
                      <a:pt x="27" y="65"/>
                    </a:lnTo>
                    <a:lnTo>
                      <a:pt x="23" y="68"/>
                    </a:lnTo>
                    <a:lnTo>
                      <a:pt x="6" y="68"/>
                    </a:lnTo>
                    <a:lnTo>
                      <a:pt x="4" y="47"/>
                    </a:lnTo>
                    <a:lnTo>
                      <a:pt x="2" y="43"/>
                    </a:lnTo>
                    <a:lnTo>
                      <a:pt x="0" y="39"/>
                    </a:lnTo>
                    <a:lnTo>
                      <a:pt x="4" y="3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6" name="Freeform 449"/>
              <p:cNvSpPr>
                <a:spLocks/>
              </p:cNvSpPr>
              <p:nvPr/>
            </p:nvSpPr>
            <p:spPr bwMode="gray">
              <a:xfrm>
                <a:off x="4382" y="2479"/>
                <a:ext cx="37" cy="22"/>
              </a:xfrm>
              <a:custGeom>
                <a:avLst/>
                <a:gdLst>
                  <a:gd name="T0" fmla="*/ 31 w 37"/>
                  <a:gd name="T1" fmla="*/ 2 h 22"/>
                  <a:gd name="T2" fmla="*/ 31 w 37"/>
                  <a:gd name="T3" fmla="*/ 7 h 22"/>
                  <a:gd name="T4" fmla="*/ 22 w 37"/>
                  <a:gd name="T5" fmla="*/ 15 h 22"/>
                  <a:gd name="T6" fmla="*/ 13 w 37"/>
                  <a:gd name="T7" fmla="*/ 15 h 22"/>
                  <a:gd name="T8" fmla="*/ 11 w 37"/>
                  <a:gd name="T9" fmla="*/ 15 h 22"/>
                  <a:gd name="T10" fmla="*/ 6 w 37"/>
                  <a:gd name="T11" fmla="*/ 14 h 22"/>
                  <a:gd name="T12" fmla="*/ 4 w 37"/>
                  <a:gd name="T13" fmla="*/ 13 h 22"/>
                  <a:gd name="T14" fmla="*/ 2 w 37"/>
                  <a:gd name="T15" fmla="*/ 13 h 22"/>
                  <a:gd name="T16" fmla="*/ 0 w 37"/>
                  <a:gd name="T17" fmla="*/ 13 h 22"/>
                  <a:gd name="T18" fmla="*/ 1 w 37"/>
                  <a:gd name="T19" fmla="*/ 17 h 22"/>
                  <a:gd name="T20" fmla="*/ 8 w 37"/>
                  <a:gd name="T21" fmla="*/ 22 h 22"/>
                  <a:gd name="T22" fmla="*/ 18 w 37"/>
                  <a:gd name="T23" fmla="*/ 21 h 22"/>
                  <a:gd name="T24" fmla="*/ 34 w 37"/>
                  <a:gd name="T25" fmla="*/ 14 h 22"/>
                  <a:gd name="T26" fmla="*/ 36 w 37"/>
                  <a:gd name="T27" fmla="*/ 15 h 22"/>
                  <a:gd name="T28" fmla="*/ 36 w 37"/>
                  <a:gd name="T29" fmla="*/ 6 h 22"/>
                  <a:gd name="T30" fmla="*/ 37 w 37"/>
                  <a:gd name="T31" fmla="*/ 4 h 22"/>
                  <a:gd name="T32" fmla="*/ 34 w 37"/>
                  <a:gd name="T33" fmla="*/ 0 h 22"/>
                  <a:gd name="T34" fmla="*/ 31 w 37"/>
                  <a:gd name="T35" fmla="*/ 2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22"/>
                  <a:gd name="T56" fmla="*/ 37 w 37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22">
                    <a:moveTo>
                      <a:pt x="31" y="2"/>
                    </a:moveTo>
                    <a:lnTo>
                      <a:pt x="31" y="7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8" y="22"/>
                    </a:lnTo>
                    <a:lnTo>
                      <a:pt x="18" y="21"/>
                    </a:lnTo>
                    <a:lnTo>
                      <a:pt x="34" y="14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7" y="4"/>
                    </a:lnTo>
                    <a:lnTo>
                      <a:pt x="34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7" name="Freeform 450"/>
              <p:cNvSpPr>
                <a:spLocks/>
              </p:cNvSpPr>
              <p:nvPr/>
            </p:nvSpPr>
            <p:spPr bwMode="gray">
              <a:xfrm>
                <a:off x="4398" y="2461"/>
                <a:ext cx="28" cy="24"/>
              </a:xfrm>
              <a:custGeom>
                <a:avLst/>
                <a:gdLst>
                  <a:gd name="T0" fmla="*/ 3 w 28"/>
                  <a:gd name="T1" fmla="*/ 0 h 24"/>
                  <a:gd name="T2" fmla="*/ 7 w 28"/>
                  <a:gd name="T3" fmla="*/ 2 h 24"/>
                  <a:gd name="T4" fmla="*/ 12 w 28"/>
                  <a:gd name="T5" fmla="*/ 3 h 24"/>
                  <a:gd name="T6" fmla="*/ 18 w 28"/>
                  <a:gd name="T7" fmla="*/ 7 h 24"/>
                  <a:gd name="T8" fmla="*/ 23 w 28"/>
                  <a:gd name="T9" fmla="*/ 13 h 24"/>
                  <a:gd name="T10" fmla="*/ 27 w 28"/>
                  <a:gd name="T11" fmla="*/ 16 h 24"/>
                  <a:gd name="T12" fmla="*/ 28 w 28"/>
                  <a:gd name="T13" fmla="*/ 22 h 24"/>
                  <a:gd name="T14" fmla="*/ 25 w 28"/>
                  <a:gd name="T15" fmla="*/ 24 h 24"/>
                  <a:gd name="T16" fmla="*/ 21 w 28"/>
                  <a:gd name="T17" fmla="*/ 15 h 24"/>
                  <a:gd name="T18" fmla="*/ 18 w 28"/>
                  <a:gd name="T19" fmla="*/ 14 h 24"/>
                  <a:gd name="T20" fmla="*/ 15 w 28"/>
                  <a:gd name="T21" fmla="*/ 8 h 24"/>
                  <a:gd name="T22" fmla="*/ 7 w 28"/>
                  <a:gd name="T23" fmla="*/ 5 h 24"/>
                  <a:gd name="T24" fmla="*/ 0 w 28"/>
                  <a:gd name="T25" fmla="*/ 3 h 24"/>
                  <a:gd name="T26" fmla="*/ 0 w 28"/>
                  <a:gd name="T27" fmla="*/ 0 h 24"/>
                  <a:gd name="T28" fmla="*/ 3 w 28"/>
                  <a:gd name="T29" fmla="*/ 0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24"/>
                  <a:gd name="T47" fmla="*/ 28 w 28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24">
                    <a:moveTo>
                      <a:pt x="3" y="0"/>
                    </a:moveTo>
                    <a:lnTo>
                      <a:pt x="7" y="2"/>
                    </a:lnTo>
                    <a:lnTo>
                      <a:pt x="12" y="3"/>
                    </a:lnTo>
                    <a:lnTo>
                      <a:pt x="18" y="7"/>
                    </a:lnTo>
                    <a:lnTo>
                      <a:pt x="23" y="13"/>
                    </a:lnTo>
                    <a:lnTo>
                      <a:pt x="27" y="16"/>
                    </a:lnTo>
                    <a:lnTo>
                      <a:pt x="28" y="22"/>
                    </a:lnTo>
                    <a:lnTo>
                      <a:pt x="25" y="24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8" name="Freeform 451"/>
              <p:cNvSpPr>
                <a:spLocks/>
              </p:cNvSpPr>
              <p:nvPr/>
            </p:nvSpPr>
            <p:spPr bwMode="gray">
              <a:xfrm>
                <a:off x="4441" y="2493"/>
                <a:ext cx="10" cy="15"/>
              </a:xfrm>
              <a:custGeom>
                <a:avLst/>
                <a:gdLst>
                  <a:gd name="T0" fmla="*/ 0 w 10"/>
                  <a:gd name="T1" fmla="*/ 3 h 15"/>
                  <a:gd name="T2" fmla="*/ 1 w 10"/>
                  <a:gd name="T3" fmla="*/ 0 h 15"/>
                  <a:gd name="T4" fmla="*/ 9 w 10"/>
                  <a:gd name="T5" fmla="*/ 8 h 15"/>
                  <a:gd name="T6" fmla="*/ 10 w 10"/>
                  <a:gd name="T7" fmla="*/ 10 h 15"/>
                  <a:gd name="T8" fmla="*/ 10 w 10"/>
                  <a:gd name="T9" fmla="*/ 15 h 15"/>
                  <a:gd name="T10" fmla="*/ 8 w 10"/>
                  <a:gd name="T11" fmla="*/ 13 h 15"/>
                  <a:gd name="T12" fmla="*/ 5 w 10"/>
                  <a:gd name="T13" fmla="*/ 11 h 15"/>
                  <a:gd name="T14" fmla="*/ 4 w 10"/>
                  <a:gd name="T15" fmla="*/ 9 h 15"/>
                  <a:gd name="T16" fmla="*/ 2 w 10"/>
                  <a:gd name="T17" fmla="*/ 7 h 15"/>
                  <a:gd name="T18" fmla="*/ 0 w 10"/>
                  <a:gd name="T19" fmla="*/ 3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5"/>
                  <a:gd name="T32" fmla="*/ 10 w 10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5">
                    <a:moveTo>
                      <a:pt x="0" y="3"/>
                    </a:moveTo>
                    <a:lnTo>
                      <a:pt x="1" y="0"/>
                    </a:lnTo>
                    <a:lnTo>
                      <a:pt x="9" y="8"/>
                    </a:lnTo>
                    <a:lnTo>
                      <a:pt x="10" y="10"/>
                    </a:lnTo>
                    <a:lnTo>
                      <a:pt x="10" y="15"/>
                    </a:lnTo>
                    <a:lnTo>
                      <a:pt x="8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9" name="Freeform 452"/>
              <p:cNvSpPr>
                <a:spLocks/>
              </p:cNvSpPr>
              <p:nvPr/>
            </p:nvSpPr>
            <p:spPr bwMode="gray">
              <a:xfrm>
                <a:off x="4457" y="2503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0 h 8"/>
                  <a:gd name="T4" fmla="*/ 5 w 9"/>
                  <a:gd name="T5" fmla="*/ 2 h 8"/>
                  <a:gd name="T6" fmla="*/ 9 w 9"/>
                  <a:gd name="T7" fmla="*/ 7 h 8"/>
                  <a:gd name="T8" fmla="*/ 6 w 9"/>
                  <a:gd name="T9" fmla="*/ 8 h 8"/>
                  <a:gd name="T10" fmla="*/ 0 w 9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"/>
                  <a:gd name="T20" fmla="*/ 9 w 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">
                    <a:moveTo>
                      <a:pt x="0" y="4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0" name="Freeform 453"/>
              <p:cNvSpPr>
                <a:spLocks/>
              </p:cNvSpPr>
              <p:nvPr/>
            </p:nvSpPr>
            <p:spPr bwMode="gray">
              <a:xfrm>
                <a:off x="4475" y="2512"/>
                <a:ext cx="14" cy="10"/>
              </a:xfrm>
              <a:custGeom>
                <a:avLst/>
                <a:gdLst>
                  <a:gd name="T0" fmla="*/ 0 w 14"/>
                  <a:gd name="T1" fmla="*/ 5 h 10"/>
                  <a:gd name="T2" fmla="*/ 0 w 14"/>
                  <a:gd name="T3" fmla="*/ 2 h 10"/>
                  <a:gd name="T4" fmla="*/ 2 w 14"/>
                  <a:gd name="T5" fmla="*/ 0 h 10"/>
                  <a:gd name="T6" fmla="*/ 11 w 14"/>
                  <a:gd name="T7" fmla="*/ 5 h 10"/>
                  <a:gd name="T8" fmla="*/ 14 w 14"/>
                  <a:gd name="T9" fmla="*/ 10 h 10"/>
                  <a:gd name="T10" fmla="*/ 11 w 14"/>
                  <a:gd name="T11" fmla="*/ 10 h 10"/>
                  <a:gd name="T12" fmla="*/ 0 w 14"/>
                  <a:gd name="T13" fmla="*/ 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0"/>
                  <a:gd name="T23" fmla="*/ 14 w 14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0">
                    <a:moveTo>
                      <a:pt x="0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11" y="5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1" name="Freeform 454"/>
              <p:cNvSpPr>
                <a:spLocks/>
              </p:cNvSpPr>
              <p:nvPr/>
            </p:nvSpPr>
            <p:spPr bwMode="gray">
              <a:xfrm>
                <a:off x="4495" y="2523"/>
                <a:ext cx="11" cy="13"/>
              </a:xfrm>
              <a:custGeom>
                <a:avLst/>
                <a:gdLst>
                  <a:gd name="T0" fmla="*/ 1 w 11"/>
                  <a:gd name="T1" fmla="*/ 6 h 13"/>
                  <a:gd name="T2" fmla="*/ 0 w 11"/>
                  <a:gd name="T3" fmla="*/ 2 h 13"/>
                  <a:gd name="T4" fmla="*/ 1 w 11"/>
                  <a:gd name="T5" fmla="*/ 0 h 13"/>
                  <a:gd name="T6" fmla="*/ 5 w 11"/>
                  <a:gd name="T7" fmla="*/ 1 h 13"/>
                  <a:gd name="T8" fmla="*/ 11 w 11"/>
                  <a:gd name="T9" fmla="*/ 10 h 13"/>
                  <a:gd name="T10" fmla="*/ 10 w 11"/>
                  <a:gd name="T11" fmla="*/ 13 h 13"/>
                  <a:gd name="T12" fmla="*/ 7 w 11"/>
                  <a:gd name="T13" fmla="*/ 12 h 13"/>
                  <a:gd name="T14" fmla="*/ 1 w 11"/>
                  <a:gd name="T15" fmla="*/ 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3"/>
                  <a:gd name="T26" fmla="*/ 11 w 11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3">
                    <a:moveTo>
                      <a:pt x="1" y="6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7" y="12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2" name="Freeform 455"/>
              <p:cNvSpPr>
                <a:spLocks/>
              </p:cNvSpPr>
              <p:nvPr/>
            </p:nvSpPr>
            <p:spPr bwMode="gray">
              <a:xfrm>
                <a:off x="4503" y="2541"/>
                <a:ext cx="8" cy="7"/>
              </a:xfrm>
              <a:custGeom>
                <a:avLst/>
                <a:gdLst>
                  <a:gd name="T0" fmla="*/ 6 w 8"/>
                  <a:gd name="T1" fmla="*/ 7 h 7"/>
                  <a:gd name="T2" fmla="*/ 1 w 8"/>
                  <a:gd name="T3" fmla="*/ 3 h 7"/>
                  <a:gd name="T4" fmla="*/ 0 w 8"/>
                  <a:gd name="T5" fmla="*/ 0 h 7"/>
                  <a:gd name="T6" fmla="*/ 4 w 8"/>
                  <a:gd name="T7" fmla="*/ 0 h 7"/>
                  <a:gd name="T8" fmla="*/ 7 w 8"/>
                  <a:gd name="T9" fmla="*/ 2 h 7"/>
                  <a:gd name="T10" fmla="*/ 8 w 8"/>
                  <a:gd name="T11" fmla="*/ 6 h 7"/>
                  <a:gd name="T12" fmla="*/ 6 w 8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6" y="7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8" y="6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3" name="Freeform 456"/>
              <p:cNvSpPr>
                <a:spLocks/>
              </p:cNvSpPr>
              <p:nvPr/>
            </p:nvSpPr>
            <p:spPr bwMode="gray">
              <a:xfrm>
                <a:off x="4489" y="25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3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2 w 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2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4" name="Freeform 457"/>
              <p:cNvSpPr>
                <a:spLocks/>
              </p:cNvSpPr>
              <p:nvPr/>
            </p:nvSpPr>
            <p:spPr bwMode="gray">
              <a:xfrm>
                <a:off x="4488" y="2531"/>
                <a:ext cx="8" cy="5"/>
              </a:xfrm>
              <a:custGeom>
                <a:avLst/>
                <a:gdLst>
                  <a:gd name="T0" fmla="*/ 4 w 8"/>
                  <a:gd name="T1" fmla="*/ 5 h 5"/>
                  <a:gd name="T2" fmla="*/ 0 w 8"/>
                  <a:gd name="T3" fmla="*/ 1 h 5"/>
                  <a:gd name="T4" fmla="*/ 0 w 8"/>
                  <a:gd name="T5" fmla="*/ 0 h 5"/>
                  <a:gd name="T6" fmla="*/ 4 w 8"/>
                  <a:gd name="T7" fmla="*/ 0 h 5"/>
                  <a:gd name="T8" fmla="*/ 8 w 8"/>
                  <a:gd name="T9" fmla="*/ 3 h 5"/>
                  <a:gd name="T10" fmla="*/ 4 w 8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4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5" name="Freeform 458"/>
              <p:cNvSpPr>
                <a:spLocks/>
              </p:cNvSpPr>
              <p:nvPr/>
            </p:nvSpPr>
            <p:spPr bwMode="gray">
              <a:xfrm>
                <a:off x="4405" y="2536"/>
                <a:ext cx="4" cy="7"/>
              </a:xfrm>
              <a:custGeom>
                <a:avLst/>
                <a:gdLst>
                  <a:gd name="T0" fmla="*/ 0 w 4"/>
                  <a:gd name="T1" fmla="*/ 2 h 7"/>
                  <a:gd name="T2" fmla="*/ 1 w 4"/>
                  <a:gd name="T3" fmla="*/ 4 h 7"/>
                  <a:gd name="T4" fmla="*/ 2 w 4"/>
                  <a:gd name="T5" fmla="*/ 7 h 7"/>
                  <a:gd name="T6" fmla="*/ 4 w 4"/>
                  <a:gd name="T7" fmla="*/ 7 h 7"/>
                  <a:gd name="T8" fmla="*/ 4 w 4"/>
                  <a:gd name="T9" fmla="*/ 4 h 7"/>
                  <a:gd name="T10" fmla="*/ 1 w 4"/>
                  <a:gd name="T11" fmla="*/ 0 h 7"/>
                  <a:gd name="T12" fmla="*/ 0 w 4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2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6" name="Freeform 459"/>
              <p:cNvSpPr>
                <a:spLocks/>
              </p:cNvSpPr>
              <p:nvPr/>
            </p:nvSpPr>
            <p:spPr bwMode="gray">
              <a:xfrm>
                <a:off x="4421" y="2544"/>
                <a:ext cx="5" cy="4"/>
              </a:xfrm>
              <a:custGeom>
                <a:avLst/>
                <a:gdLst>
                  <a:gd name="T0" fmla="*/ 0 w 5"/>
                  <a:gd name="T1" fmla="*/ 3 h 4"/>
                  <a:gd name="T2" fmla="*/ 0 w 5"/>
                  <a:gd name="T3" fmla="*/ 1 h 4"/>
                  <a:gd name="T4" fmla="*/ 3 w 5"/>
                  <a:gd name="T5" fmla="*/ 0 h 4"/>
                  <a:gd name="T6" fmla="*/ 5 w 5"/>
                  <a:gd name="T7" fmla="*/ 3 h 4"/>
                  <a:gd name="T8" fmla="*/ 3 w 5"/>
                  <a:gd name="T9" fmla="*/ 4 h 4"/>
                  <a:gd name="T10" fmla="*/ 0 w 5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0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7" name="Freeform 460"/>
              <p:cNvSpPr>
                <a:spLocks/>
              </p:cNvSpPr>
              <p:nvPr/>
            </p:nvSpPr>
            <p:spPr bwMode="gray">
              <a:xfrm>
                <a:off x="4553" y="2589"/>
                <a:ext cx="4" cy="10"/>
              </a:xfrm>
              <a:custGeom>
                <a:avLst/>
                <a:gdLst>
                  <a:gd name="T0" fmla="*/ 2 w 4"/>
                  <a:gd name="T1" fmla="*/ 10 h 10"/>
                  <a:gd name="T2" fmla="*/ 4 w 4"/>
                  <a:gd name="T3" fmla="*/ 6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3 h 10"/>
                  <a:gd name="T10" fmla="*/ 0 w 4"/>
                  <a:gd name="T11" fmla="*/ 7 h 10"/>
                  <a:gd name="T12" fmla="*/ 2 w 4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0"/>
                  <a:gd name="T23" fmla="*/ 4 w 4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0">
                    <a:moveTo>
                      <a:pt x="2" y="10"/>
                    </a:move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8" name="Freeform 461"/>
              <p:cNvSpPr>
                <a:spLocks/>
              </p:cNvSpPr>
              <p:nvPr/>
            </p:nvSpPr>
            <p:spPr bwMode="gray">
              <a:xfrm>
                <a:off x="4557" y="2600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1 w 6"/>
                  <a:gd name="T3" fmla="*/ 0 h 6"/>
                  <a:gd name="T4" fmla="*/ 6 w 6"/>
                  <a:gd name="T5" fmla="*/ 4 h 6"/>
                  <a:gd name="T6" fmla="*/ 5 w 6"/>
                  <a:gd name="T7" fmla="*/ 6 h 6"/>
                  <a:gd name="T8" fmla="*/ 0 w 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2"/>
                    </a:moveTo>
                    <a:lnTo>
                      <a:pt x="1" y="0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9" name="Freeform 462"/>
              <p:cNvSpPr>
                <a:spLocks/>
              </p:cNvSpPr>
              <p:nvPr/>
            </p:nvSpPr>
            <p:spPr bwMode="gray">
              <a:xfrm>
                <a:off x="4573" y="2627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1 h 5"/>
                  <a:gd name="T4" fmla="*/ 2 w 4"/>
                  <a:gd name="T5" fmla="*/ 0 h 5"/>
                  <a:gd name="T6" fmla="*/ 4 w 4"/>
                  <a:gd name="T7" fmla="*/ 4 h 5"/>
                  <a:gd name="T8" fmla="*/ 2 w 4"/>
                  <a:gd name="T9" fmla="*/ 5 h 5"/>
                  <a:gd name="T10" fmla="*/ 0 w 4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0" name="Freeform 463"/>
              <p:cNvSpPr>
                <a:spLocks/>
              </p:cNvSpPr>
              <p:nvPr/>
            </p:nvSpPr>
            <p:spPr bwMode="gray">
              <a:xfrm>
                <a:off x="4575" y="263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2 h 3"/>
                  <a:gd name="T8" fmla="*/ 0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1" name="Freeform 464"/>
              <p:cNvSpPr>
                <a:spLocks/>
              </p:cNvSpPr>
              <p:nvPr/>
            </p:nvSpPr>
            <p:spPr bwMode="gray">
              <a:xfrm>
                <a:off x="4557" y="265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1 h 4"/>
                  <a:gd name="T4" fmla="*/ 1 w 3"/>
                  <a:gd name="T5" fmla="*/ 0 h 4"/>
                  <a:gd name="T6" fmla="*/ 3 w 3"/>
                  <a:gd name="T7" fmla="*/ 2 h 4"/>
                  <a:gd name="T8" fmla="*/ 2 w 3"/>
                  <a:gd name="T9" fmla="*/ 4 h 4"/>
                  <a:gd name="T10" fmla="*/ 0 w 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2" name="Freeform 465"/>
              <p:cNvSpPr>
                <a:spLocks/>
              </p:cNvSpPr>
              <p:nvPr/>
            </p:nvSpPr>
            <p:spPr bwMode="gray">
              <a:xfrm>
                <a:off x="4550" y="2648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3" name="Freeform 466"/>
              <p:cNvSpPr>
                <a:spLocks/>
              </p:cNvSpPr>
              <p:nvPr/>
            </p:nvSpPr>
            <p:spPr bwMode="gray">
              <a:xfrm>
                <a:off x="4528" y="2646"/>
                <a:ext cx="26" cy="21"/>
              </a:xfrm>
              <a:custGeom>
                <a:avLst/>
                <a:gdLst>
                  <a:gd name="T0" fmla="*/ 4 w 26"/>
                  <a:gd name="T1" fmla="*/ 1 h 21"/>
                  <a:gd name="T2" fmla="*/ 6 w 26"/>
                  <a:gd name="T3" fmla="*/ 3 h 21"/>
                  <a:gd name="T4" fmla="*/ 9 w 26"/>
                  <a:gd name="T5" fmla="*/ 3 h 21"/>
                  <a:gd name="T6" fmla="*/ 15 w 26"/>
                  <a:gd name="T7" fmla="*/ 9 h 21"/>
                  <a:gd name="T8" fmla="*/ 25 w 26"/>
                  <a:gd name="T9" fmla="*/ 16 h 21"/>
                  <a:gd name="T10" fmla="*/ 26 w 26"/>
                  <a:gd name="T11" fmla="*/ 19 h 21"/>
                  <a:gd name="T12" fmla="*/ 25 w 26"/>
                  <a:gd name="T13" fmla="*/ 21 h 21"/>
                  <a:gd name="T14" fmla="*/ 19 w 26"/>
                  <a:gd name="T15" fmla="*/ 19 h 21"/>
                  <a:gd name="T16" fmla="*/ 9 w 26"/>
                  <a:gd name="T17" fmla="*/ 12 h 21"/>
                  <a:gd name="T18" fmla="*/ 7 w 26"/>
                  <a:gd name="T19" fmla="*/ 11 h 21"/>
                  <a:gd name="T20" fmla="*/ 1 w 26"/>
                  <a:gd name="T21" fmla="*/ 6 h 21"/>
                  <a:gd name="T22" fmla="*/ 0 w 26"/>
                  <a:gd name="T23" fmla="*/ 3 h 21"/>
                  <a:gd name="T24" fmla="*/ 0 w 26"/>
                  <a:gd name="T25" fmla="*/ 0 h 21"/>
                  <a:gd name="T26" fmla="*/ 4 w 26"/>
                  <a:gd name="T27" fmla="*/ 1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21"/>
                  <a:gd name="T44" fmla="*/ 26 w 2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21">
                    <a:moveTo>
                      <a:pt x="4" y="1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26" y="19"/>
                    </a:lnTo>
                    <a:lnTo>
                      <a:pt x="25" y="21"/>
                    </a:lnTo>
                    <a:lnTo>
                      <a:pt x="19" y="19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4" name="Freeform 467"/>
              <p:cNvSpPr>
                <a:spLocks/>
              </p:cNvSpPr>
              <p:nvPr/>
            </p:nvSpPr>
            <p:spPr bwMode="gray">
              <a:xfrm>
                <a:off x="4651" y="2616"/>
                <a:ext cx="10" cy="8"/>
              </a:xfrm>
              <a:custGeom>
                <a:avLst/>
                <a:gdLst>
                  <a:gd name="T0" fmla="*/ 3 w 10"/>
                  <a:gd name="T1" fmla="*/ 8 h 8"/>
                  <a:gd name="T2" fmla="*/ 10 w 10"/>
                  <a:gd name="T3" fmla="*/ 8 h 8"/>
                  <a:gd name="T4" fmla="*/ 10 w 10"/>
                  <a:gd name="T5" fmla="*/ 3 h 8"/>
                  <a:gd name="T6" fmla="*/ 8 w 10"/>
                  <a:gd name="T7" fmla="*/ 0 h 8"/>
                  <a:gd name="T8" fmla="*/ 0 w 10"/>
                  <a:gd name="T9" fmla="*/ 1 h 8"/>
                  <a:gd name="T10" fmla="*/ 0 w 10"/>
                  <a:gd name="T11" fmla="*/ 6 h 8"/>
                  <a:gd name="T12" fmla="*/ 3 w 10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8"/>
                  <a:gd name="T23" fmla="*/ 10 w 1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8">
                    <a:moveTo>
                      <a:pt x="3" y="8"/>
                    </a:moveTo>
                    <a:lnTo>
                      <a:pt x="10" y="8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5" name="Freeform 468"/>
              <p:cNvSpPr>
                <a:spLocks/>
              </p:cNvSpPr>
              <p:nvPr/>
            </p:nvSpPr>
            <p:spPr bwMode="gray">
              <a:xfrm>
                <a:off x="4660" y="2601"/>
                <a:ext cx="14" cy="8"/>
              </a:xfrm>
              <a:custGeom>
                <a:avLst/>
                <a:gdLst>
                  <a:gd name="T0" fmla="*/ 4 w 14"/>
                  <a:gd name="T1" fmla="*/ 8 h 8"/>
                  <a:gd name="T2" fmla="*/ 14 w 14"/>
                  <a:gd name="T3" fmla="*/ 3 h 8"/>
                  <a:gd name="T4" fmla="*/ 12 w 14"/>
                  <a:gd name="T5" fmla="*/ 0 h 8"/>
                  <a:gd name="T6" fmla="*/ 8 w 14"/>
                  <a:gd name="T7" fmla="*/ 2 h 8"/>
                  <a:gd name="T8" fmla="*/ 0 w 14"/>
                  <a:gd name="T9" fmla="*/ 7 h 8"/>
                  <a:gd name="T10" fmla="*/ 4 w 1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8"/>
                  <a:gd name="T20" fmla="*/ 14 w 1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8">
                    <a:moveTo>
                      <a:pt x="4" y="8"/>
                    </a:moveTo>
                    <a:lnTo>
                      <a:pt x="14" y="3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0" y="7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6" name="Freeform 469"/>
              <p:cNvSpPr>
                <a:spLocks/>
              </p:cNvSpPr>
              <p:nvPr/>
            </p:nvSpPr>
            <p:spPr bwMode="gray">
              <a:xfrm>
                <a:off x="4609" y="2804"/>
                <a:ext cx="53" cy="90"/>
              </a:xfrm>
              <a:custGeom>
                <a:avLst/>
                <a:gdLst>
                  <a:gd name="T0" fmla="*/ 3 w 53"/>
                  <a:gd name="T1" fmla="*/ 10 h 90"/>
                  <a:gd name="T2" fmla="*/ 0 w 53"/>
                  <a:gd name="T3" fmla="*/ 5 h 90"/>
                  <a:gd name="T4" fmla="*/ 0 w 53"/>
                  <a:gd name="T5" fmla="*/ 0 h 90"/>
                  <a:gd name="T6" fmla="*/ 10 w 53"/>
                  <a:gd name="T7" fmla="*/ 10 h 90"/>
                  <a:gd name="T8" fmla="*/ 13 w 53"/>
                  <a:gd name="T9" fmla="*/ 10 h 90"/>
                  <a:gd name="T10" fmla="*/ 17 w 53"/>
                  <a:gd name="T11" fmla="*/ 15 h 90"/>
                  <a:gd name="T12" fmla="*/ 17 w 53"/>
                  <a:gd name="T13" fmla="*/ 20 h 90"/>
                  <a:gd name="T14" fmla="*/ 21 w 53"/>
                  <a:gd name="T15" fmla="*/ 29 h 90"/>
                  <a:gd name="T16" fmla="*/ 24 w 53"/>
                  <a:gd name="T17" fmla="*/ 32 h 90"/>
                  <a:gd name="T18" fmla="*/ 26 w 53"/>
                  <a:gd name="T19" fmla="*/ 30 h 90"/>
                  <a:gd name="T20" fmla="*/ 25 w 53"/>
                  <a:gd name="T21" fmla="*/ 25 h 90"/>
                  <a:gd name="T22" fmla="*/ 29 w 53"/>
                  <a:gd name="T23" fmla="*/ 30 h 90"/>
                  <a:gd name="T24" fmla="*/ 31 w 53"/>
                  <a:gd name="T25" fmla="*/ 39 h 90"/>
                  <a:gd name="T26" fmla="*/ 38 w 53"/>
                  <a:gd name="T27" fmla="*/ 44 h 90"/>
                  <a:gd name="T28" fmla="*/ 45 w 53"/>
                  <a:gd name="T29" fmla="*/ 42 h 90"/>
                  <a:gd name="T30" fmla="*/ 47 w 53"/>
                  <a:gd name="T31" fmla="*/ 37 h 90"/>
                  <a:gd name="T32" fmla="*/ 53 w 53"/>
                  <a:gd name="T33" fmla="*/ 35 h 90"/>
                  <a:gd name="T34" fmla="*/ 53 w 53"/>
                  <a:gd name="T35" fmla="*/ 44 h 90"/>
                  <a:gd name="T36" fmla="*/ 50 w 53"/>
                  <a:gd name="T37" fmla="*/ 48 h 90"/>
                  <a:gd name="T38" fmla="*/ 49 w 53"/>
                  <a:gd name="T39" fmla="*/ 61 h 90"/>
                  <a:gd name="T40" fmla="*/ 44 w 53"/>
                  <a:gd name="T41" fmla="*/ 59 h 90"/>
                  <a:gd name="T42" fmla="*/ 38 w 53"/>
                  <a:gd name="T43" fmla="*/ 59 h 90"/>
                  <a:gd name="T44" fmla="*/ 38 w 53"/>
                  <a:gd name="T45" fmla="*/ 61 h 90"/>
                  <a:gd name="T46" fmla="*/ 40 w 53"/>
                  <a:gd name="T47" fmla="*/ 66 h 90"/>
                  <a:gd name="T48" fmla="*/ 36 w 53"/>
                  <a:gd name="T49" fmla="*/ 70 h 90"/>
                  <a:gd name="T50" fmla="*/ 28 w 53"/>
                  <a:gd name="T51" fmla="*/ 88 h 90"/>
                  <a:gd name="T52" fmla="*/ 23 w 53"/>
                  <a:gd name="T53" fmla="*/ 90 h 90"/>
                  <a:gd name="T54" fmla="*/ 17 w 53"/>
                  <a:gd name="T55" fmla="*/ 87 h 90"/>
                  <a:gd name="T56" fmla="*/ 22 w 53"/>
                  <a:gd name="T57" fmla="*/ 81 h 90"/>
                  <a:gd name="T58" fmla="*/ 23 w 53"/>
                  <a:gd name="T59" fmla="*/ 74 h 90"/>
                  <a:gd name="T60" fmla="*/ 17 w 53"/>
                  <a:gd name="T61" fmla="*/ 66 h 90"/>
                  <a:gd name="T62" fmla="*/ 10 w 53"/>
                  <a:gd name="T63" fmla="*/ 64 h 90"/>
                  <a:gd name="T64" fmla="*/ 10 w 53"/>
                  <a:gd name="T65" fmla="*/ 59 h 90"/>
                  <a:gd name="T66" fmla="*/ 18 w 53"/>
                  <a:gd name="T67" fmla="*/ 57 h 90"/>
                  <a:gd name="T68" fmla="*/ 20 w 53"/>
                  <a:gd name="T69" fmla="*/ 48 h 90"/>
                  <a:gd name="T70" fmla="*/ 17 w 53"/>
                  <a:gd name="T71" fmla="*/ 33 h 90"/>
                  <a:gd name="T72" fmla="*/ 13 w 53"/>
                  <a:gd name="T73" fmla="*/ 25 h 90"/>
                  <a:gd name="T74" fmla="*/ 3 w 53"/>
                  <a:gd name="T75" fmla="*/ 1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3"/>
                  <a:gd name="T115" fmla="*/ 0 h 90"/>
                  <a:gd name="T116" fmla="*/ 53 w 53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3" h="90">
                    <a:moveTo>
                      <a:pt x="3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7" y="15"/>
                    </a:lnTo>
                    <a:lnTo>
                      <a:pt x="17" y="20"/>
                    </a:lnTo>
                    <a:lnTo>
                      <a:pt x="21" y="29"/>
                    </a:lnTo>
                    <a:lnTo>
                      <a:pt x="24" y="32"/>
                    </a:lnTo>
                    <a:lnTo>
                      <a:pt x="26" y="30"/>
                    </a:lnTo>
                    <a:lnTo>
                      <a:pt x="25" y="25"/>
                    </a:lnTo>
                    <a:lnTo>
                      <a:pt x="29" y="30"/>
                    </a:lnTo>
                    <a:lnTo>
                      <a:pt x="31" y="39"/>
                    </a:lnTo>
                    <a:lnTo>
                      <a:pt x="38" y="44"/>
                    </a:lnTo>
                    <a:lnTo>
                      <a:pt x="45" y="42"/>
                    </a:lnTo>
                    <a:lnTo>
                      <a:pt x="47" y="37"/>
                    </a:lnTo>
                    <a:lnTo>
                      <a:pt x="53" y="35"/>
                    </a:lnTo>
                    <a:lnTo>
                      <a:pt x="53" y="44"/>
                    </a:lnTo>
                    <a:lnTo>
                      <a:pt x="50" y="48"/>
                    </a:lnTo>
                    <a:lnTo>
                      <a:pt x="49" y="61"/>
                    </a:lnTo>
                    <a:lnTo>
                      <a:pt x="44" y="59"/>
                    </a:lnTo>
                    <a:lnTo>
                      <a:pt x="38" y="59"/>
                    </a:lnTo>
                    <a:lnTo>
                      <a:pt x="38" y="61"/>
                    </a:lnTo>
                    <a:lnTo>
                      <a:pt x="40" y="66"/>
                    </a:lnTo>
                    <a:lnTo>
                      <a:pt x="36" y="70"/>
                    </a:lnTo>
                    <a:lnTo>
                      <a:pt x="28" y="88"/>
                    </a:lnTo>
                    <a:lnTo>
                      <a:pt x="23" y="90"/>
                    </a:lnTo>
                    <a:lnTo>
                      <a:pt x="17" y="87"/>
                    </a:lnTo>
                    <a:lnTo>
                      <a:pt x="22" y="81"/>
                    </a:lnTo>
                    <a:lnTo>
                      <a:pt x="23" y="74"/>
                    </a:lnTo>
                    <a:lnTo>
                      <a:pt x="17" y="66"/>
                    </a:lnTo>
                    <a:lnTo>
                      <a:pt x="10" y="64"/>
                    </a:lnTo>
                    <a:lnTo>
                      <a:pt x="10" y="59"/>
                    </a:lnTo>
                    <a:lnTo>
                      <a:pt x="18" y="57"/>
                    </a:lnTo>
                    <a:lnTo>
                      <a:pt x="20" y="48"/>
                    </a:lnTo>
                    <a:lnTo>
                      <a:pt x="17" y="33"/>
                    </a:lnTo>
                    <a:lnTo>
                      <a:pt x="13" y="25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7" name="Freeform 470"/>
              <p:cNvSpPr>
                <a:spLocks/>
              </p:cNvSpPr>
              <p:nvPr/>
            </p:nvSpPr>
            <p:spPr bwMode="gray">
              <a:xfrm>
                <a:off x="4553" y="2883"/>
                <a:ext cx="68" cy="81"/>
              </a:xfrm>
              <a:custGeom>
                <a:avLst/>
                <a:gdLst>
                  <a:gd name="T0" fmla="*/ 58 w 68"/>
                  <a:gd name="T1" fmla="*/ 3 h 81"/>
                  <a:gd name="T2" fmla="*/ 58 w 68"/>
                  <a:gd name="T3" fmla="*/ 9 h 81"/>
                  <a:gd name="T4" fmla="*/ 61 w 68"/>
                  <a:gd name="T5" fmla="*/ 9 h 81"/>
                  <a:gd name="T6" fmla="*/ 63 w 68"/>
                  <a:gd name="T7" fmla="*/ 5 h 81"/>
                  <a:gd name="T8" fmla="*/ 68 w 68"/>
                  <a:gd name="T9" fmla="*/ 6 h 81"/>
                  <a:gd name="T10" fmla="*/ 67 w 68"/>
                  <a:gd name="T11" fmla="*/ 21 h 81"/>
                  <a:gd name="T12" fmla="*/ 61 w 68"/>
                  <a:gd name="T13" fmla="*/ 30 h 81"/>
                  <a:gd name="T14" fmla="*/ 58 w 68"/>
                  <a:gd name="T15" fmla="*/ 35 h 81"/>
                  <a:gd name="T16" fmla="*/ 56 w 68"/>
                  <a:gd name="T17" fmla="*/ 42 h 81"/>
                  <a:gd name="T18" fmla="*/ 48 w 68"/>
                  <a:gd name="T19" fmla="*/ 45 h 81"/>
                  <a:gd name="T20" fmla="*/ 43 w 68"/>
                  <a:gd name="T21" fmla="*/ 51 h 81"/>
                  <a:gd name="T22" fmla="*/ 36 w 68"/>
                  <a:gd name="T23" fmla="*/ 68 h 81"/>
                  <a:gd name="T24" fmla="*/ 23 w 68"/>
                  <a:gd name="T25" fmla="*/ 81 h 81"/>
                  <a:gd name="T26" fmla="*/ 8 w 68"/>
                  <a:gd name="T27" fmla="*/ 75 h 81"/>
                  <a:gd name="T28" fmla="*/ 1 w 68"/>
                  <a:gd name="T29" fmla="*/ 75 h 81"/>
                  <a:gd name="T30" fmla="*/ 0 w 68"/>
                  <a:gd name="T31" fmla="*/ 70 h 81"/>
                  <a:gd name="T32" fmla="*/ 5 w 68"/>
                  <a:gd name="T33" fmla="*/ 58 h 81"/>
                  <a:gd name="T34" fmla="*/ 11 w 68"/>
                  <a:gd name="T35" fmla="*/ 50 h 81"/>
                  <a:gd name="T36" fmla="*/ 21 w 68"/>
                  <a:gd name="T37" fmla="*/ 44 h 81"/>
                  <a:gd name="T38" fmla="*/ 29 w 68"/>
                  <a:gd name="T39" fmla="*/ 35 h 81"/>
                  <a:gd name="T40" fmla="*/ 40 w 68"/>
                  <a:gd name="T41" fmla="*/ 28 h 81"/>
                  <a:gd name="T42" fmla="*/ 44 w 68"/>
                  <a:gd name="T43" fmla="*/ 22 h 81"/>
                  <a:gd name="T44" fmla="*/ 44 w 68"/>
                  <a:gd name="T45" fmla="*/ 17 h 81"/>
                  <a:gd name="T46" fmla="*/ 50 w 68"/>
                  <a:gd name="T47" fmla="*/ 8 h 81"/>
                  <a:gd name="T48" fmla="*/ 50 w 68"/>
                  <a:gd name="T49" fmla="*/ 2 h 81"/>
                  <a:gd name="T50" fmla="*/ 56 w 68"/>
                  <a:gd name="T51" fmla="*/ 0 h 81"/>
                  <a:gd name="T52" fmla="*/ 58 w 68"/>
                  <a:gd name="T53" fmla="*/ 3 h 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81"/>
                  <a:gd name="T83" fmla="*/ 68 w 68"/>
                  <a:gd name="T84" fmla="*/ 81 h 8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81">
                    <a:moveTo>
                      <a:pt x="58" y="3"/>
                    </a:moveTo>
                    <a:lnTo>
                      <a:pt x="58" y="9"/>
                    </a:lnTo>
                    <a:lnTo>
                      <a:pt x="61" y="9"/>
                    </a:lnTo>
                    <a:lnTo>
                      <a:pt x="63" y="5"/>
                    </a:lnTo>
                    <a:lnTo>
                      <a:pt x="68" y="6"/>
                    </a:lnTo>
                    <a:lnTo>
                      <a:pt x="67" y="21"/>
                    </a:lnTo>
                    <a:lnTo>
                      <a:pt x="61" y="30"/>
                    </a:lnTo>
                    <a:lnTo>
                      <a:pt x="58" y="35"/>
                    </a:lnTo>
                    <a:lnTo>
                      <a:pt x="56" y="42"/>
                    </a:lnTo>
                    <a:lnTo>
                      <a:pt x="48" y="45"/>
                    </a:lnTo>
                    <a:lnTo>
                      <a:pt x="43" y="51"/>
                    </a:lnTo>
                    <a:lnTo>
                      <a:pt x="36" y="68"/>
                    </a:lnTo>
                    <a:lnTo>
                      <a:pt x="23" y="81"/>
                    </a:lnTo>
                    <a:lnTo>
                      <a:pt x="8" y="75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5" y="58"/>
                    </a:lnTo>
                    <a:lnTo>
                      <a:pt x="11" y="50"/>
                    </a:lnTo>
                    <a:lnTo>
                      <a:pt x="21" y="44"/>
                    </a:lnTo>
                    <a:lnTo>
                      <a:pt x="29" y="35"/>
                    </a:lnTo>
                    <a:lnTo>
                      <a:pt x="40" y="28"/>
                    </a:lnTo>
                    <a:lnTo>
                      <a:pt x="44" y="22"/>
                    </a:lnTo>
                    <a:lnTo>
                      <a:pt x="44" y="17"/>
                    </a:lnTo>
                    <a:lnTo>
                      <a:pt x="50" y="8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58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8" name="Freeform 471"/>
              <p:cNvSpPr>
                <a:spLocks/>
              </p:cNvSpPr>
              <p:nvPr/>
            </p:nvSpPr>
            <p:spPr bwMode="gray">
              <a:xfrm>
                <a:off x="4562" y="2966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5 h 7"/>
                  <a:gd name="T4" fmla="*/ 0 w 4"/>
                  <a:gd name="T5" fmla="*/ 7 h 7"/>
                  <a:gd name="T6" fmla="*/ 1 w 4"/>
                  <a:gd name="T7" fmla="*/ 0 h 7"/>
                  <a:gd name="T8" fmla="*/ 4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4" y="0"/>
                    </a:moveTo>
                    <a:lnTo>
                      <a:pt x="4" y="5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9" name="Freeform 472"/>
              <p:cNvSpPr>
                <a:spLocks/>
              </p:cNvSpPr>
              <p:nvPr/>
            </p:nvSpPr>
            <p:spPr bwMode="gray">
              <a:xfrm>
                <a:off x="4712" y="2914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2 h 4"/>
                  <a:gd name="T4" fmla="*/ 2 w 4"/>
                  <a:gd name="T5" fmla="*/ 0 h 4"/>
                  <a:gd name="T6" fmla="*/ 4 w 4"/>
                  <a:gd name="T7" fmla="*/ 1 h 4"/>
                  <a:gd name="T8" fmla="*/ 2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2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0" name="Freeform 473"/>
              <p:cNvSpPr>
                <a:spLocks/>
              </p:cNvSpPr>
              <p:nvPr/>
            </p:nvSpPr>
            <p:spPr bwMode="gray">
              <a:xfrm>
                <a:off x="4341" y="2875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0 h 5"/>
                  <a:gd name="T4" fmla="*/ 1 w 3"/>
                  <a:gd name="T5" fmla="*/ 0 h 5"/>
                  <a:gd name="T6" fmla="*/ 3 w 3"/>
                  <a:gd name="T7" fmla="*/ 2 h 5"/>
                  <a:gd name="T8" fmla="*/ 1 w 3"/>
                  <a:gd name="T9" fmla="*/ 5 h 5"/>
                  <a:gd name="T10" fmla="*/ 0 w 3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1" name="Freeform 474"/>
              <p:cNvSpPr>
                <a:spLocks/>
              </p:cNvSpPr>
              <p:nvPr/>
            </p:nvSpPr>
            <p:spPr bwMode="gray">
              <a:xfrm>
                <a:off x="4379" y="2875"/>
                <a:ext cx="4" cy="6"/>
              </a:xfrm>
              <a:custGeom>
                <a:avLst/>
                <a:gdLst>
                  <a:gd name="T0" fmla="*/ 0 w 4"/>
                  <a:gd name="T1" fmla="*/ 3 h 6"/>
                  <a:gd name="T2" fmla="*/ 1 w 4"/>
                  <a:gd name="T3" fmla="*/ 0 h 6"/>
                  <a:gd name="T4" fmla="*/ 3 w 4"/>
                  <a:gd name="T5" fmla="*/ 1 h 6"/>
                  <a:gd name="T6" fmla="*/ 4 w 4"/>
                  <a:gd name="T7" fmla="*/ 6 h 6"/>
                  <a:gd name="T8" fmla="*/ 2 w 4"/>
                  <a:gd name="T9" fmla="*/ 6 h 6"/>
                  <a:gd name="T10" fmla="*/ 0 w 4"/>
                  <a:gd name="T11" fmla="*/ 4 h 6"/>
                  <a:gd name="T12" fmla="*/ 0 w 4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6"/>
                  <a:gd name="T23" fmla="*/ 4 w 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6">
                    <a:moveTo>
                      <a:pt x="0" y="3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2" name="Freeform 475"/>
              <p:cNvSpPr>
                <a:spLocks/>
              </p:cNvSpPr>
              <p:nvPr/>
            </p:nvSpPr>
            <p:spPr bwMode="gray">
              <a:xfrm>
                <a:off x="4347" y="2888"/>
                <a:ext cx="37" cy="39"/>
              </a:xfrm>
              <a:custGeom>
                <a:avLst/>
                <a:gdLst>
                  <a:gd name="T0" fmla="*/ 37 w 37"/>
                  <a:gd name="T1" fmla="*/ 2 h 39"/>
                  <a:gd name="T2" fmla="*/ 33 w 37"/>
                  <a:gd name="T3" fmla="*/ 1 h 39"/>
                  <a:gd name="T4" fmla="*/ 30 w 37"/>
                  <a:gd name="T5" fmla="*/ 1 h 39"/>
                  <a:gd name="T6" fmla="*/ 25 w 37"/>
                  <a:gd name="T7" fmla="*/ 6 h 39"/>
                  <a:gd name="T8" fmla="*/ 20 w 37"/>
                  <a:gd name="T9" fmla="*/ 7 h 39"/>
                  <a:gd name="T10" fmla="*/ 12 w 37"/>
                  <a:gd name="T11" fmla="*/ 4 h 39"/>
                  <a:gd name="T12" fmla="*/ 5 w 37"/>
                  <a:gd name="T13" fmla="*/ 0 h 39"/>
                  <a:gd name="T14" fmla="*/ 2 w 37"/>
                  <a:gd name="T15" fmla="*/ 0 h 39"/>
                  <a:gd name="T16" fmla="*/ 0 w 37"/>
                  <a:gd name="T17" fmla="*/ 3 h 39"/>
                  <a:gd name="T18" fmla="*/ 3 w 37"/>
                  <a:gd name="T19" fmla="*/ 9 h 39"/>
                  <a:gd name="T20" fmla="*/ 6 w 37"/>
                  <a:gd name="T21" fmla="*/ 13 h 39"/>
                  <a:gd name="T22" fmla="*/ 7 w 37"/>
                  <a:gd name="T23" fmla="*/ 24 h 39"/>
                  <a:gd name="T24" fmla="*/ 11 w 37"/>
                  <a:gd name="T25" fmla="*/ 30 h 39"/>
                  <a:gd name="T26" fmla="*/ 14 w 37"/>
                  <a:gd name="T27" fmla="*/ 36 h 39"/>
                  <a:gd name="T28" fmla="*/ 16 w 37"/>
                  <a:gd name="T29" fmla="*/ 39 h 39"/>
                  <a:gd name="T30" fmla="*/ 24 w 37"/>
                  <a:gd name="T31" fmla="*/ 38 h 39"/>
                  <a:gd name="T32" fmla="*/ 26 w 37"/>
                  <a:gd name="T33" fmla="*/ 33 h 39"/>
                  <a:gd name="T34" fmla="*/ 30 w 37"/>
                  <a:gd name="T35" fmla="*/ 33 h 39"/>
                  <a:gd name="T36" fmla="*/ 32 w 37"/>
                  <a:gd name="T37" fmla="*/ 26 h 39"/>
                  <a:gd name="T38" fmla="*/ 35 w 37"/>
                  <a:gd name="T39" fmla="*/ 22 h 39"/>
                  <a:gd name="T40" fmla="*/ 37 w 37"/>
                  <a:gd name="T41" fmla="*/ 11 h 39"/>
                  <a:gd name="T42" fmla="*/ 37 w 37"/>
                  <a:gd name="T43" fmla="*/ 2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"/>
                  <a:gd name="T67" fmla="*/ 0 h 39"/>
                  <a:gd name="T68" fmla="*/ 37 w 37"/>
                  <a:gd name="T69" fmla="*/ 39 h 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" h="39">
                    <a:moveTo>
                      <a:pt x="37" y="2"/>
                    </a:moveTo>
                    <a:lnTo>
                      <a:pt x="33" y="1"/>
                    </a:lnTo>
                    <a:lnTo>
                      <a:pt x="30" y="1"/>
                    </a:lnTo>
                    <a:lnTo>
                      <a:pt x="25" y="6"/>
                    </a:lnTo>
                    <a:lnTo>
                      <a:pt x="20" y="7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7" y="24"/>
                    </a:lnTo>
                    <a:lnTo>
                      <a:pt x="11" y="30"/>
                    </a:lnTo>
                    <a:lnTo>
                      <a:pt x="14" y="36"/>
                    </a:lnTo>
                    <a:lnTo>
                      <a:pt x="16" y="39"/>
                    </a:lnTo>
                    <a:lnTo>
                      <a:pt x="24" y="38"/>
                    </a:lnTo>
                    <a:lnTo>
                      <a:pt x="26" y="33"/>
                    </a:lnTo>
                    <a:lnTo>
                      <a:pt x="30" y="33"/>
                    </a:lnTo>
                    <a:lnTo>
                      <a:pt x="32" y="26"/>
                    </a:lnTo>
                    <a:lnTo>
                      <a:pt x="35" y="22"/>
                    </a:lnTo>
                    <a:lnTo>
                      <a:pt x="37" y="11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3" name="Freeform 476"/>
              <p:cNvSpPr>
                <a:spLocks/>
              </p:cNvSpPr>
              <p:nvPr/>
            </p:nvSpPr>
            <p:spPr bwMode="gray">
              <a:xfrm>
                <a:off x="4553" y="2589"/>
                <a:ext cx="4" cy="10"/>
              </a:xfrm>
              <a:custGeom>
                <a:avLst/>
                <a:gdLst>
                  <a:gd name="T0" fmla="*/ 2 w 4"/>
                  <a:gd name="T1" fmla="*/ 10 h 10"/>
                  <a:gd name="T2" fmla="*/ 4 w 4"/>
                  <a:gd name="T3" fmla="*/ 6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3 h 10"/>
                  <a:gd name="T10" fmla="*/ 0 w 4"/>
                  <a:gd name="T11" fmla="*/ 7 h 10"/>
                  <a:gd name="T12" fmla="*/ 2 w 4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0"/>
                  <a:gd name="T23" fmla="*/ 4 w 4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0">
                    <a:moveTo>
                      <a:pt x="2" y="10"/>
                    </a:move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4" name="Freeform 477"/>
              <p:cNvSpPr>
                <a:spLocks/>
              </p:cNvSpPr>
              <p:nvPr/>
            </p:nvSpPr>
            <p:spPr bwMode="gray">
              <a:xfrm>
                <a:off x="4557" y="2600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1 w 6"/>
                  <a:gd name="T3" fmla="*/ 0 h 6"/>
                  <a:gd name="T4" fmla="*/ 6 w 6"/>
                  <a:gd name="T5" fmla="*/ 4 h 6"/>
                  <a:gd name="T6" fmla="*/ 5 w 6"/>
                  <a:gd name="T7" fmla="*/ 6 h 6"/>
                  <a:gd name="T8" fmla="*/ 0 w 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2"/>
                    </a:moveTo>
                    <a:lnTo>
                      <a:pt x="1" y="0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5" name="Freeform 478"/>
              <p:cNvSpPr>
                <a:spLocks/>
              </p:cNvSpPr>
              <p:nvPr/>
            </p:nvSpPr>
            <p:spPr bwMode="gray">
              <a:xfrm>
                <a:off x="4573" y="2627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1 h 5"/>
                  <a:gd name="T4" fmla="*/ 2 w 4"/>
                  <a:gd name="T5" fmla="*/ 0 h 5"/>
                  <a:gd name="T6" fmla="*/ 4 w 4"/>
                  <a:gd name="T7" fmla="*/ 4 h 5"/>
                  <a:gd name="T8" fmla="*/ 2 w 4"/>
                  <a:gd name="T9" fmla="*/ 5 h 5"/>
                  <a:gd name="T10" fmla="*/ 0 w 4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6" name="Freeform 479"/>
              <p:cNvSpPr>
                <a:spLocks/>
              </p:cNvSpPr>
              <p:nvPr/>
            </p:nvSpPr>
            <p:spPr bwMode="gray">
              <a:xfrm>
                <a:off x="4575" y="263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2 h 3"/>
                  <a:gd name="T8" fmla="*/ 0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7" name="Freeform 480"/>
              <p:cNvSpPr>
                <a:spLocks/>
              </p:cNvSpPr>
              <p:nvPr/>
            </p:nvSpPr>
            <p:spPr bwMode="gray">
              <a:xfrm>
                <a:off x="4557" y="265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1 h 4"/>
                  <a:gd name="T4" fmla="*/ 1 w 3"/>
                  <a:gd name="T5" fmla="*/ 0 h 4"/>
                  <a:gd name="T6" fmla="*/ 3 w 3"/>
                  <a:gd name="T7" fmla="*/ 2 h 4"/>
                  <a:gd name="T8" fmla="*/ 2 w 3"/>
                  <a:gd name="T9" fmla="*/ 4 h 4"/>
                  <a:gd name="T10" fmla="*/ 0 w 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8" name="Freeform 481"/>
              <p:cNvSpPr>
                <a:spLocks/>
              </p:cNvSpPr>
              <p:nvPr/>
            </p:nvSpPr>
            <p:spPr bwMode="gray">
              <a:xfrm>
                <a:off x="4550" y="2648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9" name="Freeform 482"/>
              <p:cNvSpPr>
                <a:spLocks/>
              </p:cNvSpPr>
              <p:nvPr/>
            </p:nvSpPr>
            <p:spPr bwMode="gray">
              <a:xfrm>
                <a:off x="4528" y="2646"/>
                <a:ext cx="26" cy="21"/>
              </a:xfrm>
              <a:custGeom>
                <a:avLst/>
                <a:gdLst>
                  <a:gd name="T0" fmla="*/ 4 w 26"/>
                  <a:gd name="T1" fmla="*/ 1 h 21"/>
                  <a:gd name="T2" fmla="*/ 6 w 26"/>
                  <a:gd name="T3" fmla="*/ 3 h 21"/>
                  <a:gd name="T4" fmla="*/ 9 w 26"/>
                  <a:gd name="T5" fmla="*/ 3 h 21"/>
                  <a:gd name="T6" fmla="*/ 15 w 26"/>
                  <a:gd name="T7" fmla="*/ 9 h 21"/>
                  <a:gd name="T8" fmla="*/ 25 w 26"/>
                  <a:gd name="T9" fmla="*/ 16 h 21"/>
                  <a:gd name="T10" fmla="*/ 26 w 26"/>
                  <a:gd name="T11" fmla="*/ 19 h 21"/>
                  <a:gd name="T12" fmla="*/ 25 w 26"/>
                  <a:gd name="T13" fmla="*/ 21 h 21"/>
                  <a:gd name="T14" fmla="*/ 19 w 26"/>
                  <a:gd name="T15" fmla="*/ 19 h 21"/>
                  <a:gd name="T16" fmla="*/ 9 w 26"/>
                  <a:gd name="T17" fmla="*/ 12 h 21"/>
                  <a:gd name="T18" fmla="*/ 7 w 26"/>
                  <a:gd name="T19" fmla="*/ 11 h 21"/>
                  <a:gd name="T20" fmla="*/ 1 w 26"/>
                  <a:gd name="T21" fmla="*/ 6 h 21"/>
                  <a:gd name="T22" fmla="*/ 0 w 26"/>
                  <a:gd name="T23" fmla="*/ 3 h 21"/>
                  <a:gd name="T24" fmla="*/ 0 w 26"/>
                  <a:gd name="T25" fmla="*/ 0 h 21"/>
                  <a:gd name="T26" fmla="*/ 4 w 26"/>
                  <a:gd name="T27" fmla="*/ 1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21"/>
                  <a:gd name="T44" fmla="*/ 26 w 2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21">
                    <a:moveTo>
                      <a:pt x="4" y="1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26" y="19"/>
                    </a:lnTo>
                    <a:lnTo>
                      <a:pt x="25" y="21"/>
                    </a:lnTo>
                    <a:lnTo>
                      <a:pt x="19" y="19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0" name="Freeform 483"/>
              <p:cNvSpPr>
                <a:spLocks/>
              </p:cNvSpPr>
              <p:nvPr/>
            </p:nvSpPr>
            <p:spPr bwMode="gray">
              <a:xfrm>
                <a:off x="4651" y="2616"/>
                <a:ext cx="10" cy="8"/>
              </a:xfrm>
              <a:custGeom>
                <a:avLst/>
                <a:gdLst>
                  <a:gd name="T0" fmla="*/ 3 w 10"/>
                  <a:gd name="T1" fmla="*/ 8 h 8"/>
                  <a:gd name="T2" fmla="*/ 10 w 10"/>
                  <a:gd name="T3" fmla="*/ 8 h 8"/>
                  <a:gd name="T4" fmla="*/ 10 w 10"/>
                  <a:gd name="T5" fmla="*/ 3 h 8"/>
                  <a:gd name="T6" fmla="*/ 8 w 10"/>
                  <a:gd name="T7" fmla="*/ 0 h 8"/>
                  <a:gd name="T8" fmla="*/ 0 w 10"/>
                  <a:gd name="T9" fmla="*/ 1 h 8"/>
                  <a:gd name="T10" fmla="*/ 0 w 10"/>
                  <a:gd name="T11" fmla="*/ 6 h 8"/>
                  <a:gd name="T12" fmla="*/ 3 w 10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8"/>
                  <a:gd name="T23" fmla="*/ 10 w 1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8">
                    <a:moveTo>
                      <a:pt x="3" y="8"/>
                    </a:moveTo>
                    <a:lnTo>
                      <a:pt x="10" y="8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1" name="Freeform 484"/>
              <p:cNvSpPr>
                <a:spLocks/>
              </p:cNvSpPr>
              <p:nvPr/>
            </p:nvSpPr>
            <p:spPr bwMode="gray">
              <a:xfrm>
                <a:off x="4660" y="2601"/>
                <a:ext cx="14" cy="8"/>
              </a:xfrm>
              <a:custGeom>
                <a:avLst/>
                <a:gdLst>
                  <a:gd name="T0" fmla="*/ 4 w 14"/>
                  <a:gd name="T1" fmla="*/ 8 h 8"/>
                  <a:gd name="T2" fmla="*/ 14 w 14"/>
                  <a:gd name="T3" fmla="*/ 3 h 8"/>
                  <a:gd name="T4" fmla="*/ 12 w 14"/>
                  <a:gd name="T5" fmla="*/ 0 h 8"/>
                  <a:gd name="T6" fmla="*/ 8 w 14"/>
                  <a:gd name="T7" fmla="*/ 2 h 8"/>
                  <a:gd name="T8" fmla="*/ 0 w 14"/>
                  <a:gd name="T9" fmla="*/ 7 h 8"/>
                  <a:gd name="T10" fmla="*/ 4 w 1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8"/>
                  <a:gd name="T20" fmla="*/ 14 w 1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8">
                    <a:moveTo>
                      <a:pt x="4" y="8"/>
                    </a:moveTo>
                    <a:lnTo>
                      <a:pt x="14" y="3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0" y="7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2" name="Freeform 485"/>
              <p:cNvSpPr>
                <a:spLocks/>
              </p:cNvSpPr>
              <p:nvPr/>
            </p:nvSpPr>
            <p:spPr bwMode="gray">
              <a:xfrm>
                <a:off x="4609" y="2804"/>
                <a:ext cx="53" cy="90"/>
              </a:xfrm>
              <a:custGeom>
                <a:avLst/>
                <a:gdLst>
                  <a:gd name="T0" fmla="*/ 3 w 53"/>
                  <a:gd name="T1" fmla="*/ 10 h 90"/>
                  <a:gd name="T2" fmla="*/ 0 w 53"/>
                  <a:gd name="T3" fmla="*/ 5 h 90"/>
                  <a:gd name="T4" fmla="*/ 0 w 53"/>
                  <a:gd name="T5" fmla="*/ 0 h 90"/>
                  <a:gd name="T6" fmla="*/ 10 w 53"/>
                  <a:gd name="T7" fmla="*/ 10 h 90"/>
                  <a:gd name="T8" fmla="*/ 13 w 53"/>
                  <a:gd name="T9" fmla="*/ 10 h 90"/>
                  <a:gd name="T10" fmla="*/ 17 w 53"/>
                  <a:gd name="T11" fmla="*/ 15 h 90"/>
                  <a:gd name="T12" fmla="*/ 17 w 53"/>
                  <a:gd name="T13" fmla="*/ 20 h 90"/>
                  <a:gd name="T14" fmla="*/ 21 w 53"/>
                  <a:gd name="T15" fmla="*/ 29 h 90"/>
                  <a:gd name="T16" fmla="*/ 24 w 53"/>
                  <a:gd name="T17" fmla="*/ 32 h 90"/>
                  <a:gd name="T18" fmla="*/ 26 w 53"/>
                  <a:gd name="T19" fmla="*/ 30 h 90"/>
                  <a:gd name="T20" fmla="*/ 25 w 53"/>
                  <a:gd name="T21" fmla="*/ 25 h 90"/>
                  <a:gd name="T22" fmla="*/ 29 w 53"/>
                  <a:gd name="T23" fmla="*/ 30 h 90"/>
                  <a:gd name="T24" fmla="*/ 31 w 53"/>
                  <a:gd name="T25" fmla="*/ 39 h 90"/>
                  <a:gd name="T26" fmla="*/ 38 w 53"/>
                  <a:gd name="T27" fmla="*/ 44 h 90"/>
                  <a:gd name="T28" fmla="*/ 45 w 53"/>
                  <a:gd name="T29" fmla="*/ 42 h 90"/>
                  <a:gd name="T30" fmla="*/ 47 w 53"/>
                  <a:gd name="T31" fmla="*/ 37 h 90"/>
                  <a:gd name="T32" fmla="*/ 53 w 53"/>
                  <a:gd name="T33" fmla="*/ 35 h 90"/>
                  <a:gd name="T34" fmla="*/ 53 w 53"/>
                  <a:gd name="T35" fmla="*/ 44 h 90"/>
                  <a:gd name="T36" fmla="*/ 50 w 53"/>
                  <a:gd name="T37" fmla="*/ 48 h 90"/>
                  <a:gd name="T38" fmla="*/ 49 w 53"/>
                  <a:gd name="T39" fmla="*/ 61 h 90"/>
                  <a:gd name="T40" fmla="*/ 44 w 53"/>
                  <a:gd name="T41" fmla="*/ 59 h 90"/>
                  <a:gd name="T42" fmla="*/ 38 w 53"/>
                  <a:gd name="T43" fmla="*/ 59 h 90"/>
                  <a:gd name="T44" fmla="*/ 38 w 53"/>
                  <a:gd name="T45" fmla="*/ 61 h 90"/>
                  <a:gd name="T46" fmla="*/ 40 w 53"/>
                  <a:gd name="T47" fmla="*/ 66 h 90"/>
                  <a:gd name="T48" fmla="*/ 36 w 53"/>
                  <a:gd name="T49" fmla="*/ 70 h 90"/>
                  <a:gd name="T50" fmla="*/ 28 w 53"/>
                  <a:gd name="T51" fmla="*/ 88 h 90"/>
                  <a:gd name="T52" fmla="*/ 23 w 53"/>
                  <a:gd name="T53" fmla="*/ 90 h 90"/>
                  <a:gd name="T54" fmla="*/ 17 w 53"/>
                  <a:gd name="T55" fmla="*/ 87 h 90"/>
                  <a:gd name="T56" fmla="*/ 22 w 53"/>
                  <a:gd name="T57" fmla="*/ 81 h 90"/>
                  <a:gd name="T58" fmla="*/ 23 w 53"/>
                  <a:gd name="T59" fmla="*/ 74 h 90"/>
                  <a:gd name="T60" fmla="*/ 17 w 53"/>
                  <a:gd name="T61" fmla="*/ 66 h 90"/>
                  <a:gd name="T62" fmla="*/ 10 w 53"/>
                  <a:gd name="T63" fmla="*/ 64 h 90"/>
                  <a:gd name="T64" fmla="*/ 10 w 53"/>
                  <a:gd name="T65" fmla="*/ 59 h 90"/>
                  <a:gd name="T66" fmla="*/ 18 w 53"/>
                  <a:gd name="T67" fmla="*/ 57 h 90"/>
                  <a:gd name="T68" fmla="*/ 20 w 53"/>
                  <a:gd name="T69" fmla="*/ 48 h 90"/>
                  <a:gd name="T70" fmla="*/ 17 w 53"/>
                  <a:gd name="T71" fmla="*/ 33 h 90"/>
                  <a:gd name="T72" fmla="*/ 13 w 53"/>
                  <a:gd name="T73" fmla="*/ 25 h 90"/>
                  <a:gd name="T74" fmla="*/ 3 w 53"/>
                  <a:gd name="T75" fmla="*/ 1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3"/>
                  <a:gd name="T115" fmla="*/ 0 h 90"/>
                  <a:gd name="T116" fmla="*/ 53 w 53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3" h="90">
                    <a:moveTo>
                      <a:pt x="3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7" y="15"/>
                    </a:lnTo>
                    <a:lnTo>
                      <a:pt x="17" y="20"/>
                    </a:lnTo>
                    <a:lnTo>
                      <a:pt x="21" y="29"/>
                    </a:lnTo>
                    <a:lnTo>
                      <a:pt x="24" y="32"/>
                    </a:lnTo>
                    <a:lnTo>
                      <a:pt x="26" y="30"/>
                    </a:lnTo>
                    <a:lnTo>
                      <a:pt x="25" y="25"/>
                    </a:lnTo>
                    <a:lnTo>
                      <a:pt x="29" y="30"/>
                    </a:lnTo>
                    <a:lnTo>
                      <a:pt x="31" y="39"/>
                    </a:lnTo>
                    <a:lnTo>
                      <a:pt x="38" y="44"/>
                    </a:lnTo>
                    <a:lnTo>
                      <a:pt x="45" y="42"/>
                    </a:lnTo>
                    <a:lnTo>
                      <a:pt x="47" y="37"/>
                    </a:lnTo>
                    <a:lnTo>
                      <a:pt x="53" y="35"/>
                    </a:lnTo>
                    <a:lnTo>
                      <a:pt x="53" y="44"/>
                    </a:lnTo>
                    <a:lnTo>
                      <a:pt x="50" y="48"/>
                    </a:lnTo>
                    <a:lnTo>
                      <a:pt x="49" y="61"/>
                    </a:lnTo>
                    <a:lnTo>
                      <a:pt x="44" y="59"/>
                    </a:lnTo>
                    <a:lnTo>
                      <a:pt x="38" y="59"/>
                    </a:lnTo>
                    <a:lnTo>
                      <a:pt x="38" y="61"/>
                    </a:lnTo>
                    <a:lnTo>
                      <a:pt x="40" y="66"/>
                    </a:lnTo>
                    <a:lnTo>
                      <a:pt x="36" y="70"/>
                    </a:lnTo>
                    <a:lnTo>
                      <a:pt x="28" y="88"/>
                    </a:lnTo>
                    <a:lnTo>
                      <a:pt x="23" y="90"/>
                    </a:lnTo>
                    <a:lnTo>
                      <a:pt x="17" y="87"/>
                    </a:lnTo>
                    <a:lnTo>
                      <a:pt x="22" y="81"/>
                    </a:lnTo>
                    <a:lnTo>
                      <a:pt x="23" y="74"/>
                    </a:lnTo>
                    <a:lnTo>
                      <a:pt x="17" y="66"/>
                    </a:lnTo>
                    <a:lnTo>
                      <a:pt x="10" y="64"/>
                    </a:lnTo>
                    <a:lnTo>
                      <a:pt x="10" y="59"/>
                    </a:lnTo>
                    <a:lnTo>
                      <a:pt x="18" y="57"/>
                    </a:lnTo>
                    <a:lnTo>
                      <a:pt x="20" y="48"/>
                    </a:lnTo>
                    <a:lnTo>
                      <a:pt x="17" y="33"/>
                    </a:lnTo>
                    <a:lnTo>
                      <a:pt x="13" y="25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3" name="Freeform 486"/>
              <p:cNvSpPr>
                <a:spLocks/>
              </p:cNvSpPr>
              <p:nvPr/>
            </p:nvSpPr>
            <p:spPr bwMode="gray">
              <a:xfrm>
                <a:off x="4553" y="2883"/>
                <a:ext cx="68" cy="81"/>
              </a:xfrm>
              <a:custGeom>
                <a:avLst/>
                <a:gdLst>
                  <a:gd name="T0" fmla="*/ 58 w 68"/>
                  <a:gd name="T1" fmla="*/ 3 h 81"/>
                  <a:gd name="T2" fmla="*/ 58 w 68"/>
                  <a:gd name="T3" fmla="*/ 9 h 81"/>
                  <a:gd name="T4" fmla="*/ 61 w 68"/>
                  <a:gd name="T5" fmla="*/ 9 h 81"/>
                  <a:gd name="T6" fmla="*/ 63 w 68"/>
                  <a:gd name="T7" fmla="*/ 5 h 81"/>
                  <a:gd name="T8" fmla="*/ 68 w 68"/>
                  <a:gd name="T9" fmla="*/ 6 h 81"/>
                  <a:gd name="T10" fmla="*/ 67 w 68"/>
                  <a:gd name="T11" fmla="*/ 21 h 81"/>
                  <a:gd name="T12" fmla="*/ 61 w 68"/>
                  <a:gd name="T13" fmla="*/ 30 h 81"/>
                  <a:gd name="T14" fmla="*/ 58 w 68"/>
                  <a:gd name="T15" fmla="*/ 35 h 81"/>
                  <a:gd name="T16" fmla="*/ 56 w 68"/>
                  <a:gd name="T17" fmla="*/ 42 h 81"/>
                  <a:gd name="T18" fmla="*/ 48 w 68"/>
                  <a:gd name="T19" fmla="*/ 45 h 81"/>
                  <a:gd name="T20" fmla="*/ 43 w 68"/>
                  <a:gd name="T21" fmla="*/ 51 h 81"/>
                  <a:gd name="T22" fmla="*/ 36 w 68"/>
                  <a:gd name="T23" fmla="*/ 68 h 81"/>
                  <a:gd name="T24" fmla="*/ 23 w 68"/>
                  <a:gd name="T25" fmla="*/ 81 h 81"/>
                  <a:gd name="T26" fmla="*/ 8 w 68"/>
                  <a:gd name="T27" fmla="*/ 75 h 81"/>
                  <a:gd name="T28" fmla="*/ 1 w 68"/>
                  <a:gd name="T29" fmla="*/ 75 h 81"/>
                  <a:gd name="T30" fmla="*/ 0 w 68"/>
                  <a:gd name="T31" fmla="*/ 70 h 81"/>
                  <a:gd name="T32" fmla="*/ 5 w 68"/>
                  <a:gd name="T33" fmla="*/ 58 h 81"/>
                  <a:gd name="T34" fmla="*/ 11 w 68"/>
                  <a:gd name="T35" fmla="*/ 50 h 81"/>
                  <a:gd name="T36" fmla="*/ 21 w 68"/>
                  <a:gd name="T37" fmla="*/ 44 h 81"/>
                  <a:gd name="T38" fmla="*/ 29 w 68"/>
                  <a:gd name="T39" fmla="*/ 35 h 81"/>
                  <a:gd name="T40" fmla="*/ 40 w 68"/>
                  <a:gd name="T41" fmla="*/ 28 h 81"/>
                  <a:gd name="T42" fmla="*/ 44 w 68"/>
                  <a:gd name="T43" fmla="*/ 22 h 81"/>
                  <a:gd name="T44" fmla="*/ 44 w 68"/>
                  <a:gd name="T45" fmla="*/ 17 h 81"/>
                  <a:gd name="T46" fmla="*/ 50 w 68"/>
                  <a:gd name="T47" fmla="*/ 8 h 81"/>
                  <a:gd name="T48" fmla="*/ 50 w 68"/>
                  <a:gd name="T49" fmla="*/ 2 h 81"/>
                  <a:gd name="T50" fmla="*/ 56 w 68"/>
                  <a:gd name="T51" fmla="*/ 0 h 81"/>
                  <a:gd name="T52" fmla="*/ 58 w 68"/>
                  <a:gd name="T53" fmla="*/ 3 h 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81"/>
                  <a:gd name="T83" fmla="*/ 68 w 68"/>
                  <a:gd name="T84" fmla="*/ 81 h 8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81">
                    <a:moveTo>
                      <a:pt x="58" y="3"/>
                    </a:moveTo>
                    <a:lnTo>
                      <a:pt x="58" y="9"/>
                    </a:lnTo>
                    <a:lnTo>
                      <a:pt x="61" y="9"/>
                    </a:lnTo>
                    <a:lnTo>
                      <a:pt x="63" y="5"/>
                    </a:lnTo>
                    <a:lnTo>
                      <a:pt x="68" y="6"/>
                    </a:lnTo>
                    <a:lnTo>
                      <a:pt x="67" y="21"/>
                    </a:lnTo>
                    <a:lnTo>
                      <a:pt x="61" y="30"/>
                    </a:lnTo>
                    <a:lnTo>
                      <a:pt x="58" y="35"/>
                    </a:lnTo>
                    <a:lnTo>
                      <a:pt x="56" y="42"/>
                    </a:lnTo>
                    <a:lnTo>
                      <a:pt x="48" y="45"/>
                    </a:lnTo>
                    <a:lnTo>
                      <a:pt x="43" y="51"/>
                    </a:lnTo>
                    <a:lnTo>
                      <a:pt x="36" y="68"/>
                    </a:lnTo>
                    <a:lnTo>
                      <a:pt x="23" y="81"/>
                    </a:lnTo>
                    <a:lnTo>
                      <a:pt x="8" y="75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5" y="58"/>
                    </a:lnTo>
                    <a:lnTo>
                      <a:pt x="11" y="50"/>
                    </a:lnTo>
                    <a:lnTo>
                      <a:pt x="21" y="44"/>
                    </a:lnTo>
                    <a:lnTo>
                      <a:pt x="29" y="35"/>
                    </a:lnTo>
                    <a:lnTo>
                      <a:pt x="40" y="28"/>
                    </a:lnTo>
                    <a:lnTo>
                      <a:pt x="44" y="22"/>
                    </a:lnTo>
                    <a:lnTo>
                      <a:pt x="44" y="17"/>
                    </a:lnTo>
                    <a:lnTo>
                      <a:pt x="50" y="8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58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4" name="Freeform 487"/>
              <p:cNvSpPr>
                <a:spLocks/>
              </p:cNvSpPr>
              <p:nvPr/>
            </p:nvSpPr>
            <p:spPr bwMode="gray">
              <a:xfrm>
                <a:off x="4562" y="2966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5 h 7"/>
                  <a:gd name="T4" fmla="*/ 0 w 4"/>
                  <a:gd name="T5" fmla="*/ 7 h 7"/>
                  <a:gd name="T6" fmla="*/ 1 w 4"/>
                  <a:gd name="T7" fmla="*/ 0 h 7"/>
                  <a:gd name="T8" fmla="*/ 4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4" y="0"/>
                    </a:moveTo>
                    <a:lnTo>
                      <a:pt x="4" y="5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5" name="Freeform 488"/>
              <p:cNvSpPr>
                <a:spLocks/>
              </p:cNvSpPr>
              <p:nvPr/>
            </p:nvSpPr>
            <p:spPr bwMode="gray">
              <a:xfrm>
                <a:off x="4382" y="2479"/>
                <a:ext cx="37" cy="22"/>
              </a:xfrm>
              <a:custGeom>
                <a:avLst/>
                <a:gdLst>
                  <a:gd name="T0" fmla="*/ 0 w 37"/>
                  <a:gd name="T1" fmla="*/ 13 h 22"/>
                  <a:gd name="T2" fmla="*/ 1 w 37"/>
                  <a:gd name="T3" fmla="*/ 17 h 22"/>
                  <a:gd name="T4" fmla="*/ 8 w 37"/>
                  <a:gd name="T5" fmla="*/ 22 h 22"/>
                  <a:gd name="T6" fmla="*/ 18 w 37"/>
                  <a:gd name="T7" fmla="*/ 21 h 22"/>
                  <a:gd name="T8" fmla="*/ 34 w 37"/>
                  <a:gd name="T9" fmla="*/ 14 h 22"/>
                  <a:gd name="T10" fmla="*/ 36 w 37"/>
                  <a:gd name="T11" fmla="*/ 15 h 22"/>
                  <a:gd name="T12" fmla="*/ 36 w 37"/>
                  <a:gd name="T13" fmla="*/ 6 h 22"/>
                  <a:gd name="T14" fmla="*/ 37 w 37"/>
                  <a:gd name="T15" fmla="*/ 4 h 22"/>
                  <a:gd name="T16" fmla="*/ 34 w 37"/>
                  <a:gd name="T17" fmla="*/ 0 h 22"/>
                  <a:gd name="T18" fmla="*/ 31 w 37"/>
                  <a:gd name="T19" fmla="*/ 2 h 22"/>
                  <a:gd name="T20" fmla="*/ 31 w 37"/>
                  <a:gd name="T21" fmla="*/ 7 h 22"/>
                  <a:gd name="T22" fmla="*/ 22 w 37"/>
                  <a:gd name="T23" fmla="*/ 15 h 22"/>
                  <a:gd name="T24" fmla="*/ 13 w 37"/>
                  <a:gd name="T25" fmla="*/ 15 h 22"/>
                  <a:gd name="T26" fmla="*/ 11 w 37"/>
                  <a:gd name="T27" fmla="*/ 15 h 22"/>
                  <a:gd name="T28" fmla="*/ 6 w 37"/>
                  <a:gd name="T29" fmla="*/ 14 h 22"/>
                  <a:gd name="T30" fmla="*/ 4 w 37"/>
                  <a:gd name="T31" fmla="*/ 13 h 22"/>
                  <a:gd name="T32" fmla="*/ 2 w 37"/>
                  <a:gd name="T33" fmla="*/ 13 h 22"/>
                  <a:gd name="T34" fmla="*/ 0 w 37"/>
                  <a:gd name="T35" fmla="*/ 13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22"/>
                  <a:gd name="T56" fmla="*/ 37 w 37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22">
                    <a:moveTo>
                      <a:pt x="0" y="13"/>
                    </a:moveTo>
                    <a:lnTo>
                      <a:pt x="1" y="17"/>
                    </a:lnTo>
                    <a:lnTo>
                      <a:pt x="8" y="22"/>
                    </a:lnTo>
                    <a:lnTo>
                      <a:pt x="18" y="21"/>
                    </a:lnTo>
                    <a:lnTo>
                      <a:pt x="34" y="14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7" y="4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31" y="7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6" name="Freeform 489"/>
              <p:cNvSpPr>
                <a:spLocks/>
              </p:cNvSpPr>
              <p:nvPr/>
            </p:nvSpPr>
            <p:spPr bwMode="gray">
              <a:xfrm>
                <a:off x="4398" y="2461"/>
                <a:ext cx="28" cy="24"/>
              </a:xfrm>
              <a:custGeom>
                <a:avLst/>
                <a:gdLst>
                  <a:gd name="T0" fmla="*/ 7 w 28"/>
                  <a:gd name="T1" fmla="*/ 2 h 24"/>
                  <a:gd name="T2" fmla="*/ 3 w 28"/>
                  <a:gd name="T3" fmla="*/ 0 h 24"/>
                  <a:gd name="T4" fmla="*/ 0 w 28"/>
                  <a:gd name="T5" fmla="*/ 0 h 24"/>
                  <a:gd name="T6" fmla="*/ 0 w 28"/>
                  <a:gd name="T7" fmla="*/ 3 h 24"/>
                  <a:gd name="T8" fmla="*/ 7 w 28"/>
                  <a:gd name="T9" fmla="*/ 5 h 24"/>
                  <a:gd name="T10" fmla="*/ 15 w 28"/>
                  <a:gd name="T11" fmla="*/ 8 h 24"/>
                  <a:gd name="T12" fmla="*/ 18 w 28"/>
                  <a:gd name="T13" fmla="*/ 14 h 24"/>
                  <a:gd name="T14" fmla="*/ 21 w 28"/>
                  <a:gd name="T15" fmla="*/ 15 h 24"/>
                  <a:gd name="T16" fmla="*/ 25 w 28"/>
                  <a:gd name="T17" fmla="*/ 24 h 24"/>
                  <a:gd name="T18" fmla="*/ 28 w 28"/>
                  <a:gd name="T19" fmla="*/ 22 h 24"/>
                  <a:gd name="T20" fmla="*/ 27 w 28"/>
                  <a:gd name="T21" fmla="*/ 16 h 24"/>
                  <a:gd name="T22" fmla="*/ 23 w 28"/>
                  <a:gd name="T23" fmla="*/ 13 h 24"/>
                  <a:gd name="T24" fmla="*/ 18 w 28"/>
                  <a:gd name="T25" fmla="*/ 7 h 24"/>
                  <a:gd name="T26" fmla="*/ 12 w 28"/>
                  <a:gd name="T27" fmla="*/ 3 h 24"/>
                  <a:gd name="T28" fmla="*/ 7 w 28"/>
                  <a:gd name="T29" fmla="*/ 2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24"/>
                  <a:gd name="T47" fmla="*/ 28 w 28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24">
                    <a:moveTo>
                      <a:pt x="7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5"/>
                    </a:lnTo>
                    <a:lnTo>
                      <a:pt x="15" y="8"/>
                    </a:lnTo>
                    <a:lnTo>
                      <a:pt x="18" y="14"/>
                    </a:lnTo>
                    <a:lnTo>
                      <a:pt x="21" y="15"/>
                    </a:lnTo>
                    <a:lnTo>
                      <a:pt x="25" y="24"/>
                    </a:lnTo>
                    <a:lnTo>
                      <a:pt x="28" y="22"/>
                    </a:lnTo>
                    <a:lnTo>
                      <a:pt x="27" y="16"/>
                    </a:lnTo>
                    <a:lnTo>
                      <a:pt x="23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7" name="Freeform 490"/>
              <p:cNvSpPr>
                <a:spLocks/>
              </p:cNvSpPr>
              <p:nvPr/>
            </p:nvSpPr>
            <p:spPr bwMode="gray">
              <a:xfrm>
                <a:off x="4441" y="2493"/>
                <a:ext cx="10" cy="15"/>
              </a:xfrm>
              <a:custGeom>
                <a:avLst/>
                <a:gdLst>
                  <a:gd name="T0" fmla="*/ 0 w 10"/>
                  <a:gd name="T1" fmla="*/ 3 h 15"/>
                  <a:gd name="T2" fmla="*/ 2 w 10"/>
                  <a:gd name="T3" fmla="*/ 7 h 15"/>
                  <a:gd name="T4" fmla="*/ 4 w 10"/>
                  <a:gd name="T5" fmla="*/ 9 h 15"/>
                  <a:gd name="T6" fmla="*/ 5 w 10"/>
                  <a:gd name="T7" fmla="*/ 11 h 15"/>
                  <a:gd name="T8" fmla="*/ 8 w 10"/>
                  <a:gd name="T9" fmla="*/ 13 h 15"/>
                  <a:gd name="T10" fmla="*/ 10 w 10"/>
                  <a:gd name="T11" fmla="*/ 15 h 15"/>
                  <a:gd name="T12" fmla="*/ 10 w 10"/>
                  <a:gd name="T13" fmla="*/ 10 h 15"/>
                  <a:gd name="T14" fmla="*/ 9 w 10"/>
                  <a:gd name="T15" fmla="*/ 8 h 15"/>
                  <a:gd name="T16" fmla="*/ 1 w 10"/>
                  <a:gd name="T17" fmla="*/ 0 h 15"/>
                  <a:gd name="T18" fmla="*/ 0 w 10"/>
                  <a:gd name="T19" fmla="*/ 3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5"/>
                  <a:gd name="T32" fmla="*/ 10 w 10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5">
                    <a:moveTo>
                      <a:pt x="0" y="3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8" y="13"/>
                    </a:lnTo>
                    <a:lnTo>
                      <a:pt x="10" y="15"/>
                    </a:lnTo>
                    <a:lnTo>
                      <a:pt x="10" y="10"/>
                    </a:lnTo>
                    <a:lnTo>
                      <a:pt x="9" y="8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8" name="Freeform 491"/>
              <p:cNvSpPr>
                <a:spLocks/>
              </p:cNvSpPr>
              <p:nvPr/>
            </p:nvSpPr>
            <p:spPr bwMode="gray">
              <a:xfrm>
                <a:off x="4457" y="2503"/>
                <a:ext cx="9" cy="8"/>
              </a:xfrm>
              <a:custGeom>
                <a:avLst/>
                <a:gdLst>
                  <a:gd name="T0" fmla="*/ 9 w 9"/>
                  <a:gd name="T1" fmla="*/ 7 h 8"/>
                  <a:gd name="T2" fmla="*/ 5 w 9"/>
                  <a:gd name="T3" fmla="*/ 2 h 8"/>
                  <a:gd name="T4" fmla="*/ 1 w 9"/>
                  <a:gd name="T5" fmla="*/ 0 h 8"/>
                  <a:gd name="T6" fmla="*/ 0 w 9"/>
                  <a:gd name="T7" fmla="*/ 4 h 8"/>
                  <a:gd name="T8" fmla="*/ 6 w 9"/>
                  <a:gd name="T9" fmla="*/ 8 h 8"/>
                  <a:gd name="T10" fmla="*/ 9 w 9"/>
                  <a:gd name="T11" fmla="*/ 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"/>
                  <a:gd name="T20" fmla="*/ 9 w 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">
                    <a:moveTo>
                      <a:pt x="9" y="7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9" name="Freeform 492"/>
              <p:cNvSpPr>
                <a:spLocks/>
              </p:cNvSpPr>
              <p:nvPr/>
            </p:nvSpPr>
            <p:spPr bwMode="gray">
              <a:xfrm>
                <a:off x="4475" y="2512"/>
                <a:ext cx="14" cy="10"/>
              </a:xfrm>
              <a:custGeom>
                <a:avLst/>
                <a:gdLst>
                  <a:gd name="T0" fmla="*/ 14 w 14"/>
                  <a:gd name="T1" fmla="*/ 10 h 10"/>
                  <a:gd name="T2" fmla="*/ 11 w 14"/>
                  <a:gd name="T3" fmla="*/ 5 h 10"/>
                  <a:gd name="T4" fmla="*/ 2 w 14"/>
                  <a:gd name="T5" fmla="*/ 0 h 10"/>
                  <a:gd name="T6" fmla="*/ 0 w 14"/>
                  <a:gd name="T7" fmla="*/ 2 h 10"/>
                  <a:gd name="T8" fmla="*/ 0 w 14"/>
                  <a:gd name="T9" fmla="*/ 5 h 10"/>
                  <a:gd name="T10" fmla="*/ 11 w 14"/>
                  <a:gd name="T11" fmla="*/ 10 h 10"/>
                  <a:gd name="T12" fmla="*/ 14 w 14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0"/>
                  <a:gd name="T23" fmla="*/ 14 w 14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0">
                    <a:moveTo>
                      <a:pt x="14" y="10"/>
                    </a:moveTo>
                    <a:lnTo>
                      <a:pt x="11" y="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1" y="10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0" name="Freeform 493"/>
              <p:cNvSpPr>
                <a:spLocks/>
              </p:cNvSpPr>
              <p:nvPr/>
            </p:nvSpPr>
            <p:spPr bwMode="gray">
              <a:xfrm>
                <a:off x="4495" y="2523"/>
                <a:ext cx="11" cy="13"/>
              </a:xfrm>
              <a:custGeom>
                <a:avLst/>
                <a:gdLst>
                  <a:gd name="T0" fmla="*/ 11 w 11"/>
                  <a:gd name="T1" fmla="*/ 10 h 13"/>
                  <a:gd name="T2" fmla="*/ 5 w 11"/>
                  <a:gd name="T3" fmla="*/ 1 h 13"/>
                  <a:gd name="T4" fmla="*/ 1 w 11"/>
                  <a:gd name="T5" fmla="*/ 0 h 13"/>
                  <a:gd name="T6" fmla="*/ 0 w 11"/>
                  <a:gd name="T7" fmla="*/ 2 h 13"/>
                  <a:gd name="T8" fmla="*/ 1 w 11"/>
                  <a:gd name="T9" fmla="*/ 6 h 13"/>
                  <a:gd name="T10" fmla="*/ 7 w 11"/>
                  <a:gd name="T11" fmla="*/ 12 h 13"/>
                  <a:gd name="T12" fmla="*/ 10 w 11"/>
                  <a:gd name="T13" fmla="*/ 13 h 13"/>
                  <a:gd name="T14" fmla="*/ 11 w 11"/>
                  <a:gd name="T15" fmla="*/ 1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3"/>
                  <a:gd name="T26" fmla="*/ 11 w 11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3">
                    <a:moveTo>
                      <a:pt x="11" y="10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7" y="12"/>
                    </a:lnTo>
                    <a:lnTo>
                      <a:pt x="10" y="13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1" name="Freeform 494"/>
              <p:cNvSpPr>
                <a:spLocks/>
              </p:cNvSpPr>
              <p:nvPr/>
            </p:nvSpPr>
            <p:spPr bwMode="gray">
              <a:xfrm>
                <a:off x="4503" y="2541"/>
                <a:ext cx="8" cy="7"/>
              </a:xfrm>
              <a:custGeom>
                <a:avLst/>
                <a:gdLst>
                  <a:gd name="T0" fmla="*/ 4 w 8"/>
                  <a:gd name="T1" fmla="*/ 0 h 7"/>
                  <a:gd name="T2" fmla="*/ 0 w 8"/>
                  <a:gd name="T3" fmla="*/ 0 h 7"/>
                  <a:gd name="T4" fmla="*/ 1 w 8"/>
                  <a:gd name="T5" fmla="*/ 3 h 7"/>
                  <a:gd name="T6" fmla="*/ 6 w 8"/>
                  <a:gd name="T7" fmla="*/ 7 h 7"/>
                  <a:gd name="T8" fmla="*/ 8 w 8"/>
                  <a:gd name="T9" fmla="*/ 6 h 7"/>
                  <a:gd name="T10" fmla="*/ 7 w 8"/>
                  <a:gd name="T11" fmla="*/ 2 h 7"/>
                  <a:gd name="T12" fmla="*/ 4 w 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4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7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2" name="Freeform 495"/>
              <p:cNvSpPr>
                <a:spLocks/>
              </p:cNvSpPr>
              <p:nvPr/>
            </p:nvSpPr>
            <p:spPr bwMode="gray">
              <a:xfrm>
                <a:off x="4489" y="2552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3 h 4"/>
                  <a:gd name="T4" fmla="*/ 2 w 6"/>
                  <a:gd name="T5" fmla="*/ 4 h 4"/>
                  <a:gd name="T6" fmla="*/ 6 w 6"/>
                  <a:gd name="T7" fmla="*/ 3 h 4"/>
                  <a:gd name="T8" fmla="*/ 3 w 6"/>
                  <a:gd name="T9" fmla="*/ 0 h 4"/>
                  <a:gd name="T10" fmla="*/ 0 w 6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0" y="1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3" name="Freeform 496"/>
              <p:cNvSpPr>
                <a:spLocks/>
              </p:cNvSpPr>
              <p:nvPr/>
            </p:nvSpPr>
            <p:spPr bwMode="gray">
              <a:xfrm>
                <a:off x="4488" y="2531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1 h 5"/>
                  <a:gd name="T4" fmla="*/ 4 w 8"/>
                  <a:gd name="T5" fmla="*/ 5 h 5"/>
                  <a:gd name="T6" fmla="*/ 8 w 8"/>
                  <a:gd name="T7" fmla="*/ 3 h 5"/>
                  <a:gd name="T8" fmla="*/ 4 w 8"/>
                  <a:gd name="T9" fmla="*/ 0 h 5"/>
                  <a:gd name="T10" fmla="*/ 0 w 8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0"/>
                    </a:moveTo>
                    <a:lnTo>
                      <a:pt x="0" y="1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4" name="Freeform 497"/>
              <p:cNvSpPr>
                <a:spLocks/>
              </p:cNvSpPr>
              <p:nvPr/>
            </p:nvSpPr>
            <p:spPr bwMode="gray">
              <a:xfrm>
                <a:off x="4405" y="2536"/>
                <a:ext cx="4" cy="7"/>
              </a:xfrm>
              <a:custGeom>
                <a:avLst/>
                <a:gdLst>
                  <a:gd name="T0" fmla="*/ 0 w 4"/>
                  <a:gd name="T1" fmla="*/ 2 h 7"/>
                  <a:gd name="T2" fmla="*/ 1 w 4"/>
                  <a:gd name="T3" fmla="*/ 4 h 7"/>
                  <a:gd name="T4" fmla="*/ 2 w 4"/>
                  <a:gd name="T5" fmla="*/ 7 h 7"/>
                  <a:gd name="T6" fmla="*/ 4 w 4"/>
                  <a:gd name="T7" fmla="*/ 7 h 7"/>
                  <a:gd name="T8" fmla="*/ 4 w 4"/>
                  <a:gd name="T9" fmla="*/ 4 h 7"/>
                  <a:gd name="T10" fmla="*/ 1 w 4"/>
                  <a:gd name="T11" fmla="*/ 0 h 7"/>
                  <a:gd name="T12" fmla="*/ 0 w 4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2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5" name="Freeform 498"/>
              <p:cNvSpPr>
                <a:spLocks/>
              </p:cNvSpPr>
              <p:nvPr/>
            </p:nvSpPr>
            <p:spPr bwMode="gray">
              <a:xfrm>
                <a:off x="4421" y="2544"/>
                <a:ext cx="5" cy="4"/>
              </a:xfrm>
              <a:custGeom>
                <a:avLst/>
                <a:gdLst>
                  <a:gd name="T0" fmla="*/ 0 w 5"/>
                  <a:gd name="T1" fmla="*/ 3 h 4"/>
                  <a:gd name="T2" fmla="*/ 3 w 5"/>
                  <a:gd name="T3" fmla="*/ 4 h 4"/>
                  <a:gd name="T4" fmla="*/ 5 w 5"/>
                  <a:gd name="T5" fmla="*/ 3 h 4"/>
                  <a:gd name="T6" fmla="*/ 3 w 5"/>
                  <a:gd name="T7" fmla="*/ 0 h 4"/>
                  <a:gd name="T8" fmla="*/ 0 w 5"/>
                  <a:gd name="T9" fmla="*/ 1 h 4"/>
                  <a:gd name="T10" fmla="*/ 0 w 5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0" y="3"/>
                    </a:moveTo>
                    <a:lnTo>
                      <a:pt x="3" y="4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6" name="Freeform 499"/>
              <p:cNvSpPr>
                <a:spLocks/>
              </p:cNvSpPr>
              <p:nvPr/>
            </p:nvSpPr>
            <p:spPr bwMode="gray">
              <a:xfrm>
                <a:off x="4341" y="2875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1 w 3"/>
                  <a:gd name="T3" fmla="*/ 5 h 5"/>
                  <a:gd name="T4" fmla="*/ 3 w 3"/>
                  <a:gd name="T5" fmla="*/ 2 h 5"/>
                  <a:gd name="T6" fmla="*/ 1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2"/>
                    </a:moveTo>
                    <a:lnTo>
                      <a:pt x="1" y="5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7" name="Freeform 500"/>
              <p:cNvSpPr>
                <a:spLocks/>
              </p:cNvSpPr>
              <p:nvPr/>
            </p:nvSpPr>
            <p:spPr bwMode="gray">
              <a:xfrm>
                <a:off x="4379" y="2875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1 h 6"/>
                  <a:gd name="T4" fmla="*/ 1 w 4"/>
                  <a:gd name="T5" fmla="*/ 0 h 6"/>
                  <a:gd name="T6" fmla="*/ 0 w 4"/>
                  <a:gd name="T7" fmla="*/ 3 h 6"/>
                  <a:gd name="T8" fmla="*/ 0 w 4"/>
                  <a:gd name="T9" fmla="*/ 4 h 6"/>
                  <a:gd name="T10" fmla="*/ 2 w 4"/>
                  <a:gd name="T11" fmla="*/ 6 h 6"/>
                  <a:gd name="T12" fmla="*/ 4 w 4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6"/>
                  <a:gd name="T23" fmla="*/ 4 w 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6">
                    <a:moveTo>
                      <a:pt x="4" y="6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8" name="Freeform 501"/>
              <p:cNvSpPr>
                <a:spLocks/>
              </p:cNvSpPr>
              <p:nvPr/>
            </p:nvSpPr>
            <p:spPr bwMode="gray">
              <a:xfrm>
                <a:off x="4347" y="2888"/>
                <a:ext cx="37" cy="39"/>
              </a:xfrm>
              <a:custGeom>
                <a:avLst/>
                <a:gdLst>
                  <a:gd name="T0" fmla="*/ 25 w 37"/>
                  <a:gd name="T1" fmla="*/ 6 h 39"/>
                  <a:gd name="T2" fmla="*/ 20 w 37"/>
                  <a:gd name="T3" fmla="*/ 7 h 39"/>
                  <a:gd name="T4" fmla="*/ 12 w 37"/>
                  <a:gd name="T5" fmla="*/ 4 h 39"/>
                  <a:gd name="T6" fmla="*/ 5 w 37"/>
                  <a:gd name="T7" fmla="*/ 0 h 39"/>
                  <a:gd name="T8" fmla="*/ 2 w 37"/>
                  <a:gd name="T9" fmla="*/ 0 h 39"/>
                  <a:gd name="T10" fmla="*/ 0 w 37"/>
                  <a:gd name="T11" fmla="*/ 3 h 39"/>
                  <a:gd name="T12" fmla="*/ 3 w 37"/>
                  <a:gd name="T13" fmla="*/ 9 h 39"/>
                  <a:gd name="T14" fmla="*/ 6 w 37"/>
                  <a:gd name="T15" fmla="*/ 13 h 39"/>
                  <a:gd name="T16" fmla="*/ 7 w 37"/>
                  <a:gd name="T17" fmla="*/ 24 h 39"/>
                  <a:gd name="T18" fmla="*/ 11 w 37"/>
                  <a:gd name="T19" fmla="*/ 30 h 39"/>
                  <a:gd name="T20" fmla="*/ 14 w 37"/>
                  <a:gd name="T21" fmla="*/ 36 h 39"/>
                  <a:gd name="T22" fmla="*/ 16 w 37"/>
                  <a:gd name="T23" fmla="*/ 39 h 39"/>
                  <a:gd name="T24" fmla="*/ 24 w 37"/>
                  <a:gd name="T25" fmla="*/ 38 h 39"/>
                  <a:gd name="T26" fmla="*/ 26 w 37"/>
                  <a:gd name="T27" fmla="*/ 33 h 39"/>
                  <a:gd name="T28" fmla="*/ 30 w 37"/>
                  <a:gd name="T29" fmla="*/ 33 h 39"/>
                  <a:gd name="T30" fmla="*/ 32 w 37"/>
                  <a:gd name="T31" fmla="*/ 26 h 39"/>
                  <a:gd name="T32" fmla="*/ 35 w 37"/>
                  <a:gd name="T33" fmla="*/ 22 h 39"/>
                  <a:gd name="T34" fmla="*/ 37 w 37"/>
                  <a:gd name="T35" fmla="*/ 11 h 39"/>
                  <a:gd name="T36" fmla="*/ 37 w 37"/>
                  <a:gd name="T37" fmla="*/ 2 h 39"/>
                  <a:gd name="T38" fmla="*/ 33 w 37"/>
                  <a:gd name="T39" fmla="*/ 1 h 39"/>
                  <a:gd name="T40" fmla="*/ 30 w 37"/>
                  <a:gd name="T41" fmla="*/ 1 h 39"/>
                  <a:gd name="T42" fmla="*/ 25 w 37"/>
                  <a:gd name="T43" fmla="*/ 6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"/>
                  <a:gd name="T67" fmla="*/ 0 h 39"/>
                  <a:gd name="T68" fmla="*/ 37 w 37"/>
                  <a:gd name="T69" fmla="*/ 39 h 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" h="39">
                    <a:moveTo>
                      <a:pt x="25" y="6"/>
                    </a:moveTo>
                    <a:lnTo>
                      <a:pt x="20" y="7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7" y="24"/>
                    </a:lnTo>
                    <a:lnTo>
                      <a:pt x="11" y="30"/>
                    </a:lnTo>
                    <a:lnTo>
                      <a:pt x="14" y="36"/>
                    </a:lnTo>
                    <a:lnTo>
                      <a:pt x="16" y="39"/>
                    </a:lnTo>
                    <a:lnTo>
                      <a:pt x="24" y="38"/>
                    </a:lnTo>
                    <a:lnTo>
                      <a:pt x="26" y="33"/>
                    </a:lnTo>
                    <a:lnTo>
                      <a:pt x="30" y="33"/>
                    </a:lnTo>
                    <a:lnTo>
                      <a:pt x="32" y="26"/>
                    </a:lnTo>
                    <a:lnTo>
                      <a:pt x="35" y="22"/>
                    </a:lnTo>
                    <a:lnTo>
                      <a:pt x="37" y="11"/>
                    </a:lnTo>
                    <a:lnTo>
                      <a:pt x="37" y="2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9" name="Freeform 502"/>
              <p:cNvSpPr>
                <a:spLocks/>
              </p:cNvSpPr>
              <p:nvPr/>
            </p:nvSpPr>
            <p:spPr bwMode="gray">
              <a:xfrm>
                <a:off x="4553" y="2589"/>
                <a:ext cx="4" cy="10"/>
              </a:xfrm>
              <a:custGeom>
                <a:avLst/>
                <a:gdLst>
                  <a:gd name="T0" fmla="*/ 0 w 4"/>
                  <a:gd name="T1" fmla="*/ 3 h 10"/>
                  <a:gd name="T2" fmla="*/ 0 w 4"/>
                  <a:gd name="T3" fmla="*/ 7 h 10"/>
                  <a:gd name="T4" fmla="*/ 2 w 4"/>
                  <a:gd name="T5" fmla="*/ 10 h 10"/>
                  <a:gd name="T6" fmla="*/ 4 w 4"/>
                  <a:gd name="T7" fmla="*/ 6 h 10"/>
                  <a:gd name="T8" fmla="*/ 4 w 4"/>
                  <a:gd name="T9" fmla="*/ 2 h 10"/>
                  <a:gd name="T10" fmla="*/ 0 w 4"/>
                  <a:gd name="T11" fmla="*/ 0 h 10"/>
                  <a:gd name="T12" fmla="*/ 0 w 4"/>
                  <a:gd name="T13" fmla="*/ 3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0"/>
                  <a:gd name="T23" fmla="*/ 4 w 4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0">
                    <a:moveTo>
                      <a:pt x="0" y="3"/>
                    </a:moveTo>
                    <a:lnTo>
                      <a:pt x="0" y="7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0" name="Freeform 503"/>
              <p:cNvSpPr>
                <a:spLocks/>
              </p:cNvSpPr>
              <p:nvPr/>
            </p:nvSpPr>
            <p:spPr bwMode="gray">
              <a:xfrm>
                <a:off x="4557" y="2600"/>
                <a:ext cx="6" cy="6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4 h 6"/>
                  <a:gd name="T4" fmla="*/ 1 w 6"/>
                  <a:gd name="T5" fmla="*/ 0 h 6"/>
                  <a:gd name="T6" fmla="*/ 0 w 6"/>
                  <a:gd name="T7" fmla="*/ 2 h 6"/>
                  <a:gd name="T8" fmla="*/ 5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5" y="6"/>
                    </a:moveTo>
                    <a:lnTo>
                      <a:pt x="6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1" name="Freeform 504"/>
              <p:cNvSpPr>
                <a:spLocks/>
              </p:cNvSpPr>
              <p:nvPr/>
            </p:nvSpPr>
            <p:spPr bwMode="gray">
              <a:xfrm>
                <a:off x="4573" y="2627"/>
                <a:ext cx="4" cy="5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1 h 5"/>
                  <a:gd name="T4" fmla="*/ 0 w 4"/>
                  <a:gd name="T5" fmla="*/ 3 h 5"/>
                  <a:gd name="T6" fmla="*/ 2 w 4"/>
                  <a:gd name="T7" fmla="*/ 5 h 5"/>
                  <a:gd name="T8" fmla="*/ 4 w 4"/>
                  <a:gd name="T9" fmla="*/ 4 h 5"/>
                  <a:gd name="T10" fmla="*/ 2 w 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2" name="Freeform 505"/>
              <p:cNvSpPr>
                <a:spLocks/>
              </p:cNvSpPr>
              <p:nvPr/>
            </p:nvSpPr>
            <p:spPr bwMode="gray">
              <a:xfrm>
                <a:off x="4575" y="263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0 h 3"/>
                  <a:gd name="T8" fmla="*/ 0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3" name="Freeform 506"/>
              <p:cNvSpPr>
                <a:spLocks/>
              </p:cNvSpPr>
              <p:nvPr/>
            </p:nvSpPr>
            <p:spPr bwMode="gray">
              <a:xfrm>
                <a:off x="4557" y="265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2 w 3"/>
                  <a:gd name="T3" fmla="*/ 4 h 4"/>
                  <a:gd name="T4" fmla="*/ 3 w 3"/>
                  <a:gd name="T5" fmla="*/ 2 h 4"/>
                  <a:gd name="T6" fmla="*/ 1 w 3"/>
                  <a:gd name="T7" fmla="*/ 0 h 4"/>
                  <a:gd name="T8" fmla="*/ 0 w 3"/>
                  <a:gd name="T9" fmla="*/ 1 h 4"/>
                  <a:gd name="T10" fmla="*/ 0 w 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4" name="Freeform 507"/>
              <p:cNvSpPr>
                <a:spLocks/>
              </p:cNvSpPr>
              <p:nvPr/>
            </p:nvSpPr>
            <p:spPr bwMode="gray">
              <a:xfrm>
                <a:off x="4550" y="2648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5" name="Freeform 508"/>
              <p:cNvSpPr>
                <a:spLocks/>
              </p:cNvSpPr>
              <p:nvPr/>
            </p:nvSpPr>
            <p:spPr bwMode="gray">
              <a:xfrm>
                <a:off x="4528" y="2646"/>
                <a:ext cx="26" cy="21"/>
              </a:xfrm>
              <a:custGeom>
                <a:avLst/>
                <a:gdLst>
                  <a:gd name="T0" fmla="*/ 25 w 26"/>
                  <a:gd name="T1" fmla="*/ 16 h 21"/>
                  <a:gd name="T2" fmla="*/ 15 w 26"/>
                  <a:gd name="T3" fmla="*/ 9 h 21"/>
                  <a:gd name="T4" fmla="*/ 9 w 26"/>
                  <a:gd name="T5" fmla="*/ 3 h 21"/>
                  <a:gd name="T6" fmla="*/ 6 w 26"/>
                  <a:gd name="T7" fmla="*/ 3 h 21"/>
                  <a:gd name="T8" fmla="*/ 4 w 26"/>
                  <a:gd name="T9" fmla="*/ 1 h 21"/>
                  <a:gd name="T10" fmla="*/ 0 w 26"/>
                  <a:gd name="T11" fmla="*/ 0 h 21"/>
                  <a:gd name="T12" fmla="*/ 0 w 26"/>
                  <a:gd name="T13" fmla="*/ 3 h 21"/>
                  <a:gd name="T14" fmla="*/ 1 w 26"/>
                  <a:gd name="T15" fmla="*/ 6 h 21"/>
                  <a:gd name="T16" fmla="*/ 7 w 26"/>
                  <a:gd name="T17" fmla="*/ 11 h 21"/>
                  <a:gd name="T18" fmla="*/ 9 w 26"/>
                  <a:gd name="T19" fmla="*/ 12 h 21"/>
                  <a:gd name="T20" fmla="*/ 19 w 26"/>
                  <a:gd name="T21" fmla="*/ 19 h 21"/>
                  <a:gd name="T22" fmla="*/ 25 w 26"/>
                  <a:gd name="T23" fmla="*/ 21 h 21"/>
                  <a:gd name="T24" fmla="*/ 26 w 26"/>
                  <a:gd name="T25" fmla="*/ 19 h 21"/>
                  <a:gd name="T26" fmla="*/ 25 w 26"/>
                  <a:gd name="T27" fmla="*/ 16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21"/>
                  <a:gd name="T44" fmla="*/ 26 w 2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21">
                    <a:moveTo>
                      <a:pt x="25" y="16"/>
                    </a:moveTo>
                    <a:lnTo>
                      <a:pt x="15" y="9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9" y="19"/>
                    </a:lnTo>
                    <a:lnTo>
                      <a:pt x="25" y="21"/>
                    </a:lnTo>
                    <a:lnTo>
                      <a:pt x="26" y="19"/>
                    </a:lnTo>
                    <a:lnTo>
                      <a:pt x="25" y="1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6" name="Freeform 509"/>
              <p:cNvSpPr>
                <a:spLocks/>
              </p:cNvSpPr>
              <p:nvPr/>
            </p:nvSpPr>
            <p:spPr bwMode="gray">
              <a:xfrm>
                <a:off x="4651" y="2616"/>
                <a:ext cx="10" cy="8"/>
              </a:xfrm>
              <a:custGeom>
                <a:avLst/>
                <a:gdLst>
                  <a:gd name="T0" fmla="*/ 0 w 10"/>
                  <a:gd name="T1" fmla="*/ 6 h 8"/>
                  <a:gd name="T2" fmla="*/ 3 w 10"/>
                  <a:gd name="T3" fmla="*/ 8 h 8"/>
                  <a:gd name="T4" fmla="*/ 10 w 10"/>
                  <a:gd name="T5" fmla="*/ 8 h 8"/>
                  <a:gd name="T6" fmla="*/ 10 w 10"/>
                  <a:gd name="T7" fmla="*/ 3 h 8"/>
                  <a:gd name="T8" fmla="*/ 8 w 10"/>
                  <a:gd name="T9" fmla="*/ 0 h 8"/>
                  <a:gd name="T10" fmla="*/ 0 w 10"/>
                  <a:gd name="T11" fmla="*/ 1 h 8"/>
                  <a:gd name="T12" fmla="*/ 0 w 10"/>
                  <a:gd name="T13" fmla="*/ 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8"/>
                  <a:gd name="T23" fmla="*/ 10 w 1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8">
                    <a:moveTo>
                      <a:pt x="0" y="6"/>
                    </a:moveTo>
                    <a:lnTo>
                      <a:pt x="3" y="8"/>
                    </a:lnTo>
                    <a:lnTo>
                      <a:pt x="10" y="8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7" name="Freeform 510"/>
              <p:cNvSpPr>
                <a:spLocks/>
              </p:cNvSpPr>
              <p:nvPr/>
            </p:nvSpPr>
            <p:spPr bwMode="gray">
              <a:xfrm>
                <a:off x="4660" y="2601"/>
                <a:ext cx="14" cy="8"/>
              </a:xfrm>
              <a:custGeom>
                <a:avLst/>
                <a:gdLst>
                  <a:gd name="T0" fmla="*/ 8 w 14"/>
                  <a:gd name="T1" fmla="*/ 2 h 8"/>
                  <a:gd name="T2" fmla="*/ 0 w 14"/>
                  <a:gd name="T3" fmla="*/ 7 h 8"/>
                  <a:gd name="T4" fmla="*/ 4 w 14"/>
                  <a:gd name="T5" fmla="*/ 8 h 8"/>
                  <a:gd name="T6" fmla="*/ 14 w 14"/>
                  <a:gd name="T7" fmla="*/ 3 h 8"/>
                  <a:gd name="T8" fmla="*/ 12 w 14"/>
                  <a:gd name="T9" fmla="*/ 0 h 8"/>
                  <a:gd name="T10" fmla="*/ 8 w 14"/>
                  <a:gd name="T11" fmla="*/ 2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8"/>
                  <a:gd name="T20" fmla="*/ 14 w 1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8">
                    <a:moveTo>
                      <a:pt x="8" y="2"/>
                    </a:moveTo>
                    <a:lnTo>
                      <a:pt x="0" y="7"/>
                    </a:lnTo>
                    <a:lnTo>
                      <a:pt x="4" y="8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8" name="Freeform 511"/>
              <p:cNvSpPr>
                <a:spLocks noEditPoints="1"/>
              </p:cNvSpPr>
              <p:nvPr/>
            </p:nvSpPr>
            <p:spPr bwMode="gray">
              <a:xfrm>
                <a:off x="4553" y="2804"/>
                <a:ext cx="109" cy="160"/>
              </a:xfrm>
              <a:custGeom>
                <a:avLst/>
                <a:gdLst>
                  <a:gd name="T0" fmla="*/ 94 w 109"/>
                  <a:gd name="T1" fmla="*/ 44 h 160"/>
                  <a:gd name="T2" fmla="*/ 85 w 109"/>
                  <a:gd name="T3" fmla="*/ 30 h 160"/>
                  <a:gd name="T4" fmla="*/ 82 w 109"/>
                  <a:gd name="T5" fmla="*/ 30 h 160"/>
                  <a:gd name="T6" fmla="*/ 77 w 109"/>
                  <a:gd name="T7" fmla="*/ 29 h 160"/>
                  <a:gd name="T8" fmla="*/ 73 w 109"/>
                  <a:gd name="T9" fmla="*/ 15 h 160"/>
                  <a:gd name="T10" fmla="*/ 66 w 109"/>
                  <a:gd name="T11" fmla="*/ 10 h 160"/>
                  <a:gd name="T12" fmla="*/ 56 w 109"/>
                  <a:gd name="T13" fmla="*/ 5 h 160"/>
                  <a:gd name="T14" fmla="*/ 69 w 109"/>
                  <a:gd name="T15" fmla="*/ 25 h 160"/>
                  <a:gd name="T16" fmla="*/ 76 w 109"/>
                  <a:gd name="T17" fmla="*/ 48 h 160"/>
                  <a:gd name="T18" fmla="*/ 66 w 109"/>
                  <a:gd name="T19" fmla="*/ 59 h 160"/>
                  <a:gd name="T20" fmla="*/ 73 w 109"/>
                  <a:gd name="T21" fmla="*/ 66 h 160"/>
                  <a:gd name="T22" fmla="*/ 78 w 109"/>
                  <a:gd name="T23" fmla="*/ 81 h 160"/>
                  <a:gd name="T24" fmla="*/ 79 w 109"/>
                  <a:gd name="T25" fmla="*/ 90 h 160"/>
                  <a:gd name="T26" fmla="*/ 92 w 109"/>
                  <a:gd name="T27" fmla="*/ 70 h 160"/>
                  <a:gd name="T28" fmla="*/ 94 w 109"/>
                  <a:gd name="T29" fmla="*/ 61 h 160"/>
                  <a:gd name="T30" fmla="*/ 100 w 109"/>
                  <a:gd name="T31" fmla="*/ 59 h 160"/>
                  <a:gd name="T32" fmla="*/ 106 w 109"/>
                  <a:gd name="T33" fmla="*/ 48 h 160"/>
                  <a:gd name="T34" fmla="*/ 109 w 109"/>
                  <a:gd name="T35" fmla="*/ 35 h 160"/>
                  <a:gd name="T36" fmla="*/ 101 w 109"/>
                  <a:gd name="T37" fmla="*/ 42 h 160"/>
                  <a:gd name="T38" fmla="*/ 58 w 109"/>
                  <a:gd name="T39" fmla="*/ 88 h 160"/>
                  <a:gd name="T40" fmla="*/ 56 w 109"/>
                  <a:gd name="T41" fmla="*/ 79 h 160"/>
                  <a:gd name="T42" fmla="*/ 50 w 109"/>
                  <a:gd name="T43" fmla="*/ 87 h 160"/>
                  <a:gd name="T44" fmla="*/ 44 w 109"/>
                  <a:gd name="T45" fmla="*/ 101 h 160"/>
                  <a:gd name="T46" fmla="*/ 29 w 109"/>
                  <a:gd name="T47" fmla="*/ 114 h 160"/>
                  <a:gd name="T48" fmla="*/ 11 w 109"/>
                  <a:gd name="T49" fmla="*/ 129 h 160"/>
                  <a:gd name="T50" fmla="*/ 0 w 109"/>
                  <a:gd name="T51" fmla="*/ 149 h 160"/>
                  <a:gd name="T52" fmla="*/ 8 w 109"/>
                  <a:gd name="T53" fmla="*/ 154 h 160"/>
                  <a:gd name="T54" fmla="*/ 36 w 109"/>
                  <a:gd name="T55" fmla="*/ 147 h 160"/>
                  <a:gd name="T56" fmla="*/ 48 w 109"/>
                  <a:gd name="T57" fmla="*/ 124 h 160"/>
                  <a:gd name="T58" fmla="*/ 58 w 109"/>
                  <a:gd name="T59" fmla="*/ 114 h 160"/>
                  <a:gd name="T60" fmla="*/ 67 w 109"/>
                  <a:gd name="T61" fmla="*/ 100 h 160"/>
                  <a:gd name="T62" fmla="*/ 63 w 109"/>
                  <a:gd name="T63" fmla="*/ 84 h 1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160"/>
                  <a:gd name="T98" fmla="*/ 109 w 109"/>
                  <a:gd name="T99" fmla="*/ 160 h 1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160">
                    <a:moveTo>
                      <a:pt x="101" y="42"/>
                    </a:moveTo>
                    <a:lnTo>
                      <a:pt x="94" y="44"/>
                    </a:lnTo>
                    <a:lnTo>
                      <a:pt x="87" y="39"/>
                    </a:lnTo>
                    <a:lnTo>
                      <a:pt x="85" y="30"/>
                    </a:lnTo>
                    <a:lnTo>
                      <a:pt x="81" y="25"/>
                    </a:lnTo>
                    <a:lnTo>
                      <a:pt x="82" y="30"/>
                    </a:lnTo>
                    <a:lnTo>
                      <a:pt x="80" y="32"/>
                    </a:lnTo>
                    <a:lnTo>
                      <a:pt x="77" y="29"/>
                    </a:lnTo>
                    <a:lnTo>
                      <a:pt x="73" y="20"/>
                    </a:lnTo>
                    <a:lnTo>
                      <a:pt x="73" y="15"/>
                    </a:lnTo>
                    <a:lnTo>
                      <a:pt x="69" y="10"/>
                    </a:lnTo>
                    <a:lnTo>
                      <a:pt x="66" y="10"/>
                    </a:lnTo>
                    <a:lnTo>
                      <a:pt x="56" y="0"/>
                    </a:lnTo>
                    <a:lnTo>
                      <a:pt x="56" y="5"/>
                    </a:lnTo>
                    <a:lnTo>
                      <a:pt x="59" y="10"/>
                    </a:lnTo>
                    <a:lnTo>
                      <a:pt x="69" y="25"/>
                    </a:lnTo>
                    <a:lnTo>
                      <a:pt x="73" y="33"/>
                    </a:lnTo>
                    <a:lnTo>
                      <a:pt x="76" y="48"/>
                    </a:lnTo>
                    <a:lnTo>
                      <a:pt x="74" y="57"/>
                    </a:lnTo>
                    <a:lnTo>
                      <a:pt x="66" y="59"/>
                    </a:lnTo>
                    <a:lnTo>
                      <a:pt x="66" y="64"/>
                    </a:lnTo>
                    <a:lnTo>
                      <a:pt x="73" y="66"/>
                    </a:lnTo>
                    <a:lnTo>
                      <a:pt x="79" y="74"/>
                    </a:lnTo>
                    <a:lnTo>
                      <a:pt x="78" y="81"/>
                    </a:lnTo>
                    <a:lnTo>
                      <a:pt x="73" y="87"/>
                    </a:lnTo>
                    <a:lnTo>
                      <a:pt x="79" y="90"/>
                    </a:lnTo>
                    <a:lnTo>
                      <a:pt x="84" y="88"/>
                    </a:lnTo>
                    <a:lnTo>
                      <a:pt x="92" y="70"/>
                    </a:lnTo>
                    <a:lnTo>
                      <a:pt x="96" y="66"/>
                    </a:lnTo>
                    <a:lnTo>
                      <a:pt x="94" y="61"/>
                    </a:lnTo>
                    <a:lnTo>
                      <a:pt x="94" y="59"/>
                    </a:lnTo>
                    <a:lnTo>
                      <a:pt x="100" y="59"/>
                    </a:lnTo>
                    <a:lnTo>
                      <a:pt x="105" y="61"/>
                    </a:lnTo>
                    <a:lnTo>
                      <a:pt x="106" y="48"/>
                    </a:lnTo>
                    <a:lnTo>
                      <a:pt x="109" y="44"/>
                    </a:lnTo>
                    <a:lnTo>
                      <a:pt x="109" y="35"/>
                    </a:lnTo>
                    <a:lnTo>
                      <a:pt x="103" y="37"/>
                    </a:lnTo>
                    <a:lnTo>
                      <a:pt x="101" y="42"/>
                    </a:lnTo>
                    <a:close/>
                    <a:moveTo>
                      <a:pt x="61" y="88"/>
                    </a:moveTo>
                    <a:lnTo>
                      <a:pt x="58" y="88"/>
                    </a:lnTo>
                    <a:lnTo>
                      <a:pt x="58" y="82"/>
                    </a:lnTo>
                    <a:lnTo>
                      <a:pt x="56" y="79"/>
                    </a:lnTo>
                    <a:lnTo>
                      <a:pt x="50" y="81"/>
                    </a:lnTo>
                    <a:lnTo>
                      <a:pt x="50" y="87"/>
                    </a:lnTo>
                    <a:lnTo>
                      <a:pt x="44" y="96"/>
                    </a:lnTo>
                    <a:lnTo>
                      <a:pt x="44" y="101"/>
                    </a:lnTo>
                    <a:lnTo>
                      <a:pt x="40" y="107"/>
                    </a:lnTo>
                    <a:lnTo>
                      <a:pt x="29" y="114"/>
                    </a:lnTo>
                    <a:lnTo>
                      <a:pt x="21" y="123"/>
                    </a:lnTo>
                    <a:lnTo>
                      <a:pt x="11" y="129"/>
                    </a:lnTo>
                    <a:lnTo>
                      <a:pt x="5" y="137"/>
                    </a:lnTo>
                    <a:lnTo>
                      <a:pt x="0" y="149"/>
                    </a:lnTo>
                    <a:lnTo>
                      <a:pt x="1" y="154"/>
                    </a:lnTo>
                    <a:lnTo>
                      <a:pt x="8" y="154"/>
                    </a:lnTo>
                    <a:lnTo>
                      <a:pt x="23" y="160"/>
                    </a:lnTo>
                    <a:lnTo>
                      <a:pt x="36" y="147"/>
                    </a:lnTo>
                    <a:lnTo>
                      <a:pt x="43" y="130"/>
                    </a:lnTo>
                    <a:lnTo>
                      <a:pt x="48" y="124"/>
                    </a:lnTo>
                    <a:lnTo>
                      <a:pt x="56" y="121"/>
                    </a:lnTo>
                    <a:lnTo>
                      <a:pt x="58" y="114"/>
                    </a:lnTo>
                    <a:lnTo>
                      <a:pt x="61" y="109"/>
                    </a:lnTo>
                    <a:lnTo>
                      <a:pt x="67" y="100"/>
                    </a:lnTo>
                    <a:lnTo>
                      <a:pt x="68" y="85"/>
                    </a:lnTo>
                    <a:lnTo>
                      <a:pt x="63" y="84"/>
                    </a:lnTo>
                    <a:lnTo>
                      <a:pt x="61" y="8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9" name="Freeform 512"/>
              <p:cNvSpPr>
                <a:spLocks/>
              </p:cNvSpPr>
              <p:nvPr/>
            </p:nvSpPr>
            <p:spPr bwMode="gray">
              <a:xfrm>
                <a:off x="4562" y="2966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5 h 7"/>
                  <a:gd name="T4" fmla="*/ 4 w 4"/>
                  <a:gd name="T5" fmla="*/ 0 h 7"/>
                  <a:gd name="T6" fmla="*/ 1 w 4"/>
                  <a:gd name="T7" fmla="*/ 0 h 7"/>
                  <a:gd name="T8" fmla="*/ 0 w 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0" y="7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0" name="Freeform 513"/>
              <p:cNvSpPr>
                <a:spLocks/>
              </p:cNvSpPr>
              <p:nvPr/>
            </p:nvSpPr>
            <p:spPr bwMode="gray">
              <a:xfrm>
                <a:off x="4738" y="258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5 w 5"/>
                  <a:gd name="T9" fmla="*/ 4 h 5"/>
                  <a:gd name="T10" fmla="*/ 2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1" name="Freeform 514"/>
              <p:cNvSpPr>
                <a:spLocks/>
              </p:cNvSpPr>
              <p:nvPr/>
            </p:nvSpPr>
            <p:spPr bwMode="gray">
              <a:xfrm>
                <a:off x="4740" y="259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3 h 4"/>
                  <a:gd name="T4" fmla="*/ 3 w 3"/>
                  <a:gd name="T5" fmla="*/ 0 h 4"/>
                  <a:gd name="T6" fmla="*/ 0 w 3"/>
                  <a:gd name="T7" fmla="*/ 0 h 4"/>
                  <a:gd name="T8" fmla="*/ 0 w 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4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2" name="Freeform 515"/>
              <p:cNvSpPr>
                <a:spLocks/>
              </p:cNvSpPr>
              <p:nvPr/>
            </p:nvSpPr>
            <p:spPr bwMode="gray">
              <a:xfrm>
                <a:off x="4744" y="2663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4 h 4"/>
                  <a:gd name="T4" fmla="*/ 5 w 5"/>
                  <a:gd name="T5" fmla="*/ 2 h 4"/>
                  <a:gd name="T6" fmla="*/ 2 w 5"/>
                  <a:gd name="T7" fmla="*/ 0 h 4"/>
                  <a:gd name="T8" fmla="*/ 1 w 5"/>
                  <a:gd name="T9" fmla="*/ 1 h 4"/>
                  <a:gd name="T10" fmla="*/ 0 w 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0" y="4"/>
                    </a:moveTo>
                    <a:lnTo>
                      <a:pt x="2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3" name="Freeform 516"/>
              <p:cNvSpPr>
                <a:spLocks/>
              </p:cNvSpPr>
              <p:nvPr/>
            </p:nvSpPr>
            <p:spPr bwMode="gray">
              <a:xfrm>
                <a:off x="4053" y="2546"/>
                <a:ext cx="379" cy="321"/>
              </a:xfrm>
              <a:custGeom>
                <a:avLst/>
                <a:gdLst>
                  <a:gd name="T0" fmla="*/ 345 w 379"/>
                  <a:gd name="T1" fmla="*/ 299 h 321"/>
                  <a:gd name="T2" fmla="*/ 352 w 379"/>
                  <a:gd name="T3" fmla="*/ 264 h 321"/>
                  <a:gd name="T4" fmla="*/ 371 w 379"/>
                  <a:gd name="T5" fmla="*/ 231 h 321"/>
                  <a:gd name="T6" fmla="*/ 374 w 379"/>
                  <a:gd name="T7" fmla="*/ 212 h 321"/>
                  <a:gd name="T8" fmla="*/ 374 w 379"/>
                  <a:gd name="T9" fmla="*/ 178 h 321"/>
                  <a:gd name="T10" fmla="*/ 371 w 379"/>
                  <a:gd name="T11" fmla="*/ 157 h 321"/>
                  <a:gd name="T12" fmla="*/ 352 w 379"/>
                  <a:gd name="T13" fmla="*/ 132 h 321"/>
                  <a:gd name="T14" fmla="*/ 338 w 379"/>
                  <a:gd name="T15" fmla="*/ 121 h 321"/>
                  <a:gd name="T16" fmla="*/ 332 w 379"/>
                  <a:gd name="T17" fmla="*/ 97 h 321"/>
                  <a:gd name="T18" fmla="*/ 312 w 379"/>
                  <a:gd name="T19" fmla="*/ 82 h 321"/>
                  <a:gd name="T20" fmla="*/ 302 w 379"/>
                  <a:gd name="T21" fmla="*/ 41 h 321"/>
                  <a:gd name="T22" fmla="*/ 290 w 379"/>
                  <a:gd name="T23" fmla="*/ 39 h 321"/>
                  <a:gd name="T24" fmla="*/ 280 w 379"/>
                  <a:gd name="T25" fmla="*/ 10 h 321"/>
                  <a:gd name="T26" fmla="*/ 273 w 379"/>
                  <a:gd name="T27" fmla="*/ 8 h 321"/>
                  <a:gd name="T28" fmla="*/ 271 w 379"/>
                  <a:gd name="T29" fmla="*/ 22 h 321"/>
                  <a:gd name="T30" fmla="*/ 270 w 379"/>
                  <a:gd name="T31" fmla="*/ 36 h 321"/>
                  <a:gd name="T32" fmla="*/ 257 w 379"/>
                  <a:gd name="T33" fmla="*/ 73 h 321"/>
                  <a:gd name="T34" fmla="*/ 234 w 379"/>
                  <a:gd name="T35" fmla="*/ 62 h 321"/>
                  <a:gd name="T36" fmla="*/ 219 w 379"/>
                  <a:gd name="T37" fmla="*/ 50 h 321"/>
                  <a:gd name="T38" fmla="*/ 215 w 379"/>
                  <a:gd name="T39" fmla="*/ 38 h 321"/>
                  <a:gd name="T40" fmla="*/ 223 w 379"/>
                  <a:gd name="T41" fmla="*/ 20 h 321"/>
                  <a:gd name="T42" fmla="*/ 214 w 379"/>
                  <a:gd name="T43" fmla="*/ 14 h 321"/>
                  <a:gd name="T44" fmla="*/ 186 w 379"/>
                  <a:gd name="T45" fmla="*/ 7 h 321"/>
                  <a:gd name="T46" fmla="*/ 183 w 379"/>
                  <a:gd name="T47" fmla="*/ 18 h 321"/>
                  <a:gd name="T48" fmla="*/ 161 w 379"/>
                  <a:gd name="T49" fmla="*/ 27 h 321"/>
                  <a:gd name="T50" fmla="*/ 160 w 379"/>
                  <a:gd name="T51" fmla="*/ 49 h 321"/>
                  <a:gd name="T52" fmla="*/ 150 w 379"/>
                  <a:gd name="T53" fmla="*/ 47 h 321"/>
                  <a:gd name="T54" fmla="*/ 138 w 379"/>
                  <a:gd name="T55" fmla="*/ 32 h 321"/>
                  <a:gd name="T56" fmla="*/ 124 w 379"/>
                  <a:gd name="T57" fmla="*/ 40 h 321"/>
                  <a:gd name="T58" fmla="*/ 110 w 379"/>
                  <a:gd name="T59" fmla="*/ 49 h 321"/>
                  <a:gd name="T60" fmla="*/ 101 w 379"/>
                  <a:gd name="T61" fmla="*/ 63 h 321"/>
                  <a:gd name="T62" fmla="*/ 90 w 379"/>
                  <a:gd name="T63" fmla="*/ 65 h 321"/>
                  <a:gd name="T64" fmla="*/ 84 w 379"/>
                  <a:gd name="T65" fmla="*/ 87 h 321"/>
                  <a:gd name="T66" fmla="*/ 61 w 379"/>
                  <a:gd name="T67" fmla="*/ 98 h 321"/>
                  <a:gd name="T68" fmla="*/ 42 w 379"/>
                  <a:gd name="T69" fmla="*/ 108 h 321"/>
                  <a:gd name="T70" fmla="*/ 26 w 379"/>
                  <a:gd name="T71" fmla="*/ 115 h 321"/>
                  <a:gd name="T72" fmla="*/ 13 w 379"/>
                  <a:gd name="T73" fmla="*/ 119 h 321"/>
                  <a:gd name="T74" fmla="*/ 13 w 379"/>
                  <a:gd name="T75" fmla="*/ 164 h 321"/>
                  <a:gd name="T76" fmla="*/ 7 w 379"/>
                  <a:gd name="T77" fmla="*/ 163 h 321"/>
                  <a:gd name="T78" fmla="*/ 2 w 379"/>
                  <a:gd name="T79" fmla="*/ 161 h 321"/>
                  <a:gd name="T80" fmla="*/ 10 w 379"/>
                  <a:gd name="T81" fmla="*/ 182 h 321"/>
                  <a:gd name="T82" fmla="*/ 19 w 379"/>
                  <a:gd name="T83" fmla="*/ 202 h 321"/>
                  <a:gd name="T84" fmla="*/ 27 w 379"/>
                  <a:gd name="T85" fmla="*/ 239 h 321"/>
                  <a:gd name="T86" fmla="*/ 20 w 379"/>
                  <a:gd name="T87" fmla="*/ 260 h 321"/>
                  <a:gd name="T88" fmla="*/ 42 w 379"/>
                  <a:gd name="T89" fmla="*/ 273 h 321"/>
                  <a:gd name="T90" fmla="*/ 61 w 379"/>
                  <a:gd name="T91" fmla="*/ 265 h 321"/>
                  <a:gd name="T92" fmla="*/ 90 w 379"/>
                  <a:gd name="T93" fmla="*/ 257 h 321"/>
                  <a:gd name="T94" fmla="*/ 104 w 379"/>
                  <a:gd name="T95" fmla="*/ 251 h 321"/>
                  <a:gd name="T96" fmla="*/ 137 w 379"/>
                  <a:gd name="T97" fmla="*/ 238 h 321"/>
                  <a:gd name="T98" fmla="*/ 186 w 379"/>
                  <a:gd name="T99" fmla="*/ 237 h 321"/>
                  <a:gd name="T100" fmla="*/ 206 w 379"/>
                  <a:gd name="T101" fmla="*/ 262 h 321"/>
                  <a:gd name="T102" fmla="*/ 218 w 379"/>
                  <a:gd name="T103" fmla="*/ 267 h 321"/>
                  <a:gd name="T104" fmla="*/ 229 w 379"/>
                  <a:gd name="T105" fmla="*/ 246 h 321"/>
                  <a:gd name="T106" fmla="*/ 228 w 379"/>
                  <a:gd name="T107" fmla="*/ 267 h 321"/>
                  <a:gd name="T108" fmla="*/ 228 w 379"/>
                  <a:gd name="T109" fmla="*/ 276 h 321"/>
                  <a:gd name="T110" fmla="*/ 240 w 379"/>
                  <a:gd name="T111" fmla="*/ 272 h 321"/>
                  <a:gd name="T112" fmla="*/ 246 w 379"/>
                  <a:gd name="T113" fmla="*/ 286 h 321"/>
                  <a:gd name="T114" fmla="*/ 254 w 379"/>
                  <a:gd name="T115" fmla="*/ 307 h 321"/>
                  <a:gd name="T116" fmla="*/ 269 w 379"/>
                  <a:gd name="T117" fmla="*/ 314 h 321"/>
                  <a:gd name="T118" fmla="*/ 292 w 379"/>
                  <a:gd name="T119" fmla="*/ 313 h 321"/>
                  <a:gd name="T120" fmla="*/ 307 w 379"/>
                  <a:gd name="T121" fmla="*/ 318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9"/>
                  <a:gd name="T184" fmla="*/ 0 h 321"/>
                  <a:gd name="T185" fmla="*/ 379 w 379"/>
                  <a:gd name="T186" fmla="*/ 321 h 3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9" h="321">
                    <a:moveTo>
                      <a:pt x="321" y="310"/>
                    </a:moveTo>
                    <a:lnTo>
                      <a:pt x="325" y="305"/>
                    </a:lnTo>
                    <a:lnTo>
                      <a:pt x="330" y="304"/>
                    </a:lnTo>
                    <a:lnTo>
                      <a:pt x="345" y="299"/>
                    </a:lnTo>
                    <a:lnTo>
                      <a:pt x="346" y="293"/>
                    </a:lnTo>
                    <a:lnTo>
                      <a:pt x="345" y="284"/>
                    </a:lnTo>
                    <a:lnTo>
                      <a:pt x="353" y="268"/>
                    </a:lnTo>
                    <a:lnTo>
                      <a:pt x="352" y="264"/>
                    </a:lnTo>
                    <a:lnTo>
                      <a:pt x="358" y="253"/>
                    </a:lnTo>
                    <a:lnTo>
                      <a:pt x="358" y="249"/>
                    </a:lnTo>
                    <a:lnTo>
                      <a:pt x="368" y="236"/>
                    </a:lnTo>
                    <a:lnTo>
                      <a:pt x="371" y="231"/>
                    </a:lnTo>
                    <a:lnTo>
                      <a:pt x="371" y="228"/>
                    </a:lnTo>
                    <a:lnTo>
                      <a:pt x="375" y="222"/>
                    </a:lnTo>
                    <a:lnTo>
                      <a:pt x="375" y="219"/>
                    </a:lnTo>
                    <a:lnTo>
                      <a:pt x="374" y="212"/>
                    </a:lnTo>
                    <a:lnTo>
                      <a:pt x="377" y="203"/>
                    </a:lnTo>
                    <a:lnTo>
                      <a:pt x="377" y="190"/>
                    </a:lnTo>
                    <a:lnTo>
                      <a:pt x="379" y="184"/>
                    </a:lnTo>
                    <a:lnTo>
                      <a:pt x="374" y="178"/>
                    </a:lnTo>
                    <a:lnTo>
                      <a:pt x="373" y="171"/>
                    </a:lnTo>
                    <a:lnTo>
                      <a:pt x="375" y="156"/>
                    </a:lnTo>
                    <a:lnTo>
                      <a:pt x="374" y="154"/>
                    </a:lnTo>
                    <a:lnTo>
                      <a:pt x="371" y="157"/>
                    </a:lnTo>
                    <a:lnTo>
                      <a:pt x="367" y="150"/>
                    </a:lnTo>
                    <a:lnTo>
                      <a:pt x="362" y="141"/>
                    </a:lnTo>
                    <a:lnTo>
                      <a:pt x="358" y="138"/>
                    </a:lnTo>
                    <a:lnTo>
                      <a:pt x="352" y="132"/>
                    </a:lnTo>
                    <a:lnTo>
                      <a:pt x="351" y="125"/>
                    </a:lnTo>
                    <a:lnTo>
                      <a:pt x="348" y="125"/>
                    </a:lnTo>
                    <a:lnTo>
                      <a:pt x="344" y="126"/>
                    </a:lnTo>
                    <a:lnTo>
                      <a:pt x="338" y="121"/>
                    </a:lnTo>
                    <a:lnTo>
                      <a:pt x="339" y="111"/>
                    </a:lnTo>
                    <a:lnTo>
                      <a:pt x="334" y="105"/>
                    </a:lnTo>
                    <a:lnTo>
                      <a:pt x="333" y="100"/>
                    </a:lnTo>
                    <a:lnTo>
                      <a:pt x="332" y="97"/>
                    </a:lnTo>
                    <a:lnTo>
                      <a:pt x="325" y="96"/>
                    </a:lnTo>
                    <a:lnTo>
                      <a:pt x="321" y="90"/>
                    </a:lnTo>
                    <a:lnTo>
                      <a:pt x="314" y="89"/>
                    </a:lnTo>
                    <a:lnTo>
                      <a:pt x="312" y="82"/>
                    </a:lnTo>
                    <a:lnTo>
                      <a:pt x="310" y="77"/>
                    </a:lnTo>
                    <a:lnTo>
                      <a:pt x="308" y="65"/>
                    </a:lnTo>
                    <a:lnTo>
                      <a:pt x="303" y="59"/>
                    </a:lnTo>
                    <a:lnTo>
                      <a:pt x="302" y="41"/>
                    </a:lnTo>
                    <a:lnTo>
                      <a:pt x="299" y="39"/>
                    </a:lnTo>
                    <a:lnTo>
                      <a:pt x="294" y="36"/>
                    </a:lnTo>
                    <a:lnTo>
                      <a:pt x="292" y="35"/>
                    </a:lnTo>
                    <a:lnTo>
                      <a:pt x="290" y="39"/>
                    </a:lnTo>
                    <a:lnTo>
                      <a:pt x="288" y="30"/>
                    </a:lnTo>
                    <a:lnTo>
                      <a:pt x="284" y="20"/>
                    </a:lnTo>
                    <a:lnTo>
                      <a:pt x="283" y="13"/>
                    </a:lnTo>
                    <a:lnTo>
                      <a:pt x="280" y="10"/>
                    </a:lnTo>
                    <a:lnTo>
                      <a:pt x="280" y="3"/>
                    </a:lnTo>
                    <a:lnTo>
                      <a:pt x="277" y="0"/>
                    </a:lnTo>
                    <a:lnTo>
                      <a:pt x="275" y="1"/>
                    </a:lnTo>
                    <a:lnTo>
                      <a:pt x="273" y="8"/>
                    </a:lnTo>
                    <a:lnTo>
                      <a:pt x="272" y="12"/>
                    </a:lnTo>
                    <a:lnTo>
                      <a:pt x="269" y="14"/>
                    </a:lnTo>
                    <a:lnTo>
                      <a:pt x="268" y="18"/>
                    </a:lnTo>
                    <a:lnTo>
                      <a:pt x="271" y="22"/>
                    </a:lnTo>
                    <a:lnTo>
                      <a:pt x="269" y="24"/>
                    </a:lnTo>
                    <a:lnTo>
                      <a:pt x="267" y="27"/>
                    </a:lnTo>
                    <a:lnTo>
                      <a:pt x="267" y="32"/>
                    </a:lnTo>
                    <a:lnTo>
                      <a:pt x="270" y="36"/>
                    </a:lnTo>
                    <a:lnTo>
                      <a:pt x="269" y="41"/>
                    </a:lnTo>
                    <a:lnTo>
                      <a:pt x="266" y="52"/>
                    </a:lnTo>
                    <a:lnTo>
                      <a:pt x="263" y="68"/>
                    </a:lnTo>
                    <a:lnTo>
                      <a:pt x="257" y="73"/>
                    </a:lnTo>
                    <a:lnTo>
                      <a:pt x="249" y="73"/>
                    </a:lnTo>
                    <a:lnTo>
                      <a:pt x="244" y="68"/>
                    </a:lnTo>
                    <a:lnTo>
                      <a:pt x="241" y="65"/>
                    </a:lnTo>
                    <a:lnTo>
                      <a:pt x="234" y="62"/>
                    </a:lnTo>
                    <a:lnTo>
                      <a:pt x="227" y="56"/>
                    </a:lnTo>
                    <a:lnTo>
                      <a:pt x="226" y="53"/>
                    </a:lnTo>
                    <a:lnTo>
                      <a:pt x="220" y="53"/>
                    </a:lnTo>
                    <a:lnTo>
                      <a:pt x="219" y="50"/>
                    </a:lnTo>
                    <a:lnTo>
                      <a:pt x="214" y="47"/>
                    </a:lnTo>
                    <a:lnTo>
                      <a:pt x="211" y="45"/>
                    </a:lnTo>
                    <a:lnTo>
                      <a:pt x="212" y="41"/>
                    </a:lnTo>
                    <a:lnTo>
                      <a:pt x="215" y="38"/>
                    </a:lnTo>
                    <a:lnTo>
                      <a:pt x="215" y="30"/>
                    </a:lnTo>
                    <a:lnTo>
                      <a:pt x="220" y="27"/>
                    </a:lnTo>
                    <a:lnTo>
                      <a:pt x="222" y="25"/>
                    </a:lnTo>
                    <a:lnTo>
                      <a:pt x="223" y="20"/>
                    </a:lnTo>
                    <a:lnTo>
                      <a:pt x="223" y="15"/>
                    </a:lnTo>
                    <a:lnTo>
                      <a:pt x="220" y="15"/>
                    </a:lnTo>
                    <a:lnTo>
                      <a:pt x="216" y="16"/>
                    </a:lnTo>
                    <a:lnTo>
                      <a:pt x="214" y="14"/>
                    </a:lnTo>
                    <a:lnTo>
                      <a:pt x="206" y="14"/>
                    </a:lnTo>
                    <a:lnTo>
                      <a:pt x="201" y="11"/>
                    </a:lnTo>
                    <a:lnTo>
                      <a:pt x="191" y="11"/>
                    </a:lnTo>
                    <a:lnTo>
                      <a:pt x="186" y="7"/>
                    </a:lnTo>
                    <a:lnTo>
                      <a:pt x="178" y="7"/>
                    </a:lnTo>
                    <a:lnTo>
                      <a:pt x="178" y="9"/>
                    </a:lnTo>
                    <a:lnTo>
                      <a:pt x="185" y="13"/>
                    </a:lnTo>
                    <a:lnTo>
                      <a:pt x="183" y="18"/>
                    </a:lnTo>
                    <a:lnTo>
                      <a:pt x="171" y="17"/>
                    </a:lnTo>
                    <a:lnTo>
                      <a:pt x="166" y="18"/>
                    </a:lnTo>
                    <a:lnTo>
                      <a:pt x="161" y="23"/>
                    </a:lnTo>
                    <a:lnTo>
                      <a:pt x="161" y="27"/>
                    </a:lnTo>
                    <a:lnTo>
                      <a:pt x="159" y="29"/>
                    </a:lnTo>
                    <a:lnTo>
                      <a:pt x="155" y="39"/>
                    </a:lnTo>
                    <a:lnTo>
                      <a:pt x="160" y="44"/>
                    </a:lnTo>
                    <a:lnTo>
                      <a:pt x="160" y="49"/>
                    </a:lnTo>
                    <a:lnTo>
                      <a:pt x="159" y="52"/>
                    </a:lnTo>
                    <a:lnTo>
                      <a:pt x="157" y="47"/>
                    </a:lnTo>
                    <a:lnTo>
                      <a:pt x="153" y="47"/>
                    </a:lnTo>
                    <a:lnTo>
                      <a:pt x="150" y="47"/>
                    </a:lnTo>
                    <a:lnTo>
                      <a:pt x="150" y="44"/>
                    </a:lnTo>
                    <a:lnTo>
                      <a:pt x="148" y="44"/>
                    </a:lnTo>
                    <a:lnTo>
                      <a:pt x="145" y="47"/>
                    </a:lnTo>
                    <a:lnTo>
                      <a:pt x="138" y="32"/>
                    </a:lnTo>
                    <a:lnTo>
                      <a:pt x="134" y="33"/>
                    </a:lnTo>
                    <a:lnTo>
                      <a:pt x="131" y="35"/>
                    </a:lnTo>
                    <a:lnTo>
                      <a:pt x="128" y="35"/>
                    </a:lnTo>
                    <a:lnTo>
                      <a:pt x="124" y="40"/>
                    </a:lnTo>
                    <a:lnTo>
                      <a:pt x="121" y="39"/>
                    </a:lnTo>
                    <a:lnTo>
                      <a:pt x="116" y="43"/>
                    </a:lnTo>
                    <a:lnTo>
                      <a:pt x="116" y="48"/>
                    </a:lnTo>
                    <a:lnTo>
                      <a:pt x="110" y="49"/>
                    </a:lnTo>
                    <a:lnTo>
                      <a:pt x="108" y="61"/>
                    </a:lnTo>
                    <a:lnTo>
                      <a:pt x="105" y="61"/>
                    </a:lnTo>
                    <a:lnTo>
                      <a:pt x="102" y="62"/>
                    </a:lnTo>
                    <a:lnTo>
                      <a:pt x="101" y="63"/>
                    </a:lnTo>
                    <a:lnTo>
                      <a:pt x="103" y="66"/>
                    </a:lnTo>
                    <a:lnTo>
                      <a:pt x="98" y="67"/>
                    </a:lnTo>
                    <a:lnTo>
                      <a:pt x="93" y="61"/>
                    </a:lnTo>
                    <a:lnTo>
                      <a:pt x="90" y="65"/>
                    </a:lnTo>
                    <a:lnTo>
                      <a:pt x="88" y="72"/>
                    </a:lnTo>
                    <a:lnTo>
                      <a:pt x="87" y="77"/>
                    </a:lnTo>
                    <a:lnTo>
                      <a:pt x="90" y="79"/>
                    </a:lnTo>
                    <a:lnTo>
                      <a:pt x="84" y="87"/>
                    </a:lnTo>
                    <a:lnTo>
                      <a:pt x="82" y="90"/>
                    </a:lnTo>
                    <a:lnTo>
                      <a:pt x="73" y="96"/>
                    </a:lnTo>
                    <a:lnTo>
                      <a:pt x="70" y="98"/>
                    </a:lnTo>
                    <a:lnTo>
                      <a:pt x="61" y="98"/>
                    </a:lnTo>
                    <a:lnTo>
                      <a:pt x="58" y="102"/>
                    </a:lnTo>
                    <a:lnTo>
                      <a:pt x="52" y="103"/>
                    </a:lnTo>
                    <a:lnTo>
                      <a:pt x="47" y="108"/>
                    </a:lnTo>
                    <a:lnTo>
                      <a:pt x="42" y="108"/>
                    </a:lnTo>
                    <a:lnTo>
                      <a:pt x="39" y="106"/>
                    </a:lnTo>
                    <a:lnTo>
                      <a:pt x="35" y="107"/>
                    </a:lnTo>
                    <a:lnTo>
                      <a:pt x="27" y="115"/>
                    </a:lnTo>
                    <a:lnTo>
                      <a:pt x="26" y="115"/>
                    </a:lnTo>
                    <a:lnTo>
                      <a:pt x="20" y="118"/>
                    </a:lnTo>
                    <a:lnTo>
                      <a:pt x="16" y="124"/>
                    </a:lnTo>
                    <a:lnTo>
                      <a:pt x="14" y="121"/>
                    </a:lnTo>
                    <a:lnTo>
                      <a:pt x="13" y="119"/>
                    </a:lnTo>
                    <a:lnTo>
                      <a:pt x="11" y="122"/>
                    </a:lnTo>
                    <a:lnTo>
                      <a:pt x="7" y="145"/>
                    </a:lnTo>
                    <a:lnTo>
                      <a:pt x="9" y="152"/>
                    </a:lnTo>
                    <a:lnTo>
                      <a:pt x="13" y="164"/>
                    </a:lnTo>
                    <a:lnTo>
                      <a:pt x="13" y="168"/>
                    </a:lnTo>
                    <a:lnTo>
                      <a:pt x="12" y="168"/>
                    </a:lnTo>
                    <a:lnTo>
                      <a:pt x="9" y="163"/>
                    </a:lnTo>
                    <a:lnTo>
                      <a:pt x="7" y="163"/>
                    </a:lnTo>
                    <a:lnTo>
                      <a:pt x="8" y="166"/>
                    </a:lnTo>
                    <a:lnTo>
                      <a:pt x="10" y="171"/>
                    </a:lnTo>
                    <a:lnTo>
                      <a:pt x="9" y="173"/>
                    </a:lnTo>
                    <a:lnTo>
                      <a:pt x="2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9" y="178"/>
                    </a:lnTo>
                    <a:lnTo>
                      <a:pt x="10" y="182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19" y="199"/>
                    </a:lnTo>
                    <a:lnTo>
                      <a:pt x="19" y="202"/>
                    </a:lnTo>
                    <a:lnTo>
                      <a:pt x="20" y="219"/>
                    </a:lnTo>
                    <a:lnTo>
                      <a:pt x="24" y="225"/>
                    </a:lnTo>
                    <a:lnTo>
                      <a:pt x="25" y="230"/>
                    </a:lnTo>
                    <a:lnTo>
                      <a:pt x="27" y="239"/>
                    </a:lnTo>
                    <a:lnTo>
                      <a:pt x="26" y="242"/>
                    </a:lnTo>
                    <a:lnTo>
                      <a:pt x="24" y="254"/>
                    </a:lnTo>
                    <a:lnTo>
                      <a:pt x="21" y="255"/>
                    </a:lnTo>
                    <a:lnTo>
                      <a:pt x="20" y="260"/>
                    </a:lnTo>
                    <a:lnTo>
                      <a:pt x="21" y="265"/>
                    </a:lnTo>
                    <a:lnTo>
                      <a:pt x="30" y="267"/>
                    </a:lnTo>
                    <a:lnTo>
                      <a:pt x="33" y="272"/>
                    </a:lnTo>
                    <a:lnTo>
                      <a:pt x="42" y="273"/>
                    </a:lnTo>
                    <a:lnTo>
                      <a:pt x="53" y="273"/>
                    </a:lnTo>
                    <a:lnTo>
                      <a:pt x="55" y="272"/>
                    </a:lnTo>
                    <a:lnTo>
                      <a:pt x="55" y="267"/>
                    </a:lnTo>
                    <a:lnTo>
                      <a:pt x="61" y="265"/>
                    </a:lnTo>
                    <a:lnTo>
                      <a:pt x="64" y="262"/>
                    </a:lnTo>
                    <a:lnTo>
                      <a:pt x="73" y="259"/>
                    </a:lnTo>
                    <a:lnTo>
                      <a:pt x="76" y="257"/>
                    </a:lnTo>
                    <a:lnTo>
                      <a:pt x="90" y="257"/>
                    </a:lnTo>
                    <a:lnTo>
                      <a:pt x="92" y="259"/>
                    </a:lnTo>
                    <a:lnTo>
                      <a:pt x="99" y="259"/>
                    </a:lnTo>
                    <a:lnTo>
                      <a:pt x="104" y="255"/>
                    </a:lnTo>
                    <a:lnTo>
                      <a:pt x="104" y="251"/>
                    </a:lnTo>
                    <a:lnTo>
                      <a:pt x="112" y="246"/>
                    </a:lnTo>
                    <a:lnTo>
                      <a:pt x="117" y="246"/>
                    </a:lnTo>
                    <a:lnTo>
                      <a:pt x="125" y="239"/>
                    </a:lnTo>
                    <a:lnTo>
                      <a:pt x="137" y="238"/>
                    </a:lnTo>
                    <a:lnTo>
                      <a:pt x="150" y="232"/>
                    </a:lnTo>
                    <a:lnTo>
                      <a:pt x="171" y="230"/>
                    </a:lnTo>
                    <a:lnTo>
                      <a:pt x="181" y="239"/>
                    </a:lnTo>
                    <a:lnTo>
                      <a:pt x="186" y="237"/>
                    </a:lnTo>
                    <a:lnTo>
                      <a:pt x="195" y="240"/>
                    </a:lnTo>
                    <a:lnTo>
                      <a:pt x="200" y="250"/>
                    </a:lnTo>
                    <a:lnTo>
                      <a:pt x="206" y="255"/>
                    </a:lnTo>
                    <a:lnTo>
                      <a:pt x="206" y="262"/>
                    </a:lnTo>
                    <a:lnTo>
                      <a:pt x="204" y="265"/>
                    </a:lnTo>
                    <a:lnTo>
                      <a:pt x="206" y="268"/>
                    </a:lnTo>
                    <a:lnTo>
                      <a:pt x="213" y="271"/>
                    </a:lnTo>
                    <a:lnTo>
                      <a:pt x="218" y="267"/>
                    </a:lnTo>
                    <a:lnTo>
                      <a:pt x="217" y="262"/>
                    </a:lnTo>
                    <a:lnTo>
                      <a:pt x="225" y="252"/>
                    </a:lnTo>
                    <a:lnTo>
                      <a:pt x="228" y="250"/>
                    </a:lnTo>
                    <a:lnTo>
                      <a:pt x="229" y="246"/>
                    </a:lnTo>
                    <a:lnTo>
                      <a:pt x="234" y="247"/>
                    </a:lnTo>
                    <a:lnTo>
                      <a:pt x="233" y="254"/>
                    </a:lnTo>
                    <a:lnTo>
                      <a:pt x="229" y="260"/>
                    </a:lnTo>
                    <a:lnTo>
                      <a:pt x="228" y="267"/>
                    </a:lnTo>
                    <a:lnTo>
                      <a:pt x="225" y="270"/>
                    </a:lnTo>
                    <a:lnTo>
                      <a:pt x="223" y="272"/>
                    </a:lnTo>
                    <a:lnTo>
                      <a:pt x="223" y="276"/>
                    </a:lnTo>
                    <a:lnTo>
                      <a:pt x="228" y="276"/>
                    </a:lnTo>
                    <a:lnTo>
                      <a:pt x="233" y="271"/>
                    </a:lnTo>
                    <a:lnTo>
                      <a:pt x="233" y="267"/>
                    </a:lnTo>
                    <a:lnTo>
                      <a:pt x="237" y="267"/>
                    </a:lnTo>
                    <a:lnTo>
                      <a:pt x="240" y="272"/>
                    </a:lnTo>
                    <a:lnTo>
                      <a:pt x="234" y="275"/>
                    </a:lnTo>
                    <a:lnTo>
                      <a:pt x="236" y="279"/>
                    </a:lnTo>
                    <a:lnTo>
                      <a:pt x="244" y="282"/>
                    </a:lnTo>
                    <a:lnTo>
                      <a:pt x="246" y="286"/>
                    </a:lnTo>
                    <a:lnTo>
                      <a:pt x="250" y="290"/>
                    </a:lnTo>
                    <a:lnTo>
                      <a:pt x="248" y="297"/>
                    </a:lnTo>
                    <a:lnTo>
                      <a:pt x="252" y="302"/>
                    </a:lnTo>
                    <a:lnTo>
                      <a:pt x="254" y="307"/>
                    </a:lnTo>
                    <a:lnTo>
                      <a:pt x="258" y="310"/>
                    </a:lnTo>
                    <a:lnTo>
                      <a:pt x="265" y="312"/>
                    </a:lnTo>
                    <a:lnTo>
                      <a:pt x="267" y="314"/>
                    </a:lnTo>
                    <a:lnTo>
                      <a:pt x="269" y="314"/>
                    </a:lnTo>
                    <a:lnTo>
                      <a:pt x="271" y="314"/>
                    </a:lnTo>
                    <a:lnTo>
                      <a:pt x="288" y="321"/>
                    </a:lnTo>
                    <a:lnTo>
                      <a:pt x="287" y="315"/>
                    </a:lnTo>
                    <a:lnTo>
                      <a:pt x="292" y="313"/>
                    </a:lnTo>
                    <a:lnTo>
                      <a:pt x="295" y="306"/>
                    </a:lnTo>
                    <a:lnTo>
                      <a:pt x="303" y="307"/>
                    </a:lnTo>
                    <a:lnTo>
                      <a:pt x="302" y="314"/>
                    </a:lnTo>
                    <a:lnTo>
                      <a:pt x="307" y="318"/>
                    </a:lnTo>
                    <a:lnTo>
                      <a:pt x="314" y="317"/>
                    </a:lnTo>
                    <a:lnTo>
                      <a:pt x="320" y="314"/>
                    </a:lnTo>
                    <a:lnTo>
                      <a:pt x="321" y="3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15" name="Group 517"/>
            <p:cNvGrpSpPr>
              <a:grpSpLocks/>
            </p:cNvGrpSpPr>
            <p:nvPr/>
          </p:nvGrpSpPr>
          <p:grpSpPr bwMode="gray">
            <a:xfrm>
              <a:off x="3229" y="816"/>
              <a:ext cx="2483" cy="2050"/>
              <a:chOff x="3229" y="816"/>
              <a:chExt cx="2483" cy="2050"/>
            </a:xfrm>
            <a:grpFill/>
          </p:grpSpPr>
          <p:sp>
            <p:nvSpPr>
              <p:cNvPr id="18" name="Freeform 518"/>
              <p:cNvSpPr>
                <a:spLocks/>
              </p:cNvSpPr>
              <p:nvPr/>
            </p:nvSpPr>
            <p:spPr bwMode="gray">
              <a:xfrm>
                <a:off x="4754" y="2134"/>
                <a:ext cx="34" cy="28"/>
              </a:xfrm>
              <a:custGeom>
                <a:avLst/>
                <a:gdLst>
                  <a:gd name="T0" fmla="*/ 53 w 22"/>
                  <a:gd name="T1" fmla="*/ 5 h 18"/>
                  <a:gd name="T2" fmla="*/ 43 w 22"/>
                  <a:gd name="T3" fmla="*/ 0 h 18"/>
                  <a:gd name="T4" fmla="*/ 34 w 22"/>
                  <a:gd name="T5" fmla="*/ 3 h 18"/>
                  <a:gd name="T6" fmla="*/ 23 w 22"/>
                  <a:gd name="T7" fmla="*/ 14 h 18"/>
                  <a:gd name="T8" fmla="*/ 9 w 22"/>
                  <a:gd name="T9" fmla="*/ 17 h 18"/>
                  <a:gd name="T10" fmla="*/ 0 w 22"/>
                  <a:gd name="T11" fmla="*/ 26 h 18"/>
                  <a:gd name="T12" fmla="*/ 8 w 22"/>
                  <a:gd name="T13" fmla="*/ 44 h 18"/>
                  <a:gd name="T14" fmla="*/ 17 w 22"/>
                  <a:gd name="T15" fmla="*/ 44 h 18"/>
                  <a:gd name="T16" fmla="*/ 22 w 22"/>
                  <a:gd name="T17" fmla="*/ 31 h 18"/>
                  <a:gd name="T18" fmla="*/ 31 w 22"/>
                  <a:gd name="T19" fmla="*/ 25 h 18"/>
                  <a:gd name="T20" fmla="*/ 39 w 22"/>
                  <a:gd name="T21" fmla="*/ 26 h 18"/>
                  <a:gd name="T22" fmla="*/ 48 w 22"/>
                  <a:gd name="T23" fmla="*/ 25 h 18"/>
                  <a:gd name="T24" fmla="*/ 53 w 22"/>
                  <a:gd name="T25" fmla="*/ 5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18"/>
                  <a:gd name="T41" fmla="*/ 22 w 22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18">
                    <a:moveTo>
                      <a:pt x="22" y="2"/>
                    </a:moveTo>
                    <a:lnTo>
                      <a:pt x="18" y="0"/>
                    </a:lnTo>
                    <a:lnTo>
                      <a:pt x="14" y="1"/>
                    </a:lnTo>
                    <a:lnTo>
                      <a:pt x="10" y="6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3" y="18"/>
                    </a:lnTo>
                    <a:lnTo>
                      <a:pt x="7" y="18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20" y="1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" name="Freeform 519"/>
              <p:cNvSpPr>
                <a:spLocks/>
              </p:cNvSpPr>
              <p:nvPr/>
            </p:nvSpPr>
            <p:spPr bwMode="gray">
              <a:xfrm>
                <a:off x="4715" y="2143"/>
                <a:ext cx="35" cy="53"/>
              </a:xfrm>
              <a:custGeom>
                <a:avLst/>
                <a:gdLst>
                  <a:gd name="T0" fmla="*/ 26 w 23"/>
                  <a:gd name="T1" fmla="*/ 0 h 34"/>
                  <a:gd name="T2" fmla="*/ 44 w 23"/>
                  <a:gd name="T3" fmla="*/ 9 h 34"/>
                  <a:gd name="T4" fmla="*/ 46 w 23"/>
                  <a:gd name="T5" fmla="*/ 19 h 34"/>
                  <a:gd name="T6" fmla="*/ 53 w 23"/>
                  <a:gd name="T7" fmla="*/ 34 h 34"/>
                  <a:gd name="T8" fmla="*/ 41 w 23"/>
                  <a:gd name="T9" fmla="*/ 51 h 34"/>
                  <a:gd name="T10" fmla="*/ 40 w 23"/>
                  <a:gd name="T11" fmla="*/ 78 h 34"/>
                  <a:gd name="T12" fmla="*/ 26 w 23"/>
                  <a:gd name="T13" fmla="*/ 83 h 34"/>
                  <a:gd name="T14" fmla="*/ 26 w 23"/>
                  <a:gd name="T15" fmla="*/ 69 h 34"/>
                  <a:gd name="T16" fmla="*/ 21 w 23"/>
                  <a:gd name="T17" fmla="*/ 69 h 34"/>
                  <a:gd name="T18" fmla="*/ 17 w 23"/>
                  <a:gd name="T19" fmla="*/ 75 h 34"/>
                  <a:gd name="T20" fmla="*/ 12 w 23"/>
                  <a:gd name="T21" fmla="*/ 73 h 34"/>
                  <a:gd name="T22" fmla="*/ 14 w 23"/>
                  <a:gd name="T23" fmla="*/ 51 h 34"/>
                  <a:gd name="T24" fmla="*/ 17 w 23"/>
                  <a:gd name="T25" fmla="*/ 51 h 34"/>
                  <a:gd name="T26" fmla="*/ 18 w 23"/>
                  <a:gd name="T27" fmla="*/ 47 h 34"/>
                  <a:gd name="T28" fmla="*/ 21 w 23"/>
                  <a:gd name="T29" fmla="*/ 44 h 34"/>
                  <a:gd name="T30" fmla="*/ 23 w 23"/>
                  <a:gd name="T31" fmla="*/ 36 h 34"/>
                  <a:gd name="T32" fmla="*/ 23 w 23"/>
                  <a:gd name="T33" fmla="*/ 31 h 34"/>
                  <a:gd name="T34" fmla="*/ 21 w 23"/>
                  <a:gd name="T35" fmla="*/ 27 h 34"/>
                  <a:gd name="T36" fmla="*/ 21 w 23"/>
                  <a:gd name="T37" fmla="*/ 25 h 34"/>
                  <a:gd name="T38" fmla="*/ 12 w 23"/>
                  <a:gd name="T39" fmla="*/ 34 h 34"/>
                  <a:gd name="T40" fmla="*/ 3 w 23"/>
                  <a:gd name="T41" fmla="*/ 25 h 34"/>
                  <a:gd name="T42" fmla="*/ 0 w 23"/>
                  <a:gd name="T43" fmla="*/ 12 h 34"/>
                  <a:gd name="T44" fmla="*/ 14 w 23"/>
                  <a:gd name="T45" fmla="*/ 8 h 34"/>
                  <a:gd name="T46" fmla="*/ 26 w 23"/>
                  <a:gd name="T47" fmla="*/ 0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"/>
                  <a:gd name="T73" fmla="*/ 0 h 34"/>
                  <a:gd name="T74" fmla="*/ 23 w 23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" h="34">
                    <a:moveTo>
                      <a:pt x="11" y="0"/>
                    </a:moveTo>
                    <a:lnTo>
                      <a:pt x="19" y="4"/>
                    </a:lnTo>
                    <a:lnTo>
                      <a:pt x="20" y="8"/>
                    </a:lnTo>
                    <a:lnTo>
                      <a:pt x="23" y="14"/>
                    </a:lnTo>
                    <a:lnTo>
                      <a:pt x="18" y="21"/>
                    </a:lnTo>
                    <a:lnTo>
                      <a:pt x="17" y="32"/>
                    </a:lnTo>
                    <a:lnTo>
                      <a:pt x="11" y="34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7" y="31"/>
                    </a:lnTo>
                    <a:lnTo>
                      <a:pt x="5" y="3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5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" name="Freeform 520"/>
              <p:cNvSpPr>
                <a:spLocks/>
              </p:cNvSpPr>
              <p:nvPr/>
            </p:nvSpPr>
            <p:spPr bwMode="gray">
              <a:xfrm>
                <a:off x="4707" y="2129"/>
                <a:ext cx="6" cy="7"/>
              </a:xfrm>
              <a:custGeom>
                <a:avLst/>
                <a:gdLst>
                  <a:gd name="T0" fmla="*/ 9 w 4"/>
                  <a:gd name="T1" fmla="*/ 0 h 4"/>
                  <a:gd name="T2" fmla="*/ 9 w 4"/>
                  <a:gd name="T3" fmla="*/ 12 h 4"/>
                  <a:gd name="T4" fmla="*/ 0 w 4"/>
                  <a:gd name="T5" fmla="*/ 12 h 4"/>
                  <a:gd name="T6" fmla="*/ 0 w 4"/>
                  <a:gd name="T7" fmla="*/ 9 h 4"/>
                  <a:gd name="T8" fmla="*/ 9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" name="Freeform 521"/>
              <p:cNvSpPr>
                <a:spLocks/>
              </p:cNvSpPr>
              <p:nvPr/>
            </p:nvSpPr>
            <p:spPr bwMode="gray">
              <a:xfrm>
                <a:off x="4668" y="2148"/>
                <a:ext cx="11" cy="6"/>
              </a:xfrm>
              <a:custGeom>
                <a:avLst/>
                <a:gdLst>
                  <a:gd name="T0" fmla="*/ 3 w 7"/>
                  <a:gd name="T1" fmla="*/ 9 h 4"/>
                  <a:gd name="T2" fmla="*/ 0 w 7"/>
                  <a:gd name="T3" fmla="*/ 4 h 4"/>
                  <a:gd name="T4" fmla="*/ 5 w 7"/>
                  <a:gd name="T5" fmla="*/ 3 h 4"/>
                  <a:gd name="T6" fmla="*/ 13 w 7"/>
                  <a:gd name="T7" fmla="*/ 0 h 4"/>
                  <a:gd name="T8" fmla="*/ 17 w 7"/>
                  <a:gd name="T9" fmla="*/ 4 h 4"/>
                  <a:gd name="T10" fmla="*/ 9 w 7"/>
                  <a:gd name="T11" fmla="*/ 9 h 4"/>
                  <a:gd name="T12" fmla="*/ 3 w 7"/>
                  <a:gd name="T13" fmla="*/ 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4"/>
                  <a:gd name="T23" fmla="*/ 7 w 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4">
                    <a:moveTo>
                      <a:pt x="1" y="4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" name="Freeform 522"/>
              <p:cNvSpPr>
                <a:spLocks/>
              </p:cNvSpPr>
              <p:nvPr/>
            </p:nvSpPr>
            <p:spPr bwMode="gray">
              <a:xfrm>
                <a:off x="4707" y="2157"/>
                <a:ext cx="5" cy="3"/>
              </a:xfrm>
              <a:custGeom>
                <a:avLst/>
                <a:gdLst>
                  <a:gd name="T0" fmla="*/ 0 w 3"/>
                  <a:gd name="T1" fmla="*/ 3 h 2"/>
                  <a:gd name="T2" fmla="*/ 3 w 3"/>
                  <a:gd name="T3" fmla="*/ 0 h 2"/>
                  <a:gd name="T4" fmla="*/ 8 w 3"/>
                  <a:gd name="T5" fmla="*/ 3 h 2"/>
                  <a:gd name="T6" fmla="*/ 5 w 3"/>
                  <a:gd name="T7" fmla="*/ 4 h 2"/>
                  <a:gd name="T8" fmla="*/ 3 w 3"/>
                  <a:gd name="T9" fmla="*/ 4 h 2"/>
                  <a:gd name="T10" fmla="*/ 0 w 3"/>
                  <a:gd name="T11" fmla="*/ 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" name="Freeform 523"/>
              <p:cNvSpPr>
                <a:spLocks/>
              </p:cNvSpPr>
              <p:nvPr/>
            </p:nvSpPr>
            <p:spPr bwMode="gray">
              <a:xfrm>
                <a:off x="4716" y="2143"/>
                <a:ext cx="3" cy="3"/>
              </a:xfrm>
              <a:custGeom>
                <a:avLst/>
                <a:gdLst>
                  <a:gd name="T0" fmla="*/ 0 w 2"/>
                  <a:gd name="T1" fmla="*/ 4 h 2"/>
                  <a:gd name="T2" fmla="*/ 3 w 2"/>
                  <a:gd name="T3" fmla="*/ 0 h 2"/>
                  <a:gd name="T4" fmla="*/ 4 w 2"/>
                  <a:gd name="T5" fmla="*/ 0 h 2"/>
                  <a:gd name="T6" fmla="*/ 4 w 2"/>
                  <a:gd name="T7" fmla="*/ 4 h 2"/>
                  <a:gd name="T8" fmla="*/ 0 w 2"/>
                  <a:gd name="T9" fmla="*/ 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" name="Freeform 524"/>
              <p:cNvSpPr>
                <a:spLocks/>
              </p:cNvSpPr>
              <p:nvPr/>
            </p:nvSpPr>
            <p:spPr bwMode="gray">
              <a:xfrm>
                <a:off x="4733" y="2202"/>
                <a:ext cx="7" cy="8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8 h 5"/>
                  <a:gd name="T4" fmla="*/ 0 w 4"/>
                  <a:gd name="T5" fmla="*/ 13 h 5"/>
                  <a:gd name="T6" fmla="*/ 4 w 4"/>
                  <a:gd name="T7" fmla="*/ 13 h 5"/>
                  <a:gd name="T8" fmla="*/ 12 w 4"/>
                  <a:gd name="T9" fmla="*/ 0 h 5"/>
                  <a:gd name="T10" fmla="*/ 4 w 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1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" name="Freeform 525"/>
              <p:cNvSpPr>
                <a:spLocks/>
              </p:cNvSpPr>
              <p:nvPr/>
            </p:nvSpPr>
            <p:spPr bwMode="gray">
              <a:xfrm>
                <a:off x="4726" y="2209"/>
                <a:ext cx="4" cy="4"/>
              </a:xfrm>
              <a:custGeom>
                <a:avLst/>
                <a:gdLst>
                  <a:gd name="T0" fmla="*/ 1 w 3"/>
                  <a:gd name="T1" fmla="*/ 0 h 3"/>
                  <a:gd name="T2" fmla="*/ 5 w 3"/>
                  <a:gd name="T3" fmla="*/ 1 h 3"/>
                  <a:gd name="T4" fmla="*/ 4 w 3"/>
                  <a:gd name="T5" fmla="*/ 4 h 3"/>
                  <a:gd name="T6" fmla="*/ 0 w 3"/>
                  <a:gd name="T7" fmla="*/ 5 h 3"/>
                  <a:gd name="T8" fmla="*/ 0 w 3"/>
                  <a:gd name="T9" fmla="*/ 1 h 3"/>
                  <a:gd name="T10" fmla="*/ 1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1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" name="Freeform 526"/>
              <p:cNvSpPr>
                <a:spLocks/>
              </p:cNvSpPr>
              <p:nvPr/>
            </p:nvSpPr>
            <p:spPr bwMode="gray">
              <a:xfrm>
                <a:off x="4581" y="2298"/>
                <a:ext cx="22" cy="52"/>
              </a:xfrm>
              <a:custGeom>
                <a:avLst/>
                <a:gdLst>
                  <a:gd name="T0" fmla="*/ 17 w 14"/>
                  <a:gd name="T1" fmla="*/ 5 h 33"/>
                  <a:gd name="T2" fmla="*/ 22 w 14"/>
                  <a:gd name="T3" fmla="*/ 0 h 33"/>
                  <a:gd name="T4" fmla="*/ 35 w 14"/>
                  <a:gd name="T5" fmla="*/ 5 h 33"/>
                  <a:gd name="T6" fmla="*/ 35 w 14"/>
                  <a:gd name="T7" fmla="*/ 38 h 33"/>
                  <a:gd name="T8" fmla="*/ 25 w 14"/>
                  <a:gd name="T9" fmla="*/ 52 h 33"/>
                  <a:gd name="T10" fmla="*/ 17 w 14"/>
                  <a:gd name="T11" fmla="*/ 79 h 33"/>
                  <a:gd name="T12" fmla="*/ 8 w 14"/>
                  <a:gd name="T13" fmla="*/ 82 h 33"/>
                  <a:gd name="T14" fmla="*/ 3 w 14"/>
                  <a:gd name="T15" fmla="*/ 69 h 33"/>
                  <a:gd name="T16" fmla="*/ 0 w 14"/>
                  <a:gd name="T17" fmla="*/ 43 h 33"/>
                  <a:gd name="T18" fmla="*/ 17 w 14"/>
                  <a:gd name="T19" fmla="*/ 17 h 33"/>
                  <a:gd name="T20" fmla="*/ 17 w 14"/>
                  <a:gd name="T21" fmla="*/ 5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33"/>
                  <a:gd name="T35" fmla="*/ 14 w 14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33">
                    <a:moveTo>
                      <a:pt x="7" y="2"/>
                    </a:moveTo>
                    <a:lnTo>
                      <a:pt x="9" y="0"/>
                    </a:lnTo>
                    <a:lnTo>
                      <a:pt x="14" y="2"/>
                    </a:lnTo>
                    <a:lnTo>
                      <a:pt x="14" y="15"/>
                    </a:lnTo>
                    <a:lnTo>
                      <a:pt x="10" y="21"/>
                    </a:lnTo>
                    <a:lnTo>
                      <a:pt x="7" y="32"/>
                    </a:lnTo>
                    <a:lnTo>
                      <a:pt x="3" y="33"/>
                    </a:lnTo>
                    <a:lnTo>
                      <a:pt x="1" y="28"/>
                    </a:lnTo>
                    <a:lnTo>
                      <a:pt x="0" y="17"/>
                    </a:lnTo>
                    <a:lnTo>
                      <a:pt x="7" y="7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" name="Freeform 527"/>
              <p:cNvSpPr>
                <a:spLocks/>
              </p:cNvSpPr>
              <p:nvPr/>
            </p:nvSpPr>
            <p:spPr bwMode="gray">
              <a:xfrm>
                <a:off x="4705" y="2243"/>
                <a:ext cx="11" cy="6"/>
              </a:xfrm>
              <a:custGeom>
                <a:avLst/>
                <a:gdLst>
                  <a:gd name="T0" fmla="*/ 17 w 7"/>
                  <a:gd name="T1" fmla="*/ 0 h 4"/>
                  <a:gd name="T2" fmla="*/ 9 w 7"/>
                  <a:gd name="T3" fmla="*/ 0 h 4"/>
                  <a:gd name="T4" fmla="*/ 0 w 7"/>
                  <a:gd name="T5" fmla="*/ 6 h 4"/>
                  <a:gd name="T6" fmla="*/ 0 w 7"/>
                  <a:gd name="T7" fmla="*/ 9 h 4"/>
                  <a:gd name="T8" fmla="*/ 13 w 7"/>
                  <a:gd name="T9" fmla="*/ 9 h 4"/>
                  <a:gd name="T10" fmla="*/ 17 w 7"/>
                  <a:gd name="T11" fmla="*/ 3 h 4"/>
                  <a:gd name="T12" fmla="*/ 17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4"/>
                  <a:gd name="T23" fmla="*/ 7 w 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4">
                    <a:moveTo>
                      <a:pt x="7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" name="Freeform 528"/>
              <p:cNvSpPr>
                <a:spLocks/>
              </p:cNvSpPr>
              <p:nvPr/>
            </p:nvSpPr>
            <p:spPr bwMode="gray">
              <a:xfrm>
                <a:off x="4704" y="2253"/>
                <a:ext cx="6" cy="5"/>
              </a:xfrm>
              <a:custGeom>
                <a:avLst/>
                <a:gdLst>
                  <a:gd name="T0" fmla="*/ 3 w 4"/>
                  <a:gd name="T1" fmla="*/ 0 h 3"/>
                  <a:gd name="T2" fmla="*/ 6 w 4"/>
                  <a:gd name="T3" fmla="*/ 0 h 3"/>
                  <a:gd name="T4" fmla="*/ 9 w 4"/>
                  <a:gd name="T5" fmla="*/ 5 h 3"/>
                  <a:gd name="T6" fmla="*/ 4 w 4"/>
                  <a:gd name="T7" fmla="*/ 8 h 3"/>
                  <a:gd name="T8" fmla="*/ 0 w 4"/>
                  <a:gd name="T9" fmla="*/ 5 h 3"/>
                  <a:gd name="T10" fmla="*/ 3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1" y="0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" name="Freeform 529"/>
              <p:cNvSpPr>
                <a:spLocks/>
              </p:cNvSpPr>
              <p:nvPr/>
            </p:nvSpPr>
            <p:spPr bwMode="gray">
              <a:xfrm>
                <a:off x="4687" y="2272"/>
                <a:ext cx="11" cy="11"/>
              </a:xfrm>
              <a:custGeom>
                <a:avLst/>
                <a:gdLst>
                  <a:gd name="T0" fmla="*/ 5 w 7"/>
                  <a:gd name="T1" fmla="*/ 9 h 7"/>
                  <a:gd name="T2" fmla="*/ 9 w 7"/>
                  <a:gd name="T3" fmla="*/ 0 h 7"/>
                  <a:gd name="T4" fmla="*/ 17 w 7"/>
                  <a:gd name="T5" fmla="*/ 3 h 7"/>
                  <a:gd name="T6" fmla="*/ 13 w 7"/>
                  <a:gd name="T7" fmla="*/ 9 h 7"/>
                  <a:gd name="T8" fmla="*/ 3 w 7"/>
                  <a:gd name="T9" fmla="*/ 17 h 7"/>
                  <a:gd name="T10" fmla="*/ 0 w 7"/>
                  <a:gd name="T11" fmla="*/ 9 h 7"/>
                  <a:gd name="T12" fmla="*/ 5 w 7"/>
                  <a:gd name="T13" fmla="*/ 9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2" y="4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5" y="4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" name="Freeform 530"/>
              <p:cNvSpPr>
                <a:spLocks/>
              </p:cNvSpPr>
              <p:nvPr/>
            </p:nvSpPr>
            <p:spPr bwMode="gray">
              <a:xfrm>
                <a:off x="4650" y="2302"/>
                <a:ext cx="7" cy="4"/>
              </a:xfrm>
              <a:custGeom>
                <a:avLst/>
                <a:gdLst>
                  <a:gd name="T0" fmla="*/ 0 w 5"/>
                  <a:gd name="T1" fmla="*/ 4 h 3"/>
                  <a:gd name="T2" fmla="*/ 4 w 5"/>
                  <a:gd name="T3" fmla="*/ 0 h 3"/>
                  <a:gd name="T4" fmla="*/ 8 w 5"/>
                  <a:gd name="T5" fmla="*/ 1 h 3"/>
                  <a:gd name="T6" fmla="*/ 10 w 5"/>
                  <a:gd name="T7" fmla="*/ 4 h 3"/>
                  <a:gd name="T8" fmla="*/ 4 w 5"/>
                  <a:gd name="T9" fmla="*/ 5 h 3"/>
                  <a:gd name="T10" fmla="*/ 0 w 5"/>
                  <a:gd name="T11" fmla="*/ 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" name="Freeform 531"/>
              <p:cNvSpPr>
                <a:spLocks/>
              </p:cNvSpPr>
              <p:nvPr/>
            </p:nvSpPr>
            <p:spPr bwMode="gray">
              <a:xfrm>
                <a:off x="4637" y="2306"/>
                <a:ext cx="5" cy="8"/>
              </a:xfrm>
              <a:custGeom>
                <a:avLst/>
                <a:gdLst>
                  <a:gd name="T0" fmla="*/ 0 w 3"/>
                  <a:gd name="T1" fmla="*/ 8 h 5"/>
                  <a:gd name="T2" fmla="*/ 5 w 3"/>
                  <a:gd name="T3" fmla="*/ 0 h 5"/>
                  <a:gd name="T4" fmla="*/ 8 w 3"/>
                  <a:gd name="T5" fmla="*/ 3 h 5"/>
                  <a:gd name="T6" fmla="*/ 8 w 3"/>
                  <a:gd name="T7" fmla="*/ 13 h 5"/>
                  <a:gd name="T8" fmla="*/ 3 w 3"/>
                  <a:gd name="T9" fmla="*/ 10 h 5"/>
                  <a:gd name="T10" fmla="*/ 0 w 3"/>
                  <a:gd name="T11" fmla="*/ 8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3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" name="Freeform 532"/>
              <p:cNvSpPr>
                <a:spLocks/>
              </p:cNvSpPr>
              <p:nvPr/>
            </p:nvSpPr>
            <p:spPr bwMode="gray">
              <a:xfrm>
                <a:off x="4628" y="2312"/>
                <a:ext cx="8" cy="4"/>
              </a:xfrm>
              <a:custGeom>
                <a:avLst/>
                <a:gdLst>
                  <a:gd name="T0" fmla="*/ 0 w 5"/>
                  <a:gd name="T1" fmla="*/ 4 h 2"/>
                  <a:gd name="T2" fmla="*/ 5 w 5"/>
                  <a:gd name="T3" fmla="*/ 0 h 2"/>
                  <a:gd name="T4" fmla="*/ 13 w 5"/>
                  <a:gd name="T5" fmla="*/ 0 h 2"/>
                  <a:gd name="T6" fmla="*/ 13 w 5"/>
                  <a:gd name="T7" fmla="*/ 8 h 2"/>
                  <a:gd name="T8" fmla="*/ 5 w 5"/>
                  <a:gd name="T9" fmla="*/ 8 h 2"/>
                  <a:gd name="T10" fmla="*/ 0 w 5"/>
                  <a:gd name="T11" fmla="*/ 4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" name="Freeform 533"/>
              <p:cNvSpPr>
                <a:spLocks/>
              </p:cNvSpPr>
              <p:nvPr/>
            </p:nvSpPr>
            <p:spPr bwMode="gray">
              <a:xfrm>
                <a:off x="4474" y="2813"/>
                <a:ext cx="22" cy="5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8 h 3"/>
                  <a:gd name="T4" fmla="*/ 31 w 14"/>
                  <a:gd name="T5" fmla="*/ 5 h 3"/>
                  <a:gd name="T6" fmla="*/ 35 w 14"/>
                  <a:gd name="T7" fmla="*/ 0 h 3"/>
                  <a:gd name="T8" fmla="*/ 0 w 1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"/>
                  <a:gd name="T17" fmla="*/ 14 w 1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">
                    <a:moveTo>
                      <a:pt x="0" y="1"/>
                    </a:moveTo>
                    <a:lnTo>
                      <a:pt x="0" y="3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" name="Freeform 534"/>
              <p:cNvSpPr>
                <a:spLocks/>
              </p:cNvSpPr>
              <p:nvPr/>
            </p:nvSpPr>
            <p:spPr bwMode="gray">
              <a:xfrm>
                <a:off x="4499" y="2830"/>
                <a:ext cx="14" cy="11"/>
              </a:xfrm>
              <a:custGeom>
                <a:avLst/>
                <a:gdLst>
                  <a:gd name="T0" fmla="*/ 0 w 9"/>
                  <a:gd name="T1" fmla="*/ 0 h 7"/>
                  <a:gd name="T2" fmla="*/ 3 w 9"/>
                  <a:gd name="T3" fmla="*/ 13 h 7"/>
                  <a:gd name="T4" fmla="*/ 12 w 9"/>
                  <a:gd name="T5" fmla="*/ 17 h 7"/>
                  <a:gd name="T6" fmla="*/ 22 w 9"/>
                  <a:gd name="T7" fmla="*/ 14 h 7"/>
                  <a:gd name="T8" fmla="*/ 19 w 9"/>
                  <a:gd name="T9" fmla="*/ 3 h 7"/>
                  <a:gd name="T10" fmla="*/ 0 w 9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0" y="0"/>
                    </a:moveTo>
                    <a:lnTo>
                      <a:pt x="1" y="5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" name="Freeform 535"/>
              <p:cNvSpPr>
                <a:spLocks/>
              </p:cNvSpPr>
              <p:nvPr/>
            </p:nvSpPr>
            <p:spPr bwMode="gray">
              <a:xfrm>
                <a:off x="4521" y="2751"/>
                <a:ext cx="3" cy="13"/>
              </a:xfrm>
              <a:custGeom>
                <a:avLst/>
                <a:gdLst>
                  <a:gd name="T0" fmla="*/ 0 w 2"/>
                  <a:gd name="T1" fmla="*/ 11 h 8"/>
                  <a:gd name="T2" fmla="*/ 0 w 2"/>
                  <a:gd name="T3" fmla="*/ 21 h 8"/>
                  <a:gd name="T4" fmla="*/ 4 w 2"/>
                  <a:gd name="T5" fmla="*/ 21 h 8"/>
                  <a:gd name="T6" fmla="*/ 4 w 2"/>
                  <a:gd name="T7" fmla="*/ 0 h 8"/>
                  <a:gd name="T8" fmla="*/ 0 w 2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6" name="Freeform 536"/>
              <p:cNvSpPr>
                <a:spLocks/>
              </p:cNvSpPr>
              <p:nvPr/>
            </p:nvSpPr>
            <p:spPr bwMode="gray">
              <a:xfrm>
                <a:off x="4519" y="2833"/>
                <a:ext cx="50" cy="14"/>
              </a:xfrm>
              <a:custGeom>
                <a:avLst/>
                <a:gdLst>
                  <a:gd name="T0" fmla="*/ 0 w 32"/>
                  <a:gd name="T1" fmla="*/ 8 h 9"/>
                  <a:gd name="T2" fmla="*/ 8 w 32"/>
                  <a:gd name="T3" fmla="*/ 0 h 9"/>
                  <a:gd name="T4" fmla="*/ 17 w 32"/>
                  <a:gd name="T5" fmla="*/ 8 h 9"/>
                  <a:gd name="T6" fmla="*/ 31 w 32"/>
                  <a:gd name="T7" fmla="*/ 3 h 9"/>
                  <a:gd name="T8" fmla="*/ 44 w 32"/>
                  <a:gd name="T9" fmla="*/ 5 h 9"/>
                  <a:gd name="T10" fmla="*/ 47 w 32"/>
                  <a:gd name="T11" fmla="*/ 3 h 9"/>
                  <a:gd name="T12" fmla="*/ 73 w 32"/>
                  <a:gd name="T13" fmla="*/ 0 h 9"/>
                  <a:gd name="T14" fmla="*/ 78 w 32"/>
                  <a:gd name="T15" fmla="*/ 8 h 9"/>
                  <a:gd name="T16" fmla="*/ 70 w 32"/>
                  <a:gd name="T17" fmla="*/ 14 h 9"/>
                  <a:gd name="T18" fmla="*/ 27 w 32"/>
                  <a:gd name="T19" fmla="*/ 22 h 9"/>
                  <a:gd name="T20" fmla="*/ 3 w 32"/>
                  <a:gd name="T21" fmla="*/ 14 h 9"/>
                  <a:gd name="T22" fmla="*/ 0 w 32"/>
                  <a:gd name="T23" fmla="*/ 8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9"/>
                  <a:gd name="T38" fmla="*/ 32 w 32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9">
                    <a:moveTo>
                      <a:pt x="0" y="3"/>
                    </a:moveTo>
                    <a:lnTo>
                      <a:pt x="3" y="0"/>
                    </a:lnTo>
                    <a:lnTo>
                      <a:pt x="7" y="3"/>
                    </a:lnTo>
                    <a:lnTo>
                      <a:pt x="13" y="1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29" y="6"/>
                    </a:lnTo>
                    <a:lnTo>
                      <a:pt x="11" y="9"/>
                    </a:lnTo>
                    <a:lnTo>
                      <a:pt x="1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" name="Freeform 537"/>
              <p:cNvSpPr>
                <a:spLocks/>
              </p:cNvSpPr>
              <p:nvPr/>
            </p:nvSpPr>
            <p:spPr bwMode="gray">
              <a:xfrm>
                <a:off x="4574" y="2835"/>
                <a:ext cx="35" cy="9"/>
              </a:xfrm>
              <a:custGeom>
                <a:avLst/>
                <a:gdLst>
                  <a:gd name="T0" fmla="*/ 0 w 23"/>
                  <a:gd name="T1" fmla="*/ 8 h 6"/>
                  <a:gd name="T2" fmla="*/ 21 w 23"/>
                  <a:gd name="T3" fmla="*/ 0 h 6"/>
                  <a:gd name="T4" fmla="*/ 50 w 23"/>
                  <a:gd name="T5" fmla="*/ 0 h 6"/>
                  <a:gd name="T6" fmla="*/ 53 w 23"/>
                  <a:gd name="T7" fmla="*/ 8 h 6"/>
                  <a:gd name="T8" fmla="*/ 49 w 23"/>
                  <a:gd name="T9" fmla="*/ 12 h 6"/>
                  <a:gd name="T10" fmla="*/ 5 w 23"/>
                  <a:gd name="T11" fmla="*/ 14 h 6"/>
                  <a:gd name="T12" fmla="*/ 0 w 23"/>
                  <a:gd name="T13" fmla="*/ 8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6"/>
                  <a:gd name="T23" fmla="*/ 23 w 2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6">
                    <a:moveTo>
                      <a:pt x="0" y="3"/>
                    </a:moveTo>
                    <a:lnTo>
                      <a:pt x="9" y="0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2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" name="Freeform 538"/>
              <p:cNvSpPr>
                <a:spLocks/>
              </p:cNvSpPr>
              <p:nvPr/>
            </p:nvSpPr>
            <p:spPr bwMode="gray">
              <a:xfrm>
                <a:off x="4564" y="2849"/>
                <a:ext cx="27" cy="17"/>
              </a:xfrm>
              <a:custGeom>
                <a:avLst/>
                <a:gdLst>
                  <a:gd name="T0" fmla="*/ 0 w 17"/>
                  <a:gd name="T1" fmla="*/ 5 h 11"/>
                  <a:gd name="T2" fmla="*/ 3 w 17"/>
                  <a:gd name="T3" fmla="*/ 0 h 11"/>
                  <a:gd name="T4" fmla="*/ 25 w 17"/>
                  <a:gd name="T5" fmla="*/ 5 h 11"/>
                  <a:gd name="T6" fmla="*/ 43 w 17"/>
                  <a:gd name="T7" fmla="*/ 22 h 11"/>
                  <a:gd name="T8" fmla="*/ 35 w 17"/>
                  <a:gd name="T9" fmla="*/ 26 h 11"/>
                  <a:gd name="T10" fmla="*/ 16 w 17"/>
                  <a:gd name="T11" fmla="*/ 19 h 11"/>
                  <a:gd name="T12" fmla="*/ 0 w 17"/>
                  <a:gd name="T13" fmla="*/ 5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1"/>
                  <a:gd name="T23" fmla="*/ 17 w 17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1">
                    <a:moveTo>
                      <a:pt x="0" y="2"/>
                    </a:moveTo>
                    <a:lnTo>
                      <a:pt x="1" y="0"/>
                    </a:lnTo>
                    <a:lnTo>
                      <a:pt x="10" y="2"/>
                    </a:lnTo>
                    <a:lnTo>
                      <a:pt x="17" y="9"/>
                    </a:lnTo>
                    <a:lnTo>
                      <a:pt x="14" y="11"/>
                    </a:lnTo>
                    <a:lnTo>
                      <a:pt x="6" y="8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" name="Freeform 539"/>
              <p:cNvSpPr>
                <a:spLocks/>
              </p:cNvSpPr>
              <p:nvPr/>
            </p:nvSpPr>
            <p:spPr bwMode="gray">
              <a:xfrm>
                <a:off x="4629" y="2835"/>
                <a:ext cx="52" cy="29"/>
              </a:xfrm>
              <a:custGeom>
                <a:avLst/>
                <a:gdLst>
                  <a:gd name="T0" fmla="*/ 79 w 33"/>
                  <a:gd name="T1" fmla="*/ 0 h 19"/>
                  <a:gd name="T2" fmla="*/ 82 w 33"/>
                  <a:gd name="T3" fmla="*/ 8 h 19"/>
                  <a:gd name="T4" fmla="*/ 77 w 33"/>
                  <a:gd name="T5" fmla="*/ 14 h 19"/>
                  <a:gd name="T6" fmla="*/ 55 w 33"/>
                  <a:gd name="T7" fmla="*/ 21 h 19"/>
                  <a:gd name="T8" fmla="*/ 43 w 33"/>
                  <a:gd name="T9" fmla="*/ 23 h 19"/>
                  <a:gd name="T10" fmla="*/ 32 w 33"/>
                  <a:gd name="T11" fmla="*/ 35 h 19"/>
                  <a:gd name="T12" fmla="*/ 13 w 33"/>
                  <a:gd name="T13" fmla="*/ 44 h 19"/>
                  <a:gd name="T14" fmla="*/ 0 w 33"/>
                  <a:gd name="T15" fmla="*/ 44 h 19"/>
                  <a:gd name="T16" fmla="*/ 0 w 33"/>
                  <a:gd name="T17" fmla="*/ 35 h 19"/>
                  <a:gd name="T18" fmla="*/ 9 w 33"/>
                  <a:gd name="T19" fmla="*/ 23 h 19"/>
                  <a:gd name="T20" fmla="*/ 20 w 33"/>
                  <a:gd name="T21" fmla="*/ 21 h 19"/>
                  <a:gd name="T22" fmla="*/ 38 w 33"/>
                  <a:gd name="T23" fmla="*/ 8 h 19"/>
                  <a:gd name="T24" fmla="*/ 79 w 33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9"/>
                  <a:gd name="T41" fmla="*/ 33 w 33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9">
                    <a:moveTo>
                      <a:pt x="32" y="0"/>
                    </a:moveTo>
                    <a:lnTo>
                      <a:pt x="33" y="3"/>
                    </a:lnTo>
                    <a:lnTo>
                      <a:pt x="31" y="6"/>
                    </a:lnTo>
                    <a:lnTo>
                      <a:pt x="22" y="9"/>
                    </a:lnTo>
                    <a:lnTo>
                      <a:pt x="17" y="10"/>
                    </a:lnTo>
                    <a:lnTo>
                      <a:pt x="13" y="15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9"/>
                    </a:lnTo>
                    <a:lnTo>
                      <a:pt x="15" y="3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" name="Freeform 540"/>
              <p:cNvSpPr>
                <a:spLocks/>
              </p:cNvSpPr>
              <p:nvPr/>
            </p:nvSpPr>
            <p:spPr bwMode="gray">
              <a:xfrm>
                <a:off x="4636" y="2832"/>
                <a:ext cx="15" cy="8"/>
              </a:xfrm>
              <a:custGeom>
                <a:avLst/>
                <a:gdLst>
                  <a:gd name="T0" fmla="*/ 0 w 10"/>
                  <a:gd name="T1" fmla="*/ 13 h 5"/>
                  <a:gd name="T2" fmla="*/ 3 w 10"/>
                  <a:gd name="T3" fmla="*/ 5 h 5"/>
                  <a:gd name="T4" fmla="*/ 12 w 10"/>
                  <a:gd name="T5" fmla="*/ 3 h 5"/>
                  <a:gd name="T6" fmla="*/ 22 w 10"/>
                  <a:gd name="T7" fmla="*/ 0 h 5"/>
                  <a:gd name="T8" fmla="*/ 22 w 10"/>
                  <a:gd name="T9" fmla="*/ 5 h 5"/>
                  <a:gd name="T10" fmla="*/ 12 w 10"/>
                  <a:gd name="T11" fmla="*/ 10 h 5"/>
                  <a:gd name="T12" fmla="*/ 0 w 10"/>
                  <a:gd name="T13" fmla="*/ 1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5"/>
                  <a:gd name="T23" fmla="*/ 10 w 10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5">
                    <a:moveTo>
                      <a:pt x="0" y="5"/>
                    </a:moveTo>
                    <a:lnTo>
                      <a:pt x="1" y="2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5" y="4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" name="Freeform 541"/>
              <p:cNvSpPr>
                <a:spLocks/>
              </p:cNvSpPr>
              <p:nvPr/>
            </p:nvSpPr>
            <p:spPr bwMode="gray">
              <a:xfrm>
                <a:off x="4623" y="2832"/>
                <a:ext cx="10" cy="8"/>
              </a:xfrm>
              <a:custGeom>
                <a:avLst/>
                <a:gdLst>
                  <a:gd name="T0" fmla="*/ 0 w 6"/>
                  <a:gd name="T1" fmla="*/ 8 h 5"/>
                  <a:gd name="T2" fmla="*/ 5 w 6"/>
                  <a:gd name="T3" fmla="*/ 3 h 5"/>
                  <a:gd name="T4" fmla="*/ 17 w 6"/>
                  <a:gd name="T5" fmla="*/ 0 h 5"/>
                  <a:gd name="T6" fmla="*/ 17 w 6"/>
                  <a:gd name="T7" fmla="*/ 3 h 5"/>
                  <a:gd name="T8" fmla="*/ 3 w 6"/>
                  <a:gd name="T9" fmla="*/ 13 h 5"/>
                  <a:gd name="T10" fmla="*/ 0 w 6"/>
                  <a:gd name="T11" fmla="*/ 8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0" y="3"/>
                    </a:moveTo>
                    <a:lnTo>
                      <a:pt x="2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" name="Freeform 542"/>
              <p:cNvSpPr>
                <a:spLocks/>
              </p:cNvSpPr>
              <p:nvPr/>
            </p:nvSpPr>
            <p:spPr bwMode="gray">
              <a:xfrm>
                <a:off x="4612" y="2830"/>
                <a:ext cx="11" cy="10"/>
              </a:xfrm>
              <a:custGeom>
                <a:avLst/>
                <a:gdLst>
                  <a:gd name="T0" fmla="*/ 0 w 7"/>
                  <a:gd name="T1" fmla="*/ 13 h 6"/>
                  <a:gd name="T2" fmla="*/ 9 w 7"/>
                  <a:gd name="T3" fmla="*/ 0 h 6"/>
                  <a:gd name="T4" fmla="*/ 17 w 7"/>
                  <a:gd name="T5" fmla="*/ 5 h 6"/>
                  <a:gd name="T6" fmla="*/ 5 w 7"/>
                  <a:gd name="T7" fmla="*/ 17 h 6"/>
                  <a:gd name="T8" fmla="*/ 0 w 7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0" y="5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" name="Freeform 543"/>
              <p:cNvSpPr>
                <a:spLocks/>
              </p:cNvSpPr>
              <p:nvPr/>
            </p:nvSpPr>
            <p:spPr bwMode="gray">
              <a:xfrm>
                <a:off x="4662" y="2821"/>
                <a:ext cx="12" cy="9"/>
              </a:xfrm>
              <a:custGeom>
                <a:avLst/>
                <a:gdLst>
                  <a:gd name="T0" fmla="*/ 0 w 8"/>
                  <a:gd name="T1" fmla="*/ 8 h 6"/>
                  <a:gd name="T2" fmla="*/ 15 w 8"/>
                  <a:gd name="T3" fmla="*/ 0 h 6"/>
                  <a:gd name="T4" fmla="*/ 18 w 8"/>
                  <a:gd name="T5" fmla="*/ 5 h 6"/>
                  <a:gd name="T6" fmla="*/ 15 w 8"/>
                  <a:gd name="T7" fmla="*/ 9 h 6"/>
                  <a:gd name="T8" fmla="*/ 3 w 8"/>
                  <a:gd name="T9" fmla="*/ 14 h 6"/>
                  <a:gd name="T10" fmla="*/ 0 w 8"/>
                  <a:gd name="T11" fmla="*/ 8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6"/>
                  <a:gd name="T20" fmla="*/ 8 w 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6">
                    <a:moveTo>
                      <a:pt x="0" y="3"/>
                    </a:moveTo>
                    <a:lnTo>
                      <a:pt x="7" y="0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1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" name="Freeform 544"/>
              <p:cNvSpPr>
                <a:spLocks/>
              </p:cNvSpPr>
              <p:nvPr/>
            </p:nvSpPr>
            <p:spPr bwMode="gray">
              <a:xfrm>
                <a:off x="4563" y="2678"/>
                <a:ext cx="88" cy="115"/>
              </a:xfrm>
              <a:custGeom>
                <a:avLst/>
                <a:gdLst>
                  <a:gd name="T0" fmla="*/ 124 w 57"/>
                  <a:gd name="T1" fmla="*/ 0 h 74"/>
                  <a:gd name="T2" fmla="*/ 119 w 57"/>
                  <a:gd name="T3" fmla="*/ 12 h 74"/>
                  <a:gd name="T4" fmla="*/ 102 w 57"/>
                  <a:gd name="T5" fmla="*/ 17 h 74"/>
                  <a:gd name="T6" fmla="*/ 76 w 57"/>
                  <a:gd name="T7" fmla="*/ 19 h 74"/>
                  <a:gd name="T8" fmla="*/ 52 w 57"/>
                  <a:gd name="T9" fmla="*/ 8 h 74"/>
                  <a:gd name="T10" fmla="*/ 45 w 57"/>
                  <a:gd name="T11" fmla="*/ 8 h 74"/>
                  <a:gd name="T12" fmla="*/ 39 w 57"/>
                  <a:gd name="T13" fmla="*/ 19 h 74"/>
                  <a:gd name="T14" fmla="*/ 31 w 57"/>
                  <a:gd name="T15" fmla="*/ 19 h 74"/>
                  <a:gd name="T16" fmla="*/ 23 w 57"/>
                  <a:gd name="T17" fmla="*/ 22 h 74"/>
                  <a:gd name="T18" fmla="*/ 19 w 57"/>
                  <a:gd name="T19" fmla="*/ 44 h 74"/>
                  <a:gd name="T20" fmla="*/ 12 w 57"/>
                  <a:gd name="T21" fmla="*/ 56 h 74"/>
                  <a:gd name="T22" fmla="*/ 9 w 57"/>
                  <a:gd name="T23" fmla="*/ 68 h 74"/>
                  <a:gd name="T24" fmla="*/ 12 w 57"/>
                  <a:gd name="T25" fmla="*/ 87 h 74"/>
                  <a:gd name="T26" fmla="*/ 8 w 57"/>
                  <a:gd name="T27" fmla="*/ 101 h 74"/>
                  <a:gd name="T28" fmla="*/ 3 w 57"/>
                  <a:gd name="T29" fmla="*/ 101 h 74"/>
                  <a:gd name="T30" fmla="*/ 0 w 57"/>
                  <a:gd name="T31" fmla="*/ 126 h 74"/>
                  <a:gd name="T32" fmla="*/ 12 w 57"/>
                  <a:gd name="T33" fmla="*/ 126 h 74"/>
                  <a:gd name="T34" fmla="*/ 17 w 57"/>
                  <a:gd name="T35" fmla="*/ 135 h 74"/>
                  <a:gd name="T36" fmla="*/ 19 w 57"/>
                  <a:gd name="T37" fmla="*/ 157 h 74"/>
                  <a:gd name="T38" fmla="*/ 12 w 57"/>
                  <a:gd name="T39" fmla="*/ 171 h 74"/>
                  <a:gd name="T40" fmla="*/ 12 w 57"/>
                  <a:gd name="T41" fmla="*/ 179 h 74"/>
                  <a:gd name="T42" fmla="*/ 22 w 57"/>
                  <a:gd name="T43" fmla="*/ 179 h 74"/>
                  <a:gd name="T44" fmla="*/ 29 w 57"/>
                  <a:gd name="T45" fmla="*/ 160 h 74"/>
                  <a:gd name="T46" fmla="*/ 31 w 57"/>
                  <a:gd name="T47" fmla="*/ 118 h 74"/>
                  <a:gd name="T48" fmla="*/ 26 w 57"/>
                  <a:gd name="T49" fmla="*/ 110 h 74"/>
                  <a:gd name="T50" fmla="*/ 29 w 57"/>
                  <a:gd name="T51" fmla="*/ 106 h 74"/>
                  <a:gd name="T52" fmla="*/ 36 w 57"/>
                  <a:gd name="T53" fmla="*/ 109 h 74"/>
                  <a:gd name="T54" fmla="*/ 39 w 57"/>
                  <a:gd name="T55" fmla="*/ 99 h 74"/>
                  <a:gd name="T56" fmla="*/ 48 w 57"/>
                  <a:gd name="T57" fmla="*/ 106 h 74"/>
                  <a:gd name="T58" fmla="*/ 48 w 57"/>
                  <a:gd name="T59" fmla="*/ 131 h 74"/>
                  <a:gd name="T60" fmla="*/ 60 w 57"/>
                  <a:gd name="T61" fmla="*/ 145 h 74"/>
                  <a:gd name="T62" fmla="*/ 57 w 57"/>
                  <a:gd name="T63" fmla="*/ 162 h 74"/>
                  <a:gd name="T64" fmla="*/ 66 w 57"/>
                  <a:gd name="T65" fmla="*/ 165 h 74"/>
                  <a:gd name="T66" fmla="*/ 71 w 57"/>
                  <a:gd name="T67" fmla="*/ 145 h 74"/>
                  <a:gd name="T68" fmla="*/ 79 w 57"/>
                  <a:gd name="T69" fmla="*/ 145 h 74"/>
                  <a:gd name="T70" fmla="*/ 79 w 57"/>
                  <a:gd name="T71" fmla="*/ 138 h 74"/>
                  <a:gd name="T72" fmla="*/ 71 w 57"/>
                  <a:gd name="T73" fmla="*/ 123 h 74"/>
                  <a:gd name="T74" fmla="*/ 71 w 57"/>
                  <a:gd name="T75" fmla="*/ 99 h 74"/>
                  <a:gd name="T76" fmla="*/ 56 w 57"/>
                  <a:gd name="T77" fmla="*/ 92 h 74"/>
                  <a:gd name="T78" fmla="*/ 52 w 57"/>
                  <a:gd name="T79" fmla="*/ 84 h 74"/>
                  <a:gd name="T80" fmla="*/ 56 w 57"/>
                  <a:gd name="T81" fmla="*/ 82 h 74"/>
                  <a:gd name="T82" fmla="*/ 69 w 57"/>
                  <a:gd name="T83" fmla="*/ 84 h 74"/>
                  <a:gd name="T84" fmla="*/ 83 w 57"/>
                  <a:gd name="T85" fmla="*/ 65 h 74"/>
                  <a:gd name="T86" fmla="*/ 97 w 57"/>
                  <a:gd name="T87" fmla="*/ 65 h 74"/>
                  <a:gd name="T88" fmla="*/ 102 w 57"/>
                  <a:gd name="T89" fmla="*/ 61 h 74"/>
                  <a:gd name="T90" fmla="*/ 93 w 57"/>
                  <a:gd name="T91" fmla="*/ 53 h 74"/>
                  <a:gd name="T92" fmla="*/ 71 w 57"/>
                  <a:gd name="T93" fmla="*/ 56 h 74"/>
                  <a:gd name="T94" fmla="*/ 52 w 57"/>
                  <a:gd name="T95" fmla="*/ 62 h 74"/>
                  <a:gd name="T96" fmla="*/ 45 w 57"/>
                  <a:gd name="T97" fmla="*/ 75 h 74"/>
                  <a:gd name="T98" fmla="*/ 23 w 57"/>
                  <a:gd name="T99" fmla="*/ 56 h 74"/>
                  <a:gd name="T100" fmla="*/ 26 w 57"/>
                  <a:gd name="T101" fmla="*/ 40 h 74"/>
                  <a:gd name="T102" fmla="*/ 36 w 57"/>
                  <a:gd name="T103" fmla="*/ 31 h 74"/>
                  <a:gd name="T104" fmla="*/ 93 w 57"/>
                  <a:gd name="T105" fmla="*/ 31 h 74"/>
                  <a:gd name="T106" fmla="*/ 105 w 57"/>
                  <a:gd name="T107" fmla="*/ 36 h 74"/>
                  <a:gd name="T108" fmla="*/ 127 w 57"/>
                  <a:gd name="T109" fmla="*/ 26 h 74"/>
                  <a:gd name="T110" fmla="*/ 136 w 57"/>
                  <a:gd name="T111" fmla="*/ 0 h 74"/>
                  <a:gd name="T112" fmla="*/ 124 w 57"/>
                  <a:gd name="T113" fmla="*/ 0 h 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7"/>
                  <a:gd name="T172" fmla="*/ 0 h 74"/>
                  <a:gd name="T173" fmla="*/ 57 w 57"/>
                  <a:gd name="T174" fmla="*/ 74 h 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7" h="74">
                    <a:moveTo>
                      <a:pt x="52" y="0"/>
                    </a:moveTo>
                    <a:lnTo>
                      <a:pt x="50" y="5"/>
                    </a:lnTo>
                    <a:lnTo>
                      <a:pt x="43" y="7"/>
                    </a:lnTo>
                    <a:lnTo>
                      <a:pt x="32" y="8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0" y="9"/>
                    </a:lnTo>
                    <a:lnTo>
                      <a:pt x="8" y="18"/>
                    </a:lnTo>
                    <a:lnTo>
                      <a:pt x="5" y="23"/>
                    </a:lnTo>
                    <a:lnTo>
                      <a:pt x="4" y="28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52"/>
                    </a:lnTo>
                    <a:lnTo>
                      <a:pt x="5" y="52"/>
                    </a:lnTo>
                    <a:lnTo>
                      <a:pt x="7" y="56"/>
                    </a:lnTo>
                    <a:lnTo>
                      <a:pt x="8" y="65"/>
                    </a:lnTo>
                    <a:lnTo>
                      <a:pt x="5" y="71"/>
                    </a:lnTo>
                    <a:lnTo>
                      <a:pt x="5" y="74"/>
                    </a:lnTo>
                    <a:lnTo>
                      <a:pt x="9" y="74"/>
                    </a:lnTo>
                    <a:lnTo>
                      <a:pt x="12" y="66"/>
                    </a:lnTo>
                    <a:lnTo>
                      <a:pt x="13" y="49"/>
                    </a:lnTo>
                    <a:lnTo>
                      <a:pt x="11" y="46"/>
                    </a:lnTo>
                    <a:lnTo>
                      <a:pt x="12" y="44"/>
                    </a:lnTo>
                    <a:lnTo>
                      <a:pt x="15" y="45"/>
                    </a:lnTo>
                    <a:lnTo>
                      <a:pt x="16" y="41"/>
                    </a:lnTo>
                    <a:lnTo>
                      <a:pt x="20" y="44"/>
                    </a:lnTo>
                    <a:lnTo>
                      <a:pt x="20" y="54"/>
                    </a:lnTo>
                    <a:lnTo>
                      <a:pt x="25" y="60"/>
                    </a:lnTo>
                    <a:lnTo>
                      <a:pt x="24" y="67"/>
                    </a:lnTo>
                    <a:lnTo>
                      <a:pt x="28" y="68"/>
                    </a:lnTo>
                    <a:lnTo>
                      <a:pt x="30" y="60"/>
                    </a:lnTo>
                    <a:lnTo>
                      <a:pt x="33" y="60"/>
                    </a:lnTo>
                    <a:lnTo>
                      <a:pt x="33" y="57"/>
                    </a:lnTo>
                    <a:lnTo>
                      <a:pt x="30" y="51"/>
                    </a:lnTo>
                    <a:lnTo>
                      <a:pt x="30" y="41"/>
                    </a:lnTo>
                    <a:lnTo>
                      <a:pt x="23" y="38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9" y="35"/>
                    </a:lnTo>
                    <a:lnTo>
                      <a:pt x="35" y="27"/>
                    </a:lnTo>
                    <a:lnTo>
                      <a:pt x="41" y="27"/>
                    </a:lnTo>
                    <a:lnTo>
                      <a:pt x="43" y="25"/>
                    </a:lnTo>
                    <a:lnTo>
                      <a:pt x="39" y="22"/>
                    </a:lnTo>
                    <a:lnTo>
                      <a:pt x="30" y="23"/>
                    </a:lnTo>
                    <a:lnTo>
                      <a:pt x="22" y="26"/>
                    </a:lnTo>
                    <a:lnTo>
                      <a:pt x="19" y="31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5" y="13"/>
                    </a:lnTo>
                    <a:lnTo>
                      <a:pt x="39" y="13"/>
                    </a:lnTo>
                    <a:lnTo>
                      <a:pt x="44" y="15"/>
                    </a:lnTo>
                    <a:lnTo>
                      <a:pt x="53" y="11"/>
                    </a:lnTo>
                    <a:lnTo>
                      <a:pt x="57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" name="Freeform 545"/>
              <p:cNvSpPr>
                <a:spLocks/>
              </p:cNvSpPr>
              <p:nvPr/>
            </p:nvSpPr>
            <p:spPr bwMode="gray">
              <a:xfrm>
                <a:off x="4575" y="2410"/>
                <a:ext cx="41" cy="81"/>
              </a:xfrm>
              <a:custGeom>
                <a:avLst/>
                <a:gdLst>
                  <a:gd name="T0" fmla="*/ 30 w 26"/>
                  <a:gd name="T1" fmla="*/ 3 h 52"/>
                  <a:gd name="T2" fmla="*/ 39 w 26"/>
                  <a:gd name="T3" fmla="*/ 8 h 52"/>
                  <a:gd name="T4" fmla="*/ 52 w 26"/>
                  <a:gd name="T5" fmla="*/ 0 h 52"/>
                  <a:gd name="T6" fmla="*/ 60 w 26"/>
                  <a:gd name="T7" fmla="*/ 3 h 52"/>
                  <a:gd name="T8" fmla="*/ 57 w 26"/>
                  <a:gd name="T9" fmla="*/ 26 h 52"/>
                  <a:gd name="T10" fmla="*/ 65 w 26"/>
                  <a:gd name="T11" fmla="*/ 36 h 52"/>
                  <a:gd name="T12" fmla="*/ 62 w 26"/>
                  <a:gd name="T13" fmla="*/ 51 h 52"/>
                  <a:gd name="T14" fmla="*/ 43 w 26"/>
                  <a:gd name="T15" fmla="*/ 70 h 52"/>
                  <a:gd name="T16" fmla="*/ 38 w 26"/>
                  <a:gd name="T17" fmla="*/ 79 h 52"/>
                  <a:gd name="T18" fmla="*/ 44 w 26"/>
                  <a:gd name="T19" fmla="*/ 101 h 52"/>
                  <a:gd name="T20" fmla="*/ 47 w 26"/>
                  <a:gd name="T21" fmla="*/ 109 h 52"/>
                  <a:gd name="T22" fmla="*/ 44 w 26"/>
                  <a:gd name="T23" fmla="*/ 122 h 52"/>
                  <a:gd name="T24" fmla="*/ 39 w 26"/>
                  <a:gd name="T25" fmla="*/ 126 h 52"/>
                  <a:gd name="T26" fmla="*/ 25 w 26"/>
                  <a:gd name="T27" fmla="*/ 117 h 52"/>
                  <a:gd name="T28" fmla="*/ 25 w 26"/>
                  <a:gd name="T29" fmla="*/ 97 h 52"/>
                  <a:gd name="T30" fmla="*/ 9 w 26"/>
                  <a:gd name="T31" fmla="*/ 90 h 52"/>
                  <a:gd name="T32" fmla="*/ 0 w 26"/>
                  <a:gd name="T33" fmla="*/ 65 h 52"/>
                  <a:gd name="T34" fmla="*/ 3 w 26"/>
                  <a:gd name="T35" fmla="*/ 56 h 52"/>
                  <a:gd name="T36" fmla="*/ 9 w 26"/>
                  <a:gd name="T37" fmla="*/ 56 h 52"/>
                  <a:gd name="T38" fmla="*/ 17 w 26"/>
                  <a:gd name="T39" fmla="*/ 19 h 52"/>
                  <a:gd name="T40" fmla="*/ 22 w 26"/>
                  <a:gd name="T41" fmla="*/ 12 h 52"/>
                  <a:gd name="T42" fmla="*/ 22 w 26"/>
                  <a:gd name="T43" fmla="*/ 3 h 52"/>
                  <a:gd name="T44" fmla="*/ 30 w 26"/>
                  <a:gd name="T45" fmla="*/ 3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"/>
                  <a:gd name="T70" fmla="*/ 0 h 52"/>
                  <a:gd name="T71" fmla="*/ 26 w 26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" h="52">
                    <a:moveTo>
                      <a:pt x="12" y="1"/>
                    </a:moveTo>
                    <a:lnTo>
                      <a:pt x="16" y="3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3" y="11"/>
                    </a:lnTo>
                    <a:lnTo>
                      <a:pt x="26" y="15"/>
                    </a:lnTo>
                    <a:lnTo>
                      <a:pt x="25" y="21"/>
                    </a:lnTo>
                    <a:lnTo>
                      <a:pt x="17" y="29"/>
                    </a:lnTo>
                    <a:lnTo>
                      <a:pt x="15" y="33"/>
                    </a:lnTo>
                    <a:lnTo>
                      <a:pt x="18" y="42"/>
                    </a:lnTo>
                    <a:lnTo>
                      <a:pt x="19" y="45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4" y="37"/>
                    </a:lnTo>
                    <a:lnTo>
                      <a:pt x="0" y="27"/>
                    </a:lnTo>
                    <a:lnTo>
                      <a:pt x="1" y="23"/>
                    </a:lnTo>
                    <a:lnTo>
                      <a:pt x="4" y="23"/>
                    </a:lnTo>
                    <a:lnTo>
                      <a:pt x="7" y="8"/>
                    </a:lnTo>
                    <a:lnTo>
                      <a:pt x="9" y="5"/>
                    </a:lnTo>
                    <a:lnTo>
                      <a:pt x="9" y="1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" name="Freeform 546"/>
              <p:cNvSpPr>
                <a:spLocks/>
              </p:cNvSpPr>
              <p:nvPr/>
            </p:nvSpPr>
            <p:spPr bwMode="gray">
              <a:xfrm>
                <a:off x="4583" y="2491"/>
                <a:ext cx="17" cy="18"/>
              </a:xfrm>
              <a:custGeom>
                <a:avLst/>
                <a:gdLst>
                  <a:gd name="T0" fmla="*/ 14 w 11"/>
                  <a:gd name="T1" fmla="*/ 0 h 12"/>
                  <a:gd name="T2" fmla="*/ 23 w 11"/>
                  <a:gd name="T3" fmla="*/ 9 h 12"/>
                  <a:gd name="T4" fmla="*/ 26 w 11"/>
                  <a:gd name="T5" fmla="*/ 22 h 12"/>
                  <a:gd name="T6" fmla="*/ 22 w 11"/>
                  <a:gd name="T7" fmla="*/ 27 h 12"/>
                  <a:gd name="T8" fmla="*/ 14 w 11"/>
                  <a:gd name="T9" fmla="*/ 26 h 12"/>
                  <a:gd name="T10" fmla="*/ 9 w 11"/>
                  <a:gd name="T11" fmla="*/ 12 h 12"/>
                  <a:gd name="T12" fmla="*/ 0 w 11"/>
                  <a:gd name="T13" fmla="*/ 3 h 12"/>
                  <a:gd name="T14" fmla="*/ 3 w 11"/>
                  <a:gd name="T15" fmla="*/ 0 h 12"/>
                  <a:gd name="T16" fmla="*/ 14 w 11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6" y="0"/>
                    </a:moveTo>
                    <a:lnTo>
                      <a:pt x="10" y="4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6" y="11"/>
                    </a:ln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" name="Freeform 547"/>
              <p:cNvSpPr>
                <a:spLocks/>
              </p:cNvSpPr>
              <p:nvPr/>
            </p:nvSpPr>
            <p:spPr bwMode="gray">
              <a:xfrm>
                <a:off x="4606" y="2480"/>
                <a:ext cx="33" cy="25"/>
              </a:xfrm>
              <a:custGeom>
                <a:avLst/>
                <a:gdLst>
                  <a:gd name="T0" fmla="*/ 0 w 21"/>
                  <a:gd name="T1" fmla="*/ 8 h 16"/>
                  <a:gd name="T2" fmla="*/ 9 w 21"/>
                  <a:gd name="T3" fmla="*/ 0 h 16"/>
                  <a:gd name="T4" fmla="*/ 17 w 21"/>
                  <a:gd name="T5" fmla="*/ 0 h 16"/>
                  <a:gd name="T6" fmla="*/ 25 w 21"/>
                  <a:gd name="T7" fmla="*/ 9 h 16"/>
                  <a:gd name="T8" fmla="*/ 35 w 21"/>
                  <a:gd name="T9" fmla="*/ 3 h 16"/>
                  <a:gd name="T10" fmla="*/ 42 w 21"/>
                  <a:gd name="T11" fmla="*/ 14 h 16"/>
                  <a:gd name="T12" fmla="*/ 44 w 21"/>
                  <a:gd name="T13" fmla="*/ 30 h 16"/>
                  <a:gd name="T14" fmla="*/ 52 w 21"/>
                  <a:gd name="T15" fmla="*/ 31 h 16"/>
                  <a:gd name="T16" fmla="*/ 49 w 21"/>
                  <a:gd name="T17" fmla="*/ 39 h 16"/>
                  <a:gd name="T18" fmla="*/ 30 w 21"/>
                  <a:gd name="T19" fmla="*/ 27 h 16"/>
                  <a:gd name="T20" fmla="*/ 17 w 21"/>
                  <a:gd name="T21" fmla="*/ 17 h 16"/>
                  <a:gd name="T22" fmla="*/ 13 w 21"/>
                  <a:gd name="T23" fmla="*/ 22 h 16"/>
                  <a:gd name="T24" fmla="*/ 0 w 21"/>
                  <a:gd name="T25" fmla="*/ 8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6"/>
                  <a:gd name="T41" fmla="*/ 21 w 21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6">
                    <a:moveTo>
                      <a:pt x="0" y="3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4" y="1"/>
                    </a:lnTo>
                    <a:lnTo>
                      <a:pt x="17" y="6"/>
                    </a:lnTo>
                    <a:lnTo>
                      <a:pt x="18" y="12"/>
                    </a:lnTo>
                    <a:lnTo>
                      <a:pt x="21" y="13"/>
                    </a:lnTo>
                    <a:lnTo>
                      <a:pt x="20" y="16"/>
                    </a:lnTo>
                    <a:lnTo>
                      <a:pt x="12" y="11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" name="Freeform 548"/>
              <p:cNvSpPr>
                <a:spLocks/>
              </p:cNvSpPr>
              <p:nvPr/>
            </p:nvSpPr>
            <p:spPr bwMode="gray">
              <a:xfrm>
                <a:off x="4642" y="2508"/>
                <a:ext cx="15" cy="20"/>
              </a:xfrm>
              <a:custGeom>
                <a:avLst/>
                <a:gdLst>
                  <a:gd name="T0" fmla="*/ 0 w 10"/>
                  <a:gd name="T1" fmla="*/ 3 h 13"/>
                  <a:gd name="T2" fmla="*/ 6 w 10"/>
                  <a:gd name="T3" fmla="*/ 0 h 13"/>
                  <a:gd name="T4" fmla="*/ 18 w 10"/>
                  <a:gd name="T5" fmla="*/ 3 h 13"/>
                  <a:gd name="T6" fmla="*/ 22 w 10"/>
                  <a:gd name="T7" fmla="*/ 14 h 13"/>
                  <a:gd name="T8" fmla="*/ 22 w 10"/>
                  <a:gd name="T9" fmla="*/ 31 h 13"/>
                  <a:gd name="T10" fmla="*/ 14 w 10"/>
                  <a:gd name="T11" fmla="*/ 26 h 13"/>
                  <a:gd name="T12" fmla="*/ 9 w 10"/>
                  <a:gd name="T13" fmla="*/ 14 h 13"/>
                  <a:gd name="T14" fmla="*/ 0 w 10"/>
                  <a:gd name="T15" fmla="*/ 8 h 13"/>
                  <a:gd name="T16" fmla="*/ 0 w 10"/>
                  <a:gd name="T17" fmla="*/ 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3"/>
                  <a:gd name="T29" fmla="*/ 10 w 10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3">
                    <a:moveTo>
                      <a:pt x="0" y="1"/>
                    </a:moveTo>
                    <a:lnTo>
                      <a:pt x="3" y="0"/>
                    </a:lnTo>
                    <a:lnTo>
                      <a:pt x="8" y="1"/>
                    </a:lnTo>
                    <a:lnTo>
                      <a:pt x="10" y="6"/>
                    </a:lnTo>
                    <a:lnTo>
                      <a:pt x="10" y="13"/>
                    </a:lnTo>
                    <a:lnTo>
                      <a:pt x="6" y="11"/>
                    </a:lnTo>
                    <a:lnTo>
                      <a:pt x="4" y="6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9" name="Freeform 549"/>
              <p:cNvSpPr>
                <a:spLocks/>
              </p:cNvSpPr>
              <p:nvPr/>
            </p:nvSpPr>
            <p:spPr bwMode="gray">
              <a:xfrm>
                <a:off x="4636" y="2481"/>
                <a:ext cx="6" cy="8"/>
              </a:xfrm>
              <a:custGeom>
                <a:avLst/>
                <a:gdLst>
                  <a:gd name="T0" fmla="*/ 3 w 4"/>
                  <a:gd name="T1" fmla="*/ 13 h 5"/>
                  <a:gd name="T2" fmla="*/ 0 w 4"/>
                  <a:gd name="T3" fmla="*/ 8 h 5"/>
                  <a:gd name="T4" fmla="*/ 3 w 4"/>
                  <a:gd name="T5" fmla="*/ 0 h 5"/>
                  <a:gd name="T6" fmla="*/ 9 w 4"/>
                  <a:gd name="T7" fmla="*/ 3 h 5"/>
                  <a:gd name="T8" fmla="*/ 9 w 4"/>
                  <a:gd name="T9" fmla="*/ 10 h 5"/>
                  <a:gd name="T10" fmla="*/ 3 w 4"/>
                  <a:gd name="T11" fmla="*/ 1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1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0" name="Freeform 550"/>
              <p:cNvSpPr>
                <a:spLocks/>
              </p:cNvSpPr>
              <p:nvPr/>
            </p:nvSpPr>
            <p:spPr bwMode="gray">
              <a:xfrm>
                <a:off x="4625" y="2509"/>
                <a:ext cx="9" cy="8"/>
              </a:xfrm>
              <a:custGeom>
                <a:avLst/>
                <a:gdLst>
                  <a:gd name="T0" fmla="*/ 0 w 6"/>
                  <a:gd name="T1" fmla="*/ 13 h 5"/>
                  <a:gd name="T2" fmla="*/ 0 w 6"/>
                  <a:gd name="T3" fmla="*/ 0 h 5"/>
                  <a:gd name="T4" fmla="*/ 8 w 6"/>
                  <a:gd name="T5" fmla="*/ 0 h 5"/>
                  <a:gd name="T6" fmla="*/ 14 w 6"/>
                  <a:gd name="T7" fmla="*/ 8 h 5"/>
                  <a:gd name="T8" fmla="*/ 14 w 6"/>
                  <a:gd name="T9" fmla="*/ 13 h 5"/>
                  <a:gd name="T10" fmla="*/ 5 w 6"/>
                  <a:gd name="T11" fmla="*/ 8 h 5"/>
                  <a:gd name="T12" fmla="*/ 0 w 6"/>
                  <a:gd name="T13" fmla="*/ 1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5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2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" name="Freeform 551"/>
              <p:cNvSpPr>
                <a:spLocks/>
              </p:cNvSpPr>
              <p:nvPr/>
            </p:nvSpPr>
            <p:spPr bwMode="gray">
              <a:xfrm>
                <a:off x="4609" y="2523"/>
                <a:ext cx="13" cy="17"/>
              </a:xfrm>
              <a:custGeom>
                <a:avLst/>
                <a:gdLst>
                  <a:gd name="T0" fmla="*/ 3 w 8"/>
                  <a:gd name="T1" fmla="*/ 0 h 11"/>
                  <a:gd name="T2" fmla="*/ 0 w 8"/>
                  <a:gd name="T3" fmla="*/ 26 h 11"/>
                  <a:gd name="T4" fmla="*/ 16 w 8"/>
                  <a:gd name="T5" fmla="*/ 14 h 11"/>
                  <a:gd name="T6" fmla="*/ 21 w 8"/>
                  <a:gd name="T7" fmla="*/ 3 h 11"/>
                  <a:gd name="T8" fmla="*/ 13 w 8"/>
                  <a:gd name="T9" fmla="*/ 0 h 11"/>
                  <a:gd name="T10" fmla="*/ 3 w 8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1"/>
                  <a:gd name="T20" fmla="*/ 8 w 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1">
                    <a:moveTo>
                      <a:pt x="1" y="0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" name="Freeform 552"/>
              <p:cNvSpPr>
                <a:spLocks/>
              </p:cNvSpPr>
              <p:nvPr/>
            </p:nvSpPr>
            <p:spPr bwMode="gray">
              <a:xfrm>
                <a:off x="4612" y="2534"/>
                <a:ext cx="17" cy="25"/>
              </a:xfrm>
              <a:custGeom>
                <a:avLst/>
                <a:gdLst>
                  <a:gd name="T0" fmla="*/ 26 w 11"/>
                  <a:gd name="T1" fmla="*/ 3 h 16"/>
                  <a:gd name="T2" fmla="*/ 26 w 11"/>
                  <a:gd name="T3" fmla="*/ 22 h 16"/>
                  <a:gd name="T4" fmla="*/ 19 w 11"/>
                  <a:gd name="T5" fmla="*/ 34 h 16"/>
                  <a:gd name="T6" fmla="*/ 12 w 11"/>
                  <a:gd name="T7" fmla="*/ 39 h 16"/>
                  <a:gd name="T8" fmla="*/ 0 w 11"/>
                  <a:gd name="T9" fmla="*/ 31 h 16"/>
                  <a:gd name="T10" fmla="*/ 3 w 11"/>
                  <a:gd name="T11" fmla="*/ 22 h 16"/>
                  <a:gd name="T12" fmla="*/ 19 w 11"/>
                  <a:gd name="T13" fmla="*/ 17 h 16"/>
                  <a:gd name="T14" fmla="*/ 12 w 11"/>
                  <a:gd name="T15" fmla="*/ 9 h 16"/>
                  <a:gd name="T16" fmla="*/ 17 w 11"/>
                  <a:gd name="T17" fmla="*/ 0 h 16"/>
                  <a:gd name="T18" fmla="*/ 26 w 11"/>
                  <a:gd name="T19" fmla="*/ 3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6"/>
                  <a:gd name="T32" fmla="*/ 11 w 11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6">
                    <a:moveTo>
                      <a:pt x="11" y="1"/>
                    </a:moveTo>
                    <a:lnTo>
                      <a:pt x="11" y="9"/>
                    </a:lnTo>
                    <a:lnTo>
                      <a:pt x="8" y="14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3" name="Freeform 553"/>
              <p:cNvSpPr>
                <a:spLocks/>
              </p:cNvSpPr>
              <p:nvPr/>
            </p:nvSpPr>
            <p:spPr bwMode="gray">
              <a:xfrm>
                <a:off x="4631" y="2531"/>
                <a:ext cx="6" cy="22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35 h 14"/>
                  <a:gd name="T4" fmla="*/ 6 w 4"/>
                  <a:gd name="T5" fmla="*/ 31 h 14"/>
                  <a:gd name="T6" fmla="*/ 9 w 4"/>
                  <a:gd name="T7" fmla="*/ 22 h 14"/>
                  <a:gd name="T8" fmla="*/ 4 w 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4"/>
                  <a:gd name="T17" fmla="*/ 4 w 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4">
                    <a:moveTo>
                      <a:pt x="2" y="0"/>
                    </a:moveTo>
                    <a:lnTo>
                      <a:pt x="0" y="14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4" name="Freeform 554"/>
              <p:cNvSpPr>
                <a:spLocks/>
              </p:cNvSpPr>
              <p:nvPr/>
            </p:nvSpPr>
            <p:spPr bwMode="gray">
              <a:xfrm>
                <a:off x="4639" y="2528"/>
                <a:ext cx="14" cy="15"/>
              </a:xfrm>
              <a:custGeom>
                <a:avLst/>
                <a:gdLst>
                  <a:gd name="T0" fmla="*/ 0 w 9"/>
                  <a:gd name="T1" fmla="*/ 0 h 10"/>
                  <a:gd name="T2" fmla="*/ 12 w 9"/>
                  <a:gd name="T3" fmla="*/ 0 h 10"/>
                  <a:gd name="T4" fmla="*/ 19 w 9"/>
                  <a:gd name="T5" fmla="*/ 12 h 10"/>
                  <a:gd name="T6" fmla="*/ 22 w 9"/>
                  <a:gd name="T7" fmla="*/ 21 h 10"/>
                  <a:gd name="T8" fmla="*/ 12 w 9"/>
                  <a:gd name="T9" fmla="*/ 22 h 10"/>
                  <a:gd name="T10" fmla="*/ 12 w 9"/>
                  <a:gd name="T11" fmla="*/ 12 h 10"/>
                  <a:gd name="T12" fmla="*/ 0 w 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0"/>
                  <a:gd name="T23" fmla="*/ 9 w 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0">
                    <a:moveTo>
                      <a:pt x="0" y="0"/>
                    </a:moveTo>
                    <a:lnTo>
                      <a:pt x="5" y="0"/>
                    </a:lnTo>
                    <a:lnTo>
                      <a:pt x="8" y="5"/>
                    </a:lnTo>
                    <a:lnTo>
                      <a:pt x="9" y="9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5" name="Freeform 555"/>
              <p:cNvSpPr>
                <a:spLocks/>
              </p:cNvSpPr>
              <p:nvPr/>
            </p:nvSpPr>
            <p:spPr bwMode="gray">
              <a:xfrm>
                <a:off x="4637" y="2545"/>
                <a:ext cx="11" cy="9"/>
              </a:xfrm>
              <a:custGeom>
                <a:avLst/>
                <a:gdLst>
                  <a:gd name="T0" fmla="*/ 0 w 7"/>
                  <a:gd name="T1" fmla="*/ 12 h 6"/>
                  <a:gd name="T2" fmla="*/ 8 w 7"/>
                  <a:gd name="T3" fmla="*/ 3 h 6"/>
                  <a:gd name="T4" fmla="*/ 9 w 7"/>
                  <a:gd name="T5" fmla="*/ 0 h 6"/>
                  <a:gd name="T6" fmla="*/ 17 w 7"/>
                  <a:gd name="T7" fmla="*/ 3 h 6"/>
                  <a:gd name="T8" fmla="*/ 9 w 7"/>
                  <a:gd name="T9" fmla="*/ 14 h 6"/>
                  <a:gd name="T10" fmla="*/ 0 w 7"/>
                  <a:gd name="T11" fmla="*/ 12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5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4" y="6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" name="Freeform 556"/>
              <p:cNvSpPr>
                <a:spLocks/>
              </p:cNvSpPr>
              <p:nvPr/>
            </p:nvSpPr>
            <p:spPr bwMode="gray">
              <a:xfrm>
                <a:off x="4608" y="2554"/>
                <a:ext cx="65" cy="64"/>
              </a:xfrm>
              <a:custGeom>
                <a:avLst/>
                <a:gdLst>
                  <a:gd name="T0" fmla="*/ 43 w 42"/>
                  <a:gd name="T1" fmla="*/ 52 h 41"/>
                  <a:gd name="T2" fmla="*/ 51 w 42"/>
                  <a:gd name="T3" fmla="*/ 58 h 41"/>
                  <a:gd name="T4" fmla="*/ 45 w 42"/>
                  <a:gd name="T5" fmla="*/ 70 h 41"/>
                  <a:gd name="T6" fmla="*/ 45 w 42"/>
                  <a:gd name="T7" fmla="*/ 78 h 41"/>
                  <a:gd name="T8" fmla="*/ 62 w 42"/>
                  <a:gd name="T9" fmla="*/ 95 h 41"/>
                  <a:gd name="T10" fmla="*/ 67 w 42"/>
                  <a:gd name="T11" fmla="*/ 91 h 41"/>
                  <a:gd name="T12" fmla="*/ 71 w 42"/>
                  <a:gd name="T13" fmla="*/ 87 h 41"/>
                  <a:gd name="T14" fmla="*/ 71 w 42"/>
                  <a:gd name="T15" fmla="*/ 95 h 41"/>
                  <a:gd name="T16" fmla="*/ 77 w 42"/>
                  <a:gd name="T17" fmla="*/ 100 h 41"/>
                  <a:gd name="T18" fmla="*/ 79 w 42"/>
                  <a:gd name="T19" fmla="*/ 97 h 41"/>
                  <a:gd name="T20" fmla="*/ 79 w 42"/>
                  <a:gd name="T21" fmla="*/ 81 h 41"/>
                  <a:gd name="T22" fmla="*/ 74 w 42"/>
                  <a:gd name="T23" fmla="*/ 75 h 41"/>
                  <a:gd name="T24" fmla="*/ 77 w 42"/>
                  <a:gd name="T25" fmla="*/ 66 h 41"/>
                  <a:gd name="T26" fmla="*/ 82 w 42"/>
                  <a:gd name="T27" fmla="*/ 64 h 41"/>
                  <a:gd name="T28" fmla="*/ 91 w 42"/>
                  <a:gd name="T29" fmla="*/ 73 h 41"/>
                  <a:gd name="T30" fmla="*/ 97 w 42"/>
                  <a:gd name="T31" fmla="*/ 64 h 41"/>
                  <a:gd name="T32" fmla="*/ 101 w 42"/>
                  <a:gd name="T33" fmla="*/ 48 h 41"/>
                  <a:gd name="T34" fmla="*/ 93 w 42"/>
                  <a:gd name="T35" fmla="*/ 39 h 41"/>
                  <a:gd name="T36" fmla="*/ 93 w 42"/>
                  <a:gd name="T37" fmla="*/ 27 h 41"/>
                  <a:gd name="T38" fmla="*/ 91 w 42"/>
                  <a:gd name="T39" fmla="*/ 9 h 41"/>
                  <a:gd name="T40" fmla="*/ 74 w 42"/>
                  <a:gd name="T41" fmla="*/ 0 h 41"/>
                  <a:gd name="T42" fmla="*/ 79 w 42"/>
                  <a:gd name="T43" fmla="*/ 9 h 41"/>
                  <a:gd name="T44" fmla="*/ 74 w 42"/>
                  <a:gd name="T45" fmla="*/ 19 h 41"/>
                  <a:gd name="T46" fmla="*/ 71 w 42"/>
                  <a:gd name="T47" fmla="*/ 17 h 41"/>
                  <a:gd name="T48" fmla="*/ 65 w 42"/>
                  <a:gd name="T49" fmla="*/ 17 h 41"/>
                  <a:gd name="T50" fmla="*/ 62 w 42"/>
                  <a:gd name="T51" fmla="*/ 27 h 41"/>
                  <a:gd name="T52" fmla="*/ 56 w 42"/>
                  <a:gd name="T53" fmla="*/ 27 h 41"/>
                  <a:gd name="T54" fmla="*/ 53 w 42"/>
                  <a:gd name="T55" fmla="*/ 39 h 41"/>
                  <a:gd name="T56" fmla="*/ 45 w 42"/>
                  <a:gd name="T57" fmla="*/ 42 h 41"/>
                  <a:gd name="T58" fmla="*/ 43 w 42"/>
                  <a:gd name="T59" fmla="*/ 30 h 41"/>
                  <a:gd name="T60" fmla="*/ 31 w 42"/>
                  <a:gd name="T61" fmla="*/ 22 h 41"/>
                  <a:gd name="T62" fmla="*/ 14 w 42"/>
                  <a:gd name="T63" fmla="*/ 42 h 41"/>
                  <a:gd name="T64" fmla="*/ 8 w 42"/>
                  <a:gd name="T65" fmla="*/ 44 h 41"/>
                  <a:gd name="T66" fmla="*/ 0 w 42"/>
                  <a:gd name="T67" fmla="*/ 56 h 41"/>
                  <a:gd name="T68" fmla="*/ 0 w 42"/>
                  <a:gd name="T69" fmla="*/ 64 h 41"/>
                  <a:gd name="T70" fmla="*/ 5 w 42"/>
                  <a:gd name="T71" fmla="*/ 61 h 41"/>
                  <a:gd name="T72" fmla="*/ 9 w 42"/>
                  <a:gd name="T73" fmla="*/ 58 h 41"/>
                  <a:gd name="T74" fmla="*/ 9 w 42"/>
                  <a:gd name="T75" fmla="*/ 53 h 41"/>
                  <a:gd name="T76" fmla="*/ 17 w 42"/>
                  <a:gd name="T77" fmla="*/ 47 h 41"/>
                  <a:gd name="T78" fmla="*/ 23 w 42"/>
                  <a:gd name="T79" fmla="*/ 56 h 41"/>
                  <a:gd name="T80" fmla="*/ 29 w 42"/>
                  <a:gd name="T81" fmla="*/ 52 h 41"/>
                  <a:gd name="T82" fmla="*/ 43 w 42"/>
                  <a:gd name="T83" fmla="*/ 52 h 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"/>
                  <a:gd name="T127" fmla="*/ 0 h 41"/>
                  <a:gd name="T128" fmla="*/ 42 w 42"/>
                  <a:gd name="T129" fmla="*/ 41 h 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" h="41">
                    <a:moveTo>
                      <a:pt x="18" y="21"/>
                    </a:moveTo>
                    <a:lnTo>
                      <a:pt x="21" y="24"/>
                    </a:lnTo>
                    <a:lnTo>
                      <a:pt x="19" y="29"/>
                    </a:lnTo>
                    <a:lnTo>
                      <a:pt x="19" y="32"/>
                    </a:lnTo>
                    <a:lnTo>
                      <a:pt x="26" y="39"/>
                    </a:lnTo>
                    <a:lnTo>
                      <a:pt x="28" y="37"/>
                    </a:lnTo>
                    <a:lnTo>
                      <a:pt x="30" y="36"/>
                    </a:lnTo>
                    <a:lnTo>
                      <a:pt x="30" y="39"/>
                    </a:lnTo>
                    <a:lnTo>
                      <a:pt x="32" y="41"/>
                    </a:lnTo>
                    <a:lnTo>
                      <a:pt x="33" y="40"/>
                    </a:lnTo>
                    <a:lnTo>
                      <a:pt x="33" y="33"/>
                    </a:lnTo>
                    <a:lnTo>
                      <a:pt x="31" y="31"/>
                    </a:lnTo>
                    <a:lnTo>
                      <a:pt x="32" y="27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1" y="26"/>
                    </a:lnTo>
                    <a:lnTo>
                      <a:pt x="42" y="20"/>
                    </a:lnTo>
                    <a:lnTo>
                      <a:pt x="39" y="16"/>
                    </a:lnTo>
                    <a:lnTo>
                      <a:pt x="39" y="11"/>
                    </a:lnTo>
                    <a:lnTo>
                      <a:pt x="38" y="4"/>
                    </a:lnTo>
                    <a:lnTo>
                      <a:pt x="31" y="0"/>
                    </a:lnTo>
                    <a:lnTo>
                      <a:pt x="33" y="4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2" y="16"/>
                    </a:lnTo>
                    <a:lnTo>
                      <a:pt x="19" y="17"/>
                    </a:lnTo>
                    <a:lnTo>
                      <a:pt x="18" y="12"/>
                    </a:lnTo>
                    <a:lnTo>
                      <a:pt x="13" y="9"/>
                    </a:lnTo>
                    <a:lnTo>
                      <a:pt x="6" y="17"/>
                    </a:lnTo>
                    <a:lnTo>
                      <a:pt x="3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7" y="19"/>
                    </a:lnTo>
                    <a:lnTo>
                      <a:pt x="10" y="23"/>
                    </a:lnTo>
                    <a:lnTo>
                      <a:pt x="12" y="21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" name="Freeform 557"/>
              <p:cNvSpPr>
                <a:spLocks/>
              </p:cNvSpPr>
              <p:nvPr/>
            </p:nvSpPr>
            <p:spPr bwMode="gray">
              <a:xfrm>
                <a:off x="4656" y="2539"/>
                <a:ext cx="6" cy="8"/>
              </a:xfrm>
              <a:custGeom>
                <a:avLst/>
                <a:gdLst>
                  <a:gd name="T0" fmla="*/ 9 w 4"/>
                  <a:gd name="T1" fmla="*/ 10 h 5"/>
                  <a:gd name="T2" fmla="*/ 4 w 4"/>
                  <a:gd name="T3" fmla="*/ 13 h 5"/>
                  <a:gd name="T4" fmla="*/ 0 w 4"/>
                  <a:gd name="T5" fmla="*/ 10 h 5"/>
                  <a:gd name="T6" fmla="*/ 3 w 4"/>
                  <a:gd name="T7" fmla="*/ 3 h 5"/>
                  <a:gd name="T8" fmla="*/ 9 w 4"/>
                  <a:gd name="T9" fmla="*/ 0 h 5"/>
                  <a:gd name="T10" fmla="*/ 9 w 4"/>
                  <a:gd name="T11" fmla="*/ 1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4" y="4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" name="Freeform 558"/>
              <p:cNvSpPr>
                <a:spLocks/>
              </p:cNvSpPr>
              <p:nvPr/>
            </p:nvSpPr>
            <p:spPr bwMode="gray">
              <a:xfrm>
                <a:off x="4688" y="2681"/>
                <a:ext cx="19" cy="30"/>
              </a:xfrm>
              <a:custGeom>
                <a:avLst/>
                <a:gdLst>
                  <a:gd name="T0" fmla="*/ 0 w 12"/>
                  <a:gd name="T1" fmla="*/ 21 h 19"/>
                  <a:gd name="T2" fmla="*/ 3 w 12"/>
                  <a:gd name="T3" fmla="*/ 35 h 19"/>
                  <a:gd name="T4" fmla="*/ 10 w 12"/>
                  <a:gd name="T5" fmla="*/ 47 h 19"/>
                  <a:gd name="T6" fmla="*/ 16 w 12"/>
                  <a:gd name="T7" fmla="*/ 47 h 19"/>
                  <a:gd name="T8" fmla="*/ 10 w 12"/>
                  <a:gd name="T9" fmla="*/ 35 h 19"/>
                  <a:gd name="T10" fmla="*/ 8 w 12"/>
                  <a:gd name="T11" fmla="*/ 25 h 19"/>
                  <a:gd name="T12" fmla="*/ 27 w 12"/>
                  <a:gd name="T13" fmla="*/ 25 h 19"/>
                  <a:gd name="T14" fmla="*/ 22 w 12"/>
                  <a:gd name="T15" fmla="*/ 14 h 19"/>
                  <a:gd name="T16" fmla="*/ 16 w 12"/>
                  <a:gd name="T17" fmla="*/ 14 h 19"/>
                  <a:gd name="T18" fmla="*/ 17 w 12"/>
                  <a:gd name="T19" fmla="*/ 9 h 19"/>
                  <a:gd name="T20" fmla="*/ 27 w 12"/>
                  <a:gd name="T21" fmla="*/ 8 h 19"/>
                  <a:gd name="T22" fmla="*/ 30 w 12"/>
                  <a:gd name="T23" fmla="*/ 0 h 19"/>
                  <a:gd name="T24" fmla="*/ 21 w 12"/>
                  <a:gd name="T25" fmla="*/ 0 h 19"/>
                  <a:gd name="T26" fmla="*/ 0 w 12"/>
                  <a:gd name="T27" fmla="*/ 21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19"/>
                  <a:gd name="T44" fmla="*/ 12 w 1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19">
                    <a:moveTo>
                      <a:pt x="0" y="8"/>
                    </a:moveTo>
                    <a:lnTo>
                      <a:pt x="1" y="14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3" y="10"/>
                    </a:lnTo>
                    <a:lnTo>
                      <a:pt x="11" y="10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9" name="Freeform 559"/>
              <p:cNvSpPr>
                <a:spLocks/>
              </p:cNvSpPr>
              <p:nvPr/>
            </p:nvSpPr>
            <p:spPr bwMode="gray">
              <a:xfrm>
                <a:off x="4687" y="2675"/>
                <a:ext cx="5" cy="13"/>
              </a:xfrm>
              <a:custGeom>
                <a:avLst/>
                <a:gdLst>
                  <a:gd name="T0" fmla="*/ 3 w 3"/>
                  <a:gd name="T1" fmla="*/ 21 h 8"/>
                  <a:gd name="T2" fmla="*/ 8 w 3"/>
                  <a:gd name="T3" fmla="*/ 13 h 8"/>
                  <a:gd name="T4" fmla="*/ 5 w 3"/>
                  <a:gd name="T5" fmla="*/ 0 h 8"/>
                  <a:gd name="T6" fmla="*/ 0 w 3"/>
                  <a:gd name="T7" fmla="*/ 0 h 8"/>
                  <a:gd name="T8" fmla="*/ 3 w 3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1" y="8"/>
                    </a:moveTo>
                    <a:lnTo>
                      <a:pt x="3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0" name="Freeform 560"/>
              <p:cNvSpPr>
                <a:spLocks/>
              </p:cNvSpPr>
              <p:nvPr/>
            </p:nvSpPr>
            <p:spPr bwMode="gray">
              <a:xfrm>
                <a:off x="4698" y="2664"/>
                <a:ext cx="6" cy="8"/>
              </a:xfrm>
              <a:custGeom>
                <a:avLst/>
                <a:gdLst>
                  <a:gd name="T0" fmla="*/ 0 w 4"/>
                  <a:gd name="T1" fmla="*/ 8 h 5"/>
                  <a:gd name="T2" fmla="*/ 4 w 4"/>
                  <a:gd name="T3" fmla="*/ 0 h 5"/>
                  <a:gd name="T4" fmla="*/ 9 w 4"/>
                  <a:gd name="T5" fmla="*/ 8 h 5"/>
                  <a:gd name="T6" fmla="*/ 4 w 4"/>
                  <a:gd name="T7" fmla="*/ 13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3"/>
                    </a:moveTo>
                    <a:lnTo>
                      <a:pt x="2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1" name="Freeform 561"/>
              <p:cNvSpPr>
                <a:spLocks/>
              </p:cNvSpPr>
              <p:nvPr/>
            </p:nvSpPr>
            <p:spPr bwMode="gray">
              <a:xfrm>
                <a:off x="4673" y="2630"/>
                <a:ext cx="6" cy="10"/>
              </a:xfrm>
              <a:custGeom>
                <a:avLst/>
                <a:gdLst>
                  <a:gd name="T0" fmla="*/ 0 w 4"/>
                  <a:gd name="T1" fmla="*/ 13 h 6"/>
                  <a:gd name="T2" fmla="*/ 6 w 4"/>
                  <a:gd name="T3" fmla="*/ 0 h 6"/>
                  <a:gd name="T4" fmla="*/ 9 w 4"/>
                  <a:gd name="T5" fmla="*/ 5 h 6"/>
                  <a:gd name="T6" fmla="*/ 6 w 4"/>
                  <a:gd name="T7" fmla="*/ 13 h 6"/>
                  <a:gd name="T8" fmla="*/ 4 w 4"/>
                  <a:gd name="T9" fmla="*/ 17 h 6"/>
                  <a:gd name="T10" fmla="*/ 0 w 4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5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2" name="Freeform 562"/>
              <p:cNvSpPr>
                <a:spLocks/>
              </p:cNvSpPr>
              <p:nvPr/>
            </p:nvSpPr>
            <p:spPr bwMode="gray">
              <a:xfrm>
                <a:off x="4684" y="2706"/>
                <a:ext cx="8" cy="10"/>
              </a:xfrm>
              <a:custGeom>
                <a:avLst/>
                <a:gdLst>
                  <a:gd name="T0" fmla="*/ 5 w 5"/>
                  <a:gd name="T1" fmla="*/ 0 h 6"/>
                  <a:gd name="T2" fmla="*/ 10 w 5"/>
                  <a:gd name="T3" fmla="*/ 8 h 6"/>
                  <a:gd name="T4" fmla="*/ 13 w 5"/>
                  <a:gd name="T5" fmla="*/ 12 h 6"/>
                  <a:gd name="T6" fmla="*/ 10 w 5"/>
                  <a:gd name="T7" fmla="*/ 17 h 6"/>
                  <a:gd name="T8" fmla="*/ 3 w 5"/>
                  <a:gd name="T9" fmla="*/ 12 h 6"/>
                  <a:gd name="T10" fmla="*/ 0 w 5"/>
                  <a:gd name="T11" fmla="*/ 5 h 6"/>
                  <a:gd name="T12" fmla="*/ 5 w 5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2" y="0"/>
                    </a:moveTo>
                    <a:lnTo>
                      <a:pt x="4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3" name="Freeform 563"/>
              <p:cNvSpPr>
                <a:spLocks/>
              </p:cNvSpPr>
              <p:nvPr/>
            </p:nvSpPr>
            <p:spPr bwMode="gray">
              <a:xfrm>
                <a:off x="4668" y="2748"/>
                <a:ext cx="16" cy="11"/>
              </a:xfrm>
              <a:custGeom>
                <a:avLst/>
                <a:gdLst>
                  <a:gd name="T0" fmla="*/ 0 w 10"/>
                  <a:gd name="T1" fmla="*/ 8 h 7"/>
                  <a:gd name="T2" fmla="*/ 5 w 10"/>
                  <a:gd name="T3" fmla="*/ 0 h 7"/>
                  <a:gd name="T4" fmla="*/ 18 w 10"/>
                  <a:gd name="T5" fmla="*/ 0 h 7"/>
                  <a:gd name="T6" fmla="*/ 26 w 10"/>
                  <a:gd name="T7" fmla="*/ 8 h 7"/>
                  <a:gd name="T8" fmla="*/ 21 w 10"/>
                  <a:gd name="T9" fmla="*/ 17 h 7"/>
                  <a:gd name="T10" fmla="*/ 8 w 10"/>
                  <a:gd name="T11" fmla="*/ 17 h 7"/>
                  <a:gd name="T12" fmla="*/ 0 w 10"/>
                  <a:gd name="T13" fmla="*/ 8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7"/>
                  <a:gd name="T23" fmla="*/ 10 w 10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7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10" y="3"/>
                    </a:lnTo>
                    <a:lnTo>
                      <a:pt x="8" y="7"/>
                    </a:lnTo>
                    <a:lnTo>
                      <a:pt x="3" y="7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4" name="Freeform 564"/>
              <p:cNvSpPr>
                <a:spLocks/>
              </p:cNvSpPr>
              <p:nvPr/>
            </p:nvSpPr>
            <p:spPr bwMode="gray">
              <a:xfrm>
                <a:off x="4693" y="2747"/>
                <a:ext cx="45" cy="18"/>
              </a:xfrm>
              <a:custGeom>
                <a:avLst/>
                <a:gdLst>
                  <a:gd name="T0" fmla="*/ 0 w 29"/>
                  <a:gd name="T1" fmla="*/ 8 h 12"/>
                  <a:gd name="T2" fmla="*/ 19 w 29"/>
                  <a:gd name="T3" fmla="*/ 0 h 12"/>
                  <a:gd name="T4" fmla="*/ 43 w 29"/>
                  <a:gd name="T5" fmla="*/ 0 h 12"/>
                  <a:gd name="T6" fmla="*/ 53 w 29"/>
                  <a:gd name="T7" fmla="*/ 8 h 12"/>
                  <a:gd name="T8" fmla="*/ 62 w 29"/>
                  <a:gd name="T9" fmla="*/ 8 h 12"/>
                  <a:gd name="T10" fmla="*/ 70 w 29"/>
                  <a:gd name="T11" fmla="*/ 12 h 12"/>
                  <a:gd name="T12" fmla="*/ 70 w 29"/>
                  <a:gd name="T13" fmla="*/ 26 h 12"/>
                  <a:gd name="T14" fmla="*/ 65 w 29"/>
                  <a:gd name="T15" fmla="*/ 27 h 12"/>
                  <a:gd name="T16" fmla="*/ 45 w 29"/>
                  <a:gd name="T17" fmla="*/ 12 h 12"/>
                  <a:gd name="T18" fmla="*/ 29 w 29"/>
                  <a:gd name="T19" fmla="*/ 9 h 12"/>
                  <a:gd name="T20" fmla="*/ 14 w 29"/>
                  <a:gd name="T21" fmla="*/ 12 h 12"/>
                  <a:gd name="T22" fmla="*/ 5 w 29"/>
                  <a:gd name="T23" fmla="*/ 18 h 12"/>
                  <a:gd name="T24" fmla="*/ 0 w 29"/>
                  <a:gd name="T25" fmla="*/ 8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2"/>
                  <a:gd name="T41" fmla="*/ 29 w 29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2">
                    <a:moveTo>
                      <a:pt x="0" y="3"/>
                    </a:moveTo>
                    <a:lnTo>
                      <a:pt x="8" y="0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29" y="11"/>
                    </a:lnTo>
                    <a:lnTo>
                      <a:pt x="27" y="12"/>
                    </a:lnTo>
                    <a:lnTo>
                      <a:pt x="19" y="5"/>
                    </a:lnTo>
                    <a:lnTo>
                      <a:pt x="12" y="4"/>
                    </a:lnTo>
                    <a:lnTo>
                      <a:pt x="6" y="5"/>
                    </a:lnTo>
                    <a:lnTo>
                      <a:pt x="2" y="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5" name="Freeform 565"/>
              <p:cNvSpPr>
                <a:spLocks/>
              </p:cNvSpPr>
              <p:nvPr/>
            </p:nvSpPr>
            <p:spPr bwMode="gray">
              <a:xfrm>
                <a:off x="4640" y="2726"/>
                <a:ext cx="24" cy="8"/>
              </a:xfrm>
              <a:custGeom>
                <a:avLst/>
                <a:gdLst>
                  <a:gd name="T0" fmla="*/ 8 w 15"/>
                  <a:gd name="T1" fmla="*/ 13 h 5"/>
                  <a:gd name="T2" fmla="*/ 0 w 15"/>
                  <a:gd name="T3" fmla="*/ 8 h 5"/>
                  <a:gd name="T4" fmla="*/ 0 w 15"/>
                  <a:gd name="T5" fmla="*/ 3 h 5"/>
                  <a:gd name="T6" fmla="*/ 10 w 15"/>
                  <a:gd name="T7" fmla="*/ 0 h 5"/>
                  <a:gd name="T8" fmla="*/ 16 w 15"/>
                  <a:gd name="T9" fmla="*/ 5 h 5"/>
                  <a:gd name="T10" fmla="*/ 22 w 15"/>
                  <a:gd name="T11" fmla="*/ 8 h 5"/>
                  <a:gd name="T12" fmla="*/ 38 w 15"/>
                  <a:gd name="T13" fmla="*/ 8 h 5"/>
                  <a:gd name="T14" fmla="*/ 38 w 15"/>
                  <a:gd name="T15" fmla="*/ 13 h 5"/>
                  <a:gd name="T16" fmla="*/ 8 w 15"/>
                  <a:gd name="T17" fmla="*/ 1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6" name="Freeform 566"/>
              <p:cNvSpPr>
                <a:spLocks/>
              </p:cNvSpPr>
              <p:nvPr/>
            </p:nvSpPr>
            <p:spPr bwMode="gray">
              <a:xfrm>
                <a:off x="4614" y="2773"/>
                <a:ext cx="11" cy="20"/>
              </a:xfrm>
              <a:custGeom>
                <a:avLst/>
                <a:gdLst>
                  <a:gd name="T0" fmla="*/ 17 w 7"/>
                  <a:gd name="T1" fmla="*/ 5 h 13"/>
                  <a:gd name="T2" fmla="*/ 13 w 7"/>
                  <a:gd name="T3" fmla="*/ 0 h 13"/>
                  <a:gd name="T4" fmla="*/ 8 w 7"/>
                  <a:gd name="T5" fmla="*/ 5 h 13"/>
                  <a:gd name="T6" fmla="*/ 9 w 7"/>
                  <a:gd name="T7" fmla="*/ 12 h 13"/>
                  <a:gd name="T8" fmla="*/ 5 w 7"/>
                  <a:gd name="T9" fmla="*/ 23 h 13"/>
                  <a:gd name="T10" fmla="*/ 0 w 7"/>
                  <a:gd name="T11" fmla="*/ 28 h 13"/>
                  <a:gd name="T12" fmla="*/ 5 w 7"/>
                  <a:gd name="T13" fmla="*/ 31 h 13"/>
                  <a:gd name="T14" fmla="*/ 13 w 7"/>
                  <a:gd name="T15" fmla="*/ 22 h 13"/>
                  <a:gd name="T16" fmla="*/ 17 w 7"/>
                  <a:gd name="T17" fmla="*/ 5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3"/>
                  <a:gd name="T29" fmla="*/ 7 w 7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3">
                    <a:moveTo>
                      <a:pt x="7" y="2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" name="Freeform 567"/>
              <p:cNvSpPr>
                <a:spLocks/>
              </p:cNvSpPr>
              <p:nvPr/>
            </p:nvSpPr>
            <p:spPr bwMode="gray">
              <a:xfrm>
                <a:off x="4609" y="2779"/>
                <a:ext cx="8" cy="6"/>
              </a:xfrm>
              <a:custGeom>
                <a:avLst/>
                <a:gdLst>
                  <a:gd name="T0" fmla="*/ 13 w 5"/>
                  <a:gd name="T1" fmla="*/ 4 h 4"/>
                  <a:gd name="T2" fmla="*/ 8 w 5"/>
                  <a:gd name="T3" fmla="*/ 6 h 4"/>
                  <a:gd name="T4" fmla="*/ 8 w 5"/>
                  <a:gd name="T5" fmla="*/ 9 h 4"/>
                  <a:gd name="T6" fmla="*/ 0 w 5"/>
                  <a:gd name="T7" fmla="*/ 9 h 4"/>
                  <a:gd name="T8" fmla="*/ 5 w 5"/>
                  <a:gd name="T9" fmla="*/ 0 h 4"/>
                  <a:gd name="T10" fmla="*/ 10 w 5"/>
                  <a:gd name="T11" fmla="*/ 0 h 4"/>
                  <a:gd name="T12" fmla="*/ 13 w 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5" y="2"/>
                    </a:moveTo>
                    <a:lnTo>
                      <a:pt x="3" y="3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" name="Freeform 568"/>
              <p:cNvSpPr>
                <a:spLocks/>
              </p:cNvSpPr>
              <p:nvPr/>
            </p:nvSpPr>
            <p:spPr bwMode="gray">
              <a:xfrm>
                <a:off x="4757" y="2790"/>
                <a:ext cx="10" cy="8"/>
              </a:xfrm>
              <a:custGeom>
                <a:avLst/>
                <a:gdLst>
                  <a:gd name="T0" fmla="*/ 4 w 7"/>
                  <a:gd name="T1" fmla="*/ 13 h 5"/>
                  <a:gd name="T2" fmla="*/ 0 w 7"/>
                  <a:gd name="T3" fmla="*/ 3 h 5"/>
                  <a:gd name="T4" fmla="*/ 4 w 7"/>
                  <a:gd name="T5" fmla="*/ 0 h 5"/>
                  <a:gd name="T6" fmla="*/ 13 w 7"/>
                  <a:gd name="T7" fmla="*/ 3 h 5"/>
                  <a:gd name="T8" fmla="*/ 14 w 7"/>
                  <a:gd name="T9" fmla="*/ 8 h 5"/>
                  <a:gd name="T10" fmla="*/ 4 w 7"/>
                  <a:gd name="T11" fmla="*/ 1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2" y="5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9" name="Freeform 569"/>
              <p:cNvSpPr>
                <a:spLocks/>
              </p:cNvSpPr>
              <p:nvPr/>
            </p:nvSpPr>
            <p:spPr bwMode="gray">
              <a:xfrm>
                <a:off x="4738" y="2816"/>
                <a:ext cx="8" cy="14"/>
              </a:xfrm>
              <a:custGeom>
                <a:avLst/>
                <a:gdLst>
                  <a:gd name="T0" fmla="*/ 0 w 5"/>
                  <a:gd name="T1" fmla="*/ 22 h 9"/>
                  <a:gd name="T2" fmla="*/ 0 w 5"/>
                  <a:gd name="T3" fmla="*/ 14 h 9"/>
                  <a:gd name="T4" fmla="*/ 10 w 5"/>
                  <a:gd name="T5" fmla="*/ 0 h 9"/>
                  <a:gd name="T6" fmla="*/ 13 w 5"/>
                  <a:gd name="T7" fmla="*/ 8 h 9"/>
                  <a:gd name="T8" fmla="*/ 10 w 5"/>
                  <a:gd name="T9" fmla="*/ 17 h 9"/>
                  <a:gd name="T10" fmla="*/ 0 w 5"/>
                  <a:gd name="T11" fmla="*/ 2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9"/>
                  <a:gd name="T20" fmla="*/ 5 w 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9">
                    <a:moveTo>
                      <a:pt x="0" y="9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4" y="7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" name="Freeform 570"/>
              <p:cNvSpPr>
                <a:spLocks/>
              </p:cNvSpPr>
              <p:nvPr/>
            </p:nvSpPr>
            <p:spPr bwMode="gray">
              <a:xfrm>
                <a:off x="4716" y="2826"/>
                <a:ext cx="7" cy="6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0 h 4"/>
                  <a:gd name="T4" fmla="*/ 12 w 4"/>
                  <a:gd name="T5" fmla="*/ 0 h 4"/>
                  <a:gd name="T6" fmla="*/ 12 w 4"/>
                  <a:gd name="T7" fmla="*/ 9 h 4"/>
                  <a:gd name="T8" fmla="*/ 7 w 4"/>
                  <a:gd name="T9" fmla="*/ 9 h 4"/>
                  <a:gd name="T10" fmla="*/ 0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" name="Freeform 571"/>
              <p:cNvSpPr>
                <a:spLocks/>
              </p:cNvSpPr>
              <p:nvPr/>
            </p:nvSpPr>
            <p:spPr bwMode="gray">
              <a:xfrm>
                <a:off x="4781" y="2801"/>
                <a:ext cx="5" cy="8"/>
              </a:xfrm>
              <a:custGeom>
                <a:avLst/>
                <a:gdLst>
                  <a:gd name="T0" fmla="*/ 0 w 3"/>
                  <a:gd name="T1" fmla="*/ 13 h 5"/>
                  <a:gd name="T2" fmla="*/ 0 w 3"/>
                  <a:gd name="T3" fmla="*/ 3 h 5"/>
                  <a:gd name="T4" fmla="*/ 5 w 3"/>
                  <a:gd name="T5" fmla="*/ 0 h 5"/>
                  <a:gd name="T6" fmla="*/ 8 w 3"/>
                  <a:gd name="T7" fmla="*/ 8 h 5"/>
                  <a:gd name="T8" fmla="*/ 0 w 3"/>
                  <a:gd name="T9" fmla="*/ 1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0" y="5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" name="Freeform 572"/>
              <p:cNvSpPr>
                <a:spLocks/>
              </p:cNvSpPr>
              <p:nvPr/>
            </p:nvSpPr>
            <p:spPr bwMode="gray">
              <a:xfrm>
                <a:off x="4785" y="2790"/>
                <a:ext cx="6" cy="9"/>
              </a:xfrm>
              <a:custGeom>
                <a:avLst/>
                <a:gdLst>
                  <a:gd name="T0" fmla="*/ 0 w 4"/>
                  <a:gd name="T1" fmla="*/ 8 h 6"/>
                  <a:gd name="T2" fmla="*/ 3 w 4"/>
                  <a:gd name="T3" fmla="*/ 0 h 6"/>
                  <a:gd name="T4" fmla="*/ 9 w 4"/>
                  <a:gd name="T5" fmla="*/ 0 h 6"/>
                  <a:gd name="T6" fmla="*/ 9 w 4"/>
                  <a:gd name="T7" fmla="*/ 14 h 6"/>
                  <a:gd name="T8" fmla="*/ 0 w 4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0" y="3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4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" name="Freeform 573"/>
              <p:cNvSpPr>
                <a:spLocks/>
              </p:cNvSpPr>
              <p:nvPr/>
            </p:nvSpPr>
            <p:spPr bwMode="gray">
              <a:xfrm>
                <a:off x="4833" y="2816"/>
                <a:ext cx="17" cy="19"/>
              </a:xfrm>
              <a:custGeom>
                <a:avLst/>
                <a:gdLst>
                  <a:gd name="T0" fmla="*/ 22 w 11"/>
                  <a:gd name="T1" fmla="*/ 0 h 12"/>
                  <a:gd name="T2" fmla="*/ 23 w 11"/>
                  <a:gd name="T3" fmla="*/ 10 h 12"/>
                  <a:gd name="T4" fmla="*/ 26 w 11"/>
                  <a:gd name="T5" fmla="*/ 27 h 12"/>
                  <a:gd name="T6" fmla="*/ 0 w 11"/>
                  <a:gd name="T7" fmla="*/ 30 h 12"/>
                  <a:gd name="T8" fmla="*/ 0 w 11"/>
                  <a:gd name="T9" fmla="*/ 22 h 12"/>
                  <a:gd name="T10" fmla="*/ 9 w 11"/>
                  <a:gd name="T11" fmla="*/ 3 h 12"/>
                  <a:gd name="T12" fmla="*/ 22 w 1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2"/>
                  <a:gd name="T23" fmla="*/ 11 w 1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2">
                    <a:moveTo>
                      <a:pt x="9" y="0"/>
                    </a:moveTo>
                    <a:lnTo>
                      <a:pt x="10" y="4"/>
                    </a:lnTo>
                    <a:lnTo>
                      <a:pt x="11" y="11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" name="Freeform 574"/>
              <p:cNvSpPr>
                <a:spLocks/>
              </p:cNvSpPr>
              <p:nvPr/>
            </p:nvSpPr>
            <p:spPr bwMode="gray">
              <a:xfrm>
                <a:off x="4685" y="2723"/>
                <a:ext cx="10" cy="5"/>
              </a:xfrm>
              <a:custGeom>
                <a:avLst/>
                <a:gdLst>
                  <a:gd name="T0" fmla="*/ 5 w 6"/>
                  <a:gd name="T1" fmla="*/ 8 h 3"/>
                  <a:gd name="T2" fmla="*/ 13 w 6"/>
                  <a:gd name="T3" fmla="*/ 8 h 3"/>
                  <a:gd name="T4" fmla="*/ 17 w 6"/>
                  <a:gd name="T5" fmla="*/ 3 h 3"/>
                  <a:gd name="T6" fmla="*/ 5 w 6"/>
                  <a:gd name="T7" fmla="*/ 0 h 3"/>
                  <a:gd name="T8" fmla="*/ 0 w 6"/>
                  <a:gd name="T9" fmla="*/ 5 h 3"/>
                  <a:gd name="T10" fmla="*/ 5 w 6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2" y="3"/>
                    </a:moveTo>
                    <a:lnTo>
                      <a:pt x="5" y="3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" name="Freeform 575"/>
              <p:cNvSpPr>
                <a:spLocks/>
              </p:cNvSpPr>
              <p:nvPr/>
            </p:nvSpPr>
            <p:spPr bwMode="gray">
              <a:xfrm>
                <a:off x="4721" y="2725"/>
                <a:ext cx="9" cy="8"/>
              </a:xfrm>
              <a:custGeom>
                <a:avLst/>
                <a:gdLst>
                  <a:gd name="T0" fmla="*/ 0 w 6"/>
                  <a:gd name="T1" fmla="*/ 13 h 5"/>
                  <a:gd name="T2" fmla="*/ 0 w 6"/>
                  <a:gd name="T3" fmla="*/ 8 h 5"/>
                  <a:gd name="T4" fmla="*/ 3 w 6"/>
                  <a:gd name="T5" fmla="*/ 0 h 5"/>
                  <a:gd name="T6" fmla="*/ 14 w 6"/>
                  <a:gd name="T7" fmla="*/ 0 h 5"/>
                  <a:gd name="T8" fmla="*/ 14 w 6"/>
                  <a:gd name="T9" fmla="*/ 8 h 5"/>
                  <a:gd name="T10" fmla="*/ 9 w 6"/>
                  <a:gd name="T11" fmla="*/ 13 h 5"/>
                  <a:gd name="T12" fmla="*/ 0 w 6"/>
                  <a:gd name="T13" fmla="*/ 1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6" name="Freeform 576"/>
              <p:cNvSpPr>
                <a:spLocks/>
              </p:cNvSpPr>
              <p:nvPr/>
            </p:nvSpPr>
            <p:spPr bwMode="gray">
              <a:xfrm>
                <a:off x="4797" y="2711"/>
                <a:ext cx="19" cy="12"/>
              </a:xfrm>
              <a:custGeom>
                <a:avLst/>
                <a:gdLst>
                  <a:gd name="T0" fmla="*/ 0 w 12"/>
                  <a:gd name="T1" fmla="*/ 0 h 8"/>
                  <a:gd name="T2" fmla="*/ 21 w 12"/>
                  <a:gd name="T3" fmla="*/ 18 h 8"/>
                  <a:gd name="T4" fmla="*/ 30 w 12"/>
                  <a:gd name="T5" fmla="*/ 13 h 8"/>
                  <a:gd name="T6" fmla="*/ 16 w 12"/>
                  <a:gd name="T7" fmla="*/ 3 h 8"/>
                  <a:gd name="T8" fmla="*/ 0 w 1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8"/>
                  <a:gd name="T17" fmla="*/ 12 w 1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8">
                    <a:moveTo>
                      <a:pt x="0" y="0"/>
                    </a:moveTo>
                    <a:lnTo>
                      <a:pt x="8" y="8"/>
                    </a:lnTo>
                    <a:lnTo>
                      <a:pt x="12" y="6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" name="Freeform 577"/>
              <p:cNvSpPr>
                <a:spLocks/>
              </p:cNvSpPr>
              <p:nvPr/>
            </p:nvSpPr>
            <p:spPr bwMode="gray">
              <a:xfrm>
                <a:off x="5591" y="2316"/>
                <a:ext cx="6" cy="4"/>
              </a:xfrm>
              <a:custGeom>
                <a:avLst/>
                <a:gdLst>
                  <a:gd name="T0" fmla="*/ 0 w 4"/>
                  <a:gd name="T1" fmla="*/ 1 h 3"/>
                  <a:gd name="T2" fmla="*/ 3 w 4"/>
                  <a:gd name="T3" fmla="*/ 0 h 3"/>
                  <a:gd name="T4" fmla="*/ 9 w 4"/>
                  <a:gd name="T5" fmla="*/ 1 h 3"/>
                  <a:gd name="T6" fmla="*/ 4 w 4"/>
                  <a:gd name="T7" fmla="*/ 5 h 3"/>
                  <a:gd name="T8" fmla="*/ 0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1"/>
                    </a:moveTo>
                    <a:lnTo>
                      <a:pt x="1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" name="Freeform 578"/>
              <p:cNvSpPr>
                <a:spLocks/>
              </p:cNvSpPr>
              <p:nvPr/>
            </p:nvSpPr>
            <p:spPr bwMode="gray">
              <a:xfrm>
                <a:off x="4498" y="2629"/>
                <a:ext cx="15" cy="12"/>
              </a:xfrm>
              <a:custGeom>
                <a:avLst/>
                <a:gdLst>
                  <a:gd name="T0" fmla="*/ 22 w 10"/>
                  <a:gd name="T1" fmla="*/ 3 h 8"/>
                  <a:gd name="T2" fmla="*/ 9 w 10"/>
                  <a:gd name="T3" fmla="*/ 0 h 8"/>
                  <a:gd name="T4" fmla="*/ 3 w 10"/>
                  <a:gd name="T5" fmla="*/ 4 h 8"/>
                  <a:gd name="T6" fmla="*/ 0 w 10"/>
                  <a:gd name="T7" fmla="*/ 18 h 8"/>
                  <a:gd name="T8" fmla="*/ 6 w 10"/>
                  <a:gd name="T9" fmla="*/ 18 h 8"/>
                  <a:gd name="T10" fmla="*/ 9 w 10"/>
                  <a:gd name="T11" fmla="*/ 10 h 8"/>
                  <a:gd name="T12" fmla="*/ 18 w 10"/>
                  <a:gd name="T13" fmla="*/ 18 h 8"/>
                  <a:gd name="T14" fmla="*/ 21 w 10"/>
                  <a:gd name="T15" fmla="*/ 10 h 8"/>
                  <a:gd name="T16" fmla="*/ 22 w 10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"/>
                  <a:gd name="T29" fmla="*/ 10 w 10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">
                    <a:moveTo>
                      <a:pt x="10" y="1"/>
                    </a:moveTo>
                    <a:lnTo>
                      <a:pt x="4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8" y="8"/>
                    </a:lnTo>
                    <a:lnTo>
                      <a:pt x="9" y="5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" name="Freeform 579"/>
              <p:cNvSpPr>
                <a:spLocks/>
              </p:cNvSpPr>
              <p:nvPr/>
            </p:nvSpPr>
            <p:spPr bwMode="gray">
              <a:xfrm>
                <a:off x="4740" y="2711"/>
                <a:ext cx="145" cy="138"/>
              </a:xfrm>
              <a:custGeom>
                <a:avLst/>
                <a:gdLst>
                  <a:gd name="T0" fmla="*/ 224 w 94"/>
                  <a:gd name="T1" fmla="*/ 214 h 89"/>
                  <a:gd name="T2" fmla="*/ 219 w 94"/>
                  <a:gd name="T3" fmla="*/ 163 h 89"/>
                  <a:gd name="T4" fmla="*/ 214 w 94"/>
                  <a:gd name="T5" fmla="*/ 154 h 89"/>
                  <a:gd name="T6" fmla="*/ 210 w 94"/>
                  <a:gd name="T7" fmla="*/ 144 h 89"/>
                  <a:gd name="T8" fmla="*/ 219 w 94"/>
                  <a:gd name="T9" fmla="*/ 135 h 89"/>
                  <a:gd name="T10" fmla="*/ 216 w 94"/>
                  <a:gd name="T11" fmla="*/ 51 h 89"/>
                  <a:gd name="T12" fmla="*/ 214 w 94"/>
                  <a:gd name="T13" fmla="*/ 48 h 89"/>
                  <a:gd name="T14" fmla="*/ 194 w 94"/>
                  <a:gd name="T15" fmla="*/ 48 h 89"/>
                  <a:gd name="T16" fmla="*/ 174 w 94"/>
                  <a:gd name="T17" fmla="*/ 31 h 89"/>
                  <a:gd name="T18" fmla="*/ 136 w 94"/>
                  <a:gd name="T19" fmla="*/ 25 h 89"/>
                  <a:gd name="T20" fmla="*/ 123 w 94"/>
                  <a:gd name="T21" fmla="*/ 31 h 89"/>
                  <a:gd name="T22" fmla="*/ 122 w 94"/>
                  <a:gd name="T23" fmla="*/ 39 h 89"/>
                  <a:gd name="T24" fmla="*/ 91 w 94"/>
                  <a:gd name="T25" fmla="*/ 73 h 89"/>
                  <a:gd name="T26" fmla="*/ 80 w 94"/>
                  <a:gd name="T27" fmla="*/ 62 h 89"/>
                  <a:gd name="T28" fmla="*/ 76 w 94"/>
                  <a:gd name="T29" fmla="*/ 48 h 89"/>
                  <a:gd name="T30" fmla="*/ 66 w 94"/>
                  <a:gd name="T31" fmla="*/ 40 h 89"/>
                  <a:gd name="T32" fmla="*/ 66 w 94"/>
                  <a:gd name="T33" fmla="*/ 22 h 89"/>
                  <a:gd name="T34" fmla="*/ 62 w 94"/>
                  <a:gd name="T35" fmla="*/ 9 h 89"/>
                  <a:gd name="T36" fmla="*/ 43 w 94"/>
                  <a:gd name="T37" fmla="*/ 9 h 89"/>
                  <a:gd name="T38" fmla="*/ 31 w 94"/>
                  <a:gd name="T39" fmla="*/ 0 h 89"/>
                  <a:gd name="T40" fmla="*/ 23 w 94"/>
                  <a:gd name="T41" fmla="*/ 0 h 89"/>
                  <a:gd name="T42" fmla="*/ 14 w 94"/>
                  <a:gd name="T43" fmla="*/ 8 h 89"/>
                  <a:gd name="T44" fmla="*/ 8 w 94"/>
                  <a:gd name="T45" fmla="*/ 8 h 89"/>
                  <a:gd name="T46" fmla="*/ 0 w 94"/>
                  <a:gd name="T47" fmla="*/ 22 h 89"/>
                  <a:gd name="T48" fmla="*/ 14 w 94"/>
                  <a:gd name="T49" fmla="*/ 26 h 89"/>
                  <a:gd name="T50" fmla="*/ 23 w 94"/>
                  <a:gd name="T51" fmla="*/ 40 h 89"/>
                  <a:gd name="T52" fmla="*/ 31 w 94"/>
                  <a:gd name="T53" fmla="*/ 43 h 89"/>
                  <a:gd name="T54" fmla="*/ 49 w 94"/>
                  <a:gd name="T55" fmla="*/ 43 h 89"/>
                  <a:gd name="T56" fmla="*/ 57 w 94"/>
                  <a:gd name="T57" fmla="*/ 48 h 89"/>
                  <a:gd name="T58" fmla="*/ 49 w 94"/>
                  <a:gd name="T59" fmla="*/ 57 h 89"/>
                  <a:gd name="T60" fmla="*/ 19 w 94"/>
                  <a:gd name="T61" fmla="*/ 53 h 89"/>
                  <a:gd name="T62" fmla="*/ 19 w 94"/>
                  <a:gd name="T63" fmla="*/ 57 h 89"/>
                  <a:gd name="T64" fmla="*/ 29 w 94"/>
                  <a:gd name="T65" fmla="*/ 67 h 89"/>
                  <a:gd name="T66" fmla="*/ 34 w 94"/>
                  <a:gd name="T67" fmla="*/ 88 h 89"/>
                  <a:gd name="T68" fmla="*/ 48 w 94"/>
                  <a:gd name="T69" fmla="*/ 93 h 89"/>
                  <a:gd name="T70" fmla="*/ 49 w 94"/>
                  <a:gd name="T71" fmla="*/ 87 h 89"/>
                  <a:gd name="T72" fmla="*/ 60 w 94"/>
                  <a:gd name="T73" fmla="*/ 84 h 89"/>
                  <a:gd name="T74" fmla="*/ 79 w 94"/>
                  <a:gd name="T75" fmla="*/ 93 h 89"/>
                  <a:gd name="T76" fmla="*/ 100 w 94"/>
                  <a:gd name="T77" fmla="*/ 104 h 89"/>
                  <a:gd name="T78" fmla="*/ 117 w 94"/>
                  <a:gd name="T79" fmla="*/ 105 h 89"/>
                  <a:gd name="T80" fmla="*/ 133 w 94"/>
                  <a:gd name="T81" fmla="*/ 113 h 89"/>
                  <a:gd name="T82" fmla="*/ 154 w 94"/>
                  <a:gd name="T83" fmla="*/ 132 h 89"/>
                  <a:gd name="T84" fmla="*/ 159 w 94"/>
                  <a:gd name="T85" fmla="*/ 152 h 89"/>
                  <a:gd name="T86" fmla="*/ 167 w 94"/>
                  <a:gd name="T87" fmla="*/ 161 h 89"/>
                  <a:gd name="T88" fmla="*/ 171 w 94"/>
                  <a:gd name="T89" fmla="*/ 171 h 89"/>
                  <a:gd name="T90" fmla="*/ 174 w 94"/>
                  <a:gd name="T91" fmla="*/ 189 h 89"/>
                  <a:gd name="T92" fmla="*/ 193 w 94"/>
                  <a:gd name="T93" fmla="*/ 189 h 89"/>
                  <a:gd name="T94" fmla="*/ 205 w 94"/>
                  <a:gd name="T95" fmla="*/ 202 h 89"/>
                  <a:gd name="T96" fmla="*/ 224 w 94"/>
                  <a:gd name="T97" fmla="*/ 214 h 8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"/>
                  <a:gd name="T148" fmla="*/ 0 h 89"/>
                  <a:gd name="T149" fmla="*/ 94 w 94"/>
                  <a:gd name="T150" fmla="*/ 89 h 8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" h="89">
                    <a:moveTo>
                      <a:pt x="94" y="89"/>
                    </a:moveTo>
                    <a:lnTo>
                      <a:pt x="92" y="68"/>
                    </a:lnTo>
                    <a:lnTo>
                      <a:pt x="90" y="64"/>
                    </a:lnTo>
                    <a:lnTo>
                      <a:pt x="88" y="60"/>
                    </a:lnTo>
                    <a:lnTo>
                      <a:pt x="92" y="56"/>
                    </a:lnTo>
                    <a:lnTo>
                      <a:pt x="91" y="21"/>
                    </a:lnTo>
                    <a:lnTo>
                      <a:pt x="90" y="20"/>
                    </a:lnTo>
                    <a:lnTo>
                      <a:pt x="82" y="20"/>
                    </a:lnTo>
                    <a:lnTo>
                      <a:pt x="73" y="13"/>
                    </a:lnTo>
                    <a:lnTo>
                      <a:pt x="57" y="10"/>
                    </a:lnTo>
                    <a:lnTo>
                      <a:pt x="52" y="13"/>
                    </a:lnTo>
                    <a:lnTo>
                      <a:pt x="51" y="16"/>
                    </a:lnTo>
                    <a:lnTo>
                      <a:pt x="38" y="30"/>
                    </a:lnTo>
                    <a:lnTo>
                      <a:pt x="34" y="26"/>
                    </a:lnTo>
                    <a:lnTo>
                      <a:pt x="32" y="20"/>
                    </a:lnTo>
                    <a:lnTo>
                      <a:pt x="28" y="17"/>
                    </a:lnTo>
                    <a:lnTo>
                      <a:pt x="28" y="9"/>
                    </a:lnTo>
                    <a:lnTo>
                      <a:pt x="26" y="4"/>
                    </a:lnTo>
                    <a:lnTo>
                      <a:pt x="18" y="4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6" y="11"/>
                    </a:lnTo>
                    <a:lnTo>
                      <a:pt x="10" y="17"/>
                    </a:lnTo>
                    <a:lnTo>
                      <a:pt x="13" y="18"/>
                    </a:lnTo>
                    <a:lnTo>
                      <a:pt x="21" y="18"/>
                    </a:lnTo>
                    <a:lnTo>
                      <a:pt x="24" y="20"/>
                    </a:lnTo>
                    <a:lnTo>
                      <a:pt x="21" y="24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12" y="28"/>
                    </a:lnTo>
                    <a:lnTo>
                      <a:pt x="14" y="37"/>
                    </a:lnTo>
                    <a:lnTo>
                      <a:pt x="20" y="39"/>
                    </a:lnTo>
                    <a:lnTo>
                      <a:pt x="21" y="36"/>
                    </a:lnTo>
                    <a:lnTo>
                      <a:pt x="25" y="35"/>
                    </a:lnTo>
                    <a:lnTo>
                      <a:pt x="33" y="39"/>
                    </a:lnTo>
                    <a:lnTo>
                      <a:pt x="42" y="43"/>
                    </a:lnTo>
                    <a:lnTo>
                      <a:pt x="49" y="44"/>
                    </a:lnTo>
                    <a:lnTo>
                      <a:pt x="56" y="47"/>
                    </a:lnTo>
                    <a:lnTo>
                      <a:pt x="65" y="55"/>
                    </a:lnTo>
                    <a:lnTo>
                      <a:pt x="67" y="63"/>
                    </a:lnTo>
                    <a:lnTo>
                      <a:pt x="70" y="67"/>
                    </a:lnTo>
                    <a:lnTo>
                      <a:pt x="72" y="71"/>
                    </a:lnTo>
                    <a:lnTo>
                      <a:pt x="73" y="79"/>
                    </a:lnTo>
                    <a:lnTo>
                      <a:pt x="81" y="79"/>
                    </a:lnTo>
                    <a:lnTo>
                      <a:pt x="86" y="84"/>
                    </a:lnTo>
                    <a:lnTo>
                      <a:pt x="94" y="8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" name="Freeform 580"/>
              <p:cNvSpPr>
                <a:spLocks/>
              </p:cNvSpPr>
              <p:nvPr/>
            </p:nvSpPr>
            <p:spPr bwMode="gray">
              <a:xfrm>
                <a:off x="3671" y="977"/>
                <a:ext cx="1912" cy="993"/>
              </a:xfrm>
              <a:custGeom>
                <a:avLst/>
                <a:gdLst>
                  <a:gd name="T0" fmla="*/ 2166 w 1233"/>
                  <a:gd name="T1" fmla="*/ 900 h 640"/>
                  <a:gd name="T2" fmla="*/ 2035 w 1233"/>
                  <a:gd name="T3" fmla="*/ 886 h 640"/>
                  <a:gd name="T4" fmla="*/ 1859 w 1233"/>
                  <a:gd name="T5" fmla="*/ 953 h 640"/>
                  <a:gd name="T6" fmla="*/ 1785 w 1233"/>
                  <a:gd name="T7" fmla="*/ 1117 h 640"/>
                  <a:gd name="T8" fmla="*/ 1865 w 1233"/>
                  <a:gd name="T9" fmla="*/ 1170 h 640"/>
                  <a:gd name="T10" fmla="*/ 1765 w 1233"/>
                  <a:gd name="T11" fmla="*/ 1474 h 640"/>
                  <a:gd name="T12" fmla="*/ 1659 w 1233"/>
                  <a:gd name="T13" fmla="*/ 1489 h 640"/>
                  <a:gd name="T14" fmla="*/ 1619 w 1233"/>
                  <a:gd name="T15" fmla="*/ 1296 h 640"/>
                  <a:gd name="T16" fmla="*/ 1394 w 1233"/>
                  <a:gd name="T17" fmla="*/ 1244 h 640"/>
                  <a:gd name="T18" fmla="*/ 1130 w 1233"/>
                  <a:gd name="T19" fmla="*/ 1275 h 640"/>
                  <a:gd name="T20" fmla="*/ 822 w 1233"/>
                  <a:gd name="T21" fmla="*/ 1261 h 640"/>
                  <a:gd name="T22" fmla="*/ 485 w 1233"/>
                  <a:gd name="T23" fmla="*/ 1204 h 640"/>
                  <a:gd name="T24" fmla="*/ 254 w 1233"/>
                  <a:gd name="T25" fmla="*/ 1069 h 640"/>
                  <a:gd name="T26" fmla="*/ 67 w 1233"/>
                  <a:gd name="T27" fmla="*/ 1218 h 640"/>
                  <a:gd name="T28" fmla="*/ 57 w 1233"/>
                  <a:gd name="T29" fmla="*/ 917 h 640"/>
                  <a:gd name="T30" fmla="*/ 183 w 1233"/>
                  <a:gd name="T31" fmla="*/ 410 h 640"/>
                  <a:gd name="T32" fmla="*/ 211 w 1233"/>
                  <a:gd name="T33" fmla="*/ 371 h 640"/>
                  <a:gd name="T34" fmla="*/ 349 w 1233"/>
                  <a:gd name="T35" fmla="*/ 279 h 640"/>
                  <a:gd name="T36" fmla="*/ 346 w 1233"/>
                  <a:gd name="T37" fmla="*/ 467 h 640"/>
                  <a:gd name="T38" fmla="*/ 324 w 1233"/>
                  <a:gd name="T39" fmla="*/ 520 h 640"/>
                  <a:gd name="T40" fmla="*/ 450 w 1233"/>
                  <a:gd name="T41" fmla="*/ 470 h 640"/>
                  <a:gd name="T42" fmla="*/ 368 w 1233"/>
                  <a:gd name="T43" fmla="*/ 393 h 640"/>
                  <a:gd name="T44" fmla="*/ 399 w 1233"/>
                  <a:gd name="T45" fmla="*/ 236 h 640"/>
                  <a:gd name="T46" fmla="*/ 467 w 1233"/>
                  <a:gd name="T47" fmla="*/ 309 h 640"/>
                  <a:gd name="T48" fmla="*/ 519 w 1233"/>
                  <a:gd name="T49" fmla="*/ 276 h 640"/>
                  <a:gd name="T50" fmla="*/ 603 w 1233"/>
                  <a:gd name="T51" fmla="*/ 388 h 640"/>
                  <a:gd name="T52" fmla="*/ 521 w 1233"/>
                  <a:gd name="T53" fmla="*/ 240 h 640"/>
                  <a:gd name="T54" fmla="*/ 659 w 1233"/>
                  <a:gd name="T55" fmla="*/ 171 h 640"/>
                  <a:gd name="T56" fmla="*/ 667 w 1233"/>
                  <a:gd name="T57" fmla="*/ 121 h 640"/>
                  <a:gd name="T58" fmla="*/ 796 w 1233"/>
                  <a:gd name="T59" fmla="*/ 84 h 640"/>
                  <a:gd name="T60" fmla="*/ 947 w 1233"/>
                  <a:gd name="T61" fmla="*/ 78 h 640"/>
                  <a:gd name="T62" fmla="*/ 1039 w 1233"/>
                  <a:gd name="T63" fmla="*/ 62 h 640"/>
                  <a:gd name="T64" fmla="*/ 1068 w 1233"/>
                  <a:gd name="T65" fmla="*/ 8 h 640"/>
                  <a:gd name="T66" fmla="*/ 1126 w 1233"/>
                  <a:gd name="T67" fmla="*/ 57 h 640"/>
                  <a:gd name="T68" fmla="*/ 1236 w 1233"/>
                  <a:gd name="T69" fmla="*/ 87 h 640"/>
                  <a:gd name="T70" fmla="*/ 1118 w 1233"/>
                  <a:gd name="T71" fmla="*/ 195 h 640"/>
                  <a:gd name="T72" fmla="*/ 1161 w 1233"/>
                  <a:gd name="T73" fmla="*/ 206 h 640"/>
                  <a:gd name="T74" fmla="*/ 1261 w 1233"/>
                  <a:gd name="T75" fmla="*/ 191 h 640"/>
                  <a:gd name="T76" fmla="*/ 1405 w 1233"/>
                  <a:gd name="T77" fmla="*/ 228 h 640"/>
                  <a:gd name="T78" fmla="*/ 1520 w 1233"/>
                  <a:gd name="T79" fmla="*/ 195 h 640"/>
                  <a:gd name="T80" fmla="*/ 1614 w 1233"/>
                  <a:gd name="T81" fmla="*/ 258 h 640"/>
                  <a:gd name="T82" fmla="*/ 1693 w 1233"/>
                  <a:gd name="T83" fmla="*/ 287 h 640"/>
                  <a:gd name="T84" fmla="*/ 1852 w 1233"/>
                  <a:gd name="T85" fmla="*/ 262 h 640"/>
                  <a:gd name="T86" fmla="*/ 1972 w 1233"/>
                  <a:gd name="T87" fmla="*/ 254 h 640"/>
                  <a:gd name="T88" fmla="*/ 2073 w 1233"/>
                  <a:gd name="T89" fmla="*/ 284 h 640"/>
                  <a:gd name="T90" fmla="*/ 2292 w 1233"/>
                  <a:gd name="T91" fmla="*/ 337 h 640"/>
                  <a:gd name="T92" fmla="*/ 2405 w 1233"/>
                  <a:gd name="T93" fmla="*/ 385 h 640"/>
                  <a:gd name="T94" fmla="*/ 2529 w 1233"/>
                  <a:gd name="T95" fmla="*/ 358 h 640"/>
                  <a:gd name="T96" fmla="*/ 2754 w 1233"/>
                  <a:gd name="T97" fmla="*/ 411 h 640"/>
                  <a:gd name="T98" fmla="*/ 2864 w 1233"/>
                  <a:gd name="T99" fmla="*/ 498 h 640"/>
                  <a:gd name="T100" fmla="*/ 2898 w 1233"/>
                  <a:gd name="T101" fmla="*/ 573 h 640"/>
                  <a:gd name="T102" fmla="*/ 2774 w 1233"/>
                  <a:gd name="T103" fmla="*/ 562 h 640"/>
                  <a:gd name="T104" fmla="*/ 2686 w 1233"/>
                  <a:gd name="T105" fmla="*/ 594 h 640"/>
                  <a:gd name="T106" fmla="*/ 2712 w 1233"/>
                  <a:gd name="T107" fmla="*/ 641 h 640"/>
                  <a:gd name="T108" fmla="*/ 2594 w 1233"/>
                  <a:gd name="T109" fmla="*/ 771 h 640"/>
                  <a:gd name="T110" fmla="*/ 2428 w 1233"/>
                  <a:gd name="T111" fmla="*/ 847 h 640"/>
                  <a:gd name="T112" fmla="*/ 2352 w 1233"/>
                  <a:gd name="T113" fmla="*/ 946 h 640"/>
                  <a:gd name="T114" fmla="*/ 2335 w 1233"/>
                  <a:gd name="T115" fmla="*/ 1095 h 640"/>
                  <a:gd name="T116" fmla="*/ 2217 w 1233"/>
                  <a:gd name="T117" fmla="*/ 1199 h 640"/>
                  <a:gd name="T118" fmla="*/ 2272 w 1233"/>
                  <a:gd name="T119" fmla="*/ 915 h 640"/>
                  <a:gd name="T120" fmla="*/ 2390 w 1233"/>
                  <a:gd name="T121" fmla="*/ 711 h 640"/>
                  <a:gd name="T122" fmla="*/ 2222 w 1233"/>
                  <a:gd name="T123" fmla="*/ 771 h 6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33"/>
                  <a:gd name="T187" fmla="*/ 0 h 640"/>
                  <a:gd name="T188" fmla="*/ 1233 w 1233"/>
                  <a:gd name="T189" fmla="*/ 640 h 6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33" h="640">
                    <a:moveTo>
                      <a:pt x="924" y="320"/>
                    </a:moveTo>
                    <a:lnTo>
                      <a:pt x="922" y="322"/>
                    </a:lnTo>
                    <a:lnTo>
                      <a:pt x="924" y="329"/>
                    </a:lnTo>
                    <a:lnTo>
                      <a:pt x="914" y="337"/>
                    </a:lnTo>
                    <a:lnTo>
                      <a:pt x="914" y="341"/>
                    </a:lnTo>
                    <a:lnTo>
                      <a:pt x="907" y="347"/>
                    </a:lnTo>
                    <a:lnTo>
                      <a:pt x="904" y="352"/>
                    </a:lnTo>
                    <a:lnTo>
                      <a:pt x="900" y="356"/>
                    </a:lnTo>
                    <a:lnTo>
                      <a:pt x="901" y="362"/>
                    </a:lnTo>
                    <a:lnTo>
                      <a:pt x="905" y="360"/>
                    </a:lnTo>
                    <a:lnTo>
                      <a:pt x="909" y="362"/>
                    </a:lnTo>
                    <a:lnTo>
                      <a:pt x="909" y="368"/>
                    </a:lnTo>
                    <a:lnTo>
                      <a:pt x="902" y="370"/>
                    </a:lnTo>
                    <a:lnTo>
                      <a:pt x="901" y="374"/>
                    </a:lnTo>
                    <a:lnTo>
                      <a:pt x="898" y="373"/>
                    </a:lnTo>
                    <a:lnTo>
                      <a:pt x="894" y="368"/>
                    </a:lnTo>
                    <a:lnTo>
                      <a:pt x="887" y="374"/>
                    </a:lnTo>
                    <a:lnTo>
                      <a:pt x="882" y="372"/>
                    </a:lnTo>
                    <a:lnTo>
                      <a:pt x="877" y="375"/>
                    </a:lnTo>
                    <a:lnTo>
                      <a:pt x="874" y="372"/>
                    </a:lnTo>
                    <a:lnTo>
                      <a:pt x="876" y="369"/>
                    </a:lnTo>
                    <a:lnTo>
                      <a:pt x="879" y="367"/>
                    </a:lnTo>
                    <a:lnTo>
                      <a:pt x="877" y="361"/>
                    </a:lnTo>
                    <a:lnTo>
                      <a:pt x="866" y="361"/>
                    </a:lnTo>
                    <a:lnTo>
                      <a:pt x="861" y="360"/>
                    </a:lnTo>
                    <a:lnTo>
                      <a:pt x="854" y="361"/>
                    </a:lnTo>
                    <a:lnTo>
                      <a:pt x="850" y="369"/>
                    </a:lnTo>
                    <a:lnTo>
                      <a:pt x="846" y="368"/>
                    </a:lnTo>
                    <a:lnTo>
                      <a:pt x="836" y="369"/>
                    </a:lnTo>
                    <a:lnTo>
                      <a:pt x="833" y="366"/>
                    </a:lnTo>
                    <a:lnTo>
                      <a:pt x="829" y="371"/>
                    </a:lnTo>
                    <a:lnTo>
                      <a:pt x="824" y="372"/>
                    </a:lnTo>
                    <a:lnTo>
                      <a:pt x="822" y="369"/>
                    </a:lnTo>
                    <a:lnTo>
                      <a:pt x="825" y="365"/>
                    </a:lnTo>
                    <a:lnTo>
                      <a:pt x="816" y="365"/>
                    </a:lnTo>
                    <a:lnTo>
                      <a:pt x="811" y="367"/>
                    </a:lnTo>
                    <a:lnTo>
                      <a:pt x="803" y="366"/>
                    </a:lnTo>
                    <a:lnTo>
                      <a:pt x="795" y="368"/>
                    </a:lnTo>
                    <a:lnTo>
                      <a:pt x="787" y="375"/>
                    </a:lnTo>
                    <a:lnTo>
                      <a:pt x="785" y="381"/>
                    </a:lnTo>
                    <a:lnTo>
                      <a:pt x="774" y="390"/>
                    </a:lnTo>
                    <a:lnTo>
                      <a:pt x="773" y="396"/>
                    </a:lnTo>
                    <a:lnTo>
                      <a:pt x="764" y="407"/>
                    </a:lnTo>
                    <a:lnTo>
                      <a:pt x="754" y="415"/>
                    </a:lnTo>
                    <a:lnTo>
                      <a:pt x="753" y="420"/>
                    </a:lnTo>
                    <a:lnTo>
                      <a:pt x="746" y="429"/>
                    </a:lnTo>
                    <a:lnTo>
                      <a:pt x="744" y="434"/>
                    </a:lnTo>
                    <a:lnTo>
                      <a:pt x="736" y="440"/>
                    </a:lnTo>
                    <a:lnTo>
                      <a:pt x="731" y="445"/>
                    </a:lnTo>
                    <a:lnTo>
                      <a:pt x="724" y="448"/>
                    </a:lnTo>
                    <a:lnTo>
                      <a:pt x="724" y="451"/>
                    </a:lnTo>
                    <a:lnTo>
                      <a:pt x="728" y="455"/>
                    </a:lnTo>
                    <a:lnTo>
                      <a:pt x="732" y="454"/>
                    </a:lnTo>
                    <a:lnTo>
                      <a:pt x="739" y="455"/>
                    </a:lnTo>
                    <a:lnTo>
                      <a:pt x="739" y="468"/>
                    </a:lnTo>
                    <a:lnTo>
                      <a:pt x="742" y="464"/>
                    </a:lnTo>
                    <a:lnTo>
                      <a:pt x="746" y="461"/>
                    </a:lnTo>
                    <a:lnTo>
                      <a:pt x="748" y="466"/>
                    </a:lnTo>
                    <a:lnTo>
                      <a:pt x="747" y="471"/>
                    </a:lnTo>
                    <a:lnTo>
                      <a:pt x="748" y="473"/>
                    </a:lnTo>
                    <a:lnTo>
                      <a:pt x="752" y="471"/>
                    </a:lnTo>
                    <a:lnTo>
                      <a:pt x="756" y="470"/>
                    </a:lnTo>
                    <a:lnTo>
                      <a:pt x="758" y="461"/>
                    </a:lnTo>
                    <a:lnTo>
                      <a:pt x="769" y="463"/>
                    </a:lnTo>
                    <a:lnTo>
                      <a:pt x="772" y="470"/>
                    </a:lnTo>
                    <a:lnTo>
                      <a:pt x="776" y="475"/>
                    </a:lnTo>
                    <a:lnTo>
                      <a:pt x="781" y="481"/>
                    </a:lnTo>
                    <a:lnTo>
                      <a:pt x="781" y="485"/>
                    </a:lnTo>
                    <a:lnTo>
                      <a:pt x="776" y="483"/>
                    </a:lnTo>
                    <a:lnTo>
                      <a:pt x="776" y="486"/>
                    </a:lnTo>
                    <a:lnTo>
                      <a:pt x="782" y="491"/>
                    </a:lnTo>
                    <a:lnTo>
                      <a:pt x="782" y="499"/>
                    </a:lnTo>
                    <a:lnTo>
                      <a:pt x="774" y="512"/>
                    </a:lnTo>
                    <a:lnTo>
                      <a:pt x="773" y="524"/>
                    </a:lnTo>
                    <a:lnTo>
                      <a:pt x="774" y="529"/>
                    </a:lnTo>
                    <a:lnTo>
                      <a:pt x="773" y="540"/>
                    </a:lnTo>
                    <a:lnTo>
                      <a:pt x="773" y="545"/>
                    </a:lnTo>
                    <a:lnTo>
                      <a:pt x="768" y="560"/>
                    </a:lnTo>
                    <a:lnTo>
                      <a:pt x="765" y="563"/>
                    </a:lnTo>
                    <a:lnTo>
                      <a:pt x="756" y="574"/>
                    </a:lnTo>
                    <a:lnTo>
                      <a:pt x="751" y="583"/>
                    </a:lnTo>
                    <a:lnTo>
                      <a:pt x="750" y="595"/>
                    </a:lnTo>
                    <a:lnTo>
                      <a:pt x="741" y="603"/>
                    </a:lnTo>
                    <a:lnTo>
                      <a:pt x="734" y="612"/>
                    </a:lnTo>
                    <a:lnTo>
                      <a:pt x="724" y="630"/>
                    </a:lnTo>
                    <a:lnTo>
                      <a:pt x="714" y="633"/>
                    </a:lnTo>
                    <a:lnTo>
                      <a:pt x="710" y="639"/>
                    </a:lnTo>
                    <a:lnTo>
                      <a:pt x="707" y="637"/>
                    </a:lnTo>
                    <a:lnTo>
                      <a:pt x="701" y="636"/>
                    </a:lnTo>
                    <a:lnTo>
                      <a:pt x="700" y="634"/>
                    </a:lnTo>
                    <a:lnTo>
                      <a:pt x="695" y="632"/>
                    </a:lnTo>
                    <a:lnTo>
                      <a:pt x="692" y="634"/>
                    </a:lnTo>
                    <a:lnTo>
                      <a:pt x="691" y="638"/>
                    </a:lnTo>
                    <a:lnTo>
                      <a:pt x="684" y="640"/>
                    </a:lnTo>
                    <a:lnTo>
                      <a:pt x="681" y="638"/>
                    </a:lnTo>
                    <a:lnTo>
                      <a:pt x="677" y="635"/>
                    </a:lnTo>
                    <a:lnTo>
                      <a:pt x="689" y="631"/>
                    </a:lnTo>
                    <a:lnTo>
                      <a:pt x="690" y="619"/>
                    </a:lnTo>
                    <a:lnTo>
                      <a:pt x="686" y="607"/>
                    </a:lnTo>
                    <a:lnTo>
                      <a:pt x="694" y="603"/>
                    </a:lnTo>
                    <a:lnTo>
                      <a:pt x="701" y="605"/>
                    </a:lnTo>
                    <a:lnTo>
                      <a:pt x="709" y="602"/>
                    </a:lnTo>
                    <a:lnTo>
                      <a:pt x="714" y="579"/>
                    </a:lnTo>
                    <a:lnTo>
                      <a:pt x="721" y="574"/>
                    </a:lnTo>
                    <a:lnTo>
                      <a:pt x="724" y="554"/>
                    </a:lnTo>
                    <a:lnTo>
                      <a:pt x="720" y="553"/>
                    </a:lnTo>
                    <a:lnTo>
                      <a:pt x="710" y="560"/>
                    </a:lnTo>
                    <a:lnTo>
                      <a:pt x="700" y="561"/>
                    </a:lnTo>
                    <a:lnTo>
                      <a:pt x="696" y="564"/>
                    </a:lnTo>
                    <a:lnTo>
                      <a:pt x="689" y="564"/>
                    </a:lnTo>
                    <a:lnTo>
                      <a:pt x="685" y="550"/>
                    </a:lnTo>
                    <a:lnTo>
                      <a:pt x="673" y="538"/>
                    </a:lnTo>
                    <a:lnTo>
                      <a:pt x="665" y="534"/>
                    </a:lnTo>
                    <a:lnTo>
                      <a:pt x="656" y="534"/>
                    </a:lnTo>
                    <a:lnTo>
                      <a:pt x="654" y="518"/>
                    </a:lnTo>
                    <a:lnTo>
                      <a:pt x="648" y="503"/>
                    </a:lnTo>
                    <a:lnTo>
                      <a:pt x="647" y="495"/>
                    </a:lnTo>
                    <a:lnTo>
                      <a:pt x="639" y="477"/>
                    </a:lnTo>
                    <a:lnTo>
                      <a:pt x="629" y="475"/>
                    </a:lnTo>
                    <a:lnTo>
                      <a:pt x="614" y="470"/>
                    </a:lnTo>
                    <a:lnTo>
                      <a:pt x="593" y="473"/>
                    </a:lnTo>
                    <a:lnTo>
                      <a:pt x="584" y="490"/>
                    </a:lnTo>
                    <a:lnTo>
                      <a:pt x="591" y="489"/>
                    </a:lnTo>
                    <a:lnTo>
                      <a:pt x="590" y="497"/>
                    </a:lnTo>
                    <a:lnTo>
                      <a:pt x="584" y="502"/>
                    </a:lnTo>
                    <a:lnTo>
                      <a:pt x="580" y="517"/>
                    </a:lnTo>
                    <a:lnTo>
                      <a:pt x="575" y="520"/>
                    </a:lnTo>
                    <a:lnTo>
                      <a:pt x="576" y="529"/>
                    </a:lnTo>
                    <a:lnTo>
                      <a:pt x="560" y="540"/>
                    </a:lnTo>
                    <a:lnTo>
                      <a:pt x="555" y="534"/>
                    </a:lnTo>
                    <a:lnTo>
                      <a:pt x="545" y="536"/>
                    </a:lnTo>
                    <a:lnTo>
                      <a:pt x="535" y="527"/>
                    </a:lnTo>
                    <a:lnTo>
                      <a:pt x="527" y="526"/>
                    </a:lnTo>
                    <a:lnTo>
                      <a:pt x="522" y="534"/>
                    </a:lnTo>
                    <a:lnTo>
                      <a:pt x="511" y="542"/>
                    </a:lnTo>
                    <a:lnTo>
                      <a:pt x="501" y="541"/>
                    </a:lnTo>
                    <a:lnTo>
                      <a:pt x="488" y="544"/>
                    </a:lnTo>
                    <a:lnTo>
                      <a:pt x="484" y="541"/>
                    </a:lnTo>
                    <a:lnTo>
                      <a:pt x="472" y="536"/>
                    </a:lnTo>
                    <a:lnTo>
                      <a:pt x="470" y="530"/>
                    </a:lnTo>
                    <a:lnTo>
                      <a:pt x="446" y="521"/>
                    </a:lnTo>
                    <a:lnTo>
                      <a:pt x="428" y="529"/>
                    </a:lnTo>
                    <a:lnTo>
                      <a:pt x="412" y="505"/>
                    </a:lnTo>
                    <a:lnTo>
                      <a:pt x="389" y="497"/>
                    </a:lnTo>
                    <a:lnTo>
                      <a:pt x="384" y="505"/>
                    </a:lnTo>
                    <a:lnTo>
                      <a:pt x="377" y="512"/>
                    </a:lnTo>
                    <a:lnTo>
                      <a:pt x="381" y="523"/>
                    </a:lnTo>
                    <a:lnTo>
                      <a:pt x="379" y="534"/>
                    </a:lnTo>
                    <a:lnTo>
                      <a:pt x="367" y="535"/>
                    </a:lnTo>
                    <a:lnTo>
                      <a:pt x="367" y="530"/>
                    </a:lnTo>
                    <a:lnTo>
                      <a:pt x="360" y="530"/>
                    </a:lnTo>
                    <a:lnTo>
                      <a:pt x="358" y="536"/>
                    </a:lnTo>
                    <a:lnTo>
                      <a:pt x="354" y="536"/>
                    </a:lnTo>
                    <a:lnTo>
                      <a:pt x="342" y="524"/>
                    </a:lnTo>
                    <a:lnTo>
                      <a:pt x="334" y="524"/>
                    </a:lnTo>
                    <a:lnTo>
                      <a:pt x="326" y="518"/>
                    </a:lnTo>
                    <a:lnTo>
                      <a:pt x="321" y="518"/>
                    </a:lnTo>
                    <a:lnTo>
                      <a:pt x="313" y="526"/>
                    </a:lnTo>
                    <a:lnTo>
                      <a:pt x="308" y="526"/>
                    </a:lnTo>
                    <a:lnTo>
                      <a:pt x="301" y="537"/>
                    </a:lnTo>
                    <a:lnTo>
                      <a:pt x="285" y="541"/>
                    </a:lnTo>
                    <a:lnTo>
                      <a:pt x="282" y="546"/>
                    </a:lnTo>
                    <a:lnTo>
                      <a:pt x="279" y="546"/>
                    </a:lnTo>
                    <a:lnTo>
                      <a:pt x="278" y="541"/>
                    </a:lnTo>
                    <a:lnTo>
                      <a:pt x="260" y="536"/>
                    </a:lnTo>
                    <a:lnTo>
                      <a:pt x="245" y="516"/>
                    </a:lnTo>
                    <a:lnTo>
                      <a:pt x="211" y="516"/>
                    </a:lnTo>
                    <a:lnTo>
                      <a:pt x="202" y="500"/>
                    </a:lnTo>
                    <a:lnTo>
                      <a:pt x="198" y="487"/>
                    </a:lnTo>
                    <a:lnTo>
                      <a:pt x="184" y="478"/>
                    </a:lnTo>
                    <a:lnTo>
                      <a:pt x="181" y="467"/>
                    </a:lnTo>
                    <a:lnTo>
                      <a:pt x="181" y="460"/>
                    </a:lnTo>
                    <a:lnTo>
                      <a:pt x="169" y="459"/>
                    </a:lnTo>
                    <a:lnTo>
                      <a:pt x="164" y="465"/>
                    </a:lnTo>
                    <a:lnTo>
                      <a:pt x="162" y="471"/>
                    </a:lnTo>
                    <a:lnTo>
                      <a:pt x="151" y="473"/>
                    </a:lnTo>
                    <a:lnTo>
                      <a:pt x="149" y="465"/>
                    </a:lnTo>
                    <a:lnTo>
                      <a:pt x="137" y="459"/>
                    </a:lnTo>
                    <a:lnTo>
                      <a:pt x="130" y="461"/>
                    </a:lnTo>
                    <a:lnTo>
                      <a:pt x="125" y="448"/>
                    </a:lnTo>
                    <a:lnTo>
                      <a:pt x="118" y="445"/>
                    </a:lnTo>
                    <a:lnTo>
                      <a:pt x="106" y="444"/>
                    </a:lnTo>
                    <a:lnTo>
                      <a:pt x="94" y="445"/>
                    </a:lnTo>
                    <a:lnTo>
                      <a:pt x="83" y="455"/>
                    </a:lnTo>
                    <a:lnTo>
                      <a:pt x="58" y="466"/>
                    </a:lnTo>
                    <a:lnTo>
                      <a:pt x="44" y="470"/>
                    </a:lnTo>
                    <a:lnTo>
                      <a:pt x="32" y="472"/>
                    </a:lnTo>
                    <a:lnTo>
                      <a:pt x="32" y="480"/>
                    </a:lnTo>
                    <a:lnTo>
                      <a:pt x="41" y="480"/>
                    </a:lnTo>
                    <a:lnTo>
                      <a:pt x="41" y="482"/>
                    </a:lnTo>
                    <a:lnTo>
                      <a:pt x="33" y="485"/>
                    </a:lnTo>
                    <a:lnTo>
                      <a:pt x="32" y="490"/>
                    </a:lnTo>
                    <a:lnTo>
                      <a:pt x="35" y="493"/>
                    </a:lnTo>
                    <a:lnTo>
                      <a:pt x="34" y="497"/>
                    </a:lnTo>
                    <a:lnTo>
                      <a:pt x="29" y="499"/>
                    </a:lnTo>
                    <a:lnTo>
                      <a:pt x="28" y="506"/>
                    </a:lnTo>
                    <a:lnTo>
                      <a:pt x="35" y="511"/>
                    </a:lnTo>
                    <a:lnTo>
                      <a:pt x="35" y="519"/>
                    </a:lnTo>
                    <a:lnTo>
                      <a:pt x="31" y="524"/>
                    </a:lnTo>
                    <a:lnTo>
                      <a:pt x="27" y="516"/>
                    </a:lnTo>
                    <a:lnTo>
                      <a:pt x="24" y="517"/>
                    </a:lnTo>
                    <a:lnTo>
                      <a:pt x="15" y="506"/>
                    </a:lnTo>
                    <a:lnTo>
                      <a:pt x="0" y="490"/>
                    </a:lnTo>
                    <a:lnTo>
                      <a:pt x="2" y="478"/>
                    </a:lnTo>
                    <a:lnTo>
                      <a:pt x="16" y="448"/>
                    </a:lnTo>
                    <a:lnTo>
                      <a:pt x="8" y="440"/>
                    </a:lnTo>
                    <a:lnTo>
                      <a:pt x="12" y="428"/>
                    </a:lnTo>
                    <a:lnTo>
                      <a:pt x="21" y="423"/>
                    </a:lnTo>
                    <a:lnTo>
                      <a:pt x="25" y="407"/>
                    </a:lnTo>
                    <a:lnTo>
                      <a:pt x="24" y="381"/>
                    </a:lnTo>
                    <a:lnTo>
                      <a:pt x="21" y="362"/>
                    </a:lnTo>
                    <a:lnTo>
                      <a:pt x="25" y="326"/>
                    </a:lnTo>
                    <a:lnTo>
                      <a:pt x="27" y="320"/>
                    </a:lnTo>
                    <a:lnTo>
                      <a:pt x="31" y="299"/>
                    </a:lnTo>
                    <a:lnTo>
                      <a:pt x="26" y="292"/>
                    </a:lnTo>
                    <a:lnTo>
                      <a:pt x="29" y="256"/>
                    </a:lnTo>
                    <a:lnTo>
                      <a:pt x="56" y="223"/>
                    </a:lnTo>
                    <a:lnTo>
                      <a:pt x="64" y="219"/>
                    </a:lnTo>
                    <a:lnTo>
                      <a:pt x="66" y="208"/>
                    </a:lnTo>
                    <a:lnTo>
                      <a:pt x="60" y="180"/>
                    </a:lnTo>
                    <a:lnTo>
                      <a:pt x="65" y="176"/>
                    </a:lnTo>
                    <a:lnTo>
                      <a:pt x="60" y="161"/>
                    </a:lnTo>
                    <a:lnTo>
                      <a:pt x="70" y="166"/>
                    </a:lnTo>
                    <a:lnTo>
                      <a:pt x="76" y="170"/>
                    </a:lnTo>
                    <a:lnTo>
                      <a:pt x="81" y="171"/>
                    </a:lnTo>
                    <a:lnTo>
                      <a:pt x="87" y="175"/>
                    </a:lnTo>
                    <a:lnTo>
                      <a:pt x="91" y="175"/>
                    </a:lnTo>
                    <a:lnTo>
                      <a:pt x="97" y="178"/>
                    </a:lnTo>
                    <a:lnTo>
                      <a:pt x="98" y="183"/>
                    </a:lnTo>
                    <a:lnTo>
                      <a:pt x="100" y="184"/>
                    </a:lnTo>
                    <a:lnTo>
                      <a:pt x="109" y="179"/>
                    </a:lnTo>
                    <a:lnTo>
                      <a:pt x="110" y="173"/>
                    </a:lnTo>
                    <a:lnTo>
                      <a:pt x="104" y="172"/>
                    </a:lnTo>
                    <a:lnTo>
                      <a:pt x="98" y="167"/>
                    </a:lnTo>
                    <a:lnTo>
                      <a:pt x="99" y="164"/>
                    </a:lnTo>
                    <a:lnTo>
                      <a:pt x="93" y="160"/>
                    </a:lnTo>
                    <a:lnTo>
                      <a:pt x="90" y="162"/>
                    </a:lnTo>
                    <a:lnTo>
                      <a:pt x="88" y="154"/>
                    </a:lnTo>
                    <a:lnTo>
                      <a:pt x="90" y="154"/>
                    </a:lnTo>
                    <a:lnTo>
                      <a:pt x="91" y="140"/>
                    </a:lnTo>
                    <a:lnTo>
                      <a:pt x="89" y="139"/>
                    </a:lnTo>
                    <a:lnTo>
                      <a:pt x="91" y="133"/>
                    </a:lnTo>
                    <a:lnTo>
                      <a:pt x="100" y="125"/>
                    </a:lnTo>
                    <a:lnTo>
                      <a:pt x="107" y="115"/>
                    </a:lnTo>
                    <a:lnTo>
                      <a:pt x="112" y="98"/>
                    </a:lnTo>
                    <a:lnTo>
                      <a:pt x="119" y="96"/>
                    </a:lnTo>
                    <a:lnTo>
                      <a:pt x="125" y="98"/>
                    </a:lnTo>
                    <a:lnTo>
                      <a:pt x="136" y="97"/>
                    </a:lnTo>
                    <a:lnTo>
                      <a:pt x="145" y="102"/>
                    </a:lnTo>
                    <a:lnTo>
                      <a:pt x="143" y="110"/>
                    </a:lnTo>
                    <a:lnTo>
                      <a:pt x="145" y="111"/>
                    </a:lnTo>
                    <a:lnTo>
                      <a:pt x="145" y="116"/>
                    </a:lnTo>
                    <a:lnTo>
                      <a:pt x="134" y="124"/>
                    </a:lnTo>
                    <a:lnTo>
                      <a:pt x="134" y="129"/>
                    </a:lnTo>
                    <a:lnTo>
                      <a:pt x="141" y="130"/>
                    </a:lnTo>
                    <a:lnTo>
                      <a:pt x="142" y="142"/>
                    </a:lnTo>
                    <a:lnTo>
                      <a:pt x="147" y="144"/>
                    </a:lnTo>
                    <a:lnTo>
                      <a:pt x="141" y="150"/>
                    </a:lnTo>
                    <a:lnTo>
                      <a:pt x="141" y="163"/>
                    </a:lnTo>
                    <a:lnTo>
                      <a:pt x="144" y="165"/>
                    </a:lnTo>
                    <a:lnTo>
                      <a:pt x="141" y="171"/>
                    </a:lnTo>
                    <a:lnTo>
                      <a:pt x="147" y="177"/>
                    </a:lnTo>
                    <a:lnTo>
                      <a:pt x="153" y="178"/>
                    </a:lnTo>
                    <a:lnTo>
                      <a:pt x="146" y="184"/>
                    </a:lnTo>
                    <a:lnTo>
                      <a:pt x="148" y="187"/>
                    </a:lnTo>
                    <a:lnTo>
                      <a:pt x="144" y="194"/>
                    </a:lnTo>
                    <a:lnTo>
                      <a:pt x="136" y="199"/>
                    </a:lnTo>
                    <a:lnTo>
                      <a:pt x="137" y="202"/>
                    </a:lnTo>
                    <a:lnTo>
                      <a:pt x="133" y="204"/>
                    </a:lnTo>
                    <a:lnTo>
                      <a:pt x="133" y="207"/>
                    </a:lnTo>
                    <a:lnTo>
                      <a:pt x="125" y="211"/>
                    </a:lnTo>
                    <a:lnTo>
                      <a:pt x="119" y="206"/>
                    </a:lnTo>
                    <a:lnTo>
                      <a:pt x="116" y="204"/>
                    </a:lnTo>
                    <a:lnTo>
                      <a:pt x="111" y="205"/>
                    </a:lnTo>
                    <a:lnTo>
                      <a:pt x="104" y="205"/>
                    </a:lnTo>
                    <a:lnTo>
                      <a:pt x="102" y="207"/>
                    </a:lnTo>
                    <a:lnTo>
                      <a:pt x="104" y="209"/>
                    </a:lnTo>
                    <a:lnTo>
                      <a:pt x="110" y="209"/>
                    </a:lnTo>
                    <a:lnTo>
                      <a:pt x="117" y="215"/>
                    </a:lnTo>
                    <a:lnTo>
                      <a:pt x="135" y="216"/>
                    </a:lnTo>
                    <a:lnTo>
                      <a:pt x="138" y="219"/>
                    </a:lnTo>
                    <a:lnTo>
                      <a:pt x="142" y="211"/>
                    </a:lnTo>
                    <a:lnTo>
                      <a:pt x="151" y="206"/>
                    </a:lnTo>
                    <a:lnTo>
                      <a:pt x="157" y="198"/>
                    </a:lnTo>
                    <a:lnTo>
                      <a:pt x="162" y="195"/>
                    </a:lnTo>
                    <a:lnTo>
                      <a:pt x="164" y="190"/>
                    </a:lnTo>
                    <a:lnTo>
                      <a:pt x="159" y="181"/>
                    </a:lnTo>
                    <a:lnTo>
                      <a:pt x="156" y="178"/>
                    </a:lnTo>
                    <a:lnTo>
                      <a:pt x="172" y="172"/>
                    </a:lnTo>
                    <a:lnTo>
                      <a:pt x="179" y="172"/>
                    </a:lnTo>
                    <a:lnTo>
                      <a:pt x="181" y="175"/>
                    </a:lnTo>
                    <a:lnTo>
                      <a:pt x="186" y="181"/>
                    </a:lnTo>
                    <a:lnTo>
                      <a:pt x="183" y="192"/>
                    </a:lnTo>
                    <a:lnTo>
                      <a:pt x="187" y="195"/>
                    </a:lnTo>
                    <a:lnTo>
                      <a:pt x="196" y="196"/>
                    </a:lnTo>
                    <a:lnTo>
                      <a:pt x="201" y="195"/>
                    </a:lnTo>
                    <a:lnTo>
                      <a:pt x="197" y="193"/>
                    </a:lnTo>
                    <a:lnTo>
                      <a:pt x="193" y="194"/>
                    </a:lnTo>
                    <a:lnTo>
                      <a:pt x="189" y="190"/>
                    </a:lnTo>
                    <a:lnTo>
                      <a:pt x="188" y="187"/>
                    </a:lnTo>
                    <a:lnTo>
                      <a:pt x="195" y="182"/>
                    </a:lnTo>
                    <a:lnTo>
                      <a:pt x="189" y="175"/>
                    </a:lnTo>
                    <a:lnTo>
                      <a:pt x="184" y="173"/>
                    </a:lnTo>
                    <a:lnTo>
                      <a:pt x="181" y="169"/>
                    </a:lnTo>
                    <a:lnTo>
                      <a:pt x="170" y="167"/>
                    </a:lnTo>
                    <a:lnTo>
                      <a:pt x="164" y="170"/>
                    </a:lnTo>
                    <a:lnTo>
                      <a:pt x="154" y="168"/>
                    </a:lnTo>
                    <a:lnTo>
                      <a:pt x="153" y="163"/>
                    </a:lnTo>
                    <a:lnTo>
                      <a:pt x="150" y="157"/>
                    </a:lnTo>
                    <a:lnTo>
                      <a:pt x="151" y="152"/>
                    </a:lnTo>
                    <a:lnTo>
                      <a:pt x="155" y="148"/>
                    </a:lnTo>
                    <a:lnTo>
                      <a:pt x="159" y="142"/>
                    </a:lnTo>
                    <a:lnTo>
                      <a:pt x="157" y="134"/>
                    </a:lnTo>
                    <a:lnTo>
                      <a:pt x="148" y="127"/>
                    </a:lnTo>
                    <a:lnTo>
                      <a:pt x="152" y="119"/>
                    </a:lnTo>
                    <a:lnTo>
                      <a:pt x="166" y="113"/>
                    </a:lnTo>
                    <a:lnTo>
                      <a:pt x="167" y="107"/>
                    </a:lnTo>
                    <a:lnTo>
                      <a:pt x="166" y="105"/>
                    </a:lnTo>
                    <a:lnTo>
                      <a:pt x="164" y="101"/>
                    </a:lnTo>
                    <a:lnTo>
                      <a:pt x="160" y="98"/>
                    </a:lnTo>
                    <a:lnTo>
                      <a:pt x="162" y="97"/>
                    </a:lnTo>
                    <a:lnTo>
                      <a:pt x="166" y="98"/>
                    </a:lnTo>
                    <a:lnTo>
                      <a:pt x="172" y="103"/>
                    </a:lnTo>
                    <a:lnTo>
                      <a:pt x="172" y="112"/>
                    </a:lnTo>
                    <a:lnTo>
                      <a:pt x="168" y="116"/>
                    </a:lnTo>
                    <a:lnTo>
                      <a:pt x="168" y="120"/>
                    </a:lnTo>
                    <a:lnTo>
                      <a:pt x="172" y="122"/>
                    </a:lnTo>
                    <a:lnTo>
                      <a:pt x="168" y="128"/>
                    </a:lnTo>
                    <a:lnTo>
                      <a:pt x="183" y="132"/>
                    </a:lnTo>
                    <a:lnTo>
                      <a:pt x="190" y="132"/>
                    </a:lnTo>
                    <a:lnTo>
                      <a:pt x="195" y="136"/>
                    </a:lnTo>
                    <a:lnTo>
                      <a:pt x="202" y="137"/>
                    </a:lnTo>
                    <a:lnTo>
                      <a:pt x="202" y="134"/>
                    </a:lnTo>
                    <a:lnTo>
                      <a:pt x="198" y="133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89" y="128"/>
                    </a:lnTo>
                    <a:lnTo>
                      <a:pt x="179" y="124"/>
                    </a:lnTo>
                    <a:lnTo>
                      <a:pt x="174" y="119"/>
                    </a:lnTo>
                    <a:lnTo>
                      <a:pt x="178" y="116"/>
                    </a:lnTo>
                    <a:lnTo>
                      <a:pt x="183" y="115"/>
                    </a:lnTo>
                    <a:lnTo>
                      <a:pt x="188" y="119"/>
                    </a:lnTo>
                    <a:lnTo>
                      <a:pt x="193" y="119"/>
                    </a:lnTo>
                    <a:lnTo>
                      <a:pt x="193" y="113"/>
                    </a:lnTo>
                    <a:lnTo>
                      <a:pt x="189" y="114"/>
                    </a:lnTo>
                    <a:lnTo>
                      <a:pt x="186" y="114"/>
                    </a:lnTo>
                    <a:lnTo>
                      <a:pt x="186" y="112"/>
                    </a:lnTo>
                    <a:lnTo>
                      <a:pt x="194" y="108"/>
                    </a:lnTo>
                    <a:lnTo>
                      <a:pt x="202" y="108"/>
                    </a:lnTo>
                    <a:lnTo>
                      <a:pt x="216" y="115"/>
                    </a:lnTo>
                    <a:lnTo>
                      <a:pt x="228" y="122"/>
                    </a:lnTo>
                    <a:lnTo>
                      <a:pt x="239" y="121"/>
                    </a:lnTo>
                    <a:lnTo>
                      <a:pt x="240" y="122"/>
                    </a:lnTo>
                    <a:lnTo>
                      <a:pt x="237" y="127"/>
                    </a:lnTo>
                    <a:lnTo>
                      <a:pt x="233" y="128"/>
                    </a:lnTo>
                    <a:lnTo>
                      <a:pt x="229" y="130"/>
                    </a:lnTo>
                    <a:lnTo>
                      <a:pt x="232" y="132"/>
                    </a:lnTo>
                    <a:lnTo>
                      <a:pt x="233" y="138"/>
                    </a:lnTo>
                    <a:lnTo>
                      <a:pt x="241" y="136"/>
                    </a:lnTo>
                    <a:lnTo>
                      <a:pt x="241" y="143"/>
                    </a:lnTo>
                    <a:lnTo>
                      <a:pt x="235" y="149"/>
                    </a:lnTo>
                    <a:lnTo>
                      <a:pt x="244" y="156"/>
                    </a:lnTo>
                    <a:lnTo>
                      <a:pt x="247" y="160"/>
                    </a:lnTo>
                    <a:lnTo>
                      <a:pt x="251" y="161"/>
                    </a:lnTo>
                    <a:lnTo>
                      <a:pt x="254" y="160"/>
                    </a:lnTo>
                    <a:lnTo>
                      <a:pt x="252" y="158"/>
                    </a:lnTo>
                    <a:lnTo>
                      <a:pt x="241" y="149"/>
                    </a:lnTo>
                    <a:lnTo>
                      <a:pt x="246" y="146"/>
                    </a:lnTo>
                    <a:lnTo>
                      <a:pt x="248" y="141"/>
                    </a:lnTo>
                    <a:lnTo>
                      <a:pt x="241" y="134"/>
                    </a:lnTo>
                    <a:lnTo>
                      <a:pt x="241" y="129"/>
                    </a:lnTo>
                    <a:lnTo>
                      <a:pt x="244" y="123"/>
                    </a:lnTo>
                    <a:lnTo>
                      <a:pt x="242" y="118"/>
                    </a:lnTo>
                    <a:lnTo>
                      <a:pt x="233" y="115"/>
                    </a:lnTo>
                    <a:lnTo>
                      <a:pt x="233" y="110"/>
                    </a:lnTo>
                    <a:lnTo>
                      <a:pt x="220" y="107"/>
                    </a:lnTo>
                    <a:lnTo>
                      <a:pt x="220" y="103"/>
                    </a:lnTo>
                    <a:lnTo>
                      <a:pt x="217" y="100"/>
                    </a:lnTo>
                    <a:lnTo>
                      <a:pt x="218" y="92"/>
                    </a:lnTo>
                    <a:lnTo>
                      <a:pt x="214" y="89"/>
                    </a:lnTo>
                    <a:lnTo>
                      <a:pt x="220" y="83"/>
                    </a:lnTo>
                    <a:lnTo>
                      <a:pt x="224" y="83"/>
                    </a:lnTo>
                    <a:lnTo>
                      <a:pt x="239" y="81"/>
                    </a:lnTo>
                    <a:lnTo>
                      <a:pt x="249" y="79"/>
                    </a:lnTo>
                    <a:lnTo>
                      <a:pt x="253" y="80"/>
                    </a:lnTo>
                    <a:lnTo>
                      <a:pt x="260" y="80"/>
                    </a:lnTo>
                    <a:lnTo>
                      <a:pt x="263" y="77"/>
                    </a:lnTo>
                    <a:lnTo>
                      <a:pt x="272" y="77"/>
                    </a:lnTo>
                    <a:lnTo>
                      <a:pt x="276" y="80"/>
                    </a:lnTo>
                    <a:lnTo>
                      <a:pt x="277" y="77"/>
                    </a:lnTo>
                    <a:lnTo>
                      <a:pt x="273" y="74"/>
                    </a:lnTo>
                    <a:lnTo>
                      <a:pt x="274" y="71"/>
                    </a:lnTo>
                    <a:lnTo>
                      <a:pt x="270" y="68"/>
                    </a:lnTo>
                    <a:lnTo>
                      <a:pt x="265" y="68"/>
                    </a:lnTo>
                    <a:lnTo>
                      <a:pt x="267" y="64"/>
                    </a:lnTo>
                    <a:lnTo>
                      <a:pt x="274" y="65"/>
                    </a:lnTo>
                    <a:lnTo>
                      <a:pt x="275" y="63"/>
                    </a:lnTo>
                    <a:lnTo>
                      <a:pt x="270" y="61"/>
                    </a:lnTo>
                    <a:lnTo>
                      <a:pt x="265" y="62"/>
                    </a:lnTo>
                    <a:lnTo>
                      <a:pt x="263" y="59"/>
                    </a:lnTo>
                    <a:lnTo>
                      <a:pt x="267" y="56"/>
                    </a:lnTo>
                    <a:lnTo>
                      <a:pt x="273" y="58"/>
                    </a:lnTo>
                    <a:lnTo>
                      <a:pt x="276" y="55"/>
                    </a:lnTo>
                    <a:lnTo>
                      <a:pt x="280" y="52"/>
                    </a:lnTo>
                    <a:lnTo>
                      <a:pt x="281" y="50"/>
                    </a:lnTo>
                    <a:lnTo>
                      <a:pt x="277" y="50"/>
                    </a:lnTo>
                    <a:lnTo>
                      <a:pt x="273" y="49"/>
                    </a:lnTo>
                    <a:lnTo>
                      <a:pt x="275" y="48"/>
                    </a:lnTo>
                    <a:lnTo>
                      <a:pt x="280" y="48"/>
                    </a:lnTo>
                    <a:lnTo>
                      <a:pt x="285" y="48"/>
                    </a:lnTo>
                    <a:lnTo>
                      <a:pt x="292" y="43"/>
                    </a:lnTo>
                    <a:lnTo>
                      <a:pt x="302" y="42"/>
                    </a:lnTo>
                    <a:lnTo>
                      <a:pt x="309" y="40"/>
                    </a:lnTo>
                    <a:lnTo>
                      <a:pt x="314" y="41"/>
                    </a:lnTo>
                    <a:lnTo>
                      <a:pt x="317" y="39"/>
                    </a:lnTo>
                    <a:lnTo>
                      <a:pt x="330" y="38"/>
                    </a:lnTo>
                    <a:lnTo>
                      <a:pt x="339" y="37"/>
                    </a:lnTo>
                    <a:lnTo>
                      <a:pt x="340" y="36"/>
                    </a:lnTo>
                    <a:lnTo>
                      <a:pt x="335" y="36"/>
                    </a:lnTo>
                    <a:lnTo>
                      <a:pt x="331" y="35"/>
                    </a:lnTo>
                    <a:lnTo>
                      <a:pt x="329" y="33"/>
                    </a:lnTo>
                    <a:lnTo>
                      <a:pt x="334" y="32"/>
                    </a:lnTo>
                    <a:lnTo>
                      <a:pt x="345" y="32"/>
                    </a:lnTo>
                    <a:lnTo>
                      <a:pt x="351" y="31"/>
                    </a:lnTo>
                    <a:lnTo>
                      <a:pt x="361" y="33"/>
                    </a:lnTo>
                    <a:lnTo>
                      <a:pt x="355" y="36"/>
                    </a:lnTo>
                    <a:lnTo>
                      <a:pt x="358" y="37"/>
                    </a:lnTo>
                    <a:lnTo>
                      <a:pt x="362" y="35"/>
                    </a:lnTo>
                    <a:lnTo>
                      <a:pt x="366" y="35"/>
                    </a:lnTo>
                    <a:lnTo>
                      <a:pt x="366" y="37"/>
                    </a:lnTo>
                    <a:lnTo>
                      <a:pt x="376" y="34"/>
                    </a:lnTo>
                    <a:lnTo>
                      <a:pt x="380" y="31"/>
                    </a:lnTo>
                    <a:lnTo>
                      <a:pt x="385" y="29"/>
                    </a:lnTo>
                    <a:lnTo>
                      <a:pt x="394" y="32"/>
                    </a:lnTo>
                    <a:lnTo>
                      <a:pt x="390" y="35"/>
                    </a:lnTo>
                    <a:lnTo>
                      <a:pt x="392" y="39"/>
                    </a:lnTo>
                    <a:lnTo>
                      <a:pt x="399" y="37"/>
                    </a:lnTo>
                    <a:lnTo>
                      <a:pt x="400" y="33"/>
                    </a:lnTo>
                    <a:lnTo>
                      <a:pt x="398" y="30"/>
                    </a:lnTo>
                    <a:lnTo>
                      <a:pt x="389" y="27"/>
                    </a:lnTo>
                    <a:lnTo>
                      <a:pt x="386" y="25"/>
                    </a:lnTo>
                    <a:lnTo>
                      <a:pt x="388" y="24"/>
                    </a:lnTo>
                    <a:lnTo>
                      <a:pt x="395" y="26"/>
                    </a:lnTo>
                    <a:lnTo>
                      <a:pt x="404" y="25"/>
                    </a:lnTo>
                    <a:lnTo>
                      <a:pt x="409" y="26"/>
                    </a:lnTo>
                    <a:lnTo>
                      <a:pt x="414" y="27"/>
                    </a:lnTo>
                    <a:lnTo>
                      <a:pt x="423" y="28"/>
                    </a:lnTo>
                    <a:lnTo>
                      <a:pt x="432" y="26"/>
                    </a:lnTo>
                    <a:lnTo>
                      <a:pt x="430" y="25"/>
                    </a:lnTo>
                    <a:lnTo>
                      <a:pt x="420" y="26"/>
                    </a:lnTo>
                    <a:lnTo>
                      <a:pt x="415" y="24"/>
                    </a:lnTo>
                    <a:lnTo>
                      <a:pt x="410" y="24"/>
                    </a:lnTo>
                    <a:lnTo>
                      <a:pt x="407" y="20"/>
                    </a:lnTo>
                    <a:lnTo>
                      <a:pt x="410" y="20"/>
                    </a:lnTo>
                    <a:lnTo>
                      <a:pt x="407" y="18"/>
                    </a:lnTo>
                    <a:lnTo>
                      <a:pt x="405" y="15"/>
                    </a:lnTo>
                    <a:lnTo>
                      <a:pt x="410" y="13"/>
                    </a:lnTo>
                    <a:lnTo>
                      <a:pt x="411" y="10"/>
                    </a:lnTo>
                    <a:lnTo>
                      <a:pt x="419" y="5"/>
                    </a:lnTo>
                    <a:lnTo>
                      <a:pt x="422" y="3"/>
                    </a:lnTo>
                    <a:lnTo>
                      <a:pt x="434" y="0"/>
                    </a:lnTo>
                    <a:lnTo>
                      <a:pt x="444" y="3"/>
                    </a:lnTo>
                    <a:lnTo>
                      <a:pt x="450" y="2"/>
                    </a:lnTo>
                    <a:lnTo>
                      <a:pt x="453" y="5"/>
                    </a:lnTo>
                    <a:lnTo>
                      <a:pt x="449" y="9"/>
                    </a:lnTo>
                    <a:lnTo>
                      <a:pt x="438" y="10"/>
                    </a:lnTo>
                    <a:lnTo>
                      <a:pt x="438" y="12"/>
                    </a:lnTo>
                    <a:lnTo>
                      <a:pt x="447" y="12"/>
                    </a:lnTo>
                    <a:lnTo>
                      <a:pt x="447" y="15"/>
                    </a:lnTo>
                    <a:lnTo>
                      <a:pt x="451" y="15"/>
                    </a:lnTo>
                    <a:lnTo>
                      <a:pt x="456" y="13"/>
                    </a:lnTo>
                    <a:lnTo>
                      <a:pt x="463" y="14"/>
                    </a:lnTo>
                    <a:lnTo>
                      <a:pt x="461" y="19"/>
                    </a:lnTo>
                    <a:lnTo>
                      <a:pt x="454" y="23"/>
                    </a:lnTo>
                    <a:lnTo>
                      <a:pt x="459" y="25"/>
                    </a:lnTo>
                    <a:lnTo>
                      <a:pt x="468" y="24"/>
                    </a:lnTo>
                    <a:lnTo>
                      <a:pt x="470" y="20"/>
                    </a:lnTo>
                    <a:lnTo>
                      <a:pt x="497" y="19"/>
                    </a:lnTo>
                    <a:lnTo>
                      <a:pt x="499" y="21"/>
                    </a:lnTo>
                    <a:lnTo>
                      <a:pt x="504" y="21"/>
                    </a:lnTo>
                    <a:lnTo>
                      <a:pt x="514" y="27"/>
                    </a:lnTo>
                    <a:lnTo>
                      <a:pt x="512" y="31"/>
                    </a:lnTo>
                    <a:lnTo>
                      <a:pt x="514" y="31"/>
                    </a:lnTo>
                    <a:lnTo>
                      <a:pt x="519" y="28"/>
                    </a:lnTo>
                    <a:lnTo>
                      <a:pt x="522" y="28"/>
                    </a:lnTo>
                    <a:lnTo>
                      <a:pt x="522" y="34"/>
                    </a:lnTo>
                    <a:lnTo>
                      <a:pt x="525" y="35"/>
                    </a:lnTo>
                    <a:lnTo>
                      <a:pt x="525" y="40"/>
                    </a:lnTo>
                    <a:lnTo>
                      <a:pt x="518" y="39"/>
                    </a:lnTo>
                    <a:lnTo>
                      <a:pt x="514" y="36"/>
                    </a:lnTo>
                    <a:lnTo>
                      <a:pt x="512" y="36"/>
                    </a:lnTo>
                    <a:lnTo>
                      <a:pt x="511" y="37"/>
                    </a:lnTo>
                    <a:lnTo>
                      <a:pt x="513" y="40"/>
                    </a:lnTo>
                    <a:lnTo>
                      <a:pt x="522" y="44"/>
                    </a:lnTo>
                    <a:lnTo>
                      <a:pt x="518" y="49"/>
                    </a:lnTo>
                    <a:lnTo>
                      <a:pt x="509" y="55"/>
                    </a:lnTo>
                    <a:lnTo>
                      <a:pt x="509" y="59"/>
                    </a:lnTo>
                    <a:lnTo>
                      <a:pt x="501" y="59"/>
                    </a:lnTo>
                    <a:lnTo>
                      <a:pt x="489" y="67"/>
                    </a:lnTo>
                    <a:lnTo>
                      <a:pt x="488" y="70"/>
                    </a:lnTo>
                    <a:lnTo>
                      <a:pt x="484" y="71"/>
                    </a:lnTo>
                    <a:lnTo>
                      <a:pt x="476" y="75"/>
                    </a:lnTo>
                    <a:lnTo>
                      <a:pt x="470" y="81"/>
                    </a:lnTo>
                    <a:lnTo>
                      <a:pt x="465" y="81"/>
                    </a:lnTo>
                    <a:lnTo>
                      <a:pt x="460" y="83"/>
                    </a:lnTo>
                    <a:lnTo>
                      <a:pt x="459" y="88"/>
                    </a:lnTo>
                    <a:lnTo>
                      <a:pt x="455" y="88"/>
                    </a:lnTo>
                    <a:lnTo>
                      <a:pt x="451" y="90"/>
                    </a:lnTo>
                    <a:lnTo>
                      <a:pt x="451" y="95"/>
                    </a:lnTo>
                    <a:lnTo>
                      <a:pt x="444" y="101"/>
                    </a:lnTo>
                    <a:lnTo>
                      <a:pt x="449" y="100"/>
                    </a:lnTo>
                    <a:lnTo>
                      <a:pt x="458" y="96"/>
                    </a:lnTo>
                    <a:lnTo>
                      <a:pt x="459" y="92"/>
                    </a:lnTo>
                    <a:lnTo>
                      <a:pt x="470" y="92"/>
                    </a:lnTo>
                    <a:lnTo>
                      <a:pt x="471" y="90"/>
                    </a:lnTo>
                    <a:lnTo>
                      <a:pt x="476" y="87"/>
                    </a:lnTo>
                    <a:lnTo>
                      <a:pt x="480" y="87"/>
                    </a:lnTo>
                    <a:lnTo>
                      <a:pt x="483" y="86"/>
                    </a:lnTo>
                    <a:lnTo>
                      <a:pt x="489" y="86"/>
                    </a:lnTo>
                    <a:lnTo>
                      <a:pt x="496" y="79"/>
                    </a:lnTo>
                    <a:lnTo>
                      <a:pt x="491" y="80"/>
                    </a:lnTo>
                    <a:lnTo>
                      <a:pt x="487" y="80"/>
                    </a:lnTo>
                    <a:lnTo>
                      <a:pt x="486" y="77"/>
                    </a:lnTo>
                    <a:lnTo>
                      <a:pt x="491" y="74"/>
                    </a:lnTo>
                    <a:lnTo>
                      <a:pt x="495" y="74"/>
                    </a:lnTo>
                    <a:lnTo>
                      <a:pt x="503" y="74"/>
                    </a:lnTo>
                    <a:lnTo>
                      <a:pt x="502" y="78"/>
                    </a:lnTo>
                    <a:lnTo>
                      <a:pt x="510" y="80"/>
                    </a:lnTo>
                    <a:lnTo>
                      <a:pt x="516" y="80"/>
                    </a:lnTo>
                    <a:lnTo>
                      <a:pt x="516" y="75"/>
                    </a:lnTo>
                    <a:lnTo>
                      <a:pt x="521" y="76"/>
                    </a:lnTo>
                    <a:lnTo>
                      <a:pt x="524" y="79"/>
                    </a:lnTo>
                    <a:lnTo>
                      <a:pt x="522" y="82"/>
                    </a:lnTo>
                    <a:lnTo>
                      <a:pt x="518" y="84"/>
                    </a:lnTo>
                    <a:lnTo>
                      <a:pt x="520" y="87"/>
                    </a:lnTo>
                    <a:lnTo>
                      <a:pt x="525" y="86"/>
                    </a:lnTo>
                    <a:lnTo>
                      <a:pt x="526" y="83"/>
                    </a:lnTo>
                    <a:lnTo>
                      <a:pt x="541" y="80"/>
                    </a:lnTo>
                    <a:lnTo>
                      <a:pt x="549" y="81"/>
                    </a:lnTo>
                    <a:lnTo>
                      <a:pt x="565" y="82"/>
                    </a:lnTo>
                    <a:lnTo>
                      <a:pt x="573" y="83"/>
                    </a:lnTo>
                    <a:lnTo>
                      <a:pt x="574" y="85"/>
                    </a:lnTo>
                    <a:lnTo>
                      <a:pt x="569" y="85"/>
                    </a:lnTo>
                    <a:lnTo>
                      <a:pt x="567" y="86"/>
                    </a:lnTo>
                    <a:lnTo>
                      <a:pt x="566" y="90"/>
                    </a:lnTo>
                    <a:lnTo>
                      <a:pt x="584" y="95"/>
                    </a:lnTo>
                    <a:lnTo>
                      <a:pt x="587" y="94"/>
                    </a:lnTo>
                    <a:lnTo>
                      <a:pt x="592" y="94"/>
                    </a:lnTo>
                    <a:lnTo>
                      <a:pt x="600" y="96"/>
                    </a:lnTo>
                    <a:lnTo>
                      <a:pt x="606" y="96"/>
                    </a:lnTo>
                    <a:lnTo>
                      <a:pt x="609" y="93"/>
                    </a:lnTo>
                    <a:lnTo>
                      <a:pt x="612" y="93"/>
                    </a:lnTo>
                    <a:lnTo>
                      <a:pt x="617" y="92"/>
                    </a:lnTo>
                    <a:lnTo>
                      <a:pt x="617" y="87"/>
                    </a:lnTo>
                    <a:lnTo>
                      <a:pt x="615" y="85"/>
                    </a:lnTo>
                    <a:lnTo>
                      <a:pt x="614" y="81"/>
                    </a:lnTo>
                    <a:lnTo>
                      <a:pt x="616" y="80"/>
                    </a:lnTo>
                    <a:lnTo>
                      <a:pt x="620" y="80"/>
                    </a:lnTo>
                    <a:lnTo>
                      <a:pt x="622" y="79"/>
                    </a:lnTo>
                    <a:lnTo>
                      <a:pt x="632" y="81"/>
                    </a:lnTo>
                    <a:lnTo>
                      <a:pt x="631" y="83"/>
                    </a:lnTo>
                    <a:lnTo>
                      <a:pt x="635" y="86"/>
                    </a:lnTo>
                    <a:lnTo>
                      <a:pt x="641" y="84"/>
                    </a:lnTo>
                    <a:lnTo>
                      <a:pt x="647" y="88"/>
                    </a:lnTo>
                    <a:lnTo>
                      <a:pt x="653" y="85"/>
                    </a:lnTo>
                    <a:lnTo>
                      <a:pt x="657" y="86"/>
                    </a:lnTo>
                    <a:lnTo>
                      <a:pt x="666" y="95"/>
                    </a:lnTo>
                    <a:lnTo>
                      <a:pt x="666" y="98"/>
                    </a:lnTo>
                    <a:lnTo>
                      <a:pt x="672" y="101"/>
                    </a:lnTo>
                    <a:lnTo>
                      <a:pt x="668" y="104"/>
                    </a:lnTo>
                    <a:lnTo>
                      <a:pt x="661" y="103"/>
                    </a:lnTo>
                    <a:lnTo>
                      <a:pt x="661" y="105"/>
                    </a:lnTo>
                    <a:lnTo>
                      <a:pt x="664" y="106"/>
                    </a:lnTo>
                    <a:lnTo>
                      <a:pt x="671" y="107"/>
                    </a:lnTo>
                    <a:lnTo>
                      <a:pt x="670" y="113"/>
                    </a:lnTo>
                    <a:lnTo>
                      <a:pt x="666" y="113"/>
                    </a:lnTo>
                    <a:lnTo>
                      <a:pt x="660" y="110"/>
                    </a:lnTo>
                    <a:lnTo>
                      <a:pt x="660" y="115"/>
                    </a:lnTo>
                    <a:lnTo>
                      <a:pt x="664" y="118"/>
                    </a:lnTo>
                    <a:lnTo>
                      <a:pt x="667" y="116"/>
                    </a:lnTo>
                    <a:lnTo>
                      <a:pt x="670" y="119"/>
                    </a:lnTo>
                    <a:lnTo>
                      <a:pt x="668" y="121"/>
                    </a:lnTo>
                    <a:lnTo>
                      <a:pt x="669" y="125"/>
                    </a:lnTo>
                    <a:lnTo>
                      <a:pt x="689" y="137"/>
                    </a:lnTo>
                    <a:lnTo>
                      <a:pt x="693" y="133"/>
                    </a:lnTo>
                    <a:lnTo>
                      <a:pt x="696" y="123"/>
                    </a:lnTo>
                    <a:lnTo>
                      <a:pt x="701" y="116"/>
                    </a:lnTo>
                    <a:lnTo>
                      <a:pt x="704" y="119"/>
                    </a:lnTo>
                    <a:lnTo>
                      <a:pt x="712" y="125"/>
                    </a:lnTo>
                    <a:lnTo>
                      <a:pt x="719" y="125"/>
                    </a:lnTo>
                    <a:lnTo>
                      <a:pt x="728" y="122"/>
                    </a:lnTo>
                    <a:lnTo>
                      <a:pt x="739" y="123"/>
                    </a:lnTo>
                    <a:lnTo>
                      <a:pt x="747" y="128"/>
                    </a:lnTo>
                    <a:lnTo>
                      <a:pt x="752" y="128"/>
                    </a:lnTo>
                    <a:lnTo>
                      <a:pt x="753" y="123"/>
                    </a:lnTo>
                    <a:lnTo>
                      <a:pt x="756" y="120"/>
                    </a:lnTo>
                    <a:lnTo>
                      <a:pt x="761" y="122"/>
                    </a:lnTo>
                    <a:lnTo>
                      <a:pt x="761" y="125"/>
                    </a:lnTo>
                    <a:lnTo>
                      <a:pt x="770" y="123"/>
                    </a:lnTo>
                    <a:lnTo>
                      <a:pt x="767" y="118"/>
                    </a:lnTo>
                    <a:lnTo>
                      <a:pt x="767" y="111"/>
                    </a:lnTo>
                    <a:lnTo>
                      <a:pt x="770" y="109"/>
                    </a:lnTo>
                    <a:lnTo>
                      <a:pt x="761" y="109"/>
                    </a:lnTo>
                    <a:lnTo>
                      <a:pt x="763" y="104"/>
                    </a:lnTo>
                    <a:lnTo>
                      <a:pt x="767" y="105"/>
                    </a:lnTo>
                    <a:lnTo>
                      <a:pt x="772" y="105"/>
                    </a:lnTo>
                    <a:lnTo>
                      <a:pt x="780" y="101"/>
                    </a:lnTo>
                    <a:lnTo>
                      <a:pt x="777" y="99"/>
                    </a:lnTo>
                    <a:lnTo>
                      <a:pt x="779" y="97"/>
                    </a:lnTo>
                    <a:lnTo>
                      <a:pt x="782" y="98"/>
                    </a:lnTo>
                    <a:lnTo>
                      <a:pt x="783" y="100"/>
                    </a:lnTo>
                    <a:lnTo>
                      <a:pt x="791" y="99"/>
                    </a:lnTo>
                    <a:lnTo>
                      <a:pt x="802" y="101"/>
                    </a:lnTo>
                    <a:lnTo>
                      <a:pt x="812" y="102"/>
                    </a:lnTo>
                    <a:lnTo>
                      <a:pt x="829" y="107"/>
                    </a:lnTo>
                    <a:lnTo>
                      <a:pt x="820" y="106"/>
                    </a:lnTo>
                    <a:lnTo>
                      <a:pt x="812" y="106"/>
                    </a:lnTo>
                    <a:lnTo>
                      <a:pt x="808" y="110"/>
                    </a:lnTo>
                    <a:lnTo>
                      <a:pt x="810" y="112"/>
                    </a:lnTo>
                    <a:lnTo>
                      <a:pt x="821" y="111"/>
                    </a:lnTo>
                    <a:lnTo>
                      <a:pt x="820" y="116"/>
                    </a:lnTo>
                    <a:lnTo>
                      <a:pt x="814" y="116"/>
                    </a:lnTo>
                    <a:lnTo>
                      <a:pt x="815" y="121"/>
                    </a:lnTo>
                    <a:lnTo>
                      <a:pt x="825" y="119"/>
                    </a:lnTo>
                    <a:lnTo>
                      <a:pt x="833" y="115"/>
                    </a:lnTo>
                    <a:lnTo>
                      <a:pt x="837" y="109"/>
                    </a:lnTo>
                    <a:lnTo>
                      <a:pt x="852" y="109"/>
                    </a:lnTo>
                    <a:lnTo>
                      <a:pt x="859" y="112"/>
                    </a:lnTo>
                    <a:lnTo>
                      <a:pt x="863" y="113"/>
                    </a:lnTo>
                    <a:lnTo>
                      <a:pt x="862" y="118"/>
                    </a:lnTo>
                    <a:lnTo>
                      <a:pt x="858" y="117"/>
                    </a:lnTo>
                    <a:lnTo>
                      <a:pt x="854" y="117"/>
                    </a:lnTo>
                    <a:lnTo>
                      <a:pt x="855" y="120"/>
                    </a:lnTo>
                    <a:lnTo>
                      <a:pt x="863" y="122"/>
                    </a:lnTo>
                    <a:lnTo>
                      <a:pt x="873" y="126"/>
                    </a:lnTo>
                    <a:lnTo>
                      <a:pt x="880" y="131"/>
                    </a:lnTo>
                    <a:lnTo>
                      <a:pt x="881" y="134"/>
                    </a:lnTo>
                    <a:lnTo>
                      <a:pt x="888" y="137"/>
                    </a:lnTo>
                    <a:lnTo>
                      <a:pt x="900" y="135"/>
                    </a:lnTo>
                    <a:lnTo>
                      <a:pt x="915" y="130"/>
                    </a:lnTo>
                    <a:lnTo>
                      <a:pt x="926" y="130"/>
                    </a:lnTo>
                    <a:lnTo>
                      <a:pt x="934" y="132"/>
                    </a:lnTo>
                    <a:lnTo>
                      <a:pt x="942" y="133"/>
                    </a:lnTo>
                    <a:lnTo>
                      <a:pt x="953" y="140"/>
                    </a:lnTo>
                    <a:lnTo>
                      <a:pt x="955" y="146"/>
                    </a:lnTo>
                    <a:lnTo>
                      <a:pt x="951" y="151"/>
                    </a:lnTo>
                    <a:lnTo>
                      <a:pt x="953" y="156"/>
                    </a:lnTo>
                    <a:lnTo>
                      <a:pt x="959" y="158"/>
                    </a:lnTo>
                    <a:lnTo>
                      <a:pt x="962" y="158"/>
                    </a:lnTo>
                    <a:lnTo>
                      <a:pt x="964" y="160"/>
                    </a:lnTo>
                    <a:lnTo>
                      <a:pt x="966" y="159"/>
                    </a:lnTo>
                    <a:lnTo>
                      <a:pt x="969" y="159"/>
                    </a:lnTo>
                    <a:lnTo>
                      <a:pt x="971" y="158"/>
                    </a:lnTo>
                    <a:lnTo>
                      <a:pt x="974" y="159"/>
                    </a:lnTo>
                    <a:lnTo>
                      <a:pt x="980" y="156"/>
                    </a:lnTo>
                    <a:lnTo>
                      <a:pt x="986" y="157"/>
                    </a:lnTo>
                    <a:lnTo>
                      <a:pt x="991" y="156"/>
                    </a:lnTo>
                    <a:lnTo>
                      <a:pt x="1000" y="160"/>
                    </a:lnTo>
                    <a:lnTo>
                      <a:pt x="1019" y="161"/>
                    </a:lnTo>
                    <a:lnTo>
                      <a:pt x="1025" y="156"/>
                    </a:lnTo>
                    <a:lnTo>
                      <a:pt x="1028" y="158"/>
                    </a:lnTo>
                    <a:lnTo>
                      <a:pt x="1032" y="165"/>
                    </a:lnTo>
                    <a:lnTo>
                      <a:pt x="1041" y="166"/>
                    </a:lnTo>
                    <a:lnTo>
                      <a:pt x="1042" y="170"/>
                    </a:lnTo>
                    <a:lnTo>
                      <a:pt x="1055" y="171"/>
                    </a:lnTo>
                    <a:lnTo>
                      <a:pt x="1057" y="165"/>
                    </a:lnTo>
                    <a:lnTo>
                      <a:pt x="1047" y="158"/>
                    </a:lnTo>
                    <a:lnTo>
                      <a:pt x="1048" y="156"/>
                    </a:lnTo>
                    <a:lnTo>
                      <a:pt x="1051" y="156"/>
                    </a:lnTo>
                    <a:lnTo>
                      <a:pt x="1053" y="154"/>
                    </a:lnTo>
                    <a:lnTo>
                      <a:pt x="1049" y="152"/>
                    </a:lnTo>
                    <a:lnTo>
                      <a:pt x="1052" y="149"/>
                    </a:lnTo>
                    <a:lnTo>
                      <a:pt x="1072" y="153"/>
                    </a:lnTo>
                    <a:lnTo>
                      <a:pt x="1078" y="154"/>
                    </a:lnTo>
                    <a:lnTo>
                      <a:pt x="1082" y="153"/>
                    </a:lnTo>
                    <a:lnTo>
                      <a:pt x="1089" y="154"/>
                    </a:lnTo>
                    <a:lnTo>
                      <a:pt x="1095" y="154"/>
                    </a:lnTo>
                    <a:lnTo>
                      <a:pt x="1099" y="155"/>
                    </a:lnTo>
                    <a:lnTo>
                      <a:pt x="1101" y="154"/>
                    </a:lnTo>
                    <a:lnTo>
                      <a:pt x="1112" y="158"/>
                    </a:lnTo>
                    <a:lnTo>
                      <a:pt x="1117" y="158"/>
                    </a:lnTo>
                    <a:lnTo>
                      <a:pt x="1124" y="162"/>
                    </a:lnTo>
                    <a:lnTo>
                      <a:pt x="1129" y="163"/>
                    </a:lnTo>
                    <a:lnTo>
                      <a:pt x="1138" y="168"/>
                    </a:lnTo>
                    <a:lnTo>
                      <a:pt x="1139" y="171"/>
                    </a:lnTo>
                    <a:lnTo>
                      <a:pt x="1145" y="171"/>
                    </a:lnTo>
                    <a:lnTo>
                      <a:pt x="1149" y="174"/>
                    </a:lnTo>
                    <a:lnTo>
                      <a:pt x="1149" y="176"/>
                    </a:lnTo>
                    <a:lnTo>
                      <a:pt x="1162" y="183"/>
                    </a:lnTo>
                    <a:lnTo>
                      <a:pt x="1168" y="184"/>
                    </a:lnTo>
                    <a:lnTo>
                      <a:pt x="1168" y="186"/>
                    </a:lnTo>
                    <a:lnTo>
                      <a:pt x="1173" y="187"/>
                    </a:lnTo>
                    <a:lnTo>
                      <a:pt x="1173" y="190"/>
                    </a:lnTo>
                    <a:lnTo>
                      <a:pt x="1177" y="190"/>
                    </a:lnTo>
                    <a:lnTo>
                      <a:pt x="1186" y="196"/>
                    </a:lnTo>
                    <a:lnTo>
                      <a:pt x="1187" y="202"/>
                    </a:lnTo>
                    <a:lnTo>
                      <a:pt x="1183" y="205"/>
                    </a:lnTo>
                    <a:lnTo>
                      <a:pt x="1192" y="211"/>
                    </a:lnTo>
                    <a:lnTo>
                      <a:pt x="1194" y="209"/>
                    </a:lnTo>
                    <a:lnTo>
                      <a:pt x="1191" y="207"/>
                    </a:lnTo>
                    <a:lnTo>
                      <a:pt x="1192" y="204"/>
                    </a:lnTo>
                    <a:lnTo>
                      <a:pt x="1190" y="199"/>
                    </a:lnTo>
                    <a:lnTo>
                      <a:pt x="1199" y="199"/>
                    </a:lnTo>
                    <a:lnTo>
                      <a:pt x="1204" y="201"/>
                    </a:lnTo>
                    <a:lnTo>
                      <a:pt x="1209" y="200"/>
                    </a:lnTo>
                    <a:lnTo>
                      <a:pt x="1222" y="208"/>
                    </a:lnTo>
                    <a:lnTo>
                      <a:pt x="1233" y="215"/>
                    </a:lnTo>
                    <a:lnTo>
                      <a:pt x="1231" y="220"/>
                    </a:lnTo>
                    <a:lnTo>
                      <a:pt x="1226" y="221"/>
                    </a:lnTo>
                    <a:lnTo>
                      <a:pt x="1225" y="226"/>
                    </a:lnTo>
                    <a:lnTo>
                      <a:pt x="1222" y="230"/>
                    </a:lnTo>
                    <a:lnTo>
                      <a:pt x="1209" y="233"/>
                    </a:lnTo>
                    <a:lnTo>
                      <a:pt x="1208" y="236"/>
                    </a:lnTo>
                    <a:lnTo>
                      <a:pt x="1205" y="238"/>
                    </a:lnTo>
                    <a:lnTo>
                      <a:pt x="1209" y="242"/>
                    </a:lnTo>
                    <a:lnTo>
                      <a:pt x="1203" y="247"/>
                    </a:lnTo>
                    <a:lnTo>
                      <a:pt x="1202" y="253"/>
                    </a:lnTo>
                    <a:lnTo>
                      <a:pt x="1207" y="257"/>
                    </a:lnTo>
                    <a:lnTo>
                      <a:pt x="1198" y="261"/>
                    </a:lnTo>
                    <a:lnTo>
                      <a:pt x="1193" y="258"/>
                    </a:lnTo>
                    <a:lnTo>
                      <a:pt x="1189" y="251"/>
                    </a:lnTo>
                    <a:lnTo>
                      <a:pt x="1184" y="248"/>
                    </a:lnTo>
                    <a:lnTo>
                      <a:pt x="1176" y="249"/>
                    </a:lnTo>
                    <a:lnTo>
                      <a:pt x="1175" y="237"/>
                    </a:lnTo>
                    <a:lnTo>
                      <a:pt x="1173" y="235"/>
                    </a:lnTo>
                    <a:lnTo>
                      <a:pt x="1166" y="232"/>
                    </a:lnTo>
                    <a:lnTo>
                      <a:pt x="1160" y="233"/>
                    </a:lnTo>
                    <a:lnTo>
                      <a:pt x="1154" y="233"/>
                    </a:lnTo>
                    <a:lnTo>
                      <a:pt x="1151" y="229"/>
                    </a:lnTo>
                    <a:lnTo>
                      <a:pt x="1151" y="222"/>
                    </a:lnTo>
                    <a:lnTo>
                      <a:pt x="1152" y="217"/>
                    </a:lnTo>
                    <a:lnTo>
                      <a:pt x="1152" y="213"/>
                    </a:lnTo>
                    <a:lnTo>
                      <a:pt x="1147" y="215"/>
                    </a:lnTo>
                    <a:lnTo>
                      <a:pt x="1145" y="214"/>
                    </a:lnTo>
                    <a:lnTo>
                      <a:pt x="1139" y="218"/>
                    </a:lnTo>
                    <a:lnTo>
                      <a:pt x="1143" y="228"/>
                    </a:lnTo>
                    <a:lnTo>
                      <a:pt x="1145" y="235"/>
                    </a:lnTo>
                    <a:lnTo>
                      <a:pt x="1138" y="244"/>
                    </a:lnTo>
                    <a:lnTo>
                      <a:pt x="1135" y="246"/>
                    </a:lnTo>
                    <a:lnTo>
                      <a:pt x="1131" y="251"/>
                    </a:lnTo>
                    <a:lnTo>
                      <a:pt x="1119" y="252"/>
                    </a:lnTo>
                    <a:lnTo>
                      <a:pt x="1117" y="247"/>
                    </a:lnTo>
                    <a:lnTo>
                      <a:pt x="1112" y="242"/>
                    </a:lnTo>
                    <a:lnTo>
                      <a:pt x="1108" y="244"/>
                    </a:lnTo>
                    <a:lnTo>
                      <a:pt x="1112" y="248"/>
                    </a:lnTo>
                    <a:lnTo>
                      <a:pt x="1110" y="250"/>
                    </a:lnTo>
                    <a:lnTo>
                      <a:pt x="1108" y="246"/>
                    </a:lnTo>
                    <a:lnTo>
                      <a:pt x="1104" y="246"/>
                    </a:lnTo>
                    <a:lnTo>
                      <a:pt x="1106" y="253"/>
                    </a:lnTo>
                    <a:lnTo>
                      <a:pt x="1112" y="254"/>
                    </a:lnTo>
                    <a:lnTo>
                      <a:pt x="1115" y="256"/>
                    </a:lnTo>
                    <a:lnTo>
                      <a:pt x="1120" y="261"/>
                    </a:lnTo>
                    <a:lnTo>
                      <a:pt x="1122" y="257"/>
                    </a:lnTo>
                    <a:lnTo>
                      <a:pt x="1125" y="258"/>
                    </a:lnTo>
                    <a:lnTo>
                      <a:pt x="1124" y="263"/>
                    </a:lnTo>
                    <a:lnTo>
                      <a:pt x="1128" y="266"/>
                    </a:lnTo>
                    <a:lnTo>
                      <a:pt x="1128" y="279"/>
                    </a:lnTo>
                    <a:lnTo>
                      <a:pt x="1131" y="282"/>
                    </a:lnTo>
                    <a:lnTo>
                      <a:pt x="1132" y="291"/>
                    </a:lnTo>
                    <a:lnTo>
                      <a:pt x="1135" y="294"/>
                    </a:lnTo>
                    <a:lnTo>
                      <a:pt x="1132" y="301"/>
                    </a:lnTo>
                    <a:lnTo>
                      <a:pt x="1132" y="305"/>
                    </a:lnTo>
                    <a:lnTo>
                      <a:pt x="1123" y="303"/>
                    </a:lnTo>
                    <a:lnTo>
                      <a:pt x="1118" y="300"/>
                    </a:lnTo>
                    <a:lnTo>
                      <a:pt x="1107" y="302"/>
                    </a:lnTo>
                    <a:lnTo>
                      <a:pt x="1104" y="308"/>
                    </a:lnTo>
                    <a:lnTo>
                      <a:pt x="1092" y="311"/>
                    </a:lnTo>
                    <a:lnTo>
                      <a:pt x="1085" y="318"/>
                    </a:lnTo>
                    <a:lnTo>
                      <a:pt x="1080" y="319"/>
                    </a:lnTo>
                    <a:lnTo>
                      <a:pt x="1079" y="320"/>
                    </a:lnTo>
                    <a:lnTo>
                      <a:pt x="1075" y="326"/>
                    </a:lnTo>
                    <a:lnTo>
                      <a:pt x="1070" y="328"/>
                    </a:lnTo>
                    <a:lnTo>
                      <a:pt x="1068" y="333"/>
                    </a:lnTo>
                    <a:lnTo>
                      <a:pt x="1058" y="339"/>
                    </a:lnTo>
                    <a:lnTo>
                      <a:pt x="1052" y="346"/>
                    </a:lnTo>
                    <a:lnTo>
                      <a:pt x="1051" y="351"/>
                    </a:lnTo>
                    <a:lnTo>
                      <a:pt x="1047" y="354"/>
                    </a:lnTo>
                    <a:lnTo>
                      <a:pt x="1046" y="348"/>
                    </a:lnTo>
                    <a:lnTo>
                      <a:pt x="1044" y="343"/>
                    </a:lnTo>
                    <a:lnTo>
                      <a:pt x="1035" y="339"/>
                    </a:lnTo>
                    <a:lnTo>
                      <a:pt x="1019" y="347"/>
                    </a:lnTo>
                    <a:lnTo>
                      <a:pt x="1015" y="355"/>
                    </a:lnTo>
                    <a:lnTo>
                      <a:pt x="1010" y="359"/>
                    </a:lnTo>
                    <a:lnTo>
                      <a:pt x="1010" y="352"/>
                    </a:lnTo>
                    <a:lnTo>
                      <a:pt x="1013" y="345"/>
                    </a:lnTo>
                    <a:lnTo>
                      <a:pt x="1012" y="343"/>
                    </a:lnTo>
                    <a:lnTo>
                      <a:pt x="1008" y="348"/>
                    </a:lnTo>
                    <a:lnTo>
                      <a:pt x="1004" y="351"/>
                    </a:lnTo>
                    <a:lnTo>
                      <a:pt x="1000" y="356"/>
                    </a:lnTo>
                    <a:lnTo>
                      <a:pt x="997" y="354"/>
                    </a:lnTo>
                    <a:lnTo>
                      <a:pt x="991" y="353"/>
                    </a:lnTo>
                    <a:lnTo>
                      <a:pt x="985" y="361"/>
                    </a:lnTo>
                    <a:lnTo>
                      <a:pt x="983" y="370"/>
                    </a:lnTo>
                    <a:lnTo>
                      <a:pt x="978" y="378"/>
                    </a:lnTo>
                    <a:lnTo>
                      <a:pt x="975" y="380"/>
                    </a:lnTo>
                    <a:lnTo>
                      <a:pt x="972" y="391"/>
                    </a:lnTo>
                    <a:lnTo>
                      <a:pt x="977" y="396"/>
                    </a:lnTo>
                    <a:lnTo>
                      <a:pt x="978" y="393"/>
                    </a:lnTo>
                    <a:lnTo>
                      <a:pt x="984" y="396"/>
                    </a:lnTo>
                    <a:lnTo>
                      <a:pt x="985" y="399"/>
                    </a:lnTo>
                    <a:lnTo>
                      <a:pt x="979" y="405"/>
                    </a:lnTo>
                    <a:lnTo>
                      <a:pt x="980" y="414"/>
                    </a:lnTo>
                    <a:lnTo>
                      <a:pt x="984" y="416"/>
                    </a:lnTo>
                    <a:lnTo>
                      <a:pt x="987" y="426"/>
                    </a:lnTo>
                    <a:lnTo>
                      <a:pt x="984" y="429"/>
                    </a:lnTo>
                    <a:lnTo>
                      <a:pt x="980" y="429"/>
                    </a:lnTo>
                    <a:lnTo>
                      <a:pt x="980" y="422"/>
                    </a:lnTo>
                    <a:lnTo>
                      <a:pt x="973" y="429"/>
                    </a:lnTo>
                    <a:lnTo>
                      <a:pt x="969" y="440"/>
                    </a:lnTo>
                    <a:lnTo>
                      <a:pt x="971" y="443"/>
                    </a:lnTo>
                    <a:lnTo>
                      <a:pt x="974" y="448"/>
                    </a:lnTo>
                    <a:lnTo>
                      <a:pt x="971" y="455"/>
                    </a:lnTo>
                    <a:lnTo>
                      <a:pt x="967" y="456"/>
                    </a:lnTo>
                    <a:lnTo>
                      <a:pt x="966" y="454"/>
                    </a:lnTo>
                    <a:lnTo>
                      <a:pt x="954" y="464"/>
                    </a:lnTo>
                    <a:lnTo>
                      <a:pt x="956" y="476"/>
                    </a:lnTo>
                    <a:lnTo>
                      <a:pt x="954" y="480"/>
                    </a:lnTo>
                    <a:lnTo>
                      <a:pt x="949" y="478"/>
                    </a:lnTo>
                    <a:lnTo>
                      <a:pt x="943" y="480"/>
                    </a:lnTo>
                    <a:lnTo>
                      <a:pt x="941" y="489"/>
                    </a:lnTo>
                    <a:lnTo>
                      <a:pt x="941" y="495"/>
                    </a:lnTo>
                    <a:lnTo>
                      <a:pt x="926" y="516"/>
                    </a:lnTo>
                    <a:lnTo>
                      <a:pt x="922" y="517"/>
                    </a:lnTo>
                    <a:lnTo>
                      <a:pt x="924" y="514"/>
                    </a:lnTo>
                    <a:lnTo>
                      <a:pt x="921" y="507"/>
                    </a:lnTo>
                    <a:lnTo>
                      <a:pt x="922" y="498"/>
                    </a:lnTo>
                    <a:lnTo>
                      <a:pt x="921" y="489"/>
                    </a:lnTo>
                    <a:lnTo>
                      <a:pt x="917" y="473"/>
                    </a:lnTo>
                    <a:lnTo>
                      <a:pt x="915" y="467"/>
                    </a:lnTo>
                    <a:lnTo>
                      <a:pt x="915" y="458"/>
                    </a:lnTo>
                    <a:lnTo>
                      <a:pt x="913" y="441"/>
                    </a:lnTo>
                    <a:lnTo>
                      <a:pt x="915" y="423"/>
                    </a:lnTo>
                    <a:lnTo>
                      <a:pt x="921" y="414"/>
                    </a:lnTo>
                    <a:lnTo>
                      <a:pt x="923" y="412"/>
                    </a:lnTo>
                    <a:lnTo>
                      <a:pt x="924" y="394"/>
                    </a:lnTo>
                    <a:lnTo>
                      <a:pt x="932" y="394"/>
                    </a:lnTo>
                    <a:lnTo>
                      <a:pt x="935" y="390"/>
                    </a:lnTo>
                    <a:lnTo>
                      <a:pt x="939" y="388"/>
                    </a:lnTo>
                    <a:lnTo>
                      <a:pt x="945" y="383"/>
                    </a:lnTo>
                    <a:lnTo>
                      <a:pt x="945" y="380"/>
                    </a:lnTo>
                    <a:lnTo>
                      <a:pt x="955" y="370"/>
                    </a:lnTo>
                    <a:lnTo>
                      <a:pt x="956" y="362"/>
                    </a:lnTo>
                    <a:lnTo>
                      <a:pt x="961" y="361"/>
                    </a:lnTo>
                    <a:lnTo>
                      <a:pt x="969" y="349"/>
                    </a:lnTo>
                    <a:lnTo>
                      <a:pt x="972" y="343"/>
                    </a:lnTo>
                    <a:lnTo>
                      <a:pt x="987" y="336"/>
                    </a:lnTo>
                    <a:lnTo>
                      <a:pt x="987" y="331"/>
                    </a:lnTo>
                    <a:lnTo>
                      <a:pt x="988" y="329"/>
                    </a:lnTo>
                    <a:lnTo>
                      <a:pt x="989" y="320"/>
                    </a:lnTo>
                    <a:lnTo>
                      <a:pt x="990" y="317"/>
                    </a:lnTo>
                    <a:lnTo>
                      <a:pt x="991" y="312"/>
                    </a:lnTo>
                    <a:lnTo>
                      <a:pt x="994" y="303"/>
                    </a:lnTo>
                    <a:lnTo>
                      <a:pt x="1001" y="301"/>
                    </a:lnTo>
                    <a:lnTo>
                      <a:pt x="994" y="295"/>
                    </a:lnTo>
                    <a:lnTo>
                      <a:pt x="985" y="299"/>
                    </a:lnTo>
                    <a:lnTo>
                      <a:pt x="980" y="312"/>
                    </a:lnTo>
                    <a:lnTo>
                      <a:pt x="983" y="316"/>
                    </a:lnTo>
                    <a:lnTo>
                      <a:pt x="981" y="320"/>
                    </a:lnTo>
                    <a:lnTo>
                      <a:pt x="973" y="320"/>
                    </a:lnTo>
                    <a:lnTo>
                      <a:pt x="956" y="320"/>
                    </a:lnTo>
                    <a:lnTo>
                      <a:pt x="957" y="316"/>
                    </a:lnTo>
                    <a:lnTo>
                      <a:pt x="953" y="312"/>
                    </a:lnTo>
                    <a:lnTo>
                      <a:pt x="951" y="315"/>
                    </a:lnTo>
                    <a:lnTo>
                      <a:pt x="949" y="317"/>
                    </a:lnTo>
                    <a:lnTo>
                      <a:pt x="944" y="312"/>
                    </a:lnTo>
                    <a:lnTo>
                      <a:pt x="940" y="316"/>
                    </a:lnTo>
                    <a:lnTo>
                      <a:pt x="929" y="317"/>
                    </a:lnTo>
                    <a:lnTo>
                      <a:pt x="924" y="3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1" name="Freeform 581"/>
              <p:cNvSpPr>
                <a:spLocks/>
              </p:cNvSpPr>
              <p:nvPr/>
            </p:nvSpPr>
            <p:spPr bwMode="gray">
              <a:xfrm>
                <a:off x="4707" y="2157"/>
                <a:ext cx="5" cy="3"/>
              </a:xfrm>
              <a:custGeom>
                <a:avLst/>
                <a:gdLst>
                  <a:gd name="T0" fmla="*/ 3 w 3"/>
                  <a:gd name="T1" fmla="*/ 4 h 2"/>
                  <a:gd name="T2" fmla="*/ 5 w 3"/>
                  <a:gd name="T3" fmla="*/ 4 h 2"/>
                  <a:gd name="T4" fmla="*/ 8 w 3"/>
                  <a:gd name="T5" fmla="*/ 3 h 2"/>
                  <a:gd name="T6" fmla="*/ 3 w 3"/>
                  <a:gd name="T7" fmla="*/ 0 h 2"/>
                  <a:gd name="T8" fmla="*/ 0 w 3"/>
                  <a:gd name="T9" fmla="*/ 3 h 2"/>
                  <a:gd name="T10" fmla="*/ 3 w 3"/>
                  <a:gd name="T11" fmla="*/ 4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2"/>
                    </a:moveTo>
                    <a:lnTo>
                      <a:pt x="2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" name="Freeform 582"/>
              <p:cNvSpPr>
                <a:spLocks/>
              </p:cNvSpPr>
              <p:nvPr/>
            </p:nvSpPr>
            <p:spPr bwMode="gray">
              <a:xfrm>
                <a:off x="4716" y="2143"/>
                <a:ext cx="3" cy="3"/>
              </a:xfrm>
              <a:custGeom>
                <a:avLst/>
                <a:gdLst>
                  <a:gd name="T0" fmla="*/ 3 w 2"/>
                  <a:gd name="T1" fmla="*/ 0 h 2"/>
                  <a:gd name="T2" fmla="*/ 0 w 2"/>
                  <a:gd name="T3" fmla="*/ 4 h 2"/>
                  <a:gd name="T4" fmla="*/ 4 w 2"/>
                  <a:gd name="T5" fmla="*/ 4 h 2"/>
                  <a:gd name="T6" fmla="*/ 4 w 2"/>
                  <a:gd name="T7" fmla="*/ 0 h 2"/>
                  <a:gd name="T8" fmla="*/ 3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3" name="Freeform 583"/>
              <p:cNvSpPr>
                <a:spLocks/>
              </p:cNvSpPr>
              <p:nvPr/>
            </p:nvSpPr>
            <p:spPr bwMode="gray">
              <a:xfrm>
                <a:off x="4733" y="2202"/>
                <a:ext cx="7" cy="8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8 h 5"/>
                  <a:gd name="T4" fmla="*/ 0 w 4"/>
                  <a:gd name="T5" fmla="*/ 13 h 5"/>
                  <a:gd name="T6" fmla="*/ 4 w 4"/>
                  <a:gd name="T7" fmla="*/ 13 h 5"/>
                  <a:gd name="T8" fmla="*/ 12 w 4"/>
                  <a:gd name="T9" fmla="*/ 0 h 5"/>
                  <a:gd name="T10" fmla="*/ 4 w 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1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4" name="Freeform 584"/>
              <p:cNvSpPr>
                <a:spLocks/>
              </p:cNvSpPr>
              <p:nvPr/>
            </p:nvSpPr>
            <p:spPr bwMode="gray">
              <a:xfrm>
                <a:off x="4726" y="2209"/>
                <a:ext cx="4" cy="4"/>
              </a:xfrm>
              <a:custGeom>
                <a:avLst/>
                <a:gdLst>
                  <a:gd name="T0" fmla="*/ 5 w 3"/>
                  <a:gd name="T1" fmla="*/ 1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5 h 3"/>
                  <a:gd name="T8" fmla="*/ 4 w 3"/>
                  <a:gd name="T9" fmla="*/ 4 h 3"/>
                  <a:gd name="T10" fmla="*/ 5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5" name="Freeform 585"/>
              <p:cNvSpPr>
                <a:spLocks noEditPoints="1"/>
              </p:cNvSpPr>
              <p:nvPr/>
            </p:nvSpPr>
            <p:spPr bwMode="gray">
              <a:xfrm>
                <a:off x="4415" y="2298"/>
                <a:ext cx="188" cy="118"/>
              </a:xfrm>
              <a:custGeom>
                <a:avLst/>
                <a:gdLst>
                  <a:gd name="T0" fmla="*/ 275 w 121"/>
                  <a:gd name="T1" fmla="*/ 78 h 76"/>
                  <a:gd name="T2" fmla="*/ 283 w 121"/>
                  <a:gd name="T3" fmla="*/ 51 h 76"/>
                  <a:gd name="T4" fmla="*/ 292 w 121"/>
                  <a:gd name="T5" fmla="*/ 36 h 76"/>
                  <a:gd name="T6" fmla="*/ 292 w 121"/>
                  <a:gd name="T7" fmla="*/ 5 h 76"/>
                  <a:gd name="T8" fmla="*/ 280 w 121"/>
                  <a:gd name="T9" fmla="*/ 0 h 76"/>
                  <a:gd name="T10" fmla="*/ 275 w 121"/>
                  <a:gd name="T11" fmla="*/ 5 h 76"/>
                  <a:gd name="T12" fmla="*/ 275 w 121"/>
                  <a:gd name="T13" fmla="*/ 17 h 76"/>
                  <a:gd name="T14" fmla="*/ 258 w 121"/>
                  <a:gd name="T15" fmla="*/ 40 h 76"/>
                  <a:gd name="T16" fmla="*/ 261 w 121"/>
                  <a:gd name="T17" fmla="*/ 67 h 76"/>
                  <a:gd name="T18" fmla="*/ 266 w 121"/>
                  <a:gd name="T19" fmla="*/ 79 h 76"/>
                  <a:gd name="T20" fmla="*/ 275 w 121"/>
                  <a:gd name="T21" fmla="*/ 78 h 76"/>
                  <a:gd name="T22" fmla="*/ 40 w 121"/>
                  <a:gd name="T23" fmla="*/ 169 h 76"/>
                  <a:gd name="T24" fmla="*/ 47 w 121"/>
                  <a:gd name="T25" fmla="*/ 149 h 76"/>
                  <a:gd name="T26" fmla="*/ 53 w 121"/>
                  <a:gd name="T27" fmla="*/ 140 h 76"/>
                  <a:gd name="T28" fmla="*/ 40 w 121"/>
                  <a:gd name="T29" fmla="*/ 135 h 76"/>
                  <a:gd name="T30" fmla="*/ 34 w 121"/>
                  <a:gd name="T31" fmla="*/ 135 h 76"/>
                  <a:gd name="T32" fmla="*/ 19 w 121"/>
                  <a:gd name="T33" fmla="*/ 143 h 76"/>
                  <a:gd name="T34" fmla="*/ 14 w 121"/>
                  <a:gd name="T35" fmla="*/ 140 h 76"/>
                  <a:gd name="T36" fmla="*/ 0 w 121"/>
                  <a:gd name="T37" fmla="*/ 154 h 76"/>
                  <a:gd name="T38" fmla="*/ 0 w 121"/>
                  <a:gd name="T39" fmla="*/ 174 h 76"/>
                  <a:gd name="T40" fmla="*/ 14 w 121"/>
                  <a:gd name="T41" fmla="*/ 183 h 76"/>
                  <a:gd name="T42" fmla="*/ 30 w 121"/>
                  <a:gd name="T43" fmla="*/ 180 h 76"/>
                  <a:gd name="T44" fmla="*/ 40 w 121"/>
                  <a:gd name="T45" fmla="*/ 169 h 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1"/>
                  <a:gd name="T70" fmla="*/ 0 h 76"/>
                  <a:gd name="T71" fmla="*/ 121 w 121"/>
                  <a:gd name="T72" fmla="*/ 76 h 7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1" h="76">
                    <a:moveTo>
                      <a:pt x="114" y="32"/>
                    </a:moveTo>
                    <a:lnTo>
                      <a:pt x="117" y="21"/>
                    </a:lnTo>
                    <a:lnTo>
                      <a:pt x="121" y="15"/>
                    </a:lnTo>
                    <a:lnTo>
                      <a:pt x="121" y="2"/>
                    </a:lnTo>
                    <a:lnTo>
                      <a:pt x="116" y="0"/>
                    </a:lnTo>
                    <a:lnTo>
                      <a:pt x="114" y="2"/>
                    </a:lnTo>
                    <a:lnTo>
                      <a:pt x="114" y="7"/>
                    </a:lnTo>
                    <a:lnTo>
                      <a:pt x="107" y="17"/>
                    </a:lnTo>
                    <a:lnTo>
                      <a:pt x="108" y="28"/>
                    </a:lnTo>
                    <a:lnTo>
                      <a:pt x="110" y="33"/>
                    </a:lnTo>
                    <a:lnTo>
                      <a:pt x="114" y="32"/>
                    </a:lnTo>
                    <a:close/>
                    <a:moveTo>
                      <a:pt x="17" y="70"/>
                    </a:moveTo>
                    <a:lnTo>
                      <a:pt x="19" y="62"/>
                    </a:lnTo>
                    <a:lnTo>
                      <a:pt x="22" y="58"/>
                    </a:lnTo>
                    <a:lnTo>
                      <a:pt x="17" y="56"/>
                    </a:lnTo>
                    <a:lnTo>
                      <a:pt x="14" y="56"/>
                    </a:lnTo>
                    <a:lnTo>
                      <a:pt x="8" y="59"/>
                    </a:lnTo>
                    <a:lnTo>
                      <a:pt x="6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6" y="76"/>
                    </a:lnTo>
                    <a:lnTo>
                      <a:pt x="12" y="75"/>
                    </a:lnTo>
                    <a:lnTo>
                      <a:pt x="17" y="7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6" name="Freeform 586"/>
              <p:cNvSpPr>
                <a:spLocks/>
              </p:cNvSpPr>
              <p:nvPr/>
            </p:nvSpPr>
            <p:spPr bwMode="gray">
              <a:xfrm>
                <a:off x="4705" y="2243"/>
                <a:ext cx="11" cy="6"/>
              </a:xfrm>
              <a:custGeom>
                <a:avLst/>
                <a:gdLst>
                  <a:gd name="T0" fmla="*/ 0 w 7"/>
                  <a:gd name="T1" fmla="*/ 9 h 4"/>
                  <a:gd name="T2" fmla="*/ 13 w 7"/>
                  <a:gd name="T3" fmla="*/ 9 h 4"/>
                  <a:gd name="T4" fmla="*/ 17 w 7"/>
                  <a:gd name="T5" fmla="*/ 3 h 4"/>
                  <a:gd name="T6" fmla="*/ 17 w 7"/>
                  <a:gd name="T7" fmla="*/ 0 h 4"/>
                  <a:gd name="T8" fmla="*/ 9 w 7"/>
                  <a:gd name="T9" fmla="*/ 0 h 4"/>
                  <a:gd name="T10" fmla="*/ 0 w 7"/>
                  <a:gd name="T11" fmla="*/ 6 h 4"/>
                  <a:gd name="T12" fmla="*/ 0 w 7"/>
                  <a:gd name="T13" fmla="*/ 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4"/>
                  <a:gd name="T23" fmla="*/ 7 w 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4">
                    <a:moveTo>
                      <a:pt x="0" y="4"/>
                    </a:moveTo>
                    <a:lnTo>
                      <a:pt x="5" y="4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7" name="Freeform 587"/>
              <p:cNvSpPr>
                <a:spLocks/>
              </p:cNvSpPr>
              <p:nvPr/>
            </p:nvSpPr>
            <p:spPr bwMode="gray">
              <a:xfrm>
                <a:off x="4704" y="2253"/>
                <a:ext cx="6" cy="5"/>
              </a:xfrm>
              <a:custGeom>
                <a:avLst/>
                <a:gdLst>
                  <a:gd name="T0" fmla="*/ 0 w 4"/>
                  <a:gd name="T1" fmla="*/ 5 h 3"/>
                  <a:gd name="T2" fmla="*/ 4 w 4"/>
                  <a:gd name="T3" fmla="*/ 8 h 3"/>
                  <a:gd name="T4" fmla="*/ 9 w 4"/>
                  <a:gd name="T5" fmla="*/ 5 h 3"/>
                  <a:gd name="T6" fmla="*/ 6 w 4"/>
                  <a:gd name="T7" fmla="*/ 0 h 3"/>
                  <a:gd name="T8" fmla="*/ 3 w 4"/>
                  <a:gd name="T9" fmla="*/ 0 h 3"/>
                  <a:gd name="T10" fmla="*/ 0 w 4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lnTo>
                      <a:pt x="2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8" name="Freeform 588"/>
              <p:cNvSpPr>
                <a:spLocks/>
              </p:cNvSpPr>
              <p:nvPr/>
            </p:nvSpPr>
            <p:spPr bwMode="gray">
              <a:xfrm>
                <a:off x="4687" y="2272"/>
                <a:ext cx="11" cy="11"/>
              </a:xfrm>
              <a:custGeom>
                <a:avLst/>
                <a:gdLst>
                  <a:gd name="T0" fmla="*/ 5 w 7"/>
                  <a:gd name="T1" fmla="*/ 9 h 7"/>
                  <a:gd name="T2" fmla="*/ 0 w 7"/>
                  <a:gd name="T3" fmla="*/ 9 h 7"/>
                  <a:gd name="T4" fmla="*/ 3 w 7"/>
                  <a:gd name="T5" fmla="*/ 17 h 7"/>
                  <a:gd name="T6" fmla="*/ 13 w 7"/>
                  <a:gd name="T7" fmla="*/ 9 h 7"/>
                  <a:gd name="T8" fmla="*/ 17 w 7"/>
                  <a:gd name="T9" fmla="*/ 3 h 7"/>
                  <a:gd name="T10" fmla="*/ 9 w 7"/>
                  <a:gd name="T11" fmla="*/ 0 h 7"/>
                  <a:gd name="T12" fmla="*/ 5 w 7"/>
                  <a:gd name="T13" fmla="*/ 9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2" y="4"/>
                    </a:moveTo>
                    <a:lnTo>
                      <a:pt x="0" y="4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9" name="Freeform 589"/>
              <p:cNvSpPr>
                <a:spLocks/>
              </p:cNvSpPr>
              <p:nvPr/>
            </p:nvSpPr>
            <p:spPr bwMode="gray">
              <a:xfrm>
                <a:off x="4650" y="2302"/>
                <a:ext cx="7" cy="4"/>
              </a:xfrm>
              <a:custGeom>
                <a:avLst/>
                <a:gdLst>
                  <a:gd name="T0" fmla="*/ 8 w 5"/>
                  <a:gd name="T1" fmla="*/ 1 h 3"/>
                  <a:gd name="T2" fmla="*/ 4 w 5"/>
                  <a:gd name="T3" fmla="*/ 0 h 3"/>
                  <a:gd name="T4" fmla="*/ 0 w 5"/>
                  <a:gd name="T5" fmla="*/ 4 h 3"/>
                  <a:gd name="T6" fmla="*/ 4 w 5"/>
                  <a:gd name="T7" fmla="*/ 5 h 3"/>
                  <a:gd name="T8" fmla="*/ 10 w 5"/>
                  <a:gd name="T9" fmla="*/ 4 h 3"/>
                  <a:gd name="T10" fmla="*/ 8 w 5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0" name="Freeform 590"/>
              <p:cNvSpPr>
                <a:spLocks/>
              </p:cNvSpPr>
              <p:nvPr/>
            </p:nvSpPr>
            <p:spPr bwMode="gray">
              <a:xfrm>
                <a:off x="4637" y="2306"/>
                <a:ext cx="5" cy="8"/>
              </a:xfrm>
              <a:custGeom>
                <a:avLst/>
                <a:gdLst>
                  <a:gd name="T0" fmla="*/ 8 w 3"/>
                  <a:gd name="T1" fmla="*/ 3 h 5"/>
                  <a:gd name="T2" fmla="*/ 5 w 3"/>
                  <a:gd name="T3" fmla="*/ 0 h 5"/>
                  <a:gd name="T4" fmla="*/ 0 w 3"/>
                  <a:gd name="T5" fmla="*/ 8 h 5"/>
                  <a:gd name="T6" fmla="*/ 3 w 3"/>
                  <a:gd name="T7" fmla="*/ 10 h 5"/>
                  <a:gd name="T8" fmla="*/ 8 w 3"/>
                  <a:gd name="T9" fmla="*/ 13 h 5"/>
                  <a:gd name="T10" fmla="*/ 8 w 3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1" name="Freeform 591"/>
              <p:cNvSpPr>
                <a:spLocks/>
              </p:cNvSpPr>
              <p:nvPr/>
            </p:nvSpPr>
            <p:spPr bwMode="gray">
              <a:xfrm>
                <a:off x="4628" y="2312"/>
                <a:ext cx="8" cy="4"/>
              </a:xfrm>
              <a:custGeom>
                <a:avLst/>
                <a:gdLst>
                  <a:gd name="T0" fmla="*/ 13 w 5"/>
                  <a:gd name="T1" fmla="*/ 0 h 2"/>
                  <a:gd name="T2" fmla="*/ 5 w 5"/>
                  <a:gd name="T3" fmla="*/ 0 h 2"/>
                  <a:gd name="T4" fmla="*/ 0 w 5"/>
                  <a:gd name="T5" fmla="*/ 4 h 2"/>
                  <a:gd name="T6" fmla="*/ 5 w 5"/>
                  <a:gd name="T7" fmla="*/ 8 h 2"/>
                  <a:gd name="T8" fmla="*/ 13 w 5"/>
                  <a:gd name="T9" fmla="*/ 8 h 2"/>
                  <a:gd name="T10" fmla="*/ 13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2" name="Freeform 592"/>
              <p:cNvSpPr>
                <a:spLocks/>
              </p:cNvSpPr>
              <p:nvPr/>
            </p:nvSpPr>
            <p:spPr bwMode="gray">
              <a:xfrm>
                <a:off x="4474" y="2813"/>
                <a:ext cx="22" cy="5"/>
              </a:xfrm>
              <a:custGeom>
                <a:avLst/>
                <a:gdLst>
                  <a:gd name="T0" fmla="*/ 0 w 14"/>
                  <a:gd name="T1" fmla="*/ 8 h 3"/>
                  <a:gd name="T2" fmla="*/ 31 w 14"/>
                  <a:gd name="T3" fmla="*/ 5 h 3"/>
                  <a:gd name="T4" fmla="*/ 35 w 14"/>
                  <a:gd name="T5" fmla="*/ 0 h 3"/>
                  <a:gd name="T6" fmla="*/ 0 w 14"/>
                  <a:gd name="T7" fmla="*/ 3 h 3"/>
                  <a:gd name="T8" fmla="*/ 0 w 14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"/>
                  <a:gd name="T17" fmla="*/ 14 w 1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">
                    <a:moveTo>
                      <a:pt x="0" y="3"/>
                    </a:moveTo>
                    <a:lnTo>
                      <a:pt x="13" y="2"/>
                    </a:lnTo>
                    <a:lnTo>
                      <a:pt x="14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3" name="Freeform 593"/>
              <p:cNvSpPr>
                <a:spLocks/>
              </p:cNvSpPr>
              <p:nvPr/>
            </p:nvSpPr>
            <p:spPr bwMode="gray">
              <a:xfrm>
                <a:off x="4499" y="2830"/>
                <a:ext cx="14" cy="11"/>
              </a:xfrm>
              <a:custGeom>
                <a:avLst/>
                <a:gdLst>
                  <a:gd name="T0" fmla="*/ 22 w 9"/>
                  <a:gd name="T1" fmla="*/ 14 h 7"/>
                  <a:gd name="T2" fmla="*/ 19 w 9"/>
                  <a:gd name="T3" fmla="*/ 3 h 7"/>
                  <a:gd name="T4" fmla="*/ 0 w 9"/>
                  <a:gd name="T5" fmla="*/ 0 h 7"/>
                  <a:gd name="T6" fmla="*/ 3 w 9"/>
                  <a:gd name="T7" fmla="*/ 13 h 7"/>
                  <a:gd name="T8" fmla="*/ 12 w 9"/>
                  <a:gd name="T9" fmla="*/ 17 h 7"/>
                  <a:gd name="T10" fmla="*/ 22 w 9"/>
                  <a:gd name="T11" fmla="*/ 1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9" y="6"/>
                    </a:moveTo>
                    <a:lnTo>
                      <a:pt x="8" y="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5" y="7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4" name="Freeform 594"/>
              <p:cNvSpPr>
                <a:spLocks/>
              </p:cNvSpPr>
              <p:nvPr/>
            </p:nvSpPr>
            <p:spPr bwMode="gray">
              <a:xfrm>
                <a:off x="4521" y="2751"/>
                <a:ext cx="3" cy="13"/>
              </a:xfrm>
              <a:custGeom>
                <a:avLst/>
                <a:gdLst>
                  <a:gd name="T0" fmla="*/ 4 w 2"/>
                  <a:gd name="T1" fmla="*/ 0 h 8"/>
                  <a:gd name="T2" fmla="*/ 0 w 2"/>
                  <a:gd name="T3" fmla="*/ 11 h 8"/>
                  <a:gd name="T4" fmla="*/ 0 w 2"/>
                  <a:gd name="T5" fmla="*/ 21 h 8"/>
                  <a:gd name="T6" fmla="*/ 4 w 2"/>
                  <a:gd name="T7" fmla="*/ 21 h 8"/>
                  <a:gd name="T8" fmla="*/ 4 w 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2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5" name="Freeform 595"/>
              <p:cNvSpPr>
                <a:spLocks/>
              </p:cNvSpPr>
              <p:nvPr/>
            </p:nvSpPr>
            <p:spPr bwMode="gray">
              <a:xfrm>
                <a:off x="4636" y="2832"/>
                <a:ext cx="15" cy="8"/>
              </a:xfrm>
              <a:custGeom>
                <a:avLst/>
                <a:gdLst>
                  <a:gd name="T0" fmla="*/ 0 w 10"/>
                  <a:gd name="T1" fmla="*/ 13 h 5"/>
                  <a:gd name="T2" fmla="*/ 12 w 10"/>
                  <a:gd name="T3" fmla="*/ 10 h 5"/>
                  <a:gd name="T4" fmla="*/ 22 w 10"/>
                  <a:gd name="T5" fmla="*/ 5 h 5"/>
                  <a:gd name="T6" fmla="*/ 22 w 10"/>
                  <a:gd name="T7" fmla="*/ 0 h 5"/>
                  <a:gd name="T8" fmla="*/ 12 w 10"/>
                  <a:gd name="T9" fmla="*/ 3 h 5"/>
                  <a:gd name="T10" fmla="*/ 3 w 10"/>
                  <a:gd name="T11" fmla="*/ 5 h 5"/>
                  <a:gd name="T12" fmla="*/ 0 w 10"/>
                  <a:gd name="T13" fmla="*/ 1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5"/>
                  <a:gd name="T23" fmla="*/ 10 w 10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5">
                    <a:moveTo>
                      <a:pt x="0" y="5"/>
                    </a:moveTo>
                    <a:lnTo>
                      <a:pt x="5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6" name="Freeform 596"/>
              <p:cNvSpPr>
                <a:spLocks/>
              </p:cNvSpPr>
              <p:nvPr/>
            </p:nvSpPr>
            <p:spPr bwMode="gray">
              <a:xfrm>
                <a:off x="4623" y="2832"/>
                <a:ext cx="10" cy="8"/>
              </a:xfrm>
              <a:custGeom>
                <a:avLst/>
                <a:gdLst>
                  <a:gd name="T0" fmla="*/ 0 w 6"/>
                  <a:gd name="T1" fmla="*/ 8 h 5"/>
                  <a:gd name="T2" fmla="*/ 3 w 6"/>
                  <a:gd name="T3" fmla="*/ 13 h 5"/>
                  <a:gd name="T4" fmla="*/ 17 w 6"/>
                  <a:gd name="T5" fmla="*/ 3 h 5"/>
                  <a:gd name="T6" fmla="*/ 17 w 6"/>
                  <a:gd name="T7" fmla="*/ 0 h 5"/>
                  <a:gd name="T8" fmla="*/ 5 w 6"/>
                  <a:gd name="T9" fmla="*/ 3 h 5"/>
                  <a:gd name="T10" fmla="*/ 0 w 6"/>
                  <a:gd name="T11" fmla="*/ 8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0" y="3"/>
                    </a:moveTo>
                    <a:lnTo>
                      <a:pt x="1" y="5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7" name="Freeform 597"/>
              <p:cNvSpPr>
                <a:spLocks/>
              </p:cNvSpPr>
              <p:nvPr/>
            </p:nvSpPr>
            <p:spPr bwMode="gray">
              <a:xfrm>
                <a:off x="4612" y="2830"/>
                <a:ext cx="11" cy="10"/>
              </a:xfrm>
              <a:custGeom>
                <a:avLst/>
                <a:gdLst>
                  <a:gd name="T0" fmla="*/ 0 w 7"/>
                  <a:gd name="T1" fmla="*/ 13 h 6"/>
                  <a:gd name="T2" fmla="*/ 5 w 7"/>
                  <a:gd name="T3" fmla="*/ 17 h 6"/>
                  <a:gd name="T4" fmla="*/ 17 w 7"/>
                  <a:gd name="T5" fmla="*/ 5 h 6"/>
                  <a:gd name="T6" fmla="*/ 9 w 7"/>
                  <a:gd name="T7" fmla="*/ 0 h 6"/>
                  <a:gd name="T8" fmla="*/ 0 w 7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0" y="5"/>
                    </a:moveTo>
                    <a:lnTo>
                      <a:pt x="2" y="6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8" name="Freeform 598"/>
              <p:cNvSpPr>
                <a:spLocks/>
              </p:cNvSpPr>
              <p:nvPr/>
            </p:nvSpPr>
            <p:spPr bwMode="gray">
              <a:xfrm>
                <a:off x="4662" y="2821"/>
                <a:ext cx="12" cy="9"/>
              </a:xfrm>
              <a:custGeom>
                <a:avLst/>
                <a:gdLst>
                  <a:gd name="T0" fmla="*/ 3 w 8"/>
                  <a:gd name="T1" fmla="*/ 14 h 6"/>
                  <a:gd name="T2" fmla="*/ 15 w 8"/>
                  <a:gd name="T3" fmla="*/ 9 h 6"/>
                  <a:gd name="T4" fmla="*/ 18 w 8"/>
                  <a:gd name="T5" fmla="*/ 5 h 6"/>
                  <a:gd name="T6" fmla="*/ 15 w 8"/>
                  <a:gd name="T7" fmla="*/ 0 h 6"/>
                  <a:gd name="T8" fmla="*/ 0 w 8"/>
                  <a:gd name="T9" fmla="*/ 8 h 6"/>
                  <a:gd name="T10" fmla="*/ 3 w 8"/>
                  <a:gd name="T11" fmla="*/ 1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6"/>
                  <a:gd name="T20" fmla="*/ 8 w 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6">
                    <a:moveTo>
                      <a:pt x="1" y="6"/>
                    </a:moveTo>
                    <a:lnTo>
                      <a:pt x="7" y="4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9" name="Freeform 599"/>
              <p:cNvSpPr>
                <a:spLocks noEditPoints="1"/>
              </p:cNvSpPr>
              <p:nvPr/>
            </p:nvSpPr>
            <p:spPr bwMode="gray">
              <a:xfrm>
                <a:off x="4563" y="2410"/>
                <a:ext cx="94" cy="383"/>
              </a:xfrm>
              <a:custGeom>
                <a:avLst/>
                <a:gdLst>
                  <a:gd name="T0" fmla="*/ 0 w 61"/>
                  <a:gd name="T1" fmla="*/ 541 h 247"/>
                  <a:gd name="T2" fmla="*/ 17 w 61"/>
                  <a:gd name="T3" fmla="*/ 550 h 247"/>
                  <a:gd name="T4" fmla="*/ 12 w 61"/>
                  <a:gd name="T5" fmla="*/ 586 h 247"/>
                  <a:gd name="T6" fmla="*/ 22 w 61"/>
                  <a:gd name="T7" fmla="*/ 594 h 247"/>
                  <a:gd name="T8" fmla="*/ 31 w 61"/>
                  <a:gd name="T9" fmla="*/ 533 h 247"/>
                  <a:gd name="T10" fmla="*/ 28 w 61"/>
                  <a:gd name="T11" fmla="*/ 521 h 247"/>
                  <a:gd name="T12" fmla="*/ 39 w 61"/>
                  <a:gd name="T13" fmla="*/ 515 h 247"/>
                  <a:gd name="T14" fmla="*/ 48 w 61"/>
                  <a:gd name="T15" fmla="*/ 546 h 247"/>
                  <a:gd name="T16" fmla="*/ 57 w 61"/>
                  <a:gd name="T17" fmla="*/ 577 h 247"/>
                  <a:gd name="T18" fmla="*/ 71 w 61"/>
                  <a:gd name="T19" fmla="*/ 560 h 247"/>
                  <a:gd name="T20" fmla="*/ 79 w 61"/>
                  <a:gd name="T21" fmla="*/ 554 h 247"/>
                  <a:gd name="T22" fmla="*/ 71 w 61"/>
                  <a:gd name="T23" fmla="*/ 515 h 247"/>
                  <a:gd name="T24" fmla="*/ 52 w 61"/>
                  <a:gd name="T25" fmla="*/ 501 h 247"/>
                  <a:gd name="T26" fmla="*/ 69 w 61"/>
                  <a:gd name="T27" fmla="*/ 501 h 247"/>
                  <a:gd name="T28" fmla="*/ 97 w 61"/>
                  <a:gd name="T29" fmla="*/ 481 h 247"/>
                  <a:gd name="T30" fmla="*/ 92 w 61"/>
                  <a:gd name="T31" fmla="*/ 468 h 247"/>
                  <a:gd name="T32" fmla="*/ 52 w 61"/>
                  <a:gd name="T33" fmla="*/ 479 h 247"/>
                  <a:gd name="T34" fmla="*/ 23 w 61"/>
                  <a:gd name="T35" fmla="*/ 471 h 247"/>
                  <a:gd name="T36" fmla="*/ 35 w 61"/>
                  <a:gd name="T37" fmla="*/ 447 h 247"/>
                  <a:gd name="T38" fmla="*/ 105 w 61"/>
                  <a:gd name="T39" fmla="*/ 453 h 247"/>
                  <a:gd name="T40" fmla="*/ 136 w 61"/>
                  <a:gd name="T41" fmla="*/ 416 h 247"/>
                  <a:gd name="T42" fmla="*/ 119 w 61"/>
                  <a:gd name="T43" fmla="*/ 428 h 247"/>
                  <a:gd name="T44" fmla="*/ 76 w 61"/>
                  <a:gd name="T45" fmla="*/ 436 h 247"/>
                  <a:gd name="T46" fmla="*/ 45 w 61"/>
                  <a:gd name="T47" fmla="*/ 423 h 247"/>
                  <a:gd name="T48" fmla="*/ 31 w 61"/>
                  <a:gd name="T49" fmla="*/ 436 h 247"/>
                  <a:gd name="T50" fmla="*/ 18 w 61"/>
                  <a:gd name="T51" fmla="*/ 459 h 247"/>
                  <a:gd name="T52" fmla="*/ 9 w 61"/>
                  <a:gd name="T53" fmla="*/ 484 h 247"/>
                  <a:gd name="T54" fmla="*/ 8 w 61"/>
                  <a:gd name="T55" fmla="*/ 516 h 247"/>
                  <a:gd name="T56" fmla="*/ 22 w 61"/>
                  <a:gd name="T57" fmla="*/ 56 h 247"/>
                  <a:gd name="T58" fmla="*/ 28 w 61"/>
                  <a:gd name="T59" fmla="*/ 88 h 247"/>
                  <a:gd name="T60" fmla="*/ 43 w 61"/>
                  <a:gd name="T61" fmla="*/ 115 h 247"/>
                  <a:gd name="T62" fmla="*/ 62 w 61"/>
                  <a:gd name="T63" fmla="*/ 121 h 247"/>
                  <a:gd name="T64" fmla="*/ 62 w 61"/>
                  <a:gd name="T65" fmla="*/ 101 h 247"/>
                  <a:gd name="T66" fmla="*/ 60 w 61"/>
                  <a:gd name="T67" fmla="*/ 70 h 247"/>
                  <a:gd name="T68" fmla="*/ 80 w 61"/>
                  <a:gd name="T69" fmla="*/ 36 h 247"/>
                  <a:gd name="T70" fmla="*/ 76 w 61"/>
                  <a:gd name="T71" fmla="*/ 3 h 247"/>
                  <a:gd name="T72" fmla="*/ 57 w 61"/>
                  <a:gd name="T73" fmla="*/ 8 h 247"/>
                  <a:gd name="T74" fmla="*/ 40 w 61"/>
                  <a:gd name="T75" fmla="*/ 3 h 247"/>
                  <a:gd name="T76" fmla="*/ 35 w 61"/>
                  <a:gd name="T77" fmla="*/ 19 h 247"/>
                  <a:gd name="T78" fmla="*/ 22 w 61"/>
                  <a:gd name="T79" fmla="*/ 56 h 247"/>
                  <a:gd name="T80" fmla="*/ 34 w 61"/>
                  <a:gd name="T81" fmla="*/ 126 h 247"/>
                  <a:gd name="T82" fmla="*/ 40 w 61"/>
                  <a:gd name="T83" fmla="*/ 136 h 247"/>
                  <a:gd name="T84" fmla="*/ 52 w 61"/>
                  <a:gd name="T85" fmla="*/ 154 h 247"/>
                  <a:gd name="T86" fmla="*/ 54 w 61"/>
                  <a:gd name="T87" fmla="*/ 135 h 247"/>
                  <a:gd name="T88" fmla="*/ 91 w 61"/>
                  <a:gd name="T89" fmla="*/ 118 h 247"/>
                  <a:gd name="T90" fmla="*/ 76 w 61"/>
                  <a:gd name="T91" fmla="*/ 109 h 247"/>
                  <a:gd name="T92" fmla="*/ 79 w 61"/>
                  <a:gd name="T93" fmla="*/ 130 h 247"/>
                  <a:gd name="T94" fmla="*/ 96 w 61"/>
                  <a:gd name="T95" fmla="*/ 135 h 247"/>
                  <a:gd name="T96" fmla="*/ 117 w 61"/>
                  <a:gd name="T97" fmla="*/ 140 h 247"/>
                  <a:gd name="T98" fmla="*/ 106 w 61"/>
                  <a:gd name="T99" fmla="*/ 122 h 247"/>
                  <a:gd name="T100" fmla="*/ 91 w 61"/>
                  <a:gd name="T101" fmla="*/ 118 h 247"/>
                  <a:gd name="T102" fmla="*/ 122 w 61"/>
                  <a:gd name="T103" fmla="*/ 158 h 247"/>
                  <a:gd name="T104" fmla="*/ 136 w 61"/>
                  <a:gd name="T105" fmla="*/ 178 h 247"/>
                  <a:gd name="T106" fmla="*/ 145 w 61"/>
                  <a:gd name="T107" fmla="*/ 166 h 247"/>
                  <a:gd name="T108" fmla="*/ 128 w 61"/>
                  <a:gd name="T109" fmla="*/ 152 h 2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1"/>
                  <a:gd name="T166" fmla="*/ 0 h 247"/>
                  <a:gd name="T167" fmla="*/ 61 w 61"/>
                  <a:gd name="T168" fmla="*/ 247 h 2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1" h="247">
                    <a:moveTo>
                      <a:pt x="1" y="215"/>
                    </a:moveTo>
                    <a:lnTo>
                      <a:pt x="0" y="225"/>
                    </a:lnTo>
                    <a:lnTo>
                      <a:pt x="5" y="225"/>
                    </a:lnTo>
                    <a:lnTo>
                      <a:pt x="7" y="229"/>
                    </a:lnTo>
                    <a:lnTo>
                      <a:pt x="8" y="238"/>
                    </a:lnTo>
                    <a:lnTo>
                      <a:pt x="5" y="244"/>
                    </a:lnTo>
                    <a:lnTo>
                      <a:pt x="5" y="247"/>
                    </a:lnTo>
                    <a:lnTo>
                      <a:pt x="9" y="247"/>
                    </a:lnTo>
                    <a:lnTo>
                      <a:pt x="12" y="239"/>
                    </a:lnTo>
                    <a:lnTo>
                      <a:pt x="13" y="222"/>
                    </a:lnTo>
                    <a:lnTo>
                      <a:pt x="11" y="219"/>
                    </a:lnTo>
                    <a:lnTo>
                      <a:pt x="12" y="217"/>
                    </a:lnTo>
                    <a:lnTo>
                      <a:pt x="15" y="218"/>
                    </a:lnTo>
                    <a:lnTo>
                      <a:pt x="16" y="214"/>
                    </a:lnTo>
                    <a:lnTo>
                      <a:pt x="20" y="217"/>
                    </a:lnTo>
                    <a:lnTo>
                      <a:pt x="20" y="227"/>
                    </a:lnTo>
                    <a:lnTo>
                      <a:pt x="25" y="233"/>
                    </a:lnTo>
                    <a:lnTo>
                      <a:pt x="24" y="240"/>
                    </a:lnTo>
                    <a:lnTo>
                      <a:pt x="28" y="241"/>
                    </a:lnTo>
                    <a:lnTo>
                      <a:pt x="30" y="233"/>
                    </a:lnTo>
                    <a:lnTo>
                      <a:pt x="33" y="233"/>
                    </a:lnTo>
                    <a:lnTo>
                      <a:pt x="33" y="230"/>
                    </a:lnTo>
                    <a:lnTo>
                      <a:pt x="30" y="224"/>
                    </a:lnTo>
                    <a:lnTo>
                      <a:pt x="30" y="214"/>
                    </a:lnTo>
                    <a:lnTo>
                      <a:pt x="23" y="211"/>
                    </a:lnTo>
                    <a:lnTo>
                      <a:pt x="22" y="208"/>
                    </a:lnTo>
                    <a:lnTo>
                      <a:pt x="23" y="207"/>
                    </a:lnTo>
                    <a:lnTo>
                      <a:pt x="29" y="208"/>
                    </a:lnTo>
                    <a:lnTo>
                      <a:pt x="35" y="200"/>
                    </a:lnTo>
                    <a:lnTo>
                      <a:pt x="41" y="200"/>
                    </a:lnTo>
                    <a:lnTo>
                      <a:pt x="43" y="198"/>
                    </a:lnTo>
                    <a:lnTo>
                      <a:pt x="39" y="195"/>
                    </a:lnTo>
                    <a:lnTo>
                      <a:pt x="30" y="196"/>
                    </a:lnTo>
                    <a:lnTo>
                      <a:pt x="22" y="199"/>
                    </a:lnTo>
                    <a:lnTo>
                      <a:pt x="19" y="204"/>
                    </a:lnTo>
                    <a:lnTo>
                      <a:pt x="10" y="196"/>
                    </a:lnTo>
                    <a:lnTo>
                      <a:pt x="11" y="190"/>
                    </a:lnTo>
                    <a:lnTo>
                      <a:pt x="15" y="186"/>
                    </a:lnTo>
                    <a:lnTo>
                      <a:pt x="39" y="186"/>
                    </a:lnTo>
                    <a:lnTo>
                      <a:pt x="44" y="188"/>
                    </a:lnTo>
                    <a:lnTo>
                      <a:pt x="53" y="184"/>
                    </a:lnTo>
                    <a:lnTo>
                      <a:pt x="57" y="173"/>
                    </a:lnTo>
                    <a:lnTo>
                      <a:pt x="52" y="173"/>
                    </a:lnTo>
                    <a:lnTo>
                      <a:pt x="50" y="178"/>
                    </a:lnTo>
                    <a:lnTo>
                      <a:pt x="43" y="180"/>
                    </a:lnTo>
                    <a:lnTo>
                      <a:pt x="32" y="181"/>
                    </a:lnTo>
                    <a:lnTo>
                      <a:pt x="22" y="176"/>
                    </a:lnTo>
                    <a:lnTo>
                      <a:pt x="19" y="176"/>
                    </a:lnTo>
                    <a:lnTo>
                      <a:pt x="16" y="181"/>
                    </a:lnTo>
                    <a:lnTo>
                      <a:pt x="13" y="181"/>
                    </a:lnTo>
                    <a:lnTo>
                      <a:pt x="10" y="182"/>
                    </a:lnTo>
                    <a:lnTo>
                      <a:pt x="8" y="191"/>
                    </a:lnTo>
                    <a:lnTo>
                      <a:pt x="5" y="196"/>
                    </a:lnTo>
                    <a:lnTo>
                      <a:pt x="4" y="201"/>
                    </a:lnTo>
                    <a:lnTo>
                      <a:pt x="5" y="209"/>
                    </a:lnTo>
                    <a:lnTo>
                      <a:pt x="3" y="215"/>
                    </a:lnTo>
                    <a:lnTo>
                      <a:pt x="1" y="215"/>
                    </a:lnTo>
                    <a:close/>
                    <a:moveTo>
                      <a:pt x="9" y="23"/>
                    </a:moveTo>
                    <a:lnTo>
                      <a:pt x="8" y="27"/>
                    </a:lnTo>
                    <a:lnTo>
                      <a:pt x="12" y="37"/>
                    </a:lnTo>
                    <a:lnTo>
                      <a:pt x="18" y="40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6" y="50"/>
                    </a:lnTo>
                    <a:lnTo>
                      <a:pt x="27" y="45"/>
                    </a:lnTo>
                    <a:lnTo>
                      <a:pt x="26" y="42"/>
                    </a:lnTo>
                    <a:lnTo>
                      <a:pt x="23" y="33"/>
                    </a:lnTo>
                    <a:lnTo>
                      <a:pt x="25" y="29"/>
                    </a:lnTo>
                    <a:lnTo>
                      <a:pt x="33" y="21"/>
                    </a:lnTo>
                    <a:lnTo>
                      <a:pt x="34" y="15"/>
                    </a:lnTo>
                    <a:lnTo>
                      <a:pt x="31" y="11"/>
                    </a:lnTo>
                    <a:lnTo>
                      <a:pt x="32" y="1"/>
                    </a:lnTo>
                    <a:lnTo>
                      <a:pt x="29" y="0"/>
                    </a:lnTo>
                    <a:lnTo>
                      <a:pt x="24" y="3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7" y="5"/>
                    </a:lnTo>
                    <a:lnTo>
                      <a:pt x="15" y="8"/>
                    </a:lnTo>
                    <a:lnTo>
                      <a:pt x="12" y="23"/>
                    </a:lnTo>
                    <a:lnTo>
                      <a:pt x="9" y="23"/>
                    </a:lnTo>
                    <a:close/>
                    <a:moveTo>
                      <a:pt x="19" y="52"/>
                    </a:moveTo>
                    <a:lnTo>
                      <a:pt x="14" y="52"/>
                    </a:lnTo>
                    <a:lnTo>
                      <a:pt x="13" y="53"/>
                    </a:lnTo>
                    <a:lnTo>
                      <a:pt x="17" y="57"/>
                    </a:lnTo>
                    <a:lnTo>
                      <a:pt x="19" y="63"/>
                    </a:lnTo>
                    <a:lnTo>
                      <a:pt x="22" y="64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19" y="52"/>
                    </a:lnTo>
                    <a:close/>
                    <a:moveTo>
                      <a:pt x="38" y="49"/>
                    </a:moveTo>
                    <a:lnTo>
                      <a:pt x="35" y="45"/>
                    </a:lnTo>
                    <a:lnTo>
                      <a:pt x="32" y="45"/>
                    </a:lnTo>
                    <a:lnTo>
                      <a:pt x="28" y="48"/>
                    </a:lnTo>
                    <a:lnTo>
                      <a:pt x="33" y="54"/>
                    </a:lnTo>
                    <a:lnTo>
                      <a:pt x="35" y="52"/>
                    </a:lnTo>
                    <a:lnTo>
                      <a:pt x="40" y="56"/>
                    </a:lnTo>
                    <a:lnTo>
                      <a:pt x="48" y="61"/>
                    </a:lnTo>
                    <a:lnTo>
                      <a:pt x="49" y="58"/>
                    </a:lnTo>
                    <a:lnTo>
                      <a:pt x="46" y="57"/>
                    </a:lnTo>
                    <a:lnTo>
                      <a:pt x="45" y="51"/>
                    </a:lnTo>
                    <a:lnTo>
                      <a:pt x="42" y="46"/>
                    </a:lnTo>
                    <a:lnTo>
                      <a:pt x="38" y="49"/>
                    </a:lnTo>
                    <a:close/>
                    <a:moveTo>
                      <a:pt x="51" y="64"/>
                    </a:moveTo>
                    <a:lnTo>
                      <a:pt x="51" y="66"/>
                    </a:lnTo>
                    <a:lnTo>
                      <a:pt x="55" y="69"/>
                    </a:lnTo>
                    <a:lnTo>
                      <a:pt x="57" y="74"/>
                    </a:lnTo>
                    <a:lnTo>
                      <a:pt x="61" y="76"/>
                    </a:lnTo>
                    <a:lnTo>
                      <a:pt x="61" y="69"/>
                    </a:lnTo>
                    <a:lnTo>
                      <a:pt x="59" y="64"/>
                    </a:lnTo>
                    <a:lnTo>
                      <a:pt x="54" y="63"/>
                    </a:lnTo>
                    <a:lnTo>
                      <a:pt x="51" y="6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0" name="Freeform 600"/>
              <p:cNvSpPr>
                <a:spLocks/>
              </p:cNvSpPr>
              <p:nvPr/>
            </p:nvSpPr>
            <p:spPr bwMode="gray">
              <a:xfrm>
                <a:off x="4636" y="2481"/>
                <a:ext cx="6" cy="8"/>
              </a:xfrm>
              <a:custGeom>
                <a:avLst/>
                <a:gdLst>
                  <a:gd name="T0" fmla="*/ 0 w 4"/>
                  <a:gd name="T1" fmla="*/ 8 h 5"/>
                  <a:gd name="T2" fmla="*/ 3 w 4"/>
                  <a:gd name="T3" fmla="*/ 13 h 5"/>
                  <a:gd name="T4" fmla="*/ 9 w 4"/>
                  <a:gd name="T5" fmla="*/ 10 h 5"/>
                  <a:gd name="T6" fmla="*/ 9 w 4"/>
                  <a:gd name="T7" fmla="*/ 3 h 5"/>
                  <a:gd name="T8" fmla="*/ 3 w 4"/>
                  <a:gd name="T9" fmla="*/ 0 h 5"/>
                  <a:gd name="T10" fmla="*/ 0 w 4"/>
                  <a:gd name="T11" fmla="*/ 8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3"/>
                    </a:moveTo>
                    <a:lnTo>
                      <a:pt x="1" y="5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1" name="Freeform 601"/>
              <p:cNvSpPr>
                <a:spLocks/>
              </p:cNvSpPr>
              <p:nvPr/>
            </p:nvSpPr>
            <p:spPr bwMode="gray">
              <a:xfrm>
                <a:off x="4625" y="2509"/>
                <a:ext cx="9" cy="8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13 h 5"/>
                  <a:gd name="T4" fmla="*/ 5 w 6"/>
                  <a:gd name="T5" fmla="*/ 8 h 5"/>
                  <a:gd name="T6" fmla="*/ 14 w 6"/>
                  <a:gd name="T7" fmla="*/ 13 h 5"/>
                  <a:gd name="T8" fmla="*/ 14 w 6"/>
                  <a:gd name="T9" fmla="*/ 8 h 5"/>
                  <a:gd name="T10" fmla="*/ 8 w 6"/>
                  <a:gd name="T11" fmla="*/ 0 h 5"/>
                  <a:gd name="T12" fmla="*/ 0 w 6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2" name="Freeform 602"/>
              <p:cNvSpPr>
                <a:spLocks noEditPoints="1"/>
              </p:cNvSpPr>
              <p:nvPr/>
            </p:nvSpPr>
            <p:spPr bwMode="gray">
              <a:xfrm>
                <a:off x="4609" y="2523"/>
                <a:ext cx="20" cy="36"/>
              </a:xfrm>
              <a:custGeom>
                <a:avLst/>
                <a:gdLst>
                  <a:gd name="T0" fmla="*/ 3 w 13"/>
                  <a:gd name="T1" fmla="*/ 0 h 23"/>
                  <a:gd name="T2" fmla="*/ 0 w 13"/>
                  <a:gd name="T3" fmla="*/ 27 h 23"/>
                  <a:gd name="T4" fmla="*/ 14 w 13"/>
                  <a:gd name="T5" fmla="*/ 14 h 23"/>
                  <a:gd name="T6" fmla="*/ 18 w 13"/>
                  <a:gd name="T7" fmla="*/ 3 h 23"/>
                  <a:gd name="T8" fmla="*/ 12 w 13"/>
                  <a:gd name="T9" fmla="*/ 0 h 23"/>
                  <a:gd name="T10" fmla="*/ 3 w 13"/>
                  <a:gd name="T11" fmla="*/ 0 h 23"/>
                  <a:gd name="T12" fmla="*/ 17 w 13"/>
                  <a:gd name="T13" fmla="*/ 27 h 23"/>
                  <a:gd name="T14" fmla="*/ 23 w 13"/>
                  <a:gd name="T15" fmla="*/ 34 h 23"/>
                  <a:gd name="T16" fmla="*/ 8 w 13"/>
                  <a:gd name="T17" fmla="*/ 39 h 23"/>
                  <a:gd name="T18" fmla="*/ 5 w 13"/>
                  <a:gd name="T19" fmla="*/ 49 h 23"/>
                  <a:gd name="T20" fmla="*/ 17 w 13"/>
                  <a:gd name="T21" fmla="*/ 56 h 23"/>
                  <a:gd name="T22" fmla="*/ 23 w 13"/>
                  <a:gd name="T23" fmla="*/ 52 h 23"/>
                  <a:gd name="T24" fmla="*/ 31 w 13"/>
                  <a:gd name="T25" fmla="*/ 39 h 23"/>
                  <a:gd name="T26" fmla="*/ 31 w 13"/>
                  <a:gd name="T27" fmla="*/ 20 h 23"/>
                  <a:gd name="T28" fmla="*/ 22 w 13"/>
                  <a:gd name="T29" fmla="*/ 17 h 23"/>
                  <a:gd name="T30" fmla="*/ 17 w 13"/>
                  <a:gd name="T31" fmla="*/ 27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23"/>
                  <a:gd name="T50" fmla="*/ 13 w 13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23">
                    <a:moveTo>
                      <a:pt x="1" y="0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  <a:moveTo>
                      <a:pt x="7" y="11"/>
                    </a:moveTo>
                    <a:lnTo>
                      <a:pt x="10" y="14"/>
                    </a:lnTo>
                    <a:lnTo>
                      <a:pt x="3" y="16"/>
                    </a:lnTo>
                    <a:lnTo>
                      <a:pt x="2" y="20"/>
                    </a:lnTo>
                    <a:lnTo>
                      <a:pt x="7" y="23"/>
                    </a:lnTo>
                    <a:lnTo>
                      <a:pt x="10" y="21"/>
                    </a:lnTo>
                    <a:lnTo>
                      <a:pt x="13" y="16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7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3" name="Freeform 603"/>
              <p:cNvSpPr>
                <a:spLocks/>
              </p:cNvSpPr>
              <p:nvPr/>
            </p:nvSpPr>
            <p:spPr bwMode="gray">
              <a:xfrm>
                <a:off x="4631" y="2531"/>
                <a:ext cx="6" cy="22"/>
              </a:xfrm>
              <a:custGeom>
                <a:avLst/>
                <a:gdLst>
                  <a:gd name="T0" fmla="*/ 0 w 4"/>
                  <a:gd name="T1" fmla="*/ 35 h 14"/>
                  <a:gd name="T2" fmla="*/ 6 w 4"/>
                  <a:gd name="T3" fmla="*/ 31 h 14"/>
                  <a:gd name="T4" fmla="*/ 9 w 4"/>
                  <a:gd name="T5" fmla="*/ 22 h 14"/>
                  <a:gd name="T6" fmla="*/ 4 w 4"/>
                  <a:gd name="T7" fmla="*/ 0 h 14"/>
                  <a:gd name="T8" fmla="*/ 0 w 4"/>
                  <a:gd name="T9" fmla="*/ 3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4"/>
                  <a:gd name="T17" fmla="*/ 4 w 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4">
                    <a:moveTo>
                      <a:pt x="0" y="14"/>
                    </a:moveTo>
                    <a:lnTo>
                      <a:pt x="3" y="13"/>
                    </a:lnTo>
                    <a:lnTo>
                      <a:pt x="4" y="9"/>
                    </a:lnTo>
                    <a:lnTo>
                      <a:pt x="2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4" name="Freeform 604"/>
              <p:cNvSpPr>
                <a:spLocks/>
              </p:cNvSpPr>
              <p:nvPr/>
            </p:nvSpPr>
            <p:spPr bwMode="gray">
              <a:xfrm>
                <a:off x="4639" y="2528"/>
                <a:ext cx="14" cy="15"/>
              </a:xfrm>
              <a:custGeom>
                <a:avLst/>
                <a:gdLst>
                  <a:gd name="T0" fmla="*/ 12 w 9"/>
                  <a:gd name="T1" fmla="*/ 12 h 10"/>
                  <a:gd name="T2" fmla="*/ 12 w 9"/>
                  <a:gd name="T3" fmla="*/ 22 h 10"/>
                  <a:gd name="T4" fmla="*/ 22 w 9"/>
                  <a:gd name="T5" fmla="*/ 21 h 10"/>
                  <a:gd name="T6" fmla="*/ 19 w 9"/>
                  <a:gd name="T7" fmla="*/ 12 h 10"/>
                  <a:gd name="T8" fmla="*/ 12 w 9"/>
                  <a:gd name="T9" fmla="*/ 0 h 10"/>
                  <a:gd name="T10" fmla="*/ 0 w 9"/>
                  <a:gd name="T11" fmla="*/ 0 h 10"/>
                  <a:gd name="T12" fmla="*/ 12 w 9"/>
                  <a:gd name="T13" fmla="*/ 12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0"/>
                  <a:gd name="T23" fmla="*/ 9 w 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0">
                    <a:moveTo>
                      <a:pt x="5" y="5"/>
                    </a:moveTo>
                    <a:lnTo>
                      <a:pt x="5" y="10"/>
                    </a:lnTo>
                    <a:lnTo>
                      <a:pt x="9" y="9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5" name="Freeform 605"/>
              <p:cNvSpPr>
                <a:spLocks/>
              </p:cNvSpPr>
              <p:nvPr/>
            </p:nvSpPr>
            <p:spPr bwMode="gray">
              <a:xfrm>
                <a:off x="4637" y="2545"/>
                <a:ext cx="11" cy="9"/>
              </a:xfrm>
              <a:custGeom>
                <a:avLst/>
                <a:gdLst>
                  <a:gd name="T0" fmla="*/ 17 w 7"/>
                  <a:gd name="T1" fmla="*/ 3 h 6"/>
                  <a:gd name="T2" fmla="*/ 9 w 7"/>
                  <a:gd name="T3" fmla="*/ 0 h 6"/>
                  <a:gd name="T4" fmla="*/ 8 w 7"/>
                  <a:gd name="T5" fmla="*/ 3 h 6"/>
                  <a:gd name="T6" fmla="*/ 0 w 7"/>
                  <a:gd name="T7" fmla="*/ 12 h 6"/>
                  <a:gd name="T8" fmla="*/ 9 w 7"/>
                  <a:gd name="T9" fmla="*/ 14 h 6"/>
                  <a:gd name="T10" fmla="*/ 17 w 7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7" y="1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4" y="6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6" name="Freeform 606"/>
              <p:cNvSpPr>
                <a:spLocks/>
              </p:cNvSpPr>
              <p:nvPr/>
            </p:nvSpPr>
            <p:spPr bwMode="gray">
              <a:xfrm>
                <a:off x="4608" y="2554"/>
                <a:ext cx="65" cy="64"/>
              </a:xfrm>
              <a:custGeom>
                <a:avLst/>
                <a:gdLst>
                  <a:gd name="T0" fmla="*/ 74 w 42"/>
                  <a:gd name="T1" fmla="*/ 0 h 41"/>
                  <a:gd name="T2" fmla="*/ 79 w 42"/>
                  <a:gd name="T3" fmla="*/ 9 h 41"/>
                  <a:gd name="T4" fmla="*/ 74 w 42"/>
                  <a:gd name="T5" fmla="*/ 19 h 41"/>
                  <a:gd name="T6" fmla="*/ 71 w 42"/>
                  <a:gd name="T7" fmla="*/ 17 h 41"/>
                  <a:gd name="T8" fmla="*/ 65 w 42"/>
                  <a:gd name="T9" fmla="*/ 17 h 41"/>
                  <a:gd name="T10" fmla="*/ 62 w 42"/>
                  <a:gd name="T11" fmla="*/ 27 h 41"/>
                  <a:gd name="T12" fmla="*/ 56 w 42"/>
                  <a:gd name="T13" fmla="*/ 27 h 41"/>
                  <a:gd name="T14" fmla="*/ 53 w 42"/>
                  <a:gd name="T15" fmla="*/ 39 h 41"/>
                  <a:gd name="T16" fmla="*/ 45 w 42"/>
                  <a:gd name="T17" fmla="*/ 42 h 41"/>
                  <a:gd name="T18" fmla="*/ 43 w 42"/>
                  <a:gd name="T19" fmla="*/ 30 h 41"/>
                  <a:gd name="T20" fmla="*/ 31 w 42"/>
                  <a:gd name="T21" fmla="*/ 22 h 41"/>
                  <a:gd name="T22" fmla="*/ 14 w 42"/>
                  <a:gd name="T23" fmla="*/ 42 h 41"/>
                  <a:gd name="T24" fmla="*/ 8 w 42"/>
                  <a:gd name="T25" fmla="*/ 44 h 41"/>
                  <a:gd name="T26" fmla="*/ 0 w 42"/>
                  <a:gd name="T27" fmla="*/ 56 h 41"/>
                  <a:gd name="T28" fmla="*/ 0 w 42"/>
                  <a:gd name="T29" fmla="*/ 64 h 41"/>
                  <a:gd name="T30" fmla="*/ 5 w 42"/>
                  <a:gd name="T31" fmla="*/ 61 h 41"/>
                  <a:gd name="T32" fmla="*/ 9 w 42"/>
                  <a:gd name="T33" fmla="*/ 58 h 41"/>
                  <a:gd name="T34" fmla="*/ 9 w 42"/>
                  <a:gd name="T35" fmla="*/ 53 h 41"/>
                  <a:gd name="T36" fmla="*/ 17 w 42"/>
                  <a:gd name="T37" fmla="*/ 47 h 41"/>
                  <a:gd name="T38" fmla="*/ 23 w 42"/>
                  <a:gd name="T39" fmla="*/ 56 h 41"/>
                  <a:gd name="T40" fmla="*/ 29 w 42"/>
                  <a:gd name="T41" fmla="*/ 52 h 41"/>
                  <a:gd name="T42" fmla="*/ 43 w 42"/>
                  <a:gd name="T43" fmla="*/ 52 h 41"/>
                  <a:gd name="T44" fmla="*/ 51 w 42"/>
                  <a:gd name="T45" fmla="*/ 58 h 41"/>
                  <a:gd name="T46" fmla="*/ 45 w 42"/>
                  <a:gd name="T47" fmla="*/ 70 h 41"/>
                  <a:gd name="T48" fmla="*/ 45 w 42"/>
                  <a:gd name="T49" fmla="*/ 78 h 41"/>
                  <a:gd name="T50" fmla="*/ 62 w 42"/>
                  <a:gd name="T51" fmla="*/ 95 h 41"/>
                  <a:gd name="T52" fmla="*/ 67 w 42"/>
                  <a:gd name="T53" fmla="*/ 91 h 41"/>
                  <a:gd name="T54" fmla="*/ 71 w 42"/>
                  <a:gd name="T55" fmla="*/ 87 h 41"/>
                  <a:gd name="T56" fmla="*/ 71 w 42"/>
                  <a:gd name="T57" fmla="*/ 95 h 41"/>
                  <a:gd name="T58" fmla="*/ 77 w 42"/>
                  <a:gd name="T59" fmla="*/ 100 h 41"/>
                  <a:gd name="T60" fmla="*/ 79 w 42"/>
                  <a:gd name="T61" fmla="*/ 97 h 41"/>
                  <a:gd name="T62" fmla="*/ 79 w 42"/>
                  <a:gd name="T63" fmla="*/ 81 h 41"/>
                  <a:gd name="T64" fmla="*/ 74 w 42"/>
                  <a:gd name="T65" fmla="*/ 75 h 41"/>
                  <a:gd name="T66" fmla="*/ 77 w 42"/>
                  <a:gd name="T67" fmla="*/ 66 h 41"/>
                  <a:gd name="T68" fmla="*/ 82 w 42"/>
                  <a:gd name="T69" fmla="*/ 64 h 41"/>
                  <a:gd name="T70" fmla="*/ 91 w 42"/>
                  <a:gd name="T71" fmla="*/ 73 h 41"/>
                  <a:gd name="T72" fmla="*/ 97 w 42"/>
                  <a:gd name="T73" fmla="*/ 64 h 41"/>
                  <a:gd name="T74" fmla="*/ 101 w 42"/>
                  <a:gd name="T75" fmla="*/ 48 h 41"/>
                  <a:gd name="T76" fmla="*/ 93 w 42"/>
                  <a:gd name="T77" fmla="*/ 39 h 41"/>
                  <a:gd name="T78" fmla="*/ 93 w 42"/>
                  <a:gd name="T79" fmla="*/ 27 h 41"/>
                  <a:gd name="T80" fmla="*/ 91 w 42"/>
                  <a:gd name="T81" fmla="*/ 9 h 41"/>
                  <a:gd name="T82" fmla="*/ 74 w 42"/>
                  <a:gd name="T83" fmla="*/ 0 h 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"/>
                  <a:gd name="T127" fmla="*/ 0 h 41"/>
                  <a:gd name="T128" fmla="*/ 42 w 42"/>
                  <a:gd name="T129" fmla="*/ 41 h 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" h="41">
                    <a:moveTo>
                      <a:pt x="31" y="0"/>
                    </a:moveTo>
                    <a:lnTo>
                      <a:pt x="33" y="4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2" y="16"/>
                    </a:lnTo>
                    <a:lnTo>
                      <a:pt x="19" y="17"/>
                    </a:lnTo>
                    <a:lnTo>
                      <a:pt x="18" y="12"/>
                    </a:lnTo>
                    <a:lnTo>
                      <a:pt x="13" y="9"/>
                    </a:lnTo>
                    <a:lnTo>
                      <a:pt x="6" y="17"/>
                    </a:lnTo>
                    <a:lnTo>
                      <a:pt x="3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7" y="19"/>
                    </a:lnTo>
                    <a:lnTo>
                      <a:pt x="10" y="23"/>
                    </a:lnTo>
                    <a:lnTo>
                      <a:pt x="12" y="21"/>
                    </a:lnTo>
                    <a:lnTo>
                      <a:pt x="18" y="21"/>
                    </a:lnTo>
                    <a:lnTo>
                      <a:pt x="21" y="24"/>
                    </a:lnTo>
                    <a:lnTo>
                      <a:pt x="19" y="29"/>
                    </a:lnTo>
                    <a:lnTo>
                      <a:pt x="19" y="32"/>
                    </a:lnTo>
                    <a:lnTo>
                      <a:pt x="26" y="39"/>
                    </a:lnTo>
                    <a:lnTo>
                      <a:pt x="28" y="37"/>
                    </a:lnTo>
                    <a:lnTo>
                      <a:pt x="30" y="36"/>
                    </a:lnTo>
                    <a:lnTo>
                      <a:pt x="30" y="39"/>
                    </a:lnTo>
                    <a:lnTo>
                      <a:pt x="32" y="41"/>
                    </a:lnTo>
                    <a:lnTo>
                      <a:pt x="33" y="40"/>
                    </a:lnTo>
                    <a:lnTo>
                      <a:pt x="33" y="33"/>
                    </a:lnTo>
                    <a:lnTo>
                      <a:pt x="31" y="31"/>
                    </a:lnTo>
                    <a:lnTo>
                      <a:pt x="32" y="27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1" y="26"/>
                    </a:lnTo>
                    <a:lnTo>
                      <a:pt x="42" y="20"/>
                    </a:lnTo>
                    <a:lnTo>
                      <a:pt x="39" y="16"/>
                    </a:lnTo>
                    <a:lnTo>
                      <a:pt x="39" y="11"/>
                    </a:lnTo>
                    <a:lnTo>
                      <a:pt x="38" y="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7" name="Freeform 607"/>
              <p:cNvSpPr>
                <a:spLocks/>
              </p:cNvSpPr>
              <p:nvPr/>
            </p:nvSpPr>
            <p:spPr bwMode="gray">
              <a:xfrm>
                <a:off x="4656" y="2539"/>
                <a:ext cx="6" cy="8"/>
              </a:xfrm>
              <a:custGeom>
                <a:avLst/>
                <a:gdLst>
                  <a:gd name="T0" fmla="*/ 0 w 4"/>
                  <a:gd name="T1" fmla="*/ 10 h 5"/>
                  <a:gd name="T2" fmla="*/ 4 w 4"/>
                  <a:gd name="T3" fmla="*/ 13 h 5"/>
                  <a:gd name="T4" fmla="*/ 9 w 4"/>
                  <a:gd name="T5" fmla="*/ 10 h 5"/>
                  <a:gd name="T6" fmla="*/ 9 w 4"/>
                  <a:gd name="T7" fmla="*/ 0 h 5"/>
                  <a:gd name="T8" fmla="*/ 3 w 4"/>
                  <a:gd name="T9" fmla="*/ 3 h 5"/>
                  <a:gd name="T10" fmla="*/ 0 w 4"/>
                  <a:gd name="T11" fmla="*/ 1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4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8" name="Freeform 608"/>
              <p:cNvSpPr>
                <a:spLocks/>
              </p:cNvSpPr>
              <p:nvPr/>
            </p:nvSpPr>
            <p:spPr bwMode="gray">
              <a:xfrm>
                <a:off x="4688" y="2681"/>
                <a:ext cx="19" cy="30"/>
              </a:xfrm>
              <a:custGeom>
                <a:avLst/>
                <a:gdLst>
                  <a:gd name="T0" fmla="*/ 0 w 12"/>
                  <a:gd name="T1" fmla="*/ 21 h 19"/>
                  <a:gd name="T2" fmla="*/ 3 w 12"/>
                  <a:gd name="T3" fmla="*/ 35 h 19"/>
                  <a:gd name="T4" fmla="*/ 10 w 12"/>
                  <a:gd name="T5" fmla="*/ 47 h 19"/>
                  <a:gd name="T6" fmla="*/ 16 w 12"/>
                  <a:gd name="T7" fmla="*/ 47 h 19"/>
                  <a:gd name="T8" fmla="*/ 10 w 12"/>
                  <a:gd name="T9" fmla="*/ 35 h 19"/>
                  <a:gd name="T10" fmla="*/ 8 w 12"/>
                  <a:gd name="T11" fmla="*/ 25 h 19"/>
                  <a:gd name="T12" fmla="*/ 27 w 12"/>
                  <a:gd name="T13" fmla="*/ 25 h 19"/>
                  <a:gd name="T14" fmla="*/ 22 w 12"/>
                  <a:gd name="T15" fmla="*/ 14 h 19"/>
                  <a:gd name="T16" fmla="*/ 16 w 12"/>
                  <a:gd name="T17" fmla="*/ 14 h 19"/>
                  <a:gd name="T18" fmla="*/ 17 w 12"/>
                  <a:gd name="T19" fmla="*/ 9 h 19"/>
                  <a:gd name="T20" fmla="*/ 27 w 12"/>
                  <a:gd name="T21" fmla="*/ 8 h 19"/>
                  <a:gd name="T22" fmla="*/ 30 w 12"/>
                  <a:gd name="T23" fmla="*/ 0 h 19"/>
                  <a:gd name="T24" fmla="*/ 21 w 12"/>
                  <a:gd name="T25" fmla="*/ 0 h 19"/>
                  <a:gd name="T26" fmla="*/ 0 w 12"/>
                  <a:gd name="T27" fmla="*/ 21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19"/>
                  <a:gd name="T44" fmla="*/ 12 w 1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19">
                    <a:moveTo>
                      <a:pt x="0" y="8"/>
                    </a:moveTo>
                    <a:lnTo>
                      <a:pt x="1" y="14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3" y="10"/>
                    </a:lnTo>
                    <a:lnTo>
                      <a:pt x="11" y="10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9" name="Freeform 609"/>
              <p:cNvSpPr>
                <a:spLocks/>
              </p:cNvSpPr>
              <p:nvPr/>
            </p:nvSpPr>
            <p:spPr bwMode="gray">
              <a:xfrm>
                <a:off x="4687" y="2675"/>
                <a:ext cx="5" cy="13"/>
              </a:xfrm>
              <a:custGeom>
                <a:avLst/>
                <a:gdLst>
                  <a:gd name="T0" fmla="*/ 3 w 3"/>
                  <a:gd name="T1" fmla="*/ 21 h 8"/>
                  <a:gd name="T2" fmla="*/ 8 w 3"/>
                  <a:gd name="T3" fmla="*/ 13 h 8"/>
                  <a:gd name="T4" fmla="*/ 5 w 3"/>
                  <a:gd name="T5" fmla="*/ 0 h 8"/>
                  <a:gd name="T6" fmla="*/ 0 w 3"/>
                  <a:gd name="T7" fmla="*/ 0 h 8"/>
                  <a:gd name="T8" fmla="*/ 3 w 3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1" y="8"/>
                    </a:moveTo>
                    <a:lnTo>
                      <a:pt x="3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" name="Freeform 610"/>
              <p:cNvSpPr>
                <a:spLocks/>
              </p:cNvSpPr>
              <p:nvPr/>
            </p:nvSpPr>
            <p:spPr bwMode="gray">
              <a:xfrm>
                <a:off x="4698" y="2664"/>
                <a:ext cx="6" cy="8"/>
              </a:xfrm>
              <a:custGeom>
                <a:avLst/>
                <a:gdLst>
                  <a:gd name="T0" fmla="*/ 0 w 4"/>
                  <a:gd name="T1" fmla="*/ 8 h 5"/>
                  <a:gd name="T2" fmla="*/ 4 w 4"/>
                  <a:gd name="T3" fmla="*/ 13 h 5"/>
                  <a:gd name="T4" fmla="*/ 9 w 4"/>
                  <a:gd name="T5" fmla="*/ 8 h 5"/>
                  <a:gd name="T6" fmla="*/ 4 w 4"/>
                  <a:gd name="T7" fmla="*/ 0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3"/>
                    </a:moveTo>
                    <a:lnTo>
                      <a:pt x="2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1" name="Freeform 611"/>
              <p:cNvSpPr>
                <a:spLocks/>
              </p:cNvSpPr>
              <p:nvPr/>
            </p:nvSpPr>
            <p:spPr bwMode="gray">
              <a:xfrm>
                <a:off x="4673" y="2630"/>
                <a:ext cx="6" cy="10"/>
              </a:xfrm>
              <a:custGeom>
                <a:avLst/>
                <a:gdLst>
                  <a:gd name="T0" fmla="*/ 0 w 4"/>
                  <a:gd name="T1" fmla="*/ 13 h 6"/>
                  <a:gd name="T2" fmla="*/ 4 w 4"/>
                  <a:gd name="T3" fmla="*/ 17 h 6"/>
                  <a:gd name="T4" fmla="*/ 6 w 4"/>
                  <a:gd name="T5" fmla="*/ 13 h 6"/>
                  <a:gd name="T6" fmla="*/ 9 w 4"/>
                  <a:gd name="T7" fmla="*/ 5 h 6"/>
                  <a:gd name="T8" fmla="*/ 6 w 4"/>
                  <a:gd name="T9" fmla="*/ 0 h 6"/>
                  <a:gd name="T10" fmla="*/ 0 w 4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5"/>
                    </a:moveTo>
                    <a:lnTo>
                      <a:pt x="2" y="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2" name="Freeform 612"/>
              <p:cNvSpPr>
                <a:spLocks/>
              </p:cNvSpPr>
              <p:nvPr/>
            </p:nvSpPr>
            <p:spPr bwMode="gray">
              <a:xfrm>
                <a:off x="4684" y="2706"/>
                <a:ext cx="8" cy="10"/>
              </a:xfrm>
              <a:custGeom>
                <a:avLst/>
                <a:gdLst>
                  <a:gd name="T0" fmla="*/ 0 w 5"/>
                  <a:gd name="T1" fmla="*/ 5 h 6"/>
                  <a:gd name="T2" fmla="*/ 3 w 5"/>
                  <a:gd name="T3" fmla="*/ 12 h 6"/>
                  <a:gd name="T4" fmla="*/ 10 w 5"/>
                  <a:gd name="T5" fmla="*/ 17 h 6"/>
                  <a:gd name="T6" fmla="*/ 13 w 5"/>
                  <a:gd name="T7" fmla="*/ 12 h 6"/>
                  <a:gd name="T8" fmla="*/ 10 w 5"/>
                  <a:gd name="T9" fmla="*/ 8 h 6"/>
                  <a:gd name="T10" fmla="*/ 5 w 5"/>
                  <a:gd name="T11" fmla="*/ 0 h 6"/>
                  <a:gd name="T12" fmla="*/ 0 w 5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2"/>
                    </a:moveTo>
                    <a:lnTo>
                      <a:pt x="1" y="4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3" name="Freeform 613"/>
              <p:cNvSpPr>
                <a:spLocks/>
              </p:cNvSpPr>
              <p:nvPr/>
            </p:nvSpPr>
            <p:spPr bwMode="gray">
              <a:xfrm>
                <a:off x="4668" y="2748"/>
                <a:ext cx="16" cy="11"/>
              </a:xfrm>
              <a:custGeom>
                <a:avLst/>
                <a:gdLst>
                  <a:gd name="T0" fmla="*/ 5 w 10"/>
                  <a:gd name="T1" fmla="*/ 0 h 7"/>
                  <a:gd name="T2" fmla="*/ 0 w 10"/>
                  <a:gd name="T3" fmla="*/ 8 h 7"/>
                  <a:gd name="T4" fmla="*/ 8 w 10"/>
                  <a:gd name="T5" fmla="*/ 17 h 7"/>
                  <a:gd name="T6" fmla="*/ 21 w 10"/>
                  <a:gd name="T7" fmla="*/ 17 h 7"/>
                  <a:gd name="T8" fmla="*/ 26 w 10"/>
                  <a:gd name="T9" fmla="*/ 8 h 7"/>
                  <a:gd name="T10" fmla="*/ 18 w 10"/>
                  <a:gd name="T11" fmla="*/ 0 h 7"/>
                  <a:gd name="T12" fmla="*/ 5 w 10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7"/>
                  <a:gd name="T23" fmla="*/ 10 w 10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7">
                    <a:moveTo>
                      <a:pt x="2" y="0"/>
                    </a:moveTo>
                    <a:lnTo>
                      <a:pt x="0" y="3"/>
                    </a:lnTo>
                    <a:lnTo>
                      <a:pt x="3" y="7"/>
                    </a:lnTo>
                    <a:lnTo>
                      <a:pt x="8" y="7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4" name="Freeform 614"/>
              <p:cNvSpPr>
                <a:spLocks/>
              </p:cNvSpPr>
              <p:nvPr/>
            </p:nvSpPr>
            <p:spPr bwMode="gray">
              <a:xfrm>
                <a:off x="4693" y="2747"/>
                <a:ext cx="45" cy="18"/>
              </a:xfrm>
              <a:custGeom>
                <a:avLst/>
                <a:gdLst>
                  <a:gd name="T0" fmla="*/ 65 w 29"/>
                  <a:gd name="T1" fmla="*/ 27 h 12"/>
                  <a:gd name="T2" fmla="*/ 70 w 29"/>
                  <a:gd name="T3" fmla="*/ 26 h 12"/>
                  <a:gd name="T4" fmla="*/ 70 w 29"/>
                  <a:gd name="T5" fmla="*/ 12 h 12"/>
                  <a:gd name="T6" fmla="*/ 62 w 29"/>
                  <a:gd name="T7" fmla="*/ 8 h 12"/>
                  <a:gd name="T8" fmla="*/ 53 w 29"/>
                  <a:gd name="T9" fmla="*/ 8 h 12"/>
                  <a:gd name="T10" fmla="*/ 43 w 29"/>
                  <a:gd name="T11" fmla="*/ 0 h 12"/>
                  <a:gd name="T12" fmla="*/ 19 w 29"/>
                  <a:gd name="T13" fmla="*/ 0 h 12"/>
                  <a:gd name="T14" fmla="*/ 0 w 29"/>
                  <a:gd name="T15" fmla="*/ 8 h 12"/>
                  <a:gd name="T16" fmla="*/ 5 w 29"/>
                  <a:gd name="T17" fmla="*/ 18 h 12"/>
                  <a:gd name="T18" fmla="*/ 14 w 29"/>
                  <a:gd name="T19" fmla="*/ 12 h 12"/>
                  <a:gd name="T20" fmla="*/ 29 w 29"/>
                  <a:gd name="T21" fmla="*/ 9 h 12"/>
                  <a:gd name="T22" fmla="*/ 45 w 29"/>
                  <a:gd name="T23" fmla="*/ 12 h 12"/>
                  <a:gd name="T24" fmla="*/ 65 w 29"/>
                  <a:gd name="T25" fmla="*/ 27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2"/>
                  <a:gd name="T41" fmla="*/ 29 w 29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2">
                    <a:moveTo>
                      <a:pt x="27" y="12"/>
                    </a:moveTo>
                    <a:lnTo>
                      <a:pt x="29" y="11"/>
                    </a:lnTo>
                    <a:lnTo>
                      <a:pt x="29" y="5"/>
                    </a:lnTo>
                    <a:lnTo>
                      <a:pt x="26" y="3"/>
                    </a:lnTo>
                    <a:lnTo>
                      <a:pt x="22" y="3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12" y="4"/>
                    </a:lnTo>
                    <a:lnTo>
                      <a:pt x="19" y="5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5" name="Freeform 615"/>
              <p:cNvSpPr>
                <a:spLocks/>
              </p:cNvSpPr>
              <p:nvPr/>
            </p:nvSpPr>
            <p:spPr bwMode="gray">
              <a:xfrm>
                <a:off x="4640" y="2726"/>
                <a:ext cx="24" cy="8"/>
              </a:xfrm>
              <a:custGeom>
                <a:avLst/>
                <a:gdLst>
                  <a:gd name="T0" fmla="*/ 16 w 15"/>
                  <a:gd name="T1" fmla="*/ 5 h 5"/>
                  <a:gd name="T2" fmla="*/ 10 w 15"/>
                  <a:gd name="T3" fmla="*/ 0 h 5"/>
                  <a:gd name="T4" fmla="*/ 0 w 15"/>
                  <a:gd name="T5" fmla="*/ 3 h 5"/>
                  <a:gd name="T6" fmla="*/ 0 w 15"/>
                  <a:gd name="T7" fmla="*/ 8 h 5"/>
                  <a:gd name="T8" fmla="*/ 8 w 15"/>
                  <a:gd name="T9" fmla="*/ 13 h 5"/>
                  <a:gd name="T10" fmla="*/ 38 w 15"/>
                  <a:gd name="T11" fmla="*/ 13 h 5"/>
                  <a:gd name="T12" fmla="*/ 38 w 15"/>
                  <a:gd name="T13" fmla="*/ 8 h 5"/>
                  <a:gd name="T14" fmla="*/ 22 w 15"/>
                  <a:gd name="T15" fmla="*/ 8 h 5"/>
                  <a:gd name="T16" fmla="*/ 16 w 1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6" y="2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6" name="Freeform 616"/>
              <p:cNvSpPr>
                <a:spLocks/>
              </p:cNvSpPr>
              <p:nvPr/>
            </p:nvSpPr>
            <p:spPr bwMode="gray">
              <a:xfrm>
                <a:off x="4614" y="2773"/>
                <a:ext cx="11" cy="20"/>
              </a:xfrm>
              <a:custGeom>
                <a:avLst/>
                <a:gdLst>
                  <a:gd name="T0" fmla="*/ 0 w 7"/>
                  <a:gd name="T1" fmla="*/ 28 h 13"/>
                  <a:gd name="T2" fmla="*/ 5 w 7"/>
                  <a:gd name="T3" fmla="*/ 31 h 13"/>
                  <a:gd name="T4" fmla="*/ 13 w 7"/>
                  <a:gd name="T5" fmla="*/ 22 h 13"/>
                  <a:gd name="T6" fmla="*/ 17 w 7"/>
                  <a:gd name="T7" fmla="*/ 5 h 13"/>
                  <a:gd name="T8" fmla="*/ 13 w 7"/>
                  <a:gd name="T9" fmla="*/ 0 h 13"/>
                  <a:gd name="T10" fmla="*/ 8 w 7"/>
                  <a:gd name="T11" fmla="*/ 5 h 13"/>
                  <a:gd name="T12" fmla="*/ 9 w 7"/>
                  <a:gd name="T13" fmla="*/ 12 h 13"/>
                  <a:gd name="T14" fmla="*/ 5 w 7"/>
                  <a:gd name="T15" fmla="*/ 23 h 13"/>
                  <a:gd name="T16" fmla="*/ 0 w 7"/>
                  <a:gd name="T17" fmla="*/ 28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3"/>
                  <a:gd name="T29" fmla="*/ 7 w 7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3">
                    <a:moveTo>
                      <a:pt x="0" y="12"/>
                    </a:moveTo>
                    <a:lnTo>
                      <a:pt x="2" y="13"/>
                    </a:lnTo>
                    <a:lnTo>
                      <a:pt x="5" y="9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7" name="Freeform 617"/>
              <p:cNvSpPr>
                <a:spLocks/>
              </p:cNvSpPr>
              <p:nvPr/>
            </p:nvSpPr>
            <p:spPr bwMode="gray">
              <a:xfrm>
                <a:off x="4609" y="2779"/>
                <a:ext cx="8" cy="6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9 h 4"/>
                  <a:gd name="T4" fmla="*/ 8 w 5"/>
                  <a:gd name="T5" fmla="*/ 9 h 4"/>
                  <a:gd name="T6" fmla="*/ 8 w 5"/>
                  <a:gd name="T7" fmla="*/ 6 h 4"/>
                  <a:gd name="T8" fmla="*/ 13 w 5"/>
                  <a:gd name="T9" fmla="*/ 4 h 4"/>
                  <a:gd name="T10" fmla="*/ 10 w 5"/>
                  <a:gd name="T11" fmla="*/ 0 h 4"/>
                  <a:gd name="T12" fmla="*/ 5 w 5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8" name="Freeform 618"/>
              <p:cNvSpPr>
                <a:spLocks/>
              </p:cNvSpPr>
              <p:nvPr/>
            </p:nvSpPr>
            <p:spPr bwMode="gray">
              <a:xfrm>
                <a:off x="4757" y="2790"/>
                <a:ext cx="10" cy="8"/>
              </a:xfrm>
              <a:custGeom>
                <a:avLst/>
                <a:gdLst>
                  <a:gd name="T0" fmla="*/ 0 w 7"/>
                  <a:gd name="T1" fmla="*/ 3 h 5"/>
                  <a:gd name="T2" fmla="*/ 4 w 7"/>
                  <a:gd name="T3" fmla="*/ 13 h 5"/>
                  <a:gd name="T4" fmla="*/ 14 w 7"/>
                  <a:gd name="T5" fmla="*/ 8 h 5"/>
                  <a:gd name="T6" fmla="*/ 13 w 7"/>
                  <a:gd name="T7" fmla="*/ 3 h 5"/>
                  <a:gd name="T8" fmla="*/ 4 w 7"/>
                  <a:gd name="T9" fmla="*/ 0 h 5"/>
                  <a:gd name="T10" fmla="*/ 0 w 7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0" y="1"/>
                    </a:moveTo>
                    <a:lnTo>
                      <a:pt x="2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9" name="Freeform 619"/>
              <p:cNvSpPr>
                <a:spLocks/>
              </p:cNvSpPr>
              <p:nvPr/>
            </p:nvSpPr>
            <p:spPr bwMode="gray">
              <a:xfrm>
                <a:off x="4738" y="2816"/>
                <a:ext cx="8" cy="14"/>
              </a:xfrm>
              <a:custGeom>
                <a:avLst/>
                <a:gdLst>
                  <a:gd name="T0" fmla="*/ 13 w 5"/>
                  <a:gd name="T1" fmla="*/ 8 h 9"/>
                  <a:gd name="T2" fmla="*/ 10 w 5"/>
                  <a:gd name="T3" fmla="*/ 0 h 9"/>
                  <a:gd name="T4" fmla="*/ 0 w 5"/>
                  <a:gd name="T5" fmla="*/ 14 h 9"/>
                  <a:gd name="T6" fmla="*/ 0 w 5"/>
                  <a:gd name="T7" fmla="*/ 22 h 9"/>
                  <a:gd name="T8" fmla="*/ 10 w 5"/>
                  <a:gd name="T9" fmla="*/ 17 h 9"/>
                  <a:gd name="T10" fmla="*/ 13 w 5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9"/>
                  <a:gd name="T20" fmla="*/ 5 w 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9">
                    <a:moveTo>
                      <a:pt x="5" y="3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0" name="Freeform 620"/>
              <p:cNvSpPr>
                <a:spLocks/>
              </p:cNvSpPr>
              <p:nvPr/>
            </p:nvSpPr>
            <p:spPr bwMode="gray">
              <a:xfrm>
                <a:off x="4716" y="2826"/>
                <a:ext cx="7" cy="6"/>
              </a:xfrm>
              <a:custGeom>
                <a:avLst/>
                <a:gdLst>
                  <a:gd name="T0" fmla="*/ 7 w 4"/>
                  <a:gd name="T1" fmla="*/ 9 h 4"/>
                  <a:gd name="T2" fmla="*/ 12 w 4"/>
                  <a:gd name="T3" fmla="*/ 9 h 4"/>
                  <a:gd name="T4" fmla="*/ 12 w 4"/>
                  <a:gd name="T5" fmla="*/ 0 h 4"/>
                  <a:gd name="T6" fmla="*/ 0 w 4"/>
                  <a:gd name="T7" fmla="*/ 0 h 4"/>
                  <a:gd name="T8" fmla="*/ 0 w 4"/>
                  <a:gd name="T9" fmla="*/ 4 h 4"/>
                  <a:gd name="T10" fmla="*/ 7 w 4"/>
                  <a:gd name="T11" fmla="*/ 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2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1" name="Freeform 621"/>
              <p:cNvSpPr>
                <a:spLocks/>
              </p:cNvSpPr>
              <p:nvPr/>
            </p:nvSpPr>
            <p:spPr bwMode="gray">
              <a:xfrm>
                <a:off x="4781" y="2801"/>
                <a:ext cx="5" cy="8"/>
              </a:xfrm>
              <a:custGeom>
                <a:avLst/>
                <a:gdLst>
                  <a:gd name="T0" fmla="*/ 0 w 3"/>
                  <a:gd name="T1" fmla="*/ 3 h 5"/>
                  <a:gd name="T2" fmla="*/ 0 w 3"/>
                  <a:gd name="T3" fmla="*/ 13 h 5"/>
                  <a:gd name="T4" fmla="*/ 8 w 3"/>
                  <a:gd name="T5" fmla="*/ 8 h 5"/>
                  <a:gd name="T6" fmla="*/ 5 w 3"/>
                  <a:gd name="T7" fmla="*/ 0 h 5"/>
                  <a:gd name="T8" fmla="*/ 0 w 3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0" y="1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2" name="Freeform 622"/>
              <p:cNvSpPr>
                <a:spLocks/>
              </p:cNvSpPr>
              <p:nvPr/>
            </p:nvSpPr>
            <p:spPr bwMode="gray">
              <a:xfrm>
                <a:off x="4785" y="2790"/>
                <a:ext cx="6" cy="9"/>
              </a:xfrm>
              <a:custGeom>
                <a:avLst/>
                <a:gdLst>
                  <a:gd name="T0" fmla="*/ 9 w 4"/>
                  <a:gd name="T1" fmla="*/ 0 h 6"/>
                  <a:gd name="T2" fmla="*/ 3 w 4"/>
                  <a:gd name="T3" fmla="*/ 0 h 6"/>
                  <a:gd name="T4" fmla="*/ 0 w 4"/>
                  <a:gd name="T5" fmla="*/ 8 h 6"/>
                  <a:gd name="T6" fmla="*/ 9 w 4"/>
                  <a:gd name="T7" fmla="*/ 14 h 6"/>
                  <a:gd name="T8" fmla="*/ 9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3" name="Freeform 623"/>
              <p:cNvSpPr>
                <a:spLocks/>
              </p:cNvSpPr>
              <p:nvPr/>
            </p:nvSpPr>
            <p:spPr bwMode="gray">
              <a:xfrm>
                <a:off x="4685" y="2723"/>
                <a:ext cx="10" cy="5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5 h 3"/>
                  <a:gd name="T4" fmla="*/ 5 w 6"/>
                  <a:gd name="T5" fmla="*/ 8 h 3"/>
                  <a:gd name="T6" fmla="*/ 13 w 6"/>
                  <a:gd name="T7" fmla="*/ 8 h 3"/>
                  <a:gd name="T8" fmla="*/ 17 w 6"/>
                  <a:gd name="T9" fmla="*/ 3 h 3"/>
                  <a:gd name="T10" fmla="*/ 5 w 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2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4" name="Freeform 624"/>
              <p:cNvSpPr>
                <a:spLocks/>
              </p:cNvSpPr>
              <p:nvPr/>
            </p:nvSpPr>
            <p:spPr bwMode="gray">
              <a:xfrm>
                <a:off x="4721" y="2725"/>
                <a:ext cx="9" cy="8"/>
              </a:xfrm>
              <a:custGeom>
                <a:avLst/>
                <a:gdLst>
                  <a:gd name="T0" fmla="*/ 0 w 6"/>
                  <a:gd name="T1" fmla="*/ 8 h 5"/>
                  <a:gd name="T2" fmla="*/ 0 w 6"/>
                  <a:gd name="T3" fmla="*/ 13 h 5"/>
                  <a:gd name="T4" fmla="*/ 9 w 6"/>
                  <a:gd name="T5" fmla="*/ 13 h 5"/>
                  <a:gd name="T6" fmla="*/ 14 w 6"/>
                  <a:gd name="T7" fmla="*/ 8 h 5"/>
                  <a:gd name="T8" fmla="*/ 14 w 6"/>
                  <a:gd name="T9" fmla="*/ 0 h 5"/>
                  <a:gd name="T10" fmla="*/ 3 w 6"/>
                  <a:gd name="T11" fmla="*/ 0 h 5"/>
                  <a:gd name="T12" fmla="*/ 0 w 6"/>
                  <a:gd name="T13" fmla="*/ 8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5" name="Freeform 625"/>
              <p:cNvSpPr>
                <a:spLocks/>
              </p:cNvSpPr>
              <p:nvPr/>
            </p:nvSpPr>
            <p:spPr bwMode="gray">
              <a:xfrm>
                <a:off x="4797" y="2711"/>
                <a:ext cx="19" cy="12"/>
              </a:xfrm>
              <a:custGeom>
                <a:avLst/>
                <a:gdLst>
                  <a:gd name="T0" fmla="*/ 30 w 12"/>
                  <a:gd name="T1" fmla="*/ 13 h 8"/>
                  <a:gd name="T2" fmla="*/ 16 w 12"/>
                  <a:gd name="T3" fmla="*/ 3 h 8"/>
                  <a:gd name="T4" fmla="*/ 0 w 12"/>
                  <a:gd name="T5" fmla="*/ 0 h 8"/>
                  <a:gd name="T6" fmla="*/ 21 w 12"/>
                  <a:gd name="T7" fmla="*/ 18 h 8"/>
                  <a:gd name="T8" fmla="*/ 30 w 12"/>
                  <a:gd name="T9" fmla="*/ 1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8"/>
                  <a:gd name="T17" fmla="*/ 12 w 1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8">
                    <a:moveTo>
                      <a:pt x="12" y="6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6" name="Freeform 626"/>
              <p:cNvSpPr>
                <a:spLocks/>
              </p:cNvSpPr>
              <p:nvPr/>
            </p:nvSpPr>
            <p:spPr bwMode="gray">
              <a:xfrm>
                <a:off x="5591" y="2316"/>
                <a:ext cx="6" cy="4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5 h 3"/>
                  <a:gd name="T4" fmla="*/ 9 w 4"/>
                  <a:gd name="T5" fmla="*/ 1 h 3"/>
                  <a:gd name="T6" fmla="*/ 3 w 4"/>
                  <a:gd name="T7" fmla="*/ 0 h 3"/>
                  <a:gd name="T8" fmla="*/ 0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1"/>
                    </a:moveTo>
                    <a:lnTo>
                      <a:pt x="2" y="3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7" name="Freeform 627"/>
              <p:cNvSpPr>
                <a:spLocks/>
              </p:cNvSpPr>
              <p:nvPr/>
            </p:nvSpPr>
            <p:spPr bwMode="gray">
              <a:xfrm>
                <a:off x="3676" y="816"/>
                <a:ext cx="18" cy="9"/>
              </a:xfrm>
              <a:custGeom>
                <a:avLst/>
                <a:gdLst>
                  <a:gd name="T0" fmla="*/ 26 w 12"/>
                  <a:gd name="T1" fmla="*/ 0 h 6"/>
                  <a:gd name="T2" fmla="*/ 27 w 12"/>
                  <a:gd name="T3" fmla="*/ 9 h 6"/>
                  <a:gd name="T4" fmla="*/ 15 w 12"/>
                  <a:gd name="T5" fmla="*/ 14 h 6"/>
                  <a:gd name="T6" fmla="*/ 0 w 12"/>
                  <a:gd name="T7" fmla="*/ 12 h 6"/>
                  <a:gd name="T8" fmla="*/ 5 w 12"/>
                  <a:gd name="T9" fmla="*/ 5 h 6"/>
                  <a:gd name="T10" fmla="*/ 14 w 12"/>
                  <a:gd name="T11" fmla="*/ 0 h 6"/>
                  <a:gd name="T12" fmla="*/ 26 w 1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11" y="0"/>
                    </a:moveTo>
                    <a:lnTo>
                      <a:pt x="12" y="4"/>
                    </a:lnTo>
                    <a:lnTo>
                      <a:pt x="7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8" name="Freeform 628"/>
              <p:cNvSpPr>
                <a:spLocks/>
              </p:cNvSpPr>
              <p:nvPr/>
            </p:nvSpPr>
            <p:spPr bwMode="gray">
              <a:xfrm>
                <a:off x="3662" y="832"/>
                <a:ext cx="21" cy="6"/>
              </a:xfrm>
              <a:custGeom>
                <a:avLst/>
                <a:gdLst>
                  <a:gd name="T0" fmla="*/ 17 w 14"/>
                  <a:gd name="T1" fmla="*/ 0 h 4"/>
                  <a:gd name="T2" fmla="*/ 32 w 14"/>
                  <a:gd name="T3" fmla="*/ 6 h 4"/>
                  <a:gd name="T4" fmla="*/ 18 w 14"/>
                  <a:gd name="T5" fmla="*/ 9 h 4"/>
                  <a:gd name="T6" fmla="*/ 0 w 14"/>
                  <a:gd name="T7" fmla="*/ 9 h 4"/>
                  <a:gd name="T8" fmla="*/ 3 w 14"/>
                  <a:gd name="T9" fmla="*/ 4 h 4"/>
                  <a:gd name="T10" fmla="*/ 17 w 1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7" y="0"/>
                    </a:moveTo>
                    <a:lnTo>
                      <a:pt x="14" y="3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9" name="Freeform 629"/>
              <p:cNvSpPr>
                <a:spLocks/>
              </p:cNvSpPr>
              <p:nvPr/>
            </p:nvSpPr>
            <p:spPr bwMode="gray">
              <a:xfrm>
                <a:off x="3643" y="839"/>
                <a:ext cx="31" cy="6"/>
              </a:xfrm>
              <a:custGeom>
                <a:avLst/>
                <a:gdLst>
                  <a:gd name="T0" fmla="*/ 25 w 20"/>
                  <a:gd name="T1" fmla="*/ 0 h 4"/>
                  <a:gd name="T2" fmla="*/ 34 w 20"/>
                  <a:gd name="T3" fmla="*/ 0 h 4"/>
                  <a:gd name="T4" fmla="*/ 48 w 20"/>
                  <a:gd name="T5" fmla="*/ 3 h 4"/>
                  <a:gd name="T6" fmla="*/ 48 w 20"/>
                  <a:gd name="T7" fmla="*/ 6 h 4"/>
                  <a:gd name="T8" fmla="*/ 26 w 20"/>
                  <a:gd name="T9" fmla="*/ 9 h 4"/>
                  <a:gd name="T10" fmla="*/ 5 w 20"/>
                  <a:gd name="T11" fmla="*/ 9 h 4"/>
                  <a:gd name="T12" fmla="*/ 0 w 20"/>
                  <a:gd name="T13" fmla="*/ 4 h 4"/>
                  <a:gd name="T14" fmla="*/ 9 w 20"/>
                  <a:gd name="T15" fmla="*/ 4 h 4"/>
                  <a:gd name="T16" fmla="*/ 14 w 20"/>
                  <a:gd name="T17" fmla="*/ 6 h 4"/>
                  <a:gd name="T18" fmla="*/ 25 w 20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4"/>
                  <a:gd name="T32" fmla="*/ 20 w 20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4">
                    <a:moveTo>
                      <a:pt x="10" y="0"/>
                    </a:moveTo>
                    <a:lnTo>
                      <a:pt x="14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11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0" name="Freeform 630"/>
              <p:cNvSpPr>
                <a:spLocks/>
              </p:cNvSpPr>
              <p:nvPr/>
            </p:nvSpPr>
            <p:spPr bwMode="gray">
              <a:xfrm>
                <a:off x="3652" y="853"/>
                <a:ext cx="27" cy="10"/>
              </a:xfrm>
              <a:custGeom>
                <a:avLst/>
                <a:gdLst>
                  <a:gd name="T0" fmla="*/ 0 w 17"/>
                  <a:gd name="T1" fmla="*/ 0 h 6"/>
                  <a:gd name="T2" fmla="*/ 22 w 17"/>
                  <a:gd name="T3" fmla="*/ 0 h 6"/>
                  <a:gd name="T4" fmla="*/ 30 w 17"/>
                  <a:gd name="T5" fmla="*/ 3 h 6"/>
                  <a:gd name="T6" fmla="*/ 43 w 17"/>
                  <a:gd name="T7" fmla="*/ 12 h 6"/>
                  <a:gd name="T8" fmla="*/ 40 w 17"/>
                  <a:gd name="T9" fmla="*/ 17 h 6"/>
                  <a:gd name="T10" fmla="*/ 30 w 17"/>
                  <a:gd name="T11" fmla="*/ 13 h 6"/>
                  <a:gd name="T12" fmla="*/ 16 w 17"/>
                  <a:gd name="T13" fmla="*/ 5 h 6"/>
                  <a:gd name="T14" fmla="*/ 0 w 17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6"/>
                  <a:gd name="T26" fmla="*/ 17 w 17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6">
                    <a:moveTo>
                      <a:pt x="0" y="0"/>
                    </a:moveTo>
                    <a:lnTo>
                      <a:pt x="9" y="0"/>
                    </a:lnTo>
                    <a:lnTo>
                      <a:pt x="12" y="1"/>
                    </a:lnTo>
                    <a:lnTo>
                      <a:pt x="17" y="4"/>
                    </a:lnTo>
                    <a:lnTo>
                      <a:pt x="16" y="6"/>
                    </a:lnTo>
                    <a:lnTo>
                      <a:pt x="12" y="5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1" name="Freeform 631"/>
              <p:cNvSpPr>
                <a:spLocks/>
              </p:cNvSpPr>
              <p:nvPr/>
            </p:nvSpPr>
            <p:spPr bwMode="gray">
              <a:xfrm>
                <a:off x="3631" y="852"/>
                <a:ext cx="45" cy="17"/>
              </a:xfrm>
              <a:custGeom>
                <a:avLst/>
                <a:gdLst>
                  <a:gd name="T0" fmla="*/ 8 w 29"/>
                  <a:gd name="T1" fmla="*/ 0 h 11"/>
                  <a:gd name="T2" fmla="*/ 22 w 29"/>
                  <a:gd name="T3" fmla="*/ 5 h 11"/>
                  <a:gd name="T4" fmla="*/ 31 w 29"/>
                  <a:gd name="T5" fmla="*/ 8 h 11"/>
                  <a:gd name="T6" fmla="*/ 40 w 29"/>
                  <a:gd name="T7" fmla="*/ 9 h 11"/>
                  <a:gd name="T8" fmla="*/ 57 w 29"/>
                  <a:gd name="T9" fmla="*/ 14 h 11"/>
                  <a:gd name="T10" fmla="*/ 70 w 29"/>
                  <a:gd name="T11" fmla="*/ 19 h 11"/>
                  <a:gd name="T12" fmla="*/ 67 w 29"/>
                  <a:gd name="T13" fmla="*/ 23 h 11"/>
                  <a:gd name="T14" fmla="*/ 56 w 29"/>
                  <a:gd name="T15" fmla="*/ 26 h 11"/>
                  <a:gd name="T16" fmla="*/ 45 w 29"/>
                  <a:gd name="T17" fmla="*/ 19 h 11"/>
                  <a:gd name="T18" fmla="*/ 31 w 29"/>
                  <a:gd name="T19" fmla="*/ 19 h 11"/>
                  <a:gd name="T20" fmla="*/ 19 w 29"/>
                  <a:gd name="T21" fmla="*/ 14 h 11"/>
                  <a:gd name="T22" fmla="*/ 17 w 29"/>
                  <a:gd name="T23" fmla="*/ 12 h 11"/>
                  <a:gd name="T24" fmla="*/ 3 w 29"/>
                  <a:gd name="T25" fmla="*/ 8 h 11"/>
                  <a:gd name="T26" fmla="*/ 0 w 29"/>
                  <a:gd name="T27" fmla="*/ 3 h 11"/>
                  <a:gd name="T28" fmla="*/ 8 w 29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"/>
                  <a:gd name="T46" fmla="*/ 0 h 11"/>
                  <a:gd name="T47" fmla="*/ 29 w 29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" h="11">
                    <a:moveTo>
                      <a:pt x="3" y="0"/>
                    </a:moveTo>
                    <a:lnTo>
                      <a:pt x="9" y="2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24" y="6"/>
                    </a:lnTo>
                    <a:lnTo>
                      <a:pt x="29" y="8"/>
                    </a:lnTo>
                    <a:lnTo>
                      <a:pt x="28" y="10"/>
                    </a:lnTo>
                    <a:lnTo>
                      <a:pt x="23" y="11"/>
                    </a:lnTo>
                    <a:lnTo>
                      <a:pt x="19" y="8"/>
                    </a:lnTo>
                    <a:lnTo>
                      <a:pt x="13" y="8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2" name="Freeform 632"/>
              <p:cNvSpPr>
                <a:spLocks/>
              </p:cNvSpPr>
              <p:nvPr/>
            </p:nvSpPr>
            <p:spPr bwMode="gray">
              <a:xfrm>
                <a:off x="3621" y="842"/>
                <a:ext cx="8" cy="3"/>
              </a:xfrm>
              <a:custGeom>
                <a:avLst/>
                <a:gdLst>
                  <a:gd name="T0" fmla="*/ 0 w 5"/>
                  <a:gd name="T1" fmla="*/ 0 h 2"/>
                  <a:gd name="T2" fmla="*/ 10 w 5"/>
                  <a:gd name="T3" fmla="*/ 0 h 2"/>
                  <a:gd name="T4" fmla="*/ 13 w 5"/>
                  <a:gd name="T5" fmla="*/ 3 h 2"/>
                  <a:gd name="T6" fmla="*/ 3 w 5"/>
                  <a:gd name="T7" fmla="*/ 4 h 2"/>
                  <a:gd name="T8" fmla="*/ 0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3" name="Freeform 633"/>
              <p:cNvSpPr>
                <a:spLocks/>
              </p:cNvSpPr>
              <p:nvPr/>
            </p:nvSpPr>
            <p:spPr bwMode="gray">
              <a:xfrm>
                <a:off x="3665" y="847"/>
                <a:ext cx="14" cy="3"/>
              </a:xfrm>
              <a:custGeom>
                <a:avLst/>
                <a:gdLst>
                  <a:gd name="T0" fmla="*/ 0 w 9"/>
                  <a:gd name="T1" fmla="*/ 3 h 2"/>
                  <a:gd name="T2" fmla="*/ 9 w 9"/>
                  <a:gd name="T3" fmla="*/ 0 h 2"/>
                  <a:gd name="T4" fmla="*/ 22 w 9"/>
                  <a:gd name="T5" fmla="*/ 0 h 2"/>
                  <a:gd name="T6" fmla="*/ 22 w 9"/>
                  <a:gd name="T7" fmla="*/ 3 h 2"/>
                  <a:gd name="T8" fmla="*/ 9 w 9"/>
                  <a:gd name="T9" fmla="*/ 4 h 2"/>
                  <a:gd name="T10" fmla="*/ 0 w 9"/>
                  <a:gd name="T11" fmla="*/ 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"/>
                  <a:gd name="T20" fmla="*/ 9 w 9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">
                    <a:moveTo>
                      <a:pt x="0" y="1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4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4" name="Freeform 634"/>
              <p:cNvSpPr>
                <a:spLocks/>
              </p:cNvSpPr>
              <p:nvPr/>
            </p:nvSpPr>
            <p:spPr bwMode="gray">
              <a:xfrm>
                <a:off x="3679" y="853"/>
                <a:ext cx="9" cy="5"/>
              </a:xfrm>
              <a:custGeom>
                <a:avLst/>
                <a:gdLst>
                  <a:gd name="T0" fmla="*/ 0 w 6"/>
                  <a:gd name="T1" fmla="*/ 5 h 3"/>
                  <a:gd name="T2" fmla="*/ 0 w 6"/>
                  <a:gd name="T3" fmla="*/ 0 h 3"/>
                  <a:gd name="T4" fmla="*/ 9 w 6"/>
                  <a:gd name="T5" fmla="*/ 3 h 3"/>
                  <a:gd name="T6" fmla="*/ 14 w 6"/>
                  <a:gd name="T7" fmla="*/ 8 h 3"/>
                  <a:gd name="T8" fmla="*/ 5 w 6"/>
                  <a:gd name="T9" fmla="*/ 8 h 3"/>
                  <a:gd name="T10" fmla="*/ 0 w 6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0" y="2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5" name="Freeform 635"/>
              <p:cNvSpPr>
                <a:spLocks/>
              </p:cNvSpPr>
              <p:nvPr/>
            </p:nvSpPr>
            <p:spPr bwMode="gray">
              <a:xfrm>
                <a:off x="3683" y="859"/>
                <a:ext cx="10" cy="7"/>
              </a:xfrm>
              <a:custGeom>
                <a:avLst/>
                <a:gdLst>
                  <a:gd name="T0" fmla="*/ 0 w 6"/>
                  <a:gd name="T1" fmla="*/ 7 h 4"/>
                  <a:gd name="T2" fmla="*/ 8 w 6"/>
                  <a:gd name="T3" fmla="*/ 0 h 4"/>
                  <a:gd name="T4" fmla="*/ 17 w 6"/>
                  <a:gd name="T5" fmla="*/ 7 h 4"/>
                  <a:gd name="T6" fmla="*/ 8 w 6"/>
                  <a:gd name="T7" fmla="*/ 12 h 4"/>
                  <a:gd name="T8" fmla="*/ 0 w 6"/>
                  <a:gd name="T9" fmla="*/ 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0" y="2"/>
                    </a:moveTo>
                    <a:lnTo>
                      <a:pt x="3" y="0"/>
                    </a:lnTo>
                    <a:lnTo>
                      <a:pt x="6" y="2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6" name="Freeform 636"/>
              <p:cNvSpPr>
                <a:spLocks/>
              </p:cNvSpPr>
              <p:nvPr/>
            </p:nvSpPr>
            <p:spPr bwMode="gray">
              <a:xfrm>
                <a:off x="3669" y="872"/>
                <a:ext cx="14" cy="3"/>
              </a:xfrm>
              <a:custGeom>
                <a:avLst/>
                <a:gdLst>
                  <a:gd name="T0" fmla="*/ 0 w 9"/>
                  <a:gd name="T1" fmla="*/ 0 h 2"/>
                  <a:gd name="T2" fmla="*/ 5 w 9"/>
                  <a:gd name="T3" fmla="*/ 0 h 2"/>
                  <a:gd name="T4" fmla="*/ 22 w 9"/>
                  <a:gd name="T5" fmla="*/ 0 h 2"/>
                  <a:gd name="T6" fmla="*/ 12 w 9"/>
                  <a:gd name="T7" fmla="*/ 4 h 2"/>
                  <a:gd name="T8" fmla="*/ 0 w 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"/>
                  <a:gd name="T17" fmla="*/ 9 w 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">
                    <a:moveTo>
                      <a:pt x="0" y="0"/>
                    </a:moveTo>
                    <a:lnTo>
                      <a:pt x="2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7" name="Freeform 637"/>
              <p:cNvSpPr>
                <a:spLocks/>
              </p:cNvSpPr>
              <p:nvPr/>
            </p:nvSpPr>
            <p:spPr bwMode="gray">
              <a:xfrm>
                <a:off x="3624" y="859"/>
                <a:ext cx="18" cy="8"/>
              </a:xfrm>
              <a:custGeom>
                <a:avLst/>
                <a:gdLst>
                  <a:gd name="T0" fmla="*/ 25 w 11"/>
                  <a:gd name="T1" fmla="*/ 3 h 5"/>
                  <a:gd name="T2" fmla="*/ 29 w 11"/>
                  <a:gd name="T3" fmla="*/ 8 h 5"/>
                  <a:gd name="T4" fmla="*/ 26 w 11"/>
                  <a:gd name="T5" fmla="*/ 10 h 5"/>
                  <a:gd name="T6" fmla="*/ 13 w 11"/>
                  <a:gd name="T7" fmla="*/ 13 h 5"/>
                  <a:gd name="T8" fmla="*/ 0 w 11"/>
                  <a:gd name="T9" fmla="*/ 8 h 5"/>
                  <a:gd name="T10" fmla="*/ 0 w 11"/>
                  <a:gd name="T11" fmla="*/ 0 h 5"/>
                  <a:gd name="T12" fmla="*/ 13 w 11"/>
                  <a:gd name="T13" fmla="*/ 0 h 5"/>
                  <a:gd name="T14" fmla="*/ 25 w 11"/>
                  <a:gd name="T15" fmla="*/ 3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5"/>
                  <a:gd name="T26" fmla="*/ 11 w 11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5">
                    <a:moveTo>
                      <a:pt x="9" y="1"/>
                    </a:moveTo>
                    <a:lnTo>
                      <a:pt x="11" y="3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8" name="Freeform 638"/>
              <p:cNvSpPr>
                <a:spLocks/>
              </p:cNvSpPr>
              <p:nvPr/>
            </p:nvSpPr>
            <p:spPr bwMode="gray">
              <a:xfrm>
                <a:off x="3643" y="867"/>
                <a:ext cx="17" cy="5"/>
              </a:xfrm>
              <a:custGeom>
                <a:avLst/>
                <a:gdLst>
                  <a:gd name="T0" fmla="*/ 0 w 11"/>
                  <a:gd name="T1" fmla="*/ 5 h 3"/>
                  <a:gd name="T2" fmla="*/ 9 w 11"/>
                  <a:gd name="T3" fmla="*/ 0 h 3"/>
                  <a:gd name="T4" fmla="*/ 23 w 11"/>
                  <a:gd name="T5" fmla="*/ 0 h 3"/>
                  <a:gd name="T6" fmla="*/ 26 w 11"/>
                  <a:gd name="T7" fmla="*/ 5 h 3"/>
                  <a:gd name="T8" fmla="*/ 17 w 11"/>
                  <a:gd name="T9" fmla="*/ 8 h 3"/>
                  <a:gd name="T10" fmla="*/ 0 w 11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"/>
                  <a:gd name="T20" fmla="*/ 11 w 1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">
                    <a:moveTo>
                      <a:pt x="0" y="2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9" name="Freeform 639"/>
              <p:cNvSpPr>
                <a:spLocks/>
              </p:cNvSpPr>
              <p:nvPr/>
            </p:nvSpPr>
            <p:spPr bwMode="gray">
              <a:xfrm>
                <a:off x="3649" y="881"/>
                <a:ext cx="13" cy="11"/>
              </a:xfrm>
              <a:custGeom>
                <a:avLst/>
                <a:gdLst>
                  <a:gd name="T0" fmla="*/ 18 w 8"/>
                  <a:gd name="T1" fmla="*/ 0 h 7"/>
                  <a:gd name="T2" fmla="*/ 21 w 8"/>
                  <a:gd name="T3" fmla="*/ 5 h 7"/>
                  <a:gd name="T4" fmla="*/ 21 w 8"/>
                  <a:gd name="T5" fmla="*/ 14 h 7"/>
                  <a:gd name="T6" fmla="*/ 3 w 8"/>
                  <a:gd name="T7" fmla="*/ 17 h 7"/>
                  <a:gd name="T8" fmla="*/ 0 w 8"/>
                  <a:gd name="T9" fmla="*/ 13 h 7"/>
                  <a:gd name="T10" fmla="*/ 3 w 8"/>
                  <a:gd name="T11" fmla="*/ 3 h 7"/>
                  <a:gd name="T12" fmla="*/ 18 w 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0" name="Freeform 640"/>
              <p:cNvSpPr>
                <a:spLocks/>
              </p:cNvSpPr>
              <p:nvPr/>
            </p:nvSpPr>
            <p:spPr bwMode="gray">
              <a:xfrm>
                <a:off x="3677" y="900"/>
                <a:ext cx="13" cy="1"/>
              </a:xfrm>
              <a:custGeom>
                <a:avLst/>
                <a:gdLst>
                  <a:gd name="T0" fmla="*/ 0 w 8"/>
                  <a:gd name="T1" fmla="*/ 1 h 1"/>
                  <a:gd name="T2" fmla="*/ 8 w 8"/>
                  <a:gd name="T3" fmla="*/ 0 h 1"/>
                  <a:gd name="T4" fmla="*/ 21 w 8"/>
                  <a:gd name="T5" fmla="*/ 0 h 1"/>
                  <a:gd name="T6" fmla="*/ 21 w 8"/>
                  <a:gd name="T7" fmla="*/ 1 h 1"/>
                  <a:gd name="T8" fmla="*/ 5 w 8"/>
                  <a:gd name="T9" fmla="*/ 1 h 1"/>
                  <a:gd name="T10" fmla="*/ 0 w 8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0" y="1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1" name="Freeform 641"/>
              <p:cNvSpPr>
                <a:spLocks/>
              </p:cNvSpPr>
              <p:nvPr/>
            </p:nvSpPr>
            <p:spPr bwMode="gray">
              <a:xfrm>
                <a:off x="3597" y="881"/>
                <a:ext cx="18" cy="8"/>
              </a:xfrm>
              <a:custGeom>
                <a:avLst/>
                <a:gdLst>
                  <a:gd name="T0" fmla="*/ 18 w 12"/>
                  <a:gd name="T1" fmla="*/ 0 h 5"/>
                  <a:gd name="T2" fmla="*/ 22 w 12"/>
                  <a:gd name="T3" fmla="*/ 0 h 5"/>
                  <a:gd name="T4" fmla="*/ 27 w 12"/>
                  <a:gd name="T5" fmla="*/ 5 h 5"/>
                  <a:gd name="T6" fmla="*/ 26 w 12"/>
                  <a:gd name="T7" fmla="*/ 13 h 5"/>
                  <a:gd name="T8" fmla="*/ 12 w 12"/>
                  <a:gd name="T9" fmla="*/ 13 h 5"/>
                  <a:gd name="T10" fmla="*/ 0 w 12"/>
                  <a:gd name="T11" fmla="*/ 8 h 5"/>
                  <a:gd name="T12" fmla="*/ 18 w 1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5"/>
                  <a:gd name="T23" fmla="*/ 12 w 1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5">
                    <a:moveTo>
                      <a:pt x="8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2" name="Freeform 642"/>
              <p:cNvSpPr>
                <a:spLocks/>
              </p:cNvSpPr>
              <p:nvPr/>
            </p:nvSpPr>
            <p:spPr bwMode="gray">
              <a:xfrm>
                <a:off x="3620" y="872"/>
                <a:ext cx="6" cy="4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0 h 3"/>
                  <a:gd name="T4" fmla="*/ 0 w 4"/>
                  <a:gd name="T5" fmla="*/ 5 h 3"/>
                  <a:gd name="T6" fmla="*/ 6 w 4"/>
                  <a:gd name="T7" fmla="*/ 5 h 3"/>
                  <a:gd name="T8" fmla="*/ 9 w 4"/>
                  <a:gd name="T9" fmla="*/ 4 h 3"/>
                  <a:gd name="T10" fmla="*/ 4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3" name="Freeform 643"/>
              <p:cNvSpPr>
                <a:spLocks/>
              </p:cNvSpPr>
              <p:nvPr/>
            </p:nvSpPr>
            <p:spPr bwMode="gray">
              <a:xfrm>
                <a:off x="3629" y="875"/>
                <a:ext cx="11" cy="5"/>
              </a:xfrm>
              <a:custGeom>
                <a:avLst/>
                <a:gdLst>
                  <a:gd name="T0" fmla="*/ 5 w 7"/>
                  <a:gd name="T1" fmla="*/ 0 h 3"/>
                  <a:gd name="T2" fmla="*/ 8 w 7"/>
                  <a:gd name="T3" fmla="*/ 3 h 3"/>
                  <a:gd name="T4" fmla="*/ 0 w 7"/>
                  <a:gd name="T5" fmla="*/ 5 h 3"/>
                  <a:gd name="T6" fmla="*/ 0 w 7"/>
                  <a:gd name="T7" fmla="*/ 8 h 3"/>
                  <a:gd name="T8" fmla="*/ 13 w 7"/>
                  <a:gd name="T9" fmla="*/ 8 h 3"/>
                  <a:gd name="T10" fmla="*/ 17 w 7"/>
                  <a:gd name="T11" fmla="*/ 3 h 3"/>
                  <a:gd name="T12" fmla="*/ 9 w 7"/>
                  <a:gd name="T13" fmla="*/ 0 h 3"/>
                  <a:gd name="T14" fmla="*/ 5 w 7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3"/>
                  <a:gd name="T26" fmla="*/ 7 w 7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3">
                    <a:moveTo>
                      <a:pt x="2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4" name="Freeform 644"/>
              <p:cNvSpPr>
                <a:spLocks/>
              </p:cNvSpPr>
              <p:nvPr/>
            </p:nvSpPr>
            <p:spPr bwMode="gray">
              <a:xfrm>
                <a:off x="3635" y="881"/>
                <a:ext cx="10" cy="5"/>
              </a:xfrm>
              <a:custGeom>
                <a:avLst/>
                <a:gdLst>
                  <a:gd name="T0" fmla="*/ 8 w 6"/>
                  <a:gd name="T1" fmla="*/ 8 h 3"/>
                  <a:gd name="T2" fmla="*/ 0 w 6"/>
                  <a:gd name="T3" fmla="*/ 5 h 3"/>
                  <a:gd name="T4" fmla="*/ 0 w 6"/>
                  <a:gd name="T5" fmla="*/ 3 h 3"/>
                  <a:gd name="T6" fmla="*/ 8 w 6"/>
                  <a:gd name="T7" fmla="*/ 3 h 3"/>
                  <a:gd name="T8" fmla="*/ 17 w 6"/>
                  <a:gd name="T9" fmla="*/ 0 h 3"/>
                  <a:gd name="T10" fmla="*/ 13 w 6"/>
                  <a:gd name="T11" fmla="*/ 5 h 3"/>
                  <a:gd name="T12" fmla="*/ 8 w 6"/>
                  <a:gd name="T13" fmla="*/ 8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5" name="Freeform 645"/>
              <p:cNvSpPr>
                <a:spLocks/>
              </p:cNvSpPr>
              <p:nvPr/>
            </p:nvSpPr>
            <p:spPr bwMode="gray">
              <a:xfrm>
                <a:off x="3620" y="883"/>
                <a:ext cx="3" cy="4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5 h 3"/>
                  <a:gd name="T4" fmla="*/ 4 w 2"/>
                  <a:gd name="T5" fmla="*/ 5 h 3"/>
                  <a:gd name="T6" fmla="*/ 4 w 2"/>
                  <a:gd name="T7" fmla="*/ 4 h 3"/>
                  <a:gd name="T8" fmla="*/ 3 w 2"/>
                  <a:gd name="T9" fmla="*/ 0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6" name="Freeform 646"/>
              <p:cNvSpPr>
                <a:spLocks/>
              </p:cNvSpPr>
              <p:nvPr/>
            </p:nvSpPr>
            <p:spPr bwMode="gray">
              <a:xfrm>
                <a:off x="3514" y="858"/>
                <a:ext cx="70" cy="39"/>
              </a:xfrm>
              <a:custGeom>
                <a:avLst/>
                <a:gdLst>
                  <a:gd name="T0" fmla="*/ 96 w 45"/>
                  <a:gd name="T1" fmla="*/ 0 h 25"/>
                  <a:gd name="T2" fmla="*/ 101 w 45"/>
                  <a:gd name="T3" fmla="*/ 3 h 25"/>
                  <a:gd name="T4" fmla="*/ 87 w 45"/>
                  <a:gd name="T5" fmla="*/ 9 h 25"/>
                  <a:gd name="T6" fmla="*/ 87 w 45"/>
                  <a:gd name="T7" fmla="*/ 12 h 25"/>
                  <a:gd name="T8" fmla="*/ 109 w 45"/>
                  <a:gd name="T9" fmla="*/ 12 h 25"/>
                  <a:gd name="T10" fmla="*/ 109 w 45"/>
                  <a:gd name="T11" fmla="*/ 17 h 25"/>
                  <a:gd name="T12" fmla="*/ 109 w 45"/>
                  <a:gd name="T13" fmla="*/ 25 h 25"/>
                  <a:gd name="T14" fmla="*/ 104 w 45"/>
                  <a:gd name="T15" fmla="*/ 27 h 25"/>
                  <a:gd name="T16" fmla="*/ 87 w 45"/>
                  <a:gd name="T17" fmla="*/ 27 h 25"/>
                  <a:gd name="T18" fmla="*/ 79 w 45"/>
                  <a:gd name="T19" fmla="*/ 30 h 25"/>
                  <a:gd name="T20" fmla="*/ 79 w 45"/>
                  <a:gd name="T21" fmla="*/ 31 h 25"/>
                  <a:gd name="T22" fmla="*/ 87 w 45"/>
                  <a:gd name="T23" fmla="*/ 34 h 25"/>
                  <a:gd name="T24" fmla="*/ 84 w 45"/>
                  <a:gd name="T25" fmla="*/ 39 h 25"/>
                  <a:gd name="T26" fmla="*/ 51 w 45"/>
                  <a:gd name="T27" fmla="*/ 39 h 25"/>
                  <a:gd name="T28" fmla="*/ 53 w 45"/>
                  <a:gd name="T29" fmla="*/ 44 h 25"/>
                  <a:gd name="T30" fmla="*/ 51 w 45"/>
                  <a:gd name="T31" fmla="*/ 51 h 25"/>
                  <a:gd name="T32" fmla="*/ 34 w 45"/>
                  <a:gd name="T33" fmla="*/ 61 h 25"/>
                  <a:gd name="T34" fmla="*/ 22 w 45"/>
                  <a:gd name="T35" fmla="*/ 61 h 25"/>
                  <a:gd name="T36" fmla="*/ 22 w 45"/>
                  <a:gd name="T37" fmla="*/ 58 h 25"/>
                  <a:gd name="T38" fmla="*/ 31 w 45"/>
                  <a:gd name="T39" fmla="*/ 53 h 25"/>
                  <a:gd name="T40" fmla="*/ 30 w 45"/>
                  <a:gd name="T41" fmla="*/ 51 h 25"/>
                  <a:gd name="T42" fmla="*/ 9 w 45"/>
                  <a:gd name="T43" fmla="*/ 48 h 25"/>
                  <a:gd name="T44" fmla="*/ 0 w 45"/>
                  <a:gd name="T45" fmla="*/ 44 h 25"/>
                  <a:gd name="T46" fmla="*/ 5 w 45"/>
                  <a:gd name="T47" fmla="*/ 39 h 25"/>
                  <a:gd name="T48" fmla="*/ 19 w 45"/>
                  <a:gd name="T49" fmla="*/ 34 h 25"/>
                  <a:gd name="T50" fmla="*/ 0 w 45"/>
                  <a:gd name="T51" fmla="*/ 25 h 25"/>
                  <a:gd name="T52" fmla="*/ 0 w 45"/>
                  <a:gd name="T53" fmla="*/ 19 h 25"/>
                  <a:gd name="T54" fmla="*/ 58 w 45"/>
                  <a:gd name="T55" fmla="*/ 19 h 25"/>
                  <a:gd name="T56" fmla="*/ 61 w 45"/>
                  <a:gd name="T57" fmla="*/ 12 h 25"/>
                  <a:gd name="T58" fmla="*/ 70 w 45"/>
                  <a:gd name="T59" fmla="*/ 9 h 25"/>
                  <a:gd name="T60" fmla="*/ 79 w 45"/>
                  <a:gd name="T61" fmla="*/ 9 h 25"/>
                  <a:gd name="T62" fmla="*/ 70 w 45"/>
                  <a:gd name="T63" fmla="*/ 3 h 25"/>
                  <a:gd name="T64" fmla="*/ 75 w 45"/>
                  <a:gd name="T65" fmla="*/ 0 h 25"/>
                  <a:gd name="T66" fmla="*/ 96 w 45"/>
                  <a:gd name="T67" fmla="*/ 0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25"/>
                  <a:gd name="T104" fmla="*/ 45 w 45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25">
                    <a:moveTo>
                      <a:pt x="40" y="0"/>
                    </a:moveTo>
                    <a:lnTo>
                      <a:pt x="42" y="1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5" y="10"/>
                    </a:lnTo>
                    <a:lnTo>
                      <a:pt x="43" y="11"/>
                    </a:lnTo>
                    <a:lnTo>
                      <a:pt x="36" y="11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6" y="14"/>
                    </a:lnTo>
                    <a:lnTo>
                      <a:pt x="35" y="16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1" y="21"/>
                    </a:lnTo>
                    <a:lnTo>
                      <a:pt x="14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25" y="5"/>
                    </a:lnTo>
                    <a:lnTo>
                      <a:pt x="29" y="4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7" name="Freeform 647"/>
              <p:cNvSpPr>
                <a:spLocks/>
              </p:cNvSpPr>
              <p:nvPr/>
            </p:nvSpPr>
            <p:spPr bwMode="gray">
              <a:xfrm>
                <a:off x="3480" y="859"/>
                <a:ext cx="68" cy="19"/>
              </a:xfrm>
              <a:custGeom>
                <a:avLst/>
                <a:gdLst>
                  <a:gd name="T0" fmla="*/ 105 w 44"/>
                  <a:gd name="T1" fmla="*/ 10 h 12"/>
                  <a:gd name="T2" fmla="*/ 96 w 44"/>
                  <a:gd name="T3" fmla="*/ 3 h 12"/>
                  <a:gd name="T4" fmla="*/ 76 w 44"/>
                  <a:gd name="T5" fmla="*/ 3 h 12"/>
                  <a:gd name="T6" fmla="*/ 48 w 44"/>
                  <a:gd name="T7" fmla="*/ 3 h 12"/>
                  <a:gd name="T8" fmla="*/ 43 w 44"/>
                  <a:gd name="T9" fmla="*/ 0 h 12"/>
                  <a:gd name="T10" fmla="*/ 34 w 44"/>
                  <a:gd name="T11" fmla="*/ 5 h 12"/>
                  <a:gd name="T12" fmla="*/ 5 w 44"/>
                  <a:gd name="T13" fmla="*/ 10 h 12"/>
                  <a:gd name="T14" fmla="*/ 0 w 44"/>
                  <a:gd name="T15" fmla="*/ 16 h 12"/>
                  <a:gd name="T16" fmla="*/ 0 w 44"/>
                  <a:gd name="T17" fmla="*/ 17 h 12"/>
                  <a:gd name="T18" fmla="*/ 3 w 44"/>
                  <a:gd name="T19" fmla="*/ 22 h 12"/>
                  <a:gd name="T20" fmla="*/ 3 w 44"/>
                  <a:gd name="T21" fmla="*/ 25 h 12"/>
                  <a:gd name="T22" fmla="*/ 12 w 44"/>
                  <a:gd name="T23" fmla="*/ 25 h 12"/>
                  <a:gd name="T24" fmla="*/ 23 w 44"/>
                  <a:gd name="T25" fmla="*/ 30 h 12"/>
                  <a:gd name="T26" fmla="*/ 26 w 44"/>
                  <a:gd name="T27" fmla="*/ 27 h 12"/>
                  <a:gd name="T28" fmla="*/ 39 w 44"/>
                  <a:gd name="T29" fmla="*/ 30 h 12"/>
                  <a:gd name="T30" fmla="*/ 45 w 44"/>
                  <a:gd name="T31" fmla="*/ 27 h 12"/>
                  <a:gd name="T32" fmla="*/ 43 w 44"/>
                  <a:gd name="T33" fmla="*/ 22 h 12"/>
                  <a:gd name="T34" fmla="*/ 34 w 44"/>
                  <a:gd name="T35" fmla="*/ 22 h 12"/>
                  <a:gd name="T36" fmla="*/ 34 w 44"/>
                  <a:gd name="T37" fmla="*/ 17 h 12"/>
                  <a:gd name="T38" fmla="*/ 56 w 44"/>
                  <a:gd name="T39" fmla="*/ 5 h 12"/>
                  <a:gd name="T40" fmla="*/ 76 w 44"/>
                  <a:gd name="T41" fmla="*/ 8 h 12"/>
                  <a:gd name="T42" fmla="*/ 82 w 44"/>
                  <a:gd name="T43" fmla="*/ 13 h 12"/>
                  <a:gd name="T44" fmla="*/ 91 w 44"/>
                  <a:gd name="T45" fmla="*/ 13 h 12"/>
                  <a:gd name="T46" fmla="*/ 105 w 44"/>
                  <a:gd name="T47" fmla="*/ 10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"/>
                  <a:gd name="T73" fmla="*/ 0 h 12"/>
                  <a:gd name="T74" fmla="*/ 44 w 44"/>
                  <a:gd name="T75" fmla="*/ 12 h 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" h="12">
                    <a:moveTo>
                      <a:pt x="44" y="4"/>
                    </a:moveTo>
                    <a:lnTo>
                      <a:pt x="40" y="1"/>
                    </a:lnTo>
                    <a:lnTo>
                      <a:pt x="32" y="1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6" y="12"/>
                    </a:lnTo>
                    <a:lnTo>
                      <a:pt x="19" y="11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23" y="2"/>
                    </a:lnTo>
                    <a:lnTo>
                      <a:pt x="32" y="3"/>
                    </a:lnTo>
                    <a:lnTo>
                      <a:pt x="34" y="5"/>
                    </a:lnTo>
                    <a:lnTo>
                      <a:pt x="38" y="5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8" name="Freeform 648"/>
              <p:cNvSpPr>
                <a:spLocks/>
              </p:cNvSpPr>
              <p:nvPr/>
            </p:nvSpPr>
            <p:spPr bwMode="gray">
              <a:xfrm>
                <a:off x="3559" y="887"/>
                <a:ext cx="11" cy="8"/>
              </a:xfrm>
              <a:custGeom>
                <a:avLst/>
                <a:gdLst>
                  <a:gd name="T0" fmla="*/ 0 w 7"/>
                  <a:gd name="T1" fmla="*/ 3 h 5"/>
                  <a:gd name="T2" fmla="*/ 0 w 7"/>
                  <a:gd name="T3" fmla="*/ 10 h 5"/>
                  <a:gd name="T4" fmla="*/ 3 w 7"/>
                  <a:gd name="T5" fmla="*/ 13 h 5"/>
                  <a:gd name="T6" fmla="*/ 17 w 7"/>
                  <a:gd name="T7" fmla="*/ 10 h 5"/>
                  <a:gd name="T8" fmla="*/ 13 w 7"/>
                  <a:gd name="T9" fmla="*/ 0 h 5"/>
                  <a:gd name="T10" fmla="*/ 0 w 7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0" y="1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7" y="4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9" name="Freeform 649"/>
              <p:cNvSpPr>
                <a:spLocks/>
              </p:cNvSpPr>
              <p:nvPr/>
            </p:nvSpPr>
            <p:spPr bwMode="gray">
              <a:xfrm>
                <a:off x="3567" y="894"/>
                <a:ext cx="16" cy="7"/>
              </a:xfrm>
              <a:custGeom>
                <a:avLst/>
                <a:gdLst>
                  <a:gd name="T0" fmla="*/ 0 w 10"/>
                  <a:gd name="T1" fmla="*/ 4 h 5"/>
                  <a:gd name="T2" fmla="*/ 16 w 10"/>
                  <a:gd name="T3" fmla="*/ 8 h 5"/>
                  <a:gd name="T4" fmla="*/ 26 w 10"/>
                  <a:gd name="T5" fmla="*/ 10 h 5"/>
                  <a:gd name="T6" fmla="*/ 26 w 10"/>
                  <a:gd name="T7" fmla="*/ 1 h 5"/>
                  <a:gd name="T8" fmla="*/ 21 w 10"/>
                  <a:gd name="T9" fmla="*/ 0 h 5"/>
                  <a:gd name="T10" fmla="*/ 16 w 10"/>
                  <a:gd name="T11" fmla="*/ 4 h 5"/>
                  <a:gd name="T12" fmla="*/ 0 w 10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5"/>
                  <a:gd name="T23" fmla="*/ 10 w 10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5">
                    <a:moveTo>
                      <a:pt x="0" y="2"/>
                    </a:moveTo>
                    <a:lnTo>
                      <a:pt x="6" y="4"/>
                    </a:lnTo>
                    <a:lnTo>
                      <a:pt x="10" y="5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0" name="Freeform 650"/>
              <p:cNvSpPr>
                <a:spLocks/>
              </p:cNvSpPr>
              <p:nvPr/>
            </p:nvSpPr>
            <p:spPr bwMode="gray">
              <a:xfrm>
                <a:off x="3548" y="894"/>
                <a:ext cx="11" cy="4"/>
              </a:xfrm>
              <a:custGeom>
                <a:avLst/>
                <a:gdLst>
                  <a:gd name="T0" fmla="*/ 0 w 7"/>
                  <a:gd name="T1" fmla="*/ 5 h 3"/>
                  <a:gd name="T2" fmla="*/ 5 w 7"/>
                  <a:gd name="T3" fmla="*/ 1 h 3"/>
                  <a:gd name="T4" fmla="*/ 9 w 7"/>
                  <a:gd name="T5" fmla="*/ 0 h 3"/>
                  <a:gd name="T6" fmla="*/ 17 w 7"/>
                  <a:gd name="T7" fmla="*/ 1 h 3"/>
                  <a:gd name="T8" fmla="*/ 0 w 7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3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1" name="Freeform 651"/>
              <p:cNvSpPr>
                <a:spLocks/>
              </p:cNvSpPr>
              <p:nvPr/>
            </p:nvSpPr>
            <p:spPr bwMode="gray">
              <a:xfrm>
                <a:off x="3576" y="850"/>
                <a:ext cx="7" cy="5"/>
              </a:xfrm>
              <a:custGeom>
                <a:avLst/>
                <a:gdLst>
                  <a:gd name="T0" fmla="*/ 7 w 4"/>
                  <a:gd name="T1" fmla="*/ 8 h 3"/>
                  <a:gd name="T2" fmla="*/ 0 w 4"/>
                  <a:gd name="T3" fmla="*/ 5 h 3"/>
                  <a:gd name="T4" fmla="*/ 0 w 4"/>
                  <a:gd name="T5" fmla="*/ 3 h 3"/>
                  <a:gd name="T6" fmla="*/ 9 w 4"/>
                  <a:gd name="T7" fmla="*/ 0 h 3"/>
                  <a:gd name="T8" fmla="*/ 12 w 4"/>
                  <a:gd name="T9" fmla="*/ 5 h 3"/>
                  <a:gd name="T10" fmla="*/ 7 w 4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2" name="Freeform 652"/>
              <p:cNvSpPr>
                <a:spLocks/>
              </p:cNvSpPr>
              <p:nvPr/>
            </p:nvSpPr>
            <p:spPr bwMode="gray">
              <a:xfrm>
                <a:off x="3587" y="1117"/>
                <a:ext cx="84" cy="85"/>
              </a:xfrm>
              <a:custGeom>
                <a:avLst/>
                <a:gdLst>
                  <a:gd name="T0" fmla="*/ 109 w 54"/>
                  <a:gd name="T1" fmla="*/ 9 h 55"/>
                  <a:gd name="T2" fmla="*/ 100 w 54"/>
                  <a:gd name="T3" fmla="*/ 31 h 55"/>
                  <a:gd name="T4" fmla="*/ 87 w 54"/>
                  <a:gd name="T5" fmla="*/ 34 h 55"/>
                  <a:gd name="T6" fmla="*/ 84 w 54"/>
                  <a:gd name="T7" fmla="*/ 71 h 55"/>
                  <a:gd name="T8" fmla="*/ 92 w 54"/>
                  <a:gd name="T9" fmla="*/ 87 h 55"/>
                  <a:gd name="T10" fmla="*/ 131 w 54"/>
                  <a:gd name="T11" fmla="*/ 113 h 55"/>
                  <a:gd name="T12" fmla="*/ 128 w 54"/>
                  <a:gd name="T13" fmla="*/ 122 h 55"/>
                  <a:gd name="T14" fmla="*/ 109 w 54"/>
                  <a:gd name="T15" fmla="*/ 127 h 55"/>
                  <a:gd name="T16" fmla="*/ 87 w 54"/>
                  <a:gd name="T17" fmla="*/ 131 h 55"/>
                  <a:gd name="T18" fmla="*/ 65 w 54"/>
                  <a:gd name="T19" fmla="*/ 119 h 55"/>
                  <a:gd name="T20" fmla="*/ 47 w 54"/>
                  <a:gd name="T21" fmla="*/ 119 h 55"/>
                  <a:gd name="T22" fmla="*/ 47 w 54"/>
                  <a:gd name="T23" fmla="*/ 108 h 55"/>
                  <a:gd name="T24" fmla="*/ 53 w 54"/>
                  <a:gd name="T25" fmla="*/ 93 h 55"/>
                  <a:gd name="T26" fmla="*/ 40 w 54"/>
                  <a:gd name="T27" fmla="*/ 91 h 55"/>
                  <a:gd name="T28" fmla="*/ 25 w 54"/>
                  <a:gd name="T29" fmla="*/ 87 h 55"/>
                  <a:gd name="T30" fmla="*/ 22 w 54"/>
                  <a:gd name="T31" fmla="*/ 79 h 55"/>
                  <a:gd name="T32" fmla="*/ 12 w 54"/>
                  <a:gd name="T33" fmla="*/ 88 h 55"/>
                  <a:gd name="T34" fmla="*/ 3 w 54"/>
                  <a:gd name="T35" fmla="*/ 83 h 55"/>
                  <a:gd name="T36" fmla="*/ 0 w 54"/>
                  <a:gd name="T37" fmla="*/ 74 h 55"/>
                  <a:gd name="T38" fmla="*/ 5 w 54"/>
                  <a:gd name="T39" fmla="*/ 57 h 55"/>
                  <a:gd name="T40" fmla="*/ 19 w 54"/>
                  <a:gd name="T41" fmla="*/ 56 h 55"/>
                  <a:gd name="T42" fmla="*/ 26 w 54"/>
                  <a:gd name="T43" fmla="*/ 45 h 55"/>
                  <a:gd name="T44" fmla="*/ 30 w 54"/>
                  <a:gd name="T45" fmla="*/ 34 h 55"/>
                  <a:gd name="T46" fmla="*/ 22 w 54"/>
                  <a:gd name="T47" fmla="*/ 26 h 55"/>
                  <a:gd name="T48" fmla="*/ 26 w 54"/>
                  <a:gd name="T49" fmla="*/ 17 h 55"/>
                  <a:gd name="T50" fmla="*/ 36 w 54"/>
                  <a:gd name="T51" fmla="*/ 17 h 55"/>
                  <a:gd name="T52" fmla="*/ 44 w 54"/>
                  <a:gd name="T53" fmla="*/ 3 h 55"/>
                  <a:gd name="T54" fmla="*/ 90 w 54"/>
                  <a:gd name="T55" fmla="*/ 0 h 55"/>
                  <a:gd name="T56" fmla="*/ 109 w 54"/>
                  <a:gd name="T57" fmla="*/ 9 h 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"/>
                  <a:gd name="T88" fmla="*/ 0 h 55"/>
                  <a:gd name="T89" fmla="*/ 54 w 54"/>
                  <a:gd name="T90" fmla="*/ 55 h 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" h="55">
                    <a:moveTo>
                      <a:pt x="45" y="4"/>
                    </a:moveTo>
                    <a:lnTo>
                      <a:pt x="41" y="13"/>
                    </a:lnTo>
                    <a:lnTo>
                      <a:pt x="36" y="14"/>
                    </a:lnTo>
                    <a:lnTo>
                      <a:pt x="35" y="30"/>
                    </a:lnTo>
                    <a:lnTo>
                      <a:pt x="38" y="36"/>
                    </a:lnTo>
                    <a:lnTo>
                      <a:pt x="54" y="47"/>
                    </a:lnTo>
                    <a:lnTo>
                      <a:pt x="53" y="51"/>
                    </a:lnTo>
                    <a:lnTo>
                      <a:pt x="45" y="53"/>
                    </a:lnTo>
                    <a:lnTo>
                      <a:pt x="36" y="55"/>
                    </a:lnTo>
                    <a:lnTo>
                      <a:pt x="27" y="50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22" y="39"/>
                    </a:lnTo>
                    <a:lnTo>
                      <a:pt x="17" y="38"/>
                    </a:lnTo>
                    <a:lnTo>
                      <a:pt x="10" y="36"/>
                    </a:lnTo>
                    <a:lnTo>
                      <a:pt x="9" y="33"/>
                    </a:lnTo>
                    <a:lnTo>
                      <a:pt x="5" y="37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2" y="24"/>
                    </a:lnTo>
                    <a:lnTo>
                      <a:pt x="8" y="23"/>
                    </a:lnTo>
                    <a:lnTo>
                      <a:pt x="11" y="19"/>
                    </a:lnTo>
                    <a:lnTo>
                      <a:pt x="12" y="14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8" y="1"/>
                    </a:lnTo>
                    <a:lnTo>
                      <a:pt x="37" y="0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3" name="Freeform 653"/>
              <p:cNvSpPr>
                <a:spLocks/>
              </p:cNvSpPr>
              <p:nvPr/>
            </p:nvSpPr>
            <p:spPr bwMode="gray">
              <a:xfrm>
                <a:off x="3595" y="1176"/>
                <a:ext cx="17" cy="9"/>
              </a:xfrm>
              <a:custGeom>
                <a:avLst/>
                <a:gdLst>
                  <a:gd name="T0" fmla="*/ 9 w 11"/>
                  <a:gd name="T1" fmla="*/ 0 h 6"/>
                  <a:gd name="T2" fmla="*/ 26 w 11"/>
                  <a:gd name="T3" fmla="*/ 9 h 6"/>
                  <a:gd name="T4" fmla="*/ 23 w 11"/>
                  <a:gd name="T5" fmla="*/ 14 h 6"/>
                  <a:gd name="T6" fmla="*/ 0 w 11"/>
                  <a:gd name="T7" fmla="*/ 3 h 6"/>
                  <a:gd name="T8" fmla="*/ 9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4" y="0"/>
                    </a:moveTo>
                    <a:lnTo>
                      <a:pt x="11" y="4"/>
                    </a:lnTo>
                    <a:lnTo>
                      <a:pt x="10" y="6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4" name="Freeform 654"/>
              <p:cNvSpPr>
                <a:spLocks/>
              </p:cNvSpPr>
              <p:nvPr/>
            </p:nvSpPr>
            <p:spPr bwMode="gray">
              <a:xfrm>
                <a:off x="3916" y="1121"/>
                <a:ext cx="11" cy="5"/>
              </a:xfrm>
              <a:custGeom>
                <a:avLst/>
                <a:gdLst>
                  <a:gd name="T0" fmla="*/ 5 w 7"/>
                  <a:gd name="T1" fmla="*/ 8 h 3"/>
                  <a:gd name="T2" fmla="*/ 14 w 7"/>
                  <a:gd name="T3" fmla="*/ 5 h 3"/>
                  <a:gd name="T4" fmla="*/ 17 w 7"/>
                  <a:gd name="T5" fmla="*/ 0 h 3"/>
                  <a:gd name="T6" fmla="*/ 5 w 7"/>
                  <a:gd name="T7" fmla="*/ 0 h 3"/>
                  <a:gd name="T8" fmla="*/ 0 w 7"/>
                  <a:gd name="T9" fmla="*/ 0 h 3"/>
                  <a:gd name="T10" fmla="*/ 5 w 7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2" y="3"/>
                    </a:moveTo>
                    <a:lnTo>
                      <a:pt x="6" y="2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5" name="Freeform 655"/>
              <p:cNvSpPr>
                <a:spLocks/>
              </p:cNvSpPr>
              <p:nvPr/>
            </p:nvSpPr>
            <p:spPr bwMode="gray">
              <a:xfrm>
                <a:off x="3747" y="839"/>
                <a:ext cx="34" cy="25"/>
              </a:xfrm>
              <a:custGeom>
                <a:avLst/>
                <a:gdLst>
                  <a:gd name="T0" fmla="*/ 34 w 22"/>
                  <a:gd name="T1" fmla="*/ 0 h 16"/>
                  <a:gd name="T2" fmla="*/ 45 w 22"/>
                  <a:gd name="T3" fmla="*/ 0 h 16"/>
                  <a:gd name="T4" fmla="*/ 49 w 22"/>
                  <a:gd name="T5" fmla="*/ 5 h 16"/>
                  <a:gd name="T6" fmla="*/ 45 w 22"/>
                  <a:gd name="T7" fmla="*/ 9 h 16"/>
                  <a:gd name="T8" fmla="*/ 53 w 22"/>
                  <a:gd name="T9" fmla="*/ 20 h 16"/>
                  <a:gd name="T10" fmla="*/ 53 w 22"/>
                  <a:gd name="T11" fmla="*/ 27 h 16"/>
                  <a:gd name="T12" fmla="*/ 31 w 22"/>
                  <a:gd name="T13" fmla="*/ 27 h 16"/>
                  <a:gd name="T14" fmla="*/ 29 w 22"/>
                  <a:gd name="T15" fmla="*/ 31 h 16"/>
                  <a:gd name="T16" fmla="*/ 22 w 22"/>
                  <a:gd name="T17" fmla="*/ 39 h 16"/>
                  <a:gd name="T18" fmla="*/ 14 w 22"/>
                  <a:gd name="T19" fmla="*/ 39 h 16"/>
                  <a:gd name="T20" fmla="*/ 9 w 22"/>
                  <a:gd name="T21" fmla="*/ 31 h 16"/>
                  <a:gd name="T22" fmla="*/ 0 w 22"/>
                  <a:gd name="T23" fmla="*/ 27 h 16"/>
                  <a:gd name="T24" fmla="*/ 9 w 22"/>
                  <a:gd name="T25" fmla="*/ 20 h 16"/>
                  <a:gd name="T26" fmla="*/ 8 w 22"/>
                  <a:gd name="T27" fmla="*/ 14 h 16"/>
                  <a:gd name="T28" fmla="*/ 17 w 22"/>
                  <a:gd name="T29" fmla="*/ 8 h 16"/>
                  <a:gd name="T30" fmla="*/ 31 w 22"/>
                  <a:gd name="T31" fmla="*/ 5 h 16"/>
                  <a:gd name="T32" fmla="*/ 34 w 22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16"/>
                  <a:gd name="T53" fmla="*/ 22 w 22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16">
                    <a:moveTo>
                      <a:pt x="14" y="0"/>
                    </a:moveTo>
                    <a:lnTo>
                      <a:pt x="19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13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6" name="Freeform 656"/>
              <p:cNvSpPr>
                <a:spLocks/>
              </p:cNvSpPr>
              <p:nvPr/>
            </p:nvSpPr>
            <p:spPr bwMode="gray">
              <a:xfrm>
                <a:off x="3702" y="863"/>
                <a:ext cx="37" cy="17"/>
              </a:xfrm>
              <a:custGeom>
                <a:avLst/>
                <a:gdLst>
                  <a:gd name="T0" fmla="*/ 57 w 24"/>
                  <a:gd name="T1" fmla="*/ 0 h 11"/>
                  <a:gd name="T2" fmla="*/ 57 w 24"/>
                  <a:gd name="T3" fmla="*/ 8 h 11"/>
                  <a:gd name="T4" fmla="*/ 40 w 24"/>
                  <a:gd name="T5" fmla="*/ 8 h 11"/>
                  <a:gd name="T6" fmla="*/ 39 w 24"/>
                  <a:gd name="T7" fmla="*/ 12 h 11"/>
                  <a:gd name="T8" fmla="*/ 48 w 24"/>
                  <a:gd name="T9" fmla="*/ 22 h 11"/>
                  <a:gd name="T10" fmla="*/ 43 w 24"/>
                  <a:gd name="T11" fmla="*/ 26 h 11"/>
                  <a:gd name="T12" fmla="*/ 9 w 24"/>
                  <a:gd name="T13" fmla="*/ 23 h 11"/>
                  <a:gd name="T14" fmla="*/ 0 w 24"/>
                  <a:gd name="T15" fmla="*/ 22 h 11"/>
                  <a:gd name="T16" fmla="*/ 0 w 24"/>
                  <a:gd name="T17" fmla="*/ 12 h 11"/>
                  <a:gd name="T18" fmla="*/ 8 w 24"/>
                  <a:gd name="T19" fmla="*/ 9 h 11"/>
                  <a:gd name="T20" fmla="*/ 8 w 24"/>
                  <a:gd name="T21" fmla="*/ 3 h 11"/>
                  <a:gd name="T22" fmla="*/ 40 w 24"/>
                  <a:gd name="T23" fmla="*/ 3 h 11"/>
                  <a:gd name="T24" fmla="*/ 48 w 24"/>
                  <a:gd name="T25" fmla="*/ 0 h 11"/>
                  <a:gd name="T26" fmla="*/ 57 w 2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1"/>
                  <a:gd name="T44" fmla="*/ 24 w 2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1">
                    <a:moveTo>
                      <a:pt x="24" y="0"/>
                    </a:moveTo>
                    <a:lnTo>
                      <a:pt x="24" y="3"/>
                    </a:lnTo>
                    <a:lnTo>
                      <a:pt x="17" y="3"/>
                    </a:lnTo>
                    <a:lnTo>
                      <a:pt x="16" y="5"/>
                    </a:lnTo>
                    <a:lnTo>
                      <a:pt x="20" y="9"/>
                    </a:lnTo>
                    <a:lnTo>
                      <a:pt x="18" y="1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3" y="1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7" name="Freeform 657"/>
              <p:cNvSpPr>
                <a:spLocks/>
              </p:cNvSpPr>
              <p:nvPr/>
            </p:nvSpPr>
            <p:spPr bwMode="gray">
              <a:xfrm>
                <a:off x="3716" y="853"/>
                <a:ext cx="17" cy="6"/>
              </a:xfrm>
              <a:custGeom>
                <a:avLst/>
                <a:gdLst>
                  <a:gd name="T0" fmla="*/ 19 w 11"/>
                  <a:gd name="T1" fmla="*/ 0 h 4"/>
                  <a:gd name="T2" fmla="*/ 26 w 11"/>
                  <a:gd name="T3" fmla="*/ 4 h 4"/>
                  <a:gd name="T4" fmla="*/ 17 w 11"/>
                  <a:gd name="T5" fmla="*/ 9 h 4"/>
                  <a:gd name="T6" fmla="*/ 0 w 11"/>
                  <a:gd name="T7" fmla="*/ 6 h 4"/>
                  <a:gd name="T8" fmla="*/ 0 w 11"/>
                  <a:gd name="T9" fmla="*/ 3 h 4"/>
                  <a:gd name="T10" fmla="*/ 19 w 11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"/>
                  <a:gd name="T20" fmla="*/ 11 w 1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">
                    <a:moveTo>
                      <a:pt x="8" y="0"/>
                    </a:moveTo>
                    <a:lnTo>
                      <a:pt x="11" y="2"/>
                    </a:lnTo>
                    <a:lnTo>
                      <a:pt x="7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8" name="Freeform 658"/>
              <p:cNvSpPr>
                <a:spLocks/>
              </p:cNvSpPr>
              <p:nvPr/>
            </p:nvSpPr>
            <p:spPr bwMode="gray">
              <a:xfrm>
                <a:off x="3744" y="821"/>
                <a:ext cx="15" cy="4"/>
              </a:xfrm>
              <a:custGeom>
                <a:avLst/>
                <a:gdLst>
                  <a:gd name="T0" fmla="*/ 0 w 10"/>
                  <a:gd name="T1" fmla="*/ 1 h 3"/>
                  <a:gd name="T2" fmla="*/ 21 w 10"/>
                  <a:gd name="T3" fmla="*/ 0 h 3"/>
                  <a:gd name="T4" fmla="*/ 22 w 10"/>
                  <a:gd name="T5" fmla="*/ 5 h 3"/>
                  <a:gd name="T6" fmla="*/ 14 w 10"/>
                  <a:gd name="T7" fmla="*/ 5 h 3"/>
                  <a:gd name="T8" fmla="*/ 0 w 10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"/>
                  <a:gd name="T17" fmla="*/ 10 w 1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">
                    <a:moveTo>
                      <a:pt x="0" y="1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9" name="Freeform 659"/>
              <p:cNvSpPr>
                <a:spLocks/>
              </p:cNvSpPr>
              <p:nvPr/>
            </p:nvSpPr>
            <p:spPr bwMode="gray">
              <a:xfrm>
                <a:off x="3687" y="836"/>
                <a:ext cx="10" cy="3"/>
              </a:xfrm>
              <a:custGeom>
                <a:avLst/>
                <a:gdLst>
                  <a:gd name="T0" fmla="*/ 0 w 7"/>
                  <a:gd name="T1" fmla="*/ 4 h 2"/>
                  <a:gd name="T2" fmla="*/ 0 w 7"/>
                  <a:gd name="T3" fmla="*/ 3 h 2"/>
                  <a:gd name="T4" fmla="*/ 9 w 7"/>
                  <a:gd name="T5" fmla="*/ 0 h 2"/>
                  <a:gd name="T6" fmla="*/ 14 w 7"/>
                  <a:gd name="T7" fmla="*/ 3 h 2"/>
                  <a:gd name="T8" fmla="*/ 10 w 7"/>
                  <a:gd name="T9" fmla="*/ 4 h 2"/>
                  <a:gd name="T10" fmla="*/ 0 w 7"/>
                  <a:gd name="T11" fmla="*/ 4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"/>
                  <a:gd name="T20" fmla="*/ 7 w 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">
                    <a:moveTo>
                      <a:pt x="0" y="2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0" name="Freeform 660"/>
              <p:cNvSpPr>
                <a:spLocks/>
              </p:cNvSpPr>
              <p:nvPr/>
            </p:nvSpPr>
            <p:spPr bwMode="gray">
              <a:xfrm>
                <a:off x="3716" y="841"/>
                <a:ext cx="9" cy="3"/>
              </a:xfrm>
              <a:custGeom>
                <a:avLst/>
                <a:gdLst>
                  <a:gd name="T0" fmla="*/ 0 w 6"/>
                  <a:gd name="T1" fmla="*/ 3 h 2"/>
                  <a:gd name="T2" fmla="*/ 14 w 6"/>
                  <a:gd name="T3" fmla="*/ 0 h 2"/>
                  <a:gd name="T4" fmla="*/ 14 w 6"/>
                  <a:gd name="T5" fmla="*/ 3 h 2"/>
                  <a:gd name="T6" fmla="*/ 5 w 6"/>
                  <a:gd name="T7" fmla="*/ 4 h 2"/>
                  <a:gd name="T8" fmla="*/ 0 w 6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1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1" name="Freeform 661"/>
              <p:cNvSpPr>
                <a:spLocks/>
              </p:cNvSpPr>
              <p:nvPr/>
            </p:nvSpPr>
            <p:spPr bwMode="gray">
              <a:xfrm>
                <a:off x="3669" y="878"/>
                <a:ext cx="27" cy="14"/>
              </a:xfrm>
              <a:custGeom>
                <a:avLst/>
                <a:gdLst>
                  <a:gd name="T0" fmla="*/ 17 w 17"/>
                  <a:gd name="T1" fmla="*/ 0 h 9"/>
                  <a:gd name="T2" fmla="*/ 27 w 17"/>
                  <a:gd name="T3" fmla="*/ 3 h 9"/>
                  <a:gd name="T4" fmla="*/ 40 w 17"/>
                  <a:gd name="T5" fmla="*/ 5 h 9"/>
                  <a:gd name="T6" fmla="*/ 43 w 17"/>
                  <a:gd name="T7" fmla="*/ 8 h 9"/>
                  <a:gd name="T8" fmla="*/ 30 w 17"/>
                  <a:gd name="T9" fmla="*/ 8 h 9"/>
                  <a:gd name="T10" fmla="*/ 13 w 17"/>
                  <a:gd name="T11" fmla="*/ 14 h 9"/>
                  <a:gd name="T12" fmla="*/ 13 w 17"/>
                  <a:gd name="T13" fmla="*/ 22 h 9"/>
                  <a:gd name="T14" fmla="*/ 5 w 17"/>
                  <a:gd name="T15" fmla="*/ 19 h 9"/>
                  <a:gd name="T16" fmla="*/ 3 w 17"/>
                  <a:gd name="T17" fmla="*/ 14 h 9"/>
                  <a:gd name="T18" fmla="*/ 3 w 17"/>
                  <a:gd name="T19" fmla="*/ 5 h 9"/>
                  <a:gd name="T20" fmla="*/ 0 w 17"/>
                  <a:gd name="T21" fmla="*/ 0 h 9"/>
                  <a:gd name="T22" fmla="*/ 17 w 17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9"/>
                  <a:gd name="T38" fmla="*/ 17 w 17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9">
                    <a:moveTo>
                      <a:pt x="7" y="0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2" name="Freeform 662"/>
              <p:cNvSpPr>
                <a:spLocks/>
              </p:cNvSpPr>
              <p:nvPr/>
            </p:nvSpPr>
            <p:spPr bwMode="gray">
              <a:xfrm>
                <a:off x="3690" y="894"/>
                <a:ext cx="15" cy="6"/>
              </a:xfrm>
              <a:custGeom>
                <a:avLst/>
                <a:gdLst>
                  <a:gd name="T0" fmla="*/ 15 w 10"/>
                  <a:gd name="T1" fmla="*/ 0 h 4"/>
                  <a:gd name="T2" fmla="*/ 21 w 10"/>
                  <a:gd name="T3" fmla="*/ 3 h 4"/>
                  <a:gd name="T4" fmla="*/ 22 w 10"/>
                  <a:gd name="T5" fmla="*/ 6 h 4"/>
                  <a:gd name="T6" fmla="*/ 14 w 10"/>
                  <a:gd name="T7" fmla="*/ 9 h 4"/>
                  <a:gd name="T8" fmla="*/ 6 w 10"/>
                  <a:gd name="T9" fmla="*/ 6 h 4"/>
                  <a:gd name="T10" fmla="*/ 0 w 10"/>
                  <a:gd name="T11" fmla="*/ 3 h 4"/>
                  <a:gd name="T12" fmla="*/ 0 w 10"/>
                  <a:gd name="T13" fmla="*/ 0 h 4"/>
                  <a:gd name="T14" fmla="*/ 15 w 10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"/>
                  <a:gd name="T26" fmla="*/ 10 w 1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">
                    <a:moveTo>
                      <a:pt x="7" y="0"/>
                    </a:moveTo>
                    <a:lnTo>
                      <a:pt x="9" y="1"/>
                    </a:lnTo>
                    <a:lnTo>
                      <a:pt x="10" y="3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3" name="Freeform 663"/>
              <p:cNvSpPr>
                <a:spLocks/>
              </p:cNvSpPr>
              <p:nvPr/>
            </p:nvSpPr>
            <p:spPr bwMode="gray">
              <a:xfrm>
                <a:off x="3856" y="1109"/>
                <a:ext cx="21" cy="16"/>
              </a:xfrm>
              <a:custGeom>
                <a:avLst/>
                <a:gdLst>
                  <a:gd name="T0" fmla="*/ 9 w 14"/>
                  <a:gd name="T1" fmla="*/ 26 h 10"/>
                  <a:gd name="T2" fmla="*/ 0 w 14"/>
                  <a:gd name="T3" fmla="*/ 21 h 10"/>
                  <a:gd name="T4" fmla="*/ 0 w 14"/>
                  <a:gd name="T5" fmla="*/ 10 h 10"/>
                  <a:gd name="T6" fmla="*/ 17 w 14"/>
                  <a:gd name="T7" fmla="*/ 0 h 10"/>
                  <a:gd name="T8" fmla="*/ 32 w 14"/>
                  <a:gd name="T9" fmla="*/ 10 h 10"/>
                  <a:gd name="T10" fmla="*/ 21 w 14"/>
                  <a:gd name="T11" fmla="*/ 21 h 10"/>
                  <a:gd name="T12" fmla="*/ 9 w 14"/>
                  <a:gd name="T13" fmla="*/ 26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0"/>
                  <a:gd name="T23" fmla="*/ 14 w 14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0">
                    <a:moveTo>
                      <a:pt x="4" y="10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4" name="Freeform 664"/>
              <p:cNvSpPr>
                <a:spLocks/>
              </p:cNvSpPr>
              <p:nvPr/>
            </p:nvSpPr>
            <p:spPr bwMode="gray">
              <a:xfrm>
                <a:off x="4088" y="1058"/>
                <a:ext cx="10" cy="5"/>
              </a:xfrm>
              <a:custGeom>
                <a:avLst/>
                <a:gdLst>
                  <a:gd name="T0" fmla="*/ 12 w 6"/>
                  <a:gd name="T1" fmla="*/ 8 h 3"/>
                  <a:gd name="T2" fmla="*/ 17 w 6"/>
                  <a:gd name="T3" fmla="*/ 3 h 3"/>
                  <a:gd name="T4" fmla="*/ 5 w 6"/>
                  <a:gd name="T5" fmla="*/ 0 h 3"/>
                  <a:gd name="T6" fmla="*/ 0 w 6"/>
                  <a:gd name="T7" fmla="*/ 0 h 3"/>
                  <a:gd name="T8" fmla="*/ 0 w 6"/>
                  <a:gd name="T9" fmla="*/ 5 h 3"/>
                  <a:gd name="T10" fmla="*/ 12 w 6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4" y="3"/>
                    </a:move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5" name="Freeform 665"/>
              <p:cNvSpPr>
                <a:spLocks/>
              </p:cNvSpPr>
              <p:nvPr/>
            </p:nvSpPr>
            <p:spPr bwMode="gray">
              <a:xfrm>
                <a:off x="4031" y="1087"/>
                <a:ext cx="11" cy="3"/>
              </a:xfrm>
              <a:custGeom>
                <a:avLst/>
                <a:gdLst>
                  <a:gd name="T0" fmla="*/ 8 w 7"/>
                  <a:gd name="T1" fmla="*/ 0 h 2"/>
                  <a:gd name="T2" fmla="*/ 17 w 7"/>
                  <a:gd name="T3" fmla="*/ 0 h 2"/>
                  <a:gd name="T4" fmla="*/ 9 w 7"/>
                  <a:gd name="T5" fmla="*/ 4 h 2"/>
                  <a:gd name="T6" fmla="*/ 0 w 7"/>
                  <a:gd name="T7" fmla="*/ 3 h 2"/>
                  <a:gd name="T8" fmla="*/ 8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3" y="0"/>
                    </a:moveTo>
                    <a:lnTo>
                      <a:pt x="7" y="0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6" name="Freeform 666"/>
              <p:cNvSpPr>
                <a:spLocks/>
              </p:cNvSpPr>
              <p:nvPr/>
            </p:nvSpPr>
            <p:spPr bwMode="gray">
              <a:xfrm>
                <a:off x="4043" y="1087"/>
                <a:ext cx="10" cy="3"/>
              </a:xfrm>
              <a:custGeom>
                <a:avLst/>
                <a:gdLst>
                  <a:gd name="T0" fmla="*/ 0 w 6"/>
                  <a:gd name="T1" fmla="*/ 0 h 2"/>
                  <a:gd name="T2" fmla="*/ 8 w 6"/>
                  <a:gd name="T3" fmla="*/ 4 h 2"/>
                  <a:gd name="T4" fmla="*/ 17 w 6"/>
                  <a:gd name="T5" fmla="*/ 0 h 2"/>
                  <a:gd name="T6" fmla="*/ 0 w 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"/>
                  <a:gd name="T14" fmla="*/ 6 w 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">
                    <a:moveTo>
                      <a:pt x="0" y="0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7" name="Freeform 667"/>
              <p:cNvSpPr>
                <a:spLocks/>
              </p:cNvSpPr>
              <p:nvPr/>
            </p:nvSpPr>
            <p:spPr bwMode="gray">
              <a:xfrm>
                <a:off x="4056" y="1090"/>
                <a:ext cx="7" cy="4"/>
              </a:xfrm>
              <a:custGeom>
                <a:avLst/>
                <a:gdLst>
                  <a:gd name="T0" fmla="*/ 0 w 5"/>
                  <a:gd name="T1" fmla="*/ 4 h 2"/>
                  <a:gd name="T2" fmla="*/ 8 w 5"/>
                  <a:gd name="T3" fmla="*/ 0 h 2"/>
                  <a:gd name="T4" fmla="*/ 10 w 5"/>
                  <a:gd name="T5" fmla="*/ 8 h 2"/>
                  <a:gd name="T6" fmla="*/ 1 w 5"/>
                  <a:gd name="T7" fmla="*/ 8 h 2"/>
                  <a:gd name="T8" fmla="*/ 0 w 5"/>
                  <a:gd name="T9" fmla="*/ 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1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8" name="Freeform 668"/>
              <p:cNvSpPr>
                <a:spLocks/>
              </p:cNvSpPr>
              <p:nvPr/>
            </p:nvSpPr>
            <p:spPr bwMode="gray">
              <a:xfrm>
                <a:off x="4076" y="1086"/>
                <a:ext cx="9" cy="3"/>
              </a:xfrm>
              <a:custGeom>
                <a:avLst/>
                <a:gdLst>
                  <a:gd name="T0" fmla="*/ 3 w 6"/>
                  <a:gd name="T1" fmla="*/ 0 h 2"/>
                  <a:gd name="T2" fmla="*/ 8 w 6"/>
                  <a:gd name="T3" fmla="*/ 0 h 2"/>
                  <a:gd name="T4" fmla="*/ 14 w 6"/>
                  <a:gd name="T5" fmla="*/ 3 h 2"/>
                  <a:gd name="T6" fmla="*/ 0 w 6"/>
                  <a:gd name="T7" fmla="*/ 4 h 2"/>
                  <a:gd name="T8" fmla="*/ 3 w 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1" y="0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9" name="Freeform 669"/>
              <p:cNvSpPr>
                <a:spLocks/>
              </p:cNvSpPr>
              <p:nvPr/>
            </p:nvSpPr>
            <p:spPr bwMode="gray">
              <a:xfrm>
                <a:off x="3980" y="1125"/>
                <a:ext cx="14" cy="9"/>
              </a:xfrm>
              <a:custGeom>
                <a:avLst/>
                <a:gdLst>
                  <a:gd name="T0" fmla="*/ 0 w 9"/>
                  <a:gd name="T1" fmla="*/ 5 h 6"/>
                  <a:gd name="T2" fmla="*/ 12 w 9"/>
                  <a:gd name="T3" fmla="*/ 0 h 6"/>
                  <a:gd name="T4" fmla="*/ 19 w 9"/>
                  <a:gd name="T5" fmla="*/ 0 h 6"/>
                  <a:gd name="T6" fmla="*/ 22 w 9"/>
                  <a:gd name="T7" fmla="*/ 8 h 6"/>
                  <a:gd name="T8" fmla="*/ 14 w 9"/>
                  <a:gd name="T9" fmla="*/ 14 h 6"/>
                  <a:gd name="T10" fmla="*/ 3 w 9"/>
                  <a:gd name="T11" fmla="*/ 12 h 6"/>
                  <a:gd name="T12" fmla="*/ 0 w 9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0" y="2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1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0" name="Freeform 670"/>
              <p:cNvSpPr>
                <a:spLocks/>
              </p:cNvSpPr>
              <p:nvPr/>
            </p:nvSpPr>
            <p:spPr bwMode="gray">
              <a:xfrm>
                <a:off x="3950" y="1139"/>
                <a:ext cx="17" cy="9"/>
              </a:xfrm>
              <a:custGeom>
                <a:avLst/>
                <a:gdLst>
                  <a:gd name="T0" fmla="*/ 19 w 11"/>
                  <a:gd name="T1" fmla="*/ 0 h 6"/>
                  <a:gd name="T2" fmla="*/ 26 w 11"/>
                  <a:gd name="T3" fmla="*/ 3 h 6"/>
                  <a:gd name="T4" fmla="*/ 26 w 11"/>
                  <a:gd name="T5" fmla="*/ 8 h 6"/>
                  <a:gd name="T6" fmla="*/ 14 w 11"/>
                  <a:gd name="T7" fmla="*/ 14 h 6"/>
                  <a:gd name="T8" fmla="*/ 0 w 11"/>
                  <a:gd name="T9" fmla="*/ 12 h 6"/>
                  <a:gd name="T10" fmla="*/ 0 w 11"/>
                  <a:gd name="T11" fmla="*/ 8 h 6"/>
                  <a:gd name="T12" fmla="*/ 19 w 11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6"/>
                  <a:gd name="T23" fmla="*/ 11 w 1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6">
                    <a:moveTo>
                      <a:pt x="8" y="0"/>
                    </a:moveTo>
                    <a:lnTo>
                      <a:pt x="11" y="1"/>
                    </a:lnTo>
                    <a:lnTo>
                      <a:pt x="11" y="3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1" name="Freeform 671"/>
              <p:cNvSpPr>
                <a:spLocks/>
              </p:cNvSpPr>
              <p:nvPr/>
            </p:nvSpPr>
            <p:spPr bwMode="gray">
              <a:xfrm>
                <a:off x="3944" y="1115"/>
                <a:ext cx="9" cy="5"/>
              </a:xfrm>
              <a:custGeom>
                <a:avLst/>
                <a:gdLst>
                  <a:gd name="T0" fmla="*/ 0 w 6"/>
                  <a:gd name="T1" fmla="*/ 0 h 3"/>
                  <a:gd name="T2" fmla="*/ 14 w 6"/>
                  <a:gd name="T3" fmla="*/ 3 h 3"/>
                  <a:gd name="T4" fmla="*/ 9 w 6"/>
                  <a:gd name="T5" fmla="*/ 8 h 3"/>
                  <a:gd name="T6" fmla="*/ 3 w 6"/>
                  <a:gd name="T7" fmla="*/ 5 h 3"/>
                  <a:gd name="T8" fmla="*/ 0 w 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0"/>
                    </a:moveTo>
                    <a:lnTo>
                      <a:pt x="6" y="1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2" name="Freeform 672"/>
              <p:cNvSpPr>
                <a:spLocks/>
              </p:cNvSpPr>
              <p:nvPr/>
            </p:nvSpPr>
            <p:spPr bwMode="gray">
              <a:xfrm>
                <a:off x="3936" y="1106"/>
                <a:ext cx="10" cy="8"/>
              </a:xfrm>
              <a:custGeom>
                <a:avLst/>
                <a:gdLst>
                  <a:gd name="T0" fmla="*/ 0 w 6"/>
                  <a:gd name="T1" fmla="*/ 13 h 5"/>
                  <a:gd name="T2" fmla="*/ 3 w 6"/>
                  <a:gd name="T3" fmla="*/ 0 h 5"/>
                  <a:gd name="T4" fmla="*/ 17 w 6"/>
                  <a:gd name="T5" fmla="*/ 3 h 5"/>
                  <a:gd name="T6" fmla="*/ 17 w 6"/>
                  <a:gd name="T7" fmla="*/ 5 h 5"/>
                  <a:gd name="T8" fmla="*/ 0 w 6"/>
                  <a:gd name="T9" fmla="*/ 1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0" y="5"/>
                    </a:moveTo>
                    <a:lnTo>
                      <a:pt x="1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3" name="Freeform 673"/>
              <p:cNvSpPr>
                <a:spLocks/>
              </p:cNvSpPr>
              <p:nvPr/>
            </p:nvSpPr>
            <p:spPr bwMode="gray">
              <a:xfrm>
                <a:off x="4104" y="1824"/>
                <a:ext cx="4" cy="1"/>
              </a:xfrm>
              <a:custGeom>
                <a:avLst/>
                <a:gdLst>
                  <a:gd name="T0" fmla="*/ 0 w 3"/>
                  <a:gd name="T1" fmla="*/ 0 h 1"/>
                  <a:gd name="T2" fmla="*/ 5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4" name="Freeform 674"/>
              <p:cNvSpPr>
                <a:spLocks/>
              </p:cNvSpPr>
              <p:nvPr/>
            </p:nvSpPr>
            <p:spPr bwMode="gray">
              <a:xfrm>
                <a:off x="4108" y="1748"/>
                <a:ext cx="466" cy="242"/>
              </a:xfrm>
              <a:custGeom>
                <a:avLst/>
                <a:gdLst>
                  <a:gd name="T0" fmla="*/ 8 w 300"/>
                  <a:gd name="T1" fmla="*/ 105 h 156"/>
                  <a:gd name="T2" fmla="*/ 62 w 300"/>
                  <a:gd name="T3" fmla="*/ 70 h 156"/>
                  <a:gd name="T4" fmla="*/ 92 w 300"/>
                  <a:gd name="T5" fmla="*/ 48 h 156"/>
                  <a:gd name="T6" fmla="*/ 126 w 300"/>
                  <a:gd name="T7" fmla="*/ 65 h 156"/>
                  <a:gd name="T8" fmla="*/ 174 w 300"/>
                  <a:gd name="T9" fmla="*/ 95 h 156"/>
                  <a:gd name="T10" fmla="*/ 186 w 300"/>
                  <a:gd name="T11" fmla="*/ 79 h 156"/>
                  <a:gd name="T12" fmla="*/ 205 w 300"/>
                  <a:gd name="T13" fmla="*/ 92 h 156"/>
                  <a:gd name="T14" fmla="*/ 236 w 300"/>
                  <a:gd name="T15" fmla="*/ 62 h 156"/>
                  <a:gd name="T16" fmla="*/ 245 w 300"/>
                  <a:gd name="T17" fmla="*/ 19 h 156"/>
                  <a:gd name="T18" fmla="*/ 314 w 300"/>
                  <a:gd name="T19" fmla="*/ 19 h 156"/>
                  <a:gd name="T20" fmla="*/ 393 w 300"/>
                  <a:gd name="T21" fmla="*/ 57 h 156"/>
                  <a:gd name="T22" fmla="*/ 458 w 300"/>
                  <a:gd name="T23" fmla="*/ 95 h 156"/>
                  <a:gd name="T24" fmla="*/ 494 w 300"/>
                  <a:gd name="T25" fmla="*/ 113 h 156"/>
                  <a:gd name="T26" fmla="*/ 553 w 300"/>
                  <a:gd name="T27" fmla="*/ 109 h 156"/>
                  <a:gd name="T28" fmla="*/ 592 w 300"/>
                  <a:gd name="T29" fmla="*/ 70 h 156"/>
                  <a:gd name="T30" fmla="*/ 632 w 300"/>
                  <a:gd name="T31" fmla="*/ 95 h 156"/>
                  <a:gd name="T32" fmla="*/ 657 w 300"/>
                  <a:gd name="T33" fmla="*/ 99 h 156"/>
                  <a:gd name="T34" fmla="*/ 629 w 300"/>
                  <a:gd name="T35" fmla="*/ 147 h 156"/>
                  <a:gd name="T36" fmla="*/ 642 w 300"/>
                  <a:gd name="T37" fmla="*/ 171 h 156"/>
                  <a:gd name="T38" fmla="*/ 666 w 300"/>
                  <a:gd name="T39" fmla="*/ 171 h 156"/>
                  <a:gd name="T40" fmla="*/ 715 w 300"/>
                  <a:gd name="T41" fmla="*/ 169 h 156"/>
                  <a:gd name="T42" fmla="*/ 715 w 300"/>
                  <a:gd name="T43" fmla="*/ 202 h 156"/>
                  <a:gd name="T44" fmla="*/ 680 w 300"/>
                  <a:gd name="T45" fmla="*/ 200 h 156"/>
                  <a:gd name="T46" fmla="*/ 666 w 300"/>
                  <a:gd name="T47" fmla="*/ 219 h 156"/>
                  <a:gd name="T48" fmla="*/ 646 w 300"/>
                  <a:gd name="T49" fmla="*/ 213 h 156"/>
                  <a:gd name="T50" fmla="*/ 624 w 300"/>
                  <a:gd name="T51" fmla="*/ 248 h 156"/>
                  <a:gd name="T52" fmla="*/ 586 w 300"/>
                  <a:gd name="T53" fmla="*/ 265 h 156"/>
                  <a:gd name="T54" fmla="*/ 536 w 300"/>
                  <a:gd name="T55" fmla="*/ 281 h 156"/>
                  <a:gd name="T56" fmla="*/ 542 w 300"/>
                  <a:gd name="T57" fmla="*/ 310 h 156"/>
                  <a:gd name="T58" fmla="*/ 505 w 300"/>
                  <a:gd name="T59" fmla="*/ 340 h 156"/>
                  <a:gd name="T60" fmla="*/ 457 w 300"/>
                  <a:gd name="T61" fmla="*/ 357 h 156"/>
                  <a:gd name="T62" fmla="*/ 402 w 300"/>
                  <a:gd name="T63" fmla="*/ 371 h 156"/>
                  <a:gd name="T64" fmla="*/ 370 w 300"/>
                  <a:gd name="T65" fmla="*/ 366 h 156"/>
                  <a:gd name="T66" fmla="*/ 322 w 300"/>
                  <a:gd name="T67" fmla="*/ 340 h 156"/>
                  <a:gd name="T68" fmla="*/ 253 w 300"/>
                  <a:gd name="T69" fmla="*/ 341 h 156"/>
                  <a:gd name="T70" fmla="*/ 235 w 300"/>
                  <a:gd name="T71" fmla="*/ 340 h 156"/>
                  <a:gd name="T72" fmla="*/ 205 w 300"/>
                  <a:gd name="T73" fmla="*/ 346 h 156"/>
                  <a:gd name="T74" fmla="*/ 191 w 300"/>
                  <a:gd name="T75" fmla="*/ 298 h 156"/>
                  <a:gd name="T76" fmla="*/ 87 w 300"/>
                  <a:gd name="T77" fmla="*/ 254 h 156"/>
                  <a:gd name="T78" fmla="*/ 84 w 300"/>
                  <a:gd name="T79" fmla="*/ 214 h 156"/>
                  <a:gd name="T80" fmla="*/ 25 w 300"/>
                  <a:gd name="T81" fmla="*/ 158 h 15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0"/>
                  <a:gd name="T124" fmla="*/ 0 h 156"/>
                  <a:gd name="T125" fmla="*/ 300 w 300"/>
                  <a:gd name="T126" fmla="*/ 156 h 15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0" h="156">
                    <a:moveTo>
                      <a:pt x="0" y="49"/>
                    </a:moveTo>
                    <a:lnTo>
                      <a:pt x="3" y="44"/>
                    </a:lnTo>
                    <a:lnTo>
                      <a:pt x="19" y="40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8" y="20"/>
                    </a:lnTo>
                    <a:lnTo>
                      <a:pt x="44" y="20"/>
                    </a:lnTo>
                    <a:lnTo>
                      <a:pt x="52" y="27"/>
                    </a:lnTo>
                    <a:lnTo>
                      <a:pt x="60" y="26"/>
                    </a:lnTo>
                    <a:lnTo>
                      <a:pt x="72" y="39"/>
                    </a:lnTo>
                    <a:lnTo>
                      <a:pt x="75" y="39"/>
                    </a:lnTo>
                    <a:lnTo>
                      <a:pt x="77" y="33"/>
                    </a:lnTo>
                    <a:lnTo>
                      <a:pt x="85" y="33"/>
                    </a:lnTo>
                    <a:lnTo>
                      <a:pt x="85" y="38"/>
                    </a:lnTo>
                    <a:lnTo>
                      <a:pt x="97" y="36"/>
                    </a:lnTo>
                    <a:lnTo>
                      <a:pt x="98" y="26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130" y="8"/>
                    </a:lnTo>
                    <a:lnTo>
                      <a:pt x="146" y="32"/>
                    </a:lnTo>
                    <a:lnTo>
                      <a:pt x="163" y="24"/>
                    </a:lnTo>
                    <a:lnTo>
                      <a:pt x="188" y="33"/>
                    </a:lnTo>
                    <a:lnTo>
                      <a:pt x="190" y="39"/>
                    </a:lnTo>
                    <a:lnTo>
                      <a:pt x="201" y="44"/>
                    </a:lnTo>
                    <a:lnTo>
                      <a:pt x="205" y="47"/>
                    </a:lnTo>
                    <a:lnTo>
                      <a:pt x="219" y="44"/>
                    </a:lnTo>
                    <a:lnTo>
                      <a:pt x="229" y="45"/>
                    </a:lnTo>
                    <a:lnTo>
                      <a:pt x="240" y="37"/>
                    </a:lnTo>
                    <a:lnTo>
                      <a:pt x="245" y="29"/>
                    </a:lnTo>
                    <a:lnTo>
                      <a:pt x="253" y="30"/>
                    </a:lnTo>
                    <a:lnTo>
                      <a:pt x="262" y="39"/>
                    </a:lnTo>
                    <a:lnTo>
                      <a:pt x="273" y="37"/>
                    </a:lnTo>
                    <a:lnTo>
                      <a:pt x="272" y="41"/>
                    </a:lnTo>
                    <a:lnTo>
                      <a:pt x="266" y="56"/>
                    </a:lnTo>
                    <a:lnTo>
                      <a:pt x="261" y="61"/>
                    </a:lnTo>
                    <a:lnTo>
                      <a:pt x="260" y="68"/>
                    </a:lnTo>
                    <a:lnTo>
                      <a:pt x="266" y="71"/>
                    </a:lnTo>
                    <a:lnTo>
                      <a:pt x="269" y="67"/>
                    </a:lnTo>
                    <a:lnTo>
                      <a:pt x="276" y="71"/>
                    </a:lnTo>
                    <a:lnTo>
                      <a:pt x="281" y="65"/>
                    </a:lnTo>
                    <a:lnTo>
                      <a:pt x="296" y="70"/>
                    </a:lnTo>
                    <a:lnTo>
                      <a:pt x="300" y="81"/>
                    </a:lnTo>
                    <a:lnTo>
                      <a:pt x="296" y="84"/>
                    </a:lnTo>
                    <a:lnTo>
                      <a:pt x="290" y="82"/>
                    </a:lnTo>
                    <a:lnTo>
                      <a:pt x="282" y="83"/>
                    </a:lnTo>
                    <a:lnTo>
                      <a:pt x="283" y="89"/>
                    </a:lnTo>
                    <a:lnTo>
                      <a:pt x="276" y="91"/>
                    </a:lnTo>
                    <a:lnTo>
                      <a:pt x="273" y="86"/>
                    </a:lnTo>
                    <a:lnTo>
                      <a:pt x="268" y="88"/>
                    </a:lnTo>
                    <a:lnTo>
                      <a:pt x="264" y="102"/>
                    </a:lnTo>
                    <a:lnTo>
                      <a:pt x="259" y="103"/>
                    </a:lnTo>
                    <a:lnTo>
                      <a:pt x="254" y="98"/>
                    </a:lnTo>
                    <a:lnTo>
                      <a:pt x="243" y="110"/>
                    </a:lnTo>
                    <a:lnTo>
                      <a:pt x="229" y="106"/>
                    </a:lnTo>
                    <a:lnTo>
                      <a:pt x="222" y="117"/>
                    </a:lnTo>
                    <a:lnTo>
                      <a:pt x="228" y="122"/>
                    </a:lnTo>
                    <a:lnTo>
                      <a:pt x="225" y="129"/>
                    </a:lnTo>
                    <a:lnTo>
                      <a:pt x="217" y="132"/>
                    </a:lnTo>
                    <a:lnTo>
                      <a:pt x="209" y="141"/>
                    </a:lnTo>
                    <a:lnTo>
                      <a:pt x="198" y="147"/>
                    </a:lnTo>
                    <a:lnTo>
                      <a:pt x="189" y="148"/>
                    </a:lnTo>
                    <a:lnTo>
                      <a:pt x="181" y="144"/>
                    </a:lnTo>
                    <a:lnTo>
                      <a:pt x="167" y="154"/>
                    </a:lnTo>
                    <a:lnTo>
                      <a:pt x="161" y="156"/>
                    </a:lnTo>
                    <a:lnTo>
                      <a:pt x="153" y="152"/>
                    </a:lnTo>
                    <a:lnTo>
                      <a:pt x="142" y="151"/>
                    </a:lnTo>
                    <a:lnTo>
                      <a:pt x="133" y="141"/>
                    </a:lnTo>
                    <a:lnTo>
                      <a:pt x="117" y="139"/>
                    </a:lnTo>
                    <a:lnTo>
                      <a:pt x="105" y="142"/>
                    </a:lnTo>
                    <a:lnTo>
                      <a:pt x="100" y="139"/>
                    </a:lnTo>
                    <a:lnTo>
                      <a:pt x="97" y="141"/>
                    </a:lnTo>
                    <a:lnTo>
                      <a:pt x="94" y="144"/>
                    </a:lnTo>
                    <a:lnTo>
                      <a:pt x="85" y="144"/>
                    </a:lnTo>
                    <a:lnTo>
                      <a:pt x="78" y="135"/>
                    </a:lnTo>
                    <a:lnTo>
                      <a:pt x="79" y="124"/>
                    </a:lnTo>
                    <a:lnTo>
                      <a:pt x="47" y="109"/>
                    </a:lnTo>
                    <a:lnTo>
                      <a:pt x="36" y="106"/>
                    </a:lnTo>
                    <a:lnTo>
                      <a:pt x="29" y="97"/>
                    </a:lnTo>
                    <a:lnTo>
                      <a:pt x="35" y="89"/>
                    </a:lnTo>
                    <a:lnTo>
                      <a:pt x="21" y="66"/>
                    </a:lnTo>
                    <a:lnTo>
                      <a:pt x="10" y="66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5" name="Freeform 675"/>
              <p:cNvSpPr>
                <a:spLocks/>
              </p:cNvSpPr>
              <p:nvPr/>
            </p:nvSpPr>
            <p:spPr bwMode="gray">
              <a:xfrm>
                <a:off x="4634" y="1094"/>
                <a:ext cx="9" cy="3"/>
              </a:xfrm>
              <a:custGeom>
                <a:avLst/>
                <a:gdLst>
                  <a:gd name="T0" fmla="*/ 0 w 6"/>
                  <a:gd name="T1" fmla="*/ 4 h 2"/>
                  <a:gd name="T2" fmla="*/ 3 w 6"/>
                  <a:gd name="T3" fmla="*/ 0 h 2"/>
                  <a:gd name="T4" fmla="*/ 9 w 6"/>
                  <a:gd name="T5" fmla="*/ 0 h 2"/>
                  <a:gd name="T6" fmla="*/ 14 w 6"/>
                  <a:gd name="T7" fmla="*/ 4 h 2"/>
                  <a:gd name="T8" fmla="*/ 8 w 6"/>
                  <a:gd name="T9" fmla="*/ 4 h 2"/>
                  <a:gd name="T10" fmla="*/ 0 w 6"/>
                  <a:gd name="T11" fmla="*/ 4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"/>
                  <a:gd name="T20" fmla="*/ 6 w 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">
                    <a:moveTo>
                      <a:pt x="0" y="2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6" name="Freeform 676"/>
              <p:cNvSpPr>
                <a:spLocks/>
              </p:cNvSpPr>
              <p:nvPr/>
            </p:nvSpPr>
            <p:spPr bwMode="gray">
              <a:xfrm>
                <a:off x="4453" y="1075"/>
                <a:ext cx="28" cy="12"/>
              </a:xfrm>
              <a:custGeom>
                <a:avLst/>
                <a:gdLst>
                  <a:gd name="T0" fmla="*/ 12 w 18"/>
                  <a:gd name="T1" fmla="*/ 0 h 8"/>
                  <a:gd name="T2" fmla="*/ 26 w 18"/>
                  <a:gd name="T3" fmla="*/ 0 h 8"/>
                  <a:gd name="T4" fmla="*/ 44 w 18"/>
                  <a:gd name="T5" fmla="*/ 0 h 8"/>
                  <a:gd name="T6" fmla="*/ 44 w 18"/>
                  <a:gd name="T7" fmla="*/ 3 h 8"/>
                  <a:gd name="T8" fmla="*/ 34 w 18"/>
                  <a:gd name="T9" fmla="*/ 9 h 8"/>
                  <a:gd name="T10" fmla="*/ 34 w 18"/>
                  <a:gd name="T11" fmla="*/ 13 h 8"/>
                  <a:gd name="T12" fmla="*/ 19 w 18"/>
                  <a:gd name="T13" fmla="*/ 18 h 8"/>
                  <a:gd name="T14" fmla="*/ 8 w 18"/>
                  <a:gd name="T15" fmla="*/ 9 h 8"/>
                  <a:gd name="T16" fmla="*/ 0 w 18"/>
                  <a:gd name="T17" fmla="*/ 9 h 8"/>
                  <a:gd name="T18" fmla="*/ 5 w 18"/>
                  <a:gd name="T19" fmla="*/ 3 h 8"/>
                  <a:gd name="T20" fmla="*/ 12 w 18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8"/>
                  <a:gd name="T35" fmla="*/ 18 w 18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8">
                    <a:moveTo>
                      <a:pt x="5" y="0"/>
                    </a:moveTo>
                    <a:lnTo>
                      <a:pt x="11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8" y="8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7" name="Freeform 677"/>
              <p:cNvSpPr>
                <a:spLocks/>
              </p:cNvSpPr>
              <p:nvPr/>
            </p:nvSpPr>
            <p:spPr bwMode="gray">
              <a:xfrm>
                <a:off x="4510" y="1078"/>
                <a:ext cx="12" cy="8"/>
              </a:xfrm>
              <a:custGeom>
                <a:avLst/>
                <a:gdLst>
                  <a:gd name="T0" fmla="*/ 13 w 8"/>
                  <a:gd name="T1" fmla="*/ 0 h 5"/>
                  <a:gd name="T2" fmla="*/ 18 w 8"/>
                  <a:gd name="T3" fmla="*/ 0 h 5"/>
                  <a:gd name="T4" fmla="*/ 9 w 8"/>
                  <a:gd name="T5" fmla="*/ 8 h 5"/>
                  <a:gd name="T6" fmla="*/ 9 w 8"/>
                  <a:gd name="T7" fmla="*/ 13 h 5"/>
                  <a:gd name="T8" fmla="*/ 3 w 8"/>
                  <a:gd name="T9" fmla="*/ 13 h 5"/>
                  <a:gd name="T10" fmla="*/ 0 w 8"/>
                  <a:gd name="T11" fmla="*/ 10 h 5"/>
                  <a:gd name="T12" fmla="*/ 6 w 8"/>
                  <a:gd name="T13" fmla="*/ 3 h 5"/>
                  <a:gd name="T14" fmla="*/ 13 w 8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6" y="0"/>
                    </a:moveTo>
                    <a:lnTo>
                      <a:pt x="8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8" name="Freeform 678"/>
              <p:cNvSpPr>
                <a:spLocks/>
              </p:cNvSpPr>
              <p:nvPr/>
            </p:nvSpPr>
            <p:spPr bwMode="gray">
              <a:xfrm>
                <a:off x="4794" y="1081"/>
                <a:ext cx="17" cy="13"/>
              </a:xfrm>
              <a:custGeom>
                <a:avLst/>
                <a:gdLst>
                  <a:gd name="T0" fmla="*/ 12 w 11"/>
                  <a:gd name="T1" fmla="*/ 3 h 8"/>
                  <a:gd name="T2" fmla="*/ 26 w 11"/>
                  <a:gd name="T3" fmla="*/ 16 h 8"/>
                  <a:gd name="T4" fmla="*/ 23 w 11"/>
                  <a:gd name="T5" fmla="*/ 21 h 8"/>
                  <a:gd name="T6" fmla="*/ 0 w 11"/>
                  <a:gd name="T7" fmla="*/ 0 h 8"/>
                  <a:gd name="T8" fmla="*/ 12 w 11"/>
                  <a:gd name="T9" fmla="*/ 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5" y="1"/>
                    </a:moveTo>
                    <a:lnTo>
                      <a:pt x="11" y="6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9" name="Freeform 679"/>
              <p:cNvSpPr>
                <a:spLocks/>
              </p:cNvSpPr>
              <p:nvPr/>
            </p:nvSpPr>
            <p:spPr bwMode="gray">
              <a:xfrm>
                <a:off x="4822" y="1165"/>
                <a:ext cx="11" cy="5"/>
              </a:xfrm>
              <a:custGeom>
                <a:avLst/>
                <a:gdLst>
                  <a:gd name="T0" fmla="*/ 0 w 7"/>
                  <a:gd name="T1" fmla="*/ 3 h 3"/>
                  <a:gd name="T2" fmla="*/ 5 w 7"/>
                  <a:gd name="T3" fmla="*/ 8 h 3"/>
                  <a:gd name="T4" fmla="*/ 17 w 7"/>
                  <a:gd name="T5" fmla="*/ 8 h 3"/>
                  <a:gd name="T6" fmla="*/ 14 w 7"/>
                  <a:gd name="T7" fmla="*/ 3 h 3"/>
                  <a:gd name="T8" fmla="*/ 3 w 7"/>
                  <a:gd name="T9" fmla="*/ 0 h 3"/>
                  <a:gd name="T10" fmla="*/ 0 w 7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0" name="Freeform 680"/>
              <p:cNvSpPr>
                <a:spLocks/>
              </p:cNvSpPr>
              <p:nvPr/>
            </p:nvSpPr>
            <p:spPr bwMode="gray">
              <a:xfrm>
                <a:off x="4837" y="1157"/>
                <a:ext cx="6" cy="3"/>
              </a:xfrm>
              <a:custGeom>
                <a:avLst/>
                <a:gdLst>
                  <a:gd name="T0" fmla="*/ 3 w 4"/>
                  <a:gd name="T1" fmla="*/ 0 h 2"/>
                  <a:gd name="T2" fmla="*/ 9 w 4"/>
                  <a:gd name="T3" fmla="*/ 0 h 2"/>
                  <a:gd name="T4" fmla="*/ 9 w 4"/>
                  <a:gd name="T5" fmla="*/ 3 h 2"/>
                  <a:gd name="T6" fmla="*/ 0 w 4"/>
                  <a:gd name="T7" fmla="*/ 4 h 2"/>
                  <a:gd name="T8" fmla="*/ 3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1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1" name="Freeform 681"/>
              <p:cNvSpPr>
                <a:spLocks/>
              </p:cNvSpPr>
              <p:nvPr/>
            </p:nvSpPr>
            <p:spPr bwMode="gray">
              <a:xfrm>
                <a:off x="4828" y="1669"/>
                <a:ext cx="12" cy="11"/>
              </a:xfrm>
              <a:custGeom>
                <a:avLst/>
                <a:gdLst>
                  <a:gd name="T0" fmla="*/ 0 w 8"/>
                  <a:gd name="T1" fmla="*/ 13 h 7"/>
                  <a:gd name="T2" fmla="*/ 0 w 8"/>
                  <a:gd name="T3" fmla="*/ 5 h 7"/>
                  <a:gd name="T4" fmla="*/ 4 w 8"/>
                  <a:gd name="T5" fmla="*/ 0 h 7"/>
                  <a:gd name="T6" fmla="*/ 10 w 8"/>
                  <a:gd name="T7" fmla="*/ 0 h 7"/>
                  <a:gd name="T8" fmla="*/ 18 w 8"/>
                  <a:gd name="T9" fmla="*/ 8 h 7"/>
                  <a:gd name="T10" fmla="*/ 10 w 8"/>
                  <a:gd name="T11" fmla="*/ 17 h 7"/>
                  <a:gd name="T12" fmla="*/ 0 w 8"/>
                  <a:gd name="T13" fmla="*/ 1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2" name="Freeform 682"/>
              <p:cNvSpPr>
                <a:spLocks/>
              </p:cNvSpPr>
              <p:nvPr/>
            </p:nvSpPr>
            <p:spPr bwMode="gray">
              <a:xfrm>
                <a:off x="4816" y="1670"/>
                <a:ext cx="9" cy="5"/>
              </a:xfrm>
              <a:custGeom>
                <a:avLst/>
                <a:gdLst>
                  <a:gd name="T0" fmla="*/ 14 w 6"/>
                  <a:gd name="T1" fmla="*/ 3 h 3"/>
                  <a:gd name="T2" fmla="*/ 8 w 6"/>
                  <a:gd name="T3" fmla="*/ 0 h 3"/>
                  <a:gd name="T4" fmla="*/ 0 w 6"/>
                  <a:gd name="T5" fmla="*/ 5 h 3"/>
                  <a:gd name="T6" fmla="*/ 5 w 6"/>
                  <a:gd name="T7" fmla="*/ 8 h 3"/>
                  <a:gd name="T8" fmla="*/ 9 w 6"/>
                  <a:gd name="T9" fmla="*/ 5 h 3"/>
                  <a:gd name="T10" fmla="*/ 14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1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3" name="Freeform 683"/>
              <p:cNvSpPr>
                <a:spLocks/>
              </p:cNvSpPr>
              <p:nvPr/>
            </p:nvSpPr>
            <p:spPr bwMode="gray">
              <a:xfrm>
                <a:off x="4837" y="2057"/>
                <a:ext cx="10" cy="12"/>
              </a:xfrm>
              <a:custGeom>
                <a:avLst/>
                <a:gdLst>
                  <a:gd name="T0" fmla="*/ 17 w 6"/>
                  <a:gd name="T1" fmla="*/ 3 h 8"/>
                  <a:gd name="T2" fmla="*/ 13 w 6"/>
                  <a:gd name="T3" fmla="*/ 10 h 8"/>
                  <a:gd name="T4" fmla="*/ 3 w 6"/>
                  <a:gd name="T5" fmla="*/ 18 h 8"/>
                  <a:gd name="T6" fmla="*/ 0 w 6"/>
                  <a:gd name="T7" fmla="*/ 13 h 8"/>
                  <a:gd name="T8" fmla="*/ 8 w 6"/>
                  <a:gd name="T9" fmla="*/ 4 h 8"/>
                  <a:gd name="T10" fmla="*/ 8 w 6"/>
                  <a:gd name="T11" fmla="*/ 0 h 8"/>
                  <a:gd name="T12" fmla="*/ 17 w 6"/>
                  <a:gd name="T13" fmla="*/ 3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8"/>
                  <a:gd name="T23" fmla="*/ 6 w 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8">
                    <a:moveTo>
                      <a:pt x="6" y="1"/>
                    </a:moveTo>
                    <a:lnTo>
                      <a:pt x="5" y="5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4" name="Freeform 684"/>
              <p:cNvSpPr>
                <a:spLocks/>
              </p:cNvSpPr>
              <p:nvPr/>
            </p:nvSpPr>
            <p:spPr bwMode="gray">
              <a:xfrm>
                <a:off x="4637" y="1962"/>
                <a:ext cx="95" cy="109"/>
              </a:xfrm>
              <a:custGeom>
                <a:avLst/>
                <a:gdLst>
                  <a:gd name="T0" fmla="*/ 148 w 61"/>
                  <a:gd name="T1" fmla="*/ 12 h 70"/>
                  <a:gd name="T2" fmla="*/ 134 w 61"/>
                  <a:gd name="T3" fmla="*/ 31 h 70"/>
                  <a:gd name="T4" fmla="*/ 126 w 61"/>
                  <a:gd name="T5" fmla="*/ 47 h 70"/>
                  <a:gd name="T6" fmla="*/ 129 w 61"/>
                  <a:gd name="T7" fmla="*/ 61 h 70"/>
                  <a:gd name="T8" fmla="*/ 112 w 61"/>
                  <a:gd name="T9" fmla="*/ 83 h 70"/>
                  <a:gd name="T10" fmla="*/ 92 w 61"/>
                  <a:gd name="T11" fmla="*/ 97 h 70"/>
                  <a:gd name="T12" fmla="*/ 78 w 61"/>
                  <a:gd name="T13" fmla="*/ 100 h 70"/>
                  <a:gd name="T14" fmla="*/ 73 w 61"/>
                  <a:gd name="T15" fmla="*/ 107 h 70"/>
                  <a:gd name="T16" fmla="*/ 73 w 61"/>
                  <a:gd name="T17" fmla="*/ 123 h 70"/>
                  <a:gd name="T18" fmla="*/ 83 w 61"/>
                  <a:gd name="T19" fmla="*/ 126 h 70"/>
                  <a:gd name="T20" fmla="*/ 97 w 61"/>
                  <a:gd name="T21" fmla="*/ 139 h 70"/>
                  <a:gd name="T22" fmla="*/ 62 w 61"/>
                  <a:gd name="T23" fmla="*/ 148 h 70"/>
                  <a:gd name="T24" fmla="*/ 47 w 61"/>
                  <a:gd name="T25" fmla="*/ 167 h 70"/>
                  <a:gd name="T26" fmla="*/ 44 w 61"/>
                  <a:gd name="T27" fmla="*/ 167 h 70"/>
                  <a:gd name="T28" fmla="*/ 31 w 61"/>
                  <a:gd name="T29" fmla="*/ 170 h 70"/>
                  <a:gd name="T30" fmla="*/ 22 w 61"/>
                  <a:gd name="T31" fmla="*/ 170 h 70"/>
                  <a:gd name="T32" fmla="*/ 12 w 61"/>
                  <a:gd name="T33" fmla="*/ 157 h 70"/>
                  <a:gd name="T34" fmla="*/ 26 w 61"/>
                  <a:gd name="T35" fmla="*/ 143 h 70"/>
                  <a:gd name="T36" fmla="*/ 25 w 61"/>
                  <a:gd name="T37" fmla="*/ 129 h 70"/>
                  <a:gd name="T38" fmla="*/ 25 w 61"/>
                  <a:gd name="T39" fmla="*/ 117 h 70"/>
                  <a:gd name="T40" fmla="*/ 14 w 61"/>
                  <a:gd name="T41" fmla="*/ 114 h 70"/>
                  <a:gd name="T42" fmla="*/ 8 w 61"/>
                  <a:gd name="T43" fmla="*/ 112 h 70"/>
                  <a:gd name="T44" fmla="*/ 0 w 61"/>
                  <a:gd name="T45" fmla="*/ 104 h 70"/>
                  <a:gd name="T46" fmla="*/ 12 w 61"/>
                  <a:gd name="T47" fmla="*/ 83 h 70"/>
                  <a:gd name="T48" fmla="*/ 40 w 61"/>
                  <a:gd name="T49" fmla="*/ 70 h 70"/>
                  <a:gd name="T50" fmla="*/ 58 w 61"/>
                  <a:gd name="T51" fmla="*/ 36 h 70"/>
                  <a:gd name="T52" fmla="*/ 69 w 61"/>
                  <a:gd name="T53" fmla="*/ 39 h 70"/>
                  <a:gd name="T54" fmla="*/ 69 w 61"/>
                  <a:gd name="T55" fmla="*/ 56 h 70"/>
                  <a:gd name="T56" fmla="*/ 87 w 61"/>
                  <a:gd name="T57" fmla="*/ 53 h 70"/>
                  <a:gd name="T58" fmla="*/ 95 w 61"/>
                  <a:gd name="T59" fmla="*/ 47 h 70"/>
                  <a:gd name="T60" fmla="*/ 90 w 61"/>
                  <a:gd name="T61" fmla="*/ 25 h 70"/>
                  <a:gd name="T62" fmla="*/ 107 w 61"/>
                  <a:gd name="T63" fmla="*/ 25 h 70"/>
                  <a:gd name="T64" fmla="*/ 131 w 61"/>
                  <a:gd name="T65" fmla="*/ 0 h 70"/>
                  <a:gd name="T66" fmla="*/ 140 w 61"/>
                  <a:gd name="T67" fmla="*/ 8 h 70"/>
                  <a:gd name="T68" fmla="*/ 148 w 61"/>
                  <a:gd name="T69" fmla="*/ 12 h 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"/>
                  <a:gd name="T106" fmla="*/ 0 h 70"/>
                  <a:gd name="T107" fmla="*/ 61 w 61"/>
                  <a:gd name="T108" fmla="*/ 70 h 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" h="70">
                    <a:moveTo>
                      <a:pt x="61" y="5"/>
                    </a:moveTo>
                    <a:lnTo>
                      <a:pt x="55" y="13"/>
                    </a:lnTo>
                    <a:lnTo>
                      <a:pt x="52" y="19"/>
                    </a:lnTo>
                    <a:lnTo>
                      <a:pt x="53" y="25"/>
                    </a:lnTo>
                    <a:lnTo>
                      <a:pt x="46" y="34"/>
                    </a:lnTo>
                    <a:lnTo>
                      <a:pt x="38" y="40"/>
                    </a:lnTo>
                    <a:lnTo>
                      <a:pt x="32" y="41"/>
                    </a:lnTo>
                    <a:lnTo>
                      <a:pt x="30" y="44"/>
                    </a:lnTo>
                    <a:lnTo>
                      <a:pt x="30" y="51"/>
                    </a:lnTo>
                    <a:lnTo>
                      <a:pt x="34" y="52"/>
                    </a:lnTo>
                    <a:lnTo>
                      <a:pt x="40" y="57"/>
                    </a:lnTo>
                    <a:lnTo>
                      <a:pt x="26" y="61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3" y="70"/>
                    </a:lnTo>
                    <a:lnTo>
                      <a:pt x="9" y="70"/>
                    </a:lnTo>
                    <a:lnTo>
                      <a:pt x="5" y="65"/>
                    </a:lnTo>
                    <a:lnTo>
                      <a:pt x="11" y="59"/>
                    </a:lnTo>
                    <a:lnTo>
                      <a:pt x="10" y="53"/>
                    </a:lnTo>
                    <a:lnTo>
                      <a:pt x="10" y="48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5" y="34"/>
                    </a:lnTo>
                    <a:lnTo>
                      <a:pt x="17" y="29"/>
                    </a:lnTo>
                    <a:lnTo>
                      <a:pt x="24" y="15"/>
                    </a:lnTo>
                    <a:lnTo>
                      <a:pt x="28" y="16"/>
                    </a:lnTo>
                    <a:lnTo>
                      <a:pt x="28" y="23"/>
                    </a:lnTo>
                    <a:lnTo>
                      <a:pt x="36" y="22"/>
                    </a:lnTo>
                    <a:lnTo>
                      <a:pt x="39" y="19"/>
                    </a:lnTo>
                    <a:lnTo>
                      <a:pt x="37" y="10"/>
                    </a:lnTo>
                    <a:lnTo>
                      <a:pt x="44" y="10"/>
                    </a:lnTo>
                    <a:lnTo>
                      <a:pt x="54" y="0"/>
                    </a:lnTo>
                    <a:lnTo>
                      <a:pt x="58" y="3"/>
                    </a:lnTo>
                    <a:lnTo>
                      <a:pt x="61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5" name="Freeform 685"/>
              <p:cNvSpPr>
                <a:spLocks/>
              </p:cNvSpPr>
              <p:nvPr/>
            </p:nvSpPr>
            <p:spPr bwMode="gray">
              <a:xfrm>
                <a:off x="4665" y="2050"/>
                <a:ext cx="48" cy="84"/>
              </a:xfrm>
              <a:custGeom>
                <a:avLst/>
                <a:gdLst>
                  <a:gd name="T0" fmla="*/ 3 w 31"/>
                  <a:gd name="T1" fmla="*/ 30 h 54"/>
                  <a:gd name="T2" fmla="*/ 19 w 31"/>
                  <a:gd name="T3" fmla="*/ 9 h 54"/>
                  <a:gd name="T4" fmla="*/ 53 w 31"/>
                  <a:gd name="T5" fmla="*/ 0 h 54"/>
                  <a:gd name="T6" fmla="*/ 57 w 31"/>
                  <a:gd name="T7" fmla="*/ 12 h 54"/>
                  <a:gd name="T8" fmla="*/ 70 w 31"/>
                  <a:gd name="T9" fmla="*/ 36 h 54"/>
                  <a:gd name="T10" fmla="*/ 70 w 31"/>
                  <a:gd name="T11" fmla="*/ 56 h 54"/>
                  <a:gd name="T12" fmla="*/ 74 w 31"/>
                  <a:gd name="T13" fmla="*/ 84 h 54"/>
                  <a:gd name="T14" fmla="*/ 70 w 31"/>
                  <a:gd name="T15" fmla="*/ 104 h 54"/>
                  <a:gd name="T16" fmla="*/ 65 w 31"/>
                  <a:gd name="T17" fmla="*/ 109 h 54"/>
                  <a:gd name="T18" fmla="*/ 56 w 31"/>
                  <a:gd name="T19" fmla="*/ 112 h 54"/>
                  <a:gd name="T20" fmla="*/ 48 w 31"/>
                  <a:gd name="T21" fmla="*/ 118 h 54"/>
                  <a:gd name="T22" fmla="*/ 39 w 31"/>
                  <a:gd name="T23" fmla="*/ 121 h 54"/>
                  <a:gd name="T24" fmla="*/ 23 w 31"/>
                  <a:gd name="T25" fmla="*/ 126 h 54"/>
                  <a:gd name="T26" fmla="*/ 19 w 31"/>
                  <a:gd name="T27" fmla="*/ 131 h 54"/>
                  <a:gd name="T28" fmla="*/ 9 w 31"/>
                  <a:gd name="T29" fmla="*/ 131 h 54"/>
                  <a:gd name="T30" fmla="*/ 3 w 31"/>
                  <a:gd name="T31" fmla="*/ 117 h 54"/>
                  <a:gd name="T32" fmla="*/ 8 w 31"/>
                  <a:gd name="T33" fmla="*/ 109 h 54"/>
                  <a:gd name="T34" fmla="*/ 8 w 31"/>
                  <a:gd name="T35" fmla="*/ 96 h 54"/>
                  <a:gd name="T36" fmla="*/ 9 w 31"/>
                  <a:gd name="T37" fmla="*/ 87 h 54"/>
                  <a:gd name="T38" fmla="*/ 8 w 31"/>
                  <a:gd name="T39" fmla="*/ 65 h 54"/>
                  <a:gd name="T40" fmla="*/ 5 w 31"/>
                  <a:gd name="T41" fmla="*/ 56 h 54"/>
                  <a:gd name="T42" fmla="*/ 9 w 31"/>
                  <a:gd name="T43" fmla="*/ 51 h 54"/>
                  <a:gd name="T44" fmla="*/ 12 w 31"/>
                  <a:gd name="T45" fmla="*/ 36 h 54"/>
                  <a:gd name="T46" fmla="*/ 0 w 31"/>
                  <a:gd name="T47" fmla="*/ 30 h 54"/>
                  <a:gd name="T48" fmla="*/ 3 w 31"/>
                  <a:gd name="T49" fmla="*/ 3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"/>
                  <a:gd name="T76" fmla="*/ 0 h 54"/>
                  <a:gd name="T77" fmla="*/ 31 w 31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" h="54">
                    <a:moveTo>
                      <a:pt x="1" y="12"/>
                    </a:moveTo>
                    <a:lnTo>
                      <a:pt x="8" y="4"/>
                    </a:lnTo>
                    <a:lnTo>
                      <a:pt x="22" y="0"/>
                    </a:lnTo>
                    <a:lnTo>
                      <a:pt x="24" y="5"/>
                    </a:lnTo>
                    <a:lnTo>
                      <a:pt x="29" y="15"/>
                    </a:lnTo>
                    <a:lnTo>
                      <a:pt x="29" y="23"/>
                    </a:lnTo>
                    <a:lnTo>
                      <a:pt x="31" y="35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3" y="46"/>
                    </a:lnTo>
                    <a:lnTo>
                      <a:pt x="20" y="49"/>
                    </a:lnTo>
                    <a:lnTo>
                      <a:pt x="16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4" y="54"/>
                    </a:lnTo>
                    <a:lnTo>
                      <a:pt x="1" y="48"/>
                    </a:lnTo>
                    <a:lnTo>
                      <a:pt x="3" y="45"/>
                    </a:lnTo>
                    <a:lnTo>
                      <a:pt x="3" y="40"/>
                    </a:lnTo>
                    <a:lnTo>
                      <a:pt x="4" y="36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6" name="Freeform 686"/>
              <p:cNvSpPr>
                <a:spLocks/>
              </p:cNvSpPr>
              <p:nvPr/>
            </p:nvSpPr>
            <p:spPr bwMode="gray">
              <a:xfrm>
                <a:off x="4674" y="1106"/>
                <a:ext cx="7" cy="3"/>
              </a:xfrm>
              <a:custGeom>
                <a:avLst/>
                <a:gdLst>
                  <a:gd name="T0" fmla="*/ 7 w 4"/>
                  <a:gd name="T1" fmla="*/ 4 h 2"/>
                  <a:gd name="T2" fmla="*/ 0 w 4"/>
                  <a:gd name="T3" fmla="*/ 0 h 2"/>
                  <a:gd name="T4" fmla="*/ 9 w 4"/>
                  <a:gd name="T5" fmla="*/ 0 h 2"/>
                  <a:gd name="T6" fmla="*/ 12 w 4"/>
                  <a:gd name="T7" fmla="*/ 0 h 2"/>
                  <a:gd name="T8" fmla="*/ 7 w 4"/>
                  <a:gd name="T9" fmla="*/ 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2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7" name="Freeform 687"/>
              <p:cNvSpPr>
                <a:spLocks/>
              </p:cNvSpPr>
              <p:nvPr/>
            </p:nvSpPr>
            <p:spPr bwMode="gray">
              <a:xfrm>
                <a:off x="4656" y="1100"/>
                <a:ext cx="8" cy="6"/>
              </a:xfrm>
              <a:custGeom>
                <a:avLst/>
                <a:gdLst>
                  <a:gd name="T0" fmla="*/ 5 w 5"/>
                  <a:gd name="T1" fmla="*/ 9 h 4"/>
                  <a:gd name="T2" fmla="*/ 0 w 5"/>
                  <a:gd name="T3" fmla="*/ 9 h 4"/>
                  <a:gd name="T4" fmla="*/ 3 w 5"/>
                  <a:gd name="T5" fmla="*/ 4 h 4"/>
                  <a:gd name="T6" fmla="*/ 13 w 5"/>
                  <a:gd name="T7" fmla="*/ 0 h 4"/>
                  <a:gd name="T8" fmla="*/ 5 w 5"/>
                  <a:gd name="T9" fmla="*/ 6 h 4"/>
                  <a:gd name="T10" fmla="*/ 5 w 5"/>
                  <a:gd name="T11" fmla="*/ 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8" name="Freeform 688"/>
              <p:cNvSpPr>
                <a:spLocks/>
              </p:cNvSpPr>
              <p:nvPr/>
            </p:nvSpPr>
            <p:spPr bwMode="gray">
              <a:xfrm>
                <a:off x="4949" y="1145"/>
                <a:ext cx="12" cy="12"/>
              </a:xfrm>
              <a:custGeom>
                <a:avLst/>
                <a:gdLst>
                  <a:gd name="T0" fmla="*/ 0 w 8"/>
                  <a:gd name="T1" fmla="*/ 6 h 8"/>
                  <a:gd name="T2" fmla="*/ 3 w 8"/>
                  <a:gd name="T3" fmla="*/ 3 h 8"/>
                  <a:gd name="T4" fmla="*/ 15 w 8"/>
                  <a:gd name="T5" fmla="*/ 0 h 8"/>
                  <a:gd name="T6" fmla="*/ 18 w 8"/>
                  <a:gd name="T7" fmla="*/ 3 h 8"/>
                  <a:gd name="T8" fmla="*/ 13 w 8"/>
                  <a:gd name="T9" fmla="*/ 13 h 8"/>
                  <a:gd name="T10" fmla="*/ 4 w 8"/>
                  <a:gd name="T11" fmla="*/ 18 h 8"/>
                  <a:gd name="T12" fmla="*/ 4 w 8"/>
                  <a:gd name="T13" fmla="*/ 13 h 8"/>
                  <a:gd name="T14" fmla="*/ 10 w 8"/>
                  <a:gd name="T15" fmla="*/ 6 h 8"/>
                  <a:gd name="T16" fmla="*/ 0 w 8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0" y="3"/>
                    </a:moveTo>
                    <a:lnTo>
                      <a:pt x="1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9" name="Freeform 689"/>
              <p:cNvSpPr>
                <a:spLocks/>
              </p:cNvSpPr>
              <p:nvPr/>
            </p:nvSpPr>
            <p:spPr bwMode="gray">
              <a:xfrm>
                <a:off x="4957" y="1039"/>
                <a:ext cx="66" cy="27"/>
              </a:xfrm>
              <a:custGeom>
                <a:avLst/>
                <a:gdLst>
                  <a:gd name="T0" fmla="*/ 0 w 43"/>
                  <a:gd name="T1" fmla="*/ 0 h 17"/>
                  <a:gd name="T2" fmla="*/ 8 w 43"/>
                  <a:gd name="T3" fmla="*/ 3 h 17"/>
                  <a:gd name="T4" fmla="*/ 18 w 43"/>
                  <a:gd name="T5" fmla="*/ 8 h 17"/>
                  <a:gd name="T6" fmla="*/ 49 w 43"/>
                  <a:gd name="T7" fmla="*/ 8 h 17"/>
                  <a:gd name="T8" fmla="*/ 54 w 43"/>
                  <a:gd name="T9" fmla="*/ 13 h 17"/>
                  <a:gd name="T10" fmla="*/ 74 w 43"/>
                  <a:gd name="T11" fmla="*/ 16 h 17"/>
                  <a:gd name="T12" fmla="*/ 94 w 43"/>
                  <a:gd name="T13" fmla="*/ 21 h 17"/>
                  <a:gd name="T14" fmla="*/ 101 w 43"/>
                  <a:gd name="T15" fmla="*/ 25 h 17"/>
                  <a:gd name="T16" fmla="*/ 97 w 43"/>
                  <a:gd name="T17" fmla="*/ 35 h 17"/>
                  <a:gd name="T18" fmla="*/ 75 w 43"/>
                  <a:gd name="T19" fmla="*/ 43 h 17"/>
                  <a:gd name="T20" fmla="*/ 54 w 43"/>
                  <a:gd name="T21" fmla="*/ 40 h 17"/>
                  <a:gd name="T22" fmla="*/ 32 w 43"/>
                  <a:gd name="T23" fmla="*/ 27 h 17"/>
                  <a:gd name="T24" fmla="*/ 18 w 43"/>
                  <a:gd name="T25" fmla="*/ 22 h 17"/>
                  <a:gd name="T26" fmla="*/ 17 w 43"/>
                  <a:gd name="T27" fmla="*/ 16 h 17"/>
                  <a:gd name="T28" fmla="*/ 3 w 43"/>
                  <a:gd name="T29" fmla="*/ 8 h 17"/>
                  <a:gd name="T30" fmla="*/ 0 w 43"/>
                  <a:gd name="T31" fmla="*/ 0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17"/>
                  <a:gd name="T50" fmla="*/ 43 w 43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17">
                    <a:moveTo>
                      <a:pt x="0" y="0"/>
                    </a:moveTo>
                    <a:lnTo>
                      <a:pt x="3" y="1"/>
                    </a:lnTo>
                    <a:lnTo>
                      <a:pt x="8" y="3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31" y="6"/>
                    </a:lnTo>
                    <a:lnTo>
                      <a:pt x="40" y="8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32" y="17"/>
                    </a:lnTo>
                    <a:lnTo>
                      <a:pt x="23" y="16"/>
                    </a:lnTo>
                    <a:lnTo>
                      <a:pt x="14" y="11"/>
                    </a:lnTo>
                    <a:lnTo>
                      <a:pt x="8" y="9"/>
                    </a:lnTo>
                    <a:lnTo>
                      <a:pt x="7" y="6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0" name="Freeform 690"/>
              <p:cNvSpPr>
                <a:spLocks/>
              </p:cNvSpPr>
              <p:nvPr/>
            </p:nvSpPr>
            <p:spPr bwMode="gray">
              <a:xfrm>
                <a:off x="4989" y="1005"/>
                <a:ext cx="11" cy="3"/>
              </a:xfrm>
              <a:custGeom>
                <a:avLst/>
                <a:gdLst>
                  <a:gd name="T0" fmla="*/ 0 w 7"/>
                  <a:gd name="T1" fmla="*/ 4 h 2"/>
                  <a:gd name="T2" fmla="*/ 0 w 7"/>
                  <a:gd name="T3" fmla="*/ 3 h 2"/>
                  <a:gd name="T4" fmla="*/ 17 w 7"/>
                  <a:gd name="T5" fmla="*/ 0 h 2"/>
                  <a:gd name="T6" fmla="*/ 17 w 7"/>
                  <a:gd name="T7" fmla="*/ 4 h 2"/>
                  <a:gd name="T8" fmla="*/ 0 w 7"/>
                  <a:gd name="T9" fmla="*/ 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1" name="Freeform 691"/>
              <p:cNvSpPr>
                <a:spLocks/>
              </p:cNvSpPr>
              <p:nvPr/>
            </p:nvSpPr>
            <p:spPr bwMode="gray">
              <a:xfrm>
                <a:off x="5048" y="1024"/>
                <a:ext cx="6" cy="3"/>
              </a:xfrm>
              <a:custGeom>
                <a:avLst/>
                <a:gdLst>
                  <a:gd name="T0" fmla="*/ 0 w 4"/>
                  <a:gd name="T1" fmla="*/ 0 h 2"/>
                  <a:gd name="T2" fmla="*/ 9 w 4"/>
                  <a:gd name="T3" fmla="*/ 0 h 2"/>
                  <a:gd name="T4" fmla="*/ 4 w 4"/>
                  <a:gd name="T5" fmla="*/ 4 h 2"/>
                  <a:gd name="T6" fmla="*/ 0 w 4"/>
                  <a:gd name="T7" fmla="*/ 3 h 2"/>
                  <a:gd name="T8" fmla="*/ 0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2" name="Freeform 692"/>
              <p:cNvSpPr>
                <a:spLocks/>
              </p:cNvSpPr>
              <p:nvPr/>
            </p:nvSpPr>
            <p:spPr bwMode="gray">
              <a:xfrm>
                <a:off x="4947" y="1926"/>
                <a:ext cx="13" cy="13"/>
              </a:xfrm>
              <a:custGeom>
                <a:avLst/>
                <a:gdLst>
                  <a:gd name="T0" fmla="*/ 0 w 8"/>
                  <a:gd name="T1" fmla="*/ 21 h 8"/>
                  <a:gd name="T2" fmla="*/ 13 w 8"/>
                  <a:gd name="T3" fmla="*/ 0 h 8"/>
                  <a:gd name="T4" fmla="*/ 21 w 8"/>
                  <a:gd name="T5" fmla="*/ 0 h 8"/>
                  <a:gd name="T6" fmla="*/ 21 w 8"/>
                  <a:gd name="T7" fmla="*/ 8 h 8"/>
                  <a:gd name="T8" fmla="*/ 18 w 8"/>
                  <a:gd name="T9" fmla="*/ 11 h 8"/>
                  <a:gd name="T10" fmla="*/ 13 w 8"/>
                  <a:gd name="T11" fmla="*/ 11 h 8"/>
                  <a:gd name="T12" fmla="*/ 3 w 8"/>
                  <a:gd name="T13" fmla="*/ 21 h 8"/>
                  <a:gd name="T14" fmla="*/ 0 w 8"/>
                  <a:gd name="T15" fmla="*/ 21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8"/>
                  <a:gd name="T26" fmla="*/ 8 w 8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8">
                    <a:moveTo>
                      <a:pt x="0" y="8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3" name="Freeform 693"/>
              <p:cNvSpPr>
                <a:spLocks/>
              </p:cNvSpPr>
              <p:nvPr/>
            </p:nvSpPr>
            <p:spPr bwMode="gray">
              <a:xfrm>
                <a:off x="4964" y="1905"/>
                <a:ext cx="31" cy="24"/>
              </a:xfrm>
              <a:custGeom>
                <a:avLst/>
                <a:gdLst>
                  <a:gd name="T0" fmla="*/ 0 w 20"/>
                  <a:gd name="T1" fmla="*/ 36 h 16"/>
                  <a:gd name="T2" fmla="*/ 3 w 20"/>
                  <a:gd name="T3" fmla="*/ 27 h 16"/>
                  <a:gd name="T4" fmla="*/ 22 w 20"/>
                  <a:gd name="T5" fmla="*/ 4 h 16"/>
                  <a:gd name="T6" fmla="*/ 25 w 20"/>
                  <a:gd name="T7" fmla="*/ 9 h 16"/>
                  <a:gd name="T8" fmla="*/ 31 w 20"/>
                  <a:gd name="T9" fmla="*/ 3 h 16"/>
                  <a:gd name="T10" fmla="*/ 48 w 20"/>
                  <a:gd name="T11" fmla="*/ 0 h 16"/>
                  <a:gd name="T12" fmla="*/ 34 w 20"/>
                  <a:gd name="T13" fmla="*/ 13 h 16"/>
                  <a:gd name="T14" fmla="*/ 17 w 20"/>
                  <a:gd name="T15" fmla="*/ 19 h 16"/>
                  <a:gd name="T16" fmla="*/ 5 w 20"/>
                  <a:gd name="T17" fmla="*/ 36 h 16"/>
                  <a:gd name="T18" fmla="*/ 0 w 20"/>
                  <a:gd name="T19" fmla="*/ 3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6"/>
                  <a:gd name="T32" fmla="*/ 20 w 20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6">
                    <a:moveTo>
                      <a:pt x="0" y="16"/>
                    </a:moveTo>
                    <a:lnTo>
                      <a:pt x="1" y="12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14" y="6"/>
                    </a:lnTo>
                    <a:lnTo>
                      <a:pt x="7" y="9"/>
                    </a:lnTo>
                    <a:lnTo>
                      <a:pt x="2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4" name="Freeform 694"/>
              <p:cNvSpPr>
                <a:spLocks/>
              </p:cNvSpPr>
              <p:nvPr/>
            </p:nvSpPr>
            <p:spPr bwMode="gray">
              <a:xfrm>
                <a:off x="4960" y="1940"/>
                <a:ext cx="6" cy="3"/>
              </a:xfrm>
              <a:custGeom>
                <a:avLst/>
                <a:gdLst>
                  <a:gd name="T0" fmla="*/ 0 w 4"/>
                  <a:gd name="T1" fmla="*/ 4 h 2"/>
                  <a:gd name="T2" fmla="*/ 0 w 4"/>
                  <a:gd name="T3" fmla="*/ 0 h 2"/>
                  <a:gd name="T4" fmla="*/ 9 w 4"/>
                  <a:gd name="T5" fmla="*/ 0 h 2"/>
                  <a:gd name="T6" fmla="*/ 4 w 4"/>
                  <a:gd name="T7" fmla="*/ 4 h 2"/>
                  <a:gd name="T8" fmla="*/ 0 w 4"/>
                  <a:gd name="T9" fmla="*/ 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5" name="Freeform 695"/>
              <p:cNvSpPr>
                <a:spLocks/>
              </p:cNvSpPr>
              <p:nvPr/>
            </p:nvSpPr>
            <p:spPr bwMode="gray">
              <a:xfrm>
                <a:off x="5000" y="1889"/>
                <a:ext cx="19" cy="12"/>
              </a:xfrm>
              <a:custGeom>
                <a:avLst/>
                <a:gdLst>
                  <a:gd name="T0" fmla="*/ 0 w 12"/>
                  <a:gd name="T1" fmla="*/ 18 h 8"/>
                  <a:gd name="T2" fmla="*/ 17 w 12"/>
                  <a:gd name="T3" fmla="*/ 0 h 8"/>
                  <a:gd name="T4" fmla="*/ 30 w 12"/>
                  <a:gd name="T5" fmla="*/ 0 h 8"/>
                  <a:gd name="T6" fmla="*/ 30 w 12"/>
                  <a:gd name="T7" fmla="*/ 3 h 8"/>
                  <a:gd name="T8" fmla="*/ 13 w 12"/>
                  <a:gd name="T9" fmla="*/ 18 h 8"/>
                  <a:gd name="T10" fmla="*/ 5 w 12"/>
                  <a:gd name="T11" fmla="*/ 18 h 8"/>
                  <a:gd name="T12" fmla="*/ 0 w 12"/>
                  <a:gd name="T13" fmla="*/ 1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8"/>
                  <a:gd name="T23" fmla="*/ 12 w 12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8">
                    <a:moveTo>
                      <a:pt x="0" y="8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6" name="Freeform 696"/>
              <p:cNvSpPr>
                <a:spLocks/>
              </p:cNvSpPr>
              <p:nvPr/>
            </p:nvSpPr>
            <p:spPr bwMode="gray">
              <a:xfrm>
                <a:off x="5033" y="1866"/>
                <a:ext cx="11" cy="12"/>
              </a:xfrm>
              <a:custGeom>
                <a:avLst/>
                <a:gdLst>
                  <a:gd name="T0" fmla="*/ 0 w 7"/>
                  <a:gd name="T1" fmla="*/ 10 h 8"/>
                  <a:gd name="T2" fmla="*/ 13 w 7"/>
                  <a:gd name="T3" fmla="*/ 0 h 8"/>
                  <a:gd name="T4" fmla="*/ 17 w 7"/>
                  <a:gd name="T5" fmla="*/ 3 h 8"/>
                  <a:gd name="T6" fmla="*/ 17 w 7"/>
                  <a:gd name="T7" fmla="*/ 6 h 8"/>
                  <a:gd name="T8" fmla="*/ 8 w 7"/>
                  <a:gd name="T9" fmla="*/ 15 h 8"/>
                  <a:gd name="T10" fmla="*/ 0 w 7"/>
                  <a:gd name="T11" fmla="*/ 18 h 8"/>
                  <a:gd name="T12" fmla="*/ 0 w 7"/>
                  <a:gd name="T13" fmla="*/ 1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8"/>
                  <a:gd name="T23" fmla="*/ 7 w 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8">
                    <a:moveTo>
                      <a:pt x="0" y="5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7" name="Freeform 697"/>
              <p:cNvSpPr>
                <a:spLocks/>
              </p:cNvSpPr>
              <p:nvPr/>
            </p:nvSpPr>
            <p:spPr bwMode="gray">
              <a:xfrm>
                <a:off x="5082" y="1784"/>
                <a:ext cx="14" cy="15"/>
              </a:xfrm>
              <a:custGeom>
                <a:avLst/>
                <a:gdLst>
                  <a:gd name="T0" fmla="*/ 19 w 9"/>
                  <a:gd name="T1" fmla="*/ 0 h 10"/>
                  <a:gd name="T2" fmla="*/ 22 w 9"/>
                  <a:gd name="T3" fmla="*/ 0 h 10"/>
                  <a:gd name="T4" fmla="*/ 19 w 9"/>
                  <a:gd name="T5" fmla="*/ 18 h 10"/>
                  <a:gd name="T6" fmla="*/ 5 w 9"/>
                  <a:gd name="T7" fmla="*/ 22 h 10"/>
                  <a:gd name="T8" fmla="*/ 0 w 9"/>
                  <a:gd name="T9" fmla="*/ 15 h 10"/>
                  <a:gd name="T10" fmla="*/ 9 w 9"/>
                  <a:gd name="T11" fmla="*/ 9 h 10"/>
                  <a:gd name="T12" fmla="*/ 19 w 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0"/>
                  <a:gd name="T23" fmla="*/ 9 w 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0">
                    <a:moveTo>
                      <a:pt x="8" y="0"/>
                    </a:moveTo>
                    <a:lnTo>
                      <a:pt x="9" y="0"/>
                    </a:lnTo>
                    <a:lnTo>
                      <a:pt x="8" y="8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8" name="Freeform 698"/>
              <p:cNvSpPr>
                <a:spLocks/>
              </p:cNvSpPr>
              <p:nvPr/>
            </p:nvSpPr>
            <p:spPr bwMode="gray">
              <a:xfrm>
                <a:off x="5075" y="1808"/>
                <a:ext cx="6" cy="10"/>
              </a:xfrm>
              <a:custGeom>
                <a:avLst/>
                <a:gdLst>
                  <a:gd name="T0" fmla="*/ 9 w 4"/>
                  <a:gd name="T1" fmla="*/ 0 h 6"/>
                  <a:gd name="T2" fmla="*/ 9 w 4"/>
                  <a:gd name="T3" fmla="*/ 8 h 6"/>
                  <a:gd name="T4" fmla="*/ 4 w 4"/>
                  <a:gd name="T5" fmla="*/ 17 h 6"/>
                  <a:gd name="T6" fmla="*/ 0 w 4"/>
                  <a:gd name="T7" fmla="*/ 17 h 6"/>
                  <a:gd name="T8" fmla="*/ 3 w 4"/>
                  <a:gd name="T9" fmla="*/ 0 h 6"/>
                  <a:gd name="T10" fmla="*/ 9 w 4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0"/>
                    </a:moveTo>
                    <a:lnTo>
                      <a:pt x="4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9" name="Freeform 699"/>
              <p:cNvSpPr>
                <a:spLocks/>
              </p:cNvSpPr>
              <p:nvPr/>
            </p:nvSpPr>
            <p:spPr bwMode="gray">
              <a:xfrm>
                <a:off x="5067" y="1824"/>
                <a:ext cx="6" cy="8"/>
              </a:xfrm>
              <a:custGeom>
                <a:avLst/>
                <a:gdLst>
                  <a:gd name="T0" fmla="*/ 0 w 4"/>
                  <a:gd name="T1" fmla="*/ 5 h 5"/>
                  <a:gd name="T2" fmla="*/ 3 w 4"/>
                  <a:gd name="T3" fmla="*/ 0 h 5"/>
                  <a:gd name="T4" fmla="*/ 9 w 4"/>
                  <a:gd name="T5" fmla="*/ 0 h 5"/>
                  <a:gd name="T6" fmla="*/ 9 w 4"/>
                  <a:gd name="T7" fmla="*/ 5 h 5"/>
                  <a:gd name="T8" fmla="*/ 3 w 4"/>
                  <a:gd name="T9" fmla="*/ 13 h 5"/>
                  <a:gd name="T10" fmla="*/ 0 w 4"/>
                  <a:gd name="T11" fmla="*/ 13 h 5"/>
                  <a:gd name="T12" fmla="*/ 0 w 4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0" y="2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0" name="Freeform 700"/>
              <p:cNvSpPr>
                <a:spLocks/>
              </p:cNvSpPr>
              <p:nvPr/>
            </p:nvSpPr>
            <p:spPr bwMode="gray">
              <a:xfrm>
                <a:off x="5054" y="1839"/>
                <a:ext cx="5" cy="7"/>
              </a:xfrm>
              <a:custGeom>
                <a:avLst/>
                <a:gdLst>
                  <a:gd name="T0" fmla="*/ 0 w 3"/>
                  <a:gd name="T1" fmla="*/ 12 h 4"/>
                  <a:gd name="T2" fmla="*/ 0 w 3"/>
                  <a:gd name="T3" fmla="*/ 7 h 4"/>
                  <a:gd name="T4" fmla="*/ 5 w 3"/>
                  <a:gd name="T5" fmla="*/ 0 h 4"/>
                  <a:gd name="T6" fmla="*/ 8 w 3"/>
                  <a:gd name="T7" fmla="*/ 9 h 4"/>
                  <a:gd name="T8" fmla="*/ 3 w 3"/>
                  <a:gd name="T9" fmla="*/ 12 h 4"/>
                  <a:gd name="T10" fmla="*/ 0 w 3"/>
                  <a:gd name="T11" fmla="*/ 1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1" name="Freeform 701"/>
              <p:cNvSpPr>
                <a:spLocks/>
              </p:cNvSpPr>
              <p:nvPr/>
            </p:nvSpPr>
            <p:spPr bwMode="gray">
              <a:xfrm>
                <a:off x="4892" y="1691"/>
                <a:ext cx="41" cy="201"/>
              </a:xfrm>
              <a:custGeom>
                <a:avLst/>
                <a:gdLst>
                  <a:gd name="T0" fmla="*/ 26 w 27"/>
                  <a:gd name="T1" fmla="*/ 8 h 130"/>
                  <a:gd name="T2" fmla="*/ 30 w 27"/>
                  <a:gd name="T3" fmla="*/ 14 h 130"/>
                  <a:gd name="T4" fmla="*/ 32 w 27"/>
                  <a:gd name="T5" fmla="*/ 36 h 130"/>
                  <a:gd name="T6" fmla="*/ 32 w 27"/>
                  <a:gd name="T7" fmla="*/ 62 h 130"/>
                  <a:gd name="T8" fmla="*/ 35 w 27"/>
                  <a:gd name="T9" fmla="*/ 82 h 130"/>
                  <a:gd name="T10" fmla="*/ 39 w 27"/>
                  <a:gd name="T11" fmla="*/ 124 h 130"/>
                  <a:gd name="T12" fmla="*/ 46 w 27"/>
                  <a:gd name="T13" fmla="*/ 153 h 130"/>
                  <a:gd name="T14" fmla="*/ 50 w 27"/>
                  <a:gd name="T15" fmla="*/ 184 h 130"/>
                  <a:gd name="T16" fmla="*/ 59 w 27"/>
                  <a:gd name="T17" fmla="*/ 196 h 130"/>
                  <a:gd name="T18" fmla="*/ 62 w 27"/>
                  <a:gd name="T19" fmla="*/ 209 h 130"/>
                  <a:gd name="T20" fmla="*/ 59 w 27"/>
                  <a:gd name="T21" fmla="*/ 213 h 130"/>
                  <a:gd name="T22" fmla="*/ 55 w 27"/>
                  <a:gd name="T23" fmla="*/ 210 h 130"/>
                  <a:gd name="T24" fmla="*/ 55 w 27"/>
                  <a:gd name="T25" fmla="*/ 209 h 130"/>
                  <a:gd name="T26" fmla="*/ 44 w 27"/>
                  <a:gd name="T27" fmla="*/ 193 h 130"/>
                  <a:gd name="T28" fmla="*/ 35 w 27"/>
                  <a:gd name="T29" fmla="*/ 192 h 130"/>
                  <a:gd name="T30" fmla="*/ 30 w 27"/>
                  <a:gd name="T31" fmla="*/ 196 h 130"/>
                  <a:gd name="T32" fmla="*/ 27 w 27"/>
                  <a:gd name="T33" fmla="*/ 220 h 130"/>
                  <a:gd name="T34" fmla="*/ 23 w 27"/>
                  <a:gd name="T35" fmla="*/ 227 h 130"/>
                  <a:gd name="T36" fmla="*/ 23 w 27"/>
                  <a:gd name="T37" fmla="*/ 235 h 130"/>
                  <a:gd name="T38" fmla="*/ 21 w 27"/>
                  <a:gd name="T39" fmla="*/ 244 h 130"/>
                  <a:gd name="T40" fmla="*/ 21 w 27"/>
                  <a:gd name="T41" fmla="*/ 266 h 130"/>
                  <a:gd name="T42" fmla="*/ 27 w 27"/>
                  <a:gd name="T43" fmla="*/ 277 h 130"/>
                  <a:gd name="T44" fmla="*/ 39 w 27"/>
                  <a:gd name="T45" fmla="*/ 288 h 130"/>
                  <a:gd name="T46" fmla="*/ 39 w 27"/>
                  <a:gd name="T47" fmla="*/ 301 h 130"/>
                  <a:gd name="T48" fmla="*/ 32 w 27"/>
                  <a:gd name="T49" fmla="*/ 308 h 130"/>
                  <a:gd name="T50" fmla="*/ 26 w 27"/>
                  <a:gd name="T51" fmla="*/ 297 h 130"/>
                  <a:gd name="T52" fmla="*/ 21 w 27"/>
                  <a:gd name="T53" fmla="*/ 292 h 130"/>
                  <a:gd name="T54" fmla="*/ 14 w 27"/>
                  <a:gd name="T55" fmla="*/ 298 h 130"/>
                  <a:gd name="T56" fmla="*/ 9 w 27"/>
                  <a:gd name="T57" fmla="*/ 308 h 130"/>
                  <a:gd name="T58" fmla="*/ 5 w 27"/>
                  <a:gd name="T59" fmla="*/ 311 h 130"/>
                  <a:gd name="T60" fmla="*/ 5 w 27"/>
                  <a:gd name="T61" fmla="*/ 275 h 130"/>
                  <a:gd name="T62" fmla="*/ 8 w 27"/>
                  <a:gd name="T63" fmla="*/ 258 h 130"/>
                  <a:gd name="T64" fmla="*/ 8 w 27"/>
                  <a:gd name="T65" fmla="*/ 237 h 130"/>
                  <a:gd name="T66" fmla="*/ 5 w 27"/>
                  <a:gd name="T67" fmla="*/ 224 h 130"/>
                  <a:gd name="T68" fmla="*/ 8 w 27"/>
                  <a:gd name="T69" fmla="*/ 198 h 130"/>
                  <a:gd name="T70" fmla="*/ 12 w 27"/>
                  <a:gd name="T71" fmla="*/ 182 h 130"/>
                  <a:gd name="T72" fmla="*/ 9 w 27"/>
                  <a:gd name="T73" fmla="*/ 167 h 130"/>
                  <a:gd name="T74" fmla="*/ 9 w 27"/>
                  <a:gd name="T75" fmla="*/ 122 h 130"/>
                  <a:gd name="T76" fmla="*/ 3 w 27"/>
                  <a:gd name="T77" fmla="*/ 113 h 130"/>
                  <a:gd name="T78" fmla="*/ 0 w 27"/>
                  <a:gd name="T79" fmla="*/ 87 h 130"/>
                  <a:gd name="T80" fmla="*/ 5 w 27"/>
                  <a:gd name="T81" fmla="*/ 79 h 130"/>
                  <a:gd name="T82" fmla="*/ 0 w 27"/>
                  <a:gd name="T83" fmla="*/ 74 h 130"/>
                  <a:gd name="T84" fmla="*/ 3 w 27"/>
                  <a:gd name="T85" fmla="*/ 49 h 130"/>
                  <a:gd name="T86" fmla="*/ 0 w 27"/>
                  <a:gd name="T87" fmla="*/ 36 h 130"/>
                  <a:gd name="T88" fmla="*/ 9 w 27"/>
                  <a:gd name="T89" fmla="*/ 34 h 130"/>
                  <a:gd name="T90" fmla="*/ 17 w 27"/>
                  <a:gd name="T91" fmla="*/ 34 h 130"/>
                  <a:gd name="T92" fmla="*/ 18 w 27"/>
                  <a:gd name="T93" fmla="*/ 29 h 130"/>
                  <a:gd name="T94" fmla="*/ 14 w 27"/>
                  <a:gd name="T95" fmla="*/ 5 h 130"/>
                  <a:gd name="T96" fmla="*/ 14 w 27"/>
                  <a:gd name="T97" fmla="*/ 0 h 130"/>
                  <a:gd name="T98" fmla="*/ 23 w 27"/>
                  <a:gd name="T99" fmla="*/ 0 h 130"/>
                  <a:gd name="T100" fmla="*/ 26 w 27"/>
                  <a:gd name="T101" fmla="*/ 8 h 1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130"/>
                  <a:gd name="T155" fmla="*/ 27 w 27"/>
                  <a:gd name="T156" fmla="*/ 130 h 1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130">
                    <a:moveTo>
                      <a:pt x="11" y="3"/>
                    </a:moveTo>
                    <a:lnTo>
                      <a:pt x="13" y="6"/>
                    </a:lnTo>
                    <a:lnTo>
                      <a:pt x="14" y="15"/>
                    </a:lnTo>
                    <a:lnTo>
                      <a:pt x="14" y="26"/>
                    </a:lnTo>
                    <a:lnTo>
                      <a:pt x="15" y="34"/>
                    </a:lnTo>
                    <a:lnTo>
                      <a:pt x="17" y="52"/>
                    </a:lnTo>
                    <a:lnTo>
                      <a:pt x="20" y="64"/>
                    </a:lnTo>
                    <a:lnTo>
                      <a:pt x="22" y="77"/>
                    </a:lnTo>
                    <a:lnTo>
                      <a:pt x="26" y="82"/>
                    </a:lnTo>
                    <a:lnTo>
                      <a:pt x="27" y="87"/>
                    </a:lnTo>
                    <a:lnTo>
                      <a:pt x="26" y="89"/>
                    </a:lnTo>
                    <a:lnTo>
                      <a:pt x="24" y="88"/>
                    </a:lnTo>
                    <a:lnTo>
                      <a:pt x="24" y="87"/>
                    </a:lnTo>
                    <a:lnTo>
                      <a:pt x="19" y="81"/>
                    </a:lnTo>
                    <a:lnTo>
                      <a:pt x="15" y="80"/>
                    </a:lnTo>
                    <a:lnTo>
                      <a:pt x="13" y="82"/>
                    </a:lnTo>
                    <a:lnTo>
                      <a:pt x="12" y="92"/>
                    </a:lnTo>
                    <a:lnTo>
                      <a:pt x="10" y="95"/>
                    </a:lnTo>
                    <a:lnTo>
                      <a:pt x="10" y="98"/>
                    </a:lnTo>
                    <a:lnTo>
                      <a:pt x="9" y="102"/>
                    </a:lnTo>
                    <a:lnTo>
                      <a:pt x="9" y="111"/>
                    </a:lnTo>
                    <a:lnTo>
                      <a:pt x="12" y="116"/>
                    </a:lnTo>
                    <a:lnTo>
                      <a:pt x="17" y="120"/>
                    </a:lnTo>
                    <a:lnTo>
                      <a:pt x="17" y="126"/>
                    </a:lnTo>
                    <a:lnTo>
                      <a:pt x="14" y="129"/>
                    </a:lnTo>
                    <a:lnTo>
                      <a:pt x="11" y="124"/>
                    </a:lnTo>
                    <a:lnTo>
                      <a:pt x="9" y="122"/>
                    </a:lnTo>
                    <a:lnTo>
                      <a:pt x="6" y="125"/>
                    </a:lnTo>
                    <a:lnTo>
                      <a:pt x="4" y="129"/>
                    </a:lnTo>
                    <a:lnTo>
                      <a:pt x="2" y="130"/>
                    </a:lnTo>
                    <a:lnTo>
                      <a:pt x="2" y="115"/>
                    </a:lnTo>
                    <a:lnTo>
                      <a:pt x="3" y="108"/>
                    </a:lnTo>
                    <a:lnTo>
                      <a:pt x="3" y="99"/>
                    </a:lnTo>
                    <a:lnTo>
                      <a:pt x="2" y="94"/>
                    </a:lnTo>
                    <a:lnTo>
                      <a:pt x="3" y="83"/>
                    </a:lnTo>
                    <a:lnTo>
                      <a:pt x="5" y="76"/>
                    </a:lnTo>
                    <a:lnTo>
                      <a:pt x="4" y="70"/>
                    </a:lnTo>
                    <a:lnTo>
                      <a:pt x="4" y="51"/>
                    </a:lnTo>
                    <a:lnTo>
                      <a:pt x="1" y="47"/>
                    </a:lnTo>
                    <a:lnTo>
                      <a:pt x="0" y="36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8" y="1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2" name="Freeform 702"/>
              <p:cNvSpPr>
                <a:spLocks/>
              </p:cNvSpPr>
              <p:nvPr/>
            </p:nvSpPr>
            <p:spPr bwMode="gray">
              <a:xfrm>
                <a:off x="4857" y="1908"/>
                <a:ext cx="90" cy="82"/>
              </a:xfrm>
              <a:custGeom>
                <a:avLst/>
                <a:gdLst>
                  <a:gd name="T0" fmla="*/ 48 w 58"/>
                  <a:gd name="T1" fmla="*/ 12 h 53"/>
                  <a:gd name="T2" fmla="*/ 51 w 58"/>
                  <a:gd name="T3" fmla="*/ 0 h 53"/>
                  <a:gd name="T4" fmla="*/ 62 w 58"/>
                  <a:gd name="T5" fmla="*/ 0 h 53"/>
                  <a:gd name="T6" fmla="*/ 70 w 58"/>
                  <a:gd name="T7" fmla="*/ 9 h 53"/>
                  <a:gd name="T8" fmla="*/ 74 w 58"/>
                  <a:gd name="T9" fmla="*/ 26 h 53"/>
                  <a:gd name="T10" fmla="*/ 84 w 58"/>
                  <a:gd name="T11" fmla="*/ 34 h 53"/>
                  <a:gd name="T12" fmla="*/ 92 w 58"/>
                  <a:gd name="T13" fmla="*/ 36 h 53"/>
                  <a:gd name="T14" fmla="*/ 101 w 58"/>
                  <a:gd name="T15" fmla="*/ 45 h 53"/>
                  <a:gd name="T16" fmla="*/ 110 w 58"/>
                  <a:gd name="T17" fmla="*/ 50 h 53"/>
                  <a:gd name="T18" fmla="*/ 121 w 58"/>
                  <a:gd name="T19" fmla="*/ 48 h 53"/>
                  <a:gd name="T20" fmla="*/ 130 w 58"/>
                  <a:gd name="T21" fmla="*/ 39 h 53"/>
                  <a:gd name="T22" fmla="*/ 130 w 58"/>
                  <a:gd name="T23" fmla="*/ 57 h 53"/>
                  <a:gd name="T24" fmla="*/ 137 w 58"/>
                  <a:gd name="T25" fmla="*/ 60 h 53"/>
                  <a:gd name="T26" fmla="*/ 140 w 58"/>
                  <a:gd name="T27" fmla="*/ 70 h 53"/>
                  <a:gd name="T28" fmla="*/ 130 w 58"/>
                  <a:gd name="T29" fmla="*/ 79 h 53"/>
                  <a:gd name="T30" fmla="*/ 115 w 58"/>
                  <a:gd name="T31" fmla="*/ 82 h 53"/>
                  <a:gd name="T32" fmla="*/ 104 w 58"/>
                  <a:gd name="T33" fmla="*/ 84 h 53"/>
                  <a:gd name="T34" fmla="*/ 92 w 58"/>
                  <a:gd name="T35" fmla="*/ 97 h 53"/>
                  <a:gd name="T36" fmla="*/ 92 w 58"/>
                  <a:gd name="T37" fmla="*/ 108 h 53"/>
                  <a:gd name="T38" fmla="*/ 84 w 58"/>
                  <a:gd name="T39" fmla="*/ 110 h 53"/>
                  <a:gd name="T40" fmla="*/ 74 w 58"/>
                  <a:gd name="T41" fmla="*/ 97 h 53"/>
                  <a:gd name="T42" fmla="*/ 61 w 58"/>
                  <a:gd name="T43" fmla="*/ 97 h 53"/>
                  <a:gd name="T44" fmla="*/ 56 w 58"/>
                  <a:gd name="T45" fmla="*/ 93 h 53"/>
                  <a:gd name="T46" fmla="*/ 48 w 58"/>
                  <a:gd name="T47" fmla="*/ 97 h 53"/>
                  <a:gd name="T48" fmla="*/ 34 w 58"/>
                  <a:gd name="T49" fmla="*/ 96 h 53"/>
                  <a:gd name="T50" fmla="*/ 22 w 58"/>
                  <a:gd name="T51" fmla="*/ 96 h 53"/>
                  <a:gd name="T52" fmla="*/ 17 w 58"/>
                  <a:gd name="T53" fmla="*/ 101 h 53"/>
                  <a:gd name="T54" fmla="*/ 26 w 58"/>
                  <a:gd name="T55" fmla="*/ 110 h 53"/>
                  <a:gd name="T56" fmla="*/ 26 w 58"/>
                  <a:gd name="T57" fmla="*/ 122 h 53"/>
                  <a:gd name="T58" fmla="*/ 12 w 58"/>
                  <a:gd name="T59" fmla="*/ 127 h 53"/>
                  <a:gd name="T60" fmla="*/ 8 w 58"/>
                  <a:gd name="T61" fmla="*/ 108 h 53"/>
                  <a:gd name="T62" fmla="*/ 0 w 58"/>
                  <a:gd name="T63" fmla="*/ 105 h 53"/>
                  <a:gd name="T64" fmla="*/ 8 w 58"/>
                  <a:gd name="T65" fmla="*/ 96 h 53"/>
                  <a:gd name="T66" fmla="*/ 19 w 58"/>
                  <a:gd name="T67" fmla="*/ 87 h 53"/>
                  <a:gd name="T68" fmla="*/ 19 w 58"/>
                  <a:gd name="T69" fmla="*/ 74 h 53"/>
                  <a:gd name="T70" fmla="*/ 26 w 58"/>
                  <a:gd name="T71" fmla="*/ 70 h 53"/>
                  <a:gd name="T72" fmla="*/ 36 w 58"/>
                  <a:gd name="T73" fmla="*/ 74 h 53"/>
                  <a:gd name="T74" fmla="*/ 43 w 58"/>
                  <a:gd name="T75" fmla="*/ 71 h 53"/>
                  <a:gd name="T76" fmla="*/ 45 w 58"/>
                  <a:gd name="T77" fmla="*/ 62 h 53"/>
                  <a:gd name="T78" fmla="*/ 53 w 58"/>
                  <a:gd name="T79" fmla="*/ 45 h 53"/>
                  <a:gd name="T80" fmla="*/ 53 w 58"/>
                  <a:gd name="T81" fmla="*/ 14 h 53"/>
                  <a:gd name="T82" fmla="*/ 48 w 58"/>
                  <a:gd name="T83" fmla="*/ 12 h 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8"/>
                  <a:gd name="T127" fmla="*/ 0 h 53"/>
                  <a:gd name="T128" fmla="*/ 58 w 58"/>
                  <a:gd name="T129" fmla="*/ 53 h 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8" h="53">
                    <a:moveTo>
                      <a:pt x="20" y="5"/>
                    </a:moveTo>
                    <a:lnTo>
                      <a:pt x="21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1" y="11"/>
                    </a:lnTo>
                    <a:lnTo>
                      <a:pt x="35" y="14"/>
                    </a:lnTo>
                    <a:lnTo>
                      <a:pt x="38" y="15"/>
                    </a:lnTo>
                    <a:lnTo>
                      <a:pt x="42" y="19"/>
                    </a:lnTo>
                    <a:lnTo>
                      <a:pt x="46" y="21"/>
                    </a:lnTo>
                    <a:lnTo>
                      <a:pt x="50" y="20"/>
                    </a:lnTo>
                    <a:lnTo>
                      <a:pt x="54" y="16"/>
                    </a:lnTo>
                    <a:lnTo>
                      <a:pt x="54" y="24"/>
                    </a:lnTo>
                    <a:lnTo>
                      <a:pt x="57" y="25"/>
                    </a:lnTo>
                    <a:lnTo>
                      <a:pt x="58" y="29"/>
                    </a:lnTo>
                    <a:lnTo>
                      <a:pt x="54" y="33"/>
                    </a:lnTo>
                    <a:lnTo>
                      <a:pt x="48" y="34"/>
                    </a:lnTo>
                    <a:lnTo>
                      <a:pt x="43" y="35"/>
                    </a:lnTo>
                    <a:lnTo>
                      <a:pt x="38" y="41"/>
                    </a:lnTo>
                    <a:lnTo>
                      <a:pt x="38" y="45"/>
                    </a:lnTo>
                    <a:lnTo>
                      <a:pt x="35" y="46"/>
                    </a:lnTo>
                    <a:lnTo>
                      <a:pt x="31" y="41"/>
                    </a:lnTo>
                    <a:lnTo>
                      <a:pt x="25" y="41"/>
                    </a:lnTo>
                    <a:lnTo>
                      <a:pt x="23" y="39"/>
                    </a:lnTo>
                    <a:lnTo>
                      <a:pt x="20" y="41"/>
                    </a:lnTo>
                    <a:lnTo>
                      <a:pt x="14" y="40"/>
                    </a:lnTo>
                    <a:lnTo>
                      <a:pt x="9" y="40"/>
                    </a:lnTo>
                    <a:lnTo>
                      <a:pt x="7" y="42"/>
                    </a:lnTo>
                    <a:lnTo>
                      <a:pt x="11" y="46"/>
                    </a:lnTo>
                    <a:lnTo>
                      <a:pt x="11" y="51"/>
                    </a:lnTo>
                    <a:lnTo>
                      <a:pt x="5" y="53"/>
                    </a:lnTo>
                    <a:lnTo>
                      <a:pt x="3" y="45"/>
                    </a:lnTo>
                    <a:lnTo>
                      <a:pt x="0" y="44"/>
                    </a:lnTo>
                    <a:lnTo>
                      <a:pt x="3" y="40"/>
                    </a:lnTo>
                    <a:lnTo>
                      <a:pt x="8" y="36"/>
                    </a:lnTo>
                    <a:lnTo>
                      <a:pt x="8" y="31"/>
                    </a:lnTo>
                    <a:lnTo>
                      <a:pt x="11" y="29"/>
                    </a:lnTo>
                    <a:lnTo>
                      <a:pt x="15" y="31"/>
                    </a:lnTo>
                    <a:lnTo>
                      <a:pt x="18" y="30"/>
                    </a:lnTo>
                    <a:lnTo>
                      <a:pt x="19" y="26"/>
                    </a:lnTo>
                    <a:lnTo>
                      <a:pt x="22" y="19"/>
                    </a:lnTo>
                    <a:lnTo>
                      <a:pt x="22" y="6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3" name="Freeform 703"/>
              <p:cNvSpPr>
                <a:spLocks/>
              </p:cNvSpPr>
              <p:nvPr/>
            </p:nvSpPr>
            <p:spPr bwMode="gray">
              <a:xfrm>
                <a:off x="4735" y="1991"/>
                <a:ext cx="160" cy="160"/>
              </a:xfrm>
              <a:custGeom>
                <a:avLst/>
                <a:gdLst>
                  <a:gd name="T0" fmla="*/ 241 w 103"/>
                  <a:gd name="T1" fmla="*/ 34 h 103"/>
                  <a:gd name="T2" fmla="*/ 249 w 103"/>
                  <a:gd name="T3" fmla="*/ 48 h 103"/>
                  <a:gd name="T4" fmla="*/ 239 w 103"/>
                  <a:gd name="T5" fmla="*/ 87 h 103"/>
                  <a:gd name="T6" fmla="*/ 231 w 103"/>
                  <a:gd name="T7" fmla="*/ 106 h 103"/>
                  <a:gd name="T8" fmla="*/ 219 w 103"/>
                  <a:gd name="T9" fmla="*/ 123 h 103"/>
                  <a:gd name="T10" fmla="*/ 214 w 103"/>
                  <a:gd name="T11" fmla="*/ 162 h 103"/>
                  <a:gd name="T12" fmla="*/ 217 w 103"/>
                  <a:gd name="T13" fmla="*/ 182 h 103"/>
                  <a:gd name="T14" fmla="*/ 196 w 103"/>
                  <a:gd name="T15" fmla="*/ 200 h 103"/>
                  <a:gd name="T16" fmla="*/ 200 w 103"/>
                  <a:gd name="T17" fmla="*/ 188 h 103"/>
                  <a:gd name="T18" fmla="*/ 183 w 103"/>
                  <a:gd name="T19" fmla="*/ 193 h 103"/>
                  <a:gd name="T20" fmla="*/ 174 w 103"/>
                  <a:gd name="T21" fmla="*/ 213 h 103"/>
                  <a:gd name="T22" fmla="*/ 166 w 103"/>
                  <a:gd name="T23" fmla="*/ 200 h 103"/>
                  <a:gd name="T24" fmla="*/ 140 w 103"/>
                  <a:gd name="T25" fmla="*/ 213 h 103"/>
                  <a:gd name="T26" fmla="*/ 130 w 103"/>
                  <a:gd name="T27" fmla="*/ 200 h 103"/>
                  <a:gd name="T28" fmla="*/ 130 w 103"/>
                  <a:gd name="T29" fmla="*/ 214 h 103"/>
                  <a:gd name="T30" fmla="*/ 130 w 103"/>
                  <a:gd name="T31" fmla="*/ 230 h 103"/>
                  <a:gd name="T32" fmla="*/ 117 w 103"/>
                  <a:gd name="T33" fmla="*/ 241 h 103"/>
                  <a:gd name="T34" fmla="*/ 99 w 103"/>
                  <a:gd name="T35" fmla="*/ 241 h 103"/>
                  <a:gd name="T36" fmla="*/ 99 w 103"/>
                  <a:gd name="T37" fmla="*/ 224 h 103"/>
                  <a:gd name="T38" fmla="*/ 84 w 103"/>
                  <a:gd name="T39" fmla="*/ 205 h 103"/>
                  <a:gd name="T40" fmla="*/ 51 w 103"/>
                  <a:gd name="T41" fmla="*/ 222 h 103"/>
                  <a:gd name="T42" fmla="*/ 17 w 103"/>
                  <a:gd name="T43" fmla="*/ 236 h 103"/>
                  <a:gd name="T44" fmla="*/ 3 w 103"/>
                  <a:gd name="T45" fmla="*/ 230 h 103"/>
                  <a:gd name="T46" fmla="*/ 8 w 103"/>
                  <a:gd name="T47" fmla="*/ 214 h 103"/>
                  <a:gd name="T48" fmla="*/ 36 w 103"/>
                  <a:gd name="T49" fmla="*/ 196 h 103"/>
                  <a:gd name="T50" fmla="*/ 51 w 103"/>
                  <a:gd name="T51" fmla="*/ 183 h 103"/>
                  <a:gd name="T52" fmla="*/ 78 w 103"/>
                  <a:gd name="T53" fmla="*/ 188 h 103"/>
                  <a:gd name="T54" fmla="*/ 104 w 103"/>
                  <a:gd name="T55" fmla="*/ 183 h 103"/>
                  <a:gd name="T56" fmla="*/ 130 w 103"/>
                  <a:gd name="T57" fmla="*/ 132 h 103"/>
                  <a:gd name="T58" fmla="*/ 143 w 103"/>
                  <a:gd name="T59" fmla="*/ 130 h 103"/>
                  <a:gd name="T60" fmla="*/ 144 w 103"/>
                  <a:gd name="T61" fmla="*/ 149 h 103"/>
                  <a:gd name="T62" fmla="*/ 162 w 103"/>
                  <a:gd name="T63" fmla="*/ 132 h 103"/>
                  <a:gd name="T64" fmla="*/ 191 w 103"/>
                  <a:gd name="T65" fmla="*/ 101 h 103"/>
                  <a:gd name="T66" fmla="*/ 197 w 103"/>
                  <a:gd name="T67" fmla="*/ 31 h 103"/>
                  <a:gd name="T68" fmla="*/ 213 w 103"/>
                  <a:gd name="T69" fmla="*/ 14 h 103"/>
                  <a:gd name="T70" fmla="*/ 230 w 103"/>
                  <a:gd name="T71" fmla="*/ 25 h 103"/>
                  <a:gd name="T72" fmla="*/ 219 w 103"/>
                  <a:gd name="T73" fmla="*/ 5 h 103"/>
                  <a:gd name="T74" fmla="*/ 235 w 103"/>
                  <a:gd name="T75" fmla="*/ 5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3"/>
                  <a:gd name="T115" fmla="*/ 0 h 103"/>
                  <a:gd name="T116" fmla="*/ 103 w 103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3" h="103">
                    <a:moveTo>
                      <a:pt x="97" y="11"/>
                    </a:moveTo>
                    <a:lnTo>
                      <a:pt x="100" y="14"/>
                    </a:lnTo>
                    <a:lnTo>
                      <a:pt x="102" y="19"/>
                    </a:lnTo>
                    <a:lnTo>
                      <a:pt x="103" y="20"/>
                    </a:lnTo>
                    <a:lnTo>
                      <a:pt x="103" y="27"/>
                    </a:lnTo>
                    <a:lnTo>
                      <a:pt x="99" y="36"/>
                    </a:lnTo>
                    <a:lnTo>
                      <a:pt x="99" y="44"/>
                    </a:lnTo>
                    <a:lnTo>
                      <a:pt x="96" y="44"/>
                    </a:lnTo>
                    <a:lnTo>
                      <a:pt x="93" y="46"/>
                    </a:lnTo>
                    <a:lnTo>
                      <a:pt x="91" y="51"/>
                    </a:lnTo>
                    <a:lnTo>
                      <a:pt x="95" y="56"/>
                    </a:lnTo>
                    <a:lnTo>
                      <a:pt x="89" y="67"/>
                    </a:lnTo>
                    <a:lnTo>
                      <a:pt x="89" y="71"/>
                    </a:lnTo>
                    <a:lnTo>
                      <a:pt x="90" y="75"/>
                    </a:lnTo>
                    <a:lnTo>
                      <a:pt x="84" y="84"/>
                    </a:lnTo>
                    <a:lnTo>
                      <a:pt x="81" y="83"/>
                    </a:lnTo>
                    <a:lnTo>
                      <a:pt x="83" y="81"/>
                    </a:lnTo>
                    <a:lnTo>
                      <a:pt x="83" y="78"/>
                    </a:lnTo>
                    <a:lnTo>
                      <a:pt x="81" y="75"/>
                    </a:lnTo>
                    <a:lnTo>
                      <a:pt x="76" y="80"/>
                    </a:lnTo>
                    <a:lnTo>
                      <a:pt x="75" y="87"/>
                    </a:lnTo>
                    <a:lnTo>
                      <a:pt x="72" y="88"/>
                    </a:lnTo>
                    <a:lnTo>
                      <a:pt x="71" y="83"/>
                    </a:lnTo>
                    <a:lnTo>
                      <a:pt x="69" y="83"/>
                    </a:lnTo>
                    <a:lnTo>
                      <a:pt x="66" y="87"/>
                    </a:lnTo>
                    <a:lnTo>
                      <a:pt x="58" y="88"/>
                    </a:lnTo>
                    <a:lnTo>
                      <a:pt x="58" y="83"/>
                    </a:lnTo>
                    <a:lnTo>
                      <a:pt x="54" y="83"/>
                    </a:lnTo>
                    <a:lnTo>
                      <a:pt x="52" y="86"/>
                    </a:lnTo>
                    <a:lnTo>
                      <a:pt x="54" y="89"/>
                    </a:lnTo>
                    <a:lnTo>
                      <a:pt x="54" y="92"/>
                    </a:lnTo>
                    <a:lnTo>
                      <a:pt x="54" y="95"/>
                    </a:lnTo>
                    <a:lnTo>
                      <a:pt x="49" y="95"/>
                    </a:lnTo>
                    <a:lnTo>
                      <a:pt x="48" y="100"/>
                    </a:lnTo>
                    <a:lnTo>
                      <a:pt x="45" y="103"/>
                    </a:lnTo>
                    <a:lnTo>
                      <a:pt x="41" y="100"/>
                    </a:lnTo>
                    <a:lnTo>
                      <a:pt x="40" y="96"/>
                    </a:lnTo>
                    <a:lnTo>
                      <a:pt x="41" y="93"/>
                    </a:lnTo>
                    <a:lnTo>
                      <a:pt x="41" y="88"/>
                    </a:lnTo>
                    <a:lnTo>
                      <a:pt x="35" y="85"/>
                    </a:lnTo>
                    <a:lnTo>
                      <a:pt x="24" y="88"/>
                    </a:lnTo>
                    <a:lnTo>
                      <a:pt x="21" y="92"/>
                    </a:lnTo>
                    <a:lnTo>
                      <a:pt x="12" y="94"/>
                    </a:lnTo>
                    <a:lnTo>
                      <a:pt x="7" y="98"/>
                    </a:lnTo>
                    <a:lnTo>
                      <a:pt x="7" y="95"/>
                    </a:lnTo>
                    <a:lnTo>
                      <a:pt x="1" y="95"/>
                    </a:lnTo>
                    <a:lnTo>
                      <a:pt x="0" y="92"/>
                    </a:lnTo>
                    <a:lnTo>
                      <a:pt x="3" y="89"/>
                    </a:lnTo>
                    <a:lnTo>
                      <a:pt x="7" y="88"/>
                    </a:lnTo>
                    <a:lnTo>
                      <a:pt x="15" y="81"/>
                    </a:lnTo>
                    <a:lnTo>
                      <a:pt x="17" y="77"/>
                    </a:lnTo>
                    <a:lnTo>
                      <a:pt x="21" y="76"/>
                    </a:lnTo>
                    <a:lnTo>
                      <a:pt x="25" y="78"/>
                    </a:lnTo>
                    <a:lnTo>
                      <a:pt x="32" y="78"/>
                    </a:lnTo>
                    <a:lnTo>
                      <a:pt x="37" y="75"/>
                    </a:lnTo>
                    <a:lnTo>
                      <a:pt x="43" y="76"/>
                    </a:lnTo>
                    <a:lnTo>
                      <a:pt x="54" y="60"/>
                    </a:lnTo>
                    <a:lnTo>
                      <a:pt x="54" y="55"/>
                    </a:lnTo>
                    <a:lnTo>
                      <a:pt x="57" y="54"/>
                    </a:lnTo>
                    <a:lnTo>
                      <a:pt x="59" y="54"/>
                    </a:lnTo>
                    <a:lnTo>
                      <a:pt x="57" y="60"/>
                    </a:lnTo>
                    <a:lnTo>
                      <a:pt x="60" y="62"/>
                    </a:lnTo>
                    <a:lnTo>
                      <a:pt x="65" y="59"/>
                    </a:lnTo>
                    <a:lnTo>
                      <a:pt x="67" y="55"/>
                    </a:lnTo>
                    <a:lnTo>
                      <a:pt x="72" y="52"/>
                    </a:lnTo>
                    <a:lnTo>
                      <a:pt x="79" y="42"/>
                    </a:lnTo>
                    <a:lnTo>
                      <a:pt x="82" y="32"/>
                    </a:lnTo>
                    <a:lnTo>
                      <a:pt x="82" y="13"/>
                    </a:lnTo>
                    <a:lnTo>
                      <a:pt x="86" y="7"/>
                    </a:lnTo>
                    <a:lnTo>
                      <a:pt x="88" y="6"/>
                    </a:lnTo>
                    <a:lnTo>
                      <a:pt x="91" y="10"/>
                    </a:lnTo>
                    <a:lnTo>
                      <a:pt x="95" y="10"/>
                    </a:lnTo>
                    <a:lnTo>
                      <a:pt x="93" y="6"/>
                    </a:lnTo>
                    <a:lnTo>
                      <a:pt x="91" y="2"/>
                    </a:lnTo>
                    <a:lnTo>
                      <a:pt x="95" y="0"/>
                    </a:lnTo>
                    <a:lnTo>
                      <a:pt x="97" y="2"/>
                    </a:lnTo>
                    <a:lnTo>
                      <a:pt x="97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4" name="Freeform 704"/>
              <p:cNvSpPr>
                <a:spLocks/>
              </p:cNvSpPr>
              <p:nvPr/>
            </p:nvSpPr>
            <p:spPr bwMode="gray">
              <a:xfrm>
                <a:off x="4870" y="1094"/>
                <a:ext cx="48" cy="23"/>
              </a:xfrm>
              <a:custGeom>
                <a:avLst/>
                <a:gdLst>
                  <a:gd name="T0" fmla="*/ 19 w 31"/>
                  <a:gd name="T1" fmla="*/ 0 h 15"/>
                  <a:gd name="T2" fmla="*/ 48 w 31"/>
                  <a:gd name="T3" fmla="*/ 0 h 15"/>
                  <a:gd name="T4" fmla="*/ 51 w 31"/>
                  <a:gd name="T5" fmla="*/ 5 h 15"/>
                  <a:gd name="T6" fmla="*/ 65 w 31"/>
                  <a:gd name="T7" fmla="*/ 14 h 15"/>
                  <a:gd name="T8" fmla="*/ 74 w 31"/>
                  <a:gd name="T9" fmla="*/ 23 h 15"/>
                  <a:gd name="T10" fmla="*/ 71 w 31"/>
                  <a:gd name="T11" fmla="*/ 35 h 15"/>
                  <a:gd name="T12" fmla="*/ 40 w 31"/>
                  <a:gd name="T13" fmla="*/ 32 h 15"/>
                  <a:gd name="T14" fmla="*/ 23 w 31"/>
                  <a:gd name="T15" fmla="*/ 31 h 15"/>
                  <a:gd name="T16" fmla="*/ 19 w 31"/>
                  <a:gd name="T17" fmla="*/ 26 h 15"/>
                  <a:gd name="T18" fmla="*/ 0 w 31"/>
                  <a:gd name="T19" fmla="*/ 26 h 15"/>
                  <a:gd name="T20" fmla="*/ 0 w 31"/>
                  <a:gd name="T21" fmla="*/ 23 h 15"/>
                  <a:gd name="T22" fmla="*/ 8 w 31"/>
                  <a:gd name="T23" fmla="*/ 17 h 15"/>
                  <a:gd name="T24" fmla="*/ 9 w 31"/>
                  <a:gd name="T25" fmla="*/ 9 h 15"/>
                  <a:gd name="T26" fmla="*/ 19 w 31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"/>
                  <a:gd name="T43" fmla="*/ 0 h 15"/>
                  <a:gd name="T44" fmla="*/ 31 w 31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" h="15">
                    <a:moveTo>
                      <a:pt x="8" y="0"/>
                    </a:moveTo>
                    <a:lnTo>
                      <a:pt x="20" y="0"/>
                    </a:lnTo>
                    <a:lnTo>
                      <a:pt x="21" y="2"/>
                    </a:lnTo>
                    <a:lnTo>
                      <a:pt x="27" y="6"/>
                    </a:lnTo>
                    <a:lnTo>
                      <a:pt x="31" y="10"/>
                    </a:lnTo>
                    <a:lnTo>
                      <a:pt x="30" y="15"/>
                    </a:lnTo>
                    <a:lnTo>
                      <a:pt x="17" y="14"/>
                    </a:lnTo>
                    <a:lnTo>
                      <a:pt x="10" y="13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5" name="Freeform 705"/>
              <p:cNvSpPr>
                <a:spLocks/>
              </p:cNvSpPr>
              <p:nvPr/>
            </p:nvSpPr>
            <p:spPr bwMode="gray">
              <a:xfrm>
                <a:off x="4864" y="1078"/>
                <a:ext cx="17" cy="17"/>
              </a:xfrm>
              <a:custGeom>
                <a:avLst/>
                <a:gdLst>
                  <a:gd name="T0" fmla="*/ 26 w 11"/>
                  <a:gd name="T1" fmla="*/ 14 h 11"/>
                  <a:gd name="T2" fmla="*/ 26 w 11"/>
                  <a:gd name="T3" fmla="*/ 19 h 11"/>
                  <a:gd name="T4" fmla="*/ 12 w 11"/>
                  <a:gd name="T5" fmla="*/ 26 h 11"/>
                  <a:gd name="T6" fmla="*/ 0 w 11"/>
                  <a:gd name="T7" fmla="*/ 19 h 11"/>
                  <a:gd name="T8" fmla="*/ 3 w 11"/>
                  <a:gd name="T9" fmla="*/ 8 h 11"/>
                  <a:gd name="T10" fmla="*/ 14 w 11"/>
                  <a:gd name="T11" fmla="*/ 0 h 11"/>
                  <a:gd name="T12" fmla="*/ 26 w 11"/>
                  <a:gd name="T13" fmla="*/ 5 h 11"/>
                  <a:gd name="T14" fmla="*/ 23 w 11"/>
                  <a:gd name="T15" fmla="*/ 12 h 11"/>
                  <a:gd name="T16" fmla="*/ 26 w 11"/>
                  <a:gd name="T17" fmla="*/ 14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1"/>
                  <a:gd name="T29" fmla="*/ 11 w 11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1">
                    <a:moveTo>
                      <a:pt x="11" y="6"/>
                    </a:moveTo>
                    <a:lnTo>
                      <a:pt x="11" y="8"/>
                    </a:lnTo>
                    <a:lnTo>
                      <a:pt x="5" y="11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6" y="0"/>
                    </a:lnTo>
                    <a:lnTo>
                      <a:pt x="11" y="2"/>
                    </a:lnTo>
                    <a:lnTo>
                      <a:pt x="10" y="5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6" name="Freeform 706"/>
              <p:cNvSpPr>
                <a:spLocks/>
              </p:cNvSpPr>
              <p:nvPr/>
            </p:nvSpPr>
            <p:spPr bwMode="gray">
              <a:xfrm>
                <a:off x="4819" y="1022"/>
                <a:ext cx="121" cy="48"/>
              </a:xfrm>
              <a:custGeom>
                <a:avLst/>
                <a:gdLst>
                  <a:gd name="T0" fmla="*/ 40 w 78"/>
                  <a:gd name="T1" fmla="*/ 3 h 31"/>
                  <a:gd name="T2" fmla="*/ 26 w 78"/>
                  <a:gd name="T3" fmla="*/ 8 h 31"/>
                  <a:gd name="T4" fmla="*/ 26 w 78"/>
                  <a:gd name="T5" fmla="*/ 9 h 31"/>
                  <a:gd name="T6" fmla="*/ 9 w 78"/>
                  <a:gd name="T7" fmla="*/ 12 h 31"/>
                  <a:gd name="T8" fmla="*/ 14 w 78"/>
                  <a:gd name="T9" fmla="*/ 19 h 31"/>
                  <a:gd name="T10" fmla="*/ 5 w 78"/>
                  <a:gd name="T11" fmla="*/ 22 h 31"/>
                  <a:gd name="T12" fmla="*/ 5 w 78"/>
                  <a:gd name="T13" fmla="*/ 23 h 31"/>
                  <a:gd name="T14" fmla="*/ 8 w 78"/>
                  <a:gd name="T15" fmla="*/ 36 h 31"/>
                  <a:gd name="T16" fmla="*/ 0 w 78"/>
                  <a:gd name="T17" fmla="*/ 40 h 31"/>
                  <a:gd name="T18" fmla="*/ 9 w 78"/>
                  <a:gd name="T19" fmla="*/ 56 h 31"/>
                  <a:gd name="T20" fmla="*/ 19 w 78"/>
                  <a:gd name="T21" fmla="*/ 56 h 31"/>
                  <a:gd name="T22" fmla="*/ 26 w 78"/>
                  <a:gd name="T23" fmla="*/ 60 h 31"/>
                  <a:gd name="T24" fmla="*/ 25 w 78"/>
                  <a:gd name="T25" fmla="*/ 65 h 31"/>
                  <a:gd name="T26" fmla="*/ 53 w 78"/>
                  <a:gd name="T27" fmla="*/ 74 h 31"/>
                  <a:gd name="T28" fmla="*/ 61 w 78"/>
                  <a:gd name="T29" fmla="*/ 70 h 31"/>
                  <a:gd name="T30" fmla="*/ 57 w 78"/>
                  <a:gd name="T31" fmla="*/ 57 h 31"/>
                  <a:gd name="T32" fmla="*/ 62 w 78"/>
                  <a:gd name="T33" fmla="*/ 56 h 31"/>
                  <a:gd name="T34" fmla="*/ 67 w 78"/>
                  <a:gd name="T35" fmla="*/ 56 h 31"/>
                  <a:gd name="T36" fmla="*/ 70 w 78"/>
                  <a:gd name="T37" fmla="*/ 62 h 31"/>
                  <a:gd name="T38" fmla="*/ 88 w 78"/>
                  <a:gd name="T39" fmla="*/ 62 h 31"/>
                  <a:gd name="T40" fmla="*/ 109 w 78"/>
                  <a:gd name="T41" fmla="*/ 51 h 31"/>
                  <a:gd name="T42" fmla="*/ 121 w 78"/>
                  <a:gd name="T43" fmla="*/ 53 h 31"/>
                  <a:gd name="T44" fmla="*/ 121 w 78"/>
                  <a:gd name="T45" fmla="*/ 62 h 31"/>
                  <a:gd name="T46" fmla="*/ 135 w 78"/>
                  <a:gd name="T47" fmla="*/ 65 h 31"/>
                  <a:gd name="T48" fmla="*/ 152 w 78"/>
                  <a:gd name="T49" fmla="*/ 56 h 31"/>
                  <a:gd name="T50" fmla="*/ 140 w 78"/>
                  <a:gd name="T51" fmla="*/ 53 h 31"/>
                  <a:gd name="T52" fmla="*/ 123 w 78"/>
                  <a:gd name="T53" fmla="*/ 45 h 31"/>
                  <a:gd name="T54" fmla="*/ 118 w 78"/>
                  <a:gd name="T55" fmla="*/ 34 h 31"/>
                  <a:gd name="T56" fmla="*/ 127 w 78"/>
                  <a:gd name="T57" fmla="*/ 23 h 31"/>
                  <a:gd name="T58" fmla="*/ 135 w 78"/>
                  <a:gd name="T59" fmla="*/ 23 h 31"/>
                  <a:gd name="T60" fmla="*/ 137 w 78"/>
                  <a:gd name="T61" fmla="*/ 29 h 31"/>
                  <a:gd name="T62" fmla="*/ 130 w 78"/>
                  <a:gd name="T63" fmla="*/ 34 h 31"/>
                  <a:gd name="T64" fmla="*/ 130 w 78"/>
                  <a:gd name="T65" fmla="*/ 40 h 31"/>
                  <a:gd name="T66" fmla="*/ 143 w 78"/>
                  <a:gd name="T67" fmla="*/ 48 h 31"/>
                  <a:gd name="T68" fmla="*/ 154 w 78"/>
                  <a:gd name="T69" fmla="*/ 45 h 31"/>
                  <a:gd name="T70" fmla="*/ 163 w 78"/>
                  <a:gd name="T71" fmla="*/ 51 h 31"/>
                  <a:gd name="T72" fmla="*/ 180 w 78"/>
                  <a:gd name="T73" fmla="*/ 39 h 31"/>
                  <a:gd name="T74" fmla="*/ 174 w 78"/>
                  <a:gd name="T75" fmla="*/ 34 h 31"/>
                  <a:gd name="T76" fmla="*/ 188 w 78"/>
                  <a:gd name="T77" fmla="*/ 31 h 31"/>
                  <a:gd name="T78" fmla="*/ 185 w 78"/>
                  <a:gd name="T79" fmla="*/ 26 h 31"/>
                  <a:gd name="T80" fmla="*/ 169 w 78"/>
                  <a:gd name="T81" fmla="*/ 23 h 31"/>
                  <a:gd name="T82" fmla="*/ 152 w 78"/>
                  <a:gd name="T83" fmla="*/ 14 h 31"/>
                  <a:gd name="T84" fmla="*/ 147 w 78"/>
                  <a:gd name="T85" fmla="*/ 17 h 31"/>
                  <a:gd name="T86" fmla="*/ 132 w 78"/>
                  <a:gd name="T87" fmla="*/ 17 h 31"/>
                  <a:gd name="T88" fmla="*/ 121 w 78"/>
                  <a:gd name="T89" fmla="*/ 12 h 31"/>
                  <a:gd name="T90" fmla="*/ 115 w 78"/>
                  <a:gd name="T91" fmla="*/ 5 h 31"/>
                  <a:gd name="T92" fmla="*/ 109 w 78"/>
                  <a:gd name="T93" fmla="*/ 0 h 31"/>
                  <a:gd name="T94" fmla="*/ 101 w 78"/>
                  <a:gd name="T95" fmla="*/ 3 h 31"/>
                  <a:gd name="T96" fmla="*/ 95 w 78"/>
                  <a:gd name="T97" fmla="*/ 9 h 31"/>
                  <a:gd name="T98" fmla="*/ 95 w 78"/>
                  <a:gd name="T99" fmla="*/ 26 h 31"/>
                  <a:gd name="T100" fmla="*/ 78 w 78"/>
                  <a:gd name="T101" fmla="*/ 26 h 31"/>
                  <a:gd name="T102" fmla="*/ 73 w 78"/>
                  <a:gd name="T103" fmla="*/ 23 h 31"/>
                  <a:gd name="T104" fmla="*/ 73 w 78"/>
                  <a:gd name="T105" fmla="*/ 19 h 31"/>
                  <a:gd name="T106" fmla="*/ 61 w 78"/>
                  <a:gd name="T107" fmla="*/ 17 h 31"/>
                  <a:gd name="T108" fmla="*/ 61 w 78"/>
                  <a:gd name="T109" fmla="*/ 12 h 31"/>
                  <a:gd name="T110" fmla="*/ 67 w 78"/>
                  <a:gd name="T111" fmla="*/ 9 h 31"/>
                  <a:gd name="T112" fmla="*/ 40 w 78"/>
                  <a:gd name="T113" fmla="*/ 3 h 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"/>
                  <a:gd name="T172" fmla="*/ 0 h 31"/>
                  <a:gd name="T173" fmla="*/ 78 w 78"/>
                  <a:gd name="T174" fmla="*/ 31 h 3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" h="31">
                    <a:moveTo>
                      <a:pt x="17" y="1"/>
                    </a:moveTo>
                    <a:lnTo>
                      <a:pt x="11" y="3"/>
                    </a:lnTo>
                    <a:lnTo>
                      <a:pt x="11" y="4"/>
                    </a:lnTo>
                    <a:lnTo>
                      <a:pt x="4" y="5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4" y="23"/>
                    </a:lnTo>
                    <a:lnTo>
                      <a:pt x="8" y="23"/>
                    </a:lnTo>
                    <a:lnTo>
                      <a:pt x="11" y="25"/>
                    </a:lnTo>
                    <a:lnTo>
                      <a:pt x="10" y="27"/>
                    </a:lnTo>
                    <a:lnTo>
                      <a:pt x="22" y="31"/>
                    </a:lnTo>
                    <a:lnTo>
                      <a:pt x="25" y="29"/>
                    </a:lnTo>
                    <a:lnTo>
                      <a:pt x="24" y="24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29" y="26"/>
                    </a:lnTo>
                    <a:lnTo>
                      <a:pt x="37" y="26"/>
                    </a:lnTo>
                    <a:lnTo>
                      <a:pt x="45" y="21"/>
                    </a:lnTo>
                    <a:lnTo>
                      <a:pt x="50" y="22"/>
                    </a:lnTo>
                    <a:lnTo>
                      <a:pt x="50" y="26"/>
                    </a:lnTo>
                    <a:lnTo>
                      <a:pt x="56" y="27"/>
                    </a:lnTo>
                    <a:lnTo>
                      <a:pt x="63" y="23"/>
                    </a:lnTo>
                    <a:lnTo>
                      <a:pt x="58" y="22"/>
                    </a:lnTo>
                    <a:lnTo>
                      <a:pt x="51" y="19"/>
                    </a:lnTo>
                    <a:lnTo>
                      <a:pt x="49" y="14"/>
                    </a:lnTo>
                    <a:lnTo>
                      <a:pt x="53" y="10"/>
                    </a:lnTo>
                    <a:lnTo>
                      <a:pt x="56" y="10"/>
                    </a:lnTo>
                    <a:lnTo>
                      <a:pt x="57" y="12"/>
                    </a:lnTo>
                    <a:lnTo>
                      <a:pt x="54" y="14"/>
                    </a:lnTo>
                    <a:lnTo>
                      <a:pt x="54" y="17"/>
                    </a:lnTo>
                    <a:lnTo>
                      <a:pt x="59" y="20"/>
                    </a:lnTo>
                    <a:lnTo>
                      <a:pt x="64" y="19"/>
                    </a:lnTo>
                    <a:lnTo>
                      <a:pt x="68" y="21"/>
                    </a:lnTo>
                    <a:lnTo>
                      <a:pt x="75" y="16"/>
                    </a:lnTo>
                    <a:lnTo>
                      <a:pt x="72" y="14"/>
                    </a:lnTo>
                    <a:lnTo>
                      <a:pt x="78" y="13"/>
                    </a:lnTo>
                    <a:lnTo>
                      <a:pt x="77" y="11"/>
                    </a:lnTo>
                    <a:lnTo>
                      <a:pt x="70" y="10"/>
                    </a:lnTo>
                    <a:lnTo>
                      <a:pt x="63" y="6"/>
                    </a:lnTo>
                    <a:lnTo>
                      <a:pt x="61" y="7"/>
                    </a:lnTo>
                    <a:lnTo>
                      <a:pt x="55" y="7"/>
                    </a:lnTo>
                    <a:lnTo>
                      <a:pt x="50" y="5"/>
                    </a:lnTo>
                    <a:lnTo>
                      <a:pt x="48" y="2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9" y="4"/>
                    </a:lnTo>
                    <a:lnTo>
                      <a:pt x="39" y="11"/>
                    </a:lnTo>
                    <a:lnTo>
                      <a:pt x="32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7" name="Freeform 707"/>
              <p:cNvSpPr>
                <a:spLocks/>
              </p:cNvSpPr>
              <p:nvPr/>
            </p:nvSpPr>
            <p:spPr bwMode="gray">
              <a:xfrm>
                <a:off x="5264" y="1210"/>
                <a:ext cx="22" cy="14"/>
              </a:xfrm>
              <a:custGeom>
                <a:avLst/>
                <a:gdLst>
                  <a:gd name="T0" fmla="*/ 27 w 14"/>
                  <a:gd name="T1" fmla="*/ 22 h 9"/>
                  <a:gd name="T2" fmla="*/ 14 w 14"/>
                  <a:gd name="T3" fmla="*/ 19 h 9"/>
                  <a:gd name="T4" fmla="*/ 0 w 14"/>
                  <a:gd name="T5" fmla="*/ 12 h 9"/>
                  <a:gd name="T6" fmla="*/ 5 w 14"/>
                  <a:gd name="T7" fmla="*/ 5 h 9"/>
                  <a:gd name="T8" fmla="*/ 13 w 14"/>
                  <a:gd name="T9" fmla="*/ 0 h 9"/>
                  <a:gd name="T10" fmla="*/ 31 w 14"/>
                  <a:gd name="T11" fmla="*/ 8 h 9"/>
                  <a:gd name="T12" fmla="*/ 35 w 14"/>
                  <a:gd name="T13" fmla="*/ 17 h 9"/>
                  <a:gd name="T14" fmla="*/ 27 w 14"/>
                  <a:gd name="T15" fmla="*/ 2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9"/>
                  <a:gd name="T26" fmla="*/ 14 w 14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9">
                    <a:moveTo>
                      <a:pt x="11" y="9"/>
                    </a:moveTo>
                    <a:lnTo>
                      <a:pt x="6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14" y="7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8" name="Freeform 708"/>
              <p:cNvSpPr>
                <a:spLocks/>
              </p:cNvSpPr>
              <p:nvPr/>
            </p:nvSpPr>
            <p:spPr bwMode="gray">
              <a:xfrm>
                <a:off x="5199" y="1548"/>
                <a:ext cx="20" cy="22"/>
              </a:xfrm>
              <a:custGeom>
                <a:avLst/>
                <a:gdLst>
                  <a:gd name="T0" fmla="*/ 0 w 13"/>
                  <a:gd name="T1" fmla="*/ 35 h 14"/>
                  <a:gd name="T2" fmla="*/ 3 w 13"/>
                  <a:gd name="T3" fmla="*/ 27 h 14"/>
                  <a:gd name="T4" fmla="*/ 8 w 13"/>
                  <a:gd name="T5" fmla="*/ 22 h 14"/>
                  <a:gd name="T6" fmla="*/ 9 w 13"/>
                  <a:gd name="T7" fmla="*/ 9 h 14"/>
                  <a:gd name="T8" fmla="*/ 28 w 13"/>
                  <a:gd name="T9" fmla="*/ 0 h 14"/>
                  <a:gd name="T10" fmla="*/ 31 w 13"/>
                  <a:gd name="T11" fmla="*/ 20 h 14"/>
                  <a:gd name="T12" fmla="*/ 9 w 13"/>
                  <a:gd name="T13" fmla="*/ 35 h 14"/>
                  <a:gd name="T14" fmla="*/ 0 w 13"/>
                  <a:gd name="T15" fmla="*/ 3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4"/>
                  <a:gd name="T26" fmla="*/ 13 w 1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4">
                    <a:moveTo>
                      <a:pt x="0" y="14"/>
                    </a:moveTo>
                    <a:lnTo>
                      <a:pt x="1" y="11"/>
                    </a:lnTo>
                    <a:lnTo>
                      <a:pt x="3" y="9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13" y="8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9" name="Freeform 709"/>
              <p:cNvSpPr>
                <a:spLocks/>
              </p:cNvSpPr>
              <p:nvPr/>
            </p:nvSpPr>
            <p:spPr bwMode="gray">
              <a:xfrm>
                <a:off x="5233" y="1660"/>
                <a:ext cx="18" cy="21"/>
              </a:xfrm>
              <a:custGeom>
                <a:avLst/>
                <a:gdLst>
                  <a:gd name="T0" fmla="*/ 0 w 12"/>
                  <a:gd name="T1" fmla="*/ 9 h 14"/>
                  <a:gd name="T2" fmla="*/ 5 w 12"/>
                  <a:gd name="T3" fmla="*/ 0 h 14"/>
                  <a:gd name="T4" fmla="*/ 14 w 12"/>
                  <a:gd name="T5" fmla="*/ 8 h 14"/>
                  <a:gd name="T6" fmla="*/ 26 w 12"/>
                  <a:gd name="T7" fmla="*/ 27 h 14"/>
                  <a:gd name="T8" fmla="*/ 27 w 12"/>
                  <a:gd name="T9" fmla="*/ 32 h 14"/>
                  <a:gd name="T10" fmla="*/ 14 w 12"/>
                  <a:gd name="T11" fmla="*/ 27 h 14"/>
                  <a:gd name="T12" fmla="*/ 0 w 12"/>
                  <a:gd name="T13" fmla="*/ 9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4"/>
                  <a:gd name="T23" fmla="*/ 12 w 1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4">
                    <a:moveTo>
                      <a:pt x="0" y="4"/>
                    </a:moveTo>
                    <a:lnTo>
                      <a:pt x="2" y="0"/>
                    </a:lnTo>
                    <a:lnTo>
                      <a:pt x="6" y="3"/>
                    </a:lnTo>
                    <a:lnTo>
                      <a:pt x="11" y="12"/>
                    </a:lnTo>
                    <a:lnTo>
                      <a:pt x="12" y="14"/>
                    </a:lnTo>
                    <a:lnTo>
                      <a:pt x="6" y="1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0" name="Freeform 710"/>
              <p:cNvSpPr>
                <a:spLocks/>
              </p:cNvSpPr>
              <p:nvPr/>
            </p:nvSpPr>
            <p:spPr bwMode="gray">
              <a:xfrm>
                <a:off x="5256" y="1672"/>
                <a:ext cx="16" cy="14"/>
              </a:xfrm>
              <a:custGeom>
                <a:avLst/>
                <a:gdLst>
                  <a:gd name="T0" fmla="*/ 0 w 10"/>
                  <a:gd name="T1" fmla="*/ 3 h 9"/>
                  <a:gd name="T2" fmla="*/ 10 w 10"/>
                  <a:gd name="T3" fmla="*/ 0 h 9"/>
                  <a:gd name="T4" fmla="*/ 26 w 10"/>
                  <a:gd name="T5" fmla="*/ 17 h 9"/>
                  <a:gd name="T6" fmla="*/ 16 w 10"/>
                  <a:gd name="T7" fmla="*/ 22 h 9"/>
                  <a:gd name="T8" fmla="*/ 3 w 10"/>
                  <a:gd name="T9" fmla="*/ 9 h 9"/>
                  <a:gd name="T10" fmla="*/ 0 w 10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"/>
                  <a:gd name="T20" fmla="*/ 10 w 1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">
                    <a:moveTo>
                      <a:pt x="0" y="1"/>
                    </a:moveTo>
                    <a:lnTo>
                      <a:pt x="4" y="0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1" name="Freeform 711"/>
              <p:cNvSpPr>
                <a:spLocks/>
              </p:cNvSpPr>
              <p:nvPr/>
            </p:nvSpPr>
            <p:spPr bwMode="gray">
              <a:xfrm>
                <a:off x="5315" y="1739"/>
                <a:ext cx="12" cy="7"/>
              </a:xfrm>
              <a:custGeom>
                <a:avLst/>
                <a:gdLst>
                  <a:gd name="T0" fmla="*/ 0 w 8"/>
                  <a:gd name="T1" fmla="*/ 0 h 5"/>
                  <a:gd name="T2" fmla="*/ 13 w 8"/>
                  <a:gd name="T3" fmla="*/ 4 h 5"/>
                  <a:gd name="T4" fmla="*/ 18 w 8"/>
                  <a:gd name="T5" fmla="*/ 8 h 5"/>
                  <a:gd name="T6" fmla="*/ 10 w 8"/>
                  <a:gd name="T7" fmla="*/ 10 h 5"/>
                  <a:gd name="T8" fmla="*/ 0 w 8"/>
                  <a:gd name="T9" fmla="*/ 4 h 5"/>
                  <a:gd name="T10" fmla="*/ 0 w 8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0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2" name="Freeform 712"/>
              <p:cNvSpPr>
                <a:spLocks/>
              </p:cNvSpPr>
              <p:nvPr/>
            </p:nvSpPr>
            <p:spPr bwMode="gray">
              <a:xfrm>
                <a:off x="5324" y="1753"/>
                <a:ext cx="11" cy="4"/>
              </a:xfrm>
              <a:custGeom>
                <a:avLst/>
                <a:gdLst>
                  <a:gd name="T0" fmla="*/ 0 w 7"/>
                  <a:gd name="T1" fmla="*/ 0 h 3"/>
                  <a:gd name="T2" fmla="*/ 13 w 7"/>
                  <a:gd name="T3" fmla="*/ 1 h 3"/>
                  <a:gd name="T4" fmla="*/ 17 w 7"/>
                  <a:gd name="T5" fmla="*/ 5 h 3"/>
                  <a:gd name="T6" fmla="*/ 5 w 7"/>
                  <a:gd name="T7" fmla="*/ 5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0"/>
                    </a:moveTo>
                    <a:lnTo>
                      <a:pt x="5" y="1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3" name="Freeform 713"/>
              <p:cNvSpPr>
                <a:spLocks/>
              </p:cNvSpPr>
              <p:nvPr/>
            </p:nvSpPr>
            <p:spPr bwMode="gray">
              <a:xfrm>
                <a:off x="5146" y="1473"/>
                <a:ext cx="34" cy="30"/>
              </a:xfrm>
              <a:custGeom>
                <a:avLst/>
                <a:gdLst>
                  <a:gd name="T0" fmla="*/ 53 w 22"/>
                  <a:gd name="T1" fmla="*/ 0 h 19"/>
                  <a:gd name="T2" fmla="*/ 49 w 22"/>
                  <a:gd name="T3" fmla="*/ 8 h 19"/>
                  <a:gd name="T4" fmla="*/ 26 w 22"/>
                  <a:gd name="T5" fmla="*/ 27 h 19"/>
                  <a:gd name="T6" fmla="*/ 22 w 22"/>
                  <a:gd name="T7" fmla="*/ 47 h 19"/>
                  <a:gd name="T8" fmla="*/ 12 w 22"/>
                  <a:gd name="T9" fmla="*/ 47 h 19"/>
                  <a:gd name="T10" fmla="*/ 9 w 22"/>
                  <a:gd name="T11" fmla="*/ 30 h 19"/>
                  <a:gd name="T12" fmla="*/ 5 w 22"/>
                  <a:gd name="T13" fmla="*/ 27 h 19"/>
                  <a:gd name="T14" fmla="*/ 0 w 22"/>
                  <a:gd name="T15" fmla="*/ 21 h 19"/>
                  <a:gd name="T16" fmla="*/ 12 w 22"/>
                  <a:gd name="T17" fmla="*/ 5 h 19"/>
                  <a:gd name="T18" fmla="*/ 12 w 22"/>
                  <a:gd name="T19" fmla="*/ 0 h 19"/>
                  <a:gd name="T20" fmla="*/ 53 w 22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9"/>
                  <a:gd name="T35" fmla="*/ 22 w 2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9">
                    <a:moveTo>
                      <a:pt x="22" y="0"/>
                    </a:moveTo>
                    <a:lnTo>
                      <a:pt x="21" y="3"/>
                    </a:lnTo>
                    <a:lnTo>
                      <a:pt x="11" y="11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4" name="Freeform 714"/>
              <p:cNvSpPr>
                <a:spLocks/>
              </p:cNvSpPr>
              <p:nvPr/>
            </p:nvSpPr>
            <p:spPr bwMode="gray">
              <a:xfrm>
                <a:off x="5605" y="1718"/>
                <a:ext cx="15" cy="13"/>
              </a:xfrm>
              <a:custGeom>
                <a:avLst/>
                <a:gdLst>
                  <a:gd name="T0" fmla="*/ 22 w 10"/>
                  <a:gd name="T1" fmla="*/ 8 h 8"/>
                  <a:gd name="T2" fmla="*/ 22 w 10"/>
                  <a:gd name="T3" fmla="*/ 3 h 8"/>
                  <a:gd name="T4" fmla="*/ 18 w 10"/>
                  <a:gd name="T5" fmla="*/ 0 h 8"/>
                  <a:gd name="T6" fmla="*/ 3 w 10"/>
                  <a:gd name="T7" fmla="*/ 16 h 8"/>
                  <a:gd name="T8" fmla="*/ 0 w 10"/>
                  <a:gd name="T9" fmla="*/ 21 h 8"/>
                  <a:gd name="T10" fmla="*/ 6 w 10"/>
                  <a:gd name="T11" fmla="*/ 21 h 8"/>
                  <a:gd name="T12" fmla="*/ 22 w 10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8"/>
                  <a:gd name="T23" fmla="*/ 10 w 1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8">
                    <a:moveTo>
                      <a:pt x="10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5" name="Freeform 715"/>
              <p:cNvSpPr>
                <a:spLocks/>
              </p:cNvSpPr>
              <p:nvPr/>
            </p:nvSpPr>
            <p:spPr bwMode="gray">
              <a:xfrm>
                <a:off x="5583" y="1728"/>
                <a:ext cx="16" cy="15"/>
              </a:xfrm>
              <a:custGeom>
                <a:avLst/>
                <a:gdLst>
                  <a:gd name="T0" fmla="*/ 26 w 10"/>
                  <a:gd name="T1" fmla="*/ 3 h 10"/>
                  <a:gd name="T2" fmla="*/ 5 w 10"/>
                  <a:gd name="T3" fmla="*/ 22 h 10"/>
                  <a:gd name="T4" fmla="*/ 0 w 10"/>
                  <a:gd name="T5" fmla="*/ 21 h 10"/>
                  <a:gd name="T6" fmla="*/ 8 w 10"/>
                  <a:gd name="T7" fmla="*/ 12 h 10"/>
                  <a:gd name="T8" fmla="*/ 8 w 10"/>
                  <a:gd name="T9" fmla="*/ 3 h 10"/>
                  <a:gd name="T10" fmla="*/ 18 w 10"/>
                  <a:gd name="T11" fmla="*/ 0 h 10"/>
                  <a:gd name="T12" fmla="*/ 26 w 10"/>
                  <a:gd name="T13" fmla="*/ 3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0"/>
                  <a:gd name="T23" fmla="*/ 10 w 10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0">
                    <a:moveTo>
                      <a:pt x="10" y="1"/>
                    </a:moveTo>
                    <a:lnTo>
                      <a:pt x="2" y="10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6" name="Freeform 716"/>
              <p:cNvSpPr>
                <a:spLocks/>
              </p:cNvSpPr>
              <p:nvPr/>
            </p:nvSpPr>
            <p:spPr bwMode="gray">
              <a:xfrm>
                <a:off x="5492" y="1757"/>
                <a:ext cx="15" cy="13"/>
              </a:xfrm>
              <a:custGeom>
                <a:avLst/>
                <a:gdLst>
                  <a:gd name="T0" fmla="*/ 22 w 10"/>
                  <a:gd name="T1" fmla="*/ 3 h 8"/>
                  <a:gd name="T2" fmla="*/ 21 w 10"/>
                  <a:gd name="T3" fmla="*/ 8 h 8"/>
                  <a:gd name="T4" fmla="*/ 6 w 10"/>
                  <a:gd name="T5" fmla="*/ 21 h 8"/>
                  <a:gd name="T6" fmla="*/ 0 w 10"/>
                  <a:gd name="T7" fmla="*/ 18 h 8"/>
                  <a:gd name="T8" fmla="*/ 3 w 10"/>
                  <a:gd name="T9" fmla="*/ 13 h 8"/>
                  <a:gd name="T10" fmla="*/ 15 w 10"/>
                  <a:gd name="T11" fmla="*/ 3 h 8"/>
                  <a:gd name="T12" fmla="*/ 18 w 10"/>
                  <a:gd name="T13" fmla="*/ 0 h 8"/>
                  <a:gd name="T14" fmla="*/ 22 w 10"/>
                  <a:gd name="T15" fmla="*/ 3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8"/>
                  <a:gd name="T26" fmla="*/ 10 w 10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8">
                    <a:moveTo>
                      <a:pt x="10" y="1"/>
                    </a:moveTo>
                    <a:lnTo>
                      <a:pt x="9" y="3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7" name="Freeform 717"/>
              <p:cNvSpPr>
                <a:spLocks/>
              </p:cNvSpPr>
              <p:nvPr/>
            </p:nvSpPr>
            <p:spPr bwMode="gray">
              <a:xfrm>
                <a:off x="5506" y="1765"/>
                <a:ext cx="14" cy="3"/>
              </a:xfrm>
              <a:custGeom>
                <a:avLst/>
                <a:gdLst>
                  <a:gd name="T0" fmla="*/ 0 w 9"/>
                  <a:gd name="T1" fmla="*/ 4 h 2"/>
                  <a:gd name="T2" fmla="*/ 5 w 9"/>
                  <a:gd name="T3" fmla="*/ 0 h 2"/>
                  <a:gd name="T4" fmla="*/ 22 w 9"/>
                  <a:gd name="T5" fmla="*/ 0 h 2"/>
                  <a:gd name="T6" fmla="*/ 22 w 9"/>
                  <a:gd name="T7" fmla="*/ 4 h 2"/>
                  <a:gd name="T8" fmla="*/ 0 w 9"/>
                  <a:gd name="T9" fmla="*/ 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"/>
                  <a:gd name="T17" fmla="*/ 9 w 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">
                    <a:moveTo>
                      <a:pt x="0" y="2"/>
                    </a:moveTo>
                    <a:lnTo>
                      <a:pt x="2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8" name="Freeform 718"/>
              <p:cNvSpPr>
                <a:spLocks/>
              </p:cNvSpPr>
              <p:nvPr/>
            </p:nvSpPr>
            <p:spPr bwMode="gray">
              <a:xfrm>
                <a:off x="5447" y="1770"/>
                <a:ext cx="15" cy="7"/>
              </a:xfrm>
              <a:custGeom>
                <a:avLst/>
                <a:gdLst>
                  <a:gd name="T0" fmla="*/ 4 w 10"/>
                  <a:gd name="T1" fmla="*/ 1 h 5"/>
                  <a:gd name="T2" fmla="*/ 12 w 10"/>
                  <a:gd name="T3" fmla="*/ 0 h 5"/>
                  <a:gd name="T4" fmla="*/ 22 w 10"/>
                  <a:gd name="T5" fmla="*/ 4 h 5"/>
                  <a:gd name="T6" fmla="*/ 22 w 10"/>
                  <a:gd name="T7" fmla="*/ 10 h 5"/>
                  <a:gd name="T8" fmla="*/ 0 w 10"/>
                  <a:gd name="T9" fmla="*/ 8 h 5"/>
                  <a:gd name="T10" fmla="*/ 4 w 10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2" y="1"/>
                    </a:moveTo>
                    <a:lnTo>
                      <a:pt x="5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0" y="4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9" name="Freeform 719"/>
              <p:cNvSpPr>
                <a:spLocks/>
              </p:cNvSpPr>
              <p:nvPr/>
            </p:nvSpPr>
            <p:spPr bwMode="gray">
              <a:xfrm>
                <a:off x="5464" y="1770"/>
                <a:ext cx="9" cy="11"/>
              </a:xfrm>
              <a:custGeom>
                <a:avLst/>
                <a:gdLst>
                  <a:gd name="T0" fmla="*/ 8 w 6"/>
                  <a:gd name="T1" fmla="*/ 0 h 7"/>
                  <a:gd name="T2" fmla="*/ 5 w 6"/>
                  <a:gd name="T3" fmla="*/ 8 h 7"/>
                  <a:gd name="T4" fmla="*/ 0 w 6"/>
                  <a:gd name="T5" fmla="*/ 14 h 7"/>
                  <a:gd name="T6" fmla="*/ 5 w 6"/>
                  <a:gd name="T7" fmla="*/ 17 h 7"/>
                  <a:gd name="T8" fmla="*/ 14 w 6"/>
                  <a:gd name="T9" fmla="*/ 8 h 7"/>
                  <a:gd name="T10" fmla="*/ 14 w 6"/>
                  <a:gd name="T11" fmla="*/ 3 h 7"/>
                  <a:gd name="T12" fmla="*/ 8 w 6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3" y="0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0" name="Freeform 720"/>
              <p:cNvSpPr>
                <a:spLocks/>
              </p:cNvSpPr>
              <p:nvPr/>
            </p:nvSpPr>
            <p:spPr bwMode="gray">
              <a:xfrm>
                <a:off x="5698" y="1678"/>
                <a:ext cx="5" cy="8"/>
              </a:xfrm>
              <a:custGeom>
                <a:avLst/>
                <a:gdLst>
                  <a:gd name="T0" fmla="*/ 0 w 3"/>
                  <a:gd name="T1" fmla="*/ 13 h 5"/>
                  <a:gd name="T2" fmla="*/ 8 w 3"/>
                  <a:gd name="T3" fmla="*/ 5 h 5"/>
                  <a:gd name="T4" fmla="*/ 5 w 3"/>
                  <a:gd name="T5" fmla="*/ 0 h 5"/>
                  <a:gd name="T6" fmla="*/ 0 w 3"/>
                  <a:gd name="T7" fmla="*/ 3 h 5"/>
                  <a:gd name="T8" fmla="*/ 0 w 3"/>
                  <a:gd name="T9" fmla="*/ 1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0" y="5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1" name="Freeform 721"/>
              <p:cNvSpPr>
                <a:spLocks/>
              </p:cNvSpPr>
              <p:nvPr/>
            </p:nvSpPr>
            <p:spPr bwMode="gray">
              <a:xfrm>
                <a:off x="5707" y="1683"/>
                <a:ext cx="5" cy="8"/>
              </a:xfrm>
              <a:custGeom>
                <a:avLst/>
                <a:gdLst>
                  <a:gd name="T0" fmla="*/ 0 w 3"/>
                  <a:gd name="T1" fmla="*/ 5 h 5"/>
                  <a:gd name="T2" fmla="*/ 5 w 3"/>
                  <a:gd name="T3" fmla="*/ 0 h 5"/>
                  <a:gd name="T4" fmla="*/ 8 w 3"/>
                  <a:gd name="T5" fmla="*/ 3 h 5"/>
                  <a:gd name="T6" fmla="*/ 3 w 3"/>
                  <a:gd name="T7" fmla="*/ 13 h 5"/>
                  <a:gd name="T8" fmla="*/ 0 w 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0" y="2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2" name="Freeform 722"/>
              <p:cNvSpPr>
                <a:spLocks/>
              </p:cNvSpPr>
              <p:nvPr/>
            </p:nvSpPr>
            <p:spPr bwMode="gray">
              <a:xfrm>
                <a:off x="5416" y="1166"/>
                <a:ext cx="56" cy="19"/>
              </a:xfrm>
              <a:custGeom>
                <a:avLst/>
                <a:gdLst>
                  <a:gd name="T0" fmla="*/ 5 w 36"/>
                  <a:gd name="T1" fmla="*/ 0 h 12"/>
                  <a:gd name="T2" fmla="*/ 9 w 36"/>
                  <a:gd name="T3" fmla="*/ 0 h 12"/>
                  <a:gd name="T4" fmla="*/ 30 w 36"/>
                  <a:gd name="T5" fmla="*/ 5 h 12"/>
                  <a:gd name="T6" fmla="*/ 48 w 36"/>
                  <a:gd name="T7" fmla="*/ 3 h 12"/>
                  <a:gd name="T8" fmla="*/ 65 w 36"/>
                  <a:gd name="T9" fmla="*/ 3 h 12"/>
                  <a:gd name="T10" fmla="*/ 75 w 36"/>
                  <a:gd name="T11" fmla="*/ 10 h 12"/>
                  <a:gd name="T12" fmla="*/ 87 w 36"/>
                  <a:gd name="T13" fmla="*/ 10 h 12"/>
                  <a:gd name="T14" fmla="*/ 87 w 36"/>
                  <a:gd name="T15" fmla="*/ 13 h 12"/>
                  <a:gd name="T16" fmla="*/ 87 w 36"/>
                  <a:gd name="T17" fmla="*/ 22 h 12"/>
                  <a:gd name="T18" fmla="*/ 73 w 36"/>
                  <a:gd name="T19" fmla="*/ 30 h 12"/>
                  <a:gd name="T20" fmla="*/ 36 w 36"/>
                  <a:gd name="T21" fmla="*/ 30 h 12"/>
                  <a:gd name="T22" fmla="*/ 19 w 36"/>
                  <a:gd name="T23" fmla="*/ 21 h 12"/>
                  <a:gd name="T24" fmla="*/ 0 w 36"/>
                  <a:gd name="T25" fmla="*/ 8 h 12"/>
                  <a:gd name="T26" fmla="*/ 5 w 36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12"/>
                  <a:gd name="T44" fmla="*/ 36 w 36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12">
                    <a:moveTo>
                      <a:pt x="2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0" y="1"/>
                    </a:lnTo>
                    <a:lnTo>
                      <a:pt x="27" y="1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6" y="9"/>
                    </a:lnTo>
                    <a:lnTo>
                      <a:pt x="30" y="12"/>
                    </a:lnTo>
                    <a:lnTo>
                      <a:pt x="15" y="12"/>
                    </a:lnTo>
                    <a:lnTo>
                      <a:pt x="8" y="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3" name="Freeform 723"/>
              <p:cNvSpPr>
                <a:spLocks/>
              </p:cNvSpPr>
              <p:nvPr/>
            </p:nvSpPr>
            <p:spPr bwMode="gray">
              <a:xfrm>
                <a:off x="5403" y="1774"/>
                <a:ext cx="13" cy="8"/>
              </a:xfrm>
              <a:custGeom>
                <a:avLst/>
                <a:gdLst>
                  <a:gd name="T0" fmla="*/ 8 w 8"/>
                  <a:gd name="T1" fmla="*/ 0 h 5"/>
                  <a:gd name="T2" fmla="*/ 21 w 8"/>
                  <a:gd name="T3" fmla="*/ 10 h 5"/>
                  <a:gd name="T4" fmla="*/ 13 w 8"/>
                  <a:gd name="T5" fmla="*/ 13 h 5"/>
                  <a:gd name="T6" fmla="*/ 3 w 8"/>
                  <a:gd name="T7" fmla="*/ 3 h 5"/>
                  <a:gd name="T8" fmla="*/ 0 w 8"/>
                  <a:gd name="T9" fmla="*/ 0 h 5"/>
                  <a:gd name="T10" fmla="*/ 8 w 8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3" y="0"/>
                    </a:moveTo>
                    <a:lnTo>
                      <a:pt x="8" y="4"/>
                    </a:lnTo>
                    <a:lnTo>
                      <a:pt x="5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4" name="Freeform 724"/>
              <p:cNvSpPr>
                <a:spLocks/>
              </p:cNvSpPr>
              <p:nvPr/>
            </p:nvSpPr>
            <p:spPr bwMode="gray">
              <a:xfrm>
                <a:off x="5382" y="1760"/>
                <a:ext cx="11" cy="8"/>
              </a:xfrm>
              <a:custGeom>
                <a:avLst/>
                <a:gdLst>
                  <a:gd name="T0" fmla="*/ 9 w 7"/>
                  <a:gd name="T1" fmla="*/ 0 h 5"/>
                  <a:gd name="T2" fmla="*/ 17 w 7"/>
                  <a:gd name="T3" fmla="*/ 0 h 5"/>
                  <a:gd name="T4" fmla="*/ 14 w 7"/>
                  <a:gd name="T5" fmla="*/ 10 h 5"/>
                  <a:gd name="T6" fmla="*/ 8 w 7"/>
                  <a:gd name="T7" fmla="*/ 13 h 5"/>
                  <a:gd name="T8" fmla="*/ 0 w 7"/>
                  <a:gd name="T9" fmla="*/ 10 h 5"/>
                  <a:gd name="T10" fmla="*/ 8 w 7"/>
                  <a:gd name="T11" fmla="*/ 5 h 5"/>
                  <a:gd name="T12" fmla="*/ 9 w 7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4" y="0"/>
                    </a:moveTo>
                    <a:lnTo>
                      <a:pt x="7" y="0"/>
                    </a:lnTo>
                    <a:lnTo>
                      <a:pt x="6" y="4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5" name="Freeform 725"/>
              <p:cNvSpPr>
                <a:spLocks/>
              </p:cNvSpPr>
              <p:nvPr/>
            </p:nvSpPr>
            <p:spPr bwMode="gray">
              <a:xfrm>
                <a:off x="4142" y="847"/>
                <a:ext cx="22" cy="5"/>
              </a:xfrm>
              <a:custGeom>
                <a:avLst/>
                <a:gdLst>
                  <a:gd name="T0" fmla="*/ 30 w 14"/>
                  <a:gd name="T1" fmla="*/ 0 h 3"/>
                  <a:gd name="T2" fmla="*/ 35 w 14"/>
                  <a:gd name="T3" fmla="*/ 5 h 3"/>
                  <a:gd name="T4" fmla="*/ 31 w 14"/>
                  <a:gd name="T5" fmla="*/ 8 h 3"/>
                  <a:gd name="T6" fmla="*/ 13 w 14"/>
                  <a:gd name="T7" fmla="*/ 8 h 3"/>
                  <a:gd name="T8" fmla="*/ 0 w 14"/>
                  <a:gd name="T9" fmla="*/ 3 h 3"/>
                  <a:gd name="T10" fmla="*/ 9 w 14"/>
                  <a:gd name="T11" fmla="*/ 0 h 3"/>
                  <a:gd name="T12" fmla="*/ 30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3"/>
                  <a:gd name="T23" fmla="*/ 14 w 1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3">
                    <a:moveTo>
                      <a:pt x="12" y="0"/>
                    </a:moveTo>
                    <a:lnTo>
                      <a:pt x="14" y="2"/>
                    </a:lnTo>
                    <a:lnTo>
                      <a:pt x="13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6" name="Rectangle 726"/>
              <p:cNvSpPr>
                <a:spLocks noChangeArrowheads="1"/>
              </p:cNvSpPr>
              <p:nvPr/>
            </p:nvSpPr>
            <p:spPr bwMode="gray">
              <a:xfrm>
                <a:off x="4161" y="909"/>
                <a:ext cx="8" cy="2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15000"/>
                  </a:spcBef>
                  <a:spcAft>
                    <a:spcPct val="15000"/>
                  </a:spcAft>
                  <a:buClr>
                    <a:srgbClr val="263F8F"/>
                  </a:buClr>
                  <a:buFont typeface="Wingdings" pitchFamily="2" charset="2"/>
                  <a:buNone/>
                </a:pPr>
                <a:endParaRPr kumimoji="1" lang="en-US" sz="1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7" name="Freeform 727"/>
              <p:cNvSpPr>
                <a:spLocks/>
              </p:cNvSpPr>
              <p:nvPr/>
            </p:nvSpPr>
            <p:spPr bwMode="gray">
              <a:xfrm>
                <a:off x="4149" y="912"/>
                <a:ext cx="11" cy="3"/>
              </a:xfrm>
              <a:custGeom>
                <a:avLst/>
                <a:gdLst>
                  <a:gd name="T0" fmla="*/ 0 w 7"/>
                  <a:gd name="T1" fmla="*/ 0 h 2"/>
                  <a:gd name="T2" fmla="*/ 8 w 7"/>
                  <a:gd name="T3" fmla="*/ 0 h 2"/>
                  <a:gd name="T4" fmla="*/ 17 w 7"/>
                  <a:gd name="T5" fmla="*/ 4 h 2"/>
                  <a:gd name="T6" fmla="*/ 5 w 7"/>
                  <a:gd name="T7" fmla="*/ 3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8" name="Freeform 728"/>
              <p:cNvSpPr>
                <a:spLocks/>
              </p:cNvSpPr>
              <p:nvPr/>
            </p:nvSpPr>
            <p:spPr bwMode="gray">
              <a:xfrm>
                <a:off x="4161" y="917"/>
                <a:ext cx="5" cy="1"/>
              </a:xfrm>
              <a:custGeom>
                <a:avLst/>
                <a:gdLst>
                  <a:gd name="T0" fmla="*/ 0 w 3"/>
                  <a:gd name="T1" fmla="*/ 0 h 1"/>
                  <a:gd name="T2" fmla="*/ 5 w 3"/>
                  <a:gd name="T3" fmla="*/ 0 h 1"/>
                  <a:gd name="T4" fmla="*/ 8 w 3"/>
                  <a:gd name="T5" fmla="*/ 1 h 1"/>
                  <a:gd name="T6" fmla="*/ 0 w 3"/>
                  <a:gd name="T7" fmla="*/ 1 h 1"/>
                  <a:gd name="T8" fmla="*/ 0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9" name="Freeform 729"/>
              <p:cNvSpPr>
                <a:spLocks/>
              </p:cNvSpPr>
              <p:nvPr/>
            </p:nvSpPr>
            <p:spPr bwMode="gray">
              <a:xfrm>
                <a:off x="4129" y="988"/>
                <a:ext cx="10" cy="6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3 h 4"/>
                  <a:gd name="T4" fmla="*/ 13 w 7"/>
                  <a:gd name="T5" fmla="*/ 0 h 4"/>
                  <a:gd name="T6" fmla="*/ 14 w 7"/>
                  <a:gd name="T7" fmla="*/ 4 h 4"/>
                  <a:gd name="T8" fmla="*/ 6 w 7"/>
                  <a:gd name="T9" fmla="*/ 9 h 4"/>
                  <a:gd name="T10" fmla="*/ 0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0" y="1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0" name="Freeform 730"/>
              <p:cNvSpPr>
                <a:spLocks/>
              </p:cNvSpPr>
              <p:nvPr/>
            </p:nvSpPr>
            <p:spPr bwMode="gray">
              <a:xfrm>
                <a:off x="4121" y="994"/>
                <a:ext cx="4" cy="5"/>
              </a:xfrm>
              <a:custGeom>
                <a:avLst/>
                <a:gdLst>
                  <a:gd name="T0" fmla="*/ 0 w 3"/>
                  <a:gd name="T1" fmla="*/ 3 h 3"/>
                  <a:gd name="T2" fmla="*/ 4 w 3"/>
                  <a:gd name="T3" fmla="*/ 0 h 3"/>
                  <a:gd name="T4" fmla="*/ 5 w 3"/>
                  <a:gd name="T5" fmla="*/ 3 h 3"/>
                  <a:gd name="T6" fmla="*/ 4 w 3"/>
                  <a:gd name="T7" fmla="*/ 8 h 3"/>
                  <a:gd name="T8" fmla="*/ 0 w 3"/>
                  <a:gd name="T9" fmla="*/ 8 h 3"/>
                  <a:gd name="T10" fmla="*/ 0 w 3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1" name="Freeform 731"/>
              <p:cNvSpPr>
                <a:spLocks/>
              </p:cNvSpPr>
              <p:nvPr/>
            </p:nvSpPr>
            <p:spPr bwMode="gray">
              <a:xfrm>
                <a:off x="4015" y="1042"/>
                <a:ext cx="16" cy="8"/>
              </a:xfrm>
              <a:custGeom>
                <a:avLst/>
                <a:gdLst>
                  <a:gd name="T0" fmla="*/ 0 w 10"/>
                  <a:gd name="T1" fmla="*/ 5 h 5"/>
                  <a:gd name="T2" fmla="*/ 10 w 10"/>
                  <a:gd name="T3" fmla="*/ 0 h 5"/>
                  <a:gd name="T4" fmla="*/ 21 w 10"/>
                  <a:gd name="T5" fmla="*/ 3 h 5"/>
                  <a:gd name="T6" fmla="*/ 26 w 10"/>
                  <a:gd name="T7" fmla="*/ 10 h 5"/>
                  <a:gd name="T8" fmla="*/ 16 w 10"/>
                  <a:gd name="T9" fmla="*/ 13 h 5"/>
                  <a:gd name="T10" fmla="*/ 0 w 1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0" y="2"/>
                    </a:moveTo>
                    <a:lnTo>
                      <a:pt x="4" y="0"/>
                    </a:lnTo>
                    <a:lnTo>
                      <a:pt x="8" y="1"/>
                    </a:lnTo>
                    <a:lnTo>
                      <a:pt x="10" y="4"/>
                    </a:lnTo>
                    <a:lnTo>
                      <a:pt x="6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2" name="Freeform 732"/>
              <p:cNvSpPr>
                <a:spLocks/>
              </p:cNvSpPr>
              <p:nvPr/>
            </p:nvSpPr>
            <p:spPr bwMode="gray">
              <a:xfrm>
                <a:off x="4022" y="1030"/>
                <a:ext cx="10" cy="5"/>
              </a:xfrm>
              <a:custGeom>
                <a:avLst/>
                <a:gdLst>
                  <a:gd name="T0" fmla="*/ 0 w 7"/>
                  <a:gd name="T1" fmla="*/ 3 h 3"/>
                  <a:gd name="T2" fmla="*/ 4 w 7"/>
                  <a:gd name="T3" fmla="*/ 5 h 3"/>
                  <a:gd name="T4" fmla="*/ 14 w 7"/>
                  <a:gd name="T5" fmla="*/ 8 h 3"/>
                  <a:gd name="T6" fmla="*/ 14 w 7"/>
                  <a:gd name="T7" fmla="*/ 3 h 3"/>
                  <a:gd name="T8" fmla="*/ 6 w 7"/>
                  <a:gd name="T9" fmla="*/ 0 h 3"/>
                  <a:gd name="T10" fmla="*/ 0 w 7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2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3" name="Freeform 733"/>
              <p:cNvSpPr>
                <a:spLocks/>
              </p:cNvSpPr>
              <p:nvPr/>
            </p:nvSpPr>
            <p:spPr bwMode="gray">
              <a:xfrm>
                <a:off x="4029" y="1028"/>
                <a:ext cx="14" cy="4"/>
              </a:xfrm>
              <a:custGeom>
                <a:avLst/>
                <a:gdLst>
                  <a:gd name="T0" fmla="*/ 0 w 9"/>
                  <a:gd name="T1" fmla="*/ 0 h 2"/>
                  <a:gd name="T2" fmla="*/ 9 w 9"/>
                  <a:gd name="T3" fmla="*/ 8 h 2"/>
                  <a:gd name="T4" fmla="*/ 19 w 9"/>
                  <a:gd name="T5" fmla="*/ 8 h 2"/>
                  <a:gd name="T6" fmla="*/ 22 w 9"/>
                  <a:gd name="T7" fmla="*/ 4 h 2"/>
                  <a:gd name="T8" fmla="*/ 14 w 9"/>
                  <a:gd name="T9" fmla="*/ 0 h 2"/>
                  <a:gd name="T10" fmla="*/ 0 w 9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"/>
                  <a:gd name="T20" fmla="*/ 9 w 9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">
                    <a:moveTo>
                      <a:pt x="0" y="0"/>
                    </a:moveTo>
                    <a:lnTo>
                      <a:pt x="4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4" name="Freeform 734"/>
              <p:cNvSpPr>
                <a:spLocks/>
              </p:cNvSpPr>
              <p:nvPr/>
            </p:nvSpPr>
            <p:spPr bwMode="gray">
              <a:xfrm>
                <a:off x="4026" y="982"/>
                <a:ext cx="9" cy="5"/>
              </a:xfrm>
              <a:custGeom>
                <a:avLst/>
                <a:gdLst>
                  <a:gd name="T0" fmla="*/ 0 w 6"/>
                  <a:gd name="T1" fmla="*/ 0 h 3"/>
                  <a:gd name="T2" fmla="*/ 12 w 6"/>
                  <a:gd name="T3" fmla="*/ 3 h 3"/>
                  <a:gd name="T4" fmla="*/ 14 w 6"/>
                  <a:gd name="T5" fmla="*/ 8 h 3"/>
                  <a:gd name="T6" fmla="*/ 8 w 6"/>
                  <a:gd name="T7" fmla="*/ 5 h 3"/>
                  <a:gd name="T8" fmla="*/ 0 w 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0"/>
                    </a:moveTo>
                    <a:lnTo>
                      <a:pt x="5" y="1"/>
                    </a:lnTo>
                    <a:lnTo>
                      <a:pt x="6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5" name="Freeform 735"/>
              <p:cNvSpPr>
                <a:spLocks/>
              </p:cNvSpPr>
              <p:nvPr/>
            </p:nvSpPr>
            <p:spPr bwMode="gray">
              <a:xfrm>
                <a:off x="3944" y="912"/>
                <a:ext cx="20" cy="3"/>
              </a:xfrm>
              <a:custGeom>
                <a:avLst/>
                <a:gdLst>
                  <a:gd name="T0" fmla="*/ 0 w 13"/>
                  <a:gd name="T1" fmla="*/ 0 h 2"/>
                  <a:gd name="T2" fmla="*/ 22 w 13"/>
                  <a:gd name="T3" fmla="*/ 0 h 2"/>
                  <a:gd name="T4" fmla="*/ 31 w 13"/>
                  <a:gd name="T5" fmla="*/ 3 h 2"/>
                  <a:gd name="T6" fmla="*/ 26 w 13"/>
                  <a:gd name="T7" fmla="*/ 4 h 2"/>
                  <a:gd name="T8" fmla="*/ 8 w 13"/>
                  <a:gd name="T9" fmla="*/ 3 h 2"/>
                  <a:gd name="T10" fmla="*/ 0 w 1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"/>
                  <a:gd name="T20" fmla="*/ 13 w 1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">
                    <a:moveTo>
                      <a:pt x="0" y="0"/>
                    </a:moveTo>
                    <a:lnTo>
                      <a:pt x="9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6" name="Freeform 736"/>
              <p:cNvSpPr>
                <a:spLocks/>
              </p:cNvSpPr>
              <p:nvPr/>
            </p:nvSpPr>
            <p:spPr bwMode="gray">
              <a:xfrm>
                <a:off x="3978" y="859"/>
                <a:ext cx="19" cy="8"/>
              </a:xfrm>
              <a:custGeom>
                <a:avLst/>
                <a:gdLst>
                  <a:gd name="T0" fmla="*/ 0 w 12"/>
                  <a:gd name="T1" fmla="*/ 8 h 5"/>
                  <a:gd name="T2" fmla="*/ 10 w 12"/>
                  <a:gd name="T3" fmla="*/ 0 h 5"/>
                  <a:gd name="T4" fmla="*/ 21 w 12"/>
                  <a:gd name="T5" fmla="*/ 3 h 5"/>
                  <a:gd name="T6" fmla="*/ 30 w 12"/>
                  <a:gd name="T7" fmla="*/ 5 h 5"/>
                  <a:gd name="T8" fmla="*/ 27 w 12"/>
                  <a:gd name="T9" fmla="*/ 10 h 5"/>
                  <a:gd name="T10" fmla="*/ 8 w 12"/>
                  <a:gd name="T11" fmla="*/ 13 h 5"/>
                  <a:gd name="T12" fmla="*/ 0 w 12"/>
                  <a:gd name="T13" fmla="*/ 8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5"/>
                  <a:gd name="T23" fmla="*/ 12 w 1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5">
                    <a:moveTo>
                      <a:pt x="0" y="3"/>
                    </a:moveTo>
                    <a:lnTo>
                      <a:pt x="4" y="0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3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7" name="Freeform 737"/>
              <p:cNvSpPr>
                <a:spLocks/>
              </p:cNvSpPr>
              <p:nvPr/>
            </p:nvSpPr>
            <p:spPr bwMode="gray">
              <a:xfrm>
                <a:off x="3617" y="999"/>
                <a:ext cx="222" cy="118"/>
              </a:xfrm>
              <a:custGeom>
                <a:avLst/>
                <a:gdLst>
                  <a:gd name="T0" fmla="*/ 342 w 143"/>
                  <a:gd name="T1" fmla="*/ 8 h 76"/>
                  <a:gd name="T2" fmla="*/ 335 w 143"/>
                  <a:gd name="T3" fmla="*/ 26 h 76"/>
                  <a:gd name="T4" fmla="*/ 315 w 143"/>
                  <a:gd name="T5" fmla="*/ 39 h 76"/>
                  <a:gd name="T6" fmla="*/ 258 w 143"/>
                  <a:gd name="T7" fmla="*/ 53 h 76"/>
                  <a:gd name="T8" fmla="*/ 224 w 143"/>
                  <a:gd name="T9" fmla="*/ 61 h 76"/>
                  <a:gd name="T10" fmla="*/ 202 w 143"/>
                  <a:gd name="T11" fmla="*/ 70 h 76"/>
                  <a:gd name="T12" fmla="*/ 180 w 143"/>
                  <a:gd name="T13" fmla="*/ 82 h 76"/>
                  <a:gd name="T14" fmla="*/ 154 w 143"/>
                  <a:gd name="T15" fmla="*/ 101 h 76"/>
                  <a:gd name="T16" fmla="*/ 143 w 143"/>
                  <a:gd name="T17" fmla="*/ 110 h 76"/>
                  <a:gd name="T18" fmla="*/ 121 w 143"/>
                  <a:gd name="T19" fmla="*/ 121 h 76"/>
                  <a:gd name="T20" fmla="*/ 110 w 143"/>
                  <a:gd name="T21" fmla="*/ 130 h 76"/>
                  <a:gd name="T22" fmla="*/ 92 w 143"/>
                  <a:gd name="T23" fmla="*/ 140 h 76"/>
                  <a:gd name="T24" fmla="*/ 70 w 143"/>
                  <a:gd name="T25" fmla="*/ 183 h 76"/>
                  <a:gd name="T26" fmla="*/ 45 w 143"/>
                  <a:gd name="T27" fmla="*/ 175 h 76"/>
                  <a:gd name="T28" fmla="*/ 19 w 143"/>
                  <a:gd name="T29" fmla="*/ 169 h 76"/>
                  <a:gd name="T30" fmla="*/ 40 w 143"/>
                  <a:gd name="T31" fmla="*/ 158 h 76"/>
                  <a:gd name="T32" fmla="*/ 14 w 143"/>
                  <a:gd name="T33" fmla="*/ 161 h 76"/>
                  <a:gd name="T34" fmla="*/ 5 w 143"/>
                  <a:gd name="T35" fmla="*/ 149 h 76"/>
                  <a:gd name="T36" fmla="*/ 22 w 143"/>
                  <a:gd name="T37" fmla="*/ 137 h 76"/>
                  <a:gd name="T38" fmla="*/ 40 w 143"/>
                  <a:gd name="T39" fmla="*/ 137 h 76"/>
                  <a:gd name="T40" fmla="*/ 48 w 143"/>
                  <a:gd name="T41" fmla="*/ 137 h 76"/>
                  <a:gd name="T42" fmla="*/ 40 w 143"/>
                  <a:gd name="T43" fmla="*/ 127 h 76"/>
                  <a:gd name="T44" fmla="*/ 57 w 143"/>
                  <a:gd name="T45" fmla="*/ 118 h 76"/>
                  <a:gd name="T46" fmla="*/ 56 w 143"/>
                  <a:gd name="T47" fmla="*/ 106 h 76"/>
                  <a:gd name="T48" fmla="*/ 48 w 143"/>
                  <a:gd name="T49" fmla="*/ 99 h 76"/>
                  <a:gd name="T50" fmla="*/ 40 w 143"/>
                  <a:gd name="T51" fmla="*/ 84 h 76"/>
                  <a:gd name="T52" fmla="*/ 62 w 143"/>
                  <a:gd name="T53" fmla="*/ 84 h 76"/>
                  <a:gd name="T54" fmla="*/ 78 w 143"/>
                  <a:gd name="T55" fmla="*/ 75 h 76"/>
                  <a:gd name="T56" fmla="*/ 104 w 143"/>
                  <a:gd name="T57" fmla="*/ 62 h 76"/>
                  <a:gd name="T58" fmla="*/ 110 w 143"/>
                  <a:gd name="T59" fmla="*/ 56 h 76"/>
                  <a:gd name="T60" fmla="*/ 144 w 143"/>
                  <a:gd name="T61" fmla="*/ 43 h 76"/>
                  <a:gd name="T62" fmla="*/ 157 w 143"/>
                  <a:gd name="T63" fmla="*/ 48 h 76"/>
                  <a:gd name="T64" fmla="*/ 161 w 143"/>
                  <a:gd name="T65" fmla="*/ 40 h 76"/>
                  <a:gd name="T66" fmla="*/ 193 w 143"/>
                  <a:gd name="T67" fmla="*/ 34 h 76"/>
                  <a:gd name="T68" fmla="*/ 219 w 143"/>
                  <a:gd name="T69" fmla="*/ 34 h 76"/>
                  <a:gd name="T70" fmla="*/ 278 w 143"/>
                  <a:gd name="T71" fmla="*/ 8 h 76"/>
                  <a:gd name="T72" fmla="*/ 314 w 143"/>
                  <a:gd name="T73" fmla="*/ 0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3"/>
                  <a:gd name="T112" fmla="*/ 0 h 76"/>
                  <a:gd name="T113" fmla="*/ 143 w 143"/>
                  <a:gd name="T114" fmla="*/ 76 h 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3" h="76">
                    <a:moveTo>
                      <a:pt x="130" y="0"/>
                    </a:moveTo>
                    <a:lnTo>
                      <a:pt x="142" y="3"/>
                    </a:lnTo>
                    <a:lnTo>
                      <a:pt x="143" y="7"/>
                    </a:lnTo>
                    <a:lnTo>
                      <a:pt x="139" y="11"/>
                    </a:lnTo>
                    <a:lnTo>
                      <a:pt x="140" y="15"/>
                    </a:lnTo>
                    <a:lnTo>
                      <a:pt x="131" y="16"/>
                    </a:lnTo>
                    <a:lnTo>
                      <a:pt x="119" y="21"/>
                    </a:lnTo>
                    <a:lnTo>
                      <a:pt x="107" y="22"/>
                    </a:lnTo>
                    <a:lnTo>
                      <a:pt x="103" y="24"/>
                    </a:lnTo>
                    <a:lnTo>
                      <a:pt x="93" y="25"/>
                    </a:lnTo>
                    <a:lnTo>
                      <a:pt x="91" y="27"/>
                    </a:lnTo>
                    <a:lnTo>
                      <a:pt x="84" y="29"/>
                    </a:lnTo>
                    <a:lnTo>
                      <a:pt x="79" y="31"/>
                    </a:lnTo>
                    <a:lnTo>
                      <a:pt x="75" y="34"/>
                    </a:lnTo>
                    <a:lnTo>
                      <a:pt x="64" y="38"/>
                    </a:lnTo>
                    <a:lnTo>
                      <a:pt x="64" y="42"/>
                    </a:lnTo>
                    <a:lnTo>
                      <a:pt x="60" y="43"/>
                    </a:lnTo>
                    <a:lnTo>
                      <a:pt x="59" y="46"/>
                    </a:lnTo>
                    <a:lnTo>
                      <a:pt x="51" y="46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4"/>
                    </a:lnTo>
                    <a:lnTo>
                      <a:pt x="42" y="57"/>
                    </a:lnTo>
                    <a:lnTo>
                      <a:pt x="38" y="58"/>
                    </a:lnTo>
                    <a:lnTo>
                      <a:pt x="38" y="65"/>
                    </a:lnTo>
                    <a:lnTo>
                      <a:pt x="29" y="76"/>
                    </a:lnTo>
                    <a:lnTo>
                      <a:pt x="21" y="74"/>
                    </a:lnTo>
                    <a:lnTo>
                      <a:pt x="19" y="73"/>
                    </a:lnTo>
                    <a:lnTo>
                      <a:pt x="9" y="73"/>
                    </a:lnTo>
                    <a:lnTo>
                      <a:pt x="8" y="70"/>
                    </a:lnTo>
                    <a:lnTo>
                      <a:pt x="11" y="68"/>
                    </a:lnTo>
                    <a:lnTo>
                      <a:pt x="17" y="66"/>
                    </a:lnTo>
                    <a:lnTo>
                      <a:pt x="16" y="65"/>
                    </a:lnTo>
                    <a:lnTo>
                      <a:pt x="6" y="67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8" y="61"/>
                    </a:lnTo>
                    <a:lnTo>
                      <a:pt x="9" y="57"/>
                    </a:lnTo>
                    <a:lnTo>
                      <a:pt x="12" y="56"/>
                    </a:lnTo>
                    <a:lnTo>
                      <a:pt x="17" y="57"/>
                    </a:lnTo>
                    <a:lnTo>
                      <a:pt x="19" y="58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17" y="53"/>
                    </a:lnTo>
                    <a:lnTo>
                      <a:pt x="18" y="50"/>
                    </a:lnTo>
                    <a:lnTo>
                      <a:pt x="24" y="49"/>
                    </a:lnTo>
                    <a:lnTo>
                      <a:pt x="20" y="46"/>
                    </a:lnTo>
                    <a:lnTo>
                      <a:pt x="23" y="44"/>
                    </a:lnTo>
                    <a:lnTo>
                      <a:pt x="25" y="43"/>
                    </a:lnTo>
                    <a:lnTo>
                      <a:pt x="20" y="41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21" y="34"/>
                    </a:lnTo>
                    <a:lnTo>
                      <a:pt x="26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40" y="31"/>
                    </a:lnTo>
                    <a:lnTo>
                      <a:pt x="43" y="26"/>
                    </a:lnTo>
                    <a:lnTo>
                      <a:pt x="46" y="26"/>
                    </a:lnTo>
                    <a:lnTo>
                      <a:pt x="46" y="23"/>
                    </a:lnTo>
                    <a:lnTo>
                      <a:pt x="55" y="22"/>
                    </a:lnTo>
                    <a:lnTo>
                      <a:pt x="60" y="18"/>
                    </a:lnTo>
                    <a:lnTo>
                      <a:pt x="65" y="18"/>
                    </a:lnTo>
                    <a:lnTo>
                      <a:pt x="65" y="20"/>
                    </a:lnTo>
                    <a:lnTo>
                      <a:pt x="71" y="19"/>
                    </a:lnTo>
                    <a:lnTo>
                      <a:pt x="67" y="17"/>
                    </a:lnTo>
                    <a:lnTo>
                      <a:pt x="70" y="15"/>
                    </a:lnTo>
                    <a:lnTo>
                      <a:pt x="80" y="14"/>
                    </a:lnTo>
                    <a:lnTo>
                      <a:pt x="81" y="16"/>
                    </a:lnTo>
                    <a:lnTo>
                      <a:pt x="91" y="14"/>
                    </a:lnTo>
                    <a:lnTo>
                      <a:pt x="114" y="9"/>
                    </a:lnTo>
                    <a:lnTo>
                      <a:pt x="115" y="3"/>
                    </a:lnTo>
                    <a:lnTo>
                      <a:pt x="122" y="3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8" name="Freeform 738"/>
              <p:cNvSpPr>
                <a:spLocks/>
              </p:cNvSpPr>
              <p:nvPr/>
            </p:nvSpPr>
            <p:spPr bwMode="gray">
              <a:xfrm>
                <a:off x="4279" y="920"/>
                <a:ext cx="85" cy="51"/>
              </a:xfrm>
              <a:custGeom>
                <a:avLst/>
                <a:gdLst>
                  <a:gd name="T0" fmla="*/ 17 w 55"/>
                  <a:gd name="T1" fmla="*/ 57 h 33"/>
                  <a:gd name="T2" fmla="*/ 14 w 55"/>
                  <a:gd name="T3" fmla="*/ 49 h 33"/>
                  <a:gd name="T4" fmla="*/ 17 w 55"/>
                  <a:gd name="T5" fmla="*/ 48 h 33"/>
                  <a:gd name="T6" fmla="*/ 19 w 55"/>
                  <a:gd name="T7" fmla="*/ 34 h 33"/>
                  <a:gd name="T8" fmla="*/ 36 w 55"/>
                  <a:gd name="T9" fmla="*/ 31 h 33"/>
                  <a:gd name="T10" fmla="*/ 34 w 55"/>
                  <a:gd name="T11" fmla="*/ 23 h 33"/>
                  <a:gd name="T12" fmla="*/ 39 w 55"/>
                  <a:gd name="T13" fmla="*/ 17 h 33"/>
                  <a:gd name="T14" fmla="*/ 36 w 55"/>
                  <a:gd name="T15" fmla="*/ 14 h 33"/>
                  <a:gd name="T16" fmla="*/ 40 w 55"/>
                  <a:gd name="T17" fmla="*/ 9 h 33"/>
                  <a:gd name="T18" fmla="*/ 56 w 55"/>
                  <a:gd name="T19" fmla="*/ 8 h 33"/>
                  <a:gd name="T20" fmla="*/ 48 w 55"/>
                  <a:gd name="T21" fmla="*/ 3 h 33"/>
                  <a:gd name="T22" fmla="*/ 49 w 55"/>
                  <a:gd name="T23" fmla="*/ 0 h 33"/>
                  <a:gd name="T24" fmla="*/ 60 w 55"/>
                  <a:gd name="T25" fmla="*/ 3 h 33"/>
                  <a:gd name="T26" fmla="*/ 62 w 55"/>
                  <a:gd name="T27" fmla="*/ 8 h 33"/>
                  <a:gd name="T28" fmla="*/ 66 w 55"/>
                  <a:gd name="T29" fmla="*/ 8 h 33"/>
                  <a:gd name="T30" fmla="*/ 70 w 55"/>
                  <a:gd name="T31" fmla="*/ 0 h 33"/>
                  <a:gd name="T32" fmla="*/ 82 w 55"/>
                  <a:gd name="T33" fmla="*/ 0 h 33"/>
                  <a:gd name="T34" fmla="*/ 83 w 55"/>
                  <a:gd name="T35" fmla="*/ 8 h 33"/>
                  <a:gd name="T36" fmla="*/ 76 w 55"/>
                  <a:gd name="T37" fmla="*/ 9 h 33"/>
                  <a:gd name="T38" fmla="*/ 76 w 55"/>
                  <a:gd name="T39" fmla="*/ 22 h 33"/>
                  <a:gd name="T40" fmla="*/ 87 w 55"/>
                  <a:gd name="T41" fmla="*/ 17 h 33"/>
                  <a:gd name="T42" fmla="*/ 91 w 55"/>
                  <a:gd name="T43" fmla="*/ 9 h 33"/>
                  <a:gd name="T44" fmla="*/ 102 w 55"/>
                  <a:gd name="T45" fmla="*/ 12 h 33"/>
                  <a:gd name="T46" fmla="*/ 105 w 55"/>
                  <a:gd name="T47" fmla="*/ 17 h 33"/>
                  <a:gd name="T48" fmla="*/ 119 w 55"/>
                  <a:gd name="T49" fmla="*/ 26 h 33"/>
                  <a:gd name="T50" fmla="*/ 119 w 55"/>
                  <a:gd name="T51" fmla="*/ 34 h 33"/>
                  <a:gd name="T52" fmla="*/ 131 w 55"/>
                  <a:gd name="T53" fmla="*/ 40 h 33"/>
                  <a:gd name="T54" fmla="*/ 128 w 55"/>
                  <a:gd name="T55" fmla="*/ 49 h 33"/>
                  <a:gd name="T56" fmla="*/ 102 w 55"/>
                  <a:gd name="T57" fmla="*/ 65 h 33"/>
                  <a:gd name="T58" fmla="*/ 88 w 55"/>
                  <a:gd name="T59" fmla="*/ 65 h 33"/>
                  <a:gd name="T60" fmla="*/ 76 w 55"/>
                  <a:gd name="T61" fmla="*/ 70 h 33"/>
                  <a:gd name="T62" fmla="*/ 71 w 55"/>
                  <a:gd name="T63" fmla="*/ 62 h 33"/>
                  <a:gd name="T64" fmla="*/ 60 w 55"/>
                  <a:gd name="T65" fmla="*/ 62 h 33"/>
                  <a:gd name="T66" fmla="*/ 45 w 55"/>
                  <a:gd name="T67" fmla="*/ 66 h 33"/>
                  <a:gd name="T68" fmla="*/ 22 w 55"/>
                  <a:gd name="T69" fmla="*/ 71 h 33"/>
                  <a:gd name="T70" fmla="*/ 12 w 55"/>
                  <a:gd name="T71" fmla="*/ 79 h 33"/>
                  <a:gd name="T72" fmla="*/ 0 w 55"/>
                  <a:gd name="T73" fmla="*/ 71 h 33"/>
                  <a:gd name="T74" fmla="*/ 0 w 55"/>
                  <a:gd name="T75" fmla="*/ 65 h 33"/>
                  <a:gd name="T76" fmla="*/ 17 w 55"/>
                  <a:gd name="T77" fmla="*/ 57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5"/>
                  <a:gd name="T118" fmla="*/ 0 h 33"/>
                  <a:gd name="T119" fmla="*/ 55 w 55"/>
                  <a:gd name="T120" fmla="*/ 33 h 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5" h="33">
                    <a:moveTo>
                      <a:pt x="7" y="24"/>
                    </a:moveTo>
                    <a:lnTo>
                      <a:pt x="6" y="21"/>
                    </a:lnTo>
                    <a:lnTo>
                      <a:pt x="7" y="20"/>
                    </a:lnTo>
                    <a:lnTo>
                      <a:pt x="8" y="14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23" y="3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5" y="3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6" y="7"/>
                    </a:lnTo>
                    <a:lnTo>
                      <a:pt x="38" y="4"/>
                    </a:lnTo>
                    <a:lnTo>
                      <a:pt x="43" y="5"/>
                    </a:lnTo>
                    <a:lnTo>
                      <a:pt x="44" y="7"/>
                    </a:lnTo>
                    <a:lnTo>
                      <a:pt x="50" y="11"/>
                    </a:lnTo>
                    <a:lnTo>
                      <a:pt x="50" y="14"/>
                    </a:lnTo>
                    <a:lnTo>
                      <a:pt x="55" y="17"/>
                    </a:lnTo>
                    <a:lnTo>
                      <a:pt x="54" y="21"/>
                    </a:lnTo>
                    <a:lnTo>
                      <a:pt x="43" y="27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30" y="26"/>
                    </a:lnTo>
                    <a:lnTo>
                      <a:pt x="25" y="26"/>
                    </a:lnTo>
                    <a:lnTo>
                      <a:pt x="19" y="28"/>
                    </a:lnTo>
                    <a:lnTo>
                      <a:pt x="9" y="30"/>
                    </a:lnTo>
                    <a:lnTo>
                      <a:pt x="5" y="33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7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9" name="Freeform 739"/>
              <p:cNvSpPr>
                <a:spLocks/>
              </p:cNvSpPr>
              <p:nvPr/>
            </p:nvSpPr>
            <p:spPr bwMode="gray">
              <a:xfrm>
                <a:off x="4191" y="890"/>
                <a:ext cx="97" cy="52"/>
              </a:xfrm>
              <a:custGeom>
                <a:avLst/>
                <a:gdLst>
                  <a:gd name="T0" fmla="*/ 122 w 63"/>
                  <a:gd name="T1" fmla="*/ 8 h 33"/>
                  <a:gd name="T2" fmla="*/ 132 w 63"/>
                  <a:gd name="T3" fmla="*/ 9 h 33"/>
                  <a:gd name="T4" fmla="*/ 149 w 63"/>
                  <a:gd name="T5" fmla="*/ 25 h 33"/>
                  <a:gd name="T6" fmla="*/ 145 w 63"/>
                  <a:gd name="T7" fmla="*/ 50 h 33"/>
                  <a:gd name="T8" fmla="*/ 135 w 63"/>
                  <a:gd name="T9" fmla="*/ 52 h 33"/>
                  <a:gd name="T10" fmla="*/ 122 w 63"/>
                  <a:gd name="T11" fmla="*/ 50 h 33"/>
                  <a:gd name="T12" fmla="*/ 122 w 63"/>
                  <a:gd name="T13" fmla="*/ 57 h 33"/>
                  <a:gd name="T14" fmla="*/ 146 w 63"/>
                  <a:gd name="T15" fmla="*/ 69 h 33"/>
                  <a:gd name="T16" fmla="*/ 146 w 63"/>
                  <a:gd name="T17" fmla="*/ 77 h 33"/>
                  <a:gd name="T18" fmla="*/ 100 w 63"/>
                  <a:gd name="T19" fmla="*/ 82 h 33"/>
                  <a:gd name="T20" fmla="*/ 91 w 63"/>
                  <a:gd name="T21" fmla="*/ 82 h 33"/>
                  <a:gd name="T22" fmla="*/ 88 w 63"/>
                  <a:gd name="T23" fmla="*/ 77 h 33"/>
                  <a:gd name="T24" fmla="*/ 49 w 63"/>
                  <a:gd name="T25" fmla="*/ 65 h 33"/>
                  <a:gd name="T26" fmla="*/ 40 w 63"/>
                  <a:gd name="T27" fmla="*/ 68 h 33"/>
                  <a:gd name="T28" fmla="*/ 26 w 63"/>
                  <a:gd name="T29" fmla="*/ 61 h 33"/>
                  <a:gd name="T30" fmla="*/ 18 w 63"/>
                  <a:gd name="T31" fmla="*/ 55 h 33"/>
                  <a:gd name="T32" fmla="*/ 23 w 63"/>
                  <a:gd name="T33" fmla="*/ 43 h 33"/>
                  <a:gd name="T34" fmla="*/ 12 w 63"/>
                  <a:gd name="T35" fmla="*/ 43 h 33"/>
                  <a:gd name="T36" fmla="*/ 0 w 63"/>
                  <a:gd name="T37" fmla="*/ 35 h 33"/>
                  <a:gd name="T38" fmla="*/ 5 w 63"/>
                  <a:gd name="T39" fmla="*/ 32 h 33"/>
                  <a:gd name="T40" fmla="*/ 9 w 63"/>
                  <a:gd name="T41" fmla="*/ 25 h 33"/>
                  <a:gd name="T42" fmla="*/ 23 w 63"/>
                  <a:gd name="T43" fmla="*/ 22 h 33"/>
                  <a:gd name="T44" fmla="*/ 26 w 63"/>
                  <a:gd name="T45" fmla="*/ 13 h 33"/>
                  <a:gd name="T46" fmla="*/ 35 w 63"/>
                  <a:gd name="T47" fmla="*/ 5 h 33"/>
                  <a:gd name="T48" fmla="*/ 43 w 63"/>
                  <a:gd name="T49" fmla="*/ 8 h 33"/>
                  <a:gd name="T50" fmla="*/ 62 w 63"/>
                  <a:gd name="T51" fmla="*/ 3 h 33"/>
                  <a:gd name="T52" fmla="*/ 95 w 63"/>
                  <a:gd name="T53" fmla="*/ 0 h 33"/>
                  <a:gd name="T54" fmla="*/ 105 w 63"/>
                  <a:gd name="T55" fmla="*/ 8 h 33"/>
                  <a:gd name="T56" fmla="*/ 95 w 63"/>
                  <a:gd name="T57" fmla="*/ 14 h 33"/>
                  <a:gd name="T58" fmla="*/ 100 w 63"/>
                  <a:gd name="T59" fmla="*/ 20 h 33"/>
                  <a:gd name="T60" fmla="*/ 111 w 63"/>
                  <a:gd name="T61" fmla="*/ 17 h 33"/>
                  <a:gd name="T62" fmla="*/ 122 w 63"/>
                  <a:gd name="T63" fmla="*/ 8 h 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3"/>
                  <a:gd name="T97" fmla="*/ 0 h 33"/>
                  <a:gd name="T98" fmla="*/ 63 w 63"/>
                  <a:gd name="T99" fmla="*/ 33 h 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3" h="33">
                    <a:moveTo>
                      <a:pt x="51" y="3"/>
                    </a:moveTo>
                    <a:lnTo>
                      <a:pt x="56" y="4"/>
                    </a:lnTo>
                    <a:lnTo>
                      <a:pt x="63" y="10"/>
                    </a:lnTo>
                    <a:lnTo>
                      <a:pt x="61" y="20"/>
                    </a:lnTo>
                    <a:lnTo>
                      <a:pt x="57" y="21"/>
                    </a:lnTo>
                    <a:lnTo>
                      <a:pt x="51" y="20"/>
                    </a:lnTo>
                    <a:lnTo>
                      <a:pt x="51" y="23"/>
                    </a:lnTo>
                    <a:lnTo>
                      <a:pt x="62" y="28"/>
                    </a:lnTo>
                    <a:lnTo>
                      <a:pt x="62" y="31"/>
                    </a:lnTo>
                    <a:lnTo>
                      <a:pt x="42" y="33"/>
                    </a:lnTo>
                    <a:lnTo>
                      <a:pt x="38" y="33"/>
                    </a:lnTo>
                    <a:lnTo>
                      <a:pt x="37" y="31"/>
                    </a:lnTo>
                    <a:lnTo>
                      <a:pt x="21" y="26"/>
                    </a:lnTo>
                    <a:lnTo>
                      <a:pt x="17" y="27"/>
                    </a:lnTo>
                    <a:lnTo>
                      <a:pt x="11" y="25"/>
                    </a:lnTo>
                    <a:lnTo>
                      <a:pt x="8" y="22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10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26" y="1"/>
                    </a:lnTo>
                    <a:lnTo>
                      <a:pt x="40" y="0"/>
                    </a:lnTo>
                    <a:lnTo>
                      <a:pt x="44" y="3"/>
                    </a:lnTo>
                    <a:lnTo>
                      <a:pt x="40" y="6"/>
                    </a:lnTo>
                    <a:lnTo>
                      <a:pt x="42" y="8"/>
                    </a:lnTo>
                    <a:lnTo>
                      <a:pt x="47" y="7"/>
                    </a:lnTo>
                    <a:lnTo>
                      <a:pt x="51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0" name="Freeform 740"/>
              <p:cNvSpPr>
                <a:spLocks/>
              </p:cNvSpPr>
              <p:nvPr/>
            </p:nvSpPr>
            <p:spPr bwMode="gray">
              <a:xfrm>
                <a:off x="4160" y="844"/>
                <a:ext cx="97" cy="51"/>
              </a:xfrm>
              <a:custGeom>
                <a:avLst/>
                <a:gdLst>
                  <a:gd name="T0" fmla="*/ 149 w 63"/>
                  <a:gd name="T1" fmla="*/ 39 h 33"/>
                  <a:gd name="T2" fmla="*/ 132 w 63"/>
                  <a:gd name="T3" fmla="*/ 48 h 33"/>
                  <a:gd name="T4" fmla="*/ 132 w 63"/>
                  <a:gd name="T5" fmla="*/ 60 h 33"/>
                  <a:gd name="T6" fmla="*/ 135 w 63"/>
                  <a:gd name="T7" fmla="*/ 65 h 33"/>
                  <a:gd name="T8" fmla="*/ 92 w 63"/>
                  <a:gd name="T9" fmla="*/ 66 h 33"/>
                  <a:gd name="T10" fmla="*/ 79 w 63"/>
                  <a:gd name="T11" fmla="*/ 70 h 33"/>
                  <a:gd name="T12" fmla="*/ 74 w 63"/>
                  <a:gd name="T13" fmla="*/ 76 h 33"/>
                  <a:gd name="T14" fmla="*/ 48 w 63"/>
                  <a:gd name="T15" fmla="*/ 79 h 33"/>
                  <a:gd name="T16" fmla="*/ 22 w 63"/>
                  <a:gd name="T17" fmla="*/ 71 h 33"/>
                  <a:gd name="T18" fmla="*/ 22 w 63"/>
                  <a:gd name="T19" fmla="*/ 65 h 33"/>
                  <a:gd name="T20" fmla="*/ 8 w 63"/>
                  <a:gd name="T21" fmla="*/ 65 h 33"/>
                  <a:gd name="T22" fmla="*/ 0 w 63"/>
                  <a:gd name="T23" fmla="*/ 60 h 33"/>
                  <a:gd name="T24" fmla="*/ 12 w 63"/>
                  <a:gd name="T25" fmla="*/ 53 h 33"/>
                  <a:gd name="T26" fmla="*/ 28 w 63"/>
                  <a:gd name="T27" fmla="*/ 53 h 33"/>
                  <a:gd name="T28" fmla="*/ 38 w 63"/>
                  <a:gd name="T29" fmla="*/ 45 h 33"/>
                  <a:gd name="T30" fmla="*/ 26 w 63"/>
                  <a:gd name="T31" fmla="*/ 36 h 33"/>
                  <a:gd name="T32" fmla="*/ 40 w 63"/>
                  <a:gd name="T33" fmla="*/ 26 h 33"/>
                  <a:gd name="T34" fmla="*/ 83 w 63"/>
                  <a:gd name="T35" fmla="*/ 14 h 33"/>
                  <a:gd name="T36" fmla="*/ 88 w 63"/>
                  <a:gd name="T37" fmla="*/ 3 h 33"/>
                  <a:gd name="T38" fmla="*/ 102 w 63"/>
                  <a:gd name="T39" fmla="*/ 0 h 33"/>
                  <a:gd name="T40" fmla="*/ 114 w 63"/>
                  <a:gd name="T41" fmla="*/ 8 h 33"/>
                  <a:gd name="T42" fmla="*/ 123 w 63"/>
                  <a:gd name="T43" fmla="*/ 26 h 33"/>
                  <a:gd name="T44" fmla="*/ 145 w 63"/>
                  <a:gd name="T45" fmla="*/ 36 h 33"/>
                  <a:gd name="T46" fmla="*/ 149 w 63"/>
                  <a:gd name="T47" fmla="*/ 39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33"/>
                  <a:gd name="T74" fmla="*/ 63 w 63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33">
                    <a:moveTo>
                      <a:pt x="63" y="16"/>
                    </a:moveTo>
                    <a:lnTo>
                      <a:pt x="56" y="20"/>
                    </a:lnTo>
                    <a:lnTo>
                      <a:pt x="56" y="25"/>
                    </a:lnTo>
                    <a:lnTo>
                      <a:pt x="57" y="27"/>
                    </a:lnTo>
                    <a:lnTo>
                      <a:pt x="39" y="28"/>
                    </a:lnTo>
                    <a:lnTo>
                      <a:pt x="33" y="29"/>
                    </a:lnTo>
                    <a:lnTo>
                      <a:pt x="31" y="32"/>
                    </a:lnTo>
                    <a:lnTo>
                      <a:pt x="20" y="33"/>
                    </a:lnTo>
                    <a:lnTo>
                      <a:pt x="9" y="30"/>
                    </a:lnTo>
                    <a:lnTo>
                      <a:pt x="9" y="27"/>
                    </a:lnTo>
                    <a:lnTo>
                      <a:pt x="3" y="27"/>
                    </a:lnTo>
                    <a:lnTo>
                      <a:pt x="0" y="25"/>
                    </a:lnTo>
                    <a:lnTo>
                      <a:pt x="5" y="22"/>
                    </a:lnTo>
                    <a:lnTo>
                      <a:pt x="12" y="22"/>
                    </a:lnTo>
                    <a:lnTo>
                      <a:pt x="16" y="19"/>
                    </a:lnTo>
                    <a:lnTo>
                      <a:pt x="11" y="15"/>
                    </a:lnTo>
                    <a:lnTo>
                      <a:pt x="17" y="11"/>
                    </a:lnTo>
                    <a:lnTo>
                      <a:pt x="35" y="6"/>
                    </a:lnTo>
                    <a:lnTo>
                      <a:pt x="37" y="1"/>
                    </a:lnTo>
                    <a:lnTo>
                      <a:pt x="43" y="0"/>
                    </a:lnTo>
                    <a:lnTo>
                      <a:pt x="48" y="3"/>
                    </a:lnTo>
                    <a:lnTo>
                      <a:pt x="52" y="11"/>
                    </a:lnTo>
                    <a:lnTo>
                      <a:pt x="61" y="15"/>
                    </a:lnTo>
                    <a:lnTo>
                      <a:pt x="63" y="1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1" name="Freeform 741"/>
              <p:cNvSpPr>
                <a:spLocks/>
              </p:cNvSpPr>
              <p:nvPr/>
            </p:nvSpPr>
            <p:spPr bwMode="gray">
              <a:xfrm>
                <a:off x="4156" y="894"/>
                <a:ext cx="36" cy="17"/>
              </a:xfrm>
              <a:custGeom>
                <a:avLst/>
                <a:gdLst>
                  <a:gd name="T0" fmla="*/ 56 w 23"/>
                  <a:gd name="T1" fmla="*/ 9 h 11"/>
                  <a:gd name="T2" fmla="*/ 42 w 23"/>
                  <a:gd name="T3" fmla="*/ 19 h 11"/>
                  <a:gd name="T4" fmla="*/ 27 w 23"/>
                  <a:gd name="T5" fmla="*/ 26 h 11"/>
                  <a:gd name="T6" fmla="*/ 22 w 23"/>
                  <a:gd name="T7" fmla="*/ 23 h 11"/>
                  <a:gd name="T8" fmla="*/ 31 w 23"/>
                  <a:gd name="T9" fmla="*/ 22 h 11"/>
                  <a:gd name="T10" fmla="*/ 22 w 23"/>
                  <a:gd name="T11" fmla="*/ 19 h 11"/>
                  <a:gd name="T12" fmla="*/ 9 w 23"/>
                  <a:gd name="T13" fmla="*/ 17 h 11"/>
                  <a:gd name="T14" fmla="*/ 9 w 23"/>
                  <a:gd name="T15" fmla="*/ 8 h 11"/>
                  <a:gd name="T16" fmla="*/ 3 w 23"/>
                  <a:gd name="T17" fmla="*/ 5 h 11"/>
                  <a:gd name="T18" fmla="*/ 0 w 23"/>
                  <a:gd name="T19" fmla="*/ 0 h 11"/>
                  <a:gd name="T20" fmla="*/ 22 w 23"/>
                  <a:gd name="T21" fmla="*/ 0 h 11"/>
                  <a:gd name="T22" fmla="*/ 39 w 23"/>
                  <a:gd name="T23" fmla="*/ 5 h 11"/>
                  <a:gd name="T24" fmla="*/ 49 w 23"/>
                  <a:gd name="T25" fmla="*/ 8 h 11"/>
                  <a:gd name="T26" fmla="*/ 56 w 23"/>
                  <a:gd name="T27" fmla="*/ 9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1"/>
                  <a:gd name="T44" fmla="*/ 23 w 2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1">
                    <a:moveTo>
                      <a:pt x="23" y="4"/>
                    </a:moveTo>
                    <a:lnTo>
                      <a:pt x="17" y="8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13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6" y="2"/>
                    </a:lnTo>
                    <a:lnTo>
                      <a:pt x="20" y="3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2" name="Freeform 742"/>
              <p:cNvSpPr>
                <a:spLocks/>
              </p:cNvSpPr>
              <p:nvPr/>
            </p:nvSpPr>
            <p:spPr bwMode="gray">
              <a:xfrm>
                <a:off x="4184" y="912"/>
                <a:ext cx="5" cy="5"/>
              </a:xfrm>
              <a:custGeom>
                <a:avLst/>
                <a:gdLst>
                  <a:gd name="T0" fmla="*/ 3 w 3"/>
                  <a:gd name="T1" fmla="*/ 0 h 3"/>
                  <a:gd name="T2" fmla="*/ 8 w 3"/>
                  <a:gd name="T3" fmla="*/ 5 h 3"/>
                  <a:gd name="T4" fmla="*/ 3 w 3"/>
                  <a:gd name="T5" fmla="*/ 8 h 3"/>
                  <a:gd name="T6" fmla="*/ 0 w 3"/>
                  <a:gd name="T7" fmla="*/ 3 h 3"/>
                  <a:gd name="T8" fmla="*/ 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3" name="Freeform 743"/>
              <p:cNvSpPr>
                <a:spLocks/>
              </p:cNvSpPr>
              <p:nvPr/>
            </p:nvSpPr>
            <p:spPr bwMode="gray">
              <a:xfrm>
                <a:off x="4172" y="917"/>
                <a:ext cx="11" cy="1"/>
              </a:xfrm>
              <a:custGeom>
                <a:avLst/>
                <a:gdLst>
                  <a:gd name="T0" fmla="*/ 0 w 7"/>
                  <a:gd name="T1" fmla="*/ 0 h 1"/>
                  <a:gd name="T2" fmla="*/ 14 w 7"/>
                  <a:gd name="T3" fmla="*/ 0 h 1"/>
                  <a:gd name="T4" fmla="*/ 17 w 7"/>
                  <a:gd name="T5" fmla="*/ 1 h 1"/>
                  <a:gd name="T6" fmla="*/ 3 w 7"/>
                  <a:gd name="T7" fmla="*/ 1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4" name="Freeform 744"/>
              <p:cNvSpPr>
                <a:spLocks/>
              </p:cNvSpPr>
              <p:nvPr/>
            </p:nvSpPr>
            <p:spPr bwMode="gray">
              <a:xfrm>
                <a:off x="4374" y="957"/>
                <a:ext cx="7" cy="3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0 h 2"/>
                  <a:gd name="T4" fmla="*/ 10 w 5"/>
                  <a:gd name="T5" fmla="*/ 3 h 2"/>
                  <a:gd name="T6" fmla="*/ 6 w 5"/>
                  <a:gd name="T7" fmla="*/ 4 h 2"/>
                  <a:gd name="T8" fmla="*/ 0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5" name="Freeform 745"/>
              <p:cNvSpPr>
                <a:spLocks/>
              </p:cNvSpPr>
              <p:nvPr/>
            </p:nvSpPr>
            <p:spPr bwMode="gray">
              <a:xfrm>
                <a:off x="4383" y="952"/>
                <a:ext cx="8" cy="5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  <a:gd name="T4" fmla="*/ 13 w 5"/>
                  <a:gd name="T5" fmla="*/ 3 h 3"/>
                  <a:gd name="T6" fmla="*/ 10 w 5"/>
                  <a:gd name="T7" fmla="*/ 8 h 3"/>
                  <a:gd name="T8" fmla="*/ 0 w 5"/>
                  <a:gd name="T9" fmla="*/ 5 h 3"/>
                  <a:gd name="T10" fmla="*/ 0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1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6" name="Rectangle 746"/>
              <p:cNvSpPr>
                <a:spLocks noChangeArrowheads="1"/>
              </p:cNvSpPr>
              <p:nvPr/>
            </p:nvSpPr>
            <p:spPr bwMode="gray">
              <a:xfrm>
                <a:off x="4381" y="983"/>
                <a:ext cx="7" cy="2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15000"/>
                  </a:spcBef>
                  <a:spcAft>
                    <a:spcPct val="15000"/>
                  </a:spcAft>
                  <a:buClr>
                    <a:srgbClr val="263F8F"/>
                  </a:buClr>
                  <a:buFont typeface="Wingdings" pitchFamily="2" charset="2"/>
                  <a:buNone/>
                </a:pPr>
                <a:endParaRPr kumimoji="1" lang="en-US" sz="1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47" name="Freeform 747"/>
              <p:cNvSpPr>
                <a:spLocks/>
              </p:cNvSpPr>
              <p:nvPr/>
            </p:nvSpPr>
            <p:spPr bwMode="gray">
              <a:xfrm>
                <a:off x="4391" y="988"/>
                <a:ext cx="7" cy="5"/>
              </a:xfrm>
              <a:custGeom>
                <a:avLst/>
                <a:gdLst>
                  <a:gd name="T0" fmla="*/ 0 w 5"/>
                  <a:gd name="T1" fmla="*/ 3 h 3"/>
                  <a:gd name="T2" fmla="*/ 4 w 5"/>
                  <a:gd name="T3" fmla="*/ 0 h 3"/>
                  <a:gd name="T4" fmla="*/ 10 w 5"/>
                  <a:gd name="T5" fmla="*/ 0 h 3"/>
                  <a:gd name="T6" fmla="*/ 8 w 5"/>
                  <a:gd name="T7" fmla="*/ 8 h 3"/>
                  <a:gd name="T8" fmla="*/ 0 w 5"/>
                  <a:gd name="T9" fmla="*/ 8 h 3"/>
                  <a:gd name="T10" fmla="*/ 0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8" name="Freeform 748"/>
              <p:cNvSpPr>
                <a:spLocks/>
              </p:cNvSpPr>
              <p:nvPr/>
            </p:nvSpPr>
            <p:spPr bwMode="gray">
              <a:xfrm>
                <a:off x="4218" y="993"/>
                <a:ext cx="19" cy="8"/>
              </a:xfrm>
              <a:custGeom>
                <a:avLst/>
                <a:gdLst>
                  <a:gd name="T0" fmla="*/ 3 w 12"/>
                  <a:gd name="T1" fmla="*/ 5 h 5"/>
                  <a:gd name="T2" fmla="*/ 30 w 12"/>
                  <a:gd name="T3" fmla="*/ 0 h 5"/>
                  <a:gd name="T4" fmla="*/ 30 w 12"/>
                  <a:gd name="T5" fmla="*/ 8 h 5"/>
                  <a:gd name="T6" fmla="*/ 10 w 12"/>
                  <a:gd name="T7" fmla="*/ 13 h 5"/>
                  <a:gd name="T8" fmla="*/ 0 w 12"/>
                  <a:gd name="T9" fmla="*/ 10 h 5"/>
                  <a:gd name="T10" fmla="*/ 3 w 12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"/>
                  <a:gd name="T20" fmla="*/ 12 w 1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">
                    <a:moveTo>
                      <a:pt x="1" y="2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9" name="Freeform 749"/>
              <p:cNvSpPr>
                <a:spLocks/>
              </p:cNvSpPr>
              <p:nvPr/>
            </p:nvSpPr>
            <p:spPr bwMode="gray">
              <a:xfrm>
                <a:off x="4200" y="1007"/>
                <a:ext cx="9" cy="6"/>
              </a:xfrm>
              <a:custGeom>
                <a:avLst/>
                <a:gdLst>
                  <a:gd name="T0" fmla="*/ 14 w 6"/>
                  <a:gd name="T1" fmla="*/ 0 h 4"/>
                  <a:gd name="T2" fmla="*/ 14 w 6"/>
                  <a:gd name="T3" fmla="*/ 3 h 4"/>
                  <a:gd name="T4" fmla="*/ 9 w 6"/>
                  <a:gd name="T5" fmla="*/ 4 h 4"/>
                  <a:gd name="T6" fmla="*/ 3 w 6"/>
                  <a:gd name="T7" fmla="*/ 9 h 4"/>
                  <a:gd name="T8" fmla="*/ 0 w 6"/>
                  <a:gd name="T9" fmla="*/ 4 h 4"/>
                  <a:gd name="T10" fmla="*/ 14 w 6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6" y="0"/>
                    </a:moveTo>
                    <a:lnTo>
                      <a:pt x="6" y="1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0" name="Freeform 750"/>
              <p:cNvSpPr>
                <a:spLocks/>
              </p:cNvSpPr>
              <p:nvPr/>
            </p:nvSpPr>
            <p:spPr bwMode="gray">
              <a:xfrm>
                <a:off x="4214" y="1005"/>
                <a:ext cx="4" cy="3"/>
              </a:xfrm>
              <a:custGeom>
                <a:avLst/>
                <a:gdLst>
                  <a:gd name="T0" fmla="*/ 0 w 3"/>
                  <a:gd name="T1" fmla="*/ 3 h 2"/>
                  <a:gd name="T2" fmla="*/ 5 w 3"/>
                  <a:gd name="T3" fmla="*/ 0 h 2"/>
                  <a:gd name="T4" fmla="*/ 5 w 3"/>
                  <a:gd name="T5" fmla="*/ 4 h 2"/>
                  <a:gd name="T6" fmla="*/ 0 w 3"/>
                  <a:gd name="T7" fmla="*/ 4 h 2"/>
                  <a:gd name="T8" fmla="*/ 0 w 3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1" name="Freeform 751"/>
              <p:cNvSpPr>
                <a:spLocks/>
              </p:cNvSpPr>
              <p:nvPr/>
            </p:nvSpPr>
            <p:spPr bwMode="gray">
              <a:xfrm>
                <a:off x="4228" y="1008"/>
                <a:ext cx="6" cy="5"/>
              </a:xfrm>
              <a:custGeom>
                <a:avLst/>
                <a:gdLst>
                  <a:gd name="T0" fmla="*/ 0 w 4"/>
                  <a:gd name="T1" fmla="*/ 3 h 3"/>
                  <a:gd name="T2" fmla="*/ 3 w 4"/>
                  <a:gd name="T3" fmla="*/ 0 h 3"/>
                  <a:gd name="T4" fmla="*/ 9 w 4"/>
                  <a:gd name="T5" fmla="*/ 0 h 3"/>
                  <a:gd name="T6" fmla="*/ 9 w 4"/>
                  <a:gd name="T7" fmla="*/ 8 h 3"/>
                  <a:gd name="T8" fmla="*/ 0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1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2" name="Freeform 752"/>
              <p:cNvSpPr>
                <a:spLocks/>
              </p:cNvSpPr>
              <p:nvPr/>
            </p:nvSpPr>
            <p:spPr bwMode="gray">
              <a:xfrm>
                <a:off x="4218" y="1021"/>
                <a:ext cx="16" cy="4"/>
              </a:xfrm>
              <a:custGeom>
                <a:avLst/>
                <a:gdLst>
                  <a:gd name="T0" fmla="*/ 0 w 10"/>
                  <a:gd name="T1" fmla="*/ 1 h 3"/>
                  <a:gd name="T2" fmla="*/ 3 w 10"/>
                  <a:gd name="T3" fmla="*/ 0 h 3"/>
                  <a:gd name="T4" fmla="*/ 16 w 10"/>
                  <a:gd name="T5" fmla="*/ 0 h 3"/>
                  <a:gd name="T6" fmla="*/ 26 w 10"/>
                  <a:gd name="T7" fmla="*/ 0 h 3"/>
                  <a:gd name="T8" fmla="*/ 26 w 10"/>
                  <a:gd name="T9" fmla="*/ 4 h 3"/>
                  <a:gd name="T10" fmla="*/ 21 w 10"/>
                  <a:gd name="T11" fmla="*/ 5 h 3"/>
                  <a:gd name="T12" fmla="*/ 0 w 10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0" y="1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3" name="Freeform 753"/>
              <p:cNvSpPr>
                <a:spLocks/>
              </p:cNvSpPr>
              <p:nvPr/>
            </p:nvSpPr>
            <p:spPr bwMode="gray">
              <a:xfrm>
                <a:off x="4240" y="1025"/>
                <a:ext cx="6" cy="3"/>
              </a:xfrm>
              <a:custGeom>
                <a:avLst/>
                <a:gdLst>
                  <a:gd name="T0" fmla="*/ 0 w 4"/>
                  <a:gd name="T1" fmla="*/ 3 h 2"/>
                  <a:gd name="T2" fmla="*/ 6 w 4"/>
                  <a:gd name="T3" fmla="*/ 0 h 2"/>
                  <a:gd name="T4" fmla="*/ 9 w 4"/>
                  <a:gd name="T5" fmla="*/ 3 h 2"/>
                  <a:gd name="T6" fmla="*/ 6 w 4"/>
                  <a:gd name="T7" fmla="*/ 4 h 2"/>
                  <a:gd name="T8" fmla="*/ 0 w 4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4" name="Freeform 754"/>
              <p:cNvSpPr>
                <a:spLocks/>
              </p:cNvSpPr>
              <p:nvPr/>
            </p:nvSpPr>
            <p:spPr bwMode="gray">
              <a:xfrm>
                <a:off x="4459" y="1010"/>
                <a:ext cx="12" cy="6"/>
              </a:xfrm>
              <a:custGeom>
                <a:avLst/>
                <a:gdLst>
                  <a:gd name="T0" fmla="*/ 3 w 8"/>
                  <a:gd name="T1" fmla="*/ 0 h 4"/>
                  <a:gd name="T2" fmla="*/ 10 w 8"/>
                  <a:gd name="T3" fmla="*/ 0 h 4"/>
                  <a:gd name="T4" fmla="*/ 18 w 8"/>
                  <a:gd name="T5" fmla="*/ 9 h 4"/>
                  <a:gd name="T6" fmla="*/ 10 w 8"/>
                  <a:gd name="T7" fmla="*/ 9 h 4"/>
                  <a:gd name="T8" fmla="*/ 0 w 8"/>
                  <a:gd name="T9" fmla="*/ 0 h 4"/>
                  <a:gd name="T10" fmla="*/ 3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5" y="0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5" name="Freeform 755"/>
              <p:cNvSpPr>
                <a:spLocks/>
              </p:cNvSpPr>
              <p:nvPr/>
            </p:nvSpPr>
            <p:spPr bwMode="gray">
              <a:xfrm>
                <a:off x="4474" y="1016"/>
                <a:ext cx="5" cy="2"/>
              </a:xfrm>
              <a:custGeom>
                <a:avLst/>
                <a:gdLst>
                  <a:gd name="T0" fmla="*/ 3 w 3"/>
                  <a:gd name="T1" fmla="*/ 0 h 1"/>
                  <a:gd name="T2" fmla="*/ 8 w 3"/>
                  <a:gd name="T3" fmla="*/ 4 h 1"/>
                  <a:gd name="T4" fmla="*/ 0 w 3"/>
                  <a:gd name="T5" fmla="*/ 4 h 1"/>
                  <a:gd name="T6" fmla="*/ 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1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6" name="Freeform 756"/>
              <p:cNvSpPr>
                <a:spLocks/>
              </p:cNvSpPr>
              <p:nvPr/>
            </p:nvSpPr>
            <p:spPr bwMode="gray">
              <a:xfrm>
                <a:off x="3339" y="2193"/>
                <a:ext cx="6" cy="11"/>
              </a:xfrm>
              <a:custGeom>
                <a:avLst/>
                <a:gdLst>
                  <a:gd name="T0" fmla="*/ 6 w 4"/>
                  <a:gd name="T1" fmla="*/ 0 h 7"/>
                  <a:gd name="T2" fmla="*/ 9 w 4"/>
                  <a:gd name="T3" fmla="*/ 8 h 7"/>
                  <a:gd name="T4" fmla="*/ 3 w 4"/>
                  <a:gd name="T5" fmla="*/ 17 h 7"/>
                  <a:gd name="T6" fmla="*/ 0 w 4"/>
                  <a:gd name="T7" fmla="*/ 9 h 7"/>
                  <a:gd name="T8" fmla="*/ 6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3" y="0"/>
                    </a:moveTo>
                    <a:lnTo>
                      <a:pt x="4" y="3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7" name="Freeform 757"/>
              <p:cNvSpPr>
                <a:spLocks/>
              </p:cNvSpPr>
              <p:nvPr/>
            </p:nvSpPr>
            <p:spPr bwMode="gray">
              <a:xfrm>
                <a:off x="3356" y="2105"/>
                <a:ext cx="20" cy="52"/>
              </a:xfrm>
              <a:custGeom>
                <a:avLst/>
                <a:gdLst>
                  <a:gd name="T0" fmla="*/ 17 w 13"/>
                  <a:gd name="T1" fmla="*/ 72 h 34"/>
                  <a:gd name="T2" fmla="*/ 12 w 13"/>
                  <a:gd name="T3" fmla="*/ 70 h 34"/>
                  <a:gd name="T4" fmla="*/ 8 w 13"/>
                  <a:gd name="T5" fmla="*/ 80 h 34"/>
                  <a:gd name="T6" fmla="*/ 3 w 13"/>
                  <a:gd name="T7" fmla="*/ 76 h 34"/>
                  <a:gd name="T8" fmla="*/ 0 w 13"/>
                  <a:gd name="T9" fmla="*/ 75 h 34"/>
                  <a:gd name="T10" fmla="*/ 3 w 13"/>
                  <a:gd name="T11" fmla="*/ 70 h 34"/>
                  <a:gd name="T12" fmla="*/ 8 w 13"/>
                  <a:gd name="T13" fmla="*/ 61 h 34"/>
                  <a:gd name="T14" fmla="*/ 9 w 13"/>
                  <a:gd name="T15" fmla="*/ 14 h 34"/>
                  <a:gd name="T16" fmla="*/ 26 w 13"/>
                  <a:gd name="T17" fmla="*/ 0 h 34"/>
                  <a:gd name="T18" fmla="*/ 31 w 13"/>
                  <a:gd name="T19" fmla="*/ 8 h 34"/>
                  <a:gd name="T20" fmla="*/ 28 w 13"/>
                  <a:gd name="T21" fmla="*/ 28 h 34"/>
                  <a:gd name="T22" fmla="*/ 31 w 13"/>
                  <a:gd name="T23" fmla="*/ 47 h 34"/>
                  <a:gd name="T24" fmla="*/ 22 w 13"/>
                  <a:gd name="T25" fmla="*/ 54 h 34"/>
                  <a:gd name="T26" fmla="*/ 22 w 13"/>
                  <a:gd name="T27" fmla="*/ 63 h 34"/>
                  <a:gd name="T28" fmla="*/ 17 w 13"/>
                  <a:gd name="T29" fmla="*/ 72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34"/>
                  <a:gd name="T47" fmla="*/ 13 w 13"/>
                  <a:gd name="T48" fmla="*/ 34 h 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34">
                    <a:moveTo>
                      <a:pt x="7" y="31"/>
                    </a:moveTo>
                    <a:lnTo>
                      <a:pt x="5" y="30"/>
                    </a:lnTo>
                    <a:lnTo>
                      <a:pt x="3" y="34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4" y="6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2" y="12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7" y="3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8" name="Freeform 758"/>
              <p:cNvSpPr>
                <a:spLocks/>
              </p:cNvSpPr>
              <p:nvPr/>
            </p:nvSpPr>
            <p:spPr bwMode="gray">
              <a:xfrm>
                <a:off x="3341" y="2151"/>
                <a:ext cx="26" cy="76"/>
              </a:xfrm>
              <a:custGeom>
                <a:avLst/>
                <a:gdLst>
                  <a:gd name="T0" fmla="*/ 5 w 17"/>
                  <a:gd name="T1" fmla="*/ 65 h 49"/>
                  <a:gd name="T2" fmla="*/ 9 w 17"/>
                  <a:gd name="T3" fmla="*/ 53 h 49"/>
                  <a:gd name="T4" fmla="*/ 12 w 17"/>
                  <a:gd name="T5" fmla="*/ 43 h 49"/>
                  <a:gd name="T6" fmla="*/ 18 w 17"/>
                  <a:gd name="T7" fmla="*/ 26 h 49"/>
                  <a:gd name="T8" fmla="*/ 21 w 17"/>
                  <a:gd name="T9" fmla="*/ 17 h 49"/>
                  <a:gd name="T10" fmla="*/ 23 w 17"/>
                  <a:gd name="T11" fmla="*/ 5 h 49"/>
                  <a:gd name="T12" fmla="*/ 26 w 17"/>
                  <a:gd name="T13" fmla="*/ 8 h 49"/>
                  <a:gd name="T14" fmla="*/ 31 w 17"/>
                  <a:gd name="T15" fmla="*/ 9 h 49"/>
                  <a:gd name="T16" fmla="*/ 35 w 17"/>
                  <a:gd name="T17" fmla="*/ 0 h 49"/>
                  <a:gd name="T18" fmla="*/ 40 w 17"/>
                  <a:gd name="T19" fmla="*/ 3 h 49"/>
                  <a:gd name="T20" fmla="*/ 32 w 17"/>
                  <a:gd name="T21" fmla="*/ 39 h 49"/>
                  <a:gd name="T22" fmla="*/ 31 w 17"/>
                  <a:gd name="T23" fmla="*/ 40 h 49"/>
                  <a:gd name="T24" fmla="*/ 21 w 17"/>
                  <a:gd name="T25" fmla="*/ 34 h 49"/>
                  <a:gd name="T26" fmla="*/ 17 w 17"/>
                  <a:gd name="T27" fmla="*/ 51 h 49"/>
                  <a:gd name="T28" fmla="*/ 21 w 17"/>
                  <a:gd name="T29" fmla="*/ 60 h 49"/>
                  <a:gd name="T30" fmla="*/ 17 w 17"/>
                  <a:gd name="T31" fmla="*/ 65 h 49"/>
                  <a:gd name="T32" fmla="*/ 23 w 17"/>
                  <a:gd name="T33" fmla="*/ 73 h 49"/>
                  <a:gd name="T34" fmla="*/ 21 w 17"/>
                  <a:gd name="T35" fmla="*/ 93 h 49"/>
                  <a:gd name="T36" fmla="*/ 12 w 17"/>
                  <a:gd name="T37" fmla="*/ 118 h 49"/>
                  <a:gd name="T38" fmla="*/ 9 w 17"/>
                  <a:gd name="T39" fmla="*/ 118 h 49"/>
                  <a:gd name="T40" fmla="*/ 5 w 17"/>
                  <a:gd name="T41" fmla="*/ 96 h 49"/>
                  <a:gd name="T42" fmla="*/ 0 w 17"/>
                  <a:gd name="T43" fmla="*/ 82 h 49"/>
                  <a:gd name="T44" fmla="*/ 8 w 17"/>
                  <a:gd name="T45" fmla="*/ 73 h 49"/>
                  <a:gd name="T46" fmla="*/ 5 w 17"/>
                  <a:gd name="T47" fmla="*/ 65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49"/>
                  <a:gd name="T74" fmla="*/ 17 w 17"/>
                  <a:gd name="T75" fmla="*/ 49 h 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49">
                    <a:moveTo>
                      <a:pt x="2" y="27"/>
                    </a:moveTo>
                    <a:lnTo>
                      <a:pt x="4" y="22"/>
                    </a:lnTo>
                    <a:lnTo>
                      <a:pt x="5" y="18"/>
                    </a:lnTo>
                    <a:lnTo>
                      <a:pt x="8" y="11"/>
                    </a:lnTo>
                    <a:lnTo>
                      <a:pt x="9" y="7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9" y="14"/>
                    </a:lnTo>
                    <a:lnTo>
                      <a:pt x="7" y="21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10" y="30"/>
                    </a:lnTo>
                    <a:lnTo>
                      <a:pt x="9" y="39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2" y="40"/>
                    </a:lnTo>
                    <a:lnTo>
                      <a:pt x="0" y="34"/>
                    </a:lnTo>
                    <a:lnTo>
                      <a:pt x="3" y="30"/>
                    </a:lnTo>
                    <a:lnTo>
                      <a:pt x="2" y="2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59" name="Freeform 759"/>
              <p:cNvSpPr>
                <a:spLocks/>
              </p:cNvSpPr>
              <p:nvPr/>
            </p:nvSpPr>
            <p:spPr bwMode="gray">
              <a:xfrm>
                <a:off x="3352" y="2173"/>
                <a:ext cx="9" cy="25"/>
              </a:xfrm>
              <a:custGeom>
                <a:avLst/>
                <a:gdLst>
                  <a:gd name="T0" fmla="*/ 14 w 6"/>
                  <a:gd name="T1" fmla="*/ 8 h 16"/>
                  <a:gd name="T2" fmla="*/ 8 w 6"/>
                  <a:gd name="T3" fmla="*/ 39 h 16"/>
                  <a:gd name="T4" fmla="*/ 0 w 6"/>
                  <a:gd name="T5" fmla="*/ 31 h 16"/>
                  <a:gd name="T6" fmla="*/ 5 w 6"/>
                  <a:gd name="T7" fmla="*/ 27 h 16"/>
                  <a:gd name="T8" fmla="*/ 0 w 6"/>
                  <a:gd name="T9" fmla="*/ 17 h 16"/>
                  <a:gd name="T10" fmla="*/ 5 w 6"/>
                  <a:gd name="T11" fmla="*/ 0 h 16"/>
                  <a:gd name="T12" fmla="*/ 14 w 6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6" y="3"/>
                    </a:moveTo>
                    <a:lnTo>
                      <a:pt x="3" y="16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0" name="Freeform 760"/>
              <p:cNvSpPr>
                <a:spLocks/>
              </p:cNvSpPr>
              <p:nvPr/>
            </p:nvSpPr>
            <p:spPr bwMode="gray">
              <a:xfrm>
                <a:off x="3348" y="2159"/>
                <a:ext cx="66" cy="76"/>
              </a:xfrm>
              <a:custGeom>
                <a:avLst/>
                <a:gdLst>
                  <a:gd name="T0" fmla="*/ 13 w 42"/>
                  <a:gd name="T1" fmla="*/ 60 h 49"/>
                  <a:gd name="T2" fmla="*/ 20 w 42"/>
                  <a:gd name="T3" fmla="*/ 29 h 49"/>
                  <a:gd name="T4" fmla="*/ 22 w 42"/>
                  <a:gd name="T5" fmla="*/ 26 h 49"/>
                  <a:gd name="T6" fmla="*/ 39 w 42"/>
                  <a:gd name="T7" fmla="*/ 26 h 49"/>
                  <a:gd name="T8" fmla="*/ 66 w 42"/>
                  <a:gd name="T9" fmla="*/ 5 h 49"/>
                  <a:gd name="T10" fmla="*/ 90 w 42"/>
                  <a:gd name="T11" fmla="*/ 0 h 49"/>
                  <a:gd name="T12" fmla="*/ 104 w 42"/>
                  <a:gd name="T13" fmla="*/ 26 h 49"/>
                  <a:gd name="T14" fmla="*/ 91 w 42"/>
                  <a:gd name="T15" fmla="*/ 39 h 49"/>
                  <a:gd name="T16" fmla="*/ 52 w 42"/>
                  <a:gd name="T17" fmla="*/ 39 h 49"/>
                  <a:gd name="T18" fmla="*/ 66 w 42"/>
                  <a:gd name="T19" fmla="*/ 87 h 49"/>
                  <a:gd name="T20" fmla="*/ 61 w 42"/>
                  <a:gd name="T21" fmla="*/ 92 h 49"/>
                  <a:gd name="T22" fmla="*/ 42 w 42"/>
                  <a:gd name="T23" fmla="*/ 93 h 49"/>
                  <a:gd name="T24" fmla="*/ 27 w 42"/>
                  <a:gd name="T25" fmla="*/ 113 h 49"/>
                  <a:gd name="T26" fmla="*/ 0 w 42"/>
                  <a:gd name="T27" fmla="*/ 118 h 49"/>
                  <a:gd name="T28" fmla="*/ 0 w 42"/>
                  <a:gd name="T29" fmla="*/ 105 h 49"/>
                  <a:gd name="T30" fmla="*/ 9 w 42"/>
                  <a:gd name="T31" fmla="*/ 82 h 49"/>
                  <a:gd name="T32" fmla="*/ 13 w 42"/>
                  <a:gd name="T33" fmla="*/ 6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9"/>
                  <a:gd name="T53" fmla="*/ 42 w 42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9">
                    <a:moveTo>
                      <a:pt x="5" y="25"/>
                    </a:moveTo>
                    <a:lnTo>
                      <a:pt x="8" y="12"/>
                    </a:lnTo>
                    <a:lnTo>
                      <a:pt x="9" y="11"/>
                    </a:lnTo>
                    <a:lnTo>
                      <a:pt x="16" y="11"/>
                    </a:lnTo>
                    <a:lnTo>
                      <a:pt x="27" y="2"/>
                    </a:lnTo>
                    <a:lnTo>
                      <a:pt x="36" y="0"/>
                    </a:lnTo>
                    <a:lnTo>
                      <a:pt x="42" y="11"/>
                    </a:lnTo>
                    <a:lnTo>
                      <a:pt x="37" y="16"/>
                    </a:lnTo>
                    <a:lnTo>
                      <a:pt x="21" y="16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17" y="39"/>
                    </a:lnTo>
                    <a:lnTo>
                      <a:pt x="11" y="47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5" y="2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1" name="Freeform 761"/>
              <p:cNvSpPr>
                <a:spLocks/>
              </p:cNvSpPr>
              <p:nvPr/>
            </p:nvSpPr>
            <p:spPr bwMode="gray">
              <a:xfrm>
                <a:off x="3314" y="2115"/>
                <a:ext cx="27" cy="18"/>
              </a:xfrm>
              <a:custGeom>
                <a:avLst/>
                <a:gdLst>
                  <a:gd name="T0" fmla="*/ 0 w 17"/>
                  <a:gd name="T1" fmla="*/ 21 h 11"/>
                  <a:gd name="T2" fmla="*/ 10 w 17"/>
                  <a:gd name="T3" fmla="*/ 13 h 11"/>
                  <a:gd name="T4" fmla="*/ 33 w 17"/>
                  <a:gd name="T5" fmla="*/ 8 h 11"/>
                  <a:gd name="T6" fmla="*/ 38 w 17"/>
                  <a:gd name="T7" fmla="*/ 0 h 11"/>
                  <a:gd name="T8" fmla="*/ 43 w 17"/>
                  <a:gd name="T9" fmla="*/ 0 h 11"/>
                  <a:gd name="T10" fmla="*/ 38 w 17"/>
                  <a:gd name="T11" fmla="*/ 11 h 11"/>
                  <a:gd name="T12" fmla="*/ 33 w 17"/>
                  <a:gd name="T13" fmla="*/ 25 h 11"/>
                  <a:gd name="T14" fmla="*/ 17 w 17"/>
                  <a:gd name="T15" fmla="*/ 29 h 11"/>
                  <a:gd name="T16" fmla="*/ 0 w 17"/>
                  <a:gd name="T17" fmla="*/ 29 h 11"/>
                  <a:gd name="T18" fmla="*/ 0 w 17"/>
                  <a:gd name="T19" fmla="*/ 2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1"/>
                  <a:gd name="T32" fmla="*/ 17 w 17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1">
                    <a:moveTo>
                      <a:pt x="0" y="8"/>
                    </a:moveTo>
                    <a:lnTo>
                      <a:pt x="4" y="5"/>
                    </a:lnTo>
                    <a:lnTo>
                      <a:pt x="13" y="3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5" y="4"/>
                    </a:lnTo>
                    <a:lnTo>
                      <a:pt x="13" y="9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2" name="Freeform 762"/>
              <p:cNvSpPr>
                <a:spLocks/>
              </p:cNvSpPr>
              <p:nvPr/>
            </p:nvSpPr>
            <p:spPr bwMode="gray">
              <a:xfrm>
                <a:off x="3339" y="2199"/>
                <a:ext cx="2" cy="5"/>
              </a:xfrm>
              <a:custGeom>
                <a:avLst/>
                <a:gdLst>
                  <a:gd name="T0" fmla="*/ 0 w 1"/>
                  <a:gd name="T1" fmla="*/ 0 h 3"/>
                  <a:gd name="T2" fmla="*/ 4 w 1"/>
                  <a:gd name="T3" fmla="*/ 8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3" name="Freeform 763"/>
              <p:cNvSpPr>
                <a:spLocks/>
              </p:cNvSpPr>
              <p:nvPr/>
            </p:nvSpPr>
            <p:spPr bwMode="gray">
              <a:xfrm>
                <a:off x="3649" y="2288"/>
                <a:ext cx="11" cy="12"/>
              </a:xfrm>
              <a:custGeom>
                <a:avLst/>
                <a:gdLst>
                  <a:gd name="T0" fmla="*/ 14 w 7"/>
                  <a:gd name="T1" fmla="*/ 18 h 8"/>
                  <a:gd name="T2" fmla="*/ 0 w 7"/>
                  <a:gd name="T3" fmla="*/ 9 h 8"/>
                  <a:gd name="T4" fmla="*/ 8 w 7"/>
                  <a:gd name="T5" fmla="*/ 0 h 8"/>
                  <a:gd name="T6" fmla="*/ 13 w 7"/>
                  <a:gd name="T7" fmla="*/ 0 h 8"/>
                  <a:gd name="T8" fmla="*/ 17 w 7"/>
                  <a:gd name="T9" fmla="*/ 3 h 8"/>
                  <a:gd name="T10" fmla="*/ 14 w 7"/>
                  <a:gd name="T11" fmla="*/ 1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6" y="8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4" name="Freeform 764"/>
              <p:cNvSpPr>
                <a:spLocks/>
              </p:cNvSpPr>
              <p:nvPr/>
            </p:nvSpPr>
            <p:spPr bwMode="gray">
              <a:xfrm>
                <a:off x="3590" y="2294"/>
                <a:ext cx="69" cy="53"/>
              </a:xfrm>
              <a:custGeom>
                <a:avLst/>
                <a:gdLst>
                  <a:gd name="T0" fmla="*/ 108 w 44"/>
                  <a:gd name="T1" fmla="*/ 9 h 34"/>
                  <a:gd name="T2" fmla="*/ 105 w 44"/>
                  <a:gd name="T3" fmla="*/ 17 h 34"/>
                  <a:gd name="T4" fmla="*/ 94 w 44"/>
                  <a:gd name="T5" fmla="*/ 19 h 34"/>
                  <a:gd name="T6" fmla="*/ 99 w 44"/>
                  <a:gd name="T7" fmla="*/ 39 h 34"/>
                  <a:gd name="T8" fmla="*/ 78 w 44"/>
                  <a:gd name="T9" fmla="*/ 64 h 34"/>
                  <a:gd name="T10" fmla="*/ 77 w 44"/>
                  <a:gd name="T11" fmla="*/ 83 h 34"/>
                  <a:gd name="T12" fmla="*/ 17 w 44"/>
                  <a:gd name="T13" fmla="*/ 75 h 34"/>
                  <a:gd name="T14" fmla="*/ 0 w 44"/>
                  <a:gd name="T15" fmla="*/ 56 h 34"/>
                  <a:gd name="T16" fmla="*/ 5 w 44"/>
                  <a:gd name="T17" fmla="*/ 47 h 34"/>
                  <a:gd name="T18" fmla="*/ 20 w 44"/>
                  <a:gd name="T19" fmla="*/ 48 h 34"/>
                  <a:gd name="T20" fmla="*/ 30 w 44"/>
                  <a:gd name="T21" fmla="*/ 48 h 34"/>
                  <a:gd name="T22" fmla="*/ 49 w 44"/>
                  <a:gd name="T23" fmla="*/ 47 h 34"/>
                  <a:gd name="T24" fmla="*/ 61 w 44"/>
                  <a:gd name="T25" fmla="*/ 31 h 34"/>
                  <a:gd name="T26" fmla="*/ 83 w 44"/>
                  <a:gd name="T27" fmla="*/ 12 h 34"/>
                  <a:gd name="T28" fmla="*/ 94 w 44"/>
                  <a:gd name="T29" fmla="*/ 0 h 34"/>
                  <a:gd name="T30" fmla="*/ 108 w 44"/>
                  <a:gd name="T31" fmla="*/ 9 h 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34"/>
                  <a:gd name="T50" fmla="*/ 44 w 44"/>
                  <a:gd name="T51" fmla="*/ 34 h 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34">
                    <a:moveTo>
                      <a:pt x="44" y="4"/>
                    </a:moveTo>
                    <a:lnTo>
                      <a:pt x="43" y="7"/>
                    </a:lnTo>
                    <a:lnTo>
                      <a:pt x="38" y="8"/>
                    </a:lnTo>
                    <a:lnTo>
                      <a:pt x="40" y="16"/>
                    </a:lnTo>
                    <a:lnTo>
                      <a:pt x="32" y="26"/>
                    </a:lnTo>
                    <a:lnTo>
                      <a:pt x="31" y="34"/>
                    </a:lnTo>
                    <a:lnTo>
                      <a:pt x="7" y="31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8" y="20"/>
                    </a:lnTo>
                    <a:lnTo>
                      <a:pt x="12" y="20"/>
                    </a:lnTo>
                    <a:lnTo>
                      <a:pt x="20" y="19"/>
                    </a:lnTo>
                    <a:lnTo>
                      <a:pt x="25" y="13"/>
                    </a:lnTo>
                    <a:lnTo>
                      <a:pt x="34" y="5"/>
                    </a:lnTo>
                    <a:lnTo>
                      <a:pt x="38" y="0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5" name="Freeform 765"/>
              <p:cNvSpPr>
                <a:spLocks/>
              </p:cNvSpPr>
              <p:nvPr/>
            </p:nvSpPr>
            <p:spPr bwMode="gray">
              <a:xfrm>
                <a:off x="3578" y="2286"/>
                <a:ext cx="12" cy="31"/>
              </a:xfrm>
              <a:custGeom>
                <a:avLst/>
                <a:gdLst>
                  <a:gd name="T0" fmla="*/ 0 w 8"/>
                  <a:gd name="T1" fmla="*/ 34 h 20"/>
                  <a:gd name="T2" fmla="*/ 4 w 8"/>
                  <a:gd name="T3" fmla="*/ 22 h 20"/>
                  <a:gd name="T4" fmla="*/ 3 w 8"/>
                  <a:gd name="T5" fmla="*/ 8 h 20"/>
                  <a:gd name="T6" fmla="*/ 4 w 8"/>
                  <a:gd name="T7" fmla="*/ 0 h 20"/>
                  <a:gd name="T8" fmla="*/ 15 w 8"/>
                  <a:gd name="T9" fmla="*/ 3 h 20"/>
                  <a:gd name="T10" fmla="*/ 18 w 8"/>
                  <a:gd name="T11" fmla="*/ 29 h 20"/>
                  <a:gd name="T12" fmla="*/ 13 w 8"/>
                  <a:gd name="T13" fmla="*/ 48 h 20"/>
                  <a:gd name="T14" fmla="*/ 4 w 8"/>
                  <a:gd name="T15" fmla="*/ 45 h 20"/>
                  <a:gd name="T16" fmla="*/ 0 w 8"/>
                  <a:gd name="T17" fmla="*/ 34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0"/>
                  <a:gd name="T29" fmla="*/ 8 w 8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0">
                    <a:moveTo>
                      <a:pt x="0" y="14"/>
                    </a:moveTo>
                    <a:lnTo>
                      <a:pt x="2" y="9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7" y="1"/>
                    </a:lnTo>
                    <a:lnTo>
                      <a:pt x="8" y="12"/>
                    </a:lnTo>
                    <a:lnTo>
                      <a:pt x="6" y="20"/>
                    </a:lnTo>
                    <a:lnTo>
                      <a:pt x="2" y="19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6" name="Freeform 766"/>
              <p:cNvSpPr>
                <a:spLocks/>
              </p:cNvSpPr>
              <p:nvPr/>
            </p:nvSpPr>
            <p:spPr bwMode="gray">
              <a:xfrm>
                <a:off x="3521" y="2219"/>
                <a:ext cx="18" cy="21"/>
              </a:xfrm>
              <a:custGeom>
                <a:avLst/>
                <a:gdLst>
                  <a:gd name="T0" fmla="*/ 3 w 12"/>
                  <a:gd name="T1" fmla="*/ 24 h 13"/>
                  <a:gd name="T2" fmla="*/ 0 w 12"/>
                  <a:gd name="T3" fmla="*/ 10 h 13"/>
                  <a:gd name="T4" fmla="*/ 8 w 12"/>
                  <a:gd name="T5" fmla="*/ 0 h 13"/>
                  <a:gd name="T6" fmla="*/ 27 w 12"/>
                  <a:gd name="T7" fmla="*/ 5 h 13"/>
                  <a:gd name="T8" fmla="*/ 21 w 12"/>
                  <a:gd name="T9" fmla="*/ 16 h 13"/>
                  <a:gd name="T10" fmla="*/ 21 w 12"/>
                  <a:gd name="T11" fmla="*/ 21 h 13"/>
                  <a:gd name="T12" fmla="*/ 27 w 12"/>
                  <a:gd name="T13" fmla="*/ 34 h 13"/>
                  <a:gd name="T14" fmla="*/ 12 w 12"/>
                  <a:gd name="T15" fmla="*/ 34 h 13"/>
                  <a:gd name="T16" fmla="*/ 3 w 12"/>
                  <a:gd name="T17" fmla="*/ 24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3"/>
                  <a:gd name="T29" fmla="*/ 12 w 12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3">
                    <a:moveTo>
                      <a:pt x="1" y="9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12" y="2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2" y="13"/>
                    </a:lnTo>
                    <a:lnTo>
                      <a:pt x="5" y="13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7" name="Freeform 767"/>
              <p:cNvSpPr>
                <a:spLocks/>
              </p:cNvSpPr>
              <p:nvPr/>
            </p:nvSpPr>
            <p:spPr bwMode="gray">
              <a:xfrm>
                <a:off x="3651" y="2274"/>
                <a:ext cx="11" cy="7"/>
              </a:xfrm>
              <a:custGeom>
                <a:avLst/>
                <a:gdLst>
                  <a:gd name="T0" fmla="*/ 0 w 7"/>
                  <a:gd name="T1" fmla="*/ 8 h 5"/>
                  <a:gd name="T2" fmla="*/ 0 w 7"/>
                  <a:gd name="T3" fmla="*/ 10 h 5"/>
                  <a:gd name="T4" fmla="*/ 17 w 7"/>
                  <a:gd name="T5" fmla="*/ 4 h 5"/>
                  <a:gd name="T6" fmla="*/ 14 w 7"/>
                  <a:gd name="T7" fmla="*/ 0 h 5"/>
                  <a:gd name="T8" fmla="*/ 0 w 7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0" y="4"/>
                    </a:moveTo>
                    <a:lnTo>
                      <a:pt x="0" y="5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8" name="Freeform 768"/>
              <p:cNvSpPr>
                <a:spLocks/>
              </p:cNvSpPr>
              <p:nvPr/>
            </p:nvSpPr>
            <p:spPr bwMode="gray">
              <a:xfrm>
                <a:off x="3572" y="2277"/>
                <a:ext cx="8" cy="6"/>
              </a:xfrm>
              <a:custGeom>
                <a:avLst/>
                <a:gdLst>
                  <a:gd name="T0" fmla="*/ 0 w 5"/>
                  <a:gd name="T1" fmla="*/ 4 h 4"/>
                  <a:gd name="T2" fmla="*/ 8 w 5"/>
                  <a:gd name="T3" fmla="*/ 0 h 4"/>
                  <a:gd name="T4" fmla="*/ 13 w 5"/>
                  <a:gd name="T5" fmla="*/ 4 h 4"/>
                  <a:gd name="T6" fmla="*/ 5 w 5"/>
                  <a:gd name="T7" fmla="*/ 9 h 4"/>
                  <a:gd name="T8" fmla="*/ 0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2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9" name="Freeform 769"/>
              <p:cNvSpPr>
                <a:spLocks/>
              </p:cNvSpPr>
              <p:nvPr/>
            </p:nvSpPr>
            <p:spPr bwMode="gray">
              <a:xfrm>
                <a:off x="3497" y="1987"/>
                <a:ext cx="70" cy="77"/>
              </a:xfrm>
              <a:custGeom>
                <a:avLst/>
                <a:gdLst>
                  <a:gd name="T0" fmla="*/ 39 w 45"/>
                  <a:gd name="T1" fmla="*/ 85 h 50"/>
                  <a:gd name="T2" fmla="*/ 17 w 45"/>
                  <a:gd name="T3" fmla="*/ 62 h 50"/>
                  <a:gd name="T4" fmla="*/ 8 w 45"/>
                  <a:gd name="T5" fmla="*/ 45 h 50"/>
                  <a:gd name="T6" fmla="*/ 0 w 45"/>
                  <a:gd name="T7" fmla="*/ 34 h 50"/>
                  <a:gd name="T8" fmla="*/ 34 w 45"/>
                  <a:gd name="T9" fmla="*/ 34 h 50"/>
                  <a:gd name="T10" fmla="*/ 36 w 45"/>
                  <a:gd name="T11" fmla="*/ 28 h 50"/>
                  <a:gd name="T12" fmla="*/ 26 w 45"/>
                  <a:gd name="T13" fmla="*/ 9 h 50"/>
                  <a:gd name="T14" fmla="*/ 58 w 45"/>
                  <a:gd name="T15" fmla="*/ 23 h 50"/>
                  <a:gd name="T16" fmla="*/ 73 w 45"/>
                  <a:gd name="T17" fmla="*/ 18 h 50"/>
                  <a:gd name="T18" fmla="*/ 73 w 45"/>
                  <a:gd name="T19" fmla="*/ 0 h 50"/>
                  <a:gd name="T20" fmla="*/ 79 w 45"/>
                  <a:gd name="T21" fmla="*/ 8 h 50"/>
                  <a:gd name="T22" fmla="*/ 90 w 45"/>
                  <a:gd name="T23" fmla="*/ 14 h 50"/>
                  <a:gd name="T24" fmla="*/ 95 w 45"/>
                  <a:gd name="T25" fmla="*/ 22 h 50"/>
                  <a:gd name="T26" fmla="*/ 96 w 45"/>
                  <a:gd name="T27" fmla="*/ 26 h 50"/>
                  <a:gd name="T28" fmla="*/ 96 w 45"/>
                  <a:gd name="T29" fmla="*/ 31 h 50"/>
                  <a:gd name="T30" fmla="*/ 104 w 45"/>
                  <a:gd name="T31" fmla="*/ 39 h 50"/>
                  <a:gd name="T32" fmla="*/ 106 w 45"/>
                  <a:gd name="T33" fmla="*/ 45 h 50"/>
                  <a:gd name="T34" fmla="*/ 109 w 45"/>
                  <a:gd name="T35" fmla="*/ 48 h 50"/>
                  <a:gd name="T36" fmla="*/ 109 w 45"/>
                  <a:gd name="T37" fmla="*/ 49 h 50"/>
                  <a:gd name="T38" fmla="*/ 106 w 45"/>
                  <a:gd name="T39" fmla="*/ 60 h 50"/>
                  <a:gd name="T40" fmla="*/ 104 w 45"/>
                  <a:gd name="T41" fmla="*/ 65 h 50"/>
                  <a:gd name="T42" fmla="*/ 96 w 45"/>
                  <a:gd name="T43" fmla="*/ 71 h 50"/>
                  <a:gd name="T44" fmla="*/ 82 w 45"/>
                  <a:gd name="T45" fmla="*/ 83 h 50"/>
                  <a:gd name="T46" fmla="*/ 79 w 45"/>
                  <a:gd name="T47" fmla="*/ 88 h 50"/>
                  <a:gd name="T48" fmla="*/ 79 w 45"/>
                  <a:gd name="T49" fmla="*/ 91 h 50"/>
                  <a:gd name="T50" fmla="*/ 78 w 45"/>
                  <a:gd name="T51" fmla="*/ 100 h 50"/>
                  <a:gd name="T52" fmla="*/ 79 w 45"/>
                  <a:gd name="T53" fmla="*/ 109 h 50"/>
                  <a:gd name="T54" fmla="*/ 79 w 45"/>
                  <a:gd name="T55" fmla="*/ 119 h 50"/>
                  <a:gd name="T56" fmla="*/ 65 w 45"/>
                  <a:gd name="T57" fmla="*/ 106 h 50"/>
                  <a:gd name="T58" fmla="*/ 68 w 45"/>
                  <a:gd name="T59" fmla="*/ 83 h 50"/>
                  <a:gd name="T60" fmla="*/ 65 w 45"/>
                  <a:gd name="T61" fmla="*/ 75 h 50"/>
                  <a:gd name="T62" fmla="*/ 39 w 45"/>
                  <a:gd name="T63" fmla="*/ 85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"/>
                  <a:gd name="T97" fmla="*/ 0 h 50"/>
                  <a:gd name="T98" fmla="*/ 45 w 45"/>
                  <a:gd name="T99" fmla="*/ 50 h 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" h="50">
                    <a:moveTo>
                      <a:pt x="16" y="36"/>
                    </a:moveTo>
                    <a:lnTo>
                      <a:pt x="7" y="26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1" y="4"/>
                    </a:lnTo>
                    <a:lnTo>
                      <a:pt x="24" y="10"/>
                    </a:lnTo>
                    <a:lnTo>
                      <a:pt x="30" y="8"/>
                    </a:lnTo>
                    <a:lnTo>
                      <a:pt x="30" y="0"/>
                    </a:lnTo>
                    <a:lnTo>
                      <a:pt x="33" y="3"/>
                    </a:lnTo>
                    <a:lnTo>
                      <a:pt x="37" y="6"/>
                    </a:lnTo>
                    <a:lnTo>
                      <a:pt x="39" y="9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3" y="16"/>
                    </a:lnTo>
                    <a:lnTo>
                      <a:pt x="44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4" y="25"/>
                    </a:lnTo>
                    <a:lnTo>
                      <a:pt x="43" y="27"/>
                    </a:lnTo>
                    <a:lnTo>
                      <a:pt x="40" y="30"/>
                    </a:lnTo>
                    <a:lnTo>
                      <a:pt x="34" y="35"/>
                    </a:lnTo>
                    <a:lnTo>
                      <a:pt x="33" y="37"/>
                    </a:lnTo>
                    <a:lnTo>
                      <a:pt x="33" y="38"/>
                    </a:lnTo>
                    <a:lnTo>
                      <a:pt x="32" y="42"/>
                    </a:lnTo>
                    <a:lnTo>
                      <a:pt x="33" y="46"/>
                    </a:lnTo>
                    <a:lnTo>
                      <a:pt x="33" y="50"/>
                    </a:lnTo>
                    <a:lnTo>
                      <a:pt x="27" y="45"/>
                    </a:lnTo>
                    <a:lnTo>
                      <a:pt x="28" y="35"/>
                    </a:lnTo>
                    <a:lnTo>
                      <a:pt x="27" y="32"/>
                    </a:lnTo>
                    <a:lnTo>
                      <a:pt x="1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0" name="Freeform 770"/>
              <p:cNvSpPr>
                <a:spLocks/>
              </p:cNvSpPr>
              <p:nvPr/>
            </p:nvSpPr>
            <p:spPr bwMode="gray">
              <a:xfrm>
                <a:off x="3488" y="2033"/>
                <a:ext cx="25" cy="14"/>
              </a:xfrm>
              <a:custGeom>
                <a:avLst/>
                <a:gdLst>
                  <a:gd name="T0" fmla="*/ 0 w 16"/>
                  <a:gd name="T1" fmla="*/ 3 h 9"/>
                  <a:gd name="T2" fmla="*/ 13 w 16"/>
                  <a:gd name="T3" fmla="*/ 0 h 9"/>
                  <a:gd name="T4" fmla="*/ 39 w 16"/>
                  <a:gd name="T5" fmla="*/ 17 h 9"/>
                  <a:gd name="T6" fmla="*/ 27 w 16"/>
                  <a:gd name="T7" fmla="*/ 22 h 9"/>
                  <a:gd name="T8" fmla="*/ 0 w 16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1"/>
                    </a:moveTo>
                    <a:lnTo>
                      <a:pt x="5" y="0"/>
                    </a:lnTo>
                    <a:lnTo>
                      <a:pt x="16" y="7"/>
                    </a:lnTo>
                    <a:lnTo>
                      <a:pt x="11" y="9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1" name="Freeform 771"/>
              <p:cNvSpPr>
                <a:spLocks/>
              </p:cNvSpPr>
              <p:nvPr/>
            </p:nvSpPr>
            <p:spPr bwMode="gray">
              <a:xfrm>
                <a:off x="3465" y="1996"/>
                <a:ext cx="57" cy="48"/>
              </a:xfrm>
              <a:custGeom>
                <a:avLst/>
                <a:gdLst>
                  <a:gd name="T0" fmla="*/ 88 w 37"/>
                  <a:gd name="T1" fmla="*/ 71 h 31"/>
                  <a:gd name="T2" fmla="*/ 74 w 37"/>
                  <a:gd name="T3" fmla="*/ 74 h 31"/>
                  <a:gd name="T4" fmla="*/ 48 w 37"/>
                  <a:gd name="T5" fmla="*/ 57 h 31"/>
                  <a:gd name="T6" fmla="*/ 35 w 37"/>
                  <a:gd name="T7" fmla="*/ 60 h 31"/>
                  <a:gd name="T8" fmla="*/ 31 w 37"/>
                  <a:gd name="T9" fmla="*/ 51 h 31"/>
                  <a:gd name="T10" fmla="*/ 18 w 37"/>
                  <a:gd name="T11" fmla="*/ 43 h 31"/>
                  <a:gd name="T12" fmla="*/ 17 w 37"/>
                  <a:gd name="T13" fmla="*/ 23 h 31"/>
                  <a:gd name="T14" fmla="*/ 0 w 37"/>
                  <a:gd name="T15" fmla="*/ 0 h 31"/>
                  <a:gd name="T16" fmla="*/ 26 w 37"/>
                  <a:gd name="T17" fmla="*/ 9 h 31"/>
                  <a:gd name="T18" fmla="*/ 49 w 37"/>
                  <a:gd name="T19" fmla="*/ 19 h 31"/>
                  <a:gd name="T20" fmla="*/ 57 w 37"/>
                  <a:gd name="T21" fmla="*/ 31 h 31"/>
                  <a:gd name="T22" fmla="*/ 66 w 37"/>
                  <a:gd name="T23" fmla="*/ 48 h 31"/>
                  <a:gd name="T24" fmla="*/ 88 w 37"/>
                  <a:gd name="T25" fmla="*/ 7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31"/>
                  <a:gd name="T41" fmla="*/ 37 w 37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31">
                    <a:moveTo>
                      <a:pt x="37" y="30"/>
                    </a:moveTo>
                    <a:lnTo>
                      <a:pt x="31" y="31"/>
                    </a:lnTo>
                    <a:lnTo>
                      <a:pt x="20" y="24"/>
                    </a:lnTo>
                    <a:lnTo>
                      <a:pt x="15" y="25"/>
                    </a:lnTo>
                    <a:lnTo>
                      <a:pt x="13" y="21"/>
                    </a:lnTo>
                    <a:lnTo>
                      <a:pt x="8" y="18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1" y="8"/>
                    </a:lnTo>
                    <a:lnTo>
                      <a:pt x="24" y="13"/>
                    </a:lnTo>
                    <a:lnTo>
                      <a:pt x="28" y="20"/>
                    </a:lnTo>
                    <a:lnTo>
                      <a:pt x="37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2" name="Freeform 772"/>
              <p:cNvSpPr>
                <a:spLocks/>
              </p:cNvSpPr>
              <p:nvPr/>
            </p:nvSpPr>
            <p:spPr bwMode="gray">
              <a:xfrm>
                <a:off x="3417" y="1954"/>
                <a:ext cx="104" cy="54"/>
              </a:xfrm>
              <a:custGeom>
                <a:avLst/>
                <a:gdLst>
                  <a:gd name="T0" fmla="*/ 75 w 67"/>
                  <a:gd name="T1" fmla="*/ 65 h 35"/>
                  <a:gd name="T2" fmla="*/ 61 w 67"/>
                  <a:gd name="T3" fmla="*/ 65 h 35"/>
                  <a:gd name="T4" fmla="*/ 43 w 67"/>
                  <a:gd name="T5" fmla="*/ 60 h 35"/>
                  <a:gd name="T6" fmla="*/ 43 w 67"/>
                  <a:gd name="T7" fmla="*/ 49 h 35"/>
                  <a:gd name="T8" fmla="*/ 39 w 67"/>
                  <a:gd name="T9" fmla="*/ 35 h 35"/>
                  <a:gd name="T10" fmla="*/ 36 w 67"/>
                  <a:gd name="T11" fmla="*/ 26 h 35"/>
                  <a:gd name="T12" fmla="*/ 29 w 67"/>
                  <a:gd name="T13" fmla="*/ 17 h 35"/>
                  <a:gd name="T14" fmla="*/ 17 w 67"/>
                  <a:gd name="T15" fmla="*/ 14 h 35"/>
                  <a:gd name="T16" fmla="*/ 0 w 67"/>
                  <a:gd name="T17" fmla="*/ 0 h 35"/>
                  <a:gd name="T18" fmla="*/ 31 w 67"/>
                  <a:gd name="T19" fmla="*/ 8 h 35"/>
                  <a:gd name="T20" fmla="*/ 62 w 67"/>
                  <a:gd name="T21" fmla="*/ 12 h 35"/>
                  <a:gd name="T22" fmla="*/ 75 w 67"/>
                  <a:gd name="T23" fmla="*/ 9 h 35"/>
                  <a:gd name="T24" fmla="*/ 106 w 67"/>
                  <a:gd name="T25" fmla="*/ 23 h 35"/>
                  <a:gd name="T26" fmla="*/ 135 w 67"/>
                  <a:gd name="T27" fmla="*/ 45 h 35"/>
                  <a:gd name="T28" fmla="*/ 143 w 67"/>
                  <a:gd name="T29" fmla="*/ 45 h 35"/>
                  <a:gd name="T30" fmla="*/ 152 w 67"/>
                  <a:gd name="T31" fmla="*/ 60 h 35"/>
                  <a:gd name="T32" fmla="*/ 161 w 67"/>
                  <a:gd name="T33" fmla="*/ 76 h 35"/>
                  <a:gd name="T34" fmla="*/ 158 w 67"/>
                  <a:gd name="T35" fmla="*/ 83 h 35"/>
                  <a:gd name="T36" fmla="*/ 126 w 67"/>
                  <a:gd name="T37" fmla="*/ 83 h 35"/>
                  <a:gd name="T38" fmla="*/ 101 w 67"/>
                  <a:gd name="T39" fmla="*/ 74 h 35"/>
                  <a:gd name="T40" fmla="*/ 75 w 67"/>
                  <a:gd name="T41" fmla="*/ 65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5"/>
                  <a:gd name="T65" fmla="*/ 67 w 67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5">
                    <a:moveTo>
                      <a:pt x="31" y="27"/>
                    </a:moveTo>
                    <a:lnTo>
                      <a:pt x="25" y="27"/>
                    </a:lnTo>
                    <a:lnTo>
                      <a:pt x="18" y="25"/>
                    </a:lnTo>
                    <a:lnTo>
                      <a:pt x="18" y="21"/>
                    </a:lnTo>
                    <a:lnTo>
                      <a:pt x="16" y="15"/>
                    </a:lnTo>
                    <a:lnTo>
                      <a:pt x="15" y="11"/>
                    </a:lnTo>
                    <a:lnTo>
                      <a:pt x="12" y="7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26" y="5"/>
                    </a:lnTo>
                    <a:lnTo>
                      <a:pt x="31" y="4"/>
                    </a:lnTo>
                    <a:lnTo>
                      <a:pt x="44" y="10"/>
                    </a:lnTo>
                    <a:lnTo>
                      <a:pt x="56" y="19"/>
                    </a:lnTo>
                    <a:lnTo>
                      <a:pt x="59" y="19"/>
                    </a:lnTo>
                    <a:lnTo>
                      <a:pt x="63" y="25"/>
                    </a:lnTo>
                    <a:lnTo>
                      <a:pt x="67" y="32"/>
                    </a:lnTo>
                    <a:lnTo>
                      <a:pt x="66" y="35"/>
                    </a:lnTo>
                    <a:lnTo>
                      <a:pt x="52" y="35"/>
                    </a:lnTo>
                    <a:lnTo>
                      <a:pt x="42" y="31"/>
                    </a:lnTo>
                    <a:lnTo>
                      <a:pt x="31" y="2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3" name="Freeform 773"/>
              <p:cNvSpPr>
                <a:spLocks/>
              </p:cNvSpPr>
              <p:nvPr/>
            </p:nvSpPr>
            <p:spPr bwMode="gray">
              <a:xfrm>
                <a:off x="3348" y="2176"/>
                <a:ext cx="301" cy="282"/>
              </a:xfrm>
              <a:custGeom>
                <a:avLst/>
                <a:gdLst>
                  <a:gd name="T0" fmla="*/ 450 w 194"/>
                  <a:gd name="T1" fmla="*/ 263 h 182"/>
                  <a:gd name="T2" fmla="*/ 467 w 194"/>
                  <a:gd name="T3" fmla="*/ 276 h 182"/>
                  <a:gd name="T4" fmla="*/ 455 w 194"/>
                  <a:gd name="T5" fmla="*/ 333 h 182"/>
                  <a:gd name="T6" fmla="*/ 441 w 194"/>
                  <a:gd name="T7" fmla="*/ 333 h 182"/>
                  <a:gd name="T8" fmla="*/ 388 w 194"/>
                  <a:gd name="T9" fmla="*/ 359 h 182"/>
                  <a:gd name="T10" fmla="*/ 309 w 194"/>
                  <a:gd name="T11" fmla="*/ 377 h 182"/>
                  <a:gd name="T12" fmla="*/ 258 w 194"/>
                  <a:gd name="T13" fmla="*/ 437 h 182"/>
                  <a:gd name="T14" fmla="*/ 239 w 194"/>
                  <a:gd name="T15" fmla="*/ 414 h 182"/>
                  <a:gd name="T16" fmla="*/ 191 w 194"/>
                  <a:gd name="T17" fmla="*/ 398 h 182"/>
                  <a:gd name="T18" fmla="*/ 171 w 194"/>
                  <a:gd name="T19" fmla="*/ 414 h 182"/>
                  <a:gd name="T20" fmla="*/ 157 w 194"/>
                  <a:gd name="T21" fmla="*/ 389 h 182"/>
                  <a:gd name="T22" fmla="*/ 143 w 194"/>
                  <a:gd name="T23" fmla="*/ 380 h 182"/>
                  <a:gd name="T24" fmla="*/ 132 w 194"/>
                  <a:gd name="T25" fmla="*/ 349 h 182"/>
                  <a:gd name="T26" fmla="*/ 127 w 194"/>
                  <a:gd name="T27" fmla="*/ 338 h 182"/>
                  <a:gd name="T28" fmla="*/ 113 w 194"/>
                  <a:gd name="T29" fmla="*/ 328 h 182"/>
                  <a:gd name="T30" fmla="*/ 101 w 194"/>
                  <a:gd name="T31" fmla="*/ 311 h 182"/>
                  <a:gd name="T32" fmla="*/ 92 w 194"/>
                  <a:gd name="T33" fmla="*/ 290 h 182"/>
                  <a:gd name="T34" fmla="*/ 92 w 194"/>
                  <a:gd name="T35" fmla="*/ 262 h 182"/>
                  <a:gd name="T36" fmla="*/ 82 w 194"/>
                  <a:gd name="T37" fmla="*/ 248 h 182"/>
                  <a:gd name="T38" fmla="*/ 73 w 194"/>
                  <a:gd name="T39" fmla="*/ 236 h 182"/>
                  <a:gd name="T40" fmla="*/ 61 w 194"/>
                  <a:gd name="T41" fmla="*/ 228 h 182"/>
                  <a:gd name="T42" fmla="*/ 48 w 194"/>
                  <a:gd name="T43" fmla="*/ 211 h 182"/>
                  <a:gd name="T44" fmla="*/ 48 w 194"/>
                  <a:gd name="T45" fmla="*/ 189 h 182"/>
                  <a:gd name="T46" fmla="*/ 31 w 194"/>
                  <a:gd name="T47" fmla="*/ 175 h 182"/>
                  <a:gd name="T48" fmla="*/ 29 w 194"/>
                  <a:gd name="T49" fmla="*/ 161 h 182"/>
                  <a:gd name="T50" fmla="*/ 14 w 194"/>
                  <a:gd name="T51" fmla="*/ 135 h 182"/>
                  <a:gd name="T52" fmla="*/ 12 w 194"/>
                  <a:gd name="T53" fmla="*/ 127 h 182"/>
                  <a:gd name="T54" fmla="*/ 0 w 194"/>
                  <a:gd name="T55" fmla="*/ 126 h 182"/>
                  <a:gd name="T56" fmla="*/ 0 w 194"/>
                  <a:gd name="T57" fmla="*/ 91 h 182"/>
                  <a:gd name="T58" fmla="*/ 26 w 194"/>
                  <a:gd name="T59" fmla="*/ 87 h 182"/>
                  <a:gd name="T60" fmla="*/ 40 w 194"/>
                  <a:gd name="T61" fmla="*/ 67 h 182"/>
                  <a:gd name="T62" fmla="*/ 61 w 194"/>
                  <a:gd name="T63" fmla="*/ 65 h 182"/>
                  <a:gd name="T64" fmla="*/ 65 w 194"/>
                  <a:gd name="T65" fmla="*/ 60 h 182"/>
                  <a:gd name="T66" fmla="*/ 51 w 194"/>
                  <a:gd name="T67" fmla="*/ 12 h 182"/>
                  <a:gd name="T68" fmla="*/ 88 w 194"/>
                  <a:gd name="T69" fmla="*/ 12 h 182"/>
                  <a:gd name="T70" fmla="*/ 101 w 194"/>
                  <a:gd name="T71" fmla="*/ 0 h 182"/>
                  <a:gd name="T72" fmla="*/ 130 w 194"/>
                  <a:gd name="T73" fmla="*/ 9 h 182"/>
                  <a:gd name="T74" fmla="*/ 166 w 194"/>
                  <a:gd name="T75" fmla="*/ 34 h 182"/>
                  <a:gd name="T76" fmla="*/ 191 w 194"/>
                  <a:gd name="T77" fmla="*/ 51 h 182"/>
                  <a:gd name="T78" fmla="*/ 191 w 194"/>
                  <a:gd name="T79" fmla="*/ 74 h 182"/>
                  <a:gd name="T80" fmla="*/ 228 w 194"/>
                  <a:gd name="T81" fmla="*/ 93 h 182"/>
                  <a:gd name="T82" fmla="*/ 270 w 194"/>
                  <a:gd name="T83" fmla="*/ 88 h 182"/>
                  <a:gd name="T84" fmla="*/ 279 w 194"/>
                  <a:gd name="T85" fmla="*/ 99 h 182"/>
                  <a:gd name="T86" fmla="*/ 296 w 194"/>
                  <a:gd name="T87" fmla="*/ 99 h 182"/>
                  <a:gd name="T88" fmla="*/ 306 w 194"/>
                  <a:gd name="T89" fmla="*/ 108 h 182"/>
                  <a:gd name="T90" fmla="*/ 309 w 194"/>
                  <a:gd name="T91" fmla="*/ 118 h 182"/>
                  <a:gd name="T92" fmla="*/ 320 w 194"/>
                  <a:gd name="T93" fmla="*/ 126 h 182"/>
                  <a:gd name="T94" fmla="*/ 332 w 194"/>
                  <a:gd name="T95" fmla="*/ 153 h 182"/>
                  <a:gd name="T96" fmla="*/ 340 w 194"/>
                  <a:gd name="T97" fmla="*/ 158 h 182"/>
                  <a:gd name="T98" fmla="*/ 337 w 194"/>
                  <a:gd name="T99" fmla="*/ 180 h 182"/>
                  <a:gd name="T100" fmla="*/ 357 w 194"/>
                  <a:gd name="T101" fmla="*/ 205 h 182"/>
                  <a:gd name="T102" fmla="*/ 362 w 194"/>
                  <a:gd name="T103" fmla="*/ 215 h 182"/>
                  <a:gd name="T104" fmla="*/ 371 w 194"/>
                  <a:gd name="T105" fmla="*/ 218 h 182"/>
                  <a:gd name="T106" fmla="*/ 380 w 194"/>
                  <a:gd name="T107" fmla="*/ 228 h 182"/>
                  <a:gd name="T108" fmla="*/ 375 w 194"/>
                  <a:gd name="T109" fmla="*/ 237 h 182"/>
                  <a:gd name="T110" fmla="*/ 393 w 194"/>
                  <a:gd name="T111" fmla="*/ 257 h 182"/>
                  <a:gd name="T112" fmla="*/ 450 w 194"/>
                  <a:gd name="T113" fmla="*/ 263 h 1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4"/>
                  <a:gd name="T172" fmla="*/ 0 h 182"/>
                  <a:gd name="T173" fmla="*/ 194 w 194"/>
                  <a:gd name="T174" fmla="*/ 182 h 1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4" h="182">
                    <a:moveTo>
                      <a:pt x="187" y="110"/>
                    </a:moveTo>
                    <a:lnTo>
                      <a:pt x="194" y="115"/>
                    </a:lnTo>
                    <a:lnTo>
                      <a:pt x="189" y="139"/>
                    </a:lnTo>
                    <a:lnTo>
                      <a:pt x="183" y="139"/>
                    </a:lnTo>
                    <a:lnTo>
                      <a:pt x="161" y="150"/>
                    </a:lnTo>
                    <a:lnTo>
                      <a:pt x="128" y="157"/>
                    </a:lnTo>
                    <a:lnTo>
                      <a:pt x="107" y="182"/>
                    </a:lnTo>
                    <a:lnTo>
                      <a:pt x="99" y="172"/>
                    </a:lnTo>
                    <a:lnTo>
                      <a:pt x="79" y="166"/>
                    </a:lnTo>
                    <a:lnTo>
                      <a:pt x="71" y="172"/>
                    </a:lnTo>
                    <a:lnTo>
                      <a:pt x="65" y="162"/>
                    </a:lnTo>
                    <a:lnTo>
                      <a:pt x="59" y="158"/>
                    </a:lnTo>
                    <a:lnTo>
                      <a:pt x="55" y="145"/>
                    </a:lnTo>
                    <a:lnTo>
                      <a:pt x="53" y="141"/>
                    </a:lnTo>
                    <a:lnTo>
                      <a:pt x="47" y="137"/>
                    </a:lnTo>
                    <a:lnTo>
                      <a:pt x="42" y="130"/>
                    </a:lnTo>
                    <a:lnTo>
                      <a:pt x="38" y="121"/>
                    </a:lnTo>
                    <a:lnTo>
                      <a:pt x="38" y="109"/>
                    </a:lnTo>
                    <a:lnTo>
                      <a:pt x="34" y="103"/>
                    </a:lnTo>
                    <a:lnTo>
                      <a:pt x="30" y="98"/>
                    </a:lnTo>
                    <a:lnTo>
                      <a:pt x="25" y="95"/>
                    </a:lnTo>
                    <a:lnTo>
                      <a:pt x="20" y="88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12" y="67"/>
                    </a:lnTo>
                    <a:lnTo>
                      <a:pt x="6" y="56"/>
                    </a:lnTo>
                    <a:lnTo>
                      <a:pt x="5" y="53"/>
                    </a:lnTo>
                    <a:lnTo>
                      <a:pt x="0" y="52"/>
                    </a:lnTo>
                    <a:lnTo>
                      <a:pt x="0" y="38"/>
                    </a:lnTo>
                    <a:lnTo>
                      <a:pt x="11" y="36"/>
                    </a:lnTo>
                    <a:lnTo>
                      <a:pt x="17" y="28"/>
                    </a:lnTo>
                    <a:lnTo>
                      <a:pt x="25" y="27"/>
                    </a:lnTo>
                    <a:lnTo>
                      <a:pt x="27" y="25"/>
                    </a:lnTo>
                    <a:lnTo>
                      <a:pt x="21" y="5"/>
                    </a:lnTo>
                    <a:lnTo>
                      <a:pt x="37" y="5"/>
                    </a:lnTo>
                    <a:lnTo>
                      <a:pt x="42" y="0"/>
                    </a:lnTo>
                    <a:lnTo>
                      <a:pt x="54" y="4"/>
                    </a:lnTo>
                    <a:lnTo>
                      <a:pt x="69" y="14"/>
                    </a:lnTo>
                    <a:lnTo>
                      <a:pt x="79" y="21"/>
                    </a:lnTo>
                    <a:lnTo>
                      <a:pt x="79" y="31"/>
                    </a:lnTo>
                    <a:lnTo>
                      <a:pt x="95" y="39"/>
                    </a:lnTo>
                    <a:lnTo>
                      <a:pt x="112" y="37"/>
                    </a:lnTo>
                    <a:lnTo>
                      <a:pt x="116" y="41"/>
                    </a:lnTo>
                    <a:lnTo>
                      <a:pt x="123" y="41"/>
                    </a:lnTo>
                    <a:lnTo>
                      <a:pt x="127" y="45"/>
                    </a:lnTo>
                    <a:lnTo>
                      <a:pt x="128" y="49"/>
                    </a:lnTo>
                    <a:lnTo>
                      <a:pt x="133" y="52"/>
                    </a:lnTo>
                    <a:lnTo>
                      <a:pt x="138" y="64"/>
                    </a:lnTo>
                    <a:lnTo>
                      <a:pt x="141" y="66"/>
                    </a:lnTo>
                    <a:lnTo>
                      <a:pt x="140" y="75"/>
                    </a:lnTo>
                    <a:lnTo>
                      <a:pt x="148" y="85"/>
                    </a:lnTo>
                    <a:lnTo>
                      <a:pt x="150" y="90"/>
                    </a:lnTo>
                    <a:lnTo>
                      <a:pt x="154" y="91"/>
                    </a:lnTo>
                    <a:lnTo>
                      <a:pt x="158" y="95"/>
                    </a:lnTo>
                    <a:lnTo>
                      <a:pt x="156" y="99"/>
                    </a:lnTo>
                    <a:lnTo>
                      <a:pt x="163" y="107"/>
                    </a:lnTo>
                    <a:lnTo>
                      <a:pt x="187" y="1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4" name="Freeform 774"/>
              <p:cNvSpPr>
                <a:spLocks/>
              </p:cNvSpPr>
              <p:nvPr/>
            </p:nvSpPr>
            <p:spPr bwMode="gray">
              <a:xfrm>
                <a:off x="3459" y="2409"/>
                <a:ext cx="161" cy="102"/>
              </a:xfrm>
              <a:custGeom>
                <a:avLst/>
                <a:gdLst>
                  <a:gd name="T0" fmla="*/ 249 w 104"/>
                  <a:gd name="T1" fmla="*/ 49 h 66"/>
                  <a:gd name="T2" fmla="*/ 231 w 104"/>
                  <a:gd name="T3" fmla="*/ 57 h 66"/>
                  <a:gd name="T4" fmla="*/ 218 w 104"/>
                  <a:gd name="T5" fmla="*/ 74 h 66"/>
                  <a:gd name="T6" fmla="*/ 218 w 104"/>
                  <a:gd name="T7" fmla="*/ 79 h 66"/>
                  <a:gd name="T8" fmla="*/ 209 w 104"/>
                  <a:gd name="T9" fmla="*/ 88 h 66"/>
                  <a:gd name="T10" fmla="*/ 192 w 104"/>
                  <a:gd name="T11" fmla="*/ 93 h 66"/>
                  <a:gd name="T12" fmla="*/ 180 w 104"/>
                  <a:gd name="T13" fmla="*/ 100 h 66"/>
                  <a:gd name="T14" fmla="*/ 161 w 104"/>
                  <a:gd name="T15" fmla="*/ 102 h 66"/>
                  <a:gd name="T16" fmla="*/ 153 w 104"/>
                  <a:gd name="T17" fmla="*/ 108 h 66"/>
                  <a:gd name="T18" fmla="*/ 141 w 104"/>
                  <a:gd name="T19" fmla="*/ 113 h 66"/>
                  <a:gd name="T20" fmla="*/ 139 w 104"/>
                  <a:gd name="T21" fmla="*/ 122 h 66"/>
                  <a:gd name="T22" fmla="*/ 96 w 104"/>
                  <a:gd name="T23" fmla="*/ 134 h 66"/>
                  <a:gd name="T24" fmla="*/ 84 w 104"/>
                  <a:gd name="T25" fmla="*/ 141 h 66"/>
                  <a:gd name="T26" fmla="*/ 67 w 104"/>
                  <a:gd name="T27" fmla="*/ 141 h 66"/>
                  <a:gd name="T28" fmla="*/ 60 w 104"/>
                  <a:gd name="T29" fmla="*/ 153 h 66"/>
                  <a:gd name="T30" fmla="*/ 29 w 104"/>
                  <a:gd name="T31" fmla="*/ 158 h 66"/>
                  <a:gd name="T32" fmla="*/ 23 w 104"/>
                  <a:gd name="T33" fmla="*/ 153 h 66"/>
                  <a:gd name="T34" fmla="*/ 14 w 104"/>
                  <a:gd name="T35" fmla="*/ 145 h 66"/>
                  <a:gd name="T36" fmla="*/ 12 w 104"/>
                  <a:gd name="T37" fmla="*/ 124 h 66"/>
                  <a:gd name="T38" fmla="*/ 3 w 104"/>
                  <a:gd name="T39" fmla="*/ 97 h 66"/>
                  <a:gd name="T40" fmla="*/ 3 w 104"/>
                  <a:gd name="T41" fmla="*/ 88 h 66"/>
                  <a:gd name="T42" fmla="*/ 0 w 104"/>
                  <a:gd name="T43" fmla="*/ 65 h 66"/>
                  <a:gd name="T44" fmla="*/ 0 w 104"/>
                  <a:gd name="T45" fmla="*/ 53 h 66"/>
                  <a:gd name="T46" fmla="*/ 19 w 104"/>
                  <a:gd name="T47" fmla="*/ 39 h 66"/>
                  <a:gd name="T48" fmla="*/ 67 w 104"/>
                  <a:gd name="T49" fmla="*/ 53 h 66"/>
                  <a:gd name="T50" fmla="*/ 87 w 104"/>
                  <a:gd name="T51" fmla="*/ 76 h 66"/>
                  <a:gd name="T52" fmla="*/ 136 w 104"/>
                  <a:gd name="T53" fmla="*/ 17 h 66"/>
                  <a:gd name="T54" fmla="*/ 215 w 104"/>
                  <a:gd name="T55" fmla="*/ 0 h 66"/>
                  <a:gd name="T56" fmla="*/ 228 w 104"/>
                  <a:gd name="T57" fmla="*/ 23 h 66"/>
                  <a:gd name="T58" fmla="*/ 223 w 104"/>
                  <a:gd name="T59" fmla="*/ 29 h 66"/>
                  <a:gd name="T60" fmla="*/ 231 w 104"/>
                  <a:gd name="T61" fmla="*/ 34 h 66"/>
                  <a:gd name="T62" fmla="*/ 240 w 104"/>
                  <a:gd name="T63" fmla="*/ 40 h 66"/>
                  <a:gd name="T64" fmla="*/ 249 w 104"/>
                  <a:gd name="T65" fmla="*/ 49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66"/>
                  <a:gd name="T101" fmla="*/ 104 w 104"/>
                  <a:gd name="T102" fmla="*/ 66 h 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66">
                    <a:moveTo>
                      <a:pt x="104" y="21"/>
                    </a:moveTo>
                    <a:lnTo>
                      <a:pt x="96" y="24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87" y="37"/>
                    </a:lnTo>
                    <a:lnTo>
                      <a:pt x="80" y="39"/>
                    </a:lnTo>
                    <a:lnTo>
                      <a:pt x="75" y="42"/>
                    </a:lnTo>
                    <a:lnTo>
                      <a:pt x="67" y="43"/>
                    </a:lnTo>
                    <a:lnTo>
                      <a:pt x="64" y="45"/>
                    </a:lnTo>
                    <a:lnTo>
                      <a:pt x="59" y="47"/>
                    </a:lnTo>
                    <a:lnTo>
                      <a:pt x="58" y="51"/>
                    </a:lnTo>
                    <a:lnTo>
                      <a:pt x="40" y="56"/>
                    </a:lnTo>
                    <a:lnTo>
                      <a:pt x="35" y="59"/>
                    </a:lnTo>
                    <a:lnTo>
                      <a:pt x="28" y="59"/>
                    </a:lnTo>
                    <a:lnTo>
                      <a:pt x="25" y="64"/>
                    </a:lnTo>
                    <a:lnTo>
                      <a:pt x="12" y="66"/>
                    </a:lnTo>
                    <a:lnTo>
                      <a:pt x="10" y="64"/>
                    </a:lnTo>
                    <a:lnTo>
                      <a:pt x="6" y="61"/>
                    </a:lnTo>
                    <a:lnTo>
                      <a:pt x="5" y="52"/>
                    </a:lnTo>
                    <a:lnTo>
                      <a:pt x="1" y="41"/>
                    </a:lnTo>
                    <a:lnTo>
                      <a:pt x="1" y="37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8" y="16"/>
                    </a:lnTo>
                    <a:lnTo>
                      <a:pt x="28" y="22"/>
                    </a:lnTo>
                    <a:lnTo>
                      <a:pt x="36" y="32"/>
                    </a:lnTo>
                    <a:lnTo>
                      <a:pt x="57" y="7"/>
                    </a:lnTo>
                    <a:lnTo>
                      <a:pt x="90" y="0"/>
                    </a:lnTo>
                    <a:lnTo>
                      <a:pt x="95" y="10"/>
                    </a:lnTo>
                    <a:lnTo>
                      <a:pt x="93" y="12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5" name="Freeform 775"/>
              <p:cNvSpPr>
                <a:spLocks/>
              </p:cNvSpPr>
              <p:nvPr/>
            </p:nvSpPr>
            <p:spPr bwMode="gray">
              <a:xfrm>
                <a:off x="3229" y="1987"/>
                <a:ext cx="261" cy="127"/>
              </a:xfrm>
              <a:custGeom>
                <a:avLst/>
                <a:gdLst>
                  <a:gd name="T0" fmla="*/ 393 w 168"/>
                  <a:gd name="T1" fmla="*/ 84 h 82"/>
                  <a:gd name="T2" fmla="*/ 402 w 168"/>
                  <a:gd name="T3" fmla="*/ 152 h 82"/>
                  <a:gd name="T4" fmla="*/ 381 w 168"/>
                  <a:gd name="T5" fmla="*/ 144 h 82"/>
                  <a:gd name="T6" fmla="*/ 348 w 168"/>
                  <a:gd name="T7" fmla="*/ 152 h 82"/>
                  <a:gd name="T8" fmla="*/ 323 w 168"/>
                  <a:gd name="T9" fmla="*/ 149 h 82"/>
                  <a:gd name="T10" fmla="*/ 267 w 168"/>
                  <a:gd name="T11" fmla="*/ 163 h 82"/>
                  <a:gd name="T12" fmla="*/ 224 w 168"/>
                  <a:gd name="T13" fmla="*/ 167 h 82"/>
                  <a:gd name="T14" fmla="*/ 208 w 168"/>
                  <a:gd name="T15" fmla="*/ 197 h 82"/>
                  <a:gd name="T16" fmla="*/ 210 w 168"/>
                  <a:gd name="T17" fmla="*/ 166 h 82"/>
                  <a:gd name="T18" fmla="*/ 182 w 168"/>
                  <a:gd name="T19" fmla="*/ 170 h 82"/>
                  <a:gd name="T20" fmla="*/ 165 w 168"/>
                  <a:gd name="T21" fmla="*/ 178 h 82"/>
                  <a:gd name="T22" fmla="*/ 132 w 168"/>
                  <a:gd name="T23" fmla="*/ 183 h 82"/>
                  <a:gd name="T24" fmla="*/ 101 w 168"/>
                  <a:gd name="T25" fmla="*/ 158 h 82"/>
                  <a:gd name="T26" fmla="*/ 92 w 168"/>
                  <a:gd name="T27" fmla="*/ 173 h 82"/>
                  <a:gd name="T28" fmla="*/ 65 w 168"/>
                  <a:gd name="T29" fmla="*/ 180 h 82"/>
                  <a:gd name="T30" fmla="*/ 51 w 168"/>
                  <a:gd name="T31" fmla="*/ 167 h 82"/>
                  <a:gd name="T32" fmla="*/ 40 w 168"/>
                  <a:gd name="T33" fmla="*/ 183 h 82"/>
                  <a:gd name="T34" fmla="*/ 30 w 168"/>
                  <a:gd name="T35" fmla="*/ 183 h 82"/>
                  <a:gd name="T36" fmla="*/ 36 w 168"/>
                  <a:gd name="T37" fmla="*/ 163 h 82"/>
                  <a:gd name="T38" fmla="*/ 25 w 168"/>
                  <a:gd name="T39" fmla="*/ 163 h 82"/>
                  <a:gd name="T40" fmla="*/ 17 w 168"/>
                  <a:gd name="T41" fmla="*/ 158 h 82"/>
                  <a:gd name="T42" fmla="*/ 30 w 168"/>
                  <a:gd name="T43" fmla="*/ 152 h 82"/>
                  <a:gd name="T44" fmla="*/ 19 w 168"/>
                  <a:gd name="T45" fmla="*/ 132 h 82"/>
                  <a:gd name="T46" fmla="*/ 8 w 168"/>
                  <a:gd name="T47" fmla="*/ 125 h 82"/>
                  <a:gd name="T48" fmla="*/ 0 w 168"/>
                  <a:gd name="T49" fmla="*/ 113 h 82"/>
                  <a:gd name="T50" fmla="*/ 14 w 168"/>
                  <a:gd name="T51" fmla="*/ 108 h 82"/>
                  <a:gd name="T52" fmla="*/ 9 w 168"/>
                  <a:gd name="T53" fmla="*/ 88 h 82"/>
                  <a:gd name="T54" fmla="*/ 3 w 168"/>
                  <a:gd name="T55" fmla="*/ 82 h 82"/>
                  <a:gd name="T56" fmla="*/ 9 w 168"/>
                  <a:gd name="T57" fmla="*/ 60 h 82"/>
                  <a:gd name="T58" fmla="*/ 31 w 168"/>
                  <a:gd name="T59" fmla="*/ 53 h 82"/>
                  <a:gd name="T60" fmla="*/ 57 w 168"/>
                  <a:gd name="T61" fmla="*/ 53 h 82"/>
                  <a:gd name="T62" fmla="*/ 75 w 168"/>
                  <a:gd name="T63" fmla="*/ 40 h 82"/>
                  <a:gd name="T64" fmla="*/ 62 w 168"/>
                  <a:gd name="T65" fmla="*/ 26 h 82"/>
                  <a:gd name="T66" fmla="*/ 92 w 168"/>
                  <a:gd name="T67" fmla="*/ 23 h 82"/>
                  <a:gd name="T68" fmla="*/ 123 w 168"/>
                  <a:gd name="T69" fmla="*/ 12 h 82"/>
                  <a:gd name="T70" fmla="*/ 174 w 168"/>
                  <a:gd name="T71" fmla="*/ 3 h 82"/>
                  <a:gd name="T72" fmla="*/ 196 w 168"/>
                  <a:gd name="T73" fmla="*/ 14 h 82"/>
                  <a:gd name="T74" fmla="*/ 231 w 168"/>
                  <a:gd name="T75" fmla="*/ 29 h 82"/>
                  <a:gd name="T76" fmla="*/ 261 w 168"/>
                  <a:gd name="T77" fmla="*/ 36 h 82"/>
                  <a:gd name="T78" fmla="*/ 292 w 168"/>
                  <a:gd name="T79" fmla="*/ 34 h 82"/>
                  <a:gd name="T80" fmla="*/ 332 w 168"/>
                  <a:gd name="T81" fmla="*/ 19 h 82"/>
                  <a:gd name="T82" fmla="*/ 353 w 168"/>
                  <a:gd name="T83" fmla="*/ 14 h 82"/>
                  <a:gd name="T84" fmla="*/ 384 w 168"/>
                  <a:gd name="T85" fmla="*/ 39 h 82"/>
                  <a:gd name="T86" fmla="*/ 398 w 168"/>
                  <a:gd name="T87" fmla="*/ 65 h 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8"/>
                  <a:gd name="T133" fmla="*/ 0 h 82"/>
                  <a:gd name="T134" fmla="*/ 168 w 168"/>
                  <a:gd name="T135" fmla="*/ 82 h 8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8" h="82">
                    <a:moveTo>
                      <a:pt x="167" y="31"/>
                    </a:moveTo>
                    <a:lnTo>
                      <a:pt x="163" y="35"/>
                    </a:lnTo>
                    <a:lnTo>
                      <a:pt x="168" y="55"/>
                    </a:lnTo>
                    <a:lnTo>
                      <a:pt x="167" y="63"/>
                    </a:lnTo>
                    <a:lnTo>
                      <a:pt x="161" y="64"/>
                    </a:lnTo>
                    <a:lnTo>
                      <a:pt x="158" y="60"/>
                    </a:lnTo>
                    <a:lnTo>
                      <a:pt x="151" y="58"/>
                    </a:lnTo>
                    <a:lnTo>
                      <a:pt x="144" y="63"/>
                    </a:lnTo>
                    <a:lnTo>
                      <a:pt x="142" y="60"/>
                    </a:lnTo>
                    <a:lnTo>
                      <a:pt x="134" y="62"/>
                    </a:lnTo>
                    <a:lnTo>
                      <a:pt x="122" y="66"/>
                    </a:lnTo>
                    <a:lnTo>
                      <a:pt x="111" y="68"/>
                    </a:lnTo>
                    <a:lnTo>
                      <a:pt x="107" y="66"/>
                    </a:lnTo>
                    <a:lnTo>
                      <a:pt x="93" y="70"/>
                    </a:lnTo>
                    <a:lnTo>
                      <a:pt x="93" y="76"/>
                    </a:lnTo>
                    <a:lnTo>
                      <a:pt x="86" y="82"/>
                    </a:lnTo>
                    <a:lnTo>
                      <a:pt x="87" y="78"/>
                    </a:lnTo>
                    <a:lnTo>
                      <a:pt x="87" y="69"/>
                    </a:lnTo>
                    <a:lnTo>
                      <a:pt x="77" y="69"/>
                    </a:lnTo>
                    <a:lnTo>
                      <a:pt x="75" y="71"/>
                    </a:lnTo>
                    <a:lnTo>
                      <a:pt x="71" y="73"/>
                    </a:lnTo>
                    <a:lnTo>
                      <a:pt x="68" y="74"/>
                    </a:lnTo>
                    <a:lnTo>
                      <a:pt x="60" y="76"/>
                    </a:lnTo>
                    <a:lnTo>
                      <a:pt x="55" y="76"/>
                    </a:lnTo>
                    <a:lnTo>
                      <a:pt x="45" y="68"/>
                    </a:lnTo>
                    <a:lnTo>
                      <a:pt x="42" y="66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34" y="73"/>
                    </a:lnTo>
                    <a:lnTo>
                      <a:pt x="27" y="75"/>
                    </a:lnTo>
                    <a:lnTo>
                      <a:pt x="24" y="71"/>
                    </a:lnTo>
                    <a:lnTo>
                      <a:pt x="21" y="70"/>
                    </a:lnTo>
                    <a:lnTo>
                      <a:pt x="18" y="73"/>
                    </a:lnTo>
                    <a:lnTo>
                      <a:pt x="17" y="76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5" y="72"/>
                    </a:lnTo>
                    <a:lnTo>
                      <a:pt x="15" y="68"/>
                    </a:lnTo>
                    <a:lnTo>
                      <a:pt x="13" y="66"/>
                    </a:lnTo>
                    <a:lnTo>
                      <a:pt x="10" y="68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10" y="64"/>
                    </a:lnTo>
                    <a:lnTo>
                      <a:pt x="12" y="63"/>
                    </a:lnTo>
                    <a:lnTo>
                      <a:pt x="8" y="61"/>
                    </a:lnTo>
                    <a:lnTo>
                      <a:pt x="8" y="55"/>
                    </a:lnTo>
                    <a:lnTo>
                      <a:pt x="6" y="52"/>
                    </a:lnTo>
                    <a:lnTo>
                      <a:pt x="3" y="52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4" y="37"/>
                    </a:lnTo>
                    <a:lnTo>
                      <a:pt x="6" y="34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4" y="25"/>
                    </a:lnTo>
                    <a:lnTo>
                      <a:pt x="8" y="22"/>
                    </a:lnTo>
                    <a:lnTo>
                      <a:pt x="13" y="22"/>
                    </a:lnTo>
                    <a:lnTo>
                      <a:pt x="19" y="20"/>
                    </a:lnTo>
                    <a:lnTo>
                      <a:pt x="24" y="22"/>
                    </a:lnTo>
                    <a:lnTo>
                      <a:pt x="30" y="19"/>
                    </a:lnTo>
                    <a:lnTo>
                      <a:pt x="31" y="17"/>
                    </a:lnTo>
                    <a:lnTo>
                      <a:pt x="26" y="15"/>
                    </a:lnTo>
                    <a:lnTo>
                      <a:pt x="26" y="11"/>
                    </a:lnTo>
                    <a:lnTo>
                      <a:pt x="30" y="10"/>
                    </a:lnTo>
                    <a:lnTo>
                      <a:pt x="38" y="10"/>
                    </a:lnTo>
                    <a:lnTo>
                      <a:pt x="42" y="11"/>
                    </a:lnTo>
                    <a:lnTo>
                      <a:pt x="51" y="5"/>
                    </a:lnTo>
                    <a:lnTo>
                      <a:pt x="62" y="1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81" y="6"/>
                    </a:lnTo>
                    <a:lnTo>
                      <a:pt x="88" y="5"/>
                    </a:lnTo>
                    <a:lnTo>
                      <a:pt x="96" y="12"/>
                    </a:lnTo>
                    <a:lnTo>
                      <a:pt x="100" y="11"/>
                    </a:lnTo>
                    <a:lnTo>
                      <a:pt x="108" y="15"/>
                    </a:lnTo>
                    <a:lnTo>
                      <a:pt x="114" y="12"/>
                    </a:lnTo>
                    <a:lnTo>
                      <a:pt x="121" y="14"/>
                    </a:lnTo>
                    <a:lnTo>
                      <a:pt x="127" y="14"/>
                    </a:lnTo>
                    <a:lnTo>
                      <a:pt x="138" y="8"/>
                    </a:lnTo>
                    <a:lnTo>
                      <a:pt x="139" y="4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9" y="16"/>
                    </a:lnTo>
                    <a:lnTo>
                      <a:pt x="160" y="24"/>
                    </a:lnTo>
                    <a:lnTo>
                      <a:pt x="165" y="27"/>
                    </a:lnTo>
                    <a:lnTo>
                      <a:pt x="167" y="3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6" name="Freeform 776"/>
              <p:cNvSpPr>
                <a:spLocks/>
              </p:cNvSpPr>
              <p:nvPr/>
            </p:nvSpPr>
            <p:spPr bwMode="gray">
              <a:xfrm>
                <a:off x="3521" y="1666"/>
                <a:ext cx="583" cy="341"/>
              </a:xfrm>
              <a:custGeom>
                <a:avLst/>
                <a:gdLst>
                  <a:gd name="T0" fmla="*/ 468 w 376"/>
                  <a:gd name="T1" fmla="*/ 529 h 220"/>
                  <a:gd name="T2" fmla="*/ 440 w 376"/>
                  <a:gd name="T3" fmla="*/ 512 h 220"/>
                  <a:gd name="T4" fmla="*/ 402 w 376"/>
                  <a:gd name="T5" fmla="*/ 450 h 220"/>
                  <a:gd name="T6" fmla="*/ 350 w 376"/>
                  <a:gd name="T7" fmla="*/ 436 h 220"/>
                  <a:gd name="T8" fmla="*/ 257 w 376"/>
                  <a:gd name="T9" fmla="*/ 370 h 220"/>
                  <a:gd name="T10" fmla="*/ 178 w 376"/>
                  <a:gd name="T11" fmla="*/ 502 h 220"/>
                  <a:gd name="T12" fmla="*/ 140 w 376"/>
                  <a:gd name="T13" fmla="*/ 477 h 220"/>
                  <a:gd name="T14" fmla="*/ 132 w 376"/>
                  <a:gd name="T15" fmla="*/ 471 h 220"/>
                  <a:gd name="T16" fmla="*/ 126 w 376"/>
                  <a:gd name="T17" fmla="*/ 463 h 220"/>
                  <a:gd name="T18" fmla="*/ 113 w 376"/>
                  <a:gd name="T19" fmla="*/ 457 h 220"/>
                  <a:gd name="T20" fmla="*/ 101 w 376"/>
                  <a:gd name="T21" fmla="*/ 446 h 220"/>
                  <a:gd name="T22" fmla="*/ 87 w 376"/>
                  <a:gd name="T23" fmla="*/ 419 h 220"/>
                  <a:gd name="T24" fmla="*/ 82 w 376"/>
                  <a:gd name="T25" fmla="*/ 403 h 220"/>
                  <a:gd name="T26" fmla="*/ 91 w 376"/>
                  <a:gd name="T27" fmla="*/ 409 h 220"/>
                  <a:gd name="T28" fmla="*/ 101 w 376"/>
                  <a:gd name="T29" fmla="*/ 409 h 220"/>
                  <a:gd name="T30" fmla="*/ 99 w 376"/>
                  <a:gd name="T31" fmla="*/ 397 h 220"/>
                  <a:gd name="T32" fmla="*/ 118 w 376"/>
                  <a:gd name="T33" fmla="*/ 381 h 220"/>
                  <a:gd name="T34" fmla="*/ 141 w 376"/>
                  <a:gd name="T35" fmla="*/ 377 h 220"/>
                  <a:gd name="T36" fmla="*/ 141 w 376"/>
                  <a:gd name="T37" fmla="*/ 355 h 220"/>
                  <a:gd name="T38" fmla="*/ 144 w 376"/>
                  <a:gd name="T39" fmla="*/ 344 h 220"/>
                  <a:gd name="T40" fmla="*/ 141 w 376"/>
                  <a:gd name="T41" fmla="*/ 332 h 220"/>
                  <a:gd name="T42" fmla="*/ 130 w 376"/>
                  <a:gd name="T43" fmla="*/ 329 h 220"/>
                  <a:gd name="T44" fmla="*/ 118 w 376"/>
                  <a:gd name="T45" fmla="*/ 327 h 220"/>
                  <a:gd name="T46" fmla="*/ 105 w 376"/>
                  <a:gd name="T47" fmla="*/ 322 h 220"/>
                  <a:gd name="T48" fmla="*/ 91 w 376"/>
                  <a:gd name="T49" fmla="*/ 329 h 220"/>
                  <a:gd name="T50" fmla="*/ 82 w 376"/>
                  <a:gd name="T51" fmla="*/ 336 h 220"/>
                  <a:gd name="T52" fmla="*/ 53 w 376"/>
                  <a:gd name="T53" fmla="*/ 349 h 220"/>
                  <a:gd name="T54" fmla="*/ 34 w 376"/>
                  <a:gd name="T55" fmla="*/ 298 h 220"/>
                  <a:gd name="T56" fmla="*/ 22 w 376"/>
                  <a:gd name="T57" fmla="*/ 189 h 220"/>
                  <a:gd name="T58" fmla="*/ 43 w 376"/>
                  <a:gd name="T59" fmla="*/ 171 h 220"/>
                  <a:gd name="T60" fmla="*/ 126 w 376"/>
                  <a:gd name="T61" fmla="*/ 152 h 220"/>
                  <a:gd name="T62" fmla="*/ 169 w 376"/>
                  <a:gd name="T63" fmla="*/ 178 h 220"/>
                  <a:gd name="T64" fmla="*/ 197 w 376"/>
                  <a:gd name="T65" fmla="*/ 184 h 220"/>
                  <a:gd name="T66" fmla="*/ 259 w 376"/>
                  <a:gd name="T67" fmla="*/ 183 h 220"/>
                  <a:gd name="T68" fmla="*/ 298 w 376"/>
                  <a:gd name="T69" fmla="*/ 174 h 220"/>
                  <a:gd name="T70" fmla="*/ 318 w 376"/>
                  <a:gd name="T71" fmla="*/ 161 h 220"/>
                  <a:gd name="T72" fmla="*/ 315 w 376"/>
                  <a:gd name="T73" fmla="*/ 127 h 220"/>
                  <a:gd name="T74" fmla="*/ 313 w 376"/>
                  <a:gd name="T75" fmla="*/ 99 h 220"/>
                  <a:gd name="T76" fmla="*/ 310 w 376"/>
                  <a:gd name="T77" fmla="*/ 87 h 220"/>
                  <a:gd name="T78" fmla="*/ 372 w 376"/>
                  <a:gd name="T79" fmla="*/ 53 h 220"/>
                  <a:gd name="T80" fmla="*/ 488 w 376"/>
                  <a:gd name="T81" fmla="*/ 0 h 220"/>
                  <a:gd name="T82" fmla="*/ 546 w 376"/>
                  <a:gd name="T83" fmla="*/ 40 h 220"/>
                  <a:gd name="T84" fmla="*/ 597 w 376"/>
                  <a:gd name="T85" fmla="*/ 70 h 220"/>
                  <a:gd name="T86" fmla="*/ 639 w 376"/>
                  <a:gd name="T87" fmla="*/ 36 h 220"/>
                  <a:gd name="T88" fmla="*/ 676 w 376"/>
                  <a:gd name="T89" fmla="*/ 82 h 220"/>
                  <a:gd name="T90" fmla="*/ 741 w 376"/>
                  <a:gd name="T91" fmla="*/ 174 h 220"/>
                  <a:gd name="T92" fmla="*/ 901 w 376"/>
                  <a:gd name="T93" fmla="*/ 233 h 220"/>
                  <a:gd name="T94" fmla="*/ 870 w 376"/>
                  <a:gd name="T95" fmla="*/ 315 h 220"/>
                  <a:gd name="T96" fmla="*/ 816 w 376"/>
                  <a:gd name="T97" fmla="*/ 322 h 220"/>
                  <a:gd name="T98" fmla="*/ 789 w 376"/>
                  <a:gd name="T99" fmla="*/ 392 h 220"/>
                  <a:gd name="T100" fmla="*/ 747 w 376"/>
                  <a:gd name="T101" fmla="*/ 411 h 220"/>
                  <a:gd name="T102" fmla="*/ 747 w 376"/>
                  <a:gd name="T103" fmla="*/ 476 h 220"/>
                  <a:gd name="T104" fmla="*/ 668 w 376"/>
                  <a:gd name="T105" fmla="*/ 451 h 220"/>
                  <a:gd name="T106" fmla="*/ 617 w 376"/>
                  <a:gd name="T107" fmla="*/ 442 h 220"/>
                  <a:gd name="T108" fmla="*/ 575 w 376"/>
                  <a:gd name="T109" fmla="*/ 476 h 220"/>
                  <a:gd name="T110" fmla="*/ 536 w 376"/>
                  <a:gd name="T111" fmla="*/ 476 h 220"/>
                  <a:gd name="T112" fmla="*/ 490 w 376"/>
                  <a:gd name="T113" fmla="*/ 515 h 2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76"/>
                  <a:gd name="T172" fmla="*/ 0 h 220"/>
                  <a:gd name="T173" fmla="*/ 376 w 376"/>
                  <a:gd name="T174" fmla="*/ 220 h 2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76" h="220">
                    <a:moveTo>
                      <a:pt x="204" y="214"/>
                    </a:moveTo>
                    <a:lnTo>
                      <a:pt x="200" y="216"/>
                    </a:lnTo>
                    <a:lnTo>
                      <a:pt x="195" y="220"/>
                    </a:lnTo>
                    <a:lnTo>
                      <a:pt x="192" y="220"/>
                    </a:lnTo>
                    <a:lnTo>
                      <a:pt x="187" y="214"/>
                    </a:lnTo>
                    <a:lnTo>
                      <a:pt x="183" y="213"/>
                    </a:lnTo>
                    <a:lnTo>
                      <a:pt x="177" y="195"/>
                    </a:lnTo>
                    <a:lnTo>
                      <a:pt x="171" y="197"/>
                    </a:lnTo>
                    <a:lnTo>
                      <a:pt x="167" y="187"/>
                    </a:lnTo>
                    <a:lnTo>
                      <a:pt x="159" y="181"/>
                    </a:lnTo>
                    <a:lnTo>
                      <a:pt x="155" y="182"/>
                    </a:lnTo>
                    <a:lnTo>
                      <a:pt x="146" y="181"/>
                    </a:lnTo>
                    <a:lnTo>
                      <a:pt x="140" y="182"/>
                    </a:lnTo>
                    <a:lnTo>
                      <a:pt x="133" y="173"/>
                    </a:lnTo>
                    <a:lnTo>
                      <a:pt x="107" y="154"/>
                    </a:lnTo>
                    <a:lnTo>
                      <a:pt x="81" y="169"/>
                    </a:lnTo>
                    <a:lnTo>
                      <a:pt x="82" y="208"/>
                    </a:lnTo>
                    <a:lnTo>
                      <a:pt x="74" y="209"/>
                    </a:lnTo>
                    <a:lnTo>
                      <a:pt x="68" y="201"/>
                    </a:lnTo>
                    <a:lnTo>
                      <a:pt x="62" y="199"/>
                    </a:lnTo>
                    <a:lnTo>
                      <a:pt x="58" y="199"/>
                    </a:lnTo>
                    <a:lnTo>
                      <a:pt x="55" y="204"/>
                    </a:lnTo>
                    <a:lnTo>
                      <a:pt x="55" y="198"/>
                    </a:lnTo>
                    <a:lnTo>
                      <a:pt x="55" y="196"/>
                    </a:lnTo>
                    <a:lnTo>
                      <a:pt x="55" y="194"/>
                    </a:lnTo>
                    <a:lnTo>
                      <a:pt x="53" y="194"/>
                    </a:lnTo>
                    <a:lnTo>
                      <a:pt x="52" y="193"/>
                    </a:lnTo>
                    <a:lnTo>
                      <a:pt x="50" y="192"/>
                    </a:lnTo>
                    <a:lnTo>
                      <a:pt x="48" y="191"/>
                    </a:lnTo>
                    <a:lnTo>
                      <a:pt x="47" y="190"/>
                    </a:lnTo>
                    <a:lnTo>
                      <a:pt x="45" y="191"/>
                    </a:lnTo>
                    <a:lnTo>
                      <a:pt x="43" y="189"/>
                    </a:lnTo>
                    <a:lnTo>
                      <a:pt x="42" y="186"/>
                    </a:lnTo>
                    <a:lnTo>
                      <a:pt x="41" y="180"/>
                    </a:lnTo>
                    <a:lnTo>
                      <a:pt x="38" y="177"/>
                    </a:lnTo>
                    <a:lnTo>
                      <a:pt x="36" y="174"/>
                    </a:lnTo>
                    <a:lnTo>
                      <a:pt x="34" y="171"/>
                    </a:lnTo>
                    <a:lnTo>
                      <a:pt x="34" y="169"/>
                    </a:lnTo>
                    <a:lnTo>
                      <a:pt x="34" y="168"/>
                    </a:lnTo>
                    <a:lnTo>
                      <a:pt x="35" y="168"/>
                    </a:lnTo>
                    <a:lnTo>
                      <a:pt x="36" y="168"/>
                    </a:lnTo>
                    <a:lnTo>
                      <a:pt x="38" y="170"/>
                    </a:lnTo>
                    <a:lnTo>
                      <a:pt x="40" y="171"/>
                    </a:lnTo>
                    <a:lnTo>
                      <a:pt x="41" y="171"/>
                    </a:lnTo>
                    <a:lnTo>
                      <a:pt x="42" y="170"/>
                    </a:lnTo>
                    <a:lnTo>
                      <a:pt x="42" y="169"/>
                    </a:lnTo>
                    <a:lnTo>
                      <a:pt x="41" y="167"/>
                    </a:lnTo>
                    <a:lnTo>
                      <a:pt x="41" y="165"/>
                    </a:lnTo>
                    <a:lnTo>
                      <a:pt x="42" y="162"/>
                    </a:lnTo>
                    <a:lnTo>
                      <a:pt x="45" y="160"/>
                    </a:lnTo>
                    <a:lnTo>
                      <a:pt x="49" y="159"/>
                    </a:lnTo>
                    <a:lnTo>
                      <a:pt x="57" y="159"/>
                    </a:lnTo>
                    <a:lnTo>
                      <a:pt x="58" y="158"/>
                    </a:lnTo>
                    <a:lnTo>
                      <a:pt x="59" y="157"/>
                    </a:lnTo>
                    <a:lnTo>
                      <a:pt x="59" y="154"/>
                    </a:lnTo>
                    <a:lnTo>
                      <a:pt x="59" y="149"/>
                    </a:lnTo>
                    <a:lnTo>
                      <a:pt x="59" y="148"/>
                    </a:lnTo>
                    <a:lnTo>
                      <a:pt x="59" y="147"/>
                    </a:lnTo>
                    <a:lnTo>
                      <a:pt x="60" y="145"/>
                    </a:lnTo>
                    <a:lnTo>
                      <a:pt x="60" y="143"/>
                    </a:lnTo>
                    <a:lnTo>
                      <a:pt x="59" y="140"/>
                    </a:lnTo>
                    <a:lnTo>
                      <a:pt x="59" y="139"/>
                    </a:lnTo>
                    <a:lnTo>
                      <a:pt x="59" y="138"/>
                    </a:lnTo>
                    <a:lnTo>
                      <a:pt x="58" y="137"/>
                    </a:lnTo>
                    <a:lnTo>
                      <a:pt x="56" y="137"/>
                    </a:lnTo>
                    <a:lnTo>
                      <a:pt x="54" y="137"/>
                    </a:lnTo>
                    <a:lnTo>
                      <a:pt x="53" y="137"/>
                    </a:lnTo>
                    <a:lnTo>
                      <a:pt x="51" y="136"/>
                    </a:lnTo>
                    <a:lnTo>
                      <a:pt x="49" y="136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4" y="134"/>
                    </a:lnTo>
                    <a:lnTo>
                      <a:pt x="41" y="134"/>
                    </a:lnTo>
                    <a:lnTo>
                      <a:pt x="39" y="135"/>
                    </a:lnTo>
                    <a:lnTo>
                      <a:pt x="38" y="137"/>
                    </a:lnTo>
                    <a:lnTo>
                      <a:pt x="36" y="140"/>
                    </a:lnTo>
                    <a:lnTo>
                      <a:pt x="35" y="140"/>
                    </a:lnTo>
                    <a:lnTo>
                      <a:pt x="34" y="140"/>
                    </a:lnTo>
                    <a:lnTo>
                      <a:pt x="28" y="143"/>
                    </a:lnTo>
                    <a:lnTo>
                      <a:pt x="25" y="144"/>
                    </a:lnTo>
                    <a:lnTo>
                      <a:pt x="22" y="145"/>
                    </a:lnTo>
                    <a:lnTo>
                      <a:pt x="18" y="142"/>
                    </a:lnTo>
                    <a:lnTo>
                      <a:pt x="20" y="132"/>
                    </a:lnTo>
                    <a:lnTo>
                      <a:pt x="14" y="124"/>
                    </a:lnTo>
                    <a:lnTo>
                      <a:pt x="0" y="121"/>
                    </a:lnTo>
                    <a:lnTo>
                      <a:pt x="3" y="80"/>
                    </a:lnTo>
                    <a:lnTo>
                      <a:pt x="9" y="79"/>
                    </a:lnTo>
                    <a:lnTo>
                      <a:pt x="12" y="84"/>
                    </a:lnTo>
                    <a:lnTo>
                      <a:pt x="18" y="83"/>
                    </a:lnTo>
                    <a:lnTo>
                      <a:pt x="18" y="71"/>
                    </a:lnTo>
                    <a:lnTo>
                      <a:pt x="38" y="57"/>
                    </a:lnTo>
                    <a:lnTo>
                      <a:pt x="43" y="63"/>
                    </a:lnTo>
                    <a:lnTo>
                      <a:pt x="52" y="63"/>
                    </a:lnTo>
                    <a:lnTo>
                      <a:pt x="56" y="66"/>
                    </a:lnTo>
                    <a:lnTo>
                      <a:pt x="64" y="66"/>
                    </a:lnTo>
                    <a:lnTo>
                      <a:pt x="70" y="74"/>
                    </a:lnTo>
                    <a:lnTo>
                      <a:pt x="75" y="73"/>
                    </a:lnTo>
                    <a:lnTo>
                      <a:pt x="79" y="77"/>
                    </a:lnTo>
                    <a:lnTo>
                      <a:pt x="82" y="77"/>
                    </a:lnTo>
                    <a:lnTo>
                      <a:pt x="87" y="71"/>
                    </a:lnTo>
                    <a:lnTo>
                      <a:pt x="104" y="71"/>
                    </a:lnTo>
                    <a:lnTo>
                      <a:pt x="108" y="76"/>
                    </a:lnTo>
                    <a:lnTo>
                      <a:pt x="121" y="80"/>
                    </a:lnTo>
                    <a:lnTo>
                      <a:pt x="121" y="73"/>
                    </a:lnTo>
                    <a:lnTo>
                      <a:pt x="124" y="72"/>
                    </a:lnTo>
                    <a:lnTo>
                      <a:pt x="128" y="80"/>
                    </a:lnTo>
                    <a:lnTo>
                      <a:pt x="132" y="75"/>
                    </a:lnTo>
                    <a:lnTo>
                      <a:pt x="132" y="67"/>
                    </a:lnTo>
                    <a:lnTo>
                      <a:pt x="125" y="62"/>
                    </a:lnTo>
                    <a:lnTo>
                      <a:pt x="126" y="55"/>
                    </a:lnTo>
                    <a:lnTo>
                      <a:pt x="131" y="53"/>
                    </a:lnTo>
                    <a:lnTo>
                      <a:pt x="132" y="49"/>
                    </a:lnTo>
                    <a:lnTo>
                      <a:pt x="129" y="46"/>
                    </a:lnTo>
                    <a:lnTo>
                      <a:pt x="130" y="41"/>
                    </a:lnTo>
                    <a:lnTo>
                      <a:pt x="138" y="38"/>
                    </a:lnTo>
                    <a:lnTo>
                      <a:pt x="138" y="36"/>
                    </a:lnTo>
                    <a:lnTo>
                      <a:pt x="129" y="36"/>
                    </a:lnTo>
                    <a:lnTo>
                      <a:pt x="129" y="28"/>
                    </a:lnTo>
                    <a:lnTo>
                      <a:pt x="141" y="26"/>
                    </a:lnTo>
                    <a:lnTo>
                      <a:pt x="155" y="22"/>
                    </a:lnTo>
                    <a:lnTo>
                      <a:pt x="180" y="11"/>
                    </a:lnTo>
                    <a:lnTo>
                      <a:pt x="191" y="1"/>
                    </a:lnTo>
                    <a:lnTo>
                      <a:pt x="203" y="0"/>
                    </a:lnTo>
                    <a:lnTo>
                      <a:pt x="215" y="1"/>
                    </a:lnTo>
                    <a:lnTo>
                      <a:pt x="222" y="4"/>
                    </a:lnTo>
                    <a:lnTo>
                      <a:pt x="227" y="17"/>
                    </a:lnTo>
                    <a:lnTo>
                      <a:pt x="234" y="15"/>
                    </a:lnTo>
                    <a:lnTo>
                      <a:pt x="246" y="21"/>
                    </a:lnTo>
                    <a:lnTo>
                      <a:pt x="248" y="29"/>
                    </a:lnTo>
                    <a:lnTo>
                      <a:pt x="259" y="27"/>
                    </a:lnTo>
                    <a:lnTo>
                      <a:pt x="261" y="21"/>
                    </a:lnTo>
                    <a:lnTo>
                      <a:pt x="266" y="15"/>
                    </a:lnTo>
                    <a:lnTo>
                      <a:pt x="278" y="16"/>
                    </a:lnTo>
                    <a:lnTo>
                      <a:pt x="278" y="23"/>
                    </a:lnTo>
                    <a:lnTo>
                      <a:pt x="281" y="34"/>
                    </a:lnTo>
                    <a:lnTo>
                      <a:pt x="295" y="43"/>
                    </a:lnTo>
                    <a:lnTo>
                      <a:pt x="299" y="56"/>
                    </a:lnTo>
                    <a:lnTo>
                      <a:pt x="308" y="72"/>
                    </a:lnTo>
                    <a:lnTo>
                      <a:pt x="342" y="72"/>
                    </a:lnTo>
                    <a:lnTo>
                      <a:pt x="357" y="92"/>
                    </a:lnTo>
                    <a:lnTo>
                      <a:pt x="375" y="97"/>
                    </a:lnTo>
                    <a:lnTo>
                      <a:pt x="376" y="102"/>
                    </a:lnTo>
                    <a:lnTo>
                      <a:pt x="359" y="117"/>
                    </a:lnTo>
                    <a:lnTo>
                      <a:pt x="362" y="131"/>
                    </a:lnTo>
                    <a:lnTo>
                      <a:pt x="357" y="137"/>
                    </a:lnTo>
                    <a:lnTo>
                      <a:pt x="350" y="133"/>
                    </a:lnTo>
                    <a:lnTo>
                      <a:pt x="339" y="134"/>
                    </a:lnTo>
                    <a:lnTo>
                      <a:pt x="332" y="153"/>
                    </a:lnTo>
                    <a:lnTo>
                      <a:pt x="332" y="158"/>
                    </a:lnTo>
                    <a:lnTo>
                      <a:pt x="328" y="163"/>
                    </a:lnTo>
                    <a:lnTo>
                      <a:pt x="324" y="157"/>
                    </a:lnTo>
                    <a:lnTo>
                      <a:pt x="305" y="164"/>
                    </a:lnTo>
                    <a:lnTo>
                      <a:pt x="311" y="171"/>
                    </a:lnTo>
                    <a:lnTo>
                      <a:pt x="312" y="182"/>
                    </a:lnTo>
                    <a:lnTo>
                      <a:pt x="314" y="188"/>
                    </a:lnTo>
                    <a:lnTo>
                      <a:pt x="311" y="198"/>
                    </a:lnTo>
                    <a:lnTo>
                      <a:pt x="306" y="194"/>
                    </a:lnTo>
                    <a:lnTo>
                      <a:pt x="294" y="190"/>
                    </a:lnTo>
                    <a:lnTo>
                      <a:pt x="278" y="188"/>
                    </a:lnTo>
                    <a:lnTo>
                      <a:pt x="265" y="192"/>
                    </a:lnTo>
                    <a:lnTo>
                      <a:pt x="261" y="186"/>
                    </a:lnTo>
                    <a:lnTo>
                      <a:pt x="257" y="184"/>
                    </a:lnTo>
                    <a:lnTo>
                      <a:pt x="247" y="190"/>
                    </a:lnTo>
                    <a:lnTo>
                      <a:pt x="249" y="196"/>
                    </a:lnTo>
                    <a:lnTo>
                      <a:pt x="239" y="198"/>
                    </a:lnTo>
                    <a:lnTo>
                      <a:pt x="234" y="193"/>
                    </a:lnTo>
                    <a:lnTo>
                      <a:pt x="228" y="193"/>
                    </a:lnTo>
                    <a:lnTo>
                      <a:pt x="223" y="198"/>
                    </a:lnTo>
                    <a:lnTo>
                      <a:pt x="211" y="201"/>
                    </a:lnTo>
                    <a:lnTo>
                      <a:pt x="205" y="209"/>
                    </a:lnTo>
                    <a:lnTo>
                      <a:pt x="204" y="21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7" name="Freeform 777"/>
              <p:cNvSpPr>
                <a:spLocks/>
              </p:cNvSpPr>
              <p:nvPr/>
            </p:nvSpPr>
            <p:spPr bwMode="gray">
              <a:xfrm>
                <a:off x="3598" y="2305"/>
                <a:ext cx="112" cy="136"/>
              </a:xfrm>
              <a:custGeom>
                <a:avLst/>
                <a:gdLst>
                  <a:gd name="T0" fmla="*/ 34 w 72"/>
                  <a:gd name="T1" fmla="*/ 210 h 88"/>
                  <a:gd name="T2" fmla="*/ 25 w 72"/>
                  <a:gd name="T3" fmla="*/ 201 h 88"/>
                  <a:gd name="T4" fmla="*/ 14 w 72"/>
                  <a:gd name="T5" fmla="*/ 193 h 88"/>
                  <a:gd name="T6" fmla="*/ 8 w 72"/>
                  <a:gd name="T7" fmla="*/ 189 h 88"/>
                  <a:gd name="T8" fmla="*/ 12 w 72"/>
                  <a:gd name="T9" fmla="*/ 184 h 88"/>
                  <a:gd name="T10" fmla="*/ 0 w 72"/>
                  <a:gd name="T11" fmla="*/ 161 h 88"/>
                  <a:gd name="T12" fmla="*/ 53 w 72"/>
                  <a:gd name="T13" fmla="*/ 134 h 88"/>
                  <a:gd name="T14" fmla="*/ 68 w 72"/>
                  <a:gd name="T15" fmla="*/ 134 h 88"/>
                  <a:gd name="T16" fmla="*/ 79 w 72"/>
                  <a:gd name="T17" fmla="*/ 76 h 88"/>
                  <a:gd name="T18" fmla="*/ 62 w 72"/>
                  <a:gd name="T19" fmla="*/ 65 h 88"/>
                  <a:gd name="T20" fmla="*/ 65 w 72"/>
                  <a:gd name="T21" fmla="*/ 45 h 88"/>
                  <a:gd name="T22" fmla="*/ 84 w 72"/>
                  <a:gd name="T23" fmla="*/ 22 h 88"/>
                  <a:gd name="T24" fmla="*/ 79 w 72"/>
                  <a:gd name="T25" fmla="*/ 3 h 88"/>
                  <a:gd name="T26" fmla="*/ 92 w 72"/>
                  <a:gd name="T27" fmla="*/ 0 h 88"/>
                  <a:gd name="T28" fmla="*/ 96 w 72"/>
                  <a:gd name="T29" fmla="*/ 12 h 88"/>
                  <a:gd name="T30" fmla="*/ 104 w 72"/>
                  <a:gd name="T31" fmla="*/ 23 h 88"/>
                  <a:gd name="T32" fmla="*/ 123 w 72"/>
                  <a:gd name="T33" fmla="*/ 34 h 88"/>
                  <a:gd name="T34" fmla="*/ 140 w 72"/>
                  <a:gd name="T35" fmla="*/ 36 h 88"/>
                  <a:gd name="T36" fmla="*/ 143 w 72"/>
                  <a:gd name="T37" fmla="*/ 45 h 88"/>
                  <a:gd name="T38" fmla="*/ 160 w 72"/>
                  <a:gd name="T39" fmla="*/ 62 h 88"/>
                  <a:gd name="T40" fmla="*/ 166 w 72"/>
                  <a:gd name="T41" fmla="*/ 65 h 88"/>
                  <a:gd name="T42" fmla="*/ 174 w 72"/>
                  <a:gd name="T43" fmla="*/ 76 h 88"/>
                  <a:gd name="T44" fmla="*/ 162 w 72"/>
                  <a:gd name="T45" fmla="*/ 93 h 88"/>
                  <a:gd name="T46" fmla="*/ 143 w 72"/>
                  <a:gd name="T47" fmla="*/ 119 h 88"/>
                  <a:gd name="T48" fmla="*/ 134 w 72"/>
                  <a:gd name="T49" fmla="*/ 124 h 88"/>
                  <a:gd name="T50" fmla="*/ 123 w 72"/>
                  <a:gd name="T51" fmla="*/ 139 h 88"/>
                  <a:gd name="T52" fmla="*/ 118 w 72"/>
                  <a:gd name="T53" fmla="*/ 153 h 88"/>
                  <a:gd name="T54" fmla="*/ 100 w 72"/>
                  <a:gd name="T55" fmla="*/ 172 h 88"/>
                  <a:gd name="T56" fmla="*/ 100 w 72"/>
                  <a:gd name="T57" fmla="*/ 181 h 88"/>
                  <a:gd name="T58" fmla="*/ 90 w 72"/>
                  <a:gd name="T59" fmla="*/ 189 h 88"/>
                  <a:gd name="T60" fmla="*/ 73 w 72"/>
                  <a:gd name="T61" fmla="*/ 192 h 88"/>
                  <a:gd name="T62" fmla="*/ 65 w 72"/>
                  <a:gd name="T63" fmla="*/ 207 h 88"/>
                  <a:gd name="T64" fmla="*/ 34 w 72"/>
                  <a:gd name="T65" fmla="*/ 210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88"/>
                  <a:gd name="T101" fmla="*/ 72 w 72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88">
                    <a:moveTo>
                      <a:pt x="14" y="88"/>
                    </a:moveTo>
                    <a:lnTo>
                      <a:pt x="10" y="84"/>
                    </a:lnTo>
                    <a:lnTo>
                      <a:pt x="6" y="81"/>
                    </a:lnTo>
                    <a:lnTo>
                      <a:pt x="3" y="79"/>
                    </a:lnTo>
                    <a:lnTo>
                      <a:pt x="5" y="77"/>
                    </a:lnTo>
                    <a:lnTo>
                      <a:pt x="0" y="67"/>
                    </a:lnTo>
                    <a:lnTo>
                      <a:pt x="22" y="56"/>
                    </a:lnTo>
                    <a:lnTo>
                      <a:pt x="28" y="56"/>
                    </a:lnTo>
                    <a:lnTo>
                      <a:pt x="33" y="32"/>
                    </a:lnTo>
                    <a:lnTo>
                      <a:pt x="26" y="27"/>
                    </a:lnTo>
                    <a:lnTo>
                      <a:pt x="27" y="19"/>
                    </a:lnTo>
                    <a:lnTo>
                      <a:pt x="35" y="9"/>
                    </a:lnTo>
                    <a:lnTo>
                      <a:pt x="33" y="1"/>
                    </a:lnTo>
                    <a:lnTo>
                      <a:pt x="38" y="0"/>
                    </a:lnTo>
                    <a:lnTo>
                      <a:pt x="40" y="5"/>
                    </a:lnTo>
                    <a:lnTo>
                      <a:pt x="43" y="10"/>
                    </a:lnTo>
                    <a:lnTo>
                      <a:pt x="51" y="14"/>
                    </a:lnTo>
                    <a:lnTo>
                      <a:pt x="58" y="15"/>
                    </a:lnTo>
                    <a:lnTo>
                      <a:pt x="59" y="19"/>
                    </a:lnTo>
                    <a:lnTo>
                      <a:pt x="66" y="26"/>
                    </a:lnTo>
                    <a:lnTo>
                      <a:pt x="69" y="27"/>
                    </a:lnTo>
                    <a:lnTo>
                      <a:pt x="72" y="32"/>
                    </a:lnTo>
                    <a:lnTo>
                      <a:pt x="67" y="39"/>
                    </a:lnTo>
                    <a:lnTo>
                      <a:pt x="59" y="50"/>
                    </a:lnTo>
                    <a:lnTo>
                      <a:pt x="55" y="52"/>
                    </a:lnTo>
                    <a:lnTo>
                      <a:pt x="51" y="58"/>
                    </a:lnTo>
                    <a:lnTo>
                      <a:pt x="49" y="64"/>
                    </a:lnTo>
                    <a:lnTo>
                      <a:pt x="41" y="72"/>
                    </a:lnTo>
                    <a:lnTo>
                      <a:pt x="41" y="76"/>
                    </a:lnTo>
                    <a:lnTo>
                      <a:pt x="37" y="79"/>
                    </a:lnTo>
                    <a:lnTo>
                      <a:pt x="30" y="80"/>
                    </a:lnTo>
                    <a:lnTo>
                      <a:pt x="27" y="87"/>
                    </a:lnTo>
                    <a:lnTo>
                      <a:pt x="14" y="8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8" name="Freeform 778"/>
              <p:cNvSpPr>
                <a:spLocks/>
              </p:cNvSpPr>
              <p:nvPr/>
            </p:nvSpPr>
            <p:spPr bwMode="gray">
              <a:xfrm>
                <a:off x="3614" y="2512"/>
                <a:ext cx="17" cy="8"/>
              </a:xfrm>
              <a:custGeom>
                <a:avLst/>
                <a:gdLst>
                  <a:gd name="T0" fmla="*/ 5 w 11"/>
                  <a:gd name="T1" fmla="*/ 3 h 5"/>
                  <a:gd name="T2" fmla="*/ 12 w 11"/>
                  <a:gd name="T3" fmla="*/ 5 h 5"/>
                  <a:gd name="T4" fmla="*/ 22 w 11"/>
                  <a:gd name="T5" fmla="*/ 0 h 5"/>
                  <a:gd name="T6" fmla="*/ 26 w 11"/>
                  <a:gd name="T7" fmla="*/ 0 h 5"/>
                  <a:gd name="T8" fmla="*/ 26 w 11"/>
                  <a:gd name="T9" fmla="*/ 10 h 5"/>
                  <a:gd name="T10" fmla="*/ 14 w 11"/>
                  <a:gd name="T11" fmla="*/ 13 h 5"/>
                  <a:gd name="T12" fmla="*/ 0 w 11"/>
                  <a:gd name="T13" fmla="*/ 8 h 5"/>
                  <a:gd name="T14" fmla="*/ 5 w 11"/>
                  <a:gd name="T15" fmla="*/ 3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5"/>
                  <a:gd name="T26" fmla="*/ 11 w 11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5">
                    <a:moveTo>
                      <a:pt x="2" y="1"/>
                    </a:moveTo>
                    <a:lnTo>
                      <a:pt x="5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6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9" name="Freeform 779"/>
              <p:cNvSpPr>
                <a:spLocks/>
              </p:cNvSpPr>
              <p:nvPr/>
            </p:nvSpPr>
            <p:spPr bwMode="gray">
              <a:xfrm>
                <a:off x="3482" y="2035"/>
                <a:ext cx="274" cy="268"/>
              </a:xfrm>
              <a:custGeom>
                <a:avLst/>
                <a:gdLst>
                  <a:gd name="T0" fmla="*/ 381 w 177"/>
                  <a:gd name="T1" fmla="*/ 411 h 173"/>
                  <a:gd name="T2" fmla="*/ 353 w 177"/>
                  <a:gd name="T3" fmla="*/ 407 h 173"/>
                  <a:gd name="T4" fmla="*/ 324 w 177"/>
                  <a:gd name="T5" fmla="*/ 406 h 173"/>
                  <a:gd name="T6" fmla="*/ 293 w 177"/>
                  <a:gd name="T7" fmla="*/ 393 h 173"/>
                  <a:gd name="T8" fmla="*/ 288 w 177"/>
                  <a:gd name="T9" fmla="*/ 367 h 173"/>
                  <a:gd name="T10" fmla="*/ 272 w 177"/>
                  <a:gd name="T11" fmla="*/ 359 h 173"/>
                  <a:gd name="T12" fmla="*/ 215 w 177"/>
                  <a:gd name="T13" fmla="*/ 372 h 173"/>
                  <a:gd name="T14" fmla="*/ 198 w 177"/>
                  <a:gd name="T15" fmla="*/ 364 h 173"/>
                  <a:gd name="T16" fmla="*/ 175 w 177"/>
                  <a:gd name="T17" fmla="*/ 345 h 173"/>
                  <a:gd name="T18" fmla="*/ 156 w 177"/>
                  <a:gd name="T19" fmla="*/ 322 h 173"/>
                  <a:gd name="T20" fmla="*/ 136 w 177"/>
                  <a:gd name="T21" fmla="*/ 293 h 173"/>
                  <a:gd name="T22" fmla="*/ 108 w 177"/>
                  <a:gd name="T23" fmla="*/ 279 h 173"/>
                  <a:gd name="T24" fmla="*/ 84 w 177"/>
                  <a:gd name="T25" fmla="*/ 263 h 173"/>
                  <a:gd name="T26" fmla="*/ 67 w 177"/>
                  <a:gd name="T27" fmla="*/ 209 h 173"/>
                  <a:gd name="T28" fmla="*/ 26 w 177"/>
                  <a:gd name="T29" fmla="*/ 170 h 173"/>
                  <a:gd name="T30" fmla="*/ 40 w 177"/>
                  <a:gd name="T31" fmla="*/ 113 h 173"/>
                  <a:gd name="T32" fmla="*/ 9 w 177"/>
                  <a:gd name="T33" fmla="*/ 77 h 173"/>
                  <a:gd name="T34" fmla="*/ 0 w 177"/>
                  <a:gd name="T35" fmla="*/ 9 h 173"/>
                  <a:gd name="T36" fmla="*/ 36 w 177"/>
                  <a:gd name="T37" fmla="*/ 19 h 173"/>
                  <a:gd name="T38" fmla="*/ 88 w 177"/>
                  <a:gd name="T39" fmla="*/ 3 h 173"/>
                  <a:gd name="T40" fmla="*/ 88 w 177"/>
                  <a:gd name="T41" fmla="*/ 34 h 173"/>
                  <a:gd name="T42" fmla="*/ 108 w 177"/>
                  <a:gd name="T43" fmla="*/ 53 h 173"/>
                  <a:gd name="T44" fmla="*/ 115 w 177"/>
                  <a:gd name="T45" fmla="*/ 60 h 173"/>
                  <a:gd name="T46" fmla="*/ 132 w 177"/>
                  <a:gd name="T47" fmla="*/ 67 h 173"/>
                  <a:gd name="T48" fmla="*/ 135 w 177"/>
                  <a:gd name="T49" fmla="*/ 74 h 173"/>
                  <a:gd name="T50" fmla="*/ 149 w 177"/>
                  <a:gd name="T51" fmla="*/ 88 h 173"/>
                  <a:gd name="T52" fmla="*/ 166 w 177"/>
                  <a:gd name="T53" fmla="*/ 93 h 173"/>
                  <a:gd name="T54" fmla="*/ 184 w 177"/>
                  <a:gd name="T55" fmla="*/ 91 h 173"/>
                  <a:gd name="T56" fmla="*/ 201 w 177"/>
                  <a:gd name="T57" fmla="*/ 88 h 173"/>
                  <a:gd name="T58" fmla="*/ 214 w 177"/>
                  <a:gd name="T59" fmla="*/ 88 h 173"/>
                  <a:gd name="T60" fmla="*/ 220 w 177"/>
                  <a:gd name="T61" fmla="*/ 84 h 173"/>
                  <a:gd name="T62" fmla="*/ 223 w 177"/>
                  <a:gd name="T63" fmla="*/ 65 h 173"/>
                  <a:gd name="T64" fmla="*/ 259 w 177"/>
                  <a:gd name="T65" fmla="*/ 45 h 173"/>
                  <a:gd name="T66" fmla="*/ 319 w 177"/>
                  <a:gd name="T67" fmla="*/ 60 h 173"/>
                  <a:gd name="T68" fmla="*/ 376 w 177"/>
                  <a:gd name="T69" fmla="*/ 93 h 173"/>
                  <a:gd name="T70" fmla="*/ 381 w 177"/>
                  <a:gd name="T71" fmla="*/ 141 h 173"/>
                  <a:gd name="T72" fmla="*/ 368 w 177"/>
                  <a:gd name="T73" fmla="*/ 206 h 173"/>
                  <a:gd name="T74" fmla="*/ 373 w 177"/>
                  <a:gd name="T75" fmla="*/ 242 h 173"/>
                  <a:gd name="T76" fmla="*/ 393 w 177"/>
                  <a:gd name="T77" fmla="*/ 249 h 173"/>
                  <a:gd name="T78" fmla="*/ 373 w 177"/>
                  <a:gd name="T79" fmla="*/ 288 h 173"/>
                  <a:gd name="T80" fmla="*/ 412 w 177"/>
                  <a:gd name="T81" fmla="*/ 341 h 173"/>
                  <a:gd name="T82" fmla="*/ 424 w 177"/>
                  <a:gd name="T83" fmla="*/ 359 h 173"/>
                  <a:gd name="T84" fmla="*/ 395 w 177"/>
                  <a:gd name="T85" fmla="*/ 392 h 173"/>
                  <a:gd name="T86" fmla="*/ 385 w 177"/>
                  <a:gd name="T87" fmla="*/ 415 h 1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7"/>
                  <a:gd name="T133" fmla="*/ 0 h 173"/>
                  <a:gd name="T134" fmla="*/ 177 w 177"/>
                  <a:gd name="T135" fmla="*/ 173 h 1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7" h="173">
                    <a:moveTo>
                      <a:pt x="161" y="173"/>
                    </a:moveTo>
                    <a:lnTo>
                      <a:pt x="159" y="171"/>
                    </a:lnTo>
                    <a:lnTo>
                      <a:pt x="153" y="171"/>
                    </a:lnTo>
                    <a:lnTo>
                      <a:pt x="147" y="170"/>
                    </a:lnTo>
                    <a:lnTo>
                      <a:pt x="141" y="171"/>
                    </a:lnTo>
                    <a:lnTo>
                      <a:pt x="135" y="169"/>
                    </a:lnTo>
                    <a:lnTo>
                      <a:pt x="126" y="167"/>
                    </a:lnTo>
                    <a:lnTo>
                      <a:pt x="122" y="164"/>
                    </a:lnTo>
                    <a:lnTo>
                      <a:pt x="121" y="160"/>
                    </a:lnTo>
                    <a:lnTo>
                      <a:pt x="120" y="153"/>
                    </a:lnTo>
                    <a:lnTo>
                      <a:pt x="116" y="150"/>
                    </a:lnTo>
                    <a:lnTo>
                      <a:pt x="114" y="150"/>
                    </a:lnTo>
                    <a:lnTo>
                      <a:pt x="108" y="156"/>
                    </a:lnTo>
                    <a:lnTo>
                      <a:pt x="90" y="155"/>
                    </a:lnTo>
                    <a:lnTo>
                      <a:pt x="87" y="153"/>
                    </a:lnTo>
                    <a:lnTo>
                      <a:pt x="83" y="152"/>
                    </a:lnTo>
                    <a:lnTo>
                      <a:pt x="77" y="145"/>
                    </a:lnTo>
                    <a:lnTo>
                      <a:pt x="73" y="144"/>
                    </a:lnTo>
                    <a:lnTo>
                      <a:pt x="66" y="139"/>
                    </a:lnTo>
                    <a:lnTo>
                      <a:pt x="65" y="134"/>
                    </a:lnTo>
                    <a:lnTo>
                      <a:pt x="63" y="129"/>
                    </a:lnTo>
                    <a:lnTo>
                      <a:pt x="57" y="122"/>
                    </a:lnTo>
                    <a:lnTo>
                      <a:pt x="56" y="117"/>
                    </a:lnTo>
                    <a:lnTo>
                      <a:pt x="45" y="116"/>
                    </a:lnTo>
                    <a:lnTo>
                      <a:pt x="40" y="118"/>
                    </a:lnTo>
                    <a:lnTo>
                      <a:pt x="35" y="110"/>
                    </a:lnTo>
                    <a:lnTo>
                      <a:pt x="35" y="98"/>
                    </a:lnTo>
                    <a:lnTo>
                      <a:pt x="28" y="87"/>
                    </a:lnTo>
                    <a:lnTo>
                      <a:pt x="21" y="85"/>
                    </a:lnTo>
                    <a:lnTo>
                      <a:pt x="11" y="71"/>
                    </a:lnTo>
                    <a:lnTo>
                      <a:pt x="20" y="51"/>
                    </a:lnTo>
                    <a:lnTo>
                      <a:pt x="17" y="47"/>
                    </a:lnTo>
                    <a:lnTo>
                      <a:pt x="12" y="47"/>
                    </a:lnTo>
                    <a:lnTo>
                      <a:pt x="4" y="32"/>
                    </a:lnTo>
                    <a:lnTo>
                      <a:pt x="5" y="2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8"/>
                    </a:lnTo>
                    <a:lnTo>
                      <a:pt x="26" y="5"/>
                    </a:lnTo>
                    <a:lnTo>
                      <a:pt x="37" y="1"/>
                    </a:lnTo>
                    <a:lnTo>
                      <a:pt x="38" y="4"/>
                    </a:lnTo>
                    <a:lnTo>
                      <a:pt x="37" y="14"/>
                    </a:lnTo>
                    <a:lnTo>
                      <a:pt x="43" y="19"/>
                    </a:lnTo>
                    <a:lnTo>
                      <a:pt x="45" y="22"/>
                    </a:lnTo>
                    <a:lnTo>
                      <a:pt x="47" y="24"/>
                    </a:lnTo>
                    <a:lnTo>
                      <a:pt x="48" y="25"/>
                    </a:lnTo>
                    <a:lnTo>
                      <a:pt x="52" y="27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9" y="34"/>
                    </a:lnTo>
                    <a:lnTo>
                      <a:pt x="62" y="37"/>
                    </a:lnTo>
                    <a:lnTo>
                      <a:pt x="65" y="39"/>
                    </a:lnTo>
                    <a:lnTo>
                      <a:pt x="69" y="39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1" y="37"/>
                    </a:lnTo>
                    <a:lnTo>
                      <a:pt x="84" y="37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91" y="36"/>
                    </a:lnTo>
                    <a:lnTo>
                      <a:pt x="92" y="35"/>
                    </a:lnTo>
                    <a:lnTo>
                      <a:pt x="93" y="34"/>
                    </a:lnTo>
                    <a:lnTo>
                      <a:pt x="93" y="27"/>
                    </a:lnTo>
                    <a:lnTo>
                      <a:pt x="103" y="29"/>
                    </a:lnTo>
                    <a:lnTo>
                      <a:pt x="108" y="19"/>
                    </a:lnTo>
                    <a:lnTo>
                      <a:pt x="130" y="21"/>
                    </a:lnTo>
                    <a:lnTo>
                      <a:pt x="133" y="25"/>
                    </a:lnTo>
                    <a:lnTo>
                      <a:pt x="140" y="26"/>
                    </a:lnTo>
                    <a:lnTo>
                      <a:pt x="157" y="39"/>
                    </a:lnTo>
                    <a:lnTo>
                      <a:pt x="159" y="49"/>
                    </a:lnTo>
                    <a:lnTo>
                      <a:pt x="159" y="59"/>
                    </a:lnTo>
                    <a:lnTo>
                      <a:pt x="152" y="69"/>
                    </a:lnTo>
                    <a:lnTo>
                      <a:pt x="154" y="86"/>
                    </a:lnTo>
                    <a:lnTo>
                      <a:pt x="154" y="95"/>
                    </a:lnTo>
                    <a:lnTo>
                      <a:pt x="156" y="101"/>
                    </a:lnTo>
                    <a:lnTo>
                      <a:pt x="160" y="98"/>
                    </a:lnTo>
                    <a:lnTo>
                      <a:pt x="164" y="104"/>
                    </a:lnTo>
                    <a:lnTo>
                      <a:pt x="159" y="113"/>
                    </a:lnTo>
                    <a:lnTo>
                      <a:pt x="156" y="120"/>
                    </a:lnTo>
                    <a:lnTo>
                      <a:pt x="156" y="127"/>
                    </a:lnTo>
                    <a:lnTo>
                      <a:pt x="172" y="142"/>
                    </a:lnTo>
                    <a:lnTo>
                      <a:pt x="171" y="149"/>
                    </a:lnTo>
                    <a:lnTo>
                      <a:pt x="177" y="150"/>
                    </a:lnTo>
                    <a:lnTo>
                      <a:pt x="177" y="157"/>
                    </a:lnTo>
                    <a:lnTo>
                      <a:pt x="165" y="163"/>
                    </a:lnTo>
                    <a:lnTo>
                      <a:pt x="164" y="172"/>
                    </a:lnTo>
                    <a:lnTo>
                      <a:pt x="161" y="17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0" name="Freeform 780"/>
              <p:cNvSpPr>
                <a:spLocks/>
              </p:cNvSpPr>
              <p:nvPr/>
            </p:nvSpPr>
            <p:spPr bwMode="gray">
              <a:xfrm>
                <a:off x="3646" y="1905"/>
                <a:ext cx="244" cy="176"/>
              </a:xfrm>
              <a:custGeom>
                <a:avLst/>
                <a:gdLst>
                  <a:gd name="T0" fmla="*/ 275 w 157"/>
                  <a:gd name="T1" fmla="*/ 272 h 114"/>
                  <a:gd name="T2" fmla="*/ 244 w 157"/>
                  <a:gd name="T3" fmla="*/ 264 h 114"/>
                  <a:gd name="T4" fmla="*/ 235 w 157"/>
                  <a:gd name="T5" fmla="*/ 250 h 114"/>
                  <a:gd name="T6" fmla="*/ 219 w 157"/>
                  <a:gd name="T7" fmla="*/ 249 h 114"/>
                  <a:gd name="T8" fmla="*/ 200 w 157"/>
                  <a:gd name="T9" fmla="*/ 236 h 114"/>
                  <a:gd name="T10" fmla="*/ 179 w 157"/>
                  <a:gd name="T11" fmla="*/ 227 h 114"/>
                  <a:gd name="T12" fmla="*/ 162 w 157"/>
                  <a:gd name="T13" fmla="*/ 202 h 114"/>
                  <a:gd name="T14" fmla="*/ 152 w 157"/>
                  <a:gd name="T15" fmla="*/ 171 h 114"/>
                  <a:gd name="T16" fmla="*/ 140 w 157"/>
                  <a:gd name="T17" fmla="*/ 154 h 114"/>
                  <a:gd name="T18" fmla="*/ 126 w 157"/>
                  <a:gd name="T19" fmla="*/ 150 h 114"/>
                  <a:gd name="T20" fmla="*/ 95 w 157"/>
                  <a:gd name="T21" fmla="*/ 136 h 114"/>
                  <a:gd name="T22" fmla="*/ 96 w 157"/>
                  <a:gd name="T23" fmla="*/ 127 h 114"/>
                  <a:gd name="T24" fmla="*/ 95 w 157"/>
                  <a:gd name="T25" fmla="*/ 113 h 114"/>
                  <a:gd name="T26" fmla="*/ 90 w 157"/>
                  <a:gd name="T27" fmla="*/ 102 h 114"/>
                  <a:gd name="T28" fmla="*/ 75 w 157"/>
                  <a:gd name="T29" fmla="*/ 97 h 114"/>
                  <a:gd name="T30" fmla="*/ 68 w 157"/>
                  <a:gd name="T31" fmla="*/ 97 h 114"/>
                  <a:gd name="T32" fmla="*/ 65 w 157"/>
                  <a:gd name="T33" fmla="*/ 102 h 114"/>
                  <a:gd name="T34" fmla="*/ 61 w 157"/>
                  <a:gd name="T35" fmla="*/ 102 h 114"/>
                  <a:gd name="T36" fmla="*/ 47 w 157"/>
                  <a:gd name="T37" fmla="*/ 110 h 114"/>
                  <a:gd name="T38" fmla="*/ 39 w 157"/>
                  <a:gd name="T39" fmla="*/ 136 h 114"/>
                  <a:gd name="T40" fmla="*/ 3 w 157"/>
                  <a:gd name="T41" fmla="*/ 128 h 114"/>
                  <a:gd name="T42" fmla="*/ 0 w 157"/>
                  <a:gd name="T43" fmla="*/ 36 h 114"/>
                  <a:gd name="T44" fmla="*/ 62 w 157"/>
                  <a:gd name="T45" fmla="*/ 0 h 114"/>
                  <a:gd name="T46" fmla="*/ 126 w 157"/>
                  <a:gd name="T47" fmla="*/ 45 h 114"/>
                  <a:gd name="T48" fmla="*/ 143 w 157"/>
                  <a:gd name="T49" fmla="*/ 66 h 114"/>
                  <a:gd name="T50" fmla="*/ 157 w 157"/>
                  <a:gd name="T51" fmla="*/ 65 h 114"/>
                  <a:gd name="T52" fmla="*/ 179 w 157"/>
                  <a:gd name="T53" fmla="*/ 66 h 114"/>
                  <a:gd name="T54" fmla="*/ 188 w 157"/>
                  <a:gd name="T55" fmla="*/ 65 h 114"/>
                  <a:gd name="T56" fmla="*/ 208 w 157"/>
                  <a:gd name="T57" fmla="*/ 76 h 114"/>
                  <a:gd name="T58" fmla="*/ 218 w 157"/>
                  <a:gd name="T59" fmla="*/ 102 h 114"/>
                  <a:gd name="T60" fmla="*/ 232 w 157"/>
                  <a:gd name="T61" fmla="*/ 97 h 114"/>
                  <a:gd name="T62" fmla="*/ 247 w 157"/>
                  <a:gd name="T63" fmla="*/ 140 h 114"/>
                  <a:gd name="T64" fmla="*/ 253 w 157"/>
                  <a:gd name="T65" fmla="*/ 144 h 114"/>
                  <a:gd name="T66" fmla="*/ 269 w 157"/>
                  <a:gd name="T67" fmla="*/ 157 h 114"/>
                  <a:gd name="T68" fmla="*/ 275 w 157"/>
                  <a:gd name="T69" fmla="*/ 154 h 114"/>
                  <a:gd name="T70" fmla="*/ 284 w 157"/>
                  <a:gd name="T71" fmla="*/ 148 h 114"/>
                  <a:gd name="T72" fmla="*/ 297 w 157"/>
                  <a:gd name="T73" fmla="*/ 144 h 114"/>
                  <a:gd name="T74" fmla="*/ 300 w 157"/>
                  <a:gd name="T75" fmla="*/ 128 h 114"/>
                  <a:gd name="T76" fmla="*/ 314 w 157"/>
                  <a:gd name="T77" fmla="*/ 113 h 114"/>
                  <a:gd name="T78" fmla="*/ 343 w 157"/>
                  <a:gd name="T79" fmla="*/ 105 h 114"/>
                  <a:gd name="T80" fmla="*/ 339 w 157"/>
                  <a:gd name="T81" fmla="*/ 122 h 114"/>
                  <a:gd name="T82" fmla="*/ 323 w 157"/>
                  <a:gd name="T83" fmla="*/ 122 h 114"/>
                  <a:gd name="T84" fmla="*/ 314 w 157"/>
                  <a:gd name="T85" fmla="*/ 131 h 114"/>
                  <a:gd name="T86" fmla="*/ 331 w 157"/>
                  <a:gd name="T87" fmla="*/ 133 h 114"/>
                  <a:gd name="T88" fmla="*/ 354 w 157"/>
                  <a:gd name="T89" fmla="*/ 136 h 114"/>
                  <a:gd name="T90" fmla="*/ 362 w 157"/>
                  <a:gd name="T91" fmla="*/ 150 h 114"/>
                  <a:gd name="T92" fmla="*/ 379 w 157"/>
                  <a:gd name="T93" fmla="*/ 153 h 114"/>
                  <a:gd name="T94" fmla="*/ 379 w 157"/>
                  <a:gd name="T95" fmla="*/ 165 h 114"/>
                  <a:gd name="T96" fmla="*/ 357 w 157"/>
                  <a:gd name="T97" fmla="*/ 179 h 114"/>
                  <a:gd name="T98" fmla="*/ 333 w 157"/>
                  <a:gd name="T99" fmla="*/ 184 h 114"/>
                  <a:gd name="T100" fmla="*/ 336 w 157"/>
                  <a:gd name="T101" fmla="*/ 170 h 114"/>
                  <a:gd name="T102" fmla="*/ 348 w 157"/>
                  <a:gd name="T103" fmla="*/ 159 h 114"/>
                  <a:gd name="T104" fmla="*/ 328 w 157"/>
                  <a:gd name="T105" fmla="*/ 153 h 114"/>
                  <a:gd name="T106" fmla="*/ 305 w 157"/>
                  <a:gd name="T107" fmla="*/ 162 h 114"/>
                  <a:gd name="T108" fmla="*/ 302 w 157"/>
                  <a:gd name="T109" fmla="*/ 184 h 114"/>
                  <a:gd name="T110" fmla="*/ 284 w 157"/>
                  <a:gd name="T111" fmla="*/ 188 h 114"/>
                  <a:gd name="T112" fmla="*/ 269 w 157"/>
                  <a:gd name="T113" fmla="*/ 193 h 114"/>
                  <a:gd name="T114" fmla="*/ 275 w 157"/>
                  <a:gd name="T115" fmla="*/ 222 h 114"/>
                  <a:gd name="T116" fmla="*/ 283 w 157"/>
                  <a:gd name="T117" fmla="*/ 232 h 114"/>
                  <a:gd name="T118" fmla="*/ 278 w 157"/>
                  <a:gd name="T119" fmla="*/ 250 h 114"/>
                  <a:gd name="T120" fmla="*/ 275 w 157"/>
                  <a:gd name="T121" fmla="*/ 272 h 1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7"/>
                  <a:gd name="T184" fmla="*/ 0 h 114"/>
                  <a:gd name="T185" fmla="*/ 157 w 157"/>
                  <a:gd name="T186" fmla="*/ 114 h 1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7" h="114">
                    <a:moveTo>
                      <a:pt x="114" y="114"/>
                    </a:moveTo>
                    <a:lnTo>
                      <a:pt x="101" y="111"/>
                    </a:lnTo>
                    <a:lnTo>
                      <a:pt x="97" y="105"/>
                    </a:lnTo>
                    <a:lnTo>
                      <a:pt x="91" y="104"/>
                    </a:lnTo>
                    <a:lnTo>
                      <a:pt x="83" y="99"/>
                    </a:lnTo>
                    <a:lnTo>
                      <a:pt x="74" y="95"/>
                    </a:lnTo>
                    <a:lnTo>
                      <a:pt x="67" y="85"/>
                    </a:lnTo>
                    <a:lnTo>
                      <a:pt x="63" y="72"/>
                    </a:lnTo>
                    <a:lnTo>
                      <a:pt x="58" y="65"/>
                    </a:lnTo>
                    <a:lnTo>
                      <a:pt x="52" y="63"/>
                    </a:lnTo>
                    <a:lnTo>
                      <a:pt x="39" y="57"/>
                    </a:lnTo>
                    <a:lnTo>
                      <a:pt x="40" y="53"/>
                    </a:lnTo>
                    <a:lnTo>
                      <a:pt x="39" y="47"/>
                    </a:lnTo>
                    <a:lnTo>
                      <a:pt x="37" y="43"/>
                    </a:lnTo>
                    <a:lnTo>
                      <a:pt x="31" y="41"/>
                    </a:lnTo>
                    <a:lnTo>
                      <a:pt x="28" y="41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9" y="46"/>
                    </a:lnTo>
                    <a:lnTo>
                      <a:pt x="16" y="57"/>
                    </a:lnTo>
                    <a:lnTo>
                      <a:pt x="1" y="54"/>
                    </a:lnTo>
                    <a:lnTo>
                      <a:pt x="0" y="15"/>
                    </a:lnTo>
                    <a:lnTo>
                      <a:pt x="26" y="0"/>
                    </a:lnTo>
                    <a:lnTo>
                      <a:pt x="52" y="19"/>
                    </a:lnTo>
                    <a:lnTo>
                      <a:pt x="59" y="28"/>
                    </a:lnTo>
                    <a:lnTo>
                      <a:pt x="65" y="27"/>
                    </a:lnTo>
                    <a:lnTo>
                      <a:pt x="74" y="28"/>
                    </a:lnTo>
                    <a:lnTo>
                      <a:pt x="78" y="27"/>
                    </a:lnTo>
                    <a:lnTo>
                      <a:pt x="86" y="32"/>
                    </a:lnTo>
                    <a:lnTo>
                      <a:pt x="90" y="43"/>
                    </a:lnTo>
                    <a:lnTo>
                      <a:pt x="96" y="41"/>
                    </a:lnTo>
                    <a:lnTo>
                      <a:pt x="102" y="59"/>
                    </a:lnTo>
                    <a:lnTo>
                      <a:pt x="105" y="60"/>
                    </a:lnTo>
                    <a:lnTo>
                      <a:pt x="111" y="66"/>
                    </a:lnTo>
                    <a:lnTo>
                      <a:pt x="114" y="65"/>
                    </a:lnTo>
                    <a:lnTo>
                      <a:pt x="118" y="62"/>
                    </a:lnTo>
                    <a:lnTo>
                      <a:pt x="123" y="60"/>
                    </a:lnTo>
                    <a:lnTo>
                      <a:pt x="124" y="54"/>
                    </a:lnTo>
                    <a:lnTo>
                      <a:pt x="130" y="47"/>
                    </a:lnTo>
                    <a:lnTo>
                      <a:pt x="142" y="44"/>
                    </a:lnTo>
                    <a:lnTo>
                      <a:pt x="140" y="51"/>
                    </a:lnTo>
                    <a:lnTo>
                      <a:pt x="134" y="51"/>
                    </a:lnTo>
                    <a:lnTo>
                      <a:pt x="130" y="55"/>
                    </a:lnTo>
                    <a:lnTo>
                      <a:pt x="137" y="56"/>
                    </a:lnTo>
                    <a:lnTo>
                      <a:pt x="147" y="57"/>
                    </a:lnTo>
                    <a:lnTo>
                      <a:pt x="150" y="63"/>
                    </a:lnTo>
                    <a:lnTo>
                      <a:pt x="157" y="64"/>
                    </a:lnTo>
                    <a:lnTo>
                      <a:pt x="157" y="69"/>
                    </a:lnTo>
                    <a:lnTo>
                      <a:pt x="148" y="75"/>
                    </a:lnTo>
                    <a:lnTo>
                      <a:pt x="138" y="77"/>
                    </a:lnTo>
                    <a:lnTo>
                      <a:pt x="139" y="71"/>
                    </a:lnTo>
                    <a:lnTo>
                      <a:pt x="144" y="67"/>
                    </a:lnTo>
                    <a:lnTo>
                      <a:pt x="136" y="64"/>
                    </a:lnTo>
                    <a:lnTo>
                      <a:pt x="126" y="68"/>
                    </a:lnTo>
                    <a:lnTo>
                      <a:pt x="125" y="77"/>
                    </a:lnTo>
                    <a:lnTo>
                      <a:pt x="118" y="79"/>
                    </a:lnTo>
                    <a:lnTo>
                      <a:pt x="111" y="81"/>
                    </a:lnTo>
                    <a:lnTo>
                      <a:pt x="114" y="93"/>
                    </a:lnTo>
                    <a:lnTo>
                      <a:pt x="117" y="97"/>
                    </a:lnTo>
                    <a:lnTo>
                      <a:pt x="115" y="105"/>
                    </a:lnTo>
                    <a:lnTo>
                      <a:pt x="114" y="11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1" name="Freeform 781"/>
              <p:cNvSpPr>
                <a:spLocks/>
              </p:cNvSpPr>
              <p:nvPr/>
            </p:nvSpPr>
            <p:spPr bwMode="gray">
              <a:xfrm>
                <a:off x="3604" y="1968"/>
                <a:ext cx="199" cy="154"/>
              </a:xfrm>
              <a:custGeom>
                <a:avLst/>
                <a:gdLst>
                  <a:gd name="T0" fmla="*/ 106 w 128"/>
                  <a:gd name="T1" fmla="*/ 39 h 99"/>
                  <a:gd name="T2" fmla="*/ 126 w 128"/>
                  <a:gd name="T3" fmla="*/ 5 h 99"/>
                  <a:gd name="T4" fmla="*/ 134 w 128"/>
                  <a:gd name="T5" fmla="*/ 0 h 99"/>
                  <a:gd name="T6" fmla="*/ 155 w 128"/>
                  <a:gd name="T7" fmla="*/ 8 h 99"/>
                  <a:gd name="T8" fmla="*/ 162 w 128"/>
                  <a:gd name="T9" fmla="*/ 30 h 99"/>
                  <a:gd name="T10" fmla="*/ 191 w 128"/>
                  <a:gd name="T11" fmla="*/ 53 h 99"/>
                  <a:gd name="T12" fmla="*/ 219 w 128"/>
                  <a:gd name="T13" fmla="*/ 75 h 99"/>
                  <a:gd name="T14" fmla="*/ 244 w 128"/>
                  <a:gd name="T15" fmla="*/ 131 h 99"/>
                  <a:gd name="T16" fmla="*/ 285 w 128"/>
                  <a:gd name="T17" fmla="*/ 152 h 99"/>
                  <a:gd name="T18" fmla="*/ 309 w 128"/>
                  <a:gd name="T19" fmla="*/ 170 h 99"/>
                  <a:gd name="T20" fmla="*/ 274 w 128"/>
                  <a:gd name="T21" fmla="*/ 196 h 99"/>
                  <a:gd name="T22" fmla="*/ 225 w 128"/>
                  <a:gd name="T23" fmla="*/ 240 h 99"/>
                  <a:gd name="T24" fmla="*/ 193 w 128"/>
                  <a:gd name="T25" fmla="*/ 222 h 99"/>
                  <a:gd name="T26" fmla="*/ 148 w 128"/>
                  <a:gd name="T27" fmla="*/ 166 h 99"/>
                  <a:gd name="T28" fmla="*/ 123 w 128"/>
                  <a:gd name="T29" fmla="*/ 156 h 99"/>
                  <a:gd name="T30" fmla="*/ 58 w 128"/>
                  <a:gd name="T31" fmla="*/ 174 h 99"/>
                  <a:gd name="T32" fmla="*/ 31 w 128"/>
                  <a:gd name="T33" fmla="*/ 121 h 99"/>
                  <a:gd name="T34" fmla="*/ 25 w 128"/>
                  <a:gd name="T35" fmla="*/ 114 h 99"/>
                  <a:gd name="T36" fmla="*/ 17 w 128"/>
                  <a:gd name="T37" fmla="*/ 106 h 99"/>
                  <a:gd name="T38" fmla="*/ 19 w 128"/>
                  <a:gd name="T39" fmla="*/ 104 h 99"/>
                  <a:gd name="T40" fmla="*/ 26 w 128"/>
                  <a:gd name="T41" fmla="*/ 100 h 99"/>
                  <a:gd name="T42" fmla="*/ 25 w 128"/>
                  <a:gd name="T43" fmla="*/ 92 h 99"/>
                  <a:gd name="T44" fmla="*/ 19 w 128"/>
                  <a:gd name="T45" fmla="*/ 87 h 99"/>
                  <a:gd name="T46" fmla="*/ 14 w 128"/>
                  <a:gd name="T47" fmla="*/ 87 h 99"/>
                  <a:gd name="T48" fmla="*/ 8 w 128"/>
                  <a:gd name="T49" fmla="*/ 87 h 99"/>
                  <a:gd name="T50" fmla="*/ 8 w 128"/>
                  <a:gd name="T51" fmla="*/ 78 h 99"/>
                  <a:gd name="T52" fmla="*/ 12 w 128"/>
                  <a:gd name="T53" fmla="*/ 73 h 99"/>
                  <a:gd name="T54" fmla="*/ 31 w 128"/>
                  <a:gd name="T55" fmla="*/ 73 h 99"/>
                  <a:gd name="T56" fmla="*/ 48 w 128"/>
                  <a:gd name="T57" fmla="*/ 62 h 99"/>
                  <a:gd name="T58" fmla="*/ 48 w 128"/>
                  <a:gd name="T59" fmla="*/ 56 h 99"/>
                  <a:gd name="T60" fmla="*/ 36 w 128"/>
                  <a:gd name="T61" fmla="*/ 40 h 99"/>
                  <a:gd name="T62" fmla="*/ 34 w 128"/>
                  <a:gd name="T63" fmla="*/ 30 h 99"/>
                  <a:gd name="T64" fmla="*/ 26 w 128"/>
                  <a:gd name="T65" fmla="*/ 25 h 99"/>
                  <a:gd name="T66" fmla="*/ 12 w 128"/>
                  <a:gd name="T67" fmla="*/ 22 h 99"/>
                  <a:gd name="T68" fmla="*/ 5 w 128"/>
                  <a:gd name="T69" fmla="*/ 26 h 99"/>
                  <a:gd name="T70" fmla="*/ 0 w 128"/>
                  <a:gd name="T71" fmla="*/ 30 h 99"/>
                  <a:gd name="T72" fmla="*/ 9 w 128"/>
                  <a:gd name="T73" fmla="*/ 9 h 99"/>
                  <a:gd name="T74" fmla="*/ 34 w 128"/>
                  <a:gd name="T75" fmla="*/ 14 h 99"/>
                  <a:gd name="T76" fmla="*/ 68 w 128"/>
                  <a:gd name="T77" fmla="*/ 31 h 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8"/>
                  <a:gd name="T118" fmla="*/ 0 h 99"/>
                  <a:gd name="T119" fmla="*/ 128 w 128"/>
                  <a:gd name="T120" fmla="*/ 99 h 9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8" h="99">
                    <a:moveTo>
                      <a:pt x="28" y="13"/>
                    </a:moveTo>
                    <a:lnTo>
                      <a:pt x="44" y="16"/>
                    </a:lnTo>
                    <a:lnTo>
                      <a:pt x="46" y="5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4" y="3"/>
                    </a:lnTo>
                    <a:lnTo>
                      <a:pt x="66" y="6"/>
                    </a:lnTo>
                    <a:lnTo>
                      <a:pt x="67" y="12"/>
                    </a:lnTo>
                    <a:lnTo>
                      <a:pt x="66" y="16"/>
                    </a:lnTo>
                    <a:lnTo>
                      <a:pt x="79" y="22"/>
                    </a:lnTo>
                    <a:lnTo>
                      <a:pt x="85" y="24"/>
                    </a:lnTo>
                    <a:lnTo>
                      <a:pt x="91" y="31"/>
                    </a:lnTo>
                    <a:lnTo>
                      <a:pt x="94" y="45"/>
                    </a:lnTo>
                    <a:lnTo>
                      <a:pt x="101" y="54"/>
                    </a:lnTo>
                    <a:lnTo>
                      <a:pt x="110" y="58"/>
                    </a:lnTo>
                    <a:lnTo>
                      <a:pt x="118" y="63"/>
                    </a:lnTo>
                    <a:lnTo>
                      <a:pt x="124" y="64"/>
                    </a:lnTo>
                    <a:lnTo>
                      <a:pt x="128" y="70"/>
                    </a:lnTo>
                    <a:lnTo>
                      <a:pt x="117" y="71"/>
                    </a:lnTo>
                    <a:lnTo>
                      <a:pt x="113" y="81"/>
                    </a:lnTo>
                    <a:lnTo>
                      <a:pt x="95" y="92"/>
                    </a:lnTo>
                    <a:lnTo>
                      <a:pt x="93" y="99"/>
                    </a:lnTo>
                    <a:lnTo>
                      <a:pt x="88" y="94"/>
                    </a:lnTo>
                    <a:lnTo>
                      <a:pt x="80" y="92"/>
                    </a:lnTo>
                    <a:lnTo>
                      <a:pt x="78" y="82"/>
                    </a:lnTo>
                    <a:lnTo>
                      <a:pt x="61" y="69"/>
                    </a:lnTo>
                    <a:lnTo>
                      <a:pt x="54" y="68"/>
                    </a:lnTo>
                    <a:lnTo>
                      <a:pt x="51" y="64"/>
                    </a:lnTo>
                    <a:lnTo>
                      <a:pt x="29" y="62"/>
                    </a:lnTo>
                    <a:lnTo>
                      <a:pt x="24" y="72"/>
                    </a:lnTo>
                    <a:lnTo>
                      <a:pt x="14" y="70"/>
                    </a:lnTo>
                    <a:lnTo>
                      <a:pt x="13" y="50"/>
                    </a:lnTo>
                    <a:lnTo>
                      <a:pt x="12" y="48"/>
                    </a:lnTo>
                    <a:lnTo>
                      <a:pt x="10" y="47"/>
                    </a:lnTo>
                    <a:lnTo>
                      <a:pt x="9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3"/>
                    </a:lnTo>
                    <a:lnTo>
                      <a:pt x="11" y="41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3" y="32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9" y="30"/>
                    </a:lnTo>
                    <a:lnTo>
                      <a:pt x="13" y="30"/>
                    </a:lnTo>
                    <a:lnTo>
                      <a:pt x="17" y="28"/>
                    </a:lnTo>
                    <a:lnTo>
                      <a:pt x="20" y="26"/>
                    </a:lnTo>
                    <a:lnTo>
                      <a:pt x="21" y="24"/>
                    </a:lnTo>
                    <a:lnTo>
                      <a:pt x="20" y="23"/>
                    </a:lnTo>
                    <a:lnTo>
                      <a:pt x="19" y="21"/>
                    </a:lnTo>
                    <a:lnTo>
                      <a:pt x="15" y="17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4" y="6"/>
                    </a:lnTo>
                    <a:lnTo>
                      <a:pt x="20" y="14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2" name="Freeform 782"/>
              <p:cNvSpPr>
                <a:spLocks/>
              </p:cNvSpPr>
              <p:nvPr/>
            </p:nvSpPr>
            <p:spPr bwMode="gray">
              <a:xfrm>
                <a:off x="3997" y="2557"/>
                <a:ext cx="32" cy="59"/>
              </a:xfrm>
              <a:custGeom>
                <a:avLst/>
                <a:gdLst>
                  <a:gd name="T0" fmla="*/ 23 w 21"/>
                  <a:gd name="T1" fmla="*/ 12 h 38"/>
                  <a:gd name="T2" fmla="*/ 26 w 21"/>
                  <a:gd name="T3" fmla="*/ 22 h 38"/>
                  <a:gd name="T4" fmla="*/ 41 w 21"/>
                  <a:gd name="T5" fmla="*/ 36 h 38"/>
                  <a:gd name="T6" fmla="*/ 44 w 21"/>
                  <a:gd name="T7" fmla="*/ 53 h 38"/>
                  <a:gd name="T8" fmla="*/ 46 w 21"/>
                  <a:gd name="T9" fmla="*/ 57 h 38"/>
                  <a:gd name="T10" fmla="*/ 49 w 21"/>
                  <a:gd name="T11" fmla="*/ 67 h 38"/>
                  <a:gd name="T12" fmla="*/ 27 w 21"/>
                  <a:gd name="T13" fmla="*/ 92 h 38"/>
                  <a:gd name="T14" fmla="*/ 14 w 21"/>
                  <a:gd name="T15" fmla="*/ 92 h 38"/>
                  <a:gd name="T16" fmla="*/ 8 w 21"/>
                  <a:gd name="T17" fmla="*/ 82 h 38"/>
                  <a:gd name="T18" fmla="*/ 0 w 21"/>
                  <a:gd name="T19" fmla="*/ 36 h 38"/>
                  <a:gd name="T20" fmla="*/ 3 w 21"/>
                  <a:gd name="T21" fmla="*/ 25 h 38"/>
                  <a:gd name="T22" fmla="*/ 5 w 21"/>
                  <a:gd name="T23" fmla="*/ 12 h 38"/>
                  <a:gd name="T24" fmla="*/ 12 w 21"/>
                  <a:gd name="T25" fmla="*/ 0 h 38"/>
                  <a:gd name="T26" fmla="*/ 18 w 21"/>
                  <a:gd name="T27" fmla="*/ 0 h 38"/>
                  <a:gd name="T28" fmla="*/ 23 w 21"/>
                  <a:gd name="T29" fmla="*/ 12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38"/>
                  <a:gd name="T47" fmla="*/ 21 w 21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38">
                    <a:moveTo>
                      <a:pt x="10" y="5"/>
                    </a:moveTo>
                    <a:lnTo>
                      <a:pt x="11" y="9"/>
                    </a:lnTo>
                    <a:lnTo>
                      <a:pt x="18" y="15"/>
                    </a:lnTo>
                    <a:lnTo>
                      <a:pt x="19" y="22"/>
                    </a:lnTo>
                    <a:lnTo>
                      <a:pt x="20" y="24"/>
                    </a:lnTo>
                    <a:lnTo>
                      <a:pt x="21" y="28"/>
                    </a:lnTo>
                    <a:lnTo>
                      <a:pt x="12" y="38"/>
                    </a:lnTo>
                    <a:lnTo>
                      <a:pt x="6" y="38"/>
                    </a:lnTo>
                    <a:lnTo>
                      <a:pt x="3" y="34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3" name="Freeform 783"/>
              <p:cNvSpPr>
                <a:spLocks/>
              </p:cNvSpPr>
              <p:nvPr/>
            </p:nvSpPr>
            <p:spPr bwMode="gray">
              <a:xfrm>
                <a:off x="3961" y="2117"/>
                <a:ext cx="28" cy="48"/>
              </a:xfrm>
              <a:custGeom>
                <a:avLst/>
                <a:gdLst>
                  <a:gd name="T0" fmla="*/ 39 w 18"/>
                  <a:gd name="T1" fmla="*/ 74 h 31"/>
                  <a:gd name="T2" fmla="*/ 39 w 18"/>
                  <a:gd name="T3" fmla="*/ 71 h 31"/>
                  <a:gd name="T4" fmla="*/ 40 w 18"/>
                  <a:gd name="T5" fmla="*/ 70 h 31"/>
                  <a:gd name="T6" fmla="*/ 36 w 18"/>
                  <a:gd name="T7" fmla="*/ 56 h 31"/>
                  <a:gd name="T8" fmla="*/ 26 w 18"/>
                  <a:gd name="T9" fmla="*/ 31 h 31"/>
                  <a:gd name="T10" fmla="*/ 9 w 18"/>
                  <a:gd name="T11" fmla="*/ 14 h 31"/>
                  <a:gd name="T12" fmla="*/ 0 w 18"/>
                  <a:gd name="T13" fmla="*/ 12 h 31"/>
                  <a:gd name="T14" fmla="*/ 14 w 18"/>
                  <a:gd name="T15" fmla="*/ 0 h 31"/>
                  <a:gd name="T16" fmla="*/ 30 w 18"/>
                  <a:gd name="T17" fmla="*/ 0 h 31"/>
                  <a:gd name="T18" fmla="*/ 39 w 18"/>
                  <a:gd name="T19" fmla="*/ 9 h 31"/>
                  <a:gd name="T20" fmla="*/ 40 w 18"/>
                  <a:gd name="T21" fmla="*/ 22 h 31"/>
                  <a:gd name="T22" fmla="*/ 36 w 18"/>
                  <a:gd name="T23" fmla="*/ 39 h 31"/>
                  <a:gd name="T24" fmla="*/ 36 w 18"/>
                  <a:gd name="T25" fmla="*/ 48 h 31"/>
                  <a:gd name="T26" fmla="*/ 40 w 18"/>
                  <a:gd name="T27" fmla="*/ 62 h 31"/>
                  <a:gd name="T28" fmla="*/ 44 w 18"/>
                  <a:gd name="T29" fmla="*/ 71 h 31"/>
                  <a:gd name="T30" fmla="*/ 39 w 18"/>
                  <a:gd name="T31" fmla="*/ 74 h 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"/>
                  <a:gd name="T49" fmla="*/ 0 h 31"/>
                  <a:gd name="T50" fmla="*/ 18 w 18"/>
                  <a:gd name="T51" fmla="*/ 31 h 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" h="31">
                    <a:moveTo>
                      <a:pt x="16" y="31"/>
                    </a:moveTo>
                    <a:lnTo>
                      <a:pt x="16" y="30"/>
                    </a:lnTo>
                    <a:lnTo>
                      <a:pt x="17" y="29"/>
                    </a:lnTo>
                    <a:lnTo>
                      <a:pt x="15" y="23"/>
                    </a:lnTo>
                    <a:lnTo>
                      <a:pt x="11" y="13"/>
                    </a:lnTo>
                    <a:lnTo>
                      <a:pt x="4" y="6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17" y="9"/>
                    </a:lnTo>
                    <a:lnTo>
                      <a:pt x="15" y="16"/>
                    </a:lnTo>
                    <a:lnTo>
                      <a:pt x="15" y="20"/>
                    </a:lnTo>
                    <a:lnTo>
                      <a:pt x="17" y="26"/>
                    </a:lnTo>
                    <a:lnTo>
                      <a:pt x="18" y="30"/>
                    </a:lnTo>
                    <a:lnTo>
                      <a:pt x="16" y="3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4" name="Freeform 784"/>
              <p:cNvSpPr>
                <a:spLocks/>
              </p:cNvSpPr>
              <p:nvPr/>
            </p:nvSpPr>
            <p:spPr bwMode="gray">
              <a:xfrm>
                <a:off x="4003" y="2209"/>
                <a:ext cx="115" cy="71"/>
              </a:xfrm>
              <a:custGeom>
                <a:avLst/>
                <a:gdLst>
                  <a:gd name="T0" fmla="*/ 174 w 74"/>
                  <a:gd name="T1" fmla="*/ 66 h 46"/>
                  <a:gd name="T2" fmla="*/ 179 w 74"/>
                  <a:gd name="T3" fmla="*/ 86 h 46"/>
                  <a:gd name="T4" fmla="*/ 171 w 74"/>
                  <a:gd name="T5" fmla="*/ 105 h 46"/>
                  <a:gd name="T6" fmla="*/ 145 w 74"/>
                  <a:gd name="T7" fmla="*/ 110 h 46"/>
                  <a:gd name="T8" fmla="*/ 121 w 74"/>
                  <a:gd name="T9" fmla="*/ 100 h 46"/>
                  <a:gd name="T10" fmla="*/ 95 w 74"/>
                  <a:gd name="T11" fmla="*/ 79 h 46"/>
                  <a:gd name="T12" fmla="*/ 70 w 74"/>
                  <a:gd name="T13" fmla="*/ 76 h 46"/>
                  <a:gd name="T14" fmla="*/ 30 w 74"/>
                  <a:gd name="T15" fmla="*/ 66 h 46"/>
                  <a:gd name="T16" fmla="*/ 19 w 74"/>
                  <a:gd name="T17" fmla="*/ 60 h 46"/>
                  <a:gd name="T18" fmla="*/ 5 w 74"/>
                  <a:gd name="T19" fmla="*/ 56 h 46"/>
                  <a:gd name="T20" fmla="*/ 0 w 74"/>
                  <a:gd name="T21" fmla="*/ 36 h 46"/>
                  <a:gd name="T22" fmla="*/ 5 w 74"/>
                  <a:gd name="T23" fmla="*/ 19 h 46"/>
                  <a:gd name="T24" fmla="*/ 12 w 74"/>
                  <a:gd name="T25" fmla="*/ 3 h 46"/>
                  <a:gd name="T26" fmla="*/ 39 w 74"/>
                  <a:gd name="T27" fmla="*/ 0 h 46"/>
                  <a:gd name="T28" fmla="*/ 68 w 74"/>
                  <a:gd name="T29" fmla="*/ 23 h 46"/>
                  <a:gd name="T30" fmla="*/ 95 w 74"/>
                  <a:gd name="T31" fmla="*/ 36 h 46"/>
                  <a:gd name="T32" fmla="*/ 121 w 74"/>
                  <a:gd name="T33" fmla="*/ 56 h 46"/>
                  <a:gd name="T34" fmla="*/ 174 w 74"/>
                  <a:gd name="T35" fmla="*/ 66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4"/>
                  <a:gd name="T55" fmla="*/ 0 h 46"/>
                  <a:gd name="T56" fmla="*/ 74 w 74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4" h="46">
                    <a:moveTo>
                      <a:pt x="72" y="28"/>
                    </a:moveTo>
                    <a:lnTo>
                      <a:pt x="74" y="36"/>
                    </a:lnTo>
                    <a:lnTo>
                      <a:pt x="71" y="44"/>
                    </a:lnTo>
                    <a:lnTo>
                      <a:pt x="60" y="46"/>
                    </a:lnTo>
                    <a:lnTo>
                      <a:pt x="50" y="42"/>
                    </a:lnTo>
                    <a:lnTo>
                      <a:pt x="39" y="33"/>
                    </a:lnTo>
                    <a:lnTo>
                      <a:pt x="29" y="32"/>
                    </a:lnTo>
                    <a:lnTo>
                      <a:pt x="12" y="28"/>
                    </a:lnTo>
                    <a:lnTo>
                      <a:pt x="8" y="25"/>
                    </a:lnTo>
                    <a:lnTo>
                      <a:pt x="2" y="23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5" y="1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9" y="15"/>
                    </a:lnTo>
                    <a:lnTo>
                      <a:pt x="50" y="23"/>
                    </a:lnTo>
                    <a:lnTo>
                      <a:pt x="72" y="2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5" name="Freeform 785"/>
              <p:cNvSpPr>
                <a:spLocks/>
              </p:cNvSpPr>
              <p:nvPr/>
            </p:nvSpPr>
            <p:spPr bwMode="gray">
              <a:xfrm>
                <a:off x="3915" y="2126"/>
                <a:ext cx="71" cy="39"/>
              </a:xfrm>
              <a:custGeom>
                <a:avLst/>
                <a:gdLst>
                  <a:gd name="T0" fmla="*/ 110 w 46"/>
                  <a:gd name="T1" fmla="*/ 58 h 25"/>
                  <a:gd name="T2" fmla="*/ 105 w 46"/>
                  <a:gd name="T3" fmla="*/ 61 h 25"/>
                  <a:gd name="T4" fmla="*/ 43 w 46"/>
                  <a:gd name="T5" fmla="*/ 17 h 25"/>
                  <a:gd name="T6" fmla="*/ 3 w 46"/>
                  <a:gd name="T7" fmla="*/ 9 h 25"/>
                  <a:gd name="T8" fmla="*/ 0 w 46"/>
                  <a:gd name="T9" fmla="*/ 9 h 25"/>
                  <a:gd name="T10" fmla="*/ 0 w 46"/>
                  <a:gd name="T11" fmla="*/ 3 h 25"/>
                  <a:gd name="T12" fmla="*/ 22 w 46"/>
                  <a:gd name="T13" fmla="*/ 0 h 25"/>
                  <a:gd name="T14" fmla="*/ 43 w 46"/>
                  <a:gd name="T15" fmla="*/ 5 h 25"/>
                  <a:gd name="T16" fmla="*/ 71 w 46"/>
                  <a:gd name="T17" fmla="*/ 0 h 25"/>
                  <a:gd name="T18" fmla="*/ 76 w 46"/>
                  <a:gd name="T19" fmla="*/ 3 h 25"/>
                  <a:gd name="T20" fmla="*/ 83 w 46"/>
                  <a:gd name="T21" fmla="*/ 12 h 25"/>
                  <a:gd name="T22" fmla="*/ 93 w 46"/>
                  <a:gd name="T23" fmla="*/ 19 h 25"/>
                  <a:gd name="T24" fmla="*/ 97 w 46"/>
                  <a:gd name="T25" fmla="*/ 36 h 25"/>
                  <a:gd name="T26" fmla="*/ 107 w 46"/>
                  <a:gd name="T27" fmla="*/ 53 h 25"/>
                  <a:gd name="T28" fmla="*/ 110 w 46"/>
                  <a:gd name="T29" fmla="*/ 5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"/>
                  <a:gd name="T46" fmla="*/ 0 h 25"/>
                  <a:gd name="T47" fmla="*/ 46 w 46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" h="25">
                    <a:moveTo>
                      <a:pt x="46" y="24"/>
                    </a:moveTo>
                    <a:lnTo>
                      <a:pt x="44" y="25"/>
                    </a:lnTo>
                    <a:lnTo>
                      <a:pt x="18" y="7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1" y="15"/>
                    </a:lnTo>
                    <a:lnTo>
                      <a:pt x="45" y="22"/>
                    </a:lnTo>
                    <a:lnTo>
                      <a:pt x="46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6" name="Freeform 786"/>
              <p:cNvSpPr>
                <a:spLocks/>
              </p:cNvSpPr>
              <p:nvPr/>
            </p:nvSpPr>
            <p:spPr bwMode="gray">
              <a:xfrm>
                <a:off x="3961" y="2125"/>
                <a:ext cx="26" cy="39"/>
              </a:xfrm>
              <a:custGeom>
                <a:avLst/>
                <a:gdLst>
                  <a:gd name="T0" fmla="*/ 0 w 17"/>
                  <a:gd name="T1" fmla="*/ 0 h 25"/>
                  <a:gd name="T2" fmla="*/ 9 w 17"/>
                  <a:gd name="T3" fmla="*/ 3 h 25"/>
                  <a:gd name="T4" fmla="*/ 26 w 17"/>
                  <a:gd name="T5" fmla="*/ 19 h 25"/>
                  <a:gd name="T6" fmla="*/ 35 w 17"/>
                  <a:gd name="T7" fmla="*/ 44 h 25"/>
                  <a:gd name="T8" fmla="*/ 40 w 17"/>
                  <a:gd name="T9" fmla="*/ 58 h 25"/>
                  <a:gd name="T10" fmla="*/ 37 w 17"/>
                  <a:gd name="T11" fmla="*/ 61 h 25"/>
                  <a:gd name="T12" fmla="*/ 35 w 17"/>
                  <a:gd name="T13" fmla="*/ 56 h 25"/>
                  <a:gd name="T14" fmla="*/ 26 w 17"/>
                  <a:gd name="T15" fmla="*/ 39 h 25"/>
                  <a:gd name="T16" fmla="*/ 21 w 17"/>
                  <a:gd name="T17" fmla="*/ 22 h 25"/>
                  <a:gd name="T18" fmla="*/ 12 w 17"/>
                  <a:gd name="T19" fmla="*/ 14 h 25"/>
                  <a:gd name="T20" fmla="*/ 5 w 17"/>
                  <a:gd name="T21" fmla="*/ 5 h 25"/>
                  <a:gd name="T22" fmla="*/ 0 w 17"/>
                  <a:gd name="T23" fmla="*/ 3 h 25"/>
                  <a:gd name="T24" fmla="*/ 0 w 17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25"/>
                  <a:gd name="T41" fmla="*/ 17 w 17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25">
                    <a:moveTo>
                      <a:pt x="0" y="0"/>
                    </a:moveTo>
                    <a:lnTo>
                      <a:pt x="4" y="1"/>
                    </a:lnTo>
                    <a:lnTo>
                      <a:pt x="11" y="8"/>
                    </a:lnTo>
                    <a:lnTo>
                      <a:pt x="15" y="18"/>
                    </a:lnTo>
                    <a:lnTo>
                      <a:pt x="17" y="24"/>
                    </a:lnTo>
                    <a:lnTo>
                      <a:pt x="16" y="25"/>
                    </a:lnTo>
                    <a:lnTo>
                      <a:pt x="15" y="23"/>
                    </a:lnTo>
                    <a:lnTo>
                      <a:pt x="11" y="16"/>
                    </a:lnTo>
                    <a:lnTo>
                      <a:pt x="9" y="9"/>
                    </a:lnTo>
                    <a:lnTo>
                      <a:pt x="5" y="6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7" name="Freeform 787"/>
              <p:cNvSpPr>
                <a:spLocks/>
              </p:cNvSpPr>
              <p:nvPr/>
            </p:nvSpPr>
            <p:spPr bwMode="gray">
              <a:xfrm>
                <a:off x="3818" y="2004"/>
                <a:ext cx="110" cy="84"/>
              </a:xfrm>
              <a:custGeom>
                <a:avLst/>
                <a:gdLst>
                  <a:gd name="T0" fmla="*/ 158 w 71"/>
                  <a:gd name="T1" fmla="*/ 117 h 54"/>
                  <a:gd name="T2" fmla="*/ 152 w 71"/>
                  <a:gd name="T3" fmla="*/ 112 h 54"/>
                  <a:gd name="T4" fmla="*/ 136 w 71"/>
                  <a:gd name="T5" fmla="*/ 112 h 54"/>
                  <a:gd name="T6" fmla="*/ 118 w 71"/>
                  <a:gd name="T7" fmla="*/ 128 h 54"/>
                  <a:gd name="T8" fmla="*/ 91 w 71"/>
                  <a:gd name="T9" fmla="*/ 131 h 54"/>
                  <a:gd name="T10" fmla="*/ 93 w 71"/>
                  <a:gd name="T11" fmla="*/ 109 h 54"/>
                  <a:gd name="T12" fmla="*/ 91 w 71"/>
                  <a:gd name="T13" fmla="*/ 84 h 54"/>
                  <a:gd name="T14" fmla="*/ 79 w 71"/>
                  <a:gd name="T15" fmla="*/ 75 h 54"/>
                  <a:gd name="T16" fmla="*/ 65 w 71"/>
                  <a:gd name="T17" fmla="*/ 92 h 54"/>
                  <a:gd name="T18" fmla="*/ 56 w 71"/>
                  <a:gd name="T19" fmla="*/ 106 h 54"/>
                  <a:gd name="T20" fmla="*/ 23 w 71"/>
                  <a:gd name="T21" fmla="*/ 123 h 54"/>
                  <a:gd name="T22" fmla="*/ 8 w 71"/>
                  <a:gd name="T23" fmla="*/ 121 h 54"/>
                  <a:gd name="T24" fmla="*/ 9 w 71"/>
                  <a:gd name="T25" fmla="*/ 100 h 54"/>
                  <a:gd name="T26" fmla="*/ 14 w 71"/>
                  <a:gd name="T27" fmla="*/ 79 h 54"/>
                  <a:gd name="T28" fmla="*/ 8 w 71"/>
                  <a:gd name="T29" fmla="*/ 70 h 54"/>
                  <a:gd name="T30" fmla="*/ 0 w 71"/>
                  <a:gd name="T31" fmla="*/ 40 h 54"/>
                  <a:gd name="T32" fmla="*/ 17 w 71"/>
                  <a:gd name="T33" fmla="*/ 36 h 54"/>
                  <a:gd name="T34" fmla="*/ 34 w 71"/>
                  <a:gd name="T35" fmla="*/ 31 h 54"/>
                  <a:gd name="T36" fmla="*/ 36 w 71"/>
                  <a:gd name="T37" fmla="*/ 9 h 54"/>
                  <a:gd name="T38" fmla="*/ 60 w 71"/>
                  <a:gd name="T39" fmla="*/ 0 h 54"/>
                  <a:gd name="T40" fmla="*/ 79 w 71"/>
                  <a:gd name="T41" fmla="*/ 8 h 54"/>
                  <a:gd name="T42" fmla="*/ 67 w 71"/>
                  <a:gd name="T43" fmla="*/ 17 h 54"/>
                  <a:gd name="T44" fmla="*/ 65 w 71"/>
                  <a:gd name="T45" fmla="*/ 31 h 54"/>
                  <a:gd name="T46" fmla="*/ 43 w 71"/>
                  <a:gd name="T47" fmla="*/ 47 h 54"/>
                  <a:gd name="T48" fmla="*/ 45 w 71"/>
                  <a:gd name="T49" fmla="*/ 53 h 54"/>
                  <a:gd name="T50" fmla="*/ 57 w 71"/>
                  <a:gd name="T51" fmla="*/ 48 h 54"/>
                  <a:gd name="T52" fmla="*/ 70 w 71"/>
                  <a:gd name="T53" fmla="*/ 48 h 54"/>
                  <a:gd name="T54" fmla="*/ 79 w 71"/>
                  <a:gd name="T55" fmla="*/ 47 h 54"/>
                  <a:gd name="T56" fmla="*/ 99 w 71"/>
                  <a:gd name="T57" fmla="*/ 44 h 54"/>
                  <a:gd name="T58" fmla="*/ 101 w 71"/>
                  <a:gd name="T59" fmla="*/ 53 h 54"/>
                  <a:gd name="T60" fmla="*/ 119 w 71"/>
                  <a:gd name="T61" fmla="*/ 53 h 54"/>
                  <a:gd name="T62" fmla="*/ 139 w 71"/>
                  <a:gd name="T63" fmla="*/ 47 h 54"/>
                  <a:gd name="T64" fmla="*/ 144 w 71"/>
                  <a:gd name="T65" fmla="*/ 70 h 54"/>
                  <a:gd name="T66" fmla="*/ 166 w 71"/>
                  <a:gd name="T67" fmla="*/ 75 h 54"/>
                  <a:gd name="T68" fmla="*/ 170 w 71"/>
                  <a:gd name="T69" fmla="*/ 92 h 54"/>
                  <a:gd name="T70" fmla="*/ 158 w 71"/>
                  <a:gd name="T71" fmla="*/ 117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"/>
                  <a:gd name="T109" fmla="*/ 0 h 54"/>
                  <a:gd name="T110" fmla="*/ 71 w 71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" h="54">
                    <a:moveTo>
                      <a:pt x="66" y="48"/>
                    </a:moveTo>
                    <a:lnTo>
                      <a:pt x="63" y="46"/>
                    </a:lnTo>
                    <a:lnTo>
                      <a:pt x="57" y="46"/>
                    </a:lnTo>
                    <a:lnTo>
                      <a:pt x="49" y="53"/>
                    </a:lnTo>
                    <a:lnTo>
                      <a:pt x="38" y="54"/>
                    </a:lnTo>
                    <a:lnTo>
                      <a:pt x="39" y="45"/>
                    </a:lnTo>
                    <a:lnTo>
                      <a:pt x="38" y="35"/>
                    </a:lnTo>
                    <a:lnTo>
                      <a:pt x="33" y="31"/>
                    </a:lnTo>
                    <a:lnTo>
                      <a:pt x="27" y="38"/>
                    </a:lnTo>
                    <a:lnTo>
                      <a:pt x="23" y="44"/>
                    </a:lnTo>
                    <a:lnTo>
                      <a:pt x="10" y="51"/>
                    </a:lnTo>
                    <a:lnTo>
                      <a:pt x="3" y="50"/>
                    </a:lnTo>
                    <a:lnTo>
                      <a:pt x="4" y="41"/>
                    </a:lnTo>
                    <a:lnTo>
                      <a:pt x="6" y="33"/>
                    </a:lnTo>
                    <a:lnTo>
                      <a:pt x="3" y="29"/>
                    </a:lnTo>
                    <a:lnTo>
                      <a:pt x="0" y="17"/>
                    </a:lnTo>
                    <a:lnTo>
                      <a:pt x="7" y="15"/>
                    </a:lnTo>
                    <a:lnTo>
                      <a:pt x="14" y="13"/>
                    </a:lnTo>
                    <a:lnTo>
                      <a:pt x="15" y="4"/>
                    </a:lnTo>
                    <a:lnTo>
                      <a:pt x="25" y="0"/>
                    </a:lnTo>
                    <a:lnTo>
                      <a:pt x="33" y="3"/>
                    </a:lnTo>
                    <a:lnTo>
                      <a:pt x="28" y="7"/>
                    </a:lnTo>
                    <a:lnTo>
                      <a:pt x="27" y="13"/>
                    </a:lnTo>
                    <a:lnTo>
                      <a:pt x="18" y="19"/>
                    </a:lnTo>
                    <a:lnTo>
                      <a:pt x="19" y="22"/>
                    </a:lnTo>
                    <a:lnTo>
                      <a:pt x="24" y="20"/>
                    </a:lnTo>
                    <a:lnTo>
                      <a:pt x="29" y="20"/>
                    </a:lnTo>
                    <a:lnTo>
                      <a:pt x="33" y="19"/>
                    </a:lnTo>
                    <a:lnTo>
                      <a:pt x="41" y="18"/>
                    </a:lnTo>
                    <a:lnTo>
                      <a:pt x="42" y="22"/>
                    </a:lnTo>
                    <a:lnTo>
                      <a:pt x="50" y="22"/>
                    </a:lnTo>
                    <a:lnTo>
                      <a:pt x="58" y="19"/>
                    </a:lnTo>
                    <a:lnTo>
                      <a:pt x="60" y="29"/>
                    </a:lnTo>
                    <a:lnTo>
                      <a:pt x="69" y="31"/>
                    </a:lnTo>
                    <a:lnTo>
                      <a:pt x="71" y="38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8" name="Freeform 788"/>
              <p:cNvSpPr>
                <a:spLocks/>
              </p:cNvSpPr>
              <p:nvPr/>
            </p:nvSpPr>
            <p:spPr bwMode="gray">
              <a:xfrm>
                <a:off x="3846" y="1951"/>
                <a:ext cx="155" cy="87"/>
              </a:xfrm>
              <a:custGeom>
                <a:avLst/>
                <a:gdLst>
                  <a:gd name="T0" fmla="*/ 96 w 100"/>
                  <a:gd name="T1" fmla="*/ 127 h 56"/>
                  <a:gd name="T2" fmla="*/ 78 w 100"/>
                  <a:gd name="T3" fmla="*/ 135 h 56"/>
                  <a:gd name="T4" fmla="*/ 57 w 100"/>
                  <a:gd name="T5" fmla="*/ 135 h 56"/>
                  <a:gd name="T6" fmla="*/ 56 w 100"/>
                  <a:gd name="T7" fmla="*/ 126 h 56"/>
                  <a:gd name="T8" fmla="*/ 36 w 100"/>
                  <a:gd name="T9" fmla="*/ 127 h 56"/>
                  <a:gd name="T10" fmla="*/ 26 w 100"/>
                  <a:gd name="T11" fmla="*/ 131 h 56"/>
                  <a:gd name="T12" fmla="*/ 14 w 100"/>
                  <a:gd name="T13" fmla="*/ 131 h 56"/>
                  <a:gd name="T14" fmla="*/ 3 w 100"/>
                  <a:gd name="T15" fmla="*/ 135 h 56"/>
                  <a:gd name="T16" fmla="*/ 0 w 100"/>
                  <a:gd name="T17" fmla="*/ 127 h 56"/>
                  <a:gd name="T18" fmla="*/ 22 w 100"/>
                  <a:gd name="T19" fmla="*/ 113 h 56"/>
                  <a:gd name="T20" fmla="*/ 45 w 100"/>
                  <a:gd name="T21" fmla="*/ 109 h 56"/>
                  <a:gd name="T22" fmla="*/ 67 w 100"/>
                  <a:gd name="T23" fmla="*/ 95 h 56"/>
                  <a:gd name="T24" fmla="*/ 67 w 100"/>
                  <a:gd name="T25" fmla="*/ 82 h 56"/>
                  <a:gd name="T26" fmla="*/ 51 w 100"/>
                  <a:gd name="T27" fmla="*/ 79 h 56"/>
                  <a:gd name="T28" fmla="*/ 43 w 100"/>
                  <a:gd name="T29" fmla="*/ 65 h 56"/>
                  <a:gd name="T30" fmla="*/ 19 w 100"/>
                  <a:gd name="T31" fmla="*/ 62 h 56"/>
                  <a:gd name="T32" fmla="*/ 3 w 100"/>
                  <a:gd name="T33" fmla="*/ 61 h 56"/>
                  <a:gd name="T34" fmla="*/ 12 w 100"/>
                  <a:gd name="T35" fmla="*/ 51 h 56"/>
                  <a:gd name="T36" fmla="*/ 26 w 100"/>
                  <a:gd name="T37" fmla="*/ 51 h 56"/>
                  <a:gd name="T38" fmla="*/ 31 w 100"/>
                  <a:gd name="T39" fmla="*/ 34 h 56"/>
                  <a:gd name="T40" fmla="*/ 43 w 100"/>
                  <a:gd name="T41" fmla="*/ 22 h 56"/>
                  <a:gd name="T42" fmla="*/ 57 w 100"/>
                  <a:gd name="T43" fmla="*/ 22 h 56"/>
                  <a:gd name="T44" fmla="*/ 70 w 100"/>
                  <a:gd name="T45" fmla="*/ 31 h 56"/>
                  <a:gd name="T46" fmla="*/ 93 w 100"/>
                  <a:gd name="T47" fmla="*/ 30 h 56"/>
                  <a:gd name="T48" fmla="*/ 88 w 100"/>
                  <a:gd name="T49" fmla="*/ 14 h 56"/>
                  <a:gd name="T50" fmla="*/ 110 w 100"/>
                  <a:gd name="T51" fmla="*/ 0 h 56"/>
                  <a:gd name="T52" fmla="*/ 122 w 100"/>
                  <a:gd name="T53" fmla="*/ 5 h 56"/>
                  <a:gd name="T54" fmla="*/ 132 w 100"/>
                  <a:gd name="T55" fmla="*/ 19 h 56"/>
                  <a:gd name="T56" fmla="*/ 163 w 100"/>
                  <a:gd name="T57" fmla="*/ 8 h 56"/>
                  <a:gd name="T58" fmla="*/ 202 w 100"/>
                  <a:gd name="T59" fmla="*/ 14 h 56"/>
                  <a:gd name="T60" fmla="*/ 231 w 100"/>
                  <a:gd name="T61" fmla="*/ 25 h 56"/>
                  <a:gd name="T62" fmla="*/ 240 w 100"/>
                  <a:gd name="T63" fmla="*/ 34 h 56"/>
                  <a:gd name="T64" fmla="*/ 223 w 100"/>
                  <a:gd name="T65" fmla="*/ 57 h 56"/>
                  <a:gd name="T66" fmla="*/ 200 w 100"/>
                  <a:gd name="T67" fmla="*/ 65 h 56"/>
                  <a:gd name="T68" fmla="*/ 180 w 100"/>
                  <a:gd name="T69" fmla="*/ 79 h 56"/>
                  <a:gd name="T70" fmla="*/ 166 w 100"/>
                  <a:gd name="T71" fmla="*/ 82 h 56"/>
                  <a:gd name="T72" fmla="*/ 163 w 100"/>
                  <a:gd name="T73" fmla="*/ 101 h 56"/>
                  <a:gd name="T74" fmla="*/ 149 w 100"/>
                  <a:gd name="T75" fmla="*/ 104 h 56"/>
                  <a:gd name="T76" fmla="*/ 136 w 100"/>
                  <a:gd name="T77" fmla="*/ 92 h 56"/>
                  <a:gd name="T78" fmla="*/ 104 w 100"/>
                  <a:gd name="T79" fmla="*/ 113 h 56"/>
                  <a:gd name="T80" fmla="*/ 96 w 100"/>
                  <a:gd name="T81" fmla="*/ 127 h 5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56"/>
                  <a:gd name="T125" fmla="*/ 100 w 100"/>
                  <a:gd name="T126" fmla="*/ 56 h 5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56">
                    <a:moveTo>
                      <a:pt x="40" y="53"/>
                    </a:moveTo>
                    <a:lnTo>
                      <a:pt x="32" y="56"/>
                    </a:lnTo>
                    <a:lnTo>
                      <a:pt x="24" y="56"/>
                    </a:lnTo>
                    <a:lnTo>
                      <a:pt x="23" y="52"/>
                    </a:lnTo>
                    <a:lnTo>
                      <a:pt x="15" y="53"/>
                    </a:lnTo>
                    <a:lnTo>
                      <a:pt x="11" y="54"/>
                    </a:lnTo>
                    <a:lnTo>
                      <a:pt x="6" y="54"/>
                    </a:lnTo>
                    <a:lnTo>
                      <a:pt x="1" y="56"/>
                    </a:lnTo>
                    <a:lnTo>
                      <a:pt x="0" y="53"/>
                    </a:lnTo>
                    <a:lnTo>
                      <a:pt x="9" y="47"/>
                    </a:lnTo>
                    <a:lnTo>
                      <a:pt x="19" y="45"/>
                    </a:lnTo>
                    <a:lnTo>
                      <a:pt x="28" y="39"/>
                    </a:lnTo>
                    <a:lnTo>
                      <a:pt x="28" y="34"/>
                    </a:lnTo>
                    <a:lnTo>
                      <a:pt x="21" y="33"/>
                    </a:lnTo>
                    <a:lnTo>
                      <a:pt x="18" y="27"/>
                    </a:lnTo>
                    <a:lnTo>
                      <a:pt x="8" y="26"/>
                    </a:lnTo>
                    <a:lnTo>
                      <a:pt x="1" y="25"/>
                    </a:lnTo>
                    <a:lnTo>
                      <a:pt x="5" y="21"/>
                    </a:lnTo>
                    <a:lnTo>
                      <a:pt x="11" y="21"/>
                    </a:lnTo>
                    <a:lnTo>
                      <a:pt x="13" y="14"/>
                    </a:lnTo>
                    <a:lnTo>
                      <a:pt x="18" y="9"/>
                    </a:lnTo>
                    <a:lnTo>
                      <a:pt x="24" y="9"/>
                    </a:lnTo>
                    <a:lnTo>
                      <a:pt x="29" y="13"/>
                    </a:lnTo>
                    <a:lnTo>
                      <a:pt x="39" y="12"/>
                    </a:lnTo>
                    <a:lnTo>
                      <a:pt x="37" y="6"/>
                    </a:lnTo>
                    <a:lnTo>
                      <a:pt x="46" y="0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68" y="3"/>
                    </a:lnTo>
                    <a:lnTo>
                      <a:pt x="84" y="6"/>
                    </a:lnTo>
                    <a:lnTo>
                      <a:pt x="96" y="10"/>
                    </a:lnTo>
                    <a:lnTo>
                      <a:pt x="100" y="14"/>
                    </a:lnTo>
                    <a:lnTo>
                      <a:pt x="93" y="24"/>
                    </a:lnTo>
                    <a:lnTo>
                      <a:pt x="83" y="27"/>
                    </a:lnTo>
                    <a:lnTo>
                      <a:pt x="75" y="33"/>
                    </a:lnTo>
                    <a:lnTo>
                      <a:pt x="69" y="34"/>
                    </a:lnTo>
                    <a:lnTo>
                      <a:pt x="68" y="42"/>
                    </a:lnTo>
                    <a:lnTo>
                      <a:pt x="62" y="43"/>
                    </a:lnTo>
                    <a:lnTo>
                      <a:pt x="57" y="38"/>
                    </a:lnTo>
                    <a:lnTo>
                      <a:pt x="43" y="47"/>
                    </a:lnTo>
                    <a:lnTo>
                      <a:pt x="40" y="5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9" name="Freeform 789"/>
              <p:cNvSpPr>
                <a:spLocks/>
              </p:cNvSpPr>
              <p:nvPr/>
            </p:nvSpPr>
            <p:spPr bwMode="gray">
              <a:xfrm>
                <a:off x="3952" y="2117"/>
                <a:ext cx="9" cy="8"/>
              </a:xfrm>
              <a:custGeom>
                <a:avLst/>
                <a:gdLst>
                  <a:gd name="T0" fmla="*/ 0 w 6"/>
                  <a:gd name="T1" fmla="*/ 0 h 5"/>
                  <a:gd name="T2" fmla="*/ 14 w 6"/>
                  <a:gd name="T3" fmla="*/ 13 h 5"/>
                  <a:gd name="T4" fmla="*/ 12 w 6"/>
                  <a:gd name="T5" fmla="*/ 13 h 5"/>
                  <a:gd name="T6" fmla="*/ 0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0" y="0"/>
                    </a:moveTo>
                    <a:lnTo>
                      <a:pt x="6" y="5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0" name="Freeform 790"/>
              <p:cNvSpPr>
                <a:spLocks/>
              </p:cNvSpPr>
              <p:nvPr/>
            </p:nvSpPr>
            <p:spPr bwMode="gray">
              <a:xfrm>
                <a:off x="3911" y="2125"/>
                <a:ext cx="50" cy="8"/>
              </a:xfrm>
              <a:custGeom>
                <a:avLst/>
                <a:gdLst>
                  <a:gd name="T0" fmla="*/ 78 w 32"/>
                  <a:gd name="T1" fmla="*/ 3 h 5"/>
                  <a:gd name="T2" fmla="*/ 48 w 32"/>
                  <a:gd name="T3" fmla="*/ 8 h 5"/>
                  <a:gd name="T4" fmla="*/ 27 w 32"/>
                  <a:gd name="T5" fmla="*/ 3 h 5"/>
                  <a:gd name="T6" fmla="*/ 5 w 32"/>
                  <a:gd name="T7" fmla="*/ 5 h 5"/>
                  <a:gd name="T8" fmla="*/ 5 w 32"/>
                  <a:gd name="T9" fmla="*/ 13 h 5"/>
                  <a:gd name="T10" fmla="*/ 0 w 32"/>
                  <a:gd name="T11" fmla="*/ 10 h 5"/>
                  <a:gd name="T12" fmla="*/ 5 w 32"/>
                  <a:gd name="T13" fmla="*/ 0 h 5"/>
                  <a:gd name="T14" fmla="*/ 66 w 32"/>
                  <a:gd name="T15" fmla="*/ 0 h 5"/>
                  <a:gd name="T16" fmla="*/ 75 w 32"/>
                  <a:gd name="T17" fmla="*/ 0 h 5"/>
                  <a:gd name="T18" fmla="*/ 75 w 32"/>
                  <a:gd name="T19" fmla="*/ 3 h 5"/>
                  <a:gd name="T20" fmla="*/ 78 w 32"/>
                  <a:gd name="T21" fmla="*/ 3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5"/>
                  <a:gd name="T35" fmla="*/ 32 w 32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5">
                    <a:moveTo>
                      <a:pt x="32" y="1"/>
                    </a:moveTo>
                    <a:lnTo>
                      <a:pt x="20" y="3"/>
                    </a:lnTo>
                    <a:lnTo>
                      <a:pt x="11" y="1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1" name="Freeform 791"/>
              <p:cNvSpPr>
                <a:spLocks/>
              </p:cNvSpPr>
              <p:nvPr/>
            </p:nvSpPr>
            <p:spPr bwMode="gray">
              <a:xfrm>
                <a:off x="3722" y="2083"/>
                <a:ext cx="237" cy="245"/>
              </a:xfrm>
              <a:custGeom>
                <a:avLst/>
                <a:gdLst>
                  <a:gd name="T0" fmla="*/ 297 w 153"/>
                  <a:gd name="T1" fmla="*/ 78 h 158"/>
                  <a:gd name="T2" fmla="*/ 296 w 153"/>
                  <a:gd name="T3" fmla="*/ 115 h 158"/>
                  <a:gd name="T4" fmla="*/ 311 w 153"/>
                  <a:gd name="T5" fmla="*/ 123 h 158"/>
                  <a:gd name="T6" fmla="*/ 327 w 153"/>
                  <a:gd name="T7" fmla="*/ 140 h 158"/>
                  <a:gd name="T8" fmla="*/ 322 w 153"/>
                  <a:gd name="T9" fmla="*/ 154 h 158"/>
                  <a:gd name="T10" fmla="*/ 307 w 153"/>
                  <a:gd name="T11" fmla="*/ 169 h 158"/>
                  <a:gd name="T12" fmla="*/ 302 w 153"/>
                  <a:gd name="T13" fmla="*/ 192 h 158"/>
                  <a:gd name="T14" fmla="*/ 288 w 153"/>
                  <a:gd name="T15" fmla="*/ 202 h 158"/>
                  <a:gd name="T16" fmla="*/ 283 w 153"/>
                  <a:gd name="T17" fmla="*/ 223 h 158"/>
                  <a:gd name="T18" fmla="*/ 240 w 153"/>
                  <a:gd name="T19" fmla="*/ 270 h 158"/>
                  <a:gd name="T20" fmla="*/ 222 w 153"/>
                  <a:gd name="T21" fmla="*/ 271 h 158"/>
                  <a:gd name="T22" fmla="*/ 211 w 153"/>
                  <a:gd name="T23" fmla="*/ 262 h 158"/>
                  <a:gd name="T24" fmla="*/ 200 w 153"/>
                  <a:gd name="T25" fmla="*/ 293 h 158"/>
                  <a:gd name="T26" fmla="*/ 228 w 153"/>
                  <a:gd name="T27" fmla="*/ 341 h 158"/>
                  <a:gd name="T28" fmla="*/ 223 w 153"/>
                  <a:gd name="T29" fmla="*/ 361 h 158"/>
                  <a:gd name="T30" fmla="*/ 192 w 153"/>
                  <a:gd name="T31" fmla="*/ 355 h 158"/>
                  <a:gd name="T32" fmla="*/ 173 w 153"/>
                  <a:gd name="T33" fmla="*/ 367 h 158"/>
                  <a:gd name="T34" fmla="*/ 161 w 153"/>
                  <a:gd name="T35" fmla="*/ 380 h 158"/>
                  <a:gd name="T36" fmla="*/ 149 w 153"/>
                  <a:gd name="T37" fmla="*/ 375 h 158"/>
                  <a:gd name="T38" fmla="*/ 149 w 153"/>
                  <a:gd name="T39" fmla="*/ 367 h 158"/>
                  <a:gd name="T40" fmla="*/ 139 w 153"/>
                  <a:gd name="T41" fmla="*/ 363 h 158"/>
                  <a:gd name="T42" fmla="*/ 136 w 153"/>
                  <a:gd name="T43" fmla="*/ 346 h 158"/>
                  <a:gd name="T44" fmla="*/ 132 w 153"/>
                  <a:gd name="T45" fmla="*/ 341 h 158"/>
                  <a:gd name="T46" fmla="*/ 115 w 153"/>
                  <a:gd name="T47" fmla="*/ 340 h 158"/>
                  <a:gd name="T48" fmla="*/ 105 w 153"/>
                  <a:gd name="T49" fmla="*/ 344 h 158"/>
                  <a:gd name="T50" fmla="*/ 74 w 153"/>
                  <a:gd name="T51" fmla="*/ 341 h 158"/>
                  <a:gd name="T52" fmla="*/ 67 w 153"/>
                  <a:gd name="T53" fmla="*/ 344 h 158"/>
                  <a:gd name="T54" fmla="*/ 34 w 153"/>
                  <a:gd name="T55" fmla="*/ 346 h 158"/>
                  <a:gd name="T56" fmla="*/ 23 w 153"/>
                  <a:gd name="T57" fmla="*/ 341 h 158"/>
                  <a:gd name="T58" fmla="*/ 22 w 153"/>
                  <a:gd name="T59" fmla="*/ 340 h 158"/>
                  <a:gd name="T60" fmla="*/ 23 w 153"/>
                  <a:gd name="T61" fmla="*/ 318 h 158"/>
                  <a:gd name="T62" fmla="*/ 53 w 153"/>
                  <a:gd name="T63" fmla="*/ 302 h 158"/>
                  <a:gd name="T64" fmla="*/ 53 w 153"/>
                  <a:gd name="T65" fmla="*/ 287 h 158"/>
                  <a:gd name="T66" fmla="*/ 39 w 153"/>
                  <a:gd name="T67" fmla="*/ 284 h 158"/>
                  <a:gd name="T68" fmla="*/ 40 w 153"/>
                  <a:gd name="T69" fmla="*/ 267 h 158"/>
                  <a:gd name="T70" fmla="*/ 0 w 153"/>
                  <a:gd name="T71" fmla="*/ 231 h 158"/>
                  <a:gd name="T72" fmla="*/ 0 w 153"/>
                  <a:gd name="T73" fmla="*/ 214 h 158"/>
                  <a:gd name="T74" fmla="*/ 29 w 153"/>
                  <a:gd name="T75" fmla="*/ 217 h 158"/>
                  <a:gd name="T76" fmla="*/ 40 w 153"/>
                  <a:gd name="T77" fmla="*/ 219 h 158"/>
                  <a:gd name="T78" fmla="*/ 87 w 153"/>
                  <a:gd name="T79" fmla="*/ 223 h 158"/>
                  <a:gd name="T80" fmla="*/ 119 w 153"/>
                  <a:gd name="T81" fmla="*/ 214 h 158"/>
                  <a:gd name="T82" fmla="*/ 119 w 153"/>
                  <a:gd name="T83" fmla="*/ 191 h 158"/>
                  <a:gd name="T84" fmla="*/ 122 w 153"/>
                  <a:gd name="T85" fmla="*/ 174 h 158"/>
                  <a:gd name="T86" fmla="*/ 141 w 153"/>
                  <a:gd name="T87" fmla="*/ 171 h 158"/>
                  <a:gd name="T88" fmla="*/ 156 w 153"/>
                  <a:gd name="T89" fmla="*/ 157 h 158"/>
                  <a:gd name="T90" fmla="*/ 183 w 153"/>
                  <a:gd name="T91" fmla="*/ 161 h 158"/>
                  <a:gd name="T92" fmla="*/ 183 w 153"/>
                  <a:gd name="T93" fmla="*/ 132 h 158"/>
                  <a:gd name="T94" fmla="*/ 204 w 153"/>
                  <a:gd name="T95" fmla="*/ 93 h 158"/>
                  <a:gd name="T96" fmla="*/ 223 w 153"/>
                  <a:gd name="T97" fmla="*/ 96 h 158"/>
                  <a:gd name="T98" fmla="*/ 245 w 153"/>
                  <a:gd name="T99" fmla="*/ 60 h 158"/>
                  <a:gd name="T100" fmla="*/ 235 w 153"/>
                  <a:gd name="T101" fmla="*/ 29 h 158"/>
                  <a:gd name="T102" fmla="*/ 288 w 153"/>
                  <a:gd name="T103" fmla="*/ 5 h 158"/>
                  <a:gd name="T104" fmla="*/ 302 w 153"/>
                  <a:gd name="T105" fmla="*/ 5 h 158"/>
                  <a:gd name="T106" fmla="*/ 311 w 153"/>
                  <a:gd name="T107" fmla="*/ 0 h 158"/>
                  <a:gd name="T108" fmla="*/ 324 w 153"/>
                  <a:gd name="T109" fmla="*/ 8 h 158"/>
                  <a:gd name="T110" fmla="*/ 333 w 153"/>
                  <a:gd name="T111" fmla="*/ 19 h 158"/>
                  <a:gd name="T112" fmla="*/ 338 w 153"/>
                  <a:gd name="T113" fmla="*/ 39 h 158"/>
                  <a:gd name="T114" fmla="*/ 355 w 153"/>
                  <a:gd name="T115" fmla="*/ 53 h 158"/>
                  <a:gd name="T116" fmla="*/ 367 w 153"/>
                  <a:gd name="T117" fmla="*/ 65 h 158"/>
                  <a:gd name="T118" fmla="*/ 358 w 153"/>
                  <a:gd name="T119" fmla="*/ 65 h 158"/>
                  <a:gd name="T120" fmla="*/ 297 w 153"/>
                  <a:gd name="T121" fmla="*/ 65 h 158"/>
                  <a:gd name="T122" fmla="*/ 293 w 153"/>
                  <a:gd name="T123" fmla="*/ 74 h 158"/>
                  <a:gd name="T124" fmla="*/ 297 w 153"/>
                  <a:gd name="T125" fmla="*/ 78 h 1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"/>
                  <a:gd name="T190" fmla="*/ 0 h 158"/>
                  <a:gd name="T191" fmla="*/ 153 w 153"/>
                  <a:gd name="T192" fmla="*/ 158 h 1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" h="158">
                    <a:moveTo>
                      <a:pt x="124" y="32"/>
                    </a:moveTo>
                    <a:lnTo>
                      <a:pt x="123" y="48"/>
                    </a:lnTo>
                    <a:lnTo>
                      <a:pt x="130" y="51"/>
                    </a:lnTo>
                    <a:lnTo>
                      <a:pt x="136" y="58"/>
                    </a:lnTo>
                    <a:lnTo>
                      <a:pt x="134" y="64"/>
                    </a:lnTo>
                    <a:lnTo>
                      <a:pt x="128" y="70"/>
                    </a:lnTo>
                    <a:lnTo>
                      <a:pt x="126" y="80"/>
                    </a:lnTo>
                    <a:lnTo>
                      <a:pt x="120" y="84"/>
                    </a:lnTo>
                    <a:lnTo>
                      <a:pt x="118" y="93"/>
                    </a:lnTo>
                    <a:lnTo>
                      <a:pt x="100" y="112"/>
                    </a:lnTo>
                    <a:lnTo>
                      <a:pt x="92" y="113"/>
                    </a:lnTo>
                    <a:lnTo>
                      <a:pt x="88" y="109"/>
                    </a:lnTo>
                    <a:lnTo>
                      <a:pt x="83" y="122"/>
                    </a:lnTo>
                    <a:lnTo>
                      <a:pt x="95" y="142"/>
                    </a:lnTo>
                    <a:lnTo>
                      <a:pt x="93" y="150"/>
                    </a:lnTo>
                    <a:lnTo>
                      <a:pt x="80" y="148"/>
                    </a:lnTo>
                    <a:lnTo>
                      <a:pt x="72" y="153"/>
                    </a:lnTo>
                    <a:lnTo>
                      <a:pt x="67" y="158"/>
                    </a:lnTo>
                    <a:lnTo>
                      <a:pt x="62" y="156"/>
                    </a:lnTo>
                    <a:lnTo>
                      <a:pt x="62" y="153"/>
                    </a:lnTo>
                    <a:lnTo>
                      <a:pt x="58" y="151"/>
                    </a:lnTo>
                    <a:lnTo>
                      <a:pt x="57" y="144"/>
                    </a:lnTo>
                    <a:lnTo>
                      <a:pt x="55" y="142"/>
                    </a:lnTo>
                    <a:lnTo>
                      <a:pt x="48" y="141"/>
                    </a:lnTo>
                    <a:lnTo>
                      <a:pt x="44" y="143"/>
                    </a:lnTo>
                    <a:lnTo>
                      <a:pt x="31" y="142"/>
                    </a:lnTo>
                    <a:lnTo>
                      <a:pt x="28" y="143"/>
                    </a:lnTo>
                    <a:lnTo>
                      <a:pt x="14" y="144"/>
                    </a:lnTo>
                    <a:lnTo>
                      <a:pt x="10" y="142"/>
                    </a:lnTo>
                    <a:lnTo>
                      <a:pt x="9" y="141"/>
                    </a:lnTo>
                    <a:lnTo>
                      <a:pt x="10" y="132"/>
                    </a:lnTo>
                    <a:lnTo>
                      <a:pt x="22" y="126"/>
                    </a:lnTo>
                    <a:lnTo>
                      <a:pt x="22" y="119"/>
                    </a:lnTo>
                    <a:lnTo>
                      <a:pt x="16" y="118"/>
                    </a:lnTo>
                    <a:lnTo>
                      <a:pt x="17" y="111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12" y="90"/>
                    </a:lnTo>
                    <a:lnTo>
                      <a:pt x="17" y="91"/>
                    </a:lnTo>
                    <a:lnTo>
                      <a:pt x="36" y="93"/>
                    </a:lnTo>
                    <a:lnTo>
                      <a:pt x="50" y="89"/>
                    </a:lnTo>
                    <a:lnTo>
                      <a:pt x="50" y="79"/>
                    </a:lnTo>
                    <a:lnTo>
                      <a:pt x="51" y="72"/>
                    </a:lnTo>
                    <a:lnTo>
                      <a:pt x="59" y="71"/>
                    </a:lnTo>
                    <a:lnTo>
                      <a:pt x="65" y="65"/>
                    </a:lnTo>
                    <a:lnTo>
                      <a:pt x="76" y="67"/>
                    </a:lnTo>
                    <a:lnTo>
                      <a:pt x="76" y="55"/>
                    </a:lnTo>
                    <a:lnTo>
                      <a:pt x="85" y="39"/>
                    </a:lnTo>
                    <a:lnTo>
                      <a:pt x="93" y="40"/>
                    </a:lnTo>
                    <a:lnTo>
                      <a:pt x="102" y="25"/>
                    </a:lnTo>
                    <a:lnTo>
                      <a:pt x="98" y="12"/>
                    </a:lnTo>
                    <a:lnTo>
                      <a:pt x="120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5" y="3"/>
                    </a:lnTo>
                    <a:lnTo>
                      <a:pt x="139" y="8"/>
                    </a:lnTo>
                    <a:lnTo>
                      <a:pt x="141" y="16"/>
                    </a:lnTo>
                    <a:lnTo>
                      <a:pt x="148" y="22"/>
                    </a:lnTo>
                    <a:lnTo>
                      <a:pt x="153" y="27"/>
                    </a:lnTo>
                    <a:lnTo>
                      <a:pt x="149" y="27"/>
                    </a:lnTo>
                    <a:lnTo>
                      <a:pt x="124" y="27"/>
                    </a:lnTo>
                    <a:lnTo>
                      <a:pt x="122" y="31"/>
                    </a:lnTo>
                    <a:lnTo>
                      <a:pt x="124" y="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2" name="Freeform 792"/>
              <p:cNvSpPr>
                <a:spLocks/>
              </p:cNvSpPr>
              <p:nvPr/>
            </p:nvSpPr>
            <p:spPr bwMode="gray">
              <a:xfrm>
                <a:off x="3716" y="2052"/>
                <a:ext cx="208" cy="175"/>
              </a:xfrm>
              <a:custGeom>
                <a:avLst/>
                <a:gdLst>
                  <a:gd name="T0" fmla="*/ 9 w 134"/>
                  <a:gd name="T1" fmla="*/ 262 h 113"/>
                  <a:gd name="T2" fmla="*/ 19 w 134"/>
                  <a:gd name="T3" fmla="*/ 242 h 113"/>
                  <a:gd name="T4" fmla="*/ 31 w 134"/>
                  <a:gd name="T5" fmla="*/ 223 h 113"/>
                  <a:gd name="T6" fmla="*/ 22 w 134"/>
                  <a:gd name="T7" fmla="*/ 206 h 113"/>
                  <a:gd name="T8" fmla="*/ 12 w 134"/>
                  <a:gd name="T9" fmla="*/ 215 h 113"/>
                  <a:gd name="T10" fmla="*/ 5 w 134"/>
                  <a:gd name="T11" fmla="*/ 201 h 113"/>
                  <a:gd name="T12" fmla="*/ 8 w 134"/>
                  <a:gd name="T13" fmla="*/ 180 h 113"/>
                  <a:gd name="T14" fmla="*/ 0 w 134"/>
                  <a:gd name="T15" fmla="*/ 139 h 113"/>
                  <a:gd name="T16" fmla="*/ 19 w 134"/>
                  <a:gd name="T17" fmla="*/ 113 h 113"/>
                  <a:gd name="T18" fmla="*/ 19 w 134"/>
                  <a:gd name="T19" fmla="*/ 91 h 113"/>
                  <a:gd name="T20" fmla="*/ 39 w 134"/>
                  <a:gd name="T21" fmla="*/ 96 h 113"/>
                  <a:gd name="T22" fmla="*/ 51 w 134"/>
                  <a:gd name="T23" fmla="*/ 108 h 113"/>
                  <a:gd name="T24" fmla="*/ 56 w 134"/>
                  <a:gd name="T25" fmla="*/ 91 h 113"/>
                  <a:gd name="T26" fmla="*/ 96 w 134"/>
                  <a:gd name="T27" fmla="*/ 65 h 113"/>
                  <a:gd name="T28" fmla="*/ 106 w 134"/>
                  <a:gd name="T29" fmla="*/ 40 h 113"/>
                  <a:gd name="T30" fmla="*/ 135 w 134"/>
                  <a:gd name="T31" fmla="*/ 39 h 113"/>
                  <a:gd name="T32" fmla="*/ 166 w 134"/>
                  <a:gd name="T33" fmla="*/ 45 h 113"/>
                  <a:gd name="T34" fmla="*/ 183 w 134"/>
                  <a:gd name="T35" fmla="*/ 48 h 113"/>
                  <a:gd name="T36" fmla="*/ 214 w 134"/>
                  <a:gd name="T37" fmla="*/ 31 h 113"/>
                  <a:gd name="T38" fmla="*/ 224 w 134"/>
                  <a:gd name="T39" fmla="*/ 17 h 113"/>
                  <a:gd name="T40" fmla="*/ 239 w 134"/>
                  <a:gd name="T41" fmla="*/ 0 h 113"/>
                  <a:gd name="T42" fmla="*/ 250 w 134"/>
                  <a:gd name="T43" fmla="*/ 9 h 113"/>
                  <a:gd name="T44" fmla="*/ 253 w 134"/>
                  <a:gd name="T45" fmla="*/ 34 h 113"/>
                  <a:gd name="T46" fmla="*/ 250 w 134"/>
                  <a:gd name="T47" fmla="*/ 56 h 113"/>
                  <a:gd name="T48" fmla="*/ 278 w 134"/>
                  <a:gd name="T49" fmla="*/ 53 h 113"/>
                  <a:gd name="T50" fmla="*/ 296 w 134"/>
                  <a:gd name="T51" fmla="*/ 36 h 113"/>
                  <a:gd name="T52" fmla="*/ 310 w 134"/>
                  <a:gd name="T53" fmla="*/ 36 h 113"/>
                  <a:gd name="T54" fmla="*/ 318 w 134"/>
                  <a:gd name="T55" fmla="*/ 40 h 113"/>
                  <a:gd name="T56" fmla="*/ 323 w 134"/>
                  <a:gd name="T57" fmla="*/ 48 h 113"/>
                  <a:gd name="T58" fmla="*/ 314 w 134"/>
                  <a:gd name="T59" fmla="*/ 53 h 113"/>
                  <a:gd name="T60" fmla="*/ 298 w 134"/>
                  <a:gd name="T61" fmla="*/ 53 h 113"/>
                  <a:gd name="T62" fmla="*/ 245 w 134"/>
                  <a:gd name="T63" fmla="*/ 77 h 113"/>
                  <a:gd name="T64" fmla="*/ 256 w 134"/>
                  <a:gd name="T65" fmla="*/ 108 h 113"/>
                  <a:gd name="T66" fmla="*/ 234 w 134"/>
                  <a:gd name="T67" fmla="*/ 144 h 113"/>
                  <a:gd name="T68" fmla="*/ 214 w 134"/>
                  <a:gd name="T69" fmla="*/ 141 h 113"/>
                  <a:gd name="T70" fmla="*/ 192 w 134"/>
                  <a:gd name="T71" fmla="*/ 180 h 113"/>
                  <a:gd name="T72" fmla="*/ 192 w 134"/>
                  <a:gd name="T73" fmla="*/ 209 h 113"/>
                  <a:gd name="T74" fmla="*/ 166 w 134"/>
                  <a:gd name="T75" fmla="*/ 204 h 113"/>
                  <a:gd name="T76" fmla="*/ 152 w 134"/>
                  <a:gd name="T77" fmla="*/ 218 h 113"/>
                  <a:gd name="T78" fmla="*/ 132 w 134"/>
                  <a:gd name="T79" fmla="*/ 220 h 113"/>
                  <a:gd name="T80" fmla="*/ 130 w 134"/>
                  <a:gd name="T81" fmla="*/ 237 h 113"/>
                  <a:gd name="T82" fmla="*/ 130 w 134"/>
                  <a:gd name="T83" fmla="*/ 262 h 113"/>
                  <a:gd name="T84" fmla="*/ 96 w 134"/>
                  <a:gd name="T85" fmla="*/ 271 h 113"/>
                  <a:gd name="T86" fmla="*/ 51 w 134"/>
                  <a:gd name="T87" fmla="*/ 266 h 113"/>
                  <a:gd name="T88" fmla="*/ 39 w 134"/>
                  <a:gd name="T89" fmla="*/ 263 h 113"/>
                  <a:gd name="T90" fmla="*/ 9 w 134"/>
                  <a:gd name="T91" fmla="*/ 262 h 1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4"/>
                  <a:gd name="T139" fmla="*/ 0 h 113"/>
                  <a:gd name="T140" fmla="*/ 134 w 134"/>
                  <a:gd name="T141" fmla="*/ 113 h 11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4" h="113">
                    <a:moveTo>
                      <a:pt x="4" y="109"/>
                    </a:moveTo>
                    <a:lnTo>
                      <a:pt x="8" y="101"/>
                    </a:lnTo>
                    <a:lnTo>
                      <a:pt x="13" y="93"/>
                    </a:lnTo>
                    <a:lnTo>
                      <a:pt x="9" y="86"/>
                    </a:lnTo>
                    <a:lnTo>
                      <a:pt x="5" y="90"/>
                    </a:lnTo>
                    <a:lnTo>
                      <a:pt x="2" y="84"/>
                    </a:lnTo>
                    <a:lnTo>
                      <a:pt x="3" y="75"/>
                    </a:lnTo>
                    <a:lnTo>
                      <a:pt x="0" y="58"/>
                    </a:lnTo>
                    <a:lnTo>
                      <a:pt x="8" y="47"/>
                    </a:lnTo>
                    <a:lnTo>
                      <a:pt x="8" y="38"/>
                    </a:lnTo>
                    <a:lnTo>
                      <a:pt x="16" y="40"/>
                    </a:lnTo>
                    <a:lnTo>
                      <a:pt x="21" y="45"/>
                    </a:lnTo>
                    <a:lnTo>
                      <a:pt x="23" y="38"/>
                    </a:lnTo>
                    <a:lnTo>
                      <a:pt x="40" y="27"/>
                    </a:lnTo>
                    <a:lnTo>
                      <a:pt x="44" y="17"/>
                    </a:lnTo>
                    <a:lnTo>
                      <a:pt x="56" y="16"/>
                    </a:lnTo>
                    <a:lnTo>
                      <a:pt x="69" y="19"/>
                    </a:lnTo>
                    <a:lnTo>
                      <a:pt x="76" y="20"/>
                    </a:lnTo>
                    <a:lnTo>
                      <a:pt x="89" y="13"/>
                    </a:lnTo>
                    <a:lnTo>
                      <a:pt x="93" y="7"/>
                    </a:lnTo>
                    <a:lnTo>
                      <a:pt x="99" y="0"/>
                    </a:lnTo>
                    <a:lnTo>
                      <a:pt x="104" y="4"/>
                    </a:lnTo>
                    <a:lnTo>
                      <a:pt x="105" y="14"/>
                    </a:lnTo>
                    <a:lnTo>
                      <a:pt x="104" y="23"/>
                    </a:lnTo>
                    <a:lnTo>
                      <a:pt x="115" y="22"/>
                    </a:lnTo>
                    <a:lnTo>
                      <a:pt x="123" y="15"/>
                    </a:lnTo>
                    <a:lnTo>
                      <a:pt x="129" y="15"/>
                    </a:lnTo>
                    <a:lnTo>
                      <a:pt x="132" y="17"/>
                    </a:lnTo>
                    <a:lnTo>
                      <a:pt x="134" y="20"/>
                    </a:lnTo>
                    <a:lnTo>
                      <a:pt x="130" y="22"/>
                    </a:lnTo>
                    <a:lnTo>
                      <a:pt x="124" y="22"/>
                    </a:lnTo>
                    <a:lnTo>
                      <a:pt x="102" y="32"/>
                    </a:lnTo>
                    <a:lnTo>
                      <a:pt x="106" y="45"/>
                    </a:lnTo>
                    <a:lnTo>
                      <a:pt x="97" y="60"/>
                    </a:lnTo>
                    <a:lnTo>
                      <a:pt x="89" y="59"/>
                    </a:lnTo>
                    <a:lnTo>
                      <a:pt x="80" y="75"/>
                    </a:lnTo>
                    <a:lnTo>
                      <a:pt x="80" y="87"/>
                    </a:lnTo>
                    <a:lnTo>
                      <a:pt x="69" y="85"/>
                    </a:lnTo>
                    <a:lnTo>
                      <a:pt x="63" y="91"/>
                    </a:lnTo>
                    <a:lnTo>
                      <a:pt x="55" y="92"/>
                    </a:lnTo>
                    <a:lnTo>
                      <a:pt x="54" y="99"/>
                    </a:lnTo>
                    <a:lnTo>
                      <a:pt x="54" y="109"/>
                    </a:lnTo>
                    <a:lnTo>
                      <a:pt x="40" y="113"/>
                    </a:lnTo>
                    <a:lnTo>
                      <a:pt x="21" y="111"/>
                    </a:lnTo>
                    <a:lnTo>
                      <a:pt x="16" y="110"/>
                    </a:lnTo>
                    <a:lnTo>
                      <a:pt x="4" y="10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3" name="Freeform 793"/>
              <p:cNvSpPr>
                <a:spLocks/>
              </p:cNvSpPr>
              <p:nvPr/>
            </p:nvSpPr>
            <p:spPr bwMode="gray">
              <a:xfrm>
                <a:off x="4415" y="2385"/>
                <a:ext cx="35" cy="31"/>
              </a:xfrm>
              <a:custGeom>
                <a:avLst/>
                <a:gdLst>
                  <a:gd name="T0" fmla="*/ 56 w 22"/>
                  <a:gd name="T1" fmla="*/ 5 h 20"/>
                  <a:gd name="T2" fmla="*/ 48 w 22"/>
                  <a:gd name="T3" fmla="*/ 14 h 20"/>
                  <a:gd name="T4" fmla="*/ 43 w 22"/>
                  <a:gd name="T5" fmla="*/ 34 h 20"/>
                  <a:gd name="T6" fmla="*/ 30 w 22"/>
                  <a:gd name="T7" fmla="*/ 45 h 20"/>
                  <a:gd name="T8" fmla="*/ 16 w 22"/>
                  <a:gd name="T9" fmla="*/ 48 h 20"/>
                  <a:gd name="T10" fmla="*/ 0 w 22"/>
                  <a:gd name="T11" fmla="*/ 39 h 20"/>
                  <a:gd name="T12" fmla="*/ 0 w 22"/>
                  <a:gd name="T13" fmla="*/ 19 h 20"/>
                  <a:gd name="T14" fmla="*/ 16 w 22"/>
                  <a:gd name="T15" fmla="*/ 5 h 20"/>
                  <a:gd name="T16" fmla="*/ 21 w 22"/>
                  <a:gd name="T17" fmla="*/ 8 h 20"/>
                  <a:gd name="T18" fmla="*/ 35 w 22"/>
                  <a:gd name="T19" fmla="*/ 0 h 20"/>
                  <a:gd name="T20" fmla="*/ 43 w 22"/>
                  <a:gd name="T21" fmla="*/ 0 h 20"/>
                  <a:gd name="T22" fmla="*/ 56 w 22"/>
                  <a:gd name="T23" fmla="*/ 5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0"/>
                  <a:gd name="T38" fmla="*/ 22 w 22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0">
                    <a:moveTo>
                      <a:pt x="22" y="2"/>
                    </a:moveTo>
                    <a:lnTo>
                      <a:pt x="19" y="6"/>
                    </a:lnTo>
                    <a:lnTo>
                      <a:pt x="17" y="14"/>
                    </a:lnTo>
                    <a:lnTo>
                      <a:pt x="12" y="19"/>
                    </a:lnTo>
                    <a:lnTo>
                      <a:pt x="6" y="20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4" name="Freeform 794"/>
              <p:cNvSpPr>
                <a:spLocks/>
              </p:cNvSpPr>
              <p:nvPr/>
            </p:nvSpPr>
            <p:spPr bwMode="gray">
              <a:xfrm>
                <a:off x="4291" y="2342"/>
                <a:ext cx="106" cy="141"/>
              </a:xfrm>
              <a:custGeom>
                <a:avLst/>
                <a:gdLst>
                  <a:gd name="T0" fmla="*/ 25 w 68"/>
                  <a:gd name="T1" fmla="*/ 39 h 91"/>
                  <a:gd name="T2" fmla="*/ 36 w 68"/>
                  <a:gd name="T3" fmla="*/ 43 h 91"/>
                  <a:gd name="T4" fmla="*/ 31 w 68"/>
                  <a:gd name="T5" fmla="*/ 14 h 91"/>
                  <a:gd name="T6" fmla="*/ 39 w 68"/>
                  <a:gd name="T7" fmla="*/ 0 h 91"/>
                  <a:gd name="T8" fmla="*/ 51 w 68"/>
                  <a:gd name="T9" fmla="*/ 5 h 91"/>
                  <a:gd name="T10" fmla="*/ 53 w 68"/>
                  <a:gd name="T11" fmla="*/ 14 h 91"/>
                  <a:gd name="T12" fmla="*/ 64 w 68"/>
                  <a:gd name="T13" fmla="*/ 23 h 91"/>
                  <a:gd name="T14" fmla="*/ 64 w 68"/>
                  <a:gd name="T15" fmla="*/ 45 h 91"/>
                  <a:gd name="T16" fmla="*/ 87 w 68"/>
                  <a:gd name="T17" fmla="*/ 48 h 91"/>
                  <a:gd name="T18" fmla="*/ 108 w 68"/>
                  <a:gd name="T19" fmla="*/ 62 h 91"/>
                  <a:gd name="T20" fmla="*/ 104 w 68"/>
                  <a:gd name="T21" fmla="*/ 101 h 91"/>
                  <a:gd name="T22" fmla="*/ 122 w 68"/>
                  <a:gd name="T23" fmla="*/ 130 h 91"/>
                  <a:gd name="T24" fmla="*/ 148 w 68"/>
                  <a:gd name="T25" fmla="*/ 156 h 91"/>
                  <a:gd name="T26" fmla="*/ 151 w 68"/>
                  <a:gd name="T27" fmla="*/ 167 h 91"/>
                  <a:gd name="T28" fmla="*/ 165 w 68"/>
                  <a:gd name="T29" fmla="*/ 174 h 91"/>
                  <a:gd name="T30" fmla="*/ 165 w 68"/>
                  <a:gd name="T31" fmla="*/ 215 h 91"/>
                  <a:gd name="T32" fmla="*/ 156 w 68"/>
                  <a:gd name="T33" fmla="*/ 215 h 91"/>
                  <a:gd name="T34" fmla="*/ 147 w 68"/>
                  <a:gd name="T35" fmla="*/ 201 h 91"/>
                  <a:gd name="T36" fmla="*/ 139 w 68"/>
                  <a:gd name="T37" fmla="*/ 206 h 91"/>
                  <a:gd name="T38" fmla="*/ 134 w 68"/>
                  <a:gd name="T39" fmla="*/ 218 h 91"/>
                  <a:gd name="T40" fmla="*/ 112 w 68"/>
                  <a:gd name="T41" fmla="*/ 215 h 91"/>
                  <a:gd name="T42" fmla="*/ 118 w 68"/>
                  <a:gd name="T43" fmla="*/ 183 h 91"/>
                  <a:gd name="T44" fmla="*/ 117 w 68"/>
                  <a:gd name="T45" fmla="*/ 170 h 91"/>
                  <a:gd name="T46" fmla="*/ 95 w 68"/>
                  <a:gd name="T47" fmla="*/ 141 h 91"/>
                  <a:gd name="T48" fmla="*/ 87 w 68"/>
                  <a:gd name="T49" fmla="*/ 113 h 91"/>
                  <a:gd name="T50" fmla="*/ 78 w 68"/>
                  <a:gd name="T51" fmla="*/ 110 h 91"/>
                  <a:gd name="T52" fmla="*/ 65 w 68"/>
                  <a:gd name="T53" fmla="*/ 122 h 91"/>
                  <a:gd name="T54" fmla="*/ 56 w 68"/>
                  <a:gd name="T55" fmla="*/ 122 h 91"/>
                  <a:gd name="T56" fmla="*/ 48 w 68"/>
                  <a:gd name="T57" fmla="*/ 113 h 91"/>
                  <a:gd name="T58" fmla="*/ 36 w 68"/>
                  <a:gd name="T59" fmla="*/ 113 h 91"/>
                  <a:gd name="T60" fmla="*/ 19 w 68"/>
                  <a:gd name="T61" fmla="*/ 132 h 91"/>
                  <a:gd name="T62" fmla="*/ 12 w 68"/>
                  <a:gd name="T63" fmla="*/ 122 h 91"/>
                  <a:gd name="T64" fmla="*/ 14 w 68"/>
                  <a:gd name="T65" fmla="*/ 113 h 91"/>
                  <a:gd name="T66" fmla="*/ 19 w 68"/>
                  <a:gd name="T67" fmla="*/ 84 h 91"/>
                  <a:gd name="T68" fmla="*/ 5 w 68"/>
                  <a:gd name="T69" fmla="*/ 77 h 91"/>
                  <a:gd name="T70" fmla="*/ 0 w 68"/>
                  <a:gd name="T71" fmla="*/ 57 h 91"/>
                  <a:gd name="T72" fmla="*/ 14 w 68"/>
                  <a:gd name="T73" fmla="*/ 36 h 91"/>
                  <a:gd name="T74" fmla="*/ 22 w 68"/>
                  <a:gd name="T75" fmla="*/ 34 h 91"/>
                  <a:gd name="T76" fmla="*/ 25 w 68"/>
                  <a:gd name="T77" fmla="*/ 39 h 9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8"/>
                  <a:gd name="T118" fmla="*/ 0 h 91"/>
                  <a:gd name="T119" fmla="*/ 68 w 68"/>
                  <a:gd name="T120" fmla="*/ 91 h 9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8" h="91">
                    <a:moveTo>
                      <a:pt x="10" y="16"/>
                    </a:moveTo>
                    <a:lnTo>
                      <a:pt x="15" y="18"/>
                    </a:lnTo>
                    <a:lnTo>
                      <a:pt x="13" y="6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2" y="6"/>
                    </a:lnTo>
                    <a:lnTo>
                      <a:pt x="26" y="10"/>
                    </a:lnTo>
                    <a:lnTo>
                      <a:pt x="26" y="19"/>
                    </a:lnTo>
                    <a:lnTo>
                      <a:pt x="36" y="20"/>
                    </a:lnTo>
                    <a:lnTo>
                      <a:pt x="44" y="26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61" y="65"/>
                    </a:lnTo>
                    <a:lnTo>
                      <a:pt x="62" y="70"/>
                    </a:lnTo>
                    <a:lnTo>
                      <a:pt x="68" y="72"/>
                    </a:lnTo>
                    <a:lnTo>
                      <a:pt x="68" y="90"/>
                    </a:lnTo>
                    <a:lnTo>
                      <a:pt x="64" y="90"/>
                    </a:lnTo>
                    <a:lnTo>
                      <a:pt x="60" y="84"/>
                    </a:lnTo>
                    <a:lnTo>
                      <a:pt x="57" y="86"/>
                    </a:lnTo>
                    <a:lnTo>
                      <a:pt x="55" y="91"/>
                    </a:lnTo>
                    <a:lnTo>
                      <a:pt x="46" y="90"/>
                    </a:lnTo>
                    <a:lnTo>
                      <a:pt x="49" y="76"/>
                    </a:lnTo>
                    <a:lnTo>
                      <a:pt x="48" y="71"/>
                    </a:lnTo>
                    <a:lnTo>
                      <a:pt x="39" y="59"/>
                    </a:lnTo>
                    <a:lnTo>
                      <a:pt x="36" y="47"/>
                    </a:lnTo>
                    <a:lnTo>
                      <a:pt x="32" y="46"/>
                    </a:lnTo>
                    <a:lnTo>
                      <a:pt x="27" y="51"/>
                    </a:lnTo>
                    <a:lnTo>
                      <a:pt x="23" y="51"/>
                    </a:lnTo>
                    <a:lnTo>
                      <a:pt x="20" y="47"/>
                    </a:lnTo>
                    <a:lnTo>
                      <a:pt x="15" y="47"/>
                    </a:lnTo>
                    <a:lnTo>
                      <a:pt x="8" y="55"/>
                    </a:lnTo>
                    <a:lnTo>
                      <a:pt x="5" y="51"/>
                    </a:lnTo>
                    <a:lnTo>
                      <a:pt x="6" y="47"/>
                    </a:lnTo>
                    <a:lnTo>
                      <a:pt x="8" y="35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6" y="15"/>
                    </a:lnTo>
                    <a:lnTo>
                      <a:pt x="9" y="14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5" name="Freeform 795"/>
              <p:cNvSpPr>
                <a:spLocks/>
              </p:cNvSpPr>
              <p:nvPr/>
            </p:nvSpPr>
            <p:spPr bwMode="gray">
              <a:xfrm>
                <a:off x="4291" y="2609"/>
                <a:ext cx="61" cy="85"/>
              </a:xfrm>
              <a:custGeom>
                <a:avLst/>
                <a:gdLst>
                  <a:gd name="T0" fmla="*/ 56 w 39"/>
                  <a:gd name="T1" fmla="*/ 17 h 55"/>
                  <a:gd name="T2" fmla="*/ 70 w 39"/>
                  <a:gd name="T3" fmla="*/ 45 h 55"/>
                  <a:gd name="T4" fmla="*/ 74 w 39"/>
                  <a:gd name="T5" fmla="*/ 79 h 55"/>
                  <a:gd name="T6" fmla="*/ 81 w 39"/>
                  <a:gd name="T7" fmla="*/ 91 h 55"/>
                  <a:gd name="T8" fmla="*/ 91 w 39"/>
                  <a:gd name="T9" fmla="*/ 108 h 55"/>
                  <a:gd name="T10" fmla="*/ 95 w 39"/>
                  <a:gd name="T11" fmla="*/ 131 h 55"/>
                  <a:gd name="T12" fmla="*/ 81 w 39"/>
                  <a:gd name="T13" fmla="*/ 127 h 55"/>
                  <a:gd name="T14" fmla="*/ 66 w 39"/>
                  <a:gd name="T15" fmla="*/ 122 h 55"/>
                  <a:gd name="T16" fmla="*/ 52 w 39"/>
                  <a:gd name="T17" fmla="*/ 102 h 55"/>
                  <a:gd name="T18" fmla="*/ 44 w 39"/>
                  <a:gd name="T19" fmla="*/ 102 h 55"/>
                  <a:gd name="T20" fmla="*/ 31 w 39"/>
                  <a:gd name="T21" fmla="*/ 93 h 55"/>
                  <a:gd name="T22" fmla="*/ 22 w 39"/>
                  <a:gd name="T23" fmla="*/ 76 h 55"/>
                  <a:gd name="T24" fmla="*/ 20 w 39"/>
                  <a:gd name="T25" fmla="*/ 60 h 55"/>
                  <a:gd name="T26" fmla="*/ 5 w 39"/>
                  <a:gd name="T27" fmla="*/ 34 h 55"/>
                  <a:gd name="T28" fmla="*/ 5 w 39"/>
                  <a:gd name="T29" fmla="*/ 14 h 55"/>
                  <a:gd name="T30" fmla="*/ 0 w 39"/>
                  <a:gd name="T31" fmla="*/ 3 h 55"/>
                  <a:gd name="T32" fmla="*/ 13 w 39"/>
                  <a:gd name="T33" fmla="*/ 0 h 55"/>
                  <a:gd name="T34" fmla="*/ 22 w 39"/>
                  <a:gd name="T35" fmla="*/ 12 h 55"/>
                  <a:gd name="T36" fmla="*/ 36 w 39"/>
                  <a:gd name="T37" fmla="*/ 19 h 55"/>
                  <a:gd name="T38" fmla="*/ 56 w 39"/>
                  <a:gd name="T39" fmla="*/ 17 h 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"/>
                  <a:gd name="T61" fmla="*/ 0 h 55"/>
                  <a:gd name="T62" fmla="*/ 39 w 39"/>
                  <a:gd name="T63" fmla="*/ 55 h 5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" h="55">
                    <a:moveTo>
                      <a:pt x="23" y="7"/>
                    </a:moveTo>
                    <a:lnTo>
                      <a:pt x="29" y="19"/>
                    </a:lnTo>
                    <a:lnTo>
                      <a:pt x="30" y="33"/>
                    </a:lnTo>
                    <a:lnTo>
                      <a:pt x="33" y="38"/>
                    </a:lnTo>
                    <a:lnTo>
                      <a:pt x="37" y="45"/>
                    </a:lnTo>
                    <a:lnTo>
                      <a:pt x="39" y="55"/>
                    </a:lnTo>
                    <a:lnTo>
                      <a:pt x="33" y="53"/>
                    </a:lnTo>
                    <a:lnTo>
                      <a:pt x="27" y="51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3" y="39"/>
                    </a:lnTo>
                    <a:lnTo>
                      <a:pt x="9" y="32"/>
                    </a:lnTo>
                    <a:lnTo>
                      <a:pt x="8" y="25"/>
                    </a:lnTo>
                    <a:lnTo>
                      <a:pt x="2" y="14"/>
                    </a:lnTo>
                    <a:lnTo>
                      <a:pt x="2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6" name="Freeform 796"/>
              <p:cNvSpPr>
                <a:spLocks/>
              </p:cNvSpPr>
              <p:nvPr/>
            </p:nvSpPr>
            <p:spPr bwMode="gray">
              <a:xfrm>
                <a:off x="4324" y="2472"/>
                <a:ext cx="76" cy="75"/>
              </a:xfrm>
              <a:custGeom>
                <a:avLst/>
                <a:gdLst>
                  <a:gd name="T0" fmla="*/ 113 w 49"/>
                  <a:gd name="T1" fmla="*/ 14 h 48"/>
                  <a:gd name="T2" fmla="*/ 118 w 49"/>
                  <a:gd name="T3" fmla="*/ 42 h 48"/>
                  <a:gd name="T4" fmla="*/ 109 w 49"/>
                  <a:gd name="T5" fmla="*/ 70 h 48"/>
                  <a:gd name="T6" fmla="*/ 82 w 49"/>
                  <a:gd name="T7" fmla="*/ 70 h 48"/>
                  <a:gd name="T8" fmla="*/ 74 w 49"/>
                  <a:gd name="T9" fmla="*/ 78 h 48"/>
                  <a:gd name="T10" fmla="*/ 78 w 49"/>
                  <a:gd name="T11" fmla="*/ 92 h 48"/>
                  <a:gd name="T12" fmla="*/ 57 w 49"/>
                  <a:gd name="T13" fmla="*/ 105 h 48"/>
                  <a:gd name="T14" fmla="*/ 48 w 49"/>
                  <a:gd name="T15" fmla="*/ 109 h 48"/>
                  <a:gd name="T16" fmla="*/ 45 w 49"/>
                  <a:gd name="T17" fmla="*/ 117 h 48"/>
                  <a:gd name="T18" fmla="*/ 31 w 49"/>
                  <a:gd name="T19" fmla="*/ 117 h 48"/>
                  <a:gd name="T20" fmla="*/ 17 w 49"/>
                  <a:gd name="T21" fmla="*/ 108 h 48"/>
                  <a:gd name="T22" fmla="*/ 9 w 49"/>
                  <a:gd name="T23" fmla="*/ 87 h 48"/>
                  <a:gd name="T24" fmla="*/ 3 w 49"/>
                  <a:gd name="T25" fmla="*/ 73 h 48"/>
                  <a:gd name="T26" fmla="*/ 8 w 49"/>
                  <a:gd name="T27" fmla="*/ 48 h 48"/>
                  <a:gd name="T28" fmla="*/ 0 w 49"/>
                  <a:gd name="T29" fmla="*/ 42 h 48"/>
                  <a:gd name="T30" fmla="*/ 0 w 49"/>
                  <a:gd name="T31" fmla="*/ 30 h 48"/>
                  <a:gd name="T32" fmla="*/ 9 w 49"/>
                  <a:gd name="T33" fmla="*/ 22 h 48"/>
                  <a:gd name="T34" fmla="*/ 12 w 49"/>
                  <a:gd name="T35" fmla="*/ 8 h 48"/>
                  <a:gd name="T36" fmla="*/ 26 w 49"/>
                  <a:gd name="T37" fmla="*/ 5 h 48"/>
                  <a:gd name="T38" fmla="*/ 60 w 49"/>
                  <a:gd name="T39" fmla="*/ 14 h 48"/>
                  <a:gd name="T40" fmla="*/ 82 w 49"/>
                  <a:gd name="T41" fmla="*/ 17 h 48"/>
                  <a:gd name="T42" fmla="*/ 87 w 49"/>
                  <a:gd name="T43" fmla="*/ 5 h 48"/>
                  <a:gd name="T44" fmla="*/ 93 w 49"/>
                  <a:gd name="T45" fmla="*/ 0 h 48"/>
                  <a:gd name="T46" fmla="*/ 104 w 49"/>
                  <a:gd name="T47" fmla="*/ 14 h 48"/>
                  <a:gd name="T48" fmla="*/ 113 w 49"/>
                  <a:gd name="T49" fmla="*/ 14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"/>
                  <a:gd name="T76" fmla="*/ 0 h 48"/>
                  <a:gd name="T77" fmla="*/ 49 w 49"/>
                  <a:gd name="T78" fmla="*/ 48 h 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" h="48">
                    <a:moveTo>
                      <a:pt x="47" y="6"/>
                    </a:moveTo>
                    <a:lnTo>
                      <a:pt x="49" y="17"/>
                    </a:lnTo>
                    <a:lnTo>
                      <a:pt x="45" y="29"/>
                    </a:lnTo>
                    <a:lnTo>
                      <a:pt x="34" y="29"/>
                    </a:lnTo>
                    <a:lnTo>
                      <a:pt x="31" y="32"/>
                    </a:lnTo>
                    <a:lnTo>
                      <a:pt x="32" y="38"/>
                    </a:lnTo>
                    <a:lnTo>
                      <a:pt x="24" y="43"/>
                    </a:lnTo>
                    <a:lnTo>
                      <a:pt x="20" y="45"/>
                    </a:lnTo>
                    <a:lnTo>
                      <a:pt x="19" y="48"/>
                    </a:lnTo>
                    <a:lnTo>
                      <a:pt x="13" y="48"/>
                    </a:lnTo>
                    <a:lnTo>
                      <a:pt x="7" y="44"/>
                    </a:lnTo>
                    <a:lnTo>
                      <a:pt x="4" y="36"/>
                    </a:lnTo>
                    <a:lnTo>
                      <a:pt x="1" y="30"/>
                    </a:lnTo>
                    <a:lnTo>
                      <a:pt x="3" y="20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4" y="9"/>
                    </a:lnTo>
                    <a:lnTo>
                      <a:pt x="5" y="3"/>
                    </a:lnTo>
                    <a:lnTo>
                      <a:pt x="11" y="2"/>
                    </a:lnTo>
                    <a:lnTo>
                      <a:pt x="25" y="6"/>
                    </a:lnTo>
                    <a:lnTo>
                      <a:pt x="34" y="7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3" y="6"/>
                    </a:lnTo>
                    <a:lnTo>
                      <a:pt x="4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7" name="Freeform 797"/>
              <p:cNvSpPr>
                <a:spLocks/>
              </p:cNvSpPr>
              <p:nvPr/>
            </p:nvSpPr>
            <p:spPr bwMode="gray">
              <a:xfrm>
                <a:off x="4324" y="2328"/>
                <a:ext cx="99" cy="248"/>
              </a:xfrm>
              <a:custGeom>
                <a:avLst/>
                <a:gdLst>
                  <a:gd name="T0" fmla="*/ 130 w 64"/>
                  <a:gd name="T1" fmla="*/ 53 h 160"/>
                  <a:gd name="T2" fmla="*/ 119 w 64"/>
                  <a:gd name="T3" fmla="*/ 60 h 160"/>
                  <a:gd name="T4" fmla="*/ 104 w 64"/>
                  <a:gd name="T5" fmla="*/ 70 h 160"/>
                  <a:gd name="T6" fmla="*/ 88 w 64"/>
                  <a:gd name="T7" fmla="*/ 91 h 160"/>
                  <a:gd name="T8" fmla="*/ 82 w 64"/>
                  <a:gd name="T9" fmla="*/ 96 h 160"/>
                  <a:gd name="T10" fmla="*/ 74 w 64"/>
                  <a:gd name="T11" fmla="*/ 105 h 160"/>
                  <a:gd name="T12" fmla="*/ 77 w 64"/>
                  <a:gd name="T13" fmla="*/ 135 h 160"/>
                  <a:gd name="T14" fmla="*/ 87 w 64"/>
                  <a:gd name="T15" fmla="*/ 141 h 160"/>
                  <a:gd name="T16" fmla="*/ 108 w 64"/>
                  <a:gd name="T17" fmla="*/ 175 h 160"/>
                  <a:gd name="T18" fmla="*/ 118 w 64"/>
                  <a:gd name="T19" fmla="*/ 180 h 160"/>
                  <a:gd name="T20" fmla="*/ 131 w 64"/>
                  <a:gd name="T21" fmla="*/ 200 h 160"/>
                  <a:gd name="T22" fmla="*/ 148 w 64"/>
                  <a:gd name="T23" fmla="*/ 226 h 160"/>
                  <a:gd name="T24" fmla="*/ 153 w 64"/>
                  <a:gd name="T25" fmla="*/ 271 h 160"/>
                  <a:gd name="T26" fmla="*/ 148 w 64"/>
                  <a:gd name="T27" fmla="*/ 296 h 160"/>
                  <a:gd name="T28" fmla="*/ 145 w 64"/>
                  <a:gd name="T29" fmla="*/ 313 h 160"/>
                  <a:gd name="T30" fmla="*/ 124 w 64"/>
                  <a:gd name="T31" fmla="*/ 329 h 160"/>
                  <a:gd name="T32" fmla="*/ 104 w 64"/>
                  <a:gd name="T33" fmla="*/ 336 h 160"/>
                  <a:gd name="T34" fmla="*/ 97 w 64"/>
                  <a:gd name="T35" fmla="*/ 346 h 160"/>
                  <a:gd name="T36" fmla="*/ 88 w 64"/>
                  <a:gd name="T37" fmla="*/ 361 h 160"/>
                  <a:gd name="T38" fmla="*/ 79 w 64"/>
                  <a:gd name="T39" fmla="*/ 366 h 160"/>
                  <a:gd name="T40" fmla="*/ 57 w 64"/>
                  <a:gd name="T41" fmla="*/ 384 h 160"/>
                  <a:gd name="T42" fmla="*/ 53 w 64"/>
                  <a:gd name="T43" fmla="*/ 381 h 160"/>
                  <a:gd name="T44" fmla="*/ 53 w 64"/>
                  <a:gd name="T45" fmla="*/ 346 h 160"/>
                  <a:gd name="T46" fmla="*/ 45 w 64"/>
                  <a:gd name="T47" fmla="*/ 339 h 160"/>
                  <a:gd name="T48" fmla="*/ 48 w 64"/>
                  <a:gd name="T49" fmla="*/ 332 h 160"/>
                  <a:gd name="T50" fmla="*/ 57 w 64"/>
                  <a:gd name="T51" fmla="*/ 327 h 160"/>
                  <a:gd name="T52" fmla="*/ 77 w 64"/>
                  <a:gd name="T53" fmla="*/ 315 h 160"/>
                  <a:gd name="T54" fmla="*/ 74 w 64"/>
                  <a:gd name="T55" fmla="*/ 301 h 160"/>
                  <a:gd name="T56" fmla="*/ 82 w 64"/>
                  <a:gd name="T57" fmla="*/ 293 h 160"/>
                  <a:gd name="T58" fmla="*/ 108 w 64"/>
                  <a:gd name="T59" fmla="*/ 293 h 160"/>
                  <a:gd name="T60" fmla="*/ 118 w 64"/>
                  <a:gd name="T61" fmla="*/ 263 h 160"/>
                  <a:gd name="T62" fmla="*/ 113 w 64"/>
                  <a:gd name="T63" fmla="*/ 237 h 160"/>
                  <a:gd name="T64" fmla="*/ 113 w 64"/>
                  <a:gd name="T65" fmla="*/ 195 h 160"/>
                  <a:gd name="T66" fmla="*/ 97 w 64"/>
                  <a:gd name="T67" fmla="*/ 189 h 160"/>
                  <a:gd name="T68" fmla="*/ 96 w 64"/>
                  <a:gd name="T69" fmla="*/ 178 h 160"/>
                  <a:gd name="T70" fmla="*/ 70 w 64"/>
                  <a:gd name="T71" fmla="*/ 152 h 160"/>
                  <a:gd name="T72" fmla="*/ 53 w 64"/>
                  <a:gd name="T73" fmla="*/ 122 h 160"/>
                  <a:gd name="T74" fmla="*/ 56 w 64"/>
                  <a:gd name="T75" fmla="*/ 84 h 160"/>
                  <a:gd name="T76" fmla="*/ 36 w 64"/>
                  <a:gd name="T77" fmla="*/ 70 h 160"/>
                  <a:gd name="T78" fmla="*/ 12 w 64"/>
                  <a:gd name="T79" fmla="*/ 67 h 160"/>
                  <a:gd name="T80" fmla="*/ 12 w 64"/>
                  <a:gd name="T81" fmla="*/ 45 h 160"/>
                  <a:gd name="T82" fmla="*/ 3 w 64"/>
                  <a:gd name="T83" fmla="*/ 36 h 160"/>
                  <a:gd name="T84" fmla="*/ 0 w 64"/>
                  <a:gd name="T85" fmla="*/ 26 h 160"/>
                  <a:gd name="T86" fmla="*/ 9 w 64"/>
                  <a:gd name="T87" fmla="*/ 14 h 160"/>
                  <a:gd name="T88" fmla="*/ 22 w 64"/>
                  <a:gd name="T89" fmla="*/ 19 h 160"/>
                  <a:gd name="T90" fmla="*/ 48 w 64"/>
                  <a:gd name="T91" fmla="*/ 22 h 160"/>
                  <a:gd name="T92" fmla="*/ 60 w 64"/>
                  <a:gd name="T93" fmla="*/ 0 h 160"/>
                  <a:gd name="T94" fmla="*/ 71 w 64"/>
                  <a:gd name="T95" fmla="*/ 12 h 160"/>
                  <a:gd name="T96" fmla="*/ 96 w 64"/>
                  <a:gd name="T97" fmla="*/ 12 h 160"/>
                  <a:gd name="T98" fmla="*/ 97 w 64"/>
                  <a:gd name="T99" fmla="*/ 22 h 160"/>
                  <a:gd name="T100" fmla="*/ 96 w 64"/>
                  <a:gd name="T101" fmla="*/ 36 h 160"/>
                  <a:gd name="T102" fmla="*/ 108 w 64"/>
                  <a:gd name="T103" fmla="*/ 48 h 160"/>
                  <a:gd name="T104" fmla="*/ 122 w 64"/>
                  <a:gd name="T105" fmla="*/ 45 h 160"/>
                  <a:gd name="T106" fmla="*/ 130 w 64"/>
                  <a:gd name="T107" fmla="*/ 53 h 1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"/>
                  <a:gd name="T163" fmla="*/ 0 h 160"/>
                  <a:gd name="T164" fmla="*/ 64 w 64"/>
                  <a:gd name="T165" fmla="*/ 160 h 1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" h="160">
                    <a:moveTo>
                      <a:pt x="54" y="22"/>
                    </a:moveTo>
                    <a:lnTo>
                      <a:pt x="50" y="25"/>
                    </a:lnTo>
                    <a:lnTo>
                      <a:pt x="43" y="29"/>
                    </a:lnTo>
                    <a:lnTo>
                      <a:pt x="37" y="38"/>
                    </a:lnTo>
                    <a:lnTo>
                      <a:pt x="34" y="40"/>
                    </a:lnTo>
                    <a:lnTo>
                      <a:pt x="31" y="44"/>
                    </a:lnTo>
                    <a:lnTo>
                      <a:pt x="32" y="56"/>
                    </a:lnTo>
                    <a:lnTo>
                      <a:pt x="36" y="59"/>
                    </a:lnTo>
                    <a:lnTo>
                      <a:pt x="45" y="73"/>
                    </a:lnTo>
                    <a:lnTo>
                      <a:pt x="49" y="75"/>
                    </a:lnTo>
                    <a:lnTo>
                      <a:pt x="55" y="83"/>
                    </a:lnTo>
                    <a:lnTo>
                      <a:pt x="62" y="94"/>
                    </a:lnTo>
                    <a:lnTo>
                      <a:pt x="64" y="113"/>
                    </a:lnTo>
                    <a:lnTo>
                      <a:pt x="62" y="123"/>
                    </a:lnTo>
                    <a:lnTo>
                      <a:pt x="61" y="130"/>
                    </a:lnTo>
                    <a:lnTo>
                      <a:pt x="52" y="137"/>
                    </a:lnTo>
                    <a:lnTo>
                      <a:pt x="43" y="140"/>
                    </a:lnTo>
                    <a:lnTo>
                      <a:pt x="41" y="144"/>
                    </a:lnTo>
                    <a:lnTo>
                      <a:pt x="37" y="150"/>
                    </a:lnTo>
                    <a:lnTo>
                      <a:pt x="33" y="152"/>
                    </a:lnTo>
                    <a:lnTo>
                      <a:pt x="24" y="160"/>
                    </a:lnTo>
                    <a:lnTo>
                      <a:pt x="22" y="159"/>
                    </a:lnTo>
                    <a:lnTo>
                      <a:pt x="22" y="144"/>
                    </a:lnTo>
                    <a:lnTo>
                      <a:pt x="19" y="141"/>
                    </a:lnTo>
                    <a:lnTo>
                      <a:pt x="20" y="138"/>
                    </a:lnTo>
                    <a:lnTo>
                      <a:pt x="24" y="136"/>
                    </a:lnTo>
                    <a:lnTo>
                      <a:pt x="32" y="131"/>
                    </a:lnTo>
                    <a:lnTo>
                      <a:pt x="31" y="125"/>
                    </a:lnTo>
                    <a:lnTo>
                      <a:pt x="34" y="122"/>
                    </a:lnTo>
                    <a:lnTo>
                      <a:pt x="45" y="122"/>
                    </a:lnTo>
                    <a:lnTo>
                      <a:pt x="49" y="110"/>
                    </a:lnTo>
                    <a:lnTo>
                      <a:pt x="47" y="99"/>
                    </a:lnTo>
                    <a:lnTo>
                      <a:pt x="47" y="81"/>
                    </a:lnTo>
                    <a:lnTo>
                      <a:pt x="41" y="79"/>
                    </a:lnTo>
                    <a:lnTo>
                      <a:pt x="40" y="74"/>
                    </a:lnTo>
                    <a:lnTo>
                      <a:pt x="29" y="63"/>
                    </a:lnTo>
                    <a:lnTo>
                      <a:pt x="22" y="51"/>
                    </a:lnTo>
                    <a:lnTo>
                      <a:pt x="23" y="35"/>
                    </a:lnTo>
                    <a:lnTo>
                      <a:pt x="15" y="29"/>
                    </a:lnTo>
                    <a:lnTo>
                      <a:pt x="5" y="28"/>
                    </a:lnTo>
                    <a:lnTo>
                      <a:pt x="5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4" y="6"/>
                    </a:lnTo>
                    <a:lnTo>
                      <a:pt x="9" y="8"/>
                    </a:lnTo>
                    <a:lnTo>
                      <a:pt x="20" y="9"/>
                    </a:lnTo>
                    <a:lnTo>
                      <a:pt x="25" y="0"/>
                    </a:lnTo>
                    <a:lnTo>
                      <a:pt x="30" y="5"/>
                    </a:lnTo>
                    <a:lnTo>
                      <a:pt x="40" y="5"/>
                    </a:lnTo>
                    <a:lnTo>
                      <a:pt x="41" y="9"/>
                    </a:lnTo>
                    <a:lnTo>
                      <a:pt x="40" y="15"/>
                    </a:lnTo>
                    <a:lnTo>
                      <a:pt x="45" y="20"/>
                    </a:lnTo>
                    <a:lnTo>
                      <a:pt x="51" y="19"/>
                    </a:lnTo>
                    <a:lnTo>
                      <a:pt x="54" y="2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8" name="Freeform 798"/>
              <p:cNvSpPr>
                <a:spLocks/>
              </p:cNvSpPr>
              <p:nvPr/>
            </p:nvSpPr>
            <p:spPr bwMode="gray">
              <a:xfrm>
                <a:off x="4256" y="2379"/>
                <a:ext cx="111" cy="242"/>
              </a:xfrm>
              <a:custGeom>
                <a:avLst/>
                <a:gdLst>
                  <a:gd name="T0" fmla="*/ 54 w 72"/>
                  <a:gd name="T1" fmla="*/ 0 h 156"/>
                  <a:gd name="T2" fmla="*/ 60 w 72"/>
                  <a:gd name="T3" fmla="*/ 19 h 156"/>
                  <a:gd name="T4" fmla="*/ 74 w 72"/>
                  <a:gd name="T5" fmla="*/ 26 h 156"/>
                  <a:gd name="T6" fmla="*/ 69 w 72"/>
                  <a:gd name="T7" fmla="*/ 56 h 156"/>
                  <a:gd name="T8" fmla="*/ 66 w 72"/>
                  <a:gd name="T9" fmla="*/ 65 h 156"/>
                  <a:gd name="T10" fmla="*/ 74 w 72"/>
                  <a:gd name="T11" fmla="*/ 74 h 156"/>
                  <a:gd name="T12" fmla="*/ 91 w 72"/>
                  <a:gd name="T13" fmla="*/ 56 h 156"/>
                  <a:gd name="T14" fmla="*/ 102 w 72"/>
                  <a:gd name="T15" fmla="*/ 56 h 156"/>
                  <a:gd name="T16" fmla="*/ 109 w 72"/>
                  <a:gd name="T17" fmla="*/ 65 h 156"/>
                  <a:gd name="T18" fmla="*/ 119 w 72"/>
                  <a:gd name="T19" fmla="*/ 65 h 156"/>
                  <a:gd name="T20" fmla="*/ 131 w 72"/>
                  <a:gd name="T21" fmla="*/ 53 h 156"/>
                  <a:gd name="T22" fmla="*/ 140 w 72"/>
                  <a:gd name="T23" fmla="*/ 56 h 156"/>
                  <a:gd name="T24" fmla="*/ 148 w 72"/>
                  <a:gd name="T25" fmla="*/ 84 h 156"/>
                  <a:gd name="T26" fmla="*/ 168 w 72"/>
                  <a:gd name="T27" fmla="*/ 113 h 156"/>
                  <a:gd name="T28" fmla="*/ 171 w 72"/>
                  <a:gd name="T29" fmla="*/ 126 h 156"/>
                  <a:gd name="T30" fmla="*/ 163 w 72"/>
                  <a:gd name="T31" fmla="*/ 158 h 156"/>
                  <a:gd name="T32" fmla="*/ 131 w 72"/>
                  <a:gd name="T33" fmla="*/ 149 h 156"/>
                  <a:gd name="T34" fmla="*/ 117 w 72"/>
                  <a:gd name="T35" fmla="*/ 152 h 156"/>
                  <a:gd name="T36" fmla="*/ 114 w 72"/>
                  <a:gd name="T37" fmla="*/ 166 h 156"/>
                  <a:gd name="T38" fmla="*/ 105 w 72"/>
                  <a:gd name="T39" fmla="*/ 174 h 156"/>
                  <a:gd name="T40" fmla="*/ 105 w 72"/>
                  <a:gd name="T41" fmla="*/ 185 h 156"/>
                  <a:gd name="T42" fmla="*/ 111 w 72"/>
                  <a:gd name="T43" fmla="*/ 192 h 156"/>
                  <a:gd name="T44" fmla="*/ 106 w 72"/>
                  <a:gd name="T45" fmla="*/ 217 h 156"/>
                  <a:gd name="T46" fmla="*/ 97 w 72"/>
                  <a:gd name="T47" fmla="*/ 206 h 156"/>
                  <a:gd name="T48" fmla="*/ 80 w 72"/>
                  <a:gd name="T49" fmla="*/ 202 h 156"/>
                  <a:gd name="T50" fmla="*/ 74 w 72"/>
                  <a:gd name="T51" fmla="*/ 183 h 156"/>
                  <a:gd name="T52" fmla="*/ 65 w 72"/>
                  <a:gd name="T53" fmla="*/ 183 h 156"/>
                  <a:gd name="T54" fmla="*/ 54 w 72"/>
                  <a:gd name="T55" fmla="*/ 192 h 156"/>
                  <a:gd name="T56" fmla="*/ 52 w 72"/>
                  <a:gd name="T57" fmla="*/ 217 h 156"/>
                  <a:gd name="T58" fmla="*/ 40 w 72"/>
                  <a:gd name="T59" fmla="*/ 236 h 156"/>
                  <a:gd name="T60" fmla="*/ 34 w 72"/>
                  <a:gd name="T61" fmla="*/ 267 h 156"/>
                  <a:gd name="T62" fmla="*/ 40 w 72"/>
                  <a:gd name="T63" fmla="*/ 292 h 156"/>
                  <a:gd name="T64" fmla="*/ 49 w 72"/>
                  <a:gd name="T65" fmla="*/ 296 h 156"/>
                  <a:gd name="T66" fmla="*/ 57 w 72"/>
                  <a:gd name="T67" fmla="*/ 324 h 156"/>
                  <a:gd name="T68" fmla="*/ 71 w 72"/>
                  <a:gd name="T69" fmla="*/ 341 h 156"/>
                  <a:gd name="T70" fmla="*/ 86 w 72"/>
                  <a:gd name="T71" fmla="*/ 349 h 156"/>
                  <a:gd name="T72" fmla="*/ 100 w 72"/>
                  <a:gd name="T73" fmla="*/ 363 h 156"/>
                  <a:gd name="T74" fmla="*/ 109 w 72"/>
                  <a:gd name="T75" fmla="*/ 372 h 156"/>
                  <a:gd name="T76" fmla="*/ 91 w 72"/>
                  <a:gd name="T77" fmla="*/ 375 h 156"/>
                  <a:gd name="T78" fmla="*/ 76 w 72"/>
                  <a:gd name="T79" fmla="*/ 368 h 156"/>
                  <a:gd name="T80" fmla="*/ 66 w 72"/>
                  <a:gd name="T81" fmla="*/ 357 h 156"/>
                  <a:gd name="T82" fmla="*/ 54 w 72"/>
                  <a:gd name="T83" fmla="*/ 358 h 156"/>
                  <a:gd name="T84" fmla="*/ 40 w 72"/>
                  <a:gd name="T85" fmla="*/ 340 h 156"/>
                  <a:gd name="T86" fmla="*/ 26 w 72"/>
                  <a:gd name="T87" fmla="*/ 318 h 156"/>
                  <a:gd name="T88" fmla="*/ 17 w 72"/>
                  <a:gd name="T89" fmla="*/ 318 h 156"/>
                  <a:gd name="T90" fmla="*/ 17 w 72"/>
                  <a:gd name="T91" fmla="*/ 292 h 156"/>
                  <a:gd name="T92" fmla="*/ 18 w 72"/>
                  <a:gd name="T93" fmla="*/ 275 h 156"/>
                  <a:gd name="T94" fmla="*/ 18 w 72"/>
                  <a:gd name="T95" fmla="*/ 262 h 156"/>
                  <a:gd name="T96" fmla="*/ 26 w 72"/>
                  <a:gd name="T97" fmla="*/ 245 h 156"/>
                  <a:gd name="T98" fmla="*/ 31 w 72"/>
                  <a:gd name="T99" fmla="*/ 228 h 156"/>
                  <a:gd name="T100" fmla="*/ 34 w 72"/>
                  <a:gd name="T101" fmla="*/ 205 h 156"/>
                  <a:gd name="T102" fmla="*/ 34 w 72"/>
                  <a:gd name="T103" fmla="*/ 171 h 156"/>
                  <a:gd name="T104" fmla="*/ 14 w 72"/>
                  <a:gd name="T105" fmla="*/ 130 h 156"/>
                  <a:gd name="T106" fmla="*/ 23 w 72"/>
                  <a:gd name="T107" fmla="*/ 115 h 156"/>
                  <a:gd name="T108" fmla="*/ 18 w 72"/>
                  <a:gd name="T109" fmla="*/ 79 h 156"/>
                  <a:gd name="T110" fmla="*/ 3 w 72"/>
                  <a:gd name="T111" fmla="*/ 62 h 156"/>
                  <a:gd name="T112" fmla="*/ 0 w 72"/>
                  <a:gd name="T113" fmla="*/ 31 h 156"/>
                  <a:gd name="T114" fmla="*/ 12 w 72"/>
                  <a:gd name="T115" fmla="*/ 25 h 156"/>
                  <a:gd name="T116" fmla="*/ 22 w 72"/>
                  <a:gd name="T117" fmla="*/ 25 h 156"/>
                  <a:gd name="T118" fmla="*/ 26 w 72"/>
                  <a:gd name="T119" fmla="*/ 8 h 156"/>
                  <a:gd name="T120" fmla="*/ 54 w 72"/>
                  <a:gd name="T121" fmla="*/ 0 h 1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2"/>
                  <a:gd name="T184" fmla="*/ 0 h 156"/>
                  <a:gd name="T185" fmla="*/ 72 w 72"/>
                  <a:gd name="T186" fmla="*/ 156 h 15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2" h="156">
                    <a:moveTo>
                      <a:pt x="23" y="0"/>
                    </a:moveTo>
                    <a:lnTo>
                      <a:pt x="25" y="8"/>
                    </a:lnTo>
                    <a:lnTo>
                      <a:pt x="31" y="11"/>
                    </a:lnTo>
                    <a:lnTo>
                      <a:pt x="29" y="23"/>
                    </a:lnTo>
                    <a:lnTo>
                      <a:pt x="28" y="27"/>
                    </a:lnTo>
                    <a:lnTo>
                      <a:pt x="31" y="31"/>
                    </a:lnTo>
                    <a:lnTo>
                      <a:pt x="38" y="23"/>
                    </a:lnTo>
                    <a:lnTo>
                      <a:pt x="43" y="23"/>
                    </a:lnTo>
                    <a:lnTo>
                      <a:pt x="46" y="27"/>
                    </a:lnTo>
                    <a:lnTo>
                      <a:pt x="50" y="27"/>
                    </a:lnTo>
                    <a:lnTo>
                      <a:pt x="55" y="22"/>
                    </a:lnTo>
                    <a:lnTo>
                      <a:pt x="59" y="23"/>
                    </a:lnTo>
                    <a:lnTo>
                      <a:pt x="62" y="35"/>
                    </a:lnTo>
                    <a:lnTo>
                      <a:pt x="71" y="47"/>
                    </a:lnTo>
                    <a:lnTo>
                      <a:pt x="72" y="52"/>
                    </a:lnTo>
                    <a:lnTo>
                      <a:pt x="69" y="66"/>
                    </a:lnTo>
                    <a:lnTo>
                      <a:pt x="55" y="62"/>
                    </a:lnTo>
                    <a:lnTo>
                      <a:pt x="49" y="63"/>
                    </a:lnTo>
                    <a:lnTo>
                      <a:pt x="48" y="69"/>
                    </a:lnTo>
                    <a:lnTo>
                      <a:pt x="44" y="72"/>
                    </a:lnTo>
                    <a:lnTo>
                      <a:pt x="44" y="77"/>
                    </a:lnTo>
                    <a:lnTo>
                      <a:pt x="47" y="80"/>
                    </a:lnTo>
                    <a:lnTo>
                      <a:pt x="45" y="90"/>
                    </a:lnTo>
                    <a:lnTo>
                      <a:pt x="41" y="86"/>
                    </a:lnTo>
                    <a:lnTo>
                      <a:pt x="34" y="84"/>
                    </a:lnTo>
                    <a:lnTo>
                      <a:pt x="31" y="76"/>
                    </a:lnTo>
                    <a:lnTo>
                      <a:pt x="27" y="76"/>
                    </a:lnTo>
                    <a:lnTo>
                      <a:pt x="23" y="80"/>
                    </a:lnTo>
                    <a:lnTo>
                      <a:pt x="22" y="90"/>
                    </a:lnTo>
                    <a:lnTo>
                      <a:pt x="17" y="98"/>
                    </a:lnTo>
                    <a:lnTo>
                      <a:pt x="14" y="111"/>
                    </a:lnTo>
                    <a:lnTo>
                      <a:pt x="17" y="121"/>
                    </a:lnTo>
                    <a:lnTo>
                      <a:pt x="21" y="123"/>
                    </a:lnTo>
                    <a:lnTo>
                      <a:pt x="24" y="135"/>
                    </a:lnTo>
                    <a:lnTo>
                      <a:pt x="30" y="142"/>
                    </a:lnTo>
                    <a:lnTo>
                      <a:pt x="36" y="145"/>
                    </a:lnTo>
                    <a:lnTo>
                      <a:pt x="42" y="151"/>
                    </a:lnTo>
                    <a:lnTo>
                      <a:pt x="46" y="155"/>
                    </a:lnTo>
                    <a:lnTo>
                      <a:pt x="38" y="156"/>
                    </a:lnTo>
                    <a:lnTo>
                      <a:pt x="32" y="153"/>
                    </a:lnTo>
                    <a:lnTo>
                      <a:pt x="28" y="148"/>
                    </a:lnTo>
                    <a:lnTo>
                      <a:pt x="23" y="149"/>
                    </a:lnTo>
                    <a:lnTo>
                      <a:pt x="17" y="141"/>
                    </a:lnTo>
                    <a:lnTo>
                      <a:pt x="11" y="132"/>
                    </a:lnTo>
                    <a:lnTo>
                      <a:pt x="7" y="132"/>
                    </a:lnTo>
                    <a:lnTo>
                      <a:pt x="7" y="121"/>
                    </a:lnTo>
                    <a:lnTo>
                      <a:pt x="8" y="114"/>
                    </a:lnTo>
                    <a:lnTo>
                      <a:pt x="8" y="109"/>
                    </a:lnTo>
                    <a:lnTo>
                      <a:pt x="11" y="102"/>
                    </a:lnTo>
                    <a:lnTo>
                      <a:pt x="13" y="95"/>
                    </a:lnTo>
                    <a:lnTo>
                      <a:pt x="14" y="85"/>
                    </a:lnTo>
                    <a:lnTo>
                      <a:pt x="14" y="71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8" y="33"/>
                    </a:lnTo>
                    <a:lnTo>
                      <a:pt x="1" y="26"/>
                    </a:lnTo>
                    <a:lnTo>
                      <a:pt x="0" y="13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9" name="Freeform 799"/>
              <p:cNvSpPr>
                <a:spLocks/>
              </p:cNvSpPr>
              <p:nvPr/>
            </p:nvSpPr>
            <p:spPr bwMode="gray">
              <a:xfrm>
                <a:off x="4420" y="2638"/>
                <a:ext cx="144" cy="127"/>
              </a:xfrm>
              <a:custGeom>
                <a:avLst/>
                <a:gdLst>
                  <a:gd name="T0" fmla="*/ 9 w 93"/>
                  <a:gd name="T1" fmla="*/ 57 h 82"/>
                  <a:gd name="T2" fmla="*/ 14 w 93"/>
                  <a:gd name="T3" fmla="*/ 60 h 82"/>
                  <a:gd name="T4" fmla="*/ 19 w 93"/>
                  <a:gd name="T5" fmla="*/ 70 h 82"/>
                  <a:gd name="T6" fmla="*/ 26 w 93"/>
                  <a:gd name="T7" fmla="*/ 82 h 82"/>
                  <a:gd name="T8" fmla="*/ 57 w 93"/>
                  <a:gd name="T9" fmla="*/ 82 h 82"/>
                  <a:gd name="T10" fmla="*/ 71 w 93"/>
                  <a:gd name="T11" fmla="*/ 71 h 82"/>
                  <a:gd name="T12" fmla="*/ 84 w 93"/>
                  <a:gd name="T13" fmla="*/ 70 h 82"/>
                  <a:gd name="T14" fmla="*/ 96 w 93"/>
                  <a:gd name="T15" fmla="*/ 74 h 82"/>
                  <a:gd name="T16" fmla="*/ 115 w 93"/>
                  <a:gd name="T17" fmla="*/ 70 h 82"/>
                  <a:gd name="T18" fmla="*/ 135 w 93"/>
                  <a:gd name="T19" fmla="*/ 43 h 82"/>
                  <a:gd name="T20" fmla="*/ 146 w 93"/>
                  <a:gd name="T21" fmla="*/ 12 h 82"/>
                  <a:gd name="T22" fmla="*/ 153 w 93"/>
                  <a:gd name="T23" fmla="*/ 0 h 82"/>
                  <a:gd name="T24" fmla="*/ 180 w 93"/>
                  <a:gd name="T25" fmla="*/ 0 h 82"/>
                  <a:gd name="T26" fmla="*/ 189 w 93"/>
                  <a:gd name="T27" fmla="*/ 8 h 82"/>
                  <a:gd name="T28" fmla="*/ 189 w 93"/>
                  <a:gd name="T29" fmla="*/ 23 h 82"/>
                  <a:gd name="T30" fmla="*/ 201 w 93"/>
                  <a:gd name="T31" fmla="*/ 39 h 82"/>
                  <a:gd name="T32" fmla="*/ 200 w 93"/>
                  <a:gd name="T33" fmla="*/ 60 h 82"/>
                  <a:gd name="T34" fmla="*/ 215 w 93"/>
                  <a:gd name="T35" fmla="*/ 67 h 82"/>
                  <a:gd name="T36" fmla="*/ 223 w 93"/>
                  <a:gd name="T37" fmla="*/ 79 h 82"/>
                  <a:gd name="T38" fmla="*/ 206 w 93"/>
                  <a:gd name="T39" fmla="*/ 82 h 82"/>
                  <a:gd name="T40" fmla="*/ 201 w 93"/>
                  <a:gd name="T41" fmla="*/ 74 h 82"/>
                  <a:gd name="T42" fmla="*/ 189 w 93"/>
                  <a:gd name="T43" fmla="*/ 88 h 82"/>
                  <a:gd name="T44" fmla="*/ 192 w 93"/>
                  <a:gd name="T45" fmla="*/ 110 h 82"/>
                  <a:gd name="T46" fmla="*/ 172 w 93"/>
                  <a:gd name="T47" fmla="*/ 136 h 82"/>
                  <a:gd name="T48" fmla="*/ 161 w 93"/>
                  <a:gd name="T49" fmla="*/ 141 h 82"/>
                  <a:gd name="T50" fmla="*/ 163 w 93"/>
                  <a:gd name="T51" fmla="*/ 166 h 82"/>
                  <a:gd name="T52" fmla="*/ 144 w 93"/>
                  <a:gd name="T53" fmla="*/ 189 h 82"/>
                  <a:gd name="T54" fmla="*/ 127 w 93"/>
                  <a:gd name="T55" fmla="*/ 197 h 82"/>
                  <a:gd name="T56" fmla="*/ 125 w 93"/>
                  <a:gd name="T57" fmla="*/ 192 h 82"/>
                  <a:gd name="T58" fmla="*/ 113 w 93"/>
                  <a:gd name="T59" fmla="*/ 178 h 82"/>
                  <a:gd name="T60" fmla="*/ 104 w 93"/>
                  <a:gd name="T61" fmla="*/ 184 h 82"/>
                  <a:gd name="T62" fmla="*/ 96 w 93"/>
                  <a:gd name="T63" fmla="*/ 175 h 82"/>
                  <a:gd name="T64" fmla="*/ 84 w 93"/>
                  <a:gd name="T65" fmla="*/ 175 h 82"/>
                  <a:gd name="T66" fmla="*/ 70 w 93"/>
                  <a:gd name="T67" fmla="*/ 184 h 82"/>
                  <a:gd name="T68" fmla="*/ 60 w 93"/>
                  <a:gd name="T69" fmla="*/ 173 h 82"/>
                  <a:gd name="T70" fmla="*/ 29 w 93"/>
                  <a:gd name="T71" fmla="*/ 167 h 82"/>
                  <a:gd name="T72" fmla="*/ 19 w 93"/>
                  <a:gd name="T73" fmla="*/ 127 h 82"/>
                  <a:gd name="T74" fmla="*/ 5 w 93"/>
                  <a:gd name="T75" fmla="*/ 115 h 82"/>
                  <a:gd name="T76" fmla="*/ 0 w 93"/>
                  <a:gd name="T77" fmla="*/ 67 h 82"/>
                  <a:gd name="T78" fmla="*/ 9 w 93"/>
                  <a:gd name="T79" fmla="*/ 57 h 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82"/>
                  <a:gd name="T122" fmla="*/ 93 w 93"/>
                  <a:gd name="T123" fmla="*/ 82 h 8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82">
                    <a:moveTo>
                      <a:pt x="4" y="24"/>
                    </a:moveTo>
                    <a:lnTo>
                      <a:pt x="6" y="25"/>
                    </a:lnTo>
                    <a:lnTo>
                      <a:pt x="8" y="29"/>
                    </a:lnTo>
                    <a:lnTo>
                      <a:pt x="11" y="34"/>
                    </a:lnTo>
                    <a:lnTo>
                      <a:pt x="24" y="34"/>
                    </a:lnTo>
                    <a:lnTo>
                      <a:pt x="30" y="30"/>
                    </a:lnTo>
                    <a:lnTo>
                      <a:pt x="35" y="29"/>
                    </a:lnTo>
                    <a:lnTo>
                      <a:pt x="40" y="31"/>
                    </a:lnTo>
                    <a:lnTo>
                      <a:pt x="48" y="29"/>
                    </a:lnTo>
                    <a:lnTo>
                      <a:pt x="56" y="18"/>
                    </a:lnTo>
                    <a:lnTo>
                      <a:pt x="61" y="5"/>
                    </a:lnTo>
                    <a:lnTo>
                      <a:pt x="64" y="0"/>
                    </a:lnTo>
                    <a:lnTo>
                      <a:pt x="75" y="0"/>
                    </a:lnTo>
                    <a:lnTo>
                      <a:pt x="79" y="3"/>
                    </a:lnTo>
                    <a:lnTo>
                      <a:pt x="79" y="10"/>
                    </a:lnTo>
                    <a:lnTo>
                      <a:pt x="84" y="16"/>
                    </a:lnTo>
                    <a:lnTo>
                      <a:pt x="83" y="25"/>
                    </a:lnTo>
                    <a:lnTo>
                      <a:pt x="90" y="28"/>
                    </a:lnTo>
                    <a:lnTo>
                      <a:pt x="93" y="33"/>
                    </a:lnTo>
                    <a:lnTo>
                      <a:pt x="86" y="34"/>
                    </a:lnTo>
                    <a:lnTo>
                      <a:pt x="84" y="31"/>
                    </a:lnTo>
                    <a:lnTo>
                      <a:pt x="79" y="37"/>
                    </a:lnTo>
                    <a:lnTo>
                      <a:pt x="80" y="46"/>
                    </a:lnTo>
                    <a:lnTo>
                      <a:pt x="72" y="57"/>
                    </a:lnTo>
                    <a:lnTo>
                      <a:pt x="67" y="59"/>
                    </a:lnTo>
                    <a:lnTo>
                      <a:pt x="68" y="69"/>
                    </a:lnTo>
                    <a:lnTo>
                      <a:pt x="60" y="79"/>
                    </a:lnTo>
                    <a:lnTo>
                      <a:pt x="53" y="82"/>
                    </a:lnTo>
                    <a:lnTo>
                      <a:pt x="52" y="80"/>
                    </a:lnTo>
                    <a:lnTo>
                      <a:pt x="47" y="74"/>
                    </a:lnTo>
                    <a:lnTo>
                      <a:pt x="43" y="77"/>
                    </a:lnTo>
                    <a:lnTo>
                      <a:pt x="40" y="73"/>
                    </a:lnTo>
                    <a:lnTo>
                      <a:pt x="35" y="73"/>
                    </a:lnTo>
                    <a:lnTo>
                      <a:pt x="29" y="77"/>
                    </a:lnTo>
                    <a:lnTo>
                      <a:pt x="25" y="72"/>
                    </a:lnTo>
                    <a:lnTo>
                      <a:pt x="12" y="70"/>
                    </a:lnTo>
                    <a:lnTo>
                      <a:pt x="8" y="53"/>
                    </a:lnTo>
                    <a:lnTo>
                      <a:pt x="2" y="48"/>
                    </a:lnTo>
                    <a:lnTo>
                      <a:pt x="0" y="28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0" name="Freeform 800"/>
              <p:cNvSpPr>
                <a:spLocks/>
              </p:cNvSpPr>
              <p:nvPr/>
            </p:nvSpPr>
            <p:spPr bwMode="gray">
              <a:xfrm>
                <a:off x="4429" y="2677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4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1" name="Freeform 801"/>
              <p:cNvSpPr>
                <a:spLocks/>
              </p:cNvSpPr>
              <p:nvPr/>
            </p:nvSpPr>
            <p:spPr bwMode="gray">
              <a:xfrm>
                <a:off x="4429" y="2590"/>
                <a:ext cx="137" cy="101"/>
              </a:xfrm>
              <a:custGeom>
                <a:avLst/>
                <a:gdLst>
                  <a:gd name="T0" fmla="*/ 5 w 88"/>
                  <a:gd name="T1" fmla="*/ 145 h 65"/>
                  <a:gd name="T2" fmla="*/ 0 w 88"/>
                  <a:gd name="T3" fmla="*/ 135 h 65"/>
                  <a:gd name="T4" fmla="*/ 3 w 88"/>
                  <a:gd name="T5" fmla="*/ 138 h 65"/>
                  <a:gd name="T6" fmla="*/ 31 w 88"/>
                  <a:gd name="T7" fmla="*/ 135 h 65"/>
                  <a:gd name="T8" fmla="*/ 36 w 88"/>
                  <a:gd name="T9" fmla="*/ 110 h 65"/>
                  <a:gd name="T10" fmla="*/ 53 w 88"/>
                  <a:gd name="T11" fmla="*/ 109 h 65"/>
                  <a:gd name="T12" fmla="*/ 62 w 88"/>
                  <a:gd name="T13" fmla="*/ 101 h 65"/>
                  <a:gd name="T14" fmla="*/ 84 w 88"/>
                  <a:gd name="T15" fmla="*/ 92 h 65"/>
                  <a:gd name="T16" fmla="*/ 97 w 88"/>
                  <a:gd name="T17" fmla="*/ 70 h 65"/>
                  <a:gd name="T18" fmla="*/ 109 w 88"/>
                  <a:gd name="T19" fmla="*/ 65 h 65"/>
                  <a:gd name="T20" fmla="*/ 107 w 88"/>
                  <a:gd name="T21" fmla="*/ 79 h 65"/>
                  <a:gd name="T22" fmla="*/ 114 w 88"/>
                  <a:gd name="T23" fmla="*/ 79 h 65"/>
                  <a:gd name="T24" fmla="*/ 117 w 88"/>
                  <a:gd name="T25" fmla="*/ 73 h 65"/>
                  <a:gd name="T26" fmla="*/ 126 w 88"/>
                  <a:gd name="T27" fmla="*/ 79 h 65"/>
                  <a:gd name="T28" fmla="*/ 129 w 88"/>
                  <a:gd name="T29" fmla="*/ 73 h 65"/>
                  <a:gd name="T30" fmla="*/ 131 w 88"/>
                  <a:gd name="T31" fmla="*/ 62 h 65"/>
                  <a:gd name="T32" fmla="*/ 134 w 88"/>
                  <a:gd name="T33" fmla="*/ 39 h 65"/>
                  <a:gd name="T34" fmla="*/ 170 w 88"/>
                  <a:gd name="T35" fmla="*/ 0 h 65"/>
                  <a:gd name="T36" fmla="*/ 179 w 88"/>
                  <a:gd name="T37" fmla="*/ 26 h 65"/>
                  <a:gd name="T38" fmla="*/ 201 w 88"/>
                  <a:gd name="T39" fmla="*/ 31 h 65"/>
                  <a:gd name="T40" fmla="*/ 213 w 88"/>
                  <a:gd name="T41" fmla="*/ 48 h 65"/>
                  <a:gd name="T42" fmla="*/ 195 w 88"/>
                  <a:gd name="T43" fmla="*/ 56 h 65"/>
                  <a:gd name="T44" fmla="*/ 199 w 88"/>
                  <a:gd name="T45" fmla="*/ 68 h 65"/>
                  <a:gd name="T46" fmla="*/ 187 w 88"/>
                  <a:gd name="T47" fmla="*/ 73 h 65"/>
                  <a:gd name="T48" fmla="*/ 177 w 88"/>
                  <a:gd name="T49" fmla="*/ 82 h 65"/>
                  <a:gd name="T50" fmla="*/ 167 w 88"/>
                  <a:gd name="T51" fmla="*/ 75 h 65"/>
                  <a:gd name="T52" fmla="*/ 140 w 88"/>
                  <a:gd name="T53" fmla="*/ 75 h 65"/>
                  <a:gd name="T54" fmla="*/ 134 w 88"/>
                  <a:gd name="T55" fmla="*/ 87 h 65"/>
                  <a:gd name="T56" fmla="*/ 121 w 88"/>
                  <a:gd name="T57" fmla="*/ 118 h 65"/>
                  <a:gd name="T58" fmla="*/ 101 w 88"/>
                  <a:gd name="T59" fmla="*/ 145 h 65"/>
                  <a:gd name="T60" fmla="*/ 83 w 88"/>
                  <a:gd name="T61" fmla="*/ 149 h 65"/>
                  <a:gd name="T62" fmla="*/ 70 w 88"/>
                  <a:gd name="T63" fmla="*/ 145 h 65"/>
                  <a:gd name="T64" fmla="*/ 58 w 88"/>
                  <a:gd name="T65" fmla="*/ 148 h 65"/>
                  <a:gd name="T66" fmla="*/ 44 w 88"/>
                  <a:gd name="T67" fmla="*/ 157 h 65"/>
                  <a:gd name="T68" fmla="*/ 12 w 88"/>
                  <a:gd name="T69" fmla="*/ 157 h 65"/>
                  <a:gd name="T70" fmla="*/ 5 w 88"/>
                  <a:gd name="T71" fmla="*/ 145 h 6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8"/>
                  <a:gd name="T109" fmla="*/ 0 h 65"/>
                  <a:gd name="T110" fmla="*/ 88 w 88"/>
                  <a:gd name="T111" fmla="*/ 65 h 6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8" h="65">
                    <a:moveTo>
                      <a:pt x="2" y="60"/>
                    </a:moveTo>
                    <a:lnTo>
                      <a:pt x="0" y="56"/>
                    </a:lnTo>
                    <a:lnTo>
                      <a:pt x="1" y="57"/>
                    </a:lnTo>
                    <a:lnTo>
                      <a:pt x="13" y="56"/>
                    </a:lnTo>
                    <a:lnTo>
                      <a:pt x="15" y="46"/>
                    </a:lnTo>
                    <a:lnTo>
                      <a:pt x="22" y="45"/>
                    </a:lnTo>
                    <a:lnTo>
                      <a:pt x="26" y="42"/>
                    </a:lnTo>
                    <a:lnTo>
                      <a:pt x="35" y="38"/>
                    </a:lnTo>
                    <a:lnTo>
                      <a:pt x="40" y="29"/>
                    </a:lnTo>
                    <a:lnTo>
                      <a:pt x="45" y="27"/>
                    </a:lnTo>
                    <a:lnTo>
                      <a:pt x="44" y="33"/>
                    </a:lnTo>
                    <a:lnTo>
                      <a:pt x="47" y="33"/>
                    </a:lnTo>
                    <a:lnTo>
                      <a:pt x="48" y="30"/>
                    </a:lnTo>
                    <a:lnTo>
                      <a:pt x="52" y="33"/>
                    </a:lnTo>
                    <a:lnTo>
                      <a:pt x="53" y="30"/>
                    </a:lnTo>
                    <a:lnTo>
                      <a:pt x="54" y="26"/>
                    </a:lnTo>
                    <a:lnTo>
                      <a:pt x="55" y="16"/>
                    </a:lnTo>
                    <a:lnTo>
                      <a:pt x="70" y="0"/>
                    </a:lnTo>
                    <a:lnTo>
                      <a:pt x="74" y="11"/>
                    </a:lnTo>
                    <a:lnTo>
                      <a:pt x="83" y="13"/>
                    </a:lnTo>
                    <a:lnTo>
                      <a:pt x="88" y="20"/>
                    </a:lnTo>
                    <a:lnTo>
                      <a:pt x="80" y="23"/>
                    </a:lnTo>
                    <a:lnTo>
                      <a:pt x="82" y="28"/>
                    </a:lnTo>
                    <a:lnTo>
                      <a:pt x="77" y="30"/>
                    </a:lnTo>
                    <a:lnTo>
                      <a:pt x="73" y="34"/>
                    </a:lnTo>
                    <a:lnTo>
                      <a:pt x="69" y="31"/>
                    </a:lnTo>
                    <a:lnTo>
                      <a:pt x="58" y="31"/>
                    </a:lnTo>
                    <a:lnTo>
                      <a:pt x="55" y="36"/>
                    </a:lnTo>
                    <a:lnTo>
                      <a:pt x="50" y="49"/>
                    </a:lnTo>
                    <a:lnTo>
                      <a:pt x="42" y="60"/>
                    </a:lnTo>
                    <a:lnTo>
                      <a:pt x="34" y="62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18" y="65"/>
                    </a:lnTo>
                    <a:lnTo>
                      <a:pt x="5" y="65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2" name="Freeform 802"/>
              <p:cNvSpPr>
                <a:spLocks/>
              </p:cNvSpPr>
              <p:nvPr/>
            </p:nvSpPr>
            <p:spPr bwMode="gray">
              <a:xfrm>
                <a:off x="4366" y="2728"/>
                <a:ext cx="22" cy="23"/>
              </a:xfrm>
              <a:custGeom>
                <a:avLst/>
                <a:gdLst>
                  <a:gd name="T0" fmla="*/ 0 w 14"/>
                  <a:gd name="T1" fmla="*/ 9 h 15"/>
                  <a:gd name="T2" fmla="*/ 5 w 14"/>
                  <a:gd name="T3" fmla="*/ 9 h 15"/>
                  <a:gd name="T4" fmla="*/ 25 w 14"/>
                  <a:gd name="T5" fmla="*/ 35 h 15"/>
                  <a:gd name="T6" fmla="*/ 35 w 14"/>
                  <a:gd name="T7" fmla="*/ 31 h 15"/>
                  <a:gd name="T8" fmla="*/ 14 w 14"/>
                  <a:gd name="T9" fmla="*/ 0 h 15"/>
                  <a:gd name="T10" fmla="*/ 0 w 14"/>
                  <a:gd name="T11" fmla="*/ 0 h 15"/>
                  <a:gd name="T12" fmla="*/ 0 w 14"/>
                  <a:gd name="T13" fmla="*/ 9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0" y="4"/>
                    </a:moveTo>
                    <a:lnTo>
                      <a:pt x="2" y="4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3" name="Freeform 803"/>
              <p:cNvSpPr>
                <a:spLocks/>
              </p:cNvSpPr>
              <p:nvPr/>
            </p:nvSpPr>
            <p:spPr bwMode="gray">
              <a:xfrm>
                <a:off x="4397" y="2742"/>
                <a:ext cx="14" cy="12"/>
              </a:xfrm>
              <a:custGeom>
                <a:avLst/>
                <a:gdLst>
                  <a:gd name="T0" fmla="*/ 0 w 9"/>
                  <a:gd name="T1" fmla="*/ 10 h 8"/>
                  <a:gd name="T2" fmla="*/ 8 w 9"/>
                  <a:gd name="T3" fmla="*/ 0 h 8"/>
                  <a:gd name="T4" fmla="*/ 14 w 9"/>
                  <a:gd name="T5" fmla="*/ 3 h 8"/>
                  <a:gd name="T6" fmla="*/ 22 w 9"/>
                  <a:gd name="T7" fmla="*/ 9 h 8"/>
                  <a:gd name="T8" fmla="*/ 19 w 9"/>
                  <a:gd name="T9" fmla="*/ 13 h 8"/>
                  <a:gd name="T10" fmla="*/ 8 w 9"/>
                  <a:gd name="T11" fmla="*/ 18 h 8"/>
                  <a:gd name="T12" fmla="*/ 0 w 9"/>
                  <a:gd name="T13" fmla="*/ 1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8"/>
                  <a:gd name="T23" fmla="*/ 9 w 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8">
                    <a:moveTo>
                      <a:pt x="0" y="5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3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4" name="Freeform 804"/>
              <p:cNvSpPr>
                <a:spLocks/>
              </p:cNvSpPr>
              <p:nvPr/>
            </p:nvSpPr>
            <p:spPr bwMode="gray">
              <a:xfrm>
                <a:off x="4374" y="2798"/>
                <a:ext cx="121" cy="40"/>
              </a:xfrm>
              <a:custGeom>
                <a:avLst/>
                <a:gdLst>
                  <a:gd name="T0" fmla="*/ 188 w 78"/>
                  <a:gd name="T1" fmla="*/ 49 h 26"/>
                  <a:gd name="T2" fmla="*/ 183 w 78"/>
                  <a:gd name="T3" fmla="*/ 43 h 26"/>
                  <a:gd name="T4" fmla="*/ 174 w 78"/>
                  <a:gd name="T5" fmla="*/ 45 h 26"/>
                  <a:gd name="T6" fmla="*/ 147 w 78"/>
                  <a:gd name="T7" fmla="*/ 38 h 26"/>
                  <a:gd name="T8" fmla="*/ 147 w 78"/>
                  <a:gd name="T9" fmla="*/ 23 h 26"/>
                  <a:gd name="T10" fmla="*/ 110 w 78"/>
                  <a:gd name="T11" fmla="*/ 12 h 26"/>
                  <a:gd name="T12" fmla="*/ 105 w 78"/>
                  <a:gd name="T13" fmla="*/ 17 h 26"/>
                  <a:gd name="T14" fmla="*/ 101 w 78"/>
                  <a:gd name="T15" fmla="*/ 26 h 26"/>
                  <a:gd name="T16" fmla="*/ 61 w 78"/>
                  <a:gd name="T17" fmla="*/ 18 h 26"/>
                  <a:gd name="T18" fmla="*/ 57 w 78"/>
                  <a:gd name="T19" fmla="*/ 5 h 26"/>
                  <a:gd name="T20" fmla="*/ 36 w 78"/>
                  <a:gd name="T21" fmla="*/ 5 h 26"/>
                  <a:gd name="T22" fmla="*/ 29 w 78"/>
                  <a:gd name="T23" fmla="*/ 9 h 26"/>
                  <a:gd name="T24" fmla="*/ 12 w 78"/>
                  <a:gd name="T25" fmla="*/ 0 h 26"/>
                  <a:gd name="T26" fmla="*/ 0 w 78"/>
                  <a:gd name="T27" fmla="*/ 17 h 26"/>
                  <a:gd name="T28" fmla="*/ 9 w 78"/>
                  <a:gd name="T29" fmla="*/ 35 h 26"/>
                  <a:gd name="T30" fmla="*/ 48 w 78"/>
                  <a:gd name="T31" fmla="*/ 38 h 26"/>
                  <a:gd name="T32" fmla="*/ 56 w 78"/>
                  <a:gd name="T33" fmla="*/ 43 h 26"/>
                  <a:gd name="T34" fmla="*/ 84 w 78"/>
                  <a:gd name="T35" fmla="*/ 43 h 26"/>
                  <a:gd name="T36" fmla="*/ 109 w 78"/>
                  <a:gd name="T37" fmla="*/ 54 h 26"/>
                  <a:gd name="T38" fmla="*/ 149 w 78"/>
                  <a:gd name="T39" fmla="*/ 54 h 26"/>
                  <a:gd name="T40" fmla="*/ 174 w 78"/>
                  <a:gd name="T41" fmla="*/ 62 h 26"/>
                  <a:gd name="T42" fmla="*/ 188 w 78"/>
                  <a:gd name="T43" fmla="*/ 62 h 26"/>
                  <a:gd name="T44" fmla="*/ 188 w 78"/>
                  <a:gd name="T45" fmla="*/ 49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26"/>
                  <a:gd name="T71" fmla="*/ 78 w 78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26">
                    <a:moveTo>
                      <a:pt x="78" y="21"/>
                    </a:moveTo>
                    <a:lnTo>
                      <a:pt x="76" y="18"/>
                    </a:lnTo>
                    <a:lnTo>
                      <a:pt x="72" y="19"/>
                    </a:lnTo>
                    <a:lnTo>
                      <a:pt x="61" y="16"/>
                    </a:lnTo>
                    <a:lnTo>
                      <a:pt x="61" y="10"/>
                    </a:lnTo>
                    <a:lnTo>
                      <a:pt x="46" y="5"/>
                    </a:lnTo>
                    <a:lnTo>
                      <a:pt x="44" y="7"/>
                    </a:lnTo>
                    <a:lnTo>
                      <a:pt x="42" y="11"/>
                    </a:lnTo>
                    <a:lnTo>
                      <a:pt x="25" y="8"/>
                    </a:lnTo>
                    <a:lnTo>
                      <a:pt x="24" y="2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4" y="15"/>
                    </a:lnTo>
                    <a:lnTo>
                      <a:pt x="20" y="16"/>
                    </a:lnTo>
                    <a:lnTo>
                      <a:pt x="23" y="18"/>
                    </a:lnTo>
                    <a:lnTo>
                      <a:pt x="35" y="18"/>
                    </a:lnTo>
                    <a:lnTo>
                      <a:pt x="45" y="23"/>
                    </a:lnTo>
                    <a:lnTo>
                      <a:pt x="62" y="23"/>
                    </a:lnTo>
                    <a:lnTo>
                      <a:pt x="72" y="26"/>
                    </a:lnTo>
                    <a:lnTo>
                      <a:pt x="78" y="26"/>
                    </a:lnTo>
                    <a:lnTo>
                      <a:pt x="78" y="2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5" name="Freeform 805"/>
              <p:cNvSpPr>
                <a:spLocks/>
              </p:cNvSpPr>
              <p:nvPr/>
            </p:nvSpPr>
            <p:spPr bwMode="gray">
              <a:xfrm>
                <a:off x="4222" y="2621"/>
                <a:ext cx="152" cy="174"/>
              </a:xfrm>
              <a:custGeom>
                <a:avLst/>
                <a:gdLst>
                  <a:gd name="T0" fmla="*/ 3 w 98"/>
                  <a:gd name="T1" fmla="*/ 0 h 112"/>
                  <a:gd name="T2" fmla="*/ 17 w 98"/>
                  <a:gd name="T3" fmla="*/ 5 h 112"/>
                  <a:gd name="T4" fmla="*/ 45 w 98"/>
                  <a:gd name="T5" fmla="*/ 5 h 112"/>
                  <a:gd name="T6" fmla="*/ 53 w 98"/>
                  <a:gd name="T7" fmla="*/ 8 h 112"/>
                  <a:gd name="T8" fmla="*/ 62 w 98"/>
                  <a:gd name="T9" fmla="*/ 25 h 112"/>
                  <a:gd name="T10" fmla="*/ 67 w 98"/>
                  <a:gd name="T11" fmla="*/ 31 h 112"/>
                  <a:gd name="T12" fmla="*/ 73 w 98"/>
                  <a:gd name="T13" fmla="*/ 36 h 112"/>
                  <a:gd name="T14" fmla="*/ 87 w 98"/>
                  <a:gd name="T15" fmla="*/ 51 h 112"/>
                  <a:gd name="T16" fmla="*/ 101 w 98"/>
                  <a:gd name="T17" fmla="*/ 57 h 112"/>
                  <a:gd name="T18" fmla="*/ 118 w 98"/>
                  <a:gd name="T19" fmla="*/ 79 h 112"/>
                  <a:gd name="T20" fmla="*/ 127 w 98"/>
                  <a:gd name="T21" fmla="*/ 79 h 112"/>
                  <a:gd name="T22" fmla="*/ 147 w 98"/>
                  <a:gd name="T23" fmla="*/ 101 h 112"/>
                  <a:gd name="T24" fmla="*/ 152 w 98"/>
                  <a:gd name="T25" fmla="*/ 110 h 112"/>
                  <a:gd name="T26" fmla="*/ 169 w 98"/>
                  <a:gd name="T27" fmla="*/ 126 h 112"/>
                  <a:gd name="T28" fmla="*/ 185 w 98"/>
                  <a:gd name="T29" fmla="*/ 127 h 112"/>
                  <a:gd name="T30" fmla="*/ 188 w 98"/>
                  <a:gd name="T31" fmla="*/ 135 h 112"/>
                  <a:gd name="T32" fmla="*/ 188 w 98"/>
                  <a:gd name="T33" fmla="*/ 148 h 112"/>
                  <a:gd name="T34" fmla="*/ 202 w 98"/>
                  <a:gd name="T35" fmla="*/ 160 h 112"/>
                  <a:gd name="T36" fmla="*/ 209 w 98"/>
                  <a:gd name="T37" fmla="*/ 186 h 112"/>
                  <a:gd name="T38" fmla="*/ 219 w 98"/>
                  <a:gd name="T39" fmla="*/ 186 h 112"/>
                  <a:gd name="T40" fmla="*/ 236 w 98"/>
                  <a:gd name="T41" fmla="*/ 208 h 112"/>
                  <a:gd name="T42" fmla="*/ 236 w 98"/>
                  <a:gd name="T43" fmla="*/ 267 h 112"/>
                  <a:gd name="T44" fmla="*/ 226 w 98"/>
                  <a:gd name="T45" fmla="*/ 270 h 112"/>
                  <a:gd name="T46" fmla="*/ 205 w 98"/>
                  <a:gd name="T47" fmla="*/ 256 h 112"/>
                  <a:gd name="T48" fmla="*/ 185 w 98"/>
                  <a:gd name="T49" fmla="*/ 252 h 112"/>
                  <a:gd name="T50" fmla="*/ 147 w 98"/>
                  <a:gd name="T51" fmla="*/ 218 h 112"/>
                  <a:gd name="T52" fmla="*/ 126 w 98"/>
                  <a:gd name="T53" fmla="*/ 176 h 112"/>
                  <a:gd name="T54" fmla="*/ 121 w 98"/>
                  <a:gd name="T55" fmla="*/ 160 h 112"/>
                  <a:gd name="T56" fmla="*/ 93 w 98"/>
                  <a:gd name="T57" fmla="*/ 127 h 112"/>
                  <a:gd name="T58" fmla="*/ 84 w 98"/>
                  <a:gd name="T59" fmla="*/ 127 h 112"/>
                  <a:gd name="T60" fmla="*/ 78 w 98"/>
                  <a:gd name="T61" fmla="*/ 92 h 112"/>
                  <a:gd name="T62" fmla="*/ 65 w 98"/>
                  <a:gd name="T63" fmla="*/ 78 h 112"/>
                  <a:gd name="T64" fmla="*/ 51 w 98"/>
                  <a:gd name="T65" fmla="*/ 70 h 112"/>
                  <a:gd name="T66" fmla="*/ 48 w 98"/>
                  <a:gd name="T67" fmla="*/ 56 h 112"/>
                  <a:gd name="T68" fmla="*/ 34 w 98"/>
                  <a:gd name="T69" fmla="*/ 44 h 112"/>
                  <a:gd name="T70" fmla="*/ 25 w 98"/>
                  <a:gd name="T71" fmla="*/ 44 h 112"/>
                  <a:gd name="T72" fmla="*/ 0 w 98"/>
                  <a:gd name="T73" fmla="*/ 9 h 112"/>
                  <a:gd name="T74" fmla="*/ 3 w 98"/>
                  <a:gd name="T75" fmla="*/ 0 h 1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8"/>
                  <a:gd name="T115" fmla="*/ 0 h 112"/>
                  <a:gd name="T116" fmla="*/ 98 w 98"/>
                  <a:gd name="T117" fmla="*/ 112 h 11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8" h="112">
                    <a:moveTo>
                      <a:pt x="1" y="0"/>
                    </a:moveTo>
                    <a:lnTo>
                      <a:pt x="7" y="2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6" y="10"/>
                    </a:lnTo>
                    <a:lnTo>
                      <a:pt x="28" y="13"/>
                    </a:lnTo>
                    <a:lnTo>
                      <a:pt x="30" y="15"/>
                    </a:lnTo>
                    <a:lnTo>
                      <a:pt x="36" y="21"/>
                    </a:lnTo>
                    <a:lnTo>
                      <a:pt x="42" y="24"/>
                    </a:lnTo>
                    <a:lnTo>
                      <a:pt x="49" y="33"/>
                    </a:lnTo>
                    <a:lnTo>
                      <a:pt x="53" y="33"/>
                    </a:lnTo>
                    <a:lnTo>
                      <a:pt x="61" y="42"/>
                    </a:lnTo>
                    <a:lnTo>
                      <a:pt x="63" y="46"/>
                    </a:lnTo>
                    <a:lnTo>
                      <a:pt x="70" y="52"/>
                    </a:lnTo>
                    <a:lnTo>
                      <a:pt x="77" y="53"/>
                    </a:lnTo>
                    <a:lnTo>
                      <a:pt x="78" y="56"/>
                    </a:lnTo>
                    <a:lnTo>
                      <a:pt x="78" y="61"/>
                    </a:lnTo>
                    <a:lnTo>
                      <a:pt x="84" y="66"/>
                    </a:lnTo>
                    <a:lnTo>
                      <a:pt x="87" y="77"/>
                    </a:lnTo>
                    <a:lnTo>
                      <a:pt x="91" y="77"/>
                    </a:lnTo>
                    <a:lnTo>
                      <a:pt x="98" y="86"/>
                    </a:lnTo>
                    <a:lnTo>
                      <a:pt x="98" y="111"/>
                    </a:lnTo>
                    <a:lnTo>
                      <a:pt x="94" y="112"/>
                    </a:lnTo>
                    <a:lnTo>
                      <a:pt x="85" y="106"/>
                    </a:lnTo>
                    <a:lnTo>
                      <a:pt x="77" y="104"/>
                    </a:lnTo>
                    <a:lnTo>
                      <a:pt x="61" y="90"/>
                    </a:lnTo>
                    <a:lnTo>
                      <a:pt x="52" y="73"/>
                    </a:lnTo>
                    <a:lnTo>
                      <a:pt x="50" y="66"/>
                    </a:lnTo>
                    <a:lnTo>
                      <a:pt x="39" y="53"/>
                    </a:lnTo>
                    <a:lnTo>
                      <a:pt x="35" y="53"/>
                    </a:lnTo>
                    <a:lnTo>
                      <a:pt x="32" y="38"/>
                    </a:lnTo>
                    <a:lnTo>
                      <a:pt x="27" y="32"/>
                    </a:lnTo>
                    <a:lnTo>
                      <a:pt x="21" y="29"/>
                    </a:lnTo>
                    <a:lnTo>
                      <a:pt x="20" y="23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6" name="Freeform 806"/>
              <p:cNvSpPr>
                <a:spLocks/>
              </p:cNvSpPr>
              <p:nvPr/>
            </p:nvSpPr>
            <p:spPr bwMode="gray">
              <a:xfrm>
                <a:off x="4130" y="2244"/>
                <a:ext cx="45" cy="28"/>
              </a:xfrm>
              <a:custGeom>
                <a:avLst/>
                <a:gdLst>
                  <a:gd name="T0" fmla="*/ 70 w 29"/>
                  <a:gd name="T1" fmla="*/ 14 h 18"/>
                  <a:gd name="T2" fmla="*/ 70 w 29"/>
                  <a:gd name="T3" fmla="*/ 39 h 18"/>
                  <a:gd name="T4" fmla="*/ 14 w 29"/>
                  <a:gd name="T5" fmla="*/ 44 h 18"/>
                  <a:gd name="T6" fmla="*/ 5 w 29"/>
                  <a:gd name="T7" fmla="*/ 31 h 18"/>
                  <a:gd name="T8" fmla="*/ 0 w 29"/>
                  <a:gd name="T9" fmla="*/ 17 h 18"/>
                  <a:gd name="T10" fmla="*/ 17 w 29"/>
                  <a:gd name="T11" fmla="*/ 0 h 18"/>
                  <a:gd name="T12" fmla="*/ 31 w 29"/>
                  <a:gd name="T13" fmla="*/ 0 h 18"/>
                  <a:gd name="T14" fmla="*/ 40 w 29"/>
                  <a:gd name="T15" fmla="*/ 9 h 18"/>
                  <a:gd name="T16" fmla="*/ 57 w 29"/>
                  <a:gd name="T17" fmla="*/ 5 h 18"/>
                  <a:gd name="T18" fmla="*/ 70 w 29"/>
                  <a:gd name="T19" fmla="*/ 14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8"/>
                  <a:gd name="T32" fmla="*/ 29 w 29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8">
                    <a:moveTo>
                      <a:pt x="29" y="6"/>
                    </a:moveTo>
                    <a:lnTo>
                      <a:pt x="29" y="16"/>
                    </a:lnTo>
                    <a:lnTo>
                      <a:pt x="6" y="18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4"/>
                    </a:lnTo>
                    <a:lnTo>
                      <a:pt x="24" y="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7" name="Freeform 807"/>
              <p:cNvSpPr>
                <a:spLocks/>
              </p:cNvSpPr>
              <p:nvPr/>
            </p:nvSpPr>
            <p:spPr bwMode="gray">
              <a:xfrm>
                <a:off x="4118" y="2278"/>
                <a:ext cx="65" cy="93"/>
              </a:xfrm>
              <a:custGeom>
                <a:avLst/>
                <a:gdLst>
                  <a:gd name="T0" fmla="*/ 97 w 42"/>
                  <a:gd name="T1" fmla="*/ 127 h 60"/>
                  <a:gd name="T2" fmla="*/ 87 w 42"/>
                  <a:gd name="T3" fmla="*/ 144 h 60"/>
                  <a:gd name="T4" fmla="*/ 82 w 42"/>
                  <a:gd name="T5" fmla="*/ 130 h 60"/>
                  <a:gd name="T6" fmla="*/ 82 w 42"/>
                  <a:gd name="T7" fmla="*/ 110 h 60"/>
                  <a:gd name="T8" fmla="*/ 65 w 42"/>
                  <a:gd name="T9" fmla="*/ 91 h 60"/>
                  <a:gd name="T10" fmla="*/ 56 w 42"/>
                  <a:gd name="T11" fmla="*/ 93 h 60"/>
                  <a:gd name="T12" fmla="*/ 53 w 42"/>
                  <a:gd name="T13" fmla="*/ 101 h 60"/>
                  <a:gd name="T14" fmla="*/ 56 w 42"/>
                  <a:gd name="T15" fmla="*/ 113 h 60"/>
                  <a:gd name="T16" fmla="*/ 34 w 42"/>
                  <a:gd name="T17" fmla="*/ 126 h 60"/>
                  <a:gd name="T18" fmla="*/ 19 w 42"/>
                  <a:gd name="T19" fmla="*/ 127 h 60"/>
                  <a:gd name="T20" fmla="*/ 17 w 42"/>
                  <a:gd name="T21" fmla="*/ 121 h 60"/>
                  <a:gd name="T22" fmla="*/ 17 w 42"/>
                  <a:gd name="T23" fmla="*/ 87 h 60"/>
                  <a:gd name="T24" fmla="*/ 9 w 42"/>
                  <a:gd name="T25" fmla="*/ 74 h 60"/>
                  <a:gd name="T26" fmla="*/ 9 w 42"/>
                  <a:gd name="T27" fmla="*/ 53 h 60"/>
                  <a:gd name="T28" fmla="*/ 0 w 42"/>
                  <a:gd name="T29" fmla="*/ 40 h 60"/>
                  <a:gd name="T30" fmla="*/ 0 w 42"/>
                  <a:gd name="T31" fmla="*/ 31 h 60"/>
                  <a:gd name="T32" fmla="*/ 17 w 42"/>
                  <a:gd name="T33" fmla="*/ 31 h 60"/>
                  <a:gd name="T34" fmla="*/ 14 w 42"/>
                  <a:gd name="T35" fmla="*/ 22 h 60"/>
                  <a:gd name="T36" fmla="*/ 9 w 42"/>
                  <a:gd name="T37" fmla="*/ 12 h 60"/>
                  <a:gd name="T38" fmla="*/ 0 w 42"/>
                  <a:gd name="T39" fmla="*/ 9 h 60"/>
                  <a:gd name="T40" fmla="*/ 9 w 42"/>
                  <a:gd name="T41" fmla="*/ 0 h 60"/>
                  <a:gd name="T42" fmla="*/ 26 w 42"/>
                  <a:gd name="T43" fmla="*/ 3 h 60"/>
                  <a:gd name="T44" fmla="*/ 40 w 42"/>
                  <a:gd name="T45" fmla="*/ 17 h 60"/>
                  <a:gd name="T46" fmla="*/ 79 w 42"/>
                  <a:gd name="T47" fmla="*/ 14 h 60"/>
                  <a:gd name="T48" fmla="*/ 87 w 42"/>
                  <a:gd name="T49" fmla="*/ 26 h 60"/>
                  <a:gd name="T50" fmla="*/ 87 w 42"/>
                  <a:gd name="T51" fmla="*/ 36 h 60"/>
                  <a:gd name="T52" fmla="*/ 71 w 42"/>
                  <a:gd name="T53" fmla="*/ 51 h 60"/>
                  <a:gd name="T54" fmla="*/ 77 w 42"/>
                  <a:gd name="T55" fmla="*/ 70 h 60"/>
                  <a:gd name="T56" fmla="*/ 91 w 42"/>
                  <a:gd name="T57" fmla="*/ 74 h 60"/>
                  <a:gd name="T58" fmla="*/ 96 w 42"/>
                  <a:gd name="T59" fmla="*/ 99 h 60"/>
                  <a:gd name="T60" fmla="*/ 101 w 42"/>
                  <a:gd name="T61" fmla="*/ 115 h 60"/>
                  <a:gd name="T62" fmla="*/ 97 w 42"/>
                  <a:gd name="T63" fmla="*/ 127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"/>
                  <a:gd name="T97" fmla="*/ 0 h 60"/>
                  <a:gd name="T98" fmla="*/ 42 w 4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" h="60">
                    <a:moveTo>
                      <a:pt x="41" y="53"/>
                    </a:moveTo>
                    <a:lnTo>
                      <a:pt x="36" y="60"/>
                    </a:lnTo>
                    <a:lnTo>
                      <a:pt x="34" y="54"/>
                    </a:lnTo>
                    <a:lnTo>
                      <a:pt x="34" y="46"/>
                    </a:lnTo>
                    <a:lnTo>
                      <a:pt x="27" y="38"/>
                    </a:lnTo>
                    <a:lnTo>
                      <a:pt x="23" y="39"/>
                    </a:lnTo>
                    <a:lnTo>
                      <a:pt x="22" y="42"/>
                    </a:lnTo>
                    <a:lnTo>
                      <a:pt x="23" y="47"/>
                    </a:lnTo>
                    <a:lnTo>
                      <a:pt x="14" y="52"/>
                    </a:lnTo>
                    <a:lnTo>
                      <a:pt x="8" y="53"/>
                    </a:lnTo>
                    <a:lnTo>
                      <a:pt x="7" y="50"/>
                    </a:lnTo>
                    <a:lnTo>
                      <a:pt x="7" y="36"/>
                    </a:lnTo>
                    <a:lnTo>
                      <a:pt x="4" y="31"/>
                    </a:lnTo>
                    <a:lnTo>
                      <a:pt x="4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6" y="9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1" y="1"/>
                    </a:lnTo>
                    <a:lnTo>
                      <a:pt x="17" y="7"/>
                    </a:lnTo>
                    <a:lnTo>
                      <a:pt x="33" y="6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0" y="21"/>
                    </a:lnTo>
                    <a:lnTo>
                      <a:pt x="32" y="29"/>
                    </a:lnTo>
                    <a:lnTo>
                      <a:pt x="38" y="31"/>
                    </a:lnTo>
                    <a:lnTo>
                      <a:pt x="40" y="41"/>
                    </a:lnTo>
                    <a:lnTo>
                      <a:pt x="42" y="48"/>
                    </a:lnTo>
                    <a:lnTo>
                      <a:pt x="41" y="5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8" name="Freeform 808"/>
              <p:cNvSpPr>
                <a:spLocks/>
              </p:cNvSpPr>
              <p:nvPr/>
            </p:nvSpPr>
            <p:spPr bwMode="gray">
              <a:xfrm>
                <a:off x="4174" y="2244"/>
                <a:ext cx="131" cy="304"/>
              </a:xfrm>
              <a:custGeom>
                <a:avLst/>
                <a:gdLst>
                  <a:gd name="T0" fmla="*/ 180 w 85"/>
                  <a:gd name="T1" fmla="*/ 209 h 196"/>
                  <a:gd name="T2" fmla="*/ 153 w 85"/>
                  <a:gd name="T3" fmla="*/ 217 h 196"/>
                  <a:gd name="T4" fmla="*/ 148 w 85"/>
                  <a:gd name="T5" fmla="*/ 233 h 196"/>
                  <a:gd name="T6" fmla="*/ 137 w 85"/>
                  <a:gd name="T7" fmla="*/ 233 h 196"/>
                  <a:gd name="T8" fmla="*/ 126 w 85"/>
                  <a:gd name="T9" fmla="*/ 240 h 196"/>
                  <a:gd name="T10" fmla="*/ 128 w 85"/>
                  <a:gd name="T11" fmla="*/ 271 h 196"/>
                  <a:gd name="T12" fmla="*/ 145 w 85"/>
                  <a:gd name="T13" fmla="*/ 288 h 196"/>
                  <a:gd name="T14" fmla="*/ 149 w 85"/>
                  <a:gd name="T15" fmla="*/ 324 h 196"/>
                  <a:gd name="T16" fmla="*/ 140 w 85"/>
                  <a:gd name="T17" fmla="*/ 340 h 196"/>
                  <a:gd name="T18" fmla="*/ 159 w 85"/>
                  <a:gd name="T19" fmla="*/ 380 h 196"/>
                  <a:gd name="T20" fmla="*/ 159 w 85"/>
                  <a:gd name="T21" fmla="*/ 414 h 196"/>
                  <a:gd name="T22" fmla="*/ 157 w 85"/>
                  <a:gd name="T23" fmla="*/ 437 h 196"/>
                  <a:gd name="T24" fmla="*/ 153 w 85"/>
                  <a:gd name="T25" fmla="*/ 454 h 196"/>
                  <a:gd name="T26" fmla="*/ 145 w 85"/>
                  <a:gd name="T27" fmla="*/ 472 h 196"/>
                  <a:gd name="T28" fmla="*/ 148 w 85"/>
                  <a:gd name="T29" fmla="*/ 445 h 196"/>
                  <a:gd name="T30" fmla="*/ 148 w 85"/>
                  <a:gd name="T31" fmla="*/ 414 h 196"/>
                  <a:gd name="T32" fmla="*/ 148 w 85"/>
                  <a:gd name="T33" fmla="*/ 399 h 196"/>
                  <a:gd name="T34" fmla="*/ 145 w 85"/>
                  <a:gd name="T35" fmla="*/ 389 h 196"/>
                  <a:gd name="T36" fmla="*/ 133 w 85"/>
                  <a:gd name="T37" fmla="*/ 372 h 196"/>
                  <a:gd name="T38" fmla="*/ 128 w 85"/>
                  <a:gd name="T39" fmla="*/ 346 h 196"/>
                  <a:gd name="T40" fmla="*/ 126 w 85"/>
                  <a:gd name="T41" fmla="*/ 318 h 196"/>
                  <a:gd name="T42" fmla="*/ 117 w 85"/>
                  <a:gd name="T43" fmla="*/ 310 h 196"/>
                  <a:gd name="T44" fmla="*/ 111 w 85"/>
                  <a:gd name="T45" fmla="*/ 301 h 196"/>
                  <a:gd name="T46" fmla="*/ 100 w 85"/>
                  <a:gd name="T47" fmla="*/ 313 h 196"/>
                  <a:gd name="T48" fmla="*/ 91 w 85"/>
                  <a:gd name="T49" fmla="*/ 327 h 196"/>
                  <a:gd name="T50" fmla="*/ 65 w 85"/>
                  <a:gd name="T51" fmla="*/ 335 h 196"/>
                  <a:gd name="T52" fmla="*/ 52 w 85"/>
                  <a:gd name="T53" fmla="*/ 329 h 196"/>
                  <a:gd name="T54" fmla="*/ 54 w 85"/>
                  <a:gd name="T55" fmla="*/ 315 h 196"/>
                  <a:gd name="T56" fmla="*/ 49 w 85"/>
                  <a:gd name="T57" fmla="*/ 296 h 196"/>
                  <a:gd name="T58" fmla="*/ 49 w 85"/>
                  <a:gd name="T59" fmla="*/ 265 h 196"/>
                  <a:gd name="T60" fmla="*/ 34 w 85"/>
                  <a:gd name="T61" fmla="*/ 250 h 196"/>
                  <a:gd name="T62" fmla="*/ 28 w 85"/>
                  <a:gd name="T63" fmla="*/ 228 h 196"/>
                  <a:gd name="T64" fmla="*/ 8 w 85"/>
                  <a:gd name="T65" fmla="*/ 211 h 196"/>
                  <a:gd name="T66" fmla="*/ 0 w 85"/>
                  <a:gd name="T67" fmla="*/ 197 h 196"/>
                  <a:gd name="T68" fmla="*/ 12 w 85"/>
                  <a:gd name="T69" fmla="*/ 180 h 196"/>
                  <a:gd name="T70" fmla="*/ 14 w 85"/>
                  <a:gd name="T71" fmla="*/ 169 h 196"/>
                  <a:gd name="T72" fmla="*/ 31 w 85"/>
                  <a:gd name="T73" fmla="*/ 158 h 196"/>
                  <a:gd name="T74" fmla="*/ 26 w 85"/>
                  <a:gd name="T75" fmla="*/ 127 h 196"/>
                  <a:gd name="T76" fmla="*/ 35 w 85"/>
                  <a:gd name="T77" fmla="*/ 126 h 196"/>
                  <a:gd name="T78" fmla="*/ 39 w 85"/>
                  <a:gd name="T79" fmla="*/ 110 h 196"/>
                  <a:gd name="T80" fmla="*/ 52 w 85"/>
                  <a:gd name="T81" fmla="*/ 109 h 196"/>
                  <a:gd name="T82" fmla="*/ 76 w 85"/>
                  <a:gd name="T83" fmla="*/ 34 h 196"/>
                  <a:gd name="T84" fmla="*/ 105 w 85"/>
                  <a:gd name="T85" fmla="*/ 19 h 196"/>
                  <a:gd name="T86" fmla="*/ 117 w 85"/>
                  <a:gd name="T87" fmla="*/ 3 h 196"/>
                  <a:gd name="T88" fmla="*/ 131 w 85"/>
                  <a:gd name="T89" fmla="*/ 0 h 196"/>
                  <a:gd name="T90" fmla="*/ 142 w 85"/>
                  <a:gd name="T91" fmla="*/ 31 h 196"/>
                  <a:gd name="T92" fmla="*/ 148 w 85"/>
                  <a:gd name="T93" fmla="*/ 62 h 196"/>
                  <a:gd name="T94" fmla="*/ 128 w 85"/>
                  <a:gd name="T95" fmla="*/ 87 h 196"/>
                  <a:gd name="T96" fmla="*/ 128 w 85"/>
                  <a:gd name="T97" fmla="*/ 115 h 196"/>
                  <a:gd name="T98" fmla="*/ 142 w 85"/>
                  <a:gd name="T99" fmla="*/ 115 h 196"/>
                  <a:gd name="T100" fmla="*/ 162 w 85"/>
                  <a:gd name="T101" fmla="*/ 140 h 196"/>
                  <a:gd name="T102" fmla="*/ 162 w 85"/>
                  <a:gd name="T103" fmla="*/ 163 h 196"/>
                  <a:gd name="T104" fmla="*/ 179 w 85"/>
                  <a:gd name="T105" fmla="*/ 163 h 196"/>
                  <a:gd name="T106" fmla="*/ 180 w 85"/>
                  <a:gd name="T107" fmla="*/ 171 h 196"/>
                  <a:gd name="T108" fmla="*/ 197 w 85"/>
                  <a:gd name="T109" fmla="*/ 178 h 196"/>
                  <a:gd name="T110" fmla="*/ 202 w 85"/>
                  <a:gd name="T111" fmla="*/ 185 h 196"/>
                  <a:gd name="T112" fmla="*/ 194 w 85"/>
                  <a:gd name="T113" fmla="*/ 188 h 196"/>
                  <a:gd name="T114" fmla="*/ 180 w 85"/>
                  <a:gd name="T115" fmla="*/ 209 h 1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5"/>
                  <a:gd name="T175" fmla="*/ 0 h 196"/>
                  <a:gd name="T176" fmla="*/ 85 w 85"/>
                  <a:gd name="T177" fmla="*/ 196 h 19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5" h="196">
                    <a:moveTo>
                      <a:pt x="76" y="87"/>
                    </a:moveTo>
                    <a:lnTo>
                      <a:pt x="64" y="90"/>
                    </a:lnTo>
                    <a:lnTo>
                      <a:pt x="62" y="97"/>
                    </a:lnTo>
                    <a:lnTo>
                      <a:pt x="58" y="97"/>
                    </a:lnTo>
                    <a:lnTo>
                      <a:pt x="53" y="100"/>
                    </a:lnTo>
                    <a:lnTo>
                      <a:pt x="54" y="113"/>
                    </a:lnTo>
                    <a:lnTo>
                      <a:pt x="61" y="120"/>
                    </a:lnTo>
                    <a:lnTo>
                      <a:pt x="63" y="135"/>
                    </a:lnTo>
                    <a:lnTo>
                      <a:pt x="59" y="141"/>
                    </a:lnTo>
                    <a:lnTo>
                      <a:pt x="67" y="158"/>
                    </a:lnTo>
                    <a:lnTo>
                      <a:pt x="67" y="172"/>
                    </a:lnTo>
                    <a:lnTo>
                      <a:pt x="66" y="182"/>
                    </a:lnTo>
                    <a:lnTo>
                      <a:pt x="64" y="189"/>
                    </a:lnTo>
                    <a:lnTo>
                      <a:pt x="61" y="196"/>
                    </a:lnTo>
                    <a:lnTo>
                      <a:pt x="62" y="185"/>
                    </a:lnTo>
                    <a:lnTo>
                      <a:pt x="62" y="172"/>
                    </a:lnTo>
                    <a:lnTo>
                      <a:pt x="62" y="166"/>
                    </a:lnTo>
                    <a:lnTo>
                      <a:pt x="61" y="162"/>
                    </a:lnTo>
                    <a:lnTo>
                      <a:pt x="56" y="155"/>
                    </a:lnTo>
                    <a:lnTo>
                      <a:pt x="54" y="144"/>
                    </a:lnTo>
                    <a:lnTo>
                      <a:pt x="53" y="132"/>
                    </a:lnTo>
                    <a:lnTo>
                      <a:pt x="49" y="129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6"/>
                    </a:lnTo>
                    <a:lnTo>
                      <a:pt x="27" y="139"/>
                    </a:lnTo>
                    <a:lnTo>
                      <a:pt x="22" y="137"/>
                    </a:lnTo>
                    <a:lnTo>
                      <a:pt x="23" y="131"/>
                    </a:lnTo>
                    <a:lnTo>
                      <a:pt x="21" y="123"/>
                    </a:lnTo>
                    <a:lnTo>
                      <a:pt x="21" y="110"/>
                    </a:lnTo>
                    <a:lnTo>
                      <a:pt x="14" y="104"/>
                    </a:lnTo>
                    <a:lnTo>
                      <a:pt x="12" y="95"/>
                    </a:lnTo>
                    <a:lnTo>
                      <a:pt x="3" y="88"/>
                    </a:lnTo>
                    <a:lnTo>
                      <a:pt x="0" y="82"/>
                    </a:lnTo>
                    <a:lnTo>
                      <a:pt x="5" y="75"/>
                    </a:lnTo>
                    <a:lnTo>
                      <a:pt x="6" y="70"/>
                    </a:lnTo>
                    <a:lnTo>
                      <a:pt x="13" y="66"/>
                    </a:lnTo>
                    <a:lnTo>
                      <a:pt x="11" y="53"/>
                    </a:lnTo>
                    <a:lnTo>
                      <a:pt x="15" y="52"/>
                    </a:lnTo>
                    <a:lnTo>
                      <a:pt x="16" y="46"/>
                    </a:lnTo>
                    <a:lnTo>
                      <a:pt x="22" y="45"/>
                    </a:lnTo>
                    <a:lnTo>
                      <a:pt x="32" y="14"/>
                    </a:lnTo>
                    <a:lnTo>
                      <a:pt x="44" y="8"/>
                    </a:lnTo>
                    <a:lnTo>
                      <a:pt x="49" y="1"/>
                    </a:lnTo>
                    <a:lnTo>
                      <a:pt x="55" y="0"/>
                    </a:lnTo>
                    <a:lnTo>
                      <a:pt x="60" y="13"/>
                    </a:lnTo>
                    <a:lnTo>
                      <a:pt x="62" y="26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8" y="58"/>
                    </a:lnTo>
                    <a:lnTo>
                      <a:pt x="68" y="68"/>
                    </a:lnTo>
                    <a:lnTo>
                      <a:pt x="75" y="68"/>
                    </a:lnTo>
                    <a:lnTo>
                      <a:pt x="76" y="71"/>
                    </a:lnTo>
                    <a:lnTo>
                      <a:pt x="83" y="74"/>
                    </a:lnTo>
                    <a:lnTo>
                      <a:pt x="85" y="77"/>
                    </a:lnTo>
                    <a:lnTo>
                      <a:pt x="82" y="78"/>
                    </a:lnTo>
                    <a:lnTo>
                      <a:pt x="76" y="8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9" name="Freeform 809"/>
              <p:cNvSpPr>
                <a:spLocks/>
              </p:cNvSpPr>
              <p:nvPr/>
            </p:nvSpPr>
            <p:spPr bwMode="gray">
              <a:xfrm>
                <a:off x="4197" y="2503"/>
                <a:ext cx="6" cy="27"/>
              </a:xfrm>
              <a:custGeom>
                <a:avLst/>
                <a:gdLst>
                  <a:gd name="T0" fmla="*/ 6 w 4"/>
                  <a:gd name="T1" fmla="*/ 13 h 17"/>
                  <a:gd name="T2" fmla="*/ 4 w 4"/>
                  <a:gd name="T3" fmla="*/ 43 h 17"/>
                  <a:gd name="T4" fmla="*/ 0 w 4"/>
                  <a:gd name="T5" fmla="*/ 43 h 17"/>
                  <a:gd name="T6" fmla="*/ 3 w 4"/>
                  <a:gd name="T7" fmla="*/ 30 h 17"/>
                  <a:gd name="T8" fmla="*/ 4 w 4"/>
                  <a:gd name="T9" fmla="*/ 8 h 17"/>
                  <a:gd name="T10" fmla="*/ 9 w 4"/>
                  <a:gd name="T11" fmla="*/ 0 h 17"/>
                  <a:gd name="T12" fmla="*/ 6 w 4"/>
                  <a:gd name="T13" fmla="*/ 13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7"/>
                  <a:gd name="T23" fmla="*/ 4 w 4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7">
                    <a:moveTo>
                      <a:pt x="3" y="5"/>
                    </a:moveTo>
                    <a:lnTo>
                      <a:pt x="2" y="17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0" name="Freeform 810"/>
              <p:cNvSpPr>
                <a:spLocks/>
              </p:cNvSpPr>
              <p:nvPr/>
            </p:nvSpPr>
            <p:spPr bwMode="gray">
              <a:xfrm>
                <a:off x="4197" y="2537"/>
                <a:ext cx="3" cy="5"/>
              </a:xfrm>
              <a:custGeom>
                <a:avLst/>
                <a:gdLst>
                  <a:gd name="T0" fmla="*/ 0 w 2"/>
                  <a:gd name="T1" fmla="*/ 8 h 3"/>
                  <a:gd name="T2" fmla="*/ 0 w 2"/>
                  <a:gd name="T3" fmla="*/ 0 h 3"/>
                  <a:gd name="T4" fmla="*/ 4 w 2"/>
                  <a:gd name="T5" fmla="*/ 5 h 3"/>
                  <a:gd name="T6" fmla="*/ 4 w 2"/>
                  <a:gd name="T7" fmla="*/ 8 h 3"/>
                  <a:gd name="T8" fmla="*/ 0 w 2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1" name="Freeform 811"/>
              <p:cNvSpPr>
                <a:spLocks/>
              </p:cNvSpPr>
              <p:nvPr/>
            </p:nvSpPr>
            <p:spPr bwMode="gray">
              <a:xfrm>
                <a:off x="3826" y="2133"/>
                <a:ext cx="423" cy="452"/>
              </a:xfrm>
              <a:custGeom>
                <a:avLst/>
                <a:gdLst>
                  <a:gd name="T0" fmla="*/ 274 w 273"/>
                  <a:gd name="T1" fmla="*/ 153 h 292"/>
                  <a:gd name="T2" fmla="*/ 302 w 273"/>
                  <a:gd name="T3" fmla="*/ 184 h 292"/>
                  <a:gd name="T4" fmla="*/ 394 w 273"/>
                  <a:gd name="T5" fmla="*/ 218 h 292"/>
                  <a:gd name="T6" fmla="*/ 451 w 273"/>
                  <a:gd name="T7" fmla="*/ 204 h 292"/>
                  <a:gd name="T8" fmla="*/ 471 w 273"/>
                  <a:gd name="T9" fmla="*/ 189 h 292"/>
                  <a:gd name="T10" fmla="*/ 541 w 273"/>
                  <a:gd name="T11" fmla="*/ 211 h 292"/>
                  <a:gd name="T12" fmla="*/ 629 w 273"/>
                  <a:gd name="T13" fmla="*/ 141 h 292"/>
                  <a:gd name="T14" fmla="*/ 655 w 273"/>
                  <a:gd name="T15" fmla="*/ 175 h 292"/>
                  <a:gd name="T16" fmla="*/ 590 w 273"/>
                  <a:gd name="T17" fmla="*/ 280 h 292"/>
                  <a:gd name="T18" fmla="*/ 564 w 273"/>
                  <a:gd name="T19" fmla="*/ 299 h 292"/>
                  <a:gd name="T20" fmla="*/ 547 w 273"/>
                  <a:gd name="T21" fmla="*/ 324 h 292"/>
                  <a:gd name="T22" fmla="*/ 524 w 273"/>
                  <a:gd name="T23" fmla="*/ 276 h 292"/>
                  <a:gd name="T24" fmla="*/ 530 w 273"/>
                  <a:gd name="T25" fmla="*/ 240 h 292"/>
                  <a:gd name="T26" fmla="*/ 460 w 273"/>
                  <a:gd name="T27" fmla="*/ 226 h 292"/>
                  <a:gd name="T28" fmla="*/ 466 w 273"/>
                  <a:gd name="T29" fmla="*/ 246 h 292"/>
                  <a:gd name="T30" fmla="*/ 451 w 273"/>
                  <a:gd name="T31" fmla="*/ 266 h 292"/>
                  <a:gd name="T32" fmla="*/ 468 w 273"/>
                  <a:gd name="T33" fmla="*/ 311 h 292"/>
                  <a:gd name="T34" fmla="*/ 423 w 273"/>
                  <a:gd name="T35" fmla="*/ 373 h 292"/>
                  <a:gd name="T36" fmla="*/ 406 w 273"/>
                  <a:gd name="T37" fmla="*/ 402 h 292"/>
                  <a:gd name="T38" fmla="*/ 372 w 273"/>
                  <a:gd name="T39" fmla="*/ 433 h 292"/>
                  <a:gd name="T40" fmla="*/ 338 w 273"/>
                  <a:gd name="T41" fmla="*/ 458 h 292"/>
                  <a:gd name="T42" fmla="*/ 302 w 273"/>
                  <a:gd name="T43" fmla="*/ 495 h 292"/>
                  <a:gd name="T44" fmla="*/ 274 w 273"/>
                  <a:gd name="T45" fmla="*/ 520 h 292"/>
                  <a:gd name="T46" fmla="*/ 274 w 273"/>
                  <a:gd name="T47" fmla="*/ 590 h 292"/>
                  <a:gd name="T48" fmla="*/ 259 w 273"/>
                  <a:gd name="T49" fmla="*/ 639 h 292"/>
                  <a:gd name="T50" fmla="*/ 240 w 273"/>
                  <a:gd name="T51" fmla="*/ 670 h 292"/>
                  <a:gd name="T52" fmla="*/ 218 w 273"/>
                  <a:gd name="T53" fmla="*/ 700 h 292"/>
                  <a:gd name="T54" fmla="*/ 184 w 273"/>
                  <a:gd name="T55" fmla="*/ 649 h 292"/>
                  <a:gd name="T56" fmla="*/ 156 w 273"/>
                  <a:gd name="T57" fmla="*/ 587 h 292"/>
                  <a:gd name="T58" fmla="*/ 147 w 273"/>
                  <a:gd name="T59" fmla="*/ 548 h 292"/>
                  <a:gd name="T60" fmla="*/ 113 w 273"/>
                  <a:gd name="T61" fmla="*/ 454 h 292"/>
                  <a:gd name="T62" fmla="*/ 104 w 273"/>
                  <a:gd name="T63" fmla="*/ 372 h 292"/>
                  <a:gd name="T64" fmla="*/ 91 w 273"/>
                  <a:gd name="T65" fmla="*/ 359 h 292"/>
                  <a:gd name="T66" fmla="*/ 60 w 273"/>
                  <a:gd name="T67" fmla="*/ 384 h 292"/>
                  <a:gd name="T68" fmla="*/ 22 w 273"/>
                  <a:gd name="T69" fmla="*/ 336 h 292"/>
                  <a:gd name="T70" fmla="*/ 51 w 273"/>
                  <a:gd name="T71" fmla="*/ 324 h 292"/>
                  <a:gd name="T72" fmla="*/ 12 w 273"/>
                  <a:gd name="T73" fmla="*/ 320 h 292"/>
                  <a:gd name="T74" fmla="*/ 0 w 273"/>
                  <a:gd name="T75" fmla="*/ 302 h 292"/>
                  <a:gd name="T76" fmla="*/ 62 w 273"/>
                  <a:gd name="T77" fmla="*/ 283 h 292"/>
                  <a:gd name="T78" fmla="*/ 51 w 273"/>
                  <a:gd name="T79" fmla="*/ 184 h 292"/>
                  <a:gd name="T80" fmla="*/ 122 w 273"/>
                  <a:gd name="T81" fmla="*/ 146 h 292"/>
                  <a:gd name="T82" fmla="*/ 147 w 273"/>
                  <a:gd name="T83" fmla="*/ 91 h 292"/>
                  <a:gd name="T84" fmla="*/ 152 w 273"/>
                  <a:gd name="T85" fmla="*/ 45 h 292"/>
                  <a:gd name="T86" fmla="*/ 139 w 273"/>
                  <a:gd name="T87" fmla="*/ 0 h 292"/>
                  <a:gd name="T88" fmla="*/ 248 w 273"/>
                  <a:gd name="T89" fmla="*/ 48 h 292"/>
                  <a:gd name="T90" fmla="*/ 232 w 273"/>
                  <a:gd name="T91" fmla="*/ 53 h 292"/>
                  <a:gd name="T92" fmla="*/ 240 w 273"/>
                  <a:gd name="T93" fmla="*/ 93 h 292"/>
                  <a:gd name="T94" fmla="*/ 285 w 273"/>
                  <a:gd name="T95" fmla="*/ 119 h 2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3"/>
                  <a:gd name="T145" fmla="*/ 0 h 292"/>
                  <a:gd name="T146" fmla="*/ 273 w 273"/>
                  <a:gd name="T147" fmla="*/ 292 h 2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3" h="292">
                    <a:moveTo>
                      <a:pt x="119" y="50"/>
                    </a:moveTo>
                    <a:lnTo>
                      <a:pt x="116" y="57"/>
                    </a:lnTo>
                    <a:lnTo>
                      <a:pt x="114" y="64"/>
                    </a:lnTo>
                    <a:lnTo>
                      <a:pt x="116" y="72"/>
                    </a:lnTo>
                    <a:lnTo>
                      <a:pt x="122" y="74"/>
                    </a:lnTo>
                    <a:lnTo>
                      <a:pt x="126" y="77"/>
                    </a:lnTo>
                    <a:lnTo>
                      <a:pt x="143" y="81"/>
                    </a:lnTo>
                    <a:lnTo>
                      <a:pt x="153" y="82"/>
                    </a:lnTo>
                    <a:lnTo>
                      <a:pt x="164" y="91"/>
                    </a:lnTo>
                    <a:lnTo>
                      <a:pt x="174" y="95"/>
                    </a:lnTo>
                    <a:lnTo>
                      <a:pt x="185" y="93"/>
                    </a:lnTo>
                    <a:lnTo>
                      <a:pt x="188" y="85"/>
                    </a:lnTo>
                    <a:lnTo>
                      <a:pt x="186" y="77"/>
                    </a:lnTo>
                    <a:lnTo>
                      <a:pt x="190" y="76"/>
                    </a:lnTo>
                    <a:lnTo>
                      <a:pt x="196" y="79"/>
                    </a:lnTo>
                    <a:lnTo>
                      <a:pt x="198" y="85"/>
                    </a:lnTo>
                    <a:lnTo>
                      <a:pt x="202" y="90"/>
                    </a:lnTo>
                    <a:lnTo>
                      <a:pt x="225" y="88"/>
                    </a:lnTo>
                    <a:lnTo>
                      <a:pt x="225" y="78"/>
                    </a:lnTo>
                    <a:lnTo>
                      <a:pt x="240" y="66"/>
                    </a:lnTo>
                    <a:lnTo>
                      <a:pt x="262" y="59"/>
                    </a:lnTo>
                    <a:lnTo>
                      <a:pt x="266" y="62"/>
                    </a:lnTo>
                    <a:lnTo>
                      <a:pt x="265" y="66"/>
                    </a:lnTo>
                    <a:lnTo>
                      <a:pt x="273" y="73"/>
                    </a:lnTo>
                    <a:lnTo>
                      <a:pt x="268" y="80"/>
                    </a:lnTo>
                    <a:lnTo>
                      <a:pt x="256" y="86"/>
                    </a:lnTo>
                    <a:lnTo>
                      <a:pt x="246" y="117"/>
                    </a:lnTo>
                    <a:lnTo>
                      <a:pt x="240" y="118"/>
                    </a:lnTo>
                    <a:lnTo>
                      <a:pt x="239" y="124"/>
                    </a:lnTo>
                    <a:lnTo>
                      <a:pt x="235" y="125"/>
                    </a:lnTo>
                    <a:lnTo>
                      <a:pt x="237" y="138"/>
                    </a:lnTo>
                    <a:lnTo>
                      <a:pt x="230" y="142"/>
                    </a:lnTo>
                    <a:lnTo>
                      <a:pt x="228" y="135"/>
                    </a:lnTo>
                    <a:lnTo>
                      <a:pt x="226" y="125"/>
                    </a:lnTo>
                    <a:lnTo>
                      <a:pt x="220" y="123"/>
                    </a:lnTo>
                    <a:lnTo>
                      <a:pt x="218" y="115"/>
                    </a:lnTo>
                    <a:lnTo>
                      <a:pt x="224" y="109"/>
                    </a:lnTo>
                    <a:lnTo>
                      <a:pt x="224" y="105"/>
                    </a:lnTo>
                    <a:lnTo>
                      <a:pt x="221" y="100"/>
                    </a:lnTo>
                    <a:lnTo>
                      <a:pt x="205" y="101"/>
                    </a:lnTo>
                    <a:lnTo>
                      <a:pt x="199" y="95"/>
                    </a:lnTo>
                    <a:lnTo>
                      <a:pt x="192" y="94"/>
                    </a:lnTo>
                    <a:lnTo>
                      <a:pt x="188" y="98"/>
                    </a:lnTo>
                    <a:lnTo>
                      <a:pt x="192" y="99"/>
                    </a:lnTo>
                    <a:lnTo>
                      <a:pt x="194" y="103"/>
                    </a:lnTo>
                    <a:lnTo>
                      <a:pt x="195" y="107"/>
                    </a:lnTo>
                    <a:lnTo>
                      <a:pt x="188" y="107"/>
                    </a:lnTo>
                    <a:lnTo>
                      <a:pt x="188" y="111"/>
                    </a:lnTo>
                    <a:lnTo>
                      <a:pt x="192" y="116"/>
                    </a:lnTo>
                    <a:lnTo>
                      <a:pt x="192" y="125"/>
                    </a:lnTo>
                    <a:lnTo>
                      <a:pt x="195" y="130"/>
                    </a:lnTo>
                    <a:lnTo>
                      <a:pt x="195" y="144"/>
                    </a:lnTo>
                    <a:lnTo>
                      <a:pt x="179" y="149"/>
                    </a:lnTo>
                    <a:lnTo>
                      <a:pt x="176" y="156"/>
                    </a:lnTo>
                    <a:lnTo>
                      <a:pt x="178" y="160"/>
                    </a:lnTo>
                    <a:lnTo>
                      <a:pt x="176" y="164"/>
                    </a:lnTo>
                    <a:lnTo>
                      <a:pt x="169" y="168"/>
                    </a:lnTo>
                    <a:lnTo>
                      <a:pt x="162" y="170"/>
                    </a:lnTo>
                    <a:lnTo>
                      <a:pt x="156" y="176"/>
                    </a:lnTo>
                    <a:lnTo>
                      <a:pt x="155" y="181"/>
                    </a:lnTo>
                    <a:lnTo>
                      <a:pt x="149" y="185"/>
                    </a:lnTo>
                    <a:lnTo>
                      <a:pt x="147" y="188"/>
                    </a:lnTo>
                    <a:lnTo>
                      <a:pt x="141" y="191"/>
                    </a:lnTo>
                    <a:lnTo>
                      <a:pt x="134" y="200"/>
                    </a:lnTo>
                    <a:lnTo>
                      <a:pt x="131" y="207"/>
                    </a:lnTo>
                    <a:lnTo>
                      <a:pt x="126" y="207"/>
                    </a:lnTo>
                    <a:lnTo>
                      <a:pt x="121" y="212"/>
                    </a:lnTo>
                    <a:lnTo>
                      <a:pt x="116" y="213"/>
                    </a:lnTo>
                    <a:lnTo>
                      <a:pt x="114" y="217"/>
                    </a:lnTo>
                    <a:lnTo>
                      <a:pt x="114" y="227"/>
                    </a:lnTo>
                    <a:lnTo>
                      <a:pt x="115" y="232"/>
                    </a:lnTo>
                    <a:lnTo>
                      <a:pt x="114" y="246"/>
                    </a:lnTo>
                    <a:lnTo>
                      <a:pt x="111" y="252"/>
                    </a:lnTo>
                    <a:lnTo>
                      <a:pt x="112" y="266"/>
                    </a:lnTo>
                    <a:lnTo>
                      <a:pt x="108" y="267"/>
                    </a:lnTo>
                    <a:lnTo>
                      <a:pt x="105" y="271"/>
                    </a:lnTo>
                    <a:lnTo>
                      <a:pt x="105" y="275"/>
                    </a:lnTo>
                    <a:lnTo>
                      <a:pt x="100" y="280"/>
                    </a:lnTo>
                    <a:lnTo>
                      <a:pt x="98" y="284"/>
                    </a:lnTo>
                    <a:lnTo>
                      <a:pt x="96" y="286"/>
                    </a:lnTo>
                    <a:lnTo>
                      <a:pt x="91" y="292"/>
                    </a:lnTo>
                    <a:lnTo>
                      <a:pt x="84" y="289"/>
                    </a:lnTo>
                    <a:lnTo>
                      <a:pt x="80" y="284"/>
                    </a:lnTo>
                    <a:lnTo>
                      <a:pt x="77" y="271"/>
                    </a:lnTo>
                    <a:lnTo>
                      <a:pt x="74" y="262"/>
                    </a:lnTo>
                    <a:lnTo>
                      <a:pt x="70" y="253"/>
                    </a:lnTo>
                    <a:lnTo>
                      <a:pt x="65" y="245"/>
                    </a:lnTo>
                    <a:lnTo>
                      <a:pt x="64" y="240"/>
                    </a:lnTo>
                    <a:lnTo>
                      <a:pt x="63" y="234"/>
                    </a:lnTo>
                    <a:lnTo>
                      <a:pt x="61" y="229"/>
                    </a:lnTo>
                    <a:lnTo>
                      <a:pt x="55" y="212"/>
                    </a:lnTo>
                    <a:lnTo>
                      <a:pt x="52" y="207"/>
                    </a:lnTo>
                    <a:lnTo>
                      <a:pt x="47" y="189"/>
                    </a:lnTo>
                    <a:lnTo>
                      <a:pt x="45" y="174"/>
                    </a:lnTo>
                    <a:lnTo>
                      <a:pt x="44" y="158"/>
                    </a:lnTo>
                    <a:lnTo>
                      <a:pt x="43" y="155"/>
                    </a:lnTo>
                    <a:lnTo>
                      <a:pt x="43" y="145"/>
                    </a:lnTo>
                    <a:lnTo>
                      <a:pt x="40" y="141"/>
                    </a:lnTo>
                    <a:lnTo>
                      <a:pt x="38" y="150"/>
                    </a:lnTo>
                    <a:lnTo>
                      <a:pt x="38" y="154"/>
                    </a:lnTo>
                    <a:lnTo>
                      <a:pt x="35" y="159"/>
                    </a:lnTo>
                    <a:lnTo>
                      <a:pt x="25" y="160"/>
                    </a:lnTo>
                    <a:lnTo>
                      <a:pt x="19" y="156"/>
                    </a:lnTo>
                    <a:lnTo>
                      <a:pt x="9" y="145"/>
                    </a:lnTo>
                    <a:lnTo>
                      <a:pt x="9" y="140"/>
                    </a:lnTo>
                    <a:lnTo>
                      <a:pt x="13" y="141"/>
                    </a:lnTo>
                    <a:lnTo>
                      <a:pt x="17" y="140"/>
                    </a:lnTo>
                    <a:lnTo>
                      <a:pt x="21" y="135"/>
                    </a:lnTo>
                    <a:lnTo>
                      <a:pt x="14" y="137"/>
                    </a:lnTo>
                    <a:lnTo>
                      <a:pt x="8" y="137"/>
                    </a:lnTo>
                    <a:lnTo>
                      <a:pt x="5" y="134"/>
                    </a:lnTo>
                    <a:lnTo>
                      <a:pt x="5" y="130"/>
                    </a:lnTo>
                    <a:lnTo>
                      <a:pt x="2" y="129"/>
                    </a:lnTo>
                    <a:lnTo>
                      <a:pt x="0" y="126"/>
                    </a:lnTo>
                    <a:lnTo>
                      <a:pt x="5" y="121"/>
                    </a:lnTo>
                    <a:lnTo>
                      <a:pt x="13" y="116"/>
                    </a:lnTo>
                    <a:lnTo>
                      <a:pt x="26" y="118"/>
                    </a:lnTo>
                    <a:lnTo>
                      <a:pt x="28" y="110"/>
                    </a:lnTo>
                    <a:lnTo>
                      <a:pt x="16" y="90"/>
                    </a:lnTo>
                    <a:lnTo>
                      <a:pt x="21" y="77"/>
                    </a:lnTo>
                    <a:lnTo>
                      <a:pt x="25" y="81"/>
                    </a:lnTo>
                    <a:lnTo>
                      <a:pt x="33" y="80"/>
                    </a:lnTo>
                    <a:lnTo>
                      <a:pt x="51" y="61"/>
                    </a:lnTo>
                    <a:lnTo>
                      <a:pt x="53" y="52"/>
                    </a:lnTo>
                    <a:lnTo>
                      <a:pt x="59" y="48"/>
                    </a:lnTo>
                    <a:lnTo>
                      <a:pt x="61" y="38"/>
                    </a:lnTo>
                    <a:lnTo>
                      <a:pt x="67" y="32"/>
                    </a:lnTo>
                    <a:lnTo>
                      <a:pt x="69" y="26"/>
                    </a:lnTo>
                    <a:lnTo>
                      <a:pt x="63" y="19"/>
                    </a:lnTo>
                    <a:lnTo>
                      <a:pt x="56" y="16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75" y="3"/>
                    </a:lnTo>
                    <a:lnTo>
                      <a:pt x="101" y="21"/>
                    </a:lnTo>
                    <a:lnTo>
                      <a:pt x="103" y="20"/>
                    </a:lnTo>
                    <a:lnTo>
                      <a:pt x="103" y="21"/>
                    </a:lnTo>
                    <a:lnTo>
                      <a:pt x="100" y="23"/>
                    </a:lnTo>
                    <a:lnTo>
                      <a:pt x="97" y="22"/>
                    </a:lnTo>
                    <a:lnTo>
                      <a:pt x="95" y="24"/>
                    </a:lnTo>
                    <a:lnTo>
                      <a:pt x="100" y="30"/>
                    </a:lnTo>
                    <a:lnTo>
                      <a:pt x="100" y="39"/>
                    </a:lnTo>
                    <a:lnTo>
                      <a:pt x="104" y="42"/>
                    </a:lnTo>
                    <a:lnTo>
                      <a:pt x="112" y="42"/>
                    </a:lnTo>
                    <a:lnTo>
                      <a:pt x="119" y="5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2" name="Freeform 812"/>
              <p:cNvSpPr>
                <a:spLocks/>
              </p:cNvSpPr>
              <p:nvPr/>
            </p:nvSpPr>
            <p:spPr bwMode="gray">
              <a:xfrm>
                <a:off x="3908" y="1706"/>
                <a:ext cx="886" cy="675"/>
              </a:xfrm>
              <a:custGeom>
                <a:avLst/>
                <a:gdLst>
                  <a:gd name="T0" fmla="*/ 25 w 571"/>
                  <a:gd name="T1" fmla="*/ 585 h 435"/>
                  <a:gd name="T2" fmla="*/ 0 w 571"/>
                  <a:gd name="T3" fmla="*/ 507 h 435"/>
                  <a:gd name="T4" fmla="*/ 70 w 571"/>
                  <a:gd name="T5" fmla="*/ 462 h 435"/>
                  <a:gd name="T6" fmla="*/ 154 w 571"/>
                  <a:gd name="T7" fmla="*/ 389 h 435"/>
                  <a:gd name="T8" fmla="*/ 188 w 571"/>
                  <a:gd name="T9" fmla="*/ 331 h 435"/>
                  <a:gd name="T10" fmla="*/ 258 w 571"/>
                  <a:gd name="T11" fmla="*/ 267 h 435"/>
                  <a:gd name="T12" fmla="*/ 335 w 571"/>
                  <a:gd name="T13" fmla="*/ 223 h 435"/>
                  <a:gd name="T14" fmla="*/ 424 w 571"/>
                  <a:gd name="T15" fmla="*/ 327 h 435"/>
                  <a:gd name="T16" fmla="*/ 545 w 571"/>
                  <a:gd name="T17" fmla="*/ 405 h 435"/>
                  <a:gd name="T18" fmla="*/ 653 w 571"/>
                  <a:gd name="T19" fmla="*/ 428 h 435"/>
                  <a:gd name="T20" fmla="*/ 765 w 571"/>
                  <a:gd name="T21" fmla="*/ 422 h 435"/>
                  <a:gd name="T22" fmla="*/ 860 w 571"/>
                  <a:gd name="T23" fmla="*/ 358 h 435"/>
                  <a:gd name="T24" fmla="*/ 934 w 571"/>
                  <a:gd name="T25" fmla="*/ 313 h 435"/>
                  <a:gd name="T26" fmla="*/ 992 w 571"/>
                  <a:gd name="T27" fmla="*/ 279 h 435"/>
                  <a:gd name="T28" fmla="*/ 1023 w 571"/>
                  <a:gd name="T29" fmla="*/ 234 h 435"/>
                  <a:gd name="T30" fmla="*/ 937 w 571"/>
                  <a:gd name="T31" fmla="*/ 228 h 435"/>
                  <a:gd name="T32" fmla="*/ 981 w 571"/>
                  <a:gd name="T33" fmla="*/ 169 h 435"/>
                  <a:gd name="T34" fmla="*/ 1052 w 571"/>
                  <a:gd name="T35" fmla="*/ 65 h 435"/>
                  <a:gd name="T36" fmla="*/ 1147 w 571"/>
                  <a:gd name="T37" fmla="*/ 12 h 435"/>
                  <a:gd name="T38" fmla="*/ 1210 w 571"/>
                  <a:gd name="T39" fmla="*/ 152 h 435"/>
                  <a:gd name="T40" fmla="*/ 1308 w 571"/>
                  <a:gd name="T41" fmla="*/ 223 h 435"/>
                  <a:gd name="T42" fmla="*/ 1367 w 571"/>
                  <a:gd name="T43" fmla="*/ 248 h 435"/>
                  <a:gd name="T44" fmla="*/ 1283 w 571"/>
                  <a:gd name="T45" fmla="*/ 327 h 435"/>
                  <a:gd name="T46" fmla="*/ 1221 w 571"/>
                  <a:gd name="T47" fmla="*/ 422 h 435"/>
                  <a:gd name="T48" fmla="*/ 1190 w 571"/>
                  <a:gd name="T49" fmla="*/ 433 h 435"/>
                  <a:gd name="T50" fmla="*/ 1091 w 571"/>
                  <a:gd name="T51" fmla="*/ 523 h 435"/>
                  <a:gd name="T52" fmla="*/ 1082 w 571"/>
                  <a:gd name="T53" fmla="*/ 475 h 435"/>
                  <a:gd name="T54" fmla="*/ 1016 w 571"/>
                  <a:gd name="T55" fmla="*/ 515 h 435"/>
                  <a:gd name="T56" fmla="*/ 999 w 571"/>
                  <a:gd name="T57" fmla="*/ 562 h 435"/>
                  <a:gd name="T58" fmla="*/ 1057 w 571"/>
                  <a:gd name="T59" fmla="*/ 566 h 435"/>
                  <a:gd name="T60" fmla="*/ 1082 w 571"/>
                  <a:gd name="T61" fmla="*/ 590 h 435"/>
                  <a:gd name="T62" fmla="*/ 1044 w 571"/>
                  <a:gd name="T63" fmla="*/ 607 h 435"/>
                  <a:gd name="T64" fmla="*/ 1035 w 571"/>
                  <a:gd name="T65" fmla="*/ 659 h 435"/>
                  <a:gd name="T66" fmla="*/ 1069 w 571"/>
                  <a:gd name="T67" fmla="*/ 720 h 435"/>
                  <a:gd name="T68" fmla="*/ 1078 w 571"/>
                  <a:gd name="T69" fmla="*/ 763 h 435"/>
                  <a:gd name="T70" fmla="*/ 1071 w 571"/>
                  <a:gd name="T71" fmla="*/ 782 h 435"/>
                  <a:gd name="T72" fmla="*/ 1069 w 571"/>
                  <a:gd name="T73" fmla="*/ 838 h 435"/>
                  <a:gd name="T74" fmla="*/ 1033 w 571"/>
                  <a:gd name="T75" fmla="*/ 889 h 435"/>
                  <a:gd name="T76" fmla="*/ 995 w 571"/>
                  <a:gd name="T77" fmla="*/ 942 h 435"/>
                  <a:gd name="T78" fmla="*/ 942 w 571"/>
                  <a:gd name="T79" fmla="*/ 990 h 435"/>
                  <a:gd name="T80" fmla="*/ 898 w 571"/>
                  <a:gd name="T81" fmla="*/ 982 h 435"/>
                  <a:gd name="T82" fmla="*/ 850 w 571"/>
                  <a:gd name="T83" fmla="*/ 1021 h 435"/>
                  <a:gd name="T84" fmla="*/ 808 w 571"/>
                  <a:gd name="T85" fmla="*/ 1047 h 435"/>
                  <a:gd name="T86" fmla="*/ 768 w 571"/>
                  <a:gd name="T87" fmla="*/ 1012 h 435"/>
                  <a:gd name="T88" fmla="*/ 717 w 571"/>
                  <a:gd name="T89" fmla="*/ 978 h 435"/>
                  <a:gd name="T90" fmla="*/ 645 w 571"/>
                  <a:gd name="T91" fmla="*/ 992 h 435"/>
                  <a:gd name="T92" fmla="*/ 616 w 571"/>
                  <a:gd name="T93" fmla="*/ 1021 h 435"/>
                  <a:gd name="T94" fmla="*/ 576 w 571"/>
                  <a:gd name="T95" fmla="*/ 974 h 435"/>
                  <a:gd name="T96" fmla="*/ 555 w 571"/>
                  <a:gd name="T97" fmla="*/ 867 h 435"/>
                  <a:gd name="T98" fmla="*/ 503 w 571"/>
                  <a:gd name="T99" fmla="*/ 804 h 435"/>
                  <a:gd name="T100" fmla="*/ 376 w 571"/>
                  <a:gd name="T101" fmla="*/ 835 h 435"/>
                  <a:gd name="T102" fmla="*/ 267 w 571"/>
                  <a:gd name="T103" fmla="*/ 835 h 435"/>
                  <a:gd name="T104" fmla="*/ 143 w 571"/>
                  <a:gd name="T105" fmla="*/ 763 h 435"/>
                  <a:gd name="T106" fmla="*/ 106 w 571"/>
                  <a:gd name="T107" fmla="*/ 715 h 435"/>
                  <a:gd name="T108" fmla="*/ 118 w 571"/>
                  <a:gd name="T109" fmla="*/ 686 h 435"/>
                  <a:gd name="T110" fmla="*/ 96 w 571"/>
                  <a:gd name="T111" fmla="*/ 638 h 4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1"/>
                  <a:gd name="T169" fmla="*/ 0 h 435"/>
                  <a:gd name="T170" fmla="*/ 571 w 571"/>
                  <a:gd name="T171" fmla="*/ 435 h 4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1" h="435">
                    <a:moveTo>
                      <a:pt x="28" y="265"/>
                    </a:moveTo>
                    <a:lnTo>
                      <a:pt x="21" y="259"/>
                    </a:lnTo>
                    <a:lnTo>
                      <a:pt x="19" y="251"/>
                    </a:lnTo>
                    <a:lnTo>
                      <a:pt x="15" y="246"/>
                    </a:lnTo>
                    <a:lnTo>
                      <a:pt x="10" y="243"/>
                    </a:lnTo>
                    <a:lnTo>
                      <a:pt x="8" y="240"/>
                    </a:lnTo>
                    <a:lnTo>
                      <a:pt x="13" y="230"/>
                    </a:lnTo>
                    <a:lnTo>
                      <a:pt x="11" y="223"/>
                    </a:lnTo>
                    <a:lnTo>
                      <a:pt x="2" y="221"/>
                    </a:lnTo>
                    <a:lnTo>
                      <a:pt x="0" y="211"/>
                    </a:lnTo>
                    <a:lnTo>
                      <a:pt x="3" y="205"/>
                    </a:lnTo>
                    <a:lnTo>
                      <a:pt x="17" y="196"/>
                    </a:lnTo>
                    <a:lnTo>
                      <a:pt x="22" y="201"/>
                    </a:lnTo>
                    <a:lnTo>
                      <a:pt x="28" y="200"/>
                    </a:lnTo>
                    <a:lnTo>
                      <a:pt x="29" y="192"/>
                    </a:lnTo>
                    <a:lnTo>
                      <a:pt x="35" y="191"/>
                    </a:lnTo>
                    <a:lnTo>
                      <a:pt x="43" y="185"/>
                    </a:lnTo>
                    <a:lnTo>
                      <a:pt x="53" y="182"/>
                    </a:lnTo>
                    <a:lnTo>
                      <a:pt x="60" y="172"/>
                    </a:lnTo>
                    <a:lnTo>
                      <a:pt x="64" y="162"/>
                    </a:lnTo>
                    <a:lnTo>
                      <a:pt x="62" y="156"/>
                    </a:lnTo>
                    <a:lnTo>
                      <a:pt x="61" y="145"/>
                    </a:lnTo>
                    <a:lnTo>
                      <a:pt x="55" y="138"/>
                    </a:lnTo>
                    <a:lnTo>
                      <a:pt x="74" y="131"/>
                    </a:lnTo>
                    <a:lnTo>
                      <a:pt x="78" y="137"/>
                    </a:lnTo>
                    <a:lnTo>
                      <a:pt x="82" y="132"/>
                    </a:lnTo>
                    <a:lnTo>
                      <a:pt x="81" y="126"/>
                    </a:lnTo>
                    <a:lnTo>
                      <a:pt x="89" y="108"/>
                    </a:lnTo>
                    <a:lnTo>
                      <a:pt x="100" y="107"/>
                    </a:lnTo>
                    <a:lnTo>
                      <a:pt x="107" y="111"/>
                    </a:lnTo>
                    <a:lnTo>
                      <a:pt x="112" y="105"/>
                    </a:lnTo>
                    <a:lnTo>
                      <a:pt x="109" y="91"/>
                    </a:lnTo>
                    <a:lnTo>
                      <a:pt x="126" y="76"/>
                    </a:lnTo>
                    <a:lnTo>
                      <a:pt x="129" y="76"/>
                    </a:lnTo>
                    <a:lnTo>
                      <a:pt x="139" y="93"/>
                    </a:lnTo>
                    <a:lnTo>
                      <a:pt x="150" y="93"/>
                    </a:lnTo>
                    <a:lnTo>
                      <a:pt x="164" y="116"/>
                    </a:lnTo>
                    <a:lnTo>
                      <a:pt x="158" y="124"/>
                    </a:lnTo>
                    <a:lnTo>
                      <a:pt x="165" y="133"/>
                    </a:lnTo>
                    <a:lnTo>
                      <a:pt x="176" y="136"/>
                    </a:lnTo>
                    <a:lnTo>
                      <a:pt x="208" y="151"/>
                    </a:lnTo>
                    <a:lnTo>
                      <a:pt x="207" y="162"/>
                    </a:lnTo>
                    <a:lnTo>
                      <a:pt x="214" y="171"/>
                    </a:lnTo>
                    <a:lnTo>
                      <a:pt x="223" y="171"/>
                    </a:lnTo>
                    <a:lnTo>
                      <a:pt x="226" y="168"/>
                    </a:lnTo>
                    <a:lnTo>
                      <a:pt x="229" y="166"/>
                    </a:lnTo>
                    <a:lnTo>
                      <a:pt x="234" y="169"/>
                    </a:lnTo>
                    <a:lnTo>
                      <a:pt x="246" y="166"/>
                    </a:lnTo>
                    <a:lnTo>
                      <a:pt x="262" y="168"/>
                    </a:lnTo>
                    <a:lnTo>
                      <a:pt x="271" y="178"/>
                    </a:lnTo>
                    <a:lnTo>
                      <a:pt x="282" y="179"/>
                    </a:lnTo>
                    <a:lnTo>
                      <a:pt x="290" y="183"/>
                    </a:lnTo>
                    <a:lnTo>
                      <a:pt x="296" y="181"/>
                    </a:lnTo>
                    <a:lnTo>
                      <a:pt x="310" y="171"/>
                    </a:lnTo>
                    <a:lnTo>
                      <a:pt x="318" y="175"/>
                    </a:lnTo>
                    <a:lnTo>
                      <a:pt x="327" y="174"/>
                    </a:lnTo>
                    <a:lnTo>
                      <a:pt x="338" y="168"/>
                    </a:lnTo>
                    <a:lnTo>
                      <a:pt x="346" y="159"/>
                    </a:lnTo>
                    <a:lnTo>
                      <a:pt x="354" y="156"/>
                    </a:lnTo>
                    <a:lnTo>
                      <a:pt x="357" y="149"/>
                    </a:lnTo>
                    <a:lnTo>
                      <a:pt x="351" y="144"/>
                    </a:lnTo>
                    <a:lnTo>
                      <a:pt x="358" y="133"/>
                    </a:lnTo>
                    <a:lnTo>
                      <a:pt x="372" y="137"/>
                    </a:lnTo>
                    <a:lnTo>
                      <a:pt x="383" y="125"/>
                    </a:lnTo>
                    <a:lnTo>
                      <a:pt x="388" y="130"/>
                    </a:lnTo>
                    <a:lnTo>
                      <a:pt x="393" y="129"/>
                    </a:lnTo>
                    <a:lnTo>
                      <a:pt x="397" y="115"/>
                    </a:lnTo>
                    <a:lnTo>
                      <a:pt x="402" y="113"/>
                    </a:lnTo>
                    <a:lnTo>
                      <a:pt x="405" y="118"/>
                    </a:lnTo>
                    <a:lnTo>
                      <a:pt x="412" y="116"/>
                    </a:lnTo>
                    <a:lnTo>
                      <a:pt x="411" y="110"/>
                    </a:lnTo>
                    <a:lnTo>
                      <a:pt x="419" y="109"/>
                    </a:lnTo>
                    <a:lnTo>
                      <a:pt x="425" y="111"/>
                    </a:lnTo>
                    <a:lnTo>
                      <a:pt x="429" y="108"/>
                    </a:lnTo>
                    <a:lnTo>
                      <a:pt x="425" y="97"/>
                    </a:lnTo>
                    <a:lnTo>
                      <a:pt x="410" y="92"/>
                    </a:lnTo>
                    <a:lnTo>
                      <a:pt x="405" y="98"/>
                    </a:lnTo>
                    <a:lnTo>
                      <a:pt x="398" y="94"/>
                    </a:lnTo>
                    <a:lnTo>
                      <a:pt x="395" y="98"/>
                    </a:lnTo>
                    <a:lnTo>
                      <a:pt x="389" y="95"/>
                    </a:lnTo>
                    <a:lnTo>
                      <a:pt x="390" y="88"/>
                    </a:lnTo>
                    <a:lnTo>
                      <a:pt x="395" y="83"/>
                    </a:lnTo>
                    <a:lnTo>
                      <a:pt x="401" y="68"/>
                    </a:lnTo>
                    <a:lnTo>
                      <a:pt x="402" y="64"/>
                    </a:lnTo>
                    <a:lnTo>
                      <a:pt x="407" y="70"/>
                    </a:lnTo>
                    <a:lnTo>
                      <a:pt x="423" y="59"/>
                    </a:lnTo>
                    <a:lnTo>
                      <a:pt x="422" y="50"/>
                    </a:lnTo>
                    <a:lnTo>
                      <a:pt x="427" y="47"/>
                    </a:lnTo>
                    <a:lnTo>
                      <a:pt x="430" y="32"/>
                    </a:lnTo>
                    <a:lnTo>
                      <a:pt x="437" y="27"/>
                    </a:lnTo>
                    <a:lnTo>
                      <a:pt x="438" y="19"/>
                    </a:lnTo>
                    <a:lnTo>
                      <a:pt x="431" y="19"/>
                    </a:lnTo>
                    <a:lnTo>
                      <a:pt x="440" y="3"/>
                    </a:lnTo>
                    <a:lnTo>
                      <a:pt x="461" y="0"/>
                    </a:lnTo>
                    <a:lnTo>
                      <a:pt x="476" y="5"/>
                    </a:lnTo>
                    <a:lnTo>
                      <a:pt x="486" y="7"/>
                    </a:lnTo>
                    <a:lnTo>
                      <a:pt x="494" y="25"/>
                    </a:lnTo>
                    <a:lnTo>
                      <a:pt x="495" y="33"/>
                    </a:lnTo>
                    <a:lnTo>
                      <a:pt x="501" y="48"/>
                    </a:lnTo>
                    <a:lnTo>
                      <a:pt x="503" y="63"/>
                    </a:lnTo>
                    <a:lnTo>
                      <a:pt x="512" y="64"/>
                    </a:lnTo>
                    <a:lnTo>
                      <a:pt x="520" y="68"/>
                    </a:lnTo>
                    <a:lnTo>
                      <a:pt x="532" y="80"/>
                    </a:lnTo>
                    <a:lnTo>
                      <a:pt x="535" y="94"/>
                    </a:lnTo>
                    <a:lnTo>
                      <a:pt x="543" y="93"/>
                    </a:lnTo>
                    <a:lnTo>
                      <a:pt x="547" y="91"/>
                    </a:lnTo>
                    <a:lnTo>
                      <a:pt x="556" y="90"/>
                    </a:lnTo>
                    <a:lnTo>
                      <a:pt x="567" y="83"/>
                    </a:lnTo>
                    <a:lnTo>
                      <a:pt x="571" y="84"/>
                    </a:lnTo>
                    <a:lnTo>
                      <a:pt x="568" y="103"/>
                    </a:lnTo>
                    <a:lnTo>
                      <a:pt x="560" y="109"/>
                    </a:lnTo>
                    <a:lnTo>
                      <a:pt x="556" y="131"/>
                    </a:lnTo>
                    <a:lnTo>
                      <a:pt x="548" y="135"/>
                    </a:lnTo>
                    <a:lnTo>
                      <a:pt x="541" y="133"/>
                    </a:lnTo>
                    <a:lnTo>
                      <a:pt x="533" y="136"/>
                    </a:lnTo>
                    <a:lnTo>
                      <a:pt x="537" y="149"/>
                    </a:lnTo>
                    <a:lnTo>
                      <a:pt x="535" y="161"/>
                    </a:lnTo>
                    <a:lnTo>
                      <a:pt x="524" y="165"/>
                    </a:lnTo>
                    <a:lnTo>
                      <a:pt x="514" y="175"/>
                    </a:lnTo>
                    <a:lnTo>
                      <a:pt x="507" y="175"/>
                    </a:lnTo>
                    <a:lnTo>
                      <a:pt x="509" y="184"/>
                    </a:lnTo>
                    <a:lnTo>
                      <a:pt x="506" y="187"/>
                    </a:lnTo>
                    <a:lnTo>
                      <a:pt x="498" y="188"/>
                    </a:lnTo>
                    <a:lnTo>
                      <a:pt x="498" y="181"/>
                    </a:lnTo>
                    <a:lnTo>
                      <a:pt x="494" y="180"/>
                    </a:lnTo>
                    <a:lnTo>
                      <a:pt x="487" y="194"/>
                    </a:lnTo>
                    <a:lnTo>
                      <a:pt x="475" y="199"/>
                    </a:lnTo>
                    <a:lnTo>
                      <a:pt x="470" y="208"/>
                    </a:lnTo>
                    <a:lnTo>
                      <a:pt x="463" y="210"/>
                    </a:lnTo>
                    <a:lnTo>
                      <a:pt x="453" y="217"/>
                    </a:lnTo>
                    <a:lnTo>
                      <a:pt x="447" y="220"/>
                    </a:lnTo>
                    <a:lnTo>
                      <a:pt x="447" y="215"/>
                    </a:lnTo>
                    <a:lnTo>
                      <a:pt x="443" y="213"/>
                    </a:lnTo>
                    <a:lnTo>
                      <a:pt x="450" y="203"/>
                    </a:lnTo>
                    <a:lnTo>
                      <a:pt x="449" y="197"/>
                    </a:lnTo>
                    <a:lnTo>
                      <a:pt x="441" y="196"/>
                    </a:lnTo>
                    <a:lnTo>
                      <a:pt x="434" y="203"/>
                    </a:lnTo>
                    <a:lnTo>
                      <a:pt x="427" y="206"/>
                    </a:lnTo>
                    <a:lnTo>
                      <a:pt x="425" y="211"/>
                    </a:lnTo>
                    <a:lnTo>
                      <a:pt x="422" y="214"/>
                    </a:lnTo>
                    <a:lnTo>
                      <a:pt x="422" y="217"/>
                    </a:lnTo>
                    <a:lnTo>
                      <a:pt x="419" y="218"/>
                    </a:lnTo>
                    <a:lnTo>
                      <a:pt x="413" y="219"/>
                    </a:lnTo>
                    <a:lnTo>
                      <a:pt x="410" y="225"/>
                    </a:lnTo>
                    <a:lnTo>
                      <a:pt x="415" y="233"/>
                    </a:lnTo>
                    <a:lnTo>
                      <a:pt x="422" y="234"/>
                    </a:lnTo>
                    <a:lnTo>
                      <a:pt x="421" y="241"/>
                    </a:lnTo>
                    <a:lnTo>
                      <a:pt x="427" y="242"/>
                    </a:lnTo>
                    <a:lnTo>
                      <a:pt x="436" y="235"/>
                    </a:lnTo>
                    <a:lnTo>
                      <a:pt x="439" y="235"/>
                    </a:lnTo>
                    <a:lnTo>
                      <a:pt x="442" y="237"/>
                    </a:lnTo>
                    <a:lnTo>
                      <a:pt x="454" y="238"/>
                    </a:lnTo>
                    <a:lnTo>
                      <a:pt x="455" y="243"/>
                    </a:lnTo>
                    <a:lnTo>
                      <a:pt x="454" y="245"/>
                    </a:lnTo>
                    <a:lnTo>
                      <a:pt x="449" y="245"/>
                    </a:lnTo>
                    <a:lnTo>
                      <a:pt x="445" y="247"/>
                    </a:lnTo>
                    <a:lnTo>
                      <a:pt x="444" y="249"/>
                    </a:lnTo>
                    <a:lnTo>
                      <a:pt x="440" y="254"/>
                    </a:lnTo>
                    <a:lnTo>
                      <a:pt x="436" y="254"/>
                    </a:lnTo>
                    <a:lnTo>
                      <a:pt x="434" y="252"/>
                    </a:lnTo>
                    <a:lnTo>
                      <a:pt x="430" y="256"/>
                    </a:lnTo>
                    <a:lnTo>
                      <a:pt x="430" y="258"/>
                    </a:lnTo>
                    <a:lnTo>
                      <a:pt x="425" y="263"/>
                    </a:lnTo>
                    <a:lnTo>
                      <a:pt x="424" y="268"/>
                    </a:lnTo>
                    <a:lnTo>
                      <a:pt x="430" y="274"/>
                    </a:lnTo>
                    <a:lnTo>
                      <a:pt x="436" y="276"/>
                    </a:lnTo>
                    <a:lnTo>
                      <a:pt x="437" y="283"/>
                    </a:lnTo>
                    <a:lnTo>
                      <a:pt x="440" y="286"/>
                    </a:lnTo>
                    <a:lnTo>
                      <a:pt x="440" y="295"/>
                    </a:lnTo>
                    <a:lnTo>
                      <a:pt x="444" y="299"/>
                    </a:lnTo>
                    <a:lnTo>
                      <a:pt x="448" y="305"/>
                    </a:lnTo>
                    <a:lnTo>
                      <a:pt x="448" y="308"/>
                    </a:lnTo>
                    <a:lnTo>
                      <a:pt x="444" y="308"/>
                    </a:lnTo>
                    <a:lnTo>
                      <a:pt x="447" y="312"/>
                    </a:lnTo>
                    <a:lnTo>
                      <a:pt x="448" y="317"/>
                    </a:lnTo>
                    <a:lnTo>
                      <a:pt x="444" y="319"/>
                    </a:lnTo>
                    <a:lnTo>
                      <a:pt x="439" y="323"/>
                    </a:lnTo>
                    <a:lnTo>
                      <a:pt x="439" y="327"/>
                    </a:lnTo>
                    <a:lnTo>
                      <a:pt x="441" y="328"/>
                    </a:lnTo>
                    <a:lnTo>
                      <a:pt x="445" y="325"/>
                    </a:lnTo>
                    <a:lnTo>
                      <a:pt x="448" y="328"/>
                    </a:lnTo>
                    <a:lnTo>
                      <a:pt x="449" y="335"/>
                    </a:lnTo>
                    <a:lnTo>
                      <a:pt x="445" y="340"/>
                    </a:lnTo>
                    <a:lnTo>
                      <a:pt x="445" y="345"/>
                    </a:lnTo>
                    <a:lnTo>
                      <a:pt x="444" y="348"/>
                    </a:lnTo>
                    <a:lnTo>
                      <a:pt x="440" y="351"/>
                    </a:lnTo>
                    <a:lnTo>
                      <a:pt x="439" y="355"/>
                    </a:lnTo>
                    <a:lnTo>
                      <a:pt x="433" y="361"/>
                    </a:lnTo>
                    <a:lnTo>
                      <a:pt x="433" y="367"/>
                    </a:lnTo>
                    <a:lnTo>
                      <a:pt x="429" y="369"/>
                    </a:lnTo>
                    <a:lnTo>
                      <a:pt x="429" y="379"/>
                    </a:lnTo>
                    <a:lnTo>
                      <a:pt x="423" y="382"/>
                    </a:lnTo>
                    <a:lnTo>
                      <a:pt x="422" y="386"/>
                    </a:lnTo>
                    <a:lnTo>
                      <a:pt x="418" y="387"/>
                    </a:lnTo>
                    <a:lnTo>
                      <a:pt x="413" y="391"/>
                    </a:lnTo>
                    <a:lnTo>
                      <a:pt x="413" y="396"/>
                    </a:lnTo>
                    <a:lnTo>
                      <a:pt x="402" y="401"/>
                    </a:lnTo>
                    <a:lnTo>
                      <a:pt x="401" y="406"/>
                    </a:lnTo>
                    <a:lnTo>
                      <a:pt x="395" y="406"/>
                    </a:lnTo>
                    <a:lnTo>
                      <a:pt x="391" y="411"/>
                    </a:lnTo>
                    <a:lnTo>
                      <a:pt x="386" y="411"/>
                    </a:lnTo>
                    <a:lnTo>
                      <a:pt x="379" y="416"/>
                    </a:lnTo>
                    <a:lnTo>
                      <a:pt x="375" y="413"/>
                    </a:lnTo>
                    <a:lnTo>
                      <a:pt x="375" y="410"/>
                    </a:lnTo>
                    <a:lnTo>
                      <a:pt x="373" y="408"/>
                    </a:lnTo>
                    <a:lnTo>
                      <a:pt x="369" y="410"/>
                    </a:lnTo>
                    <a:lnTo>
                      <a:pt x="367" y="417"/>
                    </a:lnTo>
                    <a:lnTo>
                      <a:pt x="361" y="422"/>
                    </a:lnTo>
                    <a:lnTo>
                      <a:pt x="356" y="422"/>
                    </a:lnTo>
                    <a:lnTo>
                      <a:pt x="353" y="424"/>
                    </a:lnTo>
                    <a:lnTo>
                      <a:pt x="349" y="425"/>
                    </a:lnTo>
                    <a:lnTo>
                      <a:pt x="346" y="429"/>
                    </a:lnTo>
                    <a:lnTo>
                      <a:pt x="340" y="431"/>
                    </a:lnTo>
                    <a:lnTo>
                      <a:pt x="339" y="435"/>
                    </a:lnTo>
                    <a:lnTo>
                      <a:pt x="336" y="435"/>
                    </a:lnTo>
                    <a:lnTo>
                      <a:pt x="335" y="432"/>
                    </a:lnTo>
                    <a:lnTo>
                      <a:pt x="335" y="425"/>
                    </a:lnTo>
                    <a:lnTo>
                      <a:pt x="330" y="423"/>
                    </a:lnTo>
                    <a:lnTo>
                      <a:pt x="322" y="423"/>
                    </a:lnTo>
                    <a:lnTo>
                      <a:pt x="319" y="420"/>
                    </a:lnTo>
                    <a:lnTo>
                      <a:pt x="313" y="421"/>
                    </a:lnTo>
                    <a:lnTo>
                      <a:pt x="308" y="416"/>
                    </a:lnTo>
                    <a:lnTo>
                      <a:pt x="309" y="410"/>
                    </a:lnTo>
                    <a:lnTo>
                      <a:pt x="308" y="406"/>
                    </a:lnTo>
                    <a:lnTo>
                      <a:pt x="298" y="406"/>
                    </a:lnTo>
                    <a:lnTo>
                      <a:pt x="293" y="401"/>
                    </a:lnTo>
                    <a:lnTo>
                      <a:pt x="288" y="410"/>
                    </a:lnTo>
                    <a:lnTo>
                      <a:pt x="277" y="409"/>
                    </a:lnTo>
                    <a:lnTo>
                      <a:pt x="272" y="407"/>
                    </a:lnTo>
                    <a:lnTo>
                      <a:pt x="268" y="412"/>
                    </a:lnTo>
                    <a:lnTo>
                      <a:pt x="263" y="410"/>
                    </a:lnTo>
                    <a:lnTo>
                      <a:pt x="260" y="416"/>
                    </a:lnTo>
                    <a:lnTo>
                      <a:pt x="262" y="428"/>
                    </a:lnTo>
                    <a:lnTo>
                      <a:pt x="257" y="426"/>
                    </a:lnTo>
                    <a:lnTo>
                      <a:pt x="256" y="424"/>
                    </a:lnTo>
                    <a:lnTo>
                      <a:pt x="254" y="421"/>
                    </a:lnTo>
                    <a:lnTo>
                      <a:pt x="247" y="418"/>
                    </a:lnTo>
                    <a:lnTo>
                      <a:pt x="246" y="415"/>
                    </a:lnTo>
                    <a:lnTo>
                      <a:pt x="239" y="415"/>
                    </a:lnTo>
                    <a:lnTo>
                      <a:pt x="239" y="405"/>
                    </a:lnTo>
                    <a:lnTo>
                      <a:pt x="231" y="395"/>
                    </a:lnTo>
                    <a:lnTo>
                      <a:pt x="225" y="395"/>
                    </a:lnTo>
                    <a:lnTo>
                      <a:pt x="225" y="383"/>
                    </a:lnTo>
                    <a:lnTo>
                      <a:pt x="233" y="373"/>
                    </a:lnTo>
                    <a:lnTo>
                      <a:pt x="231" y="360"/>
                    </a:lnTo>
                    <a:lnTo>
                      <a:pt x="226" y="347"/>
                    </a:lnTo>
                    <a:lnTo>
                      <a:pt x="220" y="348"/>
                    </a:lnTo>
                    <a:lnTo>
                      <a:pt x="212" y="341"/>
                    </a:lnTo>
                    <a:lnTo>
                      <a:pt x="213" y="337"/>
                    </a:lnTo>
                    <a:lnTo>
                      <a:pt x="209" y="334"/>
                    </a:lnTo>
                    <a:lnTo>
                      <a:pt x="187" y="341"/>
                    </a:lnTo>
                    <a:lnTo>
                      <a:pt x="172" y="353"/>
                    </a:lnTo>
                    <a:lnTo>
                      <a:pt x="167" y="349"/>
                    </a:lnTo>
                    <a:lnTo>
                      <a:pt x="160" y="351"/>
                    </a:lnTo>
                    <a:lnTo>
                      <a:pt x="156" y="347"/>
                    </a:lnTo>
                    <a:lnTo>
                      <a:pt x="150" y="347"/>
                    </a:lnTo>
                    <a:lnTo>
                      <a:pt x="143" y="354"/>
                    </a:lnTo>
                    <a:lnTo>
                      <a:pt x="137" y="351"/>
                    </a:lnTo>
                    <a:lnTo>
                      <a:pt x="133" y="352"/>
                    </a:lnTo>
                    <a:lnTo>
                      <a:pt x="111" y="347"/>
                    </a:lnTo>
                    <a:lnTo>
                      <a:pt x="100" y="339"/>
                    </a:lnTo>
                    <a:lnTo>
                      <a:pt x="89" y="334"/>
                    </a:lnTo>
                    <a:lnTo>
                      <a:pt x="77" y="324"/>
                    </a:lnTo>
                    <a:lnTo>
                      <a:pt x="66" y="325"/>
                    </a:lnTo>
                    <a:lnTo>
                      <a:pt x="59" y="317"/>
                    </a:lnTo>
                    <a:lnTo>
                      <a:pt x="51" y="317"/>
                    </a:lnTo>
                    <a:lnTo>
                      <a:pt x="47" y="314"/>
                    </a:lnTo>
                    <a:lnTo>
                      <a:pt x="47" y="305"/>
                    </a:lnTo>
                    <a:lnTo>
                      <a:pt x="42" y="299"/>
                    </a:lnTo>
                    <a:lnTo>
                      <a:pt x="44" y="297"/>
                    </a:lnTo>
                    <a:lnTo>
                      <a:pt x="47" y="298"/>
                    </a:lnTo>
                    <a:lnTo>
                      <a:pt x="50" y="296"/>
                    </a:lnTo>
                    <a:lnTo>
                      <a:pt x="52" y="295"/>
                    </a:lnTo>
                    <a:lnTo>
                      <a:pt x="51" y="291"/>
                    </a:lnTo>
                    <a:lnTo>
                      <a:pt x="49" y="285"/>
                    </a:lnTo>
                    <a:lnTo>
                      <a:pt x="49" y="281"/>
                    </a:lnTo>
                    <a:lnTo>
                      <a:pt x="51" y="274"/>
                    </a:lnTo>
                    <a:lnTo>
                      <a:pt x="50" y="269"/>
                    </a:lnTo>
                    <a:lnTo>
                      <a:pt x="46" y="265"/>
                    </a:lnTo>
                    <a:lnTo>
                      <a:pt x="40" y="265"/>
                    </a:lnTo>
                    <a:lnTo>
                      <a:pt x="34" y="270"/>
                    </a:lnTo>
                    <a:lnTo>
                      <a:pt x="28" y="26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3" name="Freeform 813"/>
              <p:cNvSpPr>
                <a:spLocks/>
              </p:cNvSpPr>
              <p:nvPr/>
            </p:nvSpPr>
            <p:spPr bwMode="gray">
              <a:xfrm>
                <a:off x="3362" y="2080"/>
                <a:ext cx="90" cy="96"/>
              </a:xfrm>
              <a:custGeom>
                <a:avLst/>
                <a:gdLst>
                  <a:gd name="T0" fmla="*/ 17 w 58"/>
                  <a:gd name="T1" fmla="*/ 39 h 62"/>
                  <a:gd name="T2" fmla="*/ 17 w 58"/>
                  <a:gd name="T3" fmla="*/ 23 h 62"/>
                  <a:gd name="T4" fmla="*/ 51 w 58"/>
                  <a:gd name="T5" fmla="*/ 14 h 62"/>
                  <a:gd name="T6" fmla="*/ 61 w 58"/>
                  <a:gd name="T7" fmla="*/ 19 h 62"/>
                  <a:gd name="T8" fmla="*/ 87 w 58"/>
                  <a:gd name="T9" fmla="*/ 14 h 62"/>
                  <a:gd name="T10" fmla="*/ 115 w 58"/>
                  <a:gd name="T11" fmla="*/ 5 h 62"/>
                  <a:gd name="T12" fmla="*/ 135 w 58"/>
                  <a:gd name="T13" fmla="*/ 0 h 62"/>
                  <a:gd name="T14" fmla="*/ 140 w 58"/>
                  <a:gd name="T15" fmla="*/ 8 h 62"/>
                  <a:gd name="T16" fmla="*/ 113 w 58"/>
                  <a:gd name="T17" fmla="*/ 29 h 62"/>
                  <a:gd name="T18" fmla="*/ 126 w 58"/>
                  <a:gd name="T19" fmla="*/ 51 h 62"/>
                  <a:gd name="T20" fmla="*/ 115 w 58"/>
                  <a:gd name="T21" fmla="*/ 77 h 62"/>
                  <a:gd name="T22" fmla="*/ 110 w 58"/>
                  <a:gd name="T23" fmla="*/ 84 h 62"/>
                  <a:gd name="T24" fmla="*/ 70 w 58"/>
                  <a:gd name="T25" fmla="*/ 113 h 62"/>
                  <a:gd name="T26" fmla="*/ 65 w 58"/>
                  <a:gd name="T27" fmla="*/ 122 h 62"/>
                  <a:gd name="T28" fmla="*/ 43 w 58"/>
                  <a:gd name="T29" fmla="*/ 127 h 62"/>
                  <a:gd name="T30" fmla="*/ 17 w 58"/>
                  <a:gd name="T31" fmla="*/ 149 h 62"/>
                  <a:gd name="T32" fmla="*/ 0 w 58"/>
                  <a:gd name="T33" fmla="*/ 149 h 62"/>
                  <a:gd name="T34" fmla="*/ 8 w 58"/>
                  <a:gd name="T35" fmla="*/ 113 h 62"/>
                  <a:gd name="T36" fmla="*/ 12 w 58"/>
                  <a:gd name="T37" fmla="*/ 104 h 62"/>
                  <a:gd name="T38" fmla="*/ 12 w 58"/>
                  <a:gd name="T39" fmla="*/ 93 h 62"/>
                  <a:gd name="T40" fmla="*/ 22 w 58"/>
                  <a:gd name="T41" fmla="*/ 87 h 62"/>
                  <a:gd name="T42" fmla="*/ 19 w 58"/>
                  <a:gd name="T43" fmla="*/ 67 h 62"/>
                  <a:gd name="T44" fmla="*/ 22 w 58"/>
                  <a:gd name="T45" fmla="*/ 45 h 62"/>
                  <a:gd name="T46" fmla="*/ 17 w 58"/>
                  <a:gd name="T47" fmla="*/ 39 h 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62"/>
                  <a:gd name="T74" fmla="*/ 58 w 58"/>
                  <a:gd name="T75" fmla="*/ 62 h 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62">
                    <a:moveTo>
                      <a:pt x="7" y="16"/>
                    </a:moveTo>
                    <a:lnTo>
                      <a:pt x="7" y="10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47" y="12"/>
                    </a:lnTo>
                    <a:lnTo>
                      <a:pt x="52" y="21"/>
                    </a:lnTo>
                    <a:lnTo>
                      <a:pt x="48" y="32"/>
                    </a:lnTo>
                    <a:lnTo>
                      <a:pt x="46" y="35"/>
                    </a:lnTo>
                    <a:lnTo>
                      <a:pt x="29" y="47"/>
                    </a:lnTo>
                    <a:lnTo>
                      <a:pt x="27" y="51"/>
                    </a:lnTo>
                    <a:lnTo>
                      <a:pt x="18" y="53"/>
                    </a:lnTo>
                    <a:lnTo>
                      <a:pt x="7" y="62"/>
                    </a:lnTo>
                    <a:lnTo>
                      <a:pt x="0" y="62"/>
                    </a:lnTo>
                    <a:lnTo>
                      <a:pt x="3" y="47"/>
                    </a:lnTo>
                    <a:lnTo>
                      <a:pt x="5" y="43"/>
                    </a:lnTo>
                    <a:lnTo>
                      <a:pt x="5" y="39"/>
                    </a:lnTo>
                    <a:lnTo>
                      <a:pt x="9" y="36"/>
                    </a:lnTo>
                    <a:lnTo>
                      <a:pt x="8" y="28"/>
                    </a:lnTo>
                    <a:lnTo>
                      <a:pt x="9" y="19"/>
                    </a:lnTo>
                    <a:lnTo>
                      <a:pt x="7" y="1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4" name="Freeform 814"/>
              <p:cNvSpPr>
                <a:spLocks/>
              </p:cNvSpPr>
              <p:nvPr/>
            </p:nvSpPr>
            <p:spPr bwMode="gray">
              <a:xfrm>
                <a:off x="3404" y="2077"/>
                <a:ext cx="140" cy="159"/>
              </a:xfrm>
              <a:custGeom>
                <a:avLst/>
                <a:gdLst>
                  <a:gd name="T0" fmla="*/ 0 w 90"/>
                  <a:gd name="T1" fmla="*/ 127 h 103"/>
                  <a:gd name="T2" fmla="*/ 5 w 90"/>
                  <a:gd name="T3" fmla="*/ 117 h 103"/>
                  <a:gd name="T4" fmla="*/ 47 w 90"/>
                  <a:gd name="T5" fmla="*/ 88 h 103"/>
                  <a:gd name="T6" fmla="*/ 51 w 90"/>
                  <a:gd name="T7" fmla="*/ 83 h 103"/>
                  <a:gd name="T8" fmla="*/ 51 w 90"/>
                  <a:gd name="T9" fmla="*/ 80 h 103"/>
                  <a:gd name="T10" fmla="*/ 61 w 90"/>
                  <a:gd name="T11" fmla="*/ 56 h 103"/>
                  <a:gd name="T12" fmla="*/ 48 w 90"/>
                  <a:gd name="T13" fmla="*/ 34 h 103"/>
                  <a:gd name="T14" fmla="*/ 75 w 90"/>
                  <a:gd name="T15" fmla="*/ 12 h 103"/>
                  <a:gd name="T16" fmla="*/ 92 w 90"/>
                  <a:gd name="T17" fmla="*/ 0 h 103"/>
                  <a:gd name="T18" fmla="*/ 109 w 90"/>
                  <a:gd name="T19" fmla="*/ 5 h 103"/>
                  <a:gd name="T20" fmla="*/ 117 w 90"/>
                  <a:gd name="T21" fmla="*/ 14 h 103"/>
                  <a:gd name="T22" fmla="*/ 131 w 90"/>
                  <a:gd name="T23" fmla="*/ 12 h 103"/>
                  <a:gd name="T24" fmla="*/ 149 w 90"/>
                  <a:gd name="T25" fmla="*/ 48 h 103"/>
                  <a:gd name="T26" fmla="*/ 162 w 90"/>
                  <a:gd name="T27" fmla="*/ 48 h 103"/>
                  <a:gd name="T28" fmla="*/ 170 w 90"/>
                  <a:gd name="T29" fmla="*/ 57 h 103"/>
                  <a:gd name="T30" fmla="*/ 148 w 90"/>
                  <a:gd name="T31" fmla="*/ 105 h 103"/>
                  <a:gd name="T32" fmla="*/ 171 w 90"/>
                  <a:gd name="T33" fmla="*/ 139 h 103"/>
                  <a:gd name="T34" fmla="*/ 188 w 90"/>
                  <a:gd name="T35" fmla="*/ 140 h 103"/>
                  <a:gd name="T36" fmla="*/ 205 w 90"/>
                  <a:gd name="T37" fmla="*/ 170 h 103"/>
                  <a:gd name="T38" fmla="*/ 205 w 90"/>
                  <a:gd name="T39" fmla="*/ 198 h 103"/>
                  <a:gd name="T40" fmla="*/ 218 w 90"/>
                  <a:gd name="T41" fmla="*/ 215 h 103"/>
                  <a:gd name="T42" fmla="*/ 210 w 90"/>
                  <a:gd name="T43" fmla="*/ 224 h 103"/>
                  <a:gd name="T44" fmla="*/ 188 w 90"/>
                  <a:gd name="T45" fmla="*/ 219 h 103"/>
                  <a:gd name="T46" fmla="*/ 182 w 90"/>
                  <a:gd name="T47" fmla="*/ 228 h 103"/>
                  <a:gd name="T48" fmla="*/ 184 w 90"/>
                  <a:gd name="T49" fmla="*/ 241 h 103"/>
                  <a:gd name="T50" fmla="*/ 143 w 90"/>
                  <a:gd name="T51" fmla="*/ 245 h 103"/>
                  <a:gd name="T52" fmla="*/ 104 w 90"/>
                  <a:gd name="T53" fmla="*/ 227 h 103"/>
                  <a:gd name="T54" fmla="*/ 104 w 90"/>
                  <a:gd name="T55" fmla="*/ 202 h 103"/>
                  <a:gd name="T56" fmla="*/ 79 w 90"/>
                  <a:gd name="T57" fmla="*/ 185 h 103"/>
                  <a:gd name="T58" fmla="*/ 44 w 90"/>
                  <a:gd name="T59" fmla="*/ 162 h 103"/>
                  <a:gd name="T60" fmla="*/ 14 w 90"/>
                  <a:gd name="T61" fmla="*/ 153 h 103"/>
                  <a:gd name="T62" fmla="*/ 0 w 90"/>
                  <a:gd name="T63" fmla="*/ 127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0"/>
                  <a:gd name="T97" fmla="*/ 0 h 103"/>
                  <a:gd name="T98" fmla="*/ 90 w 90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0" h="103">
                    <a:moveTo>
                      <a:pt x="0" y="53"/>
                    </a:moveTo>
                    <a:lnTo>
                      <a:pt x="2" y="49"/>
                    </a:lnTo>
                    <a:lnTo>
                      <a:pt x="19" y="37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5" y="23"/>
                    </a:lnTo>
                    <a:lnTo>
                      <a:pt x="20" y="14"/>
                    </a:lnTo>
                    <a:lnTo>
                      <a:pt x="31" y="5"/>
                    </a:lnTo>
                    <a:lnTo>
                      <a:pt x="38" y="0"/>
                    </a:lnTo>
                    <a:lnTo>
                      <a:pt x="45" y="2"/>
                    </a:lnTo>
                    <a:lnTo>
                      <a:pt x="48" y="6"/>
                    </a:lnTo>
                    <a:lnTo>
                      <a:pt x="54" y="5"/>
                    </a:lnTo>
                    <a:lnTo>
                      <a:pt x="62" y="20"/>
                    </a:lnTo>
                    <a:lnTo>
                      <a:pt x="67" y="20"/>
                    </a:lnTo>
                    <a:lnTo>
                      <a:pt x="70" y="24"/>
                    </a:lnTo>
                    <a:lnTo>
                      <a:pt x="61" y="44"/>
                    </a:lnTo>
                    <a:lnTo>
                      <a:pt x="71" y="58"/>
                    </a:lnTo>
                    <a:lnTo>
                      <a:pt x="78" y="59"/>
                    </a:lnTo>
                    <a:lnTo>
                      <a:pt x="85" y="71"/>
                    </a:lnTo>
                    <a:lnTo>
                      <a:pt x="85" y="83"/>
                    </a:lnTo>
                    <a:lnTo>
                      <a:pt x="90" y="90"/>
                    </a:lnTo>
                    <a:lnTo>
                      <a:pt x="87" y="94"/>
                    </a:lnTo>
                    <a:lnTo>
                      <a:pt x="78" y="92"/>
                    </a:lnTo>
                    <a:lnTo>
                      <a:pt x="75" y="96"/>
                    </a:lnTo>
                    <a:lnTo>
                      <a:pt x="76" y="101"/>
                    </a:lnTo>
                    <a:lnTo>
                      <a:pt x="59" y="103"/>
                    </a:lnTo>
                    <a:lnTo>
                      <a:pt x="43" y="95"/>
                    </a:lnTo>
                    <a:lnTo>
                      <a:pt x="43" y="85"/>
                    </a:lnTo>
                    <a:lnTo>
                      <a:pt x="33" y="78"/>
                    </a:lnTo>
                    <a:lnTo>
                      <a:pt x="18" y="68"/>
                    </a:lnTo>
                    <a:lnTo>
                      <a:pt x="6" y="64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sp>
        <p:nvSpPr>
          <p:cNvPr id="819" name="TextBox 818"/>
          <p:cNvSpPr txBox="1"/>
          <p:nvPr/>
        </p:nvSpPr>
        <p:spPr>
          <a:xfrm>
            <a:off x="1357290" y="392906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США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0" name="TextBox 819"/>
          <p:cNvSpPr txBox="1"/>
          <p:nvPr/>
        </p:nvSpPr>
        <p:spPr>
          <a:xfrm>
            <a:off x="7072330" y="52863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Австралия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1" name="TextBox 820"/>
          <p:cNvSpPr txBox="1"/>
          <p:nvPr/>
        </p:nvSpPr>
        <p:spPr>
          <a:xfrm>
            <a:off x="6929422" y="4071942"/>
            <a:ext cx="1285916" cy="428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Япония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2" name="TextBox 821"/>
          <p:cNvSpPr txBox="1"/>
          <p:nvPr/>
        </p:nvSpPr>
        <p:spPr>
          <a:xfrm>
            <a:off x="2000232" y="3286124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Канада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3" name="TextBox 822"/>
          <p:cNvSpPr txBox="1"/>
          <p:nvPr/>
        </p:nvSpPr>
        <p:spPr>
          <a:xfrm>
            <a:off x="6429388" y="4549983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Сингапур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4" name="TextBox 823"/>
          <p:cNvSpPr txBox="1"/>
          <p:nvPr/>
        </p:nvSpPr>
        <p:spPr>
          <a:xfrm>
            <a:off x="7572396" y="571501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Новая Зеландия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5" name="TextBox 824"/>
          <p:cNvSpPr txBox="1"/>
          <p:nvPr/>
        </p:nvSpPr>
        <p:spPr>
          <a:xfrm>
            <a:off x="3714744" y="3357562"/>
            <a:ext cx="128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Франция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6" name="TextBox 825"/>
          <p:cNvSpPr txBox="1"/>
          <p:nvPr/>
        </p:nvSpPr>
        <p:spPr>
          <a:xfrm>
            <a:off x="3286116" y="3857628"/>
            <a:ext cx="128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Великобритания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7" name="TextBox 826"/>
          <p:cNvSpPr txBox="1"/>
          <p:nvPr/>
        </p:nvSpPr>
        <p:spPr>
          <a:xfrm>
            <a:off x="4286248" y="3571876"/>
            <a:ext cx="128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Германия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8" name="TextBox 827"/>
          <p:cNvSpPr txBox="1"/>
          <p:nvPr/>
        </p:nvSpPr>
        <p:spPr>
          <a:xfrm>
            <a:off x="3857620" y="2928934"/>
            <a:ext cx="1285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Норвегия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9" name="TextBox 828"/>
          <p:cNvSpPr txBox="1"/>
          <p:nvPr/>
        </p:nvSpPr>
        <p:spPr>
          <a:xfrm>
            <a:off x="4572000" y="2786058"/>
            <a:ext cx="128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Финляндия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0" name="TextBox 829"/>
          <p:cNvSpPr txBox="1"/>
          <p:nvPr/>
        </p:nvSpPr>
        <p:spPr>
          <a:xfrm>
            <a:off x="5214942" y="3143248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Россия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1" name="Содержимое 215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35824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90488" lvl="0" indent="-1588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Россия: 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При оплате медицинской помощи, оказанной в стационарных условиях и в условиях дневного стационара, постановлением Правительства Российской Федерации от 18 октября 2013 года № 932 «О программе государственных гарантий бесплатного оказания гражданам медицинской помощи на 2014 год и на плановый период 2015 и 2016 годов» установлен способ оплаты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за законченный случай лечения заболевания, включенного в соответствующую группу заболеваний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(в том числе клинико-статистические группы заболеваний).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34" name="Rectangle 8"/>
          <p:cNvSpPr/>
          <p:nvPr>
            <p:custDataLst>
              <p:tags r:id="rId2"/>
            </p:custDataLst>
          </p:nvPr>
        </p:nvSpPr>
        <p:spPr bwMode="gray">
          <a:xfrm>
            <a:off x="214282" y="4500570"/>
            <a:ext cx="1857388" cy="428497"/>
          </a:xfrm>
          <a:prstGeom prst="rect">
            <a:avLst/>
          </a:prstGeom>
          <a:solidFill>
            <a:srgbClr val="0066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Страны с высоким доходом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36" name="Rectangle 8"/>
          <p:cNvSpPr/>
          <p:nvPr>
            <p:custDataLst>
              <p:tags r:id="rId3"/>
            </p:custDataLst>
          </p:nvPr>
        </p:nvSpPr>
        <p:spPr bwMode="gray">
          <a:xfrm>
            <a:off x="214282" y="5357826"/>
            <a:ext cx="1857388" cy="4284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Страны с низким и средним доходом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37" name="Rectangle 9"/>
          <p:cNvSpPr/>
          <p:nvPr>
            <p:custDataLst>
              <p:tags r:id="rId4"/>
            </p:custDataLst>
          </p:nvPr>
        </p:nvSpPr>
        <p:spPr bwMode="gray">
          <a:xfrm>
            <a:off x="214632" y="5786454"/>
            <a:ext cx="1857244" cy="21431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7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25 стран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2" name="Rectangle 8"/>
          <p:cNvSpPr/>
          <p:nvPr>
            <p:custDataLst>
              <p:tags r:id="rId5"/>
            </p:custDataLst>
          </p:nvPr>
        </p:nvSpPr>
        <p:spPr bwMode="gray">
          <a:xfrm>
            <a:off x="214282" y="4929199"/>
            <a:ext cx="1857388" cy="2143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30 стран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emakova\Desktop\2611\map_of_Russia.gif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016731" y="2071678"/>
            <a:ext cx="6912987" cy="4190997"/>
          </a:xfrm>
          <a:prstGeom prst="rect">
            <a:avLst/>
          </a:prstGeom>
          <a:noFill/>
        </p:spPr>
      </p:pic>
      <p:pic>
        <p:nvPicPr>
          <p:cNvPr id="5" name="Picture 2" descr="C:\Users\esemakova\Desktop\2611\map_of_Russia.gif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00035" y="1285861"/>
            <a:ext cx="2945897" cy="1785950"/>
          </a:xfrm>
          <a:prstGeom prst="rect">
            <a:avLst/>
          </a:prstGeom>
          <a:noFill/>
        </p:spPr>
      </p:pic>
      <p:sp>
        <p:nvSpPr>
          <p:cNvPr id="6" name="Oval 66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357554" y="4572008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000373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5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субъектов РФ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285860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2009 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год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2629911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2013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год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592933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3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субъекта РФ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val 66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786182" y="4214818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17" name="Oval 66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57488" y="3929066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19" name="Oval 66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727584" y="3786190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20" name="Oval 66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370394" y="4367218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21" name="Oval 66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357422" y="4728939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23" name="Oval 660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509822" y="4786322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25" name="Oval 660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084774" y="4429132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26" name="Oval 660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428860" y="4500570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27" name="Oval 66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581260" y="4500570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29" name="Oval 660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857488" y="4286256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31" name="Oval 66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500298" y="5357826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32" name="Oval 660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370394" y="5143512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33" name="Oval 66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000364" y="4572008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38" name="Oval 660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156344" y="4572008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40" name="Oval 660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929058" y="5157567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41" name="Oval 66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714744" y="5157567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42" name="Oval 660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4156344" y="5072074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44" name="Oval 66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857752" y="5657633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47" name="Oval 660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429256" y="5000636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50" name="Oval 660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8156872" y="5514757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53" name="Oval 660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3938582" y="3857628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54" name="Oval 660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571736" y="4643446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55" name="Oval 660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733660" y="4572008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56" name="Oval 660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714612" y="4157435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57" name="Oval 660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3156212" y="5014691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58" name="Oval 660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5072066" y="5443319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 noProof="1">
              <a:latin typeface="Arial" pitchFamily="34" charset="0"/>
            </a:endParaRPr>
          </a:p>
        </p:txBody>
      </p:sp>
      <p:sp>
        <p:nvSpPr>
          <p:cNvPr id="59" name="Oval 660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4656410" y="5357826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 noProof="1">
              <a:latin typeface="Arial" pitchFamily="34" charset="0"/>
            </a:endParaRPr>
          </a:p>
        </p:txBody>
      </p:sp>
      <p:sp>
        <p:nvSpPr>
          <p:cNvPr id="60" name="Oval 660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870724" y="5086129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 noProof="1">
              <a:latin typeface="Arial" pitchFamily="34" charset="0"/>
            </a:endParaRPr>
          </a:p>
        </p:txBody>
      </p:sp>
      <p:sp>
        <p:nvSpPr>
          <p:cNvPr id="61" name="Oval 660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299616" y="5000636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 noProof="1">
              <a:latin typeface="Arial" pitchFamily="34" charset="0"/>
            </a:endParaRPr>
          </a:p>
        </p:txBody>
      </p:sp>
      <p:sp>
        <p:nvSpPr>
          <p:cNvPr id="62" name="Oval 660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41766" y="2371485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63" name="Oval 660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084774" y="2585799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64" name="Oval 660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42910" y="2157171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65" name="Oval 660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714348" y="2285992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66" name="Oval 660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798758" y="2371485"/>
            <a:ext cx="129904" cy="1288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latin typeface="Arial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0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cs typeface="Arial" pitchFamily="34" charset="0"/>
              </a:rPr>
              <a:t>Распространение метода КСГ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ru-RU" sz="2800" dirty="0" smtClean="0">
                <a:cs typeface="Arial" pitchFamily="34" charset="0"/>
              </a:rPr>
              <a:t>в России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285982" y="6429396"/>
          <a:ext cx="5286414" cy="214314"/>
        </p:xfrm>
        <a:graphic>
          <a:graphicData uri="http://schemas.openxmlformats.org/drawingml/2006/table">
            <a:tbl>
              <a:tblPr/>
              <a:tblGrid>
                <a:gridCol w="881069"/>
                <a:gridCol w="881069"/>
                <a:gridCol w="881069"/>
                <a:gridCol w="881069"/>
                <a:gridCol w="881069"/>
                <a:gridCol w="881069"/>
              </a:tblGrid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</a:t>
                      </a:r>
                      <a:r>
                        <a:rPr lang="ru-RU" sz="1000" b="0" i="0" u="none" strike="noStrike" dirty="0" smtClean="0">
                          <a:solidFill>
                            <a:srgbClr val="9C0006"/>
                          </a:solidFill>
                          <a:latin typeface="+mn-lt"/>
                        </a:rPr>
                        <a:t>0,53</a:t>
                      </a:r>
                      <a:endParaRPr lang="ru-RU" sz="1000" b="0" i="0" u="none" strike="noStrike" dirty="0">
                        <a:solidFill>
                          <a:srgbClr val="9C0006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&lt; -0,5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от -0,5 до -0,2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&gt; -0,2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6523" y="1000108"/>
          <a:ext cx="7889798" cy="5158018"/>
        </p:xfrm>
        <a:graphic>
          <a:graphicData uri="http://schemas.openxmlformats.org/drawingml/2006/table">
            <a:tbl>
              <a:tblPr/>
              <a:tblGrid>
                <a:gridCol w="1275387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</a:tblGrid>
              <a:tr h="190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I 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VIII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XI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XII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XIII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XIV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XV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XVI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XVII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XIX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Центральный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Белгородская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Брянская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Воронежская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Ивановская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Калужская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Костромская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Курская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Липецкая область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Московская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Орловская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Рязанская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Смоленская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Тамбовская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Тверская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Ярославская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г. Москва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Северо-Западный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Карелия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Коми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Архангельская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Вологодская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Мурманская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Псковская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г. Санкт-Петербург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Ненецкий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Южный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Адыгея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Калмыкия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3,99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Краснодарский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Астраханская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Волгоградская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Ростовская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Северо-Кавказский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4,38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Северная Осетия-Алания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Чеченская  Республика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Ставропольский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cs typeface="Arial" pitchFamily="34" charset="0"/>
              </a:rPr>
              <a:t>Отклонение средней стоимости лечения от норматива в 2011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9" y="785794"/>
          <a:ext cx="7897725" cy="5052697"/>
        </p:xfrm>
        <a:graphic>
          <a:graphicData uri="http://schemas.openxmlformats.org/drawingml/2006/table">
            <a:tbl>
              <a:tblPr/>
              <a:tblGrid>
                <a:gridCol w="1283314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</a:tblGrid>
              <a:tr h="192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 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Приволжский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Республика Марий Эл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Удмуртская Республика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Чувашская Республика – Чувашия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Пермский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Кировская область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Пензенская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Самарская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Уральский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Курганская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Свердловская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Тюменская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Челябинская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Ханты-Мансийский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Ямало-Ненецкий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Сибирский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Бурятия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Хакасия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Алтайский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Забайкальский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Красноярский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Иркутская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Кемеровская область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Омская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Томская область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Дальневосточный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3,54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Хабаровский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Амурская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9" y="5929330"/>
          <a:ext cx="7897725" cy="833358"/>
        </p:xfrm>
        <a:graphic>
          <a:graphicData uri="http://schemas.openxmlformats.org/drawingml/2006/table">
            <a:tbl>
              <a:tblPr/>
              <a:tblGrid>
                <a:gridCol w="1283314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</a:tblGrid>
              <a:tr h="144000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Количество субъектов по группам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 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373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Группа со значительным отклонением от норматива</a:t>
                      </a:r>
                    </a:p>
                  </a:txBody>
                  <a:tcPr marL="3904" marR="3904" marT="3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Группа со средним отклонением от норматива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Группа с незначительным отклонением от норматива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42852"/>
            <a:ext cx="914400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cs typeface="Arial" pitchFamily="34" charset="0"/>
              </a:rPr>
              <a:t>Отклонение средней стоимости лечения от норматива в 2011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285982" y="6357958"/>
          <a:ext cx="5286414" cy="214314"/>
        </p:xfrm>
        <a:graphic>
          <a:graphicData uri="http://schemas.openxmlformats.org/drawingml/2006/table">
            <a:tbl>
              <a:tblPr/>
              <a:tblGrid>
                <a:gridCol w="881069"/>
                <a:gridCol w="881069"/>
                <a:gridCol w="881069"/>
                <a:gridCol w="881069"/>
                <a:gridCol w="881069"/>
                <a:gridCol w="881069"/>
              </a:tblGrid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</a:t>
                      </a:r>
                      <a:r>
                        <a:rPr lang="ru-RU" sz="1000" b="0" i="0" u="none" strike="noStrike" dirty="0" smtClean="0">
                          <a:solidFill>
                            <a:srgbClr val="9C0006"/>
                          </a:solidFill>
                          <a:latin typeface="+mn-lt"/>
                        </a:rPr>
                        <a:t>0,53</a:t>
                      </a:r>
                      <a:endParaRPr lang="ru-RU" sz="1000" b="0" i="0" u="none" strike="noStrike" dirty="0">
                        <a:solidFill>
                          <a:srgbClr val="9C0006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&lt; -0,5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от -0,5 до -0,2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&gt; -0,2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1000108"/>
          <a:ext cx="7897725" cy="5161571"/>
        </p:xfrm>
        <a:graphic>
          <a:graphicData uri="http://schemas.openxmlformats.org/drawingml/2006/table">
            <a:tbl>
              <a:tblPr/>
              <a:tblGrid>
                <a:gridCol w="1283314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</a:tblGrid>
              <a:tr h="1935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 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Центральный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Белгородская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Брянская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Воронежская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Ивановская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Калужская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Костромская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Курская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Липецкая область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Московская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1,31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Орловская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Рязанская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Смоленская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3,19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Тамбовская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Тверская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Ярославская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г. Москва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Северо-Западный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Карелия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3,78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Коми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Архангельская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Вологодская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Мурманская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Псковская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г. Санкт-Петербург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Ненецкий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Южный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Адыгея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Калмыкия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Краснодарский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Астраханская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Волгоградская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Ростовская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Северо-Кавказский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Северная Осетия-Алания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Чеченская  Республика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Ставропольский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cs typeface="Arial" pitchFamily="34" charset="0"/>
              </a:rPr>
              <a:t>Отклонение средней стоимости лечения от норматива в 2013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854" y="785794"/>
          <a:ext cx="7889798" cy="5048361"/>
        </p:xfrm>
        <a:graphic>
          <a:graphicData uri="http://schemas.openxmlformats.org/drawingml/2006/table">
            <a:tbl>
              <a:tblPr/>
              <a:tblGrid>
                <a:gridCol w="1275387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</a:tblGrid>
              <a:tr h="188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 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XI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XV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XIX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Приволжский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Республика Марий Эл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3,78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Удмуртская Республика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Чувашская Республика – Чувашия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Пермский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3,54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Кировская область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Пензенская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Самарская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Уральский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Курганская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Свердловская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Тюменская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Челябинская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6,55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Ханты-Мансийский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Ямало-Ненецкий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Сибирский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1,03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Бурятия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3,03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Хакасия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Алтайский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Забайкальский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Красноярский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Иркутская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Кемеровская область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Омская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Томская область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Дальневосточный ФО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4,46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5,62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Хабаровский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Амурская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1,48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7,12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3,21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3,98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3,07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latin typeface="+mn-lt"/>
                        </a:rPr>
                        <a:t>-0,38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2,51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latin typeface="+mn-lt"/>
                        </a:rPr>
                        <a:t>-0,28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8,21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855" y="5929331"/>
          <a:ext cx="7889797" cy="864437"/>
        </p:xfrm>
        <a:graphic>
          <a:graphicData uri="http://schemas.openxmlformats.org/drawingml/2006/table">
            <a:tbl>
              <a:tblPr/>
              <a:tblGrid>
                <a:gridCol w="1275386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  <a:gridCol w="389083"/>
              </a:tblGrid>
              <a:tr h="166782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Количество субъектов по группам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 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XI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XII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XIII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XVII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XIX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144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Группа со значительным отклонением от норматива</a:t>
                      </a:r>
                    </a:p>
                  </a:txBody>
                  <a:tcPr marL="3904" marR="3904" marT="3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Группа со средним отклонением от норматива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Группа с незначительным отклонением от норматива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142852"/>
            <a:ext cx="914400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cs typeface="Arial" pitchFamily="34" charset="0"/>
              </a:rPr>
              <a:t>Отклонение средней стоимости лечения от норматива в 2013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f der gleichen Seite des Rechtecks liegende Ecken abrunden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57158" y="1357298"/>
            <a:ext cx="8358246" cy="7143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Среднее отклонение стоимости законченного случая лечения от норматива по субъектам Российской Федерации, в которых стоимость случая по соответствующему профилю меньше норматива, рублей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f der gleichen Seite des Rechtecks liegende Ecken abrunden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28596" y="4071942"/>
            <a:ext cx="8144292" cy="2857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cs typeface="Arial" pitchFamily="34" charset="0"/>
              </a:rPr>
              <a:t>Экономическая эффективность оплаты стационарной медицинской помощи по КСГ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Inhaltsplatzhalter 7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28716" y="4357693"/>
            <a:ext cx="8144042" cy="2828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 anchorCtr="0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300"/>
              </a:spcBef>
            </a:pPr>
            <a:r>
              <a:rPr lang="ru-RU" sz="1200" b="1" dirty="0" smtClean="0">
                <a:cs typeface="Arial" pitchFamily="34" charset="0"/>
              </a:rPr>
              <a:t>Снижение длительности пребывания в стационаре на 11,1%</a:t>
            </a:r>
          </a:p>
        </p:txBody>
      </p:sp>
      <p:sp>
        <p:nvSpPr>
          <p:cNvPr id="9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10800000">
            <a:off x="1929024" y="4714883"/>
            <a:ext cx="432000" cy="216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en-US" sz="900" b="1" dirty="0">
              <a:latin typeface="Arial" pitchFamily="34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10800000">
            <a:off x="6497684" y="4714884"/>
            <a:ext cx="432000" cy="216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en-US" sz="900" b="1" dirty="0">
              <a:latin typeface="Arial" pitchFamily="34" charset="0"/>
            </a:endParaRPr>
          </a:p>
        </p:txBody>
      </p:sp>
      <p:sp>
        <p:nvSpPr>
          <p:cNvPr id="11" name="Inhaltsplatzhalter 7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28826" y="5000636"/>
            <a:ext cx="3960000" cy="6429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300"/>
              </a:spcBef>
            </a:pPr>
            <a:r>
              <a:rPr lang="ru-RU" sz="1100" dirty="0" smtClean="0">
                <a:cs typeface="Arial" pitchFamily="34" charset="0"/>
              </a:rPr>
              <a:t>Увеличение количества пролеченных пациентов на 4,5%</a:t>
            </a:r>
          </a:p>
        </p:txBody>
      </p:sp>
      <p:sp>
        <p:nvSpPr>
          <p:cNvPr id="12" name="Inhaltsplatzhalter 7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4612758" y="5000636"/>
            <a:ext cx="3960000" cy="6429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300"/>
              </a:spcBef>
            </a:pPr>
            <a:r>
              <a:rPr lang="ru-RU" sz="1100" dirty="0" smtClean="0">
                <a:cs typeface="Arial" pitchFamily="34" charset="0"/>
              </a:rPr>
              <a:t>Повышение уровня сложности проводимого лечения, увеличение  количества операций (рост среднего весового коэффициента на 5,5 %)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9" y="2071677"/>
          <a:ext cx="8358242" cy="1643075"/>
        </p:xfrm>
        <a:graphic>
          <a:graphicData uri="http://schemas.openxmlformats.org/drawingml/2006/table">
            <a:tbl>
              <a:tblPr/>
              <a:tblGrid>
                <a:gridCol w="714379"/>
                <a:gridCol w="41835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  <a:gridCol w="401417"/>
              </a:tblGrid>
              <a:tr h="5082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 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II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III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IV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VII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VIII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IX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X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XI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XII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XIII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XIV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XV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XVI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XVII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XIX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XXI 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5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отклонение в 2011 году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6 884,4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9 840,7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16 636,3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13 510,9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11 795,4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5 863,2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2 984,6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10 459,6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18 439,2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12 050,4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9 863,6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19 210,0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4 529,5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9 632,8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13 167,4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3 636,8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8 255,5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9 366,9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отклонение в 2013 году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1 058,8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4 219,3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1 525,1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2 785,6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4 040,0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1 318,6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2 252,5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1 186,2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2 945,3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2 067,8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2 790,9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5 675,6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2 577,1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1 421,7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6 562,9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3 237,1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2 718,1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7 027,5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Изменение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рублей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-5 825,6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-5 621,4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-15 111,3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-10 725,3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-7 755,3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-4 544,6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-732,1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-9 273,5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-15 493,9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-9 982,5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-7 072,6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-13 534,4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-1 952,4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-8 211,1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-6 604,5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-399,7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-5 537,4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-2 339,4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-84,6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-57,1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-90,8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-79,4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-65,7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-77,5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-24,5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-88,7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-84,0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-82,8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-71,7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-70,5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-43,1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-85,2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-50,2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-11,0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-67,1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-25,0</a:t>
                      </a:r>
                    </a:p>
                  </a:txBody>
                  <a:tcPr marL="3384" marR="3384" marT="3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0" y="142852"/>
            <a:ext cx="9144000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cs typeface="Arial" pitchFamily="34" charset="0"/>
              </a:rPr>
              <a:t>Отклонение средней стоимости лечения от норматива в 2013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798730182"/>
              </p:ext>
            </p:extLst>
          </p:nvPr>
        </p:nvGraphicFramePr>
        <p:xfrm>
          <a:off x="214282" y="849329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0166" y="2812317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201 клинико-статистическая группа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14298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Классы 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МКБ-10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flipV="1">
            <a:off x="285720" y="4429132"/>
            <a:ext cx="714412" cy="1571636"/>
          </a:xfrm>
          <a:prstGeom prst="curvedRightArrow">
            <a:avLst>
              <a:gd name="adj1" fmla="val 23654"/>
              <a:gd name="adj2" fmla="val 74109"/>
              <a:gd name="adj3" fmla="val 442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Rectangle 74"/>
          <p:cNvSpPr/>
          <p:nvPr/>
        </p:nvSpPr>
        <p:spPr bwMode="gray">
          <a:xfrm>
            <a:off x="714348" y="6215082"/>
            <a:ext cx="6858048" cy="357190"/>
          </a:xfrm>
          <a:prstGeom prst="rect">
            <a:avLst/>
          </a:prstGeom>
          <a:solidFill>
            <a:srgbClr val="00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ВМП (459 метод лечения)</a:t>
            </a:r>
            <a:endParaRPr lang="en-US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tangle 74"/>
          <p:cNvSpPr/>
          <p:nvPr/>
        </p:nvSpPr>
        <p:spPr bwMode="gray">
          <a:xfrm>
            <a:off x="3857620" y="5429264"/>
            <a:ext cx="3714776" cy="6504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Arial" pitchFamily="34" charset="0"/>
              </a:rPr>
              <a:t>50 методов лечения, которые в 2014 году оплачиваются по нормативу финансовых затрат на единицу объема медицинской помощи</a:t>
            </a:r>
            <a:endParaRPr lang="en-US" sz="120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2" name="Rectangle 74"/>
          <p:cNvSpPr/>
          <p:nvPr/>
        </p:nvSpPr>
        <p:spPr bwMode="gray">
          <a:xfrm>
            <a:off x="714348" y="5429264"/>
            <a:ext cx="2500330" cy="6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dirty="0" smtClean="0">
                <a:solidFill>
                  <a:sysClr val="windowText" lastClr="000000"/>
                </a:solidFill>
                <a:latin typeface="Arial" pitchFamily="34" charset="0"/>
              </a:rPr>
              <a:t>409 методов лечения включены в КСГ </a:t>
            </a:r>
            <a:endParaRPr lang="en-US" sz="150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3357554" y="5643578"/>
            <a:ext cx="285752" cy="357190"/>
          </a:xfrm>
          <a:prstGeom prst="mathPlus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" y="142852"/>
            <a:ext cx="914400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cs typeface="Arial" pitchFamily="34" charset="0"/>
              </a:rPr>
              <a:t>КСГ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ru-RU" sz="2800" dirty="0" smtClean="0">
                <a:cs typeface="Arial" pitchFamily="34" charset="0"/>
              </a:rPr>
              <a:t>в России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1285860"/>
            <a:ext cx="4000528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84138" lvl="0" indent="-11113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2013 году в России разработана </a:t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201 клинико-статистическая группа, включающая в себя все заболевания по всем классам  МКБ-10, по которым производится финансирование в системе ОМС.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2" y="2643182"/>
            <a:ext cx="400052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84138" lvl="0" indent="-11113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76000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2014 году заболевания, по которым оказывается высокотехнологичная медицинская помощь, не включены  в классификацию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КСГ, оплата по ним осуществляется по законченным случаям.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7752" y="3929066"/>
            <a:ext cx="4000528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84138" lvl="0" indent="-11113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76000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 следующем этапе количество клинико-статистических групп будет увеличиваться с учетом формирования групп, включающих методы лечения, отнесенные к высокотехнологичной </a:t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медицинской помощи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xX8ThYSEWL6XZ1UxWvd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ZojcnM7kKV7BEw.6eE9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ZojcnM7kKV7BEw.6eE9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zP7zMQ.kWx9udPavKys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XVrep7302TdI.m5o.D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XVrep7302TdI.m5o.Da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ZojcnM7kKV7BEw.6eE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s6FFAC6kaswajfnXV35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7295</Words>
  <Application>Microsoft Office PowerPoint</Application>
  <PresentationFormat>Экран (4:3)</PresentationFormat>
  <Paragraphs>3786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Распространение метода КСГ в мире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Author</dc:creator>
  <cp:lastModifiedBy>aakhmetzyanov</cp:lastModifiedBy>
  <cp:revision>168</cp:revision>
  <dcterms:created xsi:type="dcterms:W3CDTF">2013-01-13T06:55:35Z</dcterms:created>
  <dcterms:modified xsi:type="dcterms:W3CDTF">2013-11-28T11:12:27Z</dcterms:modified>
</cp:coreProperties>
</file>